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32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8EBA5B9D-6609-41BB-864C-72960AAAF169}">
          <p14:sldIdLst>
            <p14:sldId id="332"/>
          </p14:sldIdLst>
        </p14:section>
        <p14:section name="タイトルなしのセクション" id="{E81D13C9-91B2-4196-9CD9-AB1E4BC069CF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11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970EB-2680-4972-A586-72288583FDED}" type="datetimeFigureOut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326A0-E2EA-4822-9683-9F175D90F2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8238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14E4-93B2-4F4F-9EB8-47BB0F819C13}" type="datetimeFigureOut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82D0-A791-4D0C-9FEC-B3668D667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1176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14E4-93B2-4F4F-9EB8-47BB0F819C13}" type="datetimeFigureOut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82D0-A791-4D0C-9FEC-B3668D667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904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14E4-93B2-4F4F-9EB8-47BB0F819C13}" type="datetimeFigureOut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82D0-A791-4D0C-9FEC-B3668D667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489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14E4-93B2-4F4F-9EB8-47BB0F819C13}" type="datetimeFigureOut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82D0-A791-4D0C-9FEC-B3668D667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5476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14E4-93B2-4F4F-9EB8-47BB0F819C13}" type="datetimeFigureOut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82D0-A791-4D0C-9FEC-B3668D667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3754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14E4-93B2-4F4F-9EB8-47BB0F819C13}" type="datetimeFigureOut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82D0-A791-4D0C-9FEC-B3668D667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645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14E4-93B2-4F4F-9EB8-47BB0F819C13}" type="datetimeFigureOut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82D0-A791-4D0C-9FEC-B3668D667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8397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14E4-93B2-4F4F-9EB8-47BB0F819C13}" type="datetimeFigureOut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82D0-A791-4D0C-9FEC-B3668D667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163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14E4-93B2-4F4F-9EB8-47BB0F819C13}" type="datetimeFigureOut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82D0-A791-4D0C-9FEC-B3668D667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02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14E4-93B2-4F4F-9EB8-47BB0F819C13}" type="datetimeFigureOut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82D0-A791-4D0C-9FEC-B3668D667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6959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314E4-93B2-4F4F-9EB8-47BB0F819C13}" type="datetimeFigureOut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782D0-A791-4D0C-9FEC-B3668D667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186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314E4-93B2-4F4F-9EB8-47BB0F819C13}" type="datetimeFigureOut">
              <a:rPr kumimoji="1" lang="ja-JP" altLang="en-US" smtClean="0"/>
              <a:t>2022/3/16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782D0-A791-4D0C-9FEC-B3668D667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851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3.bp.blogspot.com/-iItEfPY8JB4/WD_cczjUSiI/AAAAAAABAGc/wAUAlWc63lMDgLCL7lphVunXSaGXtZajwCLcB/s800/enkaku_iryou_woman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0" y="-16363"/>
            <a:ext cx="9144000" cy="4320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215" b="1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itchFamily="50" charset="-128"/>
              </a:rPr>
              <a:t>アスマイル（第</a:t>
            </a:r>
            <a:r>
              <a:rPr lang="en-US" altLang="ja-JP" sz="2215" b="1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itchFamily="50" charset="-128"/>
              </a:rPr>
              <a:t>2</a:t>
            </a:r>
            <a:r>
              <a:rPr lang="ja-JP" altLang="en-US" sz="2215" b="1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itchFamily="50" charset="-128"/>
              </a:rPr>
              <a:t>期）の推進　</a:t>
            </a:r>
            <a:r>
              <a:rPr lang="en-US" altLang="ja-JP" sz="2215" b="1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itchFamily="50" charset="-128"/>
              </a:rPr>
              <a:t>(R4</a:t>
            </a:r>
            <a:r>
              <a:rPr lang="ja-JP" altLang="en-US" sz="2215" b="1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itchFamily="50" charset="-128"/>
              </a:rPr>
              <a:t>～</a:t>
            </a:r>
            <a:r>
              <a:rPr lang="en-US" altLang="ja-JP" sz="2215" b="1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itchFamily="50" charset="-128"/>
              </a:rPr>
              <a:t>R7</a:t>
            </a:r>
            <a:r>
              <a:rPr lang="ja-JP" altLang="en-US" sz="2215" b="1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itchFamily="50" charset="-128"/>
              </a:rPr>
              <a:t>）</a:t>
            </a:r>
            <a:r>
              <a:rPr lang="en-US" altLang="ja-JP" sz="2215" b="1" dirty="0" smtClean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itchFamily="50" charset="-128"/>
              </a:rPr>
              <a:t> </a:t>
            </a:r>
            <a:r>
              <a:rPr lang="ja-JP" altLang="en-US" sz="2215" b="1" dirty="0">
                <a:solidFill>
                  <a:prstClr val="black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itchFamily="50" charset="-128"/>
              </a:rPr>
              <a:t>　</a:t>
            </a:r>
          </a:p>
          <a:p>
            <a:endParaRPr lang="ja-JP" altLang="en-US" sz="2215" b="1" dirty="0">
              <a:solidFill>
                <a:prstClr val="black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Meiryo UI" pitchFamily="50" charset="-128"/>
            </a:endParaRPr>
          </a:p>
          <a:p>
            <a:endParaRPr lang="ja-JP" altLang="en-US" sz="2215" b="1" dirty="0">
              <a:solidFill>
                <a:prstClr val="black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cs typeface="Meiryo UI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304138" y="486485"/>
            <a:ext cx="8535723" cy="352425"/>
          </a:xfrm>
          <a:prstGeom prst="roundRect">
            <a:avLst>
              <a:gd name="adj" fmla="val 21875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500"/>
              </a:lnSpc>
              <a:spcAft>
                <a:spcPts val="0"/>
              </a:spcAft>
            </a:pPr>
            <a:r>
              <a:rPr lang="ja-JP" sz="1400" b="1" kern="1200" dirty="0">
                <a:solidFill>
                  <a:srgbClr val="000000"/>
                </a:solidFill>
                <a:effectLst/>
                <a:ea typeface="HG丸ｺﾞｼｯｸM-PRO" panose="020F0600000000000000" pitchFamily="50" charset="-128"/>
              </a:rPr>
              <a:t>府民一人ひとりのきっかけづくり【</a:t>
            </a:r>
            <a:r>
              <a:rPr lang="ja-JP" sz="1400" b="1" kern="1200" dirty="0" smtClean="0">
                <a:solidFill>
                  <a:srgbClr val="000000"/>
                </a:solidFill>
                <a:effectLst/>
                <a:ea typeface="HG丸ｺﾞｼｯｸM-PRO" panose="020F0600000000000000" pitchFamily="50" charset="-128"/>
              </a:rPr>
              <a:t>第</a:t>
            </a:r>
            <a:r>
              <a:rPr lang="ja-JP" altLang="en-US" sz="1400" b="1" dirty="0">
                <a:solidFill>
                  <a:srgbClr val="000000"/>
                </a:solidFill>
                <a:ea typeface="HG丸ｺﾞｼｯｸM-PRO" panose="020F0600000000000000" pitchFamily="50" charset="-128"/>
              </a:rPr>
              <a:t>１</a:t>
            </a:r>
            <a:r>
              <a:rPr lang="ja-JP" sz="1400" b="1" kern="1200" dirty="0" smtClean="0">
                <a:solidFill>
                  <a:srgbClr val="000000"/>
                </a:solidFill>
                <a:effectLst/>
                <a:ea typeface="HG丸ｺﾞｼｯｸM-PRO" panose="020F0600000000000000" pitchFamily="50" charset="-128"/>
              </a:rPr>
              <a:t>期</a:t>
            </a:r>
            <a:r>
              <a:rPr lang="ja-JP" sz="1400" b="1" kern="1200" dirty="0">
                <a:solidFill>
                  <a:srgbClr val="000000"/>
                </a:solidFill>
                <a:effectLst/>
                <a:ea typeface="HG丸ｺﾞｼｯｸM-PRO" panose="020F0600000000000000" pitchFamily="50" charset="-128"/>
              </a:rPr>
              <a:t>】から、府民一丸となった健康づくりの実践【</a:t>
            </a:r>
            <a:r>
              <a:rPr lang="ja-JP" sz="1400" b="1" kern="1200" dirty="0" smtClean="0">
                <a:solidFill>
                  <a:srgbClr val="000000"/>
                </a:solidFill>
                <a:effectLst/>
                <a:ea typeface="HG丸ｺﾞｼｯｸM-PRO" panose="020F0600000000000000" pitchFamily="50" charset="-128"/>
              </a:rPr>
              <a:t>第</a:t>
            </a:r>
            <a:r>
              <a:rPr lang="ja-JP" altLang="en-US" sz="1400" b="1" dirty="0">
                <a:solidFill>
                  <a:srgbClr val="000000"/>
                </a:solidFill>
                <a:ea typeface="HG丸ｺﾞｼｯｸM-PRO" panose="020F0600000000000000" pitchFamily="50" charset="-128"/>
              </a:rPr>
              <a:t>２</a:t>
            </a:r>
            <a:r>
              <a:rPr lang="ja-JP" sz="1400" b="1" kern="1200" dirty="0" smtClean="0">
                <a:solidFill>
                  <a:srgbClr val="000000"/>
                </a:solidFill>
                <a:effectLst/>
                <a:ea typeface="HG丸ｺﾞｼｯｸM-PRO" panose="020F0600000000000000" pitchFamily="50" charset="-128"/>
              </a:rPr>
              <a:t>期</a:t>
            </a:r>
            <a:r>
              <a:rPr lang="ja-JP" sz="1400" b="1" kern="1200" dirty="0">
                <a:solidFill>
                  <a:srgbClr val="000000"/>
                </a:solidFill>
                <a:effectLst/>
                <a:ea typeface="HG丸ｺﾞｼｯｸM-PRO" panose="020F0600000000000000" pitchFamily="50" charset="-128"/>
              </a:rPr>
              <a:t>】</a:t>
            </a:r>
            <a:r>
              <a:rPr lang="ja-JP" sz="1400" b="1" kern="1200" dirty="0" smtClean="0">
                <a:solidFill>
                  <a:srgbClr val="000000"/>
                </a:solidFill>
                <a:effectLst/>
                <a:ea typeface="HG丸ｺﾞｼｯｸM-PRO" panose="020F0600000000000000" pitchFamily="50" charset="-128"/>
              </a:rPr>
              <a:t>へ</a:t>
            </a:r>
            <a:r>
              <a:rPr lang="en-US" sz="105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304138" y="904722"/>
            <a:ext cx="2374668" cy="263066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200" kern="1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第１期</a:t>
            </a:r>
            <a:r>
              <a:rPr lang="ja-JP" sz="1200" kern="100" dirty="0" smtClean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（</a:t>
            </a:r>
            <a:r>
              <a:rPr lang="ja-JP" altLang="en-US" sz="1200" kern="100" dirty="0" smtClean="0">
                <a:ea typeface="HG丸ｺﾞｼｯｸM-PRO" panose="020F0600000000000000" pitchFamily="50" charset="-128"/>
                <a:cs typeface="Times New Roman" panose="02020603050405020304" pitchFamily="18" charset="0"/>
              </a:rPr>
              <a:t>Ｈ３０</a:t>
            </a:r>
            <a:r>
              <a:rPr lang="ja-JP" sz="1200" kern="100" dirty="0" smtClean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～</a:t>
            </a:r>
            <a:r>
              <a:rPr lang="ja-JP" altLang="en-US" sz="1200" kern="100" dirty="0">
                <a:ea typeface="HG丸ｺﾞｼｯｸM-PRO" panose="020F0600000000000000" pitchFamily="50" charset="-128"/>
                <a:cs typeface="Times New Roman" panose="02020603050405020304" pitchFamily="18" charset="0"/>
              </a:rPr>
              <a:t>Ｒ３</a:t>
            </a:r>
            <a:r>
              <a:rPr lang="ja-JP" sz="1200" kern="100" dirty="0" smtClean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）</a:t>
            </a:r>
            <a:r>
              <a:rPr lang="ja-JP" sz="1200" kern="1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の成果</a:t>
            </a:r>
            <a:endParaRPr lang="ja-JP" sz="120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1" name="テキスト ボックス 20"/>
          <p:cNvSpPr txBox="1"/>
          <p:nvPr/>
        </p:nvSpPr>
        <p:spPr>
          <a:xfrm>
            <a:off x="370434" y="1218184"/>
            <a:ext cx="7637234" cy="987481"/>
          </a:xfrm>
          <a:prstGeom prst="rect">
            <a:avLst/>
          </a:prstGeom>
          <a:solidFill>
            <a:schemeClr val="lt1"/>
          </a:solidFill>
          <a:ln w="6350">
            <a:noFill/>
            <a:prstDash val="dash"/>
          </a:ln>
        </p:spPr>
        <p:txBody>
          <a:bodyPr rot="0" spcFirstLastPara="0" vert="horz" wrap="square" lIns="36000" tIns="0" rIns="3600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sz="14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</a:rPr>
              <a:t>［</a:t>
            </a:r>
            <a:r>
              <a:rPr lang="ja-JP" sz="1400" kern="1200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</a:rPr>
              <a:t>会</a:t>
            </a:r>
            <a:r>
              <a:rPr lang="en-US" altLang="ja-JP" sz="1400" kern="1200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sz="1400" kern="1200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</a:rPr>
              <a:t>員</a:t>
            </a:r>
            <a:r>
              <a:rPr lang="en-US" altLang="ja-JP" sz="1400" kern="1200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sz="1400" kern="1200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</a:rPr>
              <a:t>数］</a:t>
            </a: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400" dirty="0" smtClean="0">
                <a:solidFill>
                  <a:srgbClr val="000000"/>
                </a:solidFill>
                <a:latin typeface="ＭＳ Ｐゴシック" panose="020B0600070205080204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sz="1400" kern="1200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</a:rPr>
              <a:t>約</a:t>
            </a:r>
            <a:r>
              <a:rPr lang="en-US" sz="1400" b="1" kern="120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ＭＳ Ｐゴシック" panose="020B0600070205080204" pitchFamily="50" charset="-128"/>
              </a:rPr>
              <a:t>27</a:t>
            </a:r>
            <a:r>
              <a:rPr lang="ja-JP" sz="14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</a:rPr>
              <a:t>万人（うち国保会員約</a:t>
            </a:r>
            <a:r>
              <a:rPr lang="en-US" sz="1400" b="1" kern="120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ＭＳ Ｐゴシック" panose="020B0600070205080204" pitchFamily="50" charset="-128"/>
              </a:rPr>
              <a:t>5</a:t>
            </a:r>
            <a:r>
              <a:rPr lang="ja-JP" sz="14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</a:rPr>
              <a:t>万人）</a:t>
            </a:r>
            <a:r>
              <a:rPr lang="ja-JP" sz="1400" kern="1200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BIZ UDPゴシック" panose="020B0400000000000000" pitchFamily="50" charset="-128"/>
              </a:rPr>
              <a:t>Ｒ４．２</a:t>
            </a:r>
            <a:r>
              <a:rPr lang="ja-JP" sz="1400" kern="1200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BIZ UDPゴシック" panose="020B0400000000000000" pitchFamily="50" charset="-128"/>
              </a:rPr>
              <a:t>月</a:t>
            </a:r>
            <a:r>
              <a:rPr lang="ja-JP" sz="14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BIZ UDPゴシック" panose="020B0400000000000000" pitchFamily="50" charset="-128"/>
              </a:rPr>
              <a:t>末現在】</a:t>
            </a:r>
            <a:endParaRPr lang="ja-JP" sz="14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l">
              <a:spcAft>
                <a:spcPts val="0"/>
              </a:spcAft>
            </a:pPr>
            <a:endParaRPr lang="en-US" altLang="ja-JP" sz="1400" kern="1200" dirty="0" smtClean="0">
              <a:solidFill>
                <a:srgbClr val="000000"/>
              </a:solidFill>
              <a:effectLst/>
              <a:latin typeface="Century" panose="02040604050505020304" pitchFamily="18" charset="0"/>
              <a:ea typeface="HG丸ｺﾞｼｯｸM-PRO" panose="020F0600000000000000" pitchFamily="50" charset="-128"/>
            </a:endParaRPr>
          </a:p>
          <a:p>
            <a:pPr algn="l">
              <a:spcAft>
                <a:spcPts val="0"/>
              </a:spcAft>
            </a:pPr>
            <a:r>
              <a:rPr lang="ja-JP" sz="1400" kern="1200" dirty="0" smtClean="0">
                <a:solidFill>
                  <a:srgbClr val="000000"/>
                </a:solidFill>
                <a:effectLst/>
                <a:latin typeface="Century" panose="02040604050505020304" pitchFamily="18" charset="0"/>
                <a:ea typeface="HG丸ｺﾞｼｯｸM-PRO" panose="020F0600000000000000" pitchFamily="50" charset="-128"/>
              </a:rPr>
              <a:t>［</a:t>
            </a:r>
            <a:r>
              <a:rPr lang="ja-JP" sz="1400" kern="12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HG丸ｺﾞｼｯｸM-PRO" panose="020F0600000000000000" pitchFamily="50" charset="-128"/>
              </a:rPr>
              <a:t>事業効果］利用者の行動変容効果（参加前後で１日に歩く歩数が</a:t>
            </a:r>
            <a:r>
              <a:rPr lang="en-US" sz="1400" b="1" kern="120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</a:rPr>
              <a:t>500</a:t>
            </a:r>
            <a:r>
              <a:rPr lang="ja-JP" sz="1400" kern="12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HG丸ｺﾞｼｯｸM-PRO" panose="020F0600000000000000" pitchFamily="50" charset="-128"/>
              </a:rPr>
              <a:t>歩アップ）</a:t>
            </a:r>
            <a:endParaRPr lang="ja-JP" sz="14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ja-JP" sz="14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</a:rPr>
              <a:t>　　　　　　特定健診受診率の向上（国保会員：約</a:t>
            </a:r>
            <a:r>
              <a:rPr lang="en-US" sz="1400" b="1" kern="120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ＭＳ Ｐゴシック" panose="020B0600070205080204" pitchFamily="50" charset="-128"/>
              </a:rPr>
              <a:t>56</a:t>
            </a:r>
            <a:r>
              <a:rPr lang="ja-JP" sz="14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</a:rPr>
              <a:t>％＞国保全体：約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</a:rPr>
              <a:t>27</a:t>
            </a:r>
            <a:r>
              <a:rPr lang="ja-JP" sz="14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</a:rPr>
              <a:t>％）</a:t>
            </a:r>
            <a:r>
              <a:rPr lang="ja-JP" sz="1400" kern="1200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dirty="0">
                <a:solidFill>
                  <a:srgbClr val="000000"/>
                </a:solidFill>
                <a:latin typeface="ＭＳ Ｐゴシック" panose="020B0600070205080204" pitchFamily="50" charset="-128"/>
                <a:ea typeface="BIZ UDPゴシック" panose="020B0400000000000000" pitchFamily="50" charset="-128"/>
              </a:rPr>
              <a:t>Ｒ２</a:t>
            </a:r>
            <a:r>
              <a:rPr lang="ja-JP" sz="1400" kern="1200" dirty="0" smtClean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BIZ UDPゴシック" panose="020B0400000000000000" pitchFamily="50" charset="-128"/>
              </a:rPr>
              <a:t>実績</a:t>
            </a:r>
            <a:r>
              <a:rPr lang="ja-JP" sz="14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BIZ UDPゴシック" panose="020B0400000000000000" pitchFamily="50" charset="-128"/>
              </a:rPr>
              <a:t>】</a:t>
            </a:r>
            <a:endParaRPr lang="ja-JP" sz="14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304138" y="2438583"/>
            <a:ext cx="2374668" cy="263398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200" kern="1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第２期</a:t>
            </a:r>
            <a:r>
              <a:rPr lang="ja-JP" sz="1200" kern="100" dirty="0" smtClean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（</a:t>
            </a:r>
            <a:r>
              <a:rPr lang="ja-JP" altLang="en-US" sz="1200" kern="100" dirty="0" smtClean="0">
                <a:ea typeface="HG丸ｺﾞｼｯｸM-PRO" panose="020F0600000000000000" pitchFamily="50" charset="-128"/>
                <a:cs typeface="Times New Roman" panose="02020603050405020304" pitchFamily="18" charset="0"/>
              </a:rPr>
              <a:t>Ｒ４</a:t>
            </a:r>
            <a:r>
              <a:rPr lang="ja-JP" sz="1200" kern="100" dirty="0" smtClean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～</a:t>
            </a:r>
            <a:r>
              <a:rPr lang="ja-JP" altLang="en-US" sz="1200" kern="100" dirty="0" smtClean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Ｒ７</a:t>
            </a:r>
            <a:r>
              <a:rPr lang="ja-JP" sz="1200" kern="100" dirty="0" smtClean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）</a:t>
            </a:r>
            <a:r>
              <a:rPr lang="ja-JP" sz="1200" kern="1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の推進</a:t>
            </a:r>
            <a:endParaRPr lang="ja-JP" sz="120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3" name="テキスト ボックス 24"/>
          <p:cNvSpPr txBox="1"/>
          <p:nvPr/>
        </p:nvSpPr>
        <p:spPr>
          <a:xfrm>
            <a:off x="370435" y="2759607"/>
            <a:ext cx="6300822" cy="745684"/>
          </a:xfrm>
          <a:prstGeom prst="rect">
            <a:avLst/>
          </a:prstGeom>
          <a:noFill/>
          <a:ln w="6350">
            <a:noFill/>
            <a:prstDash val="dash"/>
          </a:ln>
        </p:spPr>
        <p:txBody>
          <a:bodyPr rot="0" spcFirstLastPara="0" vert="horz" wrap="square" lIns="36000" tIns="0" rIns="3600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ja-JP" sz="14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</a:rPr>
              <a:t>［目標会員数］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</a:rPr>
              <a:t>R7</a:t>
            </a:r>
            <a:r>
              <a:rPr lang="ja-JP" sz="14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</a:rPr>
              <a:t>年度末時点</a:t>
            </a:r>
            <a:r>
              <a:rPr lang="en-US" sz="1400" b="1" kern="120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ＭＳ Ｐゴシック" panose="020B0600070205080204" pitchFamily="50" charset="-128"/>
              </a:rPr>
              <a:t>70</a:t>
            </a:r>
            <a:r>
              <a:rPr lang="ja-JP" sz="14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</a:rPr>
              <a:t>万人（うち国保会員約</a:t>
            </a:r>
            <a:r>
              <a:rPr lang="en-US" sz="1400" b="1" kern="1200" dirty="0">
                <a:solidFill>
                  <a:srgbClr val="000000"/>
                </a:solidFill>
                <a:effectLst/>
                <a:latin typeface="HG丸ｺﾞｼｯｸM-PRO" panose="020F0600000000000000" pitchFamily="50" charset="-128"/>
                <a:ea typeface="ＭＳ Ｐゴシック" panose="020B0600070205080204" pitchFamily="50" charset="-128"/>
              </a:rPr>
              <a:t>14</a:t>
            </a:r>
            <a:r>
              <a:rPr lang="ja-JP" sz="14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HG丸ｺﾞｼｯｸM-PRO" panose="020F0600000000000000" pitchFamily="50" charset="-128"/>
              </a:rPr>
              <a:t>万人）　</a:t>
            </a:r>
            <a:endParaRPr lang="en-US" altLang="ja-JP" sz="1400" kern="1200" dirty="0" smtClean="0">
              <a:solidFill>
                <a:srgbClr val="000000"/>
              </a:solidFill>
              <a:effectLst/>
              <a:latin typeface="ＭＳ Ｐゴシック" panose="020B0600070205080204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0"/>
              </a:spcAft>
            </a:pPr>
            <a:endParaRPr lang="ja-JP" sz="14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spcAft>
                <a:spcPts val="0"/>
              </a:spcAft>
            </a:pPr>
            <a:r>
              <a:rPr lang="ja-JP" sz="1400" kern="12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HG丸ｺﾞｼｯｸM-PRO" panose="020F0600000000000000" pitchFamily="50" charset="-128"/>
              </a:rPr>
              <a:t>［取組み方針］</a:t>
            </a:r>
            <a:r>
              <a:rPr lang="ja-JP" sz="14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府民の主体的な健康づくりの促進、効率的な保健事業の展開</a:t>
            </a:r>
            <a:endParaRPr lang="ja-JP" sz="14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905216"/>
              </p:ext>
            </p:extLst>
          </p:nvPr>
        </p:nvGraphicFramePr>
        <p:xfrm>
          <a:off x="370434" y="3578665"/>
          <a:ext cx="6300825" cy="2804079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365689">
                  <a:extLst>
                    <a:ext uri="{9D8B030D-6E8A-4147-A177-3AD203B41FA5}">
                      <a16:colId xmlns:a16="http://schemas.microsoft.com/office/drawing/2014/main" val="3848445452"/>
                    </a:ext>
                  </a:extLst>
                </a:gridCol>
                <a:gridCol w="1483784">
                  <a:extLst>
                    <a:ext uri="{9D8B030D-6E8A-4147-A177-3AD203B41FA5}">
                      <a16:colId xmlns:a16="http://schemas.microsoft.com/office/drawing/2014/main" val="1799878007"/>
                    </a:ext>
                  </a:extLst>
                </a:gridCol>
                <a:gridCol w="1483784">
                  <a:extLst>
                    <a:ext uri="{9D8B030D-6E8A-4147-A177-3AD203B41FA5}">
                      <a16:colId xmlns:a16="http://schemas.microsoft.com/office/drawing/2014/main" val="3321212418"/>
                    </a:ext>
                  </a:extLst>
                </a:gridCol>
                <a:gridCol w="1483784">
                  <a:extLst>
                    <a:ext uri="{9D8B030D-6E8A-4147-A177-3AD203B41FA5}">
                      <a16:colId xmlns:a16="http://schemas.microsoft.com/office/drawing/2014/main" val="3136907720"/>
                    </a:ext>
                  </a:extLst>
                </a:gridCol>
                <a:gridCol w="1483784">
                  <a:extLst>
                    <a:ext uri="{9D8B030D-6E8A-4147-A177-3AD203B41FA5}">
                      <a16:colId xmlns:a16="http://schemas.microsoft.com/office/drawing/2014/main" val="2430104063"/>
                    </a:ext>
                  </a:extLst>
                </a:gridCol>
              </a:tblGrid>
              <a:tr h="268909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</a:rPr>
                        <a:t> </a:t>
                      </a:r>
                      <a:endParaRPr lang="ja-JP" sz="12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400" kern="0" dirty="0" smtClean="0">
                          <a:solidFill>
                            <a:schemeClr val="tx1"/>
                          </a:solidFill>
                          <a:effectLst/>
                        </a:rPr>
                        <a:t>R4</a:t>
                      </a:r>
                      <a:r>
                        <a:rPr lang="ja-JP" altLang="en-US" sz="1400" kern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400" kern="0" dirty="0" smtClean="0">
                          <a:solidFill>
                            <a:schemeClr val="tx1"/>
                          </a:solidFill>
                          <a:effectLst/>
                        </a:rPr>
                        <a:t>(2022</a:t>
                      </a:r>
                      <a:r>
                        <a:rPr lang="en-US" sz="1400" kern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400" kern="0" dirty="0" smtClean="0">
                          <a:solidFill>
                            <a:schemeClr val="tx1"/>
                          </a:solidFill>
                          <a:effectLst/>
                        </a:rPr>
                        <a:t>R5 (</a:t>
                      </a:r>
                      <a:r>
                        <a:rPr lang="en-US" sz="1400" kern="0" dirty="0">
                          <a:solidFill>
                            <a:schemeClr val="tx1"/>
                          </a:solidFill>
                          <a:effectLst/>
                        </a:rPr>
                        <a:t>2023)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400" kern="0" dirty="0" smtClean="0">
                          <a:solidFill>
                            <a:schemeClr val="tx1"/>
                          </a:solidFill>
                          <a:effectLst/>
                        </a:rPr>
                        <a:t>R6 (</a:t>
                      </a:r>
                      <a:r>
                        <a:rPr lang="en-US" sz="1400" kern="0" dirty="0">
                          <a:solidFill>
                            <a:schemeClr val="tx1"/>
                          </a:solidFill>
                          <a:effectLst/>
                        </a:rPr>
                        <a:t>2024)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sz="1400" kern="0" dirty="0" smtClean="0">
                          <a:solidFill>
                            <a:schemeClr val="tx1"/>
                          </a:solidFill>
                          <a:effectLst/>
                        </a:rPr>
                        <a:t>R7 (</a:t>
                      </a:r>
                      <a:r>
                        <a:rPr lang="en-US" sz="1400" kern="0" dirty="0">
                          <a:solidFill>
                            <a:schemeClr val="tx1"/>
                          </a:solidFill>
                          <a:effectLst/>
                        </a:rPr>
                        <a:t>2025)</a:t>
                      </a:r>
                      <a:endParaRPr lang="ja-JP" sz="1400" kern="10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84278707"/>
                  </a:ext>
                </a:extLst>
              </a:tr>
              <a:tr h="2535170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solidFill>
                            <a:schemeClr val="tx1"/>
                          </a:solidFill>
                          <a:effectLst/>
                        </a:rPr>
                        <a:t>主な機能追加</a:t>
                      </a:r>
                      <a:endParaRPr lang="ja-JP" sz="1200" kern="100" dirty="0">
                        <a:solidFill>
                          <a:schemeClr val="tx1"/>
                        </a:solidFill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300" b="1" kern="0" dirty="0">
                          <a:effectLst/>
                        </a:rPr>
                        <a:t>●健康予測</a:t>
                      </a:r>
                      <a:r>
                        <a:rPr lang="en-US" sz="1300" b="1" kern="0" dirty="0">
                          <a:effectLst/>
                        </a:rPr>
                        <a:t>AI</a:t>
                      </a:r>
                      <a:r>
                        <a:rPr lang="ja-JP" sz="1300" b="1" kern="0" dirty="0" smtClean="0">
                          <a:effectLst/>
                        </a:rPr>
                        <a:t>・</a:t>
                      </a:r>
                      <a:endParaRPr lang="en-US" altLang="ja-JP" sz="1300" b="1" kern="0" dirty="0" smtClean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300" b="1" kern="0" dirty="0" smtClean="0">
                          <a:effectLst/>
                        </a:rPr>
                        <a:t>勧奨</a:t>
                      </a:r>
                      <a:r>
                        <a:rPr lang="ja-JP" sz="1300" b="1" kern="0" dirty="0">
                          <a:effectLst/>
                        </a:rPr>
                        <a:t>モデル構築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300" b="1" kern="0" dirty="0">
                          <a:effectLst/>
                        </a:rPr>
                        <a:t> 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300" b="1" kern="0" dirty="0">
                          <a:effectLst/>
                        </a:rPr>
                        <a:t> 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300" b="1" kern="0" dirty="0">
                          <a:effectLst/>
                        </a:rPr>
                        <a:t>●リコメンド機能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300" b="1" kern="0" dirty="0" smtClean="0">
                          <a:effectLst/>
                        </a:rPr>
                        <a:t>（</a:t>
                      </a:r>
                      <a:r>
                        <a:rPr lang="ja-JP" sz="1300" b="1" kern="0" dirty="0">
                          <a:effectLst/>
                        </a:rPr>
                        <a:t>個人ごとのお知らせ機能）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300" b="1" kern="0" dirty="0">
                          <a:effectLst/>
                        </a:rPr>
                        <a:t> 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300" b="1" kern="0" dirty="0">
                          <a:effectLst/>
                        </a:rPr>
                        <a:t>●</a:t>
                      </a:r>
                      <a:r>
                        <a:rPr lang="ja-JP" sz="1300" b="1" kern="0" dirty="0" smtClean="0">
                          <a:effectLst/>
                        </a:rPr>
                        <a:t>マイナポータル</a:t>
                      </a:r>
                      <a:endParaRPr lang="en-US" altLang="ja-JP" sz="1300" b="1" kern="0" dirty="0" smtClean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300" b="1" kern="0" dirty="0" smtClean="0">
                          <a:effectLst/>
                        </a:rPr>
                        <a:t>・</a:t>
                      </a:r>
                      <a:r>
                        <a:rPr lang="ja-JP" sz="1300" b="1" kern="0" dirty="0" smtClean="0">
                          <a:effectLst/>
                        </a:rPr>
                        <a:t>民間</a:t>
                      </a:r>
                      <a:r>
                        <a:rPr lang="en-US" sz="1300" b="1" kern="0" dirty="0">
                          <a:effectLst/>
                        </a:rPr>
                        <a:t>PHR</a:t>
                      </a:r>
                      <a:r>
                        <a:rPr lang="ja-JP" sz="1300" b="1" kern="0" dirty="0">
                          <a:effectLst/>
                        </a:rPr>
                        <a:t>事業者との</a:t>
                      </a:r>
                      <a:r>
                        <a:rPr lang="ja-JP" sz="1300" b="1" kern="0" dirty="0" smtClean="0">
                          <a:effectLst/>
                        </a:rPr>
                        <a:t>連携（</a:t>
                      </a:r>
                      <a:r>
                        <a:rPr lang="ja-JP" sz="1300" b="1" kern="0" dirty="0">
                          <a:effectLst/>
                        </a:rPr>
                        <a:t>ウェアラブル端末など）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300" b="1" kern="0" dirty="0">
                          <a:effectLst/>
                        </a:rPr>
                        <a:t> </a:t>
                      </a:r>
                      <a:endParaRPr lang="ja-JP" sz="1300" b="1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300" b="1" kern="0" dirty="0">
                          <a:effectLst/>
                        </a:rPr>
                        <a:t>●改良版健康予測</a:t>
                      </a:r>
                      <a:r>
                        <a:rPr lang="en-US" sz="1300" b="1" kern="0" dirty="0">
                          <a:effectLst/>
                        </a:rPr>
                        <a:t>AI</a:t>
                      </a:r>
                      <a:r>
                        <a:rPr lang="ja-JP" sz="1300" b="1" kern="0" dirty="0">
                          <a:effectLst/>
                        </a:rPr>
                        <a:t>・勧奨モデル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300" b="1" kern="0" dirty="0">
                          <a:effectLst/>
                        </a:rPr>
                        <a:t>リリース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300" b="1" kern="0" dirty="0">
                          <a:effectLst/>
                        </a:rPr>
                        <a:t> 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300" b="1" kern="0" dirty="0">
                          <a:effectLst/>
                        </a:rPr>
                        <a:t>●健康指標の改善にポイント付与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300" b="1" kern="0" dirty="0">
                          <a:effectLst/>
                        </a:rPr>
                        <a:t> 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300" b="1" kern="0" dirty="0">
                          <a:effectLst/>
                        </a:rPr>
                        <a:t> 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300" b="1" kern="0" dirty="0">
                          <a:effectLst/>
                        </a:rPr>
                        <a:t>●特定保健指導への活用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300" b="1" kern="0" dirty="0">
                          <a:effectLst/>
                        </a:rPr>
                        <a:t> 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300" b="1" kern="0" dirty="0">
                          <a:effectLst/>
                        </a:rPr>
                        <a:t> </a:t>
                      </a:r>
                      <a:endParaRPr lang="ja-JP" sz="1300" b="1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300" b="1" kern="0" dirty="0">
                          <a:effectLst/>
                        </a:rPr>
                        <a:t> 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300" b="1" kern="0" dirty="0">
                          <a:effectLst/>
                        </a:rPr>
                        <a:t> 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300" b="1" kern="0" dirty="0">
                          <a:effectLst/>
                        </a:rPr>
                        <a:t> 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300" b="1" kern="0" dirty="0">
                          <a:effectLst/>
                        </a:rPr>
                        <a:t> 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300" b="1" kern="0" dirty="0">
                          <a:effectLst/>
                        </a:rPr>
                        <a:t>●けんしん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300" b="1" kern="0" dirty="0">
                          <a:effectLst/>
                        </a:rPr>
                        <a:t>受診券機能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300" b="1" kern="0" dirty="0">
                          <a:effectLst/>
                        </a:rPr>
                        <a:t> 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300" b="1" kern="0" dirty="0">
                          <a:effectLst/>
                        </a:rPr>
                        <a:t> 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300" b="1" kern="0" dirty="0">
                          <a:effectLst/>
                        </a:rPr>
                        <a:t>●けんしん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300" b="1" kern="0" dirty="0">
                          <a:effectLst/>
                        </a:rPr>
                        <a:t>予約システム</a:t>
                      </a:r>
                      <a:endParaRPr lang="ja-JP" sz="1300" b="1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300" b="1" kern="0" dirty="0">
                          <a:effectLst/>
                        </a:rPr>
                        <a:t> 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300" b="1" kern="0" dirty="0">
                          <a:effectLst/>
                        </a:rPr>
                        <a:t> 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300" b="1" kern="0" dirty="0">
                          <a:effectLst/>
                        </a:rPr>
                        <a:t> 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300" b="1" kern="0" dirty="0">
                          <a:effectLst/>
                        </a:rPr>
                        <a:t> </a:t>
                      </a:r>
                      <a:endParaRPr lang="ja-JP" sz="1300" b="1" kern="100" dirty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300" b="1" kern="0" dirty="0" smtClean="0">
                          <a:effectLst/>
                        </a:rPr>
                        <a:t>アスマイルで</a:t>
                      </a:r>
                      <a:endParaRPr lang="en-US" altLang="ja-JP" sz="1300" b="1" kern="0" dirty="0" smtClean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ja-JP" sz="1300" b="1" kern="0" dirty="0" smtClean="0">
                          <a:effectLst/>
                        </a:rPr>
                        <a:t>「</a:t>
                      </a:r>
                      <a:r>
                        <a:rPr lang="ja-JP" sz="1300" b="1" kern="0" dirty="0">
                          <a:effectLst/>
                        </a:rPr>
                        <a:t>いのち輝く未来社会」を</a:t>
                      </a:r>
                      <a:r>
                        <a:rPr lang="ja-JP" sz="1300" b="1" kern="0" dirty="0" smtClean="0">
                          <a:effectLst/>
                        </a:rPr>
                        <a:t>実現</a:t>
                      </a:r>
                      <a:endParaRPr lang="en-US" altLang="ja-JP" sz="1300" b="1" kern="0" dirty="0" smtClean="0">
                        <a:effectLst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en-US" altLang="ja-JP" sz="1300" b="1" kern="0" dirty="0" smtClean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en-US" altLang="ja-JP" sz="1300" b="1" kern="0" dirty="0" smtClean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en-US" altLang="ja-JP" sz="1300" b="1" kern="0" dirty="0" smtClean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endParaRPr lang="en-US" altLang="ja-JP" sz="1300" b="1" kern="0" dirty="0" smtClean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400" b="1" kern="0" dirty="0" smtClean="0">
                          <a:solidFill>
                            <a:srgbClr val="FF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EXPO</a:t>
                      </a:r>
                    </a:p>
                    <a:p>
                      <a:pPr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400" b="1" kern="0" dirty="0" smtClean="0">
                          <a:solidFill>
                            <a:srgbClr val="0070C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2025</a:t>
                      </a:r>
                      <a:endParaRPr lang="ja-JP" sz="1400" b="1" kern="100" dirty="0">
                        <a:solidFill>
                          <a:srgbClr val="0070C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9104864"/>
                  </a:ext>
                </a:extLst>
              </a:tr>
            </a:tbl>
          </a:graphicData>
        </a:graphic>
      </p:graphicFrame>
      <p:sp>
        <p:nvSpPr>
          <p:cNvPr id="15" name="下矢印 14"/>
          <p:cNvSpPr/>
          <p:nvPr/>
        </p:nvSpPr>
        <p:spPr>
          <a:xfrm>
            <a:off x="3182294" y="2186036"/>
            <a:ext cx="935850" cy="517205"/>
          </a:xfrm>
          <a:prstGeom prst="downArrow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16" name="図 15" descr="健康予測AI勧奨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5072" y="2271477"/>
            <a:ext cx="1656097" cy="4419417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角丸四角形 16"/>
          <p:cNvSpPr/>
          <p:nvPr/>
        </p:nvSpPr>
        <p:spPr>
          <a:xfrm>
            <a:off x="2210631" y="3809233"/>
            <a:ext cx="1485606" cy="570124"/>
          </a:xfrm>
          <a:prstGeom prst="roundRect">
            <a:avLst/>
          </a:prstGeom>
          <a:noFill/>
          <a:ln w="63500" cap="rnd">
            <a:solidFill>
              <a:srgbClr val="C00000">
                <a:alpha val="70000"/>
              </a:srgb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8" name="右矢印 17"/>
          <p:cNvSpPr/>
          <p:nvPr/>
        </p:nvSpPr>
        <p:spPr>
          <a:xfrm>
            <a:off x="3696237" y="4013596"/>
            <a:ext cx="3232597" cy="239923"/>
          </a:xfrm>
          <a:prstGeom prst="rightArrow">
            <a:avLst>
              <a:gd name="adj1" fmla="val 50000"/>
              <a:gd name="adj2" fmla="val 135185"/>
            </a:avLst>
          </a:prstGeom>
          <a:solidFill>
            <a:srgbClr val="C00000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9" name="テキスト ボックス 17"/>
          <p:cNvSpPr txBox="1"/>
          <p:nvPr/>
        </p:nvSpPr>
        <p:spPr>
          <a:xfrm>
            <a:off x="1680921" y="6487879"/>
            <a:ext cx="4629529" cy="301176"/>
          </a:xfrm>
          <a:prstGeom prst="rect">
            <a:avLst/>
          </a:prstGeom>
          <a:solidFill>
            <a:srgbClr val="66FFFF">
              <a:alpha val="70000"/>
            </a:srgbClr>
          </a:solidFill>
          <a:ln>
            <a:solidFill>
              <a:schemeClr val="dk1"/>
            </a:solidFill>
            <a:prstDash val="sysDot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1300"/>
              </a:lnSpc>
              <a:spcAft>
                <a:spcPts val="0"/>
              </a:spcAft>
            </a:pPr>
            <a:r>
              <a:rPr lang="en-US" sz="1200" kern="100" dirty="0">
                <a:effectLst/>
                <a:latin typeface="HG丸ｺﾞｼｯｸM-PRO" panose="020F0600000000000000" pitchFamily="50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R4</a:t>
            </a:r>
            <a:r>
              <a:rPr lang="ja-JP" sz="1200" kern="1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年度末　目標会員数</a:t>
            </a:r>
            <a:r>
              <a:rPr lang="en-US" sz="1200" kern="1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40</a:t>
            </a:r>
            <a:r>
              <a:rPr lang="ja-JP" sz="1200" kern="1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万人（うち国保会員</a:t>
            </a:r>
            <a:r>
              <a:rPr lang="en-US" sz="1200" kern="1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8</a:t>
            </a:r>
            <a:r>
              <a:rPr lang="ja-JP" sz="1200" kern="100" dirty="0">
                <a:effectLst/>
                <a:ea typeface="HG丸ｺﾞｼｯｸM-PRO" panose="020F0600000000000000" pitchFamily="50" charset="-128"/>
                <a:cs typeface="Times New Roman" panose="02020603050405020304" pitchFamily="18" charset="0"/>
              </a:rPr>
              <a:t>万人）をめざす</a:t>
            </a:r>
            <a:endParaRPr lang="ja-JP" sz="1400" kern="100" dirty="0">
              <a:effectLst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0" name="屈折矢印 19"/>
          <p:cNvSpPr/>
          <p:nvPr/>
        </p:nvSpPr>
        <p:spPr>
          <a:xfrm rot="5400000">
            <a:off x="1153531" y="6346851"/>
            <a:ext cx="434415" cy="524127"/>
          </a:xfrm>
          <a:prstGeom prst="bentUpArrow">
            <a:avLst>
              <a:gd name="adj1" fmla="val 38155"/>
              <a:gd name="adj2" fmla="val 42647"/>
              <a:gd name="adj3" fmla="val 50000"/>
            </a:avLst>
          </a:prstGeom>
          <a:solidFill>
            <a:srgbClr val="66FFFF">
              <a:alpha val="70000"/>
            </a:srgbClr>
          </a:solidFill>
          <a:ln>
            <a:solidFill>
              <a:schemeClr val="dk1"/>
            </a:solidFill>
            <a:prstDash val="sysDot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21" name="図 2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64426">
            <a:off x="2312946" y="5769485"/>
            <a:ext cx="810972" cy="495124"/>
          </a:xfrm>
          <a:prstGeom prst="rect">
            <a:avLst/>
          </a:prstGeom>
        </p:spPr>
      </p:pic>
      <p:pic>
        <p:nvPicPr>
          <p:cNvPr id="22" name="図 21" descr="遠隔医療のイラスト（女性医師）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8665" y="5703654"/>
            <a:ext cx="783283" cy="65219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図 22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600" y="5130204"/>
            <a:ext cx="731850" cy="841828"/>
          </a:xfrm>
          <a:prstGeom prst="rect">
            <a:avLst/>
          </a:prstGeom>
        </p:spPr>
      </p:pic>
      <p:pic>
        <p:nvPicPr>
          <p:cNvPr id="24" name="図 23"/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471361" y="1448144"/>
            <a:ext cx="5401405" cy="66189"/>
          </a:xfrm>
          <a:prstGeom prst="rect">
            <a:avLst/>
          </a:prstGeom>
        </p:spPr>
      </p:pic>
      <p:pic>
        <p:nvPicPr>
          <p:cNvPr id="25" name="図 24"/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471361" y="2068560"/>
            <a:ext cx="7178690" cy="106375"/>
          </a:xfrm>
          <a:prstGeom prst="rect">
            <a:avLst/>
          </a:prstGeom>
        </p:spPr>
      </p:pic>
      <p:pic>
        <p:nvPicPr>
          <p:cNvPr id="26" name="図 25"/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471361" y="2990912"/>
            <a:ext cx="5105191" cy="91438"/>
          </a:xfrm>
          <a:prstGeom prst="rect">
            <a:avLst/>
          </a:prstGeom>
        </p:spPr>
      </p:pic>
      <p:pic>
        <p:nvPicPr>
          <p:cNvPr id="27" name="図 26"/>
          <p:cNvPicPr>
            <a:picLocks/>
          </p:cNvPicPr>
          <p:nvPr/>
        </p:nvPicPr>
        <p:blipFill>
          <a:blip r:embed="rId7"/>
          <a:stretch>
            <a:fillRect/>
          </a:stretch>
        </p:blipFill>
        <p:spPr>
          <a:xfrm>
            <a:off x="471360" y="3388911"/>
            <a:ext cx="6071107" cy="113761"/>
          </a:xfrm>
          <a:prstGeom prst="rect">
            <a:avLst/>
          </a:prstGeom>
        </p:spPr>
      </p:pic>
      <p:sp>
        <p:nvSpPr>
          <p:cNvPr id="28" name="テキスト ボックス 27"/>
          <p:cNvSpPr txBox="1"/>
          <p:nvPr/>
        </p:nvSpPr>
        <p:spPr>
          <a:xfrm>
            <a:off x="7956376" y="96887"/>
            <a:ext cx="1080120" cy="276999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200" b="1" dirty="0" smtClean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資料３</a:t>
            </a:r>
            <a:endParaRPr kumimoji="1" lang="ja-JP" altLang="en-US" sz="1200" b="1" dirty="0"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5663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1241</TotalTime>
  <Words>297</Words>
  <Application>Microsoft Office PowerPoint</Application>
  <PresentationFormat>画面に合わせる (4:3)</PresentationFormat>
  <Paragraphs>60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6" baseType="lpstr">
      <vt:lpstr>BIZ UDPゴシック</vt:lpstr>
      <vt:lpstr>HGSｺﾞｼｯｸE</vt:lpstr>
      <vt:lpstr>HG丸ｺﾞｼｯｸM-PRO</vt:lpstr>
      <vt:lpstr>Meiryo UI</vt:lpstr>
      <vt:lpstr>ＭＳ Ｐゴシック</vt:lpstr>
      <vt:lpstr>ＭＳ 明朝</vt:lpstr>
      <vt:lpstr>UD デジタル 教科書体 NK-B</vt:lpstr>
      <vt:lpstr>游ゴシック</vt:lpstr>
      <vt:lpstr>游ゴシック Light</vt:lpstr>
      <vt:lpstr>Arial</vt:lpstr>
      <vt:lpstr>Calibri</vt:lpstr>
      <vt:lpstr>Calibri Light</vt:lpstr>
      <vt:lpstr>Century</vt:lpstr>
      <vt:lpstr>Times New Roman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小山　秀男</dc:creator>
  <cp:lastModifiedBy>木澤　まゆみ</cp:lastModifiedBy>
  <cp:revision>98</cp:revision>
  <cp:lastPrinted>2022-03-04T07:00:52Z</cp:lastPrinted>
  <dcterms:created xsi:type="dcterms:W3CDTF">2022-01-14T07:12:53Z</dcterms:created>
  <dcterms:modified xsi:type="dcterms:W3CDTF">2022-03-16T11:56:29Z</dcterms:modified>
</cp:coreProperties>
</file>