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296" r:id="rId2"/>
    <p:sldId id="297"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ldId id="296"/>
            <p14:sldId id="2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226" d="100"/>
          <a:sy n="226" d="100"/>
        </p:scale>
        <p:origin x="-6450" y="270"/>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17" tIns="45711" rIns="91417" bIns="45711" rtlCol="0"/>
          <a:lstStyle>
            <a:lvl1pPr algn="r">
              <a:defRPr sz="1200"/>
            </a:lvl1pPr>
          </a:lstStyle>
          <a:p>
            <a:fld id="{7DAF4AE6-CAB6-453C-A8A1-BAB70DB220F0}" type="datetimeFigureOut">
              <a:rPr kumimoji="1" lang="ja-JP" altLang="en-US" smtClean="0"/>
              <a:t>2021/7/15</a:t>
            </a:fld>
            <a:endParaRPr kumimoji="1" lang="ja-JP" altLang="en-US"/>
          </a:p>
        </p:txBody>
      </p:sp>
      <p:sp>
        <p:nvSpPr>
          <p:cNvPr id="4" name="フッター プレースホルダー 3"/>
          <p:cNvSpPr>
            <a:spLocks noGrp="1"/>
          </p:cNvSpPr>
          <p:nvPr>
            <p:ph type="ftr" sz="quarter" idx="2"/>
          </p:nvPr>
        </p:nvSpPr>
        <p:spPr>
          <a:xfrm>
            <a:off x="3" y="9440863"/>
            <a:ext cx="2949575" cy="496887"/>
          </a:xfrm>
          <a:prstGeom prst="rect">
            <a:avLst/>
          </a:prstGeom>
        </p:spPr>
        <p:txBody>
          <a:bodyPr vert="horz" lIns="91417" tIns="45711" rIns="91417" bIns="4571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3"/>
            <a:ext cx="2949575" cy="496887"/>
          </a:xfrm>
          <a:prstGeom prst="rect">
            <a:avLst/>
          </a:prstGeom>
        </p:spPr>
        <p:txBody>
          <a:bodyPr vert="horz" lIns="91417" tIns="45711" rIns="91417" bIns="45711"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787" cy="496967"/>
          </a:xfrm>
          <a:prstGeom prst="rect">
            <a:avLst/>
          </a:prstGeom>
        </p:spPr>
        <p:txBody>
          <a:bodyPr vert="horz" lIns="91417" tIns="45711" rIns="91417"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3"/>
            <a:ext cx="2949787" cy="496967"/>
          </a:xfrm>
          <a:prstGeom prst="rect">
            <a:avLst/>
          </a:prstGeom>
        </p:spPr>
        <p:txBody>
          <a:bodyPr vert="horz" lIns="91417" tIns="45711" rIns="91417" bIns="45711" rtlCol="0"/>
          <a:lstStyle>
            <a:lvl1pPr algn="r">
              <a:defRPr sz="1200"/>
            </a:lvl1pPr>
          </a:lstStyle>
          <a:p>
            <a:fld id="{74D20167-DAF4-49D4-BD3E-EFFE4028B923}" type="datetimeFigureOut">
              <a:rPr kumimoji="1" lang="ja-JP" altLang="en-US" smtClean="0"/>
              <a:t>2021/7/15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17" tIns="45711" rIns="91417" bIns="4571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17" tIns="45711" rIns="91417"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9"/>
            <a:ext cx="2949787" cy="496967"/>
          </a:xfrm>
          <a:prstGeom prst="rect">
            <a:avLst/>
          </a:prstGeom>
        </p:spPr>
        <p:txBody>
          <a:bodyPr vert="horz" lIns="91417" tIns="45711" rIns="91417"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7" cy="496967"/>
          </a:xfrm>
          <a:prstGeom prst="rect">
            <a:avLst/>
          </a:prstGeom>
        </p:spPr>
        <p:txBody>
          <a:bodyPr vert="horz" lIns="91417" tIns="45711" rIns="91417" bIns="45711"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0</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2899436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2285B5C-7723-4AB8-ABFE-88895C306D29}" type="datetime1">
              <a:rPr kumimoji="1" lang="ja-JP" altLang="en-US" smtClean="0"/>
              <a:t>2021/7/15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476089-AC1D-47BB-A060-7E0A1CF9A0B0}" type="datetime1">
              <a:rPr kumimoji="1" lang="ja-JP" altLang="en-US" smtClean="0"/>
              <a:t>2021/7/15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05E8DB-238B-468D-A899-108C9CDD9311}" type="datetime1">
              <a:rPr kumimoji="1" lang="ja-JP" altLang="en-US" smtClean="0"/>
              <a:t>2021/7/15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51E0646-AF25-41BC-815B-B5C0580B3A29}" type="datetime1">
              <a:rPr kumimoji="1" lang="ja-JP" altLang="en-US" smtClean="0"/>
              <a:t>2021/7/15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9B81290-949C-4EF7-9E88-64FB1591F81D}" type="datetime1">
              <a:rPr kumimoji="1" lang="ja-JP" altLang="en-US" smtClean="0"/>
              <a:t>2021/7/15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DA8F57D-05CB-42C9-B925-1719DE638003}" type="datetime1">
              <a:rPr kumimoji="1" lang="ja-JP" altLang="en-US" smtClean="0"/>
              <a:t>2021/7/15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C1E735-1D03-447E-8AD6-B6BC06684EA9}" type="datetime1">
              <a:rPr kumimoji="1" lang="ja-JP" altLang="en-US" smtClean="0"/>
              <a:t>2021/7/15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58F373-5BB5-4314-89CA-246348DB6C76}" type="datetime1">
              <a:rPr kumimoji="1" lang="ja-JP" altLang="en-US" smtClean="0"/>
              <a:t>2021/7/15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0E45C6-AAA6-44C0-98C9-CB75C5ADB21B}" type="datetime1">
              <a:rPr kumimoji="1" lang="ja-JP" altLang="en-US" smtClean="0"/>
              <a:t>2021/7/15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F625DDF-6642-48BD-B395-E730F3C8B88B}" type="datetime1">
              <a:rPr kumimoji="1" lang="ja-JP" altLang="en-US" smtClean="0"/>
              <a:t>2021/7/15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6316AF-9CB1-4F4D-90A3-82992F3F3900}" type="datetime1">
              <a:rPr kumimoji="1" lang="ja-JP" altLang="en-US" smtClean="0"/>
              <a:t>2021/7/15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660D7-EF92-4430-92CB-905ADA2B2D2F}" type="datetime1">
              <a:rPr kumimoji="1" lang="ja-JP" altLang="en-US" smtClean="0"/>
              <a:t>2021/7/15</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a:spLocks noGrp="1"/>
          </p:cNvSpPr>
          <p:nvPr>
            <p:ph type="title"/>
          </p:nvPr>
        </p:nvSpPr>
        <p:spPr>
          <a:xfrm>
            <a:off x="0" y="-34635"/>
            <a:ext cx="9144000" cy="468000"/>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r>
              <a:rPr kumimoji="1"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令和３年度の府独自インセンティブの仕組み</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について</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8237" y="507941"/>
            <a:ext cx="9125763" cy="584775"/>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健康づくり事業や医療費適正化などに取組む市町村を重点的に支援するため、「保険者努力支援制度」に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加え、今年度も</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府２号繰入金等を活用した府独自のインセンティブの仕組みを構築する。</a:t>
            </a:r>
            <a:endParaRPr lang="ja-JP" altLang="en-US" sz="16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780561876"/>
              </p:ext>
            </p:extLst>
          </p:nvPr>
        </p:nvGraphicFramePr>
        <p:xfrm>
          <a:off x="167920" y="2815595"/>
          <a:ext cx="3384168" cy="1454630"/>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936000">
                  <a:extLst>
                    <a:ext uri="{9D8B030D-6E8A-4147-A177-3AD203B41FA5}">
                      <a16:colId xmlns:a16="http://schemas.microsoft.com/office/drawing/2014/main" val="20001"/>
                    </a:ext>
                  </a:extLst>
                </a:gridCol>
                <a:gridCol w="936000">
                  <a:extLst>
                    <a:ext uri="{9D8B030D-6E8A-4147-A177-3AD203B41FA5}">
                      <a16:colId xmlns:a16="http://schemas.microsoft.com/office/drawing/2014/main" val="20002"/>
                    </a:ext>
                  </a:extLst>
                </a:gridCol>
              </a:tblGrid>
              <a:tr h="230494">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交付区分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Ｒ３年度</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33145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財政の健全性の確保</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・向上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9276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広域化の推進</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09750">
                <a:tc>
                  <a:txBody>
                    <a:bodyPr/>
                    <a:lstStyle/>
                    <a:p>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健康づくり</a:t>
                      </a:r>
                      <a:endParaRPr kumimoji="1" lang="en-US" altLang="ja-JP" sz="1100" b="1" u="none"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・医療費適正化の促進</a:t>
                      </a:r>
                      <a:endPar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b="1" u="none"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sz="14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テキスト ボックス 5"/>
          <p:cNvSpPr txBox="1"/>
          <p:nvPr/>
        </p:nvSpPr>
        <p:spPr>
          <a:xfrm>
            <a:off x="251519" y="1160715"/>
            <a:ext cx="3636691"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予　算</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（令和３年度総額：約</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3888211" y="2031111"/>
            <a:ext cx="2448272"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配分方法（イメージ）</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896678" y="2827227"/>
            <a:ext cx="288032"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体制構築点</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225467045"/>
              </p:ext>
            </p:extLst>
          </p:nvPr>
        </p:nvGraphicFramePr>
        <p:xfrm>
          <a:off x="4646194" y="2815560"/>
          <a:ext cx="1368152"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endParaRPr kumimoji="1" lang="ja-JP" altLang="en-US" sz="1100" dirty="0"/>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1"/>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2"/>
                  </a:ext>
                </a:extLst>
              </a:tr>
              <a:tr h="262890">
                <a:tc>
                  <a:txBody>
                    <a:bodyPr/>
                    <a:lstStyle/>
                    <a:p>
                      <a:endParaRPr kumimoji="1" lang="ja-JP" altLang="en-US" sz="1100" dirty="0"/>
                    </a:p>
                  </a:txBody>
                  <a:tcPr/>
                </a:tc>
                <a:tc>
                  <a:txBody>
                    <a:bodyPr/>
                    <a:lstStyle/>
                    <a:p>
                      <a:endParaRPr kumimoji="1" lang="ja-JP" altLang="en-US" sz="1100" dirty="0"/>
                    </a:p>
                  </a:txBody>
                  <a:tcPr/>
                </a:tc>
                <a:extLst>
                  <a:ext uri="{0D108BD9-81ED-4DB2-BD59-A6C34878D82A}">
                    <a16:rowId xmlns:a16="http://schemas.microsoft.com/office/drawing/2014/main" val="1000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299203726"/>
              </p:ext>
            </p:extLst>
          </p:nvPr>
        </p:nvGraphicFramePr>
        <p:xfrm>
          <a:off x="4516149" y="2985468"/>
          <a:ext cx="1369176" cy="105156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1064">
                  <a:extLst>
                    <a:ext uri="{9D8B030D-6E8A-4147-A177-3AD203B41FA5}">
                      <a16:colId xmlns:a16="http://schemas.microsoft.com/office/drawing/2014/main" val="20001"/>
                    </a:ext>
                  </a:extLst>
                </a:gridCol>
              </a:tblGrid>
              <a:tr h="262890">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②指標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262890">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2212838649"/>
              </p:ext>
            </p:extLst>
          </p:nvPr>
        </p:nvGraphicFramePr>
        <p:xfrm>
          <a:off x="4446582" y="3229348"/>
          <a:ext cx="1368152" cy="1040130"/>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360040">
                  <a:extLst>
                    <a:ext uri="{9D8B030D-6E8A-4147-A177-3AD203B41FA5}">
                      <a16:colId xmlns:a16="http://schemas.microsoft.com/office/drawing/2014/main" val="20001"/>
                    </a:ext>
                  </a:extLst>
                </a:gridCol>
              </a:tblGrid>
              <a:tr h="262890">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①指標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sz="1200" dirty="0"/>
                    </a:p>
                  </a:txBody>
                  <a:tcPr/>
                </a:tc>
                <a:extLst>
                  <a:ext uri="{0D108BD9-81ED-4DB2-BD59-A6C34878D82A}">
                    <a16:rowId xmlns:a16="http://schemas.microsoft.com/office/drawing/2014/main" val="10000"/>
                  </a:ext>
                </a:extLst>
              </a:tr>
              <a:tr h="242405">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99349">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22830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○○％以上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bl>
          </a:graphicData>
        </a:graphic>
      </p:graphicFrame>
      <p:sp>
        <p:nvSpPr>
          <p:cNvPr id="30" name="正方形/長方形 29"/>
          <p:cNvSpPr/>
          <p:nvPr/>
        </p:nvSpPr>
        <p:spPr>
          <a:xfrm>
            <a:off x="6478695" y="2827227"/>
            <a:ext cx="288032"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被保険者数</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2307471504"/>
              </p:ext>
            </p:extLst>
          </p:nvPr>
        </p:nvGraphicFramePr>
        <p:xfrm>
          <a:off x="7037101" y="2858876"/>
          <a:ext cx="1116595" cy="1376862"/>
        </p:xfrm>
        <a:graphic>
          <a:graphicData uri="http://schemas.openxmlformats.org/drawingml/2006/table">
            <a:tbl>
              <a:tblPr firstRow="1" bandRow="1">
                <a:tableStyleId>{5C22544A-7EE6-4342-B048-85BDC9FD1C3A}</a:tableStyleId>
              </a:tblPr>
              <a:tblGrid>
                <a:gridCol w="612539">
                  <a:extLst>
                    <a:ext uri="{9D8B030D-6E8A-4147-A177-3AD203B41FA5}">
                      <a16:colId xmlns:a16="http://schemas.microsoft.com/office/drawing/2014/main" val="20000"/>
                    </a:ext>
                  </a:extLst>
                </a:gridCol>
                <a:gridCol w="504056">
                  <a:extLst>
                    <a:ext uri="{9D8B030D-6E8A-4147-A177-3AD203B41FA5}">
                      <a16:colId xmlns:a16="http://schemas.microsoft.com/office/drawing/2014/main" val="20001"/>
                    </a:ext>
                  </a:extLst>
                </a:gridCol>
              </a:tblGrid>
              <a:tr h="152726">
                <a:tc>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点数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25368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2160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216024">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○○町</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340542">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○○村</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38" name="正方形/長方形 37"/>
          <p:cNvSpPr/>
          <p:nvPr/>
        </p:nvSpPr>
        <p:spPr>
          <a:xfrm>
            <a:off x="8495162" y="2780800"/>
            <a:ext cx="288032"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点数に応じて交付</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右矢印 8"/>
          <p:cNvSpPr/>
          <p:nvPr/>
        </p:nvSpPr>
        <p:spPr>
          <a:xfrm>
            <a:off x="8243230" y="3259275"/>
            <a:ext cx="14401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721463" y="3416502"/>
            <a:ext cx="226104"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6110448" y="3405815"/>
            <a:ext cx="216024"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4173820" y="3416502"/>
            <a:ext cx="216024"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3725625" y="2324760"/>
            <a:ext cx="5364000" cy="202234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交付区分ごとの総額を、各市町村の評価点数に保険者規模を乗じた点数に基づき、按分の上、交付</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一部、取組実績に応じて交付する指標あり</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endParaRPr>
          </a:p>
        </p:txBody>
      </p:sp>
      <p:sp>
        <p:nvSpPr>
          <p:cNvPr id="32" name="正方形/長方形 31"/>
          <p:cNvSpPr/>
          <p:nvPr/>
        </p:nvSpPr>
        <p:spPr>
          <a:xfrm>
            <a:off x="60004" y="2335589"/>
            <a:ext cx="3600000" cy="202611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医療費適正化インセンティブを強化するため、今年度に</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おいても健康づくり・医療費適正化に重点配分</a:t>
            </a:r>
            <a:endParaRPr kumimoji="1" lang="ja-JP" altLang="en-US" sz="1200" dirty="0">
              <a:solidFill>
                <a:schemeClr val="tx1"/>
              </a:solidFill>
            </a:endParaRPr>
          </a:p>
        </p:txBody>
      </p:sp>
      <p:sp>
        <p:nvSpPr>
          <p:cNvPr id="33" name="テキスト ボックス 32"/>
          <p:cNvSpPr txBox="1"/>
          <p:nvPr/>
        </p:nvSpPr>
        <p:spPr>
          <a:xfrm>
            <a:off x="251520" y="4367479"/>
            <a:ext cx="1872208"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指標設定</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60004" y="1479627"/>
            <a:ext cx="6660000" cy="540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下記配分割合に基づく支援措置（本体分）：約</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激変緩和の全面拡大に伴う経過措置：約</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lang="ja-JP" altLang="en-US" sz="1200" dirty="0">
              <a:solidFill>
                <a:schemeClr val="tx1"/>
              </a:solidFill>
            </a:endParaRPr>
          </a:p>
        </p:txBody>
      </p:sp>
      <p:sp>
        <p:nvSpPr>
          <p:cNvPr id="35" name="テキスト ボックス 34"/>
          <p:cNvSpPr txBox="1"/>
          <p:nvPr/>
        </p:nvSpPr>
        <p:spPr>
          <a:xfrm>
            <a:off x="251520" y="5254079"/>
            <a:ext cx="2664079"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配点</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60221" y="5561856"/>
            <a:ext cx="6659783" cy="129614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財政の健全性の確保・</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・成績評価</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点満点</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健康づくり･医療費適正化の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・成績</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点満点</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177800"/>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非肥満者への受診勧奨に係る実績交付（交付見込み</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4,000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万円強</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endParaRPr>
          </a:p>
        </p:txBody>
      </p:sp>
      <p:sp>
        <p:nvSpPr>
          <p:cNvPr id="26" name="正方形/長方形 25"/>
          <p:cNvSpPr/>
          <p:nvPr/>
        </p:nvSpPr>
        <p:spPr>
          <a:xfrm>
            <a:off x="8243231" y="53177"/>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ysClr val="windowText" lastClr="000000"/>
                </a:solidFill>
              </a:rPr>
              <a:t>資料１</a:t>
            </a:r>
            <a:endParaRPr kumimoji="1" lang="en-US" altLang="ja-JP" sz="1600" b="1" dirty="0">
              <a:solidFill>
                <a:sysClr val="windowText" lastClr="000000"/>
              </a:solidFill>
            </a:endParaRPr>
          </a:p>
        </p:txBody>
      </p:sp>
      <p:sp>
        <p:nvSpPr>
          <p:cNvPr id="3" name="テキスト ボックス 2"/>
          <p:cNvSpPr txBox="1"/>
          <p:nvPr/>
        </p:nvSpPr>
        <p:spPr>
          <a:xfrm>
            <a:off x="2979637" y="5622339"/>
            <a:ext cx="3528392" cy="830997"/>
          </a:xfrm>
          <a:prstGeom prst="rect">
            <a:avLst/>
          </a:prstGeom>
          <a:noFill/>
          <a:ln>
            <a:noFill/>
          </a:ln>
        </p:spPr>
        <p:txBody>
          <a:bodyPr wrap="square" rtlCol="0">
            <a:spAutoFit/>
          </a:bodyPr>
          <a:lstStyle/>
          <a:p>
            <a:r>
              <a:rPr lang="ja-JP" altLang="en-US" sz="1200" dirty="0">
                <a:latin typeface="Meiryo UI" panose="020B0604030504040204" pitchFamily="50" charset="-128"/>
                <a:ea typeface="Meiryo UI" panose="020B0604030504040204" pitchFamily="50" charset="-128"/>
              </a:rPr>
              <a:t>②　広域化の推進</a:t>
            </a:r>
          </a:p>
          <a:p>
            <a:r>
              <a:rPr lang="ja-JP" altLang="en-US" sz="1200" dirty="0">
                <a:latin typeface="Meiryo UI" panose="020B0604030504040204" pitchFamily="50" charset="-128"/>
                <a:ea typeface="Meiryo UI" panose="020B0604030504040204" pitchFamily="50" charset="-128"/>
              </a:rPr>
              <a:t>・成績評価</a:t>
            </a:r>
            <a:r>
              <a:rPr lang="en-US" altLang="ja-JP" sz="1200" dirty="0">
                <a:latin typeface="Meiryo UI" panose="020B0604030504040204" pitchFamily="50" charset="-128"/>
                <a:ea typeface="Meiryo UI" panose="020B0604030504040204" pitchFamily="50" charset="-128"/>
              </a:rPr>
              <a:t>150</a:t>
            </a:r>
            <a:r>
              <a:rPr lang="ja-JP" altLang="en-US" sz="1200" dirty="0">
                <a:latin typeface="Meiryo UI" panose="020B0604030504040204" pitchFamily="50" charset="-128"/>
                <a:ea typeface="Meiryo UI" panose="020B0604030504040204" pitchFamily="50" charset="-128"/>
              </a:rPr>
              <a:t>点満点</a:t>
            </a:r>
          </a:p>
          <a:p>
            <a:r>
              <a:rPr lang="ja-JP" altLang="en-US" sz="1200" dirty="0">
                <a:latin typeface="Meiryo UI" panose="020B0604030504040204" pitchFamily="50" charset="-128"/>
                <a:ea typeface="Meiryo UI" panose="020B0604030504040204" pitchFamily="50" charset="-128"/>
              </a:rPr>
              <a:t>・システム改修に係る実績交付（上限額１０億円）</a:t>
            </a:r>
          </a:p>
          <a:p>
            <a:r>
              <a:rPr lang="ja-JP" altLang="en-US" sz="1200" dirty="0">
                <a:latin typeface="Meiryo UI" panose="020B0604030504040204" pitchFamily="50" charset="-128"/>
                <a:ea typeface="Meiryo UI" panose="020B0604030504040204" pitchFamily="50" charset="-128"/>
              </a:rPr>
              <a:t>・先駆的・効果的な取組み（上限額</a:t>
            </a:r>
            <a:r>
              <a:rPr lang="en-US" altLang="ja-JP" sz="1200" dirty="0">
                <a:latin typeface="Meiryo UI" panose="020B0604030504040204" pitchFamily="50" charset="-128"/>
                <a:ea typeface="Meiryo UI" panose="020B0604030504040204" pitchFamily="50" charset="-128"/>
              </a:rPr>
              <a:t>6,000</a:t>
            </a:r>
            <a:r>
              <a:rPr lang="ja-JP" altLang="en-US" sz="1200" dirty="0">
                <a:latin typeface="Meiryo UI" panose="020B0604030504040204" pitchFamily="50" charset="-128"/>
                <a:ea typeface="Meiryo UI" panose="020B0604030504040204" pitchFamily="50" charset="-128"/>
              </a:rPr>
              <a:t>万円）</a:t>
            </a:r>
          </a:p>
        </p:txBody>
      </p:sp>
      <p:sp>
        <p:nvSpPr>
          <p:cNvPr id="37" name="テキスト ボックス 36"/>
          <p:cNvSpPr txBox="1"/>
          <p:nvPr/>
        </p:nvSpPr>
        <p:spPr>
          <a:xfrm>
            <a:off x="251520" y="2033638"/>
            <a:ext cx="1872208"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配分割合</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60004" y="4681019"/>
            <a:ext cx="6660000" cy="540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市町村の取組みの底上げ</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保険者努力支援制度</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市町村分･都道府県分</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の獲得に向けた指標</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府の抱える課題への対応</a:t>
            </a:r>
            <a:endParaRPr lang="ja-JP" altLang="en-US" sz="1200" dirty="0">
              <a:solidFill>
                <a:schemeClr val="tx1"/>
              </a:solidFill>
            </a:endParaRPr>
          </a:p>
        </p:txBody>
      </p:sp>
      <p:sp>
        <p:nvSpPr>
          <p:cNvPr id="4" name="テキスト ボックス 3"/>
          <p:cNvSpPr txBox="1"/>
          <p:nvPr/>
        </p:nvSpPr>
        <p:spPr>
          <a:xfrm>
            <a:off x="8928504" y="6597352"/>
            <a:ext cx="180000" cy="230832"/>
          </a:xfrm>
          <a:prstGeom prst="rect">
            <a:avLst/>
          </a:prstGeom>
          <a:noFill/>
        </p:spPr>
        <p:txBody>
          <a:bodyPr wrap="square" rtlCol="0">
            <a:spAutoFit/>
          </a:bodyPr>
          <a:lstStyle/>
          <a:p>
            <a:pPr algn="ctr"/>
            <a:r>
              <a:rPr kumimoji="1" lang="ja-JP" altLang="en-US" sz="900" dirty="0" smtClean="0"/>
              <a:t>１</a:t>
            </a:r>
            <a:endParaRPr kumimoji="1" lang="ja-JP" altLang="en-US" sz="900" dirty="0"/>
          </a:p>
        </p:txBody>
      </p:sp>
    </p:spTree>
    <p:extLst>
      <p:ext uri="{BB962C8B-B14F-4D97-AF65-F5344CB8AC3E}">
        <p14:creationId xmlns:p14="http://schemas.microsoft.com/office/powerpoint/2010/main" val="1507234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ローチャート : 代替処理 11"/>
          <p:cNvSpPr/>
          <p:nvPr/>
        </p:nvSpPr>
        <p:spPr>
          <a:xfrm>
            <a:off x="1859445" y="0"/>
            <a:ext cx="5400000" cy="2520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評価項目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3335544062"/>
              </p:ext>
            </p:extLst>
          </p:nvPr>
        </p:nvGraphicFramePr>
        <p:xfrm>
          <a:off x="41444" y="291835"/>
          <a:ext cx="9036001" cy="6545826"/>
        </p:xfrm>
        <a:graphic>
          <a:graphicData uri="http://schemas.openxmlformats.org/drawingml/2006/table">
            <a:tbl>
              <a:tblPr firstRow="1">
                <a:tableStyleId>{3C2FFA5D-87B4-456A-9821-1D502468CF0F}</a:tableStyleId>
              </a:tblPr>
              <a:tblGrid>
                <a:gridCol w="2088232">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2376264">
                  <a:extLst>
                    <a:ext uri="{9D8B030D-6E8A-4147-A177-3AD203B41FA5}">
                      <a16:colId xmlns:a16="http://schemas.microsoft.com/office/drawing/2014/main" val="20002"/>
                    </a:ext>
                  </a:extLst>
                </a:gridCol>
                <a:gridCol w="3563393">
                  <a:extLst>
                    <a:ext uri="{9D8B030D-6E8A-4147-A177-3AD203B41FA5}">
                      <a16:colId xmlns:a16="http://schemas.microsoft.com/office/drawing/2014/main" val="20003"/>
                    </a:ext>
                  </a:extLst>
                </a:gridCol>
              </a:tblGrid>
              <a:tr h="204331">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交付区分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評価方法</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評価項目</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下線部分は重点的に配分、支援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262890">
                <a:tc rowSpan="3">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財政の健全性の確保・向上</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3">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法定外繰入の削減状況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1"/>
                  </a:ext>
                </a:extLst>
              </a:tr>
              <a:tr h="26289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既存の累積赤字解消の取組状況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2"/>
                  </a:ext>
                </a:extLst>
              </a:tr>
              <a:tr h="983226">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収納率向上のための取組状況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現年度分</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目標収納率</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u="sng" dirty="0" smtClean="0">
                          <a:latin typeface="Meiryo UI" panose="020B0604030504040204" pitchFamily="50" charset="-128"/>
                          <a:ea typeface="Meiryo UI" panose="020B0604030504040204" pitchFamily="50" charset="-128"/>
                          <a:cs typeface="Meiryo UI" panose="020B0604030504040204" pitchFamily="50" charset="-128"/>
                        </a:rPr>
                        <a:t>滞納繰越分</a:t>
                      </a:r>
                      <a:r>
                        <a:rPr kumimoji="1" lang="en-US" altLang="zh-TW" sz="1100" u="sng" dirty="0" smtClean="0">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・滞納整理等の実施　　・納付環境の整備</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・収納対策の強化　　・適用の適正化</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・職員の能力向上　　・その他</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収納対策緊急プラン等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0" dirty="0" smtClean="0">
                          <a:solidFill>
                            <a:schemeClr val="tx1"/>
                          </a:solidFill>
                          <a:latin typeface="Meiryo UI" panose="020B0604030504040204" pitchFamily="50" charset="-128"/>
                          <a:ea typeface="Meiryo UI" panose="020B0604030504040204" pitchFamily="50" charset="-128"/>
                        </a:rPr>
                        <a:t>被保険者証と高齢受給証の一体化の推進</a:t>
                      </a:r>
                    </a:p>
                  </a:txBody>
                  <a:tcPr anchor="ctr">
                    <a:solidFill>
                      <a:schemeClr val="bg1"/>
                    </a:solidFill>
                  </a:tcPr>
                </a:tc>
                <a:extLst>
                  <a:ext uri="{0D108BD9-81ED-4DB2-BD59-A6C34878D82A}">
                    <a16:rowId xmlns:a16="http://schemas.microsoft.com/office/drawing/2014/main" val="10003"/>
                  </a:ext>
                </a:extLst>
              </a:tr>
              <a:tr h="180930">
                <a:tc rowSpan="4">
                  <a:txBody>
                    <a:bodyP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広域化の推進</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大阪府国民健康保険運営方針に基づく事務の実施状況</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4"/>
                  </a:ext>
                </a:extLst>
              </a:tr>
              <a:tr h="26035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処理システムに係る達成状況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5"/>
                  </a:ext>
                </a:extLst>
              </a:tr>
              <a:tr h="261620">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実績交付</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広域化の推進に向けたシステム改修推進事業</a:t>
                      </a:r>
                      <a:endParaRPr kumimoji="1" lang="ja-JP" altLang="en-US" sz="110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6"/>
                  </a:ext>
                </a:extLst>
              </a:tr>
              <a:tr h="188158">
                <a:tc v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先駆的・効果的な取組みの実施</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7"/>
                  </a:ext>
                </a:extLst>
              </a:tr>
              <a:tr h="217110">
                <a:tc rowSpan="13">
                  <a:txBody>
                    <a:bodyPr/>
                    <a:lstStyle/>
                    <a:p>
                      <a:pPr algn="ctr"/>
                      <a:r>
                        <a:rPr kumimoji="1" lang="ja-JP" altLang="en-US" sz="1100" b="1" u="none" dirty="0" smtClean="0">
                          <a:latin typeface="Meiryo UI" panose="020B0604030504040204" pitchFamily="50" charset="-128"/>
                          <a:ea typeface="Meiryo UI" panose="020B0604030504040204" pitchFamily="50" charset="-128"/>
                          <a:cs typeface="Meiryo UI" panose="020B0604030504040204" pitchFamily="50" charset="-128"/>
                        </a:rPr>
                        <a:t>健康づくり・医療費適正化の促進</a:t>
                      </a:r>
                      <a:endParaRPr kumimoji="1" lang="ja-JP" altLang="en-US" sz="1100" b="1" u="none"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rowSpan="12">
                  <a:txBody>
                    <a:bodyPr/>
                    <a:lstStyle/>
                    <a:p>
                      <a:pPr algn="ct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成績評価</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医療費水準</a:t>
                      </a:r>
                      <a:r>
                        <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被保険者に係る年齢調整後一人当たり医療費の数値</a:t>
                      </a:r>
                      <a:r>
                        <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後発医薬品</a:t>
                      </a:r>
                      <a:endParaRPr kumimoji="1" lang="ja-JP" altLang="en-US" sz="1100" b="0" u="sng"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09"/>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重複・多剤投薬</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0"/>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給付の適正化に係る取組状況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・レセプト点検の充実・強化　　・一部負担金の適切な運営</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1"/>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特定健康診査・特定保健指導の実施状況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・特定健診受診率</a:t>
                      </a: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・特定保健指導実施率</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・メタボリックシンドローム該当者及び予備群の状況</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2"/>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がん検診・歯科健診の実施状況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3"/>
                  </a:ext>
                </a:extLst>
              </a:tr>
              <a:tr h="23498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広く加入者に対して行う予防・健康づくりの取組の実施状況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・個人へのインセンティブの提供</a:t>
                      </a:r>
                      <a:endParaRPr kumimoji="1" lang="en-US" altLang="ja-JP" sz="1100" u="sng"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・分かりやすい情報提供 </a:t>
                      </a:r>
                      <a:endParaRPr kumimoji="1" lang="ja-JP" altLang="en-US" sz="11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extLst>
                  <a:ext uri="{0D108BD9-81ED-4DB2-BD59-A6C34878D82A}">
                    <a16:rowId xmlns:a16="http://schemas.microsoft.com/office/drawing/2014/main" val="10014"/>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汎用性の高い行動変容プログラムの取組状況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5"/>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糖尿病等の重症化予防に係る取組等の実施状況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6"/>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データヘルス計画の策定状況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7"/>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地域包括ケアに係る取組状況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8"/>
                  </a:ext>
                </a:extLst>
              </a:tr>
              <a:tr h="262890">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noFill/>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第三者求償に係る取組状況</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19"/>
                  </a:ext>
                </a:extLst>
              </a:tr>
              <a:tr h="198764">
                <a:tc vMerge="1">
                  <a:txBody>
                    <a:bodyPr/>
                    <a:lstStyle/>
                    <a:p>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実績交付</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gridSpan="2">
                  <a:txBody>
                    <a:bodyPr/>
                    <a:lstStyle/>
                    <a:p>
                      <a:pPr algn="l"/>
                      <a:r>
                        <a:rPr kumimoji="1" lang="ja-JP" altLang="en-US" sz="1100" u="none" dirty="0" smtClean="0">
                          <a:latin typeface="Meiryo UI" panose="020B0604030504040204" pitchFamily="50" charset="-128"/>
                          <a:ea typeface="Meiryo UI" panose="020B0604030504040204" pitchFamily="50" charset="-128"/>
                          <a:cs typeface="Meiryo UI" panose="020B0604030504040204" pitchFamily="50" charset="-128"/>
                        </a:rPr>
                        <a:t>非肥満血圧高値者・血糖高値者への受診勧奨推進事業</a:t>
                      </a:r>
                      <a:endParaRPr kumimoji="1" lang="ja-JP" altLang="en-US" sz="1100" b="0" u="none"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10020"/>
                  </a:ext>
                </a:extLst>
              </a:tr>
            </a:tbl>
          </a:graphicData>
        </a:graphic>
      </p:graphicFrame>
      <p:sp>
        <p:nvSpPr>
          <p:cNvPr id="4" name="テキスト ボックス 3"/>
          <p:cNvSpPr txBox="1"/>
          <p:nvPr/>
        </p:nvSpPr>
        <p:spPr>
          <a:xfrm>
            <a:off x="8928504" y="6597352"/>
            <a:ext cx="180000" cy="230832"/>
          </a:xfrm>
          <a:prstGeom prst="rect">
            <a:avLst/>
          </a:prstGeom>
          <a:noFill/>
        </p:spPr>
        <p:txBody>
          <a:bodyPr wrap="square" rtlCol="0">
            <a:spAutoFit/>
          </a:bodyPr>
          <a:lstStyle/>
          <a:p>
            <a:pPr algn="ctr"/>
            <a:r>
              <a:rPr kumimoji="1" lang="ja-JP" altLang="en-US" sz="900" dirty="0" smtClean="0"/>
              <a:t>２</a:t>
            </a:r>
            <a:endParaRPr kumimoji="1" lang="ja-JP" altLang="en-US" sz="900" dirty="0"/>
          </a:p>
        </p:txBody>
      </p:sp>
    </p:spTree>
    <p:extLst>
      <p:ext uri="{BB962C8B-B14F-4D97-AF65-F5344CB8AC3E}">
        <p14:creationId xmlns:p14="http://schemas.microsoft.com/office/powerpoint/2010/main" val="2336779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2201</TotalTime>
  <Words>691</Words>
  <Application>Microsoft Office PowerPoint</Application>
  <PresentationFormat>画面に合わせる (4:3)</PresentationFormat>
  <Paragraphs>109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令和３年度の府独自インセンティブの仕組みについて</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大阪府の医療費の主な特徴と要因分析  ―第3期大阪府医療費適正化計画(素案)より―</dc:title>
  <dc:creator>atsuko</dc:creator>
  <cp:lastModifiedBy>原　慎太郎</cp:lastModifiedBy>
  <cp:revision>137</cp:revision>
  <cp:lastPrinted>2021-06-10T06:45:38Z</cp:lastPrinted>
  <dcterms:created xsi:type="dcterms:W3CDTF">2017-09-18T04:43:12Z</dcterms:created>
  <dcterms:modified xsi:type="dcterms:W3CDTF">2021-07-15T03:27:48Z</dcterms:modified>
</cp:coreProperties>
</file>