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DE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9" autoAdjust="0"/>
    <p:restoredTop sz="99832" autoAdjust="0"/>
  </p:normalViewPr>
  <p:slideViewPr>
    <p:cSldViewPr>
      <p:cViewPr>
        <p:scale>
          <a:sx n="100" d="100"/>
          <a:sy n="100" d="100"/>
        </p:scale>
        <p:origin x="-810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BE893-FCA2-4C70-8D24-E6D6C427E392}" type="datetimeFigureOut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916EF-4CDF-4DA5-B72F-9B106FD220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150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56D60-F351-4ABB-ADDA-4EF733ABBB3C}" type="datetimeFigureOut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1B812-47A2-4CDA-B000-BC3671481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6044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743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FA0C-48A5-410B-A393-84616453A5E4}" type="datetime1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02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B43E-E594-447C-BF2A-BDDC0CA244BF}" type="datetime1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880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BC3F1-DD89-4858-BCFD-E09C4B1D6B48}" type="datetime1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61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6B25-C3FD-4600-92DD-72DAD6DC7314}" type="datetime1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95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72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6754-E485-4C31-8853-559D6F06F5E3}" type="datetime1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01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407DF-DFBB-4DE4-A418-95E800E7F411}" type="datetime1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26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48C1-9998-4E8E-8970-A2A10007116E}" type="datetime1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30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78B1D-4233-4DEB-A606-F125E522E7EE}" type="datetime1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56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830F-A44E-4CFA-8AF6-433EE1D29499}" type="datetime1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878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DD51-8AB2-434F-8110-2315246CBA0C}" type="datetime1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17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AEF0B-7898-49F5-BAD8-DF3ED395CB77}" type="datetime1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3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15D97-7E84-4AE0-8425-47F1738E0584}" type="datetime1">
              <a:rPr kumimoji="1" lang="ja-JP" altLang="en-US" smtClean="0"/>
              <a:t>2016/4/15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6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78B87-E04C-45B2-AFE6-829D74C12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0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9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hyperlink" Target="http://www.google.co.jp/url?url=http://www.findadoctornow.jp/jp/m1/m1_1.html&amp;rct=j&amp;frm=1&amp;q=&amp;esrc=s&amp;sa=U&amp;ved=0CDIQwW4wDmoVChMIhs_N9InqyAIVqNymCh0U9wxg&amp;usg=AFQjCNGwUjQ6d5VaGLPcaVAz5x0dD_XOsA" TargetMode="External"/><Relationship Id="rId2" Type="http://schemas.openxmlformats.org/officeDocument/2006/relationships/hyperlink" Target="http://3.bp.blogspot.com/-hi6kVXqG800/Ur1HiwKpQxI/AAAAAAAAciM/TaZc7QHlbk4/s800/kaigo_woman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jpeg"/><Relationship Id="rId5" Type="http://schemas.openxmlformats.org/officeDocument/2006/relationships/image" Target="../media/image3.gif"/><Relationship Id="rId10" Type="http://schemas.openxmlformats.org/officeDocument/2006/relationships/hyperlink" Target="http://ishikawa-nurse.s3.amazonaws.com/image/contents1/sozai/download/face/nurse_senior.png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円/楕円 225"/>
          <p:cNvSpPr/>
          <p:nvPr/>
        </p:nvSpPr>
        <p:spPr>
          <a:xfrm rot="19046764">
            <a:off x="4614211" y="2430984"/>
            <a:ext cx="3522971" cy="2928707"/>
          </a:xfrm>
          <a:prstGeom prst="ellipse">
            <a:avLst/>
          </a:prstGeom>
          <a:noFill/>
          <a:ln w="127000" cmpd="thinThick">
            <a:gradFill flip="none" rotWithShape="1">
              <a:gsLst>
                <a:gs pos="0">
                  <a:srgbClr val="FFFFFF"/>
                </a:gs>
                <a:gs pos="16000">
                  <a:srgbClr val="1F1F1F"/>
                </a:gs>
                <a:gs pos="17999">
                  <a:srgbClr val="FFFFFF"/>
                </a:gs>
                <a:gs pos="42000">
                  <a:srgbClr val="636363"/>
                </a:gs>
                <a:gs pos="53000">
                  <a:srgbClr val="CFCFCF"/>
                </a:gs>
                <a:gs pos="66000">
                  <a:srgbClr val="CFCFCF"/>
                </a:gs>
                <a:gs pos="75999">
                  <a:srgbClr val="1F1F1F"/>
                </a:gs>
                <a:gs pos="78999">
                  <a:srgbClr val="FFFFFF"/>
                </a:gs>
                <a:gs pos="100000">
                  <a:srgbClr val="7F7F7F"/>
                </a:gs>
              </a:gsLst>
              <a:lin ang="2700000" scaled="0"/>
              <a:tileRect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/>
          <p:cNvCxnSpPr/>
          <p:nvPr/>
        </p:nvCxnSpPr>
        <p:spPr>
          <a:xfrm>
            <a:off x="282902" y="370037"/>
            <a:ext cx="8568952" cy="0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サブタイトル 2"/>
          <p:cNvSpPr>
            <a:spLocks noGrp="1"/>
          </p:cNvSpPr>
          <p:nvPr>
            <p:ph type="subTitle" idx="1"/>
          </p:nvPr>
        </p:nvSpPr>
        <p:spPr>
          <a:xfrm>
            <a:off x="251519" y="548679"/>
            <a:ext cx="8805581" cy="792089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ja-JP" alt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訪問</a:t>
            </a:r>
            <a:r>
              <a:rPr lang="ja-JP" alt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看護サービスを安定的に提供するためには、訪問看護ステーションの連携を促進し、</a:t>
            </a:r>
            <a:r>
              <a:rPr lang="ja-JP" altLang="en-US" sz="1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規模拡大が重要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28600" indent="-228600" algn="l">
              <a:buFont typeface="+mj-lt"/>
              <a:buAutoNum type="arabicPeriod"/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複数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の訪問看護ステーションや医療機関等が相互に連携する事業を支援することに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よって、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訪問看護サービスの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向上を図る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28600" indent="-228600" algn="l">
              <a:buFont typeface="+mj-lt"/>
              <a:buAutoNum type="arabicPeriod"/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規模拡大を図る複数の訪問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看護ステーション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に対し、同一訪問看護連携システム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を導入支援することに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よって、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大規模ステーション化の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8028384" y="1932746"/>
            <a:ext cx="1028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訪問看護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ステーション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6" name="円/楕円 155"/>
          <p:cNvSpPr/>
          <p:nvPr/>
        </p:nvSpPr>
        <p:spPr bwMode="auto">
          <a:xfrm>
            <a:off x="35496" y="2118813"/>
            <a:ext cx="1800201" cy="1586107"/>
          </a:xfrm>
          <a:prstGeom prst="ellipse">
            <a:avLst/>
          </a:prstGeom>
          <a:noFill/>
          <a:ln w="635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ＭＳ Ｐゴシック" pitchFamily="50" charset="-128"/>
            </a:endParaRPr>
          </a:p>
        </p:txBody>
      </p:sp>
      <p:sp>
        <p:nvSpPr>
          <p:cNvPr id="157" name="Oval 14"/>
          <p:cNvSpPr>
            <a:spLocks noChangeArrowheads="1"/>
          </p:cNvSpPr>
          <p:nvPr/>
        </p:nvSpPr>
        <p:spPr bwMode="auto">
          <a:xfrm>
            <a:off x="-6229200" y="2216616"/>
            <a:ext cx="1181134" cy="1118517"/>
          </a:xfrm>
          <a:prstGeom prst="ellipse">
            <a:avLst/>
          </a:prstGeom>
          <a:solidFill>
            <a:srgbClr val="99CCFF">
              <a:alpha val="20000"/>
            </a:srgbClr>
          </a:solidFill>
          <a:ln w="50800" algn="ctr">
            <a:solidFill>
              <a:srgbClr val="00B0F0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 smtClean="0">
                <a:solidFill>
                  <a:srgbClr val="4D4D4D"/>
                </a:solidFill>
                <a:latin typeface="+mn-lt"/>
                <a:ea typeface="ＭＳ Ｐゴシック" pitchFamily="50" charset="-128"/>
              </a:rPr>
              <a:t>看護師</a:t>
            </a:r>
            <a:endParaRPr lang="en-US" altLang="ja-JP" sz="1400" b="1" dirty="0" smtClean="0">
              <a:solidFill>
                <a:srgbClr val="4D4D4D"/>
              </a:solidFill>
              <a:latin typeface="+mn-lt"/>
              <a:ea typeface="ＭＳ Ｐゴシック" pitchFamily="50" charset="-128"/>
            </a:endParaRPr>
          </a:p>
          <a:p>
            <a:pPr algn="ctr"/>
            <a:r>
              <a:rPr lang="en-US" altLang="ja-JP" sz="1100" dirty="0" smtClean="0">
                <a:solidFill>
                  <a:srgbClr val="4D4D4D"/>
                </a:solidFill>
                <a:latin typeface="+mn-lt"/>
                <a:ea typeface="ＭＳ Ｐゴシック" pitchFamily="50" charset="-128"/>
              </a:rPr>
              <a:t>32</a:t>
            </a:r>
            <a:r>
              <a:rPr lang="ja-JP" altLang="en-US" sz="1100" dirty="0" smtClean="0">
                <a:solidFill>
                  <a:srgbClr val="4D4D4D"/>
                </a:solidFill>
                <a:latin typeface="+mn-lt"/>
                <a:ea typeface="ＭＳ Ｐゴシック" pitchFamily="50" charset="-128"/>
              </a:rPr>
              <a:t>万人</a:t>
            </a:r>
            <a:r>
              <a:rPr lang="en-US" altLang="ja-JP" sz="1100" dirty="0" smtClean="0">
                <a:solidFill>
                  <a:srgbClr val="4D4D4D"/>
                </a:solidFill>
                <a:latin typeface="+mn-lt"/>
                <a:ea typeface="ＭＳ Ｐゴシック" pitchFamily="50" charset="-128"/>
              </a:rPr>
              <a:t>/150</a:t>
            </a:r>
            <a:r>
              <a:rPr lang="ja-JP" altLang="en-US" sz="1100" dirty="0" smtClean="0">
                <a:solidFill>
                  <a:srgbClr val="4D4D4D"/>
                </a:solidFill>
                <a:latin typeface="+mn-lt"/>
                <a:ea typeface="ＭＳ Ｐゴシック" pitchFamily="50" charset="-128"/>
              </a:rPr>
              <a:t>万人</a:t>
            </a:r>
            <a:endParaRPr lang="en-US" altLang="ja-JP" sz="1100" dirty="0" smtClean="0">
              <a:solidFill>
                <a:srgbClr val="4D4D4D"/>
              </a:solidFill>
              <a:latin typeface="+mn-lt"/>
              <a:ea typeface="ＭＳ Ｐゴシック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rgbClr val="4D4D4D"/>
                </a:solidFill>
                <a:latin typeface="+mn-lt"/>
                <a:ea typeface="ＭＳ Ｐゴシック" pitchFamily="50" charset="-128"/>
              </a:rPr>
              <a:t>（転職）　　　　　　</a:t>
            </a:r>
            <a:endParaRPr lang="en-US" altLang="ja-JP" sz="1100" b="1" dirty="0" smtClean="0">
              <a:solidFill>
                <a:srgbClr val="4D4D4D"/>
              </a:solidFill>
              <a:latin typeface="+mn-lt"/>
              <a:ea typeface="ＭＳ Ｐゴシック" pitchFamily="50" charset="-128"/>
            </a:endParaRPr>
          </a:p>
          <a:p>
            <a:pPr algn="ctr"/>
            <a:r>
              <a:rPr lang="en-US" altLang="ja-JP" sz="1100" dirty="0" smtClean="0">
                <a:solidFill>
                  <a:srgbClr val="4D4D4D"/>
                </a:solidFill>
                <a:latin typeface="+mn-lt"/>
                <a:ea typeface="ＭＳ Ｐゴシック" pitchFamily="50" charset="-128"/>
              </a:rPr>
              <a:t>1.4</a:t>
            </a:r>
            <a:r>
              <a:rPr lang="ja-JP" altLang="en-US" sz="1100" dirty="0" smtClean="0">
                <a:solidFill>
                  <a:srgbClr val="4D4D4D"/>
                </a:solidFill>
                <a:latin typeface="+mn-lt"/>
                <a:ea typeface="ＭＳ Ｐゴシック" pitchFamily="50" charset="-128"/>
              </a:rPr>
              <a:t>万人</a:t>
            </a:r>
            <a:r>
              <a:rPr lang="en-US" altLang="ja-JP" sz="1100" dirty="0" smtClean="0">
                <a:solidFill>
                  <a:srgbClr val="4D4D4D"/>
                </a:solidFill>
                <a:latin typeface="+mn-lt"/>
                <a:ea typeface="ＭＳ Ｐゴシック" pitchFamily="50" charset="-128"/>
              </a:rPr>
              <a:t>/</a:t>
            </a:r>
            <a:r>
              <a:rPr lang="en-US" altLang="ja-JP" sz="1100" b="1" dirty="0" smtClean="0">
                <a:solidFill>
                  <a:srgbClr val="4D4D4D"/>
                </a:solidFill>
                <a:latin typeface="+mn-lt"/>
                <a:ea typeface="ＭＳ Ｐゴシック" pitchFamily="50" charset="-128"/>
              </a:rPr>
              <a:t>20</a:t>
            </a:r>
            <a:r>
              <a:rPr lang="ja-JP" altLang="en-US" sz="1100" b="1" dirty="0">
                <a:solidFill>
                  <a:srgbClr val="4D4D4D"/>
                </a:solidFill>
                <a:latin typeface="+mn-lt"/>
                <a:ea typeface="ＭＳ Ｐゴシック" pitchFamily="50" charset="-128"/>
              </a:rPr>
              <a:t>万人</a:t>
            </a:r>
          </a:p>
        </p:txBody>
      </p:sp>
      <p:sp>
        <p:nvSpPr>
          <p:cNvPr id="161" name="角丸四角形 160"/>
          <p:cNvSpPr/>
          <p:nvPr/>
        </p:nvSpPr>
        <p:spPr bwMode="auto">
          <a:xfrm>
            <a:off x="-5954017" y="3820600"/>
            <a:ext cx="1244303" cy="274787"/>
          </a:xfrm>
          <a:prstGeom prst="roundRect">
            <a:avLst/>
          </a:prstGeom>
          <a:solidFill>
            <a:srgbClr val="00B0F0">
              <a:alpha val="20000"/>
            </a:srgbClr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+mn-lt"/>
                <a:ea typeface="ＭＳ Ｐゴシック" pitchFamily="50" charset="-128"/>
              </a:rPr>
              <a:t>従事</a:t>
            </a: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pitchFamily="50" charset="-128"/>
              </a:rPr>
              <a:t>者</a:t>
            </a:r>
          </a:p>
        </p:txBody>
      </p:sp>
      <p:grpSp>
        <p:nvGrpSpPr>
          <p:cNvPr id="172" name="グループ化 171"/>
          <p:cNvGrpSpPr/>
          <p:nvPr/>
        </p:nvGrpSpPr>
        <p:grpSpPr>
          <a:xfrm>
            <a:off x="195149" y="1443088"/>
            <a:ext cx="3954901" cy="338554"/>
            <a:chOff x="1190724" y="1474190"/>
            <a:chExt cx="2857520" cy="430990"/>
          </a:xfrm>
        </p:grpSpPr>
        <p:sp>
          <p:nvSpPr>
            <p:cNvPr id="173" name="テキスト ボックス 172"/>
            <p:cNvSpPr txBox="1"/>
            <p:nvPr/>
          </p:nvSpPr>
          <p:spPr>
            <a:xfrm>
              <a:off x="1202411" y="1474190"/>
              <a:ext cx="2821422" cy="43099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現状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(Before)</a:t>
              </a:r>
              <a:endPara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cxnSp>
          <p:nvCxnSpPr>
            <p:cNvPr id="174" name="直線コネクタ 173"/>
            <p:cNvCxnSpPr/>
            <p:nvPr/>
          </p:nvCxnSpPr>
          <p:spPr>
            <a:xfrm>
              <a:off x="1190724" y="1820151"/>
              <a:ext cx="2857520" cy="158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グループ化 174"/>
          <p:cNvGrpSpPr/>
          <p:nvPr/>
        </p:nvGrpSpPr>
        <p:grpSpPr>
          <a:xfrm>
            <a:off x="4740484" y="1450176"/>
            <a:ext cx="4224004" cy="338554"/>
            <a:chOff x="1190724" y="1484260"/>
            <a:chExt cx="2857520" cy="410851"/>
          </a:xfrm>
        </p:grpSpPr>
        <p:sp>
          <p:nvSpPr>
            <p:cNvPr id="176" name="テキスト ボックス 175"/>
            <p:cNvSpPr txBox="1"/>
            <p:nvPr/>
          </p:nvSpPr>
          <p:spPr>
            <a:xfrm>
              <a:off x="1202411" y="1484260"/>
              <a:ext cx="2821422" cy="41085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ja-JP" altLang="en-US" sz="16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ある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べき状態（</a:t>
              </a:r>
              <a:r>
                <a:rPr lang="en-US" altLang="ja-JP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After</a:t>
              </a:r>
              <a:r>
                <a:rPr lang="ja-JP" altLang="en-US" sz="16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）</a:t>
              </a:r>
            </a:p>
          </p:txBody>
        </p:sp>
        <p:cxnSp>
          <p:nvCxnSpPr>
            <p:cNvPr id="177" name="直線コネクタ 176"/>
            <p:cNvCxnSpPr/>
            <p:nvPr/>
          </p:nvCxnSpPr>
          <p:spPr>
            <a:xfrm>
              <a:off x="1190724" y="1820151"/>
              <a:ext cx="2857520" cy="158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5" name="右矢印 184"/>
          <p:cNvSpPr/>
          <p:nvPr/>
        </p:nvSpPr>
        <p:spPr>
          <a:xfrm>
            <a:off x="3851920" y="1834440"/>
            <a:ext cx="491442" cy="3581509"/>
          </a:xfrm>
          <a:prstGeom prst="rightArrow">
            <a:avLst>
              <a:gd name="adj1" fmla="val 74116"/>
              <a:gd name="adj2" fmla="val 49999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連携強化</a:t>
            </a:r>
            <a:endParaRPr lang="en-US" altLang="ja-JP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・規模拡大</a:t>
            </a:r>
            <a:endParaRPr lang="en-US" altLang="ja-JP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88" name="正方形/長方形 187"/>
          <p:cNvSpPr/>
          <p:nvPr/>
        </p:nvSpPr>
        <p:spPr>
          <a:xfrm>
            <a:off x="7725783" y="4476003"/>
            <a:ext cx="773980" cy="8801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利用者宅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90" name="Picture 2" descr="お爺さんを介護している女性のイラスト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916" y="4732247"/>
            <a:ext cx="559967" cy="623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2" name="Picture 2" descr="「会議　イラスト」の画像検索結果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2220778"/>
            <a:ext cx="1131520" cy="625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3" name="円/楕円 192"/>
          <p:cNvSpPr/>
          <p:nvPr/>
        </p:nvSpPr>
        <p:spPr bwMode="auto">
          <a:xfrm>
            <a:off x="1775920" y="3762743"/>
            <a:ext cx="1912833" cy="1642726"/>
          </a:xfrm>
          <a:prstGeom prst="ellipse">
            <a:avLst/>
          </a:prstGeom>
          <a:noFill/>
          <a:ln w="635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ＭＳ Ｐゴシック" pitchFamily="50" charset="-128"/>
            </a:endParaRPr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35496" y="1872228"/>
            <a:ext cx="18780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訪問看護ステーションＡ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5" name="テキスト ボックス 194"/>
          <p:cNvSpPr txBox="1"/>
          <p:nvPr/>
        </p:nvSpPr>
        <p:spPr>
          <a:xfrm>
            <a:off x="1835696" y="3501008"/>
            <a:ext cx="18780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訪問看護ステーションＢ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4" name="Rectangle 13" descr="縦線 (反転)"/>
          <p:cNvSpPr>
            <a:spLocks noChangeArrowheads="1"/>
          </p:cNvSpPr>
          <p:nvPr/>
        </p:nvSpPr>
        <p:spPr bwMode="auto">
          <a:xfrm>
            <a:off x="35496" y="4244064"/>
            <a:ext cx="1656184" cy="1171885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  <a:extLst/>
        </p:spPr>
        <p:txBody>
          <a:bodyPr tIns="10800" bIns="10800" anchor="ctr" anchorCtr="0"/>
          <a:lstStyle/>
          <a:p>
            <a:pPr marL="171450" indent="-171450" eaLnBrk="0" hangingPunct="0">
              <a:buFont typeface="Wingdings" panose="05000000000000000000" pitchFamily="2" charset="2"/>
              <a:buChar char="ü"/>
              <a:defRPr/>
            </a:pPr>
            <a:r>
              <a:rPr lang="ja-JP" altLang="en-US" sz="1000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入力作業が事務所でしかできない</a:t>
            </a:r>
            <a:endParaRPr lang="en-US" altLang="ja-JP" sz="1000" dirty="0" smtClean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71450" indent="-171450" eaLnBrk="0" hangingPunct="0">
              <a:buFont typeface="Wingdings" panose="05000000000000000000" pitchFamily="2" charset="2"/>
              <a:buChar char="ü"/>
              <a:defRPr/>
            </a:pPr>
            <a:r>
              <a:rPr lang="ja-JP" altLang="en-US" sz="1000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事務処理が多く、看護業務に専念できない</a:t>
            </a:r>
            <a:endParaRPr lang="en-US" altLang="ja-JP" sz="1000" dirty="0" smtClean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71450" indent="-171450" eaLnBrk="0" hangingPunct="0">
              <a:buFont typeface="Wingdings" panose="05000000000000000000" pitchFamily="2" charset="2"/>
              <a:buChar char="ü"/>
              <a:defRPr/>
            </a:pPr>
            <a:r>
              <a:rPr lang="ja-JP" altLang="en-US" sz="1000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事業拡大、経営ノウハウが乏しい</a:t>
            </a:r>
            <a:endParaRPr lang="en-US" altLang="ja-JP" sz="100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25" name="Rectangle 13" descr="縦線 (反転)"/>
          <p:cNvSpPr>
            <a:spLocks noChangeArrowheads="1"/>
          </p:cNvSpPr>
          <p:nvPr/>
        </p:nvSpPr>
        <p:spPr bwMode="auto">
          <a:xfrm>
            <a:off x="1835696" y="2216616"/>
            <a:ext cx="1924123" cy="1057984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  <a:extLst/>
        </p:spPr>
        <p:txBody>
          <a:bodyPr tIns="10800" bIns="10800" anchor="ctr" anchorCtr="0"/>
          <a:lstStyle/>
          <a:p>
            <a:pPr marL="171450" indent="-171450" eaLnBrk="0" hangingPunct="0">
              <a:buFont typeface="Wingdings" panose="05000000000000000000" pitchFamily="2" charset="2"/>
              <a:buChar char="ü"/>
              <a:defRPr/>
            </a:pPr>
            <a:r>
              <a:rPr lang="ja-JP" altLang="en-US" sz="1000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情報共有が即時にできない</a:t>
            </a:r>
            <a:endParaRPr lang="en-US" altLang="ja-JP" sz="1000" dirty="0" smtClean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71450" indent="-171450" eaLnBrk="0" hangingPunct="0">
              <a:buFont typeface="Wingdings" panose="05000000000000000000" pitchFamily="2" charset="2"/>
              <a:buChar char="ü"/>
              <a:defRPr/>
            </a:pPr>
            <a:r>
              <a:rPr lang="en-US" altLang="ja-JP" sz="1000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24</a:t>
            </a:r>
            <a:r>
              <a:rPr lang="ja-JP" altLang="en-US" sz="1000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時間対応ができない</a:t>
            </a:r>
            <a:endParaRPr lang="en-US" altLang="ja-JP" sz="1000" dirty="0" smtClean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71450" indent="-171450" eaLnBrk="0" hangingPunct="0">
              <a:buFont typeface="Wingdings" panose="05000000000000000000" pitchFamily="2" charset="2"/>
              <a:buChar char="ü"/>
              <a:defRPr/>
            </a:pPr>
            <a:r>
              <a:rPr lang="ja-JP" altLang="en-US" sz="1000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夜間・早朝対応ができない</a:t>
            </a:r>
            <a:endParaRPr lang="en-US" altLang="ja-JP" sz="1000" dirty="0" smtClean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171450" indent="-171450" eaLnBrk="0" hangingPunct="0">
              <a:buFont typeface="Wingdings" panose="05000000000000000000" pitchFamily="2" charset="2"/>
              <a:buChar char="ü"/>
              <a:defRPr/>
            </a:pPr>
            <a:r>
              <a:rPr lang="ja-JP" altLang="en-US" sz="1000" dirty="0" smtClean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訪問看護サービスが限定される</a:t>
            </a:r>
            <a:endParaRPr lang="en-US" altLang="ja-JP" sz="100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401" y="3905172"/>
            <a:ext cx="536335" cy="433633"/>
          </a:xfrm>
          <a:prstGeom prst="rect">
            <a:avLst/>
          </a:prstGeom>
        </p:spPr>
      </p:pic>
      <p:sp>
        <p:nvSpPr>
          <p:cNvPr id="229" name="角丸四角形 228"/>
          <p:cNvSpPr/>
          <p:nvPr/>
        </p:nvSpPr>
        <p:spPr>
          <a:xfrm flipH="1">
            <a:off x="6876256" y="2868850"/>
            <a:ext cx="938402" cy="2308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相互連携</a:t>
            </a:r>
            <a:endParaRPr kumimoji="1" lang="ja-JP" altLang="en-US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3" name="Picture 10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8397883" y="4752576"/>
            <a:ext cx="302445" cy="457027"/>
          </a:xfrm>
          <a:prstGeom prst="rect">
            <a:avLst/>
          </a:prstGeom>
          <a:ln>
            <a:noFill/>
          </a:ln>
          <a:effectLst>
            <a:outerShdw blurRad="50800" dist="50800" dir="2700000" algn="tl" rotWithShape="0">
              <a:srgbClr val="333333">
                <a:alpha val="61000"/>
              </a:srgbClr>
            </a:outerShdw>
          </a:effectLst>
          <a:extLst/>
        </p:spPr>
      </p:pic>
      <p:pic>
        <p:nvPicPr>
          <p:cNvPr id="232" name="Picture 12" descr="「訪問看護イラスト」の画像検索結果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2617" y="2036808"/>
            <a:ext cx="1471631" cy="123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3" name="Picture 12" descr="「訪問看護イラスト」の画像検索結果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0049" y="2855194"/>
            <a:ext cx="1471631" cy="123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乗算記号 25"/>
          <p:cNvSpPr/>
          <p:nvPr/>
        </p:nvSpPr>
        <p:spPr>
          <a:xfrm>
            <a:off x="466965" y="2940858"/>
            <a:ext cx="510188" cy="533331"/>
          </a:xfrm>
          <a:prstGeom prst="mathMultiply">
            <a:avLst>
              <a:gd name="adj1" fmla="val 42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0" name="乗算記号 239"/>
          <p:cNvSpPr/>
          <p:nvPr/>
        </p:nvSpPr>
        <p:spPr>
          <a:xfrm>
            <a:off x="965468" y="3775679"/>
            <a:ext cx="510188" cy="533331"/>
          </a:xfrm>
          <a:prstGeom prst="mathMultiply">
            <a:avLst>
              <a:gd name="adj1" fmla="val 42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" name="乗算記号 240"/>
          <p:cNvSpPr/>
          <p:nvPr/>
        </p:nvSpPr>
        <p:spPr>
          <a:xfrm>
            <a:off x="1181492" y="2839575"/>
            <a:ext cx="510188" cy="533331"/>
          </a:xfrm>
          <a:prstGeom prst="mathMultiply">
            <a:avLst>
              <a:gd name="adj1" fmla="val 42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2" name="Picture 12" descr="「訪問看護イラスト」の画像検索結果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63688" y="4338806"/>
            <a:ext cx="1471631" cy="123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3" name="乗算記号 242"/>
          <p:cNvSpPr/>
          <p:nvPr/>
        </p:nvSpPr>
        <p:spPr>
          <a:xfrm>
            <a:off x="1763688" y="4785555"/>
            <a:ext cx="510188" cy="533331"/>
          </a:xfrm>
          <a:prstGeom prst="mathMultiply">
            <a:avLst>
              <a:gd name="adj1" fmla="val 42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4" name="乗算記号 243"/>
          <p:cNvSpPr/>
          <p:nvPr/>
        </p:nvSpPr>
        <p:spPr>
          <a:xfrm>
            <a:off x="2051720" y="5127917"/>
            <a:ext cx="510188" cy="533331"/>
          </a:xfrm>
          <a:prstGeom prst="mathMultiply">
            <a:avLst>
              <a:gd name="adj1" fmla="val 42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5308554" y="1948500"/>
            <a:ext cx="1495693" cy="13261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32" y="2278852"/>
            <a:ext cx="378312" cy="533841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067" y="4491270"/>
            <a:ext cx="515384" cy="535516"/>
          </a:xfrm>
          <a:prstGeom prst="rect">
            <a:avLst/>
          </a:prstGeom>
        </p:spPr>
      </p:pic>
      <p:sp>
        <p:nvSpPr>
          <p:cNvPr id="251" name="Rectangle 8"/>
          <p:cNvSpPr>
            <a:spLocks noChangeArrowheads="1"/>
          </p:cNvSpPr>
          <p:nvPr/>
        </p:nvSpPr>
        <p:spPr bwMode="gray">
          <a:xfrm>
            <a:off x="4499992" y="3012866"/>
            <a:ext cx="1108270" cy="397578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anchor="ctr"/>
          <a:lstStyle/>
          <a:p>
            <a:pPr algn="ctr" eaLnBrk="0" hangingPunct="0"/>
            <a:r>
              <a:rPr lang="ja-JP" altLang="en-US" sz="1200" dirty="0">
                <a:solidFill>
                  <a:srgbClr val="FFFFFF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機能</a:t>
            </a:r>
            <a:r>
              <a:rPr lang="ja-JP" altLang="en-US" sz="1200" dirty="0" smtClean="0">
                <a:solidFill>
                  <a:srgbClr val="FFFFFF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強化</a:t>
            </a:r>
            <a:endParaRPr lang="en-US" altLang="ja-JP" sz="1200" dirty="0" smtClean="0">
              <a:solidFill>
                <a:srgbClr val="FFFFFF"/>
              </a:solidFill>
              <a:latin typeface="Arial" charset="0"/>
              <a:ea typeface="メイリオ" pitchFamily="50" charset="-128"/>
              <a:cs typeface="メイリオ" pitchFamily="50" charset="-128"/>
            </a:endParaRPr>
          </a:p>
          <a:p>
            <a:pPr algn="ctr" eaLnBrk="0" hangingPunct="0"/>
            <a:r>
              <a:rPr lang="en-US" altLang="ja-JP" sz="900" dirty="0">
                <a:solidFill>
                  <a:srgbClr val="FFFFFF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900" dirty="0" smtClean="0">
                <a:solidFill>
                  <a:srgbClr val="FFFFFF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サービス向上</a:t>
            </a:r>
            <a:r>
              <a:rPr lang="en-US" altLang="ja-JP" sz="900" dirty="0" smtClean="0">
                <a:solidFill>
                  <a:srgbClr val="FFFFFF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)</a:t>
            </a:r>
            <a:endParaRPr lang="ja-JP" altLang="en-US" sz="900" dirty="0">
              <a:solidFill>
                <a:srgbClr val="FFFFFF"/>
              </a:solidFill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53" name="図 25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259330"/>
            <a:ext cx="1230790" cy="995107"/>
          </a:xfrm>
          <a:prstGeom prst="rect">
            <a:avLst/>
          </a:prstGeom>
        </p:spPr>
      </p:pic>
      <p:sp>
        <p:nvSpPr>
          <p:cNvPr id="254" name="乗算記号 253"/>
          <p:cNvSpPr/>
          <p:nvPr/>
        </p:nvSpPr>
        <p:spPr>
          <a:xfrm>
            <a:off x="2627784" y="4709230"/>
            <a:ext cx="510188" cy="533331"/>
          </a:xfrm>
          <a:prstGeom prst="mathMultiply">
            <a:avLst>
              <a:gd name="adj1" fmla="val 42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5" name="図 254" descr="ナース-年配">
            <a:hlinkClick r:id="rId10"/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503" y="3731840"/>
            <a:ext cx="638469" cy="545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Picture 10" descr="「クリニックイラスト」の画像検索結果">
            <a:hlinkClick r:id="rId12"/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9667" y="3622453"/>
            <a:ext cx="888837" cy="853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7" name="Picture 10" descr="「クリニックイラスト」の画像検索結果">
            <a:hlinkClick r:id="rId12"/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04" y="2220778"/>
            <a:ext cx="494983" cy="49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2" name="Rectangle 8"/>
          <p:cNvSpPr>
            <a:spLocks noChangeArrowheads="1"/>
          </p:cNvSpPr>
          <p:nvPr/>
        </p:nvSpPr>
        <p:spPr bwMode="gray">
          <a:xfrm>
            <a:off x="7940841" y="3191351"/>
            <a:ext cx="1167664" cy="431101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anchor="ctr"/>
          <a:lstStyle/>
          <a:p>
            <a:pPr algn="ctr" eaLnBrk="0" hangingPunct="0"/>
            <a:r>
              <a:rPr lang="ja-JP" altLang="en-US" sz="1200" dirty="0">
                <a:solidFill>
                  <a:srgbClr val="FFFFFF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規模拡大</a:t>
            </a:r>
            <a:endParaRPr lang="en-US" altLang="ja-JP" sz="1200" dirty="0" smtClean="0">
              <a:solidFill>
                <a:srgbClr val="FFFFFF"/>
              </a:solidFill>
              <a:latin typeface="Arial" charset="0"/>
              <a:ea typeface="メイリオ" pitchFamily="50" charset="-128"/>
              <a:cs typeface="メイリオ" pitchFamily="50" charset="-128"/>
            </a:endParaRPr>
          </a:p>
          <a:p>
            <a:pPr algn="ctr" eaLnBrk="0" hangingPunct="0"/>
            <a:r>
              <a:rPr lang="en-US" altLang="ja-JP" sz="900" dirty="0" smtClean="0">
                <a:solidFill>
                  <a:srgbClr val="FFFFFF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900" dirty="0" smtClean="0">
                <a:solidFill>
                  <a:srgbClr val="FFFFFF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職員数増加</a:t>
            </a:r>
            <a:r>
              <a:rPr lang="en-US" altLang="ja-JP" sz="900" dirty="0" smtClean="0">
                <a:solidFill>
                  <a:srgbClr val="FFFFFF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)</a:t>
            </a:r>
            <a:endParaRPr lang="ja-JP" altLang="en-US" sz="900" dirty="0">
              <a:solidFill>
                <a:srgbClr val="FFFFFF"/>
              </a:solidFill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31" name="図 23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480" y="3444914"/>
            <a:ext cx="3207398" cy="1818988"/>
          </a:xfrm>
          <a:prstGeom prst="rect">
            <a:avLst/>
          </a:prstGeom>
        </p:spPr>
      </p:pic>
      <p:sp>
        <p:nvSpPr>
          <p:cNvPr id="249" name="テキスト ボックス 248"/>
          <p:cNvSpPr txBox="1"/>
          <p:nvPr/>
        </p:nvSpPr>
        <p:spPr>
          <a:xfrm>
            <a:off x="4427984" y="3541363"/>
            <a:ext cx="3207397" cy="166597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0" name="角丸四角形 229"/>
          <p:cNvSpPr/>
          <p:nvPr/>
        </p:nvSpPr>
        <p:spPr>
          <a:xfrm flipH="1">
            <a:off x="5530209" y="3406902"/>
            <a:ext cx="1673123" cy="2145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訪問</a:t>
            </a:r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看護</a:t>
            </a: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連携</a:t>
            </a:r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システム導入</a:t>
            </a:r>
            <a:endParaRPr kumimoji="1" lang="ja-JP" altLang="en-US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Text Box 51"/>
          <p:cNvSpPr txBox="1">
            <a:spLocks noChangeArrowheads="1"/>
          </p:cNvSpPr>
          <p:nvPr/>
        </p:nvSpPr>
        <p:spPr bwMode="gray">
          <a:xfrm>
            <a:off x="221559" y="44624"/>
            <a:ext cx="9102969" cy="369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6" tIns="45712" rIns="91426" bIns="45712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訪問</a:t>
            </a:r>
            <a:r>
              <a:rPr lang="ja-JP" altLang="en-US" sz="1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看護ステーション規模拡大推進事業</a:t>
            </a:r>
            <a:r>
              <a:rPr lang="ja-JP" altLang="en-US" sz="1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（訪問看護連携システム導入支援）</a:t>
            </a:r>
          </a:p>
        </p:txBody>
      </p:sp>
      <p:sp>
        <p:nvSpPr>
          <p:cNvPr id="51" name="サブタイトル 2"/>
          <p:cNvSpPr txBox="1">
            <a:spLocks/>
          </p:cNvSpPr>
          <p:nvPr/>
        </p:nvSpPr>
        <p:spPr>
          <a:xfrm>
            <a:off x="539552" y="5661249"/>
            <a:ext cx="8496944" cy="1152128"/>
          </a:xfrm>
          <a:prstGeom prst="rect">
            <a:avLst/>
          </a:prstGeom>
          <a:gradFill>
            <a:gsLst>
              <a:gs pos="50000">
                <a:srgbClr val="FEE0D8">
                  <a:lumMod val="0"/>
                  <a:lumOff val="100000"/>
                  <a:alpha val="0"/>
                </a:srgb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rgbClr val="FFEBFA"/>
              </a:gs>
            </a:gsLst>
            <a:lin ang="5400000" scaled="0"/>
          </a:gradFill>
          <a:ln w="127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（１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以下３つのうち、いずれかを満たし、規模拡大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を図ること（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規模拡大とは、看護職員の常勤換算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人以上へ移行することとする）</a:t>
            </a: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①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複数の訪問看護ステーションが統合すること・②複数の訪問看護ステーションが事務処理を統一又は共同化すること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 ③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自施設で規模拡大する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（２）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当年度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日時点の看護職員の常勤換算人数に対し、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月末時点での規模拡大実績を報告すること</a:t>
            </a:r>
          </a:p>
          <a:p>
            <a:pPr algn="l"/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（３）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新た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ICT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化導入することにより、以下の機能（効果）を満たすこと</a:t>
            </a:r>
          </a:p>
          <a:p>
            <a:pPr algn="l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①患者宅から端末入力できること・②看護記録等を他のステーションや往診医等の間で情報共有できること　③請求業務等を効率化できること</a:t>
            </a:r>
          </a:p>
          <a:p>
            <a:pPr algn="l"/>
            <a:endParaRPr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右矢印 51"/>
          <p:cNvSpPr/>
          <p:nvPr/>
        </p:nvSpPr>
        <p:spPr>
          <a:xfrm>
            <a:off x="107504" y="5661249"/>
            <a:ext cx="277103" cy="1080121"/>
          </a:xfrm>
          <a:prstGeom prst="rightArrow">
            <a:avLst>
              <a:gd name="adj1" fmla="val 100000"/>
              <a:gd name="adj2" fmla="val 0"/>
            </a:avLst>
          </a:prstGeom>
          <a:gradFill>
            <a:gsLst>
              <a:gs pos="50000">
                <a:srgbClr val="FEE0D8">
                  <a:lumMod val="0"/>
                  <a:lumOff val="100000"/>
                  <a:alpha val="0"/>
                </a:srgb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rgbClr val="FFEBFA"/>
              </a:gs>
            </a:gsLst>
            <a:lin ang="5400000" scaled="0"/>
          </a:gra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補助要件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85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FFC000"/>
            </a:gs>
            <a:gs pos="100000">
              <a:srgbClr val="FFC000"/>
            </a:gs>
          </a:gsLst>
          <a:lin ang="5400000" scaled="0"/>
        </a:gradFill>
        <a:ln>
          <a:noFill/>
        </a:ln>
      </a:spPr>
      <a:bodyPr rtlCol="0" anchor="ctr"/>
      <a:lstStyle>
        <a:defPPr algn="ctr">
          <a:defRPr kumimoji="1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8758</TotalTime>
  <Words>207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HOSTNAME</cp:lastModifiedBy>
  <cp:revision>450</cp:revision>
  <cp:lastPrinted>2016-03-08T07:44:12Z</cp:lastPrinted>
  <dcterms:created xsi:type="dcterms:W3CDTF">2013-06-05T07:56:49Z</dcterms:created>
  <dcterms:modified xsi:type="dcterms:W3CDTF">2016-04-15T08:22:52Z</dcterms:modified>
</cp:coreProperties>
</file>