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23" r:id="rId1"/>
  </p:sldMasterIdLst>
  <p:notesMasterIdLst>
    <p:notesMasterId r:id="rId4"/>
  </p:notesMasterIdLst>
  <p:sldIdLst>
    <p:sldId id="265" r:id="rId2"/>
    <p:sldId id="266" r:id="rId3"/>
  </p:sldIdLst>
  <p:sldSz cx="7775575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81"/>
    <a:srgbClr val="FFFFCC"/>
    <a:srgbClr val="FFE5FF"/>
    <a:srgbClr val="FFCCFF"/>
    <a:srgbClr val="FF66FF"/>
    <a:srgbClr val="FF99CC"/>
    <a:srgbClr val="FF99FF"/>
    <a:srgbClr val="99FF99"/>
    <a:srgbClr val="82E499"/>
    <a:srgbClr val="53E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6" autoAdjust="0"/>
    <p:restoredTop sz="92364" autoAdjust="0"/>
  </p:normalViewPr>
  <p:slideViewPr>
    <p:cSldViewPr snapToGrid="0">
      <p:cViewPr varScale="1">
        <p:scale>
          <a:sx n="43" d="100"/>
          <a:sy n="43" d="100"/>
        </p:scale>
        <p:origin x="2322" y="78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5029"/>
          </a:xfrm>
          <a:prstGeom prst="rect">
            <a:avLst/>
          </a:prstGeom>
        </p:spPr>
        <p:txBody>
          <a:bodyPr vert="horz" lIns="90772" tIns="45385" rIns="90772" bIns="453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5029"/>
          </a:xfrm>
          <a:prstGeom prst="rect">
            <a:avLst/>
          </a:prstGeom>
        </p:spPr>
        <p:txBody>
          <a:bodyPr vert="horz" lIns="90772" tIns="45385" rIns="90772" bIns="453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5" rIns="90772" bIns="453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72" tIns="45385" rIns="90772" bIns="453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72" tIns="45385" rIns="90772" bIns="453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72" tIns="45385" rIns="90772" bIns="453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21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9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1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6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1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51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12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3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9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6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7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6/6/2023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6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49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hyperlink" Target="http://www.kis.osakafu-u.ac.jp/kks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E5FF"/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">
            <a:extLst>
              <a:ext uri="{FF2B5EF4-FFF2-40B4-BE49-F238E27FC236}">
                <a16:creationId xmlns:a16="http://schemas.microsoft.com/office/drawing/2014/main" id="{60B1B60E-7C09-489C-85FD-C8EA3F405C95}"/>
              </a:ext>
            </a:extLst>
          </p:cNvPr>
          <p:cNvSpPr txBox="1"/>
          <p:nvPr/>
        </p:nvSpPr>
        <p:spPr>
          <a:xfrm>
            <a:off x="521666" y="684395"/>
            <a:ext cx="6880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19164">
              <a:defRPr/>
            </a:pPr>
            <a:r>
              <a:rPr lang="en-US" altLang="ja-JP" sz="36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2023</a:t>
            </a:r>
            <a:r>
              <a:rPr lang="ja-JP" altLang="en-US" sz="36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　機能強化支援セミナー</a:t>
            </a:r>
            <a:endParaRPr lang="zh-CN" altLang="en-US" sz="360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3B5357-162B-61C7-3573-02411726C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24" y="1271772"/>
            <a:ext cx="8714630" cy="3008965"/>
          </a:xfrm>
          <a:prstGeom prst="rect">
            <a:avLst/>
          </a:prstGeom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25C343D-E62D-4DB7-85C2-C054C9D84B2B}"/>
              </a:ext>
            </a:extLst>
          </p:cNvPr>
          <p:cNvSpPr/>
          <p:nvPr/>
        </p:nvSpPr>
        <p:spPr>
          <a:xfrm>
            <a:off x="3817345" y="9826499"/>
            <a:ext cx="334544" cy="1802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E61F2C2-897E-442D-853F-51875DE75E81}"/>
              </a:ext>
            </a:extLst>
          </p:cNvPr>
          <p:cNvSpPr/>
          <p:nvPr/>
        </p:nvSpPr>
        <p:spPr>
          <a:xfrm flipV="1">
            <a:off x="1966804" y="9820267"/>
            <a:ext cx="540979" cy="2385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42FC292-3CD4-4513-B90E-273E4FC87FE7}"/>
              </a:ext>
            </a:extLst>
          </p:cNvPr>
          <p:cNvSpPr/>
          <p:nvPr/>
        </p:nvSpPr>
        <p:spPr>
          <a:xfrm>
            <a:off x="1900157" y="10134504"/>
            <a:ext cx="346466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（電話でのお問い合わせは、</a:t>
            </a:r>
            <a:r>
              <a:rPr kumimoji="0" lang="en-US" altLang="ja-JP" sz="10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10</a:t>
            </a:r>
            <a:r>
              <a:rPr kumimoji="0" lang="ja-JP" altLang="en-US" sz="10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時から</a:t>
            </a:r>
            <a:r>
              <a:rPr kumimoji="0" lang="en-US" altLang="ja-JP" sz="10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16</a:t>
            </a:r>
            <a:r>
              <a:rPr kumimoji="0" lang="ja-JP" altLang="en-US" sz="10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時にお願いします）</a:t>
            </a:r>
            <a:endParaRPr lang="ja-JP" altLang="en-US" sz="10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3" name="矢印: 五方向 42">
            <a:extLst>
              <a:ext uri="{FF2B5EF4-FFF2-40B4-BE49-F238E27FC236}">
                <a16:creationId xmlns:a16="http://schemas.microsoft.com/office/drawing/2014/main" id="{ADDC67BB-93F8-4E99-9D83-368AA463F7C1}"/>
              </a:ext>
            </a:extLst>
          </p:cNvPr>
          <p:cNvSpPr/>
          <p:nvPr/>
        </p:nvSpPr>
        <p:spPr>
          <a:xfrm flipV="1">
            <a:off x="800912" y="8792764"/>
            <a:ext cx="978408" cy="437394"/>
          </a:xfrm>
          <a:prstGeom prst="homePlat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99C00A4-5B83-414D-8663-1B39761CC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99" y="3197685"/>
            <a:ext cx="1491166" cy="1491166"/>
          </a:xfrm>
          <a:prstGeom prst="rect">
            <a:avLst/>
          </a:prstGeom>
        </p:spPr>
      </p:pic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E99FEFA-F257-4054-B6E5-E10AEF258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119773"/>
              </p:ext>
            </p:extLst>
          </p:nvPr>
        </p:nvGraphicFramePr>
        <p:xfrm>
          <a:off x="370140" y="5718436"/>
          <a:ext cx="7055503" cy="2974514"/>
        </p:xfrm>
        <a:graphic>
          <a:graphicData uri="http://schemas.openxmlformats.org/drawingml/2006/table">
            <a:tbl>
              <a:tblPr/>
              <a:tblGrid>
                <a:gridCol w="977689">
                  <a:extLst>
                    <a:ext uri="{9D8B030D-6E8A-4147-A177-3AD203B41FA5}">
                      <a16:colId xmlns:a16="http://schemas.microsoft.com/office/drawing/2014/main" val="1390232695"/>
                    </a:ext>
                  </a:extLst>
                </a:gridCol>
                <a:gridCol w="2506419">
                  <a:extLst>
                    <a:ext uri="{9D8B030D-6E8A-4147-A177-3AD203B41FA5}">
                      <a16:colId xmlns:a16="http://schemas.microsoft.com/office/drawing/2014/main" val="198288717"/>
                    </a:ext>
                  </a:extLst>
                </a:gridCol>
                <a:gridCol w="3571395">
                  <a:extLst>
                    <a:ext uri="{9D8B030D-6E8A-4147-A177-3AD203B41FA5}">
                      <a16:colId xmlns:a16="http://schemas.microsoft.com/office/drawing/2014/main" val="668896760"/>
                    </a:ext>
                  </a:extLst>
                </a:gridCol>
              </a:tblGrid>
              <a:tr h="19058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日時</a:t>
                      </a:r>
                    </a:p>
                  </a:txBody>
                  <a:tcPr marL="7702" marR="7702" marT="77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内容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講師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515998"/>
                  </a:ext>
                </a:extLst>
              </a:tr>
              <a:tr h="4249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第１回</a:t>
                      </a:r>
                      <a:endParaRPr lang="en-US" altLang="ja-JP" sz="12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2023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～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ja-JP" alt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WEB</a:t>
                      </a:r>
                      <a:r>
                        <a:rPr lang="ja-JP" alt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配信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02" marR="7702" marT="77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＜講義＞バランスト・スコアカードと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サービスの価値向上のマネジメント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山本浩二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（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府立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大学名誉教授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大阪学院大学経営学部教授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597894"/>
                  </a:ext>
                </a:extLst>
              </a:tr>
              <a:tr h="671220">
                <a:tc vMerge="1">
                  <a:txBody>
                    <a:bodyPr/>
                    <a:lstStyle/>
                    <a:p>
                      <a:pPr algn="l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02" marR="7702" marT="77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＜講義＞訪問看護ステーションの組織と</a:t>
                      </a:r>
                      <a:endParaRPr lang="en-US" altLang="ja-JP" sz="105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人的資源のマネジメント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上野山達哉</a:t>
                      </a:r>
                    </a:p>
                    <a:p>
                      <a:pPr algn="l" fontAlgn="ctr"/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公立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大学大学院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経営</a:t>
                      </a:r>
                      <a:r>
                        <a:rPr lang="zh-CN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学研究科教授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321481"/>
                  </a:ext>
                </a:extLst>
              </a:tr>
              <a:tr h="168772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2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第２回</a:t>
                      </a:r>
                      <a:endParaRPr lang="en-US" altLang="ja-JP" sz="12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2023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marL="0" marR="0" lvl="0" indent="0" algn="l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 12:30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受付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13:00</a:t>
                      </a:r>
                      <a:r>
                        <a:rPr lang="ja-JP" alt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16:30</a:t>
                      </a:r>
                      <a:endParaRPr lang="en-US" altLang="ja-JP" sz="11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algn="l" fontAlgn="ctr"/>
                      <a:endParaRPr lang="ja-JP" alt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02" marR="7702" marT="77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＜ワークショップ＞</a:t>
                      </a: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バランスト・スコアカードを用いた</a:t>
                      </a:r>
                      <a:endParaRPr lang="en-US" altLang="ja-JP" sz="105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戦略目標の設定とサービスの機能評価</a:t>
                      </a:r>
                      <a:endParaRPr lang="en-US" altLang="ja-JP" sz="105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</a:t>
                      </a:r>
                      <a:r>
                        <a:rPr lang="ja-JP" altLang="en-US" sz="105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経営・管理の課題抽出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山本浩二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上野山達哉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真嶋由貴惠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（大阪公立大学大学院</a:t>
                      </a:r>
                      <a:r>
                        <a:rPr lang="en-US" altLang="ja-JP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情報学研究科教授）</a:t>
                      </a:r>
                      <a:endParaRPr lang="en-US" altLang="ja-JP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桝田聖子</a:t>
                      </a:r>
                      <a:r>
                        <a:rPr lang="ja-JP" altLang="en-US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</a:t>
                      </a:r>
                      <a:r>
                        <a:rPr lang="en-US" altLang="ja-JP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ja-JP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         〃</a:t>
                      </a:r>
                      <a:r>
                        <a:rPr lang="ja-JP" altLang="en-US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 　　　　　　　　　　准教授）</a:t>
                      </a:r>
                      <a:endParaRPr lang="en-US" altLang="ja-JP" sz="1000" b="0" i="0" u="none" strike="noStrike" baseline="0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中村裕美子（大阪府立大学名誉教授・大阪公立大学客員教授）</a:t>
                      </a:r>
                    </a:p>
                    <a:p>
                      <a:pPr algn="l" fontAlgn="ctr"/>
                      <a:r>
                        <a:rPr lang="en-US" altLang="ja-JP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岡本双美子（大阪公立大学大学院看護学研究科准教授）</a:t>
                      </a:r>
                    </a:p>
                    <a:p>
                      <a:pPr algn="l" fontAlgn="ctr"/>
                      <a:r>
                        <a:rPr lang="ja-JP" altLang="en-US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山内静代　（大阪公立大学専門相談員）</a:t>
                      </a:r>
                      <a:endParaRPr lang="en-US" altLang="ja-JP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湯又満恵　（大阪公立大学専門相談員）</a:t>
                      </a:r>
                      <a:endParaRPr lang="en-US" altLang="ja-JP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zh-CN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小泉亜紀子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r>
                        <a:rPr lang="zh-CN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</a:t>
                      </a:r>
                      <a:r>
                        <a:rPr lang="ja-JP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公立</a:t>
                      </a:r>
                      <a:r>
                        <a:rPr lang="zh-TW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大学専門相談員</a:t>
                      </a:r>
                      <a:r>
                        <a:rPr lang="zh-CN" altLang="en-US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7702" marR="7702" marT="77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925534"/>
                  </a:ext>
                </a:extLst>
              </a:tr>
            </a:tbl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C4FED404-4DC7-40A0-AA05-CD2AEF3A34A1}"/>
              </a:ext>
            </a:extLst>
          </p:cNvPr>
          <p:cNvSpPr txBox="1"/>
          <p:nvPr/>
        </p:nvSpPr>
        <p:spPr>
          <a:xfrm>
            <a:off x="1947717" y="278595"/>
            <a:ext cx="4418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019164">
              <a:defRPr/>
            </a:pPr>
            <a:r>
              <a:rPr lang="ja-JP" altLang="en-US" sz="2400" dirty="0">
                <a:solidFill>
                  <a:srgbClr val="00B0F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大阪府訪問看護ネットワーク事業</a:t>
            </a:r>
            <a:endParaRPr lang="zh-CN" altLang="en-US" sz="2400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522EFF0-4C43-40C3-B40C-C8B21068342A}"/>
              </a:ext>
            </a:extLst>
          </p:cNvPr>
          <p:cNvSpPr/>
          <p:nvPr/>
        </p:nvSpPr>
        <p:spPr>
          <a:xfrm>
            <a:off x="2158054" y="1272300"/>
            <a:ext cx="5771413" cy="523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defRPr/>
            </a:pPr>
            <a:r>
              <a:rPr lang="ja-JP" altLang="en-US" sz="2801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経営の基盤を見直そう！</a:t>
            </a:r>
            <a:endParaRPr lang="en-US" altLang="ja-JP" sz="2801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1DC3AC6-F421-44F7-8B85-E3FB084B098B}"/>
              </a:ext>
            </a:extLst>
          </p:cNvPr>
          <p:cNvSpPr/>
          <p:nvPr/>
        </p:nvSpPr>
        <p:spPr>
          <a:xfrm>
            <a:off x="1262242" y="1874204"/>
            <a:ext cx="5013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代表者様や管理者様の</a:t>
            </a:r>
            <a:endParaRPr lang="en-US" altLang="ja-JP" sz="2400" b="1" dirty="0">
              <a:ln w="6350">
                <a:solidFill>
                  <a:prstClr val="white"/>
                </a:solidFill>
              </a:ln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様々なお悩みに</a:t>
            </a:r>
            <a:endParaRPr lang="en-US" altLang="ja-JP" sz="2400" b="1" dirty="0">
              <a:ln w="6350">
                <a:solidFill>
                  <a:prstClr val="white"/>
                </a:solidFill>
              </a:ln>
              <a:solidFill>
                <a:schemeClr val="accent1">
                  <a:lumMod val="7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お答えします！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7210D087-B6F6-4138-9EB6-5891545D281B}"/>
              </a:ext>
            </a:extLst>
          </p:cNvPr>
          <p:cNvSpPr txBox="1"/>
          <p:nvPr/>
        </p:nvSpPr>
        <p:spPr>
          <a:xfrm>
            <a:off x="1453954" y="3293306"/>
            <a:ext cx="994183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19164">
              <a:defRPr/>
            </a:pP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[</a:t>
            </a:r>
            <a:r>
              <a:rPr lang="zh-CN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日 時</a:t>
            </a: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1E48A24E-5F7F-406D-9399-E64BFDF18FD9}"/>
              </a:ext>
            </a:extLst>
          </p:cNvPr>
          <p:cNvSpPr txBox="1"/>
          <p:nvPr/>
        </p:nvSpPr>
        <p:spPr>
          <a:xfrm>
            <a:off x="2252384" y="3290251"/>
            <a:ext cx="4591321" cy="683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19164">
              <a:defRPr/>
            </a:pPr>
            <a:r>
              <a:rPr lang="ja-JP" altLang="en-US" sz="1843" dirty="0">
                <a:solidFill>
                  <a:srgbClr val="EC6D8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▶▶▶</a:t>
            </a:r>
            <a:r>
              <a:rPr lang="ja-JP" altLang="en-US" sz="1843" dirty="0">
                <a:solidFill>
                  <a:srgbClr val="35B597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  <a:r>
              <a:rPr lang="ja-JP" altLang="en-US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第</a:t>
            </a:r>
            <a:r>
              <a:rPr lang="en-US" altLang="ja-JP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1</a:t>
            </a:r>
            <a:r>
              <a:rPr lang="ja-JP" altLang="en-US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回</a:t>
            </a:r>
            <a:r>
              <a:rPr lang="ja-JP" altLang="en-US" sz="1843" dirty="0">
                <a:latin typeface="HGPSoeiKakugothicUB" pitchFamily="34" charset="-128"/>
                <a:ea typeface="HGPSoeiKakugothicUB" pitchFamily="34" charset="-128"/>
              </a:rPr>
              <a:t>　</a:t>
            </a:r>
            <a:r>
              <a:rPr lang="en-US" altLang="ja-JP" sz="20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WEB</a:t>
            </a:r>
            <a:r>
              <a:rPr lang="ja-JP" altLang="en-US" sz="20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配信（オンデマンド）講座</a:t>
            </a:r>
            <a:r>
              <a:rPr lang="ja-JP" altLang="en-US" sz="1843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　</a:t>
            </a:r>
            <a:endParaRPr lang="en-US" altLang="ja-JP" sz="1843" dirty="0">
              <a:solidFill>
                <a:srgbClr val="FF0000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lvl="0">
              <a:defRPr/>
            </a:pPr>
            <a:r>
              <a:rPr lang="ja-JP" altLang="en-US" sz="1843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　　　</a:t>
            </a:r>
            <a:r>
              <a:rPr lang="en-US" altLang="ja-JP" sz="1400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2023</a:t>
            </a:r>
            <a:r>
              <a:rPr lang="ja-JP" altLang="en-US" sz="1400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年</a:t>
            </a:r>
            <a:r>
              <a:rPr lang="en-US" altLang="ja-JP" sz="1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7</a:t>
            </a:r>
            <a:r>
              <a:rPr lang="zh-CN" altLang="en-US" sz="1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月</a:t>
            </a:r>
            <a:r>
              <a:rPr lang="en-US" altLang="ja-JP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13</a:t>
            </a:r>
            <a:r>
              <a:rPr lang="zh-CN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日（</a:t>
            </a:r>
            <a:r>
              <a:rPr lang="ja-JP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木</a:t>
            </a:r>
            <a:r>
              <a:rPr lang="zh-CN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）</a:t>
            </a:r>
            <a:r>
              <a:rPr lang="ja-JP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　～　</a:t>
            </a:r>
            <a:r>
              <a:rPr lang="en-US" altLang="ja-JP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27</a:t>
            </a:r>
            <a:r>
              <a:rPr lang="ja-JP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日（木）　</a:t>
            </a:r>
            <a:r>
              <a:rPr lang="ja-JP" altLang="en-US" sz="14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　</a:t>
            </a:r>
            <a:r>
              <a:rPr lang="zh-CN" altLang="en-US" sz="1801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E900DF93-F5C7-44B8-9855-EA89A5F4524D}"/>
              </a:ext>
            </a:extLst>
          </p:cNvPr>
          <p:cNvSpPr txBox="1"/>
          <p:nvPr/>
        </p:nvSpPr>
        <p:spPr>
          <a:xfrm>
            <a:off x="2217620" y="3871054"/>
            <a:ext cx="3663987" cy="769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ja-JP" altLang="en-US" sz="1843" dirty="0">
                <a:solidFill>
                  <a:srgbClr val="EC6D8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▶▶▶</a:t>
            </a:r>
            <a:r>
              <a:rPr lang="ja-JP" altLang="en-US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 第</a:t>
            </a:r>
            <a:r>
              <a:rPr lang="en-US" altLang="ja-JP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2</a:t>
            </a:r>
            <a:r>
              <a:rPr lang="ja-JP" altLang="en-US" sz="1843" dirty="0">
                <a:solidFill>
                  <a:schemeClr val="accent3"/>
                </a:solidFill>
                <a:latin typeface="HGPSoeiKakugothicUB" pitchFamily="34" charset="-128"/>
                <a:ea typeface="HGPSoeiKakugothicUB" pitchFamily="34" charset="-128"/>
              </a:rPr>
              <a:t>回</a:t>
            </a:r>
            <a:r>
              <a:rPr lang="ja-JP" altLang="en-US" sz="1843" dirty="0">
                <a:latin typeface="HGPSoeiKakugothicUB" pitchFamily="34" charset="-128"/>
                <a:ea typeface="HGPSoeiKakugothicUB" pitchFamily="34" charset="-128"/>
              </a:rPr>
              <a:t>　</a:t>
            </a:r>
            <a:r>
              <a:rPr lang="en-US" altLang="ja-JP" sz="2600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2023</a:t>
            </a:r>
            <a:r>
              <a:rPr lang="ja-JP" altLang="en-US" sz="1400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年</a:t>
            </a:r>
            <a:r>
              <a:rPr lang="en-US" altLang="ja-JP" sz="26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7</a:t>
            </a:r>
            <a:r>
              <a:rPr lang="zh-CN" altLang="en-US" sz="1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月</a:t>
            </a:r>
            <a:r>
              <a:rPr lang="en-US" altLang="ja-JP" sz="26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30</a:t>
            </a:r>
            <a:r>
              <a:rPr lang="zh-CN" altLang="en-US" sz="1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日</a:t>
            </a:r>
            <a:r>
              <a:rPr lang="zh-CN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（</a:t>
            </a:r>
            <a:r>
              <a:rPr lang="ja-JP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日</a:t>
            </a:r>
            <a:r>
              <a:rPr lang="zh-CN" altLang="en-US" sz="1400" dirty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）</a:t>
            </a:r>
            <a:endParaRPr lang="en-US" altLang="zh-CN" sz="1400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defTabSz="1019164">
              <a:defRPr/>
            </a:pPr>
            <a:r>
              <a:rPr lang="zh-CN" altLang="en-US" sz="1801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</a:p>
        </p:txBody>
      </p:sp>
      <p:sp>
        <p:nvSpPr>
          <p:cNvPr id="18" name="TextBox 52">
            <a:extLst>
              <a:ext uri="{FF2B5EF4-FFF2-40B4-BE49-F238E27FC236}">
                <a16:creationId xmlns:a16="http://schemas.microsoft.com/office/drawing/2014/main" id="{ABA7004A-6CB9-4D7E-A3CD-573D89DA8FD3}"/>
              </a:ext>
            </a:extLst>
          </p:cNvPr>
          <p:cNvSpPr txBox="1"/>
          <p:nvPr/>
        </p:nvSpPr>
        <p:spPr>
          <a:xfrm>
            <a:off x="1453954" y="4722115"/>
            <a:ext cx="994183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19164">
              <a:defRPr/>
            </a:pP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[</a:t>
            </a:r>
            <a:r>
              <a:rPr lang="zh-CN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会 場</a:t>
            </a: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BC5D3068-1480-4C7E-BC65-D40BDAE52916}"/>
              </a:ext>
            </a:extLst>
          </p:cNvPr>
          <p:cNvSpPr txBox="1"/>
          <p:nvPr/>
        </p:nvSpPr>
        <p:spPr>
          <a:xfrm>
            <a:off x="2252384" y="4747488"/>
            <a:ext cx="4633000" cy="575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ja-JP" altLang="en-US" sz="1843" dirty="0">
                <a:solidFill>
                  <a:srgbClr val="EC6D8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▶▶▶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 大阪公立大学　</a:t>
            </a:r>
            <a:r>
              <a:rPr lang="en-US" altLang="ja-JP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I-site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なんば </a:t>
            </a:r>
            <a:r>
              <a:rPr lang="en-US" altLang="ja-JP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2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階 </a:t>
            </a:r>
            <a:r>
              <a:rPr lang="en-US" altLang="ja-JP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C-2, 3</a:t>
            </a:r>
            <a:endParaRPr lang="ja-JP" altLang="en-US" sz="1843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defTabSz="1019164">
              <a:defRPr/>
            </a:pPr>
            <a:r>
              <a:rPr lang="ja-JP" altLang="en-US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        （大阪市浪速区敷津東</a:t>
            </a:r>
            <a:r>
              <a:rPr lang="en-US" altLang="ja-JP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2</a:t>
            </a:r>
            <a:r>
              <a:rPr lang="ja-JP" altLang="en-US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丁目</a:t>
            </a:r>
            <a:r>
              <a:rPr lang="en-US" altLang="ja-JP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1</a:t>
            </a:r>
            <a:r>
              <a:rPr lang="ja-JP" altLang="en-US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番</a:t>
            </a:r>
            <a:r>
              <a:rPr lang="en-US" altLang="ja-JP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41</a:t>
            </a:r>
            <a:r>
              <a:rPr lang="ja-JP" altLang="en-US" sz="13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号）</a:t>
            </a:r>
            <a:endParaRPr lang="zh-CN" altLang="en-US" sz="1300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D0174F94-1271-4DE1-B64C-FD7E29A63591}"/>
              </a:ext>
            </a:extLst>
          </p:cNvPr>
          <p:cNvSpPr txBox="1"/>
          <p:nvPr/>
        </p:nvSpPr>
        <p:spPr>
          <a:xfrm>
            <a:off x="25211" y="3304276"/>
            <a:ext cx="1968720" cy="11907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1019164">
              <a:defRPr/>
            </a:pPr>
            <a:r>
              <a:rPr lang="ja-JP" altLang="en-US" sz="1736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endParaRPr lang="en-US" altLang="ja-JP" sz="1736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en-US" altLang="ja-JP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801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lang="zh-TW" altLang="en-US" sz="1801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zh-TW" altLang="en-US" sz="1501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（事前予約制）</a:t>
            </a:r>
            <a:endParaRPr lang="en-US" altLang="zh-TW" sz="1501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1501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先着順</a:t>
            </a:r>
            <a:endParaRPr lang="zh-CN" altLang="en-US" sz="1501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B84DEE9-0FA3-437A-8099-F6944D4ED044}"/>
              </a:ext>
            </a:extLst>
          </p:cNvPr>
          <p:cNvSpPr/>
          <p:nvPr/>
        </p:nvSpPr>
        <p:spPr>
          <a:xfrm>
            <a:off x="138398" y="4716688"/>
            <a:ext cx="1446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9164"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参加費 </a:t>
            </a:r>
            <a:r>
              <a:rPr lang="en-US" altLang="ja-JP" sz="14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2</a:t>
            </a:r>
            <a:r>
              <a:rPr lang="ja-JP" altLang="en-US" sz="140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回</a:t>
            </a:r>
            <a:endParaRPr lang="en-US" altLang="ja-JP" sz="1400" dirty="0">
              <a:solidFill>
                <a:srgbClr val="FF0000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algn="ctr" defTabSz="1019164">
              <a:defRPr/>
            </a:pPr>
            <a:r>
              <a:rPr lang="en-US" altLang="ja-JP" sz="1400" u="sng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3,000</a:t>
            </a:r>
            <a:r>
              <a:rPr lang="ja-JP" altLang="en-US" sz="1400" u="sng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円</a:t>
            </a:r>
            <a:endParaRPr lang="en-US" altLang="ja-JP" sz="1400" u="sng" dirty="0">
              <a:solidFill>
                <a:srgbClr val="FF0000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2" name="TextBox 52">
            <a:extLst>
              <a:ext uri="{FF2B5EF4-FFF2-40B4-BE49-F238E27FC236}">
                <a16:creationId xmlns:a16="http://schemas.microsoft.com/office/drawing/2014/main" id="{B6F87E2F-D452-469A-AE91-FC6C809AB003}"/>
              </a:ext>
            </a:extLst>
          </p:cNvPr>
          <p:cNvSpPr txBox="1"/>
          <p:nvPr/>
        </p:nvSpPr>
        <p:spPr>
          <a:xfrm>
            <a:off x="1445660" y="5249954"/>
            <a:ext cx="994183" cy="3759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19164">
              <a:defRPr/>
            </a:pP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[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対 象</a:t>
            </a:r>
            <a:r>
              <a:rPr lang="en-US" altLang="zh-CN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]</a:t>
            </a:r>
            <a:endParaRPr lang="zh-CN" altLang="en-US" sz="1843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CCE3C2B-E7D9-4166-9C01-3C0B7A35D1EF}"/>
              </a:ext>
            </a:extLst>
          </p:cNvPr>
          <p:cNvSpPr/>
          <p:nvPr/>
        </p:nvSpPr>
        <p:spPr>
          <a:xfrm>
            <a:off x="2278305" y="5287773"/>
            <a:ext cx="5012109" cy="638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lnSpc>
                <a:spcPts val="2300"/>
              </a:lnSpc>
              <a:defRPr/>
            </a:pPr>
            <a:r>
              <a:rPr lang="ja-JP" altLang="en-US" sz="1843" dirty="0">
                <a:solidFill>
                  <a:srgbClr val="EC6D8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▶▶▶</a:t>
            </a:r>
            <a:r>
              <a:rPr lang="ja-JP" altLang="en-US" sz="1843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  <a:r>
              <a:rPr lang="ja-JP" altLang="en-US" sz="12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大阪府内の訪問看護ステーション等事業所の代表者・管理者等</a:t>
            </a:r>
            <a:endParaRPr lang="en-US" altLang="ja-JP" sz="1200" dirty="0">
              <a:solidFill>
                <a:srgbClr val="231815"/>
              </a:solidFill>
              <a:latin typeface="HGPSoeiKakugothicUB" pitchFamily="34" charset="-128"/>
              <a:ea typeface="HGPSoeiKakugothicUB" pitchFamily="34" charset="-128"/>
            </a:endParaRPr>
          </a:p>
          <a:p>
            <a:pPr defTabSz="1019164">
              <a:lnSpc>
                <a:spcPts val="2300"/>
              </a:lnSpc>
              <a:defRPr/>
            </a:pPr>
            <a:r>
              <a:rPr lang="ja-JP" altLang="en-US" sz="1400" dirty="0">
                <a:solidFill>
                  <a:srgbClr val="231815"/>
                </a:solidFill>
                <a:latin typeface="HGPSoeiKakugothicUB" pitchFamily="34" charset="-128"/>
                <a:ea typeface="HGPSoeiKakugothicUB" pitchFamily="34" charset="-128"/>
              </a:rPr>
              <a:t>　　　</a:t>
            </a:r>
            <a:endParaRPr lang="en-US" altLang="ja-JP" sz="1400" dirty="0">
              <a:solidFill>
                <a:srgbClr val="4472C4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25" name="TextBox 69">
            <a:extLst>
              <a:ext uri="{FF2B5EF4-FFF2-40B4-BE49-F238E27FC236}">
                <a16:creationId xmlns:a16="http://schemas.microsoft.com/office/drawing/2014/main" id="{5FA8074D-B050-4477-9A97-CA3E006CE7FB}"/>
              </a:ext>
            </a:extLst>
          </p:cNvPr>
          <p:cNvSpPr txBox="1"/>
          <p:nvPr/>
        </p:nvSpPr>
        <p:spPr>
          <a:xfrm>
            <a:off x="844549" y="8820160"/>
            <a:ext cx="11031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ja-JP" altLang="en-US" sz="1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申込み</a:t>
            </a:r>
            <a:endParaRPr lang="ja-JP" altLang="en-US" sz="9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panose="020B0600070205080204" pitchFamily="50" charset="-128"/>
            </a:endParaRPr>
          </a:p>
          <a:p>
            <a:pPr defTabSz="1019164">
              <a:defRPr/>
            </a:pPr>
            <a:r>
              <a:rPr lang="ja-JP" altLang="en-US" sz="9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ホームページ</a:t>
            </a:r>
            <a:endParaRPr lang="en-US" altLang="ja-JP" sz="9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2E5D183-6DFE-4092-80B3-A4792014737E}"/>
              </a:ext>
            </a:extLst>
          </p:cNvPr>
          <p:cNvSpPr/>
          <p:nvPr/>
        </p:nvSpPr>
        <p:spPr>
          <a:xfrm>
            <a:off x="1848823" y="8748023"/>
            <a:ext cx="57368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9">
              <a:defRPr/>
            </a:pPr>
            <a:r>
              <a:rPr kumimoji="0" lang="en-US" altLang="ja-JP" sz="16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URL</a:t>
            </a:r>
            <a:r>
              <a:rPr kumimoji="0" lang="ja-JP" altLang="en-US" sz="16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16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  <a:hlinkClick r:id="rId5"/>
              </a:rPr>
              <a:t>http://www.kis.osakafu-u.ac.jp/kks</a:t>
            </a:r>
            <a:r>
              <a:rPr kumimoji="0" lang="en-US" altLang="ja-JP" sz="16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 </a:t>
            </a:r>
            <a:r>
              <a:rPr kumimoji="0" lang="en-US" altLang="ja-JP" sz="136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  </a:t>
            </a:r>
          </a:p>
          <a:p>
            <a:pPr defTabSz="995519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申込み締め切り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2023</a:t>
            </a:r>
            <a:r>
              <a:rPr kumimoji="0" lang="ja-JP" altLang="en-US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年</a:t>
            </a:r>
            <a:r>
              <a:rPr kumimoji="0" lang="en-US" altLang="ja-JP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7</a:t>
            </a:r>
            <a:r>
              <a:rPr kumimoji="0" lang="ja-JP" altLang="en-US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月</a:t>
            </a:r>
            <a:r>
              <a:rPr kumimoji="0" lang="en-US" altLang="ja-JP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5</a:t>
            </a:r>
            <a:r>
              <a:rPr kumimoji="0" lang="ja-JP" altLang="en-US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日（</a:t>
            </a:r>
            <a:r>
              <a:rPr lang="ja-JP" altLang="en-US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水</a:t>
            </a:r>
            <a:r>
              <a:rPr kumimoji="0" lang="ja-JP" altLang="en-US" sz="1200" b="1" kern="0" dirty="0">
                <a:solidFill>
                  <a:srgbClr val="FF0000"/>
                </a:solidFill>
                <a:latin typeface="Calibri"/>
                <a:ea typeface="ＭＳ Ｐゴシック" panose="020B0600070205080204" pitchFamily="50" charset="-128"/>
              </a:rPr>
              <a:t>）</a:t>
            </a:r>
            <a:r>
              <a:rPr kumimoji="0" lang="en-US" altLang="ja-JP" sz="1200" b="1" kern="0" dirty="0">
                <a:solidFill>
                  <a:srgbClr val="0070C0"/>
                </a:solidFill>
                <a:latin typeface="Calibri"/>
                <a:ea typeface="ＭＳ Ｐゴシック" panose="020B0600070205080204" pitchFamily="50" charset="-128"/>
              </a:rPr>
              <a:t> </a:t>
            </a:r>
          </a:p>
          <a:p>
            <a:pPr defTabSz="995519">
              <a:defRPr/>
            </a:pPr>
            <a:r>
              <a:rPr kumimoji="0" lang="en-US" altLang="ja-JP" sz="12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※</a:t>
            </a:r>
            <a:r>
              <a:rPr kumimoji="0" lang="ja-JP" altLang="en-US" sz="1200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いただいた個人情報は、本事業運営以外の目的では使用しません</a:t>
            </a:r>
            <a:endParaRPr kumimoji="0" lang="en-US" altLang="ja-JP" sz="1200" kern="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2207B7F-567F-4C71-A5EB-81F5EAD023EC}"/>
              </a:ext>
            </a:extLst>
          </p:cNvPr>
          <p:cNvSpPr/>
          <p:nvPr/>
        </p:nvSpPr>
        <p:spPr>
          <a:xfrm>
            <a:off x="1854141" y="9459887"/>
            <a:ext cx="43909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9164">
              <a:defRPr/>
            </a:pPr>
            <a:r>
              <a:rPr lang="ja-JP" altLang="en-US" sz="1200" dirty="0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大阪公立大学大学院情報学研究科　機能強化支援事業事務局　</a:t>
            </a:r>
            <a:endParaRPr lang="ja-JP" altLang="en-US" sz="12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" name="TextBox 70">
            <a:extLst>
              <a:ext uri="{FF2B5EF4-FFF2-40B4-BE49-F238E27FC236}">
                <a16:creationId xmlns:a16="http://schemas.microsoft.com/office/drawing/2014/main" id="{E0EF2844-C761-40BD-A516-ACD7CC0FAB76}"/>
              </a:ext>
            </a:extLst>
          </p:cNvPr>
          <p:cNvSpPr txBox="1"/>
          <p:nvPr/>
        </p:nvSpPr>
        <p:spPr>
          <a:xfrm>
            <a:off x="1900158" y="9820663"/>
            <a:ext cx="756290" cy="238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en-US" altLang="zh-CN" sz="949" dirty="0">
                <a:solidFill>
                  <a:prstClr val="white"/>
                </a:solidFill>
                <a:latin typeface="MS PGothic" pitchFamily="34" charset="-128"/>
                <a:ea typeface="MS PGothic" pitchFamily="34" charset="-128"/>
              </a:rPr>
              <a:t>TEL/FAX</a:t>
            </a:r>
            <a:endParaRPr lang="zh-CN" altLang="en-US" sz="949" dirty="0">
              <a:solidFill>
                <a:prstClr val="white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4" name="TextBox 29">
            <a:extLst>
              <a:ext uri="{FF2B5EF4-FFF2-40B4-BE49-F238E27FC236}">
                <a16:creationId xmlns:a16="http://schemas.microsoft.com/office/drawing/2014/main" id="{3689A5BD-1E54-484A-B269-8636737B85BB}"/>
              </a:ext>
            </a:extLst>
          </p:cNvPr>
          <p:cNvSpPr txBox="1"/>
          <p:nvPr/>
        </p:nvSpPr>
        <p:spPr>
          <a:xfrm>
            <a:off x="2549289" y="978591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CN" sz="1200" dirty="0">
                <a:solidFill>
                  <a:prstClr val="black"/>
                </a:solidFill>
                <a:latin typeface="MS PGothic" pitchFamily="34" charset="-128"/>
                <a:ea typeface="MS PGothic" pitchFamily="34" charset="-128"/>
              </a:rPr>
              <a:t>072-254-9429</a:t>
            </a:r>
          </a:p>
        </p:txBody>
      </p:sp>
      <p:sp>
        <p:nvSpPr>
          <p:cNvPr id="35" name="TextBox 74">
            <a:extLst>
              <a:ext uri="{FF2B5EF4-FFF2-40B4-BE49-F238E27FC236}">
                <a16:creationId xmlns:a16="http://schemas.microsoft.com/office/drawing/2014/main" id="{0C3706D4-A254-48B0-912F-4EA21962271F}"/>
              </a:ext>
            </a:extLst>
          </p:cNvPr>
          <p:cNvSpPr txBox="1"/>
          <p:nvPr/>
        </p:nvSpPr>
        <p:spPr>
          <a:xfrm flipH="1">
            <a:off x="3776568" y="9802347"/>
            <a:ext cx="728263" cy="238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en-US" altLang="zh-CN" sz="949" dirty="0">
                <a:solidFill>
                  <a:prstClr val="white"/>
                </a:solidFill>
                <a:latin typeface="MS PGothic" pitchFamily="34" charset="-128"/>
                <a:ea typeface="MS PGothic" pitchFamily="34" charset="-128"/>
              </a:rPr>
              <a:t>MAIL</a:t>
            </a:r>
            <a:endParaRPr lang="zh-CN" altLang="en-US" sz="949" dirty="0">
              <a:solidFill>
                <a:prstClr val="white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6" name="TextBox 32">
            <a:extLst>
              <a:ext uri="{FF2B5EF4-FFF2-40B4-BE49-F238E27FC236}">
                <a16:creationId xmlns:a16="http://schemas.microsoft.com/office/drawing/2014/main" id="{9523B1D6-3463-4D6E-B6B6-C3747CF5625A}"/>
              </a:ext>
            </a:extLst>
          </p:cNvPr>
          <p:cNvSpPr txBox="1"/>
          <p:nvPr/>
        </p:nvSpPr>
        <p:spPr>
          <a:xfrm>
            <a:off x="4187203" y="9788419"/>
            <a:ext cx="196270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019164">
              <a:defRPr/>
            </a:pPr>
            <a:r>
              <a:rPr lang="en-US" altLang="ja-JP" sz="1200" dirty="0" err="1">
                <a:solidFill>
                  <a:schemeClr val="bg1"/>
                </a:solidFill>
              </a:rPr>
              <a:t>i-kks</a:t>
            </a:r>
            <a:r>
              <a:rPr lang="en-US" altLang="ja-JP" sz="1200" dirty="0">
                <a:solidFill>
                  <a:schemeClr val="bg1"/>
                </a:solidFill>
              </a:rPr>
              <a:t>-</a:t>
            </a:r>
            <a:r>
              <a:rPr lang="ja-JP" altLang="en-US" sz="1200" dirty="0" err="1">
                <a:solidFill>
                  <a:schemeClr val="bg1"/>
                </a:solidFill>
              </a:rPr>
              <a:t>ｊ</a:t>
            </a:r>
            <a:r>
              <a:rPr lang="en-US" altLang="ja-JP" sz="1200" dirty="0">
                <a:solidFill>
                  <a:schemeClr val="bg1"/>
                </a:solidFill>
              </a:rPr>
              <a:t>im@ml.omu.ac.jp</a:t>
            </a:r>
            <a:endParaRPr lang="en-US" altLang="zh-CN" sz="120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066DCC7-A54F-4825-9493-D74036CB6B4E}"/>
              </a:ext>
            </a:extLst>
          </p:cNvPr>
          <p:cNvSpPr/>
          <p:nvPr/>
        </p:nvSpPr>
        <p:spPr>
          <a:xfrm>
            <a:off x="1056313" y="10332309"/>
            <a:ext cx="5152355" cy="256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9">
              <a:defRPr/>
            </a:pPr>
            <a:r>
              <a:rPr kumimoji="0" lang="en-US" altLang="ja-JP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※</a:t>
            </a:r>
            <a:r>
              <a:rPr kumimoji="0" lang="ja-JP" altLang="en-US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本事業は、大阪府からの補助を受けて実施している　</a:t>
            </a:r>
            <a:r>
              <a:rPr kumimoji="0" lang="en-US" altLang="ja-JP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『</a:t>
            </a:r>
            <a:r>
              <a:rPr kumimoji="0" lang="ja-JP" altLang="en-US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機能強化支援セミナー</a:t>
            </a:r>
            <a:r>
              <a:rPr kumimoji="0" lang="en-US" altLang="ja-JP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』</a:t>
            </a:r>
            <a:r>
              <a:rPr kumimoji="0" lang="ja-JP" altLang="en-US" sz="1069" b="1" kern="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　です</a:t>
            </a:r>
            <a:endParaRPr kumimoji="0" lang="en-US" altLang="ja-JP" sz="1167" b="1" kern="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4" name="矢印: 五方向 43">
            <a:extLst>
              <a:ext uri="{FF2B5EF4-FFF2-40B4-BE49-F238E27FC236}">
                <a16:creationId xmlns:a16="http://schemas.microsoft.com/office/drawing/2014/main" id="{F9D3C33D-D94A-47AB-BCF4-C8D61648B60E}"/>
              </a:ext>
            </a:extLst>
          </p:cNvPr>
          <p:cNvSpPr/>
          <p:nvPr/>
        </p:nvSpPr>
        <p:spPr>
          <a:xfrm flipV="1">
            <a:off x="786396" y="9362910"/>
            <a:ext cx="958885" cy="437394"/>
          </a:xfrm>
          <a:prstGeom prst="homePlat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TextBox 69">
            <a:extLst>
              <a:ext uri="{FF2B5EF4-FFF2-40B4-BE49-F238E27FC236}">
                <a16:creationId xmlns:a16="http://schemas.microsoft.com/office/drawing/2014/main" id="{C77F691E-17E7-4B40-99F2-7D0893E70467}"/>
              </a:ext>
            </a:extLst>
          </p:cNvPr>
          <p:cNvSpPr txBox="1"/>
          <p:nvPr/>
        </p:nvSpPr>
        <p:spPr>
          <a:xfrm>
            <a:off x="777604" y="9482644"/>
            <a:ext cx="819455" cy="366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019164">
              <a:defRPr/>
            </a:pPr>
            <a:r>
              <a:rPr lang="ja-JP" altLang="en-US" sz="1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ＭＳ Ｐゴシック" panose="020B0600070205080204" pitchFamily="50" charset="-128"/>
              </a:rPr>
              <a:t>問い合わせ</a:t>
            </a:r>
            <a:endParaRPr lang="en-US" altLang="ja-JP" sz="1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ＭＳ Ｐゴシック" panose="020B0600070205080204" pitchFamily="50" charset="-128"/>
            </a:endParaRPr>
          </a:p>
          <a:p>
            <a:pPr defTabSz="1019164">
              <a:defRPr/>
            </a:pPr>
            <a:endParaRPr lang="ja-JP" altLang="en-US" sz="781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CEDE72E-E22D-48C2-8B80-760C4EC90A99}"/>
              </a:ext>
            </a:extLst>
          </p:cNvPr>
          <p:cNvSpPr/>
          <p:nvPr/>
        </p:nvSpPr>
        <p:spPr>
          <a:xfrm>
            <a:off x="5843494" y="3977704"/>
            <a:ext cx="1603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ja-JP" dirty="0">
                <a:solidFill>
                  <a:prstClr val="black"/>
                </a:solidFill>
                <a:latin typeface="HGPSoeiKakugothicUB" pitchFamily="34" charset="-128"/>
                <a:ea typeface="HGPSoeiKakugothicUB" pitchFamily="34" charset="-128"/>
              </a:rPr>
              <a:t>13:00-16:30</a:t>
            </a:r>
            <a:endParaRPr lang="zh-CN" altLang="en-US" dirty="0">
              <a:solidFill>
                <a:srgbClr val="FF0000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75DE91E1-C82F-42A8-8739-93EAAAA6971D}"/>
              </a:ext>
            </a:extLst>
          </p:cNvPr>
          <p:cNvSpPr/>
          <p:nvPr/>
        </p:nvSpPr>
        <p:spPr>
          <a:xfrm>
            <a:off x="3313368" y="4380072"/>
            <a:ext cx="46160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defRPr/>
            </a:pPr>
            <a:r>
              <a:rPr lang="en-US" altLang="ja-JP" sz="12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対面と</a:t>
            </a:r>
            <a:r>
              <a:rPr lang="en-US" altLang="ja-JP" sz="12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Zoom</a:t>
            </a:r>
            <a:r>
              <a:rPr lang="ja-JP" altLang="en-US" sz="1200" dirty="0">
                <a:solidFill>
                  <a:srgbClr val="FF0000"/>
                </a:solidFill>
                <a:latin typeface="HGPSoeiKakugothicUB" pitchFamily="34" charset="-128"/>
                <a:ea typeface="HGPSoeiKakugothicUB" pitchFamily="34" charset="-128"/>
              </a:rPr>
              <a:t>を併用したハイブリッド方式で開催します。</a:t>
            </a:r>
            <a:endParaRPr lang="en-US" altLang="ja-JP" sz="1200" dirty="0">
              <a:solidFill>
                <a:srgbClr val="FF0000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4593BE98-AC4B-4873-B558-0DEB3ABD41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0987" y="1962567"/>
            <a:ext cx="1189807" cy="1189807"/>
          </a:xfrm>
          <a:prstGeom prst="rect">
            <a:avLst/>
          </a:prstGeom>
        </p:spPr>
      </p:pic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36796C7-8A48-41A7-AA24-D6D5FC9F0B15}"/>
              </a:ext>
            </a:extLst>
          </p:cNvPr>
          <p:cNvSpPr/>
          <p:nvPr/>
        </p:nvSpPr>
        <p:spPr>
          <a:xfrm>
            <a:off x="356467" y="1471703"/>
            <a:ext cx="1861153" cy="430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経営を安定させて</a:t>
            </a:r>
            <a:endParaRPr lang="en-US" altLang="ja-JP" sz="105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規模を拡大させたい</a:t>
            </a:r>
          </a:p>
        </p:txBody>
      </p:sp>
      <p:pic>
        <p:nvPicPr>
          <p:cNvPr id="47" name="図 46" descr="C:\Users\kks\Desktop\-2022_05_12-17_43_33.jpg">
            <a:extLst>
              <a:ext uri="{FF2B5EF4-FFF2-40B4-BE49-F238E27FC236}">
                <a16:creationId xmlns:a16="http://schemas.microsoft.com/office/drawing/2014/main" id="{31BFEB9A-93FD-4923-A2DF-B1BA55A228AF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951" y="9451653"/>
            <a:ext cx="952501" cy="952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BMIについて | やまかわ薬局ブログ">
            <a:extLst>
              <a:ext uri="{FF2B5EF4-FFF2-40B4-BE49-F238E27FC236}">
                <a16:creationId xmlns:a16="http://schemas.microsoft.com/office/drawing/2014/main" id="{6B52C517-7419-45F5-ADBB-D563B777A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005" y="2497561"/>
            <a:ext cx="864658" cy="102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F3BA4A0-6A85-4F97-BCA2-D5D903A224E8}"/>
              </a:ext>
            </a:extLst>
          </p:cNvPr>
          <p:cNvSpPr/>
          <p:nvPr/>
        </p:nvSpPr>
        <p:spPr>
          <a:xfrm>
            <a:off x="5305960" y="1573694"/>
            <a:ext cx="2451494" cy="430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モチベーション</a:t>
            </a:r>
            <a:endParaRPr lang="en-US" altLang="ja-JP" sz="105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をあげたい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211C719B-0F6B-4A8A-9816-6D96FEDD3D8D}"/>
              </a:ext>
            </a:extLst>
          </p:cNvPr>
          <p:cNvSpPr/>
          <p:nvPr/>
        </p:nvSpPr>
        <p:spPr>
          <a:xfrm>
            <a:off x="5134095" y="2387551"/>
            <a:ext cx="1721956" cy="430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営業日を拡大したいが</a:t>
            </a:r>
            <a:endParaRPr lang="en-US" altLang="ja-JP" sz="1050" b="1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105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スタッフ足りない</a:t>
            </a: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694C2D67-53EE-47C1-B0FF-B71C4B820C2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733" y="9482644"/>
            <a:ext cx="972525" cy="97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3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>
              <a:lumMod val="20000"/>
              <a:lumOff val="80000"/>
            </a:schemeClr>
          </a:fgClr>
          <a:bgClr>
            <a:schemeClr val="accent3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D28514B-4E50-4311-8C9A-18FB55FE6130}"/>
              </a:ext>
            </a:extLst>
          </p:cNvPr>
          <p:cNvSpPr/>
          <p:nvPr/>
        </p:nvSpPr>
        <p:spPr>
          <a:xfrm>
            <a:off x="306896" y="1250765"/>
            <a:ext cx="7226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開催方法：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月から翌年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月までの期間に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回、</a:t>
            </a:r>
            <a:endParaRPr lang="en-US" altLang="ja-JP" sz="2400" b="1" dirty="0">
              <a:ln w="6350">
                <a:solidFill>
                  <a:prstClr val="white"/>
                </a:solidFill>
              </a:ln>
              <a:solidFill>
                <a:srgbClr val="009944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Zoom 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にて夜間に実施します</a:t>
            </a:r>
            <a:endParaRPr lang="en-US" altLang="ja-JP" sz="2400" b="1" dirty="0">
              <a:ln w="6350">
                <a:solidFill>
                  <a:prstClr val="white"/>
                </a:solidFill>
              </a:ln>
              <a:solidFill>
                <a:srgbClr val="009944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rgbClr val="009944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参加費用：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</a:t>
            </a:r>
            <a:r>
              <a:rPr lang="en-US" altLang="ja-JP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回で</a:t>
            </a:r>
            <a:r>
              <a:rPr lang="en-US" altLang="ja-JP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3,000</a:t>
            </a:r>
            <a:r>
              <a:rPr lang="ja-JP" altLang="en-US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endParaRPr lang="ja-JP" altLang="en-US" sz="2400" b="1" dirty="0">
              <a:ln w="6350">
                <a:solidFill>
                  <a:prstClr val="white"/>
                </a:solidFill>
              </a:ln>
              <a:solidFill>
                <a:srgbClr val="009944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D0AA394-9BA7-4560-964D-F6CF571269B6}"/>
              </a:ext>
            </a:extLst>
          </p:cNvPr>
          <p:cNvSpPr/>
          <p:nvPr/>
        </p:nvSpPr>
        <p:spPr>
          <a:xfrm>
            <a:off x="0" y="6542772"/>
            <a:ext cx="7800889" cy="4762959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340D63A-701C-4A53-8550-60CAFF8D3C31}"/>
              </a:ext>
            </a:extLst>
          </p:cNvPr>
          <p:cNvSpPr/>
          <p:nvPr/>
        </p:nvSpPr>
        <p:spPr>
          <a:xfrm>
            <a:off x="867243" y="6796157"/>
            <a:ext cx="6041087" cy="281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lnSpc>
                <a:spcPts val="1700"/>
              </a:lnSpc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交通アクセス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（研修会場　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I-site 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なんば：大阪市浪速区敷津東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2-1-41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南海なんば第一ビル）</a:t>
            </a:r>
            <a:endParaRPr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DCF059E-B5F6-4908-A9A1-157B1A0E5136}"/>
              </a:ext>
            </a:extLst>
          </p:cNvPr>
          <p:cNvSpPr/>
          <p:nvPr/>
        </p:nvSpPr>
        <p:spPr>
          <a:xfrm>
            <a:off x="3832452" y="7221420"/>
            <a:ext cx="3505758" cy="332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lnSpc>
                <a:spcPts val="1700"/>
              </a:lnSpc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I-site 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なんばまでのアクセス</a:t>
            </a:r>
            <a:endParaRPr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●南海電鉄「なんば駅（中央出口）」下車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南へ約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800m</a:t>
            </a:r>
            <a:r>
              <a:rPr lang="ja-JP" altLang="en-US" sz="10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徒歩約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●地下鉄御堂筋線「なんば駅（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号出口）」下車</a:t>
            </a: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南へ約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1,000m</a:t>
            </a:r>
            <a:r>
              <a:rPr lang="ja-JP" altLang="en-US" sz="10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徒歩約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●地下鉄御堂筋線・四つ橋線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「大国町駅（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番出口）」下車</a:t>
            </a: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東へ約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450m</a:t>
            </a:r>
            <a:r>
              <a:rPr lang="ja-JP" altLang="en-US" sz="10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徒歩約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●地下鉄堺筋線「恵美須町駅（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1-B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出口）」下車</a:t>
            </a: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西へ約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450m</a:t>
            </a:r>
            <a:r>
              <a:rPr lang="ja-JP" altLang="en-US" sz="10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徒歩約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ご注意</a:t>
            </a:r>
            <a:endParaRPr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●建物北側の大阪公立大学専用入口からお入りください。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●専用駐車場はございません。お車でお越しの際は、</a:t>
            </a:r>
            <a:endParaRPr lang="en-US" altLang="ja-JP" sz="1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1019164">
              <a:lnSpc>
                <a:spcPts val="1700"/>
              </a:lnSpc>
              <a:defRPr/>
            </a:pP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恐れ入りますが近隣の有料駐車場をご利用ください。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4C7344D-54C5-404B-92B1-5D500B2109F0}"/>
              </a:ext>
            </a:extLst>
          </p:cNvPr>
          <p:cNvSpPr/>
          <p:nvPr/>
        </p:nvSpPr>
        <p:spPr>
          <a:xfrm flipV="1">
            <a:off x="418641" y="7297518"/>
            <a:ext cx="3381699" cy="325346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90492BE-6773-4772-87FE-906F5CAFB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41" y="7259743"/>
            <a:ext cx="3359273" cy="3359273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6CE7AFB-5365-476F-9094-324CB2304B6F}"/>
              </a:ext>
            </a:extLst>
          </p:cNvPr>
          <p:cNvSpPr/>
          <p:nvPr/>
        </p:nvSpPr>
        <p:spPr>
          <a:xfrm>
            <a:off x="418641" y="7167524"/>
            <a:ext cx="3381699" cy="325346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0" name="角丸四角形 156">
            <a:extLst>
              <a:ext uri="{FF2B5EF4-FFF2-40B4-BE49-F238E27FC236}">
                <a16:creationId xmlns:a16="http://schemas.microsoft.com/office/drawing/2014/main" id="{43268452-4ECA-44F2-A36F-542E13B0A192}"/>
              </a:ext>
            </a:extLst>
          </p:cNvPr>
          <p:cNvSpPr/>
          <p:nvPr/>
        </p:nvSpPr>
        <p:spPr>
          <a:xfrm>
            <a:off x="383018" y="4771963"/>
            <a:ext cx="2344171" cy="1563043"/>
          </a:xfrm>
          <a:prstGeom prst="roundRect">
            <a:avLst>
              <a:gd name="adj" fmla="val 7368"/>
            </a:avLst>
          </a:prstGeom>
          <a:solidFill>
            <a:srgbClr val="65AA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客観的に事業所を見ることができた。研修で分析から目標を設定する方法が分かったので、来年度の目標設定に活用したい</a:t>
            </a:r>
            <a:endParaRPr lang="en-US" altLang="ja-JP" sz="1400" dirty="0">
              <a:solidFill>
                <a:prstClr val="white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21" name="角丸四角形 156">
            <a:extLst>
              <a:ext uri="{FF2B5EF4-FFF2-40B4-BE49-F238E27FC236}">
                <a16:creationId xmlns:a16="http://schemas.microsoft.com/office/drawing/2014/main" id="{40B20275-47B1-4CEA-B70F-F495B1272EAE}"/>
              </a:ext>
            </a:extLst>
          </p:cNvPr>
          <p:cNvSpPr/>
          <p:nvPr/>
        </p:nvSpPr>
        <p:spPr>
          <a:xfrm>
            <a:off x="2727189" y="2940317"/>
            <a:ext cx="2146301" cy="1358379"/>
          </a:xfrm>
          <a:prstGeom prst="roundRect">
            <a:avLst>
              <a:gd name="adj" fmla="val 8417"/>
            </a:avLst>
          </a:prstGeom>
          <a:solidFill>
            <a:srgbClr val="65AA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日頃から戦略マップをスタッフに促し、共有していこうと思う</a:t>
            </a:r>
            <a:endParaRPr lang="en-US" altLang="ja-JP" sz="1400" dirty="0">
              <a:solidFill>
                <a:prstClr val="white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24" name="角丸四角形 157">
            <a:extLst>
              <a:ext uri="{FF2B5EF4-FFF2-40B4-BE49-F238E27FC236}">
                <a16:creationId xmlns:a16="http://schemas.microsoft.com/office/drawing/2014/main" id="{DBF00AC6-D2D0-4A8E-8E97-4E3A3A0F5FCC}"/>
              </a:ext>
            </a:extLst>
          </p:cNvPr>
          <p:cNvSpPr/>
          <p:nvPr/>
        </p:nvSpPr>
        <p:spPr>
          <a:xfrm>
            <a:off x="3306233" y="4834007"/>
            <a:ext cx="1765755" cy="1507860"/>
          </a:xfrm>
          <a:prstGeom prst="roundRect">
            <a:avLst>
              <a:gd name="adj" fmla="val 10484"/>
            </a:avLst>
          </a:prstGeom>
          <a:solidFill>
            <a:srgbClr val="F19D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自分たちの強味と</a:t>
            </a:r>
            <a:r>
              <a:rPr lang="ja-JP" altLang="en-US" sz="1400" dirty="0" smtClean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弱味が</a:t>
            </a: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明確になったので、これからの実践アピールポイントとして活かそうと思います</a:t>
            </a:r>
          </a:p>
        </p:txBody>
      </p:sp>
      <p:sp>
        <p:nvSpPr>
          <p:cNvPr id="26" name="角丸四角形 157">
            <a:extLst>
              <a:ext uri="{FF2B5EF4-FFF2-40B4-BE49-F238E27FC236}">
                <a16:creationId xmlns:a16="http://schemas.microsoft.com/office/drawing/2014/main" id="{78BCC0ED-8E27-477B-AA8F-0E71D0567902}"/>
              </a:ext>
            </a:extLst>
          </p:cNvPr>
          <p:cNvSpPr/>
          <p:nvPr/>
        </p:nvSpPr>
        <p:spPr>
          <a:xfrm>
            <a:off x="395338" y="3063777"/>
            <a:ext cx="1747289" cy="1411633"/>
          </a:xfrm>
          <a:prstGeom prst="roundRect">
            <a:avLst>
              <a:gd name="adj" fmla="val 7368"/>
            </a:avLst>
          </a:prstGeom>
          <a:solidFill>
            <a:srgbClr val="F19D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altLang="ja-JP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WEB</a:t>
            </a: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配信は、自分の空いてる時間に受講出来たので、仕事への負担が少なかった</a:t>
            </a:r>
            <a:endParaRPr lang="en-US" altLang="ja-JP" sz="1400" dirty="0">
              <a:solidFill>
                <a:prstClr val="white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0" name="角丸四角形 168">
            <a:extLst>
              <a:ext uri="{FF2B5EF4-FFF2-40B4-BE49-F238E27FC236}">
                <a16:creationId xmlns:a16="http://schemas.microsoft.com/office/drawing/2014/main" id="{D83905B8-53A0-4267-A3C2-20632B86E798}"/>
              </a:ext>
            </a:extLst>
          </p:cNvPr>
          <p:cNvSpPr/>
          <p:nvPr/>
        </p:nvSpPr>
        <p:spPr>
          <a:xfrm>
            <a:off x="5326257" y="4475410"/>
            <a:ext cx="2046538" cy="1413615"/>
          </a:xfrm>
          <a:prstGeom prst="roundRect">
            <a:avLst>
              <a:gd name="adj" fmla="val 7368"/>
            </a:avLst>
          </a:prstGeom>
          <a:solidFill>
            <a:srgbClr val="65AA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en-US" sz="1400" dirty="0">
                <a:solidFill>
                  <a:prstClr val="white"/>
                </a:solidFill>
                <a:latin typeface="HGSSoeiKakugothicUB" pitchFamily="34" charset="-128"/>
                <a:ea typeface="HGSSoeiKakugothicUB" pitchFamily="34" charset="-128"/>
              </a:rPr>
              <a:t>経営者にとって相談できる相手が少なく、同じ業界のしかも専門家と話ができる貴重な機会と感じた</a:t>
            </a:r>
            <a:endParaRPr lang="en-US" altLang="ja-JP" sz="1400" dirty="0">
              <a:solidFill>
                <a:prstClr val="white"/>
              </a:solidFill>
              <a:latin typeface="HGSSoeiKakugothicUB" pitchFamily="34" charset="-128"/>
              <a:ea typeface="HGSSoeiKakugothicUB" pitchFamily="34" charset="-128"/>
            </a:endParaRPr>
          </a:p>
        </p:txBody>
      </p:sp>
      <p:sp>
        <p:nvSpPr>
          <p:cNvPr id="33" name="角丸四角形 157">
            <a:extLst>
              <a:ext uri="{FF2B5EF4-FFF2-40B4-BE49-F238E27FC236}">
                <a16:creationId xmlns:a16="http://schemas.microsoft.com/office/drawing/2014/main" id="{988EECED-76A0-482D-822E-0B33F783DFCD}"/>
              </a:ext>
            </a:extLst>
          </p:cNvPr>
          <p:cNvSpPr/>
          <p:nvPr/>
        </p:nvSpPr>
        <p:spPr>
          <a:xfrm>
            <a:off x="5108960" y="2874915"/>
            <a:ext cx="2194720" cy="1413615"/>
          </a:xfrm>
          <a:prstGeom prst="roundRect">
            <a:avLst>
              <a:gd name="adj" fmla="val 7368"/>
            </a:avLst>
          </a:prstGeom>
          <a:solidFill>
            <a:srgbClr val="F19D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ja-JP" altLang="en-US" sz="14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自分の組織や周囲の状況を整理し、</a:t>
            </a:r>
            <a:r>
              <a:rPr lang="ja-JP" altLang="en-US" sz="1400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弱味を</a:t>
            </a:r>
            <a:r>
              <a:rPr lang="ja-JP" altLang="en-US" sz="14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強味に替え、強味を促進できるよう分析シートを活用して戦略的に取り組みたい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11A449A-E127-4952-B355-E0C26000C372}"/>
              </a:ext>
            </a:extLst>
          </p:cNvPr>
          <p:cNvSpPr/>
          <p:nvPr/>
        </p:nvSpPr>
        <p:spPr>
          <a:xfrm>
            <a:off x="386924" y="2466311"/>
            <a:ext cx="69858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19164">
              <a:defRPr/>
            </a:pP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個別指導を受講</a:t>
            </a:r>
            <a:r>
              <a:rPr lang="ja-JP" altLang="en-US" sz="2400" dirty="0">
                <a:ln w="6350">
                  <a:solidFill>
                    <a:prstClr val="white"/>
                  </a:solidFill>
                </a:ln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された</a:t>
            </a:r>
            <a:r>
              <a:rPr lang="ja-JP" altLang="en-US" sz="2400" b="1" dirty="0">
                <a:ln w="6350">
                  <a:solidFill>
                    <a:prstClr val="white"/>
                  </a:solidFill>
                </a:ln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方々の声</a:t>
            </a:r>
            <a:r>
              <a:rPr lang="en-US" altLang="ja-JP" sz="2400" b="1" dirty="0">
                <a:ln w="6350">
                  <a:solidFill>
                    <a:prstClr val="white"/>
                  </a:solidFill>
                </a:ln>
                <a:solidFill>
                  <a:schemeClr val="tx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‼</a:t>
            </a:r>
            <a:endParaRPr lang="ja-JP" altLang="en-US" sz="2400" b="1" dirty="0">
              <a:ln w="6350">
                <a:solidFill>
                  <a:prstClr val="white"/>
                </a:solidFill>
              </a:ln>
              <a:solidFill>
                <a:schemeClr val="tx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85572-7806-4EF5-BD7E-6877BC67FA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064" y="3593589"/>
            <a:ext cx="775391" cy="866568"/>
          </a:xfrm>
          <a:prstGeom prst="rect">
            <a:avLst/>
          </a:prstGeom>
        </p:spPr>
      </p:pic>
      <p:sp>
        <p:nvSpPr>
          <p:cNvPr id="37" name="TextBox 26">
            <a:extLst>
              <a:ext uri="{FF2B5EF4-FFF2-40B4-BE49-F238E27FC236}">
                <a16:creationId xmlns:a16="http://schemas.microsoft.com/office/drawing/2014/main" id="{A0F8CB9B-DDA2-4813-9607-49C062C1F13E}"/>
              </a:ext>
            </a:extLst>
          </p:cNvPr>
          <p:cNvSpPr txBox="1"/>
          <p:nvPr/>
        </p:nvSpPr>
        <p:spPr>
          <a:xfrm>
            <a:off x="585788" y="366040"/>
            <a:ext cx="6993479" cy="954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19164">
              <a:defRPr/>
            </a:pPr>
            <a:r>
              <a:rPr lang="ja-JP" altLang="en-US" sz="280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セミナー受講後、</a:t>
            </a:r>
            <a:endParaRPr lang="en-US" altLang="ja-JP" sz="280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defTabSz="1019164">
              <a:defRPr/>
            </a:pPr>
            <a:r>
              <a:rPr lang="ja-JP" altLang="en-US" sz="280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ご希望者に</a:t>
            </a:r>
            <a:r>
              <a:rPr lang="ja-JP" altLang="en-US" sz="2801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個別指導</a:t>
            </a:r>
            <a:r>
              <a:rPr lang="ja-JP" altLang="en-US" sz="280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を実施します　</a:t>
            </a:r>
            <a:endParaRPr lang="zh-CN" altLang="en-US" sz="280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050" name="Picture 2" descr="なるほど! - JapaneseClass.jp">
            <a:extLst>
              <a:ext uri="{FF2B5EF4-FFF2-40B4-BE49-F238E27FC236}">
                <a16:creationId xmlns:a16="http://schemas.microsoft.com/office/drawing/2014/main" id="{EC1733A2-945C-45BF-B709-55D1BD221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566" y="5541671"/>
            <a:ext cx="663787" cy="79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躁うつ病 | 鹿児島市のメンタルクリニック | くらのメンタルクリニック">
            <a:extLst>
              <a:ext uri="{FF2B5EF4-FFF2-40B4-BE49-F238E27FC236}">
                <a16:creationId xmlns:a16="http://schemas.microsoft.com/office/drawing/2014/main" id="{D9FCA890-29D5-488F-AB8F-FAFE30F37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701" y="3870794"/>
            <a:ext cx="1012825" cy="100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Small talkってどういう意味？実際に経験したことも含めて紹介！ - ー世界へのDOORー">
            <a:extLst>
              <a:ext uri="{FF2B5EF4-FFF2-40B4-BE49-F238E27FC236}">
                <a16:creationId xmlns:a16="http://schemas.microsoft.com/office/drawing/2014/main" id="{81ECBEB3-92F5-4AE2-B8DC-1D89A5B1E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761" y="5453856"/>
            <a:ext cx="1146919" cy="110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0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903</Words>
  <Application>Microsoft Office PowerPoint</Application>
  <PresentationFormat>ユーザー設定</PresentationFormat>
  <Paragraphs>108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HGP創英角ｺﾞｼｯｸUB</vt:lpstr>
      <vt:lpstr>HGP創英角ｺﾞｼｯｸUB</vt:lpstr>
      <vt:lpstr>HGP創英角ﾎﾟｯﾌﾟ体</vt:lpstr>
      <vt:lpstr>HGSSoeiKakugothicUB</vt:lpstr>
      <vt:lpstr>HG丸ｺﾞｼｯｸM-PRO</vt:lpstr>
      <vt:lpstr>MS PGothic</vt:lpstr>
      <vt:lpstr>MS PGothic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2016-07-29T00:15:27Z</dcterms:created>
  <dcterms:modified xsi:type="dcterms:W3CDTF">2023-06-06T03:00:29Z</dcterms:modified>
</cp:coreProperties>
</file>