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344"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99"/>
    <a:srgbClr val="FDEAD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09" autoAdjust="0"/>
    <p:restoredTop sz="99832" autoAdjust="0"/>
  </p:normalViewPr>
  <p:slideViewPr>
    <p:cSldViewPr>
      <p:cViewPr>
        <p:scale>
          <a:sx n="100" d="100"/>
          <a:sy n="100" d="100"/>
        </p:scale>
        <p:origin x="-810"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204BE893-FCA2-4C70-8D24-E6D6C427E392}" type="datetimeFigureOut">
              <a:rPr kumimoji="1" lang="ja-JP" altLang="en-US" smtClean="0"/>
              <a:t>2016/4/15</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FA3916EF-4CDF-4DA5-B72F-9B106FD2206B}" type="slidenum">
              <a:rPr kumimoji="1" lang="ja-JP" altLang="en-US" smtClean="0"/>
              <a:t>‹#›</a:t>
            </a:fld>
            <a:endParaRPr kumimoji="1" lang="ja-JP" altLang="en-US"/>
          </a:p>
        </p:txBody>
      </p:sp>
    </p:spTree>
    <p:extLst>
      <p:ext uri="{BB962C8B-B14F-4D97-AF65-F5344CB8AC3E}">
        <p14:creationId xmlns:p14="http://schemas.microsoft.com/office/powerpoint/2010/main" val="24421507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62B56D60-F351-4ABB-ADDA-4EF733ABBB3C}" type="datetimeFigureOut">
              <a:rPr kumimoji="1" lang="ja-JP" altLang="en-US" smtClean="0"/>
              <a:t>2016/4/15</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5F81B812-47A2-4CDA-B000-BC3671481286}" type="slidenum">
              <a:rPr kumimoji="1" lang="ja-JP" altLang="en-US" smtClean="0"/>
              <a:t>‹#›</a:t>
            </a:fld>
            <a:endParaRPr kumimoji="1" lang="ja-JP" altLang="en-US"/>
          </a:p>
        </p:txBody>
      </p:sp>
    </p:spTree>
    <p:extLst>
      <p:ext uri="{BB962C8B-B14F-4D97-AF65-F5344CB8AC3E}">
        <p14:creationId xmlns:p14="http://schemas.microsoft.com/office/powerpoint/2010/main" val="2156604464"/>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743"/>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886FA0C-48A5-410B-A393-84616453A5E4}" type="datetime1">
              <a:rPr kumimoji="1" lang="ja-JP" altLang="en-US" smtClean="0"/>
              <a:t>2016/4/15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A778B87-E04C-45B2-AFE6-829D74C12991}" type="slidenum">
              <a:rPr kumimoji="1" lang="ja-JP" altLang="en-US" smtClean="0"/>
              <a:t>‹#›</a:t>
            </a:fld>
            <a:endParaRPr kumimoji="1" lang="ja-JP" altLang="en-US"/>
          </a:p>
        </p:txBody>
      </p:sp>
    </p:spTree>
    <p:extLst>
      <p:ext uri="{BB962C8B-B14F-4D97-AF65-F5344CB8AC3E}">
        <p14:creationId xmlns:p14="http://schemas.microsoft.com/office/powerpoint/2010/main" val="3688026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5B9B43E-E594-447C-BF2A-BDDC0CA244BF}" type="datetime1">
              <a:rPr kumimoji="1" lang="ja-JP" altLang="en-US" smtClean="0"/>
              <a:t>2016/4/15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A778B87-E04C-45B2-AFE6-829D74C12991}" type="slidenum">
              <a:rPr kumimoji="1" lang="ja-JP" altLang="en-US" smtClean="0"/>
              <a:t>‹#›</a:t>
            </a:fld>
            <a:endParaRPr kumimoji="1" lang="ja-JP" altLang="en-US"/>
          </a:p>
        </p:txBody>
      </p:sp>
    </p:spTree>
    <p:extLst>
      <p:ext uri="{BB962C8B-B14F-4D97-AF65-F5344CB8AC3E}">
        <p14:creationId xmlns:p14="http://schemas.microsoft.com/office/powerpoint/2010/main" val="4164880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9"/>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56BC3F1-DD89-4858-BCFD-E09C4B1D6B48}" type="datetime1">
              <a:rPr kumimoji="1" lang="ja-JP" altLang="en-US" smtClean="0"/>
              <a:t>2016/4/15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A778B87-E04C-45B2-AFE6-829D74C12991}" type="slidenum">
              <a:rPr kumimoji="1" lang="ja-JP" altLang="en-US" smtClean="0"/>
              <a:t>‹#›</a:t>
            </a:fld>
            <a:endParaRPr kumimoji="1" lang="ja-JP" altLang="en-US"/>
          </a:p>
        </p:txBody>
      </p:sp>
    </p:spTree>
    <p:extLst>
      <p:ext uri="{BB962C8B-B14F-4D97-AF65-F5344CB8AC3E}">
        <p14:creationId xmlns:p14="http://schemas.microsoft.com/office/powerpoint/2010/main" val="1492619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F126B25-C3FD-4600-92DD-72DAD6DC7314}" type="datetime1">
              <a:rPr kumimoji="1" lang="ja-JP" altLang="en-US" smtClean="0"/>
              <a:t>2016/4/15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A778B87-E04C-45B2-AFE6-829D74C12991}" type="slidenum">
              <a:rPr kumimoji="1" lang="ja-JP" altLang="en-US" smtClean="0"/>
              <a:t>‹#›</a:t>
            </a:fld>
            <a:endParaRPr kumimoji="1" lang="ja-JP" altLang="en-US"/>
          </a:p>
        </p:txBody>
      </p:sp>
    </p:spTree>
    <p:extLst>
      <p:ext uri="{BB962C8B-B14F-4D97-AF65-F5344CB8AC3E}">
        <p14:creationId xmlns:p14="http://schemas.microsoft.com/office/powerpoint/2010/main" val="786957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7218"/>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6A76754-E485-4C31-8853-559D6F06F5E3}" type="datetime1">
              <a:rPr kumimoji="1" lang="ja-JP" altLang="en-US" smtClean="0"/>
              <a:t>2016/4/15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A778B87-E04C-45B2-AFE6-829D74C12991}" type="slidenum">
              <a:rPr kumimoji="1" lang="ja-JP" altLang="en-US" smtClean="0"/>
              <a:t>‹#›</a:t>
            </a:fld>
            <a:endParaRPr kumimoji="1" lang="ja-JP" altLang="en-US"/>
          </a:p>
        </p:txBody>
      </p:sp>
    </p:spTree>
    <p:extLst>
      <p:ext uri="{BB962C8B-B14F-4D97-AF65-F5344CB8AC3E}">
        <p14:creationId xmlns:p14="http://schemas.microsoft.com/office/powerpoint/2010/main" val="3490201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84407DF-DFBB-4DE4-A418-95E800E7F411}" type="datetime1">
              <a:rPr kumimoji="1" lang="ja-JP" altLang="en-US" smtClean="0"/>
              <a:t>2016/4/15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A778B87-E04C-45B2-AFE6-829D74C12991}" type="slidenum">
              <a:rPr kumimoji="1" lang="ja-JP" altLang="en-US" smtClean="0"/>
              <a:t>‹#›</a:t>
            </a:fld>
            <a:endParaRPr kumimoji="1" lang="ja-JP" altLang="en-US"/>
          </a:p>
        </p:txBody>
      </p:sp>
    </p:spTree>
    <p:extLst>
      <p:ext uri="{BB962C8B-B14F-4D97-AF65-F5344CB8AC3E}">
        <p14:creationId xmlns:p14="http://schemas.microsoft.com/office/powerpoint/2010/main" val="3217265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0B948C1-9998-4E8E-8970-A2A10007116E}" type="datetime1">
              <a:rPr kumimoji="1" lang="ja-JP" altLang="en-US" smtClean="0"/>
              <a:t>2016/4/15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A778B87-E04C-45B2-AFE6-829D74C12991}" type="slidenum">
              <a:rPr kumimoji="1" lang="ja-JP" altLang="en-US" smtClean="0"/>
              <a:t>‹#›</a:t>
            </a:fld>
            <a:endParaRPr kumimoji="1" lang="ja-JP" altLang="en-US"/>
          </a:p>
        </p:txBody>
      </p:sp>
    </p:spTree>
    <p:extLst>
      <p:ext uri="{BB962C8B-B14F-4D97-AF65-F5344CB8AC3E}">
        <p14:creationId xmlns:p14="http://schemas.microsoft.com/office/powerpoint/2010/main" val="13153084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6678B1D-4233-4DEB-A606-F125E522E7EE}" type="datetime1">
              <a:rPr kumimoji="1" lang="ja-JP" altLang="en-US" smtClean="0"/>
              <a:t>2016/4/15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A778B87-E04C-45B2-AFE6-829D74C12991}" type="slidenum">
              <a:rPr kumimoji="1" lang="ja-JP" altLang="en-US" smtClean="0"/>
              <a:t>‹#›</a:t>
            </a:fld>
            <a:endParaRPr kumimoji="1" lang="ja-JP" altLang="en-US"/>
          </a:p>
        </p:txBody>
      </p:sp>
    </p:spTree>
    <p:extLst>
      <p:ext uri="{BB962C8B-B14F-4D97-AF65-F5344CB8AC3E}">
        <p14:creationId xmlns:p14="http://schemas.microsoft.com/office/powerpoint/2010/main" val="2847567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0DA830F-A44E-4CFA-8AF6-433EE1D29499}" type="datetime1">
              <a:rPr kumimoji="1" lang="ja-JP" altLang="en-US" smtClean="0"/>
              <a:t>2016/4/15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A778B87-E04C-45B2-AFE6-829D74C12991}" type="slidenum">
              <a:rPr kumimoji="1" lang="ja-JP" altLang="en-US" smtClean="0"/>
              <a:t>‹#›</a:t>
            </a:fld>
            <a:endParaRPr kumimoji="1" lang="ja-JP" altLang="en-US"/>
          </a:p>
        </p:txBody>
      </p:sp>
    </p:spTree>
    <p:extLst>
      <p:ext uri="{BB962C8B-B14F-4D97-AF65-F5344CB8AC3E}">
        <p14:creationId xmlns:p14="http://schemas.microsoft.com/office/powerpoint/2010/main" val="3416878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1E9DD51-8AB2-434F-8110-2315246CBA0C}" type="datetime1">
              <a:rPr kumimoji="1" lang="ja-JP" altLang="en-US" smtClean="0"/>
              <a:t>2016/4/15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A778B87-E04C-45B2-AFE6-829D74C12991}" type="slidenum">
              <a:rPr kumimoji="1" lang="ja-JP" altLang="en-US" smtClean="0"/>
              <a:t>‹#›</a:t>
            </a:fld>
            <a:endParaRPr kumimoji="1" lang="ja-JP" altLang="en-US"/>
          </a:p>
        </p:txBody>
      </p:sp>
    </p:spTree>
    <p:extLst>
      <p:ext uri="{BB962C8B-B14F-4D97-AF65-F5344CB8AC3E}">
        <p14:creationId xmlns:p14="http://schemas.microsoft.com/office/powerpoint/2010/main" val="981178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EAAEF0B-7898-49F5-BAD8-DF3ED395CB77}" type="datetime1">
              <a:rPr kumimoji="1" lang="ja-JP" altLang="en-US" smtClean="0"/>
              <a:t>2016/4/15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A778B87-E04C-45B2-AFE6-829D74C12991}" type="slidenum">
              <a:rPr kumimoji="1" lang="ja-JP" altLang="en-US" smtClean="0"/>
              <a:t>‹#›</a:t>
            </a:fld>
            <a:endParaRPr kumimoji="1" lang="ja-JP" altLang="en-US"/>
          </a:p>
        </p:txBody>
      </p:sp>
    </p:spTree>
    <p:extLst>
      <p:ext uri="{BB962C8B-B14F-4D97-AF65-F5344CB8AC3E}">
        <p14:creationId xmlns:p14="http://schemas.microsoft.com/office/powerpoint/2010/main" val="3741735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668"/>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715D97-7E84-4AE0-8425-47F1738E0584}" type="datetime1">
              <a:rPr kumimoji="1" lang="ja-JP" altLang="en-US" smtClean="0"/>
              <a:t>2016/4/15</a:t>
            </a:fld>
            <a:endParaRPr kumimoji="1" lang="ja-JP" altLang="en-US"/>
          </a:p>
        </p:txBody>
      </p:sp>
      <p:sp>
        <p:nvSpPr>
          <p:cNvPr id="5" name="フッター プレースホルダー 4"/>
          <p:cNvSpPr>
            <a:spLocks noGrp="1"/>
          </p:cNvSpPr>
          <p:nvPr>
            <p:ph type="ftr" sz="quarter" idx="3"/>
          </p:nvPr>
        </p:nvSpPr>
        <p:spPr>
          <a:xfrm>
            <a:off x="3124200" y="6356668"/>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668"/>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778B87-E04C-45B2-AFE6-829D74C12991}" type="slidenum">
              <a:rPr kumimoji="1" lang="ja-JP" altLang="en-US" smtClean="0"/>
              <a:t>‹#›</a:t>
            </a:fld>
            <a:endParaRPr kumimoji="1" lang="ja-JP" altLang="en-US"/>
          </a:p>
        </p:txBody>
      </p:sp>
    </p:spTree>
    <p:extLst>
      <p:ext uri="{BB962C8B-B14F-4D97-AF65-F5344CB8AC3E}">
        <p14:creationId xmlns:p14="http://schemas.microsoft.com/office/powerpoint/2010/main" val="9157203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ext Box 51"/>
          <p:cNvSpPr txBox="1">
            <a:spLocks noChangeArrowheads="1"/>
          </p:cNvSpPr>
          <p:nvPr/>
        </p:nvSpPr>
        <p:spPr bwMode="gray">
          <a:xfrm>
            <a:off x="221559" y="122239"/>
            <a:ext cx="9102969" cy="369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2" rIns="91426" bIns="45712">
            <a:spAutoFit/>
          </a:bodyP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spcBef>
                <a:spcPct val="50000"/>
              </a:spcBef>
              <a:buFontTx/>
              <a:buNone/>
            </a:pPr>
            <a:r>
              <a:rPr lang="ja-JP" altLang="en-US" sz="1800" b="1" dirty="0">
                <a:latin typeface="メイリオ" pitchFamily="50" charset="-128"/>
                <a:ea typeface="メイリオ" pitchFamily="50" charset="-128"/>
                <a:cs typeface="メイリオ" pitchFamily="50" charset="-128"/>
              </a:rPr>
              <a:t>訪問</a:t>
            </a:r>
            <a:r>
              <a:rPr lang="ja-JP" altLang="en-US" sz="1800" b="1" dirty="0" smtClean="0">
                <a:latin typeface="メイリオ" pitchFamily="50" charset="-128"/>
                <a:ea typeface="メイリオ" pitchFamily="50" charset="-128"/>
                <a:cs typeface="メイリオ" pitchFamily="50" charset="-128"/>
              </a:rPr>
              <a:t>看護ステーション規模拡大推進事業（事務職等の雇用支援）</a:t>
            </a:r>
            <a:endParaRPr lang="ja-JP" altLang="en-US" sz="1800" b="1" dirty="0">
              <a:latin typeface="メイリオ" pitchFamily="50" charset="-128"/>
              <a:ea typeface="メイリオ" pitchFamily="50" charset="-128"/>
              <a:cs typeface="メイリオ"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172040366"/>
              </p:ext>
            </p:extLst>
          </p:nvPr>
        </p:nvGraphicFramePr>
        <p:xfrm>
          <a:off x="252046" y="1700808"/>
          <a:ext cx="8764474" cy="3852225"/>
        </p:xfrm>
        <a:graphic>
          <a:graphicData uri="http://schemas.openxmlformats.org/drawingml/2006/table">
            <a:tbl>
              <a:tblPr firstRow="1" bandRow="1">
                <a:tableStyleId>{93296810-A885-4BE3-A3E7-6D5BEEA58F35}</a:tableStyleId>
              </a:tblPr>
              <a:tblGrid>
                <a:gridCol w="913422"/>
                <a:gridCol w="512545"/>
                <a:gridCol w="484827"/>
                <a:gridCol w="477699"/>
                <a:gridCol w="477699"/>
                <a:gridCol w="477699"/>
                <a:gridCol w="477699"/>
                <a:gridCol w="477699"/>
                <a:gridCol w="477699"/>
                <a:gridCol w="498459"/>
                <a:gridCol w="581603"/>
                <a:gridCol w="581603"/>
                <a:gridCol w="577611"/>
                <a:gridCol w="1748210"/>
              </a:tblGrid>
              <a:tr h="553780">
                <a:tc>
                  <a:txBody>
                    <a:bodyPr/>
                    <a:lstStyle/>
                    <a:p>
                      <a:endParaRPr kumimoji="1" lang="ja-JP" altLang="en-US" sz="1800" dirty="0"/>
                    </a:p>
                  </a:txBody>
                  <a:tcPr marL="84398" marR="84398" marT="45723" marB="45723"/>
                </a:tc>
                <a:tc gridSpan="12">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当年度</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84398" marR="84398" marT="45723" marB="45723">
                    <a:lnR w="12700" cap="flat" cmpd="sng" algn="ctr">
                      <a:solidFill>
                        <a:schemeClr val="bg1"/>
                      </a:solidFill>
                      <a:prstDash val="solid"/>
                      <a:round/>
                      <a:headEnd type="none" w="med" len="med"/>
                      <a:tailEnd type="none" w="med" len="med"/>
                    </a:lnR>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marL="91431" marR="91431" marT="45723" marB="45723">
                    <a:lnL w="12700" cap="flat" cmpd="sng" algn="ctr">
                      <a:solidFill>
                        <a:schemeClr val="bg1"/>
                      </a:solidFill>
                      <a:prstDash val="solid"/>
                      <a:round/>
                      <a:headEnd type="none" w="med" len="med"/>
                      <a:tailEnd type="none" w="med" len="med"/>
                    </a:ln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endParaRPr>
                    </a:p>
                  </a:txBody>
                  <a:tcPr marL="91431" marR="91431" marT="45723" marB="45723">
                    <a:lnR w="12700" cap="flat" cmpd="sng" algn="ctr">
                      <a:solidFill>
                        <a:schemeClr val="bg1"/>
                      </a:solidFill>
                      <a:prstDash val="solid"/>
                      <a:round/>
                      <a:headEnd type="none" w="med" len="med"/>
                      <a:tailEnd type="none" w="med" len="med"/>
                    </a:lnR>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endParaRPr>
                    </a:p>
                  </a:txBody>
                  <a:tcPr marL="91431" marR="91431" marT="45723" marB="45723">
                    <a:lnL w="12700" cap="flat" cmpd="sng" algn="ctr">
                      <a:solidFill>
                        <a:schemeClr val="bg1"/>
                      </a:solidFill>
                      <a:prstDash val="solid"/>
                      <a:round/>
                      <a:headEnd type="none" w="med" len="med"/>
                      <a:tailEnd type="none" w="med" len="med"/>
                    </a:ln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endParaRPr>
                    </a:p>
                  </a:txBody>
                  <a:tcPr marL="91431" marR="91431" marT="45723" marB="45723">
                    <a:lnR w="12700" cap="flat" cmpd="sng" algn="ctr">
                      <a:solidFill>
                        <a:schemeClr val="bg1"/>
                      </a:solidFill>
                      <a:prstDash val="solid"/>
                      <a:round/>
                      <a:headEnd type="none" w="med" len="med"/>
                      <a:tailEnd type="none" w="med" len="med"/>
                    </a:lnR>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marL="91431" marR="91431" marT="45723" marB="45723">
                    <a:lnL w="12700" cap="flat" cmpd="sng" algn="ctr">
                      <a:solidFill>
                        <a:schemeClr val="bg1"/>
                      </a:solidFill>
                      <a:prstDash val="solid"/>
                      <a:round/>
                      <a:headEnd type="none" w="med" len="med"/>
                      <a:tailEnd type="none" w="med" len="med"/>
                    </a:lnL>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marL="91431" marR="91431" marT="45723" marB="45723">
                    <a:lnR w="12700" cap="flat" cmpd="sng" algn="ctr">
                      <a:solidFill>
                        <a:schemeClr val="bg1"/>
                      </a:solidFill>
                      <a:prstDash val="solid"/>
                      <a:round/>
                      <a:headEnd type="none" w="med" len="med"/>
                      <a:tailEnd type="none" w="med" len="med"/>
                    </a:lnR>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marL="91431" marR="91431" marT="45723" marB="45723">
                    <a:lnL w="12700" cap="flat" cmpd="sng" algn="ctr">
                      <a:solidFill>
                        <a:schemeClr val="bg1"/>
                      </a:solidFill>
                      <a:prstDash val="solid"/>
                      <a:round/>
                      <a:headEnd type="none" w="med" len="med"/>
                      <a:tailEnd type="none" w="med" len="med"/>
                    </a:lnL>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marL="91431" marR="91431" marT="45723" marB="45723"/>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marL="91431" marR="91431" marT="45723" marB="45723"/>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endParaRPr>
                    </a:p>
                  </a:txBody>
                  <a:tcPr marL="91431" marR="91431" marT="45723" marB="45723"/>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marL="91431" marR="91431" marT="45723" marB="45723">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翌年度以降</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84398" marR="84398" marT="45723" marB="45723">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r>
              <a:tr h="1822484">
                <a:tc>
                  <a:txBody>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概略スケジュール</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イメージ</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txBody>
                  <a:tcPr marL="84398" marR="84398" marT="45723" marB="45723"/>
                </a:tc>
                <a:tc>
                  <a:txBody>
                    <a:bodyPr/>
                    <a:lstStyle/>
                    <a:p>
                      <a:endParaRPr kumimoji="1" lang="ja-JP" altLang="en-US" sz="1800" dirty="0"/>
                    </a:p>
                  </a:txBody>
                  <a:tcPr marL="84398" marR="84398" marT="45723" marB="45723">
                    <a:lnR w="12700" cap="flat" cmpd="sng" algn="ctr">
                      <a:solidFill>
                        <a:schemeClr val="bg1"/>
                      </a:solidFill>
                      <a:prstDash val="solid"/>
                      <a:round/>
                      <a:headEnd type="none" w="med" len="med"/>
                      <a:tailEnd type="none" w="med" len="med"/>
                    </a:lnR>
                  </a:tcPr>
                </a:tc>
                <a:tc>
                  <a:txBody>
                    <a:bodyPr/>
                    <a:lstStyle/>
                    <a:p>
                      <a:endParaRPr kumimoji="1" lang="ja-JP" altLang="en-US" sz="1800" dirty="0"/>
                    </a:p>
                  </a:txBody>
                  <a:tcPr marL="84398" marR="84398" marT="45723" marB="45723">
                    <a:lnL w="12700" cap="flat" cmpd="sng" algn="ctr">
                      <a:solidFill>
                        <a:schemeClr val="bg1"/>
                      </a:solidFill>
                      <a:prstDash val="solid"/>
                      <a:round/>
                      <a:headEnd type="none" w="med" len="med"/>
                      <a:tailEnd type="none" w="med" len="med"/>
                    </a:lnL>
                  </a:tcPr>
                </a:tc>
                <a:tc>
                  <a:txBody>
                    <a:bodyPr/>
                    <a:lstStyle/>
                    <a:p>
                      <a:endParaRPr kumimoji="1" lang="ja-JP" altLang="en-US" sz="1800" dirty="0"/>
                    </a:p>
                  </a:txBody>
                  <a:tcPr marL="84398" marR="84398" marT="45723" marB="45723">
                    <a:lnR w="12700" cap="flat" cmpd="sng" algn="ctr">
                      <a:solidFill>
                        <a:schemeClr val="bg1"/>
                      </a:solidFill>
                      <a:prstDash val="solid"/>
                      <a:round/>
                      <a:headEnd type="none" w="med" len="med"/>
                      <a:tailEnd type="none" w="med" len="med"/>
                    </a:lnR>
                  </a:tcPr>
                </a:tc>
                <a:tc>
                  <a:txBody>
                    <a:bodyPr/>
                    <a:lstStyle/>
                    <a:p>
                      <a:endParaRPr kumimoji="1" lang="ja-JP" altLang="en-US" sz="1800" dirty="0"/>
                    </a:p>
                  </a:txBody>
                  <a:tcPr marL="84398" marR="84398" marT="45723" marB="45723">
                    <a:lnL w="12700" cap="flat" cmpd="sng" algn="ctr">
                      <a:solidFill>
                        <a:schemeClr val="bg1"/>
                      </a:solidFill>
                      <a:prstDash val="solid"/>
                      <a:round/>
                      <a:headEnd type="none" w="med" len="med"/>
                      <a:tailEnd type="none" w="med" len="med"/>
                    </a:lnL>
                  </a:tcPr>
                </a:tc>
                <a:tc>
                  <a:txBody>
                    <a:bodyPr/>
                    <a:lstStyle/>
                    <a:p>
                      <a:endParaRPr kumimoji="1" lang="ja-JP" altLang="en-US" sz="1800" dirty="0"/>
                    </a:p>
                  </a:txBody>
                  <a:tcPr marL="84398" marR="84398" marT="45723" marB="45723">
                    <a:lnR w="12700" cap="flat" cmpd="sng" algn="ctr">
                      <a:solidFill>
                        <a:schemeClr val="bg1"/>
                      </a:solidFill>
                      <a:prstDash val="solid"/>
                      <a:round/>
                      <a:headEnd type="none" w="med" len="med"/>
                      <a:tailEnd type="none" w="med" len="med"/>
                    </a:lnR>
                  </a:tcPr>
                </a:tc>
                <a:tc>
                  <a:txBody>
                    <a:bodyPr/>
                    <a:lstStyle/>
                    <a:p>
                      <a:endParaRPr kumimoji="1" lang="ja-JP" altLang="en-US" sz="1800" dirty="0"/>
                    </a:p>
                  </a:txBody>
                  <a:tcPr marL="84398" marR="84398" marT="45723" marB="45723">
                    <a:lnL w="12700" cap="flat" cmpd="sng" algn="ctr">
                      <a:solidFill>
                        <a:schemeClr val="bg1"/>
                      </a:solidFill>
                      <a:prstDash val="solid"/>
                      <a:round/>
                      <a:headEnd type="none" w="med" len="med"/>
                      <a:tailEnd type="none" w="med" len="med"/>
                    </a:lnL>
                  </a:tcPr>
                </a:tc>
                <a:tc>
                  <a:txBody>
                    <a:bodyPr/>
                    <a:lstStyle/>
                    <a:p>
                      <a:endParaRPr kumimoji="1" lang="ja-JP" altLang="en-US" sz="1800" dirty="0"/>
                    </a:p>
                  </a:txBody>
                  <a:tcPr marL="84398" marR="84398" marT="45723" marB="45723">
                    <a:lnR w="12700" cap="flat" cmpd="sng" algn="ctr">
                      <a:solidFill>
                        <a:schemeClr val="bg1"/>
                      </a:solidFill>
                      <a:prstDash val="solid"/>
                      <a:round/>
                      <a:headEnd type="none" w="med" len="med"/>
                      <a:tailEnd type="none" w="med" len="med"/>
                    </a:lnR>
                  </a:tcPr>
                </a:tc>
                <a:tc>
                  <a:txBody>
                    <a:bodyPr/>
                    <a:lstStyle/>
                    <a:p>
                      <a:endParaRPr kumimoji="1" lang="ja-JP" altLang="en-US" sz="1800" dirty="0"/>
                    </a:p>
                  </a:txBody>
                  <a:tcPr marL="84398" marR="84398" marT="45723" marB="45723">
                    <a:lnL w="12700" cap="flat" cmpd="sng" algn="ctr">
                      <a:solidFill>
                        <a:schemeClr val="bg1"/>
                      </a:solidFill>
                      <a:prstDash val="solid"/>
                      <a:round/>
                      <a:headEnd type="none" w="med" len="med"/>
                      <a:tailEnd type="none" w="med" len="med"/>
                    </a:lnL>
                  </a:tcPr>
                </a:tc>
                <a:tc>
                  <a:txBody>
                    <a:bodyPr/>
                    <a:lstStyle/>
                    <a:p>
                      <a:endParaRPr kumimoji="1" lang="ja-JP" altLang="en-US" sz="1800" dirty="0"/>
                    </a:p>
                  </a:txBody>
                  <a:tcPr marL="84398" marR="84398" marT="45723" marB="45723"/>
                </a:tc>
                <a:tc>
                  <a:txBody>
                    <a:bodyPr/>
                    <a:lstStyle/>
                    <a:p>
                      <a:endParaRPr kumimoji="1" lang="ja-JP" altLang="en-US" sz="1800" dirty="0"/>
                    </a:p>
                  </a:txBody>
                  <a:tcPr marL="84398" marR="84398" marT="45723" marB="45723"/>
                </a:tc>
                <a:tc>
                  <a:txBody>
                    <a:bodyPr/>
                    <a:lstStyle/>
                    <a:p>
                      <a:endParaRPr kumimoji="1" lang="ja-JP" altLang="en-US" sz="1800" dirty="0"/>
                    </a:p>
                  </a:txBody>
                  <a:tcPr marL="84398" marR="84398" marT="45723" marB="45723"/>
                </a:tc>
                <a:tc>
                  <a:txBody>
                    <a:bodyPr/>
                    <a:lstStyle/>
                    <a:p>
                      <a:endParaRPr kumimoji="1" lang="ja-JP" altLang="en-US" sz="1800" dirty="0"/>
                    </a:p>
                  </a:txBody>
                  <a:tcPr marL="84398" marR="84398" marT="45723" marB="45723">
                    <a:lnR w="12700" cap="flat" cmpd="sng" algn="ctr">
                      <a:solidFill>
                        <a:schemeClr val="bg1"/>
                      </a:solidFill>
                      <a:prstDash val="solid"/>
                      <a:round/>
                      <a:headEnd type="none" w="med" len="med"/>
                      <a:tailEnd type="none" w="med" len="med"/>
                    </a:lnR>
                  </a:tcPr>
                </a:tc>
                <a:tc>
                  <a:txBody>
                    <a:bodyPr/>
                    <a:lstStyle/>
                    <a:p>
                      <a:endParaRPr kumimoji="1" lang="ja-JP" altLang="en-US" sz="1800" dirty="0"/>
                    </a:p>
                  </a:txBody>
                  <a:tcPr marL="84398" marR="84398" marT="45723" marB="45723">
                    <a:lnL w="12700" cap="flat" cmpd="sng" algn="ctr">
                      <a:solidFill>
                        <a:schemeClr val="bg1"/>
                      </a:solidFill>
                      <a:prstDash val="solid"/>
                      <a:round/>
                      <a:headEnd type="none" w="med" len="med"/>
                      <a:tailEnd type="none" w="med" len="med"/>
                    </a:lnL>
                  </a:tcPr>
                </a:tc>
              </a:tr>
              <a:tr h="491987">
                <a:tc>
                  <a:txBody>
                    <a:bodyPr/>
                    <a:lstStyle/>
                    <a:p>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Ａ訪問看護ステーション</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marL="84398" marR="84398" marT="45723" marB="45723"/>
                </a:tc>
                <a:tc>
                  <a:txBody>
                    <a:bodyPr/>
                    <a:lstStyle/>
                    <a:p>
                      <a:endParaRPr kumimoji="1" lang="ja-JP" altLang="en-US" sz="1800" dirty="0"/>
                    </a:p>
                  </a:txBody>
                  <a:tcPr marL="84398" marR="84398" marT="45723" marB="45723">
                    <a:lnR w="12700" cap="flat" cmpd="sng" algn="ctr">
                      <a:solidFill>
                        <a:schemeClr val="bg1"/>
                      </a:solidFill>
                      <a:prstDash val="solid"/>
                      <a:round/>
                      <a:headEnd type="none" w="med" len="med"/>
                      <a:tailEnd type="none" w="med" len="med"/>
                    </a:lnR>
                  </a:tcPr>
                </a:tc>
                <a:tc>
                  <a:txBody>
                    <a:bodyPr/>
                    <a:lstStyle/>
                    <a:p>
                      <a:endParaRPr kumimoji="1" lang="ja-JP" altLang="en-US" sz="1800" dirty="0"/>
                    </a:p>
                  </a:txBody>
                  <a:tcPr marL="84398" marR="84398" marT="45723" marB="45723">
                    <a:lnL w="12700" cap="flat" cmpd="sng" algn="ctr">
                      <a:solidFill>
                        <a:schemeClr val="bg1"/>
                      </a:solidFill>
                      <a:prstDash val="solid"/>
                      <a:round/>
                      <a:headEnd type="none" w="med" len="med"/>
                      <a:tailEnd type="none" w="med" len="med"/>
                    </a:lnL>
                  </a:tcPr>
                </a:tc>
                <a:tc>
                  <a:txBody>
                    <a:bodyPr/>
                    <a:lstStyle/>
                    <a:p>
                      <a:endParaRPr kumimoji="1" lang="ja-JP" altLang="en-US" sz="1800" dirty="0"/>
                    </a:p>
                  </a:txBody>
                  <a:tcPr marL="84398" marR="84398" marT="45723" marB="45723">
                    <a:lnR w="12700" cap="flat" cmpd="sng" algn="ctr">
                      <a:solidFill>
                        <a:schemeClr val="bg1"/>
                      </a:solidFill>
                      <a:prstDash val="solid"/>
                      <a:round/>
                      <a:headEnd type="none" w="med" len="med"/>
                      <a:tailEnd type="none" w="med" len="med"/>
                    </a:lnR>
                  </a:tcPr>
                </a:tc>
                <a:tc>
                  <a:txBody>
                    <a:bodyPr/>
                    <a:lstStyle/>
                    <a:p>
                      <a:endParaRPr kumimoji="1" lang="ja-JP" altLang="en-US" sz="1800" dirty="0"/>
                    </a:p>
                  </a:txBody>
                  <a:tcPr marL="84398" marR="84398" marT="45723" marB="45723">
                    <a:lnL w="12700" cap="flat" cmpd="sng" algn="ctr">
                      <a:solidFill>
                        <a:schemeClr val="bg1"/>
                      </a:solidFill>
                      <a:prstDash val="solid"/>
                      <a:round/>
                      <a:headEnd type="none" w="med" len="med"/>
                      <a:tailEnd type="none" w="med" len="med"/>
                    </a:lnL>
                  </a:tcPr>
                </a:tc>
                <a:tc>
                  <a:txBody>
                    <a:bodyPr/>
                    <a:lstStyle/>
                    <a:p>
                      <a:endParaRPr kumimoji="1" lang="ja-JP" altLang="en-US" sz="1800" dirty="0"/>
                    </a:p>
                  </a:txBody>
                  <a:tcPr marL="84398" marR="84398" marT="45723" marB="45723">
                    <a:lnR w="12700" cap="flat" cmpd="sng" algn="ctr">
                      <a:solidFill>
                        <a:schemeClr val="bg1"/>
                      </a:solidFill>
                      <a:prstDash val="solid"/>
                      <a:round/>
                      <a:headEnd type="none" w="med" len="med"/>
                      <a:tailEnd type="none" w="med" len="med"/>
                    </a:lnR>
                  </a:tcPr>
                </a:tc>
                <a:tc>
                  <a:txBody>
                    <a:bodyPr/>
                    <a:lstStyle/>
                    <a:p>
                      <a:endParaRPr kumimoji="1" lang="ja-JP" altLang="en-US" sz="1800" dirty="0"/>
                    </a:p>
                  </a:txBody>
                  <a:tcPr marL="84398" marR="84398" marT="45723" marB="45723">
                    <a:lnL w="12700" cap="flat" cmpd="sng" algn="ctr">
                      <a:solidFill>
                        <a:schemeClr val="bg1"/>
                      </a:solidFill>
                      <a:prstDash val="solid"/>
                      <a:round/>
                      <a:headEnd type="none" w="med" len="med"/>
                      <a:tailEnd type="none" w="med" len="med"/>
                    </a:lnL>
                  </a:tcPr>
                </a:tc>
                <a:tc>
                  <a:txBody>
                    <a:bodyPr/>
                    <a:lstStyle/>
                    <a:p>
                      <a:endParaRPr kumimoji="1" lang="ja-JP" altLang="en-US" sz="1800" b="1" dirty="0"/>
                    </a:p>
                  </a:txBody>
                  <a:tcPr marL="84398" marR="84398" marT="45723" marB="45723">
                    <a:lnR w="12700" cap="flat" cmpd="sng" algn="ctr">
                      <a:solidFill>
                        <a:schemeClr val="bg1"/>
                      </a:solidFill>
                      <a:prstDash val="solid"/>
                      <a:round/>
                      <a:headEnd type="none" w="med" len="med"/>
                      <a:tailEnd type="none" w="med" len="med"/>
                    </a:lnR>
                  </a:tcPr>
                </a:tc>
                <a:tc>
                  <a:txBody>
                    <a:bodyPr/>
                    <a:lstStyle/>
                    <a:p>
                      <a:endParaRPr kumimoji="1" lang="ja-JP" altLang="en-US" sz="1800" b="1" dirty="0"/>
                    </a:p>
                  </a:txBody>
                  <a:tcPr marL="84398" marR="84398" marT="45723" marB="45723">
                    <a:lnL w="12700" cap="flat" cmpd="sng" algn="ctr">
                      <a:solidFill>
                        <a:schemeClr val="bg1"/>
                      </a:solidFill>
                      <a:prstDash val="solid"/>
                      <a:round/>
                      <a:headEnd type="none" w="med" len="med"/>
                      <a:tailEnd type="none" w="med" len="med"/>
                    </a:lnL>
                  </a:tcPr>
                </a:tc>
                <a:tc>
                  <a:txBody>
                    <a:bodyPr/>
                    <a:lstStyle/>
                    <a:p>
                      <a:endParaRPr kumimoji="1" lang="ja-JP" altLang="en-US" sz="1800" dirty="0"/>
                    </a:p>
                  </a:txBody>
                  <a:tcPr marL="84398" marR="84398" marT="45723" marB="45723"/>
                </a:tc>
                <a:tc>
                  <a:txBody>
                    <a:bodyPr/>
                    <a:lstStyle/>
                    <a:p>
                      <a:endParaRPr kumimoji="1" lang="ja-JP" altLang="en-US" sz="1800" dirty="0"/>
                    </a:p>
                  </a:txBody>
                  <a:tcPr marL="84398" marR="84398" marT="45723" marB="45723"/>
                </a:tc>
                <a:tc>
                  <a:txBody>
                    <a:bodyPr/>
                    <a:lstStyle/>
                    <a:p>
                      <a:endParaRPr kumimoji="1" lang="ja-JP" altLang="en-US" sz="1800" dirty="0"/>
                    </a:p>
                  </a:txBody>
                  <a:tcPr marL="84398" marR="84398" marT="45723" marB="45723"/>
                </a:tc>
                <a:tc>
                  <a:txBody>
                    <a:bodyPr/>
                    <a:lstStyle/>
                    <a:p>
                      <a:endParaRPr kumimoji="1" lang="ja-JP" altLang="en-US" sz="1800" dirty="0"/>
                    </a:p>
                  </a:txBody>
                  <a:tcPr marL="84398" marR="84398" marT="45723" marB="45723">
                    <a:lnR w="12700" cap="flat" cmpd="sng" algn="ctr">
                      <a:solidFill>
                        <a:schemeClr val="bg1"/>
                      </a:solidFill>
                      <a:prstDash val="solid"/>
                      <a:round/>
                      <a:headEnd type="none" w="med" len="med"/>
                      <a:tailEnd type="none" w="med" len="med"/>
                    </a:lnR>
                  </a:tcPr>
                </a:tc>
                <a:tc>
                  <a:txBody>
                    <a:bodyPr/>
                    <a:lstStyle/>
                    <a:p>
                      <a:endParaRPr kumimoji="1" lang="ja-JP" altLang="en-US" sz="1800" dirty="0"/>
                    </a:p>
                  </a:txBody>
                  <a:tcPr marL="84398" marR="84398" marT="45723" marB="45723">
                    <a:lnL w="12700" cap="flat" cmpd="sng" algn="ctr">
                      <a:solidFill>
                        <a:schemeClr val="bg1"/>
                      </a:solidFill>
                      <a:prstDash val="solid"/>
                      <a:round/>
                      <a:headEnd type="none" w="med" len="med"/>
                      <a:tailEnd type="none" w="med" len="med"/>
                    </a:lnL>
                  </a:tcPr>
                </a:tc>
              </a:tr>
              <a:tr h="49198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Ｂ訪問看護ステーション</a:t>
                      </a:r>
                    </a:p>
                  </a:txBody>
                  <a:tcPr marL="84398" marR="84398" marT="45723" marB="45723"/>
                </a:tc>
                <a:tc>
                  <a:txBody>
                    <a:bodyPr/>
                    <a:lstStyle/>
                    <a:p>
                      <a:endParaRPr kumimoji="1" lang="ja-JP" altLang="en-US" sz="1800" dirty="0"/>
                    </a:p>
                  </a:txBody>
                  <a:tcPr marL="84398" marR="84398" marT="45723" marB="45723">
                    <a:lnR w="12700" cap="flat" cmpd="sng" algn="ctr">
                      <a:solidFill>
                        <a:schemeClr val="bg1"/>
                      </a:solidFill>
                      <a:prstDash val="solid"/>
                      <a:round/>
                      <a:headEnd type="none" w="med" len="med"/>
                      <a:tailEnd type="none" w="med" len="med"/>
                    </a:lnR>
                  </a:tcPr>
                </a:tc>
                <a:tc>
                  <a:txBody>
                    <a:bodyPr/>
                    <a:lstStyle/>
                    <a:p>
                      <a:endParaRPr kumimoji="1" lang="ja-JP" altLang="en-US" sz="1800" dirty="0"/>
                    </a:p>
                  </a:txBody>
                  <a:tcPr marL="84398" marR="84398" marT="45723" marB="45723">
                    <a:lnL w="12700" cap="flat" cmpd="sng" algn="ctr">
                      <a:solidFill>
                        <a:schemeClr val="bg1"/>
                      </a:solidFill>
                      <a:prstDash val="solid"/>
                      <a:round/>
                      <a:headEnd type="none" w="med" len="med"/>
                      <a:tailEnd type="none" w="med" len="med"/>
                    </a:lnL>
                  </a:tcPr>
                </a:tc>
                <a:tc>
                  <a:txBody>
                    <a:bodyPr/>
                    <a:lstStyle/>
                    <a:p>
                      <a:endParaRPr kumimoji="1" lang="ja-JP" altLang="en-US" sz="1800" dirty="0"/>
                    </a:p>
                  </a:txBody>
                  <a:tcPr marL="84398" marR="84398" marT="45723" marB="45723">
                    <a:lnR w="12700" cap="flat" cmpd="sng" algn="ctr">
                      <a:solidFill>
                        <a:schemeClr val="bg1"/>
                      </a:solidFill>
                      <a:prstDash val="solid"/>
                      <a:round/>
                      <a:headEnd type="none" w="med" len="med"/>
                      <a:tailEnd type="none" w="med" len="med"/>
                    </a:lnR>
                  </a:tcPr>
                </a:tc>
                <a:tc>
                  <a:txBody>
                    <a:bodyPr/>
                    <a:lstStyle/>
                    <a:p>
                      <a:endParaRPr kumimoji="1" lang="ja-JP" altLang="en-US" sz="1800" dirty="0"/>
                    </a:p>
                  </a:txBody>
                  <a:tcPr marL="84398" marR="84398" marT="45723" marB="45723">
                    <a:lnL w="12700" cap="flat" cmpd="sng" algn="ctr">
                      <a:solidFill>
                        <a:schemeClr val="bg1"/>
                      </a:solidFill>
                      <a:prstDash val="solid"/>
                      <a:round/>
                      <a:headEnd type="none" w="med" len="med"/>
                      <a:tailEnd type="none" w="med" len="med"/>
                    </a:lnL>
                  </a:tcPr>
                </a:tc>
                <a:tc>
                  <a:txBody>
                    <a:bodyPr/>
                    <a:lstStyle/>
                    <a:p>
                      <a:endParaRPr kumimoji="1" lang="ja-JP" altLang="en-US" sz="1800" dirty="0"/>
                    </a:p>
                  </a:txBody>
                  <a:tcPr marL="84398" marR="84398" marT="45723" marB="45723">
                    <a:lnR w="12700" cap="flat" cmpd="sng" algn="ctr">
                      <a:solidFill>
                        <a:schemeClr val="bg1"/>
                      </a:solidFill>
                      <a:prstDash val="solid"/>
                      <a:round/>
                      <a:headEnd type="none" w="med" len="med"/>
                      <a:tailEnd type="none" w="med" len="med"/>
                    </a:lnR>
                  </a:tcPr>
                </a:tc>
                <a:tc>
                  <a:txBody>
                    <a:bodyPr/>
                    <a:lstStyle/>
                    <a:p>
                      <a:endParaRPr kumimoji="1" lang="ja-JP" altLang="en-US" sz="1800" dirty="0"/>
                    </a:p>
                  </a:txBody>
                  <a:tcPr marL="84398" marR="84398" marT="45723" marB="45723">
                    <a:lnL w="12700" cap="flat" cmpd="sng" algn="ctr">
                      <a:solidFill>
                        <a:schemeClr val="bg1"/>
                      </a:solidFill>
                      <a:prstDash val="solid"/>
                      <a:round/>
                      <a:headEnd type="none" w="med" len="med"/>
                      <a:tailEnd type="none" w="med" len="med"/>
                    </a:lnL>
                  </a:tcPr>
                </a:tc>
                <a:tc>
                  <a:txBody>
                    <a:bodyPr/>
                    <a:lstStyle/>
                    <a:p>
                      <a:endParaRPr kumimoji="1" lang="ja-JP" altLang="en-US" sz="1800" b="1" dirty="0"/>
                    </a:p>
                  </a:txBody>
                  <a:tcPr marL="84398" marR="84398" marT="45723" marB="45723">
                    <a:lnR w="12700" cap="flat" cmpd="sng" algn="ctr">
                      <a:solidFill>
                        <a:schemeClr val="bg1"/>
                      </a:solidFill>
                      <a:prstDash val="solid"/>
                      <a:round/>
                      <a:headEnd type="none" w="med" len="med"/>
                      <a:tailEnd type="none" w="med" len="med"/>
                    </a:lnR>
                  </a:tcPr>
                </a:tc>
                <a:tc>
                  <a:txBody>
                    <a:bodyPr/>
                    <a:lstStyle/>
                    <a:p>
                      <a:endParaRPr kumimoji="1" lang="ja-JP" altLang="en-US" sz="1800" b="1" dirty="0"/>
                    </a:p>
                  </a:txBody>
                  <a:tcPr marL="84398" marR="84398" marT="45723" marB="45723">
                    <a:lnL w="12700" cap="flat" cmpd="sng" algn="ctr">
                      <a:solidFill>
                        <a:schemeClr val="bg1"/>
                      </a:solidFill>
                      <a:prstDash val="solid"/>
                      <a:round/>
                      <a:headEnd type="none" w="med" len="med"/>
                      <a:tailEnd type="none" w="med" len="med"/>
                    </a:lnL>
                  </a:tcPr>
                </a:tc>
                <a:tc>
                  <a:txBody>
                    <a:bodyPr/>
                    <a:lstStyle/>
                    <a:p>
                      <a:endParaRPr kumimoji="1" lang="ja-JP" altLang="en-US" sz="1800" dirty="0"/>
                    </a:p>
                  </a:txBody>
                  <a:tcPr marL="84398" marR="84398" marT="45723" marB="45723"/>
                </a:tc>
                <a:tc>
                  <a:txBody>
                    <a:bodyPr/>
                    <a:lstStyle/>
                    <a:p>
                      <a:endParaRPr kumimoji="1" lang="ja-JP" altLang="en-US" sz="1800" dirty="0"/>
                    </a:p>
                  </a:txBody>
                  <a:tcPr marL="84398" marR="84398" marT="45723" marB="45723"/>
                </a:tc>
                <a:tc>
                  <a:txBody>
                    <a:bodyPr/>
                    <a:lstStyle/>
                    <a:p>
                      <a:endParaRPr kumimoji="1" lang="ja-JP" altLang="en-US" sz="1800" dirty="0"/>
                    </a:p>
                  </a:txBody>
                  <a:tcPr marL="84398" marR="84398" marT="45723" marB="45723"/>
                </a:tc>
                <a:tc>
                  <a:txBody>
                    <a:bodyPr/>
                    <a:lstStyle/>
                    <a:p>
                      <a:endParaRPr kumimoji="1" lang="ja-JP" altLang="en-US" sz="1800" dirty="0"/>
                    </a:p>
                  </a:txBody>
                  <a:tcPr marL="84398" marR="84398" marT="45723" marB="45723">
                    <a:lnR w="12700" cap="flat" cmpd="sng" algn="ctr">
                      <a:solidFill>
                        <a:schemeClr val="bg1"/>
                      </a:solidFill>
                      <a:prstDash val="solid"/>
                      <a:round/>
                      <a:headEnd type="none" w="med" len="med"/>
                      <a:tailEnd type="none" w="med" len="med"/>
                    </a:lnR>
                  </a:tcPr>
                </a:tc>
                <a:tc>
                  <a:txBody>
                    <a:bodyPr/>
                    <a:lstStyle/>
                    <a:p>
                      <a:endParaRPr kumimoji="1" lang="ja-JP" altLang="en-US" sz="1800" dirty="0"/>
                    </a:p>
                  </a:txBody>
                  <a:tcPr marL="84398" marR="84398" marT="45723" marB="45723">
                    <a:lnL w="12700" cap="flat" cmpd="sng" algn="ctr">
                      <a:solidFill>
                        <a:schemeClr val="bg1"/>
                      </a:solidFill>
                      <a:prstDash val="solid"/>
                      <a:round/>
                      <a:headEnd type="none" w="med" len="med"/>
                      <a:tailEnd type="none" w="med" len="med"/>
                    </a:lnL>
                  </a:tcPr>
                </a:tc>
              </a:tr>
              <a:tr h="49198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Ｃ訪問看護ステーション</a:t>
                      </a:r>
                    </a:p>
                  </a:txBody>
                  <a:tcPr marL="84398" marR="84398" marT="45723" marB="45723"/>
                </a:tc>
                <a:tc>
                  <a:txBody>
                    <a:bodyPr/>
                    <a:lstStyle/>
                    <a:p>
                      <a:endParaRPr kumimoji="1" lang="ja-JP" altLang="en-US" sz="1800" dirty="0"/>
                    </a:p>
                  </a:txBody>
                  <a:tcPr marL="84398" marR="84398" marT="45723" marB="45723">
                    <a:lnR w="12700" cap="flat" cmpd="sng" algn="ctr">
                      <a:solidFill>
                        <a:schemeClr val="bg1"/>
                      </a:solidFill>
                      <a:prstDash val="solid"/>
                      <a:round/>
                      <a:headEnd type="none" w="med" len="med"/>
                      <a:tailEnd type="none" w="med" len="med"/>
                    </a:lnR>
                  </a:tcPr>
                </a:tc>
                <a:tc>
                  <a:txBody>
                    <a:bodyPr/>
                    <a:lstStyle/>
                    <a:p>
                      <a:endParaRPr kumimoji="1" lang="ja-JP" altLang="en-US" sz="1800" dirty="0"/>
                    </a:p>
                  </a:txBody>
                  <a:tcPr marL="84398" marR="84398" marT="45723" marB="45723">
                    <a:lnL w="12700" cap="flat" cmpd="sng" algn="ctr">
                      <a:solidFill>
                        <a:schemeClr val="bg1"/>
                      </a:solidFill>
                      <a:prstDash val="solid"/>
                      <a:round/>
                      <a:headEnd type="none" w="med" len="med"/>
                      <a:tailEnd type="none" w="med" len="med"/>
                    </a:lnL>
                  </a:tcPr>
                </a:tc>
                <a:tc>
                  <a:txBody>
                    <a:bodyPr/>
                    <a:lstStyle/>
                    <a:p>
                      <a:endParaRPr kumimoji="1" lang="ja-JP" altLang="en-US" sz="1800" dirty="0"/>
                    </a:p>
                  </a:txBody>
                  <a:tcPr marL="84398" marR="84398" marT="45723" marB="45723">
                    <a:lnR w="12700" cap="flat" cmpd="sng" algn="ctr">
                      <a:solidFill>
                        <a:schemeClr val="bg1"/>
                      </a:solidFill>
                      <a:prstDash val="solid"/>
                      <a:round/>
                      <a:headEnd type="none" w="med" len="med"/>
                      <a:tailEnd type="none" w="med" len="med"/>
                    </a:lnR>
                  </a:tcPr>
                </a:tc>
                <a:tc>
                  <a:txBody>
                    <a:bodyPr/>
                    <a:lstStyle/>
                    <a:p>
                      <a:endParaRPr kumimoji="1" lang="ja-JP" altLang="en-US" sz="1800" dirty="0"/>
                    </a:p>
                  </a:txBody>
                  <a:tcPr marL="84398" marR="84398" marT="45723" marB="45723">
                    <a:lnL w="12700" cap="flat" cmpd="sng" algn="ctr">
                      <a:solidFill>
                        <a:schemeClr val="bg1"/>
                      </a:solidFill>
                      <a:prstDash val="solid"/>
                      <a:round/>
                      <a:headEnd type="none" w="med" len="med"/>
                      <a:tailEnd type="none" w="med" len="med"/>
                    </a:lnL>
                  </a:tcPr>
                </a:tc>
                <a:tc>
                  <a:txBody>
                    <a:bodyPr/>
                    <a:lstStyle/>
                    <a:p>
                      <a:endParaRPr kumimoji="1" lang="ja-JP" altLang="en-US" sz="1800" dirty="0"/>
                    </a:p>
                  </a:txBody>
                  <a:tcPr marL="84398" marR="84398" marT="45723" marB="45723">
                    <a:lnR w="12700" cap="flat" cmpd="sng" algn="ctr">
                      <a:solidFill>
                        <a:schemeClr val="bg1"/>
                      </a:solidFill>
                      <a:prstDash val="solid"/>
                      <a:round/>
                      <a:headEnd type="none" w="med" len="med"/>
                      <a:tailEnd type="none" w="med" len="med"/>
                    </a:lnR>
                  </a:tcPr>
                </a:tc>
                <a:tc>
                  <a:txBody>
                    <a:bodyPr/>
                    <a:lstStyle/>
                    <a:p>
                      <a:endParaRPr kumimoji="1" lang="ja-JP" altLang="en-US" sz="1800" dirty="0"/>
                    </a:p>
                  </a:txBody>
                  <a:tcPr marL="84398" marR="84398" marT="45723" marB="45723">
                    <a:lnL w="12700" cap="flat" cmpd="sng" algn="ctr">
                      <a:solidFill>
                        <a:schemeClr val="bg1"/>
                      </a:solidFill>
                      <a:prstDash val="solid"/>
                      <a:round/>
                      <a:headEnd type="none" w="med" len="med"/>
                      <a:tailEnd type="none" w="med" len="med"/>
                    </a:lnL>
                  </a:tcPr>
                </a:tc>
                <a:tc>
                  <a:txBody>
                    <a:bodyPr/>
                    <a:lstStyle/>
                    <a:p>
                      <a:endParaRPr kumimoji="1" lang="ja-JP" altLang="en-US" sz="1800" b="1" dirty="0"/>
                    </a:p>
                  </a:txBody>
                  <a:tcPr marL="84398" marR="84398" marT="45723" marB="45723">
                    <a:lnR w="12700" cap="flat" cmpd="sng" algn="ctr">
                      <a:solidFill>
                        <a:schemeClr val="bg1"/>
                      </a:solidFill>
                      <a:prstDash val="solid"/>
                      <a:round/>
                      <a:headEnd type="none" w="med" len="med"/>
                      <a:tailEnd type="none" w="med" len="med"/>
                    </a:lnR>
                  </a:tcPr>
                </a:tc>
                <a:tc>
                  <a:txBody>
                    <a:bodyPr/>
                    <a:lstStyle/>
                    <a:p>
                      <a:endParaRPr kumimoji="1" lang="ja-JP" altLang="en-US" sz="1800" b="1" dirty="0"/>
                    </a:p>
                  </a:txBody>
                  <a:tcPr marL="84398" marR="84398" marT="45723" marB="45723">
                    <a:lnL w="12700" cap="flat" cmpd="sng" algn="ctr">
                      <a:solidFill>
                        <a:schemeClr val="bg1"/>
                      </a:solidFill>
                      <a:prstDash val="solid"/>
                      <a:round/>
                      <a:headEnd type="none" w="med" len="med"/>
                      <a:tailEnd type="none" w="med" len="med"/>
                    </a:lnL>
                  </a:tcPr>
                </a:tc>
                <a:tc>
                  <a:txBody>
                    <a:bodyPr/>
                    <a:lstStyle/>
                    <a:p>
                      <a:endParaRPr kumimoji="1" lang="ja-JP" altLang="en-US" sz="1800" dirty="0"/>
                    </a:p>
                  </a:txBody>
                  <a:tcPr marL="84398" marR="84398" marT="45723" marB="45723"/>
                </a:tc>
                <a:tc>
                  <a:txBody>
                    <a:bodyPr/>
                    <a:lstStyle/>
                    <a:p>
                      <a:endParaRPr kumimoji="1" lang="ja-JP" altLang="en-US" sz="1800" dirty="0"/>
                    </a:p>
                  </a:txBody>
                  <a:tcPr marL="84398" marR="84398" marT="45723" marB="45723"/>
                </a:tc>
                <a:tc>
                  <a:txBody>
                    <a:bodyPr/>
                    <a:lstStyle/>
                    <a:p>
                      <a:endParaRPr kumimoji="1" lang="ja-JP" altLang="en-US" sz="1800" dirty="0"/>
                    </a:p>
                  </a:txBody>
                  <a:tcPr marL="84398" marR="84398" marT="45723" marB="45723"/>
                </a:tc>
                <a:tc>
                  <a:txBody>
                    <a:bodyPr/>
                    <a:lstStyle/>
                    <a:p>
                      <a:endParaRPr kumimoji="1" lang="ja-JP" altLang="en-US" sz="1800" dirty="0"/>
                    </a:p>
                  </a:txBody>
                  <a:tcPr marL="84398" marR="84398" marT="45723" marB="45723">
                    <a:lnR w="12700" cap="flat" cmpd="sng" algn="ctr">
                      <a:solidFill>
                        <a:schemeClr val="bg1"/>
                      </a:solidFill>
                      <a:prstDash val="solid"/>
                      <a:round/>
                      <a:headEnd type="none" w="med" len="med"/>
                      <a:tailEnd type="none" w="med" len="med"/>
                    </a:lnR>
                  </a:tcPr>
                </a:tc>
                <a:tc>
                  <a:txBody>
                    <a:bodyPr/>
                    <a:lstStyle/>
                    <a:p>
                      <a:endParaRPr kumimoji="1" lang="ja-JP" altLang="en-US" sz="1800" dirty="0"/>
                    </a:p>
                  </a:txBody>
                  <a:tcPr marL="84398" marR="84398" marT="45723" marB="45723">
                    <a:lnL w="12700" cap="flat" cmpd="sng" algn="ctr">
                      <a:solidFill>
                        <a:schemeClr val="bg1"/>
                      </a:solidFill>
                      <a:prstDash val="solid"/>
                      <a:round/>
                      <a:headEnd type="none" w="med" len="med"/>
                      <a:tailEnd type="none" w="med" len="med"/>
                    </a:lnL>
                  </a:tcPr>
                </a:tc>
              </a:tr>
            </a:tbl>
          </a:graphicData>
        </a:graphic>
      </p:graphicFrame>
      <p:sp>
        <p:nvSpPr>
          <p:cNvPr id="60" name="右矢印 59"/>
          <p:cNvSpPr/>
          <p:nvPr/>
        </p:nvSpPr>
        <p:spPr bwMode="auto">
          <a:xfrm>
            <a:off x="1290097" y="1968580"/>
            <a:ext cx="1371160" cy="229006"/>
          </a:xfrm>
          <a:prstGeom prst="rightArrow">
            <a:avLst>
              <a:gd name="adj1" fmla="val 100000"/>
              <a:gd name="adj2" fmla="val 0"/>
            </a:avLst>
          </a:prstGeom>
          <a:gradFill flip="none" rotWithShape="1">
            <a:gsLst>
              <a:gs pos="0">
                <a:schemeClr val="accent6">
                  <a:lumMod val="40000"/>
                  <a:lumOff val="60000"/>
                  <a:tint val="66000"/>
                  <a:satMod val="160000"/>
                </a:schemeClr>
              </a:gs>
              <a:gs pos="50000">
                <a:schemeClr val="accent6">
                  <a:lumMod val="40000"/>
                  <a:lumOff val="60000"/>
                  <a:tint val="44500"/>
                  <a:satMod val="160000"/>
                </a:schemeClr>
              </a:gs>
              <a:gs pos="100000">
                <a:schemeClr val="accent6">
                  <a:lumMod val="40000"/>
                  <a:lumOff val="60000"/>
                  <a:tint val="23500"/>
                  <a:satMod val="160000"/>
                </a:schemeClr>
              </a:gs>
            </a:gsLst>
            <a:lin ang="2700000" scaled="1"/>
            <a:tileRect/>
          </a:gradFill>
          <a:ln w="19050" algn="ctr">
            <a:solidFill>
              <a:schemeClr val="accent6">
                <a:lumMod val="75000"/>
              </a:schemeClr>
            </a:solidFill>
            <a:miter lim="800000"/>
            <a:headEnd/>
            <a:tailEnd/>
          </a:ln>
          <a:effectLst/>
          <a:extLst/>
        </p:spPr>
        <p:txBody>
          <a:bodyPr wrap="none" lIns="90000" tIns="36000" rIns="90000" bIns="36000" anchor="ctr"/>
          <a:lstStyle/>
          <a:p>
            <a:pPr algn="ctr">
              <a:defRPr/>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現状</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分析</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246" name="角丸四角形 105"/>
          <p:cNvSpPr>
            <a:spLocks noChangeArrowheads="1"/>
          </p:cNvSpPr>
          <p:nvPr/>
        </p:nvSpPr>
        <p:spPr bwMode="auto">
          <a:xfrm>
            <a:off x="1154722" y="2378139"/>
            <a:ext cx="6139552" cy="1658071"/>
          </a:xfrm>
          <a:prstGeom prst="roundRect">
            <a:avLst>
              <a:gd name="adj" fmla="val 16667"/>
            </a:avLst>
          </a:prstGeom>
          <a:noFill/>
          <a:ln w="38100" algn="ctr">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36000" rIns="90000" bIns="36000" anchor="ct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200">
              <a:latin typeface="MS UI Gothic" pitchFamily="50" charset="-128"/>
              <a:ea typeface="MS UI Gothic" pitchFamily="50" charset="-128"/>
            </a:endParaRPr>
          </a:p>
        </p:txBody>
      </p:sp>
      <p:cxnSp>
        <p:nvCxnSpPr>
          <p:cNvPr id="10" name="曲線コネクタ 9"/>
          <p:cNvCxnSpPr/>
          <p:nvPr/>
        </p:nvCxnSpPr>
        <p:spPr bwMode="auto">
          <a:xfrm>
            <a:off x="7294275" y="3511361"/>
            <a:ext cx="844892" cy="637721"/>
          </a:xfrm>
          <a:prstGeom prst="curvedConnector3">
            <a:avLst>
              <a:gd name="adj1" fmla="val 50000"/>
            </a:avLst>
          </a:prstGeom>
          <a:solidFill>
            <a:schemeClr val="bg1"/>
          </a:solidFill>
          <a:ln w="19050" cap="flat" cmpd="sng" algn="ctr">
            <a:solidFill>
              <a:schemeClr val="accent6">
                <a:lumMod val="60000"/>
                <a:lumOff val="40000"/>
              </a:schemeClr>
            </a:solidFill>
            <a:prstDash val="solid"/>
            <a:round/>
            <a:headEnd type="none" w="med" len="med"/>
            <a:tailEnd type="arrow"/>
          </a:ln>
          <a:effectLst/>
        </p:spPr>
      </p:cxnSp>
      <p:sp>
        <p:nvSpPr>
          <p:cNvPr id="94" name="角丸四角形 93"/>
          <p:cNvSpPr/>
          <p:nvPr/>
        </p:nvSpPr>
        <p:spPr bwMode="auto">
          <a:xfrm>
            <a:off x="168520" y="620688"/>
            <a:ext cx="8733692" cy="936104"/>
          </a:xfrm>
          <a:prstGeom prst="roundRect">
            <a:avLst/>
          </a:prstGeom>
          <a:noFill/>
          <a:ln w="9525" cap="flat" cmpd="sng" algn="ctr">
            <a:solidFill>
              <a:schemeClr val="accent6"/>
            </a:solidFill>
            <a:prstDash val="solid"/>
            <a:round/>
            <a:headEnd type="none" w="med" len="med"/>
            <a:tailEnd type="none" w="med" len="med"/>
          </a:ln>
          <a:effectLst/>
        </p:spPr>
        <p:txBody>
          <a:bodyPr tIns="72000" bIns="72000" anchor="ctr"/>
          <a:lstStyle/>
          <a:p>
            <a:pPr marL="285750" indent="-285750" algn="l">
              <a:buFont typeface="Wingdings" panose="05000000000000000000" pitchFamily="2" charset="2"/>
              <a:buChar char="Ø"/>
              <a:defRPr/>
            </a:pPr>
            <a:r>
              <a:rPr lang="ja-JP" altLang="en-US" sz="1200" dirty="0" smtClean="0">
                <a:ea typeface="Meiryo UI" pitchFamily="50" charset="-128"/>
                <a:cs typeface="Meiryo UI" pitchFamily="50" charset="-128"/>
              </a:rPr>
              <a:t>中規模以上へ規模拡大／機能強化を図る訪問看護ステーションに対して、複数の訪問看護ステーションの事務処理の統一及び訪問看護システム導入による共同化によって、ステーション間の連携さらには統合、規模拡大を促進する。</a:t>
            </a:r>
            <a:endParaRPr lang="en-US" altLang="ja-JP" sz="1200" dirty="0" smtClean="0">
              <a:ea typeface="Meiryo UI" pitchFamily="50" charset="-128"/>
              <a:cs typeface="Meiryo UI" pitchFamily="50" charset="-128"/>
            </a:endParaRPr>
          </a:p>
          <a:p>
            <a:pPr marL="285750" indent="-285750" algn="l">
              <a:buFont typeface="Wingdings" panose="05000000000000000000" pitchFamily="2" charset="2"/>
              <a:buChar char="Ø"/>
              <a:defRPr/>
            </a:pPr>
            <a:r>
              <a:rPr lang="ja-JP" altLang="en-US" sz="1200" b="1" u="sng" dirty="0" smtClean="0">
                <a:solidFill>
                  <a:srgbClr val="FF0000"/>
                </a:solidFill>
                <a:ea typeface="Meiryo UI" pitchFamily="50" charset="-128"/>
                <a:cs typeface="Meiryo UI" pitchFamily="50" charset="-128"/>
              </a:rPr>
              <a:t>現行業務の現状分析から課題抽出・対応を行い、新業務マニュアルの策定及び円滑な訪問看護システム導入を実現するためには、管理者</a:t>
            </a:r>
            <a:r>
              <a:rPr lang="ja-JP" altLang="en-US" sz="1200" b="1" u="sng" dirty="0">
                <a:solidFill>
                  <a:srgbClr val="FF0000"/>
                </a:solidFill>
                <a:ea typeface="Meiryo UI" pitchFamily="50" charset="-128"/>
                <a:cs typeface="Meiryo UI" pitchFamily="50" charset="-128"/>
              </a:rPr>
              <a:t>等サポートの</a:t>
            </a:r>
            <a:r>
              <a:rPr lang="ja-JP" altLang="en-US" sz="1200" b="1" u="sng" dirty="0" smtClean="0">
                <a:solidFill>
                  <a:srgbClr val="FF0000"/>
                </a:solidFill>
                <a:ea typeface="Meiryo UI" pitchFamily="50" charset="-128"/>
                <a:cs typeface="Meiryo UI" pitchFamily="50" charset="-128"/>
              </a:rPr>
              <a:t>もと専任で推進できる事務職雇用補助が必要。</a:t>
            </a:r>
            <a:endParaRPr lang="en-US" altLang="ja-JP" sz="1200" b="1" u="sng" dirty="0" smtClean="0">
              <a:solidFill>
                <a:srgbClr val="FF0000"/>
              </a:solidFill>
              <a:ea typeface="Meiryo UI" pitchFamily="50" charset="-128"/>
              <a:cs typeface="Meiryo UI" pitchFamily="50" charset="-128"/>
            </a:endParaRPr>
          </a:p>
        </p:txBody>
      </p:sp>
      <p:sp>
        <p:nvSpPr>
          <p:cNvPr id="44" name="右矢印 43"/>
          <p:cNvSpPr/>
          <p:nvPr/>
        </p:nvSpPr>
        <p:spPr bwMode="auto">
          <a:xfrm>
            <a:off x="1289859" y="2475425"/>
            <a:ext cx="1371160" cy="1131871"/>
          </a:xfrm>
          <a:prstGeom prst="rightArrow">
            <a:avLst>
              <a:gd name="adj1" fmla="val 100000"/>
              <a:gd name="adj2" fmla="val 11559"/>
            </a:avLst>
          </a:prstGeom>
          <a:solidFill>
            <a:schemeClr val="bg1"/>
          </a:solidFill>
          <a:ln w="19050" algn="ctr">
            <a:solidFill>
              <a:schemeClr val="accent6"/>
            </a:solidFill>
            <a:miter lim="800000"/>
            <a:headEnd/>
            <a:tailEnd/>
          </a:ln>
          <a:effectLst/>
          <a:extLst/>
        </p:spPr>
        <p:txBody>
          <a:bodyPr wrap="none" lIns="90000" tIns="36000" rIns="90000" bIns="36000" anchor="ctr"/>
          <a:lstStyle/>
          <a:p>
            <a:pPr>
              <a:defRPr/>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各ステーション</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(A,B,C)</a:t>
            </a:r>
          </a:p>
          <a:p>
            <a:pPr>
              <a:defRPr/>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現行</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業務フロー策定</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右矢印 44"/>
          <p:cNvSpPr/>
          <p:nvPr/>
        </p:nvSpPr>
        <p:spPr bwMode="auto">
          <a:xfrm>
            <a:off x="2661019" y="2483524"/>
            <a:ext cx="911589" cy="1131871"/>
          </a:xfrm>
          <a:prstGeom prst="rightArrow">
            <a:avLst>
              <a:gd name="adj1" fmla="val 100000"/>
              <a:gd name="adj2" fmla="val 16769"/>
            </a:avLst>
          </a:prstGeom>
          <a:solidFill>
            <a:schemeClr val="bg1"/>
          </a:solidFill>
          <a:ln w="19050" algn="ctr">
            <a:solidFill>
              <a:schemeClr val="accent6"/>
            </a:solidFill>
            <a:miter lim="800000"/>
            <a:headEnd/>
            <a:tailEnd/>
          </a:ln>
          <a:effectLst/>
          <a:extLst/>
        </p:spPr>
        <p:txBody>
          <a:bodyPr wrap="none" lIns="90000" tIns="36000" rIns="90000" bIns="36000" anchor="ctr"/>
          <a:lstStyle/>
          <a:p>
            <a:pPr>
              <a:defRPr/>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現行業務</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ギャップ分析</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（課題抽出）</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右矢印 45"/>
          <p:cNvSpPr/>
          <p:nvPr/>
        </p:nvSpPr>
        <p:spPr bwMode="auto">
          <a:xfrm>
            <a:off x="3572608" y="2475425"/>
            <a:ext cx="1040934" cy="1131871"/>
          </a:xfrm>
          <a:prstGeom prst="rightArrow">
            <a:avLst>
              <a:gd name="adj1" fmla="val 100000"/>
              <a:gd name="adj2" fmla="val 20044"/>
            </a:avLst>
          </a:prstGeom>
          <a:solidFill>
            <a:schemeClr val="bg1"/>
          </a:solidFill>
          <a:ln w="19050" algn="ctr">
            <a:solidFill>
              <a:schemeClr val="accent6"/>
            </a:solidFill>
            <a:miter lim="800000"/>
            <a:headEnd/>
            <a:tailEnd/>
          </a:ln>
          <a:effectLst/>
          <a:extLst/>
        </p:spPr>
        <p:txBody>
          <a:bodyPr wrap="none" lIns="90000" tIns="36000" rIns="90000" bIns="36000" anchor="ctr"/>
          <a:lstStyle/>
          <a:p>
            <a:pPr>
              <a:defRPr/>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課題対応の</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方向性の整理</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（マニュアル骨子）</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右矢印 46"/>
          <p:cNvSpPr/>
          <p:nvPr/>
        </p:nvSpPr>
        <p:spPr bwMode="auto">
          <a:xfrm>
            <a:off x="4613543" y="2483524"/>
            <a:ext cx="1454008" cy="1131871"/>
          </a:xfrm>
          <a:prstGeom prst="rightArrow">
            <a:avLst>
              <a:gd name="adj1" fmla="val 100000"/>
              <a:gd name="adj2" fmla="val 9811"/>
            </a:avLst>
          </a:prstGeom>
          <a:solidFill>
            <a:schemeClr val="bg1"/>
          </a:solidFill>
          <a:ln w="19050" algn="ctr">
            <a:solidFill>
              <a:schemeClr val="accent6"/>
            </a:solidFill>
            <a:miter lim="800000"/>
            <a:headEnd/>
            <a:tailEnd/>
          </a:ln>
          <a:effectLst/>
          <a:extLst/>
        </p:spPr>
        <p:txBody>
          <a:bodyPr wrap="none" lIns="90000" tIns="36000" rIns="90000" bIns="36000" anchor="ctr"/>
          <a:lstStyle/>
          <a:p>
            <a:pPr>
              <a:defRPr/>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新業務マニュアル策定</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（各ステーション共通）</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右矢印 47"/>
          <p:cNvSpPr/>
          <p:nvPr/>
        </p:nvSpPr>
        <p:spPr bwMode="auto">
          <a:xfrm>
            <a:off x="2868496" y="1968581"/>
            <a:ext cx="1454246" cy="229006"/>
          </a:xfrm>
          <a:prstGeom prst="rightArrow">
            <a:avLst>
              <a:gd name="adj1" fmla="val 100000"/>
              <a:gd name="adj2" fmla="val 0"/>
            </a:avLst>
          </a:prstGeom>
          <a:gradFill flip="none" rotWithShape="1">
            <a:gsLst>
              <a:gs pos="0">
                <a:schemeClr val="accent6">
                  <a:lumMod val="40000"/>
                  <a:lumOff val="60000"/>
                  <a:tint val="66000"/>
                  <a:satMod val="160000"/>
                </a:schemeClr>
              </a:gs>
              <a:gs pos="50000">
                <a:schemeClr val="accent6">
                  <a:lumMod val="40000"/>
                  <a:lumOff val="60000"/>
                  <a:tint val="44500"/>
                  <a:satMod val="160000"/>
                </a:schemeClr>
              </a:gs>
              <a:gs pos="100000">
                <a:schemeClr val="accent6">
                  <a:lumMod val="40000"/>
                  <a:lumOff val="60000"/>
                  <a:tint val="23500"/>
                  <a:satMod val="160000"/>
                </a:schemeClr>
              </a:gs>
            </a:gsLst>
            <a:lin ang="2700000" scaled="1"/>
            <a:tileRect/>
          </a:gradFill>
          <a:ln w="19050" algn="ctr">
            <a:solidFill>
              <a:schemeClr val="accent6">
                <a:lumMod val="75000"/>
              </a:schemeClr>
            </a:solidFill>
            <a:miter lim="800000"/>
            <a:headEnd/>
            <a:tailEnd/>
          </a:ln>
          <a:effectLst/>
          <a:extLst/>
        </p:spPr>
        <p:txBody>
          <a:bodyPr wrap="none" lIns="90000" tIns="36000" rIns="90000" bIns="36000" anchor="ctr"/>
          <a:lstStyle/>
          <a:p>
            <a:pPr algn="ctr">
              <a:defRPr/>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課題抽出</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右矢印 48"/>
          <p:cNvSpPr/>
          <p:nvPr/>
        </p:nvSpPr>
        <p:spPr bwMode="auto">
          <a:xfrm>
            <a:off x="4551486" y="1975858"/>
            <a:ext cx="1391436" cy="229006"/>
          </a:xfrm>
          <a:prstGeom prst="rightArrow">
            <a:avLst>
              <a:gd name="adj1" fmla="val 100000"/>
              <a:gd name="adj2" fmla="val 0"/>
            </a:avLst>
          </a:prstGeom>
          <a:gradFill flip="none" rotWithShape="1">
            <a:gsLst>
              <a:gs pos="0">
                <a:schemeClr val="accent6">
                  <a:lumMod val="40000"/>
                  <a:lumOff val="60000"/>
                  <a:tint val="66000"/>
                  <a:satMod val="160000"/>
                </a:schemeClr>
              </a:gs>
              <a:gs pos="50000">
                <a:schemeClr val="accent6">
                  <a:lumMod val="40000"/>
                  <a:lumOff val="60000"/>
                  <a:tint val="44500"/>
                  <a:satMod val="160000"/>
                </a:schemeClr>
              </a:gs>
              <a:gs pos="100000">
                <a:schemeClr val="accent6">
                  <a:lumMod val="40000"/>
                  <a:lumOff val="60000"/>
                  <a:tint val="23500"/>
                  <a:satMod val="160000"/>
                </a:schemeClr>
              </a:gs>
            </a:gsLst>
            <a:lin ang="2700000" scaled="1"/>
            <a:tileRect/>
          </a:gradFill>
          <a:ln w="19050" algn="ctr">
            <a:solidFill>
              <a:schemeClr val="accent6">
                <a:lumMod val="75000"/>
              </a:schemeClr>
            </a:solidFill>
            <a:miter lim="800000"/>
            <a:headEnd/>
            <a:tailEnd/>
          </a:ln>
          <a:effectLst/>
          <a:extLst/>
        </p:spPr>
        <p:txBody>
          <a:bodyPr wrap="none" lIns="90000" tIns="36000" rIns="90000" bIns="36000" anchor="ctr"/>
          <a:lstStyle/>
          <a:p>
            <a:pPr algn="ctr">
              <a:defRPr/>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課題対応</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右矢印 49"/>
          <p:cNvSpPr/>
          <p:nvPr/>
        </p:nvSpPr>
        <p:spPr bwMode="auto">
          <a:xfrm>
            <a:off x="6150637" y="1968580"/>
            <a:ext cx="1038815" cy="229006"/>
          </a:xfrm>
          <a:prstGeom prst="rightArrow">
            <a:avLst>
              <a:gd name="adj1" fmla="val 100000"/>
              <a:gd name="adj2" fmla="val 0"/>
            </a:avLst>
          </a:prstGeom>
          <a:gradFill flip="none" rotWithShape="1">
            <a:gsLst>
              <a:gs pos="0">
                <a:schemeClr val="accent6">
                  <a:lumMod val="40000"/>
                  <a:lumOff val="60000"/>
                  <a:tint val="66000"/>
                  <a:satMod val="160000"/>
                </a:schemeClr>
              </a:gs>
              <a:gs pos="50000">
                <a:schemeClr val="accent6">
                  <a:lumMod val="40000"/>
                  <a:lumOff val="60000"/>
                  <a:tint val="44500"/>
                  <a:satMod val="160000"/>
                </a:schemeClr>
              </a:gs>
              <a:gs pos="100000">
                <a:schemeClr val="accent6">
                  <a:lumMod val="40000"/>
                  <a:lumOff val="60000"/>
                  <a:tint val="23500"/>
                  <a:satMod val="160000"/>
                </a:schemeClr>
              </a:gs>
            </a:gsLst>
            <a:lin ang="2700000" scaled="1"/>
            <a:tileRect/>
          </a:gradFill>
          <a:ln w="19050" algn="ctr">
            <a:solidFill>
              <a:schemeClr val="accent6">
                <a:lumMod val="75000"/>
              </a:schemeClr>
            </a:solidFill>
            <a:miter lim="800000"/>
            <a:headEnd/>
            <a:tailEnd/>
          </a:ln>
          <a:effectLst/>
          <a:extLst/>
        </p:spPr>
        <p:txBody>
          <a:bodyPr wrap="none" lIns="90000" tIns="36000" rIns="90000" bIns="36000" anchor="ctr"/>
          <a:lstStyle/>
          <a:p>
            <a:pPr algn="ctr">
              <a:defRPr/>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運用準備</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右矢印 51"/>
          <p:cNvSpPr/>
          <p:nvPr/>
        </p:nvSpPr>
        <p:spPr bwMode="auto">
          <a:xfrm>
            <a:off x="7355386" y="1968580"/>
            <a:ext cx="1546826" cy="229006"/>
          </a:xfrm>
          <a:prstGeom prst="rightArrow">
            <a:avLst>
              <a:gd name="adj1" fmla="val 100000"/>
              <a:gd name="adj2" fmla="val 0"/>
            </a:avLst>
          </a:prstGeom>
          <a:gradFill flip="none" rotWithShape="1">
            <a:gsLst>
              <a:gs pos="0">
                <a:schemeClr val="accent6">
                  <a:lumMod val="40000"/>
                  <a:lumOff val="60000"/>
                  <a:tint val="66000"/>
                  <a:satMod val="160000"/>
                </a:schemeClr>
              </a:gs>
              <a:gs pos="50000">
                <a:schemeClr val="accent6">
                  <a:lumMod val="40000"/>
                  <a:lumOff val="60000"/>
                  <a:tint val="44500"/>
                  <a:satMod val="160000"/>
                </a:schemeClr>
              </a:gs>
              <a:gs pos="100000">
                <a:schemeClr val="accent6">
                  <a:lumMod val="40000"/>
                  <a:lumOff val="60000"/>
                  <a:tint val="23500"/>
                  <a:satMod val="160000"/>
                </a:schemeClr>
              </a:gs>
            </a:gsLst>
            <a:lin ang="2700000" scaled="1"/>
            <a:tileRect/>
          </a:gradFill>
          <a:ln w="19050" algn="ctr">
            <a:solidFill>
              <a:schemeClr val="accent6">
                <a:lumMod val="75000"/>
              </a:schemeClr>
            </a:solidFill>
            <a:miter lim="800000"/>
            <a:headEnd/>
            <a:tailEnd/>
          </a:ln>
          <a:effectLst/>
          <a:extLst/>
        </p:spPr>
        <p:txBody>
          <a:bodyPr wrap="none" lIns="90000" tIns="36000" rIns="90000" bIns="36000" anchor="ctr"/>
          <a:lstStyle/>
          <a:p>
            <a:pPr algn="ctr">
              <a:defRPr/>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新業務運用の開始</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右矢印 53"/>
          <p:cNvSpPr/>
          <p:nvPr/>
        </p:nvSpPr>
        <p:spPr bwMode="auto">
          <a:xfrm>
            <a:off x="6150637" y="2530982"/>
            <a:ext cx="1066454" cy="1050799"/>
          </a:xfrm>
          <a:prstGeom prst="rightArrow">
            <a:avLst>
              <a:gd name="adj1" fmla="val 100000"/>
              <a:gd name="adj2" fmla="val 13857"/>
            </a:avLst>
          </a:prstGeom>
          <a:solidFill>
            <a:schemeClr val="bg1"/>
          </a:solidFill>
          <a:ln w="19050" algn="ctr">
            <a:solidFill>
              <a:schemeClr val="accent6"/>
            </a:solidFill>
            <a:miter lim="800000"/>
            <a:headEnd/>
            <a:tailEnd/>
          </a:ln>
          <a:effectLst/>
          <a:extLst/>
        </p:spPr>
        <p:txBody>
          <a:bodyPr wrap="none" lIns="90000" tIns="36000" rIns="90000" bIns="36000" anchor="ctr"/>
          <a:lstStyle/>
          <a:p>
            <a:pPr>
              <a:defRPr/>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従業員向け</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新業務運用の</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周知</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・教育</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右矢印 55"/>
          <p:cNvSpPr/>
          <p:nvPr/>
        </p:nvSpPr>
        <p:spPr bwMode="auto">
          <a:xfrm>
            <a:off x="7355386" y="2513153"/>
            <a:ext cx="1546826" cy="1131871"/>
          </a:xfrm>
          <a:prstGeom prst="rightArrow">
            <a:avLst>
              <a:gd name="adj1" fmla="val 100000"/>
              <a:gd name="adj2" fmla="val 12597"/>
            </a:avLst>
          </a:prstGeom>
          <a:solidFill>
            <a:schemeClr val="bg1"/>
          </a:solidFill>
          <a:ln w="19050" algn="ctr">
            <a:solidFill>
              <a:schemeClr val="accent6"/>
            </a:solidFill>
            <a:miter lim="800000"/>
            <a:headEnd/>
            <a:tailEnd/>
          </a:ln>
          <a:effectLst/>
          <a:extLst/>
        </p:spPr>
        <p:txBody>
          <a:bodyPr wrap="none" lIns="90000" tIns="36000" rIns="90000" bIns="36000" anchor="ctr"/>
          <a:lstStyle/>
          <a:p>
            <a:pPr>
              <a:defRPr/>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新業務マニュアル</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適宜</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見直し・効果検証</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右矢印 61"/>
          <p:cNvSpPr/>
          <p:nvPr/>
        </p:nvSpPr>
        <p:spPr bwMode="auto">
          <a:xfrm>
            <a:off x="1248554" y="4221088"/>
            <a:ext cx="5940660" cy="270030"/>
          </a:xfrm>
          <a:prstGeom prst="rightArrow">
            <a:avLst>
              <a:gd name="adj1" fmla="val 100000"/>
              <a:gd name="adj2" fmla="val 28231"/>
            </a:avLst>
          </a:prstGeom>
          <a:solidFill>
            <a:schemeClr val="bg1"/>
          </a:solidFill>
          <a:ln w="19050" algn="ctr">
            <a:solidFill>
              <a:schemeClr val="accent6"/>
            </a:solidFill>
            <a:miter lim="800000"/>
            <a:headEnd/>
            <a:tailEnd/>
          </a:ln>
          <a:effectLst/>
          <a:extLst/>
        </p:spPr>
        <p:txBody>
          <a:bodyPr wrap="none" lIns="90000" tIns="36000" rIns="90000" bIns="36000" anchor="ctr"/>
          <a:lstStyle/>
          <a:p>
            <a:pPr algn="ctr">
              <a:defRPr/>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現行事務処理</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3" name="右矢印 62"/>
          <p:cNvSpPr/>
          <p:nvPr/>
        </p:nvSpPr>
        <p:spPr bwMode="auto">
          <a:xfrm>
            <a:off x="1248554" y="4716143"/>
            <a:ext cx="5940660" cy="270030"/>
          </a:xfrm>
          <a:prstGeom prst="rightArrow">
            <a:avLst>
              <a:gd name="adj1" fmla="val 100000"/>
              <a:gd name="adj2" fmla="val 28231"/>
            </a:avLst>
          </a:prstGeom>
          <a:solidFill>
            <a:schemeClr val="bg1"/>
          </a:solidFill>
          <a:ln w="19050" algn="ctr">
            <a:solidFill>
              <a:schemeClr val="accent6"/>
            </a:solidFill>
            <a:miter lim="800000"/>
            <a:headEnd/>
            <a:tailEnd/>
          </a:ln>
          <a:effectLst/>
          <a:extLst/>
        </p:spPr>
        <p:txBody>
          <a:bodyPr wrap="none" lIns="90000" tIns="36000" rIns="90000" bIns="36000" anchor="ctr"/>
          <a:lstStyle/>
          <a:p>
            <a:pPr algn="ctr">
              <a:defRPr/>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現行事務処理</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右矢印 67"/>
          <p:cNvSpPr/>
          <p:nvPr/>
        </p:nvSpPr>
        <p:spPr bwMode="auto">
          <a:xfrm>
            <a:off x="7313843" y="4221088"/>
            <a:ext cx="1650645" cy="1151227"/>
          </a:xfrm>
          <a:prstGeom prst="rightArrow">
            <a:avLst>
              <a:gd name="adj1" fmla="val 100000"/>
              <a:gd name="adj2" fmla="val 13782"/>
            </a:avLst>
          </a:prstGeom>
          <a:solidFill>
            <a:schemeClr val="bg1"/>
          </a:solidFill>
          <a:ln w="19050" algn="ctr">
            <a:solidFill>
              <a:schemeClr val="accent6"/>
            </a:solidFill>
            <a:miter lim="800000"/>
            <a:headEnd/>
            <a:tailEnd/>
          </a:ln>
          <a:effectLst/>
          <a:extLst/>
        </p:spPr>
        <p:txBody>
          <a:bodyPr wrap="none" lIns="90000" tIns="36000" rIns="90000" bIns="36000" anchor="ctr"/>
          <a:lstStyle/>
          <a:p>
            <a:pPr>
              <a:defRPr/>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訪問看護事務の統一</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（共同化）運用開始</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訪問看護システム</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共同利用</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開始</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4" name="右矢印 73"/>
          <p:cNvSpPr/>
          <p:nvPr/>
        </p:nvSpPr>
        <p:spPr bwMode="auto">
          <a:xfrm>
            <a:off x="1248554" y="5139188"/>
            <a:ext cx="5940660" cy="270030"/>
          </a:xfrm>
          <a:prstGeom prst="rightArrow">
            <a:avLst>
              <a:gd name="adj1" fmla="val 100000"/>
              <a:gd name="adj2" fmla="val 28231"/>
            </a:avLst>
          </a:prstGeom>
          <a:solidFill>
            <a:schemeClr val="bg1"/>
          </a:solidFill>
          <a:ln w="19050" algn="ctr">
            <a:solidFill>
              <a:schemeClr val="accent6"/>
            </a:solidFill>
            <a:miter lim="800000"/>
            <a:headEnd/>
            <a:tailEnd/>
          </a:ln>
          <a:effectLst/>
          <a:extLst/>
        </p:spPr>
        <p:txBody>
          <a:bodyPr wrap="none" lIns="90000" tIns="36000" rIns="90000" bIns="36000" anchor="ctr"/>
          <a:lstStyle/>
          <a:p>
            <a:pPr algn="ctr">
              <a:defRPr/>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現行事務処理</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1" name="Rectangle 11" descr="縦線 (反転)"/>
          <p:cNvSpPr>
            <a:spLocks noChangeArrowheads="1"/>
          </p:cNvSpPr>
          <p:nvPr/>
        </p:nvSpPr>
        <p:spPr bwMode="auto">
          <a:xfrm>
            <a:off x="2141849" y="3733728"/>
            <a:ext cx="4361785" cy="284258"/>
          </a:xfrm>
          <a:prstGeom prst="rect">
            <a:avLst/>
          </a:prstGeom>
          <a:solidFill>
            <a:srgbClr val="FFC000"/>
          </a:solidFill>
          <a:ln w="12700" cmpd="thinThick">
            <a:solidFill>
              <a:srgbClr val="7030A0"/>
            </a:solidFill>
            <a:miter lim="800000"/>
            <a:headEnd/>
            <a:tailEnd/>
          </a:ln>
          <a:effectLst>
            <a:outerShdw dist="35921" dir="2700000" algn="ctr" rotWithShape="0">
              <a:srgbClr val="808080"/>
            </a:outerShdw>
          </a:effectLst>
        </p:spPr>
        <p:txBody>
          <a:bodyPr tIns="10800" bIns="10800" anchor="ctr"/>
          <a:lstStyle>
            <a:lvl1pPr eaLnBrk="0" hangingPunct="0">
              <a:defRPr kumimoji="1" sz="1200">
                <a:solidFill>
                  <a:schemeClr val="tx1"/>
                </a:solidFill>
                <a:latin typeface="MS UI Gothic" pitchFamily="50" charset="-128"/>
                <a:ea typeface="MS UI Gothic" pitchFamily="50" charset="-128"/>
              </a:defRPr>
            </a:lvl1pPr>
            <a:lvl2pPr marL="742950" indent="-285750" eaLnBrk="0" hangingPunct="0">
              <a:defRPr kumimoji="1" sz="1200">
                <a:solidFill>
                  <a:schemeClr val="tx1"/>
                </a:solidFill>
                <a:latin typeface="MS UI Gothic" pitchFamily="50" charset="-128"/>
                <a:ea typeface="MS UI Gothic" pitchFamily="50" charset="-128"/>
              </a:defRPr>
            </a:lvl2pPr>
            <a:lvl3pPr marL="1143000" indent="-228600" eaLnBrk="0" hangingPunct="0">
              <a:defRPr kumimoji="1" sz="1200">
                <a:solidFill>
                  <a:schemeClr val="tx1"/>
                </a:solidFill>
                <a:latin typeface="MS UI Gothic" pitchFamily="50" charset="-128"/>
                <a:ea typeface="MS UI Gothic" pitchFamily="50" charset="-128"/>
              </a:defRPr>
            </a:lvl3pPr>
            <a:lvl4pPr marL="1600200" indent="-228600" eaLnBrk="0" hangingPunct="0">
              <a:defRPr kumimoji="1" sz="1200">
                <a:solidFill>
                  <a:schemeClr val="tx1"/>
                </a:solidFill>
                <a:latin typeface="MS UI Gothic" pitchFamily="50" charset="-128"/>
                <a:ea typeface="MS UI Gothic" pitchFamily="50" charset="-128"/>
              </a:defRPr>
            </a:lvl4pPr>
            <a:lvl5pPr marL="2057400" indent="-228600" eaLnBrk="0" hangingPunct="0">
              <a:defRPr kumimoji="1" sz="1200">
                <a:solidFill>
                  <a:schemeClr val="tx1"/>
                </a:solidFill>
                <a:latin typeface="MS UI Gothic" pitchFamily="50" charset="-128"/>
                <a:ea typeface="MS UI Gothic" pitchFamily="50" charset="-128"/>
              </a:defRPr>
            </a:lvl5pPr>
            <a:lvl6pPr marL="2514600" indent="-228600" algn="ctr" eaLnBrk="0" fontAlgn="base" hangingPunct="0">
              <a:spcBef>
                <a:spcPct val="0"/>
              </a:spcBef>
              <a:spcAft>
                <a:spcPct val="0"/>
              </a:spcAft>
              <a:defRPr kumimoji="1" sz="1200">
                <a:solidFill>
                  <a:schemeClr val="tx1"/>
                </a:solidFill>
                <a:latin typeface="MS UI Gothic" pitchFamily="50" charset="-128"/>
                <a:ea typeface="MS UI Gothic" pitchFamily="50" charset="-128"/>
              </a:defRPr>
            </a:lvl6pPr>
            <a:lvl7pPr marL="2971800" indent="-228600" algn="ctr" eaLnBrk="0" fontAlgn="base" hangingPunct="0">
              <a:spcBef>
                <a:spcPct val="0"/>
              </a:spcBef>
              <a:spcAft>
                <a:spcPct val="0"/>
              </a:spcAft>
              <a:defRPr kumimoji="1" sz="1200">
                <a:solidFill>
                  <a:schemeClr val="tx1"/>
                </a:solidFill>
                <a:latin typeface="MS UI Gothic" pitchFamily="50" charset="-128"/>
                <a:ea typeface="MS UI Gothic" pitchFamily="50" charset="-128"/>
              </a:defRPr>
            </a:lvl7pPr>
            <a:lvl8pPr marL="3429000" indent="-228600" algn="ctr" eaLnBrk="0" fontAlgn="base" hangingPunct="0">
              <a:spcBef>
                <a:spcPct val="0"/>
              </a:spcBef>
              <a:spcAft>
                <a:spcPct val="0"/>
              </a:spcAft>
              <a:defRPr kumimoji="1" sz="1200">
                <a:solidFill>
                  <a:schemeClr val="tx1"/>
                </a:solidFill>
                <a:latin typeface="MS UI Gothic" pitchFamily="50" charset="-128"/>
                <a:ea typeface="MS UI Gothic" pitchFamily="50" charset="-128"/>
              </a:defRPr>
            </a:lvl8pPr>
            <a:lvl9pPr marL="3886200" indent="-228600" algn="ctr" eaLnBrk="0" fontAlgn="base" hangingPunct="0">
              <a:spcBef>
                <a:spcPct val="0"/>
              </a:spcBef>
              <a:spcAft>
                <a:spcPct val="0"/>
              </a:spcAft>
              <a:defRPr kumimoji="1" sz="1200">
                <a:solidFill>
                  <a:schemeClr val="tx1"/>
                </a:solidFill>
                <a:latin typeface="MS UI Gothic" pitchFamily="50" charset="-128"/>
                <a:ea typeface="MS UI Gothic" pitchFamily="50" charset="-128"/>
              </a:defRPr>
            </a:lvl9pPr>
          </a:lstStyle>
          <a:p>
            <a:pPr algn="ctr">
              <a:defRPr/>
            </a:pPr>
            <a:r>
              <a:rPr lang="ja-JP" altLang="en-US" sz="1600" b="1" dirty="0" smtClean="0">
                <a:latin typeface="メイリオ" pitchFamily="50" charset="-128"/>
                <a:ea typeface="メイリオ" pitchFamily="50" charset="-128"/>
                <a:cs typeface="メイリオ" pitchFamily="50" charset="-128"/>
              </a:rPr>
              <a:t>事務職等の雇用補助期間・補助対象業務</a:t>
            </a:r>
            <a:endParaRPr lang="en-US" altLang="ja-JP" sz="1600" b="1" dirty="0" smtClean="0">
              <a:latin typeface="メイリオ" pitchFamily="50" charset="-128"/>
              <a:ea typeface="メイリオ" pitchFamily="50" charset="-128"/>
              <a:cs typeface="メイリオ" pitchFamily="50" charset="-128"/>
            </a:endParaRPr>
          </a:p>
        </p:txBody>
      </p:sp>
      <p:cxnSp>
        <p:nvCxnSpPr>
          <p:cNvPr id="32" name="直線コネクタ 31"/>
          <p:cNvCxnSpPr/>
          <p:nvPr/>
        </p:nvCxnSpPr>
        <p:spPr>
          <a:xfrm>
            <a:off x="282902" y="476672"/>
            <a:ext cx="8568952" cy="0"/>
          </a:xfrm>
          <a:prstGeom prst="line">
            <a:avLst/>
          </a:prstGeom>
          <a:ln w="254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8" name="サブタイトル 2"/>
          <p:cNvSpPr txBox="1">
            <a:spLocks/>
          </p:cNvSpPr>
          <p:nvPr/>
        </p:nvSpPr>
        <p:spPr>
          <a:xfrm>
            <a:off x="539552" y="5733256"/>
            <a:ext cx="8496944" cy="936105"/>
          </a:xfrm>
          <a:prstGeom prst="rect">
            <a:avLst/>
          </a:prstGeom>
          <a:gradFill>
            <a:gsLst>
              <a:gs pos="50000">
                <a:srgbClr val="FEE0D8">
                  <a:lumMod val="0"/>
                  <a:lumOff val="100000"/>
                  <a:alpha val="0"/>
                </a:srgbClr>
              </a:gs>
              <a:gs pos="0">
                <a:schemeClr val="accent6">
                  <a:lumMod val="40000"/>
                  <a:lumOff val="60000"/>
                </a:schemeClr>
              </a:gs>
              <a:gs pos="100000">
                <a:srgbClr val="FFEBFA"/>
              </a:gs>
            </a:gsLst>
            <a:lin ang="5400000" scaled="0"/>
          </a:gradFill>
          <a:ln w="12700">
            <a:noFill/>
          </a:ln>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以下</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３つのうち、いずれかを満たし、規模</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拡大</a:t>
            </a:r>
            <a:r>
              <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図ること（</a:t>
            </a:r>
            <a:r>
              <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規模拡大とは、看護職員の常勤換算</a:t>
            </a:r>
            <a:r>
              <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人以上へ移行することとする）</a:t>
            </a:r>
          </a:p>
          <a:p>
            <a:pPr algn="l"/>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①</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複数の訪問看護ステーションが統合すること・②複数の訪問看護ステーションが事務処理を統一又は共同化すること</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③</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自施設で規模拡大すること</a:t>
            </a:r>
          </a:p>
          <a:p>
            <a:pPr algn="l"/>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当年度</a:t>
            </a:r>
            <a:r>
              <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日時点の看護職員の常勤換算人数に対し、</a:t>
            </a:r>
            <a:r>
              <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月末時点での規模拡大実績を報告すること</a:t>
            </a:r>
          </a:p>
          <a:p>
            <a:pPr algn="l"/>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当年度</a:t>
            </a:r>
            <a:r>
              <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日以降で新たに雇用する事務職等に対する経費である</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こと</a:t>
            </a:r>
            <a:endPar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右矢印 28"/>
          <p:cNvSpPr/>
          <p:nvPr/>
        </p:nvSpPr>
        <p:spPr>
          <a:xfrm>
            <a:off x="190441" y="5733256"/>
            <a:ext cx="277103" cy="936105"/>
          </a:xfrm>
          <a:prstGeom prst="rightArrow">
            <a:avLst>
              <a:gd name="adj1" fmla="val 100000"/>
              <a:gd name="adj2" fmla="val 0"/>
            </a:avLst>
          </a:prstGeom>
          <a:gradFill>
            <a:gsLst>
              <a:gs pos="50000">
                <a:srgbClr val="FEE0D8">
                  <a:lumMod val="0"/>
                  <a:lumOff val="100000"/>
                  <a:alpha val="0"/>
                </a:srgbClr>
              </a:gs>
              <a:gs pos="0">
                <a:schemeClr val="accent6">
                  <a:lumMod val="40000"/>
                  <a:lumOff val="60000"/>
                </a:schemeClr>
              </a:gs>
              <a:gs pos="100000">
                <a:srgbClr val="FFEBFA"/>
              </a:gs>
            </a:gsLst>
            <a:lin ang="5400000" scaled="0"/>
          </a:gra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補助要件</a:t>
            </a:r>
            <a:endPar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6995779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a:gsLst>
            <a:gs pos="0">
              <a:srgbClr val="FFC000"/>
            </a:gs>
            <a:gs pos="100000">
              <a:srgbClr val="FFC000"/>
            </a:gs>
          </a:gsLst>
          <a:lin ang="5400000" scaled="0"/>
        </a:gradFill>
        <a:ln>
          <a:noFill/>
        </a:ln>
      </a:spPr>
      <a:bodyPr rtlCol="0" anchor="ctr"/>
      <a:lstStyle>
        <a:defPPr algn="ctr">
          <a:defRPr kumimoji="1">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8757</TotalTime>
  <Words>231</Words>
  <Application>Microsoft Office PowerPoint</Application>
  <PresentationFormat>画面に合わせる (4:3)</PresentationFormat>
  <Paragraphs>45</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dc:creator>
  <cp:lastModifiedBy>HOSTNAME</cp:lastModifiedBy>
  <cp:revision>450</cp:revision>
  <cp:lastPrinted>2016-03-08T07:44:12Z</cp:lastPrinted>
  <dcterms:created xsi:type="dcterms:W3CDTF">2013-06-05T07:56:49Z</dcterms:created>
  <dcterms:modified xsi:type="dcterms:W3CDTF">2016-04-15T08:26:01Z</dcterms:modified>
</cp:coreProperties>
</file>