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9D532C-9800-4A09-8FF1-41428CB3C960}">
          <p14:sldIdLst/>
        </p14:section>
        <p14:section name="タイトルなしのセクション" id="{604A73A7-73B0-49AB-ADDB-7704D69B2147}">
          <p14:sldIdLst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5E4"/>
    <a:srgbClr val="E9EDF4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64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r">
              <a:defRPr sz="1200"/>
            </a:lvl1pPr>
          </a:lstStyle>
          <a:p>
            <a:fld id="{7DAF4AE6-CAB6-453C-A8A1-BAB70DB220F0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440863"/>
            <a:ext cx="2949575" cy="49688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3" y="9440863"/>
            <a:ext cx="2949575" cy="49688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r">
              <a:defRPr sz="1200"/>
            </a:lvl1pPr>
          </a:lstStyle>
          <a:p>
            <a:fld id="{1D063EA8-B75E-426B-AC96-E236576450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412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9787" cy="496967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5"/>
            <a:ext cx="2949787" cy="496967"/>
          </a:xfrm>
          <a:prstGeom prst="rect">
            <a:avLst/>
          </a:prstGeom>
        </p:spPr>
        <p:txBody>
          <a:bodyPr vert="horz" lIns="91403" tIns="45705" rIns="91403" bIns="45705" rtlCol="0"/>
          <a:lstStyle>
            <a:lvl1pPr algn="r">
              <a:defRPr sz="1200"/>
            </a:lvl1pPr>
          </a:lstStyle>
          <a:p>
            <a:fld id="{74D20167-DAF4-49D4-BD3E-EFFE4028B923}" type="datetimeFigureOut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5" rIns="91403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03" tIns="45705" rIns="91403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51"/>
            <a:ext cx="2949787" cy="49696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1"/>
            <a:ext cx="2949787" cy="496967"/>
          </a:xfrm>
          <a:prstGeom prst="rect">
            <a:avLst/>
          </a:prstGeom>
        </p:spPr>
        <p:txBody>
          <a:bodyPr vert="horz" lIns="91403" tIns="45705" rIns="91403" bIns="45705" rtlCol="0" anchor="b"/>
          <a:lstStyle>
            <a:lvl1pPr algn="r">
              <a:defRPr sz="1200"/>
            </a:lvl1pPr>
          </a:lstStyle>
          <a:p>
            <a:fld id="{E1C3A760-C582-4B5A-926D-7020B7263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897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237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781C-DB5F-48F0-9DF1-7BD14953C1B3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0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ED91-00CB-47EE-AD1E-F334B3350841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7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3F68-E002-4098-AD5C-A21D7B842DB2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63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E702-E795-41D2-B8DD-D59004AA7B08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02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7F6E-0D1A-4CF5-8CD8-051E8EDBC010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6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764A-28F2-43CA-9997-9CC589D60ECC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4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A7CA-A630-45A7-B51E-11A6905928B8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E9C5-683E-4979-84E1-543111F0B703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1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7E08-9FEB-45B7-B606-E05DF0CD2AB7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22C2-CEA3-47CA-B84D-1A668BC974C1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5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66FD8-9A39-4E9C-9A4D-A27F079E197C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49D6-4CBE-483A-B269-F821A525C152}" type="datetime1">
              <a:rPr kumimoji="1" lang="ja-JP" altLang="en-US" smtClean="0"/>
              <a:t>2022/12/7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14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-2124744" y="7821488"/>
            <a:ext cx="8435281" cy="2794918"/>
          </a:xfrm>
          <a:noFill/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　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　　　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　　　　　　　　　　</a:t>
            </a:r>
            <a:r>
              <a:rPr lang="ja-JP" altLang="en-US" sz="900" dirty="0">
                <a:solidFill>
                  <a:prstClr val="black"/>
                </a:solidFill>
                <a:latin typeface="+mn-ea"/>
              </a:rPr>
              <a:t>　　　　　　</a:t>
            </a:r>
            <a:endParaRPr lang="en-US" altLang="ja-JP" sz="9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13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1500" dirty="0">
              <a:solidFill>
                <a:prstClr val="black"/>
              </a:solidFill>
              <a:latin typeface="+mn-ea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sz="15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24" name="タイトル 1"/>
          <p:cNvSpPr>
            <a:spLocks noGrp="1"/>
          </p:cNvSpPr>
          <p:nvPr>
            <p:ph type="title"/>
          </p:nvPr>
        </p:nvSpPr>
        <p:spPr>
          <a:xfrm>
            <a:off x="334161" y="523353"/>
            <a:ext cx="8424000" cy="432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事業費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納付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金・本算定に向けた対応策に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2200" y="1052736"/>
            <a:ext cx="8280000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保険料抑制の追加財源について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項目における追加財源の確保により、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本算定に向けた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保険料額の抑制を図る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84392"/>
              </p:ext>
            </p:extLst>
          </p:nvPr>
        </p:nvGraphicFramePr>
        <p:xfrm>
          <a:off x="533494" y="1499012"/>
          <a:ext cx="7978301" cy="1353924"/>
        </p:xfrm>
        <a:graphic>
          <a:graphicData uri="http://schemas.openxmlformats.org/drawingml/2006/table">
            <a:tbl>
              <a:tblPr/>
              <a:tblGrid>
                <a:gridCol w="228339">
                  <a:extLst>
                    <a:ext uri="{9D8B030D-6E8A-4147-A177-3AD203B41FA5}">
                      <a16:colId xmlns:a16="http://schemas.microsoft.com/office/drawing/2014/main" val="3445904273"/>
                    </a:ext>
                  </a:extLst>
                </a:gridCol>
                <a:gridCol w="3659669">
                  <a:extLst>
                    <a:ext uri="{9D8B030D-6E8A-4147-A177-3AD203B41FA5}">
                      <a16:colId xmlns:a16="http://schemas.microsoft.com/office/drawing/2014/main" val="3424088852"/>
                    </a:ext>
                  </a:extLst>
                </a:gridCol>
                <a:gridCol w="4090293">
                  <a:extLst>
                    <a:ext uri="{9D8B030D-6E8A-4147-A177-3AD203B41FA5}">
                      <a16:colId xmlns:a16="http://schemas.microsoft.com/office/drawing/2014/main" val="3036336162"/>
                    </a:ext>
                  </a:extLst>
                </a:gridCol>
              </a:tblGrid>
              <a:tr h="2017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目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B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08176"/>
                  </a:ext>
                </a:extLst>
              </a:tr>
              <a:tr h="3475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過年度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保険料収納分の納付金への納付割合の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引上げ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納付割合を引上げることにより、保険料を抑制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75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％⇒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4198063"/>
                  </a:ext>
                </a:extLst>
              </a:tr>
              <a:tr h="283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府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２号独自インセンティブ交付額の一部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見直し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交付額の一部を納付金抑制財源とすることにより、保険料を抑制</a:t>
                      </a: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・広域化に伴うシステム改修費所要見込額にかかる上限額の見直し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・取組評価部分の交付額の見直し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696393"/>
                  </a:ext>
                </a:extLst>
              </a:tr>
              <a:tr h="3876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保健事業費（独自事業分）の交付割合等の一部見直し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交付額を見直すことにより、保険料を抑制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・仮算定時申請額の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％を上限として設定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74866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34161" y="3599595"/>
            <a:ext cx="8435280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統一保険料率の抑制について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本算定において標準収納率の見直しにより、統一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保険料率を抑制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56375" y="209196"/>
            <a:ext cx="936105" cy="433553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108000" bIns="108000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資料７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4161" y="5176657"/>
            <a:ext cx="8435280" cy="4462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国への緊急要望の実施について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コロナ禍からの回復・反動による医療費の増加や、後期高齢者支援金の大幅な増加等による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保険料への影響を踏まえ、国への緊急要望を行う。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95048"/>
              </p:ext>
            </p:extLst>
          </p:nvPr>
        </p:nvGraphicFramePr>
        <p:xfrm>
          <a:off x="533491" y="4067660"/>
          <a:ext cx="7978301" cy="881033"/>
        </p:xfrm>
        <a:graphic>
          <a:graphicData uri="http://schemas.openxmlformats.org/drawingml/2006/table">
            <a:tbl>
              <a:tblPr/>
              <a:tblGrid>
                <a:gridCol w="228339">
                  <a:extLst>
                    <a:ext uri="{9D8B030D-6E8A-4147-A177-3AD203B41FA5}">
                      <a16:colId xmlns:a16="http://schemas.microsoft.com/office/drawing/2014/main" val="418668362"/>
                    </a:ext>
                  </a:extLst>
                </a:gridCol>
                <a:gridCol w="3659669">
                  <a:extLst>
                    <a:ext uri="{9D8B030D-6E8A-4147-A177-3AD203B41FA5}">
                      <a16:colId xmlns:a16="http://schemas.microsoft.com/office/drawing/2014/main" val="1132632647"/>
                    </a:ext>
                  </a:extLst>
                </a:gridCol>
                <a:gridCol w="4090293">
                  <a:extLst>
                    <a:ext uri="{9D8B030D-6E8A-4147-A177-3AD203B41FA5}">
                      <a16:colId xmlns:a16="http://schemas.microsoft.com/office/drawing/2014/main" val="1364653284"/>
                    </a:ext>
                  </a:extLst>
                </a:gridCol>
              </a:tblGrid>
              <a:tr h="2329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目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B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2667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規模別基準収納率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の引上げ　　　　　　　　　　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規模別基準収納率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を引上げることにより、保険料を抑制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規模別基準収納率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：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▲1.0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　⇒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▲0.5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・インセンティブ値：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⇒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・努力値　　　　　：＋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0.5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　⇒　＋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0.6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2538659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99897"/>
              </p:ext>
            </p:extLst>
          </p:nvPr>
        </p:nvGraphicFramePr>
        <p:xfrm>
          <a:off x="533491" y="5752787"/>
          <a:ext cx="7978301" cy="785839"/>
        </p:xfrm>
        <a:graphic>
          <a:graphicData uri="http://schemas.openxmlformats.org/drawingml/2006/table">
            <a:tbl>
              <a:tblPr/>
              <a:tblGrid>
                <a:gridCol w="228339">
                  <a:extLst>
                    <a:ext uri="{9D8B030D-6E8A-4147-A177-3AD203B41FA5}">
                      <a16:colId xmlns:a16="http://schemas.microsoft.com/office/drawing/2014/main" val="418668362"/>
                    </a:ext>
                  </a:extLst>
                </a:gridCol>
                <a:gridCol w="3659669">
                  <a:extLst>
                    <a:ext uri="{9D8B030D-6E8A-4147-A177-3AD203B41FA5}">
                      <a16:colId xmlns:a16="http://schemas.microsoft.com/office/drawing/2014/main" val="1132632647"/>
                    </a:ext>
                  </a:extLst>
                </a:gridCol>
                <a:gridCol w="4090293">
                  <a:extLst>
                    <a:ext uri="{9D8B030D-6E8A-4147-A177-3AD203B41FA5}">
                      <a16:colId xmlns:a16="http://schemas.microsoft.com/office/drawing/2014/main" val="1364653284"/>
                    </a:ext>
                  </a:extLst>
                </a:gridCol>
              </a:tblGrid>
              <a:tr h="2097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　目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B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52667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国への緊急要望を実施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コロナ禍の診療控えからの回復・反動による医療費の増加や、後期高齢者支援金の大幅な増加等による保険料への影響を踏まえ、国に対し、保険料抑制のための支援を</a:t>
                      </a:r>
                      <a:r>
                        <a:rPr lang="ja-JP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求める</a:t>
                      </a:r>
                      <a:r>
                        <a:rPr lang="ja-JP" altLang="en-US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。</a:t>
                      </a:r>
                      <a:endParaRPr lang="ja-JP" alt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2538659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84860"/>
              </p:ext>
            </p:extLst>
          </p:nvPr>
        </p:nvGraphicFramePr>
        <p:xfrm>
          <a:off x="533492" y="2957458"/>
          <a:ext cx="7978301" cy="399534"/>
        </p:xfrm>
        <a:graphic>
          <a:graphicData uri="http://schemas.openxmlformats.org/drawingml/2006/table">
            <a:tbl>
              <a:tblPr/>
              <a:tblGrid>
                <a:gridCol w="228339">
                  <a:extLst>
                    <a:ext uri="{9D8B030D-6E8A-4147-A177-3AD203B41FA5}">
                      <a16:colId xmlns:a16="http://schemas.microsoft.com/office/drawing/2014/main" val="418668362"/>
                    </a:ext>
                  </a:extLst>
                </a:gridCol>
                <a:gridCol w="3659669">
                  <a:extLst>
                    <a:ext uri="{9D8B030D-6E8A-4147-A177-3AD203B41FA5}">
                      <a16:colId xmlns:a16="http://schemas.microsoft.com/office/drawing/2014/main" val="1132632647"/>
                    </a:ext>
                  </a:extLst>
                </a:gridCol>
                <a:gridCol w="4090293">
                  <a:extLst>
                    <a:ext uri="{9D8B030D-6E8A-4147-A177-3AD203B41FA5}">
                      <a16:colId xmlns:a16="http://schemas.microsoft.com/office/drawing/2014/main" val="1364653284"/>
                    </a:ext>
                  </a:extLst>
                </a:gridCol>
              </a:tblGrid>
              <a:tr h="3995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409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前期高齢者交付金精算用の留保財源（財政調整事業）の活用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後年度の前期高齢者交付金の精算のための留保財源について、仮算定で留保するとした額の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1/2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を保険料の抑制財源とする。</a:t>
                      </a:r>
                    </a:p>
                  </a:txBody>
                  <a:tcPr marL="36000" marR="5409" marT="54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2538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0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6845</TotalTime>
  <Words>477</Words>
  <Application>Microsoft Office PowerPoint</Application>
  <PresentationFormat>画面に合わせる (4:3)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R5事業費納付金・本算定に向けた対応策について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大阪府の医療費の主な特徴と要因分析  ―第3期大阪府医療費適正化計画(素案)より―</dc:title>
  <dc:creator>atsuko</dc:creator>
  <cp:lastModifiedBy>原　慎太郎</cp:lastModifiedBy>
  <cp:revision>711</cp:revision>
  <cp:lastPrinted>2022-12-06T02:19:57Z</cp:lastPrinted>
  <dcterms:created xsi:type="dcterms:W3CDTF">2017-09-18T04:43:12Z</dcterms:created>
  <dcterms:modified xsi:type="dcterms:W3CDTF">2022-12-07T03:06:15Z</dcterms:modified>
</cp:coreProperties>
</file>