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700" autoAdjust="0"/>
  </p:normalViewPr>
  <p:slideViewPr>
    <p:cSldViewPr>
      <p:cViewPr varScale="1">
        <p:scale>
          <a:sx n="74" d="100"/>
          <a:sy n="74" d="100"/>
        </p:scale>
        <p:origin x="1278"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2022/4/26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2022/4/26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2022/4/26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2022/4/26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2022/4/26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2022/4/26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787C0F-74BD-4AF3-BD7C-BD9F70D2C250}" type="datetimeFigureOut">
              <a:rPr kumimoji="1" lang="ja-JP" altLang="en-US" smtClean="0"/>
              <a:t>2022/4/26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787C0F-74BD-4AF3-BD7C-BD9F70D2C250}" type="datetimeFigureOut">
              <a:rPr kumimoji="1" lang="ja-JP" altLang="en-US" smtClean="0"/>
              <a:t>2022/4/26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787C0F-74BD-4AF3-BD7C-BD9F70D2C250}" type="datetimeFigureOut">
              <a:rPr kumimoji="1" lang="ja-JP" altLang="en-US" smtClean="0"/>
              <a:t>2022/4/26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2022/4/26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2022/4/26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87C0F-74BD-4AF3-BD7C-BD9F70D2C250}" type="datetimeFigureOut">
              <a:rPr kumimoji="1" lang="ja-JP" altLang="en-US" smtClean="0"/>
              <a:t>2022/4/26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394593"/>
            <a:ext cx="8892480"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令和４年度</a:t>
            </a:r>
            <a:r>
              <a:rPr lang="ja-JP" altLang="en-US" sz="1800" b="1" dirty="0" smtClean="0">
                <a:latin typeface="HGS創英角ｺﾞｼｯｸUB" panose="020B0900000000000000" pitchFamily="50" charset="-128"/>
                <a:ea typeface="HGS創英角ｺﾞｼｯｸUB" panose="020B0900000000000000" pitchFamily="50" charset="-128"/>
              </a:rPr>
              <a:t>　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082433149"/>
              </p:ext>
            </p:extLst>
          </p:nvPr>
        </p:nvGraphicFramePr>
        <p:xfrm>
          <a:off x="16630" y="908720"/>
          <a:ext cx="9055870" cy="5539039"/>
        </p:xfrm>
        <a:graphic>
          <a:graphicData uri="http://schemas.openxmlformats.org/drawingml/2006/table">
            <a:tbl>
              <a:tblPr firstRow="1" bandRow="1">
                <a:tableStyleId>{5940675A-B579-460E-94D1-54222C63F5DA}</a:tableStyleId>
              </a:tblPr>
              <a:tblGrid>
                <a:gridCol w="737570">
                  <a:extLst>
                    <a:ext uri="{9D8B030D-6E8A-4147-A177-3AD203B41FA5}">
                      <a16:colId xmlns:a16="http://schemas.microsoft.com/office/drawing/2014/main" val="20000"/>
                    </a:ext>
                  </a:extLst>
                </a:gridCol>
                <a:gridCol w="1868722">
                  <a:extLst>
                    <a:ext uri="{9D8B030D-6E8A-4147-A177-3AD203B41FA5}">
                      <a16:colId xmlns:a16="http://schemas.microsoft.com/office/drawing/2014/main" val="20003"/>
                    </a:ext>
                  </a:extLst>
                </a:gridCol>
                <a:gridCol w="4699707">
                  <a:extLst>
                    <a:ext uri="{9D8B030D-6E8A-4147-A177-3AD203B41FA5}">
                      <a16:colId xmlns:a16="http://schemas.microsoft.com/office/drawing/2014/main" val="20004"/>
                    </a:ext>
                  </a:extLst>
                </a:gridCol>
                <a:gridCol w="1749871">
                  <a:extLst>
                    <a:ext uri="{9D8B030D-6E8A-4147-A177-3AD203B41FA5}">
                      <a16:colId xmlns:a16="http://schemas.microsoft.com/office/drawing/2014/main" val="3958627028"/>
                    </a:ext>
                  </a:extLst>
                </a:gridCol>
              </a:tblGrid>
              <a:tr h="333235">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令和３年度検討事項</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令和４年度主な検討事項</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208134">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①過年度の保険料収納見込み（一般分）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②保険者努力支援制度（都道府県分）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過去３ヵ年の平均収納額の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に、平成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～令和２年度調定額の平均と、直近値で</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ある令和２年度の調定額から算出した変動率を乗じた額と設定。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引き続き、保険料引き下げ財源として活用。</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被保険者数の推計方法の変更</a:t>
                      </a:r>
                      <a:endParaRPr kumimoji="1" lang="en-US" altLang="ja-JP" sz="950" b="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団塊世代の後期高齢者医療制度への移行を反映するため、</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75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歳の誕生月で減算する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コーホート要因法（「自然増減」（出生と死亡）及び「純移動」（資格取得・喪失）という、二つ</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の「変動要因」の将来値を仮定しそれに基づいた被保険者数の推計を行う方法）を採用。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①過年度の保険料収納見込み（一般分）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②保険者努力支援制度（都道府県分）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804130">
                <a:tc>
                  <a:txBody>
                    <a:bodyPr/>
                    <a:lstStyle/>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減免・軽減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子どもに係る均等割額減額措</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置について、制度内容を検討　　</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国において、子ども（未就学児）に係る被保険者均等割額を減額し、その減額相当額を</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公費で支援する法改正（令和４年４月１日施行）を実施。</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子どもに係る均等割額減額措置に係る対象年齢及び軽減額の拡充について国へ要望。</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子どもに係る均等割額減額措置について、対象年齢及び軽減額の拡充の動向をみながら必要に応じ国へ要望（継続）。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0981838"/>
                  </a:ext>
                </a:extLst>
              </a:tr>
              <a:tr h="1452202">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令和２年度決算状況を踏まえ</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err="1" smtClean="0">
                          <a:solidFill>
                            <a:sysClr val="windowText" lastClr="000000"/>
                          </a:solidFill>
                          <a:latin typeface="HGPｺﾞｼｯｸM" panose="020B0600000000000000" pitchFamily="50" charset="-128"/>
                          <a:ea typeface="HGPｺﾞｼｯｸM" panose="020B0600000000000000" pitchFamily="50" charset="-128"/>
                        </a:rPr>
                        <a:t>た</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検証</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令和２年度を含む直近３年間の収納率実績の最高値と令和２年度の収納率の平均値</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を算定の基準とし、条件を以下のとおり設定。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 規模別基準収納率</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規模別平均収納率▲１％</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 インセンティブ</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174625"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規模別基準収納率を上回っている値の</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1/2</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 努力分</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実収納率</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+0.5</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令和３年度決算状況を踏まえた検証</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7884415"/>
                  </a:ext>
                </a:extLst>
              </a:tr>
              <a:tr h="1310122">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保健事業</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独自事業分の財源の在り方に</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ついて検討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標準保険料率で賄う対象経費は、府保険料総額（医療分）の</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5.0</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（その他の保険者）を保健事業分の上限として、事業費納付金の対象となる保健事業費（共通分）を除く部分を独自事業分とする。</a:t>
                      </a: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対象経費の基準額は、前年度保険料総額（医療分）の一定割合と、納付金算定時の報告額のいずれか低い額とする。本算定時には、仮算定時からの増額変更は行わない。</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保健事業における財源の在り方について、引き続き検討。</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独自事業分を含む保健事業における財源の在り方について検討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8478541"/>
                  </a:ext>
                </a:extLst>
              </a:tr>
            </a:tbl>
          </a:graphicData>
        </a:graphic>
      </p:graphicFrame>
      <p:sp>
        <p:nvSpPr>
          <p:cNvPr id="4" name="テキスト ボックス 3"/>
          <p:cNvSpPr txBox="1"/>
          <p:nvPr/>
        </p:nvSpPr>
        <p:spPr>
          <a:xfrm>
            <a:off x="7884368" y="240705"/>
            <a:ext cx="1188132" cy="307777"/>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400" b="1" dirty="0" smtClean="0">
                <a:latin typeface="+mn-ea"/>
              </a:rPr>
              <a:t>資料４</a:t>
            </a:r>
            <a:r>
              <a:rPr lang="ja-JP" altLang="en-US" sz="1400" b="1" dirty="0">
                <a:latin typeface="+mn-ea"/>
              </a:rPr>
              <a:t>　</a:t>
            </a:r>
            <a:r>
              <a:rPr kumimoji="1" lang="ja-JP" altLang="en-US" sz="1400" b="1" dirty="0" smtClean="0">
                <a:latin typeface="+mn-ea"/>
              </a:rPr>
              <a:t>　</a:t>
            </a:r>
            <a:r>
              <a:rPr kumimoji="1" lang="ja-JP" altLang="en-US" sz="1200" b="1" dirty="0" smtClean="0">
                <a:latin typeface="+mn-ea"/>
              </a:rPr>
              <a:t>　　</a:t>
            </a:r>
            <a:endParaRPr kumimoji="1" lang="ja-JP" altLang="en-US" sz="1200" b="1" dirty="0">
              <a:latin typeface="+mn-ea"/>
            </a:endParaRPr>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631" y="363649"/>
            <a:ext cx="8604448"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令和４年度</a:t>
            </a:r>
            <a:r>
              <a:rPr lang="ja-JP" altLang="en-US" sz="1800" b="1" dirty="0" smtClean="0">
                <a:latin typeface="HGS創英角ｺﾞｼｯｸUB" panose="020B0900000000000000" pitchFamily="50" charset="-128"/>
                <a:ea typeface="HGS創英角ｺﾞｼｯｸUB" panose="020B0900000000000000" pitchFamily="50" charset="-128"/>
              </a:rPr>
              <a:t>　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519298455"/>
              </p:ext>
            </p:extLst>
          </p:nvPr>
        </p:nvGraphicFramePr>
        <p:xfrm>
          <a:off x="18974" y="836712"/>
          <a:ext cx="9055870" cy="1685385"/>
        </p:xfrm>
        <a:graphic>
          <a:graphicData uri="http://schemas.openxmlformats.org/drawingml/2006/table">
            <a:tbl>
              <a:tblPr firstRow="1" bandRow="1">
                <a:tableStyleId>{5940675A-B579-460E-94D1-54222C63F5DA}</a:tableStyleId>
              </a:tblPr>
              <a:tblGrid>
                <a:gridCol w="737570">
                  <a:extLst>
                    <a:ext uri="{9D8B030D-6E8A-4147-A177-3AD203B41FA5}">
                      <a16:colId xmlns:a16="http://schemas.microsoft.com/office/drawing/2014/main" val="20000"/>
                    </a:ext>
                  </a:extLst>
                </a:gridCol>
                <a:gridCol w="1868722">
                  <a:extLst>
                    <a:ext uri="{9D8B030D-6E8A-4147-A177-3AD203B41FA5}">
                      <a16:colId xmlns:a16="http://schemas.microsoft.com/office/drawing/2014/main" val="20003"/>
                    </a:ext>
                  </a:extLst>
                </a:gridCol>
                <a:gridCol w="4699707">
                  <a:extLst>
                    <a:ext uri="{9D8B030D-6E8A-4147-A177-3AD203B41FA5}">
                      <a16:colId xmlns:a16="http://schemas.microsoft.com/office/drawing/2014/main" val="20004"/>
                    </a:ext>
                  </a:extLst>
                </a:gridCol>
                <a:gridCol w="1749871">
                  <a:extLst>
                    <a:ext uri="{9D8B030D-6E8A-4147-A177-3AD203B41FA5}">
                      <a16:colId xmlns:a16="http://schemas.microsoft.com/office/drawing/2014/main" val="3958627028"/>
                    </a:ext>
                  </a:extLst>
                </a:gridCol>
              </a:tblGrid>
              <a:tr h="333235">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令和３年度検討事項</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令和４年度主な検討事項</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352150">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財政安定化基金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剰余金が生じた場合の基金</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err="1" smtClean="0">
                          <a:solidFill>
                            <a:sysClr val="windowText" lastClr="000000"/>
                          </a:solidFill>
                          <a:latin typeface="HGPｺﾞｼｯｸM" panose="020B0600000000000000" pitchFamily="50" charset="-128"/>
                          <a:ea typeface="HGPｺﾞｼｯｸM" panose="020B0600000000000000" pitchFamily="50" charset="-128"/>
                        </a:rPr>
                        <a:t>への</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積立に係る基本的な考え</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方等について検討</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大阪府国民健康保険財政安定化基金条例の一部を改正する条例を令和４年２月議会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に上程。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lang="ja-JP" altLang="en-US" sz="950" dirty="0" smtClean="0">
                          <a:solidFill>
                            <a:schemeClr val="tx1"/>
                          </a:solidFill>
                          <a:latin typeface="HGPｺﾞｼｯｸM" panose="020B0600000000000000" pitchFamily="50" charset="-128"/>
                          <a:ea typeface="HGPｺﾞｼｯｸM" panose="020B0600000000000000" pitchFamily="50" charset="-128"/>
                        </a:rPr>
                        <a:t>　保険料の平準化等を図る観点から、基金への積立に係る基本的な考え方等について、</a:t>
                      </a: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en-US" altLang="ja-JP" sz="950" dirty="0" smtClean="0">
                          <a:solidFill>
                            <a:schemeClr val="tx1"/>
                          </a:solidFill>
                          <a:latin typeface="HGPｺﾞｼｯｸM" panose="020B0600000000000000" pitchFamily="50" charset="-128"/>
                          <a:ea typeface="HGPｺﾞｼｯｸM" panose="020B0600000000000000" pitchFamily="50" charset="-128"/>
                        </a:rPr>
                        <a:t> </a:t>
                      </a:r>
                      <a:r>
                        <a:rPr lang="ja-JP" altLang="en-US" sz="950" dirty="0" smtClean="0">
                          <a:solidFill>
                            <a:schemeClr val="tx1"/>
                          </a:solidFill>
                          <a:latin typeface="HGPｺﾞｼｯｸM" panose="020B0600000000000000" pitchFamily="50" charset="-128"/>
                          <a:ea typeface="HGPｺﾞｼｯｸM" panose="020B0600000000000000" pitchFamily="50" charset="-128"/>
                        </a:rPr>
                        <a:t>　引き続き検討</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r>
                        <a:rPr lang="ja-JP" altLang="en-US" sz="950" dirty="0" smtClean="0">
                          <a:solidFill>
                            <a:schemeClr val="tx1"/>
                          </a:solidFill>
                          <a:latin typeface="HGPｺﾞｼｯｸM" panose="020B0600000000000000" pitchFamily="50" charset="-128"/>
                          <a:ea typeface="HGPｺﾞｼｯｸM" panose="020B0600000000000000" pitchFamily="50" charset="-128"/>
                        </a:rPr>
                        <a:t>保険料の平準化等を図る</a:t>
                      </a: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観点から、基金への積立に</a:t>
                      </a: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係る基本的な考え方等につい</a:t>
                      </a: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て、引き続き検討</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6" name="タイトル 1"/>
          <p:cNvSpPr txBox="1">
            <a:spLocks/>
          </p:cNvSpPr>
          <p:nvPr/>
        </p:nvSpPr>
        <p:spPr>
          <a:xfrm>
            <a:off x="16631" y="2636912"/>
            <a:ext cx="9055869" cy="207870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85725" indent="-85725" algn="l">
              <a:spcBef>
                <a:spcPts val="0"/>
              </a:spcBef>
              <a:defRPr/>
            </a:pPr>
            <a:r>
              <a:rPr lang="en-US" altLang="ja-JP" sz="1000" dirty="0" smtClean="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追加検討項目：コロナ減免について</a:t>
            </a:r>
            <a:r>
              <a:rPr lang="en-US" altLang="ja-JP" sz="1000" dirty="0" smtClean="0">
                <a:latin typeface="HGPｺﾞｼｯｸM" panose="020B0600000000000000" pitchFamily="50" charset="-128"/>
                <a:ea typeface="HGPｺﾞｼｯｸM" panose="020B0600000000000000" pitchFamily="50" charset="-128"/>
              </a:rPr>
              <a:t>】</a:t>
            </a:r>
            <a:br>
              <a:rPr lang="en-US" altLang="ja-JP" sz="1000" dirty="0" smtClean="0">
                <a:latin typeface="HGPｺﾞｼｯｸM" panose="020B0600000000000000" pitchFamily="50" charset="-128"/>
                <a:ea typeface="HGPｺﾞｼｯｸM" panose="020B0600000000000000" pitchFamily="50" charset="-128"/>
              </a:rPr>
            </a:br>
            <a:r>
              <a:rPr lang="ja-JP" altLang="en-US" sz="1000" dirty="0" smtClean="0">
                <a:latin typeface="HGPｺﾞｼｯｸM" panose="020B0600000000000000" pitchFamily="50" charset="-128"/>
                <a:ea typeface="HGPｺﾞｼｯｸM" panose="020B0600000000000000" pitchFamily="50" charset="-128"/>
              </a:rPr>
              <a:t>●　令和３年３月</a:t>
            </a:r>
            <a:r>
              <a:rPr lang="en-US" altLang="ja-JP" sz="1000" dirty="0" smtClean="0">
                <a:latin typeface="HGPｺﾞｼｯｸM" panose="020B0600000000000000" pitchFamily="50" charset="-128"/>
                <a:ea typeface="HGPｺﾞｼｯｸM" panose="020B0600000000000000" pitchFamily="50" charset="-128"/>
              </a:rPr>
              <a:t>12</a:t>
            </a:r>
            <a:r>
              <a:rPr lang="ja-JP" altLang="en-US" sz="1000" dirty="0" smtClean="0">
                <a:latin typeface="HGPｺﾞｼｯｸM" panose="020B0600000000000000" pitchFamily="50" charset="-128"/>
                <a:ea typeface="HGPｺﾞｼｯｸM" panose="020B0600000000000000" pitchFamily="50" charset="-128"/>
              </a:rPr>
              <a:t>日付け厚生労働省事務連絡により、令和</a:t>
            </a:r>
            <a:r>
              <a:rPr lang="ja-JP" altLang="en-US" sz="1000" dirty="0">
                <a:latin typeface="HGPｺﾞｼｯｸM" panose="020B0600000000000000" pitchFamily="50" charset="-128"/>
                <a:ea typeface="HGPｺﾞｼｯｸM" panose="020B0600000000000000" pitchFamily="50" charset="-128"/>
              </a:rPr>
              <a:t>３</a:t>
            </a:r>
            <a:r>
              <a:rPr lang="ja-JP" altLang="en-US" sz="1000" dirty="0" smtClean="0">
                <a:latin typeface="HGPｺﾞｼｯｸM" panose="020B0600000000000000" pitchFamily="50" charset="-128"/>
                <a:ea typeface="HGPｺﾞｼｯｸM" panose="020B0600000000000000" pitchFamily="50" charset="-128"/>
              </a:rPr>
              <a:t>年度のコロナ減免に係る特別調整交付金による財政支援（一部支援）の実施について通知</a:t>
            </a:r>
            <a:r>
              <a:rPr lang="en-US" altLang="ja-JP" sz="1000" dirty="0" smtClean="0">
                <a:latin typeface="HGPｺﾞｼｯｸM" panose="020B0600000000000000" pitchFamily="50" charset="-128"/>
                <a:ea typeface="HGPｺﾞｼｯｸM" panose="020B0600000000000000" pitchFamily="50" charset="-128"/>
              </a:rPr>
              <a:t/>
            </a:r>
            <a:br>
              <a:rPr lang="en-US" altLang="ja-JP" sz="1000" dirty="0" smtClean="0">
                <a:latin typeface="HGPｺﾞｼｯｸM" panose="020B0600000000000000" pitchFamily="50" charset="-128"/>
                <a:ea typeface="HGPｺﾞｼｯｸM" panose="020B0600000000000000" pitchFamily="50" charset="-128"/>
              </a:rPr>
            </a:br>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　令和</a:t>
            </a:r>
            <a:r>
              <a:rPr lang="ja-JP" altLang="en-US" sz="1000" dirty="0">
                <a:latin typeface="HGPｺﾞｼｯｸM" panose="020B0600000000000000" pitchFamily="50" charset="-128"/>
                <a:ea typeface="HGPｺﾞｼｯｸM" panose="020B0600000000000000" pitchFamily="50" charset="-128"/>
              </a:rPr>
              <a:t>２</a:t>
            </a:r>
            <a:r>
              <a:rPr lang="ja-JP" altLang="en-US" sz="1000" dirty="0" smtClean="0">
                <a:latin typeface="HGPｺﾞｼｯｸM" panose="020B0600000000000000" pitchFamily="50" charset="-128"/>
                <a:ea typeface="HGPｺﾞｼｯｸM" panose="020B0600000000000000" pitchFamily="50" charset="-128"/>
              </a:rPr>
              <a:t>年度の全額支援から一部支援への変更に伴い、令和</a:t>
            </a:r>
            <a:r>
              <a:rPr lang="ja-JP" altLang="en-US" sz="1000" dirty="0">
                <a:latin typeface="HGPｺﾞｼｯｸM" panose="020B0600000000000000" pitchFamily="50" charset="-128"/>
                <a:ea typeface="HGPｺﾞｼｯｸM" panose="020B0600000000000000" pitchFamily="50" charset="-128"/>
              </a:rPr>
              <a:t>３</a:t>
            </a:r>
            <a:r>
              <a:rPr lang="ja-JP" altLang="en-US" sz="1000" dirty="0" smtClean="0">
                <a:latin typeface="HGPｺﾞｼｯｸM" panose="020B0600000000000000" pitchFamily="50" charset="-128"/>
                <a:ea typeface="HGPｺﾞｼｯｸM" panose="020B0600000000000000" pitchFamily="50" charset="-128"/>
              </a:rPr>
              <a:t>年度は費用負担が発生する状況</a:t>
            </a:r>
            <a:r>
              <a:rPr lang="en-US" altLang="ja-JP" sz="1000" dirty="0" smtClean="0">
                <a:latin typeface="HGPｺﾞｼｯｸM" panose="020B0600000000000000" pitchFamily="50" charset="-128"/>
                <a:ea typeface="HGPｺﾞｼｯｸM" panose="020B0600000000000000" pitchFamily="50" charset="-128"/>
              </a:rPr>
              <a:t/>
            </a:r>
            <a:br>
              <a:rPr lang="en-US" altLang="ja-JP" sz="1000" dirty="0" smtClean="0">
                <a:latin typeface="HGPｺﾞｼｯｸM" panose="020B0600000000000000" pitchFamily="50" charset="-128"/>
                <a:ea typeface="HGPｺﾞｼｯｸM" panose="020B0600000000000000" pitchFamily="50" charset="-128"/>
              </a:rPr>
            </a:br>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　減免実施に係る費用負担に対する府の財政支援については、令和</a:t>
            </a:r>
            <a:r>
              <a:rPr lang="ja-JP" altLang="en-US" sz="1000" dirty="0">
                <a:latin typeface="HGPｺﾞｼｯｸM" panose="020B0600000000000000" pitchFamily="50" charset="-128"/>
                <a:ea typeface="HGPｺﾞｼｯｸM" panose="020B0600000000000000" pitchFamily="50" charset="-128"/>
              </a:rPr>
              <a:t>３</a:t>
            </a:r>
            <a:r>
              <a:rPr lang="ja-JP" altLang="en-US" sz="1000" dirty="0" smtClean="0">
                <a:latin typeface="HGPｺﾞｼｯｸM" panose="020B0600000000000000" pitchFamily="50" charset="-128"/>
                <a:ea typeface="HGPｺﾞｼｯｸM" panose="020B0600000000000000" pitchFamily="50" charset="-128"/>
              </a:rPr>
              <a:t>年度の減免額（規模）及び府の国庫返還金額に基づく府国保特会の財政状況を踏まえ検討</a:t>
            </a:r>
            <a:endParaRPr lang="en-US" altLang="ja-JP" sz="1000" dirty="0" smtClean="0">
              <a:latin typeface="HGPｺﾞｼｯｸM" panose="020B0600000000000000" pitchFamily="50" charset="-128"/>
              <a:ea typeface="HGPｺﾞｼｯｸM" panose="020B0600000000000000" pitchFamily="50" charset="-128"/>
            </a:endParaRPr>
          </a:p>
          <a:p>
            <a:pPr marL="85725" indent="-85725">
              <a:spcBef>
                <a:spcPts val="0"/>
              </a:spcBef>
              <a:defRPr/>
            </a:pPr>
            <a:r>
              <a:rPr lang="ja-JP" altLang="en-US" sz="1400" b="1" dirty="0" smtClean="0">
                <a:latin typeface="HGPｺﾞｼｯｸM" panose="020B0600000000000000" pitchFamily="50" charset="-128"/>
                <a:ea typeface="HGPｺﾞｼｯｸM" panose="020B0600000000000000" pitchFamily="50" charset="-128"/>
              </a:rPr>
              <a:t>⇓</a:t>
            </a:r>
            <a:endParaRPr lang="en-US" altLang="ja-JP" sz="1400" b="1" dirty="0" smtClean="0">
              <a:latin typeface="HGPｺﾞｼｯｸM" panose="020B0600000000000000" pitchFamily="50" charset="-128"/>
              <a:ea typeface="HGPｺﾞｼｯｸM" panose="020B0600000000000000" pitchFamily="50" charset="-128"/>
            </a:endParaRPr>
          </a:p>
          <a:p>
            <a:pPr algn="l">
              <a:lnSpc>
                <a:spcPts val="1100"/>
              </a:lnSpc>
              <a:spcBef>
                <a:spcPts val="0"/>
              </a:spcBef>
              <a:defRPr/>
            </a:pPr>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　令和３年</a:t>
            </a:r>
            <a:r>
              <a:rPr lang="en-US" altLang="ja-JP" sz="1000" dirty="0" smtClean="0">
                <a:latin typeface="HGPｺﾞｼｯｸM" panose="020B0600000000000000" pitchFamily="50" charset="-128"/>
                <a:ea typeface="HGPｺﾞｼｯｸM" panose="020B0600000000000000" pitchFamily="50" charset="-128"/>
              </a:rPr>
              <a:t>11</a:t>
            </a:r>
            <a:r>
              <a:rPr lang="ja-JP" altLang="en-US" sz="1000" dirty="0" smtClean="0">
                <a:latin typeface="HGPｺﾞｼｯｸM" panose="020B0600000000000000" pitchFamily="50" charset="-128"/>
                <a:ea typeface="HGPｺﾞｼｯｸM" panose="020B0600000000000000" pitchFamily="50" charset="-128"/>
              </a:rPr>
              <a:t>月</a:t>
            </a:r>
            <a:r>
              <a:rPr lang="en-US" altLang="ja-JP" sz="1000" dirty="0" smtClean="0">
                <a:latin typeface="HGPｺﾞｼｯｸM" panose="020B0600000000000000" pitchFamily="50" charset="-128"/>
                <a:ea typeface="HGPｺﾞｼｯｸM" panose="020B0600000000000000" pitchFamily="50" charset="-128"/>
              </a:rPr>
              <a:t>26</a:t>
            </a:r>
            <a:r>
              <a:rPr lang="ja-JP" altLang="en-US" sz="1000" dirty="0" smtClean="0">
                <a:latin typeface="HGPｺﾞｼｯｸM" panose="020B0600000000000000" pitchFamily="50" charset="-128"/>
                <a:ea typeface="HGPｺﾞｼｯｸM" panose="020B0600000000000000" pitchFamily="50" charset="-128"/>
              </a:rPr>
              <a:t>日付け</a:t>
            </a:r>
            <a:r>
              <a:rPr lang="ja-JP" altLang="en-US" sz="1000" dirty="0">
                <a:latin typeface="HGPｺﾞｼｯｸM" panose="020B0600000000000000" pitchFamily="50" charset="-128"/>
                <a:ea typeface="HGPｺﾞｼｯｸM" panose="020B0600000000000000" pitchFamily="50" charset="-128"/>
              </a:rPr>
              <a:t>厚生労働省事務連絡により</a:t>
            </a:r>
            <a:r>
              <a:rPr lang="ja-JP" altLang="en-US" sz="1000" dirty="0" smtClean="0">
                <a:latin typeface="HGPｺﾞｼｯｸM" panose="020B0600000000000000" pitchFamily="50" charset="-128"/>
                <a:ea typeface="HGPｺﾞｼｯｸM" panose="020B0600000000000000" pitchFamily="50" charset="-128"/>
              </a:rPr>
              <a:t>、令和</a:t>
            </a:r>
            <a:r>
              <a:rPr lang="ja-JP" altLang="en-US" sz="1000" dirty="0">
                <a:latin typeface="HGPｺﾞｼｯｸM" panose="020B0600000000000000" pitchFamily="50" charset="-128"/>
                <a:ea typeface="HGPｺﾞｼｯｸM" panose="020B0600000000000000" pitchFamily="50" charset="-128"/>
              </a:rPr>
              <a:t>３</a:t>
            </a:r>
            <a:r>
              <a:rPr lang="ja-JP" altLang="en-US" sz="1000" dirty="0" smtClean="0">
                <a:latin typeface="HGPｺﾞｼｯｸM" panose="020B0600000000000000" pitchFamily="50" charset="-128"/>
                <a:ea typeface="HGPｺﾞｼｯｸM" panose="020B0600000000000000" pitchFamily="50" charset="-128"/>
              </a:rPr>
              <a:t>年度</a:t>
            </a:r>
            <a:r>
              <a:rPr lang="ja-JP" altLang="en-US" sz="1000" dirty="0">
                <a:latin typeface="HGPｺﾞｼｯｸM" panose="020B0600000000000000" pitchFamily="50" charset="-128"/>
                <a:ea typeface="HGPｺﾞｼｯｸM" panose="020B0600000000000000" pitchFamily="50" charset="-128"/>
              </a:rPr>
              <a:t>のコロナ減免に</a:t>
            </a:r>
            <a:r>
              <a:rPr lang="ja-JP" altLang="en-US" sz="1000" dirty="0" smtClean="0">
                <a:latin typeface="HGPｺﾞｼｯｸM" panose="020B0600000000000000" pitchFamily="50" charset="-128"/>
                <a:ea typeface="HGPｺﾞｼｯｸM" panose="020B0600000000000000" pitchFamily="50" charset="-128"/>
              </a:rPr>
              <a:t>係る災害等臨時特例補助金及び特別</a:t>
            </a:r>
            <a:r>
              <a:rPr lang="ja-JP" altLang="en-US" sz="1000" dirty="0">
                <a:latin typeface="HGPｺﾞｼｯｸM" panose="020B0600000000000000" pitchFamily="50" charset="-128"/>
                <a:ea typeface="HGPｺﾞｼｯｸM" panose="020B0600000000000000" pitchFamily="50" charset="-128"/>
              </a:rPr>
              <a:t>調整交付金に</a:t>
            </a:r>
            <a:r>
              <a:rPr lang="ja-JP" altLang="en-US" sz="1000" dirty="0" smtClean="0">
                <a:latin typeface="HGPｺﾞｼｯｸM" panose="020B0600000000000000" pitchFamily="50" charset="-128"/>
                <a:ea typeface="HGPｺﾞｼｯｸM" panose="020B0600000000000000" pitchFamily="50" charset="-128"/>
              </a:rPr>
              <a:t>よる財政支援（全額）の</a:t>
            </a:r>
            <a:r>
              <a:rPr lang="ja-JP" altLang="en-US" sz="1000" dirty="0">
                <a:latin typeface="HGPｺﾞｼｯｸM" panose="020B0600000000000000" pitchFamily="50" charset="-128"/>
                <a:ea typeface="HGPｺﾞｼｯｸM" panose="020B0600000000000000" pitchFamily="50" charset="-128"/>
              </a:rPr>
              <a:t>実施</a:t>
            </a:r>
            <a:r>
              <a:rPr lang="ja-JP" altLang="en-US" sz="1000" dirty="0" smtClean="0">
                <a:latin typeface="HGPｺﾞｼｯｸM" panose="020B0600000000000000" pitchFamily="50" charset="-128"/>
                <a:ea typeface="HGPｺﾞｼｯｸM" panose="020B0600000000000000" pitchFamily="50" charset="-128"/>
              </a:rPr>
              <a:t>に</a:t>
            </a:r>
            <a:endParaRPr lang="en-US" altLang="ja-JP" sz="1000" dirty="0">
              <a:latin typeface="HGPｺﾞｼｯｸM" panose="020B0600000000000000" pitchFamily="50" charset="-128"/>
              <a:ea typeface="HGPｺﾞｼｯｸM" panose="020B0600000000000000" pitchFamily="50" charset="-128"/>
            </a:endParaRPr>
          </a:p>
          <a:p>
            <a:pPr algn="l">
              <a:lnSpc>
                <a:spcPts val="1100"/>
              </a:lnSpc>
              <a:spcBef>
                <a:spcPts val="0"/>
              </a:spcBef>
              <a:defRPr/>
            </a:pPr>
            <a:r>
              <a:rPr lang="ja-JP" altLang="en-US" sz="1000" dirty="0" smtClean="0">
                <a:latin typeface="HGPｺﾞｼｯｸM" panose="020B0600000000000000" pitchFamily="50" charset="-128"/>
                <a:ea typeface="HGPｺﾞｼｯｸM" panose="020B0600000000000000" pitchFamily="50" charset="-128"/>
              </a:rPr>
              <a:t>　　   ついて通知</a:t>
            </a:r>
            <a:endParaRPr lang="en-US" altLang="ja-JP" sz="1000" dirty="0" smtClean="0">
              <a:latin typeface="HGPｺﾞｼｯｸM" panose="020B0600000000000000" pitchFamily="50" charset="-128"/>
              <a:ea typeface="HGPｺﾞｼｯｸM" panose="020B0600000000000000" pitchFamily="50" charset="-128"/>
            </a:endParaRPr>
          </a:p>
          <a:p>
            <a:pPr algn="l">
              <a:lnSpc>
                <a:spcPts val="1100"/>
              </a:lnSpc>
              <a:spcBef>
                <a:spcPts val="0"/>
              </a:spcBef>
              <a:defRPr/>
            </a:pPr>
            <a:endParaRPr lang="en-US" altLang="ja-JP" sz="1000" dirty="0" smtClean="0">
              <a:latin typeface="HGPｺﾞｼｯｸM" panose="020B0600000000000000" pitchFamily="50" charset="-128"/>
              <a:ea typeface="HGPｺﾞｼｯｸM" panose="020B0600000000000000" pitchFamily="50" charset="-128"/>
            </a:endParaRPr>
          </a:p>
          <a:p>
            <a:pPr algn="l">
              <a:lnSpc>
                <a:spcPts val="1100"/>
              </a:lnSpc>
              <a:spcBef>
                <a:spcPts val="0"/>
              </a:spcBef>
              <a:defRPr/>
            </a:pPr>
            <a:endParaRPr lang="en-US" altLang="ja-JP" sz="1000" dirty="0" smtClean="0">
              <a:latin typeface="HGPｺﾞｼｯｸM" panose="020B0600000000000000" pitchFamily="50" charset="-128"/>
              <a:ea typeface="HGPｺﾞｼｯｸM" panose="020B0600000000000000" pitchFamily="50" charset="-128"/>
            </a:endParaRPr>
          </a:p>
          <a:p>
            <a:pPr algn="l">
              <a:lnSpc>
                <a:spcPts val="1100"/>
              </a:lnSpc>
              <a:spcBef>
                <a:spcPts val="0"/>
              </a:spcBef>
              <a:defRPr/>
            </a:pPr>
            <a:r>
              <a:rPr lang="ja-JP" altLang="en-US" sz="1000" dirty="0" smtClean="0">
                <a:latin typeface="HGPｺﾞｼｯｸM" panose="020B0600000000000000" pitchFamily="50" charset="-128"/>
                <a:ea typeface="HGPｺﾞｼｯｸM" panose="020B0600000000000000" pitchFamily="50" charset="-128"/>
              </a:rPr>
              <a:t>　</a:t>
            </a:r>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令和４年</a:t>
            </a:r>
            <a:r>
              <a:rPr lang="ja-JP" altLang="en-US" sz="1000" dirty="0">
                <a:latin typeface="HGPｺﾞｼｯｸM" panose="020B0600000000000000" pitchFamily="50" charset="-128"/>
                <a:ea typeface="HGPｺﾞｼｯｸM" panose="020B0600000000000000" pitchFamily="50" charset="-128"/>
              </a:rPr>
              <a:t>３月</a:t>
            </a:r>
            <a:r>
              <a:rPr lang="en-US" altLang="ja-JP" sz="1000" dirty="0" smtClean="0">
                <a:latin typeface="HGPｺﾞｼｯｸM" panose="020B0600000000000000" pitchFamily="50" charset="-128"/>
                <a:ea typeface="HGPｺﾞｼｯｸM" panose="020B0600000000000000" pitchFamily="50" charset="-128"/>
              </a:rPr>
              <a:t>1</a:t>
            </a:r>
            <a:r>
              <a:rPr lang="ja-JP" altLang="en-US" sz="1000" dirty="0" smtClean="0">
                <a:latin typeface="HGPｺﾞｼｯｸM" panose="020B0600000000000000" pitchFamily="50" charset="-128"/>
                <a:ea typeface="HGPｺﾞｼｯｸM" panose="020B0600000000000000" pitchFamily="50" charset="-128"/>
              </a:rPr>
              <a:t>４日付け</a:t>
            </a:r>
            <a:r>
              <a:rPr lang="ja-JP" altLang="en-US" sz="1000" dirty="0">
                <a:latin typeface="HGPｺﾞｼｯｸM" panose="020B0600000000000000" pitchFamily="50" charset="-128"/>
                <a:ea typeface="HGPｺﾞｼｯｸM" panose="020B0600000000000000" pitchFamily="50" charset="-128"/>
              </a:rPr>
              <a:t>厚生労働省事務連絡により、</a:t>
            </a:r>
            <a:r>
              <a:rPr lang="ja-JP" altLang="en-US" sz="1000" dirty="0" smtClean="0">
                <a:latin typeface="HGPｺﾞｼｯｸM" panose="020B0600000000000000" pitchFamily="50" charset="-128"/>
                <a:ea typeface="HGPｺﾞｼｯｸM" panose="020B0600000000000000" pitchFamily="50" charset="-128"/>
              </a:rPr>
              <a:t>令和４年度</a:t>
            </a:r>
            <a:r>
              <a:rPr lang="ja-JP" altLang="en-US" sz="1000" dirty="0">
                <a:latin typeface="HGPｺﾞｼｯｸM" panose="020B0600000000000000" pitchFamily="50" charset="-128"/>
                <a:ea typeface="HGPｺﾞｼｯｸM" panose="020B0600000000000000" pitchFamily="50" charset="-128"/>
              </a:rPr>
              <a:t>のコロナ減免に係る特別調整交付金による財政支援</a:t>
            </a:r>
            <a:r>
              <a:rPr lang="ja-JP" altLang="en-US" sz="1000" dirty="0" smtClean="0">
                <a:latin typeface="HGPｺﾞｼｯｸM" panose="020B0600000000000000" pitchFamily="50" charset="-128"/>
                <a:ea typeface="HGPｺﾞｼｯｸM" panose="020B0600000000000000" pitchFamily="50" charset="-128"/>
              </a:rPr>
              <a:t>（</a:t>
            </a:r>
            <a:r>
              <a:rPr lang="en-US" altLang="ja-JP" sz="1000" dirty="0" smtClean="0">
                <a:latin typeface="HGPｺﾞｼｯｸM" panose="020B0600000000000000" pitchFamily="50" charset="-128"/>
                <a:ea typeface="HGPｺﾞｼｯｸM" panose="020B0600000000000000" pitchFamily="50" charset="-128"/>
              </a:rPr>
              <a:t>10</a:t>
            </a:r>
            <a:r>
              <a:rPr lang="ja-JP" altLang="en-US" sz="1000" dirty="0" smtClean="0">
                <a:latin typeface="HGPｺﾞｼｯｸM" panose="020B0600000000000000" pitchFamily="50" charset="-128"/>
                <a:ea typeface="HGPｺﾞｼｯｸM" panose="020B0600000000000000" pitchFamily="50" charset="-128"/>
              </a:rPr>
              <a:t>割～４割）</a:t>
            </a:r>
            <a:r>
              <a:rPr lang="ja-JP" altLang="en-US" sz="1000" dirty="0">
                <a:latin typeface="HGPｺﾞｼｯｸM" panose="020B0600000000000000" pitchFamily="50" charset="-128"/>
                <a:ea typeface="HGPｺﾞｼｯｸM" panose="020B0600000000000000" pitchFamily="50" charset="-128"/>
              </a:rPr>
              <a:t>の実施について通知</a:t>
            </a:r>
            <a:r>
              <a:rPr lang="en-US" altLang="ja-JP" sz="1000" dirty="0">
                <a:latin typeface="HGPｺﾞｼｯｸM" panose="020B0600000000000000" pitchFamily="50" charset="-128"/>
                <a:ea typeface="HGPｺﾞｼｯｸM" panose="020B0600000000000000" pitchFamily="50" charset="-128"/>
              </a:rPr>
              <a:t/>
            </a:r>
            <a:br>
              <a:rPr lang="en-US" altLang="ja-JP" sz="1000" dirty="0">
                <a:latin typeface="HGPｺﾞｼｯｸM" panose="020B0600000000000000" pitchFamily="50" charset="-128"/>
                <a:ea typeface="HGPｺﾞｼｯｸM" panose="020B0600000000000000" pitchFamily="50" charset="-128"/>
              </a:rPr>
            </a:br>
            <a:r>
              <a:rPr lang="ja-JP" altLang="en-US" sz="1000" dirty="0">
                <a:latin typeface="HGPｺﾞｼｯｸM" panose="020B0600000000000000" pitchFamily="50" charset="-128"/>
                <a:ea typeface="HGPｺﾞｼｯｸM" panose="020B0600000000000000" pitchFamily="50" charset="-128"/>
              </a:rPr>
              <a:t>　　・　令和</a:t>
            </a:r>
            <a:r>
              <a:rPr lang="ja-JP" altLang="en-US" sz="1000" dirty="0" smtClean="0">
                <a:latin typeface="HGPｺﾞｼｯｸM" panose="020B0600000000000000" pitchFamily="50" charset="-128"/>
                <a:ea typeface="HGPｺﾞｼｯｸM" panose="020B0600000000000000" pitchFamily="50" charset="-128"/>
              </a:rPr>
              <a:t>２年度及び３年度の</a:t>
            </a:r>
            <a:r>
              <a:rPr lang="ja-JP" altLang="en-US" sz="1000" dirty="0">
                <a:latin typeface="HGPｺﾞｼｯｸM" panose="020B0600000000000000" pitchFamily="50" charset="-128"/>
                <a:ea typeface="HGPｺﾞｼｯｸM" panose="020B0600000000000000" pitchFamily="50" charset="-128"/>
              </a:rPr>
              <a:t>全額支援</a:t>
            </a:r>
            <a:r>
              <a:rPr lang="ja-JP" altLang="en-US" sz="1000" dirty="0" smtClean="0">
                <a:latin typeface="HGPｺﾞｼｯｸM" panose="020B0600000000000000" pitchFamily="50" charset="-128"/>
                <a:ea typeface="HGPｺﾞｼｯｸM" panose="020B0600000000000000" pitchFamily="50" charset="-128"/>
              </a:rPr>
              <a:t>から支援割合が変更したことに</a:t>
            </a:r>
            <a:r>
              <a:rPr lang="ja-JP" altLang="en-US" sz="1000" dirty="0">
                <a:latin typeface="HGPｺﾞｼｯｸM" panose="020B0600000000000000" pitchFamily="50" charset="-128"/>
                <a:ea typeface="HGPｺﾞｼｯｸM" panose="020B0600000000000000" pitchFamily="50" charset="-128"/>
              </a:rPr>
              <a:t>伴い、</a:t>
            </a:r>
            <a:r>
              <a:rPr lang="ja-JP" altLang="en-US" sz="1000" dirty="0" smtClean="0">
                <a:latin typeface="HGPｺﾞｼｯｸM" panose="020B0600000000000000" pitchFamily="50" charset="-128"/>
                <a:ea typeface="HGPｺﾞｼｯｸM" panose="020B0600000000000000" pitchFamily="50" charset="-128"/>
              </a:rPr>
              <a:t>令和４年度は一部費用</a:t>
            </a:r>
            <a:r>
              <a:rPr lang="ja-JP" altLang="en-US" sz="1000" dirty="0">
                <a:latin typeface="HGPｺﾞｼｯｸM" panose="020B0600000000000000" pitchFamily="50" charset="-128"/>
                <a:ea typeface="HGPｺﾞｼｯｸM" panose="020B0600000000000000" pitchFamily="50" charset="-128"/>
              </a:rPr>
              <a:t>負担が発生</a:t>
            </a:r>
            <a:r>
              <a:rPr lang="ja-JP" altLang="en-US" sz="1000" dirty="0" smtClean="0">
                <a:latin typeface="HGPｺﾞｼｯｸM" panose="020B0600000000000000" pitchFamily="50" charset="-128"/>
                <a:ea typeface="HGPｺﾞｼｯｸM" panose="020B0600000000000000" pitchFamily="50" charset="-128"/>
              </a:rPr>
              <a:t>する市町村もある状況</a:t>
            </a:r>
            <a:r>
              <a:rPr lang="en-US" altLang="ja-JP" sz="1000" dirty="0">
                <a:latin typeface="HGPｺﾞｼｯｸM" panose="020B0600000000000000" pitchFamily="50" charset="-128"/>
                <a:ea typeface="HGPｺﾞｼｯｸM" panose="020B0600000000000000" pitchFamily="50" charset="-128"/>
              </a:rPr>
              <a:t/>
            </a:r>
            <a:br>
              <a:rPr lang="en-US" altLang="ja-JP" sz="1000" dirty="0">
                <a:latin typeface="HGPｺﾞｼｯｸM" panose="020B0600000000000000" pitchFamily="50" charset="-128"/>
                <a:ea typeface="HGPｺﾞｼｯｸM" panose="020B0600000000000000" pitchFamily="50" charset="-128"/>
              </a:rPr>
            </a:br>
            <a:r>
              <a:rPr lang="ja-JP" altLang="en-US" sz="1000" dirty="0" smtClean="0">
                <a:latin typeface="HGPｺﾞｼｯｸM" panose="020B0600000000000000" pitchFamily="50" charset="-128"/>
                <a:ea typeface="HGPｺﾞｼｯｸM" panose="020B0600000000000000" pitchFamily="50" charset="-128"/>
              </a:rPr>
              <a:t>　　・　令和３年度においても当初、一部費用負担が生じる状況であったが、国への要望等を踏まえ全額国庫負担となったところであり、令和４年度についても制度設計に</a:t>
            </a:r>
            <a:endParaRPr lang="en-US" altLang="ja-JP" sz="1000" dirty="0" smtClean="0">
              <a:latin typeface="HGPｺﾞｼｯｸM" panose="020B0600000000000000" pitchFamily="50" charset="-128"/>
              <a:ea typeface="HGPｺﾞｼｯｸM" panose="020B0600000000000000" pitchFamily="50" charset="-128"/>
            </a:endParaRPr>
          </a:p>
          <a:p>
            <a:pPr algn="l">
              <a:lnSpc>
                <a:spcPts val="1100"/>
              </a:lnSpc>
              <a:spcBef>
                <a:spcPts val="0"/>
              </a:spcBef>
              <a:defRPr/>
            </a:pPr>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　　 責任を持つ国において全額支援が行われるよう、引き続き要望していく。</a:t>
            </a:r>
            <a:endParaRPr lang="ja-JP" altLang="en-US" sz="10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0231784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3578</TotalTime>
  <Words>1110</Words>
  <Application>Microsoft Office PowerPoint</Application>
  <PresentationFormat>画面に合わせる (4:3)</PresentationFormat>
  <Paragraphs>82</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HGPｺﾞｼｯｸE</vt:lpstr>
      <vt:lpstr>HGPｺﾞｼｯｸM</vt:lpstr>
      <vt:lpstr>HGS創英角ｺﾞｼｯｸUB</vt:lpstr>
      <vt:lpstr>ＭＳ Ｐゴシック</vt:lpstr>
      <vt:lpstr>Arial</vt:lpstr>
      <vt:lpstr>Calibri</vt:lpstr>
      <vt:lpstr>Wingdings</vt:lpstr>
      <vt:lpstr>Office ​​テーマ</vt:lpstr>
      <vt:lpstr>令和４年度　財政運営検討Ｗ・Ｇの検討事項</vt:lpstr>
      <vt:lpstr>令和４年度　財政運営検討Ｗ・Ｇの検討事項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原　慎太郎</cp:lastModifiedBy>
  <cp:revision>245</cp:revision>
  <cp:lastPrinted>2022-03-15T02:36:51Z</cp:lastPrinted>
  <dcterms:created xsi:type="dcterms:W3CDTF">2016-01-05T01:34:32Z</dcterms:created>
  <dcterms:modified xsi:type="dcterms:W3CDTF">2022-04-26T07:31:19Z</dcterms:modified>
</cp:coreProperties>
</file>