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0" r:id="rId2"/>
    <p:sldId id="264"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97" autoAdjust="0"/>
    <p:restoredTop sz="93514" autoAdjust="0"/>
  </p:normalViewPr>
  <p:slideViewPr>
    <p:cSldViewPr>
      <p:cViewPr varScale="1">
        <p:scale>
          <a:sx n="70" d="100"/>
          <a:sy n="70" d="100"/>
        </p:scale>
        <p:origin x="114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2B6E85F-79FB-4631-9183-2CD1A5F445A3}" type="datetimeFigureOut">
              <a:rPr kumimoji="1" lang="ja-JP" altLang="en-US" smtClean="0"/>
              <a:t>2022/12/19</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1C6647-B049-4368-B944-3CA6764AF839}" type="slidenum">
              <a:rPr kumimoji="1" lang="ja-JP" altLang="en-US" smtClean="0"/>
              <a:t>‹#›</a:t>
            </a:fld>
            <a:endParaRPr kumimoji="1" lang="ja-JP" altLang="en-US" dirty="0"/>
          </a:p>
        </p:txBody>
      </p:sp>
    </p:spTree>
    <p:extLst>
      <p:ext uri="{BB962C8B-B14F-4D97-AF65-F5344CB8AC3E}">
        <p14:creationId xmlns:p14="http://schemas.microsoft.com/office/powerpoint/2010/main" val="13039615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1</a:t>
            </a:fld>
            <a:endParaRPr kumimoji="1" lang="ja-JP" altLang="en-US" dirty="0"/>
          </a:p>
        </p:txBody>
      </p:sp>
    </p:spTree>
    <p:extLst>
      <p:ext uri="{BB962C8B-B14F-4D97-AF65-F5344CB8AC3E}">
        <p14:creationId xmlns:p14="http://schemas.microsoft.com/office/powerpoint/2010/main" val="384068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2</a:t>
            </a:fld>
            <a:endParaRPr kumimoji="1" lang="ja-JP" altLang="en-US" dirty="0"/>
          </a:p>
        </p:txBody>
      </p:sp>
    </p:spTree>
    <p:extLst>
      <p:ext uri="{BB962C8B-B14F-4D97-AF65-F5344CB8AC3E}">
        <p14:creationId xmlns:p14="http://schemas.microsoft.com/office/powerpoint/2010/main" val="293325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1C6647-B049-4368-B944-3CA6764AF839}" type="slidenum">
              <a:rPr kumimoji="1" lang="ja-JP" altLang="en-US" smtClean="0"/>
              <a:t>3</a:t>
            </a:fld>
            <a:endParaRPr kumimoji="1" lang="ja-JP" altLang="en-US" dirty="0"/>
          </a:p>
        </p:txBody>
      </p:sp>
    </p:spTree>
    <p:extLst>
      <p:ext uri="{BB962C8B-B14F-4D97-AF65-F5344CB8AC3E}">
        <p14:creationId xmlns:p14="http://schemas.microsoft.com/office/powerpoint/2010/main" val="1551100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5B7AEF-BF6E-41CB-A4C3-9A2C0EAE6834}" type="datetime1">
              <a:rPr kumimoji="1" lang="ja-JP" altLang="en-US" smtClean="0"/>
              <a:t>2022/12/19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1E267BC-D239-42E3-9C0A-A60D55FEF461}" type="datetime1">
              <a:rPr kumimoji="1" lang="ja-JP" altLang="en-US" smtClean="0"/>
              <a:t>2022/12/19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0A71C43-24E3-4901-B0BE-0456B2AEB3C2}" type="datetime1">
              <a:rPr kumimoji="1" lang="ja-JP" altLang="en-US" smtClean="0"/>
              <a:t>2022/12/19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EFEE60-1BE6-43E0-BC15-2C31293C1D81}" type="datetime1">
              <a:rPr kumimoji="1" lang="ja-JP" altLang="en-US" smtClean="0"/>
              <a:t>2022/12/19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DDA7F3-9042-4819-8405-4AA9BD5D07BB}" type="datetime1">
              <a:rPr kumimoji="1" lang="ja-JP" altLang="en-US" smtClean="0"/>
              <a:t>2022/12/19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489F496-C01A-4144-8255-4D78DF88E1F2}" type="datetime1">
              <a:rPr kumimoji="1" lang="ja-JP" altLang="en-US" smtClean="0"/>
              <a:t>2022/12/19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6032B90-134D-429D-A582-4E1C0B74A9A8}" type="datetime1">
              <a:rPr kumimoji="1" lang="ja-JP" altLang="en-US" smtClean="0"/>
              <a:t>2022/12/19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0D27761-E6DE-4A5F-AC6B-79F01F27372F}" type="datetime1">
              <a:rPr kumimoji="1" lang="ja-JP" altLang="en-US" smtClean="0"/>
              <a:t>2022/12/19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4953943-C3E4-43DA-964F-4CD3D1BB4E17}" type="datetime1">
              <a:rPr kumimoji="1" lang="ja-JP" altLang="en-US" smtClean="0"/>
              <a:t>2022/12/19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66D45D-7620-4B75-BED3-D0859E348740}" type="datetime1">
              <a:rPr kumimoji="1" lang="ja-JP" altLang="en-US" smtClean="0"/>
              <a:t>2022/12/19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D96DAF-8012-4E97-A0F0-E6E09AB0C817}" type="datetime1">
              <a:rPr kumimoji="1" lang="ja-JP" altLang="en-US" smtClean="0"/>
              <a:t>2022/12/19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AC9D1-BEE6-4550-98A0-9CCFA029336A}" type="datetime1">
              <a:rPr kumimoji="1" lang="ja-JP" altLang="en-US" smtClean="0"/>
              <a:t>2022/12/19</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dirty="0"/>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786804418"/>
              </p:ext>
            </p:extLst>
          </p:nvPr>
        </p:nvGraphicFramePr>
        <p:xfrm>
          <a:off x="50355" y="400446"/>
          <a:ext cx="9036495" cy="4948104"/>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3007152">
                  <a:extLst>
                    <a:ext uri="{9D8B030D-6E8A-4147-A177-3AD203B41FA5}">
                      <a16:colId xmlns:a16="http://schemas.microsoft.com/office/drawing/2014/main" val="20004"/>
                    </a:ext>
                  </a:extLst>
                </a:gridCol>
                <a:gridCol w="1872208">
                  <a:extLst>
                    <a:ext uri="{9D8B030D-6E8A-4147-A177-3AD203B41FA5}">
                      <a16:colId xmlns:a16="http://schemas.microsoft.com/office/drawing/2014/main" val="4110931989"/>
                    </a:ext>
                  </a:extLst>
                </a:gridCol>
                <a:gridCol w="3362722">
                  <a:extLst>
                    <a:ext uri="{9D8B030D-6E8A-4147-A177-3AD203B41FA5}">
                      <a16:colId xmlns:a16="http://schemas.microsoft.com/office/drawing/2014/main" val="877537854"/>
                    </a:ext>
                  </a:extLst>
                </a:gridCol>
              </a:tblGrid>
              <a:tr h="448196">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令和４年度に検討すべき</a:t>
                      </a:r>
                    </a:p>
                    <a:p>
                      <a:pPr algn="ctr"/>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主な事項</a:t>
                      </a:r>
                      <a:endParaRPr kumimoji="1" lang="en-US" altLang="ja-JP" sz="10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chemeClr val="tx1"/>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3381971">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過去３ヵ年の平均収納額の</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に、平成</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～令和２</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年度調定額の平均と、直近値である令和２年度の調定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額から算出した変動率を乗じた額と設定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被保険者数の推計方法の変更</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るため、</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コーホート要因法（「自然増減」（出生と死亡）及び「純</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移動」（資格取得・喪失）という、二つの「変動要因」の将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来値を仮定しそれに基づいた被保険者数の推計を行う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方法）を採用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府全体の共通公費の範囲の検討</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①　過年度の保険料収納見込み（一般分）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保険料額抑制のため、以下のとおり、引上げることとする。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②　保険者努力支援制度（都道府県分）</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引き続き、保険料引き下げ財源として活用。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0" dirty="0" smtClean="0">
                          <a:solidFill>
                            <a:schemeClr val="tx1"/>
                          </a:solidFill>
                          <a:latin typeface="HGPｺﾞｼｯｸM" panose="020B0600000000000000" pitchFamily="50" charset="-128"/>
                          <a:ea typeface="HGPｺﾞｼｯｸM" panose="020B0600000000000000" pitchFamily="50" charset="-128"/>
                        </a:rPr>
                        <a:t>被保険者数の推計方法</a:t>
                      </a:r>
                      <a:endParaRPr kumimoji="1" lang="en-US" altLang="ja-JP" sz="950" b="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団塊世代の後期高齢者医療制度への移行を反映するため、</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令和４年度算定から採用した</a:t>
                      </a:r>
                      <a:r>
                        <a:rPr kumimoji="1" lang="en-US" altLang="ja-JP" sz="950" dirty="0" smtClean="0">
                          <a:solidFill>
                            <a:schemeClr val="tx1"/>
                          </a:solidFill>
                          <a:latin typeface="HGPｺﾞｼｯｸM" panose="020B0600000000000000" pitchFamily="50" charset="-128"/>
                          <a:ea typeface="HGPｺﾞｼｯｸM" panose="020B0600000000000000" pitchFamily="50" charset="-128"/>
                        </a:rPr>
                        <a:t>75</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歳の誕生月で減算するコー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ホート要因法（「自然増減」（出生と死亡）及び「純移動」（資格</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取得・喪失）　という、二つの「変動要因」の将来値を仮定し、そ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err="1" smtClean="0">
                          <a:solidFill>
                            <a:schemeClr val="tx1"/>
                          </a:solidFill>
                          <a:latin typeface="HGPｺﾞｼｯｸM" panose="020B0600000000000000" pitchFamily="50" charset="-128"/>
                          <a:ea typeface="HGPｺﾞｼｯｸM" panose="020B0600000000000000" pitchFamily="50" charset="-128"/>
                        </a:rPr>
                        <a:t>れに</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基づいた被保険者数の推計を行う方法）を今回も採用。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063213">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国において、子ども（未就学児）に係る被保険者均等</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割額を減額し、その減額相当額を公費で支援する法改</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正（令和４年４月１日施行）を実施。</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軽減額の拡充について国へ要望。</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子どもに係る均等割額減額措置について、対象年齢及び軽減額の拡充の動向をみながら必要に応じ国へ要望（継続）。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子どもに係る均等割額減額措置に係る対象年齢及び軽減</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額の拡充について国へ要望。</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bl>
          </a:graphicData>
        </a:graphic>
      </p:graphicFrame>
      <p:sp>
        <p:nvSpPr>
          <p:cNvPr id="5" name="正方形/長方形 4"/>
          <p:cNvSpPr/>
          <p:nvPr/>
        </p:nvSpPr>
        <p:spPr>
          <a:xfrm>
            <a:off x="8190111" y="57594"/>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smtClean="0">
                <a:solidFill>
                  <a:schemeClr val="tx1"/>
                </a:solidFill>
              </a:rPr>
              <a:t>資料３</a:t>
            </a:r>
            <a:endParaRPr kumimoji="1" lang="en-US" altLang="ja-JP" sz="1600" b="1" dirty="0">
              <a:solidFill>
                <a:schemeClr val="tx1"/>
              </a:solidFill>
            </a:endParaRPr>
          </a:p>
        </p:txBody>
      </p:sp>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536030636"/>
              </p:ext>
            </p:extLst>
          </p:nvPr>
        </p:nvGraphicFramePr>
        <p:xfrm>
          <a:off x="5940151" y="1381500"/>
          <a:ext cx="3097683" cy="488284"/>
        </p:xfrm>
        <a:graphic>
          <a:graphicData uri="http://schemas.openxmlformats.org/drawingml/2006/table">
            <a:tbl>
              <a:tblPr firstRow="1" bandRow="1">
                <a:tableStyleId>{7DF18680-E054-41AD-8BC1-D1AEF772440D}</a:tableStyleId>
              </a:tblPr>
              <a:tblGrid>
                <a:gridCol w="229303">
                  <a:extLst>
                    <a:ext uri="{9D8B030D-6E8A-4147-A177-3AD203B41FA5}">
                      <a16:colId xmlns:a16="http://schemas.microsoft.com/office/drawing/2014/main" val="4137625715"/>
                    </a:ext>
                  </a:extLst>
                </a:gridCol>
                <a:gridCol w="2868380">
                  <a:extLst>
                    <a:ext uri="{9D8B030D-6E8A-4147-A177-3AD203B41FA5}">
                      <a16:colId xmlns:a16="http://schemas.microsoft.com/office/drawing/2014/main" val="1837794094"/>
                    </a:ext>
                  </a:extLst>
                </a:gridCol>
              </a:tblGrid>
              <a:tr h="488284">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75</a:t>
                      </a: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36148198"/>
              </p:ext>
            </p:extLst>
          </p:nvPr>
        </p:nvGraphicFramePr>
        <p:xfrm>
          <a:off x="5940151" y="2243017"/>
          <a:ext cx="3083594" cy="483480"/>
        </p:xfrm>
        <a:graphic>
          <a:graphicData uri="http://schemas.openxmlformats.org/drawingml/2006/table">
            <a:tbl>
              <a:tblPr firstRow="1" bandRow="1">
                <a:tableStyleId>{7DF18680-E054-41AD-8BC1-D1AEF772440D}</a:tableStyleId>
              </a:tblPr>
              <a:tblGrid>
                <a:gridCol w="228260">
                  <a:extLst>
                    <a:ext uri="{9D8B030D-6E8A-4147-A177-3AD203B41FA5}">
                      <a16:colId xmlns:a16="http://schemas.microsoft.com/office/drawing/2014/main" val="4137625715"/>
                    </a:ext>
                  </a:extLst>
                </a:gridCol>
                <a:gridCol w="2855334">
                  <a:extLst>
                    <a:ext uri="{9D8B030D-6E8A-4147-A177-3AD203B41FA5}">
                      <a16:colId xmlns:a16="http://schemas.microsoft.com/office/drawing/2014/main" val="1837794094"/>
                    </a:ext>
                  </a:extLst>
                </a:gridCol>
              </a:tblGrid>
              <a:tr h="370840">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過去３ヵ年の平均収納額の</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80</a:t>
                      </a: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％に、令和元年度～令和３年度調定額の平均と、直近値である令和３年度の調定額から算出した変動率を乗じた額と設定。</a:t>
                      </a:r>
                      <a:endParaRPr kumimoji="1" lang="ja-JP" altLang="en-US" sz="900" dirty="0">
                        <a:solidFill>
                          <a:schemeClr val="tx1"/>
                        </a:solidFill>
                        <a:latin typeface="HGSｺﾞｼｯｸM" panose="020B0600000000000000" pitchFamily="50" charset="-128"/>
                        <a:ea typeface="HGSｺﾞｼｯｸM" panose="020B0600000000000000" pitchFamily="50" charset="-128"/>
                      </a:endParaRP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sp>
        <p:nvSpPr>
          <p:cNvPr id="9" name="スライド番号プレースホルダー 8"/>
          <p:cNvSpPr>
            <a:spLocks noGrp="1"/>
          </p:cNvSpPr>
          <p:nvPr>
            <p:ph type="sldNum" sz="quarter" idx="12"/>
          </p:nvPr>
        </p:nvSpPr>
        <p:spPr>
          <a:xfrm>
            <a:off x="7010400" y="6495479"/>
            <a:ext cx="2133600" cy="365125"/>
          </a:xfrm>
        </p:spPr>
        <p:txBody>
          <a:bodyPr/>
          <a:lstStyle/>
          <a:p>
            <a:fld id="{E4D4D2C3-0BAC-45EE-BEAA-AC94A6365396}" type="slidenum">
              <a:rPr kumimoji="1" lang="ja-JP" altLang="en-US" smtClean="0"/>
              <a:t>1</a:t>
            </a:fld>
            <a:endParaRPr kumimoji="1" lang="ja-JP" altLang="en-US" dirty="0"/>
          </a:p>
        </p:txBody>
      </p:sp>
    </p:spTree>
    <p:extLst>
      <p:ext uri="{BB962C8B-B14F-4D97-AF65-F5344CB8AC3E}">
        <p14:creationId xmlns:p14="http://schemas.microsoft.com/office/powerpoint/2010/main" val="19054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a:t>
            </a:r>
            <a:r>
              <a:rPr lang="ja-JP" altLang="en-US" sz="1800" b="1" dirty="0">
                <a:latin typeface="HGS創英角ｺﾞｼｯｸUB" panose="020B0900000000000000" pitchFamily="50" charset="-128"/>
                <a:ea typeface="HGS創英角ｺﾞｼｯｸUB" panose="020B0900000000000000" pitchFamily="50" charset="-128"/>
              </a:rPr>
              <a:t>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573552551"/>
              </p:ext>
            </p:extLst>
          </p:nvPr>
        </p:nvGraphicFramePr>
        <p:xfrm>
          <a:off x="50355" y="390921"/>
          <a:ext cx="9036495" cy="3403600"/>
        </p:xfrm>
        <a:graphic>
          <a:graphicData uri="http://schemas.openxmlformats.org/drawingml/2006/table">
            <a:tbl>
              <a:tblPr firstRow="1" bandRow="1">
                <a:tableStyleId>{5940675A-B579-460E-94D1-54222C63F5DA}</a:tableStyleId>
              </a:tblPr>
              <a:tblGrid>
                <a:gridCol w="794413">
                  <a:extLst>
                    <a:ext uri="{9D8B030D-6E8A-4147-A177-3AD203B41FA5}">
                      <a16:colId xmlns:a16="http://schemas.microsoft.com/office/drawing/2014/main" val="20000"/>
                    </a:ext>
                  </a:extLst>
                </a:gridCol>
                <a:gridCol w="3007152">
                  <a:extLst>
                    <a:ext uri="{9D8B030D-6E8A-4147-A177-3AD203B41FA5}">
                      <a16:colId xmlns:a16="http://schemas.microsoft.com/office/drawing/2014/main" val="20004"/>
                    </a:ext>
                  </a:extLst>
                </a:gridCol>
                <a:gridCol w="1872208">
                  <a:extLst>
                    <a:ext uri="{9D8B030D-6E8A-4147-A177-3AD203B41FA5}">
                      <a16:colId xmlns:a16="http://schemas.microsoft.com/office/drawing/2014/main" val="4110931989"/>
                    </a:ext>
                  </a:extLst>
                </a:gridCol>
                <a:gridCol w="3362722">
                  <a:extLst>
                    <a:ext uri="{9D8B030D-6E8A-4147-A177-3AD203B41FA5}">
                      <a16:colId xmlns:a16="http://schemas.microsoft.com/office/drawing/2014/main" val="877537854"/>
                    </a:ext>
                  </a:extLst>
                </a:gridCol>
              </a:tblGrid>
              <a:tr h="448196">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endParaRPr kumimoji="1" lang="en-US" altLang="ja-JP" sz="1000" dirty="0" smtClean="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8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961583">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令和２年度を含む直近３年間の収納率実績の最高</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値と令和２年度の収納率の平均値を算定の基準とし、</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条件を以下のとおり設定。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規模別基準収納率</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規模別平均収納率▲１％</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インセンティブ</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規模別基準収納率を上回っている値の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1/2</a:t>
                      </a: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 努力分</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実収納率＋</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0.5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令和３年度決算状況を踏まえた検証</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令和３年度を含む直近３年間の収納率実績の最高値と令和</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dist"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３年度の収納率の平均値を算定の基準とし、条件を以下の</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とおり設定。</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保険料率抑制のため、以下のとおり、設定条件を見直すことと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308757739"/>
              </p:ext>
            </p:extLst>
          </p:nvPr>
        </p:nvGraphicFramePr>
        <p:xfrm>
          <a:off x="5889574" y="1392159"/>
          <a:ext cx="3097683" cy="894960"/>
        </p:xfrm>
        <a:graphic>
          <a:graphicData uri="http://schemas.openxmlformats.org/drawingml/2006/table">
            <a:tbl>
              <a:tblPr firstRow="1" bandRow="1">
                <a:tableStyleId>{7DF18680-E054-41AD-8BC1-D1AEF772440D}</a:tableStyleId>
              </a:tblPr>
              <a:tblGrid>
                <a:gridCol w="229303">
                  <a:extLst>
                    <a:ext uri="{9D8B030D-6E8A-4147-A177-3AD203B41FA5}">
                      <a16:colId xmlns:a16="http://schemas.microsoft.com/office/drawing/2014/main" val="4137625715"/>
                    </a:ext>
                  </a:extLst>
                </a:gridCol>
                <a:gridCol w="2868380">
                  <a:extLst>
                    <a:ext uri="{9D8B030D-6E8A-4147-A177-3AD203B41FA5}">
                      <a16:colId xmlns:a16="http://schemas.microsoft.com/office/drawing/2014/main" val="1837794094"/>
                    </a:ext>
                  </a:extLst>
                </a:gridCol>
              </a:tblGrid>
              <a:tr h="488284">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 規模別基準収納率</a:t>
                      </a:r>
                    </a:p>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規模別平均収納率▲１％</a:t>
                      </a:r>
                    </a:p>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 インセンティブ</a:t>
                      </a:r>
                    </a:p>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1/2</a:t>
                      </a:r>
                    </a:p>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 努力分</a:t>
                      </a:r>
                    </a:p>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0.5</a:t>
                      </a: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967198545"/>
              </p:ext>
            </p:extLst>
          </p:nvPr>
        </p:nvGraphicFramePr>
        <p:xfrm>
          <a:off x="5863725" y="2790867"/>
          <a:ext cx="3083594" cy="894960"/>
        </p:xfrm>
        <a:graphic>
          <a:graphicData uri="http://schemas.openxmlformats.org/drawingml/2006/table">
            <a:tbl>
              <a:tblPr firstRow="1" bandRow="1">
                <a:tableStyleId>{7DF18680-E054-41AD-8BC1-D1AEF772440D}</a:tableStyleId>
              </a:tblPr>
              <a:tblGrid>
                <a:gridCol w="228260">
                  <a:extLst>
                    <a:ext uri="{9D8B030D-6E8A-4147-A177-3AD203B41FA5}">
                      <a16:colId xmlns:a16="http://schemas.microsoft.com/office/drawing/2014/main" val="4137625715"/>
                    </a:ext>
                  </a:extLst>
                </a:gridCol>
                <a:gridCol w="2855334">
                  <a:extLst>
                    <a:ext uri="{9D8B030D-6E8A-4147-A177-3AD203B41FA5}">
                      <a16:colId xmlns:a16="http://schemas.microsoft.com/office/drawing/2014/main" val="1837794094"/>
                    </a:ext>
                  </a:extLst>
                </a:gridCol>
              </a:tblGrid>
              <a:tr h="370840">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 規模別基準収納率</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規模別平均収納率▲</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0.5</a:t>
                      </a: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 インセンティブ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規模別基準収納率を上回っている値の</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 努力分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　　実収納率＋</a:t>
                      </a:r>
                      <a:r>
                        <a:rPr kumimoji="1" lang="en-US" altLang="ja-JP" sz="900" b="0" dirty="0" smtClean="0">
                          <a:solidFill>
                            <a:schemeClr val="tx1"/>
                          </a:solidFill>
                          <a:latin typeface="HGSｺﾞｼｯｸM" panose="020B0600000000000000" pitchFamily="50" charset="-128"/>
                          <a:ea typeface="HGSｺﾞｼｯｸM" panose="020B0600000000000000" pitchFamily="50" charset="-128"/>
                        </a:rPr>
                        <a:t>0.6</a:t>
                      </a:r>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a:t>
                      </a:r>
                    </a:p>
                  </a:txBody>
                  <a:tcPr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0549933"/>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378262427"/>
              </p:ext>
            </p:extLst>
          </p:nvPr>
        </p:nvGraphicFramePr>
        <p:xfrm>
          <a:off x="50355" y="3794521"/>
          <a:ext cx="9034091" cy="2767354"/>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3442292603"/>
                    </a:ext>
                  </a:extLst>
                </a:gridCol>
                <a:gridCol w="3007363">
                  <a:extLst>
                    <a:ext uri="{9D8B030D-6E8A-4147-A177-3AD203B41FA5}">
                      <a16:colId xmlns:a16="http://schemas.microsoft.com/office/drawing/2014/main" val="103030943"/>
                    </a:ext>
                  </a:extLst>
                </a:gridCol>
                <a:gridCol w="1872208">
                  <a:extLst>
                    <a:ext uri="{9D8B030D-6E8A-4147-A177-3AD203B41FA5}">
                      <a16:colId xmlns:a16="http://schemas.microsoft.com/office/drawing/2014/main" val="2298063748"/>
                    </a:ext>
                  </a:extLst>
                </a:gridCol>
                <a:gridCol w="3360318">
                  <a:extLst>
                    <a:ext uri="{9D8B030D-6E8A-4147-A177-3AD203B41FA5}">
                      <a16:colId xmlns:a16="http://schemas.microsoft.com/office/drawing/2014/main" val="1031571040"/>
                    </a:ext>
                  </a:extLst>
                </a:gridCol>
              </a:tblGrid>
              <a:tr h="276735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保健事業</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（算定条件に関する事項のみ</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標準保険料率で賄う対象経費は、府保険料総額 （医療分）の</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95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 して、事業費納付金の対象となる保健事業費（共通分）を除く部分を独自事業分とする。</a:t>
                      </a: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 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保健事業における財源の在り方について、引き続き</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独自事業分を含む保健事業における財源の在り方について検討</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50" b="1"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標準保険料率で賄う対象経費の取扱いについて、以下のとおり設定。</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仮算定結果を受けて、緊急対応措置として、本算定では、保険料額抑制のため、以下のとおりとする。</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　対象経費の基準額は、前年度保険料総額（医療分）の一定割合と、納付金算定時の報告額のいずれか低い額とする。本算定時には、仮算定時からの増額変更は行わない。</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u="none" dirty="0" smtClean="0">
                          <a:solidFill>
                            <a:schemeClr val="tx1"/>
                          </a:solidFill>
                          <a:latin typeface="HGPｺﾞｼｯｸM" panose="020B0600000000000000" pitchFamily="50" charset="-128"/>
                          <a:ea typeface="HGPｺﾞｼｯｸM" panose="020B0600000000000000" pitchFamily="50" charset="-128"/>
                        </a:rPr>
                        <a:t>〇　保健事業における財源の在り方について、引き続き検討。</a:t>
                      </a: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996905"/>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697965710"/>
              </p:ext>
            </p:extLst>
          </p:nvPr>
        </p:nvGraphicFramePr>
        <p:xfrm>
          <a:off x="5859160" y="4179576"/>
          <a:ext cx="3124622" cy="640080"/>
        </p:xfrm>
        <a:graphic>
          <a:graphicData uri="http://schemas.openxmlformats.org/drawingml/2006/table">
            <a:tbl>
              <a:tblPr firstRow="1" bandRow="1">
                <a:tableStyleId>{5C22544A-7EE6-4342-B048-85BDC9FD1C3A}</a:tableStyleId>
              </a:tblPr>
              <a:tblGrid>
                <a:gridCol w="224105">
                  <a:extLst>
                    <a:ext uri="{9D8B030D-6E8A-4147-A177-3AD203B41FA5}">
                      <a16:colId xmlns:a16="http://schemas.microsoft.com/office/drawing/2014/main" val="1005868011"/>
                    </a:ext>
                  </a:extLst>
                </a:gridCol>
                <a:gridCol w="2900517">
                  <a:extLst>
                    <a:ext uri="{9D8B030D-6E8A-4147-A177-3AD203B41FA5}">
                      <a16:colId xmlns:a16="http://schemas.microsoft.com/office/drawing/2014/main" val="3455395828"/>
                    </a:ext>
                  </a:extLst>
                </a:gridCol>
              </a:tblGrid>
              <a:tr h="491341">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900" b="0" baseline="0" dirty="0" smtClean="0">
                          <a:solidFill>
                            <a:schemeClr val="tx1"/>
                          </a:solidFill>
                          <a:latin typeface="HGSｺﾞｼｯｸM" panose="020B0600000000000000" pitchFamily="50" charset="-128"/>
                          <a:ea typeface="HGSｺﾞｼｯｸM" panose="020B0600000000000000" pitchFamily="50" charset="-128"/>
                        </a:rPr>
                        <a:t>府保険料総額 （医療分）の</a:t>
                      </a:r>
                      <a:r>
                        <a:rPr kumimoji="1" lang="en-US" altLang="ja-JP" sz="900" b="0" baseline="0" dirty="0" smtClean="0">
                          <a:solidFill>
                            <a:schemeClr val="tx1"/>
                          </a:solidFill>
                          <a:latin typeface="HGSｺﾞｼｯｸM" panose="020B0600000000000000" pitchFamily="50" charset="-128"/>
                          <a:ea typeface="HGSｺﾞｼｯｸM" panose="020B0600000000000000" pitchFamily="50" charset="-128"/>
                        </a:rPr>
                        <a:t>3.5</a:t>
                      </a:r>
                      <a:r>
                        <a:rPr kumimoji="1" lang="ja-JP" altLang="en-US" sz="900" b="0" baseline="0" dirty="0" smtClean="0">
                          <a:solidFill>
                            <a:schemeClr val="tx1"/>
                          </a:solidFill>
                          <a:latin typeface="HGSｺﾞｼｯｸM" panose="020B0600000000000000" pitchFamily="50" charset="-128"/>
                          <a:ea typeface="HGSｺﾞｼｯｸM" panose="020B0600000000000000" pitchFamily="50" charset="-128"/>
                        </a:rPr>
                        <a:t>％（被保険者数</a:t>
                      </a:r>
                      <a:r>
                        <a:rPr kumimoji="1" lang="en-US" altLang="ja-JP" sz="900" b="0" baseline="0" dirty="0" smtClean="0">
                          <a:solidFill>
                            <a:schemeClr val="tx1"/>
                          </a:solidFill>
                          <a:latin typeface="HGSｺﾞｼｯｸM" panose="020B0600000000000000" pitchFamily="50" charset="-128"/>
                          <a:ea typeface="HGSｺﾞｼｯｸM" panose="020B0600000000000000" pitchFamily="50" charset="-128"/>
                        </a:rPr>
                        <a:t>10</a:t>
                      </a:r>
                      <a:r>
                        <a:rPr kumimoji="1" lang="ja-JP" altLang="en-US" sz="900" b="0" baseline="0" dirty="0" smtClean="0">
                          <a:solidFill>
                            <a:schemeClr val="tx1"/>
                          </a:solidFill>
                          <a:latin typeface="HGSｺﾞｼｯｸM" panose="020B0600000000000000" pitchFamily="50" charset="-128"/>
                          <a:ea typeface="HGSｺﾞｼｯｸM" panose="020B0600000000000000" pitchFamily="50" charset="-128"/>
                        </a:rPr>
                        <a:t>万人以上の保険者）、</a:t>
                      </a:r>
                      <a:r>
                        <a:rPr kumimoji="1" lang="en-US" altLang="ja-JP" sz="900" b="0" baseline="0" dirty="0" smtClean="0">
                          <a:solidFill>
                            <a:schemeClr val="tx1"/>
                          </a:solidFill>
                          <a:latin typeface="HGSｺﾞｼｯｸM" panose="020B0600000000000000" pitchFamily="50" charset="-128"/>
                          <a:ea typeface="HGSｺﾞｼｯｸM" panose="020B0600000000000000" pitchFamily="50" charset="-128"/>
                        </a:rPr>
                        <a:t>5.0</a:t>
                      </a:r>
                      <a:r>
                        <a:rPr kumimoji="1" lang="ja-JP" altLang="en-US" sz="900" b="0" baseline="0" dirty="0" smtClean="0">
                          <a:solidFill>
                            <a:schemeClr val="tx1"/>
                          </a:solidFill>
                          <a:latin typeface="HGSｺﾞｼｯｸM" panose="020B0600000000000000" pitchFamily="50" charset="-128"/>
                          <a:ea typeface="HGSｺﾞｼｯｸM" panose="020B0600000000000000" pitchFamily="50" charset="-128"/>
                        </a:rPr>
                        <a:t>％ （その他の保険者）を保健事業分の上限と して、事業費納付金の対象となる保健事業費（共通分）を除く部分を独自事業分とする。</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0242701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187801892"/>
              </p:ext>
            </p:extLst>
          </p:nvPr>
        </p:nvGraphicFramePr>
        <p:xfrm>
          <a:off x="5859160" y="5173308"/>
          <a:ext cx="3110533" cy="502920"/>
        </p:xfrm>
        <a:graphic>
          <a:graphicData uri="http://schemas.openxmlformats.org/drawingml/2006/table">
            <a:tbl>
              <a:tblPr firstRow="1" bandRow="1">
                <a:tableStyleId>{5C22544A-7EE6-4342-B048-85BDC9FD1C3A}</a:tableStyleId>
              </a:tblPr>
              <a:tblGrid>
                <a:gridCol w="220903">
                  <a:extLst>
                    <a:ext uri="{9D8B030D-6E8A-4147-A177-3AD203B41FA5}">
                      <a16:colId xmlns:a16="http://schemas.microsoft.com/office/drawing/2014/main" val="1578790523"/>
                    </a:ext>
                  </a:extLst>
                </a:gridCol>
                <a:gridCol w="2889630">
                  <a:extLst>
                    <a:ext uri="{9D8B030D-6E8A-4147-A177-3AD203B41FA5}">
                      <a16:colId xmlns:a16="http://schemas.microsoft.com/office/drawing/2014/main" val="321643408"/>
                    </a:ext>
                  </a:extLst>
                </a:gridCol>
              </a:tblGrid>
              <a:tr h="445445">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　上記の設定に基づく仮算定時の申請額の</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％を上限とすることとする。</a:t>
                      </a:r>
                      <a:endParaRPr kumimoji="1" lang="ja-JP" altLang="en-US" sz="900" b="0" dirty="0" smtClean="0">
                        <a:solidFill>
                          <a:schemeClr val="tx1"/>
                        </a:solidFill>
                        <a:latin typeface="HGSｺﾞｼｯｸM" panose="020B0600000000000000" pitchFamily="50" charset="-128"/>
                        <a:ea typeface="HGSｺﾞｼｯｸM" panose="020B0600000000000000"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75287623"/>
                  </a:ext>
                </a:extLst>
              </a:tr>
            </a:tbl>
          </a:graphicData>
        </a:graphic>
      </p:graphicFrame>
      <p:sp>
        <p:nvSpPr>
          <p:cNvPr id="9" name="スライド番号プレースホルダー 8"/>
          <p:cNvSpPr>
            <a:spLocks noGrp="1"/>
          </p:cNvSpPr>
          <p:nvPr>
            <p:ph type="sldNum" sz="quarter" idx="12"/>
          </p:nvPr>
        </p:nvSpPr>
        <p:spPr>
          <a:xfrm>
            <a:off x="7003859" y="6492875"/>
            <a:ext cx="2133600" cy="365125"/>
          </a:xfrm>
        </p:spPr>
        <p:txBody>
          <a:bodyPr/>
          <a:lstStyle/>
          <a:p>
            <a:fld id="{E4D4D2C3-0BAC-45EE-BEAA-AC94A6365396}" type="slidenum">
              <a:rPr kumimoji="1" lang="ja-JP" altLang="en-US" smtClean="0"/>
              <a:t>2</a:t>
            </a:fld>
            <a:endParaRPr kumimoji="1" lang="ja-JP" altLang="en-US" dirty="0"/>
          </a:p>
        </p:txBody>
      </p:sp>
    </p:spTree>
    <p:extLst>
      <p:ext uri="{BB962C8B-B14F-4D97-AF65-F5344CB8AC3E}">
        <p14:creationId xmlns:p14="http://schemas.microsoft.com/office/powerpoint/2010/main" val="80493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470986"/>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令和４年度の財政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a:t>
            </a:r>
            <a:r>
              <a:rPr lang="ja-JP" altLang="en-US" sz="1800" b="1" dirty="0">
                <a:latin typeface="HGS創英角ｺﾞｼｯｸUB" panose="020B0900000000000000" pitchFamily="50" charset="-128"/>
                <a:ea typeface="HGS創英角ｺﾞｼｯｸUB" panose="020B0900000000000000" pitchFamily="50" charset="-128"/>
              </a:rPr>
              <a:t>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992845890"/>
              </p:ext>
            </p:extLst>
          </p:nvPr>
        </p:nvGraphicFramePr>
        <p:xfrm>
          <a:off x="52760" y="409972"/>
          <a:ext cx="9034091" cy="3962400"/>
        </p:xfrm>
        <a:graphic>
          <a:graphicData uri="http://schemas.openxmlformats.org/drawingml/2006/table">
            <a:tbl>
              <a:tblPr firstRow="1" bandRow="1">
                <a:tableStyleId>{5940675A-B579-460E-94D1-54222C63F5DA}</a:tableStyleId>
              </a:tblPr>
              <a:tblGrid>
                <a:gridCol w="794202">
                  <a:extLst>
                    <a:ext uri="{9D8B030D-6E8A-4147-A177-3AD203B41FA5}">
                      <a16:colId xmlns:a16="http://schemas.microsoft.com/office/drawing/2014/main" val="20000"/>
                    </a:ext>
                  </a:extLst>
                </a:gridCol>
                <a:gridCol w="2932950">
                  <a:extLst>
                    <a:ext uri="{9D8B030D-6E8A-4147-A177-3AD203B41FA5}">
                      <a16:colId xmlns:a16="http://schemas.microsoft.com/office/drawing/2014/main" val="20004"/>
                    </a:ext>
                  </a:extLst>
                </a:gridCol>
                <a:gridCol w="1872208">
                  <a:extLst>
                    <a:ext uri="{9D8B030D-6E8A-4147-A177-3AD203B41FA5}">
                      <a16:colId xmlns:a16="http://schemas.microsoft.com/office/drawing/2014/main" val="4110931989"/>
                    </a:ext>
                  </a:extLst>
                </a:gridCol>
                <a:gridCol w="3434731">
                  <a:extLst>
                    <a:ext uri="{9D8B030D-6E8A-4147-A177-3AD203B41FA5}">
                      <a16:colId xmlns:a16="http://schemas.microsoft.com/office/drawing/2014/main" val="877537854"/>
                    </a:ext>
                  </a:extLst>
                </a:gridCol>
              </a:tblGrid>
              <a:tr h="366038">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これまでの検討結果</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令和４年度に検討すべき</a:t>
                      </a:r>
                    </a:p>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主な事項</a:t>
                      </a:r>
                      <a:endParaRPr kumimoji="1" lang="en-US" altLang="ja-JP" sz="1000" dirty="0" smtClean="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8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l"/>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　　　　　　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1428854">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財政安定化基金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大阪府国民健康保険財政安定化基金条例の一部</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を改正する条例を令和４年２月議会に上程。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a:t>
                      </a:r>
                      <a:r>
                        <a:rPr lang="ja-JP" altLang="en-US" sz="950" dirty="0" smtClean="0">
                          <a:solidFill>
                            <a:schemeClr val="tx1"/>
                          </a:solidFill>
                          <a:latin typeface="HGPｺﾞｼｯｸM" panose="020B0600000000000000" pitchFamily="50" charset="-128"/>
                          <a:ea typeface="HGPｺﾞｼｯｸM" panose="020B0600000000000000" pitchFamily="50" charset="-128"/>
                        </a:rPr>
                        <a:t>　保険料の平準化等を図る観点から、基金への積立</a:t>
                      </a:r>
                      <a:endParaRPr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950" dirty="0" smtClean="0">
                          <a:solidFill>
                            <a:schemeClr val="tx1"/>
                          </a:solidFill>
                          <a:latin typeface="HGPｺﾞｼｯｸM" panose="020B0600000000000000" pitchFamily="50" charset="-128"/>
                          <a:ea typeface="HGPｺﾞｼｯｸM" panose="020B0600000000000000" pitchFamily="50" charset="-128"/>
                        </a:rPr>
                        <a:t>　に係る基本的な考え方等について、引き続き検討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ysClr val="windowText" lastClr="000000"/>
                          </a:solidFill>
                          <a:latin typeface="HGPｺﾞｼｯｸM" panose="020B0600000000000000" pitchFamily="50" charset="-128"/>
                          <a:ea typeface="HGPｺﾞｼｯｸM" panose="020B0600000000000000" pitchFamily="50" charset="-128"/>
                        </a:rPr>
                        <a:t>●　</a:t>
                      </a:r>
                      <a:r>
                        <a:rPr lang="ja-JP" altLang="en-US" sz="950" dirty="0" smtClean="0">
                          <a:solidFill>
                            <a:schemeClr val="tx1"/>
                          </a:solidFill>
                          <a:latin typeface="HGPｺﾞｼｯｸM" panose="020B0600000000000000" pitchFamily="50" charset="-128"/>
                          <a:ea typeface="HGPｺﾞｼｯｸM" panose="020B0600000000000000" pitchFamily="50" charset="-128"/>
                        </a:rPr>
                        <a:t>保険料の平準化等を図る観点から、基金への積立に係る基本的な考え方等について、引き続き検討</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5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en-US" altLang="ja-JP" sz="1000" dirty="0" smtClean="0">
                          <a:solidFill>
                            <a:schemeClr val="tx1"/>
                          </a:solidFill>
                          <a:latin typeface="HGPｺﾞｼｯｸM" panose="020B0600000000000000" pitchFamily="50" charset="-128"/>
                          <a:ea typeface="HGPｺﾞｼｯｸM" panose="020B0600000000000000" pitchFamily="50" charset="-128"/>
                        </a:rPr>
                        <a:t>【</a:t>
                      </a:r>
                      <a:r>
                        <a:rPr lang="ja-JP" altLang="en-US" sz="1000" dirty="0" smtClean="0">
                          <a:solidFill>
                            <a:schemeClr val="tx1"/>
                          </a:solidFill>
                          <a:latin typeface="HGPｺﾞｼｯｸM" panose="020B0600000000000000" pitchFamily="50" charset="-128"/>
                          <a:ea typeface="HGPｺﾞｼｯｸM" panose="020B0600000000000000" pitchFamily="50" charset="-128"/>
                        </a:rPr>
                        <a:t>前期高齢者交付金精算額の平準化</a:t>
                      </a:r>
                      <a:r>
                        <a:rPr lang="en-US" altLang="ja-JP" sz="1000" dirty="0" smtClean="0">
                          <a:solidFill>
                            <a:schemeClr val="tx1"/>
                          </a:solidFill>
                          <a:latin typeface="HGPｺﾞｼｯｸM" panose="020B0600000000000000" pitchFamily="50" charset="-128"/>
                          <a:ea typeface="HGPｺﾞｼｯｸM" panose="020B0600000000000000" pitchFamily="50" charset="-128"/>
                        </a:rPr>
                        <a:t>】</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a:t>
                      </a:r>
                      <a:r>
                        <a:rPr lang="en-US" altLang="ja-JP" sz="1000" dirty="0" smtClean="0">
                          <a:solidFill>
                            <a:schemeClr val="tx1"/>
                          </a:solidFill>
                          <a:latin typeface="HGPｺﾞｼｯｸM" panose="020B0600000000000000" pitchFamily="50" charset="-128"/>
                          <a:ea typeface="HGPｺﾞｼｯｸM" panose="020B0600000000000000" pitchFamily="50" charset="-128"/>
                        </a:rPr>
                        <a:t>A</a:t>
                      </a:r>
                      <a:r>
                        <a:rPr lang="ja-JP" altLang="en-US" sz="1000" dirty="0" smtClean="0">
                          <a:solidFill>
                            <a:schemeClr val="tx1"/>
                          </a:solidFill>
                          <a:latin typeface="HGPｺﾞｼｯｸM" panose="020B0600000000000000" pitchFamily="50" charset="-128"/>
                          <a:ea typeface="HGPｺﾞｼｯｸM" panose="020B0600000000000000" pitchFamily="50" charset="-128"/>
                        </a:rPr>
                        <a:t>）・・・「当該年度の前期高齢者交付金に加減算される２年　　</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前の１人あたり精算額」</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a:t>
                      </a:r>
                      <a:r>
                        <a:rPr lang="en-US" altLang="ja-JP" sz="1000" dirty="0" smtClean="0">
                          <a:solidFill>
                            <a:schemeClr val="tx1"/>
                          </a:solidFill>
                          <a:latin typeface="HGPｺﾞｼｯｸM" panose="020B0600000000000000" pitchFamily="50" charset="-128"/>
                          <a:ea typeface="HGPｺﾞｼｯｸM" panose="020B0600000000000000" pitchFamily="50" charset="-128"/>
                        </a:rPr>
                        <a:t>B</a:t>
                      </a:r>
                      <a:r>
                        <a:rPr lang="ja-JP" altLang="en-US" sz="1000" dirty="0" smtClean="0">
                          <a:solidFill>
                            <a:schemeClr val="tx1"/>
                          </a:solidFill>
                          <a:latin typeface="HGPｺﾞｼｯｸM" panose="020B0600000000000000" pitchFamily="50" charset="-128"/>
                          <a:ea typeface="HGPｺﾞｼｯｸM" panose="020B0600000000000000" pitchFamily="50" charset="-128"/>
                        </a:rPr>
                        <a:t>）・・・「直近３カ年平均の１人あたり精算額」</a:t>
                      </a:r>
                      <a:endParaRPr lang="en-US" altLang="ja-JP" sz="100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lang="ja-JP" altLang="en-US" sz="100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保険料の平準化等を図る観点から、　（</a:t>
                      </a:r>
                      <a:r>
                        <a:rPr lang="en-US" altLang="ja-JP" sz="1000" dirty="0" smtClean="0">
                          <a:solidFill>
                            <a:schemeClr val="tx1"/>
                          </a:solidFill>
                          <a:latin typeface="HGPｺﾞｼｯｸM" panose="020B0600000000000000" pitchFamily="50" charset="-128"/>
                          <a:ea typeface="HGPｺﾞｼｯｸM" panose="020B0600000000000000" pitchFamily="50" charset="-128"/>
                        </a:rPr>
                        <a:t>A</a:t>
                      </a:r>
                      <a:r>
                        <a:rPr lang="ja-JP" altLang="en-US" sz="1000" dirty="0" smtClean="0">
                          <a:solidFill>
                            <a:schemeClr val="tx1"/>
                          </a:solidFill>
                          <a:latin typeface="HGPｺﾞｼｯｸM" panose="020B0600000000000000" pitchFamily="50" charset="-128"/>
                          <a:ea typeface="HGPｺﾞｼｯｸM" panose="020B0600000000000000" pitchFamily="50" charset="-128"/>
                        </a:rPr>
                        <a:t>）と（</a:t>
                      </a:r>
                      <a:r>
                        <a:rPr lang="en-US" altLang="ja-JP" sz="1000" dirty="0" smtClean="0">
                          <a:solidFill>
                            <a:schemeClr val="tx1"/>
                          </a:solidFill>
                          <a:latin typeface="HGPｺﾞｼｯｸM" panose="020B0600000000000000" pitchFamily="50" charset="-128"/>
                          <a:ea typeface="HGPｺﾞｼｯｸM" panose="020B0600000000000000" pitchFamily="50" charset="-128"/>
                        </a:rPr>
                        <a:t>B</a:t>
                      </a:r>
                      <a:r>
                        <a:rPr lang="ja-JP" altLang="en-US" sz="1000" dirty="0" smtClean="0">
                          <a:solidFill>
                            <a:schemeClr val="tx1"/>
                          </a:solidFill>
                          <a:latin typeface="HGPｺﾞｼｯｸM" panose="020B0600000000000000" pitchFamily="50" charset="-128"/>
                          <a:ea typeface="HGPｺﾞｼｯｸM" panose="020B0600000000000000" pitchFamily="50" charset="-128"/>
                        </a:rPr>
                        <a:t>）を比較し、（</a:t>
                      </a:r>
                      <a:r>
                        <a:rPr lang="en-US" altLang="ja-JP" sz="1000" dirty="0" smtClean="0">
                          <a:solidFill>
                            <a:schemeClr val="tx1"/>
                          </a:solidFill>
                          <a:latin typeface="HGPｺﾞｼｯｸM" panose="020B0600000000000000" pitchFamily="50" charset="-128"/>
                          <a:ea typeface="HGPｺﾞｼｯｸM" panose="020B0600000000000000" pitchFamily="50" charset="-128"/>
                        </a:rPr>
                        <a:t>A</a:t>
                      </a:r>
                      <a:r>
                        <a:rPr lang="ja-JP" altLang="en-US" sz="1000" dirty="0" smtClean="0">
                          <a:solidFill>
                            <a:schemeClr val="tx1"/>
                          </a:solidFill>
                          <a:latin typeface="HGPｺﾞｼｯｸM" panose="020B0600000000000000" pitchFamily="50" charset="-128"/>
                          <a:ea typeface="HGPｺﾞｼｯｸM" panose="020B0600000000000000" pitchFamily="50" charset="-128"/>
                        </a:rPr>
                        <a:t>）が（</a:t>
                      </a:r>
                      <a:r>
                        <a:rPr lang="en-US" altLang="ja-JP" sz="1000" dirty="0" smtClean="0">
                          <a:solidFill>
                            <a:schemeClr val="tx1"/>
                          </a:solidFill>
                          <a:latin typeface="HGPｺﾞｼｯｸM" panose="020B0600000000000000" pitchFamily="50" charset="-128"/>
                          <a:ea typeface="HGPｺﾞｼｯｸM" panose="020B0600000000000000" pitchFamily="50" charset="-128"/>
                        </a:rPr>
                        <a:t>B</a:t>
                      </a:r>
                      <a:r>
                        <a:rPr lang="ja-JP" altLang="en-US" sz="1000" dirty="0" smtClean="0">
                          <a:solidFill>
                            <a:schemeClr val="tx1"/>
                          </a:solidFill>
                          <a:latin typeface="HGPｺﾞｼｯｸM" panose="020B0600000000000000" pitchFamily="50" charset="-128"/>
                          <a:ea typeface="HGPｺﾞｼｯｸM" panose="020B0600000000000000" pitchFamily="50" charset="-128"/>
                        </a:rPr>
                        <a:t>）よりも低い場合は、その差額に２年前の被保険者数を乗じた額を後年度に生じる精算に備えて留保する。</a:t>
                      </a: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lang="ja-JP" altLang="en-US" sz="1000" dirty="0" smtClean="0">
                          <a:solidFill>
                            <a:schemeClr val="tx1"/>
                          </a:solidFill>
                          <a:latin typeface="HGPｺﾞｼｯｸM" panose="020B0600000000000000" pitchFamily="50" charset="-128"/>
                          <a:ea typeface="HGPｺﾞｼｯｸM" panose="020B0600000000000000" pitchFamily="50" charset="-128"/>
                        </a:rPr>
                        <a:t>　　 （</a:t>
                      </a:r>
                      <a:r>
                        <a:rPr lang="en-US" altLang="ja-JP" sz="1000" dirty="0" smtClean="0">
                          <a:solidFill>
                            <a:schemeClr val="tx1"/>
                          </a:solidFill>
                          <a:latin typeface="HGPｺﾞｼｯｸM" panose="020B0600000000000000" pitchFamily="50" charset="-128"/>
                          <a:ea typeface="HGPｺﾞｼｯｸM" panose="020B0600000000000000" pitchFamily="50" charset="-128"/>
                        </a:rPr>
                        <a:t>A</a:t>
                      </a:r>
                      <a:r>
                        <a:rPr lang="ja-JP" altLang="en-US" sz="1000" dirty="0" smtClean="0">
                          <a:solidFill>
                            <a:schemeClr val="tx1"/>
                          </a:solidFill>
                          <a:latin typeface="HGPｺﾞｼｯｸM" panose="020B0600000000000000" pitchFamily="50" charset="-128"/>
                          <a:ea typeface="HGPｺﾞｼｯｸM" panose="020B0600000000000000" pitchFamily="50" charset="-128"/>
                        </a:rPr>
                        <a:t>）が（</a:t>
                      </a:r>
                      <a:r>
                        <a:rPr lang="en-US" altLang="ja-JP" sz="1000" dirty="0" smtClean="0">
                          <a:solidFill>
                            <a:schemeClr val="tx1"/>
                          </a:solidFill>
                          <a:latin typeface="HGPｺﾞｼｯｸM" panose="020B0600000000000000" pitchFamily="50" charset="-128"/>
                          <a:ea typeface="HGPｺﾞｼｯｸM" panose="020B0600000000000000" pitchFamily="50" charset="-128"/>
                        </a:rPr>
                        <a:t>B</a:t>
                      </a:r>
                      <a:r>
                        <a:rPr lang="ja-JP" altLang="en-US" sz="1000" dirty="0" smtClean="0">
                          <a:solidFill>
                            <a:schemeClr val="tx1"/>
                          </a:solidFill>
                          <a:latin typeface="HGPｺﾞｼｯｸM" panose="020B0600000000000000" pitchFamily="50" charset="-128"/>
                          <a:ea typeface="HGPｺﾞｼｯｸM" panose="020B0600000000000000" pitchFamily="50" charset="-128"/>
                        </a:rPr>
                        <a:t>）よりも高くなる場合は、上記留保財源の範囲内において、当該財源を活用し、３ヵ年平均となる水準まで（</a:t>
                      </a:r>
                      <a:r>
                        <a:rPr lang="en-US" altLang="ja-JP" sz="1000" dirty="0" smtClean="0">
                          <a:solidFill>
                            <a:schemeClr val="tx1"/>
                          </a:solidFill>
                          <a:latin typeface="HGPｺﾞｼｯｸM" panose="020B0600000000000000" pitchFamily="50" charset="-128"/>
                          <a:ea typeface="HGPｺﾞｼｯｸM" panose="020B0600000000000000" pitchFamily="50" charset="-128"/>
                        </a:rPr>
                        <a:t>A</a:t>
                      </a:r>
                      <a:r>
                        <a:rPr lang="ja-JP" altLang="en-US" sz="1000" dirty="0" smtClean="0">
                          <a:solidFill>
                            <a:schemeClr val="tx1"/>
                          </a:solidFill>
                          <a:latin typeface="HGPｺﾞｼｯｸM" panose="020B0600000000000000" pitchFamily="50" charset="-128"/>
                          <a:ea typeface="HGPｺﾞｼｯｸM" panose="020B0600000000000000" pitchFamily="50" charset="-128"/>
                        </a:rPr>
                        <a:t>）を抑制することにより、前期高齢者交付金の精算に伴う年度間の影響を緩和し、精算額の平準化を図る。</a:t>
                      </a: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950" dirty="0" smtClean="0">
                          <a:solidFill>
                            <a:schemeClr val="tx1"/>
                          </a:solidFill>
                          <a:latin typeface="HGPｺﾞｼｯｸM" panose="020B0600000000000000" pitchFamily="50" charset="-128"/>
                          <a:ea typeface="HGPｺﾞｼｯｸM" panose="020B0600000000000000" pitchFamily="50" charset="-128"/>
                        </a:rPr>
                        <a:t>　　 仮算定結果を受けて、緊急対応措置として、本算定では、保険料額抑制のため、以下のとおりすることとする。</a:t>
                      </a: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p>
                      <a:pPr marL="85725" marR="0" lvl="0" indent="-85725"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endParaRPr kumimoji="1" lang="en-US" altLang="ja-JP" sz="95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6" name="大かっこ 5"/>
          <p:cNvSpPr/>
          <p:nvPr/>
        </p:nvSpPr>
        <p:spPr>
          <a:xfrm>
            <a:off x="8082681" y="51023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96368907"/>
              </p:ext>
            </p:extLst>
          </p:nvPr>
        </p:nvGraphicFramePr>
        <p:xfrm>
          <a:off x="5768998" y="2690800"/>
          <a:ext cx="3166492" cy="502920"/>
        </p:xfrm>
        <a:graphic>
          <a:graphicData uri="http://schemas.openxmlformats.org/drawingml/2006/table">
            <a:tbl>
              <a:tblPr firstRow="1" bandRow="1">
                <a:tableStyleId>{5C22544A-7EE6-4342-B048-85BDC9FD1C3A}</a:tableStyleId>
              </a:tblPr>
              <a:tblGrid>
                <a:gridCol w="227108">
                  <a:extLst>
                    <a:ext uri="{9D8B030D-6E8A-4147-A177-3AD203B41FA5}">
                      <a16:colId xmlns:a16="http://schemas.microsoft.com/office/drawing/2014/main" val="1005868011"/>
                    </a:ext>
                  </a:extLst>
                </a:gridCol>
                <a:gridCol w="2939384">
                  <a:extLst>
                    <a:ext uri="{9D8B030D-6E8A-4147-A177-3AD203B41FA5}">
                      <a16:colId xmlns:a16="http://schemas.microsoft.com/office/drawing/2014/main" val="3455395828"/>
                    </a:ext>
                  </a:extLst>
                </a:gridCol>
              </a:tblGrid>
              <a:tr h="491341">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仮算定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dist"/>
                      <a:r>
                        <a:rPr kumimoji="1" lang="ja-JP" altLang="en-US" sz="900" b="0" baseline="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900" b="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b="0" dirty="0" smtClean="0">
                          <a:solidFill>
                            <a:schemeClr val="tx1"/>
                          </a:solidFill>
                          <a:latin typeface="HGPｺﾞｼｯｸM" panose="020B0600000000000000" pitchFamily="50" charset="-128"/>
                          <a:ea typeface="HGPｺﾞｼｯｸM" panose="020B0600000000000000" pitchFamily="50" charset="-128"/>
                        </a:rPr>
                        <a:t>A)</a:t>
                      </a:r>
                      <a:r>
                        <a:rPr kumimoji="1" lang="ja-JP" altLang="en-US" sz="900" b="0" dirty="0" smtClean="0">
                          <a:solidFill>
                            <a:schemeClr val="tx1"/>
                          </a:solidFill>
                          <a:latin typeface="HGPｺﾞｼｯｸM" panose="020B0600000000000000" pitchFamily="50" charset="-128"/>
                          <a:ea typeface="HGPｺﾞｼｯｸM" panose="020B0600000000000000" pitchFamily="50" charset="-128"/>
                        </a:rPr>
                        <a:t>が（</a:t>
                      </a:r>
                      <a:r>
                        <a:rPr kumimoji="1" lang="en-US" altLang="ja-JP" sz="900" b="0" dirty="0" smtClean="0">
                          <a:solidFill>
                            <a:schemeClr val="tx1"/>
                          </a:solidFill>
                          <a:latin typeface="HGPｺﾞｼｯｸM" panose="020B0600000000000000" pitchFamily="50" charset="-128"/>
                          <a:ea typeface="HGPｺﾞｼｯｸM" panose="020B0600000000000000" pitchFamily="50" charset="-128"/>
                        </a:rPr>
                        <a:t>B)</a:t>
                      </a:r>
                      <a:r>
                        <a:rPr kumimoji="1" lang="ja-JP" altLang="en-US" sz="900" b="0" dirty="0" smtClean="0">
                          <a:solidFill>
                            <a:schemeClr val="tx1"/>
                          </a:solidFill>
                          <a:latin typeface="HGPｺﾞｼｯｸM" panose="020B0600000000000000" pitchFamily="50" charset="-128"/>
                          <a:ea typeface="HGPｺﾞｼｯｸM" panose="020B0600000000000000" pitchFamily="50" charset="-128"/>
                        </a:rPr>
                        <a:t>よりも低かったため、その差額に２年前の</a:t>
                      </a:r>
                      <a:endParaRPr kumimoji="1" lang="en-US" altLang="ja-JP" sz="900" b="0" dirty="0" smtClean="0">
                        <a:solidFill>
                          <a:schemeClr val="tx1"/>
                        </a:solidFill>
                        <a:latin typeface="HGPｺﾞｼｯｸM" panose="020B0600000000000000" pitchFamily="50" charset="-128"/>
                        <a:ea typeface="HGPｺﾞｼｯｸM" panose="020B0600000000000000" pitchFamily="50" charset="-128"/>
                      </a:endParaRPr>
                    </a:p>
                    <a:p>
                      <a:r>
                        <a:rPr kumimoji="1" lang="ja-JP" altLang="en-US" sz="900" b="0" dirty="0" smtClean="0">
                          <a:solidFill>
                            <a:schemeClr val="tx1"/>
                          </a:solidFill>
                          <a:latin typeface="HGPｺﾞｼｯｸM" panose="020B0600000000000000" pitchFamily="50" charset="-128"/>
                          <a:ea typeface="HGPｺﾞｼｯｸM" panose="020B0600000000000000" pitchFamily="50" charset="-128"/>
                        </a:rPr>
                        <a:t>被保険者数を乗じた額を留保額とした。</a:t>
                      </a:r>
                      <a:endParaRPr kumimoji="1" lang="ja-JP" altLang="en-US" sz="900" b="0" dirty="0">
                        <a:solidFill>
                          <a:schemeClr val="tx1"/>
                        </a:solidFill>
                        <a:latin typeface="HGPｺﾞｼｯｸM" panose="020B0600000000000000" pitchFamily="50" charset="-128"/>
                        <a:ea typeface="HGPｺﾞｼｯｸM" panose="020B0600000000000000" pitchFamily="50" charset="-128"/>
                      </a:endParaRPr>
                    </a:p>
                  </a:txBody>
                  <a:tcPr marL="72000" marR="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0242701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799450363"/>
              </p:ext>
            </p:extLst>
          </p:nvPr>
        </p:nvGraphicFramePr>
        <p:xfrm>
          <a:off x="5768998" y="3683041"/>
          <a:ext cx="3166492" cy="502920"/>
        </p:xfrm>
        <a:graphic>
          <a:graphicData uri="http://schemas.openxmlformats.org/drawingml/2006/table">
            <a:tbl>
              <a:tblPr firstRow="1" bandRow="1">
                <a:tableStyleId>{5C22544A-7EE6-4342-B048-85BDC9FD1C3A}</a:tableStyleId>
              </a:tblPr>
              <a:tblGrid>
                <a:gridCol w="224877">
                  <a:extLst>
                    <a:ext uri="{9D8B030D-6E8A-4147-A177-3AD203B41FA5}">
                      <a16:colId xmlns:a16="http://schemas.microsoft.com/office/drawing/2014/main" val="1578790523"/>
                    </a:ext>
                  </a:extLst>
                </a:gridCol>
                <a:gridCol w="2941615">
                  <a:extLst>
                    <a:ext uri="{9D8B030D-6E8A-4147-A177-3AD203B41FA5}">
                      <a16:colId xmlns:a16="http://schemas.microsoft.com/office/drawing/2014/main" val="321643408"/>
                    </a:ext>
                  </a:extLst>
                </a:gridCol>
              </a:tblGrid>
              <a:tr h="445445">
                <a:tc>
                  <a:txBody>
                    <a:bodyPr/>
                    <a:lstStyle/>
                    <a:p>
                      <a:r>
                        <a:rPr kumimoji="1" lang="ja-JP" altLang="en-US" sz="900" b="0" dirty="0" smtClean="0">
                          <a:solidFill>
                            <a:schemeClr val="tx1"/>
                          </a:solidFill>
                          <a:latin typeface="HGSｺﾞｼｯｸM" panose="020B0600000000000000" pitchFamily="50" charset="-128"/>
                          <a:ea typeface="HGSｺﾞｼｯｸM" panose="020B0600000000000000" pitchFamily="50" charset="-128"/>
                        </a:rPr>
                        <a:t>本算定</a:t>
                      </a:r>
                      <a:endParaRPr kumimoji="1" lang="ja-JP" altLang="en-US" sz="900" b="0" dirty="0">
                        <a:solidFill>
                          <a:schemeClr val="tx1"/>
                        </a:solidFill>
                        <a:latin typeface="HGSｺﾞｼｯｸM" panose="020B0600000000000000" pitchFamily="50" charset="-128"/>
                        <a:ea typeface="HGSｺﾞｼｯｸM" panose="020B0600000000000000" pitchFamily="50" charset="-128"/>
                      </a:endParaRPr>
                    </a:p>
                  </a:txBody>
                  <a:tcPr marL="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　仮算定で留保するとした額の</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を留保額に、</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を令和５年度保険料額の抑制財源とする。</a:t>
                      </a:r>
                      <a:endParaRPr kumimoji="1" lang="ja-JP" altLang="en-US" sz="900" b="0" dirty="0" smtClean="0">
                        <a:solidFill>
                          <a:schemeClr val="tx1"/>
                        </a:solidFill>
                        <a:latin typeface="HGSｺﾞｼｯｸM" panose="020B0600000000000000" pitchFamily="50" charset="-128"/>
                        <a:ea typeface="HGSｺﾞｼｯｸM" panose="020B0600000000000000" pitchFamily="50" charset="-128"/>
                      </a:endParaRPr>
                    </a:p>
                  </a:txBody>
                  <a:tcPr marL="72000" marR="72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75287623"/>
                  </a:ext>
                </a:extLst>
              </a:tr>
            </a:tbl>
          </a:graphicData>
        </a:graphic>
      </p:graphicFrame>
      <p:sp>
        <p:nvSpPr>
          <p:cNvPr id="15" name="タイトル 1"/>
          <p:cNvSpPr txBox="1">
            <a:spLocks/>
          </p:cNvSpPr>
          <p:nvPr/>
        </p:nvSpPr>
        <p:spPr>
          <a:xfrm>
            <a:off x="0" y="4350710"/>
            <a:ext cx="9055869" cy="17302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85725" indent="-85725" algn="l">
              <a:spcBef>
                <a:spcPts val="0"/>
              </a:spcBef>
              <a:defRPr/>
            </a:pPr>
            <a:r>
              <a:rPr lang="en-US" altLang="ja-JP" sz="1000" dirty="0">
                <a:latin typeface="HGPｺﾞｼｯｸM" panose="020B0600000000000000" pitchFamily="50" charset="-128"/>
                <a:ea typeface="HGPｺﾞｼｯｸM" panose="020B0600000000000000" pitchFamily="50" charset="-128"/>
              </a:rPr>
              <a:t>【</a:t>
            </a:r>
            <a:r>
              <a:rPr lang="ja-JP" altLang="en-US" sz="1000" dirty="0">
                <a:latin typeface="HGPｺﾞｼｯｸM" panose="020B0600000000000000" pitchFamily="50" charset="-128"/>
                <a:ea typeface="HGPｺﾞｼｯｸM" panose="020B0600000000000000" pitchFamily="50" charset="-128"/>
              </a:rPr>
              <a:t>追加検討項目：コロナ減免について</a:t>
            </a:r>
            <a:r>
              <a:rPr lang="en-US" altLang="ja-JP" sz="1000" dirty="0">
                <a:latin typeface="HGPｺﾞｼｯｸM" panose="020B0600000000000000" pitchFamily="50" charset="-128"/>
                <a:ea typeface="HGPｺﾞｼｯｸM" panose="020B0600000000000000" pitchFamily="50" charset="-128"/>
              </a:rPr>
              <a:t>】</a:t>
            </a:r>
            <a:br>
              <a:rPr lang="en-US" altLang="ja-JP" sz="1000" dirty="0">
                <a:latin typeface="HGPｺﾞｼｯｸM" panose="020B0600000000000000" pitchFamily="50" charset="-128"/>
                <a:ea typeface="HGPｺﾞｼｯｸM" panose="020B0600000000000000" pitchFamily="50" charset="-128"/>
              </a:rPr>
            </a:br>
            <a:endParaRPr lang="en-US" altLang="ja-JP" sz="1000"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endParaRPr lang="en-US" altLang="ja-JP" sz="1000" dirty="0" smtClean="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　令和４年３月</a:t>
            </a:r>
            <a:r>
              <a:rPr lang="en-US" altLang="ja-JP" sz="1000" dirty="0">
                <a:latin typeface="HGPｺﾞｼｯｸM" panose="020B0600000000000000" pitchFamily="50" charset="-128"/>
                <a:ea typeface="HGPｺﾞｼｯｸM" panose="020B0600000000000000" pitchFamily="50" charset="-128"/>
              </a:rPr>
              <a:t>1</a:t>
            </a:r>
            <a:r>
              <a:rPr lang="ja-JP" altLang="en-US" sz="1000" dirty="0">
                <a:latin typeface="HGPｺﾞｼｯｸM" panose="020B0600000000000000" pitchFamily="50" charset="-128"/>
                <a:ea typeface="HGPｺﾞｼｯｸM" panose="020B0600000000000000" pitchFamily="50" charset="-128"/>
              </a:rPr>
              <a:t>４日付け厚生労働省事務連絡により、令和４年度のコロナ減免に係る特別調整交付金による財政支援（</a:t>
            </a:r>
            <a:r>
              <a:rPr lang="en-US" altLang="ja-JP" sz="1000" dirty="0">
                <a:latin typeface="HGPｺﾞｼｯｸM" panose="020B0600000000000000" pitchFamily="50" charset="-128"/>
                <a:ea typeface="HGPｺﾞｼｯｸM" panose="020B0600000000000000" pitchFamily="50" charset="-128"/>
              </a:rPr>
              <a:t>10</a:t>
            </a:r>
            <a:r>
              <a:rPr lang="ja-JP" altLang="en-US" sz="1000" dirty="0">
                <a:latin typeface="HGPｺﾞｼｯｸM" panose="020B0600000000000000" pitchFamily="50" charset="-128"/>
                <a:ea typeface="HGPｺﾞｼｯｸM" panose="020B0600000000000000" pitchFamily="50" charset="-128"/>
              </a:rPr>
              <a:t>割～４割）の実施について通知</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　令和２年度及び３年度の全額支援から支援割合が変更したことに伴い、令和４年度は一部費用負担が発生する市町村もある状況</a:t>
            </a:r>
            <a:r>
              <a:rPr lang="en-US" altLang="ja-JP" sz="1000" dirty="0">
                <a:latin typeface="HGPｺﾞｼｯｸM" panose="020B0600000000000000" pitchFamily="50" charset="-128"/>
                <a:ea typeface="HGPｺﾞｼｯｸM" panose="020B0600000000000000" pitchFamily="50" charset="-128"/>
              </a:rPr>
              <a:t/>
            </a:r>
            <a:br>
              <a:rPr lang="en-US" altLang="ja-JP" sz="1000" dirty="0">
                <a:latin typeface="HGPｺﾞｼｯｸM" panose="020B0600000000000000" pitchFamily="50" charset="-128"/>
                <a:ea typeface="HGPｺﾞｼｯｸM" panose="020B0600000000000000" pitchFamily="50" charset="-128"/>
              </a:rPr>
            </a:br>
            <a:r>
              <a:rPr lang="ja-JP" altLang="en-US" sz="1000" dirty="0">
                <a:latin typeface="HGPｺﾞｼｯｸM" panose="020B0600000000000000" pitchFamily="50" charset="-128"/>
                <a:ea typeface="HGPｺﾞｼｯｸM" panose="020B0600000000000000" pitchFamily="50" charset="-128"/>
              </a:rPr>
              <a:t>　　・　令和３年度においても当初、一部費用負担が生じる状況であったが、国への要望等を踏まえ全額国庫負担となったところであり、令和４年度についても制度設計に</a:t>
            </a:r>
            <a:endParaRPr lang="en-US" altLang="ja-JP" sz="1000" dirty="0">
              <a:latin typeface="HGPｺﾞｼｯｸM" panose="020B0600000000000000" pitchFamily="50" charset="-128"/>
              <a:ea typeface="HGPｺﾞｼｯｸM" panose="020B0600000000000000" pitchFamily="50" charset="-128"/>
            </a:endParaRPr>
          </a:p>
          <a:p>
            <a:pPr marL="85725" indent="-85725" algn="l">
              <a:spcBef>
                <a:spcPts val="0"/>
              </a:spcBef>
              <a:defRPr/>
            </a:pPr>
            <a:r>
              <a:rPr lang="ja-JP" altLang="en-US" sz="1000" dirty="0">
                <a:latin typeface="HGPｺﾞｼｯｸM" panose="020B0600000000000000" pitchFamily="50" charset="-128"/>
                <a:ea typeface="HGPｺﾞｼｯｸM" panose="020B0600000000000000" pitchFamily="50" charset="-128"/>
              </a:rPr>
              <a:t>　　　 責任を持つ国において全額支援が行われるよう、引き続き要望していく</a:t>
            </a:r>
            <a:r>
              <a:rPr lang="ja-JP" altLang="en-US" sz="1000" dirty="0" smtClean="0">
                <a:latin typeface="HGPｺﾞｼｯｸM" panose="020B0600000000000000" pitchFamily="50" charset="-128"/>
                <a:ea typeface="HGPｺﾞｼｯｸM" panose="020B0600000000000000" pitchFamily="50" charset="-128"/>
              </a:rPr>
              <a:t>。</a:t>
            </a:r>
            <a:endParaRPr lang="en-US" altLang="ja-JP" sz="1000" dirty="0">
              <a:latin typeface="HGPｺﾞｼｯｸM" panose="020B0600000000000000" pitchFamily="50" charset="-128"/>
              <a:ea typeface="HGPｺﾞｼｯｸM" panose="020B0600000000000000" pitchFamily="50" charset="-128"/>
            </a:endParaRPr>
          </a:p>
          <a:p>
            <a:pPr marL="85725" indent="-85725">
              <a:spcBef>
                <a:spcPts val="0"/>
              </a:spcBef>
              <a:defRPr/>
            </a:pPr>
            <a:r>
              <a:rPr lang="ja-JP" altLang="en-US" sz="1400" b="1" dirty="0">
                <a:latin typeface="HGPｺﾞｼｯｸM" panose="020B0600000000000000" pitchFamily="50" charset="-128"/>
                <a:ea typeface="HGPｺﾞｼｯｸM" panose="020B0600000000000000" pitchFamily="50" charset="-128"/>
              </a:rPr>
              <a:t>⇓</a:t>
            </a:r>
            <a:endParaRPr lang="en-US" altLang="ja-JP" sz="1400" b="1"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r>
              <a:rPr lang="ja-JP" altLang="en-US" sz="1000" dirty="0">
                <a:latin typeface="HGPｺﾞｼｯｸM" panose="020B0600000000000000" pitchFamily="50" charset="-128"/>
                <a:ea typeface="HGPｺﾞｼｯｸM" panose="020B0600000000000000" pitchFamily="50" charset="-128"/>
              </a:rPr>
              <a:t>　　・　</a:t>
            </a:r>
            <a:r>
              <a:rPr lang="ja-JP" altLang="en-US" sz="1000" dirty="0" smtClean="0">
                <a:latin typeface="HGPｺﾞｼｯｸM" panose="020B0600000000000000" pitchFamily="50" charset="-128"/>
                <a:ea typeface="HGPｺﾞｼｯｸM" panose="020B0600000000000000" pitchFamily="50" charset="-128"/>
              </a:rPr>
              <a:t>令和４年</a:t>
            </a:r>
            <a:r>
              <a:rPr lang="en-US" altLang="ja-JP" sz="1000" dirty="0">
                <a:latin typeface="HGPｺﾞｼｯｸM" panose="020B0600000000000000" pitchFamily="50" charset="-128"/>
                <a:ea typeface="HGPｺﾞｼｯｸM" panose="020B0600000000000000" pitchFamily="50" charset="-128"/>
              </a:rPr>
              <a:t>11</a:t>
            </a:r>
            <a:r>
              <a:rPr lang="ja-JP" altLang="en-US" sz="1000" dirty="0" smtClean="0">
                <a:latin typeface="HGPｺﾞｼｯｸM" panose="020B0600000000000000" pitchFamily="50" charset="-128"/>
                <a:ea typeface="HGPｺﾞｼｯｸM" panose="020B0600000000000000" pitchFamily="50" charset="-128"/>
              </a:rPr>
              <a:t>月９日付け</a:t>
            </a:r>
            <a:r>
              <a:rPr lang="ja-JP" altLang="en-US" sz="1000" dirty="0">
                <a:latin typeface="HGPｺﾞｼｯｸM" panose="020B0600000000000000" pitchFamily="50" charset="-128"/>
                <a:ea typeface="HGPｺﾞｼｯｸM" panose="020B0600000000000000" pitchFamily="50" charset="-128"/>
              </a:rPr>
              <a:t>厚生労働省事務連絡により、</a:t>
            </a:r>
            <a:r>
              <a:rPr lang="ja-JP" altLang="en-US" sz="1000" dirty="0" smtClean="0">
                <a:latin typeface="HGPｺﾞｼｯｸM" panose="020B0600000000000000" pitchFamily="50" charset="-128"/>
                <a:ea typeface="HGPｺﾞｼｯｸM" panose="020B0600000000000000" pitchFamily="50" charset="-128"/>
              </a:rPr>
              <a:t>令和４年度</a:t>
            </a:r>
            <a:r>
              <a:rPr lang="ja-JP" altLang="en-US" sz="1000" dirty="0">
                <a:latin typeface="HGPｺﾞｼｯｸM" panose="020B0600000000000000" pitchFamily="50" charset="-128"/>
                <a:ea typeface="HGPｺﾞｼｯｸM" panose="020B0600000000000000" pitchFamily="50" charset="-128"/>
              </a:rPr>
              <a:t>のコロナ減免に</a:t>
            </a:r>
            <a:r>
              <a:rPr lang="ja-JP" altLang="en-US" sz="1000" dirty="0" smtClean="0">
                <a:latin typeface="HGPｺﾞｼｯｸM" panose="020B0600000000000000" pitchFamily="50" charset="-128"/>
                <a:ea typeface="HGPｺﾞｼｯｸM" panose="020B0600000000000000" pitchFamily="50" charset="-128"/>
              </a:rPr>
              <a:t>係る特別</a:t>
            </a:r>
            <a:r>
              <a:rPr lang="ja-JP" altLang="en-US" sz="1000" dirty="0">
                <a:latin typeface="HGPｺﾞｼｯｸM" panose="020B0600000000000000" pitchFamily="50" charset="-128"/>
                <a:ea typeface="HGPｺﾞｼｯｸM" panose="020B0600000000000000" pitchFamily="50" charset="-128"/>
              </a:rPr>
              <a:t>調整交付金による財政支援（全額）の実施</a:t>
            </a:r>
            <a:r>
              <a:rPr lang="ja-JP" altLang="en-US" sz="1000" dirty="0" smtClean="0">
                <a:latin typeface="HGPｺﾞｼｯｸM" panose="020B0600000000000000" pitchFamily="50" charset="-128"/>
                <a:ea typeface="HGPｺﾞｼｯｸM" panose="020B0600000000000000" pitchFamily="50" charset="-128"/>
              </a:rPr>
              <a:t>について</a:t>
            </a:r>
            <a:r>
              <a:rPr lang="ja-JP" altLang="en-US" sz="1000" dirty="0">
                <a:latin typeface="HGPｺﾞｼｯｸM" panose="020B0600000000000000" pitchFamily="50" charset="-128"/>
                <a:ea typeface="HGPｺﾞｼｯｸM" panose="020B0600000000000000" pitchFamily="50" charset="-128"/>
              </a:rPr>
              <a:t>通知</a:t>
            </a:r>
            <a:endParaRPr lang="en-US" altLang="ja-JP" sz="1000" dirty="0">
              <a:latin typeface="HGPｺﾞｼｯｸM" panose="020B0600000000000000" pitchFamily="50" charset="-128"/>
              <a:ea typeface="HGPｺﾞｼｯｸM" panose="020B0600000000000000" pitchFamily="50" charset="-128"/>
            </a:endParaRPr>
          </a:p>
          <a:p>
            <a:pPr algn="l">
              <a:lnSpc>
                <a:spcPts val="1100"/>
              </a:lnSpc>
              <a:spcBef>
                <a:spcPts val="0"/>
              </a:spcBef>
              <a:defRPr/>
            </a:pPr>
            <a:endParaRPr lang="ja-JP" altLang="en-US" sz="1000" dirty="0">
              <a:latin typeface="HGPｺﾞｼｯｸM" panose="020B0600000000000000" pitchFamily="50" charset="-128"/>
              <a:ea typeface="HGPｺﾞｼｯｸM" panose="020B0600000000000000" pitchFamily="50" charset="-128"/>
            </a:endParaRPr>
          </a:p>
        </p:txBody>
      </p:sp>
      <p:sp>
        <p:nvSpPr>
          <p:cNvPr id="16" name="スライド番号プレースホルダー 15"/>
          <p:cNvSpPr>
            <a:spLocks noGrp="1"/>
          </p:cNvSpPr>
          <p:nvPr>
            <p:ph type="sldNum" sz="quarter" idx="12"/>
          </p:nvPr>
        </p:nvSpPr>
        <p:spPr>
          <a:xfrm>
            <a:off x="7010400" y="6492875"/>
            <a:ext cx="2133600" cy="365125"/>
          </a:xfrm>
        </p:spPr>
        <p:txBody>
          <a:bodyPr/>
          <a:lstStyle/>
          <a:p>
            <a:fld id="{E4D4D2C3-0BAC-45EE-BEAA-AC94A6365396}" type="slidenum">
              <a:rPr kumimoji="1" lang="ja-JP" altLang="en-US" smtClean="0"/>
              <a:t>3</a:t>
            </a:fld>
            <a:endParaRPr kumimoji="1" lang="ja-JP" altLang="en-US" dirty="0"/>
          </a:p>
        </p:txBody>
      </p:sp>
    </p:spTree>
    <p:extLst>
      <p:ext uri="{BB962C8B-B14F-4D97-AF65-F5344CB8AC3E}">
        <p14:creationId xmlns:p14="http://schemas.microsoft.com/office/powerpoint/2010/main" val="1311400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4205</TotalTime>
  <Words>1949</Words>
  <Application>Microsoft Office PowerPoint</Application>
  <PresentationFormat>画面に合わせる (4:3)</PresentationFormat>
  <Paragraphs>195</Paragraphs>
  <Slides>3</Slides>
  <Notes>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HGPｺﾞｼｯｸE</vt:lpstr>
      <vt:lpstr>HGPｺﾞｼｯｸM</vt:lpstr>
      <vt:lpstr>HGSｺﾞｼｯｸM</vt:lpstr>
      <vt:lpstr>HGS創英角ｺﾞｼｯｸUB</vt:lpstr>
      <vt:lpstr>ＭＳ Ｐゴシック</vt:lpstr>
      <vt:lpstr>游ゴシック</vt:lpstr>
      <vt:lpstr>Arial</vt:lpstr>
      <vt:lpstr>Calibri</vt:lpstr>
      <vt:lpstr>Wingdings</vt:lpstr>
      <vt:lpstr>Office ​​テーマ</vt:lpstr>
      <vt:lpstr>令和４年度の財政運営検討Ｗ・Ｇの検討事項（中間報告）</vt:lpstr>
      <vt:lpstr>令和４年度の財政運営検討Ｗ・Ｇの検討事項（中間報告）</vt:lpstr>
      <vt:lpstr>令和４年度の財政運営検討Ｗ・Ｇの検討事項（中間報告）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325</cp:revision>
  <cp:lastPrinted>2022-12-09T04:23:58Z</cp:lastPrinted>
  <dcterms:created xsi:type="dcterms:W3CDTF">2016-01-05T01:34:32Z</dcterms:created>
  <dcterms:modified xsi:type="dcterms:W3CDTF">2022-12-19T00:39:32Z</dcterms:modified>
</cp:coreProperties>
</file>