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handoutMasterIdLst>
    <p:handoutMasterId r:id="rId5"/>
  </p:handoutMasterIdLst>
  <p:sldIdLst>
    <p:sldId id="296" r:id="rId2"/>
    <p:sldId id="29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ldId id="296"/>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中　俊輔" initials="田中　俊輔" lastIdx="1" clrIdx="0">
    <p:extLst>
      <p:ext uri="{19B8F6BF-5375-455C-9EA6-DF929625EA0E}">
        <p15:presenceInfo xmlns:p15="http://schemas.microsoft.com/office/powerpoint/2012/main" userId="S-1-5-21-161959346-1900351369-444732941-1668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79174" autoAdjust="0"/>
  </p:normalViewPr>
  <p:slideViewPr>
    <p:cSldViewPr>
      <p:cViewPr varScale="1">
        <p:scale>
          <a:sx n="59" d="100"/>
          <a:sy n="59" d="100"/>
        </p:scale>
        <p:origin x="1656" y="78"/>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田中 俊輔" userId="ec1099f5148601b3" providerId="LiveId" clId="{2BFDCF5C-C2C8-4F07-8B03-B540CBB13E9B}"/>
    <pc:docChg chg="modSld">
      <pc:chgData name="田中 俊輔" userId="ec1099f5148601b3" providerId="LiveId" clId="{2BFDCF5C-C2C8-4F07-8B03-B540CBB13E9B}" dt="2022-06-11T22:25:00.061" v="212" actId="20577"/>
      <pc:docMkLst>
        <pc:docMk/>
      </pc:docMkLst>
      <pc:sldChg chg="modNotesTx">
        <pc:chgData name="田中 俊輔" userId="ec1099f5148601b3" providerId="LiveId" clId="{2BFDCF5C-C2C8-4F07-8B03-B540CBB13E9B}" dt="2022-06-11T22:25:00.061" v="212" actId="20577"/>
        <pc:sldMkLst>
          <pc:docMk/>
          <pc:sldMk cId="1507234345" sldId="29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7DAF4AE6-CAB6-453C-A8A1-BAB70DB220F0}" type="datetimeFigureOut">
              <a:rPr kumimoji="1" lang="ja-JP" altLang="en-US" smtClean="0"/>
              <a:t>2022/7/28</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787" cy="496967"/>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3"/>
            <a:ext cx="2949787" cy="496967"/>
          </a:xfrm>
          <a:prstGeom prst="rect">
            <a:avLst/>
          </a:prstGeom>
        </p:spPr>
        <p:txBody>
          <a:bodyPr vert="horz" lIns="91417" tIns="45711" rIns="91417" bIns="45711" rtlCol="0"/>
          <a:lstStyle>
            <a:lvl1pPr algn="r">
              <a:defRPr sz="1200"/>
            </a:lvl1pPr>
          </a:lstStyle>
          <a:p>
            <a:fld id="{74D20167-DAF4-49D4-BD3E-EFFE4028B923}" type="datetimeFigureOut">
              <a:rPr kumimoji="1" lang="ja-JP" altLang="en-US" smtClean="0"/>
              <a:t>2022/7/28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7" tIns="45711" rIns="91417" bIns="4571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7" tIns="45711" rIns="91417"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9"/>
            <a:ext cx="2949787" cy="496967"/>
          </a:xfrm>
          <a:prstGeom prst="rect">
            <a:avLst/>
          </a:prstGeom>
        </p:spPr>
        <p:txBody>
          <a:bodyPr vert="horz" lIns="91417" tIns="45711" rIns="91417"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7" cy="496967"/>
          </a:xfrm>
          <a:prstGeom prst="rect">
            <a:avLst/>
          </a:prstGeom>
        </p:spPr>
        <p:txBody>
          <a:bodyPr vert="horz" lIns="91417" tIns="45711" rIns="91417" bIns="45711"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en-US" altLang="ja-JP" dirty="0" smtClean="0">
              <a:solidFill>
                <a:schemeClr val="bg1"/>
              </a:solidFill>
              <a:highlight>
                <a:srgbClr val="FFFF00"/>
              </a:highlight>
            </a:endParaRPr>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0</a:t>
            </a:fld>
            <a:endParaRPr kumimoji="1" lang="ja-JP" altLang="en-US"/>
          </a:p>
        </p:txBody>
      </p:sp>
    </p:spTree>
    <p:extLst>
      <p:ext uri="{BB962C8B-B14F-4D97-AF65-F5344CB8AC3E}">
        <p14:creationId xmlns:p14="http://schemas.microsoft.com/office/powerpoint/2010/main" val="2899436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2899436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2285B5C-7723-4AB8-ABFE-88895C306D29}"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476089-AC1D-47BB-A060-7E0A1CF9A0B0}"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05E8DB-238B-468D-A899-108C9CDD9311}"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1E0646-AF25-41BC-815B-B5C0580B3A29}"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9B81290-949C-4EF7-9E88-64FB1591F81D}"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DA8F57D-05CB-42C9-B925-1719DE638003}" type="datetime1">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3C1E735-1D03-447E-8AD6-B6BC06684EA9}" type="datetime1">
              <a:rPr kumimoji="1" lang="ja-JP" altLang="en-US" smtClean="0"/>
              <a:t>2022/7/28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B58F373-5BB5-4314-89CA-246348DB6C76}" type="datetime1">
              <a:rPr kumimoji="1" lang="ja-JP" altLang="en-US" smtClean="0"/>
              <a:t>2022/7/28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0E45C6-AAA6-44C0-98C9-CB75C5ADB21B}" type="datetime1">
              <a:rPr kumimoji="1" lang="ja-JP" altLang="en-US" smtClean="0"/>
              <a:t>2022/7/28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625DDF-6642-48BD-B395-E730F3C8B88B}" type="datetime1">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46316AF-9CB1-4F4D-90A3-82992F3F3900}" type="datetime1">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660D7-EF92-4430-92CB-905ADA2B2D2F}" type="datetime1">
              <a:rPr kumimoji="1" lang="ja-JP" altLang="en-US" smtClean="0"/>
              <a:t>2022/7/28</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34635"/>
            <a:ext cx="9144000" cy="468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令和４年度の府独自インセンティブの仕組み</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8237" y="507941"/>
            <a:ext cx="9125763" cy="584775"/>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健康づくり事業や医療費適正化などに取組む市町村を重点的に支援するため、「保険者努力支援制度」に</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加え、今年度も</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府２号繰入金等を活用した府独自のインセンティブの仕組みを構築する。</a:t>
            </a:r>
          </a:p>
        </p:txBody>
      </p:sp>
      <p:graphicFrame>
        <p:nvGraphicFramePr>
          <p:cNvPr id="5" name="表 4"/>
          <p:cNvGraphicFramePr>
            <a:graphicFrameLocks noGrp="1"/>
          </p:cNvGraphicFramePr>
          <p:nvPr>
            <p:extLst>
              <p:ext uri="{D42A27DB-BD31-4B8C-83A1-F6EECF244321}">
                <p14:modId xmlns:p14="http://schemas.microsoft.com/office/powerpoint/2010/main" val="2309513763"/>
              </p:ext>
            </p:extLst>
          </p:nvPr>
        </p:nvGraphicFramePr>
        <p:xfrm>
          <a:off x="167920" y="2815595"/>
          <a:ext cx="3384168" cy="1454630"/>
        </p:xfrm>
        <a:graphic>
          <a:graphicData uri="http://schemas.openxmlformats.org/drawingml/2006/table">
            <a:tbl>
              <a:tblPr firstRow="1" bandRow="1">
                <a:tableStyleId>{5C22544A-7EE6-4342-B048-85BDC9FD1C3A}</a:tableStyleId>
              </a:tblPr>
              <a:tblGrid>
                <a:gridCol w="1667776">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852296">
                  <a:extLst>
                    <a:ext uri="{9D8B030D-6E8A-4147-A177-3AD203B41FA5}">
                      <a16:colId xmlns:a16="http://schemas.microsoft.com/office/drawing/2014/main" val="20002"/>
                    </a:ext>
                  </a:extLst>
                </a:gridCol>
              </a:tblGrid>
              <a:tr h="230494">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交付区分</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３年度</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Ｒ４年度</a:t>
                      </a:r>
                    </a:p>
                  </a:txBody>
                  <a:tcPr anchor="ctr"/>
                </a:tc>
                <a:extLst>
                  <a:ext uri="{0D108BD9-81ED-4DB2-BD59-A6C34878D82A}">
                    <a16:rowId xmlns:a16="http://schemas.microsoft.com/office/drawing/2014/main" val="10000"/>
                  </a:ext>
                </a:extLst>
              </a:tr>
              <a:tr h="331454">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①財政の健全性の</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確保・向上</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３</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３</a:t>
                      </a:r>
                    </a:p>
                  </a:txBody>
                  <a:tcPr anchor="ctr"/>
                </a:tc>
                <a:extLst>
                  <a:ext uri="{0D108BD9-81ED-4DB2-BD59-A6C34878D82A}">
                    <a16:rowId xmlns:a16="http://schemas.microsoft.com/office/drawing/2014/main" val="10001"/>
                  </a:ext>
                </a:extLst>
              </a:tr>
              <a:tr h="192766">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②広域化の推進</a:t>
                      </a:r>
                    </a:p>
                  </a:txBody>
                  <a:tcPr anchor="ctr">
                    <a:lnB w="28575"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３</a:t>
                      </a:r>
                    </a:p>
                  </a:txBody>
                  <a:tcPr anchor="ctr">
                    <a:lnB w="28575"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３</a:t>
                      </a:r>
                    </a:p>
                  </a:txBody>
                  <a:tcPr anchor="ct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09750">
                <a:tc>
                  <a:txBody>
                    <a:bodyPr/>
                    <a:lstStyle/>
                    <a:p>
                      <a:r>
                        <a:rPr kumimoji="1" lang="ja-JP" altLang="en-US" sz="1100" b="1" u="none" dirty="0">
                          <a:latin typeface="Meiryo UI" panose="020B0604030504040204" pitchFamily="50" charset="-128"/>
                          <a:ea typeface="Meiryo UI" panose="020B0604030504040204" pitchFamily="50" charset="-128"/>
                          <a:cs typeface="Meiryo UI" panose="020B0604030504040204" pitchFamily="50" charset="-128"/>
                        </a:rPr>
                        <a:t>③健康づくり</a:t>
                      </a:r>
                      <a:endParaRPr kumimoji="1" lang="en-US" altLang="ja-JP" sz="1100" b="1" u="none"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u="none" dirty="0">
                          <a:latin typeface="Meiryo UI" panose="020B0604030504040204" pitchFamily="50" charset="-128"/>
                          <a:ea typeface="Meiryo UI" panose="020B0604030504040204" pitchFamily="50" charset="-128"/>
                          <a:cs typeface="Meiryo UI" panose="020B0604030504040204" pitchFamily="50" charset="-128"/>
                        </a:rPr>
                        <a:t>　・医療費適正化の促進</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b="1" u="none" dirty="0">
                          <a:latin typeface="Meiryo UI" panose="020B0604030504040204" pitchFamily="50" charset="-128"/>
                          <a:ea typeface="Meiryo UI" panose="020B0604030504040204" pitchFamily="50" charset="-128"/>
                          <a:cs typeface="Meiryo UI" panose="020B0604030504040204" pitchFamily="50" charset="-128"/>
                        </a:rPr>
                        <a:t>４</a:t>
                      </a: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b="1" u="none" dirty="0">
                          <a:latin typeface="Meiryo UI" panose="020B0604030504040204" pitchFamily="50" charset="-128"/>
                          <a:ea typeface="Meiryo UI" panose="020B0604030504040204" pitchFamily="50" charset="-128"/>
                          <a:cs typeface="Meiryo UI" panose="020B0604030504040204" pitchFamily="50" charset="-128"/>
                        </a:rPr>
                        <a:t>４</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251519" y="1160715"/>
            <a:ext cx="3636691"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予　算</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（令和４年度総額：約</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25" name="テキスト ボックス 24"/>
          <p:cNvSpPr txBox="1"/>
          <p:nvPr/>
        </p:nvSpPr>
        <p:spPr>
          <a:xfrm>
            <a:off x="3888211" y="2031111"/>
            <a:ext cx="2448272"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配分方法（イメージ）</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468739263"/>
              </p:ext>
            </p:extLst>
          </p:nvPr>
        </p:nvGraphicFramePr>
        <p:xfrm>
          <a:off x="4182836" y="2813469"/>
          <a:ext cx="1368152" cy="105156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tblGrid>
              <a:tr h="262890">
                <a:tc gridSpan="2">
                  <a:txBody>
                    <a:bodyPr/>
                    <a:lstStyle/>
                    <a:p>
                      <a:pPr algn="ctr"/>
                      <a:endParaRPr kumimoji="1" lang="ja-JP" altLang="en-US" sz="1100" dirty="0"/>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1"/>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2"/>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4228590383"/>
              </p:ext>
            </p:extLst>
          </p:nvPr>
        </p:nvGraphicFramePr>
        <p:xfrm>
          <a:off x="4082006" y="3010403"/>
          <a:ext cx="1369176" cy="105156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1064">
                  <a:extLst>
                    <a:ext uri="{9D8B030D-6E8A-4147-A177-3AD203B41FA5}">
                      <a16:colId xmlns:a16="http://schemas.microsoft.com/office/drawing/2014/main" val="20001"/>
                    </a:ext>
                  </a:extLst>
                </a:gridCol>
              </a:tblGrid>
              <a:tr h="262890">
                <a:tc gridSpan="2">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②指標</a:t>
                      </a:r>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262788998"/>
              </p:ext>
            </p:extLst>
          </p:nvPr>
        </p:nvGraphicFramePr>
        <p:xfrm>
          <a:off x="3983224" y="3227257"/>
          <a:ext cx="1368152" cy="104013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tblGrid>
              <a:tr h="262890">
                <a:tc gridSpan="2">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①指標</a:t>
                      </a:r>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42405">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○○％以上</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199349">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○○％以上</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r h="228301">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○○％以上</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bl>
          </a:graphicData>
        </a:graphic>
      </p:graphicFrame>
      <p:sp>
        <p:nvSpPr>
          <p:cNvPr id="30" name="正方形/長方形 29"/>
          <p:cNvSpPr/>
          <p:nvPr/>
        </p:nvSpPr>
        <p:spPr>
          <a:xfrm>
            <a:off x="6028852" y="2813469"/>
            <a:ext cx="288032"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被保険者数</a:t>
            </a:r>
          </a:p>
        </p:txBody>
      </p:sp>
      <p:graphicFrame>
        <p:nvGraphicFramePr>
          <p:cNvPr id="31" name="表 30"/>
          <p:cNvGraphicFramePr>
            <a:graphicFrameLocks noGrp="1"/>
          </p:cNvGraphicFramePr>
          <p:nvPr>
            <p:extLst>
              <p:ext uri="{D42A27DB-BD31-4B8C-83A1-F6EECF244321}">
                <p14:modId xmlns:p14="http://schemas.microsoft.com/office/powerpoint/2010/main" val="3413698074"/>
              </p:ext>
            </p:extLst>
          </p:nvPr>
        </p:nvGraphicFramePr>
        <p:xfrm>
          <a:off x="6822287" y="2876767"/>
          <a:ext cx="1116595" cy="1376862"/>
        </p:xfrm>
        <a:graphic>
          <a:graphicData uri="http://schemas.openxmlformats.org/drawingml/2006/table">
            <a:tbl>
              <a:tblPr firstRow="1" bandRow="1">
                <a:tableStyleId>{5C22544A-7EE6-4342-B048-85BDC9FD1C3A}</a:tableStyleId>
              </a:tblPr>
              <a:tblGrid>
                <a:gridCol w="612539">
                  <a:extLst>
                    <a:ext uri="{9D8B030D-6E8A-4147-A177-3AD203B41FA5}">
                      <a16:colId xmlns:a16="http://schemas.microsoft.com/office/drawing/2014/main" val="20000"/>
                    </a:ext>
                  </a:extLst>
                </a:gridCol>
                <a:gridCol w="504056">
                  <a:extLst>
                    <a:ext uri="{9D8B030D-6E8A-4147-A177-3AD203B41FA5}">
                      <a16:colId xmlns:a16="http://schemas.microsoft.com/office/drawing/2014/main" val="20001"/>
                    </a:ext>
                  </a:extLst>
                </a:gridCol>
              </a:tblGrid>
              <a:tr h="152726">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点数</a:t>
                      </a:r>
                    </a:p>
                  </a:txBody>
                  <a:tcPr anchor="ctr"/>
                </a:tc>
                <a:extLst>
                  <a:ext uri="{0D108BD9-81ED-4DB2-BD59-A6C34878D82A}">
                    <a16:rowId xmlns:a16="http://schemas.microsoft.com/office/drawing/2014/main" val="10000"/>
                  </a:ext>
                </a:extLst>
              </a:tr>
              <a:tr h="253686">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○○市</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p>
                  </a:txBody>
                  <a:tcPr anchor="ctr"/>
                </a:tc>
                <a:extLst>
                  <a:ext uri="{0D108BD9-81ED-4DB2-BD59-A6C34878D82A}">
                    <a16:rowId xmlns:a16="http://schemas.microsoft.com/office/drawing/2014/main" val="10001"/>
                  </a:ext>
                </a:extLst>
              </a:tr>
              <a:tr h="216024">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○○市</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p>
                  </a:txBody>
                  <a:tcPr anchor="ctr"/>
                </a:tc>
                <a:extLst>
                  <a:ext uri="{0D108BD9-81ED-4DB2-BD59-A6C34878D82A}">
                    <a16:rowId xmlns:a16="http://schemas.microsoft.com/office/drawing/2014/main" val="10002"/>
                  </a:ext>
                </a:extLst>
              </a:tr>
              <a:tr h="216024">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p>
                  </a:txBody>
                  <a:tcPr anchor="ctr"/>
                </a:tc>
                <a:extLst>
                  <a:ext uri="{0D108BD9-81ED-4DB2-BD59-A6C34878D82A}">
                    <a16:rowId xmlns:a16="http://schemas.microsoft.com/office/drawing/2014/main" val="10003"/>
                  </a:ext>
                </a:extLst>
              </a:tr>
              <a:tr h="340542">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○○村</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p>
                  </a:txBody>
                  <a:tcPr anchor="ctr"/>
                </a:tc>
                <a:extLst>
                  <a:ext uri="{0D108BD9-81ED-4DB2-BD59-A6C34878D82A}">
                    <a16:rowId xmlns:a16="http://schemas.microsoft.com/office/drawing/2014/main" val="10004"/>
                  </a:ext>
                </a:extLst>
              </a:tr>
            </a:tbl>
          </a:graphicData>
        </a:graphic>
      </p:graphicFrame>
      <p:sp>
        <p:nvSpPr>
          <p:cNvPr id="38" name="正方形/長方形 37"/>
          <p:cNvSpPr/>
          <p:nvPr/>
        </p:nvSpPr>
        <p:spPr>
          <a:xfrm>
            <a:off x="8549464" y="2813469"/>
            <a:ext cx="288032"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点数に応じて交付</a:t>
            </a:r>
          </a:p>
        </p:txBody>
      </p:sp>
      <p:sp>
        <p:nvSpPr>
          <p:cNvPr id="9" name="右矢印 8"/>
          <p:cNvSpPr/>
          <p:nvPr/>
        </p:nvSpPr>
        <p:spPr>
          <a:xfrm>
            <a:off x="8172165" y="3254878"/>
            <a:ext cx="14401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419724" y="3335930"/>
            <a:ext cx="385782" cy="315381"/>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9" name="テキスト ボックス 38"/>
          <p:cNvSpPr txBox="1"/>
          <p:nvPr/>
        </p:nvSpPr>
        <p:spPr>
          <a:xfrm flipH="1">
            <a:off x="5595189" y="3304113"/>
            <a:ext cx="389462"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3725625" y="2324760"/>
            <a:ext cx="5364000" cy="202234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交付区分ごとの総額を、各市町村の評価点数に保険者規模を乗じた点数に基づき</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按分</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の上、交付</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一部、取組実績に応じて交付する指標あり</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endParaRPr>
          </a:p>
        </p:txBody>
      </p:sp>
      <p:sp>
        <p:nvSpPr>
          <p:cNvPr id="32" name="正方形/長方形 31"/>
          <p:cNvSpPr/>
          <p:nvPr/>
        </p:nvSpPr>
        <p:spPr>
          <a:xfrm>
            <a:off x="60004" y="2335589"/>
            <a:ext cx="3600000" cy="202611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医療費適正化インセンティブを強化するため、今年度に</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おいても健康づくり・医療費適正化に重点配分</a:t>
            </a:r>
            <a:endParaRPr kumimoji="1" lang="ja-JP" altLang="en-US" sz="1200" dirty="0">
              <a:solidFill>
                <a:schemeClr val="tx1"/>
              </a:solidFill>
            </a:endParaRPr>
          </a:p>
        </p:txBody>
      </p:sp>
      <p:sp>
        <p:nvSpPr>
          <p:cNvPr id="33" name="テキスト ボックス 32"/>
          <p:cNvSpPr txBox="1"/>
          <p:nvPr/>
        </p:nvSpPr>
        <p:spPr>
          <a:xfrm>
            <a:off x="251520" y="4367479"/>
            <a:ext cx="1872208"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指標設定</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60004" y="1479627"/>
            <a:ext cx="6660000" cy="540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下記配分割合に基づく支援措置（本体分）：約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激変緩和の全面拡大に伴う経過措置：約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200" dirty="0">
              <a:solidFill>
                <a:schemeClr val="tx1"/>
              </a:solidFill>
            </a:endParaRPr>
          </a:p>
        </p:txBody>
      </p:sp>
      <p:sp>
        <p:nvSpPr>
          <p:cNvPr id="35" name="テキスト ボックス 34"/>
          <p:cNvSpPr txBox="1"/>
          <p:nvPr/>
        </p:nvSpPr>
        <p:spPr>
          <a:xfrm>
            <a:off x="251520" y="5254079"/>
            <a:ext cx="2664079"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配点</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60221" y="5603420"/>
            <a:ext cx="6659783" cy="1161499"/>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　財政の健全性の確保・向上</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・成績評価</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点満点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　健康づくり･医療費適正化の推進</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・成績評価</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点満点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・非肥満者への受診勧奨に係る実績交付（交付見込み</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万円強）</a:t>
            </a:r>
            <a:endParaRPr kumimoji="1" lang="ja-JP" altLang="en-US" sz="1200" dirty="0">
              <a:solidFill>
                <a:schemeClr val="tx1"/>
              </a:solidFill>
            </a:endParaRPr>
          </a:p>
        </p:txBody>
      </p:sp>
      <p:sp>
        <p:nvSpPr>
          <p:cNvPr id="26" name="正方形/長方形 25"/>
          <p:cNvSpPr/>
          <p:nvPr/>
        </p:nvSpPr>
        <p:spPr>
          <a:xfrm>
            <a:off x="8243231" y="53177"/>
            <a:ext cx="828674"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smtClean="0">
                <a:solidFill>
                  <a:sysClr val="windowText" lastClr="000000"/>
                </a:solidFill>
              </a:rPr>
              <a:t>資料１</a:t>
            </a:r>
            <a:endParaRPr kumimoji="1" lang="en-US" altLang="ja-JP" sz="1600" b="1" dirty="0">
              <a:solidFill>
                <a:sysClr val="windowText" lastClr="000000"/>
              </a:solidFill>
            </a:endParaRPr>
          </a:p>
        </p:txBody>
      </p:sp>
      <p:sp>
        <p:nvSpPr>
          <p:cNvPr id="3" name="テキスト ボックス 2"/>
          <p:cNvSpPr txBox="1"/>
          <p:nvPr/>
        </p:nvSpPr>
        <p:spPr>
          <a:xfrm>
            <a:off x="2979637" y="5622339"/>
            <a:ext cx="3528392" cy="830997"/>
          </a:xfrm>
          <a:prstGeom prst="rect">
            <a:avLst/>
          </a:prstGeom>
          <a:noFill/>
          <a:ln>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②　広域化の推進</a:t>
            </a:r>
          </a:p>
          <a:p>
            <a:r>
              <a:rPr lang="ja-JP" altLang="en-US" sz="1200" dirty="0">
                <a:latin typeface="Meiryo UI" panose="020B0604030504040204" pitchFamily="50" charset="-128"/>
                <a:ea typeface="Meiryo UI" panose="020B0604030504040204" pitchFamily="50" charset="-128"/>
              </a:rPr>
              <a:t>・成績評価</a:t>
            </a:r>
            <a:r>
              <a:rPr lang="en-US" altLang="ja-JP" sz="1200" dirty="0">
                <a:latin typeface="Meiryo UI" panose="020B0604030504040204" pitchFamily="50" charset="-128"/>
                <a:ea typeface="Meiryo UI" panose="020B0604030504040204" pitchFamily="50" charset="-128"/>
              </a:rPr>
              <a:t>150</a:t>
            </a:r>
            <a:r>
              <a:rPr lang="ja-JP" altLang="en-US" sz="1200" dirty="0">
                <a:latin typeface="Meiryo UI" panose="020B0604030504040204" pitchFamily="50" charset="-128"/>
                <a:ea typeface="Meiryo UI" panose="020B0604030504040204" pitchFamily="50" charset="-128"/>
              </a:rPr>
              <a:t>点満点</a:t>
            </a:r>
          </a:p>
          <a:p>
            <a:r>
              <a:rPr lang="ja-JP" altLang="en-US" sz="1200" dirty="0">
                <a:latin typeface="Meiryo UI" panose="020B0604030504040204" pitchFamily="50" charset="-128"/>
                <a:ea typeface="Meiryo UI" panose="020B0604030504040204" pitchFamily="50" charset="-128"/>
              </a:rPr>
              <a:t>・システム改修に係る実績交付（上限額</a:t>
            </a:r>
            <a:r>
              <a:rPr lang="en-US" altLang="ja-JP" sz="1200">
                <a:latin typeface="Meiryo UI" panose="020B0604030504040204" pitchFamily="50" charset="-128"/>
                <a:ea typeface="Meiryo UI" panose="020B0604030504040204" pitchFamily="50" charset="-128"/>
              </a:rPr>
              <a:t>10</a:t>
            </a:r>
            <a:r>
              <a:rPr lang="ja-JP" altLang="en-US" sz="1200">
                <a:latin typeface="Meiryo UI" panose="020B0604030504040204" pitchFamily="50" charset="-128"/>
                <a:ea typeface="Meiryo UI" panose="020B0604030504040204" pitchFamily="50" charset="-128"/>
              </a:rPr>
              <a:t>億円</a:t>
            </a:r>
            <a:r>
              <a:rPr lang="ja-JP" altLang="en-US" sz="1200"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・先駆的・効果的な取組み（上限額</a:t>
            </a:r>
            <a:r>
              <a:rPr lang="en-US" altLang="ja-JP" sz="1200" dirty="0">
                <a:latin typeface="Meiryo UI" panose="020B0604030504040204" pitchFamily="50" charset="-128"/>
                <a:ea typeface="Meiryo UI" panose="020B0604030504040204" pitchFamily="50" charset="-128"/>
              </a:rPr>
              <a:t>6,000</a:t>
            </a:r>
            <a:r>
              <a:rPr lang="ja-JP" altLang="en-US" sz="1200" dirty="0">
                <a:latin typeface="Meiryo UI" panose="020B0604030504040204" pitchFamily="50" charset="-128"/>
                <a:ea typeface="Meiryo UI" panose="020B0604030504040204" pitchFamily="50" charset="-128"/>
              </a:rPr>
              <a:t>万円）</a:t>
            </a:r>
          </a:p>
        </p:txBody>
      </p:sp>
      <p:sp>
        <p:nvSpPr>
          <p:cNvPr id="37" name="テキスト ボックス 36"/>
          <p:cNvSpPr txBox="1"/>
          <p:nvPr/>
        </p:nvSpPr>
        <p:spPr>
          <a:xfrm>
            <a:off x="251520" y="2033638"/>
            <a:ext cx="1872208"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配分割合</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60004" y="4681019"/>
            <a:ext cx="6660000" cy="540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市町村の取組みの底上げ</a:t>
            </a: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保険者努力支援制度</a:t>
            </a: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市町村分･都道府県分</a:t>
            </a: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の獲得に向けた指標</a:t>
            </a: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府の抱える課題への対応</a:t>
            </a:r>
            <a:endParaRPr lang="ja-JP" altLang="en-US" sz="1200" dirty="0">
              <a:solidFill>
                <a:schemeClr val="tx1"/>
              </a:solidFill>
            </a:endParaRPr>
          </a:p>
        </p:txBody>
      </p:sp>
    </p:spTree>
    <p:extLst>
      <p:ext uri="{BB962C8B-B14F-4D97-AF65-F5344CB8AC3E}">
        <p14:creationId xmlns:p14="http://schemas.microsoft.com/office/powerpoint/2010/main" val="1507234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フローチャート : 代替処理 11"/>
          <p:cNvSpPr/>
          <p:nvPr/>
        </p:nvSpPr>
        <p:spPr>
          <a:xfrm>
            <a:off x="1859445" y="0"/>
            <a:ext cx="5400000" cy="2520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評価項目</a:t>
            </a:r>
          </a:p>
        </p:txBody>
      </p:sp>
      <p:graphicFrame>
        <p:nvGraphicFramePr>
          <p:cNvPr id="32" name="表 31"/>
          <p:cNvGraphicFramePr>
            <a:graphicFrameLocks noGrp="1"/>
          </p:cNvGraphicFramePr>
          <p:nvPr>
            <p:extLst>
              <p:ext uri="{D42A27DB-BD31-4B8C-83A1-F6EECF244321}">
                <p14:modId xmlns:p14="http://schemas.microsoft.com/office/powerpoint/2010/main" val="1499598814"/>
              </p:ext>
            </p:extLst>
          </p:nvPr>
        </p:nvGraphicFramePr>
        <p:xfrm>
          <a:off x="41444" y="359070"/>
          <a:ext cx="9036002" cy="6350246"/>
        </p:xfrm>
        <a:graphic>
          <a:graphicData uri="http://schemas.openxmlformats.org/drawingml/2006/table">
            <a:tbl>
              <a:tblPr firstRow="1">
                <a:tableStyleId>{3C2FFA5D-87B4-456A-9821-1D502468CF0F}</a:tableStyleId>
              </a:tblPr>
              <a:tblGrid>
                <a:gridCol w="208823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082284">
                  <a:extLst>
                    <a:ext uri="{9D8B030D-6E8A-4147-A177-3AD203B41FA5}">
                      <a16:colId xmlns:a16="http://schemas.microsoft.com/office/drawing/2014/main" val="20002"/>
                    </a:ext>
                  </a:extLst>
                </a:gridCol>
                <a:gridCol w="293980">
                  <a:extLst>
                    <a:ext uri="{9D8B030D-6E8A-4147-A177-3AD203B41FA5}">
                      <a16:colId xmlns:a16="http://schemas.microsoft.com/office/drawing/2014/main" val="454701758"/>
                    </a:ext>
                  </a:extLst>
                </a:gridCol>
                <a:gridCol w="3563394">
                  <a:extLst>
                    <a:ext uri="{9D8B030D-6E8A-4147-A177-3AD203B41FA5}">
                      <a16:colId xmlns:a16="http://schemas.microsoft.com/office/drawing/2014/main" val="20003"/>
                    </a:ext>
                  </a:extLst>
                </a:gridCol>
              </a:tblGrid>
              <a:tr h="204331">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交付区分</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評価方法</a:t>
                      </a:r>
                    </a:p>
                  </a:txBody>
                  <a:tcPr anchor="ctr"/>
                </a:tc>
                <a:tc gridSpan="3">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評価項目</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下線部分は重点的に配分、支援</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62890">
                <a:tc rowSpan="3">
                  <a:txBody>
                    <a:bodyPr/>
                    <a:lstStyle/>
                    <a:p>
                      <a:pPr algn="ct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財政の健全性の確保・向上</a:t>
                      </a:r>
                    </a:p>
                  </a:txBody>
                  <a:tcPr anchor="ctr"/>
                </a:tc>
                <a:tc rowSpan="3">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成績評価</a:t>
                      </a:r>
                    </a:p>
                  </a:txBody>
                  <a:tcPr anchor="ctr">
                    <a:solidFill>
                      <a:schemeClr val="bg1"/>
                    </a:solidFill>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法定外繰入の削減状況</a:t>
                      </a: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6289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既存の累積赤字解消の取組状況</a:t>
                      </a: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983226">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収納率向上の</a:t>
                      </a: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ための</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取組</a:t>
                      </a: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状況等</a:t>
                      </a:r>
                      <a:endPar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none" dirty="0">
                          <a:latin typeface="Meiryo UI" panose="020B0604030504040204" pitchFamily="50" charset="-128"/>
                          <a:ea typeface="Meiryo UI" panose="020B0604030504040204" pitchFamily="50" charset="-128"/>
                          <a:cs typeface="Meiryo UI" panose="020B0604030504040204" pitchFamily="50" charset="-128"/>
                        </a:rPr>
                        <a:t>目標収納率</a:t>
                      </a:r>
                      <a:r>
                        <a:rPr kumimoji="1" lang="en-US" altLang="zh-TW" sz="1100" u="none"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none" dirty="0">
                          <a:latin typeface="Meiryo UI" panose="020B0604030504040204" pitchFamily="50" charset="-128"/>
                          <a:ea typeface="Meiryo UI" panose="020B0604030504040204" pitchFamily="50" charset="-128"/>
                          <a:cs typeface="Meiryo UI" panose="020B0604030504040204" pitchFamily="50" charset="-128"/>
                        </a:rPr>
                        <a:t>現年度分</a:t>
                      </a:r>
                      <a:r>
                        <a:rPr kumimoji="1" lang="en-US" altLang="zh-TW" sz="11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u="none" dirty="0">
                          <a:latin typeface="Meiryo UI" panose="020B0604030504040204" pitchFamily="50" charset="-128"/>
                          <a:ea typeface="Meiryo UI" panose="020B0604030504040204" pitchFamily="50" charset="-128"/>
                          <a:cs typeface="Meiryo UI" panose="020B0604030504040204" pitchFamily="50" charset="-128"/>
                        </a:rPr>
                        <a:t>目標収納率</a:t>
                      </a:r>
                      <a:r>
                        <a:rPr kumimoji="1" lang="en-US" altLang="zh-TW" sz="1100" u="none"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none" dirty="0">
                          <a:latin typeface="Meiryo UI" panose="020B0604030504040204" pitchFamily="50" charset="-128"/>
                          <a:ea typeface="Meiryo UI" panose="020B0604030504040204" pitchFamily="50" charset="-128"/>
                          <a:cs typeface="Meiryo UI" panose="020B0604030504040204" pitchFamily="50" charset="-128"/>
                        </a:rPr>
                        <a:t>滞納繰越分</a:t>
                      </a:r>
                      <a:r>
                        <a:rPr kumimoji="1" lang="en-US" altLang="zh-TW" sz="1100" u="none" dirty="0">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・滞納整理等の実施　　・納付環境の整備　　・収納対策の強化</a:t>
                      </a:r>
                      <a:endParaRPr kumimoji="1" lang="en-US" altLang="ja-JP" sz="1100" u="none"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・適用の適正化　　・職員の能力の向上　</a:t>
                      </a:r>
                      <a:endParaRPr kumimoji="1" lang="en-US" altLang="ja-JP" sz="1100" u="none"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・その他</a:t>
                      </a:r>
                      <a:r>
                        <a:rPr kumimoji="1" lang="en-US" altLang="ja-JP" sz="11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収納対策緊急プラン等</a:t>
                      </a:r>
                      <a:r>
                        <a:rPr kumimoji="1" lang="en-US" altLang="ja-JP" sz="1100" u="none" dirty="0">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・国保運営協議会の体制強化</a:t>
                      </a:r>
                      <a:endParaRPr kumimoji="1" lang="en-US" altLang="ja-JP" sz="1100" u="none"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baseline="0" dirty="0">
                          <a:solidFill>
                            <a:schemeClr val="tx1"/>
                          </a:solidFill>
                          <a:latin typeface="Meiryo UI" panose="020B0604030504040204" pitchFamily="50" charset="-128"/>
                          <a:ea typeface="Meiryo UI" panose="020B0604030504040204" pitchFamily="50" charset="-128"/>
                        </a:rPr>
                        <a:t>被保険者証と高齢受給証の一体化の推進</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・申請手続きの利便性の向上</a:t>
                      </a:r>
                    </a:p>
                  </a:txBody>
                  <a:tcPr anchor="c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aseline="0" dirty="0">
                        <a:solidFill>
                          <a:schemeClr val="tx1"/>
                        </a:solidFill>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0003"/>
                  </a:ext>
                </a:extLst>
              </a:tr>
              <a:tr h="180930">
                <a:tc rowSpan="4">
                  <a:txBody>
                    <a:bodyPr/>
                    <a:lstStyle/>
                    <a:p>
                      <a:pPr algn="ct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広域化の推進</a:t>
                      </a:r>
                    </a:p>
                  </a:txBody>
                  <a:tcPr anchor="ctr"/>
                </a:tc>
                <a:tc rowSpan="2">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成績評価</a:t>
                      </a:r>
                    </a:p>
                  </a:txBody>
                  <a:tcPr anchor="ctr">
                    <a:solidFill>
                      <a:schemeClr val="bg1"/>
                    </a:solidFill>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国民健康保険運営方針に基づく事務の実施状況</a:t>
                      </a: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26035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a:lnSpc>
                          <a:spcPts val="11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処理システムに係る達成状況</a:t>
                      </a: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26162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実績交付</a:t>
                      </a:r>
                    </a:p>
                  </a:txBody>
                  <a:tcPr anchor="ctr">
                    <a:solidFill>
                      <a:schemeClr val="bg1"/>
                    </a:solidFill>
                  </a:tcPr>
                </a:tc>
                <a:tc gridSpan="3">
                  <a:txBody>
                    <a:bodyPr/>
                    <a:lstStyle/>
                    <a:p>
                      <a:pPr algn="l">
                        <a:lnSpc>
                          <a:spcPts val="11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広域化の推進に向けたシステム改修推進事業</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188158">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3">
                  <a:txBody>
                    <a:bodyPr/>
                    <a:lstStyle/>
                    <a:p>
                      <a:pPr algn="l">
                        <a:lnSpc>
                          <a:spcPts val="11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先駆的・効果的な取組促進事業</a:t>
                      </a: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217110">
                <a:tc rowSpan="13">
                  <a:txBody>
                    <a:bodyPr/>
                    <a:lstStyle/>
                    <a:p>
                      <a:pPr algn="ctr"/>
                      <a:r>
                        <a:rPr kumimoji="1" lang="ja-JP" altLang="en-US" sz="1100" b="1" u="none" dirty="0">
                          <a:latin typeface="Meiryo UI" panose="020B0604030504040204" pitchFamily="50" charset="-128"/>
                          <a:ea typeface="Meiryo UI" panose="020B0604030504040204" pitchFamily="50" charset="-128"/>
                          <a:cs typeface="Meiryo UI" panose="020B0604030504040204" pitchFamily="50" charset="-128"/>
                        </a:rPr>
                        <a:t>健康づくり・医療費適正化の促進</a:t>
                      </a:r>
                    </a:p>
                  </a:txBody>
                  <a:tcPr anchor="ctr"/>
                </a:tc>
                <a:tc rowSpan="12">
                  <a:txBody>
                    <a:bodyPr/>
                    <a:lstStyle/>
                    <a:p>
                      <a:pPr algn="ct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成績評価</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医療費水準</a:t>
                      </a:r>
                      <a:r>
                        <a:rPr kumimoji="1" lang="en-US" altLang="ja-JP" sz="11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被保険者に係る年齢調整後一人当たり医療費の数値</a:t>
                      </a:r>
                      <a:r>
                        <a:rPr kumimoji="1" lang="en-US" altLang="ja-JP" sz="1100" u="none"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後発医薬品</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・後発医薬品の</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促進の取組</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・後発医薬品の使用割合</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9"/>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重複・多剤投</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与者に対する取組</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給付</a:t>
                      </a:r>
                      <a:r>
                        <a:rPr kumimoji="1" lang="ja-JP" altLang="en-US" sz="1100" u="none">
                          <a:latin typeface="Meiryo UI" panose="020B0604030504040204" pitchFamily="50" charset="-128"/>
                          <a:ea typeface="Meiryo UI" panose="020B0604030504040204" pitchFamily="50" charset="-128"/>
                          <a:cs typeface="Meiryo UI" panose="020B0604030504040204" pitchFamily="50" charset="-128"/>
                        </a:rPr>
                        <a:t>の適正化状況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・レセプト点検の充実・強化　　・一部負担金の適切な運営</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1"/>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特定健康診査・特定保健指導の実施状況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・特定健康診査の受診率　　・特定保健指導の実施率</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・メタボリックシンドローム該当者及び予備群の</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減少率</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2"/>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がん検診・歯科健診の実施状況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a:txBody>
                    <a:bodyPr/>
                    <a:lstStyle/>
                    <a:p>
                      <a:pPr>
                        <a:lnSpc>
                          <a:spcPts val="1000"/>
                        </a:lnSpc>
                      </a:pPr>
                      <a:r>
                        <a:rPr kumimoji="1" lang="ja-JP" altLang="en-US" sz="1100" u="sng" dirty="0">
                          <a:latin typeface="Meiryo UI" panose="020B0604030504040204" pitchFamily="50" charset="-128"/>
                          <a:ea typeface="Meiryo UI" panose="020B0604030504040204" pitchFamily="50" charset="-128"/>
                        </a:rPr>
                        <a:t>・がん検診受診率等　　・歯科健診受診率等</a:t>
                      </a:r>
                      <a:endParaRPr kumimoji="1" lang="en-US" altLang="ja-JP" sz="1100" u="sng"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0013"/>
                  </a:ext>
                </a:extLst>
              </a:tr>
              <a:tr h="234984">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広く加入者に対して行う予防・健康</a:t>
                      </a:r>
                      <a:endParaRPr kumimoji="1" lang="en-US" altLang="ja-JP" sz="1100" u="none"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づくりの取組の実施状況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・個人へのインセンティブの提供</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の実施</a:t>
                      </a:r>
                      <a:endParaRPr kumimoji="1" lang="en-US" altLang="ja-JP" sz="1100" u="sng"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個人への</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分かりやすい情報提供</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の実施</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4"/>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汎用性の高い行動変容プログラムの取組状況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5"/>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a:lnSpc>
                          <a:spcPts val="1100"/>
                        </a:lnSpc>
                      </a:pP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生活習慣病の発症予防・</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重症化予防の取組の実施状況</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、特定健診受診率向上の取組の実施状況</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データヘルス計画の</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実施</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地域包括ケア推進の取組</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、一体的実施の取組</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8"/>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第三者求償</a:t>
                      </a:r>
                      <a:r>
                        <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取組</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9"/>
                  </a:ext>
                </a:extLst>
              </a:tr>
              <a:tr h="198764">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実績交付</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3">
                  <a:txBody>
                    <a:bodyPr/>
                    <a:lstStyle/>
                    <a:p>
                      <a:pPr algn="l">
                        <a:lnSpc>
                          <a:spcPts val="1100"/>
                        </a:lnSpc>
                      </a:pPr>
                      <a:r>
                        <a:rPr kumimoji="1" lang="ja-JP" altLang="en-US" sz="1100" u="none" dirty="0">
                          <a:latin typeface="Meiryo UI" panose="020B0604030504040204" pitchFamily="50" charset="-128"/>
                          <a:ea typeface="Meiryo UI" panose="020B0604030504040204" pitchFamily="50" charset="-128"/>
                          <a:cs typeface="Meiryo UI" panose="020B0604030504040204" pitchFamily="50" charset="-128"/>
                        </a:rPr>
                        <a:t>非肥満血圧高値者・血糖高値者への受診勧奨推進事業</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3367798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3048</TotalTime>
  <Words>761</Words>
  <Application>Microsoft Office PowerPoint</Application>
  <PresentationFormat>画面に合わせる (4:3)</PresentationFormat>
  <Paragraphs>110</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令和４年度の府独自インセンティブの仕組みについて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山中　里紗</cp:lastModifiedBy>
  <cp:revision>166</cp:revision>
  <cp:lastPrinted>2022-06-23T03:51:43Z</cp:lastPrinted>
  <dcterms:created xsi:type="dcterms:W3CDTF">2017-09-18T04:43:12Z</dcterms:created>
  <dcterms:modified xsi:type="dcterms:W3CDTF">2022-07-28T07:46:13Z</dcterms:modified>
</cp:coreProperties>
</file>