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
  </p:notesMasterIdLst>
  <p:handoutMasterIdLst>
    <p:handoutMasterId r:id="rId4"/>
  </p:handoutMasterIdLst>
  <p:sldIdLst>
    <p:sldId id="305" r:id="rId2"/>
  </p:sldIdLst>
  <p:sldSz cx="9144000" cy="6858000" type="screen4x3"/>
  <p:notesSz cx="6646863" cy="97774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C09D532C-9800-4A09-8FF1-41428CB3C960}">
          <p14:sldIdLst/>
        </p14:section>
        <p14:section name="タイトルなしのセクション" id="{604A73A7-73B0-49AB-ADDB-7704D69B2147}">
          <p14:sldIdLst>
            <p14:sldId id="30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79" userDrawn="1">
          <p15:clr>
            <a:srgbClr val="A4A3A4"/>
          </p15:clr>
        </p15:guide>
        <p15:guide id="2" pos="209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浦　健二" initials="浦　健二" lastIdx="3" clrIdx="0">
    <p:extLst>
      <p:ext uri="{19B8F6BF-5375-455C-9EA6-DF929625EA0E}">
        <p15:presenceInfo xmlns:p15="http://schemas.microsoft.com/office/powerpoint/2012/main" userId="S::UraK@lan.pref.osaka.jp::35f9244d-2312-4152-8dba-eb49adf4d6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67"/>
      </p:cViewPr>
      <p:guideLst>
        <p:guide orient="horz" pos="2160"/>
        <p:guide pos="2880"/>
      </p:guideLst>
    </p:cSldViewPr>
  </p:slideViewPr>
  <p:notesTextViewPr>
    <p:cViewPr>
      <p:scale>
        <a:sx n="1" d="1"/>
        <a:sy n="1" d="1"/>
      </p:scale>
      <p:origin x="0" y="0"/>
    </p:cViewPr>
  </p:notesTextViewPr>
  <p:notesViewPr>
    <p:cSldViewPr>
      <p:cViewPr varScale="1">
        <p:scale>
          <a:sx n="49" d="100"/>
          <a:sy n="49" d="100"/>
        </p:scale>
        <p:origin x="-2964" y="-102"/>
      </p:cViewPr>
      <p:guideLst>
        <p:guide orient="horz" pos="3079"/>
        <p:guide pos="209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0"/>
            <a:ext cx="2880101" cy="488793"/>
          </a:xfrm>
          <a:prstGeom prst="rect">
            <a:avLst/>
          </a:prstGeom>
        </p:spPr>
        <p:txBody>
          <a:bodyPr vert="horz" lIns="89632" tIns="44820" rIns="89632" bIns="448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765219" y="0"/>
            <a:ext cx="2880101" cy="488793"/>
          </a:xfrm>
          <a:prstGeom prst="rect">
            <a:avLst/>
          </a:prstGeom>
        </p:spPr>
        <p:txBody>
          <a:bodyPr vert="horz" lIns="89632" tIns="44820" rIns="89632" bIns="44820" rtlCol="0"/>
          <a:lstStyle>
            <a:lvl1pPr algn="r">
              <a:defRPr sz="1200"/>
            </a:lvl1pPr>
          </a:lstStyle>
          <a:p>
            <a:fld id="{7DAF4AE6-CAB6-453C-A8A1-BAB70DB220F0}" type="datetimeFigureOut">
              <a:rPr kumimoji="1" lang="ja-JP" altLang="en-US" smtClean="0"/>
              <a:t>2024/3/14</a:t>
            </a:fld>
            <a:endParaRPr kumimoji="1" lang="ja-JP" altLang="en-US"/>
          </a:p>
        </p:txBody>
      </p:sp>
      <p:sp>
        <p:nvSpPr>
          <p:cNvPr id="4" name="フッター プレースホルダー 3"/>
          <p:cNvSpPr>
            <a:spLocks noGrp="1"/>
          </p:cNvSpPr>
          <p:nvPr>
            <p:ph type="ftr" sz="quarter" idx="2"/>
          </p:nvPr>
        </p:nvSpPr>
        <p:spPr>
          <a:xfrm>
            <a:off x="6" y="9287059"/>
            <a:ext cx="2880101" cy="488792"/>
          </a:xfrm>
          <a:prstGeom prst="rect">
            <a:avLst/>
          </a:prstGeom>
        </p:spPr>
        <p:txBody>
          <a:bodyPr vert="horz" lIns="89632" tIns="44820" rIns="89632" bIns="448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765219" y="9287059"/>
            <a:ext cx="2880101" cy="488792"/>
          </a:xfrm>
          <a:prstGeom prst="rect">
            <a:avLst/>
          </a:prstGeom>
        </p:spPr>
        <p:txBody>
          <a:bodyPr vert="horz" lIns="89632" tIns="44820" rIns="89632" bIns="44820" rtlCol="0" anchor="b"/>
          <a:lstStyle>
            <a:lvl1pPr algn="r">
              <a:defRPr sz="1200"/>
            </a:lvl1pPr>
          </a:lstStyle>
          <a:p>
            <a:fld id="{1D063EA8-B75E-426B-AC96-E23657645027}" type="slidenum">
              <a:rPr kumimoji="1" lang="ja-JP" altLang="en-US" smtClean="0"/>
              <a:t>‹#›</a:t>
            </a:fld>
            <a:endParaRPr kumimoji="1" lang="ja-JP" altLang="en-US"/>
          </a:p>
        </p:txBody>
      </p:sp>
    </p:spTree>
    <p:extLst>
      <p:ext uri="{BB962C8B-B14F-4D97-AF65-F5344CB8AC3E}">
        <p14:creationId xmlns:p14="http://schemas.microsoft.com/office/powerpoint/2010/main" val="79224127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6"/>
            <a:ext cx="2880308" cy="488871"/>
          </a:xfrm>
          <a:prstGeom prst="rect">
            <a:avLst/>
          </a:prstGeom>
        </p:spPr>
        <p:txBody>
          <a:bodyPr vert="horz" lIns="89632" tIns="44820" rIns="89632" bIns="448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024" y="6"/>
            <a:ext cx="2880308" cy="488871"/>
          </a:xfrm>
          <a:prstGeom prst="rect">
            <a:avLst/>
          </a:prstGeom>
        </p:spPr>
        <p:txBody>
          <a:bodyPr vert="horz" lIns="89632" tIns="44820" rIns="89632" bIns="44820" rtlCol="0"/>
          <a:lstStyle>
            <a:lvl1pPr algn="r">
              <a:defRPr sz="1200"/>
            </a:lvl1pPr>
          </a:lstStyle>
          <a:p>
            <a:fld id="{74D20167-DAF4-49D4-BD3E-EFFE4028B923}" type="datetimeFigureOut">
              <a:rPr kumimoji="1" lang="ja-JP" altLang="en-US" smtClean="0"/>
              <a:t>2024/3/14</a:t>
            </a:fld>
            <a:endParaRPr kumimoji="1" lang="ja-JP" altLang="en-US"/>
          </a:p>
        </p:txBody>
      </p:sp>
      <p:sp>
        <p:nvSpPr>
          <p:cNvPr id="4" name="スライド イメージ プレースホルダー 3"/>
          <p:cNvSpPr>
            <a:spLocks noGrp="1" noRot="1" noChangeAspect="1"/>
          </p:cNvSpPr>
          <p:nvPr>
            <p:ph type="sldImg" idx="2"/>
          </p:nvPr>
        </p:nvSpPr>
        <p:spPr>
          <a:xfrm>
            <a:off x="881063" y="733425"/>
            <a:ext cx="4884737" cy="3665538"/>
          </a:xfrm>
          <a:prstGeom prst="rect">
            <a:avLst/>
          </a:prstGeom>
          <a:noFill/>
          <a:ln w="12700">
            <a:solidFill>
              <a:prstClr val="black"/>
            </a:solidFill>
          </a:ln>
        </p:spPr>
        <p:txBody>
          <a:bodyPr vert="horz" lIns="89632" tIns="44820" rIns="89632" bIns="44820" rtlCol="0" anchor="ctr"/>
          <a:lstStyle/>
          <a:p>
            <a:endParaRPr lang="ja-JP" altLang="en-US"/>
          </a:p>
        </p:txBody>
      </p:sp>
      <p:sp>
        <p:nvSpPr>
          <p:cNvPr id="5" name="ノート プレースホルダー 4"/>
          <p:cNvSpPr>
            <a:spLocks noGrp="1"/>
          </p:cNvSpPr>
          <p:nvPr>
            <p:ph type="body" sz="quarter" idx="3"/>
          </p:nvPr>
        </p:nvSpPr>
        <p:spPr>
          <a:xfrm>
            <a:off x="664687" y="4644271"/>
            <a:ext cx="5317490" cy="4399836"/>
          </a:xfrm>
          <a:prstGeom prst="rect">
            <a:avLst/>
          </a:prstGeom>
        </p:spPr>
        <p:txBody>
          <a:bodyPr vert="horz" lIns="89632" tIns="44820" rIns="89632" bIns="448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286852"/>
            <a:ext cx="2880308" cy="488871"/>
          </a:xfrm>
          <a:prstGeom prst="rect">
            <a:avLst/>
          </a:prstGeom>
        </p:spPr>
        <p:txBody>
          <a:bodyPr vert="horz" lIns="89632" tIns="44820" rIns="89632" bIns="448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024" y="9286852"/>
            <a:ext cx="2880308" cy="488871"/>
          </a:xfrm>
          <a:prstGeom prst="rect">
            <a:avLst/>
          </a:prstGeom>
        </p:spPr>
        <p:txBody>
          <a:bodyPr vert="horz" lIns="89632" tIns="44820" rIns="89632" bIns="44820" rtlCol="0" anchor="b"/>
          <a:lstStyle>
            <a:lvl1pPr algn="r">
              <a:defRPr sz="1200"/>
            </a:lvl1pPr>
          </a:lstStyle>
          <a:p>
            <a:fld id="{E1C3A760-C582-4B5A-926D-7020B726389C}" type="slidenum">
              <a:rPr kumimoji="1" lang="ja-JP" altLang="en-US" smtClean="0"/>
              <a:t>‹#›</a:t>
            </a:fld>
            <a:endParaRPr kumimoji="1" lang="ja-JP" altLang="en-US"/>
          </a:p>
        </p:txBody>
      </p:sp>
    </p:spTree>
    <p:extLst>
      <p:ext uri="{BB962C8B-B14F-4D97-AF65-F5344CB8AC3E}">
        <p14:creationId xmlns:p14="http://schemas.microsoft.com/office/powerpoint/2010/main" val="420518979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81063" y="733425"/>
            <a:ext cx="4884737" cy="3665538"/>
          </a:xfrm>
        </p:spPr>
      </p:sp>
      <p:sp>
        <p:nvSpPr>
          <p:cNvPr id="3" name="ノート プレースホルダー 2"/>
          <p:cNvSpPr>
            <a:spLocks noGrp="1"/>
          </p:cNvSpPr>
          <p:nvPr>
            <p:ph type="body" idx="1"/>
          </p:nvPr>
        </p:nvSpPr>
        <p:spPr/>
        <p:txBody>
          <a:bodyPr/>
          <a:lstStyle/>
          <a:p>
            <a:endParaRPr kumimoji="1" lang="ja-JP" altLang="en-US" dirty="0"/>
          </a:p>
        </p:txBody>
      </p:sp>
      <p:sp>
        <p:nvSpPr>
          <p:cNvPr id="5" name="スライド番号プレースホルダー 4"/>
          <p:cNvSpPr>
            <a:spLocks noGrp="1"/>
          </p:cNvSpPr>
          <p:nvPr>
            <p:ph type="sldNum" sz="quarter" idx="10"/>
          </p:nvPr>
        </p:nvSpPr>
        <p:spPr/>
        <p:txBody>
          <a:bodyPr/>
          <a:lstStyle/>
          <a:p>
            <a:fld id="{E1C3A760-C582-4B5A-926D-7020B726389C}" type="slidenum">
              <a:rPr kumimoji="1" lang="ja-JP" altLang="en-US" smtClean="0"/>
              <a:t>1</a:t>
            </a:fld>
            <a:endParaRPr kumimoji="1" lang="ja-JP" altLang="en-US"/>
          </a:p>
        </p:txBody>
      </p:sp>
    </p:spTree>
    <p:extLst>
      <p:ext uri="{BB962C8B-B14F-4D97-AF65-F5344CB8AC3E}">
        <p14:creationId xmlns:p14="http://schemas.microsoft.com/office/powerpoint/2010/main" val="8648852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1D37E63-66D9-4CF1-A788-12A5FB3952C5}" type="datetime1">
              <a:rPr kumimoji="1" lang="ja-JP" altLang="en-US" smtClean="0"/>
              <a:t>2024/3/14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1052302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D7F62B1-38B3-4775-A83F-9534E67B1E40}" type="datetime1">
              <a:rPr kumimoji="1" lang="ja-JP" altLang="en-US" smtClean="0"/>
              <a:t>2024/3/14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3296973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40"/>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FA7569B-6115-4317-9E67-C0E30627999E}" type="datetime1">
              <a:rPr kumimoji="1" lang="ja-JP" altLang="en-US" smtClean="0"/>
              <a:t>2024/3/14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992636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E7BC70B-68B6-4C74-9CFD-57919B873A7C}" type="datetime1">
              <a:rPr kumimoji="1" lang="ja-JP" altLang="en-US" smtClean="0"/>
              <a:t>2024/3/14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
        <p:nvSpPr>
          <p:cNvPr id="10" name="タイトル 9"/>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4190022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7FA7A6-B95E-4D2A-B818-D0B1C6DCCABC}" type="datetime1">
              <a:rPr kumimoji="1" lang="ja-JP" altLang="en-US" smtClean="0"/>
              <a:t>2024/3/14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632868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2160FBD-C493-40BD-B847-379256FC2EA1}" type="datetime1">
              <a:rPr kumimoji="1" lang="ja-JP" altLang="en-US" smtClean="0"/>
              <a:t>2024/3/14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992340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B484337-0FB0-46FB-A142-CB8704F3D593}" type="datetime1">
              <a:rPr kumimoji="1" lang="ja-JP" altLang="en-US" smtClean="0"/>
              <a:t>2024/3/14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311907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1C290A0-633A-43D5-9416-581214494273}" type="datetime1">
              <a:rPr kumimoji="1" lang="ja-JP" altLang="en-US" smtClean="0"/>
              <a:t>2024/3/14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1211312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6F0D5D4-1954-4382-975F-64B6AB03318A}" type="datetime1">
              <a:rPr kumimoji="1" lang="ja-JP" altLang="en-US" smtClean="0"/>
              <a:t>2024/3/14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962447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B79639A-45F3-476C-A382-3B181C8DBF1C}" type="datetime1">
              <a:rPr kumimoji="1" lang="ja-JP" altLang="en-US" smtClean="0"/>
              <a:t>2024/3/14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1192257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272CD75-87DE-4F61-840F-1EEDEBEA5942}" type="datetime1">
              <a:rPr kumimoji="1" lang="ja-JP" altLang="en-US" smtClean="0"/>
              <a:t>2024/3/14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419603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0E8A36-75FB-45B5-8222-E632B41A8E8B}" type="datetime1">
              <a:rPr kumimoji="1" lang="ja-JP" altLang="en-US" smtClean="0"/>
              <a:t>2024/3/14</a:t>
            </a:fld>
            <a:endParaRPr kumimoji="1" lang="ja-JP" altLang="en-US"/>
          </a:p>
        </p:txBody>
      </p:sp>
      <p:sp>
        <p:nvSpPr>
          <p:cNvPr id="5" name="フッター プレースホルダー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3751416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6902896" y="6520259"/>
            <a:ext cx="2133600" cy="365125"/>
          </a:xfrm>
        </p:spPr>
        <p:txBody>
          <a:bodyPr/>
          <a:lstStyle/>
          <a:p>
            <a:fld id="{6EEAA8EF-1EE1-4FDF-88FD-9BB3D52D1EC0}" type="slidenum">
              <a:rPr kumimoji="1" lang="ja-JP" altLang="en-US" smtClean="0"/>
              <a:t>1</a:t>
            </a:fld>
            <a:endParaRPr kumimoji="1" lang="ja-JP" altLang="en-US" dirty="0"/>
          </a:p>
        </p:txBody>
      </p:sp>
      <p:sp>
        <p:nvSpPr>
          <p:cNvPr id="6" name="タイトル 1">
            <a:extLst>
              <a:ext uri="{FF2B5EF4-FFF2-40B4-BE49-F238E27FC236}">
                <a16:creationId xmlns:a16="http://schemas.microsoft.com/office/drawing/2014/main" id="{3152B32B-A88C-4538-A3B6-012248D9B742}"/>
              </a:ext>
            </a:extLst>
          </p:cNvPr>
          <p:cNvSpPr txBox="1">
            <a:spLocks/>
          </p:cNvSpPr>
          <p:nvPr/>
        </p:nvSpPr>
        <p:spPr>
          <a:xfrm>
            <a:off x="107504" y="158073"/>
            <a:ext cx="8941915" cy="534623"/>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1800">
                <a:latin typeface="Meiryo UI" panose="020B0604030504040204" pitchFamily="50" charset="-128"/>
                <a:ea typeface="Meiryo UI" panose="020B0604030504040204" pitchFamily="50" charset="-128"/>
                <a:cs typeface="Meiryo UI" panose="020B0604030504040204" pitchFamily="50" charset="-128"/>
              </a:rPr>
              <a:t>PDCA</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サイクルに基づく進捗管理について</a:t>
            </a:r>
          </a:p>
        </p:txBody>
      </p:sp>
      <p:sp>
        <p:nvSpPr>
          <p:cNvPr id="8" name="四角形: 角を丸くする 7"/>
          <p:cNvSpPr/>
          <p:nvPr/>
        </p:nvSpPr>
        <p:spPr>
          <a:xfrm>
            <a:off x="107504" y="811442"/>
            <a:ext cx="8941915" cy="767478"/>
          </a:xfrm>
          <a:prstGeom prst="roundRect">
            <a:avLst/>
          </a:prstGeom>
          <a:solidFill>
            <a:schemeClr val="accent6">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次期運営方針においては、「府と市町村、国保連合会の連携、協力のもと、</a:t>
            </a:r>
            <a:r>
              <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PDCA</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サイクルに基づく進捗管理の実施」を定めており、持続可能で安定的な国民健康保険制度の運営に資するよう、令和６年度以降における毎年度、各市町村が進捗管理すべき事項や進め方について、以下の</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とおり</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定める。</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1" name="角丸四角形 10"/>
          <p:cNvSpPr/>
          <p:nvPr/>
        </p:nvSpPr>
        <p:spPr>
          <a:xfrm>
            <a:off x="107504" y="1739809"/>
            <a:ext cx="2664296" cy="29827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400" dirty="0"/>
              <a:t>進捗管理すべき事項（大枠）</a:t>
            </a:r>
          </a:p>
        </p:txBody>
      </p:sp>
      <p:sp>
        <p:nvSpPr>
          <p:cNvPr id="16" name="正方形/長方形 15">
            <a:extLst>
              <a:ext uri="{FF2B5EF4-FFF2-40B4-BE49-F238E27FC236}">
                <a16:creationId xmlns:a16="http://schemas.microsoft.com/office/drawing/2014/main" id="{7D40279A-A8AD-425C-8DC5-3D4AD1BBA558}"/>
              </a:ext>
            </a:extLst>
          </p:cNvPr>
          <p:cNvSpPr/>
          <p:nvPr/>
        </p:nvSpPr>
        <p:spPr>
          <a:xfrm>
            <a:off x="101042" y="2038082"/>
            <a:ext cx="8941915" cy="1204295"/>
          </a:xfrm>
          <a:prstGeom prst="rect">
            <a:avLst/>
          </a:prstGeom>
          <a:noFill/>
          <a:ln w="127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00050" indent="-400050">
              <a:buFont typeface="+mj-lt"/>
              <a:buAutoNum type="romanUcPeriod"/>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運営方針で定める取組内容の実施状況、目標到達状況</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pPr marL="400050" indent="-400050">
              <a:buFont typeface="+mj-lt"/>
              <a:buAutoNum type="romanUcPeriod"/>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保険者努力支援制度（取組評価分、事業費連動分）の評価点獲得状況</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pPr marL="400050" indent="-400050">
              <a:buFont typeface="+mj-lt"/>
              <a:buAutoNum type="romanUcPeriod"/>
            </a:pPr>
            <a:r>
              <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Ⅰ</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Ⅱ</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に加え、特に進捗管理すべき事項（年度ごとの「特定項目」として目標設定）</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400" dirty="0">
                <a:solidFill>
                  <a:schemeClr val="bg1">
                    <a:lumMod val="50000"/>
                  </a:schemeClr>
                </a:solidFill>
                <a:latin typeface="UD デジタル 教科書体 NK-R" panose="02020400000000000000" pitchFamily="18" charset="-128"/>
                <a:ea typeface="UD デジタル 教科書体 NK-R" panose="02020400000000000000" pitchFamily="18" charset="-128"/>
              </a:rPr>
              <a:t>　　　　</a:t>
            </a:r>
            <a:r>
              <a:rPr lang="ja-JP" altLang="en-US" sz="1200" dirty="0">
                <a:solidFill>
                  <a:schemeClr val="bg1">
                    <a:lumMod val="50000"/>
                  </a:schemeClr>
                </a:solidFill>
                <a:latin typeface="UD デジタル 教科書体 NK-R" panose="02020400000000000000" pitchFamily="18" charset="-128"/>
                <a:ea typeface="UD デジタル 教科書体 NK-R" panose="02020400000000000000" pitchFamily="18" charset="-128"/>
              </a:rPr>
              <a:t>⇒</a:t>
            </a:r>
            <a:r>
              <a:rPr lang="en-US" altLang="ja-JP" sz="1200" dirty="0">
                <a:solidFill>
                  <a:schemeClr val="bg1">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200" dirty="0">
                <a:solidFill>
                  <a:schemeClr val="bg1">
                    <a:lumMod val="50000"/>
                  </a:schemeClr>
                </a:solidFill>
                <a:latin typeface="UD デジタル 教科書体 NK-R" panose="02020400000000000000" pitchFamily="18" charset="-128"/>
                <a:ea typeface="UD デジタル 教科書体 NK-R" panose="02020400000000000000" pitchFamily="18" charset="-128"/>
              </a:rPr>
              <a:t>例</a:t>
            </a:r>
            <a:r>
              <a:rPr lang="en-US" altLang="ja-JP" sz="1200" dirty="0">
                <a:solidFill>
                  <a:schemeClr val="bg1">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200" dirty="0">
                <a:solidFill>
                  <a:schemeClr val="bg1">
                    <a:lumMod val="50000"/>
                  </a:schemeClr>
                </a:solidFill>
                <a:latin typeface="UD デジタル 教科書体 NK-R" panose="02020400000000000000" pitchFamily="18" charset="-128"/>
                <a:ea typeface="UD デジタル 教科書体 NK-R" panose="02020400000000000000" pitchFamily="18" charset="-128"/>
              </a:rPr>
              <a:t>窓口における適正な資格管理の実施状況、被保険者に対する健康管理の啓発状況、独自保健事業の事業効果など、</a:t>
            </a:r>
            <a:endParaRPr lang="en-US" altLang="ja-JP" sz="1200" dirty="0">
              <a:solidFill>
                <a:schemeClr val="bg1">
                  <a:lumMod val="50000"/>
                </a:schemeClr>
              </a:solidFill>
              <a:latin typeface="UD デジタル 教科書体 NK-R" panose="02020400000000000000" pitchFamily="18" charset="-128"/>
              <a:ea typeface="UD デジタル 教科書体 NK-R" panose="02020400000000000000" pitchFamily="18" charset="-128"/>
            </a:endParaRPr>
          </a:p>
          <a:p>
            <a:r>
              <a:rPr lang="ja-JP" altLang="en-US" sz="1200" dirty="0">
                <a:solidFill>
                  <a:schemeClr val="bg1">
                    <a:lumMod val="50000"/>
                  </a:schemeClr>
                </a:solidFill>
                <a:latin typeface="UD デジタル 教科書体 NK-R" panose="02020400000000000000" pitchFamily="18" charset="-128"/>
                <a:ea typeface="UD デジタル 教科書体 NK-R" panose="02020400000000000000" pitchFamily="18" charset="-128"/>
              </a:rPr>
              <a:t>　　　　　　　　　　　　　　国民健康保険の適正かつ効率的な事業運営に資する項目を中心に設定</a:t>
            </a:r>
            <a:endParaRPr kumimoji="1" lang="en-US" altLang="ja-JP" sz="1400" dirty="0">
              <a:solidFill>
                <a:schemeClr val="bg1">
                  <a:lumMod val="50000"/>
                </a:schemeClr>
              </a:solidFill>
              <a:latin typeface="UD デジタル 教科書体 NK-R" panose="02020400000000000000" pitchFamily="18" charset="-128"/>
              <a:ea typeface="UD デジタル 教科書体 NK-R" panose="02020400000000000000" pitchFamily="18" charset="-128"/>
            </a:endParaRPr>
          </a:p>
        </p:txBody>
      </p:sp>
      <p:sp>
        <p:nvSpPr>
          <p:cNvPr id="17" name="角丸四角形 10">
            <a:extLst>
              <a:ext uri="{FF2B5EF4-FFF2-40B4-BE49-F238E27FC236}">
                <a16:creationId xmlns:a16="http://schemas.microsoft.com/office/drawing/2014/main" id="{69C21B08-CDCB-44B6-811C-1C7417E1413F}"/>
              </a:ext>
            </a:extLst>
          </p:cNvPr>
          <p:cNvSpPr/>
          <p:nvPr/>
        </p:nvSpPr>
        <p:spPr>
          <a:xfrm>
            <a:off x="101042" y="3361123"/>
            <a:ext cx="2664296" cy="29827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400" dirty="0"/>
              <a:t>毎年度の進捗管理の進め</a:t>
            </a:r>
            <a:r>
              <a:rPr lang="ja-JP" altLang="en-US" sz="1400" dirty="0"/>
              <a:t>方</a:t>
            </a:r>
            <a:endParaRPr kumimoji="1" lang="ja-JP" altLang="en-US" sz="1400" dirty="0"/>
          </a:p>
        </p:txBody>
      </p:sp>
      <p:sp>
        <p:nvSpPr>
          <p:cNvPr id="18" name="正方形/長方形 17">
            <a:extLst>
              <a:ext uri="{FF2B5EF4-FFF2-40B4-BE49-F238E27FC236}">
                <a16:creationId xmlns:a16="http://schemas.microsoft.com/office/drawing/2014/main" id="{5675F3CA-58DB-412E-8913-3F724AA8AF85}"/>
              </a:ext>
            </a:extLst>
          </p:cNvPr>
          <p:cNvSpPr/>
          <p:nvPr/>
        </p:nvSpPr>
        <p:spPr>
          <a:xfrm>
            <a:off x="101042" y="3659397"/>
            <a:ext cx="8941915" cy="1110464"/>
          </a:xfrm>
          <a:prstGeom prst="rect">
            <a:avLst/>
          </a:prstGeom>
          <a:noFill/>
          <a:ln w="127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mj-ea"/>
              <a:buAutoNum type="circleNumDbPlain"/>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調整会議（</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WG</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）において、進捗管理項目を決定　</a:t>
            </a:r>
            <a:r>
              <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rPr>
              <a:t>〔Plan〕</a:t>
            </a: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100" b="1" dirty="0">
                <a:solidFill>
                  <a:schemeClr val="tx1"/>
                </a:solidFill>
                <a:latin typeface="UD デジタル 教科書体 NK-R" panose="02020400000000000000" pitchFamily="18" charset="-128"/>
                <a:ea typeface="UD デジタル 教科書体 NK-R" panose="02020400000000000000" pitchFamily="18" charset="-128"/>
              </a:rPr>
              <a:t>（目標年度の前年度に決定）</a:t>
            </a:r>
            <a:endParaRPr lang="en-US" altLang="ja-JP" sz="1100" b="1" dirty="0">
              <a:solidFill>
                <a:schemeClr val="tx1"/>
              </a:solidFill>
              <a:latin typeface="UD デジタル 教科書体 NK-R" panose="02020400000000000000" pitchFamily="18" charset="-128"/>
              <a:ea typeface="UD デジタル 教科書体 NK-R" panose="02020400000000000000" pitchFamily="18" charset="-128"/>
            </a:endParaRPr>
          </a:p>
          <a:p>
            <a:pPr marL="342900" indent="-342900">
              <a:buFont typeface="+mj-ea"/>
              <a:buAutoNum type="circleNumDbPlain"/>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各市町村において、　目標に向けて取組を推進　</a:t>
            </a:r>
            <a:r>
              <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Ｄ</a:t>
            </a:r>
            <a:r>
              <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rPr>
              <a:t>o〕</a:t>
            </a:r>
          </a:p>
          <a:p>
            <a:pPr marL="342900" indent="-342900">
              <a:buFont typeface="+mj-ea"/>
              <a:buAutoNum type="circleNumDbPlain"/>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各市町村の取組状況をブロック単位で取りまとめ、調整会議（</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WG</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）で報告　</a:t>
            </a:r>
            <a:r>
              <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rPr>
              <a:t>〔Check〕</a:t>
            </a:r>
          </a:p>
          <a:p>
            <a:pPr marL="342900" indent="-342900">
              <a:buFont typeface="+mj-ea"/>
              <a:buAutoNum type="circleNumDbPlain"/>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課題のある取組の改善等を図り、翌年度の進捗管理項目へ反映　</a:t>
            </a:r>
            <a:r>
              <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rPr>
              <a:t>〔Action〕</a:t>
            </a:r>
            <a:endParaRPr kumimoji="1" lang="en-US" altLang="ja-JP" sz="1400" b="1"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0" name="正方形/長方形 19">
            <a:extLst>
              <a:ext uri="{FF2B5EF4-FFF2-40B4-BE49-F238E27FC236}">
                <a16:creationId xmlns:a16="http://schemas.microsoft.com/office/drawing/2014/main" id="{5BA457E8-3A27-4E0D-8883-059A5AEBCC9B}"/>
              </a:ext>
            </a:extLst>
          </p:cNvPr>
          <p:cNvSpPr/>
          <p:nvPr/>
        </p:nvSpPr>
        <p:spPr>
          <a:xfrm>
            <a:off x="131180" y="5302763"/>
            <a:ext cx="8862561" cy="1360686"/>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marL="285750" indent="-285750">
              <a:buFont typeface="Wingdings" panose="05000000000000000000" pitchFamily="2" charset="2"/>
              <a:buChar char="l"/>
            </a:pPr>
            <a:r>
              <a:rPr lang="ja-JP" altLang="en-US" sz="1500" dirty="0">
                <a:latin typeface="+mj-ea"/>
                <a:ea typeface="+mj-ea"/>
              </a:rPr>
              <a:t>運営方針に掲げる</a:t>
            </a:r>
            <a:r>
              <a:rPr kumimoji="1" lang="ja-JP" altLang="en-US" sz="1500" dirty="0">
                <a:latin typeface="+mj-ea"/>
                <a:ea typeface="+mj-ea"/>
              </a:rPr>
              <a:t>目標到達により、持続可能で安定的な国保制度を実現</a:t>
            </a:r>
            <a:endParaRPr kumimoji="1" lang="en-US" altLang="ja-JP" sz="1500" dirty="0">
              <a:latin typeface="+mj-ea"/>
              <a:ea typeface="+mj-ea"/>
            </a:endParaRPr>
          </a:p>
          <a:p>
            <a:pPr marL="285750" indent="-285750">
              <a:buFont typeface="Wingdings" panose="05000000000000000000" pitchFamily="2" charset="2"/>
              <a:buChar char="l"/>
            </a:pPr>
            <a:r>
              <a:rPr kumimoji="1" lang="ja-JP" altLang="en-US" sz="1500" dirty="0">
                <a:latin typeface="+mj-ea"/>
                <a:ea typeface="+mj-ea"/>
              </a:rPr>
              <a:t>保険者努力支援制度の評価</a:t>
            </a:r>
            <a:r>
              <a:rPr lang="ja-JP" altLang="en-US" sz="1500" dirty="0">
                <a:latin typeface="+mj-ea"/>
                <a:ea typeface="+mj-ea"/>
              </a:rPr>
              <a:t>点獲得により、交付金を上乗せ</a:t>
            </a:r>
            <a:endParaRPr lang="en-US" altLang="ja-JP" sz="1500" dirty="0">
              <a:latin typeface="+mj-ea"/>
              <a:ea typeface="+mj-ea"/>
            </a:endParaRPr>
          </a:p>
          <a:p>
            <a:pPr marL="285750" indent="-285750">
              <a:buFont typeface="Wingdings" panose="05000000000000000000" pitchFamily="2" charset="2"/>
              <a:buChar char="l"/>
            </a:pPr>
            <a:r>
              <a:rPr lang="ja-JP" altLang="en-US" sz="1500" dirty="0">
                <a:latin typeface="+mj-ea"/>
                <a:ea typeface="+mj-ea"/>
              </a:rPr>
              <a:t>予防・健康づくりに資することで、医療費の適正化を実現</a:t>
            </a:r>
            <a:endParaRPr lang="en-US" altLang="ja-JP" sz="1500" dirty="0">
              <a:latin typeface="+mj-ea"/>
              <a:ea typeface="+mj-ea"/>
            </a:endParaRPr>
          </a:p>
          <a:p>
            <a:pPr marL="285750" indent="-285750">
              <a:buFont typeface="Wingdings" panose="05000000000000000000" pitchFamily="2" charset="2"/>
              <a:buChar char="l"/>
            </a:pPr>
            <a:r>
              <a:rPr kumimoji="1" lang="ja-JP" altLang="en-US" sz="1500" dirty="0">
                <a:latin typeface="+mj-ea"/>
                <a:ea typeface="+mj-ea"/>
              </a:rPr>
              <a:t>被保険者が安心して医療サービスを受けることに資する</a:t>
            </a:r>
            <a:endParaRPr lang="en-US" altLang="ja-JP" sz="1500" dirty="0">
              <a:latin typeface="+mj-ea"/>
              <a:ea typeface="+mj-ea"/>
            </a:endParaRPr>
          </a:p>
          <a:p>
            <a:pPr marL="285750" indent="-285750">
              <a:buFont typeface="Wingdings" panose="05000000000000000000" pitchFamily="2" charset="2"/>
              <a:buChar char="l"/>
            </a:pPr>
            <a:r>
              <a:rPr lang="ja-JP" altLang="en-US" sz="1500" dirty="0">
                <a:latin typeface="+mj-ea"/>
                <a:ea typeface="+mj-ea"/>
              </a:rPr>
              <a:t>組織内における内部統制体制の確立に資する　　　　　　　　　など</a:t>
            </a:r>
            <a:endParaRPr lang="en-US" altLang="ja-JP" sz="1500" dirty="0">
              <a:latin typeface="+mj-ea"/>
              <a:ea typeface="+mj-ea"/>
            </a:endParaRPr>
          </a:p>
        </p:txBody>
      </p:sp>
      <p:sp>
        <p:nvSpPr>
          <p:cNvPr id="23" name="角丸四角形 10">
            <a:extLst>
              <a:ext uri="{FF2B5EF4-FFF2-40B4-BE49-F238E27FC236}">
                <a16:creationId xmlns:a16="http://schemas.microsoft.com/office/drawing/2014/main" id="{252D991D-1D94-4603-8726-39195200F972}"/>
              </a:ext>
            </a:extLst>
          </p:cNvPr>
          <p:cNvSpPr/>
          <p:nvPr/>
        </p:nvSpPr>
        <p:spPr>
          <a:xfrm>
            <a:off x="131180" y="5004489"/>
            <a:ext cx="2664296" cy="29827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400" dirty="0"/>
              <a:t>期待される効果</a:t>
            </a:r>
            <a:endParaRPr kumimoji="1" lang="ja-JP" altLang="en-US" sz="1400" dirty="0"/>
          </a:p>
        </p:txBody>
      </p:sp>
      <p:sp>
        <p:nvSpPr>
          <p:cNvPr id="25" name="四角形: 角を丸くする 24">
            <a:extLst>
              <a:ext uri="{FF2B5EF4-FFF2-40B4-BE49-F238E27FC236}">
                <a16:creationId xmlns:a16="http://schemas.microsoft.com/office/drawing/2014/main" id="{7919EF38-25C8-4B21-913B-922CC6212C43}"/>
              </a:ext>
            </a:extLst>
          </p:cNvPr>
          <p:cNvSpPr/>
          <p:nvPr/>
        </p:nvSpPr>
        <p:spPr>
          <a:xfrm>
            <a:off x="6902896" y="3366940"/>
            <a:ext cx="2090845" cy="834645"/>
          </a:xfrm>
          <a:prstGeom prst="roundRect">
            <a:avLst>
              <a:gd name="adj" fmla="val 10072"/>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100" dirty="0">
                <a:solidFill>
                  <a:schemeClr val="tx1"/>
                </a:solidFill>
                <a:latin typeface="BIZ UDPゴシック" panose="020B0400000000000000" pitchFamily="50" charset="-128"/>
                <a:ea typeface="BIZ UDPゴシック" panose="020B0400000000000000" pitchFamily="50" charset="-128"/>
              </a:rPr>
              <a:t>R6</a:t>
            </a:r>
            <a:r>
              <a:rPr kumimoji="1" lang="ja-JP" altLang="en-US" sz="1100">
                <a:solidFill>
                  <a:schemeClr val="tx1"/>
                </a:solidFill>
                <a:latin typeface="BIZ UDPゴシック" panose="020B0400000000000000" pitchFamily="50" charset="-128"/>
                <a:ea typeface="BIZ UDPゴシック" panose="020B0400000000000000" pitchFamily="50" charset="-128"/>
              </a:rPr>
              <a:t>は「❶全市</a:t>
            </a:r>
            <a:r>
              <a:rPr kumimoji="1" lang="ja-JP" altLang="en-US" sz="1100" dirty="0">
                <a:solidFill>
                  <a:schemeClr val="tx1"/>
                </a:solidFill>
                <a:latin typeface="BIZ UDPゴシック" panose="020B0400000000000000" pitchFamily="50" charset="-128"/>
                <a:ea typeface="BIZ UDPゴシック" panose="020B0400000000000000" pitchFamily="50" charset="-128"/>
              </a:rPr>
              <a:t>町村が横並びで目標達成を意識する</a:t>
            </a:r>
            <a:r>
              <a:rPr kumimoji="1" lang="ja-JP" altLang="en-US" sz="1100">
                <a:solidFill>
                  <a:schemeClr val="tx1"/>
                </a:solidFill>
                <a:latin typeface="BIZ UDPゴシック" panose="020B0400000000000000" pitchFamily="50" charset="-128"/>
                <a:ea typeface="BIZ UDPゴシック" panose="020B0400000000000000" pitchFamily="50" charset="-128"/>
              </a:rPr>
              <a:t>」「❷ブロック内</a:t>
            </a:r>
            <a:r>
              <a:rPr kumimoji="1" lang="ja-JP" altLang="en-US" sz="1100" dirty="0">
                <a:solidFill>
                  <a:schemeClr val="tx1"/>
                </a:solidFill>
                <a:latin typeface="BIZ UDPゴシック" panose="020B0400000000000000" pitchFamily="50" charset="-128"/>
                <a:ea typeface="BIZ UDPゴシック" panose="020B0400000000000000" pitchFamily="50" charset="-128"/>
              </a:rPr>
              <a:t>で連携して進捗管理に取り組む」ことをめざす</a:t>
            </a:r>
          </a:p>
        </p:txBody>
      </p:sp>
      <p:sp>
        <p:nvSpPr>
          <p:cNvPr id="27" name="矢印: ストライプ 26">
            <a:extLst>
              <a:ext uri="{FF2B5EF4-FFF2-40B4-BE49-F238E27FC236}">
                <a16:creationId xmlns:a16="http://schemas.microsoft.com/office/drawing/2014/main" id="{7A962448-C7D4-4BCB-83A5-3350972C8E19}"/>
              </a:ext>
            </a:extLst>
          </p:cNvPr>
          <p:cNvSpPr/>
          <p:nvPr/>
        </p:nvSpPr>
        <p:spPr>
          <a:xfrm>
            <a:off x="5828953" y="5751037"/>
            <a:ext cx="586004" cy="464138"/>
          </a:xfrm>
          <a:prstGeom prst="stripedRightArrow">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8" name="四角形: 角を丸くする 27">
            <a:extLst>
              <a:ext uri="{FF2B5EF4-FFF2-40B4-BE49-F238E27FC236}">
                <a16:creationId xmlns:a16="http://schemas.microsoft.com/office/drawing/2014/main" id="{DBF4774B-862E-48D8-8524-30BDE7C4A2F1}"/>
              </a:ext>
            </a:extLst>
          </p:cNvPr>
          <p:cNvSpPr/>
          <p:nvPr/>
        </p:nvSpPr>
        <p:spPr>
          <a:xfrm>
            <a:off x="6516217" y="5602928"/>
            <a:ext cx="2376264" cy="792768"/>
          </a:xfrm>
          <a:prstGeom prst="roundRect">
            <a:avLst/>
          </a:prstGeom>
          <a:ln w="9525">
            <a:noFill/>
            <a:prstDash val="dash"/>
          </a:ln>
        </p:spPr>
        <p:style>
          <a:lnRef idx="2">
            <a:schemeClr val="accent6"/>
          </a:lnRef>
          <a:fillRef idx="1">
            <a:schemeClr val="lt1"/>
          </a:fillRef>
          <a:effectRef idx="0">
            <a:schemeClr val="accent6"/>
          </a:effectRef>
          <a:fontRef idx="minor">
            <a:schemeClr val="dk1"/>
          </a:fontRef>
        </p:style>
        <p:txBody>
          <a:bodyPr rtlCol="0" anchor="ctr"/>
          <a:lstStyle/>
          <a:p>
            <a:pPr marL="285750" indent="-285750">
              <a:buFont typeface="Wingdings" panose="05000000000000000000" pitchFamily="2" charset="2"/>
              <a:buChar char="ü"/>
            </a:pPr>
            <a:r>
              <a:rPr kumimoji="1" lang="ja-JP" altLang="en-US" sz="1400" dirty="0">
                <a:latin typeface="UD デジタル 教科書体 NK-R" panose="02020400000000000000" pitchFamily="18" charset="-128"/>
                <a:ea typeface="UD デジタル 教科書体 NK-R" panose="02020400000000000000" pitchFamily="18" charset="-128"/>
              </a:rPr>
              <a:t>保険料の抑制</a:t>
            </a:r>
            <a:endParaRPr kumimoji="1" lang="en-US" altLang="ja-JP" sz="1400" dirty="0">
              <a:latin typeface="UD デジタル 教科書体 NK-R" panose="02020400000000000000" pitchFamily="18" charset="-128"/>
              <a:ea typeface="UD デジタル 教科書体 NK-R" panose="02020400000000000000" pitchFamily="18" charset="-128"/>
            </a:endParaRPr>
          </a:p>
          <a:p>
            <a:pPr marL="285750" indent="-285750">
              <a:buFont typeface="Wingdings" panose="05000000000000000000" pitchFamily="2" charset="2"/>
              <a:buChar char="ü"/>
            </a:pPr>
            <a:r>
              <a:rPr kumimoji="1" lang="ja-JP" altLang="en-US" sz="1400" dirty="0">
                <a:latin typeface="UD デジタル 教科書体 NK-R" panose="02020400000000000000" pitchFamily="18" charset="-128"/>
                <a:ea typeface="UD デジタル 教科書体 NK-R" panose="02020400000000000000" pitchFamily="18" charset="-128"/>
              </a:rPr>
              <a:t>被保険者の負担軽減</a:t>
            </a:r>
            <a:endParaRPr kumimoji="1" lang="en-US" altLang="ja-JP" sz="1400" dirty="0">
              <a:latin typeface="UD デジタル 教科書体 NK-R" panose="02020400000000000000" pitchFamily="18" charset="-128"/>
              <a:ea typeface="UD デジタル 教科書体 NK-R" panose="02020400000000000000" pitchFamily="18" charset="-128"/>
            </a:endParaRPr>
          </a:p>
          <a:p>
            <a:pPr marL="285750" indent="-285750">
              <a:buFont typeface="Wingdings" panose="05000000000000000000" pitchFamily="2" charset="2"/>
              <a:buChar char="ü"/>
            </a:pPr>
            <a:r>
              <a:rPr lang="ja-JP" altLang="en-US" sz="1400" dirty="0">
                <a:latin typeface="UD デジタル 教科書体 NK-R" panose="02020400000000000000" pitchFamily="18" charset="-128"/>
                <a:ea typeface="UD デジタル 教科書体 NK-R" panose="02020400000000000000" pitchFamily="18" charset="-128"/>
              </a:rPr>
              <a:t>国保制度の適正な運営</a:t>
            </a:r>
            <a:endParaRPr kumimoji="1" lang="ja-JP" altLang="en-US" sz="1400" dirty="0">
              <a:latin typeface="UD デジタル 教科書体 NK-R" panose="02020400000000000000" pitchFamily="18" charset="-128"/>
              <a:ea typeface="UD デジタル 教科書体 NK-R" panose="02020400000000000000" pitchFamily="18" charset="-128"/>
            </a:endParaRPr>
          </a:p>
        </p:txBody>
      </p:sp>
      <p:sp>
        <p:nvSpPr>
          <p:cNvPr id="29" name="四角形: 角を丸くする 28">
            <a:extLst>
              <a:ext uri="{FF2B5EF4-FFF2-40B4-BE49-F238E27FC236}">
                <a16:creationId xmlns:a16="http://schemas.microsoft.com/office/drawing/2014/main" id="{D4EBB2B2-D27F-4DB4-A576-0409C9E28F93}"/>
              </a:ext>
            </a:extLst>
          </p:cNvPr>
          <p:cNvSpPr/>
          <p:nvPr/>
        </p:nvSpPr>
        <p:spPr>
          <a:xfrm>
            <a:off x="6921974" y="4385432"/>
            <a:ext cx="2090845" cy="792768"/>
          </a:xfrm>
          <a:prstGeom prst="roundRect">
            <a:avLst>
              <a:gd name="adj" fmla="val 10072"/>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100" dirty="0">
                <a:latin typeface="BIZ UDPゴシック" panose="020B0400000000000000" pitchFamily="50" charset="-128"/>
                <a:ea typeface="BIZ UDPゴシック" panose="020B0400000000000000" pitchFamily="50" charset="-128"/>
              </a:rPr>
              <a:t>R8</a:t>
            </a:r>
            <a:r>
              <a:rPr kumimoji="1" lang="ja-JP" altLang="en-US" sz="1100" dirty="0">
                <a:latin typeface="BIZ UDPゴシック" panose="020B0400000000000000" pitchFamily="50" charset="-128"/>
                <a:ea typeface="BIZ UDPゴシック" panose="020B0400000000000000" pitchFamily="50" charset="-128"/>
              </a:rPr>
              <a:t>にかけて</a:t>
            </a:r>
            <a:r>
              <a:rPr lang="ja-JP" altLang="en-US" sz="1100" dirty="0">
                <a:latin typeface="BIZ UDPゴシック" panose="020B0400000000000000" pitchFamily="50" charset="-128"/>
                <a:ea typeface="BIZ UDPゴシック" panose="020B0400000000000000" pitchFamily="50" charset="-128"/>
              </a:rPr>
              <a:t>徐々に到達目標を高めていき、その結果を踏まえ、運営方針の中間見直しに反映させる</a:t>
            </a:r>
            <a:endParaRPr kumimoji="1" lang="ja-JP" altLang="en-US" sz="1100" dirty="0">
              <a:latin typeface="BIZ UDPゴシック" panose="020B0400000000000000" pitchFamily="50" charset="-128"/>
              <a:ea typeface="BIZ UDPゴシック" panose="020B0400000000000000" pitchFamily="50" charset="-128"/>
            </a:endParaRPr>
          </a:p>
        </p:txBody>
      </p:sp>
      <p:sp>
        <p:nvSpPr>
          <p:cNvPr id="32" name="矢印: 下 31">
            <a:extLst>
              <a:ext uri="{FF2B5EF4-FFF2-40B4-BE49-F238E27FC236}">
                <a16:creationId xmlns:a16="http://schemas.microsoft.com/office/drawing/2014/main" id="{4B6A54FD-C83C-4515-99E6-1D7B0727BE26}"/>
              </a:ext>
            </a:extLst>
          </p:cNvPr>
          <p:cNvSpPr/>
          <p:nvPr/>
        </p:nvSpPr>
        <p:spPr>
          <a:xfrm>
            <a:off x="7661583" y="4151867"/>
            <a:ext cx="690843" cy="233565"/>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5">
            <a:extLst>
              <a:ext uri="{FF2B5EF4-FFF2-40B4-BE49-F238E27FC236}">
                <a16:creationId xmlns:a16="http://schemas.microsoft.com/office/drawing/2014/main" id="{44E20CBB-6915-47B7-AE47-1D2375BF97A7}"/>
              </a:ext>
            </a:extLst>
          </p:cNvPr>
          <p:cNvSpPr txBox="1"/>
          <p:nvPr/>
        </p:nvSpPr>
        <p:spPr>
          <a:xfrm>
            <a:off x="8028384" y="299712"/>
            <a:ext cx="870563" cy="276999"/>
          </a:xfrm>
          <a:prstGeom prst="rect">
            <a:avLst/>
          </a:prstGeom>
          <a:solidFill>
            <a:schemeClr val="bg1"/>
          </a:solidFill>
          <a:ln w="25400">
            <a:solidFill>
              <a:schemeClr val="tx1"/>
            </a:solid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資料</a:t>
            </a:r>
            <a:r>
              <a:rPr kumimoji="1" lang="en-US" altLang="ja-JP" sz="1200" b="1"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14-1</a:t>
            </a:r>
            <a:r>
              <a:rPr kumimoji="1" lang="ja-JP" altLang="en-US" sz="1200" b="1"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　</a:t>
            </a:r>
            <a:endParaRPr kumimoji="1" lang="ja-JP" altLang="en-US" sz="800" b="1"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endParaRPr>
          </a:p>
        </p:txBody>
      </p:sp>
    </p:spTree>
    <p:extLst>
      <p:ext uri="{BB962C8B-B14F-4D97-AF65-F5344CB8AC3E}">
        <p14:creationId xmlns:p14="http://schemas.microsoft.com/office/powerpoint/2010/main" val="204155070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9286</TotalTime>
  <Words>440</Words>
  <Application>Microsoft Office PowerPoint</Application>
  <PresentationFormat>画面に合わせる (4:3)</PresentationFormat>
  <Paragraphs>27</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BIZ UDPゴシック</vt:lpstr>
      <vt:lpstr>HGSｺﾞｼｯｸE</vt:lpstr>
      <vt:lpstr>Meiryo UI</vt:lpstr>
      <vt:lpstr>ＭＳ Ｐゴシック</vt:lpstr>
      <vt:lpstr>UD デジタル 教科書体 NK-R</vt:lpstr>
      <vt:lpstr>Arial</vt:lpstr>
      <vt:lpstr>Calibri</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大阪府の医療費の主な特徴と要因分析  ―第3期大阪府医療費適正化計画(素案)より―</dc:title>
  <dc:creator>atsuko</dc:creator>
  <cp:lastModifiedBy>国保　健康推進室国民健康保険課</cp:lastModifiedBy>
  <cp:revision>916</cp:revision>
  <cp:lastPrinted>2024-03-14T09:50:58Z</cp:lastPrinted>
  <dcterms:created xsi:type="dcterms:W3CDTF">2017-09-18T04:43:12Z</dcterms:created>
  <dcterms:modified xsi:type="dcterms:W3CDTF">2024-03-14T09:51:13Z</dcterms:modified>
</cp:coreProperties>
</file>