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98" r:id="rId2"/>
    <p:sldId id="297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C09D532C-9800-4A09-8FF1-41428CB3C960}">
          <p14:sldIdLst>
            <p14:sldId id="298"/>
            <p14:sldId id="29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田中　俊輔" initials="田中　俊輔" lastIdx="1" clrIdx="0">
    <p:extLst>
      <p:ext uri="{19B8F6BF-5375-455C-9EA6-DF929625EA0E}">
        <p15:presenceInfo xmlns:p15="http://schemas.microsoft.com/office/powerpoint/2012/main" userId="S-1-5-21-161959346-1900351369-444732941-1668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70916" autoAdjust="0"/>
  </p:normalViewPr>
  <p:slideViewPr>
    <p:cSldViewPr>
      <p:cViewPr varScale="1">
        <p:scale>
          <a:sx n="71" d="100"/>
          <a:sy n="71" d="100"/>
        </p:scale>
        <p:origin x="1218" y="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2964" y="-102"/>
      </p:cViewPr>
      <p:guideLst>
        <p:guide orient="horz" pos="3130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田中 俊輔" userId="ec1099f5148601b3" providerId="LiveId" clId="{2BFDCF5C-C2C8-4F07-8B03-B540CBB13E9B}"/>
    <pc:docChg chg="modSld">
      <pc:chgData name="田中 俊輔" userId="ec1099f5148601b3" providerId="LiveId" clId="{2BFDCF5C-C2C8-4F07-8B03-B540CBB13E9B}" dt="2022-06-11T22:25:00.061" v="212" actId="20577"/>
      <pc:docMkLst>
        <pc:docMk/>
      </pc:docMkLst>
      <pc:sldChg chg="modNotesTx">
        <pc:chgData name="田中 俊輔" userId="ec1099f5148601b3" providerId="LiveId" clId="{2BFDCF5C-C2C8-4F07-8B03-B540CBB13E9B}" dt="2022-06-11T22:25:00.061" v="212" actId="20577"/>
        <pc:sldMkLst>
          <pc:docMk/>
          <pc:sldMk cId="1507234345" sldId="29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9575" cy="496888"/>
          </a:xfrm>
          <a:prstGeom prst="rect">
            <a:avLst/>
          </a:prstGeom>
        </p:spPr>
        <p:txBody>
          <a:bodyPr vert="horz" lIns="91410" tIns="45708" rIns="91410" bIns="4570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42" y="0"/>
            <a:ext cx="2949575" cy="496888"/>
          </a:xfrm>
          <a:prstGeom prst="rect">
            <a:avLst/>
          </a:prstGeom>
        </p:spPr>
        <p:txBody>
          <a:bodyPr vert="horz" lIns="91410" tIns="45708" rIns="91410" bIns="45708" rtlCol="0"/>
          <a:lstStyle>
            <a:lvl1pPr algn="r">
              <a:defRPr sz="1200"/>
            </a:lvl1pPr>
          </a:lstStyle>
          <a:p>
            <a:fld id="{7DAF4AE6-CAB6-453C-A8A1-BAB70DB220F0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440863"/>
            <a:ext cx="2949575" cy="496887"/>
          </a:xfrm>
          <a:prstGeom prst="rect">
            <a:avLst/>
          </a:prstGeom>
        </p:spPr>
        <p:txBody>
          <a:bodyPr vert="horz" lIns="91410" tIns="45708" rIns="91410" bIns="4570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2" y="9440863"/>
            <a:ext cx="2949575" cy="496887"/>
          </a:xfrm>
          <a:prstGeom prst="rect">
            <a:avLst/>
          </a:prstGeom>
        </p:spPr>
        <p:txBody>
          <a:bodyPr vert="horz" lIns="91410" tIns="45708" rIns="91410" bIns="45708" rtlCol="0" anchor="b"/>
          <a:lstStyle>
            <a:lvl1pPr algn="r">
              <a:defRPr sz="1200"/>
            </a:lvl1pPr>
          </a:lstStyle>
          <a:p>
            <a:fld id="{1D063EA8-B75E-426B-AC96-E236576450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241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49787" cy="496967"/>
          </a:xfrm>
          <a:prstGeom prst="rect">
            <a:avLst/>
          </a:prstGeom>
        </p:spPr>
        <p:txBody>
          <a:bodyPr vert="horz" lIns="91410" tIns="45708" rIns="91410" bIns="4570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2" y="4"/>
            <a:ext cx="2949787" cy="496967"/>
          </a:xfrm>
          <a:prstGeom prst="rect">
            <a:avLst/>
          </a:prstGeom>
        </p:spPr>
        <p:txBody>
          <a:bodyPr vert="horz" lIns="91410" tIns="45708" rIns="91410" bIns="45708" rtlCol="0"/>
          <a:lstStyle>
            <a:lvl1pPr algn="r">
              <a:defRPr sz="1200"/>
            </a:lvl1pPr>
          </a:lstStyle>
          <a:p>
            <a:fld id="{74D20167-DAF4-49D4-BD3E-EFFE4028B923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0" tIns="45708" rIns="91410" bIns="4570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5"/>
            <a:ext cx="5445760" cy="4472702"/>
          </a:xfrm>
          <a:prstGeom prst="rect">
            <a:avLst/>
          </a:prstGeom>
        </p:spPr>
        <p:txBody>
          <a:bodyPr vert="horz" lIns="91410" tIns="45708" rIns="91410" bIns="4570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50"/>
            <a:ext cx="2949787" cy="496967"/>
          </a:xfrm>
          <a:prstGeom prst="rect">
            <a:avLst/>
          </a:prstGeom>
        </p:spPr>
        <p:txBody>
          <a:bodyPr vert="horz" lIns="91410" tIns="45708" rIns="91410" bIns="4570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2" y="9440650"/>
            <a:ext cx="2949787" cy="496967"/>
          </a:xfrm>
          <a:prstGeom prst="rect">
            <a:avLst/>
          </a:prstGeom>
        </p:spPr>
        <p:txBody>
          <a:bodyPr vert="horz" lIns="91410" tIns="45708" rIns="91410" bIns="45708" rtlCol="0" anchor="b"/>
          <a:lstStyle>
            <a:lvl1pPr algn="r">
              <a:defRPr sz="1200"/>
            </a:lvl1pPr>
          </a:lstStyle>
          <a:p>
            <a:fld id="{E1C3A760-C582-4B5A-926D-7020B72638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189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>
                <a:solidFill>
                  <a:schemeClr val="bg1"/>
                </a:solidFill>
                <a:highlight>
                  <a:srgbClr val="FFFF00"/>
                </a:highlight>
              </a:rPr>
              <a:t>（変更点）</a:t>
            </a:r>
            <a:endParaRPr kumimoji="1" lang="en-US" altLang="ja-JP" dirty="0" smtClean="0">
              <a:solidFill>
                <a:schemeClr val="bg1"/>
              </a:solidFill>
              <a:highlight>
                <a:srgbClr val="FFFF00"/>
              </a:highlight>
            </a:endParaRPr>
          </a:p>
          <a:p>
            <a:r>
              <a:rPr kumimoji="1" lang="ja-JP" altLang="en-US" dirty="0" smtClean="0">
                <a:solidFill>
                  <a:schemeClr val="bg1"/>
                </a:solidFill>
                <a:highlight>
                  <a:srgbClr val="FFFF00"/>
                </a:highlight>
              </a:rPr>
              <a:t>　体制構築点を削除。保険者努力支援制度は、令和元年度に廃止。</a:t>
            </a:r>
            <a:endParaRPr kumimoji="1" lang="en-US" altLang="ja-JP" dirty="0" smtClean="0">
              <a:solidFill>
                <a:schemeClr val="bg1"/>
              </a:solidFill>
              <a:highlight>
                <a:srgbClr val="FFFF00"/>
              </a:highlight>
            </a:endParaRPr>
          </a:p>
          <a:p>
            <a:endParaRPr kumimoji="1" lang="en-US" altLang="ja-JP" dirty="0" smtClean="0">
              <a:solidFill>
                <a:schemeClr val="bg1"/>
              </a:solidFill>
              <a:highlight>
                <a:srgbClr val="FFFF00"/>
              </a:highlight>
            </a:endParaRPr>
          </a:p>
          <a:p>
            <a:r>
              <a:rPr kumimoji="1" lang="ja-JP" altLang="en-US" dirty="0" smtClean="0">
                <a:solidFill>
                  <a:schemeClr val="bg1"/>
                </a:solidFill>
                <a:highlight>
                  <a:srgbClr val="FFFF00"/>
                </a:highlight>
              </a:rPr>
              <a:t>（廃止のメリット）</a:t>
            </a:r>
            <a:endParaRPr kumimoji="1" lang="en-US" altLang="ja-JP" dirty="0" smtClean="0">
              <a:solidFill>
                <a:schemeClr val="bg1"/>
              </a:solidFill>
              <a:highlight>
                <a:srgbClr val="FFFF00"/>
              </a:highlight>
            </a:endParaRPr>
          </a:p>
          <a:p>
            <a:r>
              <a:rPr kumimoji="1" lang="ja-JP" altLang="en-US" dirty="0" smtClean="0">
                <a:solidFill>
                  <a:schemeClr val="bg1"/>
                </a:solidFill>
                <a:highlight>
                  <a:srgbClr val="FFFF00"/>
                </a:highlight>
              </a:rPr>
              <a:t>　・体制構築点があることにより、点数差がつきにくい。</a:t>
            </a:r>
            <a:endParaRPr kumimoji="1" lang="en-US" altLang="ja-JP" dirty="0" smtClean="0">
              <a:solidFill>
                <a:schemeClr val="bg1"/>
              </a:solidFill>
              <a:highlight>
                <a:srgbClr val="FFFF00"/>
              </a:highlight>
            </a:endParaRPr>
          </a:p>
          <a:p>
            <a:r>
              <a:rPr kumimoji="1" lang="ja-JP" altLang="en-US" dirty="0" smtClean="0">
                <a:solidFill>
                  <a:schemeClr val="bg1"/>
                </a:solidFill>
                <a:highlight>
                  <a:srgbClr val="FFFF00"/>
                </a:highlight>
              </a:rPr>
              <a:t>　・点数</a:t>
            </a:r>
            <a:r>
              <a:rPr kumimoji="1" lang="en-US" altLang="ja-JP" dirty="0" smtClean="0">
                <a:solidFill>
                  <a:schemeClr val="bg1"/>
                </a:solidFill>
                <a:highlight>
                  <a:srgbClr val="FFFF00"/>
                </a:highlight>
              </a:rPr>
              <a:t>×</a:t>
            </a:r>
            <a:r>
              <a:rPr kumimoji="1" lang="ja-JP" altLang="en-US" dirty="0" smtClean="0">
                <a:solidFill>
                  <a:schemeClr val="bg1"/>
                </a:solidFill>
                <a:highlight>
                  <a:srgbClr val="FFFF00"/>
                </a:highlight>
              </a:rPr>
              <a:t>被保険者数により「持ち点」を反映することから、被保険者数の多い</a:t>
            </a:r>
            <a:endParaRPr kumimoji="1" lang="en-US" altLang="ja-JP" dirty="0" smtClean="0">
              <a:solidFill>
                <a:schemeClr val="bg1"/>
              </a:solidFill>
              <a:highlight>
                <a:srgbClr val="FFFF00"/>
              </a:highlight>
            </a:endParaRPr>
          </a:p>
          <a:p>
            <a:r>
              <a:rPr kumimoji="1" lang="ja-JP" altLang="en-US" dirty="0" smtClean="0">
                <a:solidFill>
                  <a:schemeClr val="bg1"/>
                </a:solidFill>
                <a:highlight>
                  <a:srgbClr val="FFFF00"/>
                </a:highlight>
              </a:rPr>
              <a:t>　　市町村に有利に働く。</a:t>
            </a:r>
            <a:endParaRPr kumimoji="1" lang="en-US" altLang="ja-JP" dirty="0" smtClean="0">
              <a:solidFill>
                <a:schemeClr val="bg1"/>
              </a:solidFill>
              <a:highlight>
                <a:srgbClr val="FFFF00"/>
              </a:highlight>
            </a:endParaRPr>
          </a:p>
          <a:p>
            <a:endParaRPr kumimoji="1" lang="en-US" altLang="ja-JP" dirty="0" smtClean="0">
              <a:solidFill>
                <a:schemeClr val="bg1"/>
              </a:solidFill>
              <a:highlight>
                <a:srgbClr val="FFFF00"/>
              </a:highlight>
            </a:endParaRPr>
          </a:p>
          <a:p>
            <a:r>
              <a:rPr kumimoji="1" lang="ja-JP" altLang="en-US" dirty="0" smtClean="0">
                <a:solidFill>
                  <a:schemeClr val="bg1"/>
                </a:solidFill>
                <a:highlight>
                  <a:srgbClr val="FFFF00"/>
                </a:highlight>
              </a:rPr>
              <a:t>（廃止のデメリット）</a:t>
            </a:r>
            <a:endParaRPr kumimoji="1" lang="en-US" altLang="ja-JP" dirty="0" smtClean="0">
              <a:solidFill>
                <a:schemeClr val="bg1"/>
              </a:solidFill>
              <a:highlight>
                <a:srgbClr val="FFFF00"/>
              </a:highlight>
            </a:endParaRPr>
          </a:p>
          <a:p>
            <a:r>
              <a:rPr kumimoji="1" lang="ja-JP" altLang="en-US" smtClean="0">
                <a:solidFill>
                  <a:schemeClr val="bg1"/>
                </a:solidFill>
                <a:highlight>
                  <a:srgbClr val="FFFF00"/>
                </a:highlight>
              </a:rPr>
              <a:t>　・被保険者数の多い市町村から反発があるかもしれない。</a:t>
            </a:r>
            <a:endParaRPr kumimoji="1" lang="en-US" altLang="ja-JP" dirty="0" smtClean="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C3A760-C582-4B5A-926D-7020B726389C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8756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C3A760-C582-4B5A-926D-7020B726389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9436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5B5C-7723-4AB8-ABFE-88895C306D29}" type="datetime1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30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6089-AC1D-47BB-A060-7E0A1CF9A0B0}" type="datetime1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6973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E8DB-238B-468D-A899-108C9CDD9311}" type="datetime1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636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E0646-AF25-41BC-815B-B5C0580B3A29}" type="datetime1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022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81290-949C-4EF7-9E88-64FB1591F81D}" type="datetime1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868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F57D-05CB-42C9-B925-1719DE638003}" type="datetime1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2340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E735-1D03-447E-8AD6-B6BC06684EA9}" type="datetime1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907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8F373-5BB5-4314-89CA-246348DB6C76}" type="datetime1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31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E45C6-AAA6-44C0-98C9-CB75C5ADB21B}" type="datetime1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447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5DDF-6642-48BD-B395-E730F3C8B88B}" type="datetime1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257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316AF-9CB1-4F4D-90A3-82992F3F3900}" type="datetime1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603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660D7-EF92-4430-92CB-905ADA2B2D2F}" type="datetime1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AA8EF-1EE1-4FDF-88FD-9BB3D52D1E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141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タイトル 1"/>
          <p:cNvSpPr>
            <a:spLocks noGrp="1"/>
          </p:cNvSpPr>
          <p:nvPr>
            <p:ph type="title"/>
          </p:nvPr>
        </p:nvSpPr>
        <p:spPr>
          <a:xfrm>
            <a:off x="0" y="-34635"/>
            <a:ext cx="9144000" cy="4320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令和５年度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の府独自インセンティブの仕組み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について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8237" y="402008"/>
            <a:ext cx="9125763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8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○「</a:t>
            </a:r>
            <a:r>
              <a:rPr lang="ja-JP" altLang="en-US" sz="138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保険者努力支援制度」</a:t>
            </a:r>
            <a:r>
              <a:rPr lang="ja-JP" altLang="en-US" sz="138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に加え、</a:t>
            </a:r>
            <a:r>
              <a:rPr lang="ja-JP" altLang="en-US" sz="138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</a:t>
            </a:r>
            <a:r>
              <a:rPr lang="ja-JP" altLang="en-US" sz="138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２号</a:t>
            </a:r>
            <a:r>
              <a:rPr lang="ja-JP" altLang="en-US" sz="138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繰入金を</a:t>
            </a:r>
            <a:r>
              <a:rPr lang="ja-JP" altLang="en-US" sz="138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活用した府独自のインセンティブの</a:t>
            </a:r>
            <a:r>
              <a:rPr lang="ja-JP" altLang="en-US" sz="138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仕組みにより、</a:t>
            </a:r>
            <a:r>
              <a:rPr lang="ja-JP" altLang="en-US" sz="138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健康づくり事業や医療費</a:t>
            </a:r>
            <a:endParaRPr lang="en-US" altLang="ja-JP" sz="138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38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8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適正化などに取組む市町村を重点的に支援。</a:t>
            </a:r>
            <a:endParaRPr lang="en-US" altLang="ja-JP" sz="1380" b="1" u="sng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38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8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38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38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令和６年度より府２号繰入金を活用した府独自のインセンティブの仕組みは廃止し、府１号繰入金（保険料収納必要</a:t>
            </a:r>
            <a:endParaRPr lang="en-US" altLang="ja-JP" sz="1380" b="1" u="sng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38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80" b="1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</a:t>
            </a:r>
            <a:r>
              <a:rPr lang="ja-JP" altLang="en-US" sz="1380" b="1" u="sng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額</a:t>
            </a:r>
            <a:r>
              <a:rPr lang="ja-JP" altLang="en-US" sz="138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の抑制財源）に振替。</a:t>
            </a:r>
            <a:endParaRPr lang="ja-JP" altLang="en-US" sz="1380" b="1" u="sng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595926"/>
              </p:ext>
            </p:extLst>
          </p:nvPr>
        </p:nvGraphicFramePr>
        <p:xfrm>
          <a:off x="152608" y="2927792"/>
          <a:ext cx="3672000" cy="123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04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交付区分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R4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Ｒ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①財政の健全性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の確保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・向上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３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②広域化の推進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３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３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kumimoji="1" lang="ja-JP" altLang="en-US" sz="1100" b="1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③</a:t>
                      </a:r>
                      <a:r>
                        <a:rPr kumimoji="1" lang="ja-JP" altLang="en-US" sz="1100" b="1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健康づくり・</a:t>
                      </a:r>
                      <a:r>
                        <a:rPr kumimoji="1" lang="ja-JP" altLang="en-US" sz="1100" b="1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医療費適正化の促進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４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４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251519" y="1299167"/>
            <a:ext cx="36366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予　算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</a:t>
            </a:r>
            <a:r>
              <a:rPr kumimoji="1"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総額：</a:t>
            </a:r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約</a:t>
            </a:r>
            <a:r>
              <a:rPr kumimoji="1"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21.9</a:t>
            </a:r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億円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204626" y="2119120"/>
            <a:ext cx="2448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配分方法（イメージ）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708825"/>
              </p:ext>
            </p:extLst>
          </p:nvPr>
        </p:nvGraphicFramePr>
        <p:xfrm>
          <a:off x="4457319" y="2897963"/>
          <a:ext cx="1368152" cy="77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③指標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553703"/>
              </p:ext>
            </p:extLst>
          </p:nvPr>
        </p:nvGraphicFramePr>
        <p:xfrm>
          <a:off x="4329370" y="3133783"/>
          <a:ext cx="1369176" cy="788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89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②指標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280570"/>
              </p:ext>
            </p:extLst>
          </p:nvPr>
        </p:nvGraphicFramePr>
        <p:xfrm>
          <a:off x="4204626" y="3381033"/>
          <a:ext cx="1368152" cy="77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①指標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○○％以上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○○％以上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0" name="正方形/長方形 29"/>
          <p:cNvSpPr/>
          <p:nvPr/>
        </p:nvSpPr>
        <p:spPr>
          <a:xfrm>
            <a:off x="6214846" y="3102760"/>
            <a:ext cx="288032" cy="103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被保険者数</a:t>
            </a:r>
          </a:p>
        </p:txBody>
      </p:sp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627023"/>
              </p:ext>
            </p:extLst>
          </p:nvPr>
        </p:nvGraphicFramePr>
        <p:xfrm>
          <a:off x="6979678" y="3102760"/>
          <a:ext cx="1116595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点数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○○市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・・・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○○町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・・・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○○村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・・・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" name="正方形/長方形 37"/>
          <p:cNvSpPr/>
          <p:nvPr/>
        </p:nvSpPr>
        <p:spPr>
          <a:xfrm>
            <a:off x="8562719" y="3102520"/>
            <a:ext cx="360000" cy="103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点数に</a:t>
            </a:r>
            <a:r>
              <a:rPr kumimoji="1"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応じて</a:t>
            </a:r>
            <a:endParaRPr kumimoji="1" lang="en-US" altLang="ja-JP" sz="11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交付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右矢印 8"/>
          <p:cNvSpPr/>
          <p:nvPr/>
        </p:nvSpPr>
        <p:spPr>
          <a:xfrm>
            <a:off x="8257488" y="3332888"/>
            <a:ext cx="144016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555041" y="3463229"/>
            <a:ext cx="385782" cy="315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＝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 flipH="1">
            <a:off x="5878158" y="3467030"/>
            <a:ext cx="389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065021" y="2453253"/>
            <a:ext cx="5021681" cy="180000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交付区分ごとの総額を、各市町村の評価点数に保険者規模を乗じた点数に基づき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　按分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の上、交付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一部、取組実績に応じて交付する指標あり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61234" y="2449575"/>
            <a:ext cx="3888000" cy="180000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医療費適正化インセンティブを強化するため、今年度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において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も健康づくり・医療費適正化に重点配分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51520" y="4293096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指標設定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60004" y="1618788"/>
            <a:ext cx="6732000" cy="46800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　下記配分割合に基づく支援措置（本体分）：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約</a:t>
            </a:r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16.9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億円</a:t>
            </a:r>
            <a:endParaRPr lang="en-US" altLang="ja-JP" sz="1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　激変緩和の全面拡大に伴う経過措置：約</a:t>
            </a:r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億円</a:t>
            </a:r>
            <a:endParaRPr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51520" y="5083050"/>
            <a:ext cx="266407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配点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7298" y="5402671"/>
            <a:ext cx="9029404" cy="144000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8009625" y="13482"/>
            <a:ext cx="1080000" cy="360000"/>
          </a:xfrm>
          <a:prstGeom prst="rect">
            <a:avLst/>
          </a:prstGeom>
          <a:solidFill>
            <a:sysClr val="window" lastClr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600" b="1" smtClean="0">
                <a:solidFill>
                  <a:sysClr val="windowText" lastClr="000000"/>
                </a:solidFill>
              </a:rPr>
              <a:t>資料２</a:t>
            </a:r>
            <a:endParaRPr kumimoji="1" lang="en-US" altLang="ja-JP" sz="1600" b="1" dirty="0">
              <a:solidFill>
                <a:sysClr val="windowText" lastClr="000000"/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251519" y="2116959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配分割合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60004" y="4606636"/>
            <a:ext cx="6732000" cy="46800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　市町村の取組みの底上げ</a:t>
            </a:r>
            <a:r>
              <a:rPr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保険者努力支援制度</a:t>
            </a:r>
            <a:r>
              <a:rPr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市町村分･都道府県分</a:t>
            </a:r>
            <a:r>
              <a:rPr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の獲得に向けた指標</a:t>
            </a:r>
            <a:r>
              <a:rPr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　府の抱える課題への対応</a:t>
            </a:r>
            <a:endParaRPr lang="ja-JP" altLang="en-US" sz="1100" dirty="0">
              <a:solidFill>
                <a:schemeClr val="tx1"/>
              </a:solidFill>
            </a:endParaRPr>
          </a:p>
        </p:txBody>
      </p:sp>
      <p:graphicFrame>
        <p:nvGraphicFramePr>
          <p:cNvPr id="40" name="表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543661"/>
              </p:ext>
            </p:extLst>
          </p:nvPr>
        </p:nvGraphicFramePr>
        <p:xfrm>
          <a:off x="135118" y="5427550"/>
          <a:ext cx="88920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04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交付区分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配点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①財政の健全性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の確保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・向上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・成績評価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150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点満点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②広域化の推進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・成績評価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150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点満点　</a:t>
                      </a:r>
                      <a:endParaRPr kumimoji="1"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・システム改修に係る実績交付（上限額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1.9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億円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</a:t>
                      </a:r>
                      <a:r>
                        <a:rPr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上限を超える場合は本体分の予算の範囲内で調整</a:t>
                      </a:r>
                      <a:endParaRPr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・先駆的・効果的な取組み（上限額</a:t>
                      </a:r>
                      <a:r>
                        <a:rPr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6,000</a:t>
                      </a:r>
                      <a:r>
                        <a:rPr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万円）</a:t>
                      </a:r>
                      <a:endParaRPr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</a:t>
                      </a:r>
                      <a:r>
                        <a:rPr kumimoji="1" lang="ja-JP" altLang="en-US" sz="110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健康づくり</a:t>
                      </a: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・医療費適正化の促進</a:t>
                      </a:r>
                      <a:endParaRPr kumimoji="1" lang="ja-JP" altLang="en-US" sz="1100" b="1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・成績評価</a:t>
                      </a:r>
                      <a:r>
                        <a:rPr kumimoji="1" lang="en-US" altLang="ja-JP" sz="1100" b="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1100" b="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点満点　・非肥満者への受診勧奨に係る実績交付（交付見込み</a:t>
                      </a:r>
                      <a:r>
                        <a:rPr kumimoji="1" lang="en-US" altLang="ja-JP" sz="1100" b="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4,000</a:t>
                      </a:r>
                      <a:r>
                        <a:rPr kumimoji="1" lang="ja-JP" altLang="en-US" sz="1100" b="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万円強）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144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ローチャート : 代替処理 11"/>
          <p:cNvSpPr/>
          <p:nvPr/>
        </p:nvSpPr>
        <p:spPr>
          <a:xfrm>
            <a:off x="1859445" y="0"/>
            <a:ext cx="5400000" cy="252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評価項目</a:t>
            </a:r>
          </a:p>
        </p:txBody>
      </p:sp>
      <p:graphicFrame>
        <p:nvGraphicFramePr>
          <p:cNvPr id="32" name="表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29034"/>
              </p:ext>
            </p:extLst>
          </p:nvPr>
        </p:nvGraphicFramePr>
        <p:xfrm>
          <a:off x="41444" y="359070"/>
          <a:ext cx="9036002" cy="6350246"/>
        </p:xfrm>
        <a:graphic>
          <a:graphicData uri="http://schemas.openxmlformats.org/drawingml/2006/table">
            <a:tbl>
              <a:tblPr firstRow="1">
                <a:tableStyleId>{3C2FFA5D-87B4-456A-9821-1D502468CF0F}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2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3980">
                  <a:extLst>
                    <a:ext uri="{9D8B030D-6E8A-4147-A177-3AD203B41FA5}">
                      <a16:colId xmlns:a16="http://schemas.microsoft.com/office/drawing/2014/main" val="454701758"/>
                    </a:ext>
                  </a:extLst>
                </a:gridCol>
                <a:gridCol w="35633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43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交付区分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評価方法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評価項目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下線部分は重点的に配分、支援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10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endParaRPr kumimoji="1" lang="ja-JP" altLang="en-US" sz="100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890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財政の健全性の確保・向上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成績評価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法定外繰入の削減状況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890">
                <a:tc vMerge="1"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既存の累積赤字解消の取組状況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3226">
                <a:tc vMerge="1"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収納率向上の</a:t>
                      </a:r>
                      <a:r>
                        <a:rPr kumimoji="1" lang="ja-JP" altLang="en-US" sz="110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ための</a:t>
                      </a: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取組</a:t>
                      </a:r>
                      <a:r>
                        <a:rPr kumimoji="1" lang="ja-JP" altLang="en-US" sz="110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状況等</a:t>
                      </a:r>
                      <a:endParaRPr kumimoji="1" lang="ja-JP" altLang="en-US" sz="110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zh-TW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目標収納率</a:t>
                      </a:r>
                      <a:r>
                        <a:rPr kumimoji="1" lang="en-US" altLang="zh-TW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kumimoji="1" lang="zh-TW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現年度分</a:t>
                      </a:r>
                      <a:r>
                        <a:rPr kumimoji="1" lang="en-US" altLang="zh-TW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・</a:t>
                      </a:r>
                      <a:r>
                        <a:rPr kumimoji="1" lang="zh-TW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目標収納率</a:t>
                      </a:r>
                      <a:r>
                        <a:rPr kumimoji="1" lang="en-US" altLang="zh-TW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kumimoji="1" lang="zh-TW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滞納繰越分</a:t>
                      </a:r>
                      <a:r>
                        <a:rPr kumimoji="1" lang="en-US" altLang="zh-TW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・滞納整理等の実施　　・納付環境の整備　　・収納対策の強化</a:t>
                      </a:r>
                      <a:endParaRPr kumimoji="1" lang="en-US" altLang="ja-JP" sz="110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・適用の適正化　　・職員の能力の向上　</a:t>
                      </a:r>
                      <a:endParaRPr kumimoji="1" lang="en-US" altLang="ja-JP" sz="110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・その他</a:t>
                      </a:r>
                      <a:r>
                        <a:rPr kumimoji="1" lang="en-US" altLang="ja-JP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収納対策緊急プラン等</a:t>
                      </a:r>
                      <a:r>
                        <a:rPr kumimoji="1" lang="en-US" altLang="ja-JP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・国保運営協議会の体制強化</a:t>
                      </a:r>
                      <a:endParaRPr kumimoji="1" lang="en-US" altLang="ja-JP" sz="110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100" u="none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被保険者証と高齢受給証の一体化の推進</a:t>
                      </a:r>
                      <a:endParaRPr kumimoji="1" lang="en-US" altLang="ja-JP" sz="1100" u="none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・申請手続きの利便性の向上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30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広域化の推進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成績評価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国民健康保険運営方針に基づく事務の実施状況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0350">
                <a:tc vMerge="1"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処理システムに係る達成状況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1620">
                <a:tc vMerge="1"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実績交付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広域化の推進に向けたシステム改修推進事業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8158">
                <a:tc vMerge="1"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先駆的・効果的な取組促進事業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7110">
                <a:tc rowSpan="13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健康づくり・医療費適正化の促進</a:t>
                      </a:r>
                    </a:p>
                  </a:txBody>
                  <a:tcPr anchor="ctr"/>
                </a:tc>
                <a:tc rowSpan="12">
                  <a:txBody>
                    <a:bodyPr/>
                    <a:lstStyle/>
                    <a:p>
                      <a:pPr algn="ctr"/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成績評価</a:t>
                      </a:r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医療費水準</a:t>
                      </a:r>
                      <a:r>
                        <a:rPr kumimoji="1" lang="en-US" altLang="ja-JP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被保険者に係る年齢調整後一人当たり医療費の数値</a:t>
                      </a:r>
                      <a:r>
                        <a:rPr kumimoji="1" lang="en-US" altLang="ja-JP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2890">
                <a:tc vMerge="1">
                  <a:txBody>
                    <a:bodyPr/>
                    <a:lstStyle/>
                    <a:p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後発医薬品</a:t>
                      </a:r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・後発医薬品の促進の取組　　・後発医薬品の使用割合</a:t>
                      </a:r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2890">
                <a:tc vMerge="1">
                  <a:txBody>
                    <a:bodyPr/>
                    <a:lstStyle/>
                    <a:p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重複・多剤投与者に対する取組</a:t>
                      </a:r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2890">
                <a:tc vMerge="1">
                  <a:txBody>
                    <a:bodyPr/>
                    <a:lstStyle/>
                    <a:p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給付の適正化状況</a:t>
                      </a:r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・レセプト点検の充実・強化　　・一部負担金の適切な運営</a:t>
                      </a:r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2890">
                <a:tc vMerge="1">
                  <a:txBody>
                    <a:bodyPr/>
                    <a:lstStyle/>
                    <a:p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特定健康診査・特定保健指導の実施状況</a:t>
                      </a:r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・特定健康診査の受診率　　・特定保健指導の実施率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・メタボリックシンドローム該当者及び予備群の減少率</a:t>
                      </a:r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2890">
                <a:tc vMerge="1">
                  <a:txBody>
                    <a:bodyPr/>
                    <a:lstStyle/>
                    <a:p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がん検診・歯科健診の実施状況</a:t>
                      </a:r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・がん検診受診率等　　・歯科健診受診率等</a:t>
                      </a:r>
                      <a:endParaRPr kumimoji="1" lang="en-US" altLang="ja-JP" sz="11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4984">
                <a:tc vMerge="1">
                  <a:txBody>
                    <a:bodyPr/>
                    <a:lstStyle/>
                    <a:p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広く加入者に対して行う予防・健康</a:t>
                      </a:r>
                      <a:endParaRPr kumimoji="1" lang="en-US" altLang="ja-JP" sz="110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づくりの取組の実施状況</a:t>
                      </a:r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・個人へのインセンティブの提供の実施</a:t>
                      </a:r>
                      <a:endParaRPr kumimoji="1" lang="en-US" altLang="ja-JP" sz="110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・個人への分かりやすい情報提供の実施 </a:t>
                      </a:r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2890">
                <a:tc vMerge="1">
                  <a:txBody>
                    <a:bodyPr/>
                    <a:lstStyle/>
                    <a:p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汎用性の高い行動変容プログラムの取組状況</a:t>
                      </a:r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2890">
                <a:tc vMerge="1">
                  <a:txBody>
                    <a:bodyPr/>
                    <a:lstStyle/>
                    <a:p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生活習慣病の発症予防・重症化予防の取組の実施状況、特定健診受診率向上の取組の実施状況</a:t>
                      </a:r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2890">
                <a:tc vMerge="1">
                  <a:txBody>
                    <a:bodyPr/>
                    <a:lstStyle/>
                    <a:p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データヘルス計画の実施状況</a:t>
                      </a:r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2890">
                <a:tc vMerge="1">
                  <a:txBody>
                    <a:bodyPr/>
                    <a:lstStyle/>
                    <a:p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地域包括ケア推進の取組、一体的実施の取組</a:t>
                      </a:r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62890">
                <a:tc vMerge="1">
                  <a:txBody>
                    <a:bodyPr/>
                    <a:lstStyle/>
                    <a:p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第三者求償の取組</a:t>
                      </a:r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8764">
                <a:tc vMerge="1">
                  <a:txBody>
                    <a:bodyPr/>
                    <a:lstStyle/>
                    <a:p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実績交付</a:t>
                      </a:r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非肥満血圧高値者・血糖高値者への受診勧奨推進事業</a:t>
                      </a:r>
                      <a:endParaRPr kumimoji="1" lang="ja-JP" altLang="en-US" sz="1100" b="0" u="none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779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3132</TotalTime>
  <Words>892</Words>
  <Application>Microsoft Office PowerPoint</Application>
  <PresentationFormat>画面に合わせる (4:3)</PresentationFormat>
  <Paragraphs>117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Office ​​テーマ</vt:lpstr>
      <vt:lpstr>令和５年度の府独自インセンティブの仕組みについて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大阪府の医療費の主な特徴と要因分析  ―第3期大阪府医療費適正化計画(素案)より―</dc:title>
  <dc:creator>atsuko</dc:creator>
  <cp:lastModifiedBy>柿花　啓史</cp:lastModifiedBy>
  <cp:revision>193</cp:revision>
  <cp:lastPrinted>2023-08-18T04:57:10Z</cp:lastPrinted>
  <dcterms:created xsi:type="dcterms:W3CDTF">2017-09-18T04:43:12Z</dcterms:created>
  <dcterms:modified xsi:type="dcterms:W3CDTF">2023-08-18T04:57:13Z</dcterms:modified>
</cp:coreProperties>
</file>