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handoutMasterIdLst>
    <p:handoutMasterId r:id="rId4"/>
  </p:handoutMasterIdLst>
  <p:sldIdLst>
    <p:sldId id="301"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ection>
        <p14:section name="タイトルなしのセクション" id="{604A73A7-73B0-49AB-ADDB-7704D69B2147}">
          <p14:sldIdLst>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B5E4"/>
    <a:srgbClr val="E9EDF4"/>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6" d="100"/>
          <a:sy n="96" d="100"/>
        </p:scale>
        <p:origin x="1339" y="58"/>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03" tIns="45705" rIns="91403" bIns="457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3" y="0"/>
            <a:ext cx="2949575" cy="496888"/>
          </a:xfrm>
          <a:prstGeom prst="rect">
            <a:avLst/>
          </a:prstGeom>
        </p:spPr>
        <p:txBody>
          <a:bodyPr vert="horz" lIns="91403" tIns="45705" rIns="91403" bIns="45705" rtlCol="0"/>
          <a:lstStyle>
            <a:lvl1pPr algn="r">
              <a:defRPr sz="1200"/>
            </a:lvl1pPr>
          </a:lstStyle>
          <a:p>
            <a:fld id="{7DAF4AE6-CAB6-453C-A8A1-BAB70DB220F0}" type="datetimeFigureOut">
              <a:rPr kumimoji="1" lang="ja-JP" altLang="en-US" smtClean="0"/>
              <a:t>2023/12/13</a:t>
            </a:fld>
            <a:endParaRPr kumimoji="1" lang="ja-JP" altLang="en-US"/>
          </a:p>
        </p:txBody>
      </p:sp>
      <p:sp>
        <p:nvSpPr>
          <p:cNvPr id="4" name="フッター プレースホルダー 3"/>
          <p:cNvSpPr>
            <a:spLocks noGrp="1"/>
          </p:cNvSpPr>
          <p:nvPr>
            <p:ph type="ftr" sz="quarter" idx="2"/>
          </p:nvPr>
        </p:nvSpPr>
        <p:spPr>
          <a:xfrm>
            <a:off x="5" y="9440863"/>
            <a:ext cx="2949575" cy="496887"/>
          </a:xfrm>
          <a:prstGeom prst="rect">
            <a:avLst/>
          </a:prstGeom>
        </p:spPr>
        <p:txBody>
          <a:bodyPr vert="horz" lIns="91403" tIns="45705" rIns="91403"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3" y="9440863"/>
            <a:ext cx="2949575" cy="496887"/>
          </a:xfrm>
          <a:prstGeom prst="rect">
            <a:avLst/>
          </a:prstGeom>
        </p:spPr>
        <p:txBody>
          <a:bodyPr vert="horz" lIns="91403" tIns="45705" rIns="91403" bIns="45705"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5"/>
            <a:ext cx="2949787" cy="496967"/>
          </a:xfrm>
          <a:prstGeom prst="rect">
            <a:avLst/>
          </a:prstGeom>
        </p:spPr>
        <p:txBody>
          <a:bodyPr vert="horz" lIns="91403" tIns="45705" rIns="91403"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3" y="5"/>
            <a:ext cx="2949787" cy="496967"/>
          </a:xfrm>
          <a:prstGeom prst="rect">
            <a:avLst/>
          </a:prstGeom>
        </p:spPr>
        <p:txBody>
          <a:bodyPr vert="horz" lIns="91403" tIns="45705" rIns="91403" bIns="45705" rtlCol="0"/>
          <a:lstStyle>
            <a:lvl1pPr algn="r">
              <a:defRPr sz="1200"/>
            </a:lvl1pPr>
          </a:lstStyle>
          <a:p>
            <a:fld id="{74D20167-DAF4-49D4-BD3E-EFFE4028B923}" type="datetimeFigureOut">
              <a:rPr kumimoji="1" lang="ja-JP" altLang="en-US" smtClean="0"/>
              <a:t>2023/12/13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3" tIns="45705" rIns="91403" bIns="45705"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03" tIns="45705" rIns="91403"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51"/>
            <a:ext cx="2949787" cy="496967"/>
          </a:xfrm>
          <a:prstGeom prst="rect">
            <a:avLst/>
          </a:prstGeom>
        </p:spPr>
        <p:txBody>
          <a:bodyPr vert="horz" lIns="91403" tIns="45705" rIns="91403"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3" y="9440651"/>
            <a:ext cx="2949787" cy="496967"/>
          </a:xfrm>
          <a:prstGeom prst="rect">
            <a:avLst/>
          </a:prstGeom>
        </p:spPr>
        <p:txBody>
          <a:bodyPr vert="horz" lIns="91403" tIns="45705" rIns="91403" bIns="45705"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32379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16E781C-DB5F-48F0-9DF1-7BD14953C1B3}" type="datetime1">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892ED91-00CB-47EE-AD1E-F334B3350841}" type="datetime1">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C973F68-E002-4098-AD5C-A21D7B842DB2}" type="datetime1">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F3E702-E795-41D2-B8DD-D59004AA7B08}" type="datetime1">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3777F6E-0D1A-4CF5-8CD8-051E8EDBC010}" type="datetime1">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2E764A-28F2-43CA-9997-9CC589D60ECC}" type="datetime1">
              <a:rPr kumimoji="1" lang="ja-JP" altLang="en-US" smtClean="0"/>
              <a:t>2023/12/13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0FA7CA-A630-45A7-B51E-11A6905928B8}" type="datetime1">
              <a:rPr kumimoji="1" lang="ja-JP" altLang="en-US" smtClean="0"/>
              <a:t>2023/12/13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9DFE9C5-683E-4979-84E1-543111F0B703}" type="datetime1">
              <a:rPr kumimoji="1" lang="ja-JP" altLang="en-US" smtClean="0"/>
              <a:t>2023/12/13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57B7E08-9FEB-45B7-B606-E05DF0CD2AB7}" type="datetime1">
              <a:rPr kumimoji="1" lang="ja-JP" altLang="en-US" smtClean="0"/>
              <a:t>2023/12/13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9A222C2-CEA3-47CA-B84D-1A668BC974C1}" type="datetime1">
              <a:rPr kumimoji="1" lang="ja-JP" altLang="en-US" smtClean="0"/>
              <a:t>2023/12/13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BF66FD8-9A39-4E9C-9A4D-A27F079E197C}" type="datetime1">
              <a:rPr kumimoji="1" lang="ja-JP" altLang="en-US" smtClean="0"/>
              <a:t>2023/12/13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249D6-4CBE-483A-B269-F821A525C152}" type="datetime1">
              <a:rPr kumimoji="1" lang="ja-JP" altLang="en-US" smtClean="0"/>
              <a:t>2023/12/13</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idx="1"/>
          </p:nvPr>
        </p:nvSpPr>
        <p:spPr>
          <a:xfrm>
            <a:off x="-2124744" y="7821488"/>
            <a:ext cx="8435281" cy="2794918"/>
          </a:xfrm>
          <a:noFill/>
        </p:spPr>
        <p:txBody>
          <a:bodyPr>
            <a:normAutofit/>
          </a:bodyPr>
          <a:lstStyle/>
          <a:p>
            <a:pPr marL="0" lvl="0" indent="0">
              <a:spcBef>
                <a:spcPts val="0"/>
              </a:spcBef>
              <a:buNone/>
            </a:pPr>
            <a:r>
              <a:rPr lang="ja-JP" altLang="en-US" sz="1200" dirty="0">
                <a:solidFill>
                  <a:prstClr val="black"/>
                </a:solidFill>
                <a:latin typeface="+mn-ea"/>
              </a:rPr>
              <a:t>　</a:t>
            </a:r>
            <a:endParaRPr lang="en-US" altLang="ja-JP" sz="1200" dirty="0">
              <a:solidFill>
                <a:prstClr val="black"/>
              </a:solidFill>
              <a:latin typeface="+mn-ea"/>
            </a:endParaRPr>
          </a:p>
          <a:p>
            <a:pPr marL="0" lvl="0" indent="0">
              <a:spcBef>
                <a:spcPts val="0"/>
              </a:spcBef>
              <a:buNone/>
            </a:pPr>
            <a:r>
              <a:rPr lang="ja-JP" altLang="en-US" sz="1200" dirty="0">
                <a:solidFill>
                  <a:prstClr val="black"/>
                </a:solidFill>
                <a:latin typeface="+mn-ea"/>
              </a:rPr>
              <a:t>　　　</a:t>
            </a:r>
            <a:endParaRPr lang="en-US" altLang="ja-JP" sz="1200" dirty="0">
              <a:solidFill>
                <a:prstClr val="black"/>
              </a:solidFill>
              <a:latin typeface="+mn-ea"/>
            </a:endParaRPr>
          </a:p>
          <a:p>
            <a:pPr marL="0" lvl="0" indent="0">
              <a:spcBef>
                <a:spcPts val="0"/>
              </a:spcBef>
              <a:buNone/>
            </a:pPr>
            <a:endParaRPr lang="en-US" altLang="ja-JP" sz="1200" dirty="0">
              <a:solidFill>
                <a:prstClr val="black"/>
              </a:solidFill>
              <a:latin typeface="+mn-ea"/>
            </a:endParaRPr>
          </a:p>
          <a:p>
            <a:pPr marL="0" lvl="0" indent="0">
              <a:spcBef>
                <a:spcPts val="0"/>
              </a:spcBef>
              <a:buNone/>
            </a:pPr>
            <a:endParaRPr lang="en-US" altLang="ja-JP" sz="1200" dirty="0">
              <a:solidFill>
                <a:prstClr val="black"/>
              </a:solidFill>
              <a:latin typeface="+mn-ea"/>
            </a:endParaRPr>
          </a:p>
          <a:p>
            <a:pPr marL="0" lvl="0" indent="0">
              <a:spcBef>
                <a:spcPts val="0"/>
              </a:spcBef>
              <a:buNone/>
            </a:pPr>
            <a:endParaRPr lang="en-US" altLang="ja-JP" sz="1200" dirty="0">
              <a:solidFill>
                <a:prstClr val="black"/>
              </a:solidFill>
              <a:latin typeface="+mn-ea"/>
            </a:endParaRPr>
          </a:p>
          <a:p>
            <a:pPr marL="0" lvl="0" indent="0">
              <a:spcBef>
                <a:spcPts val="0"/>
              </a:spcBef>
              <a:buNone/>
            </a:pPr>
            <a:endParaRPr lang="en-US" altLang="ja-JP" sz="1200" dirty="0">
              <a:solidFill>
                <a:prstClr val="black"/>
              </a:solidFill>
              <a:latin typeface="+mn-ea"/>
            </a:endParaRPr>
          </a:p>
          <a:p>
            <a:pPr marL="0" lvl="0" indent="0">
              <a:spcBef>
                <a:spcPts val="0"/>
              </a:spcBef>
              <a:buNone/>
            </a:pPr>
            <a:endParaRPr lang="en-US" altLang="ja-JP" sz="1200" dirty="0">
              <a:solidFill>
                <a:prstClr val="black"/>
              </a:solidFill>
              <a:latin typeface="+mn-ea"/>
            </a:endParaRPr>
          </a:p>
          <a:p>
            <a:pPr marL="0" lvl="0" indent="0">
              <a:spcBef>
                <a:spcPts val="0"/>
              </a:spcBef>
              <a:buNone/>
            </a:pPr>
            <a:endParaRPr lang="en-US" altLang="ja-JP" sz="1200" dirty="0">
              <a:solidFill>
                <a:prstClr val="black"/>
              </a:solidFill>
              <a:latin typeface="+mn-ea"/>
            </a:endParaRPr>
          </a:p>
          <a:p>
            <a:pPr marL="0" lvl="0" indent="0">
              <a:spcBef>
                <a:spcPts val="0"/>
              </a:spcBef>
              <a:buNone/>
            </a:pPr>
            <a:endParaRPr lang="en-US" altLang="ja-JP" sz="1200" dirty="0">
              <a:solidFill>
                <a:prstClr val="black"/>
              </a:solidFill>
              <a:latin typeface="+mn-ea"/>
            </a:endParaRPr>
          </a:p>
          <a:p>
            <a:pPr marL="0" lvl="0" indent="0">
              <a:spcBef>
                <a:spcPts val="0"/>
              </a:spcBef>
              <a:buNone/>
            </a:pPr>
            <a:endParaRPr lang="en-US" altLang="ja-JP" sz="1200" dirty="0">
              <a:solidFill>
                <a:prstClr val="black"/>
              </a:solidFill>
              <a:latin typeface="+mn-ea"/>
            </a:endParaRPr>
          </a:p>
          <a:p>
            <a:pPr marL="0" lvl="0" indent="0">
              <a:spcBef>
                <a:spcPts val="0"/>
              </a:spcBef>
              <a:buNone/>
            </a:pPr>
            <a:endParaRPr lang="en-US" altLang="ja-JP" sz="1200" dirty="0">
              <a:solidFill>
                <a:prstClr val="black"/>
              </a:solidFill>
              <a:latin typeface="+mn-ea"/>
            </a:endParaRPr>
          </a:p>
          <a:p>
            <a:pPr marL="0" lvl="0" indent="0">
              <a:spcBef>
                <a:spcPts val="0"/>
              </a:spcBef>
              <a:buNone/>
            </a:pPr>
            <a:r>
              <a:rPr lang="ja-JP" altLang="en-US" sz="1200" dirty="0">
                <a:solidFill>
                  <a:prstClr val="black"/>
                </a:solidFill>
                <a:latin typeface="+mn-ea"/>
              </a:rPr>
              <a:t>　　　　　　　　　　</a:t>
            </a:r>
            <a:r>
              <a:rPr lang="ja-JP" altLang="en-US" sz="900" dirty="0">
                <a:solidFill>
                  <a:prstClr val="black"/>
                </a:solidFill>
                <a:latin typeface="+mn-ea"/>
              </a:rPr>
              <a:t>　　　　　　</a:t>
            </a:r>
            <a:endParaRPr lang="en-US" altLang="ja-JP" sz="900" dirty="0">
              <a:solidFill>
                <a:prstClr val="black"/>
              </a:solidFill>
              <a:latin typeface="+mn-ea"/>
            </a:endParaRPr>
          </a:p>
          <a:p>
            <a:pPr marL="0" lvl="0" indent="0">
              <a:spcBef>
                <a:spcPts val="0"/>
              </a:spcBef>
              <a:buNone/>
            </a:pPr>
            <a:endParaRPr lang="en-US" altLang="ja-JP" sz="1200" dirty="0">
              <a:solidFill>
                <a:prstClr val="black"/>
              </a:solidFill>
              <a:latin typeface="+mn-ea"/>
            </a:endParaRPr>
          </a:p>
          <a:p>
            <a:pPr marL="0" lvl="0" indent="0">
              <a:lnSpc>
                <a:spcPct val="120000"/>
              </a:lnSpc>
              <a:spcBef>
                <a:spcPts val="0"/>
              </a:spcBef>
              <a:buNone/>
            </a:pPr>
            <a:endParaRPr lang="en-US" altLang="ja-JP" sz="1300" dirty="0">
              <a:solidFill>
                <a:prstClr val="black"/>
              </a:solidFill>
              <a:latin typeface="+mn-ea"/>
            </a:endParaRPr>
          </a:p>
          <a:p>
            <a:pPr marL="0" lvl="0" indent="0">
              <a:lnSpc>
                <a:spcPct val="120000"/>
              </a:lnSpc>
              <a:spcBef>
                <a:spcPts val="0"/>
              </a:spcBef>
              <a:buNone/>
            </a:pPr>
            <a:endParaRPr lang="en-US" altLang="ja-JP" sz="1500" dirty="0">
              <a:solidFill>
                <a:prstClr val="black"/>
              </a:solidFill>
              <a:latin typeface="+mn-ea"/>
            </a:endParaRPr>
          </a:p>
          <a:p>
            <a:pPr marL="0" lvl="0" indent="0">
              <a:lnSpc>
                <a:spcPct val="120000"/>
              </a:lnSpc>
              <a:spcBef>
                <a:spcPts val="0"/>
              </a:spcBef>
              <a:buNone/>
            </a:pPr>
            <a:endParaRPr lang="en-US" altLang="ja-JP" sz="1500" dirty="0">
              <a:solidFill>
                <a:prstClr val="black"/>
              </a:solidFill>
              <a:latin typeface="+mn-ea"/>
            </a:endParaRPr>
          </a:p>
        </p:txBody>
      </p:sp>
      <p:sp>
        <p:nvSpPr>
          <p:cNvPr id="24" name="タイトル 1"/>
          <p:cNvSpPr>
            <a:spLocks noGrp="1"/>
          </p:cNvSpPr>
          <p:nvPr>
            <p:ph type="title"/>
          </p:nvPr>
        </p:nvSpPr>
        <p:spPr>
          <a:xfrm>
            <a:off x="334161" y="523353"/>
            <a:ext cx="8424000" cy="432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en-US" altLang="ja-JP" sz="1800" b="1"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事業費納付金・本算定に向けた対応策について</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330506" y="1052736"/>
            <a:ext cx="8280000" cy="446276"/>
          </a:xfrm>
          <a:prstGeom prst="rect">
            <a:avLst/>
          </a:prstGeom>
          <a:noFill/>
          <a:ln>
            <a:noFill/>
          </a:ln>
        </p:spPr>
        <p:txBody>
          <a:bodyPr wrap="square" rtlCol="0">
            <a:spAutoFit/>
          </a:bodyPr>
          <a:lstStyle/>
          <a:p>
            <a:r>
              <a:rPr lang="en-US" altLang="ja-JP" sz="1100" b="1" dirty="0">
                <a:solidFill>
                  <a:prstClr val="black"/>
                </a:solidFill>
                <a:latin typeface="Meiryo UI" panose="020B0604030504040204" pitchFamily="50" charset="-128"/>
                <a:ea typeface="Meiryo UI" panose="020B0604030504040204" pitchFamily="50" charset="-128"/>
              </a:rPr>
              <a:t>【</a:t>
            </a:r>
            <a:r>
              <a:rPr lang="ja-JP" altLang="en-US" sz="1100" b="1" dirty="0">
                <a:solidFill>
                  <a:prstClr val="black"/>
                </a:solidFill>
                <a:latin typeface="Meiryo UI" panose="020B0604030504040204" pitchFamily="50" charset="-128"/>
                <a:ea typeface="Meiryo UI" panose="020B0604030504040204" pitchFamily="50" charset="-128"/>
              </a:rPr>
              <a:t>１　保険料抑制の追加財源について</a:t>
            </a:r>
            <a:r>
              <a:rPr lang="en-US" altLang="ja-JP" sz="1100" b="1" dirty="0">
                <a:solidFill>
                  <a:prstClr val="black"/>
                </a:solidFill>
                <a:latin typeface="Meiryo UI" panose="020B0604030504040204" pitchFamily="50" charset="-128"/>
                <a:ea typeface="Meiryo UI" panose="020B0604030504040204" pitchFamily="50" charset="-128"/>
              </a:rPr>
              <a:t>】</a:t>
            </a:r>
          </a:p>
          <a:p>
            <a:r>
              <a:rPr kumimoji="1" lang="ja-JP" altLang="en-US" sz="1200" b="1"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下記</a:t>
            </a:r>
            <a:r>
              <a:rPr kumimoji="1" lang="ja-JP" altLang="en-US" sz="1050" dirty="0">
                <a:solidFill>
                  <a:prstClr val="black"/>
                </a:solidFill>
                <a:latin typeface="Meiryo UI" panose="020B0604030504040204" pitchFamily="50" charset="-128"/>
                <a:ea typeface="Meiryo UI" panose="020B0604030504040204" pitchFamily="50" charset="-128"/>
              </a:rPr>
              <a:t>項目における追加財源の確保により、</a:t>
            </a:r>
            <a:r>
              <a:rPr lang="ja-JP" altLang="en-US" sz="1050" dirty="0">
                <a:solidFill>
                  <a:prstClr val="black"/>
                </a:solidFill>
                <a:latin typeface="Meiryo UI" panose="020B0604030504040204" pitchFamily="50" charset="-128"/>
                <a:ea typeface="Meiryo UI" panose="020B0604030504040204" pitchFamily="50" charset="-128"/>
              </a:rPr>
              <a:t>本算定に向けた保険料額の抑制を図る</a:t>
            </a:r>
            <a:r>
              <a:rPr kumimoji="1" lang="ja-JP" altLang="en-US" sz="1050" dirty="0">
                <a:solidFill>
                  <a:prstClr val="black"/>
                </a:solidFill>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393291921"/>
              </p:ext>
            </p:extLst>
          </p:nvPr>
        </p:nvGraphicFramePr>
        <p:xfrm>
          <a:off x="533494" y="1499012"/>
          <a:ext cx="7978301" cy="1641796"/>
        </p:xfrm>
        <a:graphic>
          <a:graphicData uri="http://schemas.openxmlformats.org/drawingml/2006/table">
            <a:tbl>
              <a:tblPr/>
              <a:tblGrid>
                <a:gridCol w="228339">
                  <a:extLst>
                    <a:ext uri="{9D8B030D-6E8A-4147-A177-3AD203B41FA5}">
                      <a16:colId xmlns:a16="http://schemas.microsoft.com/office/drawing/2014/main" val="3445904273"/>
                    </a:ext>
                  </a:extLst>
                </a:gridCol>
                <a:gridCol w="3659669">
                  <a:extLst>
                    <a:ext uri="{9D8B030D-6E8A-4147-A177-3AD203B41FA5}">
                      <a16:colId xmlns:a16="http://schemas.microsoft.com/office/drawing/2014/main" val="3424088852"/>
                    </a:ext>
                  </a:extLst>
                </a:gridCol>
                <a:gridCol w="4090293">
                  <a:extLst>
                    <a:ext uri="{9D8B030D-6E8A-4147-A177-3AD203B41FA5}">
                      <a16:colId xmlns:a16="http://schemas.microsoft.com/office/drawing/2014/main" val="3036336162"/>
                    </a:ext>
                  </a:extLst>
                </a:gridCol>
              </a:tblGrid>
              <a:tr h="201796">
                <a:tc>
                  <a:txBody>
                    <a:bodyPr/>
                    <a:lstStyle/>
                    <a:p>
                      <a:pPr algn="l" fontAlgn="ct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AB5E4"/>
                    </a:solidFill>
                  </a:tcPr>
                </a:tc>
                <a:tc>
                  <a:txBody>
                    <a:bodyPr/>
                    <a:lstStyle/>
                    <a:p>
                      <a:pPr algn="ctr" fontAlgn="ct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項　目</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AB5E4"/>
                    </a:solidFill>
                  </a:tcPr>
                </a:tc>
                <a:tc>
                  <a:txBody>
                    <a:bodyPr/>
                    <a:lstStyle/>
                    <a:p>
                      <a:pPr algn="ctr" fontAlgn="ct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内容等</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AB5E4"/>
                    </a:solidFill>
                  </a:tcPr>
                </a:tc>
                <a:extLst>
                  <a:ext uri="{0D108BD9-81ED-4DB2-BD59-A6C34878D82A}">
                    <a16:rowId xmlns:a16="http://schemas.microsoft.com/office/drawing/2014/main" val="1451208176"/>
                  </a:ext>
                </a:extLst>
              </a:tr>
              <a:tr h="720000">
                <a:tc>
                  <a:txBody>
                    <a:bodyPr/>
                    <a:lstStyle/>
                    <a:p>
                      <a:pPr algn="ctr" fontAlgn="ct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１</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 前期高齢者交付金精算に備えた留保財源の活用</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・後年度の前期高齢者交付金の精算のための留保財源について、仮算定で</a:t>
                      </a:r>
                      <a:endParaRPr lang="en-US" altLang="ja-JP" sz="9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　留保するとした額の</a:t>
                      </a:r>
                      <a:r>
                        <a:rPr lang="en-US" altLang="ja-JP" sz="900" b="0" i="0" u="sng" strike="noStrike" dirty="0">
                          <a:solidFill>
                            <a:schemeClr val="tx1"/>
                          </a:solidFill>
                          <a:effectLst/>
                          <a:latin typeface="HG丸ｺﾞｼｯｸM-PRO" panose="020F0600000000000000" pitchFamily="50" charset="-128"/>
                          <a:ea typeface="HG丸ｺﾞｼｯｸM-PRO" panose="020F0600000000000000" pitchFamily="50" charset="-128"/>
                        </a:rPr>
                        <a:t>1/2</a:t>
                      </a: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を保険料の抑制財源とする。</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5510910"/>
                  </a:ext>
                </a:extLst>
              </a:tr>
              <a:tr h="720000">
                <a:tc>
                  <a:txBody>
                    <a:bodyPr/>
                    <a:lstStyle/>
                    <a:p>
                      <a:pPr algn="ctr" fontAlgn="ct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２</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 特例基金（財政基盤強化分）の前倒し活用</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900" u="none" dirty="0">
                          <a:solidFill>
                            <a:schemeClr val="tx1"/>
                          </a:solidFill>
                          <a:latin typeface="HG丸ｺﾞｼｯｸM-PRO" panose="020F0600000000000000" pitchFamily="50" charset="-128"/>
                          <a:ea typeface="HG丸ｺﾞｼｯｸM-PRO" panose="020F0600000000000000" pitchFamily="50" charset="-128"/>
                        </a:rPr>
                        <a:t>R7</a:t>
                      </a:r>
                      <a:r>
                        <a:rPr kumimoji="1" lang="ja-JP" altLang="en-US" sz="900" u="none" dirty="0">
                          <a:solidFill>
                            <a:schemeClr val="tx1"/>
                          </a:solidFill>
                          <a:latin typeface="HG丸ｺﾞｼｯｸM-PRO" panose="020F0600000000000000" pitchFamily="50" charset="-128"/>
                          <a:ea typeface="HG丸ｺﾞｼｯｸM-PRO" panose="020F0600000000000000" pitchFamily="50" charset="-128"/>
                        </a:rPr>
                        <a:t>の抑制総額：</a:t>
                      </a:r>
                      <a:r>
                        <a:rPr kumimoji="1" lang="en-US" altLang="ja-JP" sz="900" u="sng" dirty="0">
                          <a:solidFill>
                            <a:schemeClr val="tx1"/>
                          </a:solidFill>
                          <a:latin typeface="HG丸ｺﾞｼｯｸM-PRO" panose="020F0600000000000000" pitchFamily="50" charset="-128"/>
                          <a:ea typeface="HG丸ｺﾞｼｯｸM-PRO" panose="020F0600000000000000" pitchFamily="50" charset="-128"/>
                        </a:rPr>
                        <a:t>598,324,231</a:t>
                      </a:r>
                      <a:r>
                        <a:rPr kumimoji="1" lang="ja-JP" altLang="en-US" sz="900" u="sng" dirty="0">
                          <a:solidFill>
                            <a:schemeClr val="tx1"/>
                          </a:solidFill>
                          <a:latin typeface="HG丸ｺﾞｼｯｸM-PRO" panose="020F0600000000000000" pitchFamily="50" charset="-128"/>
                          <a:ea typeface="HG丸ｺﾞｼｯｸM-PRO" panose="020F0600000000000000" pitchFamily="50" charset="-128"/>
                        </a:rPr>
                        <a:t>円</a:t>
                      </a:r>
                      <a:r>
                        <a:rPr kumimoji="1" lang="ja-JP" altLang="en-US" sz="900" u="none" dirty="0">
                          <a:solidFill>
                            <a:schemeClr val="tx1"/>
                          </a:solidFill>
                          <a:latin typeface="HG丸ｺﾞｼｯｸM-PRO" panose="020F0600000000000000" pitchFamily="50" charset="-128"/>
                          <a:ea typeface="HG丸ｺﾞｼｯｸM-PRO" panose="020F0600000000000000" pitchFamily="50" charset="-128"/>
                        </a:rPr>
                        <a:t>を前倒し活用する。</a:t>
                      </a:r>
                      <a:endParaRPr kumimoji="1" lang="en-US" altLang="ja-JP" sz="900" u="none"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dirty="0">
                          <a:solidFill>
                            <a:schemeClr val="tx1"/>
                          </a:solidFill>
                          <a:effectLst/>
                          <a:latin typeface="HG丸ｺﾞｼｯｸM-PRO" panose="020F0600000000000000" pitchFamily="50" charset="-128"/>
                          <a:ea typeface="HG丸ｺﾞｼｯｸM-PRO" panose="020F0600000000000000" pitchFamily="50" charset="-128"/>
                        </a:rPr>
                        <a:t>　</a:t>
                      </a:r>
                      <a:r>
                        <a:rPr kumimoji="1" lang="en-US" altLang="ja-JP" sz="900" b="0" i="0" u="sng" strike="noStrike" dirty="0">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sng" strike="noStrike" dirty="0">
                          <a:solidFill>
                            <a:schemeClr val="tx1"/>
                          </a:solidFill>
                          <a:effectLst/>
                          <a:latin typeface="HG丸ｺﾞｼｯｸM-PRO" panose="020F0600000000000000" pitchFamily="50" charset="-128"/>
                          <a:ea typeface="HG丸ｺﾞｼｯｸM-PRO" panose="020F0600000000000000" pitchFamily="50" charset="-128"/>
                        </a:rPr>
                        <a:t>ただし、</a:t>
                      </a:r>
                      <a:r>
                        <a:rPr kumimoji="1" lang="en-US" altLang="ja-JP" sz="900" b="0" i="0" u="sng" strike="noStrike" dirty="0">
                          <a:solidFill>
                            <a:schemeClr val="tx1"/>
                          </a:solidFill>
                          <a:effectLst/>
                          <a:latin typeface="HG丸ｺﾞｼｯｸM-PRO" panose="020F0600000000000000" pitchFamily="50" charset="-128"/>
                          <a:ea typeface="HG丸ｺﾞｼｯｸM-PRO" panose="020F0600000000000000" pitchFamily="50" charset="-128"/>
                        </a:rPr>
                        <a:t>R6</a:t>
                      </a:r>
                      <a:r>
                        <a:rPr kumimoji="1" lang="ja-JP" altLang="en-US" sz="900" b="0" i="0" u="sng" strike="noStrike" dirty="0">
                          <a:solidFill>
                            <a:schemeClr val="tx1"/>
                          </a:solidFill>
                          <a:effectLst/>
                          <a:latin typeface="HG丸ｺﾞｼｯｸM-PRO" panose="020F0600000000000000" pitchFamily="50" charset="-128"/>
                          <a:ea typeface="HG丸ｺﾞｼｯｸM-PRO" panose="020F0600000000000000" pitchFamily="50" charset="-128"/>
                        </a:rPr>
                        <a:t>仮算定値より増加する場合に限る。</a:t>
                      </a:r>
                      <a:endParaRPr lang="ja-JP" altLang="en-US" sz="900" b="0" i="0" u="sng"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401525"/>
                  </a:ext>
                </a:extLst>
              </a:tr>
            </a:tbl>
          </a:graphicData>
        </a:graphic>
      </p:graphicFrame>
      <p:sp>
        <p:nvSpPr>
          <p:cNvPr id="12" name="テキスト ボックス 11"/>
          <p:cNvSpPr txBox="1"/>
          <p:nvPr/>
        </p:nvSpPr>
        <p:spPr>
          <a:xfrm>
            <a:off x="7956375" y="209196"/>
            <a:ext cx="936105" cy="433553"/>
          </a:xfrm>
          <a:prstGeom prst="rect">
            <a:avLst/>
          </a:prstGeom>
          <a:solidFill>
            <a:schemeClr val="bg1"/>
          </a:solidFill>
          <a:ln w="19050"/>
        </p:spPr>
        <p:style>
          <a:lnRef idx="2">
            <a:schemeClr val="dk1"/>
          </a:lnRef>
          <a:fillRef idx="1">
            <a:schemeClr val="lt1"/>
          </a:fillRef>
          <a:effectRef idx="0">
            <a:schemeClr val="dk1"/>
          </a:effectRef>
          <a:fontRef idx="minor">
            <a:schemeClr val="dk1"/>
          </a:fontRef>
        </p:style>
        <p:txBody>
          <a:bodyPr wrap="square" tIns="108000" bIns="108000" rtlCol="0" anchor="ctr">
            <a:spAutoFit/>
          </a:bodyPr>
          <a:lstStyle/>
          <a:p>
            <a:pPr algn="ctr"/>
            <a:r>
              <a:rPr lang="ja-JP" altLang="en-US" sz="1400" b="1">
                <a:latin typeface="Meiryo UI" panose="020B0604030504040204" pitchFamily="50" charset="-128"/>
                <a:ea typeface="Meiryo UI" panose="020B0604030504040204" pitchFamily="50" charset="-128"/>
              </a:rPr>
              <a:t>資料７</a:t>
            </a:r>
            <a:endParaRPr lang="en-US" altLang="ja-JP" sz="1400"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28521" y="3429000"/>
            <a:ext cx="8435280" cy="423193"/>
          </a:xfrm>
          <a:prstGeom prst="rect">
            <a:avLst/>
          </a:prstGeom>
          <a:noFill/>
          <a:ln>
            <a:noFill/>
          </a:ln>
        </p:spPr>
        <p:txBody>
          <a:bodyPr wrap="square" rtlCol="0">
            <a:spAutoFit/>
          </a:bodyPr>
          <a:lstStyle/>
          <a:p>
            <a:r>
              <a:rPr lang="en-US" altLang="ja-JP" sz="1100" b="1" dirty="0">
                <a:solidFill>
                  <a:prstClr val="black"/>
                </a:solidFill>
                <a:latin typeface="Meiryo UI" panose="020B0604030504040204" pitchFamily="50" charset="-128"/>
                <a:ea typeface="Meiryo UI" panose="020B0604030504040204" pitchFamily="50" charset="-128"/>
              </a:rPr>
              <a:t>【</a:t>
            </a:r>
            <a:r>
              <a:rPr lang="ja-JP" altLang="en-US" sz="1100" b="1" dirty="0">
                <a:solidFill>
                  <a:prstClr val="black"/>
                </a:solidFill>
                <a:latin typeface="Meiryo UI" panose="020B0604030504040204" pitchFamily="50" charset="-128"/>
                <a:ea typeface="Meiryo UI" panose="020B0604030504040204" pitchFamily="50" charset="-128"/>
              </a:rPr>
              <a:t>２　国への緊急要望</a:t>
            </a:r>
            <a:r>
              <a:rPr lang="en-US" altLang="ja-JP" sz="1100" b="1" dirty="0">
                <a:solidFill>
                  <a:prstClr val="black"/>
                </a:solidFill>
                <a:latin typeface="Meiryo UI" panose="020B0604030504040204" pitchFamily="50" charset="-128"/>
                <a:ea typeface="Meiryo UI" panose="020B0604030504040204" pitchFamily="50" charset="-128"/>
              </a:rPr>
              <a:t>】</a:t>
            </a:r>
          </a:p>
          <a:p>
            <a:r>
              <a:rPr kumimoji="1" lang="ja-JP" altLang="en-US" sz="1050" b="1" dirty="0">
                <a:solidFill>
                  <a:prstClr val="black"/>
                </a:solidFill>
                <a:latin typeface="Meiryo UI" panose="020B0604030504040204" pitchFamily="50" charset="-128"/>
                <a:ea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rPr>
              <a:t>保険料の完全統一への円滑かつ確実な移行を図るための激変緩和措置等について、国への緊急要望を行う。</a:t>
            </a:r>
            <a:endParaRPr kumimoji="1" lang="ja-JP" altLang="en-US" sz="1050" dirty="0">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910253680"/>
              </p:ext>
            </p:extLst>
          </p:nvPr>
        </p:nvGraphicFramePr>
        <p:xfrm>
          <a:off x="533494" y="3874410"/>
          <a:ext cx="7978301" cy="929775"/>
        </p:xfrm>
        <a:graphic>
          <a:graphicData uri="http://schemas.openxmlformats.org/drawingml/2006/table">
            <a:tbl>
              <a:tblPr/>
              <a:tblGrid>
                <a:gridCol w="228339">
                  <a:extLst>
                    <a:ext uri="{9D8B030D-6E8A-4147-A177-3AD203B41FA5}">
                      <a16:colId xmlns:a16="http://schemas.microsoft.com/office/drawing/2014/main" val="418668362"/>
                    </a:ext>
                  </a:extLst>
                </a:gridCol>
                <a:gridCol w="3659669">
                  <a:extLst>
                    <a:ext uri="{9D8B030D-6E8A-4147-A177-3AD203B41FA5}">
                      <a16:colId xmlns:a16="http://schemas.microsoft.com/office/drawing/2014/main" val="1132632647"/>
                    </a:ext>
                  </a:extLst>
                </a:gridCol>
                <a:gridCol w="4090293">
                  <a:extLst>
                    <a:ext uri="{9D8B030D-6E8A-4147-A177-3AD203B41FA5}">
                      <a16:colId xmlns:a16="http://schemas.microsoft.com/office/drawing/2014/main" val="1364653284"/>
                    </a:ext>
                  </a:extLst>
                </a:gridCol>
              </a:tblGrid>
              <a:tr h="209775">
                <a:tc>
                  <a:txBody>
                    <a:bodyPr/>
                    <a:lstStyle/>
                    <a:p>
                      <a:pPr algn="l" fontAlgn="ct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AB5E4"/>
                    </a:solidFill>
                  </a:tcPr>
                </a:tc>
                <a:tc>
                  <a:txBody>
                    <a:bodyPr/>
                    <a:lstStyle/>
                    <a:p>
                      <a:pPr algn="ctr" fontAlgn="ct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項　目</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AB5E4"/>
                    </a:solidFill>
                  </a:tcPr>
                </a:tc>
                <a:tc>
                  <a:txBody>
                    <a:bodyPr/>
                    <a:lstStyle/>
                    <a:p>
                      <a:pPr algn="ctr" fontAlgn="ct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内容等</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AB5E4"/>
                    </a:solidFill>
                  </a:tcPr>
                </a:tc>
                <a:extLst>
                  <a:ext uri="{0D108BD9-81ED-4DB2-BD59-A6C34878D82A}">
                    <a16:rowId xmlns:a16="http://schemas.microsoft.com/office/drawing/2014/main" val="3032526671"/>
                  </a:ext>
                </a:extLst>
              </a:tr>
              <a:tr h="720000">
                <a:tc>
                  <a:txBody>
                    <a:bodyPr/>
                    <a:lstStyle/>
                    <a:p>
                      <a:pPr algn="ctr" fontAlgn="ctr"/>
                      <a:r>
                        <a:rPr lang="en-US" altLang="ja-JP"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1</a:t>
                      </a:r>
                    </a:p>
                  </a:txBody>
                  <a:tcPr marL="5409"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 国への要望による激変緩和措置等の財源確保</a:t>
                      </a:r>
                    </a:p>
                  </a:txBody>
                  <a:tcPr marL="36000"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kern="1200" baseline="0" dirty="0">
                          <a:solidFill>
                            <a:schemeClr val="tx1"/>
                          </a:solidFill>
                          <a:latin typeface="HG丸ｺﾞｼｯｸM-PRO" panose="020F0600000000000000" pitchFamily="50" charset="-128"/>
                          <a:ea typeface="HG丸ｺﾞｼｯｸM-PRO" panose="020F0600000000000000" pitchFamily="50" charset="-128"/>
                          <a:cs typeface="+mn-cs"/>
                        </a:rPr>
                        <a:t>統一の加速化を推進する観点も踏まえ、全国で先鞭となる保険料の完全統一</a:t>
                      </a:r>
                      <a:endParaRPr kumimoji="1" lang="en-US" altLang="ja-JP" sz="900" b="0" i="0" u="none" strike="noStrike" kern="1200" baseline="0" dirty="0">
                        <a:solidFill>
                          <a:schemeClr val="tx1"/>
                        </a:solidFill>
                        <a:latin typeface="HG丸ｺﾞｼｯｸM-PRO" panose="020F0600000000000000" pitchFamily="50" charset="-128"/>
                        <a:ea typeface="HG丸ｺﾞｼｯｸM-PRO" panose="020F0600000000000000" pitchFamily="50" charset="-128"/>
                        <a:cs typeface="+mn-cs"/>
                      </a:endParaRPr>
                    </a:p>
                    <a:p>
                      <a:r>
                        <a:rPr kumimoji="1" lang="ja-JP" altLang="en-US" sz="900" b="0" i="0" u="none" strike="noStrike" kern="1200" baseline="0" dirty="0">
                          <a:solidFill>
                            <a:schemeClr val="tx1"/>
                          </a:solidFill>
                          <a:latin typeface="HG丸ｺﾞｼｯｸM-PRO" panose="020F0600000000000000" pitchFamily="50" charset="-128"/>
                          <a:ea typeface="HG丸ｺﾞｼｯｸM-PRO" panose="020F0600000000000000" pitchFamily="50" charset="-128"/>
                          <a:cs typeface="+mn-cs"/>
                        </a:rPr>
                        <a:t>　への円滑かつ確実な移行を図るため、国に対し、激変緩和措置等の支援を</a:t>
                      </a:r>
                      <a:endParaRPr kumimoji="1" lang="en-US" altLang="ja-JP" sz="900" b="0" i="0" u="none" strike="noStrike" kern="1200" baseline="0" dirty="0">
                        <a:solidFill>
                          <a:schemeClr val="tx1"/>
                        </a:solidFill>
                        <a:latin typeface="HG丸ｺﾞｼｯｸM-PRO" panose="020F0600000000000000" pitchFamily="50" charset="-128"/>
                        <a:ea typeface="HG丸ｺﾞｼｯｸM-PRO" panose="020F0600000000000000" pitchFamily="50" charset="-128"/>
                        <a:cs typeface="+mn-cs"/>
                      </a:endParaRPr>
                    </a:p>
                    <a:p>
                      <a:r>
                        <a:rPr kumimoji="1" lang="ja-JP" altLang="en-US" sz="900" b="0" i="0" u="none" strike="noStrike" kern="1200" baseline="0" dirty="0">
                          <a:solidFill>
                            <a:schemeClr val="tx1"/>
                          </a:solidFill>
                          <a:latin typeface="HG丸ｺﾞｼｯｸM-PRO" panose="020F0600000000000000" pitchFamily="50" charset="-128"/>
                          <a:ea typeface="HG丸ｺﾞｼｯｸM-PRO" panose="020F0600000000000000" pitchFamily="50" charset="-128"/>
                          <a:cs typeface="+mn-cs"/>
                        </a:rPr>
                        <a:t>　求める。　</a:t>
                      </a:r>
                      <a:endParaRPr lang="ja-JP" altLang="en-US" sz="9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6000" marR="5409" marT="540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22538659"/>
                  </a:ext>
                </a:extLst>
              </a:tr>
            </a:tbl>
          </a:graphicData>
        </a:graphic>
      </p:graphicFrame>
    </p:spTree>
    <p:extLst>
      <p:ext uri="{BB962C8B-B14F-4D97-AF65-F5344CB8AC3E}">
        <p14:creationId xmlns:p14="http://schemas.microsoft.com/office/powerpoint/2010/main" val="36097070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6869</TotalTime>
  <Words>263</Words>
  <Application>Microsoft Office PowerPoint</Application>
  <PresentationFormat>画面に合わせる (4:3)</PresentationFormat>
  <Paragraphs>39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Meiryo UI</vt:lpstr>
      <vt:lpstr>ＭＳ Ｐゴシック</vt:lpstr>
      <vt:lpstr>Arial</vt:lpstr>
      <vt:lpstr>Calibri</vt:lpstr>
      <vt:lpstr>Office ​​テーマ</vt:lpstr>
      <vt:lpstr>R6事業費納付金・本算定に向けた対応策について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大阪府の医療費の主な特徴と要因分析  ―第3期大阪府医療費適正化計画(素案)より―</dc:title>
  <dc:creator>atsuko</dc:creator>
  <cp:lastModifiedBy>柿花　啓史</cp:lastModifiedBy>
  <cp:revision>721</cp:revision>
  <cp:lastPrinted>2023-12-11T10:21:40Z</cp:lastPrinted>
  <dcterms:created xsi:type="dcterms:W3CDTF">2017-09-18T04:43:12Z</dcterms:created>
  <dcterms:modified xsi:type="dcterms:W3CDTF">2023-12-13T08:06:59Z</dcterms:modified>
</cp:coreProperties>
</file>