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handoutMasterIdLst>
    <p:handoutMasterId r:id="rId4"/>
  </p:handoutMasterIdLst>
  <p:sldIdLst>
    <p:sldId id="301"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B5E4"/>
    <a:srgbClr val="E9EDF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6" d="100"/>
          <a:sy n="96" d="100"/>
        </p:scale>
        <p:origin x="1339" y="5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3" y="0"/>
            <a:ext cx="2949575" cy="496888"/>
          </a:xfrm>
          <a:prstGeom prst="rect">
            <a:avLst/>
          </a:prstGeom>
        </p:spPr>
        <p:txBody>
          <a:bodyPr vert="horz" lIns="91403" tIns="45705" rIns="91403" bIns="45705" rtlCol="0"/>
          <a:lstStyle>
            <a:lvl1pPr algn="r">
              <a:defRPr sz="1200"/>
            </a:lvl1pPr>
          </a:lstStyle>
          <a:p>
            <a:fld id="{7DAF4AE6-CAB6-453C-A8A1-BAB70DB220F0}" type="datetimeFigureOut">
              <a:rPr kumimoji="1" lang="ja-JP" altLang="en-US" smtClean="0"/>
              <a:t>2023/12/13</a:t>
            </a:fld>
            <a:endParaRPr kumimoji="1" lang="ja-JP" altLang="en-US"/>
          </a:p>
        </p:txBody>
      </p:sp>
      <p:sp>
        <p:nvSpPr>
          <p:cNvPr id="4" name="フッター プレースホルダー 3"/>
          <p:cNvSpPr>
            <a:spLocks noGrp="1"/>
          </p:cNvSpPr>
          <p:nvPr>
            <p:ph type="ftr" sz="quarter" idx="2"/>
          </p:nvPr>
        </p:nvSpPr>
        <p:spPr>
          <a:xfrm>
            <a:off x="5" y="9440863"/>
            <a:ext cx="2949575" cy="496887"/>
          </a:xfrm>
          <a:prstGeom prst="rect">
            <a:avLst/>
          </a:prstGeom>
        </p:spPr>
        <p:txBody>
          <a:bodyPr vert="horz" lIns="91403" tIns="45705" rIns="91403"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3" y="9440863"/>
            <a:ext cx="2949575" cy="496887"/>
          </a:xfrm>
          <a:prstGeom prst="rect">
            <a:avLst/>
          </a:prstGeom>
        </p:spPr>
        <p:txBody>
          <a:bodyPr vert="horz" lIns="91403" tIns="45705" rIns="91403" bIns="45705"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49787" cy="496967"/>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5"/>
            <a:ext cx="2949787" cy="496967"/>
          </a:xfrm>
          <a:prstGeom prst="rect">
            <a:avLst/>
          </a:prstGeom>
        </p:spPr>
        <p:txBody>
          <a:bodyPr vert="horz" lIns="91403" tIns="45705" rIns="91403" bIns="45705" rtlCol="0"/>
          <a:lstStyle>
            <a:lvl1pPr algn="r">
              <a:defRPr sz="1200"/>
            </a:lvl1pPr>
          </a:lstStyle>
          <a:p>
            <a:fld id="{74D20167-DAF4-49D4-BD3E-EFFE4028B923}" type="datetimeFigureOut">
              <a:rPr kumimoji="1" lang="ja-JP" altLang="en-US" smtClean="0"/>
              <a:t>2023/12/13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3" tIns="45705" rIns="91403" bIns="45705"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03" tIns="45705" rIns="91403"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6967"/>
          </a:xfrm>
          <a:prstGeom prst="rect">
            <a:avLst/>
          </a:prstGeom>
        </p:spPr>
        <p:txBody>
          <a:bodyPr vert="horz" lIns="91403" tIns="45705" rIns="9140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51"/>
            <a:ext cx="2949787" cy="496967"/>
          </a:xfrm>
          <a:prstGeom prst="rect">
            <a:avLst/>
          </a:prstGeom>
        </p:spPr>
        <p:txBody>
          <a:bodyPr vert="horz" lIns="91403" tIns="45705" rIns="91403" bIns="45705"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32379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16E781C-DB5F-48F0-9DF1-7BD14953C1B3}"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892ED91-00CB-47EE-AD1E-F334B3350841}"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973F68-E002-4098-AD5C-A21D7B842DB2}"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F3E702-E795-41D2-B8DD-D59004AA7B08}"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3777F6E-0D1A-4CF5-8CD8-051E8EDBC010}"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2E764A-28F2-43CA-9997-9CC589D60ECC}" type="datetime1">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0FA7CA-A630-45A7-B51E-11A6905928B8}" type="datetime1">
              <a:rPr kumimoji="1" lang="ja-JP" altLang="en-US" smtClean="0"/>
              <a:t>2023/12/13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9DFE9C5-683E-4979-84E1-543111F0B703}" type="datetime1">
              <a:rPr kumimoji="1" lang="ja-JP" altLang="en-US" smtClean="0"/>
              <a:t>2023/12/13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57B7E08-9FEB-45B7-B606-E05DF0CD2AB7}" type="datetime1">
              <a:rPr kumimoji="1" lang="ja-JP" altLang="en-US" smtClean="0"/>
              <a:t>2023/12/13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9A222C2-CEA3-47CA-B84D-1A668BC974C1}" type="datetime1">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F66FD8-9A39-4E9C-9A4D-A27F079E197C}" type="datetime1">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249D6-4CBE-483A-B269-F821A525C152}" type="datetime1">
              <a:rPr kumimoji="1" lang="ja-JP" altLang="en-US" smtClean="0"/>
              <a:t>2023/12/13</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2124744" y="7821488"/>
            <a:ext cx="8435281" cy="2794918"/>
          </a:xfrm>
          <a:noFill/>
        </p:spPr>
        <p:txBody>
          <a:bodyPr>
            <a:normAutofit/>
          </a:bodyPr>
          <a:lstStyle/>
          <a:p>
            <a:pPr marL="0" lvl="0" indent="0">
              <a:spcBef>
                <a:spcPts val="0"/>
              </a:spcBef>
              <a:buNone/>
            </a:pPr>
            <a:r>
              <a:rPr lang="ja-JP" altLang="en-US" sz="1200" dirty="0">
                <a:solidFill>
                  <a:prstClr val="black"/>
                </a:solidFill>
                <a:latin typeface="+mn-ea"/>
              </a:rPr>
              <a:t>　</a:t>
            </a:r>
            <a:endParaRPr lang="en-US" altLang="ja-JP" sz="1200" dirty="0">
              <a:solidFill>
                <a:prstClr val="black"/>
              </a:solidFill>
              <a:latin typeface="+mn-ea"/>
            </a:endParaRPr>
          </a:p>
          <a:p>
            <a:pPr marL="0" lvl="0" indent="0">
              <a:spcBef>
                <a:spcPts val="0"/>
              </a:spcBef>
              <a:buNone/>
            </a:pPr>
            <a:r>
              <a:rPr lang="ja-JP" altLang="en-US" sz="1200" dirty="0">
                <a:solidFill>
                  <a:prstClr val="black"/>
                </a:solidFill>
                <a:latin typeface="+mn-ea"/>
              </a:rPr>
              <a:t>　　　</a:t>
            </a: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spcBef>
                <a:spcPts val="0"/>
              </a:spcBef>
              <a:buNone/>
            </a:pPr>
            <a:r>
              <a:rPr lang="ja-JP" altLang="en-US" sz="1200" dirty="0">
                <a:solidFill>
                  <a:prstClr val="black"/>
                </a:solidFill>
                <a:latin typeface="+mn-ea"/>
              </a:rPr>
              <a:t>　　　　　　　　　　</a:t>
            </a:r>
            <a:r>
              <a:rPr lang="ja-JP" altLang="en-US" sz="900" dirty="0">
                <a:solidFill>
                  <a:prstClr val="black"/>
                </a:solidFill>
                <a:latin typeface="+mn-ea"/>
              </a:rPr>
              <a:t>　　　　　　</a:t>
            </a:r>
            <a:endParaRPr lang="en-US" altLang="ja-JP" sz="900" dirty="0">
              <a:solidFill>
                <a:prstClr val="black"/>
              </a:solidFill>
              <a:latin typeface="+mn-ea"/>
            </a:endParaRPr>
          </a:p>
          <a:p>
            <a:pPr marL="0" lvl="0" indent="0">
              <a:spcBef>
                <a:spcPts val="0"/>
              </a:spcBef>
              <a:buNone/>
            </a:pPr>
            <a:endParaRPr lang="en-US" altLang="ja-JP" sz="1200" dirty="0">
              <a:solidFill>
                <a:prstClr val="black"/>
              </a:solidFill>
              <a:latin typeface="+mn-ea"/>
            </a:endParaRPr>
          </a:p>
          <a:p>
            <a:pPr marL="0" lvl="0" indent="0">
              <a:lnSpc>
                <a:spcPct val="120000"/>
              </a:lnSpc>
              <a:spcBef>
                <a:spcPts val="0"/>
              </a:spcBef>
              <a:buNone/>
            </a:pPr>
            <a:endParaRPr lang="en-US" altLang="ja-JP" sz="1300" dirty="0">
              <a:solidFill>
                <a:prstClr val="black"/>
              </a:solidFill>
              <a:latin typeface="+mn-ea"/>
            </a:endParaRPr>
          </a:p>
          <a:p>
            <a:pPr marL="0" lvl="0" indent="0">
              <a:lnSpc>
                <a:spcPct val="120000"/>
              </a:lnSpc>
              <a:spcBef>
                <a:spcPts val="0"/>
              </a:spcBef>
              <a:buNone/>
            </a:pPr>
            <a:endParaRPr lang="en-US" altLang="ja-JP" sz="1500" dirty="0">
              <a:solidFill>
                <a:prstClr val="black"/>
              </a:solidFill>
              <a:latin typeface="+mn-ea"/>
            </a:endParaRPr>
          </a:p>
          <a:p>
            <a:pPr marL="0" lvl="0" indent="0">
              <a:lnSpc>
                <a:spcPct val="120000"/>
              </a:lnSpc>
              <a:spcBef>
                <a:spcPts val="0"/>
              </a:spcBef>
              <a:buNone/>
            </a:pPr>
            <a:endParaRPr lang="en-US" altLang="ja-JP" sz="1500" dirty="0">
              <a:solidFill>
                <a:prstClr val="black"/>
              </a:solidFill>
              <a:latin typeface="+mn-ea"/>
            </a:endParaRPr>
          </a:p>
        </p:txBody>
      </p:sp>
      <p:sp>
        <p:nvSpPr>
          <p:cNvPr id="24" name="タイトル 1"/>
          <p:cNvSpPr>
            <a:spLocks noGrp="1"/>
          </p:cNvSpPr>
          <p:nvPr>
            <p:ph type="title"/>
          </p:nvPr>
        </p:nvSpPr>
        <p:spPr>
          <a:xfrm>
            <a:off x="334161" y="523353"/>
            <a:ext cx="8424000" cy="432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en-US" altLang="ja-JP" sz="1800" b="1"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事業費納付金・本算定に向けた対応策について</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330506" y="1052736"/>
            <a:ext cx="8280000" cy="446276"/>
          </a:xfrm>
          <a:prstGeom prst="rect">
            <a:avLst/>
          </a:prstGeom>
          <a:noFill/>
          <a:ln>
            <a:noFill/>
          </a:ln>
        </p:spPr>
        <p:txBody>
          <a:bodyPr wrap="square" rtlCol="0">
            <a:spAutoFit/>
          </a:bodyPr>
          <a:lstStyle/>
          <a:p>
            <a:r>
              <a:rPr lang="en-US" altLang="ja-JP" sz="1100" b="1" dirty="0">
                <a:solidFill>
                  <a:prstClr val="black"/>
                </a:solidFill>
                <a:latin typeface="Meiryo UI" panose="020B0604030504040204" pitchFamily="50" charset="-128"/>
                <a:ea typeface="Meiryo UI" panose="020B0604030504040204" pitchFamily="50" charset="-128"/>
              </a:rPr>
              <a:t>【</a:t>
            </a:r>
            <a:r>
              <a:rPr lang="ja-JP" altLang="en-US" sz="1100" b="1" dirty="0">
                <a:solidFill>
                  <a:prstClr val="black"/>
                </a:solidFill>
                <a:latin typeface="Meiryo UI" panose="020B0604030504040204" pitchFamily="50" charset="-128"/>
                <a:ea typeface="Meiryo UI" panose="020B0604030504040204" pitchFamily="50" charset="-128"/>
              </a:rPr>
              <a:t>１　保険料抑制の追加財源について</a:t>
            </a:r>
            <a:r>
              <a:rPr lang="en-US" altLang="ja-JP" sz="1100" b="1" dirty="0">
                <a:solidFill>
                  <a:prstClr val="black"/>
                </a:solidFill>
                <a:latin typeface="Meiryo UI" panose="020B0604030504040204" pitchFamily="50" charset="-128"/>
                <a:ea typeface="Meiryo UI" panose="020B0604030504040204" pitchFamily="50" charset="-128"/>
              </a:rPr>
              <a:t>】</a:t>
            </a:r>
          </a:p>
          <a:p>
            <a:r>
              <a:rPr kumimoji="1" lang="ja-JP" altLang="en-US" sz="1200" b="1"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下記</a:t>
            </a:r>
            <a:r>
              <a:rPr kumimoji="1" lang="ja-JP" altLang="en-US" sz="1050" dirty="0">
                <a:solidFill>
                  <a:prstClr val="black"/>
                </a:solidFill>
                <a:latin typeface="Meiryo UI" panose="020B0604030504040204" pitchFamily="50" charset="-128"/>
                <a:ea typeface="Meiryo UI" panose="020B0604030504040204" pitchFamily="50" charset="-128"/>
              </a:rPr>
              <a:t>項目における追加財源の確保により、</a:t>
            </a:r>
            <a:r>
              <a:rPr lang="ja-JP" altLang="en-US" sz="1050" dirty="0">
                <a:solidFill>
                  <a:prstClr val="black"/>
                </a:solidFill>
                <a:latin typeface="Meiryo UI" panose="020B0604030504040204" pitchFamily="50" charset="-128"/>
                <a:ea typeface="Meiryo UI" panose="020B0604030504040204" pitchFamily="50" charset="-128"/>
              </a:rPr>
              <a:t>本算定に向けた保険料額の抑制を図る</a:t>
            </a:r>
            <a:r>
              <a:rPr kumimoji="1" lang="ja-JP" altLang="en-US" sz="1050" dirty="0">
                <a:solidFill>
                  <a:prstClr val="black"/>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393291921"/>
              </p:ext>
            </p:extLst>
          </p:nvPr>
        </p:nvGraphicFramePr>
        <p:xfrm>
          <a:off x="533494" y="1499012"/>
          <a:ext cx="7978301" cy="1641796"/>
        </p:xfrm>
        <a:graphic>
          <a:graphicData uri="http://schemas.openxmlformats.org/drawingml/2006/table">
            <a:tbl>
              <a:tblPr/>
              <a:tblGrid>
                <a:gridCol w="228339">
                  <a:extLst>
                    <a:ext uri="{9D8B030D-6E8A-4147-A177-3AD203B41FA5}">
                      <a16:colId xmlns:a16="http://schemas.microsoft.com/office/drawing/2014/main" val="3445904273"/>
                    </a:ext>
                  </a:extLst>
                </a:gridCol>
                <a:gridCol w="3659669">
                  <a:extLst>
                    <a:ext uri="{9D8B030D-6E8A-4147-A177-3AD203B41FA5}">
                      <a16:colId xmlns:a16="http://schemas.microsoft.com/office/drawing/2014/main" val="3424088852"/>
                    </a:ext>
                  </a:extLst>
                </a:gridCol>
                <a:gridCol w="4090293">
                  <a:extLst>
                    <a:ext uri="{9D8B030D-6E8A-4147-A177-3AD203B41FA5}">
                      <a16:colId xmlns:a16="http://schemas.microsoft.com/office/drawing/2014/main" val="3036336162"/>
                    </a:ext>
                  </a:extLst>
                </a:gridCol>
              </a:tblGrid>
              <a:tr h="201796">
                <a:tc>
                  <a:txBody>
                    <a:bodyPr/>
                    <a:lstStyle/>
                    <a:p>
                      <a:pPr algn="l"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B5E4"/>
                    </a:solidFill>
                  </a:tcPr>
                </a:tc>
                <a:tc>
                  <a:txBody>
                    <a:bodyPr/>
                    <a:lstStyle/>
                    <a:p>
                      <a:pPr algn="ctr"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項　目</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B5E4"/>
                    </a:solidFill>
                  </a:tcPr>
                </a:tc>
                <a:tc>
                  <a:txBody>
                    <a:bodyPr/>
                    <a:lstStyle/>
                    <a:p>
                      <a:pPr algn="ctr"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内容等</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AB5E4"/>
                    </a:solidFill>
                  </a:tcPr>
                </a:tc>
                <a:extLst>
                  <a:ext uri="{0D108BD9-81ED-4DB2-BD59-A6C34878D82A}">
                    <a16:rowId xmlns:a16="http://schemas.microsoft.com/office/drawing/2014/main" val="1451208176"/>
                  </a:ext>
                </a:extLst>
              </a:tr>
              <a:tr h="720000">
                <a:tc>
                  <a:txBody>
                    <a:bodyPr/>
                    <a:lstStyle/>
                    <a:p>
                      <a:pPr algn="ctr" fontAlgn="ct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１</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 前期高齢者交付金精算に備えた留保財源の活用</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・後年度の前期高齢者交付金の精算のための留保財源について、仮算定で</a:t>
                      </a:r>
                      <a:endParaRPr lang="en-US" altLang="ja-JP" sz="9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　留保するとした額の</a:t>
                      </a:r>
                      <a:r>
                        <a:rPr lang="en-US" altLang="ja-JP" sz="900" b="0" i="0" u="sng" strike="noStrike" dirty="0">
                          <a:solidFill>
                            <a:schemeClr val="tx1"/>
                          </a:solidFill>
                          <a:effectLst/>
                          <a:latin typeface="HG丸ｺﾞｼｯｸM-PRO" panose="020F0600000000000000" pitchFamily="50" charset="-128"/>
                          <a:ea typeface="HG丸ｺﾞｼｯｸM-PRO" panose="020F0600000000000000" pitchFamily="50" charset="-128"/>
                        </a:rPr>
                        <a:t>1/2</a:t>
                      </a: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を保険料の抑制財源とする。</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5510910"/>
                  </a:ext>
                </a:extLst>
              </a:tr>
              <a:tr h="720000">
                <a:tc>
                  <a:txBody>
                    <a:bodyPr/>
                    <a:lstStyle/>
                    <a:p>
                      <a:pPr algn="ctr" fontAlgn="ct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２</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 特例基金（財政基盤強化分）の前倒し活用</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900" u="none" dirty="0">
                          <a:solidFill>
                            <a:schemeClr val="tx1"/>
                          </a:solidFill>
                          <a:latin typeface="HG丸ｺﾞｼｯｸM-PRO" panose="020F0600000000000000" pitchFamily="50" charset="-128"/>
                          <a:ea typeface="HG丸ｺﾞｼｯｸM-PRO" panose="020F0600000000000000" pitchFamily="50" charset="-128"/>
                        </a:rPr>
                        <a:t>R7</a:t>
                      </a:r>
                      <a:r>
                        <a:rPr kumimoji="1" lang="ja-JP" altLang="en-US" sz="900" u="none" dirty="0">
                          <a:solidFill>
                            <a:schemeClr val="tx1"/>
                          </a:solidFill>
                          <a:latin typeface="HG丸ｺﾞｼｯｸM-PRO" panose="020F0600000000000000" pitchFamily="50" charset="-128"/>
                          <a:ea typeface="HG丸ｺﾞｼｯｸM-PRO" panose="020F0600000000000000" pitchFamily="50" charset="-128"/>
                        </a:rPr>
                        <a:t>の抑制総額：</a:t>
                      </a:r>
                      <a:r>
                        <a:rPr kumimoji="1" lang="en-US" altLang="ja-JP" sz="900" u="sng" dirty="0">
                          <a:solidFill>
                            <a:schemeClr val="tx1"/>
                          </a:solidFill>
                          <a:latin typeface="HG丸ｺﾞｼｯｸM-PRO" panose="020F0600000000000000" pitchFamily="50" charset="-128"/>
                          <a:ea typeface="HG丸ｺﾞｼｯｸM-PRO" panose="020F0600000000000000" pitchFamily="50" charset="-128"/>
                        </a:rPr>
                        <a:t>598,324,231</a:t>
                      </a:r>
                      <a:r>
                        <a:rPr kumimoji="1" lang="ja-JP" altLang="en-US" sz="900" u="sng" dirty="0">
                          <a:solidFill>
                            <a:schemeClr val="tx1"/>
                          </a:solidFill>
                          <a:latin typeface="HG丸ｺﾞｼｯｸM-PRO" panose="020F0600000000000000" pitchFamily="50" charset="-128"/>
                          <a:ea typeface="HG丸ｺﾞｼｯｸM-PRO" panose="020F0600000000000000" pitchFamily="50" charset="-128"/>
                        </a:rPr>
                        <a:t>円</a:t>
                      </a:r>
                      <a:r>
                        <a:rPr kumimoji="1" lang="ja-JP" altLang="en-US" sz="900" u="none" dirty="0">
                          <a:solidFill>
                            <a:schemeClr val="tx1"/>
                          </a:solidFill>
                          <a:latin typeface="HG丸ｺﾞｼｯｸM-PRO" panose="020F0600000000000000" pitchFamily="50" charset="-128"/>
                          <a:ea typeface="HG丸ｺﾞｼｯｸM-PRO" panose="020F0600000000000000" pitchFamily="50" charset="-128"/>
                        </a:rPr>
                        <a:t>を前倒し活用する。</a:t>
                      </a:r>
                      <a:endParaRPr kumimoji="1" lang="en-US" altLang="ja-JP" sz="900" u="none"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r>
                        <a:rPr kumimoji="1" lang="en-US" altLang="ja-JP" sz="900" b="0" i="0" u="sng" strike="noStrike" dirty="0">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sng" strike="noStrike" dirty="0">
                          <a:solidFill>
                            <a:schemeClr val="tx1"/>
                          </a:solidFill>
                          <a:effectLst/>
                          <a:latin typeface="HG丸ｺﾞｼｯｸM-PRO" panose="020F0600000000000000" pitchFamily="50" charset="-128"/>
                          <a:ea typeface="HG丸ｺﾞｼｯｸM-PRO" panose="020F0600000000000000" pitchFamily="50" charset="-128"/>
                        </a:rPr>
                        <a:t>ただし、</a:t>
                      </a:r>
                      <a:r>
                        <a:rPr kumimoji="1" lang="en-US" altLang="ja-JP" sz="900" b="0" i="0" u="sng" strike="noStrike" dirty="0">
                          <a:solidFill>
                            <a:schemeClr val="tx1"/>
                          </a:solidFill>
                          <a:effectLst/>
                          <a:latin typeface="HG丸ｺﾞｼｯｸM-PRO" panose="020F0600000000000000" pitchFamily="50" charset="-128"/>
                          <a:ea typeface="HG丸ｺﾞｼｯｸM-PRO" panose="020F0600000000000000" pitchFamily="50" charset="-128"/>
                        </a:rPr>
                        <a:t>R6</a:t>
                      </a:r>
                      <a:r>
                        <a:rPr kumimoji="1" lang="ja-JP" altLang="en-US" sz="900" b="0" i="0" u="sng" strike="noStrike" dirty="0">
                          <a:solidFill>
                            <a:schemeClr val="tx1"/>
                          </a:solidFill>
                          <a:effectLst/>
                          <a:latin typeface="HG丸ｺﾞｼｯｸM-PRO" panose="020F0600000000000000" pitchFamily="50" charset="-128"/>
                          <a:ea typeface="HG丸ｺﾞｼｯｸM-PRO" panose="020F0600000000000000" pitchFamily="50" charset="-128"/>
                        </a:rPr>
                        <a:t>仮算定値より増加する場合に限る。</a:t>
                      </a:r>
                      <a:endParaRPr lang="ja-JP" altLang="en-US" sz="900" b="0" i="0" u="sng"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401525"/>
                  </a:ext>
                </a:extLst>
              </a:tr>
            </a:tbl>
          </a:graphicData>
        </a:graphic>
      </p:graphicFrame>
      <p:sp>
        <p:nvSpPr>
          <p:cNvPr id="12" name="テキスト ボックス 11"/>
          <p:cNvSpPr txBox="1"/>
          <p:nvPr/>
        </p:nvSpPr>
        <p:spPr>
          <a:xfrm>
            <a:off x="7956375" y="209196"/>
            <a:ext cx="936105" cy="433553"/>
          </a:xfrm>
          <a:prstGeom prst="rect">
            <a:avLst/>
          </a:prstGeom>
          <a:solidFill>
            <a:schemeClr val="bg1"/>
          </a:solidFill>
          <a:ln w="19050"/>
        </p:spPr>
        <p:style>
          <a:lnRef idx="2">
            <a:schemeClr val="dk1"/>
          </a:lnRef>
          <a:fillRef idx="1">
            <a:schemeClr val="lt1"/>
          </a:fillRef>
          <a:effectRef idx="0">
            <a:schemeClr val="dk1"/>
          </a:effectRef>
          <a:fontRef idx="minor">
            <a:schemeClr val="dk1"/>
          </a:fontRef>
        </p:style>
        <p:txBody>
          <a:bodyPr wrap="square" tIns="108000" bIns="108000" rtlCol="0" anchor="ctr">
            <a:spAutoFit/>
          </a:bodyPr>
          <a:lstStyle/>
          <a:p>
            <a:pPr algn="ctr"/>
            <a:r>
              <a:rPr lang="ja-JP" altLang="en-US" sz="1400" b="1">
                <a:latin typeface="Meiryo UI" panose="020B0604030504040204" pitchFamily="50" charset="-128"/>
                <a:ea typeface="Meiryo UI" panose="020B0604030504040204" pitchFamily="50" charset="-128"/>
              </a:rPr>
              <a:t>資料７</a:t>
            </a:r>
            <a:endParaRPr lang="en-US" altLang="ja-JP" sz="14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28521" y="3429000"/>
            <a:ext cx="8435280" cy="423193"/>
          </a:xfrm>
          <a:prstGeom prst="rect">
            <a:avLst/>
          </a:prstGeom>
          <a:noFill/>
          <a:ln>
            <a:noFill/>
          </a:ln>
        </p:spPr>
        <p:txBody>
          <a:bodyPr wrap="square" rtlCol="0">
            <a:spAutoFit/>
          </a:bodyPr>
          <a:lstStyle/>
          <a:p>
            <a:r>
              <a:rPr lang="en-US" altLang="ja-JP" sz="1100" b="1" dirty="0">
                <a:solidFill>
                  <a:prstClr val="black"/>
                </a:solidFill>
                <a:latin typeface="Meiryo UI" panose="020B0604030504040204" pitchFamily="50" charset="-128"/>
                <a:ea typeface="Meiryo UI" panose="020B0604030504040204" pitchFamily="50" charset="-128"/>
              </a:rPr>
              <a:t>【</a:t>
            </a:r>
            <a:r>
              <a:rPr lang="ja-JP" altLang="en-US" sz="1100" b="1" dirty="0">
                <a:solidFill>
                  <a:prstClr val="black"/>
                </a:solidFill>
                <a:latin typeface="Meiryo UI" panose="020B0604030504040204" pitchFamily="50" charset="-128"/>
                <a:ea typeface="Meiryo UI" panose="020B0604030504040204" pitchFamily="50" charset="-128"/>
              </a:rPr>
              <a:t>２　国への緊急要望</a:t>
            </a:r>
            <a:r>
              <a:rPr lang="en-US" altLang="ja-JP" sz="1100" b="1" dirty="0">
                <a:solidFill>
                  <a:prstClr val="black"/>
                </a:solidFill>
                <a:latin typeface="Meiryo UI" panose="020B0604030504040204" pitchFamily="50" charset="-128"/>
                <a:ea typeface="Meiryo UI" panose="020B0604030504040204" pitchFamily="50" charset="-128"/>
              </a:rPr>
              <a:t>】</a:t>
            </a:r>
          </a:p>
          <a:p>
            <a:r>
              <a:rPr kumimoji="1" lang="ja-JP" altLang="en-US" sz="1050" b="1"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保険料の完全統一への円滑かつ確実な移行を図るための激変緩和措置等について、国への緊急要望を行う。</a:t>
            </a:r>
            <a:endParaRPr kumimoji="1" lang="ja-JP" altLang="en-US" sz="1050"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910253680"/>
              </p:ext>
            </p:extLst>
          </p:nvPr>
        </p:nvGraphicFramePr>
        <p:xfrm>
          <a:off x="533494" y="3874410"/>
          <a:ext cx="7978301" cy="929775"/>
        </p:xfrm>
        <a:graphic>
          <a:graphicData uri="http://schemas.openxmlformats.org/drawingml/2006/table">
            <a:tbl>
              <a:tblPr/>
              <a:tblGrid>
                <a:gridCol w="228339">
                  <a:extLst>
                    <a:ext uri="{9D8B030D-6E8A-4147-A177-3AD203B41FA5}">
                      <a16:colId xmlns:a16="http://schemas.microsoft.com/office/drawing/2014/main" val="418668362"/>
                    </a:ext>
                  </a:extLst>
                </a:gridCol>
                <a:gridCol w="3659669">
                  <a:extLst>
                    <a:ext uri="{9D8B030D-6E8A-4147-A177-3AD203B41FA5}">
                      <a16:colId xmlns:a16="http://schemas.microsoft.com/office/drawing/2014/main" val="1132632647"/>
                    </a:ext>
                  </a:extLst>
                </a:gridCol>
                <a:gridCol w="4090293">
                  <a:extLst>
                    <a:ext uri="{9D8B030D-6E8A-4147-A177-3AD203B41FA5}">
                      <a16:colId xmlns:a16="http://schemas.microsoft.com/office/drawing/2014/main" val="1364653284"/>
                    </a:ext>
                  </a:extLst>
                </a:gridCol>
              </a:tblGrid>
              <a:tr h="209775">
                <a:tc>
                  <a:txBody>
                    <a:bodyPr/>
                    <a:lstStyle/>
                    <a:p>
                      <a:pPr algn="l"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B5E4"/>
                    </a:solidFill>
                  </a:tcPr>
                </a:tc>
                <a:tc>
                  <a:txBody>
                    <a:bodyPr/>
                    <a:lstStyle/>
                    <a:p>
                      <a:pPr algn="ctr"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項　目</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B5E4"/>
                    </a:solidFill>
                  </a:tcPr>
                </a:tc>
                <a:tc>
                  <a:txBody>
                    <a:bodyPr/>
                    <a:lstStyle/>
                    <a:p>
                      <a:pPr algn="ctr"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内容等</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AB5E4"/>
                    </a:solidFill>
                  </a:tcPr>
                </a:tc>
                <a:extLst>
                  <a:ext uri="{0D108BD9-81ED-4DB2-BD59-A6C34878D82A}">
                    <a16:rowId xmlns:a16="http://schemas.microsoft.com/office/drawing/2014/main" val="3032526671"/>
                  </a:ext>
                </a:extLst>
              </a:tr>
              <a:tr h="720000">
                <a:tc>
                  <a:txBody>
                    <a:bodyPr/>
                    <a:lstStyle/>
                    <a:p>
                      <a:pPr algn="ctr" fontAlgn="ctr"/>
                      <a:r>
                        <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 国への要望による激変緩和措置等の財源確保</a:t>
                      </a:r>
                    </a:p>
                  </a:txBody>
                  <a:tcPr marL="36000"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kern="1200" baseline="0" dirty="0">
                          <a:solidFill>
                            <a:schemeClr val="tx1"/>
                          </a:solidFill>
                          <a:latin typeface="HG丸ｺﾞｼｯｸM-PRO" panose="020F0600000000000000" pitchFamily="50" charset="-128"/>
                          <a:ea typeface="HG丸ｺﾞｼｯｸM-PRO" panose="020F0600000000000000" pitchFamily="50" charset="-128"/>
                          <a:cs typeface="+mn-cs"/>
                        </a:rPr>
                        <a:t>統一の加速化を推進する観点も踏まえ、全国で先鞭となる保険料の完全統一</a:t>
                      </a:r>
                      <a:endParaRPr kumimoji="1" lang="en-US" altLang="ja-JP" sz="900" b="0" i="0" u="none" strike="noStrike" kern="1200" baseline="0" dirty="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900" b="0" i="0" u="none" strike="noStrike" kern="1200" baseline="0" dirty="0">
                          <a:solidFill>
                            <a:schemeClr val="tx1"/>
                          </a:solidFill>
                          <a:latin typeface="HG丸ｺﾞｼｯｸM-PRO" panose="020F0600000000000000" pitchFamily="50" charset="-128"/>
                          <a:ea typeface="HG丸ｺﾞｼｯｸM-PRO" panose="020F0600000000000000" pitchFamily="50" charset="-128"/>
                          <a:cs typeface="+mn-cs"/>
                        </a:rPr>
                        <a:t>　への円滑かつ確実な移行を図るため、国に対し、激変緩和措置等の支援を</a:t>
                      </a:r>
                      <a:endParaRPr kumimoji="1" lang="en-US" altLang="ja-JP" sz="900" b="0" i="0" u="none" strike="noStrike" kern="1200" baseline="0" dirty="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900" b="0" i="0" u="none" strike="noStrike" kern="1200" baseline="0" dirty="0">
                          <a:solidFill>
                            <a:schemeClr val="tx1"/>
                          </a:solidFill>
                          <a:latin typeface="HG丸ｺﾞｼｯｸM-PRO" panose="020F0600000000000000" pitchFamily="50" charset="-128"/>
                          <a:ea typeface="HG丸ｺﾞｼｯｸM-PRO" panose="020F0600000000000000" pitchFamily="50" charset="-128"/>
                          <a:cs typeface="+mn-cs"/>
                        </a:rPr>
                        <a:t>　求める。　</a:t>
                      </a:r>
                      <a:endPar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36000"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22538659"/>
                  </a:ext>
                </a:extLst>
              </a:tr>
            </a:tbl>
          </a:graphicData>
        </a:graphic>
      </p:graphicFrame>
    </p:spTree>
    <p:extLst>
      <p:ext uri="{BB962C8B-B14F-4D97-AF65-F5344CB8AC3E}">
        <p14:creationId xmlns:p14="http://schemas.microsoft.com/office/powerpoint/2010/main" val="36097070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6869</TotalTime>
  <Words>263</Words>
  <Application>Microsoft Office PowerPoint</Application>
  <PresentationFormat>画面に合わせる (4:3)</PresentationFormat>
  <Paragraphs>39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R6事業費納付金・本算定に向けた対応策について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柿花　啓史</cp:lastModifiedBy>
  <cp:revision>721</cp:revision>
  <cp:lastPrinted>2023-12-11T10:21:40Z</cp:lastPrinted>
  <dcterms:created xsi:type="dcterms:W3CDTF">2017-09-18T04:43:12Z</dcterms:created>
  <dcterms:modified xsi:type="dcterms:W3CDTF">2023-12-13T08:06:59Z</dcterms:modified>
</cp:coreProperties>
</file>