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7" autoAdjust="0"/>
    <p:restoredTop sz="93514" autoAdjust="0"/>
  </p:normalViewPr>
  <p:slideViewPr>
    <p:cSldViewPr>
      <p:cViewPr varScale="1">
        <p:scale>
          <a:sx n="66" d="100"/>
          <a:sy n="66" d="100"/>
        </p:scale>
        <p:origin x="95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2023/4/18</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2023/4/18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2023/4/18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2023/4/18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2023/4/18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2023/4/18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2023/4/18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2023/4/18</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51775"/>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令和５年度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75466707"/>
              </p:ext>
            </p:extLst>
          </p:nvPr>
        </p:nvGraphicFramePr>
        <p:xfrm>
          <a:off x="34934" y="607259"/>
          <a:ext cx="9036495" cy="4893380"/>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2359080">
                  <a:extLst>
                    <a:ext uri="{9D8B030D-6E8A-4147-A177-3AD203B41FA5}">
                      <a16:colId xmlns:a16="http://schemas.microsoft.com/office/drawing/2014/main" val="20004"/>
                    </a:ext>
                  </a:extLst>
                </a:gridCol>
                <a:gridCol w="3528392">
                  <a:extLst>
                    <a:ext uri="{9D8B030D-6E8A-4147-A177-3AD203B41FA5}">
                      <a16:colId xmlns:a16="http://schemas.microsoft.com/office/drawing/2014/main" val="4110931989"/>
                    </a:ext>
                  </a:extLst>
                </a:gridCol>
                <a:gridCol w="2354610">
                  <a:extLst>
                    <a:ext uri="{9D8B030D-6E8A-4147-A177-3AD203B41FA5}">
                      <a16:colId xmlns:a16="http://schemas.microsoft.com/office/drawing/2014/main" val="877537854"/>
                    </a:ext>
                  </a:extLst>
                </a:gridCol>
              </a:tblGrid>
              <a:tr h="448196">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3381971">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仮算定結果を受けて、緊急対応措置として、本算定では、保険料額抑制のため、以下のとおり、引上げることとする。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令和４年度算定から採用した</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歳の誕生月で減算するコーホート　要因法（「自然増減」（出生と死亡）及び「純移動」（資格取得・喪失）という、二つの「変動要因」の将来値を仮定し、それに基づいた被保険者数の推計を行う方法）を今回も採用。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063213">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　</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額し</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、その減額相当額を公費で支援する法改正（令和４年４月１日施行）を実施。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smtClean="0">
                <a:solidFill>
                  <a:schemeClr val="tx1"/>
                </a:solidFill>
              </a:rPr>
              <a:t>資料４－２</a:t>
            </a:r>
            <a:endParaRPr lang="en-US" altLang="ja-JP" sz="1600" b="1" dirty="0" smtClean="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448206512"/>
              </p:ext>
            </p:extLst>
          </p:nvPr>
        </p:nvGraphicFramePr>
        <p:xfrm>
          <a:off x="3376620" y="1471420"/>
          <a:ext cx="3211604" cy="506340"/>
        </p:xfrm>
        <a:graphic>
          <a:graphicData uri="http://schemas.openxmlformats.org/drawingml/2006/table">
            <a:tbl>
              <a:tblPr firstRow="1" bandRow="1">
                <a:tableStyleId>{7DF18680-E054-41AD-8BC1-D1AEF772440D}</a:tableStyleId>
              </a:tblPr>
              <a:tblGrid>
                <a:gridCol w="237736">
                  <a:extLst>
                    <a:ext uri="{9D8B030D-6E8A-4147-A177-3AD203B41FA5}">
                      <a16:colId xmlns:a16="http://schemas.microsoft.com/office/drawing/2014/main" val="4137625715"/>
                    </a:ext>
                  </a:extLst>
                </a:gridCol>
                <a:gridCol w="2973868">
                  <a:extLst>
                    <a:ext uri="{9D8B030D-6E8A-4147-A177-3AD203B41FA5}">
                      <a16:colId xmlns:a16="http://schemas.microsoft.com/office/drawing/2014/main" val="1837794094"/>
                    </a:ext>
                  </a:extLst>
                </a:gridCol>
              </a:tblGrid>
              <a:tr h="488284">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75</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639909591"/>
              </p:ext>
            </p:extLst>
          </p:nvPr>
        </p:nvGraphicFramePr>
        <p:xfrm>
          <a:off x="3390708" y="2464547"/>
          <a:ext cx="3197515" cy="506340"/>
        </p:xfrm>
        <a:graphic>
          <a:graphicData uri="http://schemas.openxmlformats.org/drawingml/2006/table">
            <a:tbl>
              <a:tblPr firstRow="1" bandRow="1">
                <a:tableStyleId>{7DF18680-E054-41AD-8BC1-D1AEF772440D}</a:tableStyleId>
              </a:tblPr>
              <a:tblGrid>
                <a:gridCol w="236693">
                  <a:extLst>
                    <a:ext uri="{9D8B030D-6E8A-4147-A177-3AD203B41FA5}">
                      <a16:colId xmlns:a16="http://schemas.microsoft.com/office/drawing/2014/main" val="4137625715"/>
                    </a:ext>
                  </a:extLst>
                </a:gridCol>
                <a:gridCol w="2960822">
                  <a:extLst>
                    <a:ext uri="{9D8B030D-6E8A-4147-A177-3AD203B41FA5}">
                      <a16:colId xmlns:a16="http://schemas.microsoft.com/office/drawing/2014/main" val="1837794094"/>
                    </a:ext>
                  </a:extLst>
                </a:gridCol>
              </a:tblGrid>
              <a:tr h="370840">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80</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5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046465381"/>
              </p:ext>
            </p:extLst>
          </p:nvPr>
        </p:nvGraphicFramePr>
        <p:xfrm>
          <a:off x="9190471" y="5500639"/>
          <a:ext cx="3248199" cy="1192262"/>
        </p:xfrm>
        <a:graphic>
          <a:graphicData uri="http://schemas.openxmlformats.org/drawingml/2006/table">
            <a:tbl>
              <a:tblPr firstRow="1" bandRow="1">
                <a:tableStyleId>{5C22544A-7EE6-4342-B048-85BDC9FD1C3A}</a:tableStyleId>
              </a:tblPr>
              <a:tblGrid>
                <a:gridCol w="745489">
                  <a:extLst>
                    <a:ext uri="{9D8B030D-6E8A-4147-A177-3AD203B41FA5}">
                      <a16:colId xmlns:a16="http://schemas.microsoft.com/office/drawing/2014/main" val="574122283"/>
                    </a:ext>
                  </a:extLst>
                </a:gridCol>
                <a:gridCol w="1270737">
                  <a:extLst>
                    <a:ext uri="{9D8B030D-6E8A-4147-A177-3AD203B41FA5}">
                      <a16:colId xmlns:a16="http://schemas.microsoft.com/office/drawing/2014/main" val="2402367207"/>
                    </a:ext>
                  </a:extLst>
                </a:gridCol>
                <a:gridCol w="1231973">
                  <a:extLst>
                    <a:ext uri="{9D8B030D-6E8A-4147-A177-3AD203B41FA5}">
                      <a16:colId xmlns:a16="http://schemas.microsoft.com/office/drawing/2014/main" val="4126786812"/>
                    </a:ext>
                  </a:extLst>
                </a:gridCol>
              </a:tblGrid>
              <a:tr h="232142">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設定条件</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仮算定時</a:t>
                      </a:r>
                      <a:endParaRPr kumimoji="1" lang="en-US" altLang="ja-JP" sz="900" b="0" dirty="0" smtClean="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本算定時</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77777904"/>
                  </a:ext>
                </a:extLst>
              </a:tr>
              <a:tr h="299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HGSｺﾞｼｯｸM" panose="020B0600000000000000" pitchFamily="50" charset="-128"/>
                          <a:ea typeface="HGSｺﾞｼｯｸM" panose="020B0600000000000000" pitchFamily="50" charset="-128"/>
                        </a:rPr>
                        <a:t>規模別基準収納率</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02120781"/>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インセンティブ</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1/2</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1/4</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3346876"/>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努力分</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62607862"/>
                  </a:ext>
                </a:extLst>
              </a:tr>
            </a:tbl>
          </a:graphicData>
        </a:graphic>
      </p:graphicFrame>
      <p:sp>
        <p:nvSpPr>
          <p:cNvPr id="9" name="スライド番号プレースホルダー 8"/>
          <p:cNvSpPr>
            <a:spLocks noGrp="1"/>
          </p:cNvSpPr>
          <p:nvPr>
            <p:ph type="sldNum" sz="quarter" idx="12"/>
          </p:nvPr>
        </p:nvSpPr>
        <p:spPr>
          <a:xfrm>
            <a:off x="7010400" y="6553535"/>
            <a:ext cx="2133600" cy="365125"/>
          </a:xfrm>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令和５年度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1692884"/>
              </p:ext>
            </p:extLst>
          </p:nvPr>
        </p:nvGraphicFramePr>
        <p:xfrm>
          <a:off x="50355" y="390921"/>
          <a:ext cx="9036495" cy="3338716"/>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2215064">
                  <a:extLst>
                    <a:ext uri="{9D8B030D-6E8A-4147-A177-3AD203B41FA5}">
                      <a16:colId xmlns:a16="http://schemas.microsoft.com/office/drawing/2014/main" val="20004"/>
                    </a:ext>
                  </a:extLst>
                </a:gridCol>
                <a:gridCol w="3816424">
                  <a:extLst>
                    <a:ext uri="{9D8B030D-6E8A-4147-A177-3AD203B41FA5}">
                      <a16:colId xmlns:a16="http://schemas.microsoft.com/office/drawing/2014/main" val="4110931989"/>
                    </a:ext>
                  </a:extLst>
                </a:gridCol>
                <a:gridCol w="2210594">
                  <a:extLst>
                    <a:ext uri="{9D8B030D-6E8A-4147-A177-3AD203B41FA5}">
                      <a16:colId xmlns:a16="http://schemas.microsoft.com/office/drawing/2014/main" val="877537854"/>
                    </a:ext>
                  </a:extLst>
                </a:gridCol>
              </a:tblGrid>
              <a:tr h="448196">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961583">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令和３年度決算状況を踏まえた検証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令和３年度を含む直近３年間の収納率実績の最高値と令和３年度の</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収納率の平均値を算定の基準とし、条件を以下のとおり設定。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lvl="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仮算定結果を受けて、緊急対応措置として、本算定では、保険料率抑制のため、以下のとおり、設定条件を見直すこととする。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令和４年度決算状況を踏まえた検証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046465381"/>
              </p:ext>
            </p:extLst>
          </p:nvPr>
        </p:nvGraphicFramePr>
        <p:xfrm>
          <a:off x="9190471" y="5500639"/>
          <a:ext cx="3248199" cy="1192262"/>
        </p:xfrm>
        <a:graphic>
          <a:graphicData uri="http://schemas.openxmlformats.org/drawingml/2006/table">
            <a:tbl>
              <a:tblPr firstRow="1" bandRow="1">
                <a:tableStyleId>{5C22544A-7EE6-4342-B048-85BDC9FD1C3A}</a:tableStyleId>
              </a:tblPr>
              <a:tblGrid>
                <a:gridCol w="745489">
                  <a:extLst>
                    <a:ext uri="{9D8B030D-6E8A-4147-A177-3AD203B41FA5}">
                      <a16:colId xmlns:a16="http://schemas.microsoft.com/office/drawing/2014/main" val="574122283"/>
                    </a:ext>
                  </a:extLst>
                </a:gridCol>
                <a:gridCol w="1270737">
                  <a:extLst>
                    <a:ext uri="{9D8B030D-6E8A-4147-A177-3AD203B41FA5}">
                      <a16:colId xmlns:a16="http://schemas.microsoft.com/office/drawing/2014/main" val="2402367207"/>
                    </a:ext>
                  </a:extLst>
                </a:gridCol>
                <a:gridCol w="1231973">
                  <a:extLst>
                    <a:ext uri="{9D8B030D-6E8A-4147-A177-3AD203B41FA5}">
                      <a16:colId xmlns:a16="http://schemas.microsoft.com/office/drawing/2014/main" val="4126786812"/>
                    </a:ext>
                  </a:extLst>
                </a:gridCol>
              </a:tblGrid>
              <a:tr h="232142">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設定条件</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仮算定時</a:t>
                      </a:r>
                      <a:endParaRPr kumimoji="1" lang="en-US" altLang="ja-JP" sz="900" b="0" dirty="0" smtClean="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本算定時</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77777904"/>
                  </a:ext>
                </a:extLst>
              </a:tr>
              <a:tr h="299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HGSｺﾞｼｯｸM" panose="020B0600000000000000" pitchFamily="50" charset="-128"/>
                          <a:ea typeface="HGSｺﾞｼｯｸM" panose="020B0600000000000000" pitchFamily="50" charset="-128"/>
                        </a:rPr>
                        <a:t>規模別基準収納率</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02120781"/>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インセンティブ</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1/2</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1/4</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3346876"/>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努力分</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6260786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129756934"/>
              </p:ext>
            </p:extLst>
          </p:nvPr>
        </p:nvGraphicFramePr>
        <p:xfrm>
          <a:off x="3256119" y="1253683"/>
          <a:ext cx="3404112" cy="940680"/>
        </p:xfrm>
        <a:graphic>
          <a:graphicData uri="http://schemas.openxmlformats.org/drawingml/2006/table">
            <a:tbl>
              <a:tblPr firstRow="1" bandRow="1">
                <a:tableStyleId>{7DF18680-E054-41AD-8BC1-D1AEF772440D}</a:tableStyleId>
              </a:tblPr>
              <a:tblGrid>
                <a:gridCol w="251986">
                  <a:extLst>
                    <a:ext uri="{9D8B030D-6E8A-4147-A177-3AD203B41FA5}">
                      <a16:colId xmlns:a16="http://schemas.microsoft.com/office/drawing/2014/main" val="4137625715"/>
                    </a:ext>
                  </a:extLst>
                </a:gridCol>
                <a:gridCol w="3152126">
                  <a:extLst>
                    <a:ext uri="{9D8B030D-6E8A-4147-A177-3AD203B41FA5}">
                      <a16:colId xmlns:a16="http://schemas.microsoft.com/office/drawing/2014/main" val="1837794094"/>
                    </a:ext>
                  </a:extLst>
                </a:gridCol>
              </a:tblGrid>
              <a:tr h="762957">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規模別基準収納率</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インセンティブ</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1/2</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努力分</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0.5</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83587734"/>
              </p:ext>
            </p:extLst>
          </p:nvPr>
        </p:nvGraphicFramePr>
        <p:xfrm>
          <a:off x="3256119" y="2624467"/>
          <a:ext cx="3404112" cy="940680"/>
        </p:xfrm>
        <a:graphic>
          <a:graphicData uri="http://schemas.openxmlformats.org/drawingml/2006/table">
            <a:tbl>
              <a:tblPr firstRow="1" bandRow="1">
                <a:tableStyleId>{7DF18680-E054-41AD-8BC1-D1AEF772440D}</a:tableStyleId>
              </a:tblPr>
              <a:tblGrid>
                <a:gridCol w="251986">
                  <a:extLst>
                    <a:ext uri="{9D8B030D-6E8A-4147-A177-3AD203B41FA5}">
                      <a16:colId xmlns:a16="http://schemas.microsoft.com/office/drawing/2014/main" val="4137625715"/>
                    </a:ext>
                  </a:extLst>
                </a:gridCol>
                <a:gridCol w="3152126">
                  <a:extLst>
                    <a:ext uri="{9D8B030D-6E8A-4147-A177-3AD203B41FA5}">
                      <a16:colId xmlns:a16="http://schemas.microsoft.com/office/drawing/2014/main" val="1837794094"/>
                    </a:ext>
                  </a:extLst>
                </a:gridCol>
              </a:tblGrid>
              <a:tr h="370840">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規模別基準収納率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規模別平均収納率▲</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0.5</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インセンティブ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努力分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0.6</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392384790"/>
              </p:ext>
            </p:extLst>
          </p:nvPr>
        </p:nvGraphicFramePr>
        <p:xfrm>
          <a:off x="50355" y="3738646"/>
          <a:ext cx="9034091" cy="2885440"/>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3442292603"/>
                    </a:ext>
                  </a:extLst>
                </a:gridCol>
                <a:gridCol w="2215275">
                  <a:extLst>
                    <a:ext uri="{9D8B030D-6E8A-4147-A177-3AD203B41FA5}">
                      <a16:colId xmlns:a16="http://schemas.microsoft.com/office/drawing/2014/main" val="103030943"/>
                    </a:ext>
                  </a:extLst>
                </a:gridCol>
                <a:gridCol w="3816424">
                  <a:extLst>
                    <a:ext uri="{9D8B030D-6E8A-4147-A177-3AD203B41FA5}">
                      <a16:colId xmlns:a16="http://schemas.microsoft.com/office/drawing/2014/main" val="2298063748"/>
                    </a:ext>
                  </a:extLst>
                </a:gridCol>
                <a:gridCol w="2208190">
                  <a:extLst>
                    <a:ext uri="{9D8B030D-6E8A-4147-A177-3AD203B41FA5}">
                      <a16:colId xmlns:a16="http://schemas.microsoft.com/office/drawing/2014/main" val="1031571040"/>
                    </a:ext>
                  </a:extLst>
                </a:gridCol>
              </a:tblGrid>
              <a:tr h="168668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仮算定結果を受けて、緊急対応措置として、本算定では、保険料額抑制のため、以下のとおりとする。</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b="1"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検討（継続）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932911510"/>
              </p:ext>
            </p:extLst>
          </p:nvPr>
        </p:nvGraphicFramePr>
        <p:xfrm>
          <a:off x="3256118" y="4006069"/>
          <a:ext cx="3404113" cy="670560"/>
        </p:xfrm>
        <a:graphic>
          <a:graphicData uri="http://schemas.openxmlformats.org/drawingml/2006/table">
            <a:tbl>
              <a:tblPr firstRow="1" bandRow="1">
                <a:tableStyleId>{5C22544A-7EE6-4342-B048-85BDC9FD1C3A}</a:tableStyleId>
              </a:tblPr>
              <a:tblGrid>
                <a:gridCol w="244151">
                  <a:extLst>
                    <a:ext uri="{9D8B030D-6E8A-4147-A177-3AD203B41FA5}">
                      <a16:colId xmlns:a16="http://schemas.microsoft.com/office/drawing/2014/main" val="1005868011"/>
                    </a:ext>
                  </a:extLst>
                </a:gridCol>
                <a:gridCol w="3159962">
                  <a:extLst>
                    <a:ext uri="{9D8B030D-6E8A-4147-A177-3AD203B41FA5}">
                      <a16:colId xmlns:a16="http://schemas.microsoft.com/office/drawing/2014/main" val="3455395828"/>
                    </a:ext>
                  </a:extLst>
                </a:gridCol>
              </a:tblGrid>
              <a:tr h="491341">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府保険料総額 （医療分）の</a:t>
                      </a:r>
                      <a:r>
                        <a:rPr kumimoji="1" lang="en-US" altLang="ja-JP" sz="950" b="0" baseline="0" dirty="0" smtClean="0">
                          <a:solidFill>
                            <a:schemeClr val="tx1"/>
                          </a:solidFill>
                          <a:latin typeface="HGSｺﾞｼｯｸM" panose="020B0600000000000000" pitchFamily="50" charset="-128"/>
                          <a:ea typeface="HGSｺﾞｼｯｸM" panose="020B0600000000000000" pitchFamily="50" charset="-128"/>
                        </a:rPr>
                        <a:t>3.5</a:t>
                      </a:r>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950" b="0" baseline="0" dirty="0" smtClean="0">
                          <a:solidFill>
                            <a:schemeClr val="tx1"/>
                          </a:solidFill>
                          <a:latin typeface="HGSｺﾞｼｯｸM" panose="020B0600000000000000" pitchFamily="50" charset="-128"/>
                          <a:ea typeface="HGSｺﾞｼｯｸM" panose="020B0600000000000000" pitchFamily="50" charset="-128"/>
                        </a:rPr>
                        <a:t>10</a:t>
                      </a:r>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950" b="0" baseline="0" dirty="0" smtClean="0">
                          <a:solidFill>
                            <a:schemeClr val="tx1"/>
                          </a:solidFill>
                          <a:latin typeface="HGSｺﾞｼｯｸM" panose="020B0600000000000000" pitchFamily="50" charset="-128"/>
                          <a:ea typeface="HGSｺﾞｼｯｸM" panose="020B0600000000000000" pitchFamily="50" charset="-128"/>
                        </a:rPr>
                        <a:t>5.0</a:t>
                      </a:r>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0242701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029631493"/>
              </p:ext>
            </p:extLst>
          </p:nvPr>
        </p:nvGraphicFramePr>
        <p:xfrm>
          <a:off x="3270208" y="5085208"/>
          <a:ext cx="3390023" cy="525780"/>
        </p:xfrm>
        <a:graphic>
          <a:graphicData uri="http://schemas.openxmlformats.org/drawingml/2006/table">
            <a:tbl>
              <a:tblPr firstRow="1" bandRow="1">
                <a:tableStyleId>{5C22544A-7EE6-4342-B048-85BDC9FD1C3A}</a:tableStyleId>
              </a:tblPr>
              <a:tblGrid>
                <a:gridCol w="240752">
                  <a:extLst>
                    <a:ext uri="{9D8B030D-6E8A-4147-A177-3AD203B41FA5}">
                      <a16:colId xmlns:a16="http://schemas.microsoft.com/office/drawing/2014/main" val="1578790523"/>
                    </a:ext>
                  </a:extLst>
                </a:gridCol>
                <a:gridCol w="3149271">
                  <a:extLst>
                    <a:ext uri="{9D8B030D-6E8A-4147-A177-3AD203B41FA5}">
                      <a16:colId xmlns:a16="http://schemas.microsoft.com/office/drawing/2014/main" val="321643408"/>
                    </a:ext>
                  </a:extLst>
                </a:gridCol>
              </a:tblGrid>
              <a:tr h="445445">
                <a:tc>
                  <a:txBody>
                    <a:bodyPr/>
                    <a:lstStyle/>
                    <a:p>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本算定</a:t>
                      </a:r>
                      <a:endParaRPr kumimoji="1" lang="ja-JP" altLang="en-US" sz="950" b="0" dirty="0">
                        <a:solidFill>
                          <a:schemeClr val="tx1"/>
                        </a:solidFill>
                        <a:latin typeface="HGPｺﾞｼｯｸM" panose="020B0600000000000000" pitchFamily="50" charset="-128"/>
                        <a:ea typeface="HGP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　上記の設定に基づく仮算定時の申請額の</a:t>
                      </a:r>
                      <a:r>
                        <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％を上限とすることとする。</a:t>
                      </a:r>
                      <a:endParaRPr kumimoji="1" lang="ja-JP" altLang="en-US" sz="950" b="0"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75287623"/>
                  </a:ext>
                </a:extLst>
              </a:tr>
            </a:tbl>
          </a:graphicData>
        </a:graphic>
      </p:graphicFrame>
      <p:sp>
        <p:nvSpPr>
          <p:cNvPr id="9" name="スライド番号プレースホルダー 8"/>
          <p:cNvSpPr>
            <a:spLocks noGrp="1"/>
          </p:cNvSpPr>
          <p:nvPr>
            <p:ph type="sldNum" sz="quarter" idx="12"/>
          </p:nvPr>
        </p:nvSpPr>
        <p:spPr>
          <a:xfrm>
            <a:off x="7003859" y="6568394"/>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令和５年度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34331582"/>
              </p:ext>
            </p:extLst>
          </p:nvPr>
        </p:nvGraphicFramePr>
        <p:xfrm>
          <a:off x="52760" y="409972"/>
          <a:ext cx="9034091" cy="3810278"/>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20000"/>
                    </a:ext>
                  </a:extLst>
                </a:gridCol>
                <a:gridCol w="2212870">
                  <a:extLst>
                    <a:ext uri="{9D8B030D-6E8A-4147-A177-3AD203B41FA5}">
                      <a16:colId xmlns:a16="http://schemas.microsoft.com/office/drawing/2014/main" val="20004"/>
                    </a:ext>
                  </a:extLst>
                </a:gridCol>
                <a:gridCol w="3744416">
                  <a:extLst>
                    <a:ext uri="{9D8B030D-6E8A-4147-A177-3AD203B41FA5}">
                      <a16:colId xmlns:a16="http://schemas.microsoft.com/office/drawing/2014/main" val="4110931989"/>
                    </a:ext>
                  </a:extLst>
                </a:gridCol>
                <a:gridCol w="2282603">
                  <a:extLst>
                    <a:ext uri="{9D8B030D-6E8A-4147-A177-3AD203B41FA5}">
                      <a16:colId xmlns:a16="http://schemas.microsoft.com/office/drawing/2014/main" val="877537854"/>
                    </a:ext>
                  </a:extLst>
                </a:gridCol>
              </a:tblGrid>
              <a:tr h="36603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保険料の平準化等を図る観点から、基金への積立に係る基本的な考え方等について、引き続き検討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smtClean="0">
                          <a:solidFill>
                            <a:schemeClr val="tx1"/>
                          </a:solidFill>
                          <a:latin typeface="HGPｺﾞｼｯｸM" panose="020B0600000000000000" pitchFamily="50" charset="-128"/>
                          <a:ea typeface="HGPｺﾞｼｯｸM" panose="020B0600000000000000" pitchFamily="50" charset="-128"/>
                        </a:rPr>
                        <a:t>【</a:t>
                      </a:r>
                      <a:r>
                        <a:rPr lang="ja-JP" altLang="en-US" sz="950" dirty="0" smtClean="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１人あたり精算額」</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）と（</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）が（</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）が（</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仮算定結果を受けて、緊急対応措置として、本算定では、保険料額抑制のため、以下のとおりすることとする。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保険料の平準化等を図る観点</a:t>
                      </a:r>
                      <a:r>
                        <a:rPr lang="ja-JP" altLang="en-US" sz="950" smtClean="0">
                          <a:solidFill>
                            <a:schemeClr val="tx1"/>
                          </a:solidFill>
                          <a:latin typeface="HGPｺﾞｼｯｸM" panose="020B0600000000000000" pitchFamily="50" charset="-128"/>
                          <a:ea typeface="HGPｺﾞｼｯｸM" panose="020B0600000000000000" pitchFamily="50" charset="-128"/>
                        </a:rPr>
                        <a:t>から、財政</a:t>
                      </a:r>
                      <a:r>
                        <a:rPr lang="ja-JP" altLang="en-US" sz="950" dirty="0" smtClean="0">
                          <a:solidFill>
                            <a:schemeClr val="tx1"/>
                          </a:solidFill>
                          <a:latin typeface="HGPｺﾞｼｯｸM" panose="020B0600000000000000" pitchFamily="50" charset="-128"/>
                          <a:ea typeface="HGPｺﾞｼｯｸM" panose="020B0600000000000000" pitchFamily="50" charset="-128"/>
                        </a:rPr>
                        <a:t>調整事業に係る基本的な考え方等に</a:t>
                      </a:r>
                      <a:r>
                        <a:rPr lang="ja-JP" altLang="en-US" sz="950" smtClean="0">
                          <a:solidFill>
                            <a:schemeClr val="tx1"/>
                          </a:solidFill>
                          <a:latin typeface="HGPｺﾞｼｯｸM" panose="020B0600000000000000" pitchFamily="50" charset="-128"/>
                          <a:ea typeface="HGPｺﾞｼｯｸM" panose="020B0600000000000000" pitchFamily="50" charset="-128"/>
                        </a:rPr>
                        <a:t>ついて、基金への積立を含め、引き続き</a:t>
                      </a:r>
                      <a:r>
                        <a:rPr lang="ja-JP" altLang="en-US" sz="950" dirty="0" smtClean="0">
                          <a:solidFill>
                            <a:schemeClr val="tx1"/>
                          </a:solidFill>
                          <a:latin typeface="HGPｺﾞｼｯｸM" panose="020B0600000000000000" pitchFamily="50" charset="-128"/>
                          <a:ea typeface="HGPｺﾞｼｯｸM" panose="020B0600000000000000" pitchFamily="50" charset="-128"/>
                        </a:rPr>
                        <a:t>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520594279"/>
              </p:ext>
            </p:extLst>
          </p:nvPr>
        </p:nvGraphicFramePr>
        <p:xfrm>
          <a:off x="3284871" y="2555071"/>
          <a:ext cx="3166492" cy="525780"/>
        </p:xfrm>
        <a:graphic>
          <a:graphicData uri="http://schemas.openxmlformats.org/drawingml/2006/table">
            <a:tbl>
              <a:tblPr firstRow="1" bandRow="1">
                <a:tableStyleId>{5C22544A-7EE6-4342-B048-85BDC9FD1C3A}</a:tableStyleId>
              </a:tblPr>
              <a:tblGrid>
                <a:gridCol w="227108">
                  <a:extLst>
                    <a:ext uri="{9D8B030D-6E8A-4147-A177-3AD203B41FA5}">
                      <a16:colId xmlns:a16="http://schemas.microsoft.com/office/drawing/2014/main" val="1005868011"/>
                    </a:ext>
                  </a:extLst>
                </a:gridCol>
                <a:gridCol w="2939384">
                  <a:extLst>
                    <a:ext uri="{9D8B030D-6E8A-4147-A177-3AD203B41FA5}">
                      <a16:colId xmlns:a16="http://schemas.microsoft.com/office/drawing/2014/main" val="3455395828"/>
                    </a:ext>
                  </a:extLst>
                </a:gridCol>
              </a:tblGrid>
              <a:tr h="491341">
                <a:tc>
                  <a:txBody>
                    <a:bodyPr/>
                    <a:lstStyle/>
                    <a:p>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仮算定</a:t>
                      </a:r>
                      <a:endParaRPr kumimoji="1" lang="ja-JP" altLang="en-US" sz="950" b="0" dirty="0">
                        <a:solidFill>
                          <a:schemeClr val="tx1"/>
                        </a:solidFill>
                        <a:latin typeface="HGPｺﾞｼｯｸM" panose="020B0600000000000000" pitchFamily="50" charset="-128"/>
                        <a:ea typeface="HGP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a:r>
                        <a:rPr kumimoji="1" lang="ja-JP" altLang="en-US" sz="950" b="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smtClean="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smtClean="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よりも低かったため、その差額に２年前の</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被保険者数を乗じた額を留保額とした。</a:t>
                      </a:r>
                      <a:endParaRPr kumimoji="1" lang="ja-JP" altLang="en-US" sz="950" b="0" dirty="0">
                        <a:solidFill>
                          <a:schemeClr val="tx1"/>
                        </a:solidFill>
                        <a:latin typeface="HGPｺﾞｼｯｸM" panose="020B0600000000000000" pitchFamily="50" charset="-128"/>
                        <a:ea typeface="HGPｺﾞｼｯｸM" panose="020B0600000000000000" pitchFamily="50" charset="-128"/>
                      </a:endParaRPr>
                    </a:p>
                  </a:txBody>
                  <a:tcPr marL="72000" marR="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0242701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235160085"/>
              </p:ext>
            </p:extLst>
          </p:nvPr>
        </p:nvGraphicFramePr>
        <p:xfrm>
          <a:off x="3284871" y="3514069"/>
          <a:ext cx="3166492" cy="525780"/>
        </p:xfrm>
        <a:graphic>
          <a:graphicData uri="http://schemas.openxmlformats.org/drawingml/2006/table">
            <a:tbl>
              <a:tblPr firstRow="1" bandRow="1">
                <a:tableStyleId>{5C22544A-7EE6-4342-B048-85BDC9FD1C3A}</a:tableStyleId>
              </a:tblPr>
              <a:tblGrid>
                <a:gridCol w="224877">
                  <a:extLst>
                    <a:ext uri="{9D8B030D-6E8A-4147-A177-3AD203B41FA5}">
                      <a16:colId xmlns:a16="http://schemas.microsoft.com/office/drawing/2014/main" val="1578790523"/>
                    </a:ext>
                  </a:extLst>
                </a:gridCol>
                <a:gridCol w="2941615">
                  <a:extLst>
                    <a:ext uri="{9D8B030D-6E8A-4147-A177-3AD203B41FA5}">
                      <a16:colId xmlns:a16="http://schemas.microsoft.com/office/drawing/2014/main" val="321643408"/>
                    </a:ext>
                  </a:extLst>
                </a:gridCol>
              </a:tblGrid>
              <a:tr h="445445">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を令和５年度保険料額の抑制財源とする。</a:t>
                      </a:r>
                      <a:endPar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endParaRPr>
                    </a:p>
                  </a:txBody>
                  <a:tcPr marL="72000" marR="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75287623"/>
                  </a:ext>
                </a:extLst>
              </a:tr>
            </a:tbl>
          </a:graphicData>
        </a:graphic>
      </p:graphicFrame>
      <p:sp>
        <p:nvSpPr>
          <p:cNvPr id="16" name="スライド番号プレースホルダー 15"/>
          <p:cNvSpPr>
            <a:spLocks noGrp="1"/>
          </p:cNvSpPr>
          <p:nvPr>
            <p:ph type="sldNum" sz="quarter" idx="12"/>
          </p:nvPr>
        </p:nvSpPr>
        <p:spPr>
          <a:xfrm>
            <a:off x="7010400" y="6492875"/>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4795</TotalTime>
  <Words>1422</Words>
  <Application>Microsoft Office PowerPoint</Application>
  <PresentationFormat>画面に合わせる (4:3)</PresentationFormat>
  <Paragraphs>172</Paragraphs>
  <Slides>3</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HGPｺﾞｼｯｸE</vt:lpstr>
      <vt:lpstr>HGPｺﾞｼｯｸM</vt:lpstr>
      <vt:lpstr>HGSｺﾞｼｯｸM</vt:lpstr>
      <vt:lpstr>HGS創英角ｺﾞｼｯｸUB</vt:lpstr>
      <vt:lpstr>ＭＳ Ｐゴシック</vt:lpstr>
      <vt:lpstr>游ゴシック</vt:lpstr>
      <vt:lpstr>Arial</vt:lpstr>
      <vt:lpstr>Calibri</vt:lpstr>
      <vt:lpstr>Wingdings</vt:lpstr>
      <vt:lpstr>Office ​​テーマ</vt:lpstr>
      <vt:lpstr>令和５年度　財政運営検討Ｗ・Ｇの検討事項</vt:lpstr>
      <vt:lpstr>令和５年度　財政運営検討Ｗ・Ｇの検討事項</vt:lpstr>
      <vt:lpstr>令和５年度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359</cp:revision>
  <cp:lastPrinted>2023-04-18T05:10:57Z</cp:lastPrinted>
  <dcterms:created xsi:type="dcterms:W3CDTF">2016-01-05T01:34:32Z</dcterms:created>
  <dcterms:modified xsi:type="dcterms:W3CDTF">2023-04-18T05:10:58Z</dcterms:modified>
</cp:coreProperties>
</file>