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74" autoAdjust="0"/>
    <p:restoredTop sz="94434" autoAdjust="0"/>
  </p:normalViewPr>
  <p:slideViewPr>
    <p:cSldViewPr>
      <p:cViewPr varScale="1">
        <p:scale>
          <a:sx n="74" d="100"/>
          <a:sy n="74" d="100"/>
        </p:scale>
        <p:origin x="97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2023/4/24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2023/4/24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2023/4/24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2023/4/24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2023/4/24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smtClean="0">
                <a:latin typeface="HGS創英角ｺﾞｼｯｸUB" panose="020B0900000000000000" pitchFamily="50" charset="-128"/>
                <a:ea typeface="HGS創英角ｺﾞｼｯｸUB" panose="020B0900000000000000" pitchFamily="50" charset="-128"/>
              </a:rPr>
              <a:t>５</a:t>
            </a:r>
            <a:r>
              <a:rPr kumimoji="1"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smtClean="0">
                <a:latin typeface="HGS創英角ｺﾞｼｯｸUB" panose="020B0900000000000000" pitchFamily="50" charset="-128"/>
                <a:ea typeface="HGS創英角ｺﾞｼｯｸUB" panose="020B0900000000000000" pitchFamily="50" charset="-128"/>
              </a:rPr>
              <a:t>事業</a:t>
            </a:r>
            <a:r>
              <a:rPr kumimoji="1" lang="ja-JP" altLang="en-US" sz="1800" dirty="0">
                <a:latin typeface="HGS創英角ｺﾞｼｯｸUB" panose="020B0900000000000000" pitchFamily="50" charset="-128"/>
                <a:ea typeface="HGS創英角ｺﾞｼｯｸUB" panose="020B0900000000000000" pitchFamily="50" charset="-128"/>
              </a:rPr>
              <a:t>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a:t>
            </a:r>
            <a:r>
              <a:rPr kumimoji="1" lang="ja-JP" altLang="en-US" sz="1800" dirty="0" smtClean="0">
                <a:latin typeface="HGS創英角ｺﾞｼｯｸUB" panose="020B0900000000000000" pitchFamily="50" charset="-128"/>
                <a:ea typeface="HGS創英角ｺﾞｼｯｸUB" panose="020B0900000000000000" pitchFamily="50" charset="-128"/>
              </a:rPr>
              <a:t>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609205429"/>
              </p:ext>
            </p:extLst>
          </p:nvPr>
        </p:nvGraphicFramePr>
        <p:xfrm>
          <a:off x="302296" y="457815"/>
          <a:ext cx="8662192" cy="5386437"/>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6">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災害による「準半壊」の取扱いについては、国から示されなかったため、引き続き、国の動き等を注視。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児一時金：政令基準どおり一律</a:t>
                      </a:r>
                      <a:r>
                        <a:rPr kumimoji="1" lang="en-US" altLang="ja-JP" sz="800" dirty="0">
                          <a:solidFill>
                            <a:schemeClr val="tx1"/>
                          </a:solidFill>
                          <a:latin typeface="HGPｺﾞｼｯｸM" panose="020B0600000000000000" pitchFamily="50" charset="-128"/>
                          <a:ea typeface="HGPｺﾞｼｯｸM" panose="020B0600000000000000" pitchFamily="50" charset="-128"/>
                        </a:rPr>
                        <a:t>420,000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より改正政令基準のとおり</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費：府内一律</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血清</a:t>
                      </a:r>
                      <a:r>
                        <a:rPr kumimoji="1" lang="ja-JP" altLang="en-US" sz="800" dirty="0">
                          <a:solidFill>
                            <a:schemeClr val="tx1"/>
                          </a:solidFill>
                          <a:latin typeface="HGPｺﾞｼｯｸM" panose="020B0600000000000000" pitchFamily="50" charset="-128"/>
                          <a:ea typeface="HGPｺﾞｼｯｸM" panose="020B0600000000000000" pitchFamily="50" charset="-128"/>
                        </a:rPr>
                        <a:t>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人間</a:t>
                      </a:r>
                      <a:r>
                        <a:rPr kumimoji="1" lang="ja-JP" altLang="en-US" sz="800" dirty="0">
                          <a:solidFill>
                            <a:schemeClr val="tx1"/>
                          </a:solidFill>
                          <a:latin typeface="HGPｺﾞｼｯｸM" panose="020B0600000000000000" pitchFamily="50" charset="-128"/>
                          <a:ea typeface="HGPｺﾞｼｯｸM" panose="020B0600000000000000" pitchFamily="50" charset="-128"/>
                        </a:rPr>
                        <a:t>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特定</a:t>
                      </a:r>
                      <a:r>
                        <a:rPr kumimoji="1" lang="ja-JP" altLang="en-US" sz="800" dirty="0">
                          <a:solidFill>
                            <a:schemeClr val="tx1"/>
                          </a:solidFill>
                          <a:latin typeface="HGPｺﾞｼｯｸM" panose="020B0600000000000000" pitchFamily="50" charset="-128"/>
                          <a:ea typeface="HGPｺﾞｼｯｸM" panose="020B0600000000000000" pitchFamily="50" charset="-128"/>
                        </a:rPr>
                        <a:t>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dirty="0" smtClean="0">
                          <a:solidFill>
                            <a:schemeClr val="tx1"/>
                          </a:solidFill>
                          <a:latin typeface="HGPｺﾞｼｯｸM" panose="020B0600000000000000" pitchFamily="50" charset="-128"/>
                          <a:ea typeface="HGPｺﾞｼｯｸM" panose="020B0600000000000000" pitchFamily="50" charset="-128"/>
                        </a:rPr>
                        <a:t>保険料完全統一後の保健事業の在り方について、以下の考え方を提示した。</a:t>
                      </a: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UD デジタル 教科書体 NP-B" panose="02020700000000000000" pitchFamily="18" charset="-128"/>
                          <a:ea typeface="UD デジタル 教科書体 NP-B" panose="02020700000000000000" pitchFamily="18" charset="-128"/>
                        </a:rPr>
                        <a:t>保健事業の在り方について、引き続き、検討を進める。</a:t>
                      </a:r>
                      <a:endParaRPr kumimoji="1" lang="en-US" altLang="ja-JP" sz="800" dirty="0" smtClean="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r>
                        <a:rPr kumimoji="1" lang="ja-JP" altLang="en-US" sz="800" dirty="0">
                          <a:solidFill>
                            <a:schemeClr val="tx1"/>
                          </a:solidFill>
                          <a:latin typeface="HGPｺﾞｼｯｸM" panose="020B0600000000000000" pitchFamily="50" charset="-128"/>
                          <a:ea typeface="HGPｺﾞｼｯｸM" panose="020B0600000000000000" pitchFamily="50" charset="-128"/>
                        </a:rPr>
                        <a:t>回数、記載項目、通知の規格について、府内共通基準を</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設定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「別に定める基準」に定めている医療費通知の実施回数等について、再度検討したところ、</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医療費適正化の取組の観点から、現行の共通基準とする。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smtClean="0">
                <a:latin typeface="HGSｺﾞｼｯｸE" panose="020B0900000000000000" pitchFamily="50" charset="-128"/>
                <a:ea typeface="HGSｺﾞｼｯｸE" panose="020B0900000000000000" pitchFamily="50" charset="-128"/>
              </a:rPr>
              <a:t>資料４ー１</a:t>
            </a:r>
            <a:endParaRPr kumimoji="1" lang="en-US" altLang="ja-JP" sz="1200" b="1" dirty="0" smtClean="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861048"/>
            <a:ext cx="3312368" cy="792088"/>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2726669848"/>
              </p:ext>
            </p:extLst>
          </p:nvPr>
        </p:nvGraphicFramePr>
        <p:xfrm>
          <a:off x="5076056" y="3430705"/>
          <a:ext cx="1872208" cy="1222431"/>
        </p:xfrm>
        <a:graphic>
          <a:graphicData uri="http://schemas.openxmlformats.org/drawingml/2006/table">
            <a:tbl>
              <a:tblPr firstRow="1" bandRow="1">
                <a:tableStyleId>{7DF18680-E054-41AD-8BC1-D1AEF772440D}</a:tableStyleId>
              </a:tblPr>
              <a:tblGrid>
                <a:gridCol w="1872208">
                  <a:extLst>
                    <a:ext uri="{9D8B030D-6E8A-4147-A177-3AD203B41FA5}">
                      <a16:colId xmlns:a16="http://schemas.microsoft.com/office/drawing/2014/main" val="4137625715"/>
                    </a:ext>
                  </a:extLst>
                </a:gridCol>
              </a:tblGrid>
              <a:tr h="1222431">
                <a:tc>
                  <a:txBody>
                    <a:bodyPr/>
                    <a:lstStyle/>
                    <a:p>
                      <a:pPr marL="171450" indent="-171450">
                        <a:buFont typeface="HGSｺﾞｼｯｸM" panose="020B0600000000000000" pitchFamily="50" charset="-128"/>
                        <a:buChar char="○"/>
                      </a:pPr>
                      <a:r>
                        <a:rPr kumimoji="1" lang="ja-JP" altLang="en-US" sz="800" b="0" spc="-70" dirty="0" smtClean="0">
                          <a:solidFill>
                            <a:schemeClr val="tx1"/>
                          </a:solidFill>
                          <a:latin typeface="UD デジタル 教科書体 NP-B" panose="02020700000000000000" pitchFamily="18" charset="-128"/>
                          <a:ea typeface="UD デジタル 教科書体 NP-B" panose="02020700000000000000" pitchFamily="18" charset="-128"/>
                        </a:rPr>
                        <a:t>府は、府独自インセンティブの仕組みを見直し、市町村が保健事業に取り組みやすくなるような環境を整備する</a:t>
                      </a:r>
                      <a:endParaRPr kumimoji="1" lang="en-US" altLang="ja-JP" sz="800" b="0" spc="-7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HGSｺﾞｼｯｸM" panose="020B0600000000000000" pitchFamily="50" charset="-128"/>
                        <a:buChar char="○"/>
                      </a:pPr>
                      <a:r>
                        <a:rPr kumimoji="1" lang="ja-JP" altLang="en-US" sz="800" b="0" dirty="0" smtClean="0">
                          <a:solidFill>
                            <a:schemeClr val="tx1"/>
                          </a:solidFill>
                          <a:latin typeface="UD デジタル 教科書体 NP-B" panose="02020700000000000000" pitchFamily="18" charset="-128"/>
                          <a:ea typeface="UD デジタル 教科書体 NP-B" panose="02020700000000000000" pitchFamily="18" charset="-128"/>
                        </a:rPr>
                        <a:t>整備にあたっては、保険者努力支援制度の活用・評価点獲得及び透明性の確保を基本的方針とする</a:t>
                      </a:r>
                      <a:endParaRPr kumimoji="1" lang="en-US" altLang="ja-JP" sz="800" b="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HGSｺﾞｼｯｸM" panose="020B0600000000000000" pitchFamily="50" charset="-128"/>
                        <a:buChar char="○"/>
                      </a:pPr>
                      <a:r>
                        <a:rPr kumimoji="1" lang="ja-JP" altLang="en-US" sz="800" b="0" dirty="0" smtClean="0">
                          <a:solidFill>
                            <a:schemeClr val="tx1"/>
                          </a:solidFill>
                          <a:latin typeface="UD デジタル 教科書体 NP-B" panose="02020700000000000000" pitchFamily="18" charset="-128"/>
                          <a:ea typeface="UD デジタル 教科書体 NP-B" panose="02020700000000000000" pitchFamily="18" charset="-128"/>
                        </a:rPr>
                        <a:t>被保険者の健康の保持増進及び保険料抑制につなげていく</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spTree>
    <p:extLst>
      <p:ext uri="{BB962C8B-B14F-4D97-AF65-F5344CB8AC3E}">
        <p14:creationId xmlns:p14="http://schemas.microsoft.com/office/powerpoint/2010/main" val="1552668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５</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lang="ja-JP" altLang="en-US" sz="1800" dirty="0" smtClean="0">
                <a:latin typeface="HGS創英角ｺﾞｼｯｸUB" panose="020B0900000000000000" pitchFamily="50" charset="-128"/>
                <a:ea typeface="HGS創英角ｺﾞｼｯｸUB" panose="020B0900000000000000" pitchFamily="50" charset="-128"/>
              </a:rPr>
              <a:t>事業</a:t>
            </a:r>
            <a:r>
              <a:rPr lang="ja-JP" altLang="en-US" sz="1800" dirty="0">
                <a:latin typeface="HGS創英角ｺﾞｼｯｸUB" panose="020B0900000000000000" pitchFamily="50" charset="-128"/>
                <a:ea typeface="HGS創英角ｺﾞｼｯｸUB" panose="020B0900000000000000" pitchFamily="50" charset="-128"/>
              </a:rPr>
              <a:t>運営検討Ｗ・Ｇの検討</a:t>
            </a:r>
            <a:r>
              <a:rPr lang="ja-JP" altLang="en-US" sz="1800" dirty="0" smtClean="0">
                <a:latin typeface="HGS創英角ｺﾞｼｯｸUB" panose="020B0900000000000000" pitchFamily="50" charset="-128"/>
                <a:ea typeface="HGS創英角ｺﾞｼｯｸUB" panose="020B0900000000000000" pitchFamily="50" charset="-128"/>
              </a:rPr>
              <a:t>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461077344"/>
              </p:ext>
            </p:extLst>
          </p:nvPr>
        </p:nvGraphicFramePr>
        <p:xfrm>
          <a:off x="396714" y="439170"/>
          <a:ext cx="8567774" cy="555080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798939">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予防・健康づくり等の推進</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strike="noStrike" dirty="0" smtClean="0">
                          <a:solidFill>
                            <a:schemeClr val="tx1"/>
                          </a:solidFill>
                          <a:latin typeface="HGPｺﾞｼｯｸM" panose="020B0600000000000000" pitchFamily="50" charset="-128"/>
                          <a:ea typeface="HGPｺﾞｼｯｸM" panose="020B0600000000000000" pitchFamily="50" charset="-128"/>
                        </a:rPr>
                        <a:t>国の社会保障審議会医療保険部会の基に設置される</a:t>
                      </a:r>
                      <a:r>
                        <a:rPr lang="zh-TW" altLang="en-US" sz="800" strike="noStrike" dirty="0" smtClean="0">
                          <a:solidFill>
                            <a:schemeClr val="tx1"/>
                          </a:solidFill>
                          <a:latin typeface="HGPｺﾞｼｯｸM" panose="020B0600000000000000" pitchFamily="50" charset="-128"/>
                          <a:ea typeface="HGPｺﾞｼｯｸM" panose="020B0600000000000000" pitchFamily="50" charset="-128"/>
                        </a:rPr>
                        <a:t>柔道整復療養費検討専門委員会</a:t>
                      </a:r>
                      <a:r>
                        <a:rPr lang="ja-JP" altLang="en-US" sz="800" strike="noStrike" dirty="0" smtClean="0">
                          <a:solidFill>
                            <a:schemeClr val="tx1"/>
                          </a:solidFill>
                          <a:latin typeface="HGPｺﾞｼｯｸM" panose="020B0600000000000000" pitchFamily="50" charset="-128"/>
                          <a:ea typeface="HGPｺﾞｼｯｸM" panose="020B0600000000000000" pitchFamily="50" charset="-128"/>
                        </a:rPr>
                        <a:t>における議論に進展がなかったことから、引き続き、国の動向を注視。</a:t>
                      </a:r>
                      <a:endParaRPr lang="en-US" altLang="ja-JP" sz="800" strike="noStrike"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対象</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可能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過誤調整の普及・促進に資する取組み（保険者間調整の徹底、過誤調整事務の円滑実施、過誤調整の好事例の横展開）</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indent="-171450">
                        <a:buFont typeface="Arial" panose="020B0604020202020204" pitchFamily="34" charset="0"/>
                        <a:buChar cha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過誤調整における保険者間調整について、実情把握のため実施状況調査を行い、その結果を踏まえ、保険者間調整の円滑化に向けた取組（広報を活用した被保険者に対する周知、保険者における資格管理の徹底、保険者に対する制度の理解・協力）を進めていく。</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オンライン資格確認システムを活用し、過誤調整がスムーズに運用されるよう国に働きかける。</a:t>
                      </a:r>
                      <a:endParaRPr kumimoji="1" lang="en-US" altLang="ja-JP" sz="800" b="0" i="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５</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lang="ja-JP" altLang="en-US" sz="1800" dirty="0" smtClean="0">
                <a:latin typeface="HGS創英角ｺﾞｼｯｸUB" panose="020B0900000000000000" pitchFamily="50" charset="-128"/>
                <a:ea typeface="HGS創英角ｺﾞｼｯｸUB" panose="020B0900000000000000" pitchFamily="50" charset="-128"/>
              </a:rPr>
              <a:t>事業</a:t>
            </a:r>
            <a:r>
              <a:rPr lang="ja-JP" altLang="en-US" sz="1800" dirty="0">
                <a:latin typeface="HGS創英角ｺﾞｼｯｸUB" panose="020B0900000000000000" pitchFamily="50" charset="-128"/>
                <a:ea typeface="HGS創英角ｺﾞｼｯｸUB" panose="020B0900000000000000" pitchFamily="50" charset="-128"/>
              </a:rPr>
              <a:t>運営検討Ｗ・Ｇの検討</a:t>
            </a:r>
            <a:r>
              <a:rPr lang="ja-JP" altLang="en-US" sz="1800" dirty="0" smtClean="0">
                <a:latin typeface="HGS創英角ｺﾞｼｯｸUB" panose="020B0900000000000000" pitchFamily="50" charset="-128"/>
                <a:ea typeface="HGS創英角ｺﾞｼｯｸUB" panose="020B0900000000000000" pitchFamily="50" charset="-128"/>
              </a:rPr>
              <a:t>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673639331"/>
              </p:ext>
            </p:extLst>
          </p:nvPr>
        </p:nvGraphicFramePr>
        <p:xfrm>
          <a:off x="324707" y="474320"/>
          <a:ext cx="8495765" cy="5851376"/>
        </p:xfrm>
        <a:graphic>
          <a:graphicData uri="http://schemas.openxmlformats.org/drawingml/2006/table">
            <a:tbl>
              <a:tblPr firstRow="1" bandRow="1">
                <a:tableStyleId>{5940675A-B579-460E-94D1-54222C63F5DA}</a:tableStyleId>
              </a:tblPr>
              <a:tblGrid>
                <a:gridCol w="668035">
                  <a:extLst>
                    <a:ext uri="{9D8B030D-6E8A-4147-A177-3AD203B41FA5}">
                      <a16:colId xmlns:a16="http://schemas.microsoft.com/office/drawing/2014/main" val="20000"/>
                    </a:ext>
                  </a:extLst>
                </a:gridCol>
                <a:gridCol w="668035">
                  <a:extLst>
                    <a:ext uri="{9D8B030D-6E8A-4147-A177-3AD203B41FA5}">
                      <a16:colId xmlns:a16="http://schemas.microsoft.com/office/drawing/2014/main" val="3837712147"/>
                    </a:ext>
                  </a:extLst>
                </a:gridCol>
                <a:gridCol w="736044">
                  <a:extLst>
                    <a:ext uri="{9D8B030D-6E8A-4147-A177-3AD203B41FA5}">
                      <a16:colId xmlns:a16="http://schemas.microsoft.com/office/drawing/2014/main" val="20001"/>
                    </a:ext>
                  </a:extLst>
                </a:gridCol>
                <a:gridCol w="2141217">
                  <a:extLst>
                    <a:ext uri="{9D8B030D-6E8A-4147-A177-3AD203B41FA5}">
                      <a16:colId xmlns:a16="http://schemas.microsoft.com/office/drawing/2014/main" val="20002"/>
                    </a:ext>
                  </a:extLst>
                </a:gridCol>
                <a:gridCol w="2141217">
                  <a:extLst>
                    <a:ext uri="{9D8B030D-6E8A-4147-A177-3AD203B41FA5}">
                      <a16:colId xmlns:a16="http://schemas.microsoft.com/office/drawing/2014/main" val="585633033"/>
                    </a:ext>
                  </a:extLst>
                </a:gridCol>
                <a:gridCol w="2141217">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28803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69836947"/>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行為求償</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l">
                        <a:buFont typeface="Wingdings" panose="05000000000000000000" pitchFamily="2" charset="2"/>
                        <a:buNone/>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府国保連合会が開催する研修会の継続実施</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第三者直接求償に係る事務の請負体制の整備及び委託契約解除後における法的解決支援（</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国保連顧問弁護士、保険者、国保連の協議の場を設定</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引き続き、国保連合会と府が開催する研修会を活用した能力向上と第三者求償事務アドバイザーの活用に向けた取組を実施。</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2">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国保連合会において、市町村の意向を踏まえつつ、被保険者証発行業務の共同処理を、希望する市町村から実施。</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被保険者証の旧氏併記について検討したところ、保険者の判断で旧氏併記できる旨、「別に定める基準」に記載することとする。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事務の標準化・広域化を図るため、高齢受給者証と一体化することとする。なお、システム改修が必要なため、経過措置期間を設けることで調整。</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（マイナンバーカードに関する国の</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動向を注視。）</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rowSpan="2">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strike="noStrike" dirty="0" smtClean="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i="0" dirty="0" smtClean="0">
                          <a:solidFill>
                            <a:schemeClr val="tx1"/>
                          </a:solidFill>
                          <a:latin typeface="HGPｺﾞｼｯｸM" panose="020B0600000000000000" pitchFamily="50" charset="-128"/>
                          <a:ea typeface="HGPｺﾞｼｯｸM" panose="020B0600000000000000" pitchFamily="50" charset="-128"/>
                        </a:rPr>
                        <a:t>事務処理の標準化を図るため検討したところ、随時発行の交付方法について、実態調査に基づき、即日交付等する方向で事務処理の標準化を図ることとする。</a:t>
                      </a:r>
                      <a:endParaRPr kumimoji="1" lang="en-US" altLang="ja-JP" sz="800" i="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a:t>
                      </a:r>
                      <a:r>
                        <a:rPr kumimoji="1" lang="ja-JP" altLang="en-US" sz="800" dirty="0">
                          <a:solidFill>
                            <a:schemeClr val="tx1"/>
                          </a:solidFill>
                          <a:latin typeface="HGSｺﾞｼｯｸM" panose="020B0600000000000000" pitchFamily="50" charset="-128"/>
                          <a:ea typeface="HGSｺﾞｼｯｸM" panose="020B0600000000000000" pitchFamily="50" charset="-128"/>
                        </a:rPr>
                        <a:t>において、システム改修のタイミングで</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被保険者証以外の様式統一に向け検討したところ、事務の標準化・広域化を図るため、国民健康保険施行規則に定められている様式を府内共通様式とする。なお、システム改修が必要なため、経過措置期間を設けることで調整。</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（マイナンバーカードに関する国の</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動向を注視。）</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
        <p:nvSpPr>
          <p:cNvPr id="5" name="大かっこ 4"/>
          <p:cNvSpPr/>
          <p:nvPr/>
        </p:nvSpPr>
        <p:spPr>
          <a:xfrm>
            <a:off x="4579840" y="1772816"/>
            <a:ext cx="1998875" cy="57606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751997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940262657"/>
              </p:ext>
            </p:extLst>
          </p:nvPr>
        </p:nvGraphicFramePr>
        <p:xfrm>
          <a:off x="457200" y="508663"/>
          <a:ext cx="8435278" cy="5008569"/>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収納対策</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smtClean="0">
                          <a:solidFill>
                            <a:schemeClr val="tx1"/>
                          </a:solidFill>
                          <a:latin typeface="HGPｺﾞｼｯｸM" panose="020B0600000000000000" pitchFamily="50" charset="-128"/>
                          <a:ea typeface="HGPｺﾞｼｯｸM" panose="020B0600000000000000" pitchFamily="50" charset="-128"/>
                        </a:rPr>
                        <a:t>アンケート調査を実施して、</a:t>
                      </a:r>
                      <a:r>
                        <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全市町村の短期証・資格証明書の発行状況等を把握し、その上で、統一化すべき取組みについて、</a:t>
                      </a:r>
                      <a:r>
                        <a:rPr kumimoji="1" lang="ja-JP" altLang="en-US" sz="800" i="0" dirty="0" smtClean="0">
                          <a:solidFill>
                            <a:schemeClr val="tx1"/>
                          </a:solidFill>
                          <a:latin typeface="HGPｺﾞｼｯｸM" panose="020B0600000000000000" pitchFamily="50" charset="-128"/>
                          <a:ea typeface="HGPｺﾞｼｯｸM" panose="020B0600000000000000" pitchFamily="50" charset="-128"/>
                        </a:rPr>
                        <a:t>公平性確保や、事務の効率化・広域化の観点から、検討した。</a:t>
                      </a:r>
                      <a:endPar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smtClean="0">
                          <a:solidFill>
                            <a:schemeClr val="tx1"/>
                          </a:solidFill>
                          <a:latin typeface="UD デジタル 教科書体 NP-B" panose="02020700000000000000" pitchFamily="18" charset="-128"/>
                          <a:ea typeface="UD デジタル 教科書体 NP-B" panose="02020700000000000000" pitchFamily="18" charset="-128"/>
                        </a:rPr>
                        <a:t>マイナンバーカードに関する国の動向を注視しながら、公平性確保や、事務の効率化・広域化の観点から、収納率向上のための取組みも踏まえた統一化すべき取組みについて、運営方針に掲げていくこととする。</a:t>
                      </a:r>
                      <a:endParaRPr kumimoji="1" lang="en-US" altLang="ja-JP" sz="800" i="0" dirty="0" smtClean="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その他</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大阪府域地方税徴収機構への参加</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smtClean="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滞納処分についての統一化すべき取組みについて、引き続き、市町村での取組状況、意見をうかがいながら、検討する。</a:t>
                      </a:r>
                      <a:endParaRPr kumimoji="1" lang="en-US" altLang="ja-JP" sz="800" b="0" i="0" u="none" strike="noStrike" kern="1200" cap="none" spc="0" normalizeH="0" baseline="0" noProof="0" dirty="0" smtClean="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引き続き、実績（目標収納率）と併せ、取組（収納率上昇目標）両面からの評価として取組を進めていく。</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医療費適正化に関する啓発など、被保険者や関係機関等に対する広報事業について、府と市町村による共同実施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広報活動にける共同実施について検討したところ、年間計画を作成し、計画どおり府と市町村が広域的に広報活動を実施（共同実施）することとする。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UD デジタル 教科書体 NP-B" panose="02020700000000000000" pitchFamily="18" charset="-128"/>
                          <a:ea typeface="UD デジタル 教科書体 NP-B" panose="02020700000000000000" pitchFamily="18" charset="-128"/>
                        </a:rPr>
                        <a:t>令和６年度からの広報における年間計画について、重点的に広報すべき項目を中心に検討を進める。</a:t>
                      </a:r>
                      <a:endParaRPr kumimoji="1" lang="en-US" altLang="ja-JP" sz="800" dirty="0" smtClean="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r h="31523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報奨金制度</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hMerge="1">
                  <a:txBody>
                    <a:bodyPr/>
                    <a:lstStyle/>
                    <a:p>
                      <a:pPr algn="ct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激変緩和措置期間に限り、</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20917763"/>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５</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lang="ja-JP" altLang="en-US" sz="1800" dirty="0" smtClean="0">
                <a:latin typeface="HGS創英角ｺﾞｼｯｸUB" panose="020B0900000000000000" pitchFamily="50" charset="-128"/>
                <a:ea typeface="HGS創英角ｺﾞｼｯｸUB" panose="020B0900000000000000" pitchFamily="50" charset="-128"/>
              </a:rPr>
              <a:t>事業</a:t>
            </a:r>
            <a:r>
              <a:rPr lang="ja-JP" altLang="en-US" sz="1800" dirty="0">
                <a:latin typeface="HGS創英角ｺﾞｼｯｸUB" panose="020B0900000000000000" pitchFamily="50" charset="-128"/>
                <a:ea typeface="HGS創英角ｺﾞｼｯｸUB" panose="020B0900000000000000" pitchFamily="50" charset="-128"/>
              </a:rPr>
              <a:t>運営検討Ｗ・Ｇの検討</a:t>
            </a:r>
            <a:r>
              <a:rPr lang="ja-JP" altLang="en-US" sz="1800" dirty="0" smtClean="0">
                <a:latin typeface="HGS創英角ｺﾞｼｯｸUB" panose="020B0900000000000000" pitchFamily="50" charset="-128"/>
                <a:ea typeface="HGS創英角ｺﾞｼｯｸUB" panose="020B0900000000000000" pitchFamily="50" charset="-128"/>
              </a:rPr>
              <a:t>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
        <p:nvSpPr>
          <p:cNvPr id="7" name="大かっこ 6"/>
          <p:cNvSpPr/>
          <p:nvPr/>
        </p:nvSpPr>
        <p:spPr>
          <a:xfrm>
            <a:off x="4733364" y="3789040"/>
            <a:ext cx="1998875" cy="5040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714649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62436633"/>
              </p:ext>
            </p:extLst>
          </p:nvPr>
        </p:nvGraphicFramePr>
        <p:xfrm>
          <a:off x="457200" y="424557"/>
          <a:ext cx="8435282" cy="4377680"/>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給付</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激変緩和措置期間中である令和５年度末までは、現行制度を継続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smtClean="0">
                          <a:solidFill>
                            <a:schemeClr val="tx1"/>
                          </a:solidFill>
                          <a:latin typeface="HGPｺﾞｼｯｸM" panose="020B0600000000000000" pitchFamily="50" charset="-128"/>
                          <a:ea typeface="HGPｺﾞｼｯｸM" panose="020B0600000000000000" pitchFamily="50" charset="-128"/>
                        </a:rPr>
                        <a:t>令和６年度以降のあり方について、市町村の意向調査（継続及び廃止）結果をもとに検討したところ、任意給付</a:t>
                      </a:r>
                      <a:r>
                        <a:rPr kumimoji="1" lang="ja-JP" altLang="en-US" sz="800" i="0" strike="noStrike" dirty="0" smtClean="0">
                          <a:solidFill>
                            <a:schemeClr val="tx1"/>
                          </a:solidFill>
                          <a:latin typeface="HGPｺﾞｼｯｸM" panose="020B0600000000000000" pitchFamily="50" charset="-128"/>
                          <a:ea typeface="HGPｺﾞｼｯｸM" panose="020B0600000000000000" pitchFamily="50" charset="-128"/>
                        </a:rPr>
                        <a:t>の</a:t>
                      </a:r>
                      <a:r>
                        <a:rPr kumimoji="1" lang="ja-JP" altLang="en-US" sz="800" i="0" dirty="0" smtClean="0">
                          <a:solidFill>
                            <a:schemeClr val="tx1"/>
                          </a:solidFill>
                          <a:latin typeface="HGPｺﾞｼｯｸM" panose="020B0600000000000000" pitchFamily="50" charset="-128"/>
                          <a:ea typeface="HGPｺﾞｼｯｸM" panose="020B0600000000000000" pitchFamily="50" charset="-128"/>
                        </a:rPr>
                        <a:t>対象者への経済的な影響や近年の対象者の増加傾向を考慮すると、現時点で廃止することは困難なため、当面の間は現行制度を継続することとした。</a:t>
                      </a:r>
                      <a:r>
                        <a:rPr kumimoji="1" lang="en-US" altLang="ja-JP" sz="800" i="0" dirty="0" smtClean="0">
                          <a:solidFill>
                            <a:schemeClr val="tx1"/>
                          </a:solidFill>
                          <a:latin typeface="HGPｺﾞｼｯｸM" panose="020B0600000000000000" pitchFamily="50" charset="-128"/>
                          <a:ea typeface="HGPｺﾞｼｯｸM" panose="020B0600000000000000" pitchFamily="50" charset="-128"/>
                        </a:rPr>
                        <a:t/>
                      </a:r>
                      <a:br>
                        <a:rPr kumimoji="1" lang="en-US" altLang="ja-JP" sz="800" i="0" dirty="0" smtClean="0">
                          <a:solidFill>
                            <a:schemeClr val="tx1"/>
                          </a:solidFill>
                          <a:latin typeface="HGPｺﾞｼｯｸM" panose="020B0600000000000000" pitchFamily="50" charset="-128"/>
                          <a:ea typeface="HGPｺﾞｼｯｸM" panose="020B0600000000000000" pitchFamily="50" charset="-128"/>
                        </a:rPr>
                      </a:b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次期運営方針の対象期間中に、廃止した都道府県や組合の状況等についての実態調査を実施（概ね３年に１回）し、継続の可否について検討。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高額療養費の計算方法等</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については、適宜、事務運用を定めて実施。</a:t>
                      </a:r>
                      <a:endParaRPr kumimoji="1" lang="en-US" altLang="ja-JP" sz="800" strike="sngStrik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smtClean="0">
                          <a:solidFill>
                            <a:schemeClr val="tx1"/>
                          </a:solidFill>
                          <a:latin typeface="HGPｺﾞｼｯｸM" panose="020B0600000000000000" pitchFamily="50" charset="-128"/>
                          <a:ea typeface="HGPｺﾞｼｯｸM" panose="020B0600000000000000" pitchFamily="50" charset="-128"/>
                        </a:rPr>
                        <a:t>申請手続きの簡素化については市町村の判断で実施。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dirty="0" smtClean="0">
                          <a:solidFill>
                            <a:schemeClr val="tx1"/>
                          </a:solidFill>
                          <a:latin typeface="HGPｺﾞｼｯｸM" panose="020B0600000000000000" pitchFamily="50" charset="-128"/>
                          <a:ea typeface="HGPｺﾞｼｯｸM" panose="020B0600000000000000" pitchFamily="50" charset="-128"/>
                        </a:rPr>
                        <a:t>申請手続きの簡素化について、実態調査を行った上、検討したところ、府内市町村における全年齢対象の実施率（実施予定を含む）の増加の状況等を踏まえ、原則として、全年齢の被保険者を対象とした支給申請手続きの簡素化の実施を進めていくこととした。</a:t>
                      </a:r>
                      <a:endParaRPr kumimoji="1" lang="en-US" altLang="ja-JP" sz="800" b="0" i="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統一</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円滑な制度運営に向けた調整</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新型コロナウイルス感染症の影響について、今後、客観的な指標等により運営に重大な影響が認められる場合は、状況の把握・分析・検証のうえ、調整会議等の意見を聴きながら、運営方針に沿った対応措置を別途設け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５</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lang="ja-JP" altLang="en-US" sz="1800" dirty="0" smtClean="0">
                <a:latin typeface="HGS創英角ｺﾞｼｯｸUB" panose="020B0900000000000000" pitchFamily="50" charset="-128"/>
                <a:ea typeface="HGS創英角ｺﾞｼｯｸUB" panose="020B0900000000000000" pitchFamily="50" charset="-128"/>
              </a:rPr>
              <a:t>事業</a:t>
            </a:r>
            <a:r>
              <a:rPr lang="ja-JP" altLang="en-US" sz="1800" dirty="0">
                <a:latin typeface="HGS創英角ｺﾞｼｯｸUB" panose="020B0900000000000000" pitchFamily="50" charset="-128"/>
                <a:ea typeface="HGS創英角ｺﾞｼｯｸUB" panose="020B0900000000000000" pitchFamily="50" charset="-128"/>
              </a:rPr>
              <a:t>運営検討Ｗ・Ｇの検討</a:t>
            </a:r>
            <a:r>
              <a:rPr lang="ja-JP" altLang="en-US" sz="1800" dirty="0" smtClean="0">
                <a:latin typeface="HGS創英角ｺﾞｼｯｸUB" panose="020B0900000000000000" pitchFamily="50" charset="-128"/>
                <a:ea typeface="HGS創英角ｺﾞｼｯｸUB" panose="020B0900000000000000" pitchFamily="50" charset="-128"/>
              </a:rPr>
              <a:t>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2" name="正方形/長方形 1"/>
          <p:cNvSpPr/>
          <p:nvPr/>
        </p:nvSpPr>
        <p:spPr>
          <a:xfrm>
            <a:off x="447655" y="5013176"/>
            <a:ext cx="8423541" cy="880085"/>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smtClean="0">
                <a:solidFill>
                  <a:schemeClr val="tx1"/>
                </a:solidFill>
              </a:rPr>
              <a:t>※</a:t>
            </a:r>
            <a:r>
              <a:rPr kumimoji="1" lang="ja-JP" altLang="en-US" sz="1000" dirty="0" smtClean="0">
                <a:solidFill>
                  <a:schemeClr val="tx1"/>
                </a:solidFill>
              </a:rPr>
              <a:t>「検討結果」・「検討すべき主な事項」欄に記載している「－」について、既に整理済み及び方向性等が決定、また国の動向を注視するものとして表記しているが、今後、必要に応じて検討するものとする。</a:t>
            </a:r>
            <a:endParaRPr kumimoji="1" lang="en-US" altLang="ja-JP" sz="1000" dirty="0" smtClean="0">
              <a:solidFill>
                <a:schemeClr val="tx1"/>
              </a:solidFill>
            </a:endParaRPr>
          </a:p>
          <a:p>
            <a:pPr marL="93663" indent="-93663"/>
            <a:r>
              <a:rPr kumimoji="1" lang="en-US" altLang="ja-JP" sz="1000" dirty="0" smtClean="0">
                <a:solidFill>
                  <a:schemeClr val="tx1"/>
                </a:solidFill>
              </a:rPr>
              <a:t>※</a:t>
            </a:r>
            <a:r>
              <a:rPr lang="ja-JP" altLang="en-US" sz="1000" dirty="0">
                <a:solidFill>
                  <a:schemeClr val="tx1"/>
                </a:solidFill>
              </a:rPr>
              <a:t>マイナンバーカードとの一体化による「マイナ保険証」への切り替えを</a:t>
            </a:r>
            <a:r>
              <a:rPr lang="ja-JP" altLang="en-US" sz="1000" dirty="0" smtClean="0">
                <a:solidFill>
                  <a:schemeClr val="tx1"/>
                </a:solidFill>
              </a:rPr>
              <a:t>進める国の動向を注視していくものとする。</a:t>
            </a:r>
            <a:r>
              <a:rPr lang="ja-JP" altLang="en-US" sz="1000" dirty="0" smtClean="0">
                <a:solidFill>
                  <a:schemeClr val="tx1"/>
                </a:solidFill>
                <a:latin typeface="ＭＳ Ｐゴシック" panose="020B0600070205080204" pitchFamily="50" charset="-128"/>
                <a:ea typeface="ＭＳ Ｐゴシック" panose="020B0600070205080204" pitchFamily="50" charset="-128"/>
              </a:rPr>
              <a:t>なお、「マイナ保険証」の切り替えに伴い、影響が出る事項については、令和５年度に検討する。</a:t>
            </a:r>
            <a:endParaRPr lang="en-US" altLang="ja-JP" sz="10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3" name="大かっこ 2"/>
          <p:cNvSpPr/>
          <p:nvPr/>
        </p:nvSpPr>
        <p:spPr>
          <a:xfrm>
            <a:off x="4427984" y="1916832"/>
            <a:ext cx="2088232" cy="5040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627246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5151</TotalTime>
  <Words>2563</Words>
  <Application>Microsoft Office PowerPoint</Application>
  <PresentationFormat>画面に合わせる (4:3)</PresentationFormat>
  <Paragraphs>239</Paragraphs>
  <Slides>5</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ＭＳ Ｐゴシック</vt:lpstr>
      <vt:lpstr>UD デジタル 教科書体 NP-B</vt:lpstr>
      <vt:lpstr>游ゴシック</vt:lpstr>
      <vt:lpstr>Arial</vt:lpstr>
      <vt:lpstr>Calibri</vt:lpstr>
      <vt:lpstr>Wingdings</vt:lpstr>
      <vt:lpstr>Office ​​テーマ</vt:lpstr>
      <vt:lpstr>令和５年度　事業運営検討Ｗ・Ｇの検討事項</vt:lpstr>
      <vt:lpstr>令和５年度　事業運営検討Ｗ・Ｇの検討事項</vt:lpstr>
      <vt:lpstr>令和５年度　事業運営検討Ｗ・Ｇの検討事項</vt:lpstr>
      <vt:lpstr>令和５年度　事業運営検討Ｗ・Ｇの検討事項</vt:lpstr>
      <vt:lpstr>令和５年度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川上　沙織</cp:lastModifiedBy>
  <cp:revision>437</cp:revision>
  <cp:lastPrinted>2023-04-18T05:11:34Z</cp:lastPrinted>
  <dcterms:created xsi:type="dcterms:W3CDTF">2016-01-05T01:34:32Z</dcterms:created>
  <dcterms:modified xsi:type="dcterms:W3CDTF">2023-04-24T07:22:31Z</dcterms:modified>
</cp:coreProperties>
</file>