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8"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7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BDFCEDA-2A06-4295-A9CA-F49A28B2E169}" type="datetimeFigureOut">
              <a:rPr kumimoji="1" lang="ja-JP" altLang="en-US" smtClean="0"/>
              <a:t>2023/8/18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8846BB2-6856-43BA-B921-E1932B341AB2}" type="slidenum">
              <a:rPr kumimoji="1" lang="ja-JP" altLang="en-US" smtClean="0"/>
              <a:t>‹#›</a:t>
            </a:fld>
            <a:endParaRPr kumimoji="1" lang="ja-JP" altLang="en-US"/>
          </a:p>
        </p:txBody>
      </p:sp>
    </p:spTree>
    <p:extLst>
      <p:ext uri="{BB962C8B-B14F-4D97-AF65-F5344CB8AC3E}">
        <p14:creationId xmlns:p14="http://schemas.microsoft.com/office/powerpoint/2010/main" val="2190681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29910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3453870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20400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26985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384832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2021399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11280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381712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058003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87718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46DC183-3E01-4473-9576-2106AF2D22CA}"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3721249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DC183-3E01-4473-9576-2106AF2D22CA}" type="datetimeFigureOut">
              <a:rPr kumimoji="1" lang="ja-JP" altLang="en-US" smtClean="0"/>
              <a:t>2023/8/18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395516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9"/>
          <p:cNvSpPr>
            <a:spLocks noGrp="1"/>
          </p:cNvSpPr>
          <p:nvPr>
            <p:ph type="title"/>
          </p:nvPr>
        </p:nvSpPr>
        <p:spPr>
          <a:xfrm>
            <a:off x="1821166" y="23623"/>
            <a:ext cx="8424000" cy="360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ja-JP" altLang="en-US" sz="2200" b="1" dirty="0" smtClean="0">
                <a:solidFill>
                  <a:schemeClr val="tx1"/>
                </a:solidFill>
                <a:latin typeface="UD デジタル 教科書体 NK-R" panose="02020400000000000000" pitchFamily="18" charset="-128"/>
                <a:ea typeface="UD デジタル 教科書体 NK-R" panose="02020400000000000000" pitchFamily="18" charset="-128"/>
              </a:rPr>
              <a:t>国通知に基づくウクライナ避難民に係る保険料減免の取扱に</a:t>
            </a:r>
            <a:r>
              <a:rPr lang="ja-JP" altLang="en-US" sz="2200" b="1" dirty="0">
                <a:solidFill>
                  <a:schemeClr val="tx1"/>
                </a:solidFill>
                <a:latin typeface="UD デジタル 教科書体 NK-R" panose="02020400000000000000" pitchFamily="18" charset="-128"/>
                <a:ea typeface="UD デジタル 教科書体 NK-R" panose="02020400000000000000" pitchFamily="18" charset="-128"/>
              </a:rPr>
              <a:t>ついて</a:t>
            </a:r>
          </a:p>
        </p:txBody>
      </p:sp>
      <p:sp>
        <p:nvSpPr>
          <p:cNvPr id="11" name="テキスト ボックス 10"/>
          <p:cNvSpPr txBox="1"/>
          <p:nvPr/>
        </p:nvSpPr>
        <p:spPr>
          <a:xfrm>
            <a:off x="627919" y="2741096"/>
            <a:ext cx="10980000" cy="2088000"/>
          </a:xfrm>
          <a:prstGeom prst="rect">
            <a:avLst/>
          </a:prstGeom>
          <a:noFill/>
          <a:ln w="28575">
            <a:solidFill>
              <a:schemeClr val="accent1"/>
            </a:solidFill>
          </a:ln>
        </p:spPr>
        <p:txBody>
          <a:bodyPr wrap="square" rtlCol="0" anchor="ctr">
            <a:spAutoFit/>
          </a:bodyPr>
          <a:lstStyle/>
          <a:p>
            <a:pPr>
              <a:lnSpc>
                <a:spcPts val="1800"/>
              </a:lnSpc>
            </a:pP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・ウクライナ減免については、国のウクライナ避難民の受入れ方針等に対する政策的判断も踏まえ、各市町村において進めている面もあると思うので、例外適用の余地はないのか。</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・他の市町村独自減免も継続してよいのではないかという方向に進むことは避ける必要があるが、ウクライナ減免のような</a:t>
            </a:r>
            <a:r>
              <a:rPr lang="ja-JP" altLang="en-US" sz="1200" dirty="0">
                <a:latin typeface="Meiryo UI" panose="020B0604030504040204" pitchFamily="50" charset="-128"/>
                <a:ea typeface="Meiryo UI" panose="020B0604030504040204" pitchFamily="50" charset="-128"/>
              </a:rPr>
              <a:t>国</a:t>
            </a:r>
            <a:r>
              <a:rPr lang="ja-JP" altLang="en-US" sz="1200" dirty="0" smtClean="0">
                <a:latin typeface="Meiryo UI" panose="020B0604030504040204" pitchFamily="50" charset="-128"/>
                <a:ea typeface="Meiryo UI" panose="020B0604030504040204" pitchFamily="50" charset="-128"/>
              </a:rPr>
              <a:t>通知に基づく政策的判断を踏まえ、既に実施の可否について</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　各市町村の判断において対応している減免については、特別な対応をするという切り分けができないか。</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・国通知に基づく減免に係る経過措置として、市町村の財源負担による実施を認めた上で、今後、国通知に基づく減免の事案が生じた場合は、統一的な対応を図ることとして整理し</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rPr>
              <a:t>ては</a:t>
            </a:r>
            <a:r>
              <a:rPr lang="ja-JP" altLang="en-US" sz="1200" dirty="0" smtClean="0">
                <a:latin typeface="Meiryo UI" panose="020B0604030504040204" pitchFamily="50" charset="-128"/>
                <a:ea typeface="Meiryo UI" panose="020B0604030504040204" pitchFamily="50" charset="-128"/>
              </a:rPr>
              <a:t>どうか。</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・令和</a:t>
            </a:r>
            <a:r>
              <a:rPr lang="en-US" altLang="ja-JP" sz="1200" dirty="0" smtClean="0">
                <a:latin typeface="Meiryo UI" panose="020B0604030504040204" pitchFamily="50" charset="-128"/>
                <a:ea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rPr>
              <a:t>年度までに実施している市町村に限定するのではなく、令和６年度以降、新たにウクライナ避難民の受入れ等を行った市町村においても同様に認めるべきではないか。</a:t>
            </a:r>
            <a:endParaRPr lang="en-US" altLang="ja-JP" sz="1200" dirty="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・国通知に基づくとはいえ、各市町村の判断で実施の可否を決定する場合は国保特会の財源で賄うのではなく、一般財源による補助により対応するのが筋である。また、紛争は世界</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各地にみられ、そのような特例を認めると今後財源負担の問題にも繋がる可能性もあることから、府内統一的に実施すべきではない。</a:t>
            </a:r>
            <a:endParaRPr lang="en-US" altLang="ja-JP" sz="1200" dirty="0" smtClean="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0803385" y="27703"/>
            <a:ext cx="1260000" cy="307777"/>
          </a:xfrm>
          <a:prstGeom prst="rect">
            <a:avLst/>
          </a:prstGeom>
          <a:solidFill>
            <a:schemeClr val="bg1"/>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en-US" sz="1400" b="1" dirty="0" smtClean="0">
                <a:latin typeface="+mn-ea"/>
              </a:rPr>
              <a:t>資料１－４</a:t>
            </a:r>
            <a:endParaRPr lang="en-US" altLang="ja-JP" sz="1400" b="1" dirty="0" smtClean="0">
              <a:latin typeface="+mn-ea"/>
            </a:endParaRPr>
          </a:p>
        </p:txBody>
      </p:sp>
      <p:sp>
        <p:nvSpPr>
          <p:cNvPr id="8" name="角丸四角形 7"/>
          <p:cNvSpPr/>
          <p:nvPr/>
        </p:nvSpPr>
        <p:spPr>
          <a:xfrm>
            <a:off x="714462" y="2666400"/>
            <a:ext cx="4176000" cy="252000"/>
          </a:xfrm>
          <a:prstGeom prst="roundRect">
            <a:avLst/>
          </a:prstGeom>
          <a:solidFill>
            <a:schemeClr val="accent1">
              <a:lumMod val="60000"/>
              <a:lumOff val="40000"/>
            </a:schemeClr>
          </a:solidFill>
          <a:ln>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marL="167058" indent="-167058"/>
            <a:r>
              <a:rPr lang="ja-JP" altLang="en-US" sz="1300" b="1" dirty="0">
                <a:solidFill>
                  <a:schemeClr val="tx1"/>
                </a:solidFill>
                <a:latin typeface="Meiryo UI" panose="020B0604030504040204" pitchFamily="50" charset="-128"/>
                <a:ea typeface="Meiryo UI" panose="020B0604030504040204" pitchFamily="50" charset="-128"/>
              </a:rPr>
              <a:t>財政</a:t>
            </a:r>
            <a:r>
              <a:rPr lang="ja-JP" altLang="en-US" sz="1300" b="1" dirty="0" smtClean="0">
                <a:solidFill>
                  <a:schemeClr val="tx1"/>
                </a:solidFill>
                <a:latin typeface="Meiryo UI" panose="020B0604030504040204" pitchFamily="50" charset="-128"/>
                <a:ea typeface="Meiryo UI" panose="020B0604030504040204" pitchFamily="50" charset="-128"/>
              </a:rPr>
              <a:t>運営検討ワーキング・グループにおける</a:t>
            </a:r>
            <a:r>
              <a:rPr lang="ja-JP" altLang="en-US" sz="1300" b="1" dirty="0">
                <a:solidFill>
                  <a:schemeClr val="tx1"/>
                </a:solidFill>
                <a:latin typeface="Meiryo UI" panose="020B0604030504040204" pitchFamily="50" charset="-128"/>
                <a:ea typeface="Meiryo UI" panose="020B0604030504040204" pitchFamily="50" charset="-128"/>
              </a:rPr>
              <a:t>主な</a:t>
            </a:r>
            <a:r>
              <a:rPr lang="ja-JP" altLang="en-US" sz="1300" b="1" dirty="0" smtClean="0">
                <a:solidFill>
                  <a:schemeClr val="tx1"/>
                </a:solidFill>
                <a:latin typeface="Meiryo UI" panose="020B0604030504040204" pitchFamily="50" charset="-128"/>
                <a:ea typeface="Meiryo UI" panose="020B0604030504040204" pitchFamily="50" charset="-128"/>
              </a:rPr>
              <a:t>委員意見</a:t>
            </a:r>
            <a:endParaRPr lang="en-US" altLang="ja-JP" sz="1300" b="1" dirty="0" smtClean="0">
              <a:solidFill>
                <a:schemeClr val="tx1"/>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647230" y="4976418"/>
            <a:ext cx="10980000" cy="1872000"/>
          </a:xfrm>
          <a:prstGeom prst="rect">
            <a:avLst/>
          </a:prstGeom>
          <a:noFill/>
          <a:ln w="28575">
            <a:solidFill>
              <a:schemeClr val="accent1"/>
            </a:solidFill>
          </a:ln>
        </p:spPr>
        <p:txBody>
          <a:bodyPr wrap="square" rtlCol="0" anchor="ctr">
            <a:spAutoFit/>
          </a:bodyPr>
          <a:lstStyle/>
          <a:p>
            <a:pPr>
              <a:lnSpc>
                <a:spcPts val="1800"/>
              </a:lnSpc>
            </a:pP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・ウクライナ</a:t>
            </a:r>
            <a:r>
              <a:rPr lang="ja-JP" altLang="en-US" sz="1200" dirty="0">
                <a:latin typeface="Meiryo UI" panose="020B0604030504040204" pitchFamily="50" charset="-128"/>
                <a:ea typeface="Meiryo UI" panose="020B0604030504040204" pitchFamily="50" charset="-128"/>
              </a:rPr>
              <a:t>減免について</a:t>
            </a:r>
            <a:r>
              <a:rPr lang="ja-JP" altLang="en-US" sz="1200" dirty="0" smtClean="0">
                <a:latin typeface="Meiryo UI" panose="020B0604030504040204" pitchFamily="50" charset="-128"/>
                <a:ea typeface="Meiryo UI" panose="020B0604030504040204" pitchFamily="50" charset="-128"/>
              </a:rPr>
              <a:t>は、令和</a:t>
            </a:r>
            <a:r>
              <a:rPr lang="ja-JP" altLang="en-US" sz="1200" dirty="0">
                <a:latin typeface="Meiryo UI" panose="020B0604030504040204" pitchFamily="50" charset="-128"/>
                <a:ea typeface="Meiryo UI" panose="020B0604030504040204" pitchFamily="50" charset="-128"/>
              </a:rPr>
              <a:t>６年度の完全</a:t>
            </a:r>
            <a:r>
              <a:rPr lang="ja-JP" altLang="en-US" sz="1200" dirty="0" smtClean="0">
                <a:latin typeface="Meiryo UI" panose="020B0604030504040204" pitchFamily="50" charset="-128"/>
                <a:ea typeface="Meiryo UI" panose="020B0604030504040204" pitchFamily="50" charset="-128"/>
              </a:rPr>
              <a:t>統一以前の国</a:t>
            </a:r>
            <a:r>
              <a:rPr lang="ja-JP" altLang="en-US" sz="1200" dirty="0">
                <a:latin typeface="Meiryo UI" panose="020B0604030504040204" pitchFamily="50" charset="-128"/>
                <a:ea typeface="Meiryo UI" panose="020B0604030504040204" pitchFamily="50" charset="-128"/>
              </a:rPr>
              <a:t>通知</a:t>
            </a:r>
            <a:r>
              <a:rPr lang="ja-JP" altLang="en-US" sz="1200" dirty="0" smtClean="0">
                <a:latin typeface="Meiryo UI" panose="020B0604030504040204" pitchFamily="50" charset="-128"/>
                <a:ea typeface="Meiryo UI" panose="020B0604030504040204" pitchFamily="50" charset="-128"/>
              </a:rPr>
              <a:t>に基づき、各市町村</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判断及び財源負担により実施しているものであるが、国におけるウクライナ避難民の取扱等</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に変更がない中においては、他の支援策等の関係や継続性等の観点から廃止は困難と考えられることから、国通知</a:t>
            </a:r>
            <a:r>
              <a:rPr lang="ja-JP" altLang="en-US" sz="1200" dirty="0">
                <a:latin typeface="Meiryo UI" panose="020B0604030504040204" pitchFamily="50" charset="-128"/>
                <a:ea typeface="Meiryo UI" panose="020B0604030504040204" pitchFamily="50" charset="-128"/>
              </a:rPr>
              <a:t>に基づく保険料減免の</a:t>
            </a:r>
            <a:r>
              <a:rPr lang="ja-JP" altLang="en-US" sz="1200" dirty="0" smtClean="0">
                <a:latin typeface="Meiryo UI" panose="020B0604030504040204" pitchFamily="50" charset="-128"/>
                <a:ea typeface="Meiryo UI" panose="020B0604030504040204" pitchFamily="50" charset="-128"/>
              </a:rPr>
              <a:t>特例として、各市町村における従前の取</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扱を認めることとする。</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・上記の考え方を踏まえつつ、令和</a:t>
            </a:r>
            <a:r>
              <a:rPr lang="en-US" altLang="ja-JP" sz="1200" dirty="0" smtClean="0">
                <a:latin typeface="Meiryo UI" panose="020B0604030504040204" pitchFamily="50" charset="-128"/>
                <a:ea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rPr>
              <a:t>年度以降、新たにウクライナ避難民の受入れ等を行った市町村において、同様に保険料減免の実施する場合についても、既に実施している市町</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村との均衡も踏まえ、国通知に基づく保険料減免の特例として、同様の取扱を認めるものとする。</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・なお、上記については、国のウクライナ避難民に係る取扱等が継続される間の特例として、限定的に認めるもので</a:t>
            </a:r>
            <a:r>
              <a:rPr lang="ja-JP" altLang="en-US" sz="1200" dirty="0">
                <a:latin typeface="Meiryo UI" panose="020B0604030504040204" pitchFamily="50" charset="-128"/>
                <a:ea typeface="Meiryo UI" panose="020B0604030504040204" pitchFamily="50" charset="-128"/>
              </a:rPr>
              <a:t>あ</a:t>
            </a:r>
            <a:r>
              <a:rPr lang="ja-JP" altLang="en-US" sz="1200" dirty="0" smtClean="0">
                <a:latin typeface="Meiryo UI" panose="020B0604030504040204" pitchFamily="50" charset="-128"/>
                <a:ea typeface="Meiryo UI" panose="020B0604030504040204" pitchFamily="50" charset="-128"/>
              </a:rPr>
              <a:t>り、令和６年度以降、同様の国の通知に基づく保険料減免の取</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扱については、運営方針に定める基本的な考え方に基づき、</a:t>
            </a:r>
            <a:r>
              <a:rPr lang="ja-JP" altLang="en-US" sz="1200" dirty="0">
                <a:latin typeface="Meiryo UI" panose="020B0604030504040204" pitchFamily="50" charset="-128"/>
                <a:ea typeface="Meiryo UI" panose="020B0604030504040204" pitchFamily="50" charset="-128"/>
              </a:rPr>
              <a:t>調整会議での</a:t>
            </a:r>
            <a:r>
              <a:rPr lang="ja-JP" altLang="en-US" sz="1200" dirty="0" smtClean="0">
                <a:latin typeface="Meiryo UI" panose="020B0604030504040204" pitchFamily="50" charset="-128"/>
                <a:ea typeface="Meiryo UI" panose="020B0604030504040204" pitchFamily="50" charset="-128"/>
              </a:rPr>
              <a:t>協議を踏まえ、統一的</a:t>
            </a:r>
            <a:r>
              <a:rPr lang="ja-JP" altLang="en-US" sz="1200" dirty="0">
                <a:latin typeface="Meiryo UI" panose="020B0604030504040204" pitchFamily="50" charset="-128"/>
                <a:ea typeface="Meiryo UI" panose="020B0604030504040204" pitchFamily="50" charset="-128"/>
              </a:rPr>
              <a:t>な</a:t>
            </a:r>
            <a:r>
              <a:rPr lang="ja-JP" altLang="en-US" sz="1200" dirty="0" smtClean="0">
                <a:latin typeface="Meiryo UI" panose="020B0604030504040204" pitchFamily="50" charset="-128"/>
                <a:ea typeface="Meiryo UI" panose="020B0604030504040204" pitchFamily="50" charset="-128"/>
              </a:rPr>
              <a:t>対応を</a:t>
            </a:r>
            <a:r>
              <a:rPr lang="ja-JP" altLang="en-US" sz="1200" dirty="0">
                <a:latin typeface="Meiryo UI" panose="020B0604030504040204" pitchFamily="50" charset="-128"/>
                <a:ea typeface="Meiryo UI" panose="020B0604030504040204" pitchFamily="50" charset="-128"/>
              </a:rPr>
              <a:t>行う</a:t>
            </a:r>
            <a:r>
              <a:rPr lang="ja-JP" altLang="en-US" sz="1200" dirty="0" smtClean="0">
                <a:latin typeface="Meiryo UI" panose="020B0604030504040204" pitchFamily="50" charset="-128"/>
                <a:ea typeface="Meiryo UI" panose="020B0604030504040204" pitchFamily="50" charset="-128"/>
              </a:rPr>
              <a:t>ものと</a:t>
            </a:r>
            <a:r>
              <a:rPr lang="ja-JP" altLang="en-US" sz="1200" dirty="0">
                <a:latin typeface="Meiryo UI" panose="020B0604030504040204" pitchFamily="50" charset="-128"/>
                <a:ea typeface="Meiryo UI" panose="020B0604030504040204" pitchFamily="50" charset="-128"/>
              </a:rPr>
              <a:t>する。 </a:t>
            </a:r>
            <a:endParaRPr lang="en-US" altLang="ja-JP" sz="1200" dirty="0" smtClean="0">
              <a:latin typeface="Meiryo UI" panose="020B0604030504040204" pitchFamily="50" charset="-128"/>
              <a:ea typeface="Meiryo UI" panose="020B0604030504040204" pitchFamily="50" charset="-128"/>
            </a:endParaRPr>
          </a:p>
        </p:txBody>
      </p:sp>
      <p:sp>
        <p:nvSpPr>
          <p:cNvPr id="12" name="角丸四角形 11"/>
          <p:cNvSpPr/>
          <p:nvPr/>
        </p:nvSpPr>
        <p:spPr>
          <a:xfrm>
            <a:off x="724096" y="4888179"/>
            <a:ext cx="4212000" cy="252000"/>
          </a:xfrm>
          <a:prstGeom prst="roundRect">
            <a:avLst/>
          </a:prstGeom>
          <a:solidFill>
            <a:schemeClr val="accent1">
              <a:lumMod val="60000"/>
              <a:lumOff val="40000"/>
            </a:schemeClr>
          </a:solidFill>
          <a:ln>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marL="167058" indent="-167058"/>
            <a:r>
              <a:rPr lang="ja-JP" altLang="en-US" sz="1300" b="1" dirty="0" smtClean="0">
                <a:solidFill>
                  <a:schemeClr val="tx1"/>
                </a:solidFill>
                <a:latin typeface="Meiryo UI" panose="020B0604030504040204" pitchFamily="50" charset="-128"/>
                <a:ea typeface="Meiryo UI" panose="020B0604030504040204" pitchFamily="50" charset="-128"/>
              </a:rPr>
              <a:t>ウクライナ減免に対する考え方等の整理・対応方針（案）</a:t>
            </a:r>
            <a:endParaRPr lang="en-US" altLang="ja-JP" sz="1300" b="1" dirty="0" smtClean="0">
              <a:solidFill>
                <a:schemeClr val="tx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47230" y="546900"/>
            <a:ext cx="10980000" cy="2052000"/>
          </a:xfrm>
          <a:prstGeom prst="rect">
            <a:avLst/>
          </a:prstGeom>
          <a:noFill/>
          <a:ln w="28575">
            <a:solidFill>
              <a:schemeClr val="accent1"/>
            </a:solidFill>
          </a:ln>
        </p:spPr>
        <p:txBody>
          <a:bodyPr wrap="square" rtlCol="0" anchor="ctr">
            <a:spAutoFit/>
          </a:bodyPr>
          <a:lstStyle/>
          <a:p>
            <a:pPr>
              <a:lnSpc>
                <a:spcPts val="1800"/>
              </a:lnSpc>
            </a:pPr>
            <a:endParaRPr lang="en-US" altLang="ja-JP" sz="800" dirty="0">
              <a:latin typeface="Meiryo UI" panose="020B0604030504040204" pitchFamily="50" charset="-128"/>
              <a:ea typeface="Meiryo UI" panose="020B0604030504040204" pitchFamily="50" charset="-128"/>
            </a:endParaRPr>
          </a:p>
          <a:p>
            <a:pPr>
              <a:lnSpc>
                <a:spcPts val="1800"/>
              </a:lnSpc>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府内統一基準に当たっての基本的な考え方</a:t>
            </a:r>
            <a:r>
              <a:rPr lang="en-US" altLang="ja-JP" sz="1200" dirty="0">
                <a:latin typeface="Meiryo UI" panose="020B0604030504040204" pitchFamily="50" charset="-128"/>
                <a:ea typeface="Meiryo UI" panose="020B0604030504040204" pitchFamily="50" charset="-128"/>
              </a:rPr>
              <a:t>】</a:t>
            </a:r>
          </a:p>
          <a:p>
            <a:pPr>
              <a:lnSpc>
                <a:spcPts val="1800"/>
              </a:lnSpc>
            </a:pPr>
            <a:r>
              <a:rPr lang="ja-JP" altLang="en-US" sz="1200" dirty="0">
                <a:latin typeface="Meiryo UI" panose="020B0604030504040204" pitchFamily="50" charset="-128"/>
                <a:ea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年度の広域化を踏まえ、これまでの各市町村での実施状況や後期高齢者医療制度の取扱等を参考に、</a:t>
            </a:r>
            <a:r>
              <a:rPr lang="ja-JP" altLang="en-US" sz="1200" dirty="0" smtClean="0">
                <a:latin typeface="Meiryo UI" panose="020B0604030504040204" pitchFamily="50" charset="-128"/>
                <a:ea typeface="Meiryo UI" panose="020B0604030504040204" pitchFamily="50" charset="-128"/>
              </a:rPr>
              <a:t>「災害、所得減少、拘禁</a:t>
            </a:r>
            <a:r>
              <a:rPr lang="ja-JP" altLang="en-US" sz="1200" dirty="0">
                <a:latin typeface="Meiryo UI" panose="020B0604030504040204" pitchFamily="50" charset="-128"/>
                <a:ea typeface="Meiryo UI" panose="020B0604030504040204" pitchFamily="50" charset="-128"/>
              </a:rPr>
              <a:t>、旧被扶養者」の４つ</a:t>
            </a:r>
            <a:r>
              <a:rPr lang="ja-JP" altLang="en-US" sz="1200" dirty="0" smtClean="0">
                <a:latin typeface="Meiryo UI" panose="020B0604030504040204" pitchFamily="50" charset="-128"/>
                <a:ea typeface="Meiryo UI" panose="020B0604030504040204" pitchFamily="50" charset="-128"/>
              </a:rPr>
              <a:t>の要件</a:t>
            </a:r>
            <a:r>
              <a:rPr lang="ja-JP" altLang="en-US" sz="1200" dirty="0">
                <a:latin typeface="Meiryo UI" panose="020B0604030504040204" pitchFamily="50" charset="-128"/>
                <a:ea typeface="Meiryo UI" panose="020B0604030504040204" pitchFamily="50" charset="-128"/>
              </a:rPr>
              <a:t>を府内</a:t>
            </a:r>
            <a:r>
              <a:rPr lang="ja-JP" altLang="en-US" sz="1200" dirty="0" smtClean="0">
                <a:latin typeface="Meiryo UI" panose="020B0604030504040204" pitchFamily="50" charset="-128"/>
                <a:ea typeface="Meiryo UI" panose="020B0604030504040204" pitchFamily="50" charset="-128"/>
              </a:rPr>
              <a:t>統</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一</a:t>
            </a:r>
            <a:r>
              <a:rPr lang="ja-JP" altLang="en-US" sz="1200" dirty="0">
                <a:latin typeface="Meiryo UI" panose="020B0604030504040204" pitchFamily="50" charset="-128"/>
                <a:ea typeface="Meiryo UI" panose="020B0604030504040204" pitchFamily="50" charset="-128"/>
              </a:rPr>
              <a:t>基準として定め、激変緩和措置期間を設けた上で、府内統一基準以外の市町村独自の保険料減免については廃止し、令和６年度に完全</a:t>
            </a:r>
            <a:r>
              <a:rPr lang="ja-JP" altLang="en-US" sz="1200" dirty="0" smtClean="0">
                <a:latin typeface="Meiryo UI" panose="020B0604030504040204" pitchFamily="50" charset="-128"/>
                <a:ea typeface="Meiryo UI" panose="020B0604030504040204" pitchFamily="50" charset="-128"/>
              </a:rPr>
              <a:t>統一する</a:t>
            </a:r>
            <a:r>
              <a:rPr lang="ja-JP" altLang="en-US" sz="1200" dirty="0">
                <a:latin typeface="Meiryo UI" panose="020B0604030504040204" pitchFamily="50" charset="-128"/>
                <a:ea typeface="Meiryo UI" panose="020B0604030504040204" pitchFamily="50" charset="-128"/>
              </a:rPr>
              <a:t>方針の下、各市町村に</a:t>
            </a:r>
            <a:r>
              <a:rPr lang="ja-JP" altLang="en-US" sz="1200" dirty="0" err="1" smtClean="0">
                <a:latin typeface="Meiryo UI" panose="020B0604030504040204" pitchFamily="50" charset="-128"/>
                <a:ea typeface="Meiryo UI" panose="020B0604030504040204" pitchFamily="50" charset="-128"/>
              </a:rPr>
              <a:t>お</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ける</a:t>
            </a:r>
            <a:r>
              <a:rPr lang="ja-JP" altLang="en-US" sz="1200" dirty="0">
                <a:latin typeface="Meiryo UI" panose="020B0604030504040204" pitchFamily="50" charset="-128"/>
                <a:ea typeface="Meiryo UI" panose="020B0604030504040204" pitchFamily="50" charset="-128"/>
              </a:rPr>
              <a:t>取組を進めてきたもの。</a:t>
            </a:r>
            <a:endParaRPr lang="en-US" altLang="ja-JP" sz="1200" dirty="0">
              <a:latin typeface="Meiryo UI" panose="020B0604030504040204" pitchFamily="50" charset="-128"/>
              <a:ea typeface="Meiryo UI" panose="020B0604030504040204" pitchFamily="50" charset="-128"/>
            </a:endParaRPr>
          </a:p>
          <a:p>
            <a:pPr>
              <a:lnSpc>
                <a:spcPts val="1800"/>
              </a:lnSpc>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国通知に基づくウクライナ避難民に係る減免の状況</a:t>
            </a:r>
            <a:r>
              <a:rPr lang="en-US" altLang="ja-JP" sz="1200" dirty="0">
                <a:latin typeface="Meiryo UI" panose="020B0604030504040204" pitchFamily="50" charset="-128"/>
                <a:ea typeface="Meiryo UI" panose="020B0604030504040204" pitchFamily="50" charset="-128"/>
              </a:rPr>
              <a:t>】</a:t>
            </a:r>
          </a:p>
          <a:p>
            <a:pPr>
              <a:lnSpc>
                <a:spcPts val="1800"/>
              </a:lnSpc>
            </a:pPr>
            <a:r>
              <a:rPr lang="ja-JP" altLang="en-US" sz="1200" dirty="0">
                <a:latin typeface="Meiryo UI" panose="020B0604030504040204" pitchFamily="50" charset="-128"/>
                <a:ea typeface="Meiryo UI" panose="020B0604030504040204" pitchFamily="50" charset="-128"/>
              </a:rPr>
              <a:t>・今後もウクライナ情勢に進展がなく、令和６年度においてもウクライナ避難民の取扱等に変更がないと仮定した場合、例えば、現在、実施している団体における</a:t>
            </a:r>
            <a:r>
              <a:rPr lang="ja-JP" altLang="en-US" sz="1200" dirty="0" smtClean="0">
                <a:latin typeface="Meiryo UI" panose="020B0604030504040204" pitchFamily="50" charset="-128"/>
                <a:ea typeface="Meiryo UI" panose="020B0604030504040204" pitchFamily="50" charset="-128"/>
              </a:rPr>
              <a:t>減免廃止</a:t>
            </a:r>
            <a:r>
              <a:rPr lang="ja-JP" altLang="en-US" sz="1200" dirty="0">
                <a:latin typeface="Meiryo UI" panose="020B0604030504040204" pitchFamily="50" charset="-128"/>
                <a:ea typeface="Meiryo UI" panose="020B0604030504040204" pitchFamily="50" charset="-128"/>
              </a:rPr>
              <a:t>の可否を</a:t>
            </a:r>
            <a:r>
              <a:rPr lang="ja-JP" altLang="en-US" sz="1200" dirty="0" smtClean="0">
                <a:latin typeface="Meiryo UI" panose="020B0604030504040204" pitchFamily="50" charset="-128"/>
                <a:ea typeface="Meiryo UI" panose="020B0604030504040204" pitchFamily="50" charset="-128"/>
              </a:rPr>
              <a:t>検</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rPr>
              <a:t>討</a:t>
            </a:r>
            <a:r>
              <a:rPr lang="ja-JP" altLang="en-US" sz="1200" dirty="0" err="1">
                <a:latin typeface="Meiryo UI" panose="020B0604030504040204" pitchFamily="50" charset="-128"/>
                <a:ea typeface="Meiryo UI" panose="020B0604030504040204" pitchFamily="50" charset="-128"/>
              </a:rPr>
              <a:t>する</a:t>
            </a:r>
            <a:r>
              <a:rPr lang="ja-JP" altLang="en-US" sz="1200" dirty="0">
                <a:latin typeface="Meiryo UI" panose="020B0604030504040204" pitchFamily="50" charset="-128"/>
                <a:ea typeface="Meiryo UI" panose="020B0604030504040204" pitchFamily="50" charset="-128"/>
              </a:rPr>
              <a:t>際には、他の一般施策も含めた支援</a:t>
            </a:r>
            <a:r>
              <a:rPr lang="ja-JP" altLang="en-US" sz="1200" dirty="0" smtClean="0">
                <a:latin typeface="Meiryo UI" panose="020B0604030504040204" pitchFamily="50" charset="-128"/>
                <a:ea typeface="Meiryo UI" panose="020B0604030504040204" pitchFamily="50" charset="-128"/>
              </a:rPr>
              <a:t>策等との関係性等の観点から廃止</a:t>
            </a:r>
            <a:r>
              <a:rPr lang="ja-JP" altLang="en-US" sz="1200" dirty="0">
                <a:latin typeface="Meiryo UI" panose="020B0604030504040204" pitchFamily="50" charset="-128"/>
                <a:ea typeface="Meiryo UI" panose="020B0604030504040204" pitchFamily="50" charset="-128"/>
              </a:rPr>
              <a:t>は困難が予想される。また、現在、実施していない団体に対し、</a:t>
            </a:r>
            <a:r>
              <a:rPr lang="ja-JP" altLang="en-US" sz="1200" dirty="0" smtClean="0">
                <a:latin typeface="Meiryo UI" panose="020B0604030504040204" pitchFamily="50" charset="-128"/>
                <a:ea typeface="Meiryo UI" panose="020B0604030504040204" pitchFamily="50" charset="-128"/>
              </a:rPr>
              <a:t>統一的に</a:t>
            </a:r>
            <a:r>
              <a:rPr lang="ja-JP" altLang="en-US" sz="1200" dirty="0">
                <a:latin typeface="Meiryo UI" panose="020B0604030504040204" pitchFamily="50" charset="-128"/>
                <a:ea typeface="Meiryo UI" panose="020B0604030504040204" pitchFamily="50" charset="-128"/>
              </a:rPr>
              <a:t>実施</a:t>
            </a:r>
            <a:r>
              <a:rPr lang="ja-JP" altLang="en-US" sz="1200" dirty="0" smtClean="0">
                <a:latin typeface="Meiryo UI" panose="020B0604030504040204" pitchFamily="50" charset="-128"/>
                <a:ea typeface="Meiryo UI" panose="020B0604030504040204" pitchFamily="50" charset="-128"/>
              </a:rPr>
              <a:t>を求める</a:t>
            </a:r>
            <a:r>
              <a:rPr lang="ja-JP" altLang="en-US" sz="1200" dirty="0">
                <a:latin typeface="Meiryo UI" panose="020B0604030504040204" pitchFamily="50" charset="-128"/>
                <a:ea typeface="Meiryo UI" panose="020B0604030504040204" pitchFamily="50" charset="-128"/>
              </a:rPr>
              <a:t>とした際にも</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当該</a:t>
            </a:r>
            <a:r>
              <a:rPr lang="ja-JP" altLang="en-US" sz="1200" dirty="0">
                <a:latin typeface="Meiryo UI" panose="020B0604030504040204" pitchFamily="50" charset="-128"/>
                <a:ea typeface="Meiryo UI" panose="020B0604030504040204" pitchFamily="50" charset="-128"/>
              </a:rPr>
              <a:t>団体における他の支援策との関係性等を勘案すると実現可能性は低く、統一的対応は困難な状況が見込まれる。</a:t>
            </a:r>
            <a:endParaRPr lang="en-US" altLang="ja-JP" sz="1200" dirty="0">
              <a:latin typeface="Meiryo UI" panose="020B0604030504040204" pitchFamily="50" charset="-128"/>
              <a:ea typeface="Meiryo UI" panose="020B0604030504040204" pitchFamily="50" charset="-128"/>
            </a:endParaRPr>
          </a:p>
        </p:txBody>
      </p:sp>
      <p:sp>
        <p:nvSpPr>
          <p:cNvPr id="15" name="角丸四角形 14"/>
          <p:cNvSpPr/>
          <p:nvPr/>
        </p:nvSpPr>
        <p:spPr>
          <a:xfrm>
            <a:off x="717919" y="473052"/>
            <a:ext cx="5112000" cy="252000"/>
          </a:xfrm>
          <a:prstGeom prst="roundRect">
            <a:avLst/>
          </a:prstGeom>
          <a:solidFill>
            <a:schemeClr val="accent1">
              <a:lumMod val="60000"/>
              <a:lumOff val="40000"/>
            </a:schemeClr>
          </a:solidFill>
          <a:ln>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marL="167058" indent="-167058"/>
            <a:r>
              <a:rPr lang="ja-JP" altLang="en-US" sz="1300" b="1" dirty="0" smtClean="0">
                <a:solidFill>
                  <a:schemeClr val="tx1"/>
                </a:solidFill>
                <a:latin typeface="Meiryo UI" panose="020B0604030504040204" pitchFamily="50" charset="-128"/>
                <a:ea typeface="Meiryo UI" panose="020B0604030504040204" pitchFamily="50" charset="-128"/>
              </a:rPr>
              <a:t>ウクライナ避難民に係る保険料減免の取扱検討に当たっての留意点等</a:t>
            </a:r>
            <a:endParaRPr lang="en-US" altLang="ja-JP" sz="13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2005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3083</TotalTime>
  <Words>871</Words>
  <Application>Microsoft Office PowerPoint</Application>
  <PresentationFormat>ワイド画面</PresentationFormat>
  <Paragraphs>31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UD デジタル 教科書体 NK-R</vt:lpstr>
      <vt:lpstr>游ゴシック</vt:lpstr>
      <vt:lpstr>游ゴシック Light</vt:lpstr>
      <vt:lpstr>Arial</vt:lpstr>
      <vt:lpstr>Office テーマ</vt:lpstr>
      <vt:lpstr>国通知に基づくウクライナ避難民に係る保険料減免の取扱について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診療費推計のパターンについて</dc:title>
  <dc:creator>原　慎太郎</dc:creator>
  <cp:lastModifiedBy>日髙　達摩</cp:lastModifiedBy>
  <cp:revision>367</cp:revision>
  <cp:lastPrinted>2023-08-18T07:51:33Z</cp:lastPrinted>
  <dcterms:created xsi:type="dcterms:W3CDTF">2021-11-11T00:06:27Z</dcterms:created>
  <dcterms:modified xsi:type="dcterms:W3CDTF">2023-08-18T07:52:00Z</dcterms:modified>
</cp:coreProperties>
</file>