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3514" autoAdjust="0"/>
  </p:normalViewPr>
  <p:slideViewPr>
    <p:cSldViewPr>
      <p:cViewPr varScale="1">
        <p:scale>
          <a:sx n="93" d="100"/>
          <a:sy n="93" d="100"/>
        </p:scale>
        <p:origin x="1334" y="10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2024/3/12</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5B7AEF-BF6E-41CB-A4C3-9A2C0EAE6834}" type="datetime1">
              <a:rPr kumimoji="1" lang="ja-JP" altLang="en-US" smtClean="0"/>
              <a:t>2024/3/12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E267BC-D239-42E3-9C0A-A60D55FEF461}" type="datetime1">
              <a:rPr kumimoji="1" lang="ja-JP" altLang="en-US" smtClean="0"/>
              <a:t>2024/3/12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0A71C43-24E3-4901-B0BE-0456B2AEB3C2}" type="datetime1">
              <a:rPr kumimoji="1" lang="ja-JP" altLang="en-US" smtClean="0"/>
              <a:t>2024/3/12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5EFEE60-1BE6-43E0-BC15-2C31293C1D81}" type="datetime1">
              <a:rPr kumimoji="1" lang="ja-JP" altLang="en-US" smtClean="0"/>
              <a:t>2024/3/12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DDA7F3-9042-4819-8405-4AA9BD5D07BB}" type="datetime1">
              <a:rPr kumimoji="1" lang="ja-JP" altLang="en-US" smtClean="0"/>
              <a:t>2024/3/12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489F496-C01A-4144-8255-4D78DF88E1F2}" type="datetime1">
              <a:rPr kumimoji="1" lang="ja-JP" altLang="en-US" smtClean="0"/>
              <a:t>2024/3/12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6032B90-134D-429D-A582-4E1C0B74A9A8}" type="datetime1">
              <a:rPr kumimoji="1" lang="ja-JP" altLang="en-US" smtClean="0"/>
              <a:t>2024/3/12</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D27761-E6DE-4A5F-AC6B-79F01F27372F}" type="datetime1">
              <a:rPr kumimoji="1" lang="ja-JP" altLang="en-US" smtClean="0"/>
              <a:t>2024/3/12</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4953943-C3E4-43DA-964F-4CD3D1BB4E17}" type="datetime1">
              <a:rPr kumimoji="1" lang="ja-JP" altLang="en-US" smtClean="0"/>
              <a:t>2024/3/12</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366D45D-7620-4B75-BED3-D0859E348740}" type="datetime1">
              <a:rPr kumimoji="1" lang="ja-JP" altLang="en-US" smtClean="0"/>
              <a:t>2024/3/12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D96DAF-8012-4E97-A0F0-E6E09AB0C817}" type="datetime1">
              <a:rPr kumimoji="1" lang="ja-JP" altLang="en-US" smtClean="0"/>
              <a:t>2024/3/12</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AC9D1-BEE6-4550-98A0-9CCFA029336A}" type="datetime1">
              <a:rPr kumimoji="1" lang="ja-JP" altLang="en-US" smtClean="0"/>
              <a:t>2024/3/12</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392"/>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令和５年度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83752731"/>
              </p:ext>
            </p:extLst>
          </p:nvPr>
        </p:nvGraphicFramePr>
        <p:xfrm>
          <a:off x="72000" y="607259"/>
          <a:ext cx="9000000" cy="5990093"/>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376906">
                  <a:extLst>
                    <a:ext uri="{9D8B030D-6E8A-4147-A177-3AD203B41FA5}">
                      <a16:colId xmlns:a16="http://schemas.microsoft.com/office/drawing/2014/main" val="4110931989"/>
                    </a:ext>
                  </a:extLst>
                </a:gridCol>
                <a:gridCol w="3528392">
                  <a:extLst>
                    <a:ext uri="{9D8B030D-6E8A-4147-A177-3AD203B41FA5}">
                      <a16:colId xmlns:a16="http://schemas.microsoft.com/office/drawing/2014/main" val="877537854"/>
                    </a:ext>
                  </a:extLst>
                </a:gridCol>
                <a:gridCol w="2374702">
                  <a:extLst>
                    <a:ext uri="{9D8B030D-6E8A-4147-A177-3AD203B41FA5}">
                      <a16:colId xmlns:a16="http://schemas.microsoft.com/office/drawing/2014/main" val="444786263"/>
                    </a:ext>
                  </a:extLst>
                </a:gridCol>
              </a:tblGrid>
              <a:tr h="448196">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令和５年度</a:t>
                      </a:r>
                      <a:r>
                        <a:rPr kumimoji="1" lang="ja-JP" altLang="en-US" sz="1000">
                          <a:solidFill>
                            <a:schemeClr val="tx1"/>
                          </a:solidFill>
                          <a:latin typeface="HGPｺﾞｼｯｸE" panose="020B0900000000000000" pitchFamily="50" charset="-128"/>
                          <a:ea typeface="HGPｺﾞｼｯｸE" panose="020B0900000000000000" pitchFamily="50" charset="-128"/>
                        </a:rPr>
                        <a:t>の検討事項</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677801">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①　過年度の保険料収納見込み（一般分）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④　府２号繰入金</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strike="sngStrike"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市町村間の納付額の水準の偏り等を是正する観点から、</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「令和４年度の過年度収納額に一定割合を乗じた額」</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とした上で、</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収納対策に力を入れている市町村においては</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過年度調定額が縮小していることを踏まえ、</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公平性を担保するため、過年度分の調定額の</a:t>
                      </a:r>
                      <a:r>
                        <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30</a:t>
                      </a: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％を</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rPr>
                        <a:t>　　　上限として設定</a:t>
                      </a:r>
                      <a:endParaRPr lang="en-US" altLang="ja-JP" sz="1000" dirty="0">
                        <a:solidFill>
                          <a:schemeClr val="tx1"/>
                        </a:solidFill>
                        <a:latin typeface="HGPｺﾞｼｯｸM" panose="020B0600000000000000" pitchFamily="50" charset="-128"/>
                        <a:ea typeface="HGPｺﾞｼｯｸM" panose="020B0600000000000000" pitchFamily="50" charset="-128"/>
                        <a:cs typeface="Meiryo UI" panose="020B0604030504040204"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当該年度の各市町村の交付額の一定割合を保険料抑制財源</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として活用することとし、令和６年度の一定割合は</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全額府１号繰入金に振り替え、保険料抑制財源財源として活用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被保険者数の推計方法</a:t>
                      </a:r>
                      <a:endParaRPr kumimoji="1" lang="en-US" altLang="ja-JP" sz="950" b="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令和４年度算定から採用した</a:t>
                      </a:r>
                      <a:r>
                        <a:rPr kumimoji="1" lang="en-US" altLang="ja-JP" sz="950" dirty="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a:solidFill>
                            <a:schemeClr val="tx1"/>
                          </a:solidFill>
                          <a:latin typeface="HGPｺﾞｼｯｸM" panose="020B0600000000000000" pitchFamily="50" charset="-128"/>
                          <a:ea typeface="HGPｺﾞｼｯｸM" panose="020B0600000000000000" pitchFamily="50" charset="-128"/>
                        </a:rPr>
                        <a:t>歳の誕生月で減算する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コーホート要因法（「自然増減」（出生と死亡）及び</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「純移動」（資格取得・喪失）という、二つの「変動要因」の</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将来値を仮定し、それに基づいた被保険者数の推計を行う方法）</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を</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令和６年度</a:t>
                      </a:r>
                      <a:r>
                        <a:rPr kumimoji="1" lang="ja-JP" altLang="en-US" sz="950" dirty="0">
                          <a:solidFill>
                            <a:schemeClr val="tx1"/>
                          </a:solidFill>
                          <a:latin typeface="HGPｺﾞｼｯｸM" panose="020B0600000000000000" pitchFamily="50" charset="-128"/>
                          <a:ea typeface="HGPｺﾞｼｯｸM" panose="020B0600000000000000" pitchFamily="50" charset="-128"/>
                        </a:rPr>
                        <a:t>も採用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コーホート要因法の基準日について、令和６年度については、</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令和６年</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月以降の社会保険の適用拡大の影響を勘案し、</a:t>
                      </a: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本算定の基準日を仮算定と同じ令和５年９月に設定。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64096">
                <a:tc>
                  <a:txBody>
                    <a:bodyPr/>
                    <a:lstStyle/>
                    <a:p>
                      <a:pPr algn="l"/>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資料３</a:t>
            </a:r>
            <a:endParaRPr lang="en-US" altLang="ja-JP" sz="1600" b="1" dirty="0">
              <a:solidFill>
                <a:schemeClr val="tx1"/>
              </a:solidFill>
            </a:endParaRPr>
          </a:p>
        </p:txBody>
      </p:sp>
      <p:sp>
        <p:nvSpPr>
          <p:cNvPr id="7" name="テキスト ボックス 6">
            <a:extLst>
              <a:ext uri="{FF2B5EF4-FFF2-40B4-BE49-F238E27FC236}">
                <a16:creationId xmlns:a16="http://schemas.microsoft.com/office/drawing/2014/main" id="{E6BB7FB9-4F23-4191-B424-855B448B1C0A}"/>
              </a:ext>
            </a:extLst>
          </p:cNvPr>
          <p:cNvSpPr txBox="1"/>
          <p:nvPr/>
        </p:nvSpPr>
        <p:spPr>
          <a:xfrm>
            <a:off x="5544208" y="607259"/>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676701489"/>
              </p:ext>
            </p:extLst>
          </p:nvPr>
        </p:nvGraphicFramePr>
        <p:xfrm>
          <a:off x="50355" y="476672"/>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505501">
                  <a:extLst>
                    <a:ext uri="{9D8B030D-6E8A-4147-A177-3AD203B41FA5}">
                      <a16:colId xmlns:a16="http://schemas.microsoft.com/office/drawing/2014/main" val="4110931989"/>
                    </a:ext>
                  </a:extLst>
                </a:gridCol>
                <a:gridCol w="2880320">
                  <a:extLst>
                    <a:ext uri="{9D8B030D-6E8A-4147-A177-3AD203B41FA5}">
                      <a16:colId xmlns:a16="http://schemas.microsoft.com/office/drawing/2014/main" val="877537854"/>
                    </a:ext>
                  </a:extLst>
                </a:gridCol>
                <a:gridCol w="2894179">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令和５年度検討事項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令和４年度を含む直近３年間の収納率実績の最高値と令和４年度の収納率の平均値を算定の基準とし、条件を以下のとおり設定。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規模別平均収納率▲１％</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インセンティブ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dirty="0">
                          <a:solidFill>
                            <a:schemeClr val="tx1"/>
                          </a:solidFill>
                          <a:latin typeface="HGPｺﾞｼｯｸM" panose="020B0600000000000000" pitchFamily="50" charset="-128"/>
                          <a:ea typeface="HGPｺﾞｼｯｸM" panose="020B0600000000000000" pitchFamily="50" charset="-128"/>
                        </a:rPr>
                        <a:t>1/2</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努力分</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dirty="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令和５年度決算状況を踏まえた検証</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818182551"/>
              </p:ext>
            </p:extLst>
          </p:nvPr>
        </p:nvGraphicFramePr>
        <p:xfrm>
          <a:off x="50355" y="3925295"/>
          <a:ext cx="9000000" cy="240792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505501">
                  <a:extLst>
                    <a:ext uri="{9D8B030D-6E8A-4147-A177-3AD203B41FA5}">
                      <a16:colId xmlns:a16="http://schemas.microsoft.com/office/drawing/2014/main" val="2298063748"/>
                    </a:ext>
                  </a:extLst>
                </a:gridCol>
                <a:gridCol w="2880320">
                  <a:extLst>
                    <a:ext uri="{9D8B030D-6E8A-4147-A177-3AD203B41FA5}">
                      <a16:colId xmlns:a16="http://schemas.microsoft.com/office/drawing/2014/main" val="1031571040"/>
                    </a:ext>
                  </a:extLst>
                </a:gridCol>
                <a:gridCol w="2894179">
                  <a:extLst>
                    <a:ext uri="{9D8B030D-6E8A-4147-A177-3AD203B41FA5}">
                      <a16:colId xmlns:a16="http://schemas.microsoft.com/office/drawing/2014/main" val="2681179151"/>
                    </a:ext>
                  </a:extLst>
                </a:gridCol>
              </a:tblGrid>
              <a:tr h="1686684">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保健事業</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独自事業分を含む保健事業における財源の在り方について検討（継続）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府保険料総額 （医療分）の</a:t>
                      </a:r>
                      <a:r>
                        <a:rPr kumimoji="1" lang="en-US" altLang="ja-JP" sz="950" dirty="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 （その他の保険者）を保健事業分の上限と して、事業費納付金の対象となる保健事業費（共通分）を除く部分を独自事業分とする。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事業運営検討</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WG</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における「保険料完全統一後の保健事業の在り方について」の検討状況を踏まえ、独自事業分を含む保健事業における財源の在り方について検討（継続）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令和５年度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1E9407C6-0D47-40D9-B68A-2FE410DF4441}"/>
              </a:ext>
            </a:extLst>
          </p:cNvPr>
          <p:cNvSpPr txBox="1"/>
          <p:nvPr/>
        </p:nvSpPr>
        <p:spPr>
          <a:xfrm>
            <a:off x="5328184" y="50638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6" name="正方形/長方形 5">
            <a:extLst>
              <a:ext uri="{FF2B5EF4-FFF2-40B4-BE49-F238E27FC236}">
                <a16:creationId xmlns:a16="http://schemas.microsoft.com/office/drawing/2014/main" id="{30F28C23-642B-44C2-BA38-C0E93C9538B6}"/>
              </a:ext>
            </a:extLst>
          </p:cNvPr>
          <p:cNvSpPr/>
          <p:nvPr/>
        </p:nvSpPr>
        <p:spPr>
          <a:xfrm>
            <a:off x="7835910" y="107406"/>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dirty="0">
                <a:solidFill>
                  <a:schemeClr val="tx1"/>
                </a:solidFill>
              </a:rPr>
              <a:t>資料３</a:t>
            </a:r>
            <a:endParaRPr lang="en-US" altLang="ja-JP" sz="1600" b="1" dirty="0">
              <a:solidFill>
                <a:schemeClr val="tx1"/>
              </a:solidFill>
            </a:endParaRPr>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919975963"/>
              </p:ext>
            </p:extLst>
          </p:nvPr>
        </p:nvGraphicFramePr>
        <p:xfrm>
          <a:off x="52760" y="481980"/>
          <a:ext cx="9000000" cy="4531196"/>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647112">
                  <a:extLst>
                    <a:ext uri="{9D8B030D-6E8A-4147-A177-3AD203B41FA5}">
                      <a16:colId xmlns:a16="http://schemas.microsoft.com/office/drawing/2014/main" val="4110931989"/>
                    </a:ext>
                  </a:extLst>
                </a:gridCol>
                <a:gridCol w="2952328">
                  <a:extLst>
                    <a:ext uri="{9D8B030D-6E8A-4147-A177-3AD203B41FA5}">
                      <a16:colId xmlns:a16="http://schemas.microsoft.com/office/drawing/2014/main" val="877537854"/>
                    </a:ext>
                  </a:extLst>
                </a:gridCol>
                <a:gridCol w="2680560">
                  <a:extLst>
                    <a:ext uri="{9D8B030D-6E8A-4147-A177-3AD203B41FA5}">
                      <a16:colId xmlns:a16="http://schemas.microsoft.com/office/drawing/2014/main" val="3043964973"/>
                    </a:ext>
                  </a:extLst>
                </a:gridCol>
              </a:tblGrid>
              <a:tr h="472728">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令和５年度検討事項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05846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保険料の平準化等を図る観点から、財政調整事業に係る基本的な考え方等について、基金への積立を含め、引き続き検討</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）・・・「当該年度の前期高齢者交付金に加減算される２年前の１人あたり精算額」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）・・・「直近３カ年平均の１人あたり精算額」</a:t>
                      </a:r>
                      <a:endParaRPr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）よりも高くなる場合は、上記留保財源の範囲内において、当該財源を活用し、３ヵ年平均となる水準まで（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a:t>
                      </a: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保険料完全統一初年度である令和６年度の府統一保険料率を抑制するために</a:t>
                      </a:r>
                      <a:r>
                        <a:rPr kumimoji="1" lang="ja-JP" altLang="en-US" sz="950" dirty="0">
                          <a:solidFill>
                            <a:schemeClr val="tx1"/>
                          </a:solidFill>
                          <a:latin typeface="HGPｺﾞｼｯｸM" panose="020B0600000000000000" pitchFamily="50" charset="-128"/>
                          <a:ea typeface="HGPｺﾞｼｯｸM" panose="020B0600000000000000" pitchFamily="50" charset="-128"/>
                        </a:rPr>
                        <a:t>、本算定では、以下のとおりすることとする。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保険料の平準化等を図る観点から、財政調整事業の具体的な取組について、府及び市町村国保特会の財政状況や事業費納付金の算定状況等を踏まえ、引き続き検討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令和５年度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0" name="表 9">
            <a:extLst>
              <a:ext uri="{FF2B5EF4-FFF2-40B4-BE49-F238E27FC236}">
                <a16:creationId xmlns:a16="http://schemas.microsoft.com/office/drawing/2014/main" id="{650D3ABD-ED02-4A84-A167-D3ACFE4C731D}"/>
              </a:ext>
            </a:extLst>
          </p:cNvPr>
          <p:cNvGraphicFramePr>
            <a:graphicFrameLocks noGrp="1"/>
          </p:cNvGraphicFramePr>
          <p:nvPr>
            <p:extLst>
              <p:ext uri="{D42A27DB-BD31-4B8C-83A1-F6EECF244321}">
                <p14:modId xmlns:p14="http://schemas.microsoft.com/office/powerpoint/2010/main" val="2678776179"/>
              </p:ext>
            </p:extLst>
          </p:nvPr>
        </p:nvGraphicFramePr>
        <p:xfrm>
          <a:off x="3563888" y="3180386"/>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a:solidFill>
                            <a:schemeClr val="tx1"/>
                          </a:solidFill>
                          <a:latin typeface="HGPｺﾞｼｯｸM" panose="020B0600000000000000" pitchFamily="50" charset="-128"/>
                          <a:ea typeface="HGPｺﾞｼｯｸM" panose="020B0600000000000000" pitchFamily="50" charset="-128"/>
                        </a:rPr>
                        <a:t>（</a:t>
                      </a:r>
                      <a:r>
                        <a:rPr kumimoji="1" lang="en-US" altLang="ja-JP" sz="950" b="0" dirty="0">
                          <a:solidFill>
                            <a:schemeClr val="tx1"/>
                          </a:solidFill>
                          <a:latin typeface="HGPｺﾞｼｯｸM" panose="020B0600000000000000" pitchFamily="50" charset="-128"/>
                          <a:ea typeface="HGPｺﾞｼｯｸM" panose="020B0600000000000000" pitchFamily="50" charset="-128"/>
                        </a:rPr>
                        <a:t>A)</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が（</a:t>
                      </a:r>
                      <a:r>
                        <a:rPr kumimoji="1" lang="en-US" altLang="ja-JP" sz="950" b="0" dirty="0">
                          <a:solidFill>
                            <a:schemeClr val="tx1"/>
                          </a:solidFill>
                          <a:latin typeface="HGPｺﾞｼｯｸM" panose="020B0600000000000000" pitchFamily="50" charset="-128"/>
                          <a:ea typeface="HGPｺﾞｼｯｸM" panose="020B0600000000000000" pitchFamily="50" charset="-128"/>
                        </a:rPr>
                        <a:t>B)</a:t>
                      </a:r>
                      <a:r>
                        <a:rPr kumimoji="1" lang="ja-JP" altLang="en-US" sz="950" b="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よりも低かったため、その差額に２年前の被保険者数を乗じた額を留保額とした。</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3" name="表 12">
            <a:extLst>
              <a:ext uri="{FF2B5EF4-FFF2-40B4-BE49-F238E27FC236}">
                <a16:creationId xmlns:a16="http://schemas.microsoft.com/office/drawing/2014/main" id="{6532C83B-8104-4D35-B98F-98D38847E556}"/>
              </a:ext>
            </a:extLst>
          </p:cNvPr>
          <p:cNvGraphicFramePr>
            <a:graphicFrameLocks noGrp="1"/>
          </p:cNvGraphicFramePr>
          <p:nvPr>
            <p:extLst>
              <p:ext uri="{D42A27DB-BD31-4B8C-83A1-F6EECF244321}">
                <p14:modId xmlns:p14="http://schemas.microsoft.com/office/powerpoint/2010/main" val="2327250098"/>
              </p:ext>
            </p:extLst>
          </p:nvPr>
        </p:nvGraphicFramePr>
        <p:xfrm>
          <a:off x="3563888" y="4329160"/>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　仮算定で留保するとした額の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を留保額に、</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1/2</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を令和６年度保険料額の抑制</a:t>
                      </a:r>
                      <a:r>
                        <a:rPr kumimoji="1" lang="ja-JP" altLang="en-US" sz="950" b="0" u="none">
                          <a:solidFill>
                            <a:schemeClr val="tx1"/>
                          </a:solidFill>
                          <a:latin typeface="HGPｺﾞｼｯｸM" panose="020B0600000000000000" pitchFamily="50" charset="-128"/>
                          <a:ea typeface="HGPｺﾞｼｯｸM" panose="020B0600000000000000" pitchFamily="50" charset="-128"/>
                        </a:rPr>
                        <a:t>財源とした。</a:t>
                      </a:r>
                      <a:endParaRPr kumimoji="1" lang="en-US" altLang="ja-JP" sz="950" b="0" u="none" dirty="0">
                        <a:solidFill>
                          <a:schemeClr val="tx1"/>
                        </a:solidFill>
                        <a:latin typeface="HGPｺﾞｼｯｸM" panose="020B0600000000000000" pitchFamily="50" charset="-128"/>
                        <a:ea typeface="HGPｺﾞｼｯｸM" panose="020B0600000000000000" pitchFamily="50" charset="-128"/>
                      </a:endParaRP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12" name="テキスト ボックス 11">
            <a:extLst>
              <a:ext uri="{FF2B5EF4-FFF2-40B4-BE49-F238E27FC236}">
                <a16:creationId xmlns:a16="http://schemas.microsoft.com/office/drawing/2014/main" id="{3CFAE6F7-68ED-40D2-BB25-A686E6B808A2}"/>
              </a:ext>
            </a:extLst>
          </p:cNvPr>
          <p:cNvSpPr txBox="1"/>
          <p:nvPr/>
        </p:nvSpPr>
        <p:spPr>
          <a:xfrm>
            <a:off x="5472200" y="51205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7" name="正方形/長方形 6">
            <a:extLst>
              <a:ext uri="{FF2B5EF4-FFF2-40B4-BE49-F238E27FC236}">
                <a16:creationId xmlns:a16="http://schemas.microsoft.com/office/drawing/2014/main" id="{B8BE4974-A9CA-4A59-95F4-BA928A2EE254}"/>
              </a:ext>
            </a:extLst>
          </p:cNvPr>
          <p:cNvSpPr/>
          <p:nvPr/>
        </p:nvSpPr>
        <p:spPr>
          <a:xfrm>
            <a:off x="7835910" y="107406"/>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a:solidFill>
                  <a:schemeClr val="tx1"/>
                </a:solidFill>
              </a:rPr>
              <a:t>資料３</a:t>
            </a:r>
            <a:endParaRPr lang="en-US" altLang="ja-JP" sz="1600" b="1" dirty="0">
              <a:solidFill>
                <a:schemeClr val="tx1"/>
              </a:solidFill>
            </a:endParaRPr>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5506</TotalTime>
  <Words>1264</Words>
  <Application>Microsoft Office PowerPoint</Application>
  <PresentationFormat>画面に合わせる (4:3)</PresentationFormat>
  <Paragraphs>122</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令和５年度　財政運営検討Ｗ・Ｇの検討事項</vt:lpstr>
      <vt:lpstr>令和５年度　財政運営検討Ｗ・Ｇの検討事項</vt:lpstr>
      <vt:lpstr>令和５年度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岩下　桃子</cp:lastModifiedBy>
  <cp:revision>433</cp:revision>
  <cp:lastPrinted>2024-02-20T04:13:36Z</cp:lastPrinted>
  <dcterms:created xsi:type="dcterms:W3CDTF">2016-01-05T01:34:32Z</dcterms:created>
  <dcterms:modified xsi:type="dcterms:W3CDTF">2024-03-12T02:11:00Z</dcterms:modified>
</cp:coreProperties>
</file>