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0" r:id="rId2"/>
    <p:sldId id="264" r:id="rId3"/>
    <p:sldId id="262"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97" autoAdjust="0"/>
    <p:restoredTop sz="93514" autoAdjust="0"/>
  </p:normalViewPr>
  <p:slideViewPr>
    <p:cSldViewPr>
      <p:cViewPr varScale="1">
        <p:scale>
          <a:sx n="90" d="100"/>
          <a:sy n="90" d="100"/>
        </p:scale>
        <p:origin x="893"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2B6E85F-79FB-4631-9183-2CD1A5F445A3}" type="datetimeFigureOut">
              <a:rPr kumimoji="1" lang="ja-JP" altLang="en-US" smtClean="0"/>
              <a:t>2023/12/13</a:t>
            </a:fld>
            <a:endParaRPr kumimoji="1" lang="ja-JP" altLang="en-US" dirty="0"/>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51C6647-B049-4368-B944-3CA6764AF839}" type="slidenum">
              <a:rPr kumimoji="1" lang="ja-JP" altLang="en-US" smtClean="0"/>
              <a:t>‹#›</a:t>
            </a:fld>
            <a:endParaRPr kumimoji="1" lang="ja-JP" altLang="en-US" dirty="0"/>
          </a:p>
        </p:txBody>
      </p:sp>
    </p:spTree>
    <p:extLst>
      <p:ext uri="{BB962C8B-B14F-4D97-AF65-F5344CB8AC3E}">
        <p14:creationId xmlns:p14="http://schemas.microsoft.com/office/powerpoint/2010/main" val="13039615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1</a:t>
            </a:fld>
            <a:endParaRPr kumimoji="1" lang="ja-JP" altLang="en-US" dirty="0"/>
          </a:p>
        </p:txBody>
      </p:sp>
    </p:spTree>
    <p:extLst>
      <p:ext uri="{BB962C8B-B14F-4D97-AF65-F5344CB8AC3E}">
        <p14:creationId xmlns:p14="http://schemas.microsoft.com/office/powerpoint/2010/main" val="3840680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2</a:t>
            </a:fld>
            <a:endParaRPr kumimoji="1" lang="ja-JP" altLang="en-US" dirty="0"/>
          </a:p>
        </p:txBody>
      </p:sp>
    </p:spTree>
    <p:extLst>
      <p:ext uri="{BB962C8B-B14F-4D97-AF65-F5344CB8AC3E}">
        <p14:creationId xmlns:p14="http://schemas.microsoft.com/office/powerpoint/2010/main" val="2933257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3</a:t>
            </a:fld>
            <a:endParaRPr kumimoji="1" lang="ja-JP" altLang="en-US" dirty="0"/>
          </a:p>
        </p:txBody>
      </p:sp>
    </p:spTree>
    <p:extLst>
      <p:ext uri="{BB962C8B-B14F-4D97-AF65-F5344CB8AC3E}">
        <p14:creationId xmlns:p14="http://schemas.microsoft.com/office/powerpoint/2010/main" val="1551100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35B7AEF-BF6E-41CB-A4C3-9A2C0EAE6834}" type="datetime1">
              <a:rPr kumimoji="1" lang="ja-JP" altLang="en-US" smtClean="0"/>
              <a:t>2023/12/13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E267BC-D239-42E3-9C0A-A60D55FEF461}" type="datetime1">
              <a:rPr kumimoji="1" lang="ja-JP" altLang="en-US" smtClean="0"/>
              <a:t>2023/12/13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0A71C43-24E3-4901-B0BE-0456B2AEB3C2}" type="datetime1">
              <a:rPr kumimoji="1" lang="ja-JP" altLang="en-US" smtClean="0"/>
              <a:t>2023/12/13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5EFEE60-1BE6-43E0-BC15-2C31293C1D81}" type="datetime1">
              <a:rPr kumimoji="1" lang="ja-JP" altLang="en-US" smtClean="0"/>
              <a:t>2023/12/13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1DDA7F3-9042-4819-8405-4AA9BD5D07BB}" type="datetime1">
              <a:rPr kumimoji="1" lang="ja-JP" altLang="en-US" smtClean="0"/>
              <a:t>2023/12/13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489F496-C01A-4144-8255-4D78DF88E1F2}" type="datetime1">
              <a:rPr kumimoji="1" lang="ja-JP" altLang="en-US" smtClean="0"/>
              <a:t>2023/12/13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6032B90-134D-429D-A582-4E1C0B74A9A8}" type="datetime1">
              <a:rPr kumimoji="1" lang="ja-JP" altLang="en-US" smtClean="0"/>
              <a:t>2023/12/13</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0D27761-E6DE-4A5F-AC6B-79F01F27372F}" type="datetime1">
              <a:rPr kumimoji="1" lang="ja-JP" altLang="en-US" smtClean="0"/>
              <a:t>2023/12/13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4953943-C3E4-43DA-964F-4CD3D1BB4E17}" type="datetime1">
              <a:rPr kumimoji="1" lang="ja-JP" altLang="en-US" smtClean="0"/>
              <a:t>2023/12/13</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366D45D-7620-4B75-BED3-D0859E348740}" type="datetime1">
              <a:rPr kumimoji="1" lang="ja-JP" altLang="en-US" smtClean="0"/>
              <a:t>2023/12/13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D96DAF-8012-4E97-A0F0-E6E09AB0C817}" type="datetime1">
              <a:rPr kumimoji="1" lang="ja-JP" altLang="en-US" smtClean="0"/>
              <a:t>2023/12/13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1AC9D1-BEE6-4550-98A0-9CCFA029336A}" type="datetime1">
              <a:rPr kumimoji="1" lang="ja-JP" altLang="en-US" smtClean="0"/>
              <a:t>2023/12/13</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51775"/>
            <a:ext cx="9000000" cy="468000"/>
          </a:xfrm>
        </p:spPr>
        <p:txBody>
          <a:bodyPr>
            <a:noAutofit/>
          </a:bodyPr>
          <a:lstStyle/>
          <a:p>
            <a:r>
              <a:rPr lang="ja-JP" altLang="en-US" sz="1800" b="1" dirty="0">
                <a:latin typeface="HGS創英角ｺﾞｼｯｸUB" panose="020B0900000000000000" pitchFamily="50" charset="-128"/>
                <a:ea typeface="HGS創英角ｺﾞｼｯｸUB" panose="020B0900000000000000" pitchFamily="50" charset="-128"/>
              </a:rPr>
              <a:t>令和５年度　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012329918"/>
              </p:ext>
            </p:extLst>
          </p:nvPr>
        </p:nvGraphicFramePr>
        <p:xfrm>
          <a:off x="34934" y="607259"/>
          <a:ext cx="9000000" cy="5831409"/>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20000"/>
                    </a:ext>
                  </a:extLst>
                </a:gridCol>
                <a:gridCol w="2880000">
                  <a:extLst>
                    <a:ext uri="{9D8B030D-6E8A-4147-A177-3AD203B41FA5}">
                      <a16:colId xmlns:a16="http://schemas.microsoft.com/office/drawing/2014/main" val="4110931989"/>
                    </a:ext>
                  </a:extLst>
                </a:gridCol>
                <a:gridCol w="2520000">
                  <a:extLst>
                    <a:ext uri="{9D8B030D-6E8A-4147-A177-3AD203B41FA5}">
                      <a16:colId xmlns:a16="http://schemas.microsoft.com/office/drawing/2014/main" val="877537854"/>
                    </a:ext>
                  </a:extLst>
                </a:gridCol>
                <a:gridCol w="2880000">
                  <a:extLst>
                    <a:ext uri="{9D8B030D-6E8A-4147-A177-3AD203B41FA5}">
                      <a16:colId xmlns:a16="http://schemas.microsoft.com/office/drawing/2014/main" val="444786263"/>
                    </a:ext>
                  </a:extLst>
                </a:gridCol>
              </a:tblGrid>
              <a:tr h="448196">
                <a:tc>
                  <a:txBody>
                    <a:bodyPr/>
                    <a:lstStyle/>
                    <a:p>
                      <a:pPr algn="ct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これまでの検討結果</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令和５年度に検討すべき主な事項</a:t>
                      </a:r>
                      <a:endParaRPr kumimoji="1" lang="en-US" altLang="ja-JP" sz="1000" dirty="0">
                        <a:solidFill>
                          <a:sysClr val="windowText" lastClr="000000"/>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a:t>
                      </a:r>
                      <a:r>
                        <a:rPr kumimoji="1" lang="en-US" altLang="ja-JP" sz="1000" dirty="0">
                          <a:solidFill>
                            <a:sysClr val="windowText" lastClr="000000"/>
                          </a:solidFill>
                          <a:latin typeface="HGPｺﾞｼｯｸE" panose="020B0900000000000000" pitchFamily="50" charset="-128"/>
                          <a:ea typeface="HGPｺﾞｼｯｸE" panose="020B0900000000000000" pitchFamily="50" charset="-128"/>
                        </a:rPr>
                        <a:t>4/28</a:t>
                      </a: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広域化調整会議にて決定）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これまでの検討状況</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4320000">
                <a:tc>
                  <a:txBody>
                    <a:bodyPr/>
                    <a:lstStyle/>
                    <a:p>
                      <a:r>
                        <a:rPr kumimoji="1" lang="ja-JP" altLang="en-US" sz="950" dirty="0">
                          <a:solidFill>
                            <a:sysClr val="windowText" lastClr="000000"/>
                          </a:solidFill>
                          <a:latin typeface="HGPｺﾞｼｯｸE" panose="020B0900000000000000" pitchFamily="50" charset="-128"/>
                          <a:ea typeface="HGPｺﾞｼｯｸE" panose="020B0900000000000000" pitchFamily="50" charset="-128"/>
                        </a:rPr>
                        <a:t>保険料率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①　過年度の保険料収納見込み（一般分）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仮算定結果を受けて、緊急対応措置として、本算定では、保険料額抑制のため、以下のとおり、引上げることとする。</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②　保険者努力支援制度（都道府県分）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引き続き、保険料引き下げ財源として活用</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a:solidFill>
                            <a:schemeClr val="tx1"/>
                          </a:solidFill>
                          <a:latin typeface="HGPｺﾞｼｯｸM" panose="020B0600000000000000" pitchFamily="50" charset="-128"/>
                          <a:ea typeface="HGPｺﾞｼｯｸM" panose="020B0600000000000000" pitchFamily="50" charset="-128"/>
                        </a:rPr>
                        <a:t>被保険者数の推計方法</a:t>
                      </a:r>
                      <a:endParaRPr kumimoji="1" lang="en-US" altLang="ja-JP" sz="950" b="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団塊世代の後期高齢者医療制度への移行を反映  </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するため、令和４年度算定から採用した</a:t>
                      </a:r>
                      <a:r>
                        <a:rPr kumimoji="1" lang="en-US" altLang="ja-JP" sz="950" dirty="0">
                          <a:solidFill>
                            <a:schemeClr val="tx1"/>
                          </a:solidFill>
                          <a:latin typeface="HGPｺﾞｼｯｸM" panose="020B0600000000000000" pitchFamily="50" charset="-128"/>
                          <a:ea typeface="HGPｺﾞｼｯｸM" panose="020B0600000000000000" pitchFamily="50" charset="-128"/>
                        </a:rPr>
                        <a:t>75</a:t>
                      </a:r>
                      <a:r>
                        <a:rPr kumimoji="1" lang="ja-JP" altLang="en-US" sz="950" dirty="0">
                          <a:solidFill>
                            <a:schemeClr val="tx1"/>
                          </a:solidFill>
                          <a:latin typeface="HGPｺﾞｼｯｸM" panose="020B0600000000000000" pitchFamily="50" charset="-128"/>
                          <a:ea typeface="HGPｺﾞｼｯｸM" panose="020B0600000000000000" pitchFamily="50" charset="-128"/>
                        </a:rPr>
                        <a:t>歳の誕生</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月で減算するコーホート　要因法（「自然増減」（出生</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と死亡）及び「純移動」（資格取得・喪失）という、二つ</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の「変動要因」の将来値を仮定し、それに基づいた被</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保険者数の推計を行う方法）を</a:t>
                      </a: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令和５年度も採用</a:t>
                      </a:r>
                      <a:endParaRPr kumimoji="1" lang="en-US" altLang="ja-JP" sz="950" strike="noStrike"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①　過年度の保険料収納見込み（一般分）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②　保険者努力支援制度（都道府県分）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③　保険者努力支援制度（市町村分）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④　府２号繰入金</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①　過年度の保険料収納見込み</a:t>
                      </a:r>
                      <a:endParaRPr kumimoji="1" lang="en-US" altLang="ja-JP" sz="950" strike="sngStrike" dirty="0">
                        <a:solidFill>
                          <a:srgbClr val="FF0000"/>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市町村間の納付額の水準の偏り等を是正する</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観点から、「令和４年度の過年度収納額に一定</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割合を乗じた額」とした上で、</a:t>
                      </a: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収納対策に力を</a:t>
                      </a: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　　  入れている市町村においては過年度調定額が</a:t>
                      </a: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　　  縮小していることを踏まえ、公平性を担保する</a:t>
                      </a: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　　  ため、過年度分の調定額の</a:t>
                      </a:r>
                      <a:r>
                        <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30</a:t>
                      </a: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％を上限として</a:t>
                      </a: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rPr>
                        <a:t>　　　設定</a:t>
                      </a:r>
                      <a:endParaRPr lang="en-US" altLang="ja-JP"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②　保険者努力支援制度（都道府県分）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引き続き、保険料抑制財源として活用</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③　保険者努力支援制度（市町村分）</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当該年度の各市町村の交付額の一定割合を保</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険料抑制財源として活用することとし、令和６年度</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の一定割合は</a:t>
                      </a:r>
                      <a:r>
                        <a:rPr kumimoji="1" lang="en-US" altLang="ja-JP" sz="950" dirty="0">
                          <a:solidFill>
                            <a:schemeClr val="tx1"/>
                          </a:solidFill>
                          <a:latin typeface="HGPｺﾞｼｯｸM" panose="020B0600000000000000" pitchFamily="50" charset="-128"/>
                          <a:ea typeface="HGPｺﾞｼｯｸM" panose="020B0600000000000000" pitchFamily="50" charset="-128"/>
                        </a:rPr>
                        <a:t>50</a:t>
                      </a:r>
                      <a:r>
                        <a:rPr kumimoji="1" lang="ja-JP" altLang="en-US" sz="950" dirty="0">
                          <a:solidFill>
                            <a:schemeClr val="tx1"/>
                          </a:solidFill>
                          <a:latin typeface="HGPｺﾞｼｯｸM" panose="020B0600000000000000" pitchFamily="50" charset="-128"/>
                          <a:ea typeface="HGPｺﾞｼｯｸM" panose="020B0600000000000000" pitchFamily="50" charset="-128"/>
                        </a:rPr>
                        <a:t>％に設定</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④　府２号繰入金</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全額府１号繰入金に振り替え</a:t>
                      </a:r>
                      <a:r>
                        <a:rPr kumimoji="1" lang="ja-JP" altLang="en-US" sz="950" dirty="0">
                          <a:solidFill>
                            <a:srgbClr val="FF0000"/>
                          </a:solidFill>
                          <a:latin typeface="HGPｺﾞｼｯｸM" panose="020B0600000000000000" pitchFamily="50" charset="-128"/>
                          <a:ea typeface="HGPｺﾞｼｯｸM" panose="020B0600000000000000" pitchFamily="50" charset="-128"/>
                        </a:rPr>
                        <a:t>、</a:t>
                      </a:r>
                      <a:r>
                        <a:rPr kumimoji="1" lang="ja-JP" altLang="en-US" sz="950" dirty="0">
                          <a:solidFill>
                            <a:schemeClr val="tx1"/>
                          </a:solidFill>
                          <a:latin typeface="HGPｺﾞｼｯｸM" panose="020B0600000000000000" pitchFamily="50" charset="-128"/>
                          <a:ea typeface="HGPｺﾞｼｯｸM" panose="020B0600000000000000" pitchFamily="50" charset="-128"/>
                        </a:rPr>
                        <a:t>保険料抑制財源</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財源として活用</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a:solidFill>
                            <a:schemeClr val="tx1"/>
                          </a:solidFill>
                          <a:latin typeface="HGPｺﾞｼｯｸM" panose="020B0600000000000000" pitchFamily="50" charset="-128"/>
                          <a:ea typeface="HGPｺﾞｼｯｸM" panose="020B0600000000000000" pitchFamily="50" charset="-128"/>
                        </a:rPr>
                        <a:t>被保険者数の推計方法</a:t>
                      </a:r>
                      <a:endParaRPr kumimoji="1" lang="en-US" altLang="ja-JP" sz="950" b="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団塊世代の後期高齢者医療制度への移行を反映  </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するため、令和４年度算定から採用した</a:t>
                      </a:r>
                      <a:r>
                        <a:rPr kumimoji="1" lang="en-US" altLang="ja-JP" sz="950" dirty="0">
                          <a:solidFill>
                            <a:schemeClr val="tx1"/>
                          </a:solidFill>
                          <a:latin typeface="HGPｺﾞｼｯｸM" panose="020B0600000000000000" pitchFamily="50" charset="-128"/>
                          <a:ea typeface="HGPｺﾞｼｯｸM" panose="020B0600000000000000" pitchFamily="50" charset="-128"/>
                        </a:rPr>
                        <a:t>75</a:t>
                      </a:r>
                      <a:r>
                        <a:rPr kumimoji="1" lang="ja-JP" altLang="en-US" sz="950" dirty="0">
                          <a:solidFill>
                            <a:schemeClr val="tx1"/>
                          </a:solidFill>
                          <a:latin typeface="HGPｺﾞｼｯｸM" panose="020B0600000000000000" pitchFamily="50" charset="-128"/>
                          <a:ea typeface="HGPｺﾞｼｯｸM" panose="020B0600000000000000" pitchFamily="50" charset="-128"/>
                        </a:rPr>
                        <a:t>歳の誕生</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月で減算するコーホート　要因法（「自然増減」（出生</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と死亡）及び「純移動」（資格取得・喪失）という、二つ</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の「変動要因」の将来値を仮定し、それに基づいた被</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en-US" altLang="ja-JP"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保険者数の推計を行う方法）を</a:t>
                      </a: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令和６年度</a:t>
                      </a:r>
                      <a:r>
                        <a:rPr kumimoji="1" lang="ja-JP" altLang="en-US" sz="950" dirty="0">
                          <a:solidFill>
                            <a:schemeClr val="tx1"/>
                          </a:solidFill>
                          <a:latin typeface="HGPｺﾞｼｯｸM" panose="020B0600000000000000" pitchFamily="50" charset="-128"/>
                          <a:ea typeface="HGPｺﾞｼｯｸM" panose="020B0600000000000000" pitchFamily="50" charset="-128"/>
                        </a:rPr>
                        <a:t>も採用</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1063213">
                <a:tc>
                  <a:txBody>
                    <a:bodyPr/>
                    <a:lstStyle/>
                    <a:p>
                      <a:pPr algn="l"/>
                      <a:r>
                        <a:rPr kumimoji="1" lang="ja-JP" altLang="en-US" sz="950" dirty="0">
                          <a:solidFill>
                            <a:sysClr val="windowText" lastClr="000000"/>
                          </a:solidFill>
                          <a:latin typeface="HGPｺﾞｼｯｸE" panose="020B0900000000000000" pitchFamily="50" charset="-128"/>
                          <a:ea typeface="HGPｺﾞｼｯｸE" panose="020B0900000000000000" pitchFamily="50" charset="-128"/>
                        </a:rPr>
                        <a:t>保険料減免・軽減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ysClr val="windowText" lastClr="000000"/>
                          </a:solidFill>
                          <a:latin typeface="HGPｺﾞｼｯｸM" panose="020B0600000000000000" pitchFamily="50" charset="-128"/>
                          <a:ea typeface="HGPｺﾞｼｯｸM" panose="020B0600000000000000" pitchFamily="50" charset="-128"/>
                        </a:rPr>
                        <a:t>●　国において、子ども（未就学児）に係る被保険者均等割額を減額し、その減額相当額を公費で支援する法改正（令和４年４月１日施行）を実施</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子どもに係る均等割額減額措置に係る対象年齢及び軽減額の拡充について国へ要望</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子どもに係る均等割額減額措置について、対象年齢及び軽減額の拡充の動向をみながら必要に応じ国へ要望（継続）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子どもに係る均等割減額措置に係る対象年齢及び軽減額の拡充について国へ要望</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0981838"/>
                  </a:ext>
                </a:extLst>
              </a:tr>
            </a:tbl>
          </a:graphicData>
        </a:graphic>
      </p:graphicFrame>
      <p:sp>
        <p:nvSpPr>
          <p:cNvPr id="5" name="正方形/長方形 4"/>
          <p:cNvSpPr/>
          <p:nvPr/>
        </p:nvSpPr>
        <p:spPr>
          <a:xfrm>
            <a:off x="7812360" y="151775"/>
            <a:ext cx="1206425" cy="285750"/>
          </a:xfrm>
          <a:prstGeom prst="rect">
            <a:avLst/>
          </a:prstGeom>
          <a:solidFill>
            <a:sysClr val="window" lastClr="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a:solidFill>
                  <a:schemeClr val="tx1"/>
                </a:solidFill>
              </a:rPr>
              <a:t>資料３</a:t>
            </a:r>
            <a:endParaRPr lang="en-US" altLang="ja-JP" sz="1600" b="1" dirty="0">
              <a:solidFill>
                <a:schemeClr val="tx1"/>
              </a:solidFill>
            </a:endParaRPr>
          </a:p>
        </p:txBody>
      </p:sp>
      <p:graphicFrame>
        <p:nvGraphicFramePr>
          <p:cNvPr id="4" name="表 3"/>
          <p:cNvGraphicFramePr>
            <a:graphicFrameLocks noGrp="1"/>
          </p:cNvGraphicFramePr>
          <p:nvPr>
            <p:extLst>
              <p:ext uri="{D42A27DB-BD31-4B8C-83A1-F6EECF244321}">
                <p14:modId xmlns:p14="http://schemas.microsoft.com/office/powerpoint/2010/main" val="3370833508"/>
              </p:ext>
            </p:extLst>
          </p:nvPr>
        </p:nvGraphicFramePr>
        <p:xfrm>
          <a:off x="899592" y="1649741"/>
          <a:ext cx="2628000" cy="684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684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仮算定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a:r>
                        <a:rPr kumimoji="1" lang="ja-JP" altLang="en-US" sz="950" b="0" dirty="0">
                          <a:solidFill>
                            <a:schemeClr val="tx1"/>
                          </a:solidFill>
                          <a:latin typeface="HGSｺﾞｼｯｸM" panose="020B0600000000000000" pitchFamily="50" charset="-128"/>
                          <a:ea typeface="HGSｺﾞｼｯｸM" panose="020B0600000000000000" pitchFamily="50" charset="-128"/>
                        </a:rPr>
                        <a:t>　過去３ヵ年の平均収納額の</a:t>
                      </a:r>
                      <a:r>
                        <a:rPr kumimoji="1" lang="en-US" altLang="ja-JP" sz="950" b="0" dirty="0">
                          <a:solidFill>
                            <a:schemeClr val="tx1"/>
                          </a:solidFill>
                          <a:latin typeface="HGSｺﾞｼｯｸM" panose="020B0600000000000000" pitchFamily="50" charset="-128"/>
                          <a:ea typeface="HGSｺﾞｼｯｸM" panose="020B0600000000000000" pitchFamily="50" charset="-128"/>
                        </a:rPr>
                        <a:t>75</a:t>
                      </a:r>
                      <a:r>
                        <a:rPr kumimoji="1" lang="ja-JP" altLang="en-US" sz="950" b="0" dirty="0">
                          <a:solidFill>
                            <a:schemeClr val="tx1"/>
                          </a:solidFill>
                          <a:latin typeface="HGSｺﾞｼｯｸM" panose="020B0600000000000000" pitchFamily="50" charset="-128"/>
                          <a:ea typeface="HGSｺﾞｼｯｸM" panose="020B0600000000000000" pitchFamily="50" charset="-128"/>
                        </a:rPr>
                        <a:t>％に、令和元年度～令和３年度調定額の平均と、直近値である令和３年度の調定額から算出した変動率を乗じた額と設定。</a:t>
                      </a:r>
                    </a:p>
                  </a:txBody>
                  <a:tcPr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069075180"/>
              </p:ext>
            </p:extLst>
          </p:nvPr>
        </p:nvGraphicFramePr>
        <p:xfrm>
          <a:off x="899592" y="2936704"/>
          <a:ext cx="2628000" cy="65112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37084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本算定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dirty="0">
                          <a:solidFill>
                            <a:schemeClr val="tx1"/>
                          </a:solidFill>
                          <a:latin typeface="HGSｺﾞｼｯｸM" panose="020B0600000000000000" pitchFamily="50" charset="-128"/>
                          <a:ea typeface="HGSｺﾞｼｯｸM" panose="020B0600000000000000" pitchFamily="50" charset="-128"/>
                        </a:rPr>
                        <a:t>　過去３ヵ年の平均収納額の</a:t>
                      </a:r>
                      <a:r>
                        <a:rPr kumimoji="1" lang="en-US" altLang="ja-JP" sz="950" b="0" dirty="0">
                          <a:solidFill>
                            <a:schemeClr val="tx1"/>
                          </a:solidFill>
                          <a:latin typeface="HGSｺﾞｼｯｸM" panose="020B0600000000000000" pitchFamily="50" charset="-128"/>
                          <a:ea typeface="HGSｺﾞｼｯｸM" panose="020B0600000000000000" pitchFamily="50" charset="-128"/>
                        </a:rPr>
                        <a:t>80</a:t>
                      </a:r>
                      <a:r>
                        <a:rPr kumimoji="1" lang="ja-JP" altLang="en-US" sz="950" b="0" dirty="0">
                          <a:solidFill>
                            <a:schemeClr val="tx1"/>
                          </a:solidFill>
                          <a:latin typeface="HGSｺﾞｼｯｸM" panose="020B0600000000000000" pitchFamily="50" charset="-128"/>
                          <a:ea typeface="HGSｺﾞｼｯｸM" panose="020B0600000000000000" pitchFamily="50" charset="-128"/>
                        </a:rPr>
                        <a:t>％に、令和元年度～令和３年度調定額の平均と、直近値である令和３年度の調定額から算出した変動率を乗じた額と設定。</a:t>
                      </a:r>
                      <a:endParaRPr kumimoji="1" lang="ja-JP" altLang="en-US" sz="950" dirty="0">
                        <a:solidFill>
                          <a:schemeClr val="tx1"/>
                        </a:solidFill>
                        <a:latin typeface="HGSｺﾞｼｯｸM" panose="020B0600000000000000" pitchFamily="50" charset="-128"/>
                        <a:ea typeface="HGSｺﾞｼｯｸM" panose="020B0600000000000000" pitchFamily="50" charset="-128"/>
                      </a:endParaRPr>
                    </a:p>
                  </a:txBody>
                  <a:tcPr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60549933"/>
                  </a:ext>
                </a:extLst>
              </a:tr>
            </a:tbl>
          </a:graphicData>
        </a:graphic>
      </p:graphicFrame>
      <p:sp>
        <p:nvSpPr>
          <p:cNvPr id="3" name="テキスト ボックス 2">
            <a:extLst>
              <a:ext uri="{FF2B5EF4-FFF2-40B4-BE49-F238E27FC236}">
                <a16:creationId xmlns:a16="http://schemas.microsoft.com/office/drawing/2014/main" id="{A59913C1-3177-44DC-84D5-329456E0CC26}"/>
              </a:ext>
            </a:extLst>
          </p:cNvPr>
          <p:cNvSpPr txBox="1"/>
          <p:nvPr/>
        </p:nvSpPr>
        <p:spPr>
          <a:xfrm>
            <a:off x="8209066" y="597357"/>
            <a:ext cx="900000" cy="450000"/>
          </a:xfrm>
          <a:prstGeom prst="rect">
            <a:avLst/>
          </a:prstGeom>
          <a:noFill/>
        </p:spPr>
        <p:txBody>
          <a:bodyPr wrap="square" rtlCol="0" anchor="ctr">
            <a:spAutoFit/>
          </a:bodyPr>
          <a:lstStyle/>
          <a:p>
            <a:r>
              <a:rPr kumimoji="1" lang="ja-JP" altLang="en-US" sz="900" dirty="0">
                <a:latin typeface="HGPｺﾞｼｯｸE" panose="020B0900000000000000" pitchFamily="50" charset="-128"/>
                <a:ea typeface="HGPｺﾞｼｯｸE" panose="020B0900000000000000" pitchFamily="50" charset="-128"/>
              </a:rPr>
              <a:t>検討済み</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endParaRPr kumimoji="1" lang="en-US" altLang="ja-JP" sz="900" dirty="0">
              <a:latin typeface="HGPｺﾞｼｯｸE" panose="020B0900000000000000" pitchFamily="50" charset="-128"/>
              <a:ea typeface="HGPｺﾞｼｯｸE" panose="020B0900000000000000" pitchFamily="50" charset="-128"/>
            </a:endParaRPr>
          </a:p>
          <a:p>
            <a:r>
              <a:rPr kumimoji="1" lang="ja-JP" altLang="en-US" sz="900" dirty="0">
                <a:latin typeface="HGPｺﾞｼｯｸE" panose="020B0900000000000000" pitchFamily="50" charset="-128"/>
                <a:ea typeface="HGPｺﾞｼｯｸE" panose="020B0900000000000000" pitchFamily="50" charset="-128"/>
              </a:rPr>
              <a:t>検討中</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p>
        </p:txBody>
      </p:sp>
    </p:spTree>
    <p:extLst>
      <p:ext uri="{BB962C8B-B14F-4D97-AF65-F5344CB8AC3E}">
        <p14:creationId xmlns:p14="http://schemas.microsoft.com/office/powerpoint/2010/main" val="190543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3489588084"/>
              </p:ext>
            </p:extLst>
          </p:nvPr>
        </p:nvGraphicFramePr>
        <p:xfrm>
          <a:off x="50355" y="390921"/>
          <a:ext cx="9000000" cy="343800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20000"/>
                    </a:ext>
                  </a:extLst>
                </a:gridCol>
                <a:gridCol w="2880000">
                  <a:extLst>
                    <a:ext uri="{9D8B030D-6E8A-4147-A177-3AD203B41FA5}">
                      <a16:colId xmlns:a16="http://schemas.microsoft.com/office/drawing/2014/main" val="4110931989"/>
                    </a:ext>
                  </a:extLst>
                </a:gridCol>
                <a:gridCol w="2520000">
                  <a:extLst>
                    <a:ext uri="{9D8B030D-6E8A-4147-A177-3AD203B41FA5}">
                      <a16:colId xmlns:a16="http://schemas.microsoft.com/office/drawing/2014/main" val="877537854"/>
                    </a:ext>
                  </a:extLst>
                </a:gridCol>
                <a:gridCol w="2880000">
                  <a:extLst>
                    <a:ext uri="{9D8B030D-6E8A-4147-A177-3AD203B41FA5}">
                      <a16:colId xmlns:a16="http://schemas.microsoft.com/office/drawing/2014/main" val="1540405671"/>
                    </a:ext>
                  </a:extLst>
                </a:gridCol>
              </a:tblGrid>
              <a:tr h="450000">
                <a:tc>
                  <a:txBody>
                    <a:bodyPr/>
                    <a:lstStyle/>
                    <a:p>
                      <a:pPr algn="ct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これまでの検討結果</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令和５年度に検討すべき主な事項</a:t>
                      </a:r>
                      <a:endParaRPr kumimoji="1" lang="en-US" altLang="ja-JP" sz="1000" dirty="0">
                        <a:solidFill>
                          <a:sysClr val="windowText" lastClr="000000"/>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a:t>
                      </a:r>
                      <a:r>
                        <a:rPr kumimoji="1" lang="en-US" altLang="ja-JP" sz="1000" dirty="0">
                          <a:solidFill>
                            <a:sysClr val="windowText" lastClr="000000"/>
                          </a:solidFill>
                          <a:latin typeface="HGPｺﾞｼｯｸE" panose="020B0900000000000000" pitchFamily="50" charset="-128"/>
                          <a:ea typeface="HGPｺﾞｼｯｸE" panose="020B0900000000000000" pitchFamily="50" charset="-128"/>
                        </a:rPr>
                        <a:t>4/28</a:t>
                      </a: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広域化調整会議にて決定）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これまでの検討状況</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2988000">
                <a:tc>
                  <a:txBody>
                    <a:bodyPr/>
                    <a:lstStyle/>
                    <a:p>
                      <a:r>
                        <a:rPr kumimoji="1" lang="ja-JP" altLang="en-US" sz="950" dirty="0">
                          <a:solidFill>
                            <a:sysClr val="windowText" lastClr="000000"/>
                          </a:solidFill>
                          <a:latin typeface="HGPｺﾞｼｯｸE" panose="020B0900000000000000" pitchFamily="50" charset="-128"/>
                          <a:ea typeface="HGPｺﾞｼｯｸE" panose="020B0900000000000000" pitchFamily="50" charset="-128"/>
                        </a:rPr>
                        <a:t>標準</a:t>
                      </a:r>
                      <a:endParaRPr kumimoji="1" lang="en-US" altLang="ja-JP" sz="950" dirty="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a:solidFill>
                            <a:sysClr val="windowText" lastClr="000000"/>
                          </a:solidFill>
                          <a:latin typeface="HGPｺﾞｼｯｸE" panose="020B0900000000000000" pitchFamily="50" charset="-128"/>
                          <a:ea typeface="HGPｺﾞｼｯｸE" panose="020B0900000000000000" pitchFamily="50" charset="-128"/>
                        </a:rPr>
                        <a:t>収納率</a:t>
                      </a:r>
                      <a:endParaRPr kumimoji="1" lang="en-US" altLang="ja-JP" sz="95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令和３年度を含む直近３年間の収納率実績の最高値と令和３年度の収納率の平均値を算定の基準とし、条件を以下のとおり設定。</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7313" marR="0" lvl="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r>
                        <a:rPr kumimoji="1" lang="ja-JP" altLang="en-US" sz="95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950" dirty="0">
                          <a:solidFill>
                            <a:schemeClr val="tx1"/>
                          </a:solidFill>
                          <a:latin typeface="HGPｺﾞｼｯｸM" panose="020B0600000000000000" pitchFamily="50" charset="-128"/>
                          <a:ea typeface="HGPｺﾞｼｯｸM" panose="020B0600000000000000" pitchFamily="50" charset="-128"/>
                        </a:rPr>
                        <a:t>仮算定結果を受けて、緊急対応措置として、本算定では、保険料率抑制のため、以下のとおり、設定条件を見直すこととする。</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50" dirty="0">
                        <a:solidFill>
                          <a:sysClr val="windowText" lastClr="000000"/>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ysClr val="windowText" lastClr="000000"/>
                          </a:solidFill>
                          <a:latin typeface="HGPｺﾞｼｯｸM" panose="020B0600000000000000" pitchFamily="50" charset="-128"/>
                          <a:ea typeface="HGPｺﾞｼｯｸM" panose="020B0600000000000000" pitchFamily="50" charset="-128"/>
                        </a:rPr>
                        <a:t>●　令和４年度決算状況を踏まえた検証</a:t>
                      </a:r>
                      <a:endParaRPr kumimoji="1" lang="en-US" altLang="ja-JP" sz="950" dirty="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dirty="0">
                          <a:solidFill>
                            <a:schemeClr val="tx1"/>
                          </a:solidFill>
                          <a:latin typeface="HGPｺﾞｼｯｸM" panose="020B0600000000000000" pitchFamily="50" charset="-128"/>
                          <a:ea typeface="HGPｺﾞｼｯｸM" panose="020B0600000000000000" pitchFamily="50" charset="-128"/>
                        </a:rPr>
                        <a:t>  令和４年度を含む直近３年間の収納率実績の最高値と令和４年度の収納率の平均値を算定の基準とし、条件を以下のとおり設定。</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r>
                        <a:rPr kumimoji="1" lang="ja-JP" altLang="en-US" sz="1000" b="0" dirty="0">
                          <a:solidFill>
                            <a:schemeClr val="tx1"/>
                          </a:solidFill>
                          <a:latin typeface="HGSｺﾞｼｯｸM" panose="020B0600000000000000" pitchFamily="50" charset="-128"/>
                          <a:ea typeface="HGSｺﾞｼｯｸM" panose="020B0600000000000000" pitchFamily="50" charset="-128"/>
                        </a:rPr>
                        <a:t>◉ 規模別基準収納率</a:t>
                      </a:r>
                    </a:p>
                    <a:p>
                      <a:r>
                        <a:rPr kumimoji="1" lang="ja-JP" altLang="en-US" sz="1000" b="0" dirty="0">
                          <a:solidFill>
                            <a:schemeClr val="tx1"/>
                          </a:solidFill>
                          <a:latin typeface="HGSｺﾞｼｯｸM" panose="020B0600000000000000" pitchFamily="50" charset="-128"/>
                          <a:ea typeface="HGSｺﾞｼｯｸM" panose="020B0600000000000000" pitchFamily="50" charset="-128"/>
                        </a:rPr>
                        <a:t>　規模別平均収納率▲１％</a:t>
                      </a:r>
                    </a:p>
                    <a:p>
                      <a:r>
                        <a:rPr kumimoji="1" lang="ja-JP" altLang="en-US" sz="1000" b="0" dirty="0">
                          <a:solidFill>
                            <a:schemeClr val="tx1"/>
                          </a:solidFill>
                          <a:latin typeface="HGSｺﾞｼｯｸM" panose="020B0600000000000000" pitchFamily="50" charset="-128"/>
                          <a:ea typeface="HGSｺﾞｼｯｸM" panose="020B0600000000000000" pitchFamily="50" charset="-128"/>
                        </a:rPr>
                        <a:t>◉ インセンティブ</a:t>
                      </a:r>
                    </a:p>
                    <a:p>
                      <a:r>
                        <a:rPr kumimoji="1" lang="ja-JP" altLang="en-US" sz="1000" b="0" dirty="0">
                          <a:solidFill>
                            <a:schemeClr val="tx1"/>
                          </a:solidFill>
                          <a:latin typeface="HGSｺﾞｼｯｸM" panose="020B0600000000000000" pitchFamily="50" charset="-128"/>
                          <a:ea typeface="HGSｺﾞｼｯｸM" panose="020B0600000000000000" pitchFamily="50" charset="-128"/>
                        </a:rPr>
                        <a:t>　規模別基準収納率を上回っている値の</a:t>
                      </a:r>
                      <a:r>
                        <a:rPr kumimoji="1" lang="en-US" altLang="ja-JP" sz="1000" b="0" dirty="0">
                          <a:solidFill>
                            <a:schemeClr val="tx1"/>
                          </a:solidFill>
                          <a:latin typeface="HGSｺﾞｼｯｸM" panose="020B0600000000000000" pitchFamily="50" charset="-128"/>
                          <a:ea typeface="HGSｺﾞｼｯｸM" panose="020B0600000000000000" pitchFamily="50" charset="-128"/>
                        </a:rPr>
                        <a:t>1/2</a:t>
                      </a:r>
                    </a:p>
                    <a:p>
                      <a:r>
                        <a:rPr kumimoji="1" lang="ja-JP" altLang="en-US" sz="1000" b="0" dirty="0">
                          <a:solidFill>
                            <a:schemeClr val="tx1"/>
                          </a:solidFill>
                          <a:latin typeface="HGSｺﾞｼｯｸM" panose="020B0600000000000000" pitchFamily="50" charset="-128"/>
                          <a:ea typeface="HGSｺﾞｼｯｸM" panose="020B0600000000000000" pitchFamily="50" charset="-128"/>
                        </a:rPr>
                        <a:t>◉ 努力分</a:t>
                      </a:r>
                    </a:p>
                    <a:p>
                      <a:r>
                        <a:rPr kumimoji="1" lang="ja-JP" altLang="en-US" sz="1000" b="0" dirty="0">
                          <a:solidFill>
                            <a:schemeClr val="tx1"/>
                          </a:solidFill>
                          <a:latin typeface="HGSｺﾞｼｯｸM" panose="020B0600000000000000" pitchFamily="50" charset="-128"/>
                          <a:ea typeface="HGSｺﾞｼｯｸM" panose="020B0600000000000000" pitchFamily="50" charset="-128"/>
                        </a:rPr>
                        <a:t>　実収納率＋</a:t>
                      </a:r>
                      <a:r>
                        <a:rPr kumimoji="1" lang="en-US" altLang="ja-JP" sz="1000" b="0" dirty="0">
                          <a:solidFill>
                            <a:schemeClr val="tx1"/>
                          </a:solidFill>
                          <a:latin typeface="HGSｺﾞｼｯｸM" panose="020B0600000000000000" pitchFamily="50" charset="-128"/>
                          <a:ea typeface="HGSｺﾞｼｯｸM" panose="020B0600000000000000" pitchFamily="50" charset="-128"/>
                        </a:rPr>
                        <a:t>0.5</a:t>
                      </a:r>
                      <a:r>
                        <a:rPr kumimoji="1" lang="ja-JP" altLang="en-US" sz="1000" b="0" dirty="0">
                          <a:solidFill>
                            <a:schemeClr val="tx1"/>
                          </a:solidFill>
                          <a:latin typeface="HGSｺﾞｼｯｸM" panose="020B0600000000000000" pitchFamily="50" charset="-128"/>
                          <a:ea typeface="HGSｺﾞｼｯｸM" panose="020B0600000000000000" pitchFamily="50" charset="-128"/>
                        </a:rPr>
                        <a:t>％</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50" dirty="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27884415"/>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2899125163"/>
              </p:ext>
            </p:extLst>
          </p:nvPr>
        </p:nvGraphicFramePr>
        <p:xfrm>
          <a:off x="50355" y="3839544"/>
          <a:ext cx="9000000" cy="288544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3442292603"/>
                    </a:ext>
                  </a:extLst>
                </a:gridCol>
                <a:gridCol w="2880000">
                  <a:extLst>
                    <a:ext uri="{9D8B030D-6E8A-4147-A177-3AD203B41FA5}">
                      <a16:colId xmlns:a16="http://schemas.microsoft.com/office/drawing/2014/main" val="2298063748"/>
                    </a:ext>
                  </a:extLst>
                </a:gridCol>
                <a:gridCol w="2520000">
                  <a:extLst>
                    <a:ext uri="{9D8B030D-6E8A-4147-A177-3AD203B41FA5}">
                      <a16:colId xmlns:a16="http://schemas.microsoft.com/office/drawing/2014/main" val="1031571040"/>
                    </a:ext>
                  </a:extLst>
                </a:gridCol>
                <a:gridCol w="2880000">
                  <a:extLst>
                    <a:ext uri="{9D8B030D-6E8A-4147-A177-3AD203B41FA5}">
                      <a16:colId xmlns:a16="http://schemas.microsoft.com/office/drawing/2014/main" val="2681179151"/>
                    </a:ext>
                  </a:extLst>
                </a:gridCol>
              </a:tblGrid>
              <a:tr h="1686684">
                <a:tc>
                  <a:txBody>
                    <a:bodyPr/>
                    <a:lstStyle/>
                    <a:p>
                      <a:r>
                        <a:rPr kumimoji="1" lang="ja-JP" altLang="en-US" sz="950" dirty="0">
                          <a:solidFill>
                            <a:sysClr val="windowText" lastClr="000000"/>
                          </a:solidFill>
                          <a:latin typeface="HGPｺﾞｼｯｸE" panose="020B0900000000000000" pitchFamily="50" charset="-128"/>
                          <a:ea typeface="HGPｺﾞｼｯｸE" panose="020B0900000000000000" pitchFamily="50" charset="-128"/>
                        </a:rPr>
                        <a:t>保健事業</a:t>
                      </a:r>
                      <a:endParaRPr kumimoji="1" lang="en-US" altLang="ja-JP" sz="950" dirty="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a:solidFill>
                            <a:sysClr val="windowText" lastClr="000000"/>
                          </a:solidFill>
                          <a:latin typeface="HGPｺﾞｼｯｸE" panose="020B0900000000000000" pitchFamily="50" charset="-128"/>
                          <a:ea typeface="HGPｺﾞｼｯｸE" panose="020B0900000000000000" pitchFamily="50" charset="-128"/>
                        </a:rPr>
                        <a:t>（算定条件に関する事項のみ</a:t>
                      </a:r>
                      <a:endParaRPr kumimoji="1" lang="en-US" altLang="ja-JP" sz="95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標準保険料率で賄う対象経費の取扱いについて、以下のとおり設定。</a:t>
                      </a: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仮算定結果を受けて、緊急対応措置として、本算定では、保険料額抑制のため、以下のとおりとする。</a:t>
                      </a: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対象経費の基準額は、前年度保険料総額（医療分）の一定割合と、納付金算定時の報告額のいずれか低い額とする。本算定時には、仮算定時からの増額変更は行わない。</a:t>
                      </a: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保健事業における財源の在り方について、引き続き検討。</a:t>
                      </a: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a:solidFill>
                            <a:sysClr val="windowText" lastClr="000000"/>
                          </a:solidFill>
                          <a:latin typeface="HGPｺﾞｼｯｸM" panose="020B0600000000000000" pitchFamily="50" charset="-128"/>
                          <a:ea typeface="HGPｺﾞｼｯｸM" panose="020B0600000000000000" pitchFamily="50" charset="-128"/>
                        </a:rPr>
                        <a:t>●　独自事業分を含む保健事業における財源の在り方について</a:t>
                      </a:r>
                      <a:r>
                        <a:rPr kumimoji="1" lang="ja-JP" altLang="en-US" sz="950" dirty="0">
                          <a:solidFill>
                            <a:schemeClr val="tx1"/>
                          </a:solidFill>
                          <a:latin typeface="HGPｺﾞｼｯｸM" panose="020B0600000000000000" pitchFamily="50" charset="-128"/>
                          <a:ea typeface="HGPｺﾞｼｯｸM" panose="020B0600000000000000" pitchFamily="50" charset="-128"/>
                        </a:rPr>
                        <a:t>検討（継続）</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標準保険料率で賄う対象経費の取扱いについて、以下のとおり設定。</a:t>
                      </a: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b="0" u="none" baseline="0" dirty="0">
                          <a:solidFill>
                            <a:schemeClr val="tx1"/>
                          </a:solidFill>
                          <a:latin typeface="HGPｺﾞｼｯｸM" panose="020B0600000000000000" pitchFamily="50" charset="-128"/>
                          <a:ea typeface="HGPｺﾞｼｯｸM" panose="020B0600000000000000" pitchFamily="50" charset="-128"/>
                        </a:rPr>
                        <a:t>　　</a:t>
                      </a:r>
                      <a:endParaRPr kumimoji="1" lang="en-US" altLang="ja-JP" sz="950" b="0" u="none" baseline="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b="0" u="none"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1000" b="0" baseline="0" dirty="0">
                          <a:solidFill>
                            <a:schemeClr val="tx1"/>
                          </a:solidFill>
                          <a:latin typeface="HGSｺﾞｼｯｸM" panose="020B0600000000000000" pitchFamily="50" charset="-128"/>
                          <a:ea typeface="HGSｺﾞｼｯｸM" panose="020B0600000000000000" pitchFamily="50" charset="-128"/>
                        </a:rPr>
                        <a:t>府保険料総額 （医療分）の</a:t>
                      </a:r>
                      <a:r>
                        <a:rPr kumimoji="1" lang="en-US" altLang="ja-JP" sz="1000" b="0" baseline="0" dirty="0">
                          <a:solidFill>
                            <a:schemeClr val="tx1"/>
                          </a:solidFill>
                          <a:latin typeface="HGSｺﾞｼｯｸM" panose="020B0600000000000000" pitchFamily="50" charset="-128"/>
                          <a:ea typeface="HGSｺﾞｼｯｸM" panose="020B0600000000000000" pitchFamily="50" charset="-128"/>
                        </a:rPr>
                        <a:t>3.5</a:t>
                      </a:r>
                      <a:r>
                        <a:rPr kumimoji="1" lang="ja-JP" altLang="en-US" sz="1000" b="0" baseline="0" dirty="0">
                          <a:solidFill>
                            <a:schemeClr val="tx1"/>
                          </a:solidFill>
                          <a:latin typeface="HGSｺﾞｼｯｸM" panose="020B0600000000000000" pitchFamily="50" charset="-128"/>
                          <a:ea typeface="HGSｺﾞｼｯｸM" panose="020B0600000000000000" pitchFamily="50" charset="-128"/>
                        </a:rPr>
                        <a:t>％（被保険者数</a:t>
                      </a:r>
                      <a:r>
                        <a:rPr kumimoji="1" lang="en-US" altLang="ja-JP" sz="1000" b="0" baseline="0" dirty="0">
                          <a:solidFill>
                            <a:schemeClr val="tx1"/>
                          </a:solidFill>
                          <a:latin typeface="HGSｺﾞｼｯｸM" panose="020B0600000000000000" pitchFamily="50" charset="-128"/>
                          <a:ea typeface="HGSｺﾞｼｯｸM" panose="020B0600000000000000" pitchFamily="50" charset="-128"/>
                        </a:rPr>
                        <a:t>10</a:t>
                      </a:r>
                      <a:r>
                        <a:rPr kumimoji="1" lang="ja-JP" altLang="en-US" sz="1000" b="0" baseline="0" dirty="0">
                          <a:solidFill>
                            <a:schemeClr val="tx1"/>
                          </a:solidFill>
                          <a:latin typeface="HGSｺﾞｼｯｸM" panose="020B0600000000000000" pitchFamily="50" charset="-128"/>
                          <a:ea typeface="HGSｺﾞｼｯｸM" panose="020B0600000000000000" pitchFamily="50" charset="-128"/>
                        </a:rPr>
                        <a:t>万人以上の保険者）、</a:t>
                      </a:r>
                      <a:r>
                        <a:rPr kumimoji="1" lang="en-US" altLang="ja-JP" sz="1000" b="0" baseline="0" dirty="0">
                          <a:solidFill>
                            <a:schemeClr val="tx1"/>
                          </a:solidFill>
                          <a:latin typeface="HGSｺﾞｼｯｸM" panose="020B0600000000000000" pitchFamily="50" charset="-128"/>
                          <a:ea typeface="HGSｺﾞｼｯｸM" panose="020B0600000000000000" pitchFamily="50" charset="-128"/>
                        </a:rPr>
                        <a:t>5.0</a:t>
                      </a:r>
                      <a:r>
                        <a:rPr kumimoji="1" lang="ja-JP" altLang="en-US" sz="1000" b="0" baseline="0" dirty="0">
                          <a:solidFill>
                            <a:schemeClr val="tx1"/>
                          </a:solidFill>
                          <a:latin typeface="HGSｺﾞｼｯｸM" panose="020B0600000000000000" pitchFamily="50" charset="-128"/>
                          <a:ea typeface="HGSｺﾞｼｯｸM" panose="020B0600000000000000" pitchFamily="50" charset="-128"/>
                        </a:rPr>
                        <a:t>％ （その他の保険者）を保健事業分の上限と して、事業費納付金の対象となる保健事業費（共通分）を除く部分を独自事業分とする。</a:t>
                      </a: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a:solidFill>
                            <a:schemeClr val="tx1"/>
                          </a:solidFill>
                          <a:latin typeface="HGPｺﾞｼｯｸM" panose="020B0600000000000000" pitchFamily="50" charset="-128"/>
                          <a:ea typeface="HGPｺﾞｼｯｸM" panose="020B0600000000000000" pitchFamily="50" charset="-128"/>
                        </a:rPr>
                        <a:t>■　対象経費の基準額は、前年度保険料総額（医療分）の一定割合と、納付金算定時の報告額のいずれか低い額とする。本算定時には、仮算定時からの増額変更は行わない。</a:t>
                      </a: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b="0" dirty="0">
                          <a:latin typeface="HGPｺﾞｼｯｸM" panose="020B0600000000000000" pitchFamily="50" charset="-128"/>
                          <a:ea typeface="HGPｺﾞｼｯｸM" panose="020B0600000000000000" pitchFamily="50" charset="-128"/>
                        </a:rPr>
                        <a:t>○</a:t>
                      </a:r>
                      <a:r>
                        <a:rPr kumimoji="1" lang="ja-JP" altLang="en-US" sz="950" u="none" dirty="0">
                          <a:solidFill>
                            <a:schemeClr val="tx1"/>
                          </a:solidFill>
                          <a:latin typeface="HGPｺﾞｼｯｸM" panose="020B0600000000000000" pitchFamily="50" charset="-128"/>
                          <a:ea typeface="HGPｺﾞｼｯｸM" panose="020B0600000000000000" pitchFamily="50" charset="-128"/>
                        </a:rPr>
                        <a:t>　保健事業における財源の在り方について、引き続き検討。</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74996905"/>
                  </a:ext>
                </a:extLst>
              </a:tr>
            </a:tbl>
          </a:graphicData>
        </a:graphic>
      </p:graphicFrame>
      <p:sp>
        <p:nvSpPr>
          <p:cNvPr id="15" name="タイトル 1">
            <a:extLst>
              <a:ext uri="{FF2B5EF4-FFF2-40B4-BE49-F238E27FC236}">
                <a16:creationId xmlns:a16="http://schemas.microsoft.com/office/drawing/2014/main" id="{8C3A4BEE-A790-41C1-8549-C67EB6AAF206}"/>
              </a:ext>
            </a:extLst>
          </p:cNvPr>
          <p:cNvSpPr>
            <a:spLocks noGrp="1"/>
          </p:cNvSpPr>
          <p:nvPr>
            <p:ph type="ctrTitle"/>
          </p:nvPr>
        </p:nvSpPr>
        <p:spPr>
          <a:xfrm>
            <a:off x="42335" y="-51433"/>
            <a:ext cx="9000000" cy="468000"/>
          </a:xfrm>
        </p:spPr>
        <p:txBody>
          <a:bodyPr>
            <a:noAutofit/>
          </a:bodyPr>
          <a:lstStyle/>
          <a:p>
            <a:r>
              <a:rPr lang="ja-JP" altLang="en-US" sz="1800" b="1" dirty="0">
                <a:latin typeface="HGS創英角ｺﾞｼｯｸUB" panose="020B0900000000000000" pitchFamily="50" charset="-128"/>
                <a:ea typeface="HGS創英角ｺﾞｼｯｸUB" panose="020B0900000000000000" pitchFamily="50" charset="-128"/>
              </a:rPr>
              <a:t>令和５年度　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6" name="表 15">
            <a:extLst>
              <a:ext uri="{FF2B5EF4-FFF2-40B4-BE49-F238E27FC236}">
                <a16:creationId xmlns:a16="http://schemas.microsoft.com/office/drawing/2014/main" id="{7A7B1AE4-0E20-481C-9EBA-4B519690C47D}"/>
              </a:ext>
            </a:extLst>
          </p:cNvPr>
          <p:cNvGraphicFramePr>
            <a:graphicFrameLocks noGrp="1"/>
          </p:cNvGraphicFramePr>
          <p:nvPr>
            <p:extLst>
              <p:ext uri="{D42A27DB-BD31-4B8C-83A1-F6EECF244321}">
                <p14:modId xmlns:p14="http://schemas.microsoft.com/office/powerpoint/2010/main" val="847632486"/>
              </p:ext>
            </p:extLst>
          </p:nvPr>
        </p:nvGraphicFramePr>
        <p:xfrm>
          <a:off x="860799" y="1668177"/>
          <a:ext cx="2628000" cy="80352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684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仮算定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800" b="0" dirty="0">
                          <a:solidFill>
                            <a:schemeClr val="tx1"/>
                          </a:solidFill>
                          <a:latin typeface="HGSｺﾞｼｯｸM" panose="020B0600000000000000" pitchFamily="50" charset="-128"/>
                          <a:ea typeface="HGSｺﾞｼｯｸM" panose="020B0600000000000000" pitchFamily="50" charset="-128"/>
                        </a:rPr>
                        <a:t>◉ 規模別基準収納率</a:t>
                      </a:r>
                    </a:p>
                    <a:p>
                      <a:r>
                        <a:rPr kumimoji="1" lang="ja-JP" altLang="en-US" sz="800" b="0" dirty="0">
                          <a:solidFill>
                            <a:schemeClr val="tx1"/>
                          </a:solidFill>
                          <a:latin typeface="HGSｺﾞｼｯｸM" panose="020B0600000000000000" pitchFamily="50" charset="-128"/>
                          <a:ea typeface="HGSｺﾞｼｯｸM" panose="020B0600000000000000" pitchFamily="50" charset="-128"/>
                        </a:rPr>
                        <a:t>　規模別平均収納率▲１％</a:t>
                      </a:r>
                    </a:p>
                    <a:p>
                      <a:r>
                        <a:rPr kumimoji="1" lang="ja-JP" altLang="en-US" sz="800" b="0" dirty="0">
                          <a:solidFill>
                            <a:schemeClr val="tx1"/>
                          </a:solidFill>
                          <a:latin typeface="HGSｺﾞｼｯｸM" panose="020B0600000000000000" pitchFamily="50" charset="-128"/>
                          <a:ea typeface="HGSｺﾞｼｯｸM" panose="020B0600000000000000" pitchFamily="50" charset="-128"/>
                        </a:rPr>
                        <a:t>◉ インセンティブ</a:t>
                      </a:r>
                    </a:p>
                    <a:p>
                      <a:r>
                        <a:rPr kumimoji="1" lang="ja-JP" altLang="en-US" sz="800" b="0" dirty="0">
                          <a:solidFill>
                            <a:schemeClr val="tx1"/>
                          </a:solidFill>
                          <a:latin typeface="HGSｺﾞｼｯｸM" panose="020B0600000000000000" pitchFamily="50" charset="-128"/>
                          <a:ea typeface="HGSｺﾞｼｯｸM" panose="020B0600000000000000" pitchFamily="50" charset="-128"/>
                        </a:rPr>
                        <a:t>　規模別基準収納率を上回っている値の</a:t>
                      </a:r>
                      <a:r>
                        <a:rPr kumimoji="1" lang="en-US" altLang="ja-JP" sz="800" b="0" dirty="0">
                          <a:solidFill>
                            <a:schemeClr val="tx1"/>
                          </a:solidFill>
                          <a:latin typeface="HGSｺﾞｼｯｸM" panose="020B0600000000000000" pitchFamily="50" charset="-128"/>
                          <a:ea typeface="HGSｺﾞｼｯｸM" panose="020B0600000000000000" pitchFamily="50" charset="-128"/>
                        </a:rPr>
                        <a:t>1/2</a:t>
                      </a:r>
                    </a:p>
                    <a:p>
                      <a:r>
                        <a:rPr kumimoji="1" lang="ja-JP" altLang="en-US" sz="800" b="0" dirty="0">
                          <a:solidFill>
                            <a:schemeClr val="tx1"/>
                          </a:solidFill>
                          <a:latin typeface="HGSｺﾞｼｯｸM" panose="020B0600000000000000" pitchFamily="50" charset="-128"/>
                          <a:ea typeface="HGSｺﾞｼｯｸM" panose="020B0600000000000000" pitchFamily="50" charset="-128"/>
                        </a:rPr>
                        <a:t>◉ 努力分</a:t>
                      </a:r>
                    </a:p>
                    <a:p>
                      <a:r>
                        <a:rPr kumimoji="1" lang="ja-JP" altLang="en-US" sz="800" b="0" dirty="0">
                          <a:solidFill>
                            <a:schemeClr val="tx1"/>
                          </a:solidFill>
                          <a:latin typeface="HGSｺﾞｼｯｸM" panose="020B0600000000000000" pitchFamily="50" charset="-128"/>
                          <a:ea typeface="HGSｺﾞｼｯｸM" panose="020B0600000000000000" pitchFamily="50" charset="-128"/>
                        </a:rPr>
                        <a:t>　実収納率＋</a:t>
                      </a:r>
                      <a:r>
                        <a:rPr kumimoji="1" lang="en-US" altLang="ja-JP" sz="800" b="0" dirty="0">
                          <a:solidFill>
                            <a:schemeClr val="tx1"/>
                          </a:solidFill>
                          <a:latin typeface="HGSｺﾞｼｯｸM" panose="020B0600000000000000" pitchFamily="50" charset="-128"/>
                          <a:ea typeface="HGSｺﾞｼｯｸM" panose="020B0600000000000000" pitchFamily="50" charset="-128"/>
                        </a:rPr>
                        <a:t>0.5</a:t>
                      </a:r>
                      <a:r>
                        <a:rPr kumimoji="1" lang="ja-JP" altLang="en-US" sz="800" b="0" dirty="0">
                          <a:solidFill>
                            <a:schemeClr val="tx1"/>
                          </a:solidFill>
                          <a:latin typeface="HGSｺﾞｼｯｸM" panose="020B0600000000000000" pitchFamily="50" charset="-128"/>
                          <a:ea typeface="HGSｺﾞｼｯｸM" panose="020B0600000000000000" pitchFamily="50" charset="-128"/>
                        </a:rPr>
                        <a:t>％</a:t>
                      </a:r>
                    </a:p>
                  </a:txBody>
                  <a:tcPr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graphicFrame>
        <p:nvGraphicFramePr>
          <p:cNvPr id="17" name="表 16">
            <a:extLst>
              <a:ext uri="{FF2B5EF4-FFF2-40B4-BE49-F238E27FC236}">
                <a16:creationId xmlns:a16="http://schemas.microsoft.com/office/drawing/2014/main" id="{3546B698-1984-4F1A-AC75-7924208D499B}"/>
              </a:ext>
            </a:extLst>
          </p:cNvPr>
          <p:cNvGraphicFramePr>
            <a:graphicFrameLocks noGrp="1"/>
          </p:cNvGraphicFramePr>
          <p:nvPr>
            <p:extLst>
              <p:ext uri="{D42A27DB-BD31-4B8C-83A1-F6EECF244321}">
                <p14:modId xmlns:p14="http://schemas.microsoft.com/office/powerpoint/2010/main" val="3467121053"/>
              </p:ext>
            </p:extLst>
          </p:nvPr>
        </p:nvGraphicFramePr>
        <p:xfrm>
          <a:off x="860799" y="2982255"/>
          <a:ext cx="2628000" cy="80352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本算定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HGSｺﾞｼｯｸM" panose="020B0600000000000000" pitchFamily="50" charset="-128"/>
                          <a:ea typeface="HGSｺﾞｼｯｸM" panose="020B0600000000000000" pitchFamily="50" charset="-128"/>
                        </a:rPr>
                        <a:t>◉ 規模別基準収納率</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HGSｺﾞｼｯｸM" panose="020B0600000000000000" pitchFamily="50" charset="-128"/>
                          <a:ea typeface="HGSｺﾞｼｯｸM" panose="020B0600000000000000" pitchFamily="50" charset="-128"/>
                        </a:rPr>
                        <a:t>　　規模別平均収納率▲</a:t>
                      </a:r>
                      <a:r>
                        <a:rPr kumimoji="1" lang="en-US" altLang="ja-JP" sz="800" b="0" dirty="0">
                          <a:solidFill>
                            <a:schemeClr val="tx1"/>
                          </a:solidFill>
                          <a:latin typeface="HGSｺﾞｼｯｸM" panose="020B0600000000000000" pitchFamily="50" charset="-128"/>
                          <a:ea typeface="HGSｺﾞｼｯｸM" panose="020B0600000000000000" pitchFamily="50" charset="-128"/>
                        </a:rPr>
                        <a:t>0.5</a:t>
                      </a:r>
                      <a:r>
                        <a:rPr kumimoji="1" lang="ja-JP" altLang="en-US" sz="800" b="0" dirty="0">
                          <a:solidFill>
                            <a:schemeClr val="tx1"/>
                          </a:solidFill>
                          <a:latin typeface="HGSｺﾞｼｯｸM" panose="020B0600000000000000" pitchFamily="50" charset="-128"/>
                          <a:ea typeface="HGSｺﾞｼｯｸM" panose="020B06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HGSｺﾞｼｯｸM" panose="020B0600000000000000" pitchFamily="50" charset="-128"/>
                          <a:ea typeface="HGSｺﾞｼｯｸM" panose="020B0600000000000000" pitchFamily="50" charset="-128"/>
                        </a:rPr>
                        <a:t>◉ インセンティブ</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HGSｺﾞｼｯｸM" panose="020B0600000000000000" pitchFamily="50" charset="-128"/>
                          <a:ea typeface="HGSｺﾞｼｯｸM" panose="020B0600000000000000" pitchFamily="50" charset="-128"/>
                        </a:rPr>
                        <a:t>　規模別基準収納率を上回っている値の</a:t>
                      </a:r>
                      <a:r>
                        <a:rPr kumimoji="1" lang="en-US" altLang="ja-JP" sz="800" b="0" dirty="0">
                          <a:solidFill>
                            <a:schemeClr val="tx1"/>
                          </a:solidFill>
                          <a:latin typeface="HGSｺﾞｼｯｸM" panose="020B0600000000000000" pitchFamily="50" charset="-128"/>
                          <a:ea typeface="HGSｺﾞｼｯｸM" panose="020B0600000000000000" pitchFamily="50" charset="-128"/>
                        </a:rPr>
                        <a:t>1/4</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HGSｺﾞｼｯｸM" panose="020B0600000000000000" pitchFamily="50" charset="-128"/>
                          <a:ea typeface="HGSｺﾞｼｯｸM" panose="020B0600000000000000" pitchFamily="50" charset="-128"/>
                        </a:rPr>
                        <a:t>◉ 努力分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HGSｺﾞｼｯｸM" panose="020B0600000000000000" pitchFamily="50" charset="-128"/>
                          <a:ea typeface="HGSｺﾞｼｯｸM" panose="020B0600000000000000" pitchFamily="50" charset="-128"/>
                        </a:rPr>
                        <a:t>　実収納率＋</a:t>
                      </a:r>
                      <a:r>
                        <a:rPr kumimoji="1" lang="en-US" altLang="ja-JP" sz="800" b="0" dirty="0">
                          <a:solidFill>
                            <a:schemeClr val="tx1"/>
                          </a:solidFill>
                          <a:latin typeface="HGSｺﾞｼｯｸM" panose="020B0600000000000000" pitchFamily="50" charset="-128"/>
                          <a:ea typeface="HGSｺﾞｼｯｸM" panose="020B0600000000000000" pitchFamily="50" charset="-128"/>
                        </a:rPr>
                        <a:t>0.6</a:t>
                      </a:r>
                      <a:r>
                        <a:rPr kumimoji="1" lang="ja-JP" altLang="en-US" sz="800" b="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60549933"/>
                  </a:ext>
                </a:extLst>
              </a:tr>
            </a:tbl>
          </a:graphicData>
        </a:graphic>
      </p:graphicFrame>
      <p:graphicFrame>
        <p:nvGraphicFramePr>
          <p:cNvPr id="18" name="表 17">
            <a:extLst>
              <a:ext uri="{FF2B5EF4-FFF2-40B4-BE49-F238E27FC236}">
                <a16:creationId xmlns:a16="http://schemas.microsoft.com/office/drawing/2014/main" id="{357C1824-1F83-4898-BD8F-918E701C1EDD}"/>
              </a:ext>
            </a:extLst>
          </p:cNvPr>
          <p:cNvGraphicFramePr>
            <a:graphicFrameLocks noGrp="1"/>
          </p:cNvGraphicFramePr>
          <p:nvPr>
            <p:extLst>
              <p:ext uri="{D42A27DB-BD31-4B8C-83A1-F6EECF244321}">
                <p14:modId xmlns:p14="http://schemas.microsoft.com/office/powerpoint/2010/main" val="1197322341"/>
              </p:ext>
            </p:extLst>
          </p:nvPr>
        </p:nvGraphicFramePr>
        <p:xfrm>
          <a:off x="860799" y="4215411"/>
          <a:ext cx="2628000" cy="684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684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仮算定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baseline="0" dirty="0">
                          <a:solidFill>
                            <a:schemeClr val="tx1"/>
                          </a:solidFill>
                          <a:latin typeface="HGSｺﾞｼｯｸM" panose="020B0600000000000000" pitchFamily="50" charset="-128"/>
                          <a:ea typeface="HGSｺﾞｼｯｸM" panose="020B0600000000000000" pitchFamily="50" charset="-128"/>
                        </a:rPr>
                        <a:t>　府保険料総額 （医療分）の</a:t>
                      </a:r>
                      <a:r>
                        <a:rPr kumimoji="1" lang="en-US" altLang="ja-JP" sz="800" b="0" baseline="0" dirty="0">
                          <a:solidFill>
                            <a:schemeClr val="tx1"/>
                          </a:solidFill>
                          <a:latin typeface="HGSｺﾞｼｯｸM" panose="020B0600000000000000" pitchFamily="50" charset="-128"/>
                          <a:ea typeface="HGSｺﾞｼｯｸM" panose="020B0600000000000000" pitchFamily="50" charset="-128"/>
                        </a:rPr>
                        <a:t>3.5</a:t>
                      </a:r>
                      <a:r>
                        <a:rPr kumimoji="1" lang="ja-JP" altLang="en-US" sz="800" b="0" baseline="0" dirty="0">
                          <a:solidFill>
                            <a:schemeClr val="tx1"/>
                          </a:solidFill>
                          <a:latin typeface="HGSｺﾞｼｯｸM" panose="020B0600000000000000" pitchFamily="50" charset="-128"/>
                          <a:ea typeface="HGSｺﾞｼｯｸM" panose="020B0600000000000000" pitchFamily="50" charset="-128"/>
                        </a:rPr>
                        <a:t>％（被保険者数</a:t>
                      </a:r>
                      <a:r>
                        <a:rPr kumimoji="1" lang="en-US" altLang="ja-JP" sz="800" b="0" baseline="0" dirty="0">
                          <a:solidFill>
                            <a:schemeClr val="tx1"/>
                          </a:solidFill>
                          <a:latin typeface="HGSｺﾞｼｯｸM" panose="020B0600000000000000" pitchFamily="50" charset="-128"/>
                          <a:ea typeface="HGSｺﾞｼｯｸM" panose="020B0600000000000000" pitchFamily="50" charset="-128"/>
                        </a:rPr>
                        <a:t>10</a:t>
                      </a:r>
                      <a:r>
                        <a:rPr kumimoji="1" lang="ja-JP" altLang="en-US" sz="800" b="0" baseline="0" dirty="0">
                          <a:solidFill>
                            <a:schemeClr val="tx1"/>
                          </a:solidFill>
                          <a:latin typeface="HGSｺﾞｼｯｸM" panose="020B0600000000000000" pitchFamily="50" charset="-128"/>
                          <a:ea typeface="HGSｺﾞｼｯｸM" panose="020B0600000000000000" pitchFamily="50" charset="-128"/>
                        </a:rPr>
                        <a:t>万人以上の保険者）、</a:t>
                      </a:r>
                      <a:r>
                        <a:rPr kumimoji="1" lang="en-US" altLang="ja-JP" sz="800" b="0" baseline="0" dirty="0">
                          <a:solidFill>
                            <a:schemeClr val="tx1"/>
                          </a:solidFill>
                          <a:latin typeface="HGSｺﾞｼｯｸM" panose="020B0600000000000000" pitchFamily="50" charset="-128"/>
                          <a:ea typeface="HGSｺﾞｼｯｸM" panose="020B0600000000000000" pitchFamily="50" charset="-128"/>
                        </a:rPr>
                        <a:t>5.0</a:t>
                      </a:r>
                      <a:r>
                        <a:rPr kumimoji="1" lang="ja-JP" altLang="en-US" sz="800" b="0" baseline="0" dirty="0">
                          <a:solidFill>
                            <a:schemeClr val="tx1"/>
                          </a:solidFill>
                          <a:latin typeface="HGSｺﾞｼｯｸM" panose="020B0600000000000000" pitchFamily="50" charset="-128"/>
                          <a:ea typeface="HGSｺﾞｼｯｸM" panose="020B0600000000000000" pitchFamily="50" charset="-128"/>
                        </a:rPr>
                        <a:t>％ （その他の保険者）を保健事業分の上限と して、事業費納付金の対象となる保健事業費（共通分）を除く部分を独自事業分とする。</a:t>
                      </a:r>
                    </a:p>
                  </a:txBody>
                  <a:tcPr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graphicFrame>
        <p:nvGraphicFramePr>
          <p:cNvPr id="19" name="表 18">
            <a:extLst>
              <a:ext uri="{FF2B5EF4-FFF2-40B4-BE49-F238E27FC236}">
                <a16:creationId xmlns:a16="http://schemas.microsoft.com/office/drawing/2014/main" id="{847259E8-EA24-4C8D-B7E0-BAC3D410BCFF}"/>
              </a:ext>
            </a:extLst>
          </p:cNvPr>
          <p:cNvGraphicFramePr>
            <a:graphicFrameLocks noGrp="1"/>
          </p:cNvGraphicFramePr>
          <p:nvPr>
            <p:extLst>
              <p:ext uri="{D42A27DB-BD31-4B8C-83A1-F6EECF244321}">
                <p14:modId xmlns:p14="http://schemas.microsoft.com/office/powerpoint/2010/main" val="4120098777"/>
              </p:ext>
            </p:extLst>
          </p:nvPr>
        </p:nvGraphicFramePr>
        <p:xfrm>
          <a:off x="860799" y="5318041"/>
          <a:ext cx="2628000" cy="50634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本算定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dirty="0">
                          <a:solidFill>
                            <a:schemeClr val="tx1"/>
                          </a:solidFill>
                          <a:latin typeface="HGSｺﾞｼｯｸM" panose="020B0600000000000000" pitchFamily="50" charset="-128"/>
                          <a:ea typeface="HGSｺﾞｼｯｸM" panose="020B0600000000000000" pitchFamily="50" charset="-128"/>
                        </a:rPr>
                        <a:t>　上記の設定に基づく仮算定時の申請額の</a:t>
                      </a:r>
                      <a:r>
                        <a:rPr kumimoji="1" lang="en-US" altLang="ja-JP" sz="800" b="0" dirty="0">
                          <a:solidFill>
                            <a:schemeClr val="tx1"/>
                          </a:solidFill>
                          <a:latin typeface="HGSｺﾞｼｯｸM" panose="020B0600000000000000" pitchFamily="50" charset="-128"/>
                          <a:ea typeface="HGSｺﾞｼｯｸM" panose="020B0600000000000000" pitchFamily="50" charset="-128"/>
                        </a:rPr>
                        <a:t>50</a:t>
                      </a:r>
                      <a:r>
                        <a:rPr kumimoji="1" lang="ja-JP" altLang="en-US" sz="800" b="0" dirty="0">
                          <a:solidFill>
                            <a:schemeClr val="tx1"/>
                          </a:solidFill>
                          <a:latin typeface="HGSｺﾞｼｯｸM" panose="020B0600000000000000" pitchFamily="50" charset="-128"/>
                          <a:ea typeface="HGSｺﾞｼｯｸM" panose="020B0600000000000000" pitchFamily="50" charset="-128"/>
                        </a:rPr>
                        <a:t>％を上限とすることとする。</a:t>
                      </a:r>
                    </a:p>
                  </a:txBody>
                  <a:tcPr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60549933"/>
                  </a:ext>
                </a:extLst>
              </a:tr>
            </a:tbl>
          </a:graphicData>
        </a:graphic>
      </p:graphicFrame>
      <p:sp>
        <p:nvSpPr>
          <p:cNvPr id="20" name="テキスト ボックス 19">
            <a:extLst>
              <a:ext uri="{FF2B5EF4-FFF2-40B4-BE49-F238E27FC236}">
                <a16:creationId xmlns:a16="http://schemas.microsoft.com/office/drawing/2014/main" id="{653CAEED-CD66-4CE4-B286-8ECF9D593813}"/>
              </a:ext>
            </a:extLst>
          </p:cNvPr>
          <p:cNvSpPr txBox="1"/>
          <p:nvPr/>
        </p:nvSpPr>
        <p:spPr>
          <a:xfrm>
            <a:off x="8209066" y="394154"/>
            <a:ext cx="900000" cy="450000"/>
          </a:xfrm>
          <a:prstGeom prst="rect">
            <a:avLst/>
          </a:prstGeom>
          <a:noFill/>
        </p:spPr>
        <p:txBody>
          <a:bodyPr wrap="square" rtlCol="0" anchor="ctr">
            <a:spAutoFit/>
          </a:bodyPr>
          <a:lstStyle/>
          <a:p>
            <a:r>
              <a:rPr kumimoji="1" lang="ja-JP" altLang="en-US" sz="900" dirty="0">
                <a:latin typeface="HGPｺﾞｼｯｸE" panose="020B0900000000000000" pitchFamily="50" charset="-128"/>
                <a:ea typeface="HGPｺﾞｼｯｸE" panose="020B0900000000000000" pitchFamily="50" charset="-128"/>
              </a:rPr>
              <a:t>検討済み</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endParaRPr kumimoji="1" lang="en-US" altLang="ja-JP" sz="900" dirty="0">
              <a:latin typeface="HGPｺﾞｼｯｸE" panose="020B0900000000000000" pitchFamily="50" charset="-128"/>
              <a:ea typeface="HGPｺﾞｼｯｸE" panose="020B0900000000000000" pitchFamily="50" charset="-128"/>
            </a:endParaRPr>
          </a:p>
          <a:p>
            <a:r>
              <a:rPr kumimoji="1" lang="ja-JP" altLang="en-US" sz="900" dirty="0">
                <a:latin typeface="HGPｺﾞｼｯｸE" panose="020B0900000000000000" pitchFamily="50" charset="-128"/>
                <a:ea typeface="HGPｺﾞｼｯｸE" panose="020B0900000000000000" pitchFamily="50" charset="-128"/>
              </a:rPr>
              <a:t>検討中</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p>
        </p:txBody>
      </p:sp>
    </p:spTree>
    <p:extLst>
      <p:ext uri="{BB962C8B-B14F-4D97-AF65-F5344CB8AC3E}">
        <p14:creationId xmlns:p14="http://schemas.microsoft.com/office/powerpoint/2010/main" val="804938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3952093017"/>
              </p:ext>
            </p:extLst>
          </p:nvPr>
        </p:nvGraphicFramePr>
        <p:xfrm>
          <a:off x="52760" y="409972"/>
          <a:ext cx="9000000" cy="4313340"/>
        </p:xfrm>
        <a:graphic>
          <a:graphicData uri="http://schemas.openxmlformats.org/drawingml/2006/table">
            <a:tbl>
              <a:tblPr firstRow="1" bandRow="1">
                <a:tableStyleId>{5940675A-B579-460E-94D1-54222C63F5DA}</a:tableStyleId>
              </a:tblPr>
              <a:tblGrid>
                <a:gridCol w="720000">
                  <a:extLst>
                    <a:ext uri="{9D8B030D-6E8A-4147-A177-3AD203B41FA5}">
                      <a16:colId xmlns:a16="http://schemas.microsoft.com/office/drawing/2014/main" val="20000"/>
                    </a:ext>
                  </a:extLst>
                </a:gridCol>
                <a:gridCol w="2880000">
                  <a:extLst>
                    <a:ext uri="{9D8B030D-6E8A-4147-A177-3AD203B41FA5}">
                      <a16:colId xmlns:a16="http://schemas.microsoft.com/office/drawing/2014/main" val="4110931989"/>
                    </a:ext>
                  </a:extLst>
                </a:gridCol>
                <a:gridCol w="2520000">
                  <a:extLst>
                    <a:ext uri="{9D8B030D-6E8A-4147-A177-3AD203B41FA5}">
                      <a16:colId xmlns:a16="http://schemas.microsoft.com/office/drawing/2014/main" val="877537854"/>
                    </a:ext>
                  </a:extLst>
                </a:gridCol>
                <a:gridCol w="2880000">
                  <a:extLst>
                    <a:ext uri="{9D8B030D-6E8A-4147-A177-3AD203B41FA5}">
                      <a16:colId xmlns:a16="http://schemas.microsoft.com/office/drawing/2014/main" val="3043964973"/>
                    </a:ext>
                  </a:extLst>
                </a:gridCol>
              </a:tblGrid>
              <a:tr h="450000">
                <a:tc>
                  <a:txBody>
                    <a:bodyPr/>
                    <a:lstStyle/>
                    <a:p>
                      <a:pPr algn="ct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これまでの検討結果</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令和５年度に検討すべき主な事項</a:t>
                      </a:r>
                      <a:endParaRPr kumimoji="1" lang="en-US" altLang="ja-JP" sz="1000" dirty="0">
                        <a:solidFill>
                          <a:sysClr val="windowText" lastClr="000000"/>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a:t>
                      </a:r>
                      <a:r>
                        <a:rPr kumimoji="1" lang="en-US" altLang="ja-JP" sz="1000" dirty="0">
                          <a:solidFill>
                            <a:sysClr val="windowText" lastClr="000000"/>
                          </a:solidFill>
                          <a:latin typeface="HGPｺﾞｼｯｸE" panose="020B0900000000000000" pitchFamily="50" charset="-128"/>
                          <a:ea typeface="HGPｺﾞｼｯｸE" panose="020B0900000000000000" pitchFamily="50" charset="-128"/>
                        </a:rPr>
                        <a:t>4/28</a:t>
                      </a: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広域化調整会議にて決定）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rPr>
                        <a:t>これまでの検討状況</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1428854">
                <a:tc>
                  <a:txBody>
                    <a:bodyPr/>
                    <a:lstStyle/>
                    <a:p>
                      <a:r>
                        <a:rPr kumimoji="1" lang="ja-JP" altLang="en-US" sz="950" dirty="0">
                          <a:solidFill>
                            <a:sysClr val="windowText" lastClr="000000"/>
                          </a:solidFill>
                          <a:latin typeface="HGPｺﾞｼｯｸE" panose="020B0900000000000000" pitchFamily="50" charset="-128"/>
                          <a:ea typeface="HGPｺﾞｼｯｸE" panose="020B0900000000000000" pitchFamily="50" charset="-128"/>
                        </a:rPr>
                        <a:t>財政安定化基金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en-US" altLang="ja-JP" sz="950" dirty="0">
                          <a:solidFill>
                            <a:schemeClr val="tx1"/>
                          </a:solidFill>
                          <a:latin typeface="HGPｺﾞｼｯｸM" panose="020B0600000000000000" pitchFamily="50" charset="-128"/>
                          <a:ea typeface="HGPｺﾞｼｯｸM" panose="020B0600000000000000" pitchFamily="50" charset="-128"/>
                        </a:rPr>
                        <a:t>【</a:t>
                      </a:r>
                      <a:r>
                        <a:rPr lang="ja-JP" altLang="en-US" sz="950" dirty="0">
                          <a:solidFill>
                            <a:schemeClr val="tx1"/>
                          </a:solidFill>
                          <a:latin typeface="HGPｺﾞｼｯｸM" panose="020B0600000000000000" pitchFamily="50" charset="-128"/>
                          <a:ea typeface="HGPｺﾞｼｯｸM" panose="020B0600000000000000" pitchFamily="50" charset="-128"/>
                        </a:rPr>
                        <a:t>前期高齢者交付金精算額の平準化</a:t>
                      </a:r>
                      <a:r>
                        <a:rPr lang="en-US" altLang="ja-JP" sz="950" dirty="0">
                          <a:solidFill>
                            <a:schemeClr val="tx1"/>
                          </a:solidFill>
                          <a:latin typeface="HGPｺﾞｼｯｸM" panose="020B0600000000000000" pitchFamily="50" charset="-128"/>
                          <a:ea typeface="HGPｺﾞｼｯｸM" panose="020B0600000000000000" pitchFamily="50" charset="-128"/>
                        </a:rPr>
                        <a:t>】</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）・・・「当該年度の前期高齢者交付金に加減算される２年前の１人あたり精算額」</a:t>
                      </a:r>
                      <a:endParaRPr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）・・・「直近３カ年平均の１人あたり精算額」</a:t>
                      </a:r>
                      <a:endParaRPr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保険料の平準化等を図る観点から、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）と（</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）を比較し、（</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）が（</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）よりも低い場合は、その差額に２年前の被保険者数を乗じた額を後年度に生じる精算に備えて留保する。</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）が（</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）よりも高くなる場合は、上記留保財源の範囲内において、当該財源を活用し、３ヵ年平均となる水準まで（</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）を抑制することにより、前期高齢者交付金の精算に伴う年度間の影響を緩和し、精算額の平準化を図る。</a:t>
                      </a: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仮算定結果を受けて、緊急対応措置として、本算定では、保険料額抑制のため、以下のとおりすることとする。</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ysClr val="windowText" lastClr="000000"/>
                          </a:solidFill>
                          <a:latin typeface="HGPｺﾞｼｯｸM" panose="020B0600000000000000" pitchFamily="50" charset="-128"/>
                          <a:ea typeface="HGPｺﾞｼｯｸM" panose="020B0600000000000000" pitchFamily="50" charset="-128"/>
                        </a:rPr>
                        <a:t>●　</a:t>
                      </a:r>
                      <a:r>
                        <a:rPr lang="ja-JP" altLang="en-US" sz="950" dirty="0">
                          <a:solidFill>
                            <a:schemeClr val="tx1"/>
                          </a:solidFill>
                          <a:latin typeface="HGPｺﾞｼｯｸM" panose="020B0600000000000000" pitchFamily="50" charset="-128"/>
                          <a:ea typeface="HGPｺﾞｼｯｸM" panose="020B0600000000000000" pitchFamily="50" charset="-128"/>
                        </a:rPr>
                        <a:t>保険料の平準化等を図る観点から、財政調整事業に係る基本的な考え方等について、基金への積立を含め、引き続き検討</a:t>
                      </a:r>
                      <a:endParaRPr kumimoji="1" lang="en-US" altLang="ja-JP" sz="950" dirty="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en-US" altLang="ja-JP" sz="950" dirty="0">
                          <a:solidFill>
                            <a:schemeClr val="tx1"/>
                          </a:solidFill>
                          <a:latin typeface="HGPｺﾞｼｯｸM" panose="020B0600000000000000" pitchFamily="50" charset="-128"/>
                          <a:ea typeface="HGPｺﾞｼｯｸM" panose="020B0600000000000000" pitchFamily="50" charset="-128"/>
                        </a:rPr>
                        <a:t>【</a:t>
                      </a:r>
                      <a:r>
                        <a:rPr lang="ja-JP" altLang="en-US" sz="950" dirty="0">
                          <a:solidFill>
                            <a:schemeClr val="tx1"/>
                          </a:solidFill>
                          <a:latin typeface="HGPｺﾞｼｯｸM" panose="020B0600000000000000" pitchFamily="50" charset="-128"/>
                          <a:ea typeface="HGPｺﾞｼｯｸM" panose="020B0600000000000000" pitchFamily="50" charset="-128"/>
                        </a:rPr>
                        <a:t>前期高齢者交付金精算額の平準化</a:t>
                      </a:r>
                      <a:r>
                        <a:rPr lang="en-US" altLang="ja-JP" sz="950" dirty="0">
                          <a:solidFill>
                            <a:schemeClr val="tx1"/>
                          </a:solidFill>
                          <a:latin typeface="HGPｺﾞｼｯｸM" panose="020B0600000000000000" pitchFamily="50" charset="-128"/>
                          <a:ea typeface="HGPｺﾞｼｯｸM" panose="020B0600000000000000" pitchFamily="50" charset="-128"/>
                        </a:rPr>
                        <a:t>】</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）・・・「当該年度の前期高齢者交付金に加減算される２年前の１人あたり精算額」</a:t>
                      </a:r>
                      <a:endParaRPr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）・・・「直近３カ年平均の１人あたり精算額」</a:t>
                      </a:r>
                      <a:endParaRPr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lang="ja-JP" altLang="en-US"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保険料の平準化等を図る観点から、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）と（</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）を比較し、（</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）が（</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）よりも低い場合は、その差額に２年前の被保険者数を乗じた額を後年度に生じる精算に備えて留保する。</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a:solidFill>
                            <a:schemeClr val="tx1"/>
                          </a:solidFill>
                          <a:latin typeface="HGPｺﾞｼｯｸM" panose="020B0600000000000000" pitchFamily="50" charset="-128"/>
                          <a:ea typeface="HGPｺﾞｼｯｸM" panose="020B0600000000000000" pitchFamily="50" charset="-128"/>
                        </a:rPr>
                        <a:t>　　 （</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）が（</a:t>
                      </a:r>
                      <a:r>
                        <a:rPr lang="en-US" altLang="ja-JP" sz="950" dirty="0">
                          <a:solidFill>
                            <a:schemeClr val="tx1"/>
                          </a:solidFill>
                          <a:latin typeface="HGPｺﾞｼｯｸM" panose="020B0600000000000000" pitchFamily="50" charset="-128"/>
                          <a:ea typeface="HGPｺﾞｼｯｸM" panose="020B0600000000000000" pitchFamily="50" charset="-128"/>
                        </a:rPr>
                        <a:t>B</a:t>
                      </a:r>
                      <a:r>
                        <a:rPr lang="ja-JP" altLang="en-US" sz="950" dirty="0">
                          <a:solidFill>
                            <a:schemeClr val="tx1"/>
                          </a:solidFill>
                          <a:latin typeface="HGPｺﾞｼｯｸM" panose="020B0600000000000000" pitchFamily="50" charset="-128"/>
                          <a:ea typeface="HGPｺﾞｼｯｸM" panose="020B0600000000000000" pitchFamily="50" charset="-128"/>
                        </a:rPr>
                        <a:t>）よりも高くなる場合は、上記留保財源の範囲内において、当該財源を活用し、３ヵ年平均となる水準まで（</a:t>
                      </a:r>
                      <a:r>
                        <a:rPr lang="en-US" altLang="ja-JP" sz="950" dirty="0">
                          <a:solidFill>
                            <a:schemeClr val="tx1"/>
                          </a:solidFill>
                          <a:latin typeface="HGPｺﾞｼｯｸM" panose="020B0600000000000000" pitchFamily="50" charset="-128"/>
                          <a:ea typeface="HGPｺﾞｼｯｸM" panose="020B0600000000000000" pitchFamily="50" charset="-128"/>
                        </a:rPr>
                        <a:t>A</a:t>
                      </a:r>
                      <a:r>
                        <a:rPr lang="ja-JP" altLang="en-US" sz="950" dirty="0">
                          <a:solidFill>
                            <a:schemeClr val="tx1"/>
                          </a:solidFill>
                          <a:latin typeface="HGPｺﾞｼｯｸM" panose="020B0600000000000000" pitchFamily="50" charset="-128"/>
                          <a:ea typeface="HGPｺﾞｼｯｸM" panose="020B0600000000000000" pitchFamily="50" charset="-128"/>
                        </a:rPr>
                        <a:t>）を抑制することにより、前期高齢者交付金の精算に伴う年度間の影響を緩和し、精算額の平準化を図る。</a:t>
                      </a:r>
                      <a:r>
                        <a:rPr kumimoji="1" lang="ja-JP" altLang="en-US" sz="950" dirty="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a:solidFill>
                            <a:schemeClr val="tx1"/>
                          </a:solidFill>
                          <a:latin typeface="HGPｺﾞｼｯｸM" panose="020B0600000000000000" pitchFamily="50" charset="-128"/>
                          <a:ea typeface="HGPｺﾞｼｯｸM" panose="020B0600000000000000" pitchFamily="50" charset="-128"/>
                        </a:rPr>
                        <a:t>　　 仮算定結果を受けて、</a:t>
                      </a:r>
                      <a:r>
                        <a:rPr kumimoji="1" lang="ja-JP" altLang="en-US" sz="950" strike="noStrike" dirty="0">
                          <a:solidFill>
                            <a:schemeClr val="tx1"/>
                          </a:solidFill>
                          <a:latin typeface="HGPｺﾞｼｯｸM" panose="020B0600000000000000" pitchFamily="50" charset="-128"/>
                          <a:ea typeface="HGPｺﾞｼｯｸM" panose="020B0600000000000000" pitchFamily="50" charset="-128"/>
                        </a:rPr>
                        <a:t>保険料完全統一初年度である令和６年度の府統一保険料率を抑制するために</a:t>
                      </a:r>
                      <a:r>
                        <a:rPr kumimoji="1" lang="ja-JP" altLang="en-US" sz="950" dirty="0">
                          <a:solidFill>
                            <a:schemeClr val="tx1"/>
                          </a:solidFill>
                          <a:latin typeface="HGPｺﾞｼｯｸM" panose="020B0600000000000000" pitchFamily="50" charset="-128"/>
                          <a:ea typeface="HGPｺﾞｼｯｸM" panose="020B0600000000000000" pitchFamily="50" charset="-128"/>
                        </a:rPr>
                        <a:t>、本算定では、以下のとおりすることとする。</a:t>
                      </a: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ysClr val="windowText" lastClr="000000"/>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9" name="タイトル 1">
            <a:extLst>
              <a:ext uri="{FF2B5EF4-FFF2-40B4-BE49-F238E27FC236}">
                <a16:creationId xmlns:a16="http://schemas.microsoft.com/office/drawing/2014/main" id="{FB51F314-FFFF-4611-9484-63057BEBD3B6}"/>
              </a:ext>
            </a:extLst>
          </p:cNvPr>
          <p:cNvSpPr>
            <a:spLocks noGrp="1"/>
          </p:cNvSpPr>
          <p:nvPr>
            <p:ph type="ctrTitle"/>
          </p:nvPr>
        </p:nvSpPr>
        <p:spPr>
          <a:xfrm>
            <a:off x="42335" y="-51433"/>
            <a:ext cx="9000000" cy="468000"/>
          </a:xfrm>
        </p:spPr>
        <p:txBody>
          <a:bodyPr>
            <a:noAutofit/>
          </a:bodyPr>
          <a:lstStyle/>
          <a:p>
            <a:r>
              <a:rPr lang="ja-JP" altLang="en-US" sz="1800" b="1" dirty="0">
                <a:latin typeface="HGS創英角ｺﾞｼｯｸUB" panose="020B0900000000000000" pitchFamily="50" charset="-128"/>
                <a:ea typeface="HGS創英角ｺﾞｼｯｸUB" panose="020B0900000000000000" pitchFamily="50" charset="-128"/>
              </a:rPr>
              <a:t>令和５年度　財政</a:t>
            </a:r>
            <a:r>
              <a:rPr lang="ja-JP" altLang="ja-JP" sz="1800" b="1" dirty="0">
                <a:latin typeface="HGS創英角ｺﾞｼｯｸUB" panose="020B0900000000000000" pitchFamily="50" charset="-128"/>
                <a:ea typeface="HGS創英角ｺﾞｼｯｸUB" panose="020B0900000000000000" pitchFamily="50" charset="-128"/>
              </a:rPr>
              <a:t>運営検討Ｗ・Ｇ</a:t>
            </a:r>
            <a:r>
              <a:rPr lang="ja-JP" altLang="en-US" sz="1800" b="1" dirty="0">
                <a:latin typeface="HGS創英角ｺﾞｼｯｸUB" panose="020B0900000000000000" pitchFamily="50" charset="-128"/>
                <a:ea typeface="HGS創英角ｺﾞｼｯｸUB" panose="020B0900000000000000" pitchFamily="50" charset="-128"/>
              </a:rPr>
              <a:t>の検討事項（中間報告）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6" name="表 5">
            <a:extLst>
              <a:ext uri="{FF2B5EF4-FFF2-40B4-BE49-F238E27FC236}">
                <a16:creationId xmlns:a16="http://schemas.microsoft.com/office/drawing/2014/main" id="{385300AA-128A-423B-B3E4-3D48F295E0CF}"/>
              </a:ext>
            </a:extLst>
          </p:cNvPr>
          <p:cNvGraphicFramePr>
            <a:graphicFrameLocks noGrp="1"/>
          </p:cNvGraphicFramePr>
          <p:nvPr>
            <p:extLst>
              <p:ext uri="{D42A27DB-BD31-4B8C-83A1-F6EECF244321}">
                <p14:modId xmlns:p14="http://schemas.microsoft.com/office/powerpoint/2010/main" val="2216936114"/>
              </p:ext>
            </p:extLst>
          </p:nvPr>
        </p:nvGraphicFramePr>
        <p:xfrm>
          <a:off x="899592" y="2955762"/>
          <a:ext cx="2628000" cy="540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540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仮算定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a:r>
                        <a:rPr kumimoji="1" lang="ja-JP" altLang="en-US" sz="950" b="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a:solidFill>
                            <a:schemeClr val="tx1"/>
                          </a:solidFill>
                          <a:latin typeface="HGPｺﾞｼｯｸM" panose="020B0600000000000000" pitchFamily="50" charset="-128"/>
                          <a:ea typeface="HGPｺﾞｼｯｸM" panose="020B0600000000000000" pitchFamily="50" charset="-128"/>
                        </a:rPr>
                        <a:t>（</a:t>
                      </a:r>
                      <a:r>
                        <a:rPr kumimoji="1" lang="en-US" altLang="ja-JP" sz="950" b="0" dirty="0">
                          <a:solidFill>
                            <a:schemeClr val="tx1"/>
                          </a:solidFill>
                          <a:latin typeface="HGPｺﾞｼｯｸM" panose="020B0600000000000000" pitchFamily="50" charset="-128"/>
                          <a:ea typeface="HGPｺﾞｼｯｸM" panose="020B0600000000000000" pitchFamily="50" charset="-128"/>
                        </a:rPr>
                        <a:t>A)</a:t>
                      </a:r>
                      <a:r>
                        <a:rPr kumimoji="1" lang="ja-JP" altLang="en-US" sz="950" b="0" dirty="0">
                          <a:solidFill>
                            <a:schemeClr val="tx1"/>
                          </a:solidFill>
                          <a:latin typeface="HGPｺﾞｼｯｸM" panose="020B0600000000000000" pitchFamily="50" charset="-128"/>
                          <a:ea typeface="HGPｺﾞｼｯｸM" panose="020B0600000000000000" pitchFamily="50" charset="-128"/>
                        </a:rPr>
                        <a:t>が（</a:t>
                      </a:r>
                      <a:r>
                        <a:rPr kumimoji="1" lang="en-US" altLang="ja-JP" sz="950" b="0" dirty="0">
                          <a:solidFill>
                            <a:schemeClr val="tx1"/>
                          </a:solidFill>
                          <a:latin typeface="HGPｺﾞｼｯｸM" panose="020B0600000000000000" pitchFamily="50" charset="-128"/>
                          <a:ea typeface="HGPｺﾞｼｯｸM" panose="020B0600000000000000" pitchFamily="50" charset="-128"/>
                        </a:rPr>
                        <a:t>B)</a:t>
                      </a:r>
                      <a:r>
                        <a:rPr kumimoji="1" lang="ja-JP" altLang="en-US" sz="950" b="0" dirty="0">
                          <a:solidFill>
                            <a:schemeClr val="tx1"/>
                          </a:solidFill>
                          <a:latin typeface="HGPｺﾞｼｯｸM" panose="020B0600000000000000" pitchFamily="50" charset="-128"/>
                          <a:ea typeface="HGPｺﾞｼｯｸM" panose="020B0600000000000000" pitchFamily="50" charset="-128"/>
                        </a:rPr>
                        <a:t>よりも低かったため、その差額に２年前の被保険者数を乗じた額を留保額とした。</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graphicFrame>
        <p:nvGraphicFramePr>
          <p:cNvPr id="7" name="表 6">
            <a:extLst>
              <a:ext uri="{FF2B5EF4-FFF2-40B4-BE49-F238E27FC236}">
                <a16:creationId xmlns:a16="http://schemas.microsoft.com/office/drawing/2014/main" id="{88818382-BBD4-4894-A207-3668F817B8CB}"/>
              </a:ext>
            </a:extLst>
          </p:cNvPr>
          <p:cNvGraphicFramePr>
            <a:graphicFrameLocks noGrp="1"/>
          </p:cNvGraphicFramePr>
          <p:nvPr>
            <p:extLst>
              <p:ext uri="{D42A27DB-BD31-4B8C-83A1-F6EECF244321}">
                <p14:modId xmlns:p14="http://schemas.microsoft.com/office/powerpoint/2010/main" val="3704078418"/>
              </p:ext>
            </p:extLst>
          </p:nvPr>
        </p:nvGraphicFramePr>
        <p:xfrm>
          <a:off x="899592" y="4077072"/>
          <a:ext cx="2628000" cy="540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540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本算定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　仮算定で留保するとした額の</a:t>
                      </a:r>
                      <a:r>
                        <a:rPr kumimoji="1" lang="en-US" altLang="ja-JP" sz="950" b="0" u="none" dirty="0">
                          <a:solidFill>
                            <a:schemeClr val="tx1"/>
                          </a:solidFill>
                          <a:latin typeface="HGPｺﾞｼｯｸM" panose="020B0600000000000000" pitchFamily="50" charset="-128"/>
                          <a:ea typeface="HGPｺﾞｼｯｸM" panose="020B0600000000000000" pitchFamily="50" charset="-128"/>
                        </a:rPr>
                        <a:t>1/2</a:t>
                      </a: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を留保額に、</a:t>
                      </a:r>
                      <a:r>
                        <a:rPr kumimoji="1" lang="en-US" altLang="ja-JP" sz="950" b="0" u="none" dirty="0">
                          <a:solidFill>
                            <a:schemeClr val="tx1"/>
                          </a:solidFill>
                          <a:latin typeface="HGPｺﾞｼｯｸM" panose="020B0600000000000000" pitchFamily="50" charset="-128"/>
                          <a:ea typeface="HGPｺﾞｼｯｸM" panose="020B0600000000000000" pitchFamily="50" charset="-128"/>
                        </a:rPr>
                        <a:t>1/2</a:t>
                      </a: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を令和５年度保険料額の抑制財源とする。</a:t>
                      </a:r>
                      <a:endParaRPr kumimoji="1" lang="en-US" altLang="ja-JP" sz="950" b="0" u="none" dirty="0">
                        <a:solidFill>
                          <a:schemeClr val="tx1"/>
                        </a:solidFill>
                        <a:latin typeface="HGPｺﾞｼｯｸM" panose="020B0600000000000000" pitchFamily="50" charset="-128"/>
                        <a:ea typeface="HGPｺﾞｼｯｸM" panose="020B0600000000000000" pitchFamily="50" charset="-128"/>
                      </a:endParaRPr>
                    </a:p>
                  </a:txBody>
                  <a:tcPr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60549933"/>
                  </a:ext>
                </a:extLst>
              </a:tr>
            </a:tbl>
          </a:graphicData>
        </a:graphic>
      </p:graphicFrame>
      <p:sp>
        <p:nvSpPr>
          <p:cNvPr id="8" name="テキスト ボックス 7">
            <a:extLst>
              <a:ext uri="{FF2B5EF4-FFF2-40B4-BE49-F238E27FC236}">
                <a16:creationId xmlns:a16="http://schemas.microsoft.com/office/drawing/2014/main" id="{43BC8F2B-8DC3-4582-82B6-CF88D16370E4}"/>
              </a:ext>
            </a:extLst>
          </p:cNvPr>
          <p:cNvSpPr txBox="1"/>
          <p:nvPr/>
        </p:nvSpPr>
        <p:spPr>
          <a:xfrm>
            <a:off x="8209066" y="394154"/>
            <a:ext cx="900000" cy="450000"/>
          </a:xfrm>
          <a:prstGeom prst="rect">
            <a:avLst/>
          </a:prstGeom>
          <a:noFill/>
        </p:spPr>
        <p:txBody>
          <a:bodyPr wrap="square" rtlCol="0" anchor="ctr">
            <a:spAutoFit/>
          </a:bodyPr>
          <a:lstStyle/>
          <a:p>
            <a:r>
              <a:rPr kumimoji="1" lang="ja-JP" altLang="en-US" sz="900" dirty="0">
                <a:latin typeface="HGPｺﾞｼｯｸE" panose="020B0900000000000000" pitchFamily="50" charset="-128"/>
                <a:ea typeface="HGPｺﾞｼｯｸE" panose="020B0900000000000000" pitchFamily="50" charset="-128"/>
              </a:rPr>
              <a:t>検討済み</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endParaRPr kumimoji="1" lang="en-US" altLang="ja-JP" sz="900" dirty="0">
              <a:latin typeface="HGPｺﾞｼｯｸE" panose="020B0900000000000000" pitchFamily="50" charset="-128"/>
              <a:ea typeface="HGPｺﾞｼｯｸE" panose="020B0900000000000000" pitchFamily="50" charset="-128"/>
            </a:endParaRPr>
          </a:p>
          <a:p>
            <a:r>
              <a:rPr kumimoji="1" lang="ja-JP" altLang="en-US" sz="900" dirty="0">
                <a:latin typeface="HGPｺﾞｼｯｸE" panose="020B0900000000000000" pitchFamily="50" charset="-128"/>
                <a:ea typeface="HGPｺﾞｼｯｸE" panose="020B0900000000000000" pitchFamily="50" charset="-128"/>
              </a:rPr>
              <a:t>検討中</a:t>
            </a:r>
            <a:r>
              <a:rPr kumimoji="1" lang="en-US" altLang="ja-JP" sz="900" dirty="0">
                <a:latin typeface="HGPｺﾞｼｯｸE" panose="020B0900000000000000" pitchFamily="50" charset="-128"/>
                <a:ea typeface="HGPｺﾞｼｯｸE" panose="020B0900000000000000" pitchFamily="50" charset="-128"/>
              </a:rPr>
              <a:t>…</a:t>
            </a:r>
            <a:r>
              <a:rPr kumimoji="1" lang="ja-JP" altLang="en-US" sz="900" dirty="0">
                <a:latin typeface="HGPｺﾞｼｯｸE" panose="020B0900000000000000" pitchFamily="50" charset="-128"/>
                <a:ea typeface="HGPｺﾞｼｯｸE" panose="020B0900000000000000" pitchFamily="50" charset="-128"/>
              </a:rPr>
              <a:t>○</a:t>
            </a:r>
          </a:p>
        </p:txBody>
      </p:sp>
      <p:graphicFrame>
        <p:nvGraphicFramePr>
          <p:cNvPr id="10" name="表 9">
            <a:extLst>
              <a:ext uri="{FF2B5EF4-FFF2-40B4-BE49-F238E27FC236}">
                <a16:creationId xmlns:a16="http://schemas.microsoft.com/office/drawing/2014/main" id="{650D3ABD-ED02-4A84-A167-D3ACFE4C731D}"/>
              </a:ext>
            </a:extLst>
          </p:cNvPr>
          <p:cNvGraphicFramePr>
            <a:graphicFrameLocks noGrp="1"/>
          </p:cNvGraphicFramePr>
          <p:nvPr>
            <p:extLst>
              <p:ext uri="{D42A27DB-BD31-4B8C-83A1-F6EECF244321}">
                <p14:modId xmlns:p14="http://schemas.microsoft.com/office/powerpoint/2010/main" val="3996095831"/>
              </p:ext>
            </p:extLst>
          </p:nvPr>
        </p:nvGraphicFramePr>
        <p:xfrm>
          <a:off x="6300192" y="2955762"/>
          <a:ext cx="2628000" cy="540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540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仮算定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a:r>
                        <a:rPr kumimoji="1" lang="ja-JP" altLang="en-US" sz="950" b="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a:solidFill>
                            <a:schemeClr val="tx1"/>
                          </a:solidFill>
                          <a:latin typeface="HGPｺﾞｼｯｸM" panose="020B0600000000000000" pitchFamily="50" charset="-128"/>
                          <a:ea typeface="HGPｺﾞｼｯｸM" panose="020B0600000000000000" pitchFamily="50" charset="-128"/>
                        </a:rPr>
                        <a:t>（</a:t>
                      </a:r>
                      <a:r>
                        <a:rPr kumimoji="1" lang="en-US" altLang="ja-JP" sz="950" b="0" dirty="0">
                          <a:solidFill>
                            <a:schemeClr val="tx1"/>
                          </a:solidFill>
                          <a:latin typeface="HGPｺﾞｼｯｸM" panose="020B0600000000000000" pitchFamily="50" charset="-128"/>
                          <a:ea typeface="HGPｺﾞｼｯｸM" panose="020B0600000000000000" pitchFamily="50" charset="-128"/>
                        </a:rPr>
                        <a:t>A)</a:t>
                      </a:r>
                      <a:r>
                        <a:rPr kumimoji="1" lang="ja-JP" altLang="en-US" sz="950" b="0" dirty="0">
                          <a:solidFill>
                            <a:schemeClr val="tx1"/>
                          </a:solidFill>
                          <a:latin typeface="HGPｺﾞｼｯｸM" panose="020B0600000000000000" pitchFamily="50" charset="-128"/>
                          <a:ea typeface="HGPｺﾞｼｯｸM" panose="020B0600000000000000" pitchFamily="50" charset="-128"/>
                        </a:rPr>
                        <a:t>が（</a:t>
                      </a:r>
                      <a:r>
                        <a:rPr kumimoji="1" lang="en-US" altLang="ja-JP" sz="950" b="0" dirty="0">
                          <a:solidFill>
                            <a:schemeClr val="tx1"/>
                          </a:solidFill>
                          <a:latin typeface="HGPｺﾞｼｯｸM" panose="020B0600000000000000" pitchFamily="50" charset="-128"/>
                          <a:ea typeface="HGPｺﾞｼｯｸM" panose="020B0600000000000000" pitchFamily="50" charset="-128"/>
                        </a:rPr>
                        <a:t>B)</a:t>
                      </a:r>
                      <a:r>
                        <a:rPr kumimoji="1" lang="ja-JP" altLang="en-US" sz="950" b="0" dirty="0">
                          <a:solidFill>
                            <a:schemeClr val="tx1"/>
                          </a:solidFill>
                          <a:latin typeface="HGPｺﾞｼｯｸM" panose="020B0600000000000000" pitchFamily="50" charset="-128"/>
                          <a:ea typeface="HGPｺﾞｼｯｸM" panose="020B0600000000000000" pitchFamily="50" charset="-128"/>
                        </a:rPr>
                        <a:t>よりも低かったため、その差額に２年前の被保険者数を乗じた額を留保額とした。</a:t>
                      </a:r>
                      <a:endParaRPr kumimoji="1" lang="ja-JP" altLang="en-US" sz="950" b="0" dirty="0">
                        <a:solidFill>
                          <a:schemeClr val="tx1"/>
                        </a:solidFill>
                        <a:latin typeface="HGSｺﾞｼｯｸM" panose="020B0600000000000000" pitchFamily="50" charset="-128"/>
                        <a:ea typeface="HGSｺﾞｼｯｸM" panose="020B0600000000000000" pitchFamily="50" charset="-128"/>
                      </a:endParaRPr>
                    </a:p>
                  </a:txBody>
                  <a:tcPr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graphicFrame>
        <p:nvGraphicFramePr>
          <p:cNvPr id="13" name="表 12">
            <a:extLst>
              <a:ext uri="{FF2B5EF4-FFF2-40B4-BE49-F238E27FC236}">
                <a16:creationId xmlns:a16="http://schemas.microsoft.com/office/drawing/2014/main" id="{6532C83B-8104-4D35-B98F-98D38847E556}"/>
              </a:ext>
            </a:extLst>
          </p:cNvPr>
          <p:cNvGraphicFramePr>
            <a:graphicFrameLocks noGrp="1"/>
          </p:cNvGraphicFramePr>
          <p:nvPr>
            <p:extLst>
              <p:ext uri="{D42A27DB-BD31-4B8C-83A1-F6EECF244321}">
                <p14:modId xmlns:p14="http://schemas.microsoft.com/office/powerpoint/2010/main" val="109763639"/>
              </p:ext>
            </p:extLst>
          </p:nvPr>
        </p:nvGraphicFramePr>
        <p:xfrm>
          <a:off x="6297561" y="4066700"/>
          <a:ext cx="2628000" cy="540000"/>
        </p:xfrm>
        <a:graphic>
          <a:graphicData uri="http://schemas.openxmlformats.org/drawingml/2006/table">
            <a:tbl>
              <a:tblPr firstRow="1" bandRow="1">
                <a:tableStyleId>{7DF18680-E054-41AD-8BC1-D1AEF772440D}</a:tableStyleId>
              </a:tblPr>
              <a:tblGrid>
                <a:gridCol w="216000">
                  <a:extLst>
                    <a:ext uri="{9D8B030D-6E8A-4147-A177-3AD203B41FA5}">
                      <a16:colId xmlns:a16="http://schemas.microsoft.com/office/drawing/2014/main" val="4137625715"/>
                    </a:ext>
                  </a:extLst>
                </a:gridCol>
                <a:gridCol w="2412000">
                  <a:extLst>
                    <a:ext uri="{9D8B030D-6E8A-4147-A177-3AD203B41FA5}">
                      <a16:colId xmlns:a16="http://schemas.microsoft.com/office/drawing/2014/main" val="1837794094"/>
                    </a:ext>
                  </a:extLst>
                </a:gridCol>
              </a:tblGrid>
              <a:tr h="540000">
                <a:tc>
                  <a:txBody>
                    <a:bodyPr/>
                    <a:lstStyle/>
                    <a:p>
                      <a:pPr algn="ctr"/>
                      <a:r>
                        <a:rPr kumimoji="1" lang="ja-JP" altLang="en-US" sz="950" b="0" dirty="0">
                          <a:solidFill>
                            <a:schemeClr val="tx1"/>
                          </a:solidFill>
                          <a:latin typeface="HGSｺﾞｼｯｸM" panose="020B0600000000000000" pitchFamily="50" charset="-128"/>
                          <a:ea typeface="HGSｺﾞｼｯｸM" panose="020B0600000000000000" pitchFamily="50" charset="-128"/>
                        </a:rPr>
                        <a:t>本算定</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　仮算定で留保するとした額の</a:t>
                      </a:r>
                      <a:r>
                        <a:rPr kumimoji="1" lang="en-US" altLang="ja-JP" sz="950" b="0" u="none" dirty="0">
                          <a:solidFill>
                            <a:schemeClr val="tx1"/>
                          </a:solidFill>
                          <a:latin typeface="HGPｺﾞｼｯｸM" panose="020B0600000000000000" pitchFamily="50" charset="-128"/>
                          <a:ea typeface="HGPｺﾞｼｯｸM" panose="020B0600000000000000" pitchFamily="50" charset="-128"/>
                        </a:rPr>
                        <a:t>1/2</a:t>
                      </a: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を留保額に、</a:t>
                      </a:r>
                      <a:r>
                        <a:rPr kumimoji="1" lang="en-US" altLang="ja-JP" sz="950" b="0" u="none" dirty="0">
                          <a:solidFill>
                            <a:schemeClr val="tx1"/>
                          </a:solidFill>
                          <a:latin typeface="HGPｺﾞｼｯｸM" panose="020B0600000000000000" pitchFamily="50" charset="-128"/>
                          <a:ea typeface="HGPｺﾞｼｯｸM" panose="020B0600000000000000" pitchFamily="50" charset="-128"/>
                        </a:rPr>
                        <a:t>1/2</a:t>
                      </a:r>
                      <a:r>
                        <a:rPr kumimoji="1" lang="ja-JP" altLang="en-US" sz="950" b="0" u="none" dirty="0">
                          <a:solidFill>
                            <a:schemeClr val="tx1"/>
                          </a:solidFill>
                          <a:latin typeface="HGPｺﾞｼｯｸM" panose="020B0600000000000000" pitchFamily="50" charset="-128"/>
                          <a:ea typeface="HGPｺﾞｼｯｸM" panose="020B0600000000000000" pitchFamily="50" charset="-128"/>
                        </a:rPr>
                        <a:t>を令和６年度保険料額の抑制財源とする。</a:t>
                      </a:r>
                      <a:endParaRPr kumimoji="1" lang="en-US" altLang="ja-JP" sz="950" b="0" u="none" dirty="0">
                        <a:solidFill>
                          <a:schemeClr val="tx1"/>
                        </a:solidFill>
                        <a:latin typeface="HGPｺﾞｼｯｸM" panose="020B0600000000000000" pitchFamily="50" charset="-128"/>
                        <a:ea typeface="HGPｺﾞｼｯｸM" panose="020B0600000000000000" pitchFamily="50" charset="-128"/>
                      </a:endParaRPr>
                    </a:p>
                  </a:txBody>
                  <a:tcPr marT="36000" marB="3600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60549933"/>
                  </a:ext>
                </a:extLst>
              </a:tr>
            </a:tbl>
          </a:graphicData>
        </a:graphic>
      </p:graphicFrame>
    </p:spTree>
    <p:extLst>
      <p:ext uri="{BB962C8B-B14F-4D97-AF65-F5344CB8AC3E}">
        <p14:creationId xmlns:p14="http://schemas.microsoft.com/office/powerpoint/2010/main" val="13114005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4940</TotalTime>
  <Words>2008</Words>
  <Application>Microsoft Office PowerPoint</Application>
  <PresentationFormat>画面に合わせる (4:3)</PresentationFormat>
  <Paragraphs>205</Paragraphs>
  <Slides>3</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HGPｺﾞｼｯｸE</vt:lpstr>
      <vt:lpstr>HGPｺﾞｼｯｸM</vt:lpstr>
      <vt:lpstr>HGSｺﾞｼｯｸM</vt:lpstr>
      <vt:lpstr>HGS創英角ｺﾞｼｯｸUB</vt:lpstr>
      <vt:lpstr>游ゴシック</vt:lpstr>
      <vt:lpstr>Arial</vt:lpstr>
      <vt:lpstr>Calibri</vt:lpstr>
      <vt:lpstr>Wingdings</vt:lpstr>
      <vt:lpstr>Office ​​テーマ</vt:lpstr>
      <vt:lpstr>令和５年度　財政運営検討Ｗ・Ｇの検討事項（中間報告）</vt:lpstr>
      <vt:lpstr>令和５年度　財政運営検討Ｗ・Ｇの検討事項（中間報告）</vt:lpstr>
      <vt:lpstr>令和５年度　財政運営検討Ｗ・Ｇの検討事項（中間報告）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柿花　啓史</cp:lastModifiedBy>
  <cp:revision>391</cp:revision>
  <cp:lastPrinted>2023-12-07T01:51:37Z</cp:lastPrinted>
  <dcterms:created xsi:type="dcterms:W3CDTF">2016-01-05T01:34:32Z</dcterms:created>
  <dcterms:modified xsi:type="dcterms:W3CDTF">2023-12-13T07:58:00Z</dcterms:modified>
</cp:coreProperties>
</file>