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74" autoAdjust="0"/>
    <p:restoredTop sz="94434" autoAdjust="0"/>
  </p:normalViewPr>
  <p:slideViewPr>
    <p:cSldViewPr>
      <p:cViewPr varScale="1">
        <p:scale>
          <a:sx n="94" d="100"/>
          <a:sy n="94" d="100"/>
        </p:scale>
        <p:origin x="821"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2024/3/12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３月の調整会議及び運協の運営方針等決定状況　</a:t>
            </a:r>
            <a:r>
              <a:rPr kumimoji="1" lang="en-US" altLang="ja-JP" dirty="0"/>
              <a:t>※</a:t>
            </a:r>
            <a:r>
              <a:rPr kumimoji="1" lang="ja-JP" altLang="en-US" dirty="0"/>
              <a:t>左から２行目</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新方針の内容を反映させること！</a:t>
            </a:r>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３月の調整会議及び運協の検討結果の欄に記載（案）</a:t>
            </a:r>
            <a:endParaRPr kumimoji="1" lang="en-US" altLang="ja-JP" dirty="0"/>
          </a:p>
          <a:p>
            <a:r>
              <a:rPr kumimoji="1" lang="ja-JP" altLang="en-US" dirty="0"/>
              <a:t>＜広報活動＞</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P-B" panose="02020700000000000000" pitchFamily="18" charset="-128"/>
                <a:ea typeface="UD デジタル 教科書体 NP-B" panose="02020700000000000000" pitchFamily="18" charset="-128"/>
              </a:rPr>
              <a:t>年間広報計画について、計画どおり府と市町村が広域的に連携して実施（共同実施）することにより、被保険者へ効果的に浸透できる広報が実施可能と考えられるため、令和６年度から計画どおり取組を進める。</a:t>
            </a:r>
            <a:endParaRPr kumimoji="1" lang="en-US" altLang="ja-JP" sz="1200" dirty="0">
              <a:solidFill>
                <a:schemeClr val="tx1"/>
              </a:solidFill>
              <a:latin typeface="UD デジタル 教科書体 NP-B" panose="02020700000000000000" pitchFamily="18" charset="-128"/>
              <a:ea typeface="UD デジタル 教科書体 NP-B" panose="02020700000000000000" pitchFamily="18"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3354328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2024/3/12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2024/3/12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2024/3/12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2024/3/12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５</a:t>
            </a:r>
            <a:r>
              <a:rPr kumimoji="1" lang="ja-JP" altLang="en-US" sz="1800" dirty="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a:latin typeface="HGS創英角ｺﾞｼｯｸUB" panose="020B0900000000000000" pitchFamily="50" charset="-128"/>
                <a:ea typeface="HGS創英角ｺﾞｼｯｸUB" panose="020B0900000000000000" pitchFamily="50" charset="-128"/>
              </a:rPr>
              <a:t>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endParaRPr kumimoji="1" lang="ja-JP" altLang="en-US" sz="1800" strike="sngStrike" dirty="0">
              <a:solidFill>
                <a:srgbClr val="FF0000"/>
              </a:solidFill>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776921520"/>
              </p:ext>
            </p:extLst>
          </p:nvPr>
        </p:nvGraphicFramePr>
        <p:xfrm>
          <a:off x="302296" y="457815"/>
          <a:ext cx="8662193" cy="5635481"/>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7">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HGPｺﾞｼｯｸE" panose="020B0900000000000000" pitchFamily="50" charset="-128"/>
                          <a:ea typeface="HGPｺﾞｼｯｸE" panose="020B0900000000000000" pitchFamily="50" charset="-128"/>
                        </a:rPr>
                        <a:t>令和５年度の検討結果</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令和６年度に検討すべき主な事項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国が示す基準及び財政支援に基づく一部負担金減免は、府内統一的に実施することを基本として、調整会議での協議により方針を決定。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上記以外の国通知に基づく一部負担金減免は、その必要性や保険料への影響等を勘案したうえで、調整会議での協議により方針を決定。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児一時金：健康保険法施行令に規定する金額を府内統一基準」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a:solidFill>
                            <a:schemeClr val="tx1"/>
                          </a:solidFill>
                          <a:latin typeface="HGPｺﾞｼｯｸM" panose="020B0600000000000000" pitchFamily="50" charset="-128"/>
                          <a:ea typeface="HGPｺﾞｼｯｸM" panose="020B0600000000000000" pitchFamily="50" charset="-128"/>
                        </a:rPr>
                        <a:t>より改正健保令のとおり</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4"/>
                  </a:ext>
                </a:extLst>
              </a:tr>
              <a:tr h="2136264">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保険料完全統一後の保健事業の在り方について、考え方を改めて示したうえで、進め方等の検討に着手し、</a:t>
                      </a:r>
                      <a:r>
                        <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rPr>
                        <a:t>R6</a:t>
                      </a: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年度に引き続き検討することとした。</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保険料完全統一後の保健事業の在り方について、引き続き検討を進める。</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a:t>
            </a:r>
            <a:r>
              <a:rPr lang="en-US" altLang="ja-JP" sz="1200" b="1" dirty="0">
                <a:latin typeface="HGSｺﾞｼｯｸE" panose="020B0900000000000000" pitchFamily="50" charset="-128"/>
                <a:ea typeface="HGSｺﾞｼｯｸE" panose="020B0900000000000000" pitchFamily="50" charset="-128"/>
              </a:rPr>
              <a:t>-</a:t>
            </a:r>
            <a:r>
              <a:rPr lang="ja-JP" altLang="en-US" sz="1200" b="1" dirty="0">
                <a:latin typeface="HGSｺﾞｼｯｸE" panose="020B0900000000000000" pitchFamily="50" charset="-128"/>
                <a:ea typeface="HGSｺﾞｼｯｸE" panose="020B0900000000000000" pitchFamily="50" charset="-128"/>
              </a:rPr>
              <a:t>１</a:t>
            </a:r>
            <a:endParaRPr kumimoji="1" lang="en-US" altLang="ja-JP"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789040"/>
            <a:ext cx="3312368" cy="1080120"/>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4027856527"/>
              </p:ext>
            </p:extLst>
          </p:nvPr>
        </p:nvGraphicFramePr>
        <p:xfrm>
          <a:off x="9345761" y="3154488"/>
          <a:ext cx="1872208" cy="1413120"/>
        </p:xfrm>
        <a:graphic>
          <a:graphicData uri="http://schemas.openxmlformats.org/drawingml/2006/table">
            <a:tbl>
              <a:tblPr firstRow="1" bandRow="1">
                <a:tableStyleId>{7DF18680-E054-41AD-8BC1-D1AEF772440D}</a:tableStyleId>
              </a:tblPr>
              <a:tblGrid>
                <a:gridCol w="1872208">
                  <a:extLst>
                    <a:ext uri="{9D8B030D-6E8A-4147-A177-3AD203B41FA5}">
                      <a16:colId xmlns:a16="http://schemas.microsoft.com/office/drawing/2014/main" val="4137625715"/>
                    </a:ext>
                  </a:extLst>
                </a:gridCol>
              </a:tblGrid>
              <a:tr h="1222431">
                <a:tc>
                  <a:txBody>
                    <a:bodyPr/>
                    <a:lstStyle/>
                    <a:p>
                      <a:pPr marL="171450" indent="-171450">
                        <a:buFont typeface="HGSｺﾞｼｯｸM" panose="020B0600000000000000" pitchFamily="50" charset="-128"/>
                        <a:buChar char="○"/>
                      </a:pPr>
                      <a:r>
                        <a:rPr kumimoji="1" lang="ja-JP" altLang="en-US" sz="800" b="0" spc="-70" dirty="0">
                          <a:solidFill>
                            <a:schemeClr val="tx1"/>
                          </a:solidFill>
                          <a:latin typeface="UD デジタル 教科書体 NP-B" panose="02020700000000000000" pitchFamily="18" charset="-128"/>
                          <a:ea typeface="UD デジタル 教科書体 NP-B" panose="02020700000000000000" pitchFamily="18" charset="-128"/>
                        </a:rPr>
                        <a:t>府は、府独自インセンティブの仕組みを見直し、市町村が保健事業に取り組みやすくなるような環境を整備する</a:t>
                      </a:r>
                      <a:endParaRPr kumimoji="1" lang="en-US" altLang="ja-JP" sz="800" b="0" spc="-7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indent="-171450">
                        <a:buFont typeface="HGSｺﾞｼｯｸM" panose="020B0600000000000000" pitchFamily="50" charset="-128"/>
                        <a:buChar char="○"/>
                      </a:pPr>
                      <a:r>
                        <a:rPr kumimoji="1" lang="ja-JP" altLang="en-US" sz="800" b="0" dirty="0">
                          <a:solidFill>
                            <a:schemeClr val="tx1"/>
                          </a:solidFill>
                          <a:latin typeface="UD デジタル 教科書体 NP-B" panose="02020700000000000000" pitchFamily="18" charset="-128"/>
                          <a:ea typeface="UD デジタル 教科書体 NP-B" panose="02020700000000000000" pitchFamily="18" charset="-128"/>
                        </a:rPr>
                        <a:t>整備にあたっては、保険者努力支援制度の活用・評価点獲得及び透明性の確保を基本的方針とする</a:t>
                      </a:r>
                      <a:endParaRPr kumimoji="1" lang="en-US" altLang="ja-JP" sz="800" b="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indent="-171450">
                        <a:buFont typeface="HGSｺﾞｼｯｸM" panose="020B0600000000000000" pitchFamily="50" charset="-128"/>
                        <a:buChar char="○"/>
                      </a:pPr>
                      <a:r>
                        <a:rPr kumimoji="1" lang="ja-JP" altLang="en-US" sz="800" b="0" dirty="0">
                          <a:solidFill>
                            <a:schemeClr val="tx1"/>
                          </a:solidFill>
                          <a:latin typeface="UD デジタル 教科書体 NP-B" panose="02020700000000000000" pitchFamily="18" charset="-128"/>
                          <a:ea typeface="UD デジタル 教科書体 NP-B" panose="02020700000000000000" pitchFamily="18" charset="-128"/>
                        </a:rPr>
                        <a:t>被保険者の健康の保持増進及び保険料抑制につなげていく</a:t>
                      </a:r>
                      <a:endParaRPr kumimoji="1" lang="en-US" altLang="ja-JP" sz="800" b="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indent="-171450">
                        <a:buFont typeface="HGSｺﾞｼｯｸM" panose="020B0600000000000000" pitchFamily="50" charset="-128"/>
                        <a:buChar char="○"/>
                      </a:pPr>
                      <a:r>
                        <a:rPr kumimoji="1" lang="ja-JP" altLang="en-US" sz="800" b="0" dirty="0">
                          <a:solidFill>
                            <a:srgbClr val="FF0000"/>
                          </a:solidFill>
                          <a:latin typeface="UD デジタル 教科書体 NP-B" panose="02020700000000000000" pitchFamily="18" charset="-128"/>
                          <a:ea typeface="UD デジタル 教科書体 NP-B" panose="02020700000000000000" pitchFamily="18" charset="-128"/>
                        </a:rPr>
                        <a:t>進めるにあたっては、</a:t>
                      </a:r>
                      <a:r>
                        <a:rPr kumimoji="1" lang="en-US" altLang="ja-JP" sz="800" b="0" dirty="0">
                          <a:solidFill>
                            <a:srgbClr val="FF0000"/>
                          </a:solidFill>
                          <a:latin typeface="UD デジタル 教科書体 NP-B" panose="02020700000000000000" pitchFamily="18" charset="-128"/>
                          <a:ea typeface="UD デジタル 教科書体 NP-B" panose="02020700000000000000" pitchFamily="18" charset="-128"/>
                        </a:rPr>
                        <a:t>PDCA</a:t>
                      </a:r>
                      <a:r>
                        <a:rPr kumimoji="1" lang="ja-JP" altLang="en-US" sz="800" b="0" dirty="0">
                          <a:solidFill>
                            <a:srgbClr val="FF0000"/>
                          </a:solidFill>
                          <a:latin typeface="UD デジタル 教科書体 NP-B" panose="02020700000000000000" pitchFamily="18" charset="-128"/>
                          <a:ea typeface="UD デジタル 教科書体 NP-B" panose="02020700000000000000" pitchFamily="18" charset="-128"/>
                        </a:rPr>
                        <a:t>に基づく進捗管理を行っていく</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spTree>
    <p:extLst>
      <p:ext uri="{BB962C8B-B14F-4D97-AF65-F5344CB8AC3E}">
        <p14:creationId xmlns:p14="http://schemas.microsoft.com/office/powerpoint/2010/main" val="155266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令和５年度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827911934"/>
              </p:ext>
            </p:extLst>
          </p:nvPr>
        </p:nvGraphicFramePr>
        <p:xfrm>
          <a:off x="396714" y="439170"/>
          <a:ext cx="8567774" cy="518504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798939">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HGPｺﾞｼｯｸE" panose="020B0900000000000000" pitchFamily="50" charset="-128"/>
                          <a:ea typeface="HGPｺﾞｼｯｸE" panose="020B0900000000000000" pitchFamily="50" charset="-128"/>
                        </a:rPr>
                        <a:t>令和５年度の検討結果</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令和６年度に検討すべき主な事項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予防・健康づくり等の推進</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保険者間調整の実態把握</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保険者間調整の円滑化に資する取組（他の保険者に対する制度理解の求めや、過誤調整の好事例の横展開）</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過誤調整の未然防止に向けた取組</a:t>
                      </a: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令和５年度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291656822"/>
              </p:ext>
            </p:extLst>
          </p:nvPr>
        </p:nvGraphicFramePr>
        <p:xfrm>
          <a:off x="324707" y="474320"/>
          <a:ext cx="8495765" cy="4471449"/>
        </p:xfrm>
        <a:graphic>
          <a:graphicData uri="http://schemas.openxmlformats.org/drawingml/2006/table">
            <a:tbl>
              <a:tblPr firstRow="1" bandRow="1">
                <a:tableStyleId>{5940675A-B579-460E-94D1-54222C63F5DA}</a:tableStyleId>
              </a:tblPr>
              <a:tblGrid>
                <a:gridCol w="668035">
                  <a:extLst>
                    <a:ext uri="{9D8B030D-6E8A-4147-A177-3AD203B41FA5}">
                      <a16:colId xmlns:a16="http://schemas.microsoft.com/office/drawing/2014/main" val="20000"/>
                    </a:ext>
                  </a:extLst>
                </a:gridCol>
                <a:gridCol w="668035">
                  <a:extLst>
                    <a:ext uri="{9D8B030D-6E8A-4147-A177-3AD203B41FA5}">
                      <a16:colId xmlns:a16="http://schemas.microsoft.com/office/drawing/2014/main" val="3837712147"/>
                    </a:ext>
                  </a:extLst>
                </a:gridCol>
                <a:gridCol w="736044">
                  <a:extLst>
                    <a:ext uri="{9D8B030D-6E8A-4147-A177-3AD203B41FA5}">
                      <a16:colId xmlns:a16="http://schemas.microsoft.com/office/drawing/2014/main" val="20001"/>
                    </a:ext>
                  </a:extLst>
                </a:gridCol>
                <a:gridCol w="2141217">
                  <a:extLst>
                    <a:ext uri="{9D8B030D-6E8A-4147-A177-3AD203B41FA5}">
                      <a16:colId xmlns:a16="http://schemas.microsoft.com/office/drawing/2014/main" val="20002"/>
                    </a:ext>
                  </a:extLst>
                </a:gridCol>
                <a:gridCol w="2141217">
                  <a:extLst>
                    <a:ext uri="{9D8B030D-6E8A-4147-A177-3AD203B41FA5}">
                      <a16:colId xmlns:a16="http://schemas.microsoft.com/office/drawing/2014/main" val="585633033"/>
                    </a:ext>
                  </a:extLst>
                </a:gridCol>
                <a:gridCol w="2141217">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HGPｺﾞｼｯｸE" panose="020B0900000000000000" pitchFamily="50" charset="-128"/>
                          <a:ea typeface="HGPｺﾞｼｯｸE" panose="020B0900000000000000" pitchFamily="50" charset="-128"/>
                        </a:rPr>
                        <a:t>令和５年度の検討結果</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令和６年度に検討すべき主な事項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6239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69836947"/>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第三者行為求償</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l">
                        <a:buFont typeface="Wingdings" panose="05000000000000000000" pitchFamily="2" charset="2"/>
                        <a:buNone/>
                      </a:pPr>
                      <a:r>
                        <a:rPr kumimoji="1" lang="ja-JP" altLang="en-US" sz="800" dirty="0">
                          <a:solidFill>
                            <a:schemeClr val="tx1"/>
                          </a:solidFill>
                          <a:latin typeface="HGSｺﾞｼｯｸM" panose="020B0600000000000000" pitchFamily="50" charset="-128"/>
                          <a:ea typeface="HGSｺﾞｼｯｸM" panose="020B0600000000000000" pitchFamily="50" charset="-128"/>
                        </a:rPr>
                        <a:t>　　－</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府国保連合会が開催する研修会の継続実施</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第三者直接求償に係る事務の請負体制の整備及び委託契約解除後における法的解決支援（</a:t>
                      </a:r>
                      <a:r>
                        <a:rPr kumimoji="1" lang="ja-JP" altLang="en-US" sz="800" dirty="0">
                          <a:solidFill>
                            <a:schemeClr val="tx1"/>
                          </a:solidFill>
                          <a:latin typeface="HGSｺﾞｼｯｸM" panose="020B0600000000000000" pitchFamily="50" charset="-128"/>
                          <a:ea typeface="HGSｺﾞｼｯｸM" panose="020B0600000000000000" pitchFamily="50" charset="-128"/>
                        </a:rPr>
                        <a:t>国保連顧問弁護士、保険者、国保連の協議の場を設定</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3">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strike="noStrike" dirty="0">
                          <a:solidFill>
                            <a:schemeClr val="tx1"/>
                          </a:solidFill>
                          <a:latin typeface="UD デジタル 教科書体 NP-B" panose="02020700000000000000" pitchFamily="18" charset="-128"/>
                          <a:ea typeface="UD デジタル 教科書体 NP-B" panose="02020700000000000000" pitchFamily="18" charset="-128"/>
                        </a:rPr>
                        <a:t>被保険者証（資格確認書）等に係る取扱いについて、マイナンバーカードの保険証利用開始に伴う資格確認書等の様式等の共通基準や発行するタイミング、有効期限等の検討したところ、共通基準及びシステム改修に伴う経過措置を設けることとした。</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rowSpan="3">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運営方針に基づく、各保険者のマイナ保険証の目標値の設定や利用促進方法等の検討。</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被保険者証以外の様式について、国民健康保険施行規則に定められている様式を府内共通様式とし、各市町村において、システム改修のタイミングで統一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275199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436303527"/>
              </p:ext>
            </p:extLst>
          </p:nvPr>
        </p:nvGraphicFramePr>
        <p:xfrm>
          <a:off x="457200" y="508663"/>
          <a:ext cx="8435278" cy="5191165"/>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HGPｺﾞｼｯｸE" panose="020B0900000000000000" pitchFamily="50" charset="-128"/>
                          <a:ea typeface="HGPｺﾞｼｯｸE" panose="020B0900000000000000" pitchFamily="50" charset="-128"/>
                        </a:rPr>
                        <a:t>令和５年度の検討結果</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令和６年度に検討すべき主な事項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00057">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収納率向上に向けた取組みについて、運営方針に記載し、取組を進める。</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収納率向上に向けた収納対策の取組を</a:t>
                      </a:r>
                      <a:r>
                        <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rPr>
                        <a:t>PDCA</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サイクルに基づき進捗管理を行うにあたり、目標設定等を検討した。全体目標等を設定し、府内市町村全体で</a:t>
                      </a:r>
                      <a:r>
                        <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rPr>
                        <a:t>PDCA</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サイクルに基づく進捗管理にを取り組んでいくこととした。</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また、収納率向上に向けた収納対策について、令和６年度も引き続き検討していくこととした。</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収納率向上に向けた収納対策について、引き続き検討を進める。</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その他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大阪府域地方税徴収機構との連携</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医療費適正化に関する啓発など、被保険者や関係機関等に対して府と市町村が連携し、広域的かつ計画的な広報活動を実施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令和６年度から府と市町村が広域的に連携して実施（共同実施）の検討したところ、全市町村の意見を踏まえ、年間広報計画を作成し、令和６年度から広報共同実施していくこととした。</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令和７年度からの広報共同実施における年間計画について、検討を進める。</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r h="31523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報奨金制度</a:t>
                      </a:r>
                    </a:p>
                  </a:txBody>
                  <a:tcPr anchor="ctr">
                    <a:solidFill>
                      <a:schemeClr val="bg1"/>
                    </a:solidFill>
                  </a:tcPr>
                </a:tc>
                <a:tc hMerge="1">
                  <a:txBody>
                    <a:bodyPr/>
                    <a:lstStyle/>
                    <a:p>
                      <a:pPr algn="ct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激変緩和措置期間に限り、実施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3220917763"/>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令和５年度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Tree>
    <p:extLst>
      <p:ext uri="{BB962C8B-B14F-4D97-AF65-F5344CB8AC3E}">
        <p14:creationId xmlns:p14="http://schemas.microsoft.com/office/powerpoint/2010/main" val="7146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644691171"/>
              </p:ext>
            </p:extLst>
          </p:nvPr>
        </p:nvGraphicFramePr>
        <p:xfrm>
          <a:off x="457200" y="424557"/>
          <a:ext cx="8435282" cy="3575589"/>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HGPｺﾞｼｯｸE" panose="020B0900000000000000" pitchFamily="50" charset="-128"/>
                          <a:ea typeface="HGPｺﾞｼｯｸE" panose="020B0900000000000000" pitchFamily="50" charset="-128"/>
                        </a:rPr>
                        <a:t>令和５年度の検討結果</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令和６年度に検討すべき主な事項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給付</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これまでの経過や被保険者（給付対象者）への影響を考慮し、当面の間は現行制度を継続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他制度との整合性や公平性確保の観点を踏まえ、概３年ごとに実態調査を実施し、調整会議において方向性を検討。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高額療養費の計算方法等</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高額療養費の計算方法や申請勧奨事務については、適宜、事務運用を定めて実施。</a:t>
                      </a:r>
                      <a:endParaRPr kumimoji="1" lang="en-US" altLang="ja-JP" sz="800" strike="sngStrike"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a:solidFill>
                            <a:schemeClr val="tx1"/>
                          </a:solidFill>
                          <a:latin typeface="HGPｺﾞｼｯｸM" panose="020B0600000000000000" pitchFamily="50" charset="-128"/>
                          <a:ea typeface="HGPｺﾞｼｯｸM" panose="020B0600000000000000" pitchFamily="50" charset="-128"/>
                        </a:rPr>
                        <a:t>申請手続きの簡素化については、原則として実施。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円滑な制度運営に向けた調整</a:t>
                      </a:r>
                    </a:p>
                  </a:txBody>
                  <a:tcPr anchor="ctr">
                    <a:solidFill>
                      <a:schemeClr val="bg1"/>
                    </a:solidFill>
                  </a:tcPr>
                </a:tc>
                <a:tc>
                  <a:txBody>
                    <a:bodyPr/>
                    <a:lstStyle/>
                    <a:p>
                      <a:pPr algn="ct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客観的な事実に基づき、重大な事象等が生じていると認められる場合には、状況の把握・分析、評価することにより検証を行い、調整会議等の意見を聴きながら、運営方針に沿った対応措置を別途設ける。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令和６年度からの制度運営にあたり、次期国保運営方針に定める</a:t>
                      </a:r>
                      <a:r>
                        <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rPr>
                        <a:t>PDCA</a:t>
                      </a: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サイクルに基づく進捗管理すべき取組を検討し、令和６年度から実施していくこととした。</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令和５年度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8" name="正方形/長方形 7">
            <a:extLst>
              <a:ext uri="{FF2B5EF4-FFF2-40B4-BE49-F238E27FC236}">
                <a16:creationId xmlns:a16="http://schemas.microsoft.com/office/drawing/2014/main" id="{93B9D72E-0FB6-4F6F-9591-829C1CF4E15A}"/>
              </a:ext>
            </a:extLst>
          </p:cNvPr>
          <p:cNvSpPr/>
          <p:nvPr/>
        </p:nvSpPr>
        <p:spPr>
          <a:xfrm>
            <a:off x="440344" y="6122400"/>
            <a:ext cx="8423541" cy="622086"/>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a:solidFill>
                  <a:schemeClr val="tx1"/>
                </a:solidFill>
              </a:rPr>
              <a:t>※</a:t>
            </a:r>
            <a:r>
              <a:rPr kumimoji="1" lang="ja-JP" altLang="en-US" sz="1000" dirty="0">
                <a:solidFill>
                  <a:schemeClr val="tx1"/>
                </a:solidFill>
              </a:rPr>
              <a:t>「検討結果」・「検討すべき主な事項」欄に記載している「－」について、既に整理済み及び方向性等が決定、また国の動向を注視するものとして表記しているが、今後、必要に応じて検討するものとする。</a:t>
            </a:r>
            <a:endParaRPr kumimoji="1" lang="en-US" altLang="ja-JP" sz="1000" dirty="0">
              <a:solidFill>
                <a:schemeClr val="tx1"/>
              </a:solidFill>
            </a:endParaRPr>
          </a:p>
        </p:txBody>
      </p:sp>
      <p:sp>
        <p:nvSpPr>
          <p:cNvPr id="3" name="二等辺三角形 2">
            <a:extLst>
              <a:ext uri="{FF2B5EF4-FFF2-40B4-BE49-F238E27FC236}">
                <a16:creationId xmlns:a16="http://schemas.microsoft.com/office/drawing/2014/main" id="{A9CE252D-2084-4EF0-8F12-0A8248D71E4F}"/>
              </a:ext>
            </a:extLst>
          </p:cNvPr>
          <p:cNvSpPr/>
          <p:nvPr/>
        </p:nvSpPr>
        <p:spPr>
          <a:xfrm rot="10800000">
            <a:off x="4031940" y="4099093"/>
            <a:ext cx="1080120" cy="5079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3F5A4A15-D6A1-44F7-81F8-BC5247A73391}"/>
              </a:ext>
            </a:extLst>
          </p:cNvPr>
          <p:cNvSpPr/>
          <p:nvPr/>
        </p:nvSpPr>
        <p:spPr>
          <a:xfrm>
            <a:off x="450045" y="4658672"/>
            <a:ext cx="8423541" cy="1272761"/>
          </a:xfrm>
          <a:prstGeom prst="rect">
            <a:avLst/>
          </a:prstGeom>
          <a:noFill/>
          <a:ln w="1587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dirty="0">
                <a:solidFill>
                  <a:schemeClr val="tx1"/>
                </a:solidFill>
              </a:rPr>
              <a:t>事業運営検討</a:t>
            </a:r>
            <a:r>
              <a:rPr kumimoji="1" lang="en-US" altLang="ja-JP" sz="1400" dirty="0">
                <a:solidFill>
                  <a:schemeClr val="tx1"/>
                </a:solidFill>
              </a:rPr>
              <a:t>WG</a:t>
            </a:r>
            <a:r>
              <a:rPr lang="ja-JP" altLang="en-US" sz="1400" dirty="0">
                <a:solidFill>
                  <a:schemeClr val="tx1"/>
                </a:solidFill>
              </a:rPr>
              <a:t>では、これまで</a:t>
            </a:r>
            <a:r>
              <a:rPr kumimoji="1" lang="ja-JP" altLang="en-US" sz="1400" dirty="0">
                <a:solidFill>
                  <a:schemeClr val="tx1"/>
                </a:solidFill>
              </a:rPr>
              <a:t>国保料の完全統一に向け、令和６年度に施行する次期国保運営方針の策定のための検討を進めてきたところ。</a:t>
            </a:r>
            <a:endParaRPr kumimoji="1" lang="en-US" altLang="ja-JP" sz="1400" dirty="0">
              <a:solidFill>
                <a:schemeClr val="tx1"/>
              </a:solidFill>
            </a:endParaRPr>
          </a:p>
          <a:p>
            <a:r>
              <a:rPr kumimoji="1" lang="ja-JP" altLang="en-US" sz="1400" dirty="0">
                <a:solidFill>
                  <a:schemeClr val="tx1"/>
                </a:solidFill>
              </a:rPr>
              <a:t>令和６年度の検討すべき主な事項については、令和６年度からの統一した制度運営を進めていくにあたり、次期国保運営方針に定めるＰＤＣＡサイクルに基づく進捗管理と合わせて検討していく必要があるため、各項目については、令和６年度から改善することとする。</a:t>
            </a:r>
            <a:endParaRPr kumimoji="1" lang="en-US" altLang="ja-JP" sz="1400" dirty="0">
              <a:solidFill>
                <a:schemeClr val="tx1"/>
              </a:solidFill>
            </a:endParaRPr>
          </a:p>
        </p:txBody>
      </p:sp>
    </p:spTree>
    <p:extLst>
      <p:ext uri="{BB962C8B-B14F-4D97-AF65-F5344CB8AC3E}">
        <p14:creationId xmlns:p14="http://schemas.microsoft.com/office/powerpoint/2010/main" val="16272462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5582</TotalTime>
  <Words>2292</Words>
  <Application>Microsoft Office PowerPoint</Application>
  <PresentationFormat>画面に合わせる (4:3)</PresentationFormat>
  <Paragraphs>233</Paragraphs>
  <Slides>5</Slides>
  <Notes>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HGPｺﾞｼｯｸE</vt:lpstr>
      <vt:lpstr>HGPｺﾞｼｯｸM</vt:lpstr>
      <vt:lpstr>HGSｺﾞｼｯｸE</vt:lpstr>
      <vt:lpstr>HGSｺﾞｼｯｸM</vt:lpstr>
      <vt:lpstr>HGS創英角ｺﾞｼｯｸUB</vt:lpstr>
      <vt:lpstr>UD デジタル 教科書体 N-B</vt:lpstr>
      <vt:lpstr>UD デジタル 教科書体 NP-B</vt:lpstr>
      <vt:lpstr>游ゴシック</vt:lpstr>
      <vt:lpstr>Arial</vt:lpstr>
      <vt:lpstr>Calibri</vt:lpstr>
      <vt:lpstr>Wingdings</vt:lpstr>
      <vt:lpstr>Office ​​テーマ</vt:lpstr>
      <vt:lpstr>令和５年度　事業運営検討Ｗ・Ｇの検討事項</vt:lpstr>
      <vt:lpstr>令和５年度　事業運営検討Ｗ・Ｇの検討事項</vt:lpstr>
      <vt:lpstr>令和５年度　事業運営検討Ｗ・Ｇの検討事項</vt:lpstr>
      <vt:lpstr>令和５年度　事業運営検討Ｗ・Ｇの検討事項</vt:lpstr>
      <vt:lpstr>令和５年度　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岩下　桃子</cp:lastModifiedBy>
  <cp:revision>495</cp:revision>
  <cp:lastPrinted>2024-02-26T08:09:03Z</cp:lastPrinted>
  <dcterms:created xsi:type="dcterms:W3CDTF">2016-01-05T01:34:32Z</dcterms:created>
  <dcterms:modified xsi:type="dcterms:W3CDTF">2024-03-12T02:10:11Z</dcterms:modified>
</cp:coreProperties>
</file>