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434" autoAdjust="0"/>
  </p:normalViewPr>
  <p:slideViewPr>
    <p:cSldViewPr>
      <p:cViewPr varScale="1">
        <p:scale>
          <a:sx n="91" d="100"/>
          <a:sy n="91" d="100"/>
        </p:scale>
        <p:origin x="816"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2023/12/14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３月の調整会議及び運協の運営方針等決定状況　</a:t>
            </a:r>
            <a:r>
              <a:rPr kumimoji="1" lang="en-US" altLang="ja-JP" dirty="0"/>
              <a:t>※</a:t>
            </a:r>
            <a:r>
              <a:rPr kumimoji="1" lang="ja-JP" altLang="en-US" dirty="0"/>
              <a:t>左から２行目</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新方針の内容を反映させること！</a:t>
            </a:r>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３月の調整会議及び運協の検討結果の欄に記載（案）</a:t>
            </a:r>
            <a:endParaRPr kumimoji="1" lang="en-US" altLang="ja-JP" dirty="0"/>
          </a:p>
          <a:p>
            <a:r>
              <a:rPr kumimoji="1" lang="ja-JP" altLang="en-US" dirty="0"/>
              <a:t>＜広報活動＞</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年間広報計画について、計画どおり府と市町村が広域的に連携して実施（共同実施）することにより、被保険者へ効果的に浸透できる広報が実施可能と考えられるため、令和６年度から計画どおり取組を進める。</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2023/12/14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2023/12/14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2023/12/14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2023/12/14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５</a:t>
            </a:r>
            <a:r>
              <a:rPr kumimoji="1" lang="ja-JP" altLang="en-US" sz="1800" dirty="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r>
              <a:rPr lang="ja-JP" altLang="en-US" sz="1800" dirty="0">
                <a:latin typeface="HGS創英角ｺﾞｼｯｸUB" panose="020B0900000000000000" pitchFamily="50" charset="-128"/>
                <a:ea typeface="HGS創英角ｺﾞｼｯｸUB" panose="020B0900000000000000" pitchFamily="50" charset="-128"/>
              </a:rPr>
              <a:t>（中間報告）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98339217"/>
              </p:ext>
            </p:extLst>
          </p:nvPr>
        </p:nvGraphicFramePr>
        <p:xfrm>
          <a:off x="302296" y="457815"/>
          <a:ext cx="8662193" cy="5368657"/>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8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より改正政令基準のとおり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保健事業の在り方について、引き続き、検討を進める。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ja-JP" altLang="en-US" sz="800">
                          <a:solidFill>
                            <a:schemeClr val="tx1"/>
                          </a:solidFill>
                          <a:latin typeface="UD デジタル 教科書体 NP-B" panose="02020700000000000000" pitchFamily="18" charset="-128"/>
                          <a:ea typeface="UD デジタル 教科書体 NP-B" panose="02020700000000000000" pitchFamily="18" charset="-128"/>
                        </a:rPr>
                        <a:t>保健</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事業の在り方について、次回</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WG</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以降、検討を進める。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HGSｺﾞｼｯｸE" panose="020B0900000000000000" pitchFamily="50" charset="-128"/>
                <a:ea typeface="HGSｺﾞｼｯｸE" panose="020B0900000000000000" pitchFamily="50" charset="-128"/>
              </a:rPr>
              <a:t>資料２</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861048"/>
            <a:ext cx="3312368" cy="792088"/>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736696260"/>
              </p:ext>
            </p:extLst>
          </p:nvPr>
        </p:nvGraphicFramePr>
        <p:xfrm>
          <a:off x="5076056" y="3430705"/>
          <a:ext cx="1872208" cy="1222431"/>
        </p:xfrm>
        <a:graphic>
          <a:graphicData uri="http://schemas.openxmlformats.org/drawingml/2006/table">
            <a:tbl>
              <a:tblPr firstRow="1" bandRow="1">
                <a:tableStyleId>{7DF18680-E054-41AD-8BC1-D1AEF772440D}</a:tableStyleId>
              </a:tblPr>
              <a:tblGrid>
                <a:gridCol w="1872208">
                  <a:extLst>
                    <a:ext uri="{9D8B030D-6E8A-4147-A177-3AD203B41FA5}">
                      <a16:colId xmlns:a16="http://schemas.microsoft.com/office/drawing/2014/main" val="4137625715"/>
                    </a:ext>
                  </a:extLst>
                </a:gridCol>
              </a:tblGrid>
              <a:tr h="1222431">
                <a:tc>
                  <a:txBody>
                    <a:bodyPr/>
                    <a:lstStyle/>
                    <a:p>
                      <a:pPr marL="171450" indent="-171450">
                        <a:buFont typeface="HGSｺﾞｼｯｸM" panose="020B0600000000000000" pitchFamily="50" charset="-128"/>
                        <a:buChar char="○"/>
                      </a:pPr>
                      <a:r>
                        <a:rPr kumimoji="1" lang="ja-JP" altLang="en-US" sz="800" b="0" spc="-70" dirty="0">
                          <a:solidFill>
                            <a:schemeClr val="tx1"/>
                          </a:solidFill>
                          <a:latin typeface="UD デジタル 教科書体 NP-B" panose="02020700000000000000" pitchFamily="18" charset="-128"/>
                          <a:ea typeface="UD デジタル 教科書体 NP-B" panose="02020700000000000000" pitchFamily="18" charset="-128"/>
                        </a:rPr>
                        <a:t>府は、府独自インセンティブの仕組みを見直し、市町村が保健事業に取り組みやすくなるような環境を整備する</a:t>
                      </a:r>
                      <a:endParaRPr kumimoji="1" lang="en-US" altLang="ja-JP" sz="800" b="0" spc="-7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a:solidFill>
                            <a:schemeClr val="tx1"/>
                          </a:solidFill>
                          <a:latin typeface="UD デジタル 教科書体 NP-B" panose="02020700000000000000" pitchFamily="18" charset="-128"/>
                          <a:ea typeface="UD デジタル 教科書体 NP-B" panose="02020700000000000000" pitchFamily="18" charset="-128"/>
                        </a:rPr>
                        <a:t>整備にあたっては、保険者努力支援制度の活用・評価点獲得及び透明性の確保を基本的方針とする</a:t>
                      </a:r>
                      <a:endParaRPr kumimoji="1" lang="en-US" altLang="ja-JP" sz="800" b="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a:solidFill>
                            <a:schemeClr val="tx1"/>
                          </a:solidFill>
                          <a:latin typeface="UD デジタル 教科書体 NP-B" panose="02020700000000000000" pitchFamily="18" charset="-128"/>
                          <a:ea typeface="UD デジタル 教科書体 NP-B" panose="02020700000000000000" pitchFamily="18" charset="-128"/>
                        </a:rPr>
                        <a:t>被保険者の健康の保持増進及び保険料抑制につなげていく</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sp>
        <p:nvSpPr>
          <p:cNvPr id="10" name="大かっこ 9">
            <a:extLst>
              <a:ext uri="{FF2B5EF4-FFF2-40B4-BE49-F238E27FC236}">
                <a16:creationId xmlns:a16="http://schemas.microsoft.com/office/drawing/2014/main" id="{86807F82-8E9E-417E-B72D-31CEA4050084}"/>
              </a:ext>
            </a:extLst>
          </p:cNvPr>
          <p:cNvSpPr/>
          <p:nvPr/>
        </p:nvSpPr>
        <p:spPr>
          <a:xfrm>
            <a:off x="7524328" y="7647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60651401"/>
              </p:ext>
            </p:extLst>
          </p:nvPr>
        </p:nvGraphicFramePr>
        <p:xfrm>
          <a:off x="396714" y="439170"/>
          <a:ext cx="8567774" cy="494120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8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
        <p:nvSpPr>
          <p:cNvPr id="5" name="大かっこ 4">
            <a:extLst>
              <a:ext uri="{FF2B5EF4-FFF2-40B4-BE49-F238E27FC236}">
                <a16:creationId xmlns:a16="http://schemas.microsoft.com/office/drawing/2014/main" id="{EA797C56-3E59-4CD2-A95D-EEED0D90CA0E}"/>
              </a:ext>
            </a:extLst>
          </p:cNvPr>
          <p:cNvSpPr/>
          <p:nvPr/>
        </p:nvSpPr>
        <p:spPr>
          <a:xfrm>
            <a:off x="7524328" y="8367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55110108"/>
              </p:ext>
            </p:extLst>
          </p:nvPr>
        </p:nvGraphicFramePr>
        <p:xfrm>
          <a:off x="324707" y="474320"/>
          <a:ext cx="8495765" cy="4471449"/>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8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これまでの検討</a:t>
                      </a:r>
                      <a:r>
                        <a:rPr kumimoji="1" lang="ja-JP" altLang="en-US" sz="800" dirty="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a:solidFill>
                          <a:sysClr val="windowText" lastClr="000000"/>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strike="noStrike"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HGSｺﾞｼｯｸM" panose="020B0600000000000000" pitchFamily="50" charset="-128"/>
                        <a:buChar char="○"/>
                        <a:tabLst/>
                        <a:defRPr/>
                      </a:pPr>
                      <a:r>
                        <a:rPr kumimoji="1" lang="ja-JP" altLang="en-US" sz="800" strike="noStrike" dirty="0">
                          <a:solidFill>
                            <a:schemeClr val="tx1"/>
                          </a:solidFill>
                          <a:latin typeface="UD デジタル 教科書体 NP-B" panose="02020700000000000000" pitchFamily="18" charset="-128"/>
                          <a:ea typeface="UD デジタル 教科書体 NP-B" panose="02020700000000000000" pitchFamily="18" charset="-128"/>
                        </a:rPr>
                        <a:t>被保険者証（資格確認書）等に係る取扱いについて、マイナンバーカードの保険証利用開始に伴う資格確認書等の発行を含め、国の動向を注視している状況。今後、全市町村にアンケートを実施し、発行するタイミングや有効期限等について、検討を進める。</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
        <p:nvSpPr>
          <p:cNvPr id="6" name="大かっこ 5">
            <a:extLst>
              <a:ext uri="{FF2B5EF4-FFF2-40B4-BE49-F238E27FC236}">
                <a16:creationId xmlns:a16="http://schemas.microsoft.com/office/drawing/2014/main" id="{E3EBA318-9F19-479B-AD21-658A1CF941B5}"/>
              </a:ext>
            </a:extLst>
          </p:cNvPr>
          <p:cNvSpPr/>
          <p:nvPr/>
        </p:nvSpPr>
        <p:spPr>
          <a:xfrm>
            <a:off x="7308304"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39441635"/>
              </p:ext>
            </p:extLst>
          </p:nvPr>
        </p:nvGraphicFramePr>
        <p:xfrm>
          <a:off x="457200" y="508663"/>
          <a:ext cx="8435278" cy="5120594"/>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8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マイナンバーカードに関する国の動向を注視しながら、公平性確保や、事務の効率化・広域化の観点から、収納率向上のための取組みも踏まえた統一化すべき取組みについて、運営方針に掲げていくこととす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収納率向上に向けた取組みについて、運営方針に記載し、取組を進める。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サイクルに基づき管理していくにあたり、作業部会を立ち上げ、目標設定等の検討を進めることとし、検討項目について、全市町村にアンケートを実施する予定。</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滞納処分についての統一化すべき取組みについて、引き続き、市町村での取組状況、意見をうかがいながら、検討する。</a:t>
                      </a: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令和６年度からの広報における年間計画について、重点的に広報すべき項目を中心に検討を進める。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年間広報計画の作成について、令和６年度から府と市町村が広域的に連携して実施（共同実施）するため、全市町村にアンケートを実施し、集計中。</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
        <p:nvSpPr>
          <p:cNvPr id="8" name="大かっこ 7">
            <a:extLst>
              <a:ext uri="{FF2B5EF4-FFF2-40B4-BE49-F238E27FC236}">
                <a16:creationId xmlns:a16="http://schemas.microsoft.com/office/drawing/2014/main" id="{31CF1A5F-8232-4BDC-87CB-92C5239EF107}"/>
              </a:ext>
            </a:extLst>
          </p:cNvPr>
          <p:cNvSpPr/>
          <p:nvPr/>
        </p:nvSpPr>
        <p:spPr>
          <a:xfrm>
            <a:off x="7380312"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8527686"/>
              </p:ext>
            </p:extLst>
          </p:nvPr>
        </p:nvGraphicFramePr>
        <p:xfrm>
          <a:off x="457200" y="424557"/>
          <a:ext cx="8435282" cy="320982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a:t>
                      </a:r>
                      <a:r>
                        <a:rPr kumimoji="1" lang="en-US" altLang="ja-JP" sz="800" dirty="0">
                          <a:solidFill>
                            <a:sysClr val="windowText" lastClr="000000"/>
                          </a:solidFill>
                          <a:latin typeface="HGPｺﾞｼｯｸE" panose="020B0900000000000000" pitchFamily="50" charset="-128"/>
                          <a:ea typeface="HGPｺﾞｼｯｸE" panose="020B0900000000000000" pitchFamily="50" charset="-128"/>
                        </a:rPr>
                        <a:t>4/28</a:t>
                      </a:r>
                      <a:r>
                        <a:rPr kumimoji="1" lang="ja-JP" altLang="en-US" sz="800" dirty="0">
                          <a:solidFill>
                            <a:sysClr val="windowText" lastClr="000000"/>
                          </a:solidFill>
                          <a:latin typeface="HGPｺﾞｼｯｸE" panose="020B0900000000000000" pitchFamily="50" charset="-128"/>
                          <a:ea typeface="HGPｺﾞｼｯｸE" panose="020B0900000000000000" pitchFamily="50" charset="-128"/>
                        </a:rPr>
                        <a:t>広域化調整会議にて決定）</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HGPｺﾞｼｯｸM" panose="020B0600000000000000" pitchFamily="50" charset="-128"/>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令和６年度からの制度運営にあたり、次期国保運営方針に定める</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サイクルに基づく進捗管理すべき取組を検討することとした。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事業運営検討Ｗ・Ｇの検討事項（中間報告）</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2" name="正方形/長方形 1"/>
          <p:cNvSpPr/>
          <p:nvPr/>
        </p:nvSpPr>
        <p:spPr>
          <a:xfrm>
            <a:off x="447655" y="3933056"/>
            <a:ext cx="8423541" cy="880085"/>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「検討結果」・「検討すべき主な事項」欄に記載している「－」について、既に整理済み及び方向性等が決定、また国の動向を注視するものとして表記しているが、今後、必要に応じて検討するものとする。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a:p>
            <a:pPr marL="93663" indent="-93663"/>
            <a:r>
              <a:rPr kumimoji="1" lang="en-US" altLang="ja-JP" sz="1000" dirty="0">
                <a:solidFill>
                  <a:schemeClr val="tx1"/>
                </a:solidFill>
              </a:rPr>
              <a:t>※</a:t>
            </a:r>
            <a:r>
              <a:rPr lang="ja-JP" altLang="en-US" sz="1000" dirty="0">
                <a:solidFill>
                  <a:schemeClr val="tx1"/>
                </a:solidFill>
              </a:rPr>
              <a:t>マイナンバーカードとの一体化による「マイナ保険証」への切り替えを進める国の動向を注視していくものとする。</a:t>
            </a:r>
            <a:r>
              <a:rPr lang="ja-JP" altLang="en-US" sz="1000" dirty="0">
                <a:solidFill>
                  <a:schemeClr val="tx1"/>
                </a:solidFill>
                <a:latin typeface="ＭＳ Ｐゴシック" panose="020B0600070205080204" pitchFamily="50" charset="-128"/>
                <a:ea typeface="ＭＳ Ｐゴシック" panose="020B0600070205080204" pitchFamily="50" charset="-128"/>
              </a:rPr>
              <a:t>なお、「マイナ保険証」の切り替えに伴い、影響が出る事項については、令和５年度に検討する。</a:t>
            </a:r>
            <a:endParaRPr lang="en-US" altLang="ja-JP"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大かっこ 6">
            <a:extLst>
              <a:ext uri="{FF2B5EF4-FFF2-40B4-BE49-F238E27FC236}">
                <a16:creationId xmlns:a16="http://schemas.microsoft.com/office/drawing/2014/main" id="{97D43624-0BD3-4803-B1E0-B818988B7AA8}"/>
              </a:ext>
            </a:extLst>
          </p:cNvPr>
          <p:cNvSpPr/>
          <p:nvPr/>
        </p:nvSpPr>
        <p:spPr>
          <a:xfrm>
            <a:off x="7308304" y="802204"/>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a:latin typeface="HGPｺﾞｼｯｸM" panose="020B0600000000000000" pitchFamily="50" charset="-128"/>
                <a:ea typeface="HGPｺﾞｼｯｸM" panose="020B0600000000000000" pitchFamily="50" charset="-128"/>
              </a:rPr>
              <a:t>検討済み・・・■</a:t>
            </a:r>
            <a:endParaRPr kumimoji="1" lang="en-US" altLang="ja-JP" sz="800" dirty="0">
              <a:latin typeface="HGPｺﾞｼｯｸM" panose="020B0600000000000000" pitchFamily="50" charset="-128"/>
              <a:ea typeface="HGPｺﾞｼｯｸM" panose="020B0600000000000000" pitchFamily="50" charset="-128"/>
            </a:endParaRPr>
          </a:p>
          <a:p>
            <a:pPr algn="ctr"/>
            <a:r>
              <a:rPr lang="ja-JP" altLang="en-US" sz="800" dirty="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5280</TotalTime>
  <Words>2191</Words>
  <Application>Microsoft Office PowerPoint</Application>
  <PresentationFormat>画面に合わせる (4:3)</PresentationFormat>
  <Paragraphs>244</Paragraphs>
  <Slides>5</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ＭＳ Ｐゴシック</vt:lpstr>
      <vt:lpstr>UD デジタル 教科書体 NP-B</vt:lpstr>
      <vt:lpstr>游ゴシック</vt:lpstr>
      <vt:lpstr>Arial</vt:lpstr>
      <vt:lpstr>Calibri</vt:lpstr>
      <vt:lpstr>Wingdings</vt:lpstr>
      <vt:lpstr>Office ​​テーマ</vt:lpstr>
      <vt:lpstr>令和５年度　事業運営検討Ｗ・Ｇの検討事項（中間報告）</vt:lpstr>
      <vt:lpstr>令和５年度　事業運営検討Ｗ・Ｇの検討事項（中間報告）</vt:lpstr>
      <vt:lpstr>令和５年度　事業運営検討Ｗ・Ｇの検討事項（中間報告）</vt:lpstr>
      <vt:lpstr>令和５年度　事業運営検討Ｗ・Ｇの検討事項（中間報告）</vt:lpstr>
      <vt:lpstr>令和５年度　事業運営検討Ｗ・Ｇの検討事項（中間報告）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454</cp:revision>
  <cp:lastPrinted>2023-12-13T11:39:33Z</cp:lastPrinted>
  <dcterms:created xsi:type="dcterms:W3CDTF">2016-01-05T01:34:32Z</dcterms:created>
  <dcterms:modified xsi:type="dcterms:W3CDTF">2023-12-14T08:43:01Z</dcterms:modified>
</cp:coreProperties>
</file>