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988" r:id="rId3"/>
    <p:sldId id="986" r:id="rId4"/>
    <p:sldId id="990" r:id="rId5"/>
    <p:sldId id="991" r:id="rId6"/>
    <p:sldId id="314" r:id="rId7"/>
    <p:sldId id="985" r:id="rId8"/>
    <p:sldId id="257" r:id="rId9"/>
    <p:sldId id="318" r:id="rId10"/>
    <p:sldId id="264" r:id="rId11"/>
    <p:sldId id="989" r:id="rId12"/>
    <p:sldId id="263" r:id="rId13"/>
  </p:sldIdLst>
  <p:sldSz cx="12192000" cy="7380288"/>
  <p:notesSz cx="9777413" cy="66468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CCFF"/>
    <a:srgbClr val="5688AA"/>
    <a:srgbClr val="3AA5C6"/>
    <a:srgbClr val="23A3DD"/>
    <a:srgbClr val="FF000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4" autoAdjust="0"/>
    <p:restoredTop sz="74327" autoAdjust="0"/>
  </p:normalViewPr>
  <p:slideViewPr>
    <p:cSldViewPr snapToGrid="0">
      <p:cViewPr varScale="1">
        <p:scale>
          <a:sx n="69" d="100"/>
          <a:sy n="69" d="100"/>
        </p:scale>
        <p:origin x="504" y="84"/>
      </p:cViewPr>
      <p:guideLst>
        <p:guide orient="horz" pos="232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Ｈ</a:t>
            </a:r>
            <a:r>
              <a:rPr lang="en-US" dirty="0"/>
              <a:t>30</a:t>
            </a:r>
            <a:r>
              <a:rPr lang="ja-JP" dirty="0" smtClean="0"/>
              <a:t>年度</a:t>
            </a:r>
            <a:r>
              <a:rPr lang="ja-JP" altLang="en-US" dirty="0" smtClean="0"/>
              <a:t>　</a:t>
            </a:r>
            <a:r>
              <a:rPr lang="ja-JP" dirty="0" smtClean="0"/>
              <a:t>市町村</a:t>
            </a:r>
            <a:r>
              <a:rPr lang="ja-JP" dirty="0"/>
              <a:t>国保特定健診受診率</a:t>
            </a:r>
          </a:p>
        </c:rich>
      </c:tx>
      <c:layout>
        <c:manualLayout>
          <c:xMode val="edge"/>
          <c:yMode val="edge"/>
          <c:x val="0.3305539285952387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4984208784182873E-2"/>
          <c:y val="1.7667862155886945E-2"/>
          <c:w val="0.87524235556247398"/>
          <c:h val="0.75805144977264016"/>
        </c:manualLayout>
      </c:layout>
      <c:barChart>
        <c:barDir val="col"/>
        <c:grouping val="clustered"/>
        <c:varyColors val="0"/>
        <c:ser>
          <c:idx val="0"/>
          <c:order val="0"/>
          <c:spPr>
            <a:solidFill>
              <a:schemeClr val="accent1"/>
            </a:solidFill>
            <a:ln>
              <a:solidFill>
                <a:schemeClr val="tx1"/>
              </a:solidFill>
            </a:ln>
            <a:effectLst/>
          </c:spPr>
          <c:invertIfNegative val="0"/>
          <c:dPt>
            <c:idx val="43"/>
            <c:invertIfNegative val="0"/>
            <c:bubble3D val="0"/>
            <c:spPr>
              <a:solidFill>
                <a:srgbClr val="FF0000"/>
              </a:solidFill>
              <a:ln>
                <a:solidFill>
                  <a:schemeClr val="tx1"/>
                </a:solidFill>
              </a:ln>
              <a:effectLst/>
            </c:spPr>
            <c:extLst>
              <c:ext xmlns:c16="http://schemas.microsoft.com/office/drawing/2014/chart" uri="{C3380CC4-5D6E-409C-BE32-E72D297353CC}">
                <c16:uniqueId val="{00000001-58F1-46DE-A245-5247FE30D986}"/>
              </c:ext>
            </c:extLst>
          </c:dPt>
          <c:dLbls>
            <c:dLbl>
              <c:idx val="43"/>
              <c:layout>
                <c:manualLayout>
                  <c:x val="3.618904904084301E-2"/>
                  <c:y val="-0.10751796816438114"/>
                </c:manualLayout>
              </c:layout>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F1-46DE-A245-5247FE30D9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'Ｈ30年度グラフ (2)'!$B$4:$B$47</c:f>
              <c:strCache>
                <c:ptCount val="44"/>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島本町</c:v>
                </c:pt>
                <c:pt idx="32">
                  <c:v>豊能町</c:v>
                </c:pt>
                <c:pt idx="33">
                  <c:v>能勢町</c:v>
                </c:pt>
                <c:pt idx="34">
                  <c:v>忠岡町</c:v>
                </c:pt>
                <c:pt idx="35">
                  <c:v>熊取町</c:v>
                </c:pt>
                <c:pt idx="36">
                  <c:v>田尻町</c:v>
                </c:pt>
                <c:pt idx="37">
                  <c:v>阪南市</c:v>
                </c:pt>
                <c:pt idx="38">
                  <c:v>岬町</c:v>
                </c:pt>
                <c:pt idx="39">
                  <c:v>太子町</c:v>
                </c:pt>
                <c:pt idx="40">
                  <c:v>河南町</c:v>
                </c:pt>
                <c:pt idx="41">
                  <c:v>千早赤阪村</c:v>
                </c:pt>
                <c:pt idx="42">
                  <c:v>大阪狭山市</c:v>
                </c:pt>
                <c:pt idx="43">
                  <c:v>府平均</c:v>
                </c:pt>
              </c:strCache>
            </c:strRef>
          </c:cat>
          <c:val>
            <c:numRef>
              <c:f>'Ｈ30年度グラフ (2)'!$C$4:$C$47</c:f>
              <c:numCache>
                <c:formatCode>0.0%</c:formatCode>
                <c:ptCount val="44"/>
                <c:pt idx="0">
                  <c:v>0.23129363745621778</c:v>
                </c:pt>
                <c:pt idx="1">
                  <c:v>0.27230281679307111</c:v>
                </c:pt>
                <c:pt idx="2">
                  <c:v>0.29537825099182802</c:v>
                </c:pt>
                <c:pt idx="3">
                  <c:v>0.28808768910227378</c:v>
                </c:pt>
                <c:pt idx="4">
                  <c:v>0.44069311696348756</c:v>
                </c:pt>
                <c:pt idx="5">
                  <c:v>0.4526936026936027</c:v>
                </c:pt>
                <c:pt idx="6">
                  <c:v>0.39539806718821907</c:v>
                </c:pt>
                <c:pt idx="7">
                  <c:v>0.40522290617422124</c:v>
                </c:pt>
                <c:pt idx="8">
                  <c:v>0.36046605062274006</c:v>
                </c:pt>
                <c:pt idx="9">
                  <c:v>0.34423121387283234</c:v>
                </c:pt>
                <c:pt idx="10">
                  <c:v>0.35433481302125369</c:v>
                </c:pt>
                <c:pt idx="11">
                  <c:v>0.33112037602570571</c:v>
                </c:pt>
                <c:pt idx="12">
                  <c:v>0.32947646596671665</c:v>
                </c:pt>
                <c:pt idx="13">
                  <c:v>0.32744268558951967</c:v>
                </c:pt>
                <c:pt idx="14">
                  <c:v>0.39888870180165009</c:v>
                </c:pt>
                <c:pt idx="15">
                  <c:v>0.35523050113534349</c:v>
                </c:pt>
                <c:pt idx="16">
                  <c:v>0.39475935828877007</c:v>
                </c:pt>
                <c:pt idx="17">
                  <c:v>0.26787273256377925</c:v>
                </c:pt>
                <c:pt idx="18">
                  <c:v>0.31263224714346172</c:v>
                </c:pt>
                <c:pt idx="19">
                  <c:v>0.39703072174040865</c:v>
                </c:pt>
                <c:pt idx="20">
                  <c:v>0.356918157908308</c:v>
                </c:pt>
                <c:pt idx="21">
                  <c:v>0.40148228488792481</c:v>
                </c:pt>
                <c:pt idx="22">
                  <c:v>0.37981700753498387</c:v>
                </c:pt>
                <c:pt idx="23">
                  <c:v>0.30189416129662178</c:v>
                </c:pt>
                <c:pt idx="24">
                  <c:v>0.30520372348542651</c:v>
                </c:pt>
                <c:pt idx="25">
                  <c:v>0.34620869978607083</c:v>
                </c:pt>
                <c:pt idx="26">
                  <c:v>0.47582947720783697</c:v>
                </c:pt>
                <c:pt idx="27">
                  <c:v>0.29103271845967416</c:v>
                </c:pt>
                <c:pt idx="28">
                  <c:v>0.32174721189591077</c:v>
                </c:pt>
                <c:pt idx="29">
                  <c:v>0.34465498748659279</c:v>
                </c:pt>
                <c:pt idx="30">
                  <c:v>0.34017995092247572</c:v>
                </c:pt>
                <c:pt idx="31">
                  <c:v>0.38039215686274508</c:v>
                </c:pt>
                <c:pt idx="32">
                  <c:v>0.48261065943992776</c:v>
                </c:pt>
                <c:pt idx="33">
                  <c:v>0.38677179150240909</c:v>
                </c:pt>
                <c:pt idx="34">
                  <c:v>0.33127651369070577</c:v>
                </c:pt>
                <c:pt idx="35">
                  <c:v>0.40101024273888031</c:v>
                </c:pt>
                <c:pt idx="36">
                  <c:v>0.33767441860465114</c:v>
                </c:pt>
                <c:pt idx="37">
                  <c:v>0.29961494432303049</c:v>
                </c:pt>
                <c:pt idx="38">
                  <c:v>0.22951825713409021</c:v>
                </c:pt>
                <c:pt idx="39">
                  <c:v>0.3631601920558708</c:v>
                </c:pt>
                <c:pt idx="40">
                  <c:v>0.42275536168665939</c:v>
                </c:pt>
                <c:pt idx="41">
                  <c:v>0.39179954441913439</c:v>
                </c:pt>
                <c:pt idx="42">
                  <c:v>0.35638479972612119</c:v>
                </c:pt>
                <c:pt idx="43">
                  <c:v>0.3075618681009365</c:v>
                </c:pt>
              </c:numCache>
            </c:numRef>
          </c:val>
          <c:extLst>
            <c:ext xmlns:c16="http://schemas.microsoft.com/office/drawing/2014/chart" uri="{C3380CC4-5D6E-409C-BE32-E72D297353CC}">
              <c16:uniqueId val="{00000002-58F1-46DE-A245-5247FE30D986}"/>
            </c:ext>
          </c:extLst>
        </c:ser>
        <c:dLbls>
          <c:showLegendKey val="0"/>
          <c:showVal val="0"/>
          <c:showCatName val="0"/>
          <c:showSerName val="0"/>
          <c:showPercent val="0"/>
          <c:showBubbleSize val="0"/>
        </c:dLbls>
        <c:gapWidth val="48"/>
        <c:overlap val="-27"/>
        <c:axId val="1727820431"/>
        <c:axId val="1727814607"/>
      </c:barChart>
      <c:catAx>
        <c:axId val="172782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7814607"/>
        <c:crosses val="autoZero"/>
        <c:auto val="1"/>
        <c:lblAlgn val="ctr"/>
        <c:lblOffset val="100"/>
        <c:noMultiLvlLbl val="0"/>
      </c:catAx>
      <c:valAx>
        <c:axId val="17278146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7820431"/>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平成</a:t>
            </a:r>
            <a:r>
              <a:rPr lang="en-US" dirty="0"/>
              <a:t>30</a:t>
            </a:r>
            <a:r>
              <a:rPr lang="ja-JP" dirty="0" smtClean="0"/>
              <a:t>年度</a:t>
            </a:r>
            <a:r>
              <a:rPr lang="ja-JP" altLang="en-US" dirty="0" smtClean="0"/>
              <a:t>　</a:t>
            </a:r>
            <a:r>
              <a:rPr lang="ja-JP" dirty="0" smtClean="0"/>
              <a:t>市町村</a:t>
            </a:r>
            <a:r>
              <a:rPr lang="ja-JP" dirty="0"/>
              <a:t>国保特定保健指導実施率</a:t>
            </a:r>
          </a:p>
        </c:rich>
      </c:tx>
      <c:layout>
        <c:manualLayout>
          <c:xMode val="edge"/>
          <c:yMode val="edge"/>
          <c:x val="0.2858958270654190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7775707081780323E-2"/>
          <c:y val="2.5102834116197278E-2"/>
          <c:w val="0.87933905773500098"/>
          <c:h val="0.65979670496791132"/>
        </c:manualLayout>
      </c:layout>
      <c:barChart>
        <c:barDir val="col"/>
        <c:grouping val="clustered"/>
        <c:varyColors val="0"/>
        <c:ser>
          <c:idx val="0"/>
          <c:order val="0"/>
          <c:spPr>
            <a:solidFill>
              <a:srgbClr val="FF6699"/>
            </a:solidFill>
            <a:ln>
              <a:solidFill>
                <a:schemeClr val="tx1"/>
              </a:solidFill>
            </a:ln>
            <a:effectLst/>
          </c:spPr>
          <c:invertIfNegative val="0"/>
          <c:dPt>
            <c:idx val="43"/>
            <c:invertIfNegative val="0"/>
            <c:bubble3D val="0"/>
            <c:spPr>
              <a:solidFill>
                <a:srgbClr val="FF0000"/>
              </a:solidFill>
              <a:ln>
                <a:solidFill>
                  <a:schemeClr val="tx1"/>
                </a:solidFill>
              </a:ln>
              <a:effectLst/>
            </c:spPr>
            <c:extLst>
              <c:ext xmlns:c16="http://schemas.microsoft.com/office/drawing/2014/chart" uri="{C3380CC4-5D6E-409C-BE32-E72D297353CC}">
                <c16:uniqueId val="{00000001-C945-48A1-B1C6-E76149F66F97}"/>
              </c:ext>
            </c:extLst>
          </c:dPt>
          <c:dLbls>
            <c:dLbl>
              <c:idx val="43"/>
              <c:layout>
                <c:manualLayout>
                  <c:x val="2.9041553986177603E-2"/>
                  <c:y val="-0.11153043164968453"/>
                </c:manualLayout>
              </c:layout>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945-48A1-B1C6-E76149F66F9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'Ｈ30年度グラフ (2)'!$E$4:$E$47</c:f>
              <c:strCache>
                <c:ptCount val="44"/>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島本町</c:v>
                </c:pt>
                <c:pt idx="32">
                  <c:v>豊能町</c:v>
                </c:pt>
                <c:pt idx="33">
                  <c:v>能勢町</c:v>
                </c:pt>
                <c:pt idx="34">
                  <c:v>忠岡町</c:v>
                </c:pt>
                <c:pt idx="35">
                  <c:v>熊取町</c:v>
                </c:pt>
                <c:pt idx="36">
                  <c:v>田尻町</c:v>
                </c:pt>
                <c:pt idx="37">
                  <c:v>阪南市</c:v>
                </c:pt>
                <c:pt idx="38">
                  <c:v>岬町</c:v>
                </c:pt>
                <c:pt idx="39">
                  <c:v>太子町</c:v>
                </c:pt>
                <c:pt idx="40">
                  <c:v>河南町</c:v>
                </c:pt>
                <c:pt idx="41">
                  <c:v>千早赤阪村</c:v>
                </c:pt>
                <c:pt idx="42">
                  <c:v>大阪狭山市</c:v>
                </c:pt>
                <c:pt idx="43">
                  <c:v>府平均</c:v>
                </c:pt>
              </c:strCache>
            </c:strRef>
          </c:cat>
          <c:val>
            <c:numRef>
              <c:f>'Ｈ30年度グラフ (2)'!$F$4:$F$47</c:f>
              <c:numCache>
                <c:formatCode>0.0%</c:formatCode>
                <c:ptCount val="44"/>
                <c:pt idx="0">
                  <c:v>5.6691125087351503E-2</c:v>
                </c:pt>
                <c:pt idx="1">
                  <c:v>7.0681931309109006E-2</c:v>
                </c:pt>
                <c:pt idx="2">
                  <c:v>0.1130952380952381</c:v>
                </c:pt>
                <c:pt idx="3">
                  <c:v>0.23072687224669602</c:v>
                </c:pt>
                <c:pt idx="4">
                  <c:v>6.3609467455621307E-2</c:v>
                </c:pt>
                <c:pt idx="5">
                  <c:v>0.26404666871354004</c:v>
                </c:pt>
                <c:pt idx="6">
                  <c:v>0.2796420581655481</c:v>
                </c:pt>
                <c:pt idx="7">
                  <c:v>0.19641255605381167</c:v>
                </c:pt>
                <c:pt idx="8">
                  <c:v>0.61145194274028625</c:v>
                </c:pt>
                <c:pt idx="9">
                  <c:v>0.18610634648370497</c:v>
                </c:pt>
                <c:pt idx="10">
                  <c:v>0.14965149651496515</c:v>
                </c:pt>
                <c:pt idx="11">
                  <c:v>0.61964146531566644</c:v>
                </c:pt>
                <c:pt idx="12">
                  <c:v>9.6966091612135638E-2</c:v>
                </c:pt>
                <c:pt idx="13">
                  <c:v>0.28085106382978725</c:v>
                </c:pt>
                <c:pt idx="14">
                  <c:v>0.21216041397153945</c:v>
                </c:pt>
                <c:pt idx="15">
                  <c:v>0.25368353619474698</c:v>
                </c:pt>
                <c:pt idx="16">
                  <c:v>0.10209790209790209</c:v>
                </c:pt>
                <c:pt idx="17">
                  <c:v>0.17559523809523808</c:v>
                </c:pt>
                <c:pt idx="18">
                  <c:v>0.2404227212681638</c:v>
                </c:pt>
                <c:pt idx="19">
                  <c:v>0.20414673046251994</c:v>
                </c:pt>
                <c:pt idx="20">
                  <c:v>0.39275362318840579</c:v>
                </c:pt>
                <c:pt idx="21">
                  <c:v>0.54824561403508776</c:v>
                </c:pt>
                <c:pt idx="22">
                  <c:v>0.24645161290322581</c:v>
                </c:pt>
                <c:pt idx="23">
                  <c:v>4.5007032348804502E-2</c:v>
                </c:pt>
                <c:pt idx="24">
                  <c:v>0.42962962962962964</c:v>
                </c:pt>
                <c:pt idx="25">
                  <c:v>0.21839080459770116</c:v>
                </c:pt>
                <c:pt idx="26">
                  <c:v>0.4258064516129032</c:v>
                </c:pt>
                <c:pt idx="27">
                  <c:v>0.18135654697134568</c:v>
                </c:pt>
                <c:pt idx="28">
                  <c:v>0.17866004962779156</c:v>
                </c:pt>
                <c:pt idx="29">
                  <c:v>7.7127659574468085E-2</c:v>
                </c:pt>
                <c:pt idx="30">
                  <c:v>0.59615384615384615</c:v>
                </c:pt>
                <c:pt idx="31">
                  <c:v>0.65680473372781067</c:v>
                </c:pt>
                <c:pt idx="32">
                  <c:v>0.14222222222222222</c:v>
                </c:pt>
                <c:pt idx="33">
                  <c:v>0.38211382113821141</c:v>
                </c:pt>
                <c:pt idx="34">
                  <c:v>0.49038461538461536</c:v>
                </c:pt>
                <c:pt idx="35">
                  <c:v>0.35670731707317072</c:v>
                </c:pt>
                <c:pt idx="36">
                  <c:v>0.24242424242424243</c:v>
                </c:pt>
                <c:pt idx="37">
                  <c:v>0.44715447154471544</c:v>
                </c:pt>
                <c:pt idx="38">
                  <c:v>0.1</c:v>
                </c:pt>
                <c:pt idx="39">
                  <c:v>0.44086021505376344</c:v>
                </c:pt>
                <c:pt idx="40">
                  <c:v>6.3380281690140844E-2</c:v>
                </c:pt>
                <c:pt idx="41">
                  <c:v>0.40677966101694918</c:v>
                </c:pt>
                <c:pt idx="42">
                  <c:v>0.27761194029850744</c:v>
                </c:pt>
                <c:pt idx="43">
                  <c:v>0.18513361871908898</c:v>
                </c:pt>
              </c:numCache>
            </c:numRef>
          </c:val>
          <c:extLst>
            <c:ext xmlns:c16="http://schemas.microsoft.com/office/drawing/2014/chart" uri="{C3380CC4-5D6E-409C-BE32-E72D297353CC}">
              <c16:uniqueId val="{00000002-C945-48A1-B1C6-E76149F66F97}"/>
            </c:ext>
          </c:extLst>
        </c:ser>
        <c:dLbls>
          <c:showLegendKey val="0"/>
          <c:showVal val="0"/>
          <c:showCatName val="0"/>
          <c:showSerName val="0"/>
          <c:showPercent val="0"/>
          <c:showBubbleSize val="0"/>
        </c:dLbls>
        <c:gapWidth val="40"/>
        <c:overlap val="-27"/>
        <c:axId val="1726197455"/>
        <c:axId val="1726194543"/>
      </c:barChart>
      <c:catAx>
        <c:axId val="172619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194543"/>
        <c:crosses val="autoZero"/>
        <c:auto val="1"/>
        <c:lblAlgn val="ctr"/>
        <c:lblOffset val="100"/>
        <c:noMultiLvlLbl val="0"/>
      </c:catAx>
      <c:valAx>
        <c:axId val="17261945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197455"/>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0.06224</cdr:x>
      <cdr:y>0.34544</cdr:y>
    </cdr:from>
    <cdr:to>
      <cdr:x>0.93776</cdr:x>
      <cdr:y>0.34544</cdr:y>
    </cdr:to>
    <cdr:cxnSp macro="">
      <cdr:nvCxnSpPr>
        <cdr:cNvPr id="3" name="直線コネクタ 2"/>
        <cdr:cNvCxnSpPr/>
      </cdr:nvCxnSpPr>
      <cdr:spPr>
        <a:xfrm xmlns:a="http://schemas.openxmlformats.org/drawingml/2006/main" flipH="1">
          <a:off x="651781" y="1111933"/>
          <a:ext cx="9168494" cy="0"/>
        </a:xfrm>
        <a:prstGeom xmlns:a="http://schemas.openxmlformats.org/drawingml/2006/main" prst="line">
          <a:avLst/>
        </a:prstGeom>
        <a:ln xmlns:a="http://schemas.openxmlformats.org/drawingml/2006/main" w="2857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0.05837</cdr:x>
      <cdr:y>0.30911</cdr:y>
    </cdr:from>
    <cdr:to>
      <cdr:x>0.93389</cdr:x>
      <cdr:y>0.30911</cdr:y>
    </cdr:to>
    <cdr:cxnSp macro="">
      <cdr:nvCxnSpPr>
        <cdr:cNvPr id="4" name="直線コネクタ 3"/>
        <cdr:cNvCxnSpPr/>
      </cdr:nvCxnSpPr>
      <cdr:spPr>
        <a:xfrm xmlns:a="http://schemas.openxmlformats.org/drawingml/2006/main" flipH="1">
          <a:off x="553090" y="943023"/>
          <a:ext cx="8295825" cy="0"/>
        </a:xfrm>
        <a:prstGeom xmlns:a="http://schemas.openxmlformats.org/drawingml/2006/main" prst="line">
          <a:avLst/>
        </a:prstGeom>
        <a:ln xmlns:a="http://schemas.openxmlformats.org/drawingml/2006/main" w="31750" cmpd="sng">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0.06199</cdr:x>
      <cdr:y>3.25756E-7</cdr:y>
    </cdr:from>
    <cdr:to>
      <cdr:x>0.1872</cdr:x>
      <cdr:y>0.27283</cdr:y>
    </cdr:to>
    <cdr:grpSp>
      <cdr:nvGrpSpPr>
        <cdr:cNvPr id="2" name="グループ化 1">
          <a:extLst xmlns:a="http://schemas.openxmlformats.org/drawingml/2006/main">
            <a:ext uri="{FF2B5EF4-FFF2-40B4-BE49-F238E27FC236}">
              <a16:creationId xmlns:a16="http://schemas.microsoft.com/office/drawing/2014/main" id="{36B39B43-5758-4DFD-BD00-983DFCD3FF03}"/>
            </a:ext>
          </a:extLst>
        </cdr:cNvPr>
        <cdr:cNvGrpSpPr/>
      </cdr:nvGrpSpPr>
      <cdr:grpSpPr>
        <a:xfrm xmlns:a="http://schemas.openxmlformats.org/drawingml/2006/main">
          <a:off x="587375" y="1"/>
          <a:ext cx="1186403" cy="943355"/>
          <a:chOff x="-6821242" y="1244295"/>
          <a:chExt cx="2210739" cy="1343673"/>
        </a:xfrm>
      </cdr:grpSpPr>
      <cdr:sp macro="" textlink="">
        <cdr:nvSpPr>
          <cdr:cNvPr id="3" name="思考の吹き出し: 雲形 6">
            <a:extLst xmlns:a="http://schemas.openxmlformats.org/drawingml/2006/main">
              <a:ext uri="{FF2B5EF4-FFF2-40B4-BE49-F238E27FC236}">
                <a16:creationId xmlns:a16="http://schemas.microsoft.com/office/drawing/2014/main" id="{101B895F-B0FF-4526-AF5A-A20A92BEC6BE}"/>
              </a:ext>
            </a:extLst>
          </cdr:cNvPr>
          <cdr:cNvSpPr/>
        </cdr:nvSpPr>
        <cdr:spPr>
          <a:xfrm xmlns:a="http://schemas.openxmlformats.org/drawingml/2006/main">
            <a:off x="-6821242" y="1244295"/>
            <a:ext cx="2210739" cy="1343673"/>
          </a:xfrm>
          <a:prstGeom xmlns:a="http://schemas.openxmlformats.org/drawingml/2006/main" prst="cloudCallout">
            <a:avLst>
              <a:gd name="adj1" fmla="val 73500"/>
              <a:gd name="adj2" fmla="val -17646"/>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kumimoji="1" lang="ja-JP" altLang="en-US" dirty="0"/>
          </a:p>
        </cdr:txBody>
      </cdr:sp>
      <cdr:sp macro="" textlink="">
        <cdr:nvSpPr>
          <cdr:cNvPr id="4" name="テキスト ボックス 7">
            <a:extLst xmlns:a="http://schemas.openxmlformats.org/drawingml/2006/main">
              <a:ext uri="{FF2B5EF4-FFF2-40B4-BE49-F238E27FC236}">
                <a16:creationId xmlns:a16="http://schemas.microsoft.com/office/drawing/2014/main" id="{2B55F46D-76BF-4AC8-A42B-B2FAA14416E9}"/>
              </a:ext>
            </a:extLst>
          </cdr:cNvPr>
          <cdr:cNvSpPr txBox="1"/>
        </cdr:nvSpPr>
        <cdr:spPr>
          <a:xfrm xmlns:a="http://schemas.openxmlformats.org/drawingml/2006/main">
            <a:off x="-6651187" y="1482126"/>
            <a:ext cx="1739473" cy="8394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市町村で</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smtClean="0">
                <a:latin typeface="Meiryo UI" panose="020B0604030504040204" pitchFamily="50" charset="-128"/>
                <a:ea typeface="Meiryo UI" panose="020B0604030504040204" pitchFamily="50" charset="-128"/>
              </a:rPr>
              <a:t>差</a:t>
            </a:r>
            <a:r>
              <a:rPr lang="ja-JP" altLang="en-US" sz="1400" dirty="0">
                <a:latin typeface="Meiryo UI" panose="020B0604030504040204" pitchFamily="50" charset="-128"/>
                <a:ea typeface="Meiryo UI" panose="020B0604030504040204" pitchFamily="50" charset="-128"/>
              </a:rPr>
              <a:t>がある</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36723" cy="33327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37567" y="0"/>
            <a:ext cx="4238284" cy="333274"/>
          </a:xfrm>
          <a:prstGeom prst="rect">
            <a:avLst/>
          </a:prstGeom>
        </p:spPr>
        <p:txBody>
          <a:bodyPr vert="horz" lIns="89675" tIns="44838" rIns="89675" bIns="44838" rtlCol="0"/>
          <a:lstStyle>
            <a:lvl1pPr algn="r">
              <a:defRPr sz="1200"/>
            </a:lvl1pPr>
          </a:lstStyle>
          <a:p>
            <a:fld id="{890AB14A-93BE-425E-ABCA-225303FD5D6D}" type="datetimeFigureOut">
              <a:rPr kumimoji="1" lang="ja-JP" altLang="en-US" smtClean="0"/>
              <a:t>2020/12/24</a:t>
            </a:fld>
            <a:endParaRPr kumimoji="1" lang="ja-JP" altLang="en-US"/>
          </a:p>
        </p:txBody>
      </p:sp>
      <p:sp>
        <p:nvSpPr>
          <p:cNvPr id="4" name="スライド イメージ プレースホルダー 3"/>
          <p:cNvSpPr>
            <a:spLocks noGrp="1" noRot="1" noChangeAspect="1"/>
          </p:cNvSpPr>
          <p:nvPr>
            <p:ph type="sldImg" idx="2"/>
          </p:nvPr>
        </p:nvSpPr>
        <p:spPr>
          <a:xfrm>
            <a:off x="3035300" y="830263"/>
            <a:ext cx="3706813" cy="2243137"/>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977585" y="3199423"/>
            <a:ext cx="7822243" cy="2616582"/>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13590"/>
            <a:ext cx="4236723" cy="333273"/>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37567" y="6313590"/>
            <a:ext cx="4238284" cy="333273"/>
          </a:xfrm>
          <a:prstGeom prst="rect">
            <a:avLst/>
          </a:prstGeom>
        </p:spPr>
        <p:txBody>
          <a:bodyPr vert="horz" lIns="89675" tIns="44838" rIns="89675" bIns="44838" rtlCol="0" anchor="b"/>
          <a:lstStyle>
            <a:lvl1pPr algn="r">
              <a:defRPr sz="1200"/>
            </a:lvl1pPr>
          </a:lstStyle>
          <a:p>
            <a:fld id="{6D50129E-B5DE-41C3-84B2-5321BF5DA2FB}" type="slidenum">
              <a:rPr kumimoji="1" lang="ja-JP" altLang="en-US" smtClean="0"/>
              <a:t>‹#›</a:t>
            </a:fld>
            <a:endParaRPr kumimoji="1" lang="ja-JP" altLang="en-US"/>
          </a:p>
        </p:txBody>
      </p:sp>
    </p:spTree>
    <p:extLst>
      <p:ext uri="{BB962C8B-B14F-4D97-AF65-F5344CB8AC3E}">
        <p14:creationId xmlns:p14="http://schemas.microsoft.com/office/powerpoint/2010/main" val="3693250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0981FF-755E-486B-8067-CC9A1F8DDAF6}" type="slidenum">
              <a:rPr kumimoji="1" lang="ja-JP" altLang="en-US" smtClean="0"/>
              <a:t>2</a:t>
            </a:fld>
            <a:endParaRPr kumimoji="1" lang="ja-JP" altLang="en-US"/>
          </a:p>
        </p:txBody>
      </p:sp>
    </p:spTree>
    <p:extLst>
      <p:ext uri="{BB962C8B-B14F-4D97-AF65-F5344CB8AC3E}">
        <p14:creationId xmlns:p14="http://schemas.microsoft.com/office/powerpoint/2010/main" val="95143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36" y="4465493"/>
            <a:ext cx="5388273" cy="5044703"/>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0981FF-755E-486B-8067-CC9A1F8DDAF6}" type="slidenum">
              <a:rPr kumimoji="1" lang="ja-JP" altLang="en-US" smtClean="0"/>
              <a:t>5</a:t>
            </a:fld>
            <a:endParaRPr kumimoji="1" lang="ja-JP" altLang="en-US"/>
          </a:p>
        </p:txBody>
      </p:sp>
    </p:spTree>
    <p:extLst>
      <p:ext uri="{BB962C8B-B14F-4D97-AF65-F5344CB8AC3E}">
        <p14:creationId xmlns:p14="http://schemas.microsoft.com/office/powerpoint/2010/main" val="326983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37" y="4629128"/>
            <a:ext cx="5615298" cy="4385488"/>
          </a:xfr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defTabSz="901056">
              <a:defRPr/>
            </a:pPr>
            <a:fld id="{6D50129E-B5DE-41C3-84B2-5321BF5DA2FB}" type="slidenum">
              <a:rPr lang="ja-JP" altLang="en-US">
                <a:solidFill>
                  <a:prstClr val="black"/>
                </a:solidFill>
                <a:latin typeface="游ゴシック" panose="020F0502020204030204"/>
                <a:ea typeface="游ゴシック" panose="020B0400000000000000" pitchFamily="50" charset="-128"/>
              </a:rPr>
              <a:pPr defTabSz="901056">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9020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50129E-B5DE-41C3-84B2-5321BF5DA2FB}" type="slidenum">
              <a:rPr kumimoji="1" lang="ja-JP" altLang="en-US" smtClean="0"/>
              <a:t>7</a:t>
            </a:fld>
            <a:endParaRPr kumimoji="1" lang="ja-JP" altLang="en-US"/>
          </a:p>
        </p:txBody>
      </p:sp>
    </p:spTree>
    <p:extLst>
      <p:ext uri="{BB962C8B-B14F-4D97-AF65-F5344CB8AC3E}">
        <p14:creationId xmlns:p14="http://schemas.microsoft.com/office/powerpoint/2010/main" val="307996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50129E-B5DE-41C3-84B2-5321BF5DA2FB}" type="slidenum">
              <a:rPr kumimoji="1" lang="ja-JP" altLang="en-US" smtClean="0"/>
              <a:t>8</a:t>
            </a:fld>
            <a:endParaRPr kumimoji="1" lang="ja-JP" altLang="en-US"/>
          </a:p>
        </p:txBody>
      </p:sp>
    </p:spTree>
    <p:extLst>
      <p:ext uri="{BB962C8B-B14F-4D97-AF65-F5344CB8AC3E}">
        <p14:creationId xmlns:p14="http://schemas.microsoft.com/office/powerpoint/2010/main" val="8514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50129E-B5DE-41C3-84B2-5321BF5DA2FB}" type="slidenum">
              <a:rPr kumimoji="1" lang="ja-JP" altLang="en-US" smtClean="0"/>
              <a:t>9</a:t>
            </a:fld>
            <a:endParaRPr kumimoji="1" lang="ja-JP" altLang="en-US"/>
          </a:p>
        </p:txBody>
      </p:sp>
    </p:spTree>
    <p:extLst>
      <p:ext uri="{BB962C8B-B14F-4D97-AF65-F5344CB8AC3E}">
        <p14:creationId xmlns:p14="http://schemas.microsoft.com/office/powerpoint/2010/main" val="411809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448376">
              <a:defRPr/>
            </a:pPr>
            <a:fld id="{A0C3B56F-56AB-411F-8724-511B22958D15}" type="slidenum">
              <a:rPr lang="ja-JP" altLang="en-US">
                <a:solidFill>
                  <a:prstClr val="black"/>
                </a:solidFill>
                <a:latin typeface="Calibri"/>
                <a:ea typeface="ＭＳ Ｐゴシック" panose="020B0600070205080204" pitchFamily="50" charset="-128"/>
              </a:rPr>
              <a:pPr defTabSz="448376">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7838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50129E-B5DE-41C3-84B2-5321BF5DA2FB}" type="slidenum">
              <a:rPr kumimoji="1" lang="ja-JP" altLang="en-US" smtClean="0"/>
              <a:t>11</a:t>
            </a:fld>
            <a:endParaRPr kumimoji="1" lang="ja-JP" altLang="en-US"/>
          </a:p>
        </p:txBody>
      </p:sp>
    </p:spTree>
    <p:extLst>
      <p:ext uri="{BB962C8B-B14F-4D97-AF65-F5344CB8AC3E}">
        <p14:creationId xmlns:p14="http://schemas.microsoft.com/office/powerpoint/2010/main" val="9057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56750-ED5B-4E6B-8619-642116C3CBB0}"/>
              </a:ext>
            </a:extLst>
          </p:cNvPr>
          <p:cNvSpPr>
            <a:spLocks noGrp="1"/>
          </p:cNvSpPr>
          <p:nvPr>
            <p:ph type="ctrTitle"/>
          </p:nvPr>
        </p:nvSpPr>
        <p:spPr>
          <a:xfrm>
            <a:off x="1524000" y="1207839"/>
            <a:ext cx="9144000" cy="2569434"/>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45A42A-C251-4D56-8179-25EC66F9397F}"/>
              </a:ext>
            </a:extLst>
          </p:cNvPr>
          <p:cNvSpPr>
            <a:spLocks noGrp="1"/>
          </p:cNvSpPr>
          <p:nvPr>
            <p:ph type="subTitle" idx="1"/>
          </p:nvPr>
        </p:nvSpPr>
        <p:spPr>
          <a:xfrm>
            <a:off x="1524000" y="3876360"/>
            <a:ext cx="9144000" cy="17818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9DCA556-CA25-4ABB-A194-6498A344C064}"/>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945647B9-CD79-4532-BBC0-D26CC96BB2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F11466-64BC-419D-82DF-B257DA88453F}"/>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14350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8688E-76F2-43C5-81D9-B002802325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8AB0A2-619B-4670-80C6-57466BBFC35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5354DD-A20B-47BF-820F-20B4E2178F3B}"/>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5C81389E-8E6B-43FD-8AA0-79D360417D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51E39C-DF62-4B91-B200-BCFB4EE94774}"/>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7426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3941C2B-ED4A-459E-BBFC-4990FCAD9E68}"/>
              </a:ext>
            </a:extLst>
          </p:cNvPr>
          <p:cNvSpPr>
            <a:spLocks noGrp="1"/>
          </p:cNvSpPr>
          <p:nvPr>
            <p:ph type="title" orient="vert"/>
          </p:nvPr>
        </p:nvSpPr>
        <p:spPr>
          <a:xfrm>
            <a:off x="8724900" y="392932"/>
            <a:ext cx="2628900" cy="625445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0F1040-2A1A-415E-97D5-7E21A4CC0B4A}"/>
              </a:ext>
            </a:extLst>
          </p:cNvPr>
          <p:cNvSpPr>
            <a:spLocks noGrp="1"/>
          </p:cNvSpPr>
          <p:nvPr>
            <p:ph type="body" orient="vert" idx="1"/>
          </p:nvPr>
        </p:nvSpPr>
        <p:spPr>
          <a:xfrm>
            <a:off x="838200" y="392932"/>
            <a:ext cx="7734300" cy="625445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B9E517-6A20-49CF-85BD-2B4F6D43A92F}"/>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CF2733AF-4570-415F-A4FA-2930D1B24C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5B9621-4D18-4010-A276-F260BAE6C930}"/>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32092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207839"/>
            <a:ext cx="9144000" cy="2569434"/>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876360"/>
            <a:ext cx="9144000" cy="17818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32708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185594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839948"/>
            <a:ext cx="10515600" cy="3069994"/>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938986"/>
            <a:ext cx="10515600" cy="16144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1633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189165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92932"/>
            <a:ext cx="10515600" cy="142651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809196"/>
            <a:ext cx="5157787"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695855"/>
            <a:ext cx="5157787"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809196"/>
            <a:ext cx="5183188"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695855"/>
            <a:ext cx="5183188"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smtClean="0"/>
              <a:t>2020/8/5</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27924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smtClean="0"/>
              <a:t>2020/8/5</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284669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2020/8/5</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325429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492019"/>
            <a:ext cx="3932237" cy="1722067"/>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1062625"/>
            <a:ext cx="6172200" cy="5244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9" y="2214086"/>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86679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36A16-9505-4DAD-86F1-C4F3A8C73F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2F4DDA-9057-464D-BF81-43DB1542A4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4CFC29-14FF-40D4-848B-20784EFFB29A}"/>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1173FD63-D2D6-4A77-9B67-E045A7ACB8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8952D8-477A-40AE-B961-E10868EB48C6}"/>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207709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492019"/>
            <a:ext cx="3932237" cy="1722067"/>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1062625"/>
            <a:ext cx="6172200" cy="5244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9" y="2214086"/>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300167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12578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92932"/>
            <a:ext cx="2628900" cy="625445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92932"/>
            <a:ext cx="7734300" cy="625445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27908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4A000-02D5-4E4E-A39E-FE8419044F09}"/>
              </a:ext>
            </a:extLst>
          </p:cNvPr>
          <p:cNvSpPr>
            <a:spLocks noGrp="1"/>
          </p:cNvSpPr>
          <p:nvPr>
            <p:ph type="title"/>
          </p:nvPr>
        </p:nvSpPr>
        <p:spPr>
          <a:xfrm>
            <a:off x="831850" y="1839948"/>
            <a:ext cx="10515600" cy="3069994"/>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CCB69D-5310-4D61-8E6A-61D327D6AEEA}"/>
              </a:ext>
            </a:extLst>
          </p:cNvPr>
          <p:cNvSpPr>
            <a:spLocks noGrp="1"/>
          </p:cNvSpPr>
          <p:nvPr>
            <p:ph type="body" idx="1"/>
          </p:nvPr>
        </p:nvSpPr>
        <p:spPr>
          <a:xfrm>
            <a:off x="831850" y="4938986"/>
            <a:ext cx="10515600" cy="16144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C625D65-875E-4A07-8ED0-FF1A01A12E43}"/>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F58C98ED-4868-4A90-8974-1BF863C844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113E6D-859D-4C24-9F8F-436452FF4ABC}"/>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43925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1F45A-FD23-4DFF-8B20-D88ABFFF9A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FCD07C-A9BB-4448-AAEA-FA31A0526B6A}"/>
              </a:ext>
            </a:extLst>
          </p:cNvPr>
          <p:cNvSpPr>
            <a:spLocks noGrp="1"/>
          </p:cNvSpPr>
          <p:nvPr>
            <p:ph sz="half" idx="1"/>
          </p:nvPr>
        </p:nvSpPr>
        <p:spPr>
          <a:xfrm>
            <a:off x="838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6EF714-6140-44A5-BD99-B3C412D187F4}"/>
              </a:ext>
            </a:extLst>
          </p:cNvPr>
          <p:cNvSpPr>
            <a:spLocks noGrp="1"/>
          </p:cNvSpPr>
          <p:nvPr>
            <p:ph sz="half" idx="2"/>
          </p:nvPr>
        </p:nvSpPr>
        <p:spPr>
          <a:xfrm>
            <a:off x="6172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199C328-8831-4818-92DB-5DA4E8F854CF}"/>
              </a:ext>
            </a:extLst>
          </p:cNvPr>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a:extLst>
              <a:ext uri="{FF2B5EF4-FFF2-40B4-BE49-F238E27FC236}">
                <a16:creationId xmlns:a16="http://schemas.microsoft.com/office/drawing/2014/main" id="{A3AC130D-1987-4592-BC29-A403C18561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FB4B4A-F259-484D-8B03-FB96A4B1DA9E}"/>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0956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C15CA-9DB3-4522-8416-A8B63BF5FEC9}"/>
              </a:ext>
            </a:extLst>
          </p:cNvPr>
          <p:cNvSpPr>
            <a:spLocks noGrp="1"/>
          </p:cNvSpPr>
          <p:nvPr>
            <p:ph type="title"/>
          </p:nvPr>
        </p:nvSpPr>
        <p:spPr>
          <a:xfrm>
            <a:off x="839788" y="392933"/>
            <a:ext cx="10515600" cy="142651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014A88-792C-40C4-B8D8-AD174727E587}"/>
              </a:ext>
            </a:extLst>
          </p:cNvPr>
          <p:cNvSpPr>
            <a:spLocks noGrp="1"/>
          </p:cNvSpPr>
          <p:nvPr>
            <p:ph type="body" idx="1"/>
          </p:nvPr>
        </p:nvSpPr>
        <p:spPr>
          <a:xfrm>
            <a:off x="839790" y="1809196"/>
            <a:ext cx="5157787"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A060792-6635-4A8D-9B56-E211C7CF862F}"/>
              </a:ext>
            </a:extLst>
          </p:cNvPr>
          <p:cNvSpPr>
            <a:spLocks noGrp="1"/>
          </p:cNvSpPr>
          <p:nvPr>
            <p:ph sz="half" idx="2"/>
          </p:nvPr>
        </p:nvSpPr>
        <p:spPr>
          <a:xfrm>
            <a:off x="839790" y="2695856"/>
            <a:ext cx="5157787"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FCA5624-F7BA-4CD8-A840-654579C61E2B}"/>
              </a:ext>
            </a:extLst>
          </p:cNvPr>
          <p:cNvSpPr>
            <a:spLocks noGrp="1"/>
          </p:cNvSpPr>
          <p:nvPr>
            <p:ph type="body" sz="quarter" idx="3"/>
          </p:nvPr>
        </p:nvSpPr>
        <p:spPr>
          <a:xfrm>
            <a:off x="6172200" y="1809196"/>
            <a:ext cx="5183188"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D39B0E7-616B-4673-857E-E216D9C94E68}"/>
              </a:ext>
            </a:extLst>
          </p:cNvPr>
          <p:cNvSpPr>
            <a:spLocks noGrp="1"/>
          </p:cNvSpPr>
          <p:nvPr>
            <p:ph sz="quarter" idx="4"/>
          </p:nvPr>
        </p:nvSpPr>
        <p:spPr>
          <a:xfrm>
            <a:off x="6172200" y="2695856"/>
            <a:ext cx="5183188"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BA7AE1E-748E-4522-9DD4-2F53E4C578AE}"/>
              </a:ext>
            </a:extLst>
          </p:cNvPr>
          <p:cNvSpPr>
            <a:spLocks noGrp="1"/>
          </p:cNvSpPr>
          <p:nvPr>
            <p:ph type="dt" sz="half" idx="10"/>
          </p:nvPr>
        </p:nvSpPr>
        <p:spPr/>
        <p:txBody>
          <a:bodyPr/>
          <a:lstStyle/>
          <a:p>
            <a:r>
              <a:rPr kumimoji="1" lang="en-US" altLang="ja-JP" smtClean="0"/>
              <a:t>2020/8/5</a:t>
            </a:r>
            <a:endParaRPr kumimoji="1" lang="ja-JP" altLang="en-US"/>
          </a:p>
        </p:txBody>
      </p:sp>
      <p:sp>
        <p:nvSpPr>
          <p:cNvPr id="8" name="フッター プレースホルダー 7">
            <a:extLst>
              <a:ext uri="{FF2B5EF4-FFF2-40B4-BE49-F238E27FC236}">
                <a16:creationId xmlns:a16="http://schemas.microsoft.com/office/drawing/2014/main" id="{46B92CE2-3C37-4318-8832-729EF2F9415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5A7716C-13DA-4C54-8876-9D88BAF6CBEF}"/>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8993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19A53-7C1D-42EC-B49A-00B4B980532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89C0F76-32CF-451A-9934-6830139E6109}"/>
              </a:ext>
            </a:extLst>
          </p:cNvPr>
          <p:cNvSpPr>
            <a:spLocks noGrp="1"/>
          </p:cNvSpPr>
          <p:nvPr>
            <p:ph type="dt" sz="half" idx="10"/>
          </p:nvPr>
        </p:nvSpPr>
        <p:spPr/>
        <p:txBody>
          <a:bodyPr/>
          <a:lstStyle/>
          <a:p>
            <a:r>
              <a:rPr kumimoji="1" lang="en-US" altLang="ja-JP" smtClean="0"/>
              <a:t>2020/8/5</a:t>
            </a:r>
            <a:endParaRPr kumimoji="1" lang="ja-JP" altLang="en-US"/>
          </a:p>
        </p:txBody>
      </p:sp>
      <p:sp>
        <p:nvSpPr>
          <p:cNvPr id="4" name="フッター プレースホルダー 3">
            <a:extLst>
              <a:ext uri="{FF2B5EF4-FFF2-40B4-BE49-F238E27FC236}">
                <a16:creationId xmlns:a16="http://schemas.microsoft.com/office/drawing/2014/main" id="{A4B4544C-32EA-4298-A06C-20E2E16B1B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B463C-1AE5-4F07-AF11-30FE732A79F6}"/>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93926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EFD1A7-916C-498E-BEC3-55A7C8283D8D}"/>
              </a:ext>
            </a:extLst>
          </p:cNvPr>
          <p:cNvSpPr>
            <a:spLocks noGrp="1"/>
          </p:cNvSpPr>
          <p:nvPr>
            <p:ph type="dt" sz="half" idx="10"/>
          </p:nvPr>
        </p:nvSpPr>
        <p:spPr/>
        <p:txBody>
          <a:bodyPr/>
          <a:lstStyle/>
          <a:p>
            <a:r>
              <a:rPr kumimoji="1" lang="en-US" altLang="ja-JP" smtClean="0"/>
              <a:t>2020/8/5</a:t>
            </a:r>
            <a:endParaRPr kumimoji="1" lang="ja-JP" altLang="en-US"/>
          </a:p>
        </p:txBody>
      </p:sp>
      <p:sp>
        <p:nvSpPr>
          <p:cNvPr id="3" name="フッター プレースホルダー 2">
            <a:extLst>
              <a:ext uri="{FF2B5EF4-FFF2-40B4-BE49-F238E27FC236}">
                <a16:creationId xmlns:a16="http://schemas.microsoft.com/office/drawing/2014/main" id="{42E3BEF6-93DD-4217-A250-35AFECA26BE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3D3DB3B-11A1-4EBF-9AA4-570AF0F6E2D2}"/>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8896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AB610-DC26-47E6-831B-D3D88458E486}"/>
              </a:ext>
            </a:extLst>
          </p:cNvPr>
          <p:cNvSpPr>
            <a:spLocks noGrp="1"/>
          </p:cNvSpPr>
          <p:nvPr>
            <p:ph type="title"/>
          </p:nvPr>
        </p:nvSpPr>
        <p:spPr>
          <a:xfrm>
            <a:off x="839790" y="492019"/>
            <a:ext cx="3932237" cy="1722067"/>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761E98-A8C1-44A8-8E3B-FD51DF060DE9}"/>
              </a:ext>
            </a:extLst>
          </p:cNvPr>
          <p:cNvSpPr>
            <a:spLocks noGrp="1"/>
          </p:cNvSpPr>
          <p:nvPr>
            <p:ph idx="1"/>
          </p:nvPr>
        </p:nvSpPr>
        <p:spPr>
          <a:xfrm>
            <a:off x="5183188" y="1062625"/>
            <a:ext cx="6172200" cy="5244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A0B664-E388-422C-8E4A-1D8790F796E0}"/>
              </a:ext>
            </a:extLst>
          </p:cNvPr>
          <p:cNvSpPr>
            <a:spLocks noGrp="1"/>
          </p:cNvSpPr>
          <p:nvPr>
            <p:ph type="body" sz="half" idx="2"/>
          </p:nvPr>
        </p:nvSpPr>
        <p:spPr>
          <a:xfrm>
            <a:off x="839790" y="2214087"/>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88E45-4FF1-415D-9117-D1D2F8EACE41}"/>
              </a:ext>
            </a:extLst>
          </p:cNvPr>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a:extLst>
              <a:ext uri="{FF2B5EF4-FFF2-40B4-BE49-F238E27FC236}">
                <a16:creationId xmlns:a16="http://schemas.microsoft.com/office/drawing/2014/main" id="{E92657BA-F485-4144-882A-F955F19FA3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62DC77-FDFC-4013-94FD-BB943F7B3E09}"/>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07801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DE402-21A3-464D-99EF-50E746F0EF21}"/>
              </a:ext>
            </a:extLst>
          </p:cNvPr>
          <p:cNvSpPr>
            <a:spLocks noGrp="1"/>
          </p:cNvSpPr>
          <p:nvPr>
            <p:ph type="title"/>
          </p:nvPr>
        </p:nvSpPr>
        <p:spPr>
          <a:xfrm>
            <a:off x="839790" y="492019"/>
            <a:ext cx="3932237" cy="1722067"/>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A2A9CB1-FFCF-4A08-B9AB-A38EACEF6A33}"/>
              </a:ext>
            </a:extLst>
          </p:cNvPr>
          <p:cNvSpPr>
            <a:spLocks noGrp="1"/>
          </p:cNvSpPr>
          <p:nvPr>
            <p:ph type="pic" idx="1"/>
          </p:nvPr>
        </p:nvSpPr>
        <p:spPr>
          <a:xfrm>
            <a:off x="5183188" y="1062625"/>
            <a:ext cx="6172200" cy="5244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A23342-3FA1-4391-BA61-10E18C428A53}"/>
              </a:ext>
            </a:extLst>
          </p:cNvPr>
          <p:cNvSpPr>
            <a:spLocks noGrp="1"/>
          </p:cNvSpPr>
          <p:nvPr>
            <p:ph type="body" sz="half" idx="2"/>
          </p:nvPr>
        </p:nvSpPr>
        <p:spPr>
          <a:xfrm>
            <a:off x="839790" y="2214087"/>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464367-734C-4137-A180-38689ACF98A3}"/>
              </a:ext>
            </a:extLst>
          </p:cNvPr>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a:extLst>
              <a:ext uri="{FF2B5EF4-FFF2-40B4-BE49-F238E27FC236}">
                <a16:creationId xmlns:a16="http://schemas.microsoft.com/office/drawing/2014/main" id="{6BE91E51-8A24-41F4-90A0-E157B31DDA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AF72A4-6E00-4639-B907-3E8782F1AA96}"/>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51987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60A499-0024-4811-9701-3F443EA8B5EC}"/>
              </a:ext>
            </a:extLst>
          </p:cNvPr>
          <p:cNvSpPr>
            <a:spLocks noGrp="1"/>
          </p:cNvSpPr>
          <p:nvPr>
            <p:ph type="title"/>
          </p:nvPr>
        </p:nvSpPr>
        <p:spPr>
          <a:xfrm>
            <a:off x="838200" y="392933"/>
            <a:ext cx="10515600" cy="142651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31436F-0430-40BC-8428-E1A84B88F293}"/>
              </a:ext>
            </a:extLst>
          </p:cNvPr>
          <p:cNvSpPr>
            <a:spLocks noGrp="1"/>
          </p:cNvSpPr>
          <p:nvPr>
            <p:ph type="body" idx="1"/>
          </p:nvPr>
        </p:nvSpPr>
        <p:spPr>
          <a:xfrm>
            <a:off x="838200" y="1964660"/>
            <a:ext cx="10515600" cy="46827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1E1431-C2A3-404C-8D62-7B7C9F6B49F8}"/>
              </a:ext>
            </a:extLst>
          </p:cNvPr>
          <p:cNvSpPr>
            <a:spLocks noGrp="1"/>
          </p:cNvSpPr>
          <p:nvPr>
            <p:ph type="dt" sz="half" idx="2"/>
          </p:nvPr>
        </p:nvSpPr>
        <p:spPr>
          <a:xfrm>
            <a:off x="838200" y="6840434"/>
            <a:ext cx="2743200" cy="392932"/>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72019A71-D5B1-491D-A982-16D37BFD9465}"/>
              </a:ext>
            </a:extLst>
          </p:cNvPr>
          <p:cNvSpPr>
            <a:spLocks noGrp="1"/>
          </p:cNvSpPr>
          <p:nvPr>
            <p:ph type="ftr" sz="quarter" idx="3"/>
          </p:nvPr>
        </p:nvSpPr>
        <p:spPr>
          <a:xfrm>
            <a:off x="4038600" y="6840434"/>
            <a:ext cx="4114800" cy="39293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890CD-9DD9-4197-A7C6-BFC4FAFAF6BC}"/>
              </a:ext>
            </a:extLst>
          </p:cNvPr>
          <p:cNvSpPr>
            <a:spLocks noGrp="1"/>
          </p:cNvSpPr>
          <p:nvPr>
            <p:ph type="sldNum" sz="quarter" idx="4"/>
          </p:nvPr>
        </p:nvSpPr>
        <p:spPr>
          <a:xfrm>
            <a:off x="8610600" y="6840434"/>
            <a:ext cx="2743200" cy="392932"/>
          </a:xfrm>
          <a:prstGeom prst="rect">
            <a:avLst/>
          </a:prstGeom>
        </p:spPr>
        <p:txBody>
          <a:bodyPr vert="horz" lIns="91440" tIns="45720" rIns="91440" bIns="45720" rtlCol="0" anchor="ctr"/>
          <a:lstStyle>
            <a:lvl1pPr algn="r">
              <a:defRPr sz="1200">
                <a:solidFill>
                  <a:schemeClr val="tx1">
                    <a:tint val="75000"/>
                  </a:schemeClr>
                </a:solidFill>
              </a:defRPr>
            </a:lvl1p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65656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92932"/>
            <a:ext cx="10515600" cy="142651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964660"/>
            <a:ext cx="10515600" cy="46827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840434"/>
            <a:ext cx="2743200" cy="392932"/>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2020/8/5</a:t>
            </a:r>
            <a:endParaRPr kumimoji="1" lang="ja-JP" altLang="en-US"/>
          </a:p>
        </p:txBody>
      </p:sp>
      <p:sp>
        <p:nvSpPr>
          <p:cNvPr id="5" name="フッター プレースホルダー 4"/>
          <p:cNvSpPr>
            <a:spLocks noGrp="1"/>
          </p:cNvSpPr>
          <p:nvPr>
            <p:ph type="ftr" sz="quarter" idx="3"/>
          </p:nvPr>
        </p:nvSpPr>
        <p:spPr>
          <a:xfrm>
            <a:off x="4038600" y="6840434"/>
            <a:ext cx="4114800" cy="39293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840434"/>
            <a:ext cx="2743200" cy="392932"/>
          </a:xfrm>
          <a:prstGeom prst="rect">
            <a:avLst/>
          </a:prstGeom>
        </p:spPr>
        <p:txBody>
          <a:bodyPr vert="horz" lIns="91440" tIns="45720" rIns="91440" bIns="45720" rtlCol="0" anchor="ctr"/>
          <a:lstStyle>
            <a:lvl1pPr algn="r">
              <a:defRPr sz="1200">
                <a:solidFill>
                  <a:schemeClr val="tx1">
                    <a:tint val="75000"/>
                  </a:schemeClr>
                </a:solidFill>
              </a:defRPr>
            </a:lvl1p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2752622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92932"/>
            <a:ext cx="10515600" cy="6217418"/>
          </a:xfrm>
        </p:spPr>
        <p:txBody>
          <a:bodyPr/>
          <a:lstStyle/>
          <a:p>
            <a:pPr algn="ctr"/>
            <a:r>
              <a:rPr kumimoji="1" lang="ja-JP" altLang="en-US" dirty="0" smtClean="0"/>
              <a:t>令和２年度</a:t>
            </a:r>
            <a:r>
              <a:rPr kumimoji="1" lang="en-US" altLang="ja-JP" dirty="0" smtClean="0"/>
              <a:t/>
            </a:r>
            <a:br>
              <a:rPr kumimoji="1" lang="en-US" altLang="ja-JP" dirty="0" smtClean="0"/>
            </a:br>
            <a:r>
              <a:rPr lang="en-US" altLang="ja-JP" dirty="0"/>
              <a:t/>
            </a:r>
            <a:br>
              <a:rPr lang="en-US" altLang="ja-JP" dirty="0"/>
            </a:br>
            <a:r>
              <a:rPr lang="ja-JP" altLang="en-US" dirty="0" smtClean="0"/>
              <a:t>大阪府国保ヘルスアップ支援事業</a:t>
            </a:r>
            <a:r>
              <a:rPr lang="en-US" altLang="ja-JP" dirty="0" smtClean="0"/>
              <a:t/>
            </a:r>
            <a:br>
              <a:rPr lang="en-US" altLang="ja-JP" dirty="0" smtClean="0"/>
            </a:br>
            <a:r>
              <a:rPr lang="ja-JP" altLang="en-US" dirty="0" smtClean="0"/>
              <a:t>取組み状況</a:t>
            </a:r>
            <a:r>
              <a:rPr lang="en-US" altLang="ja-JP" dirty="0" smtClean="0"/>
              <a:t/>
            </a:r>
            <a:br>
              <a:rPr lang="en-US" altLang="ja-JP" dirty="0" smtClean="0"/>
            </a:br>
            <a:r>
              <a:rPr lang="en-US" altLang="ja-JP" dirty="0"/>
              <a:t/>
            </a:r>
            <a:br>
              <a:rPr lang="en-US" altLang="ja-JP" dirty="0"/>
            </a:br>
            <a:r>
              <a:rPr kumimoji="1" lang="en-US" altLang="ja-JP" dirty="0" smtClean="0"/>
              <a:t/>
            </a:r>
            <a:br>
              <a:rPr kumimoji="1" lang="en-US" altLang="ja-JP" dirty="0" smtClean="0"/>
            </a:br>
            <a:r>
              <a:rPr lang="ja-JP" altLang="en-US" sz="2800" dirty="0" smtClean="0"/>
              <a:t>令和</a:t>
            </a:r>
            <a:r>
              <a:rPr lang="en-US" altLang="ja-JP" sz="2800" dirty="0"/>
              <a:t>2</a:t>
            </a:r>
            <a:r>
              <a:rPr lang="ja-JP" altLang="en-US" sz="2800" dirty="0" smtClean="0"/>
              <a:t>年</a:t>
            </a:r>
            <a:r>
              <a:rPr lang="en-US" altLang="ja-JP" sz="2800" dirty="0" smtClean="0"/>
              <a:t>12</a:t>
            </a:r>
            <a:r>
              <a:rPr lang="ja-JP" altLang="en-US" sz="2800" dirty="0" smtClean="0"/>
              <a:t>月</a:t>
            </a:r>
            <a:r>
              <a:rPr lang="en-US" altLang="ja-JP" sz="2800" dirty="0" smtClean="0"/>
              <a:t>24</a:t>
            </a:r>
            <a:r>
              <a:rPr lang="ja-JP" altLang="en-US" sz="2800" dirty="0" smtClean="0"/>
              <a:t>日</a:t>
            </a:r>
            <a:r>
              <a:rPr lang="en-US" altLang="ja-JP" sz="2800" dirty="0" smtClean="0"/>
              <a:t/>
            </a:r>
            <a:br>
              <a:rPr lang="en-US" altLang="ja-JP" sz="2800" dirty="0" smtClean="0"/>
            </a:br>
            <a:r>
              <a:rPr lang="en-US" altLang="ja-JP" sz="2800" dirty="0" smtClean="0"/>
              <a:t/>
            </a:r>
            <a:br>
              <a:rPr lang="en-US" altLang="ja-JP" sz="2800" dirty="0" smtClean="0"/>
            </a:br>
            <a:r>
              <a:rPr lang="ja-JP" altLang="en-US" sz="2800" dirty="0" smtClean="0"/>
              <a:t>大阪府健康医療部健康推進室</a:t>
            </a:r>
            <a:r>
              <a:rPr lang="en-US" altLang="ja-JP" sz="2800" dirty="0" smtClean="0"/>
              <a:t/>
            </a:r>
            <a:br>
              <a:rPr lang="en-US" altLang="ja-JP" sz="2800" dirty="0" smtClean="0"/>
            </a:br>
            <a:r>
              <a:rPr lang="ja-JP" altLang="en-US" sz="2800" dirty="0" smtClean="0"/>
              <a:t>国民</a:t>
            </a:r>
            <a:r>
              <a:rPr lang="ja-JP" altLang="en-US" sz="2800" dirty="0"/>
              <a:t>健康</a:t>
            </a:r>
            <a:r>
              <a:rPr lang="ja-JP" altLang="en-US" sz="2800" dirty="0" smtClean="0"/>
              <a:t>保険課</a:t>
            </a:r>
            <a:endParaRPr kumimoji="1" lang="ja-JP" altLang="en-US" sz="2800" dirty="0"/>
          </a:p>
        </p:txBody>
      </p:sp>
      <p:sp>
        <p:nvSpPr>
          <p:cNvPr id="4" name="スライド番号プレースホルダー 3"/>
          <p:cNvSpPr>
            <a:spLocks noGrp="1"/>
          </p:cNvSpPr>
          <p:nvPr>
            <p:ph type="sldNum" sz="quarter" idx="12"/>
          </p:nvPr>
        </p:nvSpPr>
        <p:spPr>
          <a:xfrm>
            <a:off x="10911840" y="6840434"/>
            <a:ext cx="960120" cy="392932"/>
          </a:xfrm>
        </p:spPr>
        <p:txBody>
          <a:bodyPr/>
          <a:lstStyle/>
          <a:p>
            <a:fld id="{5CF015CF-8A96-4FFA-866A-06879E9A3BEC}" type="slidenum">
              <a:rPr kumimoji="1" lang="ja-JP" altLang="en-US" sz="1600" smtClean="0"/>
              <a:t>1</a:t>
            </a:fld>
            <a:endParaRPr kumimoji="1" lang="ja-JP" altLang="en-US" sz="1600" dirty="0"/>
          </a:p>
        </p:txBody>
      </p:sp>
      <p:sp>
        <p:nvSpPr>
          <p:cNvPr id="3" name="テキスト ボックス 2"/>
          <p:cNvSpPr txBox="1"/>
          <p:nvPr/>
        </p:nvSpPr>
        <p:spPr>
          <a:xfrm>
            <a:off x="9631680" y="701040"/>
            <a:ext cx="1722120" cy="400110"/>
          </a:xfrm>
          <a:prstGeom prst="rect">
            <a:avLst/>
          </a:prstGeom>
          <a:noFill/>
          <a:ln>
            <a:solidFill>
              <a:schemeClr val="tx2"/>
            </a:solidFill>
          </a:ln>
        </p:spPr>
        <p:txBody>
          <a:bodyPr wrap="square" rtlCol="0">
            <a:spAutoFit/>
          </a:bodyPr>
          <a:lstStyle/>
          <a:p>
            <a:pPr algn="ctr"/>
            <a:r>
              <a:rPr kumimoji="1" lang="ja-JP" altLang="en-US" sz="2000" dirty="0" smtClean="0"/>
              <a:t>資料３</a:t>
            </a:r>
            <a:endParaRPr kumimoji="1" lang="ja-JP" altLang="en-US" sz="2000" dirty="0"/>
          </a:p>
        </p:txBody>
      </p:sp>
    </p:spTree>
    <p:extLst>
      <p:ext uri="{BB962C8B-B14F-4D97-AF65-F5344CB8AC3E}">
        <p14:creationId xmlns:p14="http://schemas.microsoft.com/office/powerpoint/2010/main" val="32932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10823069" y="173992"/>
            <a:ext cx="542383" cy="309933"/>
          </a:xfrm>
        </p:spPr>
        <p:txBody>
          <a:bodyPr/>
          <a:lstStyle/>
          <a:p>
            <a:pPr defTabSz="492039">
              <a:defRPr/>
            </a:pPr>
            <a:fld id="{B51B43EF-62F3-4413-9479-50614FC77B0E}" type="slidenum">
              <a:rPr kumimoji="0" lang="ja-JP" altLang="en-US" sz="1291">
                <a:solidFill>
                  <a:prstClr val="black">
                    <a:tint val="75000"/>
                  </a:prstClr>
                </a:solidFill>
                <a:latin typeface="HG丸ｺﾞｼｯｸM-PRO" panose="020F0600000000000000" pitchFamily="50" charset="-128"/>
                <a:ea typeface="HG丸ｺﾞｼｯｸM-PRO" panose="020F0600000000000000" pitchFamily="50" charset="-128"/>
              </a:rPr>
              <a:pPr defTabSz="492039">
                <a:defRPr/>
              </a:pPr>
              <a:t>10</a:t>
            </a:fld>
            <a:endParaRPr kumimoji="0" lang="ja-JP" altLang="en-US" sz="1291" dirty="0">
              <a:solidFill>
                <a:prstClr val="black">
                  <a:tint val="75000"/>
                </a:prstClr>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083908" y="1990380"/>
            <a:ext cx="9101943" cy="622350"/>
          </a:xfrm>
          <a:prstGeom prst="rect">
            <a:avLst/>
          </a:prstGeom>
          <a:ln w="28575">
            <a:solidFill>
              <a:srgbClr val="FFC000"/>
            </a:solidFill>
          </a:ln>
        </p:spPr>
        <p:txBody>
          <a:bodyPr wrap="square">
            <a:spAutoFit/>
          </a:bodyPr>
          <a:lstStyle/>
          <a:p>
            <a:pPr defTabSz="492039">
              <a:defRPr/>
            </a:pPr>
            <a:r>
              <a:rPr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自身の健診結果から将来の健康状態の予測を示すことで健康管理意識を向上</a:t>
            </a:r>
            <a:endPar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特定健診をより身近なものにすることで受診率を向上</a:t>
            </a:r>
            <a:endPar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996531" y="1990380"/>
            <a:ext cx="912733" cy="59416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2039">
              <a:defRPr/>
            </a:pPr>
            <a:r>
              <a:rPr lang="ja-JP" altLang="en-US" sz="1937" dirty="0">
                <a:solidFill>
                  <a:schemeClr val="tx1"/>
                </a:solidFill>
                <a:latin typeface="Meiryo UI" panose="020B0604030504040204" pitchFamily="50" charset="-128"/>
                <a:ea typeface="Meiryo UI" panose="020B0604030504040204" pitchFamily="50" charset="-128"/>
              </a:rPr>
              <a:t>目的</a:t>
            </a:r>
          </a:p>
        </p:txBody>
      </p:sp>
      <p:sp>
        <p:nvSpPr>
          <p:cNvPr id="41" name="角丸四角形 40"/>
          <p:cNvSpPr/>
          <p:nvPr/>
        </p:nvSpPr>
        <p:spPr>
          <a:xfrm>
            <a:off x="957641" y="2843981"/>
            <a:ext cx="10407811" cy="4494033"/>
          </a:xfrm>
          <a:prstGeom prst="roundRect">
            <a:avLst>
              <a:gd name="adj" fmla="val 70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8742" rIns="38742" bIns="0" rtlCol="0" anchor="ctr"/>
          <a:lstStyle/>
          <a:p>
            <a:pPr algn="ctr" defTabSz="492039">
              <a:defRPr/>
            </a:pPr>
            <a:endParaRPr kumimoji="0" lang="en-US" altLang="ja-JP" sz="19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765476" y="3743647"/>
            <a:ext cx="1227282" cy="1117451"/>
          </a:xfrm>
          <a:prstGeom prst="roundRect">
            <a:avLst>
              <a:gd name="adj" fmla="val 797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38742" rIns="0" bIns="38742" rtlCol="0" anchor="ctr"/>
          <a:lstStyle/>
          <a:p>
            <a:pPr defTabSz="492039">
              <a:defRPr/>
            </a:pPr>
            <a:r>
              <a:rPr kumimoji="0" lang="ja-JP" altLang="en-US"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健康予測モデルの</a:t>
            </a:r>
            <a:endParaRPr kumimoji="0" lang="en-US" altLang="ja-JP"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dirty="0" smtClean="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構築</a:t>
            </a:r>
            <a:endParaRPr kumimoji="0" lang="ja-JP" altLang="en-US"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1863169" y="5924999"/>
            <a:ext cx="3862570" cy="1325251"/>
          </a:xfrm>
          <a:prstGeom prst="roundRect">
            <a:avLst>
              <a:gd name="adj" fmla="val 17713"/>
            </a:avLst>
          </a:prstGeom>
          <a:solidFill>
            <a:srgbClr val="FFF9E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tIns="38742" rIns="0" bIns="38742" rtlCol="0" anchor="ctr"/>
          <a:lstStyle/>
          <a:p>
            <a:pPr algn="ctr" defTabSz="492039">
              <a:defRPr/>
            </a:pPr>
            <a:endParaRPr kumimoji="0" lang="ja-JP" altLang="en-US" sz="113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1237530" y="2914056"/>
            <a:ext cx="4668978" cy="382754"/>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8742" rIns="0" bIns="38742" numCol="1" spcCol="0" rtlCol="0" fromWordArt="0" anchor="ctr" anchorCtr="0" forceAA="0" compatLnSpc="1">
            <a:prstTxWarp prst="textNoShape">
              <a:avLst/>
            </a:prstTxWarp>
            <a:noAutofit/>
          </a:bodyPr>
          <a:lstStyle/>
          <a:p>
            <a:pPr algn="ctr" defTabSz="492039">
              <a:defRPr/>
            </a:pPr>
            <a:r>
              <a:rPr kumimoji="0" lang="ja-JP" altLang="en-US" sz="2152"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rPr>
              <a:t>健康予測モデルの構築</a:t>
            </a:r>
          </a:p>
        </p:txBody>
      </p:sp>
      <p:sp>
        <p:nvSpPr>
          <p:cNvPr id="46" name="正方形/長方形 45">
            <a:extLst>
              <a:ext uri="{FF2B5EF4-FFF2-40B4-BE49-F238E27FC236}">
                <a16:creationId xmlns:a16="http://schemas.microsoft.com/office/drawing/2014/main" id="{6582347C-D0B7-4567-B69F-53B4300BE106}"/>
              </a:ext>
            </a:extLst>
          </p:cNvPr>
          <p:cNvSpPr/>
          <p:nvPr/>
        </p:nvSpPr>
        <p:spPr>
          <a:xfrm>
            <a:off x="0" y="0"/>
            <a:ext cx="12191999" cy="73349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92039">
              <a:defRPr/>
            </a:pP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37"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特定</a:t>
            </a: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健診受診率向上プロジェクト</a:t>
            </a:r>
            <a:r>
              <a:rPr lang="ja-JP" altLang="en-US" sz="1937"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37"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37"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⑤　　　　</a:t>
            </a: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～健診データ等を活用した健康予測モデルの構築～</a:t>
            </a:r>
          </a:p>
        </p:txBody>
      </p:sp>
      <p:sp>
        <p:nvSpPr>
          <p:cNvPr id="47" name="スライド番号プレースホルダー 4"/>
          <p:cNvSpPr>
            <a:spLocks noGrp="1"/>
          </p:cNvSpPr>
          <p:nvPr>
            <p:ph type="sldNum" sz="quarter" idx="12"/>
          </p:nvPr>
        </p:nvSpPr>
        <p:spPr>
          <a:xfrm>
            <a:off x="10884333" y="6643588"/>
            <a:ext cx="1063858" cy="522288"/>
          </a:xfrm>
        </p:spPr>
        <p:txBody>
          <a:bodyPr/>
          <a:lstStyle/>
          <a:p>
            <a:pPr defTabSz="492039">
              <a:defRPr/>
            </a:pPr>
            <a:fld id="{A857F363-06AD-4182-BA4B-9FE6531C5940}" type="slidenum">
              <a:rPr lang="ja-JP" altLang="en-US" sz="1600">
                <a:solidFill>
                  <a:prstClr val="black">
                    <a:tint val="75000"/>
                  </a:prstClr>
                </a:solidFill>
                <a:latin typeface="Calibri" panose="020F0502020204030204"/>
                <a:ea typeface="游ゴシック" panose="020B0400000000000000" pitchFamily="50" charset="-128"/>
              </a:rPr>
              <a:pPr defTabSz="492039">
                <a:defRPr/>
              </a:pPr>
              <a:t>10</a:t>
            </a:fld>
            <a:endParaRPr lang="ja-JP" altLang="en-US" sz="1600" dirty="0">
              <a:solidFill>
                <a:prstClr val="black">
                  <a:tint val="75000"/>
                </a:prstClr>
              </a:solidFill>
              <a:latin typeface="Calibri" panose="020F0502020204030204"/>
              <a:ea typeface="游ゴシック" panose="020B0400000000000000" pitchFamily="50" charset="-128"/>
            </a:endParaRPr>
          </a:p>
        </p:txBody>
      </p:sp>
      <p:sp>
        <p:nvSpPr>
          <p:cNvPr id="49" name="角丸四角形 32">
            <a:extLst>
              <a:ext uri="{FF2B5EF4-FFF2-40B4-BE49-F238E27FC236}">
                <a16:creationId xmlns:a16="http://schemas.microsoft.com/office/drawing/2014/main" id="{FF511C28-C7C3-4E02-9CC8-5154899786B5}"/>
              </a:ext>
            </a:extLst>
          </p:cNvPr>
          <p:cNvSpPr/>
          <p:nvPr/>
        </p:nvSpPr>
        <p:spPr>
          <a:xfrm>
            <a:off x="981563" y="3348020"/>
            <a:ext cx="3227434" cy="682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8742" tIns="0" rIns="38742" rtlCol="0" anchor="t" anchorCtr="0"/>
          <a:lstStyle/>
          <a:p>
            <a:pPr defTabSz="492039">
              <a:defRPr/>
            </a:pPr>
            <a:r>
              <a:rPr kumimoji="0" lang="ja-JP" altLang="en-US"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特定健診結果</a:t>
            </a: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医療レセプト</a:t>
            </a: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61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083908" y="822608"/>
            <a:ext cx="9101943" cy="1152367"/>
          </a:xfrm>
          <a:prstGeom prst="rect">
            <a:avLst/>
          </a:prstGeom>
          <a:ln w="28575">
            <a:solidFill>
              <a:srgbClr val="FFC000"/>
            </a:solidFill>
          </a:ln>
        </p:spPr>
        <p:txBody>
          <a:bodyPr wrap="square">
            <a:spAutoFit/>
          </a:bodyPr>
          <a:lstStyle/>
          <a:p>
            <a:pPr defTabSz="492039">
              <a:defRPr/>
            </a:pP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国保の特定健診結果・医療レセプト（６年分）から導き出した健康予測モデルを構築し、個人の将来の健康状態の予測を示すサービスを国保被保者向けに提供する。将来的には、この機能をアスマイルに搭載し、アスマイルが国保被保者</a:t>
            </a:r>
            <a:r>
              <a:rPr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の健康管理のためのスタンダードツールに発展することを目指す。</a:t>
            </a:r>
            <a:r>
              <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府内全市町村で展開する保健事業</a:t>
            </a:r>
            <a:r>
              <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4" name="角丸四角形 73"/>
          <p:cNvSpPr/>
          <p:nvPr/>
        </p:nvSpPr>
        <p:spPr>
          <a:xfrm>
            <a:off x="1014483" y="927446"/>
            <a:ext cx="894781" cy="84146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2039">
              <a:defRPr/>
            </a:pPr>
            <a:r>
              <a:rPr lang="ja-JP" altLang="en-US" sz="1937" dirty="0">
                <a:solidFill>
                  <a:schemeClr val="tx1"/>
                </a:solidFill>
                <a:latin typeface="Meiryo UI" panose="020B0604030504040204" pitchFamily="50" charset="-128"/>
                <a:ea typeface="Meiryo UI" panose="020B0604030504040204" pitchFamily="50" charset="-128"/>
              </a:rPr>
              <a:t>概要</a:t>
            </a:r>
          </a:p>
        </p:txBody>
      </p:sp>
      <p:pic>
        <p:nvPicPr>
          <p:cNvPr id="75" name="図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048" y="4264551"/>
            <a:ext cx="1287894" cy="1193091"/>
          </a:xfrm>
          <a:prstGeom prst="rect">
            <a:avLst/>
          </a:prstGeom>
        </p:spPr>
      </p:pic>
      <p:sp>
        <p:nvSpPr>
          <p:cNvPr id="38" name="角丸四角形 37"/>
          <p:cNvSpPr/>
          <p:nvPr/>
        </p:nvSpPr>
        <p:spPr>
          <a:xfrm>
            <a:off x="2510201" y="3410346"/>
            <a:ext cx="1639145" cy="5811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92039">
              <a:defRPr/>
            </a:pP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月分～</a:t>
            </a: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月分</a:t>
            </a:r>
            <a:endPar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endPar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nvPr>
        </p:nvGraphicFramePr>
        <p:xfrm>
          <a:off x="2614481" y="4347654"/>
          <a:ext cx="1358965" cy="1504824"/>
        </p:xfrm>
        <a:graphic>
          <a:graphicData uri="http://schemas.openxmlformats.org/drawingml/2006/table">
            <a:tbl>
              <a:tblPr firstRow="1" bandRow="1">
                <a:tableStyleId>{5940675A-B579-460E-94D1-54222C63F5DA}</a:tableStyleId>
              </a:tblPr>
              <a:tblGrid>
                <a:gridCol w="590618">
                  <a:extLst>
                    <a:ext uri="{9D8B030D-6E8A-4147-A177-3AD203B41FA5}">
                      <a16:colId xmlns:a16="http://schemas.microsoft.com/office/drawing/2014/main" val="191003991"/>
                    </a:ext>
                  </a:extLst>
                </a:gridCol>
                <a:gridCol w="768347">
                  <a:extLst>
                    <a:ext uri="{9D8B030D-6E8A-4147-A177-3AD203B41FA5}">
                      <a16:colId xmlns:a16="http://schemas.microsoft.com/office/drawing/2014/main" val="83050264"/>
                    </a:ext>
                  </a:extLst>
                </a:gridCol>
              </a:tblGrid>
              <a:tr h="246010">
                <a:tc>
                  <a:txBody>
                    <a:bodyPr/>
                    <a:lstStyle/>
                    <a:p>
                      <a:r>
                        <a:rPr kumimoji="1" lang="en-US" altLang="ja-JP" sz="1000" dirty="0" smtClean="0"/>
                        <a:t>2012</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240</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1519558620"/>
                  </a:ext>
                </a:extLst>
              </a:tr>
              <a:tr h="246010">
                <a:tc>
                  <a:txBody>
                    <a:bodyPr/>
                    <a:lstStyle/>
                    <a:p>
                      <a:r>
                        <a:rPr kumimoji="1" lang="en-US" altLang="ja-JP" sz="1000" dirty="0" smtClean="0"/>
                        <a:t>2013</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236</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99163232"/>
                  </a:ext>
                </a:extLst>
              </a:tr>
              <a:tr h="246010">
                <a:tc>
                  <a:txBody>
                    <a:bodyPr/>
                    <a:lstStyle/>
                    <a:p>
                      <a:r>
                        <a:rPr kumimoji="1" lang="en-US" altLang="ja-JP" sz="1000" dirty="0" smtClean="0"/>
                        <a:t>2014</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231</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1788815504"/>
                  </a:ext>
                </a:extLst>
              </a:tr>
              <a:tr h="246010">
                <a:tc>
                  <a:txBody>
                    <a:bodyPr/>
                    <a:lstStyle/>
                    <a:p>
                      <a:r>
                        <a:rPr kumimoji="1" lang="en-US" altLang="ja-JP" sz="1000" dirty="0" smtClean="0"/>
                        <a:t>2015</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224</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1247041227"/>
                  </a:ext>
                </a:extLst>
              </a:tr>
              <a:tr h="246010">
                <a:tc>
                  <a:txBody>
                    <a:bodyPr/>
                    <a:lstStyle/>
                    <a:p>
                      <a:r>
                        <a:rPr kumimoji="1" lang="en-US" altLang="ja-JP" sz="1000" dirty="0" smtClean="0"/>
                        <a:t>2016</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211</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2267127383"/>
                  </a:ext>
                </a:extLst>
              </a:tr>
              <a:tr h="246010">
                <a:tc>
                  <a:txBody>
                    <a:bodyPr/>
                    <a:lstStyle/>
                    <a:p>
                      <a:r>
                        <a:rPr kumimoji="1" lang="en-US" altLang="ja-JP" sz="1000" dirty="0" smtClean="0"/>
                        <a:t>2017</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200</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420678236"/>
                  </a:ext>
                </a:extLst>
              </a:tr>
            </a:tbl>
          </a:graphicData>
        </a:graphic>
      </p:graphicFrame>
      <p:sp>
        <p:nvSpPr>
          <p:cNvPr id="4" name="テキスト ボックス 3"/>
          <p:cNvSpPr txBox="1"/>
          <p:nvPr/>
        </p:nvSpPr>
        <p:spPr>
          <a:xfrm>
            <a:off x="2566891" y="4072570"/>
            <a:ext cx="1284840" cy="266227"/>
          </a:xfrm>
          <a:prstGeom prst="rect">
            <a:avLst/>
          </a:prstGeom>
          <a:noFill/>
        </p:spPr>
        <p:txBody>
          <a:bodyPr wrap="square" rtlCol="0">
            <a:spAutoFit/>
          </a:bodyPr>
          <a:lstStyle/>
          <a:p>
            <a:r>
              <a:rPr lang="ja-JP" altLang="en-US" sz="1130" dirty="0"/>
              <a:t>国保被保険者数</a:t>
            </a:r>
          </a:p>
        </p:txBody>
      </p:sp>
      <p:sp>
        <p:nvSpPr>
          <p:cNvPr id="7" name="二等辺三角形 6"/>
          <p:cNvSpPr/>
          <p:nvPr/>
        </p:nvSpPr>
        <p:spPr>
          <a:xfrm rot="5400000">
            <a:off x="3830818" y="4202367"/>
            <a:ext cx="1439444" cy="2905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80" name="角丸四角形 79"/>
          <p:cNvSpPr/>
          <p:nvPr/>
        </p:nvSpPr>
        <p:spPr>
          <a:xfrm>
            <a:off x="2613616" y="6042506"/>
            <a:ext cx="2475573" cy="429951"/>
          </a:xfrm>
          <a:prstGeom prst="round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8742" rIns="0" bIns="38742" numCol="1" spcCol="0" rtlCol="0" fromWordArt="0" anchor="ctr" anchorCtr="0" forceAA="0" compatLnSpc="1">
            <a:prstTxWarp prst="textNoShape">
              <a:avLst/>
            </a:prstTxWarp>
            <a:noAutofit/>
          </a:bodyPr>
          <a:lstStyle/>
          <a:p>
            <a:pPr algn="ctr" defTabSz="492039">
              <a:defRPr/>
            </a:pPr>
            <a:r>
              <a:rPr kumimoji="0" lang="ja-JP" altLang="en-US" sz="1507"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個人ごとの特定健診結果データ</a:t>
            </a:r>
          </a:p>
        </p:txBody>
      </p:sp>
      <p:sp>
        <p:nvSpPr>
          <p:cNvPr id="82" name="角丸四角形 81"/>
          <p:cNvSpPr/>
          <p:nvPr/>
        </p:nvSpPr>
        <p:spPr>
          <a:xfrm>
            <a:off x="2613616" y="6581090"/>
            <a:ext cx="2475573" cy="600839"/>
          </a:xfrm>
          <a:prstGeom prst="roundRect">
            <a:avLst/>
          </a:prstGeom>
          <a:solidFill>
            <a:srgbClr val="FF0000"/>
          </a:solidFill>
          <a:ln w="12700">
            <a:solidFill>
              <a:schemeClr val="tx2">
                <a:lumMod val="50000"/>
                <a:lumOff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54967" rIns="0" bIns="38742" numCol="1" spcCol="0" rtlCol="0" fromWordArt="0" anchor="ctr" anchorCtr="0" forceAA="0" compatLnSpc="1">
            <a:prstTxWarp prst="textNoShape">
              <a:avLst/>
            </a:prstTxWarp>
            <a:noAutofit/>
          </a:bodyPr>
          <a:lstStyle/>
          <a:p>
            <a:pPr algn="ctr" defTabSz="492039">
              <a:defRPr/>
            </a:pPr>
            <a:r>
              <a:rPr kumimoji="0" lang="en-US" altLang="ja-JP" sz="150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PHR</a:t>
            </a:r>
            <a:endParaRPr lang="en-US" altLang="ja-JP" sz="150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r>
              <a:rPr kumimoji="0" lang="ja-JP" altLang="en-US"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歩数、体重</a:t>
            </a:r>
            <a:r>
              <a:rPr lang="ja-JP" altLang="en-US"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睡眠時間、血圧等</a:t>
            </a:r>
            <a:endParaRPr kumimoji="0" lang="en-US" altLang="ja-JP"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ja-JP" altLang="en-US" sz="1507"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6186397" y="2845510"/>
            <a:ext cx="5179056" cy="2201600"/>
          </a:xfrm>
          <a:prstGeom prst="roundRect">
            <a:avLst>
              <a:gd name="adj" fmla="val 13264"/>
            </a:avLst>
          </a:prstGeom>
          <a:noFill/>
        </p:spPr>
        <p:style>
          <a:lnRef idx="2">
            <a:schemeClr val="accent1">
              <a:shade val="50000"/>
            </a:schemeClr>
          </a:lnRef>
          <a:fillRef idx="1">
            <a:schemeClr val="accent1"/>
          </a:fillRef>
          <a:effectRef idx="0">
            <a:schemeClr val="accent1"/>
          </a:effectRef>
          <a:fontRef idx="minor">
            <a:schemeClr val="lt1"/>
          </a:fontRef>
        </p:style>
        <p:txBody>
          <a:bodyPr lIns="38742" rIns="38742" rtlCol="0" anchor="ctr"/>
          <a:lstStyle/>
          <a:p>
            <a:pPr algn="ctr" defTabSz="492039">
              <a:defRPr/>
            </a:pPr>
            <a:endParaRPr kumimoji="0" lang="en-US" altLang="ja-JP" sz="19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233" y="6159436"/>
            <a:ext cx="650424" cy="991123"/>
          </a:xfrm>
          <a:prstGeom prst="rect">
            <a:avLst/>
          </a:prstGeom>
        </p:spPr>
      </p:pic>
      <p:sp>
        <p:nvSpPr>
          <p:cNvPr id="9" name="右矢印 8"/>
          <p:cNvSpPr/>
          <p:nvPr/>
        </p:nvSpPr>
        <p:spPr>
          <a:xfrm>
            <a:off x="6101211" y="3955305"/>
            <a:ext cx="983582" cy="58179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37" b="1" dirty="0"/>
              <a:t>出力</a:t>
            </a:r>
          </a:p>
        </p:txBody>
      </p:sp>
      <p:sp>
        <p:nvSpPr>
          <p:cNvPr id="91" name="角丸四角形 32">
            <a:extLst>
              <a:ext uri="{FF2B5EF4-FFF2-40B4-BE49-F238E27FC236}">
                <a16:creationId xmlns:a16="http://schemas.microsoft.com/office/drawing/2014/main" id="{FF511C28-C7C3-4E02-9CC8-5154899786B5}"/>
              </a:ext>
            </a:extLst>
          </p:cNvPr>
          <p:cNvSpPr/>
          <p:nvPr/>
        </p:nvSpPr>
        <p:spPr>
          <a:xfrm>
            <a:off x="6016750" y="5497741"/>
            <a:ext cx="2383208" cy="1613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8742" tIns="0" rIns="0" bIns="0" rtlCol="0" anchor="t" anchorCtr="0"/>
          <a:lstStyle/>
          <a:p>
            <a:pPr defTabSz="492039">
              <a:defRPr/>
            </a:pPr>
            <a:r>
              <a:rPr kumimoji="0" lang="en-US" altLang="ja-JP"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9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健康予測モデルの構築</a:t>
            </a:r>
            <a:r>
              <a:rPr kumimoji="0" lang="en-US" altLang="ja-JP"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492039">
              <a:defRPr/>
            </a:pPr>
            <a:r>
              <a:rPr kumimoji="0" lang="ja-JP" altLang="en-US"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特定健診結果から、将来の生活習慣病等の発症リスク等を提示。国保被保者の健康管理意識を向上させるとともに、特定健診を自身にとってより身近なものにすることで受診率を向上させる。</a:t>
            </a:r>
            <a:endParaRPr kumimoji="0" lang="en-US" altLang="ja-JP"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endParaRPr kumimoji="0" lang="en-US" altLang="ja-JP" sz="323"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61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989612" y="6096924"/>
            <a:ext cx="584963" cy="38716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937" dirty="0">
                <a:solidFill>
                  <a:schemeClr val="tx1"/>
                </a:solidFill>
              </a:rPr>
              <a:t>R2</a:t>
            </a:r>
            <a:endParaRPr lang="ja-JP" altLang="en-US" sz="1937" dirty="0">
              <a:solidFill>
                <a:schemeClr val="tx1"/>
              </a:solidFill>
            </a:endParaRPr>
          </a:p>
        </p:txBody>
      </p:sp>
      <p:sp>
        <p:nvSpPr>
          <p:cNvPr id="94" name="角丸四角形 93"/>
          <p:cNvSpPr/>
          <p:nvPr/>
        </p:nvSpPr>
        <p:spPr>
          <a:xfrm>
            <a:off x="2025692" y="6637269"/>
            <a:ext cx="554393" cy="429951"/>
          </a:xfrm>
          <a:prstGeom prst="roundRect">
            <a:avLst/>
          </a:prstGeom>
          <a:solidFill>
            <a:srgbClr val="FF0000"/>
          </a:solidFill>
          <a:ln>
            <a:solidFill>
              <a:srgbClr val="99A8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937" dirty="0">
                <a:solidFill>
                  <a:schemeClr val="bg1"/>
                </a:solidFill>
              </a:rPr>
              <a:t>R3</a:t>
            </a:r>
            <a:endParaRPr lang="ja-JP" altLang="en-US" sz="1937" dirty="0">
              <a:solidFill>
                <a:schemeClr val="bg1"/>
              </a:solidFill>
            </a:endParaRPr>
          </a:p>
        </p:txBody>
      </p:sp>
      <p:sp>
        <p:nvSpPr>
          <p:cNvPr id="35" name="角丸四角形 34"/>
          <p:cNvSpPr/>
          <p:nvPr/>
        </p:nvSpPr>
        <p:spPr>
          <a:xfrm>
            <a:off x="7874163" y="5558842"/>
            <a:ext cx="343580" cy="2031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ctr"/>
          <a:lstStyle/>
          <a:p>
            <a:pPr algn="ctr"/>
            <a:r>
              <a:rPr lang="en-US" altLang="ja-JP" sz="1291" dirty="0">
                <a:solidFill>
                  <a:schemeClr val="tx1"/>
                </a:solidFill>
              </a:rPr>
              <a:t>R2</a:t>
            </a:r>
            <a:endParaRPr lang="ja-JP" altLang="en-US" sz="1291" dirty="0">
              <a:solidFill>
                <a:schemeClr val="tx1"/>
              </a:solidFill>
            </a:endParaRPr>
          </a:p>
        </p:txBody>
      </p:sp>
      <p:sp>
        <p:nvSpPr>
          <p:cNvPr id="6" name="テキスト ボックス 5"/>
          <p:cNvSpPr txBox="1"/>
          <p:nvPr/>
        </p:nvSpPr>
        <p:spPr>
          <a:xfrm>
            <a:off x="8510389" y="5624601"/>
            <a:ext cx="2648983" cy="1436675"/>
          </a:xfrm>
          <a:prstGeom prst="rect">
            <a:avLst/>
          </a:prstGeom>
          <a:noFill/>
          <a:ln w="6350">
            <a:noFill/>
            <a:prstDash val="sysDot"/>
          </a:ln>
        </p:spPr>
        <p:txBody>
          <a:bodyPr wrap="square" lIns="77483" tIns="0" rIns="38742" rtlCol="0">
            <a:spAutoFit/>
          </a:bodyPr>
          <a:lstStyle/>
          <a:p>
            <a:r>
              <a:rPr lang="en-US" altLang="ja-JP" sz="1291" dirty="0">
                <a:latin typeface="Meiryo UI" panose="020B0604030504040204" pitchFamily="50" charset="-128"/>
                <a:ea typeface="Meiryo UI" panose="020B0604030504040204" pitchFamily="50" charset="-128"/>
              </a:rPr>
              <a:t>【</a:t>
            </a:r>
            <a:r>
              <a:rPr lang="ja-JP" altLang="en-US" sz="1291" u="sng" dirty="0">
                <a:latin typeface="Meiryo UI" panose="020B0604030504040204" pitchFamily="50" charset="-128"/>
                <a:ea typeface="Meiryo UI" panose="020B0604030504040204" pitchFamily="50" charset="-128"/>
              </a:rPr>
              <a:t>健康予測モデルのブラッシュアップ</a:t>
            </a:r>
            <a:r>
              <a:rPr lang="en-US" altLang="ja-JP" sz="1291" dirty="0">
                <a:latin typeface="Meiryo UI" panose="020B0604030504040204" pitchFamily="50" charset="-128"/>
                <a:ea typeface="Meiryo UI" panose="020B0604030504040204" pitchFamily="50" charset="-128"/>
              </a:rPr>
              <a:t>】</a:t>
            </a:r>
          </a:p>
          <a:p>
            <a:r>
              <a:rPr lang="ja-JP" altLang="en-US" sz="1291" dirty="0">
                <a:latin typeface="Meiryo UI" panose="020B0604030504040204" pitchFamily="50" charset="-128"/>
                <a:ea typeface="Meiryo UI" panose="020B0604030504040204" pitchFamily="50" charset="-128"/>
              </a:rPr>
              <a:t>健康予測モデルをブラッシュアップし、生活習慣（歩数、睡眠時間等）を見直すことで予測値がどう変化するか、シミュレーション結果を提示。生活改善に取り組んだ場合の具体的な将来像を示すことで、行動変容を促す。</a:t>
            </a:r>
          </a:p>
        </p:txBody>
      </p:sp>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5019" y="3311688"/>
            <a:ext cx="832203" cy="1703464"/>
          </a:xfrm>
          <a:prstGeom prst="rect">
            <a:avLst/>
          </a:prstGeom>
        </p:spPr>
      </p:pic>
      <p:sp>
        <p:nvSpPr>
          <p:cNvPr id="42" name="角丸四角形 41"/>
          <p:cNvSpPr/>
          <p:nvPr/>
        </p:nvSpPr>
        <p:spPr>
          <a:xfrm>
            <a:off x="8510390" y="5482574"/>
            <a:ext cx="2753539" cy="1643800"/>
          </a:xfrm>
          <a:prstGeom prst="roundRect">
            <a:avLst>
              <a:gd name="adj" fmla="val 11554"/>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44" name="角丸四角形 43"/>
          <p:cNvSpPr/>
          <p:nvPr/>
        </p:nvSpPr>
        <p:spPr>
          <a:xfrm>
            <a:off x="6309258" y="2941387"/>
            <a:ext cx="4954671" cy="382754"/>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8742" rIns="0" bIns="38742" numCol="1" spcCol="0" rtlCol="0" fromWordArt="0" anchor="ctr" anchorCtr="0" forceAA="0" compatLnSpc="1">
            <a:prstTxWarp prst="textNoShape">
              <a:avLst/>
            </a:prstTxWarp>
            <a:noAutofit/>
          </a:bodyPr>
          <a:lstStyle/>
          <a:p>
            <a:pPr algn="ctr" defTabSz="492039">
              <a:defRPr/>
            </a:pPr>
            <a:r>
              <a:rPr lang="ja-JP" altLang="en-US" sz="2152"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rPr>
              <a:t>個人ごとの予測を提示</a:t>
            </a:r>
            <a:r>
              <a:rPr lang="ja-JP" altLang="en-US" sz="1937"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rPr>
              <a:t>（アスマイルへの搭載）</a:t>
            </a:r>
            <a:endParaRPr kumimoji="0" lang="ja-JP" altLang="en-US" sz="1722"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10233869" y="4298115"/>
            <a:ext cx="343580" cy="203142"/>
          </a:xfrm>
          <a:prstGeom prst="roundRect">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ctr"/>
          <a:lstStyle/>
          <a:p>
            <a:pPr algn="ctr"/>
            <a:r>
              <a:rPr lang="en-US" altLang="ja-JP" sz="1291" b="1" dirty="0">
                <a:solidFill>
                  <a:schemeClr val="bg1"/>
                </a:solidFill>
              </a:rPr>
              <a:t>R3</a:t>
            </a:r>
            <a:endParaRPr lang="ja-JP" altLang="en-US" sz="1291" b="1" dirty="0">
              <a:solidFill>
                <a:schemeClr val="bg1"/>
              </a:solidFill>
            </a:endParaRPr>
          </a:p>
        </p:txBody>
      </p:sp>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8231" y="3402809"/>
            <a:ext cx="1419062" cy="1576538"/>
          </a:xfrm>
          <a:prstGeom prst="rect">
            <a:avLst/>
          </a:prstGeom>
        </p:spPr>
      </p:pic>
      <p:sp>
        <p:nvSpPr>
          <p:cNvPr id="48" name="角丸四角形 47"/>
          <p:cNvSpPr/>
          <p:nvPr/>
        </p:nvSpPr>
        <p:spPr>
          <a:xfrm>
            <a:off x="9510218" y="3376852"/>
            <a:ext cx="1312851" cy="1287591"/>
          </a:xfrm>
          <a:prstGeom prst="roundRect">
            <a:avLst>
              <a:gd name="adj" fmla="val 11554"/>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t" anchorCtr="0"/>
          <a:lstStyle/>
          <a:p>
            <a:r>
              <a:rPr lang="ja-JP" altLang="en-US" sz="1291" dirty="0">
                <a:solidFill>
                  <a:schemeClr val="tx1"/>
                </a:solidFill>
                <a:latin typeface="Meiryo UI" panose="020B0604030504040204" pitchFamily="50" charset="-128"/>
                <a:ea typeface="Meiryo UI" panose="020B0604030504040204" pitchFamily="50" charset="-128"/>
              </a:rPr>
              <a:t>構築した健康予測モデルを大阪府が提供する健康アプリアスマイルに搭載</a:t>
            </a:r>
          </a:p>
        </p:txBody>
      </p:sp>
      <p:sp>
        <p:nvSpPr>
          <p:cNvPr id="50" name="右矢印 49"/>
          <p:cNvSpPr/>
          <p:nvPr/>
        </p:nvSpPr>
        <p:spPr>
          <a:xfrm rot="16200000">
            <a:off x="4649866" y="5140854"/>
            <a:ext cx="986491" cy="58179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937" b="1" dirty="0"/>
              <a:t>入力</a:t>
            </a:r>
          </a:p>
        </p:txBody>
      </p:sp>
      <p:sp>
        <p:nvSpPr>
          <p:cNvPr id="51" name="角丸四角形 50"/>
          <p:cNvSpPr/>
          <p:nvPr/>
        </p:nvSpPr>
        <p:spPr>
          <a:xfrm>
            <a:off x="10858559" y="5585099"/>
            <a:ext cx="343580" cy="203142"/>
          </a:xfrm>
          <a:prstGeom prst="roundRect">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ctr"/>
          <a:lstStyle/>
          <a:p>
            <a:pPr algn="ctr"/>
            <a:r>
              <a:rPr lang="en-US" altLang="ja-JP" sz="1291" b="1" dirty="0">
                <a:solidFill>
                  <a:schemeClr val="bg1"/>
                </a:solidFill>
              </a:rPr>
              <a:t>R3</a:t>
            </a:r>
            <a:endParaRPr lang="ja-JP" altLang="en-US" sz="1291" b="1" dirty="0">
              <a:solidFill>
                <a:schemeClr val="bg1"/>
              </a:solidFill>
            </a:endParaRPr>
          </a:p>
        </p:txBody>
      </p:sp>
    </p:spTree>
    <p:extLst>
      <p:ext uri="{BB962C8B-B14F-4D97-AF65-F5344CB8AC3E}">
        <p14:creationId xmlns:p14="http://schemas.microsoft.com/office/powerpoint/2010/main" val="222513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509105" y="2221495"/>
            <a:ext cx="1860789" cy="3532478"/>
            <a:chOff x="1" y="0"/>
            <a:chExt cx="2287711" cy="2159000"/>
          </a:xfrm>
          <a:solidFill>
            <a:schemeClr val="tx2">
              <a:lumMod val="60000"/>
              <a:lumOff val="40000"/>
            </a:schemeClr>
          </a:solidFill>
        </p:grpSpPr>
        <p:sp>
          <p:nvSpPr>
            <p:cNvPr id="5" name="角丸四角形 4"/>
            <p:cNvSpPr/>
            <p:nvPr/>
          </p:nvSpPr>
          <p:spPr>
            <a:xfrm>
              <a:off x="1" y="0"/>
              <a:ext cx="2287711" cy="2159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defTabSz="368143">
                <a:defRPr/>
              </a:pPr>
              <a:endParaRPr kumimoji="0" lang="ja-JP" altLang="en-US" sz="1399">
                <a:solidFill>
                  <a:prstClr val="white"/>
                </a:solidFill>
                <a:latin typeface="Calibri" panose="020F0502020204030204"/>
                <a:ea typeface="游ゴシック" panose="020B0400000000000000" pitchFamily="50" charset="-128"/>
              </a:endParaRPr>
            </a:p>
          </p:txBody>
        </p:sp>
        <p:sp>
          <p:nvSpPr>
            <p:cNvPr id="6" name="テキスト ボックス 2"/>
            <p:cNvSpPr txBox="1">
              <a:spLocks noChangeArrowheads="1"/>
            </p:cNvSpPr>
            <p:nvPr/>
          </p:nvSpPr>
          <p:spPr bwMode="auto">
            <a:xfrm>
              <a:off x="224905" y="126078"/>
              <a:ext cx="1806765" cy="345800"/>
            </a:xfrm>
            <a:prstGeom prst="rect">
              <a:avLst/>
            </a:prstGeom>
            <a:grpFill/>
            <a:ln w="9525">
              <a:noFill/>
              <a:miter lim="800000"/>
              <a:headEnd/>
              <a:tailEnd/>
            </a:ln>
          </p:spPr>
          <p:txBody>
            <a:bodyPr rot="0" vert="horz" wrap="square" lIns="98404" tIns="49202" rIns="98404" bIns="49202" anchor="t" anchorCtr="0">
              <a:noAutofit/>
            </a:bodyPr>
            <a:lstStyle/>
            <a:p>
              <a:pPr algn="ctr" defTabSz="368143">
                <a:defRPr/>
              </a:pPr>
              <a:r>
                <a:rPr kumimoji="0"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既存システム</a:t>
              </a:r>
            </a:p>
          </p:txBody>
        </p:sp>
      </p:grpSp>
      <p:sp>
        <p:nvSpPr>
          <p:cNvPr id="10" name="正方形/長方形 9"/>
          <p:cNvSpPr/>
          <p:nvPr/>
        </p:nvSpPr>
        <p:spPr>
          <a:xfrm>
            <a:off x="3898019" y="3251966"/>
            <a:ext cx="7196097" cy="2624545"/>
          </a:xfrm>
          <a:prstGeom prst="rect">
            <a:avLst/>
          </a:prstGeom>
          <a:solidFill>
            <a:schemeClr val="tx2">
              <a:lumMod val="40000"/>
              <a:lumOff val="60000"/>
            </a:schemeClr>
          </a:solidFill>
          <a:ln w="25400" cap="flat" cmpd="sng" algn="ctr">
            <a:solidFill>
              <a:srgbClr val="4F81BD">
                <a:shade val="50000"/>
              </a:srgbClr>
            </a:solidFill>
            <a:prstDash val="solid"/>
          </a:ln>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defTabSz="984077">
              <a:defRPr/>
            </a:pPr>
            <a:endParaRPr kumimoji="0" lang="ja-JP" altLang="en-US" sz="1937" kern="0">
              <a:solidFill>
                <a:sysClr val="windowText" lastClr="000000"/>
              </a:solidFill>
              <a:latin typeface="Calibri" panose="020F0502020204030204"/>
              <a:ea typeface="游ゴシック" panose="020B0400000000000000" pitchFamily="50" charset="-128"/>
            </a:endParaRPr>
          </a:p>
        </p:txBody>
      </p:sp>
      <p:pic>
        <p:nvPicPr>
          <p:cNvPr id="11" name="図 10" descr="C:\Users\nekotarou\AppData\Local\Microsoft\Windows\Temporary Internet Files\Content.IE5\3DRFU70I\acer_iconia_tab_w500_windows_7_tablet_pc_with_keyboard_dock_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290" y="4244569"/>
            <a:ext cx="1410184" cy="1521834"/>
          </a:xfrm>
          <a:prstGeom prst="rect">
            <a:avLst/>
          </a:prstGeom>
          <a:noFill/>
          <a:ln>
            <a:noFill/>
          </a:ln>
        </p:spPr>
      </p:pic>
      <p:sp>
        <p:nvSpPr>
          <p:cNvPr id="13" name="正方形/長方形 12"/>
          <p:cNvSpPr/>
          <p:nvPr/>
        </p:nvSpPr>
        <p:spPr>
          <a:xfrm>
            <a:off x="3898019" y="2246981"/>
            <a:ext cx="7196097" cy="773601"/>
          </a:xfrm>
          <a:prstGeom prst="rect">
            <a:avLst/>
          </a:prstGeom>
          <a:solidFill>
            <a:schemeClr val="accent4">
              <a:lumMod val="40000"/>
              <a:lumOff val="60000"/>
            </a:schemeClr>
          </a:solidFill>
          <a:ln w="25400" cap="flat" cmpd="sng" algn="ctr">
            <a:solidFill>
              <a:srgbClr val="4F81BD">
                <a:shade val="50000"/>
              </a:srgbClr>
            </a:solidFill>
            <a:prstDash val="solid"/>
          </a:ln>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defTabSz="984077">
              <a:defRPr/>
            </a:pP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a:t>
            </a:r>
            <a:r>
              <a:rPr kumimoji="0" lang="en-US" altLang="ja-JP"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KDB</a:t>
            </a: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の後期</a:t>
            </a:r>
            <a:r>
              <a:rPr kumimoji="0" lang="ja-JP" altLang="en-US" sz="1507" kern="0">
                <a:ln>
                  <a:solidFill>
                    <a:prstClr val="black"/>
                  </a:solidFill>
                </a:ln>
                <a:solidFill>
                  <a:prstClr val="black"/>
                </a:solidFill>
                <a:latin typeface="游ゴシック Light" panose="020B0300000000000000" pitchFamily="50" charset="-128"/>
                <a:ea typeface="游ゴシック Light" panose="020B0300000000000000" pitchFamily="50" charset="-128"/>
              </a:rPr>
              <a:t>高齢者医療・介護データ</a:t>
            </a: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を加える</a:t>
            </a:r>
            <a:endParaRPr kumimoji="0" lang="en-US" altLang="ja-JP"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endParaRPr>
          </a:p>
          <a:p>
            <a:pPr defTabSz="984077">
              <a:defRPr/>
            </a:pP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・地図データを最新化する</a:t>
            </a:r>
            <a:endParaRPr kumimoji="0" lang="en-US" altLang="ja-JP"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endParaRPr>
          </a:p>
        </p:txBody>
      </p:sp>
      <p:sp>
        <p:nvSpPr>
          <p:cNvPr id="16" name="テキスト ボックス 2"/>
          <p:cNvSpPr txBox="1">
            <a:spLocks noChangeArrowheads="1"/>
          </p:cNvSpPr>
          <p:nvPr/>
        </p:nvSpPr>
        <p:spPr bwMode="auto">
          <a:xfrm>
            <a:off x="7575247" y="3859587"/>
            <a:ext cx="3400509" cy="1387234"/>
          </a:xfrm>
          <a:prstGeom prst="rect">
            <a:avLst/>
          </a:prstGeom>
          <a:solidFill>
            <a:srgbClr val="FFFFFF"/>
          </a:solidFill>
          <a:ln w="9525">
            <a:noFill/>
            <a:miter lim="800000"/>
            <a:headEnd/>
            <a:tailEnd/>
          </a:ln>
        </p:spPr>
        <p:txBody>
          <a:bodyPr rot="0" vert="horz" wrap="square" lIns="98404" tIns="49202" rIns="98404" bIns="49202" anchor="ctr" anchorCtr="0">
            <a:noAutofit/>
          </a:bodyPr>
          <a:lstStyle/>
          <a:p>
            <a:pPr algn="just" defTabSz="368143">
              <a:defRPr/>
            </a:pPr>
            <a:r>
              <a:rPr kumimoji="0" lang="ja-JP" altLang="en-US" sz="1507" b="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医療・介護データを解析</a:t>
            </a:r>
            <a:endParaRPr kumimoji="0" lang="en-US" altLang="ja-JP" sz="1507" b="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a:p>
            <a:pPr algn="just" defTabSz="368143">
              <a:defRPr/>
            </a:pPr>
            <a:r>
              <a:rPr kumimoji="0" lang="ja-JP" altLang="en-US"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●高齢者一人ひとりの医療・介護等の情報を一括把握</a:t>
            </a:r>
            <a:endParaRPr kumimoji="0" lang="en-US" altLang="ja-JP"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a:p>
            <a:pPr algn="just" defTabSz="368143">
              <a:defRPr/>
            </a:pPr>
            <a:r>
              <a:rPr kumimoji="0" lang="ja-JP" altLang="en-US"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●地域の健康課題を整理・分析</a:t>
            </a:r>
            <a:endParaRPr kumimoji="0" lang="en-US" altLang="ja-JP"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9" name="楕円 18"/>
          <p:cNvSpPr/>
          <p:nvPr/>
        </p:nvSpPr>
        <p:spPr>
          <a:xfrm>
            <a:off x="1651780" y="2985467"/>
            <a:ext cx="1666586" cy="66752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保健</a:t>
            </a:r>
            <a:r>
              <a:rPr kumimoji="0"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事業</a:t>
            </a:r>
            <a:endParaRPr kumimoji="0" lang="en-US" altLang="ja-JP"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1292461" y="877869"/>
            <a:ext cx="9889737" cy="1279422"/>
          </a:xfrm>
          <a:prstGeom prst="rect">
            <a:avLst/>
          </a:prstGeom>
          <a:solidFill>
            <a:srgbClr val="FFFFFF"/>
          </a:solidFill>
          <a:ln w="9525">
            <a:noFill/>
            <a:miter lim="800000"/>
            <a:headEnd/>
            <a:tailEnd/>
          </a:ln>
        </p:spPr>
        <p:txBody>
          <a:bodyPr rot="0" vert="horz" wrap="square" lIns="98404" tIns="49202" rIns="98404" bIns="49202" anchor="ctr" anchorCtr="0">
            <a:noAutofit/>
          </a:bodyPr>
          <a:lstStyle/>
          <a:p>
            <a:pPr lvl="0" algn="just"/>
            <a:r>
              <a:rPr lang="ja-JP" altLang="en-US" sz="1507" dirty="0">
                <a:latin typeface="+mn-ea"/>
              </a:rPr>
              <a:t>市町村の特定健診</a:t>
            </a:r>
            <a:r>
              <a:rPr lang="ja-JP" altLang="ja-JP" sz="1507" dirty="0">
                <a:latin typeface="+mn-ea"/>
              </a:rPr>
              <a:t>受診率の向上に向けて、</a:t>
            </a:r>
            <a:r>
              <a:rPr lang="ja-JP" altLang="en-US" sz="1507" dirty="0">
                <a:latin typeface="+mn-ea"/>
              </a:rPr>
              <a:t>健診スコア、生活習慣病の治療有無などのレセプトデータ、公的データ、鉄道、バスルート、医療機関所在地などのデータを地図上に表示することができるツールを提供し、地域の健康課題を容易に把握できる環境を提供するとともに、</a:t>
            </a:r>
            <a:r>
              <a:rPr kumimoji="0" lang="ja-JP" altLang="en-US" sz="1507" kern="100" dirty="0">
                <a:solidFill>
                  <a:prstClr val="black"/>
                </a:solidFill>
                <a:latin typeface="+mn-ea"/>
                <a:cs typeface="Times New Roman" panose="02020603050405020304" pitchFamily="18" charset="0"/>
              </a:rPr>
              <a:t>国が示している「国民健康保険の保健</a:t>
            </a:r>
            <a:r>
              <a:rPr lang="ja-JP" altLang="en-US" sz="1507" kern="100" dirty="0">
                <a:solidFill>
                  <a:prstClr val="black"/>
                </a:solidFill>
                <a:latin typeface="+mn-ea"/>
                <a:cs typeface="Times New Roman" panose="02020603050405020304" pitchFamily="18" charset="0"/>
              </a:rPr>
              <a:t>事業と後期高齢者の保健事業との</a:t>
            </a:r>
            <a:r>
              <a:rPr kumimoji="0" lang="ja-JP" altLang="en-US" sz="1507" kern="100" dirty="0">
                <a:solidFill>
                  <a:prstClr val="black"/>
                </a:solidFill>
                <a:latin typeface="+mn-ea"/>
                <a:cs typeface="Times New Roman" panose="02020603050405020304" pitchFamily="18" charset="0"/>
              </a:rPr>
              <a:t>一体的な実施</a:t>
            </a:r>
            <a:r>
              <a:rPr lang="ja-JP" altLang="en-US" sz="1507" kern="100" dirty="0">
                <a:solidFill>
                  <a:prstClr val="black"/>
                </a:solidFill>
                <a:latin typeface="+mn-ea"/>
                <a:cs typeface="Times New Roman" panose="02020603050405020304" pitchFamily="18" charset="0"/>
              </a:rPr>
              <a:t>」を市町村が適切</a:t>
            </a:r>
            <a:r>
              <a:rPr kumimoji="0" lang="ja-JP" altLang="en-US" sz="1507" kern="100" dirty="0">
                <a:solidFill>
                  <a:prstClr val="black"/>
                </a:solidFill>
                <a:latin typeface="+mn-ea"/>
                <a:cs typeface="Times New Roman" panose="02020603050405020304" pitchFamily="18" charset="0"/>
              </a:rPr>
              <a:t>に運用できるよう、既存の見える化支援</a:t>
            </a:r>
            <a:r>
              <a:rPr lang="ja-JP" altLang="en-US" sz="1507" kern="100" dirty="0">
                <a:solidFill>
                  <a:prstClr val="black"/>
                </a:solidFill>
                <a:latin typeface="+mn-ea"/>
                <a:cs typeface="Times New Roman" panose="02020603050405020304" pitchFamily="18" charset="0"/>
              </a:rPr>
              <a:t>ツールに、後期高齢者医療・介護データを付加するとともに地図を最新化するもの。</a:t>
            </a:r>
            <a:endParaRPr kumimoji="0" lang="ja-JP" altLang="en-US" sz="1507" kern="100" dirty="0">
              <a:solidFill>
                <a:prstClr val="black"/>
              </a:solidFill>
              <a:latin typeface="+mn-ea"/>
              <a:cs typeface="Times New Roman" panose="02020603050405020304" pitchFamily="18" charset="0"/>
            </a:endParaRPr>
          </a:p>
        </p:txBody>
      </p:sp>
      <p:sp>
        <p:nvSpPr>
          <p:cNvPr id="24" name="爆発 1 23"/>
          <p:cNvSpPr/>
          <p:nvPr/>
        </p:nvSpPr>
        <p:spPr>
          <a:xfrm>
            <a:off x="8499503" y="2037374"/>
            <a:ext cx="2594614" cy="168082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endParaRPr lang="en-US" altLang="ja-JP" sz="1399" dirty="0">
              <a:solidFill>
                <a:prstClr val="white"/>
              </a:solidFill>
              <a:latin typeface="Calibri" panose="020F0502020204030204"/>
              <a:ea typeface="游ゴシック" panose="020B0400000000000000" pitchFamily="50" charset="-128"/>
            </a:endParaRPr>
          </a:p>
          <a:p>
            <a:pPr algn="ctr" defTabSz="368143">
              <a:defRPr/>
            </a:pPr>
            <a:r>
              <a:rPr lang="ja-JP" altLang="en-US" sz="1399" b="1" dirty="0">
                <a:solidFill>
                  <a:prstClr val="white"/>
                </a:solidFill>
                <a:latin typeface="Calibri" panose="020F0502020204030204"/>
                <a:ea typeface="游ゴシック" panose="020B0400000000000000" pitchFamily="50" charset="-128"/>
              </a:rPr>
              <a:t>既存のツールをより充実したデータに！</a:t>
            </a:r>
          </a:p>
        </p:txBody>
      </p:sp>
      <p:sp>
        <p:nvSpPr>
          <p:cNvPr id="8" name="フローチャート: 磁気ディスク 7"/>
          <p:cNvSpPr/>
          <p:nvPr/>
        </p:nvSpPr>
        <p:spPr>
          <a:xfrm>
            <a:off x="4997566" y="3563568"/>
            <a:ext cx="990056" cy="659306"/>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医療</a:t>
            </a:r>
            <a:endParaRPr lang="en-US" altLang="ja-JP"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レセプト</a:t>
            </a:r>
          </a:p>
        </p:txBody>
      </p:sp>
      <p:sp>
        <p:nvSpPr>
          <p:cNvPr id="20" name="フローチャート: 磁気ディスク 19"/>
          <p:cNvSpPr/>
          <p:nvPr/>
        </p:nvSpPr>
        <p:spPr>
          <a:xfrm>
            <a:off x="3939431" y="3585263"/>
            <a:ext cx="990056" cy="659306"/>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健診</a:t>
            </a:r>
            <a:endParaRPr lang="en-US" altLang="ja-JP"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a:p>
            <a:pPr algn="ctr" defTabSz="368143">
              <a:defRPr/>
            </a:pPr>
            <a:r>
              <a:rPr lang="ja-JP" altLang="en-US" sz="1937"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データ</a:t>
            </a:r>
            <a:endPar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p:txBody>
      </p:sp>
      <p:sp>
        <p:nvSpPr>
          <p:cNvPr id="22" name="フローチャート: 磁気ディスク 21"/>
          <p:cNvSpPr/>
          <p:nvPr/>
        </p:nvSpPr>
        <p:spPr>
          <a:xfrm>
            <a:off x="6103844" y="3575378"/>
            <a:ext cx="990056" cy="659306"/>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介護</a:t>
            </a:r>
            <a:endParaRPr lang="en-US" altLang="ja-JP"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レセプト</a:t>
            </a:r>
          </a:p>
        </p:txBody>
      </p:sp>
      <p:sp>
        <p:nvSpPr>
          <p:cNvPr id="12" name="雲 11"/>
          <p:cNvSpPr/>
          <p:nvPr/>
        </p:nvSpPr>
        <p:spPr>
          <a:xfrm>
            <a:off x="4457251" y="5548842"/>
            <a:ext cx="6724947" cy="1681728"/>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937" b="1" dirty="0">
                <a:solidFill>
                  <a:prstClr val="black"/>
                </a:solidFill>
                <a:latin typeface="Calibri" panose="020F0502020204030204"/>
                <a:ea typeface="游ゴシック" panose="020B0400000000000000" pitchFamily="50" charset="-128"/>
              </a:rPr>
              <a:t>　</a:t>
            </a:r>
            <a:endParaRPr lang="en-US" altLang="ja-JP" sz="1937" b="1" dirty="0">
              <a:solidFill>
                <a:prstClr val="black"/>
              </a:solidFill>
              <a:latin typeface="Calibri" panose="020F0502020204030204"/>
              <a:ea typeface="游ゴシック" panose="020B0400000000000000" pitchFamily="50" charset="-128"/>
            </a:endParaRPr>
          </a:p>
          <a:p>
            <a:pPr algn="ctr" defTabSz="368143">
              <a:defRPr/>
            </a:pPr>
            <a:r>
              <a:rPr lang="ja-JP" altLang="en-US" sz="1507" b="1" dirty="0">
                <a:solidFill>
                  <a:prstClr val="black"/>
                </a:solidFill>
                <a:latin typeface="Calibri" panose="020F0502020204030204"/>
                <a:ea typeface="游ゴシック" panose="020B0400000000000000" pitchFamily="50" charset="-128"/>
              </a:rPr>
              <a:t>例）データ分析、アウトリーチ支援、通いの場への参画、支援メニューの改善等</a:t>
            </a:r>
          </a:p>
          <a:p>
            <a:pPr algn="ctr" defTabSz="368143">
              <a:defRPr/>
            </a:pPr>
            <a:r>
              <a:rPr lang="ja-JP" altLang="en-US" sz="1722" b="1" dirty="0">
                <a:solidFill>
                  <a:prstClr val="black"/>
                </a:solidFill>
                <a:latin typeface="Calibri" panose="020F0502020204030204"/>
                <a:ea typeface="游ゴシック" panose="020B0400000000000000" pitchFamily="50" charset="-128"/>
              </a:rPr>
              <a:t>　↓</a:t>
            </a:r>
            <a:endParaRPr lang="en-US" altLang="ja-JP" sz="1722" b="1" dirty="0">
              <a:solidFill>
                <a:prstClr val="black"/>
              </a:solidFill>
              <a:latin typeface="Calibri" panose="020F0502020204030204"/>
              <a:ea typeface="游ゴシック" panose="020B0400000000000000" pitchFamily="50" charset="-128"/>
            </a:endParaRPr>
          </a:p>
          <a:p>
            <a:pPr algn="ctr" defTabSz="368143">
              <a:defRPr/>
            </a:pPr>
            <a:r>
              <a:rPr lang="ja-JP" altLang="en-US" sz="2000" b="1" dirty="0">
                <a:solidFill>
                  <a:prstClr val="black"/>
                </a:solidFill>
                <a:latin typeface="Calibri" panose="020F0502020204030204"/>
                <a:ea typeface="游ゴシック" panose="020B0400000000000000" pitchFamily="50" charset="-128"/>
              </a:rPr>
              <a:t>市町村保健事業の底上げ</a:t>
            </a:r>
            <a:r>
              <a:rPr lang="ja-JP" altLang="en-US" sz="1600" b="1" dirty="0">
                <a:solidFill>
                  <a:prstClr val="black"/>
                </a:solidFill>
                <a:latin typeface="Calibri" panose="020F0502020204030204"/>
                <a:ea typeface="游ゴシック" panose="020B0400000000000000" pitchFamily="50" charset="-128"/>
              </a:rPr>
              <a:t>につなげる</a:t>
            </a:r>
          </a:p>
        </p:txBody>
      </p:sp>
      <p:sp>
        <p:nvSpPr>
          <p:cNvPr id="9" name="右矢印 8"/>
          <p:cNvSpPr/>
          <p:nvPr/>
        </p:nvSpPr>
        <p:spPr>
          <a:xfrm>
            <a:off x="3322923" y="4205244"/>
            <a:ext cx="1222705" cy="1355912"/>
          </a:xfrm>
          <a:prstGeom prst="rightArrow">
            <a:avLst>
              <a:gd name="adj1" fmla="val 50000"/>
              <a:gd name="adj2" fmla="val 26331"/>
            </a:avLst>
          </a:prstGeom>
          <a:solidFill>
            <a:schemeClr val="accent3">
              <a:lumMod val="20000"/>
              <a:lumOff val="8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algn="ctr" defTabSz="984077">
              <a:defRPr/>
            </a:pPr>
            <a:r>
              <a:rPr lang="ja-JP" altLang="en-US" sz="1291" b="1" kern="0" dirty="0">
                <a:solidFill>
                  <a:sysClr val="windowText" lastClr="000000"/>
                </a:solidFill>
                <a:latin typeface="Calibri" panose="020F0502020204030204"/>
                <a:ea typeface="游ゴシック" panose="020B0400000000000000" pitchFamily="50" charset="-128"/>
              </a:rPr>
              <a:t>再構築</a:t>
            </a:r>
            <a:endParaRPr kumimoji="0" lang="ja-JP" altLang="en-US" sz="1291" b="1" kern="0" dirty="0">
              <a:solidFill>
                <a:sysClr val="windowText" lastClr="000000"/>
              </a:solidFill>
              <a:latin typeface="Calibri" panose="020F0502020204030204"/>
              <a:ea typeface="游ゴシック" panose="020B0400000000000000" pitchFamily="50" charset="-128"/>
            </a:endParaRPr>
          </a:p>
        </p:txBody>
      </p:sp>
      <p:pic>
        <p:nvPicPr>
          <p:cNvPr id="26" name="図 25" descr="C:\Users\nekotarou\AppData\Local\Microsoft\Windows\Temporary Internet Files\Content.IE5\3DRFU70I\acer_iconia_tab_w500_windows_7_tablet_pc_with_keyboard_dock_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876" y="4039322"/>
            <a:ext cx="1410184" cy="1521834"/>
          </a:xfrm>
          <a:prstGeom prst="rect">
            <a:avLst/>
          </a:prstGeom>
          <a:noFill/>
          <a:ln>
            <a:noFill/>
          </a:ln>
        </p:spPr>
      </p:pic>
      <p:sp>
        <p:nvSpPr>
          <p:cNvPr id="21" name="楕円 20"/>
          <p:cNvSpPr/>
          <p:nvPr/>
        </p:nvSpPr>
        <p:spPr>
          <a:xfrm>
            <a:off x="4069469" y="2979618"/>
            <a:ext cx="1645696" cy="67424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kumimoji="0"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介護予防</a:t>
            </a:r>
            <a:endParaRPr kumimoji="0" lang="ja-JP" altLang="ja-JP"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7" name="角丸四角形 16"/>
          <p:cNvSpPr/>
          <p:nvPr/>
        </p:nvSpPr>
        <p:spPr>
          <a:xfrm>
            <a:off x="7597496" y="5388206"/>
            <a:ext cx="3016342" cy="48830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algn="ctr" defTabSz="368143">
              <a:lnSpc>
                <a:spcPts val="1399"/>
              </a:lnSpc>
              <a:defRPr/>
            </a:pPr>
            <a:r>
              <a:rPr kumimoji="0" lang="ja-JP" altLang="en-US" sz="1722" b="1" kern="100" dirty="0">
                <a:solidFill>
                  <a:prstClr val="black"/>
                </a:solidFill>
                <a:latin typeface="Century" panose="02040604050505020304" pitchFamily="18" charset="0"/>
                <a:ea typeface="ＭＳ ゴシック" panose="020B0609070205080204" pitchFamily="49" charset="-128"/>
                <a:cs typeface="Times New Roman" panose="02020603050405020304" pitchFamily="18" charset="0"/>
              </a:rPr>
              <a:t>市町村による一体的な活用</a:t>
            </a:r>
            <a:endParaRPr kumimoji="0" lang="ja-JP" altLang="en-US" sz="129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7" name="円柱 26"/>
          <p:cNvSpPr/>
          <p:nvPr/>
        </p:nvSpPr>
        <p:spPr>
          <a:xfrm>
            <a:off x="1292461" y="5705625"/>
            <a:ext cx="2532316" cy="1464820"/>
          </a:xfrm>
          <a:prstGeom prst="can">
            <a:avLst>
              <a:gd name="adj" fmla="val 9301"/>
            </a:avLst>
          </a:prstGeom>
          <a:solidFill>
            <a:schemeClr val="accent4">
              <a:lumMod val="20000"/>
              <a:lumOff val="80000"/>
            </a:schemeClr>
          </a:solidFill>
          <a:ln w="6350" cap="flat" cmpd="sng" algn="ctr">
            <a:solidFill>
              <a:srgbClr val="4F81BD">
                <a:shade val="50000"/>
              </a:srgbClr>
            </a:solidFill>
            <a:prstDash val="solid"/>
          </a:ln>
          <a:effectLst/>
        </p:spPr>
        <p:txBody>
          <a:bodyPr rot="0" spcFirstLastPara="0" vert="horz" wrap="square" lIns="77483" tIns="38742" rIns="77483" bIns="38742" numCol="1" spcCol="0" rtlCol="0" fromWordArt="0" anchor="ctr" anchorCtr="0" forceAA="0" compatLnSpc="1">
            <a:prstTxWarp prst="textNoShape">
              <a:avLst/>
            </a:prstTxWarp>
            <a:noAutofit/>
          </a:bodyPr>
          <a:lstStyle/>
          <a:p>
            <a:pPr marL="82006" indent="-82006" algn="just">
              <a:lnSpc>
                <a:spcPts val="1076"/>
              </a:lnSpc>
            </a:pPr>
            <a:r>
              <a:rPr lang="en-US" altLang="ja-JP" sz="1200" kern="100" dirty="0">
                <a:latin typeface="HG丸ｺﾞｼｯｸM-PRO" panose="020F0600000000000000" pitchFamily="50" charset="-128"/>
                <a:ea typeface="HG丸ｺﾞｼｯｸM-PRO" panose="020F0600000000000000" pitchFamily="50" charset="-128"/>
                <a:cs typeface="Times New Roman"/>
              </a:rPr>
              <a:t>【</a:t>
            </a:r>
            <a:r>
              <a:rPr lang="ja-JP" altLang="en-US" sz="1200" kern="100" dirty="0">
                <a:latin typeface="HG丸ｺﾞｼｯｸM-PRO" panose="020F0600000000000000" pitchFamily="50" charset="-128"/>
                <a:ea typeface="HG丸ｺﾞｼｯｸM-PRO" panose="020F0600000000000000" pitchFamily="50" charset="-128"/>
                <a:cs typeface="Times New Roman"/>
              </a:rPr>
              <a:t>公的統計・ＫＤＢ</a:t>
            </a:r>
            <a:r>
              <a:rPr lang="en-US" altLang="ja-JP" sz="1200" kern="100" dirty="0">
                <a:latin typeface="HG丸ｺﾞｼｯｸM-PRO" panose="020F0600000000000000" pitchFamily="50" charset="-128"/>
                <a:ea typeface="HG丸ｺﾞｼｯｸM-PRO" panose="020F0600000000000000" pitchFamily="50" charset="-128"/>
                <a:cs typeface="Times New Roman"/>
              </a:rPr>
              <a:t>】</a:t>
            </a:r>
          </a:p>
          <a:p>
            <a:pPr marL="82006" indent="-82006" algn="just">
              <a:lnSpc>
                <a:spcPts val="1076"/>
              </a:lnSpc>
            </a:pPr>
            <a:r>
              <a:rPr lang="ja-JP" altLang="en-US" sz="1200" kern="100" dirty="0">
                <a:latin typeface="HG丸ｺﾞｼｯｸM-PRO" panose="020F0600000000000000" pitchFamily="50" charset="-128"/>
                <a:ea typeface="HG丸ｺﾞｼｯｸM-PRO" panose="020F0600000000000000" pitchFamily="50" charset="-128"/>
                <a:cs typeface="Times New Roman"/>
              </a:rPr>
              <a:t>  男女比　世帯　年齢　死亡要因　要介護　医療機関　医療費　</a:t>
            </a:r>
            <a:endParaRPr lang="en-US" altLang="ja-JP" sz="1200" kern="100" dirty="0">
              <a:latin typeface="HG丸ｺﾞｼｯｸM-PRO" panose="020F0600000000000000" pitchFamily="50" charset="-128"/>
              <a:ea typeface="HG丸ｺﾞｼｯｸM-PRO" panose="020F0600000000000000" pitchFamily="50" charset="-128"/>
              <a:cs typeface="Times New Roman"/>
            </a:endParaRPr>
          </a:p>
          <a:p>
            <a:pPr marL="82006" indent="-82006" algn="just">
              <a:lnSpc>
                <a:spcPts val="1076"/>
              </a:lnSpc>
            </a:pPr>
            <a:r>
              <a:rPr lang="en-US" altLang="ja-JP" sz="1200" kern="100" dirty="0">
                <a:latin typeface="HG丸ｺﾞｼｯｸM-PRO" panose="020F0600000000000000" pitchFamily="50" charset="-128"/>
                <a:ea typeface="HG丸ｺﾞｼｯｸM-PRO" panose="020F0600000000000000" pitchFamily="50" charset="-128"/>
                <a:cs typeface="Times New Roman"/>
              </a:rPr>
              <a:t>  </a:t>
            </a:r>
            <a:r>
              <a:rPr lang="ja-JP" altLang="en-US" sz="1200" kern="100" dirty="0">
                <a:latin typeface="HG丸ｺﾞｼｯｸM-PRO" panose="020F0600000000000000" pitchFamily="50" charset="-128"/>
                <a:ea typeface="HG丸ｺﾞｼｯｸM-PRO" panose="020F0600000000000000" pitchFamily="50" charset="-128"/>
                <a:cs typeface="Times New Roman"/>
              </a:rPr>
              <a:t>外来・入院件数　人工透析者数　疾病（生活習慣病等）がん検診、健診受診状況・結果　喫煙率　等</a:t>
            </a:r>
            <a:r>
              <a:rPr lang="ja-JP" altLang="en-US" sz="1100" kern="100" dirty="0">
                <a:latin typeface="HG丸ｺﾞｼｯｸM-PRO" panose="020F0600000000000000" pitchFamily="50" charset="-128"/>
                <a:ea typeface="HG丸ｺﾞｼｯｸM-PRO" panose="020F0600000000000000" pitchFamily="50" charset="-128"/>
                <a:cs typeface="Times New Roman"/>
              </a:rPr>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410" y="4663087"/>
            <a:ext cx="1358478" cy="8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
          <p:cNvSpPr txBox="1">
            <a:spLocks noChangeArrowheads="1"/>
          </p:cNvSpPr>
          <p:nvPr/>
        </p:nvSpPr>
        <p:spPr bwMode="auto">
          <a:xfrm>
            <a:off x="6103844" y="4298888"/>
            <a:ext cx="1353662" cy="301510"/>
          </a:xfrm>
          <a:prstGeom prst="rect">
            <a:avLst/>
          </a:prstGeom>
          <a:solidFill>
            <a:srgbClr val="FFFFFF"/>
          </a:solidFill>
          <a:ln w="9525">
            <a:noFill/>
            <a:miter lim="800000"/>
            <a:headEnd/>
            <a:tailEnd/>
          </a:ln>
        </p:spPr>
        <p:txBody>
          <a:bodyPr rot="0" vert="horz" wrap="square" lIns="98404" tIns="49202" rIns="98404" bIns="49202" anchor="ctr" anchorCtr="0">
            <a:noAutofit/>
          </a:bodyPr>
          <a:lstStyle/>
          <a:p>
            <a:pPr algn="ctr" defTabSz="368143">
              <a:defRPr/>
            </a:pPr>
            <a:r>
              <a:rPr kumimoji="0" lang="ja-JP" altLang="en-US" sz="129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地図の最新化</a:t>
            </a:r>
            <a:endParaRPr kumimoji="0" lang="en-US" altLang="ja-JP" sz="129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7" name="スライド番号プレースホルダー 6"/>
          <p:cNvSpPr>
            <a:spLocks noGrp="1"/>
          </p:cNvSpPr>
          <p:nvPr>
            <p:ph type="sldNum" sz="quarter" idx="12"/>
          </p:nvPr>
        </p:nvSpPr>
        <p:spPr>
          <a:xfrm>
            <a:off x="11105394" y="6777513"/>
            <a:ext cx="739962" cy="392932"/>
          </a:xfrm>
        </p:spPr>
        <p:txBody>
          <a:bodyPr/>
          <a:lstStyle/>
          <a:p>
            <a:fld id="{C0316268-F438-42AC-A33A-7BFCA43BFBFE}" type="slidenum">
              <a:rPr kumimoji="1" lang="ja-JP" altLang="en-US" sz="1600" smtClean="0"/>
              <a:t>11</a:t>
            </a:fld>
            <a:endParaRPr kumimoji="1" lang="ja-JP" altLang="en-US" sz="1600" dirty="0"/>
          </a:p>
        </p:txBody>
      </p:sp>
      <p:sp>
        <p:nvSpPr>
          <p:cNvPr id="30" name="正方形/長方形 29">
            <a:extLst>
              <a:ext uri="{FF2B5EF4-FFF2-40B4-BE49-F238E27FC236}">
                <a16:creationId xmlns:a16="http://schemas.microsoft.com/office/drawing/2014/main" id="{A25BF73D-EC13-471C-9B4A-9C96765EA1E8}"/>
              </a:ext>
            </a:extLst>
          </p:cNvPr>
          <p:cNvSpPr/>
          <p:nvPr/>
        </p:nvSpPr>
        <p:spPr>
          <a:xfrm>
            <a:off x="0" y="2071"/>
            <a:ext cx="12192000" cy="618889"/>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92039">
              <a:defRPr/>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特定健診受診率向上プロジェクト</a:t>
            </a:r>
            <a:r>
              <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⑥　　　　　　</a:t>
            </a:r>
            <a:r>
              <a:rPr kumimoji="0"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～見える化支援ツールへの後期高齢者医療・介護データ付加～</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783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42281"/>
            <a:ext cx="10683240" cy="559226"/>
          </a:xfrm>
          <a:solidFill>
            <a:schemeClr val="tx2"/>
          </a:solidFill>
        </p:spPr>
        <p:txBody>
          <a:bodyPr>
            <a:noAutofit/>
          </a:bodyPr>
          <a:lstStyle/>
          <a:p>
            <a:pPr algn="ctr"/>
            <a:r>
              <a:rPr lang="ja-JP" altLang="ja-JP" sz="2260" b="1" dirty="0">
                <a:solidFill>
                  <a:schemeClr val="bg1"/>
                </a:solidFill>
              </a:rPr>
              <a:t>市町村保健事業への支援強化</a:t>
            </a:r>
            <a:r>
              <a:rPr lang="ja-JP" altLang="en-US" sz="2260" b="1" dirty="0">
                <a:solidFill>
                  <a:schemeClr val="bg1"/>
                </a:solidFill>
              </a:rPr>
              <a:t>　</a:t>
            </a:r>
            <a:r>
              <a:rPr lang="ja-JP" altLang="ja-JP" sz="1737" dirty="0">
                <a:solidFill>
                  <a:schemeClr val="bg1"/>
                </a:solidFill>
              </a:rPr>
              <a:t>～</a:t>
            </a:r>
            <a:r>
              <a:rPr lang="ja-JP" altLang="ja-JP" sz="1737" dirty="0" smtClean="0">
                <a:solidFill>
                  <a:schemeClr val="bg1"/>
                </a:solidFill>
              </a:rPr>
              <a:t>【</a:t>
            </a:r>
            <a:r>
              <a:rPr lang="ja-JP" altLang="en-US" sz="1737" dirty="0" smtClean="0">
                <a:solidFill>
                  <a:schemeClr val="bg1"/>
                </a:solidFill>
              </a:rPr>
              <a:t>知事</a:t>
            </a:r>
            <a:r>
              <a:rPr lang="ja-JP" altLang="ja-JP" sz="1737" dirty="0" smtClean="0">
                <a:solidFill>
                  <a:schemeClr val="bg1"/>
                </a:solidFill>
              </a:rPr>
              <a:t>重点</a:t>
            </a:r>
            <a:r>
              <a:rPr lang="ja-JP" altLang="en-US" sz="1737" dirty="0" smtClean="0">
                <a:solidFill>
                  <a:schemeClr val="bg1"/>
                </a:solidFill>
              </a:rPr>
              <a:t>事業</a:t>
            </a:r>
            <a:r>
              <a:rPr lang="ja-JP" altLang="ja-JP" sz="1737" dirty="0" smtClean="0">
                <a:solidFill>
                  <a:schemeClr val="bg1"/>
                </a:solidFill>
              </a:rPr>
              <a:t>】</a:t>
            </a:r>
            <a:r>
              <a:rPr lang="ja-JP" altLang="en-US" sz="1737" dirty="0" smtClean="0">
                <a:solidFill>
                  <a:schemeClr val="bg1"/>
                </a:solidFill>
              </a:rPr>
              <a:t>大阪府</a:t>
            </a:r>
            <a:r>
              <a:rPr lang="ja-JP" altLang="ja-JP" sz="1737" dirty="0" smtClean="0">
                <a:solidFill>
                  <a:schemeClr val="bg1"/>
                </a:solidFill>
              </a:rPr>
              <a:t>国民</a:t>
            </a:r>
            <a:r>
              <a:rPr lang="ja-JP" altLang="ja-JP" sz="1737" dirty="0">
                <a:solidFill>
                  <a:schemeClr val="bg1"/>
                </a:solidFill>
              </a:rPr>
              <a:t>健康保険ヘルスアップ支援事業～</a:t>
            </a:r>
          </a:p>
        </p:txBody>
      </p:sp>
      <p:sp>
        <p:nvSpPr>
          <p:cNvPr id="6" name="コンテンツ プレースホルダー 5"/>
          <p:cNvSpPr>
            <a:spLocks noGrp="1"/>
          </p:cNvSpPr>
          <p:nvPr>
            <p:ph idx="1"/>
          </p:nvPr>
        </p:nvSpPr>
        <p:spPr>
          <a:xfrm>
            <a:off x="1173960" y="835060"/>
            <a:ext cx="9905520" cy="6263699"/>
          </a:xfrm>
        </p:spPr>
        <p:txBody>
          <a:bodyPr>
            <a:noAutofit/>
          </a:bodyPr>
          <a:lstStyle/>
          <a:p>
            <a:pPr marL="0" indent="0">
              <a:buNone/>
            </a:pPr>
            <a:r>
              <a:rPr lang="ja-JP" altLang="ja-JP" sz="1614" b="1" u="sng" dirty="0"/>
              <a:t>■目的</a:t>
            </a:r>
            <a:r>
              <a:rPr lang="ja-JP" altLang="en-US" sz="1614" dirty="0"/>
              <a:t>　</a:t>
            </a:r>
            <a:r>
              <a:rPr lang="ja-JP" altLang="ja-JP" sz="1614" b="1" dirty="0"/>
              <a:t>市町村</a:t>
            </a:r>
            <a:r>
              <a:rPr lang="ja-JP" altLang="en-US" sz="1614" b="1" dirty="0"/>
              <a:t>の</a:t>
            </a:r>
            <a:r>
              <a:rPr lang="ja-JP" altLang="ja-JP" sz="1614" b="1" dirty="0"/>
              <a:t>保健事業に対する支援を強化</a:t>
            </a:r>
            <a:r>
              <a:rPr lang="ja-JP" altLang="en-US" sz="1614" b="1" dirty="0"/>
              <a:t>し疾病の予防・</a:t>
            </a:r>
            <a:r>
              <a:rPr lang="ja-JP" altLang="ja-JP" sz="1614" b="1" dirty="0"/>
              <a:t>健康づくり</a:t>
            </a:r>
            <a:r>
              <a:rPr lang="ja-JP" altLang="en-US" sz="1614" b="1" dirty="0"/>
              <a:t>、</a:t>
            </a:r>
            <a:r>
              <a:rPr lang="ja-JP" altLang="ja-JP" sz="1614" b="1" dirty="0"/>
              <a:t>医療費</a:t>
            </a:r>
            <a:r>
              <a:rPr lang="ja-JP" altLang="en-US" sz="1614" b="1" dirty="0"/>
              <a:t>の</a:t>
            </a:r>
            <a:r>
              <a:rPr lang="ja-JP" altLang="ja-JP" sz="1614" b="1" dirty="0"/>
              <a:t>適正化</a:t>
            </a:r>
            <a:r>
              <a:rPr lang="ja-JP" altLang="en-US" sz="1614" b="1" dirty="0"/>
              <a:t>を図る</a:t>
            </a:r>
            <a:endParaRPr lang="en-US" altLang="ja-JP" sz="1614" b="1" dirty="0">
              <a:solidFill>
                <a:srgbClr val="FF0000"/>
              </a:solidFill>
            </a:endParaRPr>
          </a:p>
          <a:p>
            <a:pPr marL="0" indent="0">
              <a:buNone/>
            </a:pPr>
            <a:endParaRPr lang="en-US" altLang="ja-JP" sz="1614" b="1" u="sng" dirty="0"/>
          </a:p>
          <a:p>
            <a:pPr marL="0" indent="0">
              <a:lnSpc>
                <a:spcPct val="120000"/>
              </a:lnSpc>
              <a:buNone/>
            </a:pPr>
            <a:r>
              <a:rPr lang="ja-JP" altLang="ja-JP" sz="1614" b="1" u="sng" dirty="0"/>
              <a:t>■背景</a:t>
            </a:r>
            <a:endParaRPr lang="ja-JP" altLang="ja-JP" sz="1614"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endParaRPr lang="ja-JP" altLang="en-US" sz="1390" dirty="0"/>
          </a:p>
        </p:txBody>
      </p:sp>
      <p:sp>
        <p:nvSpPr>
          <p:cNvPr id="7" name="角丸四角形 6"/>
          <p:cNvSpPr/>
          <p:nvPr/>
        </p:nvSpPr>
        <p:spPr>
          <a:xfrm>
            <a:off x="1952200" y="1595051"/>
            <a:ext cx="4493501" cy="1684379"/>
          </a:xfrm>
          <a:prstGeom prst="roundRect">
            <a:avLst>
              <a:gd name="adj" fmla="val 8515"/>
            </a:avLst>
          </a:prstGeom>
          <a:solidFill>
            <a:schemeClr val="accent5">
              <a:lumMod val="20000"/>
              <a:lumOff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horz" wrap="square" lIns="79424" tIns="39712" rIns="79424" bIns="39712" numCol="1" spcCol="0" rtlCol="0" fromWordArt="0" anchor="ctr" anchorCtr="0" forceAA="0" compatLnSpc="1">
            <a:prstTxWarp prst="textNoShape">
              <a:avLst/>
            </a:prstTxWarp>
            <a:noAutofit/>
          </a:bodyPr>
          <a:lstStyle/>
          <a:p>
            <a:pPr marL="231670" indent="-231670">
              <a:lnSpc>
                <a:spcPct val="115000"/>
              </a:lnSpc>
            </a:pPr>
            <a:r>
              <a:rPr lang="ja-JP" altLang="en-US" sz="1453" kern="100" dirty="0">
                <a:ea typeface="AR丸ゴシック体M"/>
                <a:cs typeface="Times New Roman" panose="02020603050405020304" pitchFamily="18" charset="0"/>
              </a:rPr>
              <a:t>・</a:t>
            </a:r>
            <a:r>
              <a:rPr lang="ja-JP" altLang="en-US" sz="1453" kern="100" dirty="0">
                <a:ea typeface="ＭＳ ゴシック" panose="020B0609070205080204" pitchFamily="49" charset="-128"/>
                <a:cs typeface="Times New Roman" panose="02020603050405020304" pitchFamily="18" charset="0"/>
              </a:rPr>
              <a:t>大阪府の市町村国保の健康指標は全国でも低位　</a:t>
            </a:r>
            <a:endParaRPr lang="ja-JP" altLang="en-US" sz="1453" kern="100" dirty="0">
              <a:ea typeface="ＭＳ 明朝" panose="02020609040205080304" pitchFamily="17" charset="-128"/>
              <a:cs typeface="Times New Roman" panose="02020603050405020304" pitchFamily="18" charset="0"/>
            </a:endParaRPr>
          </a:p>
          <a:p>
            <a:pPr marL="231670" indent="-115835">
              <a:lnSpc>
                <a:spcPct val="115000"/>
              </a:lnSpc>
            </a:pPr>
            <a:r>
              <a:rPr lang="ja-JP" altLang="en-US" sz="1453" kern="0" dirty="0">
                <a:ea typeface="ＭＳ ゴシック" panose="020B0609070205080204" pitchFamily="49" charset="-128"/>
                <a:cs typeface="Times New Roman" panose="02020603050405020304" pitchFamily="18" charset="0"/>
              </a:rPr>
              <a:t>　特定健康診査受診率：</a:t>
            </a:r>
            <a:r>
              <a:rPr lang="en-US" sz="1453" kern="0" dirty="0">
                <a:ea typeface="ＭＳ ゴシック" panose="020B0609070205080204" pitchFamily="49" charset="-128"/>
                <a:cs typeface="Times New Roman" panose="02020603050405020304" pitchFamily="18" charset="0"/>
              </a:rPr>
              <a:t>42</a:t>
            </a:r>
            <a:r>
              <a:rPr lang="ja-JP" altLang="en-US" sz="1453" kern="0" dirty="0">
                <a:ea typeface="ＭＳ ゴシック" panose="020B0609070205080204" pitchFamily="49" charset="-128"/>
                <a:cs typeface="Times New Roman" panose="02020603050405020304" pitchFamily="18" charset="0"/>
              </a:rPr>
              <a:t>位</a:t>
            </a:r>
            <a:endParaRPr lang="en-US" altLang="ja-JP" sz="1453" kern="0" dirty="0">
              <a:ea typeface="ＭＳ ゴシック" panose="020B0609070205080204" pitchFamily="49" charset="-128"/>
              <a:cs typeface="Times New Roman" panose="02020603050405020304" pitchFamily="18" charset="0"/>
            </a:endParaRPr>
          </a:p>
          <a:p>
            <a:pPr marL="231670" indent="-115835">
              <a:lnSpc>
                <a:spcPct val="115000"/>
              </a:lnSpc>
            </a:pPr>
            <a:r>
              <a:rPr lang="ja-JP" altLang="en-US" sz="1453" kern="0" dirty="0">
                <a:ea typeface="ＭＳ ゴシック" panose="020B0609070205080204" pitchFamily="49" charset="-128"/>
                <a:cs typeface="Times New Roman" panose="02020603050405020304" pitchFamily="18" charset="0"/>
              </a:rPr>
              <a:t>　特定保健指導実施率：</a:t>
            </a:r>
            <a:r>
              <a:rPr lang="en-US" altLang="ja-JP" sz="1453" kern="0" dirty="0">
                <a:ea typeface="ＭＳ ゴシック" panose="020B0609070205080204" pitchFamily="49" charset="-128"/>
                <a:cs typeface="Times New Roman" panose="02020603050405020304" pitchFamily="18" charset="0"/>
              </a:rPr>
              <a:t>40</a:t>
            </a:r>
            <a:r>
              <a:rPr lang="ja-JP" altLang="en-US" sz="1453" kern="0" dirty="0">
                <a:ea typeface="ＭＳ ゴシック" panose="020B0609070205080204" pitchFamily="49" charset="-128"/>
                <a:cs typeface="Times New Roman" panose="02020603050405020304" pitchFamily="18" charset="0"/>
              </a:rPr>
              <a:t>位</a:t>
            </a:r>
            <a:endParaRPr lang="ja-JP" altLang="en-US" sz="1453" kern="100" dirty="0">
              <a:ea typeface="ＭＳ 明朝" panose="02020609040205080304" pitchFamily="17" charset="-128"/>
              <a:cs typeface="Times New Roman" panose="02020603050405020304" pitchFamily="18" charset="0"/>
            </a:endParaRPr>
          </a:p>
          <a:p>
            <a:pPr>
              <a:lnSpc>
                <a:spcPct val="115000"/>
              </a:lnSpc>
            </a:pPr>
            <a:endParaRPr lang="en-US" altLang="ja-JP" sz="1453" kern="100" dirty="0">
              <a:ea typeface="ＭＳ ゴシック" panose="020B0609070205080204" pitchFamily="49" charset="-128"/>
              <a:cs typeface="Times New Roman" panose="02020603050405020304" pitchFamily="18" charset="0"/>
            </a:endParaRPr>
          </a:p>
          <a:p>
            <a:pPr>
              <a:lnSpc>
                <a:spcPct val="115000"/>
              </a:lnSpc>
            </a:pPr>
            <a:r>
              <a:rPr lang="ja-JP" altLang="en-US" sz="1453" kern="100" dirty="0" smtClean="0">
                <a:ea typeface="ＭＳ ゴシック" panose="020B0609070205080204" pitchFamily="49" charset="-128"/>
                <a:cs typeface="Times New Roman" panose="02020603050405020304" pitchFamily="18" charset="0"/>
              </a:rPr>
              <a:t>・特定健診受診率をはじめとする健康指標には</a:t>
            </a:r>
            <a:endParaRPr lang="en-US" altLang="ja-JP" sz="1453" kern="100" dirty="0" smtClean="0">
              <a:ea typeface="ＭＳ ゴシック" panose="020B0609070205080204" pitchFamily="49" charset="-128"/>
              <a:cs typeface="Times New Roman" panose="02020603050405020304" pitchFamily="18" charset="0"/>
            </a:endParaRPr>
          </a:p>
          <a:p>
            <a:pPr>
              <a:lnSpc>
                <a:spcPct val="115000"/>
              </a:lnSpc>
            </a:pPr>
            <a:r>
              <a:rPr lang="ja-JP" altLang="en-US" sz="1453" kern="100" dirty="0">
                <a:ea typeface="ＭＳ ゴシック" panose="020B0609070205080204" pitchFamily="49" charset="-128"/>
                <a:cs typeface="Times New Roman" panose="02020603050405020304" pitchFamily="18" charset="0"/>
              </a:rPr>
              <a:t>　</a:t>
            </a:r>
            <a:r>
              <a:rPr lang="ja-JP" altLang="en-US" sz="1453" kern="100" dirty="0" smtClean="0">
                <a:ea typeface="ＭＳ ゴシック" panose="020B0609070205080204" pitchFamily="49" charset="-128"/>
                <a:cs typeface="Times New Roman" panose="02020603050405020304" pitchFamily="18" charset="0"/>
              </a:rPr>
              <a:t>府内市町村間で地域差が生じている</a:t>
            </a:r>
            <a:endParaRPr lang="ja-JP" altLang="en-US" sz="1453" kern="100" dirty="0">
              <a:ea typeface="ＭＳ 明朝" panose="02020609040205080304" pitchFamily="17" charset="-128"/>
              <a:cs typeface="Times New Roman" panose="02020603050405020304" pitchFamily="18" charset="0"/>
            </a:endParaRPr>
          </a:p>
        </p:txBody>
      </p:sp>
      <p:sp>
        <p:nvSpPr>
          <p:cNvPr id="8" name="角丸四角形 7"/>
          <p:cNvSpPr/>
          <p:nvPr/>
        </p:nvSpPr>
        <p:spPr>
          <a:xfrm>
            <a:off x="1960099" y="6614895"/>
            <a:ext cx="4493501" cy="502270"/>
          </a:xfrm>
          <a:prstGeom prst="roundRect">
            <a:avLst>
              <a:gd name="adj" fmla="val 388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9424" tIns="39712" rIns="79424" bIns="39712" numCol="1" spcCol="0" rtlCol="0" fromWordArt="0" anchor="ctr" anchorCtr="0" forceAA="0" compatLnSpc="1">
            <a:prstTxWarp prst="textNoShape">
              <a:avLst/>
            </a:prstTxWarp>
            <a:noAutofit/>
          </a:bodyPr>
          <a:lstStyle/>
          <a:p>
            <a:pPr algn="ctr"/>
            <a:r>
              <a:rPr lang="ja-JP" altLang="en-US" sz="1564" b="1" kern="100" dirty="0">
                <a:solidFill>
                  <a:srgbClr val="000000"/>
                </a:solidFill>
                <a:ea typeface="ＭＳ ゴシック" panose="020B0609070205080204" pitchFamily="49" charset="-128"/>
                <a:cs typeface="Times New Roman" panose="02020603050405020304" pitchFamily="18" charset="0"/>
              </a:rPr>
              <a:t>健康づくり・医療費適正化に向けて、</a:t>
            </a:r>
            <a:endParaRPr lang="en-US" altLang="ja-JP" sz="1564" b="1" kern="100" dirty="0">
              <a:solidFill>
                <a:srgbClr val="000000"/>
              </a:solidFill>
              <a:ea typeface="ＭＳ ゴシック" panose="020B0609070205080204" pitchFamily="49" charset="-128"/>
              <a:cs typeface="Times New Roman" panose="02020603050405020304" pitchFamily="18" charset="0"/>
            </a:endParaRPr>
          </a:p>
          <a:p>
            <a:pPr algn="ctr"/>
            <a:r>
              <a:rPr lang="ja-JP" altLang="en-US" sz="1564" b="1" kern="100" dirty="0">
                <a:solidFill>
                  <a:srgbClr val="000000"/>
                </a:solidFill>
                <a:ea typeface="ＭＳ ゴシック" panose="020B0609070205080204" pitchFamily="49" charset="-128"/>
                <a:cs typeface="Times New Roman" panose="02020603050405020304" pitchFamily="18" charset="0"/>
              </a:rPr>
              <a:t>市町村国保のさらなる取組の強化が不可欠</a:t>
            </a:r>
            <a:endParaRPr lang="ja-JP" altLang="en-US" sz="1737" kern="100" dirty="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11079480" y="6840434"/>
            <a:ext cx="822960" cy="392932"/>
          </a:xfrm>
        </p:spPr>
        <p:txBody>
          <a:bodyPr/>
          <a:lstStyle/>
          <a:p>
            <a:fld id="{9AA5924C-952F-45A0-82B4-69ED97609DCC}" type="slidenum">
              <a:rPr kumimoji="1" lang="ja-JP" altLang="en-US" sz="1600" smtClean="0"/>
              <a:t>2</a:t>
            </a:fld>
            <a:endParaRPr kumimoji="1" lang="ja-JP" altLang="en-US" sz="1600" dirty="0"/>
          </a:p>
        </p:txBody>
      </p:sp>
      <p:sp>
        <p:nvSpPr>
          <p:cNvPr id="16" name="角丸四角形 6">
            <a:extLst>
              <a:ext uri="{FF2B5EF4-FFF2-40B4-BE49-F238E27FC236}">
                <a16:creationId xmlns:a16="http://schemas.microsoft.com/office/drawing/2014/main" id="{34ABD5BD-EBCF-4C4F-A83C-874D6C6ABC59}"/>
              </a:ext>
            </a:extLst>
          </p:cNvPr>
          <p:cNvSpPr/>
          <p:nvPr/>
        </p:nvSpPr>
        <p:spPr>
          <a:xfrm>
            <a:off x="1952200" y="3408218"/>
            <a:ext cx="4493501" cy="3072070"/>
          </a:xfrm>
          <a:prstGeom prst="roundRect">
            <a:avLst>
              <a:gd name="adj" fmla="val 8004"/>
            </a:avLst>
          </a:prstGeom>
          <a:solidFill>
            <a:schemeClr val="accent5">
              <a:lumMod val="20000"/>
              <a:lumOff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horz" wrap="square" lIns="79424" tIns="39712" rIns="79424" bIns="39712" numCol="1" spcCol="0" rtlCol="0" fromWordArt="0" anchor="ctr" anchorCtr="0" forceAA="0" compatLnSpc="1">
            <a:prstTxWarp prst="textNoShape">
              <a:avLst/>
            </a:prstTxWarp>
            <a:noAutofit/>
          </a:bodyPr>
          <a:lstStyle/>
          <a:p>
            <a:pPr>
              <a:lnSpc>
                <a:spcPct val="115000"/>
              </a:lnSpc>
            </a:pPr>
            <a:r>
              <a:rPr lang="ja-JP" altLang="en-US" sz="1453" kern="100" dirty="0">
                <a:ea typeface="ＭＳ ゴシック" panose="020B0609070205080204" pitchFamily="49" charset="-128"/>
                <a:cs typeface="Times New Roman" panose="02020603050405020304" pitchFamily="18" charset="0"/>
              </a:rPr>
              <a:t>平成</a:t>
            </a:r>
            <a:r>
              <a:rPr lang="en-US" sz="1453" kern="100" dirty="0">
                <a:ea typeface="ＭＳ ゴシック" panose="020B0609070205080204" pitchFamily="49" charset="-128"/>
                <a:cs typeface="Times New Roman" panose="02020603050405020304" pitchFamily="18" charset="0"/>
              </a:rPr>
              <a:t>30</a:t>
            </a:r>
            <a:r>
              <a:rPr lang="ja-JP" altLang="en-US" sz="1453" kern="100" dirty="0">
                <a:ea typeface="ＭＳ ゴシック" panose="020B0609070205080204" pitchFamily="49" charset="-128"/>
                <a:cs typeface="Times New Roman" panose="02020603050405020304" pitchFamily="18" charset="0"/>
              </a:rPr>
              <a:t>年度からの国保制度改革により、</a:t>
            </a:r>
            <a:endParaRPr lang="ja-JP" altLang="en-US" sz="1453" kern="100" dirty="0">
              <a:ea typeface="ＭＳ 明朝" panose="02020609040205080304" pitchFamily="17" charset="-128"/>
              <a:cs typeface="Times New Roman" panose="02020603050405020304" pitchFamily="18" charset="0"/>
            </a:endParaRPr>
          </a:p>
          <a:p>
            <a:pPr indent="115835">
              <a:lnSpc>
                <a:spcPct val="115000"/>
              </a:lnSpc>
            </a:pPr>
            <a:r>
              <a:rPr lang="ja-JP" altLang="en-US" sz="1453" kern="100" dirty="0">
                <a:ea typeface="ＭＳ ゴシック" panose="020B0609070205080204" pitchFamily="49" charset="-128"/>
                <a:cs typeface="Times New Roman" panose="02020603050405020304" pitchFamily="18" charset="0"/>
              </a:rPr>
              <a:t>　　　　都道府県が国保運営に中心的役割を担う</a:t>
            </a:r>
            <a:endParaRPr lang="ja-JP" altLang="en-US" sz="1453" kern="100" dirty="0">
              <a:ea typeface="ＭＳ 明朝" panose="02020609040205080304" pitchFamily="17" charset="-128"/>
              <a:cs typeface="Times New Roman" panose="02020603050405020304" pitchFamily="18" charset="0"/>
            </a:endParaRPr>
          </a:p>
          <a:p>
            <a:pPr indent="115835">
              <a:lnSpc>
                <a:spcPct val="115000"/>
              </a:lnSpc>
            </a:pPr>
            <a:r>
              <a:rPr lang="en-US" sz="1453" kern="100" dirty="0">
                <a:latin typeface="HG丸ｺﾞｼｯｸM-PRO" panose="020F0600000000000000" pitchFamily="50" charset="-128"/>
                <a:ea typeface="ＭＳ 明朝" panose="02020609040205080304" pitchFamily="17" charset="-128"/>
                <a:cs typeface="Times New Roman" panose="02020603050405020304" pitchFamily="18" charset="0"/>
              </a:rPr>
              <a:t> </a:t>
            </a:r>
          </a:p>
          <a:p>
            <a:pPr indent="115835">
              <a:lnSpc>
                <a:spcPct val="115000"/>
              </a:lnSpc>
            </a:pPr>
            <a:r>
              <a:rPr lang="ja-JP" altLang="en-US" sz="1453" dirty="0">
                <a:latin typeface="ＭＳ ゴシック" panose="020B0609070205080204" pitchFamily="49" charset="-128"/>
                <a:ea typeface="ＭＳ ゴシック" panose="020B0609070205080204" pitchFamily="49" charset="-128"/>
              </a:rPr>
              <a:t>国は都道府県が、管内市町村国保における保健事業を支援するための事業として</a:t>
            </a:r>
            <a:r>
              <a:rPr lang="en-US" altLang="ja-JP" sz="1453" b="1" dirty="0">
                <a:latin typeface="ＭＳ ゴシック" panose="020B0609070205080204" pitchFamily="49" charset="-128"/>
                <a:ea typeface="ＭＳ ゴシック" panose="020B0609070205080204" pitchFamily="49" charset="-128"/>
              </a:rPr>
              <a:t>『</a:t>
            </a:r>
            <a:r>
              <a:rPr lang="ja-JP" altLang="en-US" sz="1453"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都道府県国保ヘルスアップ支援</a:t>
            </a:r>
            <a:r>
              <a:rPr lang="ja-JP" altLang="en-US" sz="1453" b="1"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事業</a:t>
            </a:r>
            <a:r>
              <a:rPr lang="en-US" altLang="ja-JP" sz="1453" b="1"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53"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を創設</a:t>
            </a:r>
            <a:endParaRPr lang="en-US" altLang="ja-JP" sz="1453"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15835">
              <a:lnSpc>
                <a:spcPct val="115000"/>
              </a:lnSpc>
            </a:pPr>
            <a:endParaRPr lang="en-US" altLang="ja-JP" sz="1453"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15835">
              <a:lnSpc>
                <a:spcPct val="115000"/>
              </a:lnSpc>
            </a:pPr>
            <a:r>
              <a:rPr lang="ja-JP" altLang="en-US" sz="1453" dirty="0" smtClean="0">
                <a:latin typeface="ＭＳ ゴシック" panose="020B0609070205080204" pitchFamily="49" charset="-128"/>
                <a:ea typeface="ＭＳ ゴシック" panose="020B0609070205080204" pitchFamily="49" charset="-128"/>
              </a:rPr>
              <a:t>人生</a:t>
            </a:r>
            <a:r>
              <a:rPr lang="en-US" altLang="ja-JP" sz="1453" dirty="0" smtClean="0">
                <a:latin typeface="ＭＳ ゴシック" panose="020B0609070205080204" pitchFamily="49" charset="-128"/>
                <a:ea typeface="ＭＳ ゴシック" panose="020B0609070205080204" pitchFamily="49" charset="-128"/>
              </a:rPr>
              <a:t>100</a:t>
            </a:r>
            <a:r>
              <a:rPr lang="ja-JP" altLang="en-US" sz="1453" dirty="0" smtClean="0">
                <a:latin typeface="ＭＳ ゴシック" panose="020B0609070205080204" pitchFamily="49" charset="-128"/>
                <a:ea typeface="ＭＳ ゴシック" panose="020B0609070205080204" pitchFamily="49" charset="-128"/>
              </a:rPr>
              <a:t>年時代を見据え、保険者努力支援制度を抜本的に強化し、予防・健康づくりを強力に推進（</a:t>
            </a:r>
            <a:r>
              <a:rPr lang="en-US" altLang="ja-JP" sz="1453" b="1" dirty="0" smtClean="0">
                <a:latin typeface="ＭＳ ゴシック" panose="020B0609070205080204" pitchFamily="49" charset="-128"/>
                <a:ea typeface="ＭＳ ゴシック" panose="020B0609070205080204" pitchFamily="49" charset="-128"/>
              </a:rPr>
              <a:t>『</a:t>
            </a:r>
            <a:r>
              <a:rPr lang="ja-JP" altLang="en-US" sz="1453" b="1" dirty="0" smtClean="0">
                <a:latin typeface="ＭＳ ゴシック" panose="020B0609070205080204" pitchFamily="49" charset="-128"/>
                <a:ea typeface="ＭＳ ゴシック" panose="020B0609070205080204" pitchFamily="49" charset="-128"/>
              </a:rPr>
              <a:t>予防・健康づくり支援交付金</a:t>
            </a:r>
            <a:r>
              <a:rPr lang="en-US" altLang="ja-JP" sz="1453" b="1" dirty="0" smtClean="0">
                <a:latin typeface="ＭＳ ゴシック" panose="020B0609070205080204" pitchFamily="49" charset="-128"/>
                <a:ea typeface="ＭＳ ゴシック" panose="020B0609070205080204" pitchFamily="49" charset="-128"/>
              </a:rPr>
              <a:t>』</a:t>
            </a:r>
            <a:r>
              <a:rPr lang="ja-JP" altLang="en-US" sz="1453" dirty="0" smtClean="0">
                <a:latin typeface="ＭＳ ゴシック" panose="020B0609070205080204" pitchFamily="49" charset="-128"/>
                <a:ea typeface="ＭＳ ゴシック" panose="020B0609070205080204" pitchFamily="49" charset="-128"/>
              </a:rPr>
              <a:t>の創設）</a:t>
            </a:r>
            <a:endParaRPr lang="en-US" altLang="ja-JP" sz="1453"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15835">
              <a:lnSpc>
                <a:spcPct val="115000"/>
              </a:lnSpc>
            </a:pP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＊事業費の増額：</a:t>
            </a:r>
            <a:r>
              <a:rPr lang="en-US" altLang="ja-JP" sz="1453"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50</a:t>
            </a:r>
            <a:r>
              <a:rPr lang="ja-JP" altLang="en-US" sz="1453" kern="10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億円</a:t>
            </a: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250</a:t>
            </a: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億円に増</a:t>
            </a:r>
            <a:endPar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indent="115835">
              <a:lnSpc>
                <a:spcPct val="115000"/>
              </a:lnSpc>
            </a:pP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＊事業に連動した交付金の配分：</a:t>
            </a:r>
            <a:r>
              <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300</a:t>
            </a: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億円追加</a:t>
            </a:r>
            <a:endPar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二等辺三角形 14">
            <a:extLst>
              <a:ext uri="{FF2B5EF4-FFF2-40B4-BE49-F238E27FC236}">
                <a16:creationId xmlns:a16="http://schemas.microsoft.com/office/drawing/2014/main" id="{4DF2BF3A-3012-4475-9668-B95B0F764E82}"/>
              </a:ext>
            </a:extLst>
          </p:cNvPr>
          <p:cNvSpPr/>
          <p:nvPr/>
        </p:nvSpPr>
        <p:spPr>
          <a:xfrm rot="10800000">
            <a:off x="3837806" y="3936972"/>
            <a:ext cx="843508" cy="20493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4"/>
          </a:p>
        </p:txBody>
      </p:sp>
      <p:sp>
        <p:nvSpPr>
          <p:cNvPr id="19" name="二等辺三角形 18">
            <a:extLst>
              <a:ext uri="{FF2B5EF4-FFF2-40B4-BE49-F238E27FC236}">
                <a16:creationId xmlns:a16="http://schemas.microsoft.com/office/drawing/2014/main" id="{4DF2BF3A-3012-4475-9668-B95B0F764E82}"/>
              </a:ext>
            </a:extLst>
          </p:cNvPr>
          <p:cNvSpPr/>
          <p:nvPr/>
        </p:nvSpPr>
        <p:spPr>
          <a:xfrm rot="10800000">
            <a:off x="3853608" y="4968740"/>
            <a:ext cx="843508" cy="20110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4"/>
          </a:p>
        </p:txBody>
      </p:sp>
      <p:pic>
        <p:nvPicPr>
          <p:cNvPr id="17" name="図 1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481664" y="1617653"/>
            <a:ext cx="3477072" cy="3445676"/>
          </a:xfrm>
          <a:prstGeom prst="rect">
            <a:avLst/>
          </a:prstGeom>
          <a:ln>
            <a:solidFill>
              <a:schemeClr val="accent1"/>
            </a:solidFill>
          </a:ln>
        </p:spPr>
      </p:pic>
      <p:sp>
        <p:nvSpPr>
          <p:cNvPr id="5" name="額縁 4"/>
          <p:cNvSpPr/>
          <p:nvPr/>
        </p:nvSpPr>
        <p:spPr>
          <a:xfrm>
            <a:off x="6766560" y="5296882"/>
            <a:ext cx="4907280" cy="1774155"/>
          </a:xfrm>
          <a:prstGeom prst="bevel">
            <a:avLst>
              <a:gd name="adj" fmla="val 7346"/>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保険者</a:t>
            </a:r>
            <a:r>
              <a:rPr lang="ja-JP" altLang="en-US" sz="1600" dirty="0">
                <a:solidFill>
                  <a:schemeClr val="tx1"/>
                </a:solidFill>
                <a:latin typeface="ＭＳ ゴシック" panose="020B0609070205080204" pitchFamily="49" charset="-128"/>
                <a:ea typeface="ＭＳ ゴシック" panose="020B0609070205080204" pitchFamily="49" charset="-128"/>
              </a:rPr>
              <a:t>努力支援</a:t>
            </a:r>
            <a:r>
              <a:rPr lang="ja-JP" altLang="en-US" sz="1600" dirty="0" smtClean="0">
                <a:solidFill>
                  <a:schemeClr val="tx1"/>
                </a:solidFill>
                <a:latin typeface="ＭＳ ゴシック" panose="020B0609070205080204" pitchFamily="49" charset="-128"/>
                <a:ea typeface="ＭＳ ゴシック" panose="020B0609070205080204" pitchFamily="49" charset="-128"/>
              </a:rPr>
              <a:t>制度</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accent6">
                    <a:lumMod val="50000"/>
                  </a:schemeClr>
                </a:solidFill>
              </a:rPr>
              <a:t>　</a:t>
            </a:r>
            <a:r>
              <a:rPr lang="ja-JP" altLang="en-US" sz="1400" dirty="0" smtClean="0">
                <a:solidFill>
                  <a:schemeClr val="tx1"/>
                </a:solidFill>
              </a:rPr>
              <a:t>予防・健康づくり等、医療費</a:t>
            </a:r>
            <a:r>
              <a:rPr lang="ja-JP" altLang="en-US" sz="1400" dirty="0">
                <a:solidFill>
                  <a:schemeClr val="tx1"/>
                </a:solidFill>
              </a:rPr>
              <a:t>適正化への取組など保険者機能の強化を促す観点から、適正かつ客観的な指標に基づき、都道府県や市町村ごとに保険者としての取組状況や実績を点数化し、それに応じて国から交付金を交付することで、国保の財政基盤を強化する</a:t>
            </a:r>
            <a:r>
              <a:rPr lang="ja-JP" altLang="en-US" sz="1400" dirty="0" smtClean="0">
                <a:solidFill>
                  <a:schemeClr val="tx1"/>
                </a:solidFill>
              </a:rPr>
              <a:t>制度</a:t>
            </a:r>
            <a:endParaRPr lang="en-US" altLang="ja-JP" sz="1400" dirty="0">
              <a:solidFill>
                <a:schemeClr val="tx1"/>
              </a:solidFill>
            </a:endParaRPr>
          </a:p>
        </p:txBody>
      </p:sp>
    </p:spTree>
    <p:extLst>
      <p:ext uri="{BB962C8B-B14F-4D97-AF65-F5344CB8AC3E}">
        <p14:creationId xmlns:p14="http://schemas.microsoft.com/office/powerpoint/2010/main" val="2942287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54285" y="1907830"/>
            <a:ext cx="4881991" cy="5356159"/>
          </a:xfrm>
          <a:prstGeom prst="rect">
            <a:avLst/>
          </a:prstGeom>
        </p:spPr>
      </p:pic>
      <p:pic>
        <p:nvPicPr>
          <p:cNvPr id="4" name="図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173492" y="1907830"/>
            <a:ext cx="4811922" cy="5356159"/>
          </a:xfrm>
          <a:prstGeom prst="rect">
            <a:avLst/>
          </a:prstGeom>
        </p:spPr>
      </p:pic>
      <p:sp>
        <p:nvSpPr>
          <p:cNvPr id="5" name="正方形/長方形 4"/>
          <p:cNvSpPr/>
          <p:nvPr/>
        </p:nvSpPr>
        <p:spPr>
          <a:xfrm>
            <a:off x="1368992" y="822942"/>
            <a:ext cx="9143849" cy="402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24" indent="-211424"/>
            <a:r>
              <a:rPr lang="ja-JP" altLang="en-US" sz="1722" dirty="0">
                <a:solidFill>
                  <a:schemeClr val="tx1"/>
                </a:solidFill>
                <a:latin typeface="HG丸ｺﾞｼｯｸM-PRO" panose="020F0600000000000000" pitchFamily="50" charset="-128"/>
                <a:ea typeface="HG丸ｺﾞｼｯｸM-PRO" panose="020F0600000000000000" pitchFamily="50" charset="-128"/>
              </a:rPr>
              <a:t>○ 特定健診受診率、特定保健指導は、年々向上しているが、全国比較では低位にある。</a:t>
            </a:r>
          </a:p>
        </p:txBody>
      </p:sp>
      <p:sp>
        <p:nvSpPr>
          <p:cNvPr id="6" name="Rectangle 4"/>
          <p:cNvSpPr>
            <a:spLocks noChangeArrowheads="1"/>
          </p:cNvSpPr>
          <p:nvPr/>
        </p:nvSpPr>
        <p:spPr bwMode="auto">
          <a:xfrm>
            <a:off x="1175809" y="0"/>
            <a:ext cx="9840383" cy="590466"/>
          </a:xfrm>
          <a:prstGeom prst="rect">
            <a:avLst/>
          </a:prstGeom>
          <a:solidFill>
            <a:srgbClr val="0070C0"/>
          </a:solidFill>
          <a:ln>
            <a:noFill/>
          </a:ln>
        </p:spPr>
        <p:txBody>
          <a:bodyPr wrap="none" tIns="66829" bIns="6682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583" dirty="0">
                <a:solidFill>
                  <a:schemeClr val="bg1"/>
                </a:solidFill>
                <a:latin typeface="Meiryo UI" pitchFamily="50" charset="-128"/>
                <a:ea typeface="Meiryo UI" pitchFamily="50" charset="-128"/>
                <a:cs typeface="Meiryo UI" pitchFamily="50" charset="-128"/>
              </a:rPr>
              <a:t>大阪府市町村国保　特定健診受診率・保健指導実施率</a:t>
            </a:r>
            <a:endParaRPr lang="en-US" altLang="ja-JP" sz="2583" dirty="0">
              <a:solidFill>
                <a:schemeClr val="bg1"/>
              </a:solidFill>
              <a:latin typeface="Meiryo UI" pitchFamily="50" charset="-128"/>
              <a:ea typeface="Meiryo UI" pitchFamily="50" charset="-128"/>
              <a:cs typeface="Meiryo UI" pitchFamily="50" charset="-128"/>
            </a:endParaRPr>
          </a:p>
        </p:txBody>
      </p:sp>
      <p:sp>
        <p:nvSpPr>
          <p:cNvPr id="7" name="スライド番号プレースホルダー 3"/>
          <p:cNvSpPr>
            <a:spLocks noGrp="1"/>
          </p:cNvSpPr>
          <p:nvPr>
            <p:ph type="sldNum" sz="quarter" idx="12"/>
          </p:nvPr>
        </p:nvSpPr>
        <p:spPr>
          <a:xfrm>
            <a:off x="11022630" y="6840434"/>
            <a:ext cx="895050" cy="392932"/>
          </a:xfrm>
        </p:spPr>
        <p:txBody>
          <a:bodyPr/>
          <a:lstStyle/>
          <a:p>
            <a:fld id="{5CF015CF-8A96-4FFA-866A-06879E9A3BEC}"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1565557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3775111379"/>
              </p:ext>
            </p:extLst>
          </p:nvPr>
        </p:nvGraphicFramePr>
        <p:xfrm>
          <a:off x="1360866" y="1045300"/>
          <a:ext cx="9475311" cy="305077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321734" y="3922620"/>
            <a:ext cx="9475311" cy="3457668"/>
            <a:chOff x="135598" y="3788219"/>
            <a:chExt cx="8804763" cy="3069781"/>
          </a:xfrm>
        </p:grpSpPr>
        <p:graphicFrame>
          <p:nvGraphicFramePr>
            <p:cNvPr id="7" name="グラフ 6"/>
            <p:cNvGraphicFramePr>
              <a:graphicFrameLocks/>
            </p:cNvGraphicFramePr>
            <p:nvPr>
              <p:extLst/>
            </p:nvPr>
          </p:nvGraphicFramePr>
          <p:xfrm>
            <a:off x="135598" y="3788219"/>
            <a:ext cx="8804763" cy="3069781"/>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flipH="1">
              <a:off x="685910" y="5347868"/>
              <a:ext cx="7776864" cy="2272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flipH="1">
              <a:off x="685910" y="5424450"/>
              <a:ext cx="7776864" cy="22723"/>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grpSp>
      <p:sp>
        <p:nvSpPr>
          <p:cNvPr id="10" name="タイトル 1">
            <a:extLst>
              <a:ext uri="{FF2B5EF4-FFF2-40B4-BE49-F238E27FC236}">
                <a16:creationId xmlns:a16="http://schemas.microsoft.com/office/drawing/2014/main" id="{0BA893A4-61AF-4000-A871-E2E469396663}"/>
              </a:ext>
            </a:extLst>
          </p:cNvPr>
          <p:cNvSpPr txBox="1">
            <a:spLocks/>
          </p:cNvSpPr>
          <p:nvPr/>
        </p:nvSpPr>
        <p:spPr>
          <a:xfrm>
            <a:off x="1175809" y="-5501"/>
            <a:ext cx="9840383" cy="518475"/>
          </a:xfrm>
          <a:prstGeom prst="rect">
            <a:avLst/>
          </a:prstGeom>
          <a:solidFill>
            <a:schemeClr val="tx2">
              <a:lumMod val="60000"/>
              <a:lumOff val="40000"/>
            </a:schemeClr>
          </a:solidFill>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1301">
              <a:defRPr/>
            </a:pPr>
            <a:r>
              <a:rPr lang="ja-JP" altLang="en-US" sz="2583" dirty="0">
                <a:solidFill>
                  <a:schemeClr val="bg1"/>
                </a:solidFill>
                <a:latin typeface="Meiryo UI" panose="020B0604030504040204" pitchFamily="50" charset="-128"/>
                <a:ea typeface="Meiryo UI" panose="020B0604030504040204" pitchFamily="50" charset="-128"/>
              </a:rPr>
              <a:t>大阪府市町村国保別　特定健診受診率</a:t>
            </a:r>
            <a:r>
              <a:rPr lang="en-US" altLang="ja-JP" sz="2583" dirty="0">
                <a:solidFill>
                  <a:schemeClr val="bg1"/>
                </a:solidFill>
                <a:latin typeface="Meiryo UI" panose="020B0604030504040204" pitchFamily="50" charset="-128"/>
                <a:ea typeface="Meiryo UI" panose="020B0604030504040204" pitchFamily="50" charset="-128"/>
              </a:rPr>
              <a:t>/</a:t>
            </a:r>
            <a:r>
              <a:rPr lang="ja-JP" altLang="en-US" sz="2583" dirty="0">
                <a:solidFill>
                  <a:schemeClr val="bg1"/>
                </a:solidFill>
                <a:latin typeface="Meiryo UI" panose="020B0604030504040204" pitchFamily="50" charset="-128"/>
                <a:ea typeface="Meiryo UI" panose="020B0604030504040204" pitchFamily="50" charset="-128"/>
              </a:rPr>
              <a:t>特定保健指導実施率</a:t>
            </a:r>
            <a:endParaRPr lang="ja-JP" altLang="en-US" sz="2583"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線吹き出し 1 (枠付き) 1"/>
          <p:cNvSpPr/>
          <p:nvPr/>
        </p:nvSpPr>
        <p:spPr>
          <a:xfrm>
            <a:off x="1913956" y="1045300"/>
            <a:ext cx="2240280" cy="417740"/>
          </a:xfrm>
          <a:prstGeom prst="borderCallout1">
            <a:avLst>
              <a:gd name="adj1" fmla="val 88668"/>
              <a:gd name="adj2" fmla="val 14116"/>
              <a:gd name="adj3" fmla="val 223267"/>
              <a:gd name="adj4" fmla="val 520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保険者努力支援制度マイナス評価点ライン（</a:t>
            </a:r>
            <a:r>
              <a:rPr kumimoji="1" lang="en-US" altLang="ja-JP" sz="1200" dirty="0" smtClean="0"/>
              <a:t>33</a:t>
            </a:r>
            <a:r>
              <a:rPr kumimoji="1" lang="ja-JP" altLang="en-US" sz="1200" dirty="0" smtClean="0"/>
              <a:t>％未満）</a:t>
            </a:r>
            <a:endParaRPr kumimoji="1" lang="ja-JP" altLang="en-US" sz="1200" dirty="0"/>
          </a:p>
        </p:txBody>
      </p:sp>
      <p:sp>
        <p:nvSpPr>
          <p:cNvPr id="11" name="線吹き出し 1 (枠付き) 10"/>
          <p:cNvSpPr/>
          <p:nvPr/>
        </p:nvSpPr>
        <p:spPr>
          <a:xfrm>
            <a:off x="1913956" y="4841643"/>
            <a:ext cx="2240280" cy="417740"/>
          </a:xfrm>
          <a:prstGeom prst="borderCallout1">
            <a:avLst>
              <a:gd name="adj1" fmla="val 88668"/>
              <a:gd name="adj2" fmla="val 14116"/>
              <a:gd name="adj3" fmla="val 234212"/>
              <a:gd name="adj4" fmla="val 31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保険者努力支援制度マイナス評価点ライン（</a:t>
            </a:r>
            <a:r>
              <a:rPr lang="en-US" altLang="ja-JP" sz="1200" dirty="0" smtClean="0"/>
              <a:t>15</a:t>
            </a:r>
            <a:r>
              <a:rPr kumimoji="1" lang="ja-JP" altLang="en-US" sz="1200" dirty="0" smtClean="0"/>
              <a:t>％未満）</a:t>
            </a:r>
            <a:endParaRPr kumimoji="1" lang="ja-JP" altLang="en-US" sz="1200" dirty="0"/>
          </a:p>
        </p:txBody>
      </p:sp>
      <p:sp>
        <p:nvSpPr>
          <p:cNvPr id="13" name="スライド番号プレースホルダー 3"/>
          <p:cNvSpPr>
            <a:spLocks noGrp="1"/>
          </p:cNvSpPr>
          <p:nvPr>
            <p:ph type="sldNum" sz="quarter" idx="12"/>
          </p:nvPr>
        </p:nvSpPr>
        <p:spPr>
          <a:xfrm>
            <a:off x="8610600" y="6840434"/>
            <a:ext cx="3307080" cy="392932"/>
          </a:xfrm>
        </p:spPr>
        <p:txBody>
          <a:bodyPr/>
          <a:lstStyle/>
          <a:p>
            <a:fld id="{5CF015CF-8A96-4FFA-866A-06879E9A3BEC}" type="slidenum">
              <a:rPr kumimoji="1" lang="ja-JP" altLang="en-US" sz="1600" smtClean="0"/>
              <a:t>4</a:t>
            </a:fld>
            <a:endParaRPr kumimoji="1" lang="ja-JP" altLang="en-US" sz="1600" dirty="0"/>
          </a:p>
        </p:txBody>
      </p:sp>
    </p:spTree>
    <p:extLst>
      <p:ext uri="{BB962C8B-B14F-4D97-AF65-F5344CB8AC3E}">
        <p14:creationId xmlns:p14="http://schemas.microsoft.com/office/powerpoint/2010/main" val="91264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820" y="74341"/>
            <a:ext cx="11164660" cy="388161"/>
          </a:xfrm>
        </p:spPr>
        <p:txBody>
          <a:bodyPr>
            <a:noAutofit/>
          </a:bodyPr>
          <a:lstStyle/>
          <a:p>
            <a:r>
              <a:rPr lang="ja-JP" altLang="ja-JP" sz="1937" b="1" u="sng" dirty="0"/>
              <a:t>市町村保健事業への支援強化</a:t>
            </a:r>
            <a:r>
              <a:rPr lang="ja-JP" altLang="en-US" sz="1937" b="1" dirty="0"/>
              <a:t>　　　</a:t>
            </a:r>
            <a:r>
              <a:rPr lang="ja-JP" altLang="ja-JP" sz="1937" dirty="0"/>
              <a:t>～【重点】国民健康保険ヘルスアップ支援事業～</a:t>
            </a:r>
            <a:r>
              <a:rPr lang="ja-JP" altLang="en-US" sz="1937" dirty="0"/>
              <a:t>　経過</a:t>
            </a:r>
          </a:p>
        </p:txBody>
      </p:sp>
      <p:grpSp>
        <p:nvGrpSpPr>
          <p:cNvPr id="37" name="グループ化 36"/>
          <p:cNvGrpSpPr/>
          <p:nvPr/>
        </p:nvGrpSpPr>
        <p:grpSpPr>
          <a:xfrm>
            <a:off x="803820" y="462502"/>
            <a:ext cx="11240857" cy="6799708"/>
            <a:chOff x="441886" y="449313"/>
            <a:chExt cx="10445365" cy="8322006"/>
          </a:xfrm>
        </p:grpSpPr>
        <p:grpSp>
          <p:nvGrpSpPr>
            <p:cNvPr id="5" name="グループ化 4"/>
            <p:cNvGrpSpPr/>
            <p:nvPr/>
          </p:nvGrpSpPr>
          <p:grpSpPr>
            <a:xfrm>
              <a:off x="441886" y="449313"/>
              <a:ext cx="10445365" cy="8322006"/>
              <a:chOff x="-273034" y="-83592"/>
              <a:chExt cx="7971413" cy="6384123"/>
            </a:xfrm>
          </p:grpSpPr>
          <p:grpSp>
            <p:nvGrpSpPr>
              <p:cNvPr id="6" name="グループ化 5"/>
              <p:cNvGrpSpPr/>
              <p:nvPr/>
            </p:nvGrpSpPr>
            <p:grpSpPr>
              <a:xfrm>
                <a:off x="-273034" y="-83592"/>
                <a:ext cx="7971413" cy="6384123"/>
                <a:chOff x="-273034" y="-83592"/>
                <a:chExt cx="7971413" cy="6384123"/>
              </a:xfrm>
            </p:grpSpPr>
            <p:sp>
              <p:nvSpPr>
                <p:cNvPr id="10" name="角丸四角形 9"/>
                <p:cNvSpPr/>
                <p:nvPr/>
              </p:nvSpPr>
              <p:spPr>
                <a:xfrm>
                  <a:off x="1392071" y="900752"/>
                  <a:ext cx="2657475" cy="606092"/>
                </a:xfrm>
                <a:prstGeom prst="roundRect">
                  <a:avLst>
                    <a:gd name="adj" fmla="val 6260"/>
                  </a:avLst>
                </a:prstGeom>
                <a:solidFill>
                  <a:srgbClr val="FFFF99"/>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8404" tIns="49202" rIns="98404" bIns="49202" numCol="1" spcCol="0" rtlCol="0" fromWordArt="0" anchor="ctr" anchorCtr="0" forceAA="0" compatLnSpc="1">
                  <a:prstTxWarp prst="textNoShape">
                    <a:avLst/>
                  </a:prstTxWarp>
                  <a:noAutofit/>
                </a:bodyPr>
                <a:lstStyle/>
                <a:p>
                  <a:r>
                    <a:rPr lang="en-US" sz="1291"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en-US" sz="1507" kern="100" dirty="0">
                    <a:ea typeface="ＭＳ 明朝" panose="02020609040205080304" pitchFamily="17" charset="-128"/>
                    <a:cs typeface="Times New Roman" panose="02020603050405020304" pitchFamily="18" charset="0"/>
                  </a:endParaRPr>
                </a:p>
                <a:p>
                  <a:endParaRPr lang="en-US" altLang="ja-JP" sz="1291" kern="100" dirty="0">
                    <a:ea typeface="ＭＳ ゴシック" panose="020B0609070205080204" pitchFamily="49" charset="-128"/>
                    <a:cs typeface="Times New Roman" panose="02020603050405020304" pitchFamily="18" charset="0"/>
                  </a:endParaRPr>
                </a:p>
                <a:p>
                  <a:r>
                    <a:rPr lang="ja-JP" altLang="en-US" sz="1291" kern="100" dirty="0">
                      <a:ea typeface="ＭＳ ゴシック" panose="020B0609070205080204" pitchFamily="49" charset="-128"/>
                      <a:cs typeface="Times New Roman" panose="02020603050405020304" pitchFamily="18" charset="0"/>
                    </a:rPr>
                    <a:t>対象：府内市町村、府保健所職員</a:t>
                  </a:r>
                  <a:r>
                    <a:rPr lang="en-US" sz="1291" kern="100" dirty="0">
                      <a:ea typeface="ＭＳ ゴシック" panose="020B0609070205080204" pitchFamily="49" charset="-128"/>
                      <a:cs typeface="Times New Roman" panose="02020603050405020304" pitchFamily="18" charset="0"/>
                    </a:rPr>
                    <a:t>(2</a:t>
                  </a:r>
                  <a:r>
                    <a:rPr lang="ja-JP" altLang="en-US" sz="1291" kern="100" dirty="0">
                      <a:ea typeface="ＭＳ ゴシック" panose="020B0609070205080204" pitchFamily="49" charset="-128"/>
                      <a:cs typeface="Times New Roman" panose="02020603050405020304" pitchFamily="18" charset="0"/>
                    </a:rPr>
                    <a:t>回</a:t>
                  </a:r>
                  <a:r>
                    <a:rPr lang="en-US" sz="1291" kern="100" dirty="0">
                      <a:ea typeface="ＭＳ ゴシック" panose="020B0609070205080204" pitchFamily="49" charset="-128"/>
                      <a:cs typeface="Times New Roman" panose="02020603050405020304" pitchFamily="18" charset="0"/>
                    </a:rPr>
                    <a:t>)</a:t>
                  </a:r>
                  <a:endParaRPr lang="ja-JP" altLang="en-US" sz="1507" kern="100" dirty="0">
                    <a:ea typeface="ＭＳ 明朝" panose="02020609040205080304" pitchFamily="17" charset="-128"/>
                    <a:cs typeface="Times New Roman" panose="02020603050405020304" pitchFamily="18" charset="0"/>
                  </a:endParaRPr>
                </a:p>
              </p:txBody>
            </p:sp>
            <p:sp>
              <p:nvSpPr>
                <p:cNvPr id="11" name="角丸四角形 10"/>
                <p:cNvSpPr/>
                <p:nvPr/>
              </p:nvSpPr>
              <p:spPr>
                <a:xfrm>
                  <a:off x="1392071" y="1555844"/>
                  <a:ext cx="2638425" cy="1174750"/>
                </a:xfrm>
                <a:prstGeom prst="roundRect">
                  <a:avLst>
                    <a:gd name="adj" fmla="val 7395"/>
                  </a:avLst>
                </a:prstGeom>
                <a:solidFill>
                  <a:srgbClr val="FFFF99"/>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en-US" sz="1291"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en-US" sz="1507" kern="100" dirty="0">
                    <a:ea typeface="ＭＳ 明朝" panose="02020609040205080304" pitchFamily="17" charset="-128"/>
                    <a:cs typeface="Times New Roman" panose="02020603050405020304" pitchFamily="18" charset="0"/>
                  </a:endParaRPr>
                </a:p>
                <a:p>
                  <a:pPr>
                    <a:lnSpc>
                      <a:spcPts val="1507"/>
                    </a:lnSpc>
                  </a:pPr>
                  <a:endParaRPr lang="en-US" altLang="ja-JP" sz="1291" kern="100" dirty="0">
                    <a:ea typeface="ＭＳ ゴシック" panose="020B0609070205080204" pitchFamily="49" charset="-128"/>
                    <a:cs typeface="Times New Roman" panose="02020603050405020304" pitchFamily="18" charset="0"/>
                  </a:endParaRPr>
                </a:p>
                <a:p>
                  <a:pPr>
                    <a:lnSpc>
                      <a:spcPts val="1507"/>
                    </a:lnSpc>
                  </a:pP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健康指標や取組状況等に課題のある</a:t>
                  </a: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市町村に有識者を派遣し、</a:t>
                  </a: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地域診断や助言等の個別支援を実施</a:t>
                  </a: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対象：</a:t>
                  </a:r>
                  <a:r>
                    <a:rPr lang="en-US" sz="1291" kern="100" dirty="0">
                      <a:ea typeface="ＭＳ ゴシック" panose="020B0609070205080204" pitchFamily="49" charset="-128"/>
                      <a:cs typeface="Times New Roman" panose="02020603050405020304" pitchFamily="18" charset="0"/>
                    </a:rPr>
                    <a:t>5</a:t>
                  </a:r>
                  <a:r>
                    <a:rPr lang="ja-JP" altLang="en-US" sz="1291" kern="100" dirty="0">
                      <a:ea typeface="ＭＳ ゴシック" panose="020B0609070205080204" pitchFamily="49" charset="-128"/>
                      <a:cs typeface="Times New Roman" panose="02020603050405020304" pitchFamily="18" charset="0"/>
                    </a:rPr>
                    <a:t>市</a:t>
                  </a:r>
                  <a:endParaRPr lang="ja-JP" altLang="en-US" sz="1507" kern="100" dirty="0">
                    <a:ea typeface="ＭＳ 明朝" panose="02020609040205080304" pitchFamily="17" charset="-128"/>
                    <a:cs typeface="Times New Roman" panose="02020603050405020304" pitchFamily="18" charset="0"/>
                  </a:endParaRPr>
                </a:p>
                <a:p>
                  <a:pPr>
                    <a:lnSpc>
                      <a:spcPts val="1507"/>
                    </a:lnSpc>
                  </a:pPr>
                  <a:r>
                    <a:rPr lang="en-US" sz="1291"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en-US" sz="1507" kern="100" dirty="0">
                    <a:ea typeface="ＭＳ 明朝" panose="02020609040205080304" pitchFamily="17" charset="-128"/>
                    <a:cs typeface="Times New Roman" panose="02020603050405020304" pitchFamily="18" charset="0"/>
                  </a:endParaRPr>
                </a:p>
              </p:txBody>
            </p:sp>
            <p:sp>
              <p:nvSpPr>
                <p:cNvPr id="12" name="角丸四角形 11"/>
                <p:cNvSpPr/>
                <p:nvPr/>
              </p:nvSpPr>
              <p:spPr>
                <a:xfrm>
                  <a:off x="1378423" y="2825086"/>
                  <a:ext cx="2667000" cy="1162240"/>
                </a:xfrm>
                <a:prstGeom prst="roundRect">
                  <a:avLst>
                    <a:gd name="adj" fmla="val 6141"/>
                  </a:avLst>
                </a:prstGeom>
                <a:solidFill>
                  <a:srgbClr val="FFFF99"/>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8404" tIns="0" rIns="98404" bIns="0" numCol="1" spcCol="0" rtlCol="0" fromWordArt="0" anchor="ctr" anchorCtr="0" forceAA="0" compatLnSpc="1">
                  <a:prstTxWarp prst="textNoShape">
                    <a:avLst/>
                  </a:prstTxWarp>
                  <a:noAutofit/>
                </a:bodyPr>
                <a:lstStyle/>
                <a:p>
                  <a:pPr>
                    <a:lnSpc>
                      <a:spcPts val="1507"/>
                    </a:lnSpc>
                  </a:pPr>
                  <a:r>
                    <a:rPr lang="en-US" sz="1291" kern="100" dirty="0">
                      <a:solidFill>
                        <a:srgbClr val="000000"/>
                      </a:solidFill>
                      <a:latin typeface="ＭＳ ゴシック" panose="020B0609070205080204" pitchFamily="49" charset="-128"/>
                      <a:ea typeface="游ゴシック" panose="020B0400000000000000" pitchFamily="50" charset="-128"/>
                      <a:cs typeface="Courier New" panose="02070309020205020404" pitchFamily="49" charset="0"/>
                    </a:rPr>
                    <a:t> </a:t>
                  </a:r>
                  <a:endParaRPr lang="ja-JP" altLang="en-US" sz="1722" kern="100" dirty="0">
                    <a:latin typeface="游ゴシック" panose="020B0400000000000000" pitchFamily="50" charset="-128"/>
                    <a:ea typeface="游ゴシック" panose="020B0400000000000000" pitchFamily="50" charset="-128"/>
                    <a:cs typeface="Courier New" panose="02070309020205020404" pitchFamily="49" charset="0"/>
                  </a:endParaRPr>
                </a:p>
                <a:p>
                  <a:pPr>
                    <a:lnSpc>
                      <a:spcPts val="1507"/>
                    </a:lnSpc>
                  </a:pPr>
                  <a:endParaRPr lang="en-US" altLang="ja-JP"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技術的支援や、かかりつけ医との</a:t>
                  </a:r>
                  <a:endParaRPr lang="en-US" altLang="ja-JP"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連携体制構築等に向け、専門医による</a:t>
                  </a:r>
                  <a:endParaRPr lang="en-US" altLang="ja-JP"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市町村へのアドバイスを実施</a:t>
                  </a:r>
                  <a:endParaRPr lang="ja-JP" altLang="en-US" sz="1722" kern="100" dirty="0">
                    <a:latin typeface="游ゴシック" panose="020B0400000000000000" pitchFamily="50" charset="-128"/>
                    <a:ea typeface="游ゴシック" panose="020B0400000000000000" pitchFamily="50"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対象：</a:t>
                  </a:r>
                  <a:r>
                    <a:rPr 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5</a:t>
                  </a: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地域</a:t>
                  </a:r>
                  <a:r>
                    <a:rPr 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(9</a:t>
                  </a: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市町村</a:t>
                  </a:r>
                  <a:r>
                    <a:rPr 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a:t>
                  </a:r>
                  <a:endParaRPr lang="ja-JP" altLang="en-US" sz="1722"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13" name="角丸四角形 12"/>
                <p:cNvSpPr/>
                <p:nvPr/>
              </p:nvSpPr>
              <p:spPr>
                <a:xfrm>
                  <a:off x="-273034" y="5843331"/>
                  <a:ext cx="7108477" cy="457200"/>
                </a:xfrm>
                <a:prstGeom prst="roundRect">
                  <a:avLst>
                    <a:gd name="adj" fmla="val 7395"/>
                  </a:avLst>
                </a:prstGeom>
                <a:solidFill>
                  <a:schemeClr val="accent2">
                    <a:lumMod val="20000"/>
                    <a:lumOff val="80000"/>
                  </a:schemeClr>
                </a:solid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8404" tIns="116225" rIns="98404" bIns="0" numCol="1" spcCol="0" rtlCol="0" fromWordArt="0" anchor="t" anchorCtr="0" forceAA="0" compatLnSpc="1">
                  <a:prstTxWarp prst="textNoShape">
                    <a:avLst/>
                  </a:prstTxWarp>
                  <a:noAutofit/>
                </a:bodyPr>
                <a:lstStyle/>
                <a:p>
                  <a:pPr indent="1865647"/>
                  <a:r>
                    <a:rPr lang="ja-JP" altLang="en-US" sz="1507" kern="100" dirty="0">
                      <a:latin typeface="Meiryo UI" panose="020B0604030504040204" pitchFamily="50" charset="-128"/>
                      <a:ea typeface="Meiryo UI" panose="020B0604030504040204" pitchFamily="50" charset="-128"/>
                      <a:cs typeface="Times New Roman" panose="02020603050405020304" pitchFamily="18" charset="0"/>
                    </a:rPr>
                    <a:t>　　　　　　　　事業の評価・助言を行い、効果的な実施を支援するための有識者会議を運営</a:t>
                  </a:r>
                </a:p>
                <a:p>
                  <a:pPr algn="ctr"/>
                  <a:r>
                    <a:rPr lang="en-US" sz="1507"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507"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角丸四角形 13"/>
                <p:cNvSpPr/>
                <p:nvPr/>
              </p:nvSpPr>
              <p:spPr>
                <a:xfrm>
                  <a:off x="230670" y="360125"/>
                  <a:ext cx="862716" cy="3735183"/>
                </a:xfrm>
                <a:prstGeom prst="roundRect">
                  <a:avLst>
                    <a:gd name="adj" fmla="val 0"/>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8404" tIns="49202" rIns="98404" bIns="49202" numCol="1" spcCol="0" rtlCol="0" fromWordArt="0" anchor="ctr" anchorCtr="0" forceAA="0" compatLnSpc="1">
                  <a:prstTxWarp prst="textNoShape">
                    <a:avLst/>
                  </a:prstTxWarp>
                  <a:noAutofit/>
                </a:bodyPr>
                <a:lstStyle/>
                <a:p>
                  <a:pPr algn="r">
                    <a:lnSpc>
                      <a:spcPts val="1614"/>
                    </a:lnSpc>
                  </a:pPr>
                  <a:r>
                    <a:rPr lang="ja-JP" altLang="en-US"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市町村へ提供</a:t>
                  </a:r>
                  <a:endParaRPr lang="en-US" altLang="ja-JP"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614"/>
                    </a:lnSpc>
                  </a:pPr>
                  <a:r>
                    <a:rPr lang="ja-JP" altLang="en-US"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地域差見える化ツール・対象者抽出ツールを開発し</a:t>
                  </a:r>
                  <a:endParaRPr lang="en-US" altLang="ja-JP"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614"/>
                    </a:lnSpc>
                  </a:pPr>
                  <a:endParaRPr lang="en-US" altLang="ja-JP"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614"/>
                    </a:lnSpc>
                  </a:pPr>
                  <a:r>
                    <a:rPr lang="ja-JP" altLang="en-US" sz="1184"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84"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二等辺三角形 14"/>
                <p:cNvSpPr/>
                <p:nvPr/>
              </p:nvSpPr>
              <p:spPr>
                <a:xfrm rot="16200000" flipV="1">
                  <a:off x="242621" y="2015787"/>
                  <a:ext cx="2012950" cy="198757"/>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grpSp>
              <p:nvGrpSpPr>
                <p:cNvPr id="16" name="グループ化 15"/>
                <p:cNvGrpSpPr/>
                <p:nvPr/>
              </p:nvGrpSpPr>
              <p:grpSpPr>
                <a:xfrm>
                  <a:off x="-155235" y="-83592"/>
                  <a:ext cx="7849267" cy="462649"/>
                  <a:chOff x="-155235" y="-83592"/>
                  <a:chExt cx="7849267" cy="462649"/>
                </a:xfrm>
              </p:grpSpPr>
              <p:grpSp>
                <p:nvGrpSpPr>
                  <p:cNvPr id="27" name="グループ化 26"/>
                  <p:cNvGrpSpPr/>
                  <p:nvPr/>
                </p:nvGrpSpPr>
                <p:grpSpPr>
                  <a:xfrm>
                    <a:off x="-155235" y="-63098"/>
                    <a:ext cx="1260140" cy="400051"/>
                    <a:chOff x="-205875" y="-57695"/>
                    <a:chExt cx="1671222" cy="400051"/>
                  </a:xfrm>
                </p:grpSpPr>
                <p:sp>
                  <p:nvSpPr>
                    <p:cNvPr id="34" name="正方形/長方形 33"/>
                    <p:cNvSpPr/>
                    <p:nvPr/>
                  </p:nvSpPr>
                  <p:spPr>
                    <a:xfrm>
                      <a:off x="-198354" y="-57695"/>
                      <a:ext cx="1663701" cy="400051"/>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en-US" sz="969" kern="100">
                          <a:ea typeface="ＭＳ 明朝" panose="02020609040205080304" pitchFamily="17" charset="-128"/>
                          <a:cs typeface="Times New Roman" panose="02020603050405020304" pitchFamily="18" charset="0"/>
                        </a:rPr>
                        <a:t> </a:t>
                      </a:r>
                      <a:endParaRPr lang="ja-JP" altLang="en-US" sz="969" kern="100">
                        <a:ea typeface="ＭＳ 明朝" panose="02020609040205080304" pitchFamily="17" charset="-128"/>
                        <a:cs typeface="Times New Roman" panose="02020603050405020304" pitchFamily="18" charset="0"/>
                      </a:endParaRPr>
                    </a:p>
                  </p:txBody>
                </p:sp>
                <p:sp>
                  <p:nvSpPr>
                    <p:cNvPr id="35" name="テキスト ボックス 15"/>
                    <p:cNvSpPr txBox="1"/>
                    <p:nvPr/>
                  </p:nvSpPr>
                  <p:spPr>
                    <a:xfrm>
                      <a:off x="-205875" y="-1683"/>
                      <a:ext cx="1548713" cy="273857"/>
                    </a:xfrm>
                    <a:prstGeom prst="rect">
                      <a:avLst/>
                    </a:prstGeom>
                    <a:noFill/>
                    <a:ln w="6350">
                      <a:noFill/>
                    </a:ln>
                  </p:spPr>
                  <p:txBody>
                    <a:bodyPr rot="0" spcFirstLastPara="0" vert="horz" wrap="none" lIns="98404" tIns="49202" rIns="98404" bIns="49202" numCol="1" spcCol="0" rtlCol="0" fromWordArt="0" anchor="t" anchorCtr="0" forceAA="0" compatLnSpc="1">
                      <a:prstTxWarp prst="textNoShape">
                        <a:avLst/>
                      </a:prstTxWarp>
                      <a:noAutofit/>
                    </a:bodyPr>
                    <a:lstStyle/>
                    <a:p>
                      <a:pPr algn="ctr"/>
                      <a:r>
                        <a:rPr lang="ja-JP" alt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平成</a:t>
                      </a:r>
                      <a:r>
                        <a:rPr 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30</a:t>
                      </a:r>
                      <a:r>
                        <a:rPr lang="ja-JP" alt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年度</a:t>
                      </a:r>
                      <a:endParaRPr lang="ja-JP" altLang="en-US" sz="113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 name="グループ化 27"/>
                  <p:cNvGrpSpPr/>
                  <p:nvPr/>
                </p:nvGrpSpPr>
                <p:grpSpPr>
                  <a:xfrm>
                    <a:off x="1406994" y="-54306"/>
                    <a:ext cx="2627630" cy="404855"/>
                    <a:chOff x="801" y="-22556"/>
                    <a:chExt cx="1651000" cy="404855"/>
                  </a:xfrm>
                </p:grpSpPr>
                <p:sp>
                  <p:nvSpPr>
                    <p:cNvPr id="32" name="正方形/長方形 31"/>
                    <p:cNvSpPr/>
                    <p:nvPr/>
                  </p:nvSpPr>
                  <p:spPr>
                    <a:xfrm>
                      <a:off x="801" y="-22556"/>
                      <a:ext cx="1651000" cy="40485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ctr"/>
                      <a:r>
                        <a:rPr lang="en-US" sz="969" kern="100">
                          <a:ea typeface="ＭＳ 明朝" panose="02020609040205080304" pitchFamily="17" charset="-128"/>
                          <a:cs typeface="Times New Roman" panose="02020603050405020304" pitchFamily="18" charset="0"/>
                        </a:rPr>
                        <a:t> </a:t>
                      </a:r>
                      <a:endParaRPr lang="ja-JP" altLang="en-US" sz="969" kern="100">
                        <a:ea typeface="ＭＳ 明朝" panose="02020609040205080304" pitchFamily="17" charset="-128"/>
                        <a:cs typeface="Times New Roman" panose="02020603050405020304" pitchFamily="18" charset="0"/>
                      </a:endParaRPr>
                    </a:p>
                  </p:txBody>
                </p:sp>
                <p:sp>
                  <p:nvSpPr>
                    <p:cNvPr id="33" name="テキスト ボックス 17"/>
                    <p:cNvSpPr txBox="1"/>
                    <p:nvPr/>
                  </p:nvSpPr>
                  <p:spPr>
                    <a:xfrm>
                      <a:off x="442873" y="31750"/>
                      <a:ext cx="677876" cy="266772"/>
                    </a:xfrm>
                    <a:prstGeom prst="rect">
                      <a:avLst/>
                    </a:prstGeom>
                    <a:noFill/>
                    <a:ln w="6350">
                      <a:noFill/>
                    </a:ln>
                  </p:spPr>
                  <p:txBody>
                    <a:bodyPr rot="0" spcFirstLastPara="0" vert="horz" wrap="none" lIns="98404" tIns="49202" rIns="98404" bIns="49202" numCol="1" spcCol="0" rtlCol="0" fromWordArt="0" anchor="t" anchorCtr="0" forceAA="0" compatLnSpc="1">
                      <a:prstTxWarp prst="textNoShape">
                        <a:avLst/>
                      </a:prstTxWarp>
                      <a:noAutofit/>
                    </a:bodyPr>
                    <a:lstStyle/>
                    <a:p>
                      <a:pPr algn="just"/>
                      <a:r>
                        <a:rPr lang="ja-JP" alt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令和元年度</a:t>
                      </a:r>
                      <a:endParaRPr lang="ja-JP" altLang="en-US" sz="113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9" name="グループ化 28"/>
                  <p:cNvGrpSpPr/>
                  <p:nvPr/>
                </p:nvGrpSpPr>
                <p:grpSpPr>
                  <a:xfrm>
                    <a:off x="4336711" y="-83592"/>
                    <a:ext cx="3357321" cy="462649"/>
                    <a:chOff x="228735" y="-29617"/>
                    <a:chExt cx="3357321" cy="462649"/>
                  </a:xfrm>
                </p:grpSpPr>
                <p:sp>
                  <p:nvSpPr>
                    <p:cNvPr id="30" name="正方形/長方形 29"/>
                    <p:cNvSpPr/>
                    <p:nvPr/>
                  </p:nvSpPr>
                  <p:spPr>
                    <a:xfrm>
                      <a:off x="228735" y="-15962"/>
                      <a:ext cx="3357321" cy="44899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ctr"/>
                      <a:endParaRPr lang="ja-JP" altLang="en-US" sz="1507" dirty="0"/>
                    </a:p>
                  </p:txBody>
                </p:sp>
                <p:sp>
                  <p:nvSpPr>
                    <p:cNvPr id="31" name="テキスト ボックス 20"/>
                    <p:cNvSpPr txBox="1"/>
                    <p:nvPr/>
                  </p:nvSpPr>
                  <p:spPr>
                    <a:xfrm>
                      <a:off x="910410" y="-29617"/>
                      <a:ext cx="1817057" cy="458949"/>
                    </a:xfrm>
                    <a:prstGeom prst="rect">
                      <a:avLst/>
                    </a:prstGeom>
                    <a:noFill/>
                    <a:ln w="6350">
                      <a:noFill/>
                    </a:ln>
                  </p:spPr>
                  <p:txBody>
                    <a:bodyPr rot="0" spcFirstLastPara="0" vert="horz" wrap="none" lIns="98404" tIns="49202" rIns="98404" bIns="49202" numCol="1" spcCol="0" rtlCol="0" fromWordArt="0" anchor="t" anchorCtr="0" forceAA="0" compatLnSpc="1">
                      <a:prstTxWarp prst="textNoShape">
                        <a:avLst/>
                      </a:prstTxWarp>
                      <a:noAutofit/>
                    </a:bodyPr>
                    <a:lstStyle/>
                    <a:p>
                      <a:pPr algn="ctr"/>
                      <a:r>
                        <a:rPr lang="ja-JP" altLang="en-US" sz="2400"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令和</a:t>
                      </a:r>
                      <a:r>
                        <a:rPr lang="en-US" sz="2400"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2400"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年度</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sp>
              <p:nvSpPr>
                <p:cNvPr id="17" name="テキスト ボックス 41"/>
                <p:cNvSpPr txBox="1"/>
                <p:nvPr/>
              </p:nvSpPr>
              <p:spPr>
                <a:xfrm>
                  <a:off x="1392071" y="504967"/>
                  <a:ext cx="2733496" cy="324346"/>
                </a:xfrm>
                <a:prstGeom prst="rect">
                  <a:avLst/>
                </a:prstGeom>
                <a:solidFill>
                  <a:srgbClr val="FFCCFF">
                    <a:alpha val="36078"/>
                  </a:srgbClr>
                </a:solidFill>
                <a:ln w="6350">
                  <a:solidFill>
                    <a:schemeClr val="tx1"/>
                  </a:solidFill>
                  <a:prstDash val="dash"/>
                </a:ln>
              </p:spPr>
              <p:txBody>
                <a:bodyPr rot="0" spcFirstLastPara="0" vert="horz" wrap="square" lIns="98404" tIns="0" rIns="98404" bIns="0" numCol="1" spcCol="0" rtlCol="0" fromWordArt="0" anchor="ctr" anchorCtr="0" forceAA="0" compatLnSpc="1">
                  <a:prstTxWarp prst="textNoShape">
                    <a:avLst/>
                  </a:prstTxWarp>
                  <a:noAutofit/>
                </a:bodyPr>
                <a:lstStyle/>
                <a:p>
                  <a:pPr algn="ctr"/>
                  <a:r>
                    <a:rPr lang="ja-JP" altLang="en-US" sz="1184"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7" kern="100" dirty="0">
                      <a:latin typeface="Meiryo UI" panose="020B0604030504040204" pitchFamily="50" charset="-128"/>
                      <a:ea typeface="Meiryo UI" panose="020B0604030504040204" pitchFamily="50" charset="-128"/>
                      <a:cs typeface="Times New Roman" panose="02020603050405020304" pitchFamily="18" charset="0"/>
                    </a:rPr>
                    <a:t>個別性のある市町村の課題に具体的に対応</a:t>
                  </a:r>
                  <a:endParaRPr lang="ja-JP" altLang="en-US" sz="129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矢印: 右 43"/>
                <p:cNvSpPr/>
                <p:nvPr/>
              </p:nvSpPr>
              <p:spPr>
                <a:xfrm>
                  <a:off x="4097031" y="992944"/>
                  <a:ext cx="254000" cy="4413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19" name="矢印: 右 44"/>
                <p:cNvSpPr/>
                <p:nvPr/>
              </p:nvSpPr>
              <p:spPr>
                <a:xfrm>
                  <a:off x="4074703" y="1883391"/>
                  <a:ext cx="285750" cy="4635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20" name="矢印: 右 46"/>
                <p:cNvSpPr/>
                <p:nvPr/>
              </p:nvSpPr>
              <p:spPr>
                <a:xfrm>
                  <a:off x="4099599" y="2941849"/>
                  <a:ext cx="2540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21" name="テキスト ボックス 55"/>
                <p:cNvSpPr txBox="1"/>
                <p:nvPr/>
              </p:nvSpPr>
              <p:spPr>
                <a:xfrm>
                  <a:off x="4392356" y="894826"/>
                  <a:ext cx="3301677" cy="678895"/>
                </a:xfrm>
                <a:prstGeom prst="rect">
                  <a:avLst/>
                </a:prstGeom>
                <a:solidFill>
                  <a:srgbClr val="CCFFCC"/>
                </a:solidFill>
                <a:ln w="6350">
                  <a:solidFill>
                    <a:prstClr val="black"/>
                  </a:solidFill>
                </a:ln>
              </p:spPr>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①</a:t>
                  </a:r>
                  <a:endParaRPr lang="en-US" altLang="ja-JP" sz="1722"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　　　継続実施</a:t>
                  </a:r>
                  <a:r>
                    <a:rPr lang="en-US" sz="1722"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好事例の横展開</a:t>
                  </a:r>
                  <a:r>
                    <a:rPr lang="en-US" sz="1722"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56"/>
                <p:cNvSpPr txBox="1"/>
                <p:nvPr/>
              </p:nvSpPr>
              <p:spPr>
                <a:xfrm>
                  <a:off x="4386643" y="1663865"/>
                  <a:ext cx="3301678" cy="782077"/>
                </a:xfrm>
                <a:prstGeom prst="rect">
                  <a:avLst/>
                </a:prstGeom>
                <a:solidFill>
                  <a:srgbClr val="CCFFCC"/>
                </a:solidFill>
                <a:ln w="3175"/>
              </p:spPr>
              <p:style>
                <a:lnRef idx="2">
                  <a:schemeClr val="dk1"/>
                </a:lnRef>
                <a:fillRef idx="1">
                  <a:schemeClr val="lt1"/>
                </a:fillRef>
                <a:effectRef idx="0">
                  <a:schemeClr val="dk1"/>
                </a:effectRef>
                <a:fontRef idx="minor">
                  <a:schemeClr val="dk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②</a:t>
                  </a:r>
                  <a:endPar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新規　</a:t>
                  </a:r>
                  <a:r>
                    <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市　・　継続</a:t>
                  </a:r>
                  <a:r>
                    <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フォローアップ</a:t>
                  </a:r>
                  <a:r>
                    <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市</a:t>
                  </a:r>
                </a:p>
              </p:txBody>
            </p:sp>
            <p:sp>
              <p:nvSpPr>
                <p:cNvPr id="23" name="テキスト ボックス 57"/>
                <p:cNvSpPr txBox="1"/>
                <p:nvPr/>
              </p:nvSpPr>
              <p:spPr>
                <a:xfrm>
                  <a:off x="4396701" y="2542880"/>
                  <a:ext cx="3301678" cy="817086"/>
                </a:xfrm>
                <a:prstGeom prst="rect">
                  <a:avLst/>
                </a:prstGeom>
                <a:solidFill>
                  <a:srgbClr val="CCFFCC"/>
                </a:solidFill>
                <a:ln w="6350">
                  <a:solidFill>
                    <a:prstClr val="black"/>
                  </a:solidFill>
                </a:ln>
              </p:spPr>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③</a:t>
                  </a:r>
                  <a:endParaRPr lang="en-US" altLang="ja-JP" sz="1722"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　　　新規　</a:t>
                  </a:r>
                  <a:r>
                    <a:rPr lang="en-US" altLang="ja-JP" sz="1722"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エリア　・　継続　</a:t>
                  </a:r>
                  <a:r>
                    <a:rPr lang="en-US" altLang="ja-JP" sz="1722"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エリア　</a:t>
                  </a:r>
                </a:p>
              </p:txBody>
            </p:sp>
            <p:sp>
              <p:nvSpPr>
                <p:cNvPr id="24" name="正方形/長方形 23"/>
                <p:cNvSpPr/>
                <p:nvPr/>
              </p:nvSpPr>
              <p:spPr>
                <a:xfrm>
                  <a:off x="4380931" y="513535"/>
                  <a:ext cx="3313102" cy="315778"/>
                </a:xfrm>
                <a:prstGeom prst="rect">
                  <a:avLst/>
                </a:prstGeom>
                <a:solidFill>
                  <a:srgbClr val="FF99FF">
                    <a:alpha val="30196"/>
                  </a:srgbClr>
                </a:solid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0" rIns="98404" bIns="0" numCol="1" spcCol="0" rtlCol="0" fromWordArt="0" anchor="ctr" anchorCtr="0" forceAA="0" compatLnSpc="1">
                  <a:prstTxWarp prst="textNoShape">
                    <a:avLst/>
                  </a:prstTxWarp>
                  <a:noAutofit/>
                </a:bodyPr>
                <a:lstStyle/>
                <a:p>
                  <a:pPr algn="ctr"/>
                  <a:r>
                    <a:rPr lang="ja-JP" altLang="en-US" sz="172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府内で横展開</a:t>
                  </a:r>
                  <a:endParaRPr lang="ja-JP" altLang="en-US" sz="1937"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右矢印 24"/>
                <p:cNvSpPr/>
                <p:nvPr/>
              </p:nvSpPr>
              <p:spPr>
                <a:xfrm>
                  <a:off x="4064426" y="516074"/>
                  <a:ext cx="282575" cy="285750"/>
                </a:xfrm>
                <a:prstGeom prst="rightArrow">
                  <a:avLst/>
                </a:prstGeom>
                <a:solidFill>
                  <a:srgbClr val="FF99FF">
                    <a:alpha val="50196"/>
                  </a:srgb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26" name="正方形/長方形 25"/>
                <p:cNvSpPr/>
                <p:nvPr/>
              </p:nvSpPr>
              <p:spPr>
                <a:xfrm>
                  <a:off x="-231924" y="5897327"/>
                  <a:ext cx="1807783" cy="349207"/>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83" tIns="0" rIns="0" bIns="0" numCol="1" spcCol="0" rtlCol="0" fromWordArt="0" anchor="ctr" anchorCtr="0" forceAA="0" compatLnSpc="1">
                  <a:prstTxWarp prst="textNoShape">
                    <a:avLst/>
                  </a:prstTxWarp>
                  <a:noAutofit/>
                </a:bodyPr>
                <a:lstStyle/>
                <a:p>
                  <a:pPr algn="ctr">
                    <a:lnSpc>
                      <a:spcPts val="1614"/>
                    </a:lnSpc>
                  </a:pPr>
                  <a:r>
                    <a:rPr lang="ja-JP" altLang="en-US" sz="1291"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sz="1291"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ヘルスアップ支援推進会議</a:t>
                  </a:r>
                  <a:endParaRPr lang="ja-JP" altLang="en-US" sz="1291"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7" name="正方形/長方形 6"/>
              <p:cNvSpPr/>
              <p:nvPr/>
            </p:nvSpPr>
            <p:spPr>
              <a:xfrm>
                <a:off x="1528549" y="950681"/>
                <a:ext cx="2326364" cy="2636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ja-JP" altLang="en-US" sz="1507"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データを活用した保健事業推進セミナー</a:t>
                </a:r>
                <a:endParaRPr lang="ja-JP" altLang="en-US" sz="1722"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正方形/長方形 7"/>
              <p:cNvSpPr/>
              <p:nvPr/>
            </p:nvSpPr>
            <p:spPr>
              <a:xfrm>
                <a:off x="1528549" y="1637732"/>
                <a:ext cx="2326364" cy="24565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市町村保健事業への介入支援事業</a:t>
                </a:r>
                <a:endParaRPr lang="ja-JP" altLang="en-US" sz="1722"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450619" y="2853139"/>
                <a:ext cx="2495550" cy="2977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糖尿病性腎症重症化予防アドバイザー事業</a:t>
                </a:r>
                <a:endParaRPr lang="ja-JP" altLang="en-US" sz="1722"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6" name="角丸四角形 35"/>
            <p:cNvSpPr/>
            <p:nvPr/>
          </p:nvSpPr>
          <p:spPr>
            <a:xfrm>
              <a:off x="658126" y="1033038"/>
              <a:ext cx="381568" cy="4884230"/>
            </a:xfrm>
            <a:prstGeom prst="roundRect">
              <a:avLst>
                <a:gd name="adj" fmla="val 0"/>
              </a:avLst>
            </a:prstGeom>
            <a:solidFill>
              <a:schemeClr val="tx2">
                <a:lumMod val="20000"/>
                <a:lumOff val="80000"/>
              </a:schemeClr>
            </a:solidFill>
            <a:ln w="3175"/>
          </p:spPr>
          <p:style>
            <a:lnRef idx="2">
              <a:schemeClr val="dk1"/>
            </a:lnRef>
            <a:fillRef idx="1">
              <a:schemeClr val="lt1"/>
            </a:fillRef>
            <a:effectRef idx="0">
              <a:schemeClr val="dk1"/>
            </a:effectRef>
            <a:fontRef idx="minor">
              <a:schemeClr val="dk1"/>
            </a:fontRef>
          </p:style>
          <p:txBody>
            <a:bodyPr rot="0" spcFirstLastPara="0" vert="eaVert" wrap="square" lIns="98404" tIns="49202" rIns="98404" bIns="49202" numCol="1" spcCol="0" rtlCol="0" fromWordArt="0" anchor="ctr" anchorCtr="0" forceAA="0" compatLnSpc="1">
              <a:prstTxWarp prst="textNoShape">
                <a:avLst/>
              </a:prstTxWarp>
              <a:noAutofit/>
            </a:bodyPr>
            <a:lstStyle/>
            <a:p>
              <a:pPr algn="ctr">
                <a:lnSpc>
                  <a:spcPts val="1614"/>
                </a:lnSpc>
              </a:pPr>
              <a:r>
                <a:rPr lang="ja-JP" altLang="en-US" sz="1184" b="1" kern="100" dirty="0">
                  <a:latin typeface="Meiryo UI" panose="020B0604030504040204" pitchFamily="50" charset="-128"/>
                  <a:ea typeface="Meiryo UI" panose="020B0604030504040204" pitchFamily="50" charset="-128"/>
                  <a:cs typeface="Times New Roman" panose="02020603050405020304" pitchFamily="18" charset="0"/>
                </a:rPr>
                <a:t>都道府県　国民健康保険ヘルスアップ支援事業の創設</a:t>
              </a:r>
            </a:p>
          </p:txBody>
        </p:sp>
      </p:grpSp>
      <p:sp>
        <p:nvSpPr>
          <p:cNvPr id="38" name="正方形/長方形 37"/>
          <p:cNvSpPr/>
          <p:nvPr/>
        </p:nvSpPr>
        <p:spPr>
          <a:xfrm>
            <a:off x="8016316" y="4276159"/>
            <a:ext cx="4062741" cy="2299669"/>
          </a:xfrm>
          <a:prstGeom prst="rect">
            <a:avLst/>
          </a:prstGeom>
          <a:solidFill>
            <a:srgbClr val="CCFFCC"/>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91" dirty="0">
              <a:solidFill>
                <a:schemeClr val="tx1"/>
              </a:solidFill>
            </a:endParaRPr>
          </a:p>
          <a:p>
            <a:endParaRPr lang="en-US" altLang="ja-JP" sz="1291" dirty="0">
              <a:solidFill>
                <a:schemeClr val="tx1"/>
              </a:solidFill>
            </a:endParaRPr>
          </a:p>
          <a:p>
            <a:pPr lvl="0"/>
            <a:r>
              <a:rPr lang="ja-JP" altLang="en-US" sz="1600" dirty="0" smtClean="0">
                <a:solidFill>
                  <a:schemeClr val="tx1"/>
                </a:solidFill>
                <a:latin typeface="Meiryo UI" panose="020B0604030504040204" pitchFamily="50" charset="-128"/>
                <a:ea typeface="Meiryo UI" panose="020B0604030504040204" pitchFamily="50" charset="-128"/>
              </a:rPr>
              <a:t>④</a:t>
            </a:r>
            <a:r>
              <a:rPr lang="ja-JP" altLang="en-US" sz="1600" b="1" dirty="0" smtClean="0">
                <a:solidFill>
                  <a:prstClr val="black"/>
                </a:solidFill>
                <a:latin typeface="Meiryo UI" panose="020B0604030504040204" pitchFamily="50" charset="-128"/>
                <a:ea typeface="Meiryo UI" panose="020B0604030504040204" pitchFamily="50" charset="-128"/>
              </a:rPr>
              <a:t>特定</a:t>
            </a:r>
            <a:r>
              <a:rPr lang="ja-JP" altLang="en-US" sz="1600" b="1" dirty="0">
                <a:solidFill>
                  <a:prstClr val="black"/>
                </a:solidFill>
                <a:latin typeface="Meiryo UI" panose="020B0604030504040204" pitchFamily="50" charset="-128"/>
                <a:ea typeface="Meiryo UI" panose="020B0604030504040204" pitchFamily="50" charset="-128"/>
              </a:rPr>
              <a:t>健診実施率向上市町村モデル事業</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rPr>
              <a:t>　（対象者の実態実情に応じた効果的な</a:t>
            </a:r>
            <a:endParaRPr lang="en-US" altLang="ja-JP" sz="1600" dirty="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rPr>
              <a:t>　　　　　プロモーションの検討：</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市）</a:t>
            </a:r>
          </a:p>
          <a:p>
            <a:r>
              <a:rPr lang="ja-JP" altLang="en-US" sz="1600" b="1" dirty="0">
                <a:solidFill>
                  <a:schemeClr val="tx1"/>
                </a:solidFill>
                <a:latin typeface="Meiryo UI" panose="020B0604030504040204" pitchFamily="50" charset="-128"/>
                <a:ea typeface="Meiryo UI" panose="020B0604030504040204" pitchFamily="50" charset="-128"/>
              </a:rPr>
              <a:t>⑤</a:t>
            </a:r>
            <a:r>
              <a:rPr lang="ja-JP" altLang="en-US" sz="1600" b="1" dirty="0" smtClean="0">
                <a:solidFill>
                  <a:schemeClr val="tx1"/>
                </a:solidFill>
                <a:latin typeface="Meiryo UI" panose="020B0604030504040204" pitchFamily="50" charset="-128"/>
                <a:ea typeface="Meiryo UI" panose="020B0604030504040204" pitchFamily="50" charset="-128"/>
              </a:rPr>
              <a:t>データ</a:t>
            </a:r>
            <a:r>
              <a:rPr lang="ja-JP" altLang="en-US" sz="1600" b="1" dirty="0">
                <a:solidFill>
                  <a:schemeClr val="tx1"/>
                </a:solidFill>
                <a:latin typeface="Meiryo UI" panose="020B0604030504040204" pitchFamily="50" charset="-128"/>
                <a:ea typeface="Meiryo UI" panose="020B0604030504040204" pitchFamily="50" charset="-128"/>
              </a:rPr>
              <a:t>を活用した健康予測モデルの検討</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府民の健康意識を高める媒体</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⑥見える</a:t>
            </a:r>
            <a:r>
              <a:rPr lang="ja-JP" altLang="en-US" sz="1600" b="1" dirty="0">
                <a:solidFill>
                  <a:schemeClr val="tx1"/>
                </a:solidFill>
                <a:latin typeface="Meiryo UI" panose="020B0604030504040204" pitchFamily="50" charset="-128"/>
                <a:ea typeface="Meiryo UI" panose="020B0604030504040204" pitchFamily="50" charset="-128"/>
              </a:rPr>
              <a:t>化支援ツールのデータ付加</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後期高齢者のデータを追加）</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39" name="二等辺三角形 38"/>
          <p:cNvSpPr/>
          <p:nvPr/>
        </p:nvSpPr>
        <p:spPr>
          <a:xfrm rot="16200000" flipV="1">
            <a:off x="7018538" y="5311329"/>
            <a:ext cx="1710424" cy="479954"/>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40" name="正方形/長方形 39">
            <a:extLst>
              <a:ext uri="{FF2B5EF4-FFF2-40B4-BE49-F238E27FC236}">
                <a16:creationId xmlns:a16="http://schemas.microsoft.com/office/drawing/2014/main" id="{14880BBD-0719-4D21-AB6B-BE166BF2A791}"/>
              </a:ext>
            </a:extLst>
          </p:cNvPr>
          <p:cNvSpPr/>
          <p:nvPr/>
        </p:nvSpPr>
        <p:spPr>
          <a:xfrm>
            <a:off x="8101136" y="4369421"/>
            <a:ext cx="3164708" cy="32667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特定健診受診率向上プロジェクト</a:t>
            </a:r>
          </a:p>
        </p:txBody>
      </p:sp>
      <p:pic>
        <p:nvPicPr>
          <p:cNvPr id="41" name="図 40">
            <a:extLst>
              <a:ext uri="{FF2B5EF4-FFF2-40B4-BE49-F238E27FC236}">
                <a16:creationId xmlns:a16="http://schemas.microsoft.com/office/drawing/2014/main" id="{59EE1698-CA27-44E1-823E-AEA4E01C9601}"/>
              </a:ext>
            </a:extLst>
          </p:cNvPr>
          <p:cNvPicPr>
            <a:picLocks noChangeAspect="1"/>
          </p:cNvPicPr>
          <p:nvPr/>
        </p:nvPicPr>
        <p:blipFill>
          <a:blip r:embed="rId3"/>
          <a:stretch>
            <a:fillRect/>
          </a:stretch>
        </p:blipFill>
        <p:spPr>
          <a:xfrm>
            <a:off x="3588455" y="4992154"/>
            <a:ext cx="3371538" cy="1556468"/>
          </a:xfrm>
          <a:prstGeom prst="rect">
            <a:avLst/>
          </a:prstGeom>
          <a:ln>
            <a:noFill/>
          </a:ln>
          <a:effectLst>
            <a:outerShdw blurRad="292100" dist="139700" dir="2700000" algn="tl" rotWithShape="0">
              <a:srgbClr val="333333">
                <a:alpha val="65000"/>
              </a:srgbClr>
            </a:outerShdw>
          </a:effectLst>
        </p:spPr>
      </p:pic>
      <p:pic>
        <p:nvPicPr>
          <p:cNvPr id="42" name="図 41">
            <a:extLst>
              <a:ext uri="{FF2B5EF4-FFF2-40B4-BE49-F238E27FC236}">
                <a16:creationId xmlns:a16="http://schemas.microsoft.com/office/drawing/2014/main" id="{37090962-BE1E-4B43-B870-605C2DC40B28}"/>
              </a:ext>
            </a:extLst>
          </p:cNvPr>
          <p:cNvPicPr/>
          <p:nvPr/>
        </p:nvPicPr>
        <p:blipFill rotWithShape="1">
          <a:blip r:embed="rId4"/>
          <a:srcRect t="-349"/>
          <a:stretch/>
        </p:blipFill>
        <p:spPr>
          <a:xfrm>
            <a:off x="1676426" y="5136071"/>
            <a:ext cx="1768983" cy="1262879"/>
          </a:xfrm>
          <a:prstGeom prst="rect">
            <a:avLst/>
          </a:prstGeom>
          <a:ln>
            <a:noFill/>
          </a:ln>
          <a:effectLst>
            <a:outerShdw blurRad="292100" dist="139700" dir="2700000" algn="tl" rotWithShape="0">
              <a:srgbClr val="333333">
                <a:alpha val="65000"/>
              </a:srgbClr>
            </a:outerShdw>
          </a:effectLst>
        </p:spPr>
      </p:pic>
      <p:sp>
        <p:nvSpPr>
          <p:cNvPr id="43" name="四角形吹き出し 42"/>
          <p:cNvSpPr/>
          <p:nvPr/>
        </p:nvSpPr>
        <p:spPr>
          <a:xfrm>
            <a:off x="1186974" y="5099054"/>
            <a:ext cx="799642" cy="399820"/>
          </a:xfrm>
          <a:prstGeom prst="wedgeRectCallout">
            <a:avLst>
              <a:gd name="adj1" fmla="val 35103"/>
              <a:gd name="adj2" fmla="val 79952"/>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69" dirty="0"/>
              <a:t>見える化ツール</a:t>
            </a:r>
          </a:p>
        </p:txBody>
      </p:sp>
      <p:sp>
        <p:nvSpPr>
          <p:cNvPr id="44" name="スライド番号プレースホルダー 43"/>
          <p:cNvSpPr>
            <a:spLocks noGrp="1"/>
          </p:cNvSpPr>
          <p:nvPr>
            <p:ph type="sldNum" sz="quarter" idx="12"/>
          </p:nvPr>
        </p:nvSpPr>
        <p:spPr>
          <a:xfrm>
            <a:off x="11057306" y="6782325"/>
            <a:ext cx="911173" cy="449103"/>
          </a:xfrm>
        </p:spPr>
        <p:txBody>
          <a:bodyPr/>
          <a:lstStyle/>
          <a:p>
            <a:fld id="{9AA5924C-952F-45A0-82B4-69ED97609DCC}" type="slidenum">
              <a:rPr kumimoji="1" lang="ja-JP" altLang="en-US" sz="1600" smtClean="0"/>
              <a:t>5</a:t>
            </a:fld>
            <a:endParaRPr kumimoji="1" lang="ja-JP" altLang="en-US" sz="1600" dirty="0"/>
          </a:p>
        </p:txBody>
      </p:sp>
      <p:sp>
        <p:nvSpPr>
          <p:cNvPr id="4" name="正方形/長方形 3"/>
          <p:cNvSpPr/>
          <p:nvPr/>
        </p:nvSpPr>
        <p:spPr>
          <a:xfrm>
            <a:off x="7103040" y="4498953"/>
            <a:ext cx="499246" cy="2069798"/>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507" b="1" dirty="0">
                <a:solidFill>
                  <a:schemeClr val="tx1"/>
                </a:solidFill>
              </a:rPr>
              <a:t>努力支援制度の強化</a:t>
            </a:r>
            <a:endParaRPr lang="en-US" altLang="ja-JP" sz="1507" b="1" dirty="0">
              <a:solidFill>
                <a:schemeClr val="tx1"/>
              </a:solidFill>
            </a:endParaRPr>
          </a:p>
          <a:p>
            <a:r>
              <a:rPr lang="ja-JP" altLang="en-US" sz="1507" b="1" dirty="0">
                <a:solidFill>
                  <a:schemeClr val="tx1"/>
                </a:solidFill>
              </a:rPr>
              <a:t>令和</a:t>
            </a:r>
            <a:r>
              <a:rPr lang="en-US" altLang="ja-JP" sz="1507" b="1" dirty="0">
                <a:solidFill>
                  <a:schemeClr val="tx1"/>
                </a:solidFill>
              </a:rPr>
              <a:t>2</a:t>
            </a:r>
            <a:r>
              <a:rPr lang="ja-JP" altLang="en-US" sz="1507" b="1" dirty="0">
                <a:solidFill>
                  <a:schemeClr val="tx1"/>
                </a:solidFill>
              </a:rPr>
              <a:t>年度～</a:t>
            </a:r>
          </a:p>
        </p:txBody>
      </p:sp>
      <p:sp>
        <p:nvSpPr>
          <p:cNvPr id="46" name="テキスト ボックス 45">
            <a:extLst>
              <a:ext uri="{FF2B5EF4-FFF2-40B4-BE49-F238E27FC236}">
                <a16:creationId xmlns:a16="http://schemas.microsoft.com/office/drawing/2014/main" id="{DBD26593-1C84-4C78-80A6-AD2DB26C1922}"/>
              </a:ext>
            </a:extLst>
          </p:cNvPr>
          <p:cNvSpPr txBox="1"/>
          <p:nvPr/>
        </p:nvSpPr>
        <p:spPr>
          <a:xfrm>
            <a:off x="1658487" y="1000541"/>
            <a:ext cx="369332" cy="3836734"/>
          </a:xfrm>
          <a:prstGeom prst="rect">
            <a:avLst/>
          </a:prstGeom>
          <a:solidFill>
            <a:schemeClr val="bg1"/>
          </a:solidFill>
          <a:ln w="3175">
            <a:solidFill>
              <a:schemeClr val="tx1"/>
            </a:solidFill>
          </a:ln>
        </p:spPr>
        <p:txBody>
          <a:bodyPr vert="eaVert" wrap="square">
            <a:spAutoFit/>
          </a:bodyPr>
          <a:lstStyle/>
          <a:p>
            <a:r>
              <a:rPr lang="ja-JP" altLang="en-US"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効果的・効率的に事業を推進するためのツールを開発</a:t>
            </a:r>
            <a:endParaRPr lang="ja-JP" altLang="en-US" sz="1200" dirty="0"/>
          </a:p>
        </p:txBody>
      </p:sp>
      <p:sp>
        <p:nvSpPr>
          <p:cNvPr id="47" name="正方形/長方形 46">
            <a:extLst>
              <a:ext uri="{FF2B5EF4-FFF2-40B4-BE49-F238E27FC236}">
                <a16:creationId xmlns:a16="http://schemas.microsoft.com/office/drawing/2014/main" id="{15852992-CC8D-42C3-893F-5E606D45D794}"/>
              </a:ext>
            </a:extLst>
          </p:cNvPr>
          <p:cNvSpPr/>
          <p:nvPr/>
        </p:nvSpPr>
        <p:spPr>
          <a:xfrm>
            <a:off x="7776794" y="1577354"/>
            <a:ext cx="3280513" cy="28082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ja-JP" altLang="en-US" sz="1507"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データを活用した保健事業推進セミナー</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45D13DA4-E42D-4539-BDDD-7EDC502F314A}"/>
              </a:ext>
            </a:extLst>
          </p:cNvPr>
          <p:cNvSpPr/>
          <p:nvPr/>
        </p:nvSpPr>
        <p:spPr>
          <a:xfrm>
            <a:off x="7778616" y="2397345"/>
            <a:ext cx="3280513" cy="26165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市町村保健事業への介入支援事業</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a:extLst>
              <a:ext uri="{FF2B5EF4-FFF2-40B4-BE49-F238E27FC236}">
                <a16:creationId xmlns:a16="http://schemas.microsoft.com/office/drawing/2014/main" id="{07BEB835-FA16-40C3-9C58-0482BC441CE8}"/>
              </a:ext>
            </a:extLst>
          </p:cNvPr>
          <p:cNvSpPr/>
          <p:nvPr/>
        </p:nvSpPr>
        <p:spPr>
          <a:xfrm>
            <a:off x="7781222" y="3329780"/>
            <a:ext cx="3519090" cy="3171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糖尿病性腎症重症化予防アドバイザー事業</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30884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4E0A7909-DF96-41CB-9A0D-80BB29442EA7}"/>
              </a:ext>
            </a:extLst>
          </p:cNvPr>
          <p:cNvPicPr>
            <a:picLocks noChangeAspect="1"/>
          </p:cNvPicPr>
          <p:nvPr/>
        </p:nvPicPr>
        <p:blipFill rotWithShape="1">
          <a:blip r:embed="rId3"/>
          <a:srcRect l="23823" r="26397"/>
          <a:stretch/>
        </p:blipFill>
        <p:spPr>
          <a:xfrm>
            <a:off x="1037250" y="3517980"/>
            <a:ext cx="2489768" cy="3455251"/>
          </a:xfrm>
          <a:prstGeom prst="rect">
            <a:avLst/>
          </a:prstGeom>
          <a:ln>
            <a:noFill/>
          </a:ln>
        </p:spPr>
      </p:pic>
      <p:sp>
        <p:nvSpPr>
          <p:cNvPr id="50" name="正方形/長方形 49">
            <a:extLst>
              <a:ext uri="{FF2B5EF4-FFF2-40B4-BE49-F238E27FC236}">
                <a16:creationId xmlns:a16="http://schemas.microsoft.com/office/drawing/2014/main" id="{B0268A9F-8225-47DE-97EE-91DC5454667B}"/>
              </a:ext>
            </a:extLst>
          </p:cNvPr>
          <p:cNvSpPr/>
          <p:nvPr/>
        </p:nvSpPr>
        <p:spPr>
          <a:xfrm>
            <a:off x="228601" y="1895152"/>
            <a:ext cx="5127122" cy="5404683"/>
          </a:xfrm>
          <a:prstGeom prst="rect">
            <a:avLst/>
          </a:prstGeom>
          <a:noFill/>
          <a:ln w="76200">
            <a:solidFill>
              <a:schemeClr val="accent3">
                <a:lumMod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defTabSz="685803">
              <a:defRPr/>
            </a:pPr>
            <a:endParaRPr lang="ja-JP" altLang="en-US" sz="3013">
              <a:solidFill>
                <a:prstClr val="black"/>
              </a:solidFill>
              <a:latin typeface="游ゴシック"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B11FD480-8A9C-4599-BF15-B95EDA10CFD3}"/>
              </a:ext>
            </a:extLst>
          </p:cNvPr>
          <p:cNvSpPr/>
          <p:nvPr/>
        </p:nvSpPr>
        <p:spPr>
          <a:xfrm>
            <a:off x="0" y="1457"/>
            <a:ext cx="12191999" cy="4376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3">
              <a:defRPr/>
            </a:pPr>
            <a:r>
              <a:rPr lang="ja-JP" altLang="en-US" sz="2583" b="1" dirty="0">
                <a:solidFill>
                  <a:prstClr val="white"/>
                </a:solidFill>
                <a:latin typeface="游ゴシック" panose="020F0502020204030204"/>
                <a:ea typeface="游ゴシック" panose="020B0400000000000000" pitchFamily="50" charset="-128"/>
              </a:rPr>
              <a:t>　　</a:t>
            </a:r>
            <a:r>
              <a:rPr lang="ja-JP" altLang="en-US" sz="2583" b="1" dirty="0" smtClean="0">
                <a:solidFill>
                  <a:prstClr val="white"/>
                </a:solidFill>
                <a:latin typeface="游ゴシック" panose="020F0502020204030204"/>
                <a:ea typeface="游ゴシック" panose="020B0400000000000000" pitchFamily="50" charset="-128"/>
              </a:rPr>
              <a:t>①　データ</a:t>
            </a:r>
            <a:r>
              <a:rPr lang="ja-JP" altLang="en-US" sz="2583" b="1" dirty="0">
                <a:solidFill>
                  <a:prstClr val="white"/>
                </a:solidFill>
                <a:latin typeface="游ゴシック" panose="020F0502020204030204"/>
                <a:ea typeface="游ゴシック" panose="020B0400000000000000" pitchFamily="50" charset="-128"/>
              </a:rPr>
              <a:t>を活用した保健事業の推進事業</a:t>
            </a:r>
            <a:endParaRPr lang="ja-JP" altLang="en-US" sz="2583" dirty="0">
              <a:ln>
                <a:solidFill>
                  <a:prstClr val="white"/>
                </a:solidFill>
              </a:ln>
              <a:solidFill>
                <a:prstClr val="white"/>
              </a:solidFill>
              <a:latin typeface="游ゴシック" panose="020F0502020204030204"/>
              <a:ea typeface="游ゴシック" panose="020B0400000000000000" pitchFamily="50" charset="-128"/>
            </a:endParaRPr>
          </a:p>
        </p:txBody>
      </p:sp>
      <p:sp>
        <p:nvSpPr>
          <p:cNvPr id="8" name="正方形/長方形 7">
            <a:extLst>
              <a:ext uri="{FF2B5EF4-FFF2-40B4-BE49-F238E27FC236}">
                <a16:creationId xmlns:a16="http://schemas.microsoft.com/office/drawing/2014/main" id="{61191E69-FEE2-4EF9-A04C-B40AB4BE3258}"/>
              </a:ext>
            </a:extLst>
          </p:cNvPr>
          <p:cNvSpPr/>
          <p:nvPr/>
        </p:nvSpPr>
        <p:spPr>
          <a:xfrm>
            <a:off x="228600" y="501360"/>
            <a:ext cx="11760200" cy="864027"/>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ctr"/>
          <a:lstStyle/>
          <a:p>
            <a:pPr defTabSz="685803">
              <a:defRPr/>
            </a:pPr>
            <a:r>
              <a:rPr lang="en-US" altLang="ja-JP" sz="172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事業の目的</a:t>
            </a:r>
            <a:r>
              <a:rPr lang="en-US" altLang="ja-JP"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作成した「地域差見える化支援ツール」「保健事業対象者抽出ツール」を利活用して、府内市町村が保健事業を効果的・重点的に実施できるよう、府内市町村保健師等を対象として利活用セミナー等を開催し、これにより、特定健診受診率向上・生活習慣病重症化予防の推進をめざした。</a:t>
            </a:r>
            <a:endParaRPr lang="en-US" altLang="ja-JP"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柱 11"/>
          <p:cNvSpPr/>
          <p:nvPr/>
        </p:nvSpPr>
        <p:spPr>
          <a:xfrm>
            <a:off x="3737407" y="3822883"/>
            <a:ext cx="1417049" cy="2032186"/>
          </a:xfrm>
          <a:prstGeom prst="can">
            <a:avLst>
              <a:gd name="adj" fmla="val 10864"/>
            </a:avLst>
          </a:prstGeom>
          <a:solidFill>
            <a:schemeClr val="accent3">
              <a:lumMod val="20000"/>
              <a:lumOff val="80000"/>
            </a:schemeClr>
          </a:solidFill>
          <a:ln w="6350" cap="flat" cmpd="sng" algn="ctr">
            <a:solidFill>
              <a:srgbClr val="4F81BD">
                <a:shade val="50000"/>
              </a:srgbClr>
            </a:solidFill>
            <a:prstDash val="solid"/>
          </a:ln>
          <a:effectLst/>
        </p:spPr>
        <p:txBody>
          <a:bodyPr rot="0" spcFirstLastPara="0" vert="horz" wrap="square" lIns="54001" tIns="27000" rIns="54001" bIns="27000" numCol="1" spcCol="0" rtlCol="0" fromWordArt="0" anchor="ctr" anchorCtr="0" forceAA="0" compatLnSpc="1">
            <a:prstTxWarp prst="textNoShape">
              <a:avLst/>
            </a:prstTxWarp>
            <a:noAutofit/>
          </a:bodyPr>
          <a:lstStyle/>
          <a:p>
            <a:pPr marL="57151" indent="-57151" algn="ctr" defTabSz="685803">
              <a:defRPr/>
            </a:pPr>
            <a:r>
              <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rPr>
              <a:t>【</a:t>
            </a: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公的統計・ＫＤＢ</a:t>
            </a:r>
            <a:r>
              <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rPr>
              <a:t>】</a:t>
            </a:r>
          </a:p>
          <a:p>
            <a:pPr marL="57151" indent="-57151" algn="ctr" defTabSz="685803">
              <a:defRPr/>
            </a:pP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性別　年齢　所得</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世帯　死亡比　介護度</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健康寿命　平均寿命</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医療機関　医療費</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外来・入院件数</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人工透析者数</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特定健診受診結果</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喫煙率　　　</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　　　　　　　　等</a:t>
            </a:r>
          </a:p>
        </p:txBody>
      </p:sp>
      <p:sp>
        <p:nvSpPr>
          <p:cNvPr id="21" name="正方形/長方形 20"/>
          <p:cNvSpPr/>
          <p:nvPr/>
        </p:nvSpPr>
        <p:spPr>
          <a:xfrm>
            <a:off x="276599" y="1965711"/>
            <a:ext cx="476315" cy="3352857"/>
          </a:xfrm>
          <a:prstGeom prst="rect">
            <a:avLst/>
          </a:prstGeom>
          <a:solidFill>
            <a:schemeClr val="accent3">
              <a:lumMod val="40000"/>
              <a:lumOff val="60000"/>
            </a:schemeClr>
          </a:solidFill>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defTabSz="685803">
              <a:defRPr/>
            </a:pPr>
            <a:r>
              <a:rPr lang="ja-JP" altLang="en-US" b="1" kern="100" dirty="0">
                <a:solidFill>
                  <a:prstClr val="black"/>
                </a:solidFill>
                <a:latin typeface="HG丸ｺﾞｼｯｸM-PRO" panose="020F0600000000000000" pitchFamily="50" charset="-128"/>
                <a:ea typeface="HG丸ｺﾞｼｯｸM-PRO" panose="020F0600000000000000" pitchFamily="50" charset="-128"/>
                <a:cs typeface="Times New Roman"/>
              </a:rPr>
              <a:t>地域差見える化支援</a:t>
            </a:r>
            <a:r>
              <a:rPr lang="ja-JP" altLang="ja-JP" b="1" kern="100" dirty="0">
                <a:solidFill>
                  <a:prstClr val="black"/>
                </a:solidFill>
                <a:latin typeface="HG丸ｺﾞｼｯｸM-PRO" panose="020F0600000000000000" pitchFamily="50" charset="-128"/>
                <a:ea typeface="HG丸ｺﾞｼｯｸM-PRO" panose="020F0600000000000000" pitchFamily="50" charset="-128"/>
                <a:cs typeface="Times New Roman"/>
              </a:rPr>
              <a:t>ツール</a:t>
            </a:r>
          </a:p>
        </p:txBody>
      </p:sp>
      <p:sp>
        <p:nvSpPr>
          <p:cNvPr id="3" name="正方形/長方形 2"/>
          <p:cNvSpPr/>
          <p:nvPr/>
        </p:nvSpPr>
        <p:spPr>
          <a:xfrm>
            <a:off x="1117600" y="1427605"/>
            <a:ext cx="10871199" cy="2032187"/>
          </a:xfrm>
          <a:prstGeom prst="rect">
            <a:avLst/>
          </a:prstGeom>
          <a:noFill/>
          <a:ln w="76200">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3">
              <a:defRPr/>
            </a:pPr>
            <a:endParaRPr lang="ja-JP" altLang="en-US" sz="3013">
              <a:solidFill>
                <a:prstClr val="black"/>
              </a:solidFill>
              <a:latin typeface="游ゴシック" panose="020F0502020204030204"/>
              <a:ea typeface="游ゴシック" panose="020B0400000000000000" pitchFamily="50" charset="-128"/>
            </a:endParaRPr>
          </a:p>
        </p:txBody>
      </p:sp>
      <p:sp>
        <p:nvSpPr>
          <p:cNvPr id="7" name="スライド番号プレースホルダー 6"/>
          <p:cNvSpPr>
            <a:spLocks noGrp="1"/>
          </p:cNvSpPr>
          <p:nvPr>
            <p:ph type="sldNum" sz="quarter" idx="12"/>
          </p:nvPr>
        </p:nvSpPr>
        <p:spPr/>
        <p:txBody>
          <a:bodyPr/>
          <a:lstStyle/>
          <a:p>
            <a:fld id="{C0316268-F438-42AC-A33A-7BFCA43BFBFE}" type="slidenum">
              <a:rPr kumimoji="1" lang="ja-JP" altLang="en-US" smtClean="0"/>
              <a:t>6</a:t>
            </a:fld>
            <a:endParaRPr kumimoji="1" lang="ja-JP" altLang="en-US" dirty="0"/>
          </a:p>
        </p:txBody>
      </p:sp>
      <p:grpSp>
        <p:nvGrpSpPr>
          <p:cNvPr id="22" name="グループ化 21">
            <a:extLst>
              <a:ext uri="{FF2B5EF4-FFF2-40B4-BE49-F238E27FC236}">
                <a16:creationId xmlns:a16="http://schemas.microsoft.com/office/drawing/2014/main" id="{F69F11B9-8484-443D-9A47-021EDC2E0D36}"/>
              </a:ext>
            </a:extLst>
          </p:cNvPr>
          <p:cNvGrpSpPr/>
          <p:nvPr/>
        </p:nvGrpSpPr>
        <p:grpSpPr>
          <a:xfrm>
            <a:off x="1346854" y="1490001"/>
            <a:ext cx="10438746" cy="1869379"/>
            <a:chOff x="401549" y="1337140"/>
            <a:chExt cx="9476848" cy="1723474"/>
          </a:xfrm>
        </p:grpSpPr>
        <p:grpSp>
          <p:nvGrpSpPr>
            <p:cNvPr id="27" name="グループ化 26">
              <a:extLst>
                <a:ext uri="{FF2B5EF4-FFF2-40B4-BE49-F238E27FC236}">
                  <a16:creationId xmlns:a16="http://schemas.microsoft.com/office/drawing/2014/main" id="{1A5065F8-26AE-4450-A8BE-AC1D7C64BB19}"/>
                </a:ext>
              </a:extLst>
            </p:cNvPr>
            <p:cNvGrpSpPr/>
            <p:nvPr/>
          </p:nvGrpSpPr>
          <p:grpSpPr>
            <a:xfrm>
              <a:off x="2651749" y="1337140"/>
              <a:ext cx="7226648" cy="1723474"/>
              <a:chOff x="3028838" y="2008676"/>
              <a:chExt cx="10635881" cy="3078599"/>
            </a:xfrm>
          </p:grpSpPr>
          <p:sp>
            <p:nvSpPr>
              <p:cNvPr id="29" name="正方形/長方形 28">
                <a:extLst>
                  <a:ext uri="{FF2B5EF4-FFF2-40B4-BE49-F238E27FC236}">
                    <a16:creationId xmlns:a16="http://schemas.microsoft.com/office/drawing/2014/main" id="{A8B617F9-CC40-4FDE-92EE-A87FA5D68C47}"/>
                  </a:ext>
                </a:extLst>
              </p:cNvPr>
              <p:cNvSpPr/>
              <p:nvPr/>
            </p:nvSpPr>
            <p:spPr>
              <a:xfrm>
                <a:off x="7616287" y="2280831"/>
                <a:ext cx="2400742" cy="2318457"/>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ja-JP" altLang="en-US" sz="1130" dirty="0">
                    <a:solidFill>
                      <a:srgbClr val="FF0000"/>
                    </a:solidFill>
                    <a:latin typeface="Meiryo UI" panose="020B0604030504040204" pitchFamily="50" charset="-128"/>
                    <a:ea typeface="Meiryo UI" panose="020B0604030504040204" pitchFamily="50" charset="-128"/>
                  </a:rPr>
                  <a:t>容易に対象者をリストアップ</a:t>
                </a:r>
              </a:p>
            </p:txBody>
          </p:sp>
          <p:grpSp>
            <p:nvGrpSpPr>
              <p:cNvPr id="31" name="グループ化 30">
                <a:extLst>
                  <a:ext uri="{FF2B5EF4-FFF2-40B4-BE49-F238E27FC236}">
                    <a16:creationId xmlns:a16="http://schemas.microsoft.com/office/drawing/2014/main" id="{808FFD6A-D65D-4EB5-A51E-CBB78992E3A0}"/>
                  </a:ext>
                </a:extLst>
              </p:cNvPr>
              <p:cNvGrpSpPr/>
              <p:nvPr/>
            </p:nvGrpSpPr>
            <p:grpSpPr>
              <a:xfrm>
                <a:off x="3028838" y="3183133"/>
                <a:ext cx="1566371" cy="1814251"/>
                <a:chOff x="1119815" y="3421416"/>
                <a:chExt cx="1566371" cy="1814251"/>
              </a:xfrm>
            </p:grpSpPr>
            <p:pic>
              <p:nvPicPr>
                <p:cNvPr id="41" name="図 40">
                  <a:extLst>
                    <a:ext uri="{FF2B5EF4-FFF2-40B4-BE49-F238E27FC236}">
                      <a16:creationId xmlns:a16="http://schemas.microsoft.com/office/drawing/2014/main" id="{27708BBF-AEB3-4008-A0D3-9AEF9E769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815" y="3421416"/>
                  <a:ext cx="1566371" cy="1814251"/>
                </a:xfrm>
                <a:prstGeom prst="rect">
                  <a:avLst/>
                </a:prstGeom>
              </p:spPr>
            </p:pic>
            <p:sp>
              <p:nvSpPr>
                <p:cNvPr id="42" name="テキスト ボックス 41">
                  <a:extLst>
                    <a:ext uri="{FF2B5EF4-FFF2-40B4-BE49-F238E27FC236}">
                      <a16:creationId xmlns:a16="http://schemas.microsoft.com/office/drawing/2014/main" id="{5D2129EC-9F70-4296-BFF0-72ABF561ED12}"/>
                    </a:ext>
                  </a:extLst>
                </p:cNvPr>
                <p:cNvSpPr txBox="1"/>
                <p:nvPr/>
              </p:nvSpPr>
              <p:spPr>
                <a:xfrm>
                  <a:off x="1321248" y="3688722"/>
                  <a:ext cx="1295137" cy="1297889"/>
                </a:xfrm>
                <a:prstGeom prst="rect">
                  <a:avLst/>
                </a:prstGeom>
                <a:noFill/>
              </p:spPr>
              <p:txBody>
                <a:bodyPr wrap="square" rtlCol="0">
                  <a:spAutoFit/>
                </a:bodyPr>
                <a:lstStyle/>
                <a:p>
                  <a:r>
                    <a:rPr lang="en-US" altLang="ja-JP" sz="1507" dirty="0"/>
                    <a:t>KDB</a:t>
                  </a:r>
                </a:p>
                <a:p>
                  <a:r>
                    <a:rPr lang="ja-JP" altLang="en-US" sz="1507" dirty="0"/>
                    <a:t>システム</a:t>
                  </a:r>
                </a:p>
              </p:txBody>
            </p:sp>
          </p:grpSp>
          <p:sp>
            <p:nvSpPr>
              <p:cNvPr id="32" name="フローチャート: 磁気ディスク 31">
                <a:extLst>
                  <a:ext uri="{FF2B5EF4-FFF2-40B4-BE49-F238E27FC236}">
                    <a16:creationId xmlns:a16="http://schemas.microsoft.com/office/drawing/2014/main" id="{74C59A5F-F94B-496E-838D-72F09695A8EF}"/>
                  </a:ext>
                </a:extLst>
              </p:cNvPr>
              <p:cNvSpPr/>
              <p:nvPr/>
            </p:nvSpPr>
            <p:spPr>
              <a:xfrm>
                <a:off x="5321722" y="2827192"/>
                <a:ext cx="1672664" cy="2260083"/>
              </a:xfrm>
              <a:prstGeom prst="flowChartMagneticDisk">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rPr>
                  <a:t>抽出ツール</a:t>
                </a:r>
              </a:p>
            </p:txBody>
          </p:sp>
          <p:sp>
            <p:nvSpPr>
              <p:cNvPr id="34" name="右矢印 30">
                <a:extLst>
                  <a:ext uri="{FF2B5EF4-FFF2-40B4-BE49-F238E27FC236}">
                    <a16:creationId xmlns:a16="http://schemas.microsoft.com/office/drawing/2014/main" id="{2EE6B229-6FE0-4037-A358-572402B694E3}"/>
                  </a:ext>
                </a:extLst>
              </p:cNvPr>
              <p:cNvSpPr/>
              <p:nvPr/>
            </p:nvSpPr>
            <p:spPr>
              <a:xfrm>
                <a:off x="6845470" y="3197873"/>
                <a:ext cx="913359" cy="964503"/>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1" dirty="0">
                    <a:solidFill>
                      <a:schemeClr val="tx1"/>
                    </a:solidFill>
                    <a:latin typeface="Meiryo UI" panose="020B0604030504040204" pitchFamily="50" charset="-128"/>
                    <a:ea typeface="Meiryo UI" panose="020B0604030504040204" pitchFamily="50" charset="-128"/>
                  </a:rPr>
                  <a:t>抽出</a:t>
                </a:r>
              </a:p>
            </p:txBody>
          </p:sp>
          <p:pic>
            <p:nvPicPr>
              <p:cNvPr id="35" name="図 34">
                <a:extLst>
                  <a:ext uri="{FF2B5EF4-FFF2-40B4-BE49-F238E27FC236}">
                    <a16:creationId xmlns:a16="http://schemas.microsoft.com/office/drawing/2014/main" id="{6B6A0A02-4A7E-4622-AB73-AEDB5A9021EB}"/>
                  </a:ext>
                </a:extLst>
              </p:cNvPr>
              <p:cNvPicPr/>
              <p:nvPr/>
            </p:nvPicPr>
            <p:blipFill rotWithShape="1">
              <a:blip r:embed="rId5"/>
              <a:srcRect t="25502" b="10357"/>
              <a:stretch/>
            </p:blipFill>
            <p:spPr bwMode="auto">
              <a:xfrm>
                <a:off x="7833971" y="2865231"/>
                <a:ext cx="2115280" cy="1633882"/>
              </a:xfrm>
              <a:prstGeom prst="rect">
                <a:avLst/>
              </a:prstGeom>
              <a:ln>
                <a:noFill/>
              </a:ln>
              <a:extLst>
                <a:ext uri="{53640926-AAD7-44D8-BBD7-CCE9431645EC}">
                  <a14:shadowObscured xmlns:a14="http://schemas.microsoft.com/office/drawing/2010/main"/>
                </a:ext>
              </a:extLst>
            </p:spPr>
          </p:pic>
          <p:pic>
            <p:nvPicPr>
              <p:cNvPr id="36" name="図 35">
                <a:extLst>
                  <a:ext uri="{FF2B5EF4-FFF2-40B4-BE49-F238E27FC236}">
                    <a16:creationId xmlns:a16="http://schemas.microsoft.com/office/drawing/2014/main" id="{A76CA143-CEA9-4375-BEFB-FC2E676BC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19965" y="2008676"/>
                <a:ext cx="945440" cy="1317657"/>
              </a:xfrm>
              <a:prstGeom prst="rect">
                <a:avLst/>
              </a:prstGeom>
            </p:spPr>
          </p:pic>
          <p:sp>
            <p:nvSpPr>
              <p:cNvPr id="37" name="角丸四角形吹き出し 41">
                <a:extLst>
                  <a:ext uri="{FF2B5EF4-FFF2-40B4-BE49-F238E27FC236}">
                    <a16:creationId xmlns:a16="http://schemas.microsoft.com/office/drawing/2014/main" id="{4AF49B6E-E499-408A-941C-39DAE6803DC5}"/>
                  </a:ext>
                </a:extLst>
              </p:cNvPr>
              <p:cNvSpPr/>
              <p:nvPr/>
            </p:nvSpPr>
            <p:spPr>
              <a:xfrm>
                <a:off x="6237984" y="2121499"/>
                <a:ext cx="1330452" cy="616587"/>
              </a:xfrm>
              <a:prstGeom prst="wedgeRoundRectCallout">
                <a:avLst>
                  <a:gd name="adj1" fmla="val -29934"/>
                  <a:gd name="adj2" fmla="val 124497"/>
                  <a:gd name="adj3" fmla="val 16667"/>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507" dirty="0">
                    <a:latin typeface="Meiryo UI" panose="020B0604030504040204" pitchFamily="50" charset="-128"/>
                    <a:ea typeface="Meiryo UI" panose="020B0604030504040204" pitchFamily="50" charset="-128"/>
                  </a:rPr>
                  <a:t>条件設定</a:t>
                </a:r>
              </a:p>
            </p:txBody>
          </p:sp>
          <p:sp>
            <p:nvSpPr>
              <p:cNvPr id="38" name="テキスト ボックス 37">
                <a:extLst>
                  <a:ext uri="{FF2B5EF4-FFF2-40B4-BE49-F238E27FC236}">
                    <a16:creationId xmlns:a16="http://schemas.microsoft.com/office/drawing/2014/main" id="{92E0791D-1A8E-49DF-9C35-763B59D49006}"/>
                  </a:ext>
                </a:extLst>
              </p:cNvPr>
              <p:cNvSpPr txBox="1"/>
              <p:nvPr/>
            </p:nvSpPr>
            <p:spPr>
              <a:xfrm>
                <a:off x="9857738" y="2368901"/>
                <a:ext cx="1796273" cy="697360"/>
              </a:xfrm>
              <a:prstGeom prst="rect">
                <a:avLst/>
              </a:prstGeom>
              <a:noFill/>
            </p:spPr>
            <p:txBody>
              <a:bodyPr wrap="square" rtlCol="0">
                <a:spAutoFit/>
              </a:bodyPr>
              <a:lstStyle/>
              <a:p>
                <a:pPr algn="ctr"/>
                <a:r>
                  <a:rPr lang="ja-JP" altLang="en-US" sz="1076" dirty="0">
                    <a:latin typeface="Meiryo UI" panose="020B0604030504040204" pitchFamily="50" charset="-128"/>
                    <a:ea typeface="Meiryo UI" panose="020B0604030504040204" pitchFamily="50" charset="-128"/>
                  </a:rPr>
                  <a:t>保健事業の</a:t>
                </a:r>
                <a:endParaRPr lang="en-US" altLang="ja-JP" sz="1076" dirty="0">
                  <a:latin typeface="Meiryo UI" panose="020B0604030504040204" pitchFamily="50" charset="-128"/>
                  <a:ea typeface="Meiryo UI" panose="020B0604030504040204" pitchFamily="50" charset="-128"/>
                </a:endParaRPr>
              </a:p>
              <a:p>
                <a:pPr algn="ctr"/>
                <a:r>
                  <a:rPr lang="ja-JP" altLang="en-US" sz="1076" dirty="0">
                    <a:latin typeface="Meiryo UI" panose="020B0604030504040204" pitchFamily="50" charset="-128"/>
                    <a:ea typeface="Meiryo UI" panose="020B0604030504040204" pitchFamily="50" charset="-128"/>
                  </a:rPr>
                  <a:t>効率化</a:t>
                </a:r>
              </a:p>
            </p:txBody>
          </p:sp>
          <p:sp>
            <p:nvSpPr>
              <p:cNvPr id="39" name="テキスト ボックス 38">
                <a:extLst>
                  <a:ext uri="{FF2B5EF4-FFF2-40B4-BE49-F238E27FC236}">
                    <a16:creationId xmlns:a16="http://schemas.microsoft.com/office/drawing/2014/main" id="{BB83DA39-94BF-44CA-8BD0-7EF7990C64DA}"/>
                  </a:ext>
                </a:extLst>
              </p:cNvPr>
              <p:cNvSpPr txBox="1"/>
              <p:nvPr/>
            </p:nvSpPr>
            <p:spPr>
              <a:xfrm>
                <a:off x="10213460" y="3382539"/>
                <a:ext cx="3451259" cy="1515310"/>
              </a:xfrm>
              <a:prstGeom prst="rect">
                <a:avLst/>
              </a:prstGeom>
              <a:solidFill>
                <a:schemeClr val="accent5">
                  <a:lumMod val="20000"/>
                  <a:lumOff val="80000"/>
                </a:schemeClr>
              </a:solidFill>
            </p:spPr>
            <p:txBody>
              <a:bodyPr wrap="square" rtlCol="0">
                <a:spAutoFit/>
              </a:bodyPr>
              <a:lstStyle/>
              <a:p>
                <a:r>
                  <a:rPr lang="ja-JP" altLang="en-US" sz="1076" dirty="0">
                    <a:latin typeface="Meiryo UI" panose="020B0604030504040204" pitchFamily="50" charset="-128"/>
                    <a:ea typeface="Meiryo UI" panose="020B0604030504040204" pitchFamily="50" charset="-128"/>
                  </a:rPr>
                  <a:t>　保健事業（糖尿病性腎症重症化予防事業等）で活用</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・事業計画</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・対象者の選定</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・治療中断者抽出　等</a:t>
                </a:r>
              </a:p>
            </p:txBody>
          </p:sp>
          <p:sp>
            <p:nvSpPr>
              <p:cNvPr id="33" name="右矢印 22">
                <a:extLst>
                  <a:ext uri="{FF2B5EF4-FFF2-40B4-BE49-F238E27FC236}">
                    <a16:creationId xmlns:a16="http://schemas.microsoft.com/office/drawing/2014/main" id="{4FCF5685-5260-4147-B6F9-05FF8C282EB1}"/>
                  </a:ext>
                </a:extLst>
              </p:cNvPr>
              <p:cNvSpPr/>
              <p:nvPr/>
            </p:nvSpPr>
            <p:spPr>
              <a:xfrm>
                <a:off x="4258606" y="3199920"/>
                <a:ext cx="1142407" cy="964503"/>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6" dirty="0">
                    <a:solidFill>
                      <a:schemeClr val="tx1"/>
                    </a:solidFill>
                  </a:rPr>
                  <a:t>データ</a:t>
                </a:r>
              </a:p>
            </p:txBody>
          </p:sp>
        </p:grpSp>
        <p:sp>
          <p:nvSpPr>
            <p:cNvPr id="43" name="角丸四角形吹き出し 15">
              <a:extLst>
                <a:ext uri="{FF2B5EF4-FFF2-40B4-BE49-F238E27FC236}">
                  <a16:creationId xmlns:a16="http://schemas.microsoft.com/office/drawing/2014/main" id="{015F0678-DFE8-40B0-BF8C-49BB9C98247B}"/>
                </a:ext>
              </a:extLst>
            </p:cNvPr>
            <p:cNvSpPr/>
            <p:nvPr/>
          </p:nvSpPr>
          <p:spPr>
            <a:xfrm>
              <a:off x="401549" y="1841676"/>
              <a:ext cx="1947632" cy="921465"/>
            </a:xfrm>
            <a:prstGeom prst="wedgeRoundRectCallout">
              <a:avLst>
                <a:gd name="adj1" fmla="val 69132"/>
                <a:gd name="adj2" fmla="val 117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30" dirty="0">
                  <a:solidFill>
                    <a:schemeClr val="tx1"/>
                  </a:solidFill>
                  <a:latin typeface="Meiryo UI" panose="020B0604030504040204" pitchFamily="50" charset="-128"/>
                  <a:ea typeface="Meiryo UI" panose="020B0604030504040204" pitchFamily="50" charset="-128"/>
                </a:rPr>
                <a:t>　レセプトや健診データを連携</a:t>
              </a:r>
              <a:endParaRPr lang="en-US" altLang="ja-JP" sz="1130" dirty="0">
                <a:solidFill>
                  <a:schemeClr val="tx1"/>
                </a:solidFill>
                <a:latin typeface="Meiryo UI" panose="020B0604030504040204" pitchFamily="50" charset="-128"/>
                <a:ea typeface="Meiryo UI" panose="020B0604030504040204" pitchFamily="50" charset="-128"/>
              </a:endParaRPr>
            </a:p>
            <a:p>
              <a:endParaRPr lang="en-US" altLang="ja-JP" sz="1076" dirty="0">
                <a:solidFill>
                  <a:schemeClr val="tx1"/>
                </a:solidFill>
                <a:latin typeface="Meiryo UI" panose="020B0604030504040204" pitchFamily="50" charset="-128"/>
                <a:ea typeface="Meiryo UI" panose="020B0604030504040204" pitchFamily="50" charset="-128"/>
              </a:endParaRPr>
            </a:p>
            <a:p>
              <a:r>
                <a:rPr lang="ja-JP" altLang="en-US" sz="1130" dirty="0">
                  <a:solidFill>
                    <a:schemeClr val="tx1"/>
                  </a:solidFill>
                  <a:latin typeface="Meiryo UI" panose="020B0604030504040204" pitchFamily="50" charset="-128"/>
                  <a:ea typeface="Meiryo UI" panose="020B0604030504040204" pitchFamily="50" charset="-128"/>
                </a:rPr>
                <a:t>統計情報や個人の健康に関するデータを</a:t>
              </a:r>
              <a:r>
                <a:rPr lang="ja-JP" altLang="en-US" sz="1130" dirty="0">
                  <a:solidFill>
                    <a:schemeClr val="accent2"/>
                  </a:solidFill>
                  <a:latin typeface="Meiryo UI" panose="020B0604030504040204" pitchFamily="50" charset="-128"/>
                  <a:ea typeface="Meiryo UI" panose="020B0604030504040204" pitchFamily="50" charset="-128"/>
                </a:rPr>
                <a:t>画面表示</a:t>
              </a:r>
              <a:r>
                <a:rPr lang="ja-JP" altLang="en-US" sz="1130" dirty="0">
                  <a:solidFill>
                    <a:schemeClr val="tx1"/>
                  </a:solidFill>
                  <a:latin typeface="Meiryo UI" panose="020B0604030504040204" pitchFamily="50" charset="-128"/>
                  <a:ea typeface="Meiryo UI" panose="020B0604030504040204" pitchFamily="50" charset="-128"/>
                </a:rPr>
                <a:t>または</a:t>
              </a:r>
              <a:r>
                <a:rPr lang="ja-JP" altLang="en-US" sz="1130" dirty="0">
                  <a:solidFill>
                    <a:schemeClr val="accent2"/>
                  </a:solidFill>
                  <a:latin typeface="Meiryo UI" panose="020B0604030504040204" pitchFamily="50" charset="-128"/>
                  <a:ea typeface="Meiryo UI" panose="020B0604030504040204" pitchFamily="50" charset="-128"/>
                </a:rPr>
                <a:t>帳票で出力</a:t>
              </a:r>
              <a:r>
                <a:rPr lang="ja-JP" altLang="en-US" sz="1130" dirty="0">
                  <a:solidFill>
                    <a:schemeClr val="tx1"/>
                  </a:solidFill>
                  <a:latin typeface="Meiryo UI" panose="020B0604030504040204" pitchFamily="50" charset="-128"/>
                  <a:ea typeface="Meiryo UI" panose="020B0604030504040204" pitchFamily="50" charset="-128"/>
                </a:rPr>
                <a:t>可能</a:t>
              </a:r>
              <a:endParaRPr lang="en-US" altLang="ja-JP" sz="1130" dirty="0">
                <a:solidFill>
                  <a:schemeClr val="tx1"/>
                </a:solidFill>
                <a:latin typeface="Meiryo UI" panose="020B0604030504040204" pitchFamily="50" charset="-128"/>
                <a:ea typeface="Meiryo UI" panose="020B0604030504040204" pitchFamily="50" charset="-128"/>
              </a:endParaRPr>
            </a:p>
            <a:p>
              <a:endParaRPr lang="en-US" altLang="ja-JP" sz="1130" dirty="0">
                <a:solidFill>
                  <a:schemeClr val="tx1"/>
                </a:solidFill>
                <a:latin typeface="Meiryo UI" panose="020B0604030504040204" pitchFamily="50" charset="-128"/>
                <a:ea typeface="Meiryo UI" panose="020B0604030504040204" pitchFamily="50" charset="-128"/>
              </a:endParaRPr>
            </a:p>
            <a:p>
              <a:r>
                <a:rPr lang="ja-JP" altLang="en-US" sz="1291" dirty="0">
                  <a:solidFill>
                    <a:srgbClr val="FF0000"/>
                  </a:solidFill>
                  <a:latin typeface="Meiryo UI" panose="020B0604030504040204" pitchFamily="50" charset="-128"/>
                  <a:ea typeface="Meiryo UI" panose="020B0604030504040204" pitchFamily="50" charset="-128"/>
                </a:rPr>
                <a:t>　　＃操作がむずかしい！</a:t>
              </a:r>
            </a:p>
          </p:txBody>
        </p:sp>
        <p:grpSp>
          <p:nvGrpSpPr>
            <p:cNvPr id="45" name="グループ化 44">
              <a:extLst>
                <a:ext uri="{FF2B5EF4-FFF2-40B4-BE49-F238E27FC236}">
                  <a16:creationId xmlns:a16="http://schemas.microsoft.com/office/drawing/2014/main" id="{E7EDDA02-42A2-43E0-91C7-FD5DC258079F}"/>
                </a:ext>
              </a:extLst>
            </p:cNvPr>
            <p:cNvGrpSpPr/>
            <p:nvPr/>
          </p:nvGrpSpPr>
          <p:grpSpPr>
            <a:xfrm>
              <a:off x="2308842" y="1717298"/>
              <a:ext cx="1147623" cy="470098"/>
              <a:chOff x="883030" y="2701894"/>
              <a:chExt cx="1147623" cy="291256"/>
            </a:xfrm>
          </p:grpSpPr>
          <p:sp>
            <p:nvSpPr>
              <p:cNvPr id="48" name="フローチャート: 書類 47">
                <a:extLst>
                  <a:ext uri="{FF2B5EF4-FFF2-40B4-BE49-F238E27FC236}">
                    <a16:creationId xmlns:a16="http://schemas.microsoft.com/office/drawing/2014/main" id="{6366B037-9CEB-4C41-9804-D4730A8DCB61}"/>
                  </a:ext>
                </a:extLst>
              </p:cNvPr>
              <p:cNvSpPr/>
              <p:nvPr/>
            </p:nvSpPr>
            <p:spPr>
              <a:xfrm>
                <a:off x="883030" y="2701894"/>
                <a:ext cx="664106" cy="291256"/>
              </a:xfrm>
              <a:prstGeom prst="flowChartDocumen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6" dirty="0">
                    <a:solidFill>
                      <a:schemeClr val="tx1"/>
                    </a:solidFill>
                  </a:rPr>
                  <a:t>レセプト</a:t>
                </a:r>
              </a:p>
            </p:txBody>
          </p:sp>
          <p:sp>
            <p:nvSpPr>
              <p:cNvPr id="49" name="フローチャート: 書類 48">
                <a:extLst>
                  <a:ext uri="{FF2B5EF4-FFF2-40B4-BE49-F238E27FC236}">
                    <a16:creationId xmlns:a16="http://schemas.microsoft.com/office/drawing/2014/main" id="{F6CB16B3-1581-4A28-B569-E8AB1AFC28F5}"/>
                  </a:ext>
                </a:extLst>
              </p:cNvPr>
              <p:cNvSpPr/>
              <p:nvPr/>
            </p:nvSpPr>
            <p:spPr>
              <a:xfrm>
                <a:off x="1480273" y="2704555"/>
                <a:ext cx="550380" cy="255110"/>
              </a:xfrm>
              <a:prstGeom prst="flowChartDocumen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7" dirty="0">
                    <a:solidFill>
                      <a:schemeClr val="tx1"/>
                    </a:solidFill>
                  </a:rPr>
                  <a:t>健診</a:t>
                </a:r>
              </a:p>
            </p:txBody>
          </p:sp>
        </p:grpSp>
      </p:grpSp>
      <p:sp>
        <p:nvSpPr>
          <p:cNvPr id="51" name="正方形/長方形 50">
            <a:extLst>
              <a:ext uri="{FF2B5EF4-FFF2-40B4-BE49-F238E27FC236}">
                <a16:creationId xmlns:a16="http://schemas.microsoft.com/office/drawing/2014/main" id="{ACA8E287-552D-4D94-8638-F09B6F1EF017}"/>
              </a:ext>
            </a:extLst>
          </p:cNvPr>
          <p:cNvSpPr/>
          <p:nvPr/>
        </p:nvSpPr>
        <p:spPr>
          <a:xfrm>
            <a:off x="1203727" y="1490001"/>
            <a:ext cx="3740387" cy="335460"/>
          </a:xfrm>
          <a:prstGeom prst="rect">
            <a:avLst/>
          </a:prstGeom>
          <a:solidFill>
            <a:schemeClr val="accent5">
              <a:lumMod val="40000"/>
              <a:lumOff val="60000"/>
            </a:schemeClr>
          </a:solid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3">
              <a:defRPr/>
            </a:pPr>
            <a:r>
              <a:rPr lang="ja-JP" altLang="en-US" b="1" kern="100" dirty="0">
                <a:solidFill>
                  <a:prstClr val="black"/>
                </a:solidFill>
                <a:latin typeface="HG丸ｺﾞｼｯｸM-PRO" panose="020F0600000000000000" pitchFamily="50" charset="-128"/>
                <a:ea typeface="HG丸ｺﾞｼｯｸM-PRO" panose="020F0600000000000000" pitchFamily="50" charset="-128"/>
                <a:cs typeface="Times New Roman"/>
              </a:rPr>
              <a:t>保健事業対象者抽出ツール</a:t>
            </a:r>
            <a:endParaRPr lang="ja-JP" altLang="ja-JP" b="1"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pic>
        <p:nvPicPr>
          <p:cNvPr id="54" name="図 53">
            <a:extLst>
              <a:ext uri="{FF2B5EF4-FFF2-40B4-BE49-F238E27FC236}">
                <a16:creationId xmlns:a16="http://schemas.microsoft.com/office/drawing/2014/main" id="{881F5D5D-390C-4C13-8F3C-57DAA0945445}"/>
              </a:ext>
            </a:extLst>
          </p:cNvPr>
          <p:cNvPicPr>
            <a:picLocks noChangeAspect="1"/>
          </p:cNvPicPr>
          <p:nvPr/>
        </p:nvPicPr>
        <p:blipFill>
          <a:blip r:embed="rId7"/>
          <a:stretch>
            <a:fillRect/>
          </a:stretch>
        </p:blipFill>
        <p:spPr>
          <a:xfrm>
            <a:off x="1458087" y="4542031"/>
            <a:ext cx="734091" cy="700879"/>
          </a:xfrm>
          <a:prstGeom prst="rect">
            <a:avLst/>
          </a:prstGeom>
        </p:spPr>
      </p:pic>
      <p:sp>
        <p:nvSpPr>
          <p:cNvPr id="55" name="矢印: 右 54">
            <a:extLst>
              <a:ext uri="{FF2B5EF4-FFF2-40B4-BE49-F238E27FC236}">
                <a16:creationId xmlns:a16="http://schemas.microsoft.com/office/drawing/2014/main" id="{4471F507-8E80-4CE7-9ADD-2704D11F062F}"/>
              </a:ext>
            </a:extLst>
          </p:cNvPr>
          <p:cNvSpPr/>
          <p:nvPr/>
        </p:nvSpPr>
        <p:spPr>
          <a:xfrm rot="5400000">
            <a:off x="4275163" y="3436647"/>
            <a:ext cx="648050" cy="478884"/>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56" name="矢印: 右 55">
            <a:extLst>
              <a:ext uri="{FF2B5EF4-FFF2-40B4-BE49-F238E27FC236}">
                <a16:creationId xmlns:a16="http://schemas.microsoft.com/office/drawing/2014/main" id="{B6C4FC5A-7555-4E2B-B3A3-5959CA2B9B72}"/>
              </a:ext>
            </a:extLst>
          </p:cNvPr>
          <p:cNvSpPr/>
          <p:nvPr/>
        </p:nvSpPr>
        <p:spPr>
          <a:xfrm rot="10800000">
            <a:off x="3364090" y="5362771"/>
            <a:ext cx="561916" cy="439406"/>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57" name="テキスト ボックス 56">
            <a:extLst>
              <a:ext uri="{FF2B5EF4-FFF2-40B4-BE49-F238E27FC236}">
                <a16:creationId xmlns:a16="http://schemas.microsoft.com/office/drawing/2014/main" id="{43CC85F2-E5D7-47C0-9DC2-4F995009F3F3}"/>
              </a:ext>
            </a:extLst>
          </p:cNvPr>
          <p:cNvSpPr txBox="1"/>
          <p:nvPr/>
        </p:nvSpPr>
        <p:spPr>
          <a:xfrm>
            <a:off x="3406745" y="6100040"/>
            <a:ext cx="1766272" cy="1085682"/>
          </a:xfrm>
          <a:prstGeom prst="rect">
            <a:avLst/>
          </a:prstGeom>
          <a:solidFill>
            <a:schemeClr val="accent5">
              <a:lumMod val="20000"/>
              <a:lumOff val="80000"/>
            </a:schemeClr>
          </a:solidFill>
        </p:spPr>
        <p:txBody>
          <a:bodyPr wrap="square" rtlCol="0">
            <a:spAutoFit/>
          </a:bodyPr>
          <a:lstStyle/>
          <a:p>
            <a:r>
              <a:rPr lang="ja-JP" altLang="en-US" sz="1076" dirty="0">
                <a:latin typeface="Meiryo UI" panose="020B0604030504040204" pitchFamily="50" charset="-128"/>
                <a:ea typeface="Meiryo UI" panose="020B0604030504040204" pitchFamily="50" charset="-128"/>
              </a:rPr>
              <a:t>　効果的･効率的な保健事業の企画時等に必要な</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地域診断等に活用</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・府内市町村比較</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・市町村内の地域比較</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a:t>
            </a:r>
            <a:r>
              <a:rPr lang="en-US" altLang="ja-JP" sz="1076" dirty="0">
                <a:latin typeface="Meiryo UI" panose="020B0604030504040204" pitchFamily="50" charset="-128"/>
                <a:ea typeface="Meiryo UI" panose="020B0604030504040204" pitchFamily="50" charset="-128"/>
              </a:rPr>
              <a:t>(</a:t>
            </a:r>
            <a:r>
              <a:rPr lang="ja-JP" altLang="en-US" sz="1076" dirty="0">
                <a:latin typeface="Meiryo UI" panose="020B0604030504040204" pitchFamily="50" charset="-128"/>
                <a:ea typeface="Meiryo UI" panose="020B0604030504040204" pitchFamily="50" charset="-128"/>
              </a:rPr>
              <a:t>中学校区別</a:t>
            </a:r>
            <a:r>
              <a:rPr lang="en-US" altLang="ja-JP" sz="1076" dirty="0">
                <a:latin typeface="Meiryo UI" panose="020B0604030504040204" pitchFamily="50" charset="-128"/>
                <a:ea typeface="Meiryo UI" panose="020B0604030504040204" pitchFamily="50" charset="-128"/>
              </a:rPr>
              <a:t>)</a:t>
            </a:r>
            <a:endParaRPr lang="ja-JP" altLang="en-US" sz="1076"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759E814E-65CD-4278-818C-8B538E721F1F}"/>
              </a:ext>
            </a:extLst>
          </p:cNvPr>
          <p:cNvSpPr txBox="1"/>
          <p:nvPr/>
        </p:nvSpPr>
        <p:spPr>
          <a:xfrm>
            <a:off x="5408925" y="3522010"/>
            <a:ext cx="6554474" cy="3785652"/>
          </a:xfrm>
          <a:prstGeom prst="rect">
            <a:avLst/>
          </a:prstGeom>
          <a:solidFill>
            <a:srgbClr val="FFCCFF">
              <a:alpha val="50196"/>
            </a:srgbClr>
          </a:solidFill>
        </p:spPr>
        <p:txBody>
          <a:bodyPr wrap="square">
            <a:spAutoFit/>
          </a:bodyPr>
          <a:lstStyle/>
          <a:p>
            <a:r>
              <a:rPr lang="en-US" altLang="ja-JP" sz="2000" dirty="0"/>
              <a:t>【R2</a:t>
            </a:r>
            <a:r>
              <a:rPr lang="ja-JP" altLang="en-US" sz="2000" dirty="0"/>
              <a:t>年度　事業の概要</a:t>
            </a:r>
            <a:r>
              <a:rPr lang="en-US" altLang="ja-JP" sz="2000" dirty="0"/>
              <a:t>】</a:t>
            </a:r>
          </a:p>
          <a:p>
            <a:r>
              <a:rPr lang="ja-JP" altLang="en-US" sz="2000" dirty="0"/>
              <a:t>１．府内市町村職員を対象とし、利活用セミナーを開催　</a:t>
            </a:r>
          </a:p>
          <a:p>
            <a:r>
              <a:rPr lang="ja-JP" altLang="en-US" sz="2000" dirty="0"/>
              <a:t>　　①データを活用した保健事業の推進について</a:t>
            </a:r>
          </a:p>
          <a:p>
            <a:r>
              <a:rPr lang="ja-JP" altLang="en-US" sz="2000" dirty="0"/>
              <a:t>　　　　　　　　　　　　　（講師：推進会議委員）</a:t>
            </a:r>
          </a:p>
          <a:p>
            <a:r>
              <a:rPr lang="ja-JP" altLang="en-US" sz="2000" dirty="0"/>
              <a:t>　　②データを活用した保健事業の好事例</a:t>
            </a:r>
          </a:p>
          <a:p>
            <a:r>
              <a:rPr lang="ja-JP" altLang="en-US" sz="2000" dirty="0"/>
              <a:t>　　　　　　　　　　　　　（講師：外部講師）</a:t>
            </a:r>
          </a:p>
          <a:p>
            <a:endParaRPr lang="ja-JP" altLang="en-US" sz="2000" dirty="0"/>
          </a:p>
          <a:p>
            <a:r>
              <a:rPr lang="ja-JP" altLang="en-US" sz="2000" dirty="0"/>
              <a:t>２．府内市町村職員を対象とし、保健事業における</a:t>
            </a:r>
          </a:p>
          <a:p>
            <a:r>
              <a:rPr lang="ja-JP" altLang="en-US" sz="2000" dirty="0"/>
              <a:t>　　データ活用についてグループワークを行う</a:t>
            </a:r>
          </a:p>
          <a:p>
            <a:endParaRPr lang="ja-JP" altLang="en-US" sz="2000" dirty="0"/>
          </a:p>
          <a:p>
            <a:r>
              <a:rPr lang="en-US" altLang="ja-JP" sz="2000" dirty="0"/>
              <a:t>3.</a:t>
            </a:r>
            <a:r>
              <a:rPr lang="ja-JP" altLang="en-US" sz="2000" dirty="0"/>
              <a:t>　国保データベースシステム（</a:t>
            </a:r>
            <a:r>
              <a:rPr lang="en-US" altLang="ja-JP" sz="2000" dirty="0"/>
              <a:t>KDB</a:t>
            </a:r>
            <a:r>
              <a:rPr lang="ja-JP" altLang="en-US" sz="2000" dirty="0"/>
              <a:t>）の改修に伴う</a:t>
            </a:r>
          </a:p>
          <a:p>
            <a:r>
              <a:rPr lang="ja-JP" altLang="en-US" sz="2000" dirty="0"/>
              <a:t>　「市町村保健事業対象者抽出ツール」の一部改修</a:t>
            </a:r>
          </a:p>
        </p:txBody>
      </p:sp>
      <p:sp>
        <p:nvSpPr>
          <p:cNvPr id="40" name="スライド番号プレースホルダー 3"/>
          <p:cNvSpPr txBox="1">
            <a:spLocks/>
          </p:cNvSpPr>
          <p:nvPr/>
        </p:nvSpPr>
        <p:spPr>
          <a:xfrm>
            <a:off x="9273401" y="6973231"/>
            <a:ext cx="2743200" cy="39293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AA5924C-952F-45A0-82B4-69ED97609DCC}" type="slidenum">
              <a:rPr lang="ja-JP" altLang="en-US" sz="1600" smtClean="0"/>
              <a:pPr/>
              <a:t>6</a:t>
            </a:fld>
            <a:endParaRPr lang="ja-JP" altLang="en-US" sz="1600" dirty="0"/>
          </a:p>
        </p:txBody>
      </p:sp>
    </p:spTree>
    <p:extLst>
      <p:ext uri="{BB962C8B-B14F-4D97-AF65-F5344CB8AC3E}">
        <p14:creationId xmlns:p14="http://schemas.microsoft.com/office/powerpoint/2010/main" val="90417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91776" y="3481896"/>
            <a:ext cx="3011900" cy="707886"/>
          </a:xfrm>
          <a:prstGeom prst="rect">
            <a:avLst/>
          </a:prstGeom>
          <a:solidFill>
            <a:schemeClr val="bg1"/>
          </a:solidFill>
          <a:ln>
            <a:noFill/>
          </a:ln>
        </p:spPr>
        <p:txBody>
          <a:bodyPr wrap="square" rtlCol="0">
            <a:spAutoFit/>
          </a:bodyPr>
          <a:lstStyle/>
          <a:p>
            <a:pPr algn="ctr"/>
            <a:r>
              <a:rPr kumimoji="1" lang="ja-JP" altLang="en-US" sz="2000" b="1" dirty="0"/>
              <a:t>有識者による</a:t>
            </a:r>
            <a:endParaRPr kumimoji="1" lang="en-US" altLang="ja-JP" sz="2000" b="1" dirty="0"/>
          </a:p>
          <a:p>
            <a:pPr algn="ctr"/>
            <a:r>
              <a:rPr kumimoji="1" lang="ja-JP" altLang="en-US" sz="2000" b="1" dirty="0"/>
              <a:t>個別支援・検討会</a:t>
            </a:r>
          </a:p>
        </p:txBody>
      </p:sp>
      <p:sp>
        <p:nvSpPr>
          <p:cNvPr id="15" name="円/楕円 14"/>
          <p:cNvSpPr/>
          <p:nvPr/>
        </p:nvSpPr>
        <p:spPr>
          <a:xfrm>
            <a:off x="761999" y="3048000"/>
            <a:ext cx="3671455" cy="1473451"/>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D8BD589-6589-4C58-8D82-EB73BBF55AFB}"/>
              </a:ext>
            </a:extLst>
          </p:cNvPr>
          <p:cNvSpPr/>
          <p:nvPr/>
        </p:nvSpPr>
        <p:spPr>
          <a:xfrm>
            <a:off x="0" y="2"/>
            <a:ext cx="12192000" cy="5453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　　</a:t>
            </a:r>
            <a:r>
              <a:rPr lang="ja-JP" altLang="en-US" sz="2400" b="1" dirty="0">
                <a:solidFill>
                  <a:schemeClr val="bg1"/>
                </a:solidFill>
              </a:rPr>
              <a:t>②</a:t>
            </a:r>
            <a:r>
              <a:rPr kumimoji="1" lang="ja-JP" altLang="en-US" sz="2400" b="1" dirty="0">
                <a:solidFill>
                  <a:schemeClr val="bg1"/>
                </a:solidFill>
              </a:rPr>
              <a:t>　市町村保健事業への介入支援事業</a:t>
            </a:r>
          </a:p>
        </p:txBody>
      </p:sp>
      <p:sp>
        <p:nvSpPr>
          <p:cNvPr id="7" name="正方形/長方形 6">
            <a:extLst>
              <a:ext uri="{FF2B5EF4-FFF2-40B4-BE49-F238E27FC236}">
                <a16:creationId xmlns:a16="http://schemas.microsoft.com/office/drawing/2014/main" id="{61191E69-FEE2-4EF9-A04C-B40AB4BE3258}"/>
              </a:ext>
            </a:extLst>
          </p:cNvPr>
          <p:cNvSpPr/>
          <p:nvPr/>
        </p:nvSpPr>
        <p:spPr>
          <a:xfrm>
            <a:off x="172168" y="731836"/>
            <a:ext cx="4610100" cy="1854121"/>
          </a:xfrm>
          <a:prstGeom prst="rect">
            <a:avLst/>
          </a:prstGeom>
          <a:ln w="19050"/>
        </p:spPr>
        <p:style>
          <a:lnRef idx="2">
            <a:schemeClr val="accent1"/>
          </a:lnRef>
          <a:fillRef idx="1">
            <a:schemeClr val="lt1"/>
          </a:fillRef>
          <a:effectRef idx="0">
            <a:schemeClr val="accent1"/>
          </a:effectRef>
          <a:fontRef idx="minor">
            <a:schemeClr val="dk1"/>
          </a:fontRef>
        </p:style>
        <p:txBody>
          <a:bodyPr lIns="72000" tIns="0" rIns="36000" bIns="0"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事業の目的</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データ分析に基づいた地域の課題の明確化、課題に応じ、対象者の選定等も踏まえた効果的な保健事業が実施できるよう、ヘルスアップ支援推進会議の有識者を市町村へ派遣し、見える化支援ツール等の活用による地域診断や有効な保健事業の助言等の個別支援を行う。</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53A1BE0D-F24C-4CE5-9F90-62CB8FBA5024}"/>
              </a:ext>
            </a:extLst>
          </p:cNvPr>
          <p:cNvSpPr/>
          <p:nvPr/>
        </p:nvSpPr>
        <p:spPr>
          <a:xfrm>
            <a:off x="5125393" y="731836"/>
            <a:ext cx="6914208" cy="6567079"/>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●個別支援・検討会</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①新規）健康指標や保健事業の取組に課題がある市町村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・門真市　　・東大阪市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ヘルスアップ支援推進会議の有識者２人ペアで市町村へ介入支援する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→見える化支援ツール等を活用し、市町村とともに各市の地域課題・原因を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分析し、有効な取組みをシミュレーションしながら検討を行うなど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市の保健事業を支援する。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◆スケジュール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１回目：合同事業ガイダンス、ヒアリング　２回目：課題の特定、原因の分析</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３回目：対応策の検討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回目：具体的な助言</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東大阪市は３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エリアに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分けて課題検討</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対象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②継続）令和元年度の本事業実施市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豊中市・枚方市・柏原市・河内長野市・岸和田市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令和元年度の検討結果の取組状況等のフォローアップ</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→今年度の取組状況を調査し、各市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回程度有識者を派遣し助言等実施</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◆各市１回程度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計５回</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●市町村介入支援事業報告会</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対応策の横展開をねらい、保健師等を対象とした研修も兼ねた報告会を開催する。（有識者</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名、府内市町村職員、大阪府保健所等が出席）</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359683" y="4942436"/>
            <a:ext cx="4336501" cy="1599711"/>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600" b="1" u="sng"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各市町村の課題分析・検討・助言</a:t>
            </a:r>
            <a:endParaRPr lang="en-US" altLang="ja-JP" sz="1600" b="1" u="sng"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見える化支援ツールのデータを活用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・現状ヒアリングの結果に基づき、市町村の</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課題に沿ったさらに具体的な分析を実施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（地域格差・特徴の詳細な分析）</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・これらに基づき有効な取り組みの助言</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1376981" y="2730349"/>
            <a:ext cx="2368423" cy="6691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市町村</a:t>
            </a:r>
            <a:endParaRPr kumimoji="1" lang="en-US" altLang="ja-JP" b="1" dirty="0"/>
          </a:p>
          <a:p>
            <a:pPr algn="ctr"/>
            <a:r>
              <a:rPr kumimoji="1" lang="en-US" altLang="ja-JP" sz="1600" b="1" dirty="0"/>
              <a:t>(</a:t>
            </a:r>
            <a:r>
              <a:rPr kumimoji="1" lang="ja-JP" altLang="en-US" sz="1600" b="1" dirty="0"/>
              <a:t>国保部門・衛生部門）</a:t>
            </a:r>
          </a:p>
        </p:txBody>
      </p:sp>
      <p:sp>
        <p:nvSpPr>
          <p:cNvPr id="13" name="円/楕円 12"/>
          <p:cNvSpPr/>
          <p:nvPr/>
        </p:nvSpPr>
        <p:spPr>
          <a:xfrm>
            <a:off x="244325" y="4120200"/>
            <a:ext cx="2232893" cy="6691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ja-JP" altLang="en-US" b="1" dirty="0">
                <a:solidFill>
                  <a:prstClr val="white"/>
                </a:solidFill>
              </a:rPr>
              <a:t>有識者</a:t>
            </a:r>
          </a:p>
          <a:p>
            <a:pPr algn="ctr"/>
            <a:r>
              <a:rPr kumimoji="1" lang="ja-JP" altLang="en-US" sz="1200" b="1" dirty="0"/>
              <a:t>ヘルスアップ支援推進会議</a:t>
            </a:r>
            <a:endParaRPr kumimoji="1" lang="ja-JP" altLang="en-US" b="1" dirty="0"/>
          </a:p>
        </p:txBody>
      </p:sp>
      <p:sp>
        <p:nvSpPr>
          <p:cNvPr id="14" name="円/楕円 13"/>
          <p:cNvSpPr/>
          <p:nvPr/>
        </p:nvSpPr>
        <p:spPr>
          <a:xfrm>
            <a:off x="2792643" y="4114046"/>
            <a:ext cx="1905521" cy="6753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ja-JP" altLang="en-US" b="1" dirty="0"/>
              <a:t>大阪府</a:t>
            </a:r>
            <a:endParaRPr kumimoji="1" lang="en-US" altLang="ja-JP" b="1" dirty="0"/>
          </a:p>
          <a:p>
            <a:pPr algn="ctr"/>
            <a:r>
              <a:rPr lang="ja-JP" altLang="en-US" sz="1200" b="1" dirty="0"/>
              <a:t>（国保課・健康づくり課）</a:t>
            </a:r>
            <a:endParaRPr kumimoji="1" lang="ja-JP" altLang="en-US" sz="1200" b="1" dirty="0"/>
          </a:p>
        </p:txBody>
      </p:sp>
      <p:sp>
        <p:nvSpPr>
          <p:cNvPr id="19" name="角丸四角形 18"/>
          <p:cNvSpPr/>
          <p:nvPr/>
        </p:nvSpPr>
        <p:spPr>
          <a:xfrm>
            <a:off x="359683" y="6704076"/>
            <a:ext cx="4336501" cy="51422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600" b="1" u="sng"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対応策の検討</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地域課題を踏まえた効果的な保健事業の実施</a:t>
            </a:r>
            <a:endParaRPr lang="en-US" altLang="ja-JP" sz="16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85516" y="2585957"/>
            <a:ext cx="4610100" cy="471295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下矢印 17"/>
          <p:cNvSpPr/>
          <p:nvPr/>
        </p:nvSpPr>
        <p:spPr>
          <a:xfrm>
            <a:off x="1692279" y="6507421"/>
            <a:ext cx="1366446" cy="26628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5125393" y="4401987"/>
            <a:ext cx="6914207" cy="2771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125393" y="5874328"/>
            <a:ext cx="69142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125393" y="731836"/>
            <a:ext cx="2767104" cy="348813"/>
          </a:xfrm>
          <a:prstGeom prst="rect">
            <a:avLst/>
          </a:prstGeom>
        </p:spPr>
        <p:txBody>
          <a:bodyPr wrap="none">
            <a:spAutoFit/>
          </a:bodyPr>
          <a:lstStyle/>
          <a:p>
            <a:pPr>
              <a:lnSpc>
                <a:spcPts val="2000"/>
              </a:lnSpc>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年度　事業の概要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スライド番号プレースホルダー 8"/>
          <p:cNvSpPr>
            <a:spLocks noGrp="1"/>
          </p:cNvSpPr>
          <p:nvPr>
            <p:ph type="sldNum" sz="quarter" idx="12"/>
          </p:nvPr>
        </p:nvSpPr>
        <p:spPr>
          <a:xfrm>
            <a:off x="8610600" y="6840434"/>
            <a:ext cx="3230880" cy="392932"/>
          </a:xfrm>
        </p:spPr>
        <p:txBody>
          <a:bodyPr/>
          <a:lstStyle/>
          <a:p>
            <a:fld id="{C0316268-F438-42AC-A33A-7BFCA43BFBFE}" type="slidenum">
              <a:rPr kumimoji="1" lang="ja-JP" altLang="en-US" sz="1600" smtClean="0"/>
              <a:t>7</a:t>
            </a:fld>
            <a:endParaRPr kumimoji="1" lang="ja-JP" altLang="en-US" sz="1600" dirty="0"/>
          </a:p>
        </p:txBody>
      </p:sp>
    </p:spTree>
    <p:extLst>
      <p:ext uri="{BB962C8B-B14F-4D97-AF65-F5344CB8AC3E}">
        <p14:creationId xmlns:p14="http://schemas.microsoft.com/office/powerpoint/2010/main" val="719587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hidden="1"/>
          <p:cNvSpPr/>
          <p:nvPr/>
        </p:nvSpPr>
        <p:spPr>
          <a:xfrm rot="5400000">
            <a:off x="6908242" y="5286854"/>
            <a:ext cx="1399928" cy="73231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b="1">
              <a:solidFill>
                <a:schemeClr val="dk1"/>
              </a:solidFill>
            </a:endParaRPr>
          </a:p>
        </p:txBody>
      </p:sp>
      <p:sp>
        <p:nvSpPr>
          <p:cNvPr id="7" name="正方形/長方形 6">
            <a:extLst>
              <a:ext uri="{FF2B5EF4-FFF2-40B4-BE49-F238E27FC236}">
                <a16:creationId xmlns:a16="http://schemas.microsoft.com/office/drawing/2014/main" id="{61191E69-FEE2-4EF9-A04C-B40AB4BE3258}"/>
              </a:ext>
            </a:extLst>
          </p:cNvPr>
          <p:cNvSpPr/>
          <p:nvPr/>
        </p:nvSpPr>
        <p:spPr>
          <a:xfrm>
            <a:off x="178955" y="707276"/>
            <a:ext cx="5254910" cy="6524797"/>
          </a:xfrm>
          <a:prstGeom prst="rect">
            <a:avLst/>
          </a:prstGeom>
          <a:ln w="19050"/>
        </p:spPr>
        <p:style>
          <a:lnRef idx="2">
            <a:schemeClr val="accent1"/>
          </a:lnRef>
          <a:fillRef idx="1">
            <a:schemeClr val="lt1"/>
          </a:fillRef>
          <a:effectRef idx="0">
            <a:schemeClr val="accent1"/>
          </a:effectRef>
          <a:fontRef idx="minor">
            <a:schemeClr val="dk1"/>
          </a:fontRef>
        </p:style>
        <p:txBody>
          <a:bodyPr lIns="72000" tIns="0" rIns="72000" bIns="0" rtlCol="0" anchor="ctr"/>
          <a:lstStyle/>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事業の目的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糖尿病性腎症が重症化し人工透析が必要となった場合、本人のＱＯＬも著しく低下するほか、医療費は一人約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万円／年必要。重症化を予防するため、府内全市町村において、糖尿病性腎症重症化予防事業を効果的に実施できるよう支援を行う。</a:t>
            </a: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現状</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府内</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市町村中、糖尿病性腎症重症化予防プログラムを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・実施できていない市町村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・受診勧奨事業ができていない市町村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・保健指導事業ができていない市町村　 ９市町村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〇重症化予防事業の実施に課題のある市町村では、地域住民　　　の健康課題・特徴を踏まえた効果的な事業スキームの構築や地区医師会（主治医）へ行政の取組に対する周知不足も課題。</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このため、地域の糖尿病・腎臓病等専門医による技術的支援や市町村と医師会との連携体制構築に向けて、地域の専門医をアドバイザーとして配置するとともに、腎症対策に重点化した保健指導の技術的検討、受診勧奨文書等の作成や事業の効果検証のためのデータ整理など、市町村の事業実施を支援する。</a:t>
            </a: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支援の概要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保険者努力支援制度の評価項目・配点が拡充されていることを踏まえ、市町村分の評価獲得に向け、新たに事業の実施を検討する市町村を中心に個別支援等を行う。</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これまでの糖尿病予備群を含めた対策から重症化予防まで、一連の糖尿病予防策が講じられるよう支援を行う。</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61191E69-FEE2-4EF9-A04C-B40AB4BE3258}"/>
              </a:ext>
            </a:extLst>
          </p:cNvPr>
          <p:cNvSpPr/>
          <p:nvPr/>
        </p:nvSpPr>
        <p:spPr>
          <a:xfrm>
            <a:off x="5421165" y="707277"/>
            <a:ext cx="6632290" cy="6524796"/>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t"/>
          <a:lstStyle/>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　事業の概要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ねらい：重症化予防事業の効果的な実施のため、専門医、地区医師会、行政との</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連携体制を構築する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対象　：①新たに重症化予防事業の実施を検討している能勢町、岬町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地区医師会と連携し、事業計画の作成と実施への支援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②令和元年度実施市町村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大東・四條畷エリア・富田林エリア・和泉市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事業評価の確立、地区医師会、専門医との連携強化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方法　：市町村、地区医師会、専門医との合同研修会や検討会を実施</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個別ケース、事業実態を踏まえた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サイクルに沿った技術的支援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①能勢町・岬町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検討会２回　説明研修会１回程度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②大東市・四條畷市・富田林市・太子町・河南町・千早赤阪村・和泉市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各エリア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検討会１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２回　説明研修会１回程度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20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◆事業報告会の開催</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取組方法の横展開を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ねらい、保健師等を対象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とした研修も兼ねた報告</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会を開催する。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61191E69-FEE2-4EF9-A04C-B40AB4BE3258}"/>
              </a:ext>
            </a:extLst>
          </p:cNvPr>
          <p:cNvSpPr/>
          <p:nvPr/>
        </p:nvSpPr>
        <p:spPr>
          <a:xfrm>
            <a:off x="7469484" y="4052047"/>
            <a:ext cx="4583971" cy="3180026"/>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ctr"/>
          <a:lstStyle/>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3"/>
          <a:stretch>
            <a:fillRect/>
          </a:stretch>
        </p:blipFill>
        <p:spPr>
          <a:xfrm>
            <a:off x="7492405" y="4231707"/>
            <a:ext cx="4699596" cy="3000365"/>
          </a:xfrm>
          <a:prstGeom prst="rect">
            <a:avLst/>
          </a:prstGeom>
        </p:spPr>
      </p:pic>
      <p:sp>
        <p:nvSpPr>
          <p:cNvPr id="6" name="スライド番号プレースホルダー 5"/>
          <p:cNvSpPr>
            <a:spLocks noGrp="1"/>
          </p:cNvSpPr>
          <p:nvPr>
            <p:ph type="sldNum" sz="quarter" idx="12"/>
          </p:nvPr>
        </p:nvSpPr>
        <p:spPr>
          <a:xfrm>
            <a:off x="8610600" y="6840434"/>
            <a:ext cx="3246120" cy="392932"/>
          </a:xfrm>
        </p:spPr>
        <p:txBody>
          <a:bodyPr/>
          <a:lstStyle/>
          <a:p>
            <a:fld id="{C0316268-F438-42AC-A33A-7BFCA43BFBFE}" type="slidenum">
              <a:rPr kumimoji="1" lang="ja-JP" altLang="en-US" sz="1600" smtClean="0"/>
              <a:t>8</a:t>
            </a:fld>
            <a:endParaRPr kumimoji="1" lang="ja-JP" altLang="en-US" sz="1600" dirty="0"/>
          </a:p>
        </p:txBody>
      </p:sp>
      <p:sp>
        <p:nvSpPr>
          <p:cNvPr id="8" name="テキスト ボックス 7">
            <a:extLst>
              <a:ext uri="{FF2B5EF4-FFF2-40B4-BE49-F238E27FC236}">
                <a16:creationId xmlns:a16="http://schemas.microsoft.com/office/drawing/2014/main" id="{F1D56D8A-3FCC-423E-9385-10C58418ABBF}"/>
              </a:ext>
            </a:extLst>
          </p:cNvPr>
          <p:cNvSpPr txBox="1"/>
          <p:nvPr/>
        </p:nvSpPr>
        <p:spPr>
          <a:xfrm>
            <a:off x="279400" y="79474"/>
            <a:ext cx="441146" cy="400110"/>
          </a:xfrm>
          <a:prstGeom prst="rect">
            <a:avLst/>
          </a:prstGeom>
          <a:noFill/>
        </p:spPr>
        <p:txBody>
          <a:bodyPr wrap="none" rtlCol="0">
            <a:spAutoFit/>
          </a:bodyPr>
          <a:lstStyle/>
          <a:p>
            <a:r>
              <a:rPr kumimoji="1" lang="ja-JP" altLang="en-US" sz="2000" dirty="0">
                <a:solidFill>
                  <a:schemeClr val="bg1"/>
                </a:solidFill>
                <a:latin typeface="Meiryo UI" panose="020B0604030504040204" pitchFamily="50" charset="-128"/>
                <a:ea typeface="Meiryo UI" panose="020B0604030504040204" pitchFamily="50" charset="-128"/>
              </a:rPr>
              <a:t>④</a:t>
            </a:r>
          </a:p>
        </p:txBody>
      </p:sp>
      <p:sp>
        <p:nvSpPr>
          <p:cNvPr id="12" name="正方形/長方形 11">
            <a:extLst>
              <a:ext uri="{FF2B5EF4-FFF2-40B4-BE49-F238E27FC236}">
                <a16:creationId xmlns:a16="http://schemas.microsoft.com/office/drawing/2014/main" id="{D6EE9C87-0687-492C-934F-6463ED8F3F9A}"/>
              </a:ext>
            </a:extLst>
          </p:cNvPr>
          <p:cNvSpPr/>
          <p:nvPr/>
        </p:nvSpPr>
        <p:spPr>
          <a:xfrm>
            <a:off x="0" y="6873"/>
            <a:ext cx="12192000" cy="5453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　　</a:t>
            </a:r>
            <a:r>
              <a:rPr lang="ja-JP" altLang="en-US" sz="2400" b="1" dirty="0">
                <a:solidFill>
                  <a:schemeClr val="bg1"/>
                </a:solidFill>
              </a:rPr>
              <a:t>③</a:t>
            </a:r>
            <a:r>
              <a:rPr kumimoji="1" lang="ja-JP" altLang="en-US" sz="2400" b="1" dirty="0">
                <a:solidFill>
                  <a:schemeClr val="bg1"/>
                </a:solidFill>
              </a:rPr>
              <a:t>　糖尿病性腎症重症化予防アドバイザー事業</a:t>
            </a:r>
          </a:p>
        </p:txBody>
      </p:sp>
    </p:spTree>
    <p:extLst>
      <p:ext uri="{BB962C8B-B14F-4D97-AF65-F5344CB8AC3E}">
        <p14:creationId xmlns:p14="http://schemas.microsoft.com/office/powerpoint/2010/main" val="132648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C22F2C7-4ED7-4E4A-B02C-3872C3695B5B}"/>
              </a:ext>
            </a:extLst>
          </p:cNvPr>
          <p:cNvSpPr/>
          <p:nvPr/>
        </p:nvSpPr>
        <p:spPr>
          <a:xfrm>
            <a:off x="997527" y="1049340"/>
            <a:ext cx="10377055" cy="2291443"/>
          </a:xfrm>
          <a:prstGeom prst="rect">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8379" tIns="49190" rIns="98379" bIns="49190" rtlCol="0" anchor="ctr"/>
          <a:lstStyle/>
          <a:p>
            <a:pPr marL="281828" indent="-281828">
              <a:lnSpc>
                <a:spcPts val="2152"/>
              </a:lnSpc>
            </a:pPr>
            <a:r>
              <a:rPr lang="ja-JP" altLang="en-US" sz="1507" dirty="0">
                <a:solidFill>
                  <a:schemeClr val="tx1"/>
                </a:solidFill>
                <a:latin typeface="Meiryo UI" panose="020B0604030504040204" pitchFamily="50" charset="-128"/>
                <a:ea typeface="Meiryo UI" panose="020B0604030504040204" pitchFamily="50" charset="-128"/>
              </a:rPr>
              <a:t>〇　生活習慣病の発症予防・重症化予防のためには、特定健診が生活習慣の改善や必要な医療につながる機会となるが、大阪府の特定健診の受診率は全国と比べ低い状況で推移している</a:t>
            </a:r>
            <a:endParaRPr lang="en-US" altLang="ja-JP" sz="1507" dirty="0">
              <a:solidFill>
                <a:schemeClr val="tx1"/>
              </a:solidFill>
              <a:latin typeface="Meiryo UI" panose="020B0604030504040204" pitchFamily="50" charset="-128"/>
              <a:ea typeface="Meiryo UI" panose="020B0604030504040204" pitchFamily="50" charset="-128"/>
            </a:endParaRPr>
          </a:p>
          <a:p>
            <a:pPr marL="281828" indent="-281828">
              <a:lnSpc>
                <a:spcPts val="2152"/>
              </a:lnSpc>
            </a:pPr>
            <a:r>
              <a:rPr lang="ja-JP" altLang="en-US" sz="1507" dirty="0">
                <a:solidFill>
                  <a:schemeClr val="tx1"/>
                </a:solidFill>
                <a:latin typeface="Meiryo UI" panose="020B0604030504040204" pitchFamily="50" charset="-128"/>
                <a:ea typeface="Meiryo UI" panose="020B0604030504040204" pitchFamily="50" charset="-128"/>
              </a:rPr>
              <a:t>〇　大阪府は平均寿命、健康寿命とも全国と比べてみじかく、後期高齢者の医療費は全国順位４位と高い。健康寿命の延伸とともに医療費適正化の観点からも若い世代からの疾病予防は重要</a:t>
            </a:r>
            <a:endParaRPr lang="en-US" altLang="ja-JP" sz="1507" dirty="0">
              <a:solidFill>
                <a:schemeClr val="tx1"/>
              </a:solidFill>
              <a:latin typeface="Meiryo UI" panose="020B0604030504040204" pitchFamily="50" charset="-128"/>
              <a:ea typeface="Meiryo UI" panose="020B0604030504040204" pitchFamily="50" charset="-128"/>
            </a:endParaRPr>
          </a:p>
          <a:p>
            <a:pPr marL="281828" indent="-281828">
              <a:lnSpc>
                <a:spcPts val="2152"/>
              </a:lnSpc>
            </a:pPr>
            <a:r>
              <a:rPr lang="ja-JP" altLang="en-US" sz="1507" dirty="0">
                <a:solidFill>
                  <a:schemeClr val="tx1"/>
                </a:solidFill>
                <a:latin typeface="Meiryo UI" panose="020B0604030504040204" pitchFamily="50" charset="-128"/>
                <a:ea typeface="Meiryo UI" panose="020B0604030504040204" pitchFamily="50" charset="-128"/>
              </a:rPr>
              <a:t>〇　特定健診受診率向上のため、各市町村で受診勧奨事業を実施しているが、課題として、健診対象者</a:t>
            </a:r>
            <a:r>
              <a:rPr lang="en-US" altLang="ja-JP" sz="1507" dirty="0">
                <a:solidFill>
                  <a:schemeClr val="tx1"/>
                </a:solidFill>
                <a:latin typeface="Meiryo UI" panose="020B0604030504040204" pitchFamily="50" charset="-128"/>
                <a:ea typeface="Meiryo UI" panose="020B0604030504040204" pitchFamily="50" charset="-128"/>
              </a:rPr>
              <a:t>(</a:t>
            </a:r>
            <a:r>
              <a:rPr lang="ja-JP" altLang="en-US" sz="1507" dirty="0">
                <a:solidFill>
                  <a:schemeClr val="tx1"/>
                </a:solidFill>
                <a:latin typeface="Meiryo UI" panose="020B0604030504040204" pitchFamily="50" charset="-128"/>
                <a:ea typeface="Meiryo UI" panose="020B0604030504040204" pitchFamily="50" charset="-128"/>
              </a:rPr>
              <a:t>特に若い世代）の実態把握が不十分で、対象者の実態に応じた効果的なアプローチができていないことがあげられる</a:t>
            </a:r>
            <a:endParaRPr lang="en-US" altLang="ja-JP" sz="1507" dirty="0">
              <a:solidFill>
                <a:schemeClr val="tx1"/>
              </a:solidFill>
              <a:latin typeface="Meiryo UI" panose="020B0604030504040204" pitchFamily="50" charset="-128"/>
              <a:ea typeface="Meiryo UI" panose="020B0604030504040204" pitchFamily="50" charset="-128"/>
            </a:endParaRPr>
          </a:p>
          <a:p>
            <a:pPr marL="281828" indent="-281828">
              <a:lnSpc>
                <a:spcPts val="2152"/>
              </a:lnSpc>
            </a:pPr>
            <a:r>
              <a:rPr lang="en-US" altLang="ja-JP" sz="1507" dirty="0">
                <a:solidFill>
                  <a:schemeClr val="tx1"/>
                </a:solidFill>
                <a:latin typeface="Meiryo UI" panose="020B0604030504040204" pitchFamily="50" charset="-128"/>
                <a:ea typeface="Meiryo UI" panose="020B0604030504040204" pitchFamily="50" charset="-128"/>
              </a:rPr>
              <a:t>※</a:t>
            </a:r>
            <a:r>
              <a:rPr lang="ja-JP" altLang="en-US" sz="1507" dirty="0">
                <a:solidFill>
                  <a:schemeClr val="tx1"/>
                </a:solidFill>
                <a:latin typeface="Meiryo UI" panose="020B0604030504040204" pitchFamily="50" charset="-128"/>
                <a:ea typeface="Meiryo UI" panose="020B0604030504040204" pitchFamily="50" charset="-128"/>
              </a:rPr>
              <a:t>　特定健診受診率向上のために、①対象者の実態を把握し、②地域特性をとらえ、③実情に応じた取組を検討し、④効果的なプロモーションを確立する　　次年度以降にこのプロモーションの実証検証を実施しモデルとして横展開を図る</a:t>
            </a:r>
          </a:p>
        </p:txBody>
      </p:sp>
      <p:sp>
        <p:nvSpPr>
          <p:cNvPr id="15" name="角丸四角形 14"/>
          <p:cNvSpPr/>
          <p:nvPr/>
        </p:nvSpPr>
        <p:spPr>
          <a:xfrm>
            <a:off x="1265231" y="745408"/>
            <a:ext cx="2299163" cy="31602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52" dirty="0">
                <a:solidFill>
                  <a:schemeClr val="tx1"/>
                </a:solidFill>
                <a:latin typeface="Meiryo UI" panose="020B0604030504040204" pitchFamily="50" charset="-128"/>
                <a:ea typeface="Meiryo UI" panose="020B0604030504040204" pitchFamily="50" charset="-128"/>
              </a:rPr>
              <a:t>背　景　・　目　的</a:t>
            </a:r>
          </a:p>
        </p:txBody>
      </p:sp>
      <p:sp>
        <p:nvSpPr>
          <p:cNvPr id="8" name="二等辺三角形 7">
            <a:extLst>
              <a:ext uri="{FF2B5EF4-FFF2-40B4-BE49-F238E27FC236}">
                <a16:creationId xmlns:a16="http://schemas.microsoft.com/office/drawing/2014/main" id="{0660E276-274C-4A92-B964-66B3A12C5739}"/>
              </a:ext>
            </a:extLst>
          </p:cNvPr>
          <p:cNvSpPr/>
          <p:nvPr/>
        </p:nvSpPr>
        <p:spPr>
          <a:xfrm rot="10800000">
            <a:off x="1660072" y="4570518"/>
            <a:ext cx="3637707" cy="1595678"/>
          </a:xfrm>
          <a:prstGeom prst="triangle">
            <a:avLst>
              <a:gd name="adj" fmla="val 50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1"/>
          </a:p>
        </p:txBody>
      </p:sp>
      <p:sp>
        <p:nvSpPr>
          <p:cNvPr id="4" name="正方形/長方形 3">
            <a:extLst>
              <a:ext uri="{FF2B5EF4-FFF2-40B4-BE49-F238E27FC236}">
                <a16:creationId xmlns:a16="http://schemas.microsoft.com/office/drawing/2014/main" id="{3BFB48B4-0003-4F65-A813-DC77D0BCB905}"/>
              </a:ext>
            </a:extLst>
          </p:cNvPr>
          <p:cNvSpPr/>
          <p:nvPr/>
        </p:nvSpPr>
        <p:spPr>
          <a:xfrm>
            <a:off x="997528" y="3619757"/>
            <a:ext cx="4862946" cy="73817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722" b="1" dirty="0">
                <a:solidFill>
                  <a:schemeClr val="tx2"/>
                </a:solidFill>
              </a:rPr>
              <a:t>①対象者の実態把握</a:t>
            </a:r>
            <a:endParaRPr lang="en-US" altLang="ja-JP" sz="1722" b="1" dirty="0">
              <a:solidFill>
                <a:schemeClr val="tx2"/>
              </a:solidFill>
            </a:endParaRPr>
          </a:p>
          <a:p>
            <a:pPr algn="ctr"/>
            <a:r>
              <a:rPr lang="ja-JP" altLang="en-US" sz="1291" dirty="0"/>
              <a:t>年代ごと（特に受診率の低い</a:t>
            </a:r>
            <a:r>
              <a:rPr lang="en-US" altLang="ja-JP" sz="1291" dirty="0"/>
              <a:t>40</a:t>
            </a:r>
            <a:r>
              <a:rPr lang="ja-JP" altLang="en-US" sz="1291" dirty="0" smtClean="0"/>
              <a:t>～</a:t>
            </a:r>
            <a:r>
              <a:rPr lang="en-US" altLang="ja-JP" sz="1291" dirty="0"/>
              <a:t>64</a:t>
            </a:r>
            <a:r>
              <a:rPr lang="ja-JP" altLang="en-US" sz="1291" dirty="0" smtClean="0"/>
              <a:t>歳代</a:t>
            </a:r>
            <a:r>
              <a:rPr lang="ja-JP" altLang="en-US" sz="1291" dirty="0"/>
              <a:t>）の</a:t>
            </a:r>
            <a:endParaRPr lang="en-US" altLang="ja-JP" sz="1291" dirty="0"/>
          </a:p>
          <a:p>
            <a:pPr algn="ctr"/>
            <a:r>
              <a:rPr lang="ja-JP" altLang="en-US" sz="1291" dirty="0"/>
              <a:t>国保加入者の実態を把握する</a:t>
            </a:r>
          </a:p>
        </p:txBody>
      </p:sp>
      <p:sp>
        <p:nvSpPr>
          <p:cNvPr id="7" name="正方形/長方形 6">
            <a:extLst>
              <a:ext uri="{FF2B5EF4-FFF2-40B4-BE49-F238E27FC236}">
                <a16:creationId xmlns:a16="http://schemas.microsoft.com/office/drawing/2014/main" id="{07C498D7-2F68-44C6-9CD7-8ACF0AA58565}"/>
              </a:ext>
            </a:extLst>
          </p:cNvPr>
          <p:cNvSpPr/>
          <p:nvPr/>
        </p:nvSpPr>
        <p:spPr>
          <a:xfrm>
            <a:off x="1593273" y="5659135"/>
            <a:ext cx="3812140" cy="38072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507" b="1" dirty="0">
                <a:solidFill>
                  <a:schemeClr val="tx2"/>
                </a:solidFill>
              </a:rPr>
              <a:t>④効果的なプロモーションの確立</a:t>
            </a:r>
          </a:p>
        </p:txBody>
      </p:sp>
      <p:sp>
        <p:nvSpPr>
          <p:cNvPr id="9" name="四角形: 角を丸くする 8">
            <a:extLst>
              <a:ext uri="{FF2B5EF4-FFF2-40B4-BE49-F238E27FC236}">
                <a16:creationId xmlns:a16="http://schemas.microsoft.com/office/drawing/2014/main" id="{5F4D83BA-F5AC-499A-A350-7703DB61A61E}"/>
              </a:ext>
            </a:extLst>
          </p:cNvPr>
          <p:cNvSpPr/>
          <p:nvPr/>
        </p:nvSpPr>
        <p:spPr>
          <a:xfrm>
            <a:off x="724916" y="6187444"/>
            <a:ext cx="5097191" cy="94055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152" b="1" dirty="0">
              <a:latin typeface="Meiryo UI" panose="020B0604030504040204" pitchFamily="50" charset="-128"/>
              <a:ea typeface="Meiryo UI" panose="020B0604030504040204" pitchFamily="50" charset="-128"/>
            </a:endParaRPr>
          </a:p>
          <a:p>
            <a:pPr algn="ctr"/>
            <a:r>
              <a:rPr lang="en-US" altLang="ja-JP" sz="1507" b="1" dirty="0">
                <a:latin typeface="Meiryo UI" panose="020B0604030504040204" pitchFamily="50" charset="-128"/>
                <a:ea typeface="Meiryo UI" panose="020B0604030504040204" pitchFamily="50" charset="-128"/>
              </a:rPr>
              <a:t>R</a:t>
            </a:r>
            <a:r>
              <a:rPr lang="ja-JP" altLang="en-US" sz="1507" b="1" dirty="0">
                <a:latin typeface="Meiryo UI" panose="020B0604030504040204" pitchFamily="50" charset="-128"/>
                <a:ea typeface="Meiryo UI" panose="020B0604030504040204" pitchFamily="50" charset="-128"/>
              </a:rPr>
              <a:t>３年度</a:t>
            </a:r>
            <a:r>
              <a:rPr lang="en-US" altLang="ja-JP" sz="1507" b="1" dirty="0">
                <a:latin typeface="Meiryo UI" panose="020B0604030504040204" pitchFamily="50" charset="-128"/>
                <a:ea typeface="Meiryo UI" panose="020B0604030504040204" pitchFamily="50" charset="-128"/>
              </a:rPr>
              <a:t>~</a:t>
            </a:r>
            <a:r>
              <a:rPr lang="ja-JP" altLang="en-US" sz="1507" b="1" dirty="0">
                <a:latin typeface="Meiryo UI" panose="020B0604030504040204" pitchFamily="50" charset="-128"/>
                <a:ea typeface="Meiryo UI" panose="020B0604030504040204" pitchFamily="50" charset="-128"/>
              </a:rPr>
              <a:t>　プロモーションの実証検証・横展開</a:t>
            </a:r>
            <a:endParaRPr lang="en-US" altLang="ja-JP" sz="1507" b="1" dirty="0">
              <a:latin typeface="Meiryo UI" panose="020B0604030504040204" pitchFamily="50" charset="-128"/>
              <a:ea typeface="Meiryo UI" panose="020B0604030504040204" pitchFamily="50" charset="-128"/>
            </a:endParaRPr>
          </a:p>
          <a:p>
            <a:pPr algn="ctr"/>
            <a:endParaRPr lang="en-US" altLang="ja-JP" sz="1507" b="1" dirty="0">
              <a:latin typeface="Meiryo UI" panose="020B0604030504040204" pitchFamily="50" charset="-128"/>
              <a:ea typeface="Meiryo UI" panose="020B0604030504040204" pitchFamily="50" charset="-128"/>
            </a:endParaRPr>
          </a:p>
          <a:p>
            <a:pPr algn="ctr"/>
            <a:r>
              <a:rPr lang="ja-JP" altLang="en-US" sz="2152" b="1" dirty="0">
                <a:latin typeface="Meiryo UI" panose="020B0604030504040204" pitchFamily="50" charset="-128"/>
                <a:ea typeface="Meiryo UI" panose="020B0604030504040204" pitchFamily="50" charset="-128"/>
              </a:rPr>
              <a:t>特定健診　受診率の向上</a:t>
            </a:r>
            <a:endParaRPr lang="en-US" altLang="ja-JP" sz="2152" b="1" dirty="0">
              <a:latin typeface="Meiryo UI" panose="020B0604030504040204" pitchFamily="50" charset="-128"/>
              <a:ea typeface="Meiryo UI" panose="020B0604030504040204" pitchFamily="50" charset="-128"/>
            </a:endParaRPr>
          </a:p>
          <a:p>
            <a:pPr algn="ctr"/>
            <a:endParaRPr lang="en-US" altLang="ja-JP" sz="1722"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42B7864-95FE-4CD7-88A4-27EE0A666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16" y="6325464"/>
            <a:ext cx="618234" cy="748198"/>
          </a:xfrm>
          <a:prstGeom prst="rect">
            <a:avLst/>
          </a:prstGeom>
        </p:spPr>
      </p:pic>
      <p:sp>
        <p:nvSpPr>
          <p:cNvPr id="10" name="四角形: 角を丸くする 9">
            <a:extLst>
              <a:ext uri="{FF2B5EF4-FFF2-40B4-BE49-F238E27FC236}">
                <a16:creationId xmlns:a16="http://schemas.microsoft.com/office/drawing/2014/main" id="{94B3A422-F79F-4501-A015-9B04C7120067}"/>
              </a:ext>
            </a:extLst>
          </p:cNvPr>
          <p:cNvSpPr/>
          <p:nvPr/>
        </p:nvSpPr>
        <p:spPr>
          <a:xfrm>
            <a:off x="1383183" y="3414280"/>
            <a:ext cx="925963" cy="46311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7" b="1" dirty="0">
                <a:solidFill>
                  <a:schemeClr val="tx1"/>
                </a:solidFill>
              </a:rPr>
              <a:t>モデル市町村</a:t>
            </a:r>
          </a:p>
        </p:txBody>
      </p:sp>
      <p:pic>
        <p:nvPicPr>
          <p:cNvPr id="45" name="図 44">
            <a:extLst>
              <a:ext uri="{FF2B5EF4-FFF2-40B4-BE49-F238E27FC236}">
                <a16:creationId xmlns:a16="http://schemas.microsoft.com/office/drawing/2014/main" id="{97C0EDA1-5486-4CC6-92F3-DDAA8057E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584" y="6498376"/>
            <a:ext cx="759657" cy="808275"/>
          </a:xfrm>
          <a:prstGeom prst="rect">
            <a:avLst/>
          </a:prstGeom>
        </p:spPr>
      </p:pic>
      <p:sp>
        <p:nvSpPr>
          <p:cNvPr id="21" name="正方形/長方形 20">
            <a:extLst>
              <a:ext uri="{FF2B5EF4-FFF2-40B4-BE49-F238E27FC236}">
                <a16:creationId xmlns:a16="http://schemas.microsoft.com/office/drawing/2014/main" id="{07C498D7-2F68-44C6-9CD7-8ACF0AA58565}"/>
              </a:ext>
            </a:extLst>
          </p:cNvPr>
          <p:cNvSpPr/>
          <p:nvPr/>
        </p:nvSpPr>
        <p:spPr>
          <a:xfrm>
            <a:off x="1383183" y="5211828"/>
            <a:ext cx="4191486" cy="38482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722" b="1" dirty="0">
                <a:solidFill>
                  <a:schemeClr val="tx2"/>
                </a:solidFill>
              </a:rPr>
              <a:t>③実態に応じた取組の検討</a:t>
            </a:r>
          </a:p>
        </p:txBody>
      </p:sp>
      <p:sp>
        <p:nvSpPr>
          <p:cNvPr id="5" name="正方形/長方形 4"/>
          <p:cNvSpPr/>
          <p:nvPr/>
        </p:nvSpPr>
        <p:spPr>
          <a:xfrm>
            <a:off x="1175808" y="4420417"/>
            <a:ext cx="4565176" cy="728926"/>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722" b="1" dirty="0">
                <a:solidFill>
                  <a:schemeClr val="accent1">
                    <a:lumMod val="75000"/>
                  </a:schemeClr>
                </a:solidFill>
              </a:rPr>
              <a:t>②データ分析・地域差要因調査</a:t>
            </a:r>
            <a:endParaRPr lang="en-US" altLang="ja-JP" sz="1722" b="1" dirty="0">
              <a:solidFill>
                <a:schemeClr val="accent1">
                  <a:lumMod val="75000"/>
                </a:schemeClr>
              </a:solidFill>
            </a:endParaRPr>
          </a:p>
          <a:p>
            <a:pPr algn="ctr"/>
            <a:r>
              <a:rPr lang="ja-JP" altLang="en-US" sz="1184" dirty="0">
                <a:solidFill>
                  <a:schemeClr val="tx1"/>
                </a:solidFill>
              </a:rPr>
              <a:t>国保加入者と後期高齢者の医療・健診・介護等のデータ</a:t>
            </a:r>
            <a:endParaRPr lang="en-US" altLang="ja-JP" sz="1184" dirty="0">
              <a:solidFill>
                <a:schemeClr val="tx1"/>
              </a:solidFill>
            </a:endParaRPr>
          </a:p>
          <a:p>
            <a:pPr algn="ctr"/>
            <a:r>
              <a:rPr lang="en-US" altLang="ja-JP" sz="1184" dirty="0">
                <a:solidFill>
                  <a:schemeClr val="tx1"/>
                </a:solidFill>
              </a:rPr>
              <a:t>(</a:t>
            </a:r>
            <a:r>
              <a:rPr lang="ja-JP" altLang="en-US" sz="1184" dirty="0">
                <a:solidFill>
                  <a:schemeClr val="tx1"/>
                </a:solidFill>
              </a:rPr>
              <a:t>見える化ツール等活用）</a:t>
            </a:r>
          </a:p>
        </p:txBody>
      </p:sp>
      <p:pic>
        <p:nvPicPr>
          <p:cNvPr id="13" name="図 12"/>
          <p:cNvPicPr>
            <a:picLocks noChangeAspect="1"/>
          </p:cNvPicPr>
          <p:nvPr/>
        </p:nvPicPr>
        <p:blipFill>
          <a:blip r:embed="rId5"/>
          <a:stretch>
            <a:fillRect/>
          </a:stretch>
        </p:blipFill>
        <p:spPr>
          <a:xfrm>
            <a:off x="6092928" y="3414280"/>
            <a:ext cx="5281654" cy="2556861"/>
          </a:xfrm>
          <a:prstGeom prst="rect">
            <a:avLst/>
          </a:prstGeom>
        </p:spPr>
      </p:pic>
      <p:sp>
        <p:nvSpPr>
          <p:cNvPr id="6" name="二等辺三角形 5"/>
          <p:cNvSpPr/>
          <p:nvPr/>
        </p:nvSpPr>
        <p:spPr>
          <a:xfrm rot="10800000">
            <a:off x="3537408" y="6557347"/>
            <a:ext cx="401295" cy="142215"/>
          </a:xfrm>
          <a:prstGeom prst="triangle">
            <a:avLst/>
          </a:prstGeom>
          <a:solidFill>
            <a:schemeClr val="accent1">
              <a:lumMod val="20000"/>
              <a:lumOff val="80000"/>
            </a:schemeClr>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18" name="正方形/長方形 17">
            <a:extLst>
              <a:ext uri="{FF2B5EF4-FFF2-40B4-BE49-F238E27FC236}">
                <a16:creationId xmlns:a16="http://schemas.microsoft.com/office/drawing/2014/main" id="{3BFB48B4-0003-4F65-A813-DC77D0BCB905}"/>
              </a:ext>
            </a:extLst>
          </p:cNvPr>
          <p:cNvSpPr/>
          <p:nvPr/>
        </p:nvSpPr>
        <p:spPr>
          <a:xfrm>
            <a:off x="5941434" y="6039859"/>
            <a:ext cx="5543986" cy="1198897"/>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dirty="0">
                <a:latin typeface="Meiryo UI" panose="020B0604030504040204" pitchFamily="50" charset="-128"/>
                <a:ea typeface="Meiryo UI" panose="020B0604030504040204" pitchFamily="50" charset="-128"/>
              </a:rPr>
              <a:t>特定健診受診率の向上に課題のある岸和田市、松原市を中心近隣市の状況も併せて分析しプロモーションを確立する。大阪府立大学へ事業委託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モデル市：岸和田市　松原市　藤井寺市　柏原市　羽曳野市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堺市</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データ分析、担当者へのヒアリングのみ　次年度につなげる）</a:t>
            </a:r>
            <a:endParaRPr lang="en-US" altLang="ja-JP" sz="1400" dirty="0">
              <a:latin typeface="Meiryo UI" panose="020B0604030504040204" pitchFamily="50" charset="-128"/>
              <a:ea typeface="Meiryo UI" panose="020B0604030504040204" pitchFamily="50" charset="-128"/>
            </a:endParaRPr>
          </a:p>
        </p:txBody>
      </p:sp>
      <p:sp>
        <p:nvSpPr>
          <p:cNvPr id="14" name="スライド番号プレースホルダー 13"/>
          <p:cNvSpPr>
            <a:spLocks noGrp="1"/>
          </p:cNvSpPr>
          <p:nvPr>
            <p:ph type="sldNum" sz="quarter" idx="12"/>
          </p:nvPr>
        </p:nvSpPr>
        <p:spPr>
          <a:xfrm>
            <a:off x="11374583" y="6774752"/>
            <a:ext cx="646858" cy="392932"/>
          </a:xfrm>
        </p:spPr>
        <p:txBody>
          <a:bodyPr/>
          <a:lstStyle/>
          <a:p>
            <a:fld id="{C0316268-F438-42AC-A33A-7BFCA43BFBFE}" type="slidenum">
              <a:rPr kumimoji="1" lang="ja-JP" altLang="en-US" sz="1600" smtClean="0"/>
              <a:t>9</a:t>
            </a:fld>
            <a:endParaRPr kumimoji="1" lang="ja-JP" altLang="en-US" sz="1600" dirty="0"/>
          </a:p>
        </p:txBody>
      </p:sp>
      <p:sp>
        <p:nvSpPr>
          <p:cNvPr id="19" name="正方形/長方形 18">
            <a:extLst>
              <a:ext uri="{FF2B5EF4-FFF2-40B4-BE49-F238E27FC236}">
                <a16:creationId xmlns:a16="http://schemas.microsoft.com/office/drawing/2014/main" id="{70B5C41B-481A-4561-8DC8-55534367C5E8}"/>
              </a:ext>
            </a:extLst>
          </p:cNvPr>
          <p:cNvSpPr/>
          <p:nvPr/>
        </p:nvSpPr>
        <p:spPr>
          <a:xfrm>
            <a:off x="0" y="23780"/>
            <a:ext cx="12192000" cy="618889"/>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92039">
              <a:defRPr/>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特定健診受診率向上プロジェクト</a:t>
            </a:r>
            <a:r>
              <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④　　　　　　　</a:t>
            </a:r>
            <a:r>
              <a:rPr kumimoji="0"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bg1"/>
                </a:solidFill>
                <a:latin typeface="Meiryo UI" pitchFamily="50" charset="-128"/>
                <a:ea typeface="Meiryo UI" pitchFamily="50" charset="-128"/>
                <a:cs typeface="Meiryo UI" pitchFamily="50" charset="-128"/>
              </a:rPr>
              <a:t>対象者の実態や実情に応じた効果的なプロモーションの確立</a:t>
            </a:r>
            <a:r>
              <a:rPr kumimoji="0"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36466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5728</TotalTime>
  <Words>3486</Words>
  <Application>Microsoft Office PowerPoint</Application>
  <PresentationFormat>ユーザー設定</PresentationFormat>
  <Paragraphs>380</Paragraphs>
  <Slides>11</Slides>
  <Notes>8</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11</vt:i4>
      </vt:variant>
    </vt:vector>
  </HeadingPairs>
  <TitlesOfParts>
    <vt:vector size="27" baseType="lpstr">
      <vt:lpstr>AR丸ゴシック体M</vt:lpstr>
      <vt:lpstr>HG丸ｺﾞｼｯｸM-PRO</vt:lpstr>
      <vt:lpstr>Meiryo UI</vt:lpstr>
      <vt:lpstr>ＭＳ Ｐゴシック</vt:lpstr>
      <vt:lpstr>ＭＳ ゴシック</vt:lpstr>
      <vt:lpstr>ＭＳ 明朝</vt:lpstr>
      <vt:lpstr>メイリオ</vt:lpstr>
      <vt:lpstr>游ゴシック</vt:lpstr>
      <vt:lpstr>游ゴシック Light</vt:lpstr>
      <vt:lpstr>Arial</vt:lpstr>
      <vt:lpstr>Calibri</vt:lpstr>
      <vt:lpstr>Century</vt:lpstr>
      <vt:lpstr>Courier New</vt:lpstr>
      <vt:lpstr>Times New Roman</vt:lpstr>
      <vt:lpstr>Office テーマ</vt:lpstr>
      <vt:lpstr>1_Office テーマ</vt:lpstr>
      <vt:lpstr>令和２年度  大阪府国保ヘルスアップ支援事業 取組み状況   令和2年12月24日  大阪府健康医療部健康推進室 国民健康保険課</vt:lpstr>
      <vt:lpstr>市町村保健事業への支援強化　～【知事重点事業】大阪府国民健康保険ヘルスアップ支援事業～</vt:lpstr>
      <vt:lpstr>PowerPoint プレゼンテーション</vt:lpstr>
      <vt:lpstr>PowerPoint プレゼンテーション</vt:lpstr>
      <vt:lpstr>市町村保健事業への支援強化　　　～【重点】国民健康保険ヘルスアップ支援事業～　経過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堀 篤子</dc:creator>
  <cp:lastModifiedBy>柿花　啓史</cp:lastModifiedBy>
  <cp:revision>358</cp:revision>
  <cp:lastPrinted>2020-12-24T07:32:44Z</cp:lastPrinted>
  <dcterms:created xsi:type="dcterms:W3CDTF">2018-10-14T14:22:03Z</dcterms:created>
  <dcterms:modified xsi:type="dcterms:W3CDTF">2020-12-24T07:33:22Z</dcterms:modified>
</cp:coreProperties>
</file>