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96" r:id="rId2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C09D532C-9800-4A09-8FF1-41428CB3C960}">
          <p14:sldIdLst>
            <p14:sldId id="296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0" userDrawn="1">
          <p15:clr>
            <a:srgbClr val="A4A3A4"/>
          </p15:clr>
        </p15:guide>
        <p15:guide id="2" pos="2145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8034E78-7F5D-4C2E-B375-FC64B27BC917}" styleName="スタイル (濃色)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3B4B98B0-60AC-42C2-AFA5-B58CD77FA1E5}" styleName="淡色スタイル 1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CF1AB2-1976-4502-BF36-3FF5EA218861}" styleName="中間スタイル 4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B301B821-A1FF-4177-AEE7-76D212191A09}" styleName="中間スタイル 1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3C2FFA5D-87B4-456A-9821-1D502468CF0F}" styleName="テーマ スタイル 1 - アクセント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08FB837D-C827-4EFA-A057-4D05807E0F7C}" styleName="テーマ スタイル 1 - アクセント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2" d="100"/>
          <a:sy n="52" d="100"/>
        </p:scale>
        <p:origin x="2952" y="90"/>
      </p:cViewPr>
      <p:guideLst>
        <p:guide orient="horz" pos="3130"/>
        <p:guide pos="2145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9575" cy="496888"/>
          </a:xfrm>
          <a:prstGeom prst="rect">
            <a:avLst/>
          </a:prstGeom>
        </p:spPr>
        <p:txBody>
          <a:bodyPr vert="horz" lIns="91433" tIns="45717" rIns="91433" bIns="45717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6039" y="0"/>
            <a:ext cx="2949575" cy="496888"/>
          </a:xfrm>
          <a:prstGeom prst="rect">
            <a:avLst/>
          </a:prstGeom>
        </p:spPr>
        <p:txBody>
          <a:bodyPr vert="horz" lIns="91433" tIns="45717" rIns="91433" bIns="45717" rtlCol="0"/>
          <a:lstStyle>
            <a:lvl1pPr algn="r">
              <a:defRPr sz="1200"/>
            </a:lvl1pPr>
          </a:lstStyle>
          <a:p>
            <a:fld id="{7DAF4AE6-CAB6-453C-A8A1-BAB70DB220F0}" type="datetimeFigureOut">
              <a:rPr kumimoji="1" lang="ja-JP" altLang="en-US" smtClean="0"/>
              <a:t>2020/12/21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1" y="9440863"/>
            <a:ext cx="2949575" cy="496887"/>
          </a:xfrm>
          <a:prstGeom prst="rect">
            <a:avLst/>
          </a:prstGeom>
        </p:spPr>
        <p:txBody>
          <a:bodyPr vert="horz" lIns="91433" tIns="45717" rIns="91433" bIns="45717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6039" y="9440863"/>
            <a:ext cx="2949575" cy="496887"/>
          </a:xfrm>
          <a:prstGeom prst="rect">
            <a:avLst/>
          </a:prstGeom>
        </p:spPr>
        <p:txBody>
          <a:bodyPr vert="horz" lIns="91433" tIns="45717" rIns="91433" bIns="45717" rtlCol="0" anchor="b"/>
          <a:lstStyle>
            <a:lvl1pPr algn="r">
              <a:defRPr sz="1200"/>
            </a:lvl1pPr>
          </a:lstStyle>
          <a:p>
            <a:fld id="{1D063EA8-B75E-426B-AC96-E2365764502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9224127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9787" cy="496967"/>
          </a:xfrm>
          <a:prstGeom prst="rect">
            <a:avLst/>
          </a:prstGeom>
        </p:spPr>
        <p:txBody>
          <a:bodyPr vert="horz" lIns="91433" tIns="45717" rIns="91433" bIns="45717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9" y="1"/>
            <a:ext cx="2949787" cy="496967"/>
          </a:xfrm>
          <a:prstGeom prst="rect">
            <a:avLst/>
          </a:prstGeom>
        </p:spPr>
        <p:txBody>
          <a:bodyPr vert="horz" lIns="91433" tIns="45717" rIns="91433" bIns="45717" rtlCol="0"/>
          <a:lstStyle>
            <a:lvl1pPr algn="r">
              <a:defRPr sz="1200"/>
            </a:lvl1pPr>
          </a:lstStyle>
          <a:p>
            <a:fld id="{74D20167-DAF4-49D4-BD3E-EFFE4028B923}" type="datetimeFigureOut">
              <a:rPr kumimoji="1" lang="ja-JP" altLang="en-US" smtClean="0"/>
              <a:t>2020/12/21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6125"/>
            <a:ext cx="4968875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3" tIns="45717" rIns="91433" bIns="45717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1" y="4721185"/>
            <a:ext cx="5445760" cy="4472702"/>
          </a:xfrm>
          <a:prstGeom prst="rect">
            <a:avLst/>
          </a:prstGeom>
        </p:spPr>
        <p:txBody>
          <a:bodyPr vert="horz" lIns="91433" tIns="45717" rIns="91433" bIns="45717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787" cy="496967"/>
          </a:xfrm>
          <a:prstGeom prst="rect">
            <a:avLst/>
          </a:prstGeom>
        </p:spPr>
        <p:txBody>
          <a:bodyPr vert="horz" lIns="91433" tIns="45717" rIns="91433" bIns="45717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9" y="9440647"/>
            <a:ext cx="2949787" cy="496967"/>
          </a:xfrm>
          <a:prstGeom prst="rect">
            <a:avLst/>
          </a:prstGeom>
        </p:spPr>
        <p:txBody>
          <a:bodyPr vert="horz" lIns="91433" tIns="45717" rIns="91433" bIns="45717" rtlCol="0" anchor="b"/>
          <a:lstStyle>
            <a:lvl1pPr algn="r">
              <a:defRPr sz="1200"/>
            </a:lvl1pPr>
          </a:lstStyle>
          <a:p>
            <a:fld id="{E1C3A760-C582-4B5A-926D-7020B72638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51897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919163" y="746125"/>
            <a:ext cx="4968875" cy="3725863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C3A760-C582-4B5A-926D-7020B726389C}" type="slidenum">
              <a:rPr kumimoji="1" lang="ja-JP" altLang="en-US" smtClean="0"/>
              <a:t>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94364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85B5C-7723-4AB8-ABFE-88895C306D29}" type="datetime1">
              <a:rPr kumimoji="1" lang="ja-JP" altLang="en-US" smtClean="0"/>
              <a:t>2020/12/21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A8EF-1EE1-4FDF-88FD-9BB3D52D1E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23027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76089-AC1D-47BB-A060-7E0A1CF9A0B0}" type="datetime1">
              <a:rPr kumimoji="1" lang="ja-JP" altLang="en-US" smtClean="0"/>
              <a:t>2020/12/21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A8EF-1EE1-4FDF-88FD-9BB3D52D1E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969739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05E8DB-238B-468D-A899-108C9CDD9311}" type="datetime1">
              <a:rPr kumimoji="1" lang="ja-JP" altLang="en-US" smtClean="0"/>
              <a:t>2020/12/21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A8EF-1EE1-4FDF-88FD-9BB3D52D1E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26362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1E0646-AF25-41BC-815B-B5C0580B3A29}" type="datetime1">
              <a:rPr kumimoji="1" lang="ja-JP" altLang="en-US" smtClean="0"/>
              <a:t>2020/12/21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00220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5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81290-949C-4EF7-9E88-64FB1591F81D}" type="datetime1">
              <a:rPr kumimoji="1" lang="ja-JP" altLang="en-US" smtClean="0"/>
              <a:t>2020/12/21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A8EF-1EE1-4FDF-88FD-9BB3D52D1E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28682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8F57D-05CB-42C9-B925-1719DE638003}" type="datetime1">
              <a:rPr kumimoji="1" lang="ja-JP" altLang="en-US" smtClean="0"/>
              <a:t>2020/12/21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A8EF-1EE1-4FDF-88FD-9BB3D52D1E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923405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2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2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1E735-1D03-447E-8AD6-B6BC06684EA9}" type="datetime1">
              <a:rPr kumimoji="1" lang="ja-JP" altLang="en-US" smtClean="0"/>
              <a:t>2020/12/21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A8EF-1EE1-4FDF-88FD-9BB3D52D1E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19075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8F373-5BB5-4314-89CA-246348DB6C76}" type="datetime1">
              <a:rPr kumimoji="1" lang="ja-JP" altLang="en-US" smtClean="0"/>
              <a:t>2020/12/21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A8EF-1EE1-4FDF-88FD-9BB3D52D1E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13123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0E45C6-AAA6-44C0-98C9-CB75C5ADB21B}" type="datetime1">
              <a:rPr kumimoji="1" lang="ja-JP" altLang="en-US" smtClean="0"/>
              <a:t>2020/12/21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A8EF-1EE1-4FDF-88FD-9BB3D52D1E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24476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1" y="273052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25DDF-6642-48BD-B395-E730F3C8B88B}" type="datetime1">
              <a:rPr kumimoji="1" lang="ja-JP" altLang="en-US" smtClean="0"/>
              <a:t>2020/12/21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A8EF-1EE1-4FDF-88FD-9BB3D52D1E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22576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316AF-9CB1-4F4D-90A3-82992F3F3900}" type="datetime1">
              <a:rPr kumimoji="1" lang="ja-JP" altLang="en-US" smtClean="0"/>
              <a:t>2020/12/21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A8EF-1EE1-4FDF-88FD-9BB3D52D1E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6034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4660D7-EF92-4430-92CB-905ADA2B2D2F}" type="datetime1">
              <a:rPr kumimoji="1" lang="ja-JP" altLang="en-US" smtClean="0"/>
              <a:t>2020/12/21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EAA8EF-1EE1-4FDF-88FD-9BB3D52D1E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751416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タイトル 1"/>
          <p:cNvSpPr>
            <a:spLocks noGrp="1"/>
          </p:cNvSpPr>
          <p:nvPr>
            <p:ph type="title"/>
          </p:nvPr>
        </p:nvSpPr>
        <p:spPr>
          <a:xfrm>
            <a:off x="-2019" y="510133"/>
            <a:ext cx="9144000" cy="765599"/>
          </a:xfr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>
            <a:noAutofit/>
          </a:bodyPr>
          <a:lstStyle/>
          <a:p>
            <a:pPr algn="l"/>
            <a:r>
              <a:rPr lang="ja-JP" altLang="en-US" sz="2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令和３年度納付金算定から変更される（運営方針素案）項目の整理</a:t>
            </a:r>
            <a:endParaRPr kumimoji="1" lang="ja-JP" altLang="en-US" sz="24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-20347" y="66111"/>
            <a:ext cx="9125763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ja-JP" altLang="en-US" sz="1600" b="1" u="sng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27768" y="1398508"/>
            <a:ext cx="59843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lang="ja-JP" altLang="en-US" b="1" dirty="0">
                <a:latin typeface="+mn-ea"/>
              </a:rPr>
              <a:t>①保健事業費（独自事業分）の算出方法に</a:t>
            </a:r>
            <a:r>
              <a:rPr lang="ja-JP" altLang="en-US" b="1" dirty="0" smtClean="0">
                <a:latin typeface="+mn-ea"/>
              </a:rPr>
              <a:t>ついて</a:t>
            </a:r>
            <a:r>
              <a:rPr kumimoji="1" lang="en-US" altLang="ja-JP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  <a:endParaRPr kumimoji="1" lang="ja-JP" altLang="en-US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2" name="正方形/長方形 31"/>
          <p:cNvSpPr/>
          <p:nvPr/>
        </p:nvSpPr>
        <p:spPr>
          <a:xfrm>
            <a:off x="174248" y="4154822"/>
            <a:ext cx="8790239" cy="2663617"/>
          </a:xfrm>
          <a:prstGeom prst="rect">
            <a:avLst/>
          </a:prstGeom>
          <a:noFill/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lvl="0"/>
            <a:r>
              <a:rPr lang="ja-JP" altLang="en-US" sz="1600" dirty="0">
                <a:solidFill>
                  <a:prstClr val="black"/>
                </a:solidFill>
                <a:latin typeface="ＭＳ Ｐゴシック" panose="020B0600070205080204" pitchFamily="50" charset="-128"/>
              </a:rPr>
              <a:t>②－１　</a:t>
            </a:r>
            <a:r>
              <a:rPr lang="ja-JP" altLang="en-US" sz="1600" u="sng" dirty="0">
                <a:solidFill>
                  <a:prstClr val="black"/>
                </a:solidFill>
                <a:latin typeface="ＭＳ Ｐゴシック" panose="020B0600070205080204" pitchFamily="50" charset="-128"/>
              </a:rPr>
              <a:t>保険者努力支援制度の保険料収納率に</a:t>
            </a:r>
            <a:r>
              <a:rPr lang="ja-JP" altLang="en-US" sz="1600" u="sng" dirty="0" smtClean="0">
                <a:solidFill>
                  <a:prstClr val="black"/>
                </a:solidFill>
                <a:latin typeface="ＭＳ Ｐゴシック" panose="020B0600070205080204" pitchFamily="50" charset="-128"/>
              </a:rPr>
              <a:t>関する評価</a:t>
            </a:r>
            <a:r>
              <a:rPr lang="ja-JP" altLang="en-US" sz="1600" u="sng" dirty="0">
                <a:solidFill>
                  <a:prstClr val="black"/>
                </a:solidFill>
                <a:latin typeface="ＭＳ Ｐゴシック" panose="020B0600070205080204" pitchFamily="50" charset="-128"/>
              </a:rPr>
              <a:t>指標の市町村規模別の区分に準じて</a:t>
            </a:r>
            <a:r>
              <a:rPr lang="ja-JP" altLang="en-US" sz="1600" dirty="0" smtClean="0">
                <a:solidFill>
                  <a:prstClr val="black"/>
                </a:solidFill>
                <a:latin typeface="ＭＳ Ｐゴシック" panose="020B0600070205080204" pitchFamily="50" charset="-128"/>
              </a:rPr>
              <a:t>区</a:t>
            </a:r>
            <a:endParaRPr lang="en-US" altLang="ja-JP" sz="1600" dirty="0" smtClean="0">
              <a:solidFill>
                <a:prstClr val="black"/>
              </a:solidFill>
              <a:latin typeface="ＭＳ Ｐゴシック" panose="020B0600070205080204" pitchFamily="50" charset="-128"/>
            </a:endParaRPr>
          </a:p>
          <a:p>
            <a:pPr lvl="0"/>
            <a:r>
              <a:rPr lang="ja-JP" altLang="en-US" sz="1600" dirty="0">
                <a:solidFill>
                  <a:prstClr val="black"/>
                </a:solidFill>
                <a:latin typeface="ＭＳ Ｐゴシック" panose="020B0600070205080204" pitchFamily="50" charset="-128"/>
              </a:rPr>
              <a:t>　</a:t>
            </a:r>
            <a:r>
              <a:rPr lang="ja-JP" altLang="en-US" sz="1600" dirty="0" smtClean="0">
                <a:solidFill>
                  <a:prstClr val="black"/>
                </a:solidFill>
                <a:latin typeface="ＭＳ Ｐゴシック" panose="020B0600070205080204" pitchFamily="50" charset="-128"/>
              </a:rPr>
              <a:t>　　　　分を</a:t>
            </a:r>
            <a:r>
              <a:rPr lang="ja-JP" altLang="en-US" sz="1600" dirty="0">
                <a:solidFill>
                  <a:prstClr val="black"/>
                </a:solidFill>
                <a:latin typeface="ＭＳ Ｐゴシック" panose="020B0600070205080204" pitchFamily="50" charset="-128"/>
              </a:rPr>
              <a:t>行い、当該</a:t>
            </a:r>
            <a:r>
              <a:rPr lang="ja-JP" altLang="en-US" sz="1600" dirty="0" smtClean="0">
                <a:solidFill>
                  <a:prstClr val="black"/>
                </a:solidFill>
                <a:latin typeface="ＭＳ Ｐゴシック" panose="020B0600070205080204" pitchFamily="50" charset="-128"/>
              </a:rPr>
              <a:t>区分</a:t>
            </a:r>
            <a:r>
              <a:rPr lang="ja-JP" altLang="en-US" sz="1600" dirty="0">
                <a:solidFill>
                  <a:prstClr val="black"/>
                </a:solidFill>
                <a:latin typeface="ＭＳ Ｐゴシック" panose="020B0600070205080204" pitchFamily="50" charset="-128"/>
              </a:rPr>
              <a:t>の直近収納率の平均値から</a:t>
            </a:r>
            <a:r>
              <a:rPr lang="ja-JP" altLang="en-US" sz="1600" dirty="0" smtClean="0">
                <a:solidFill>
                  <a:prstClr val="black"/>
                </a:solidFill>
                <a:latin typeface="ＭＳ Ｐゴシック" panose="020B0600070205080204" pitchFamily="50" charset="-128"/>
              </a:rPr>
              <a:t>、１</a:t>
            </a:r>
            <a:r>
              <a:rPr lang="ja-JP" altLang="en-US" sz="1600" dirty="0">
                <a:solidFill>
                  <a:prstClr val="black"/>
                </a:solidFill>
                <a:latin typeface="ＭＳ Ｐゴシック" panose="020B0600070205080204" pitchFamily="50" charset="-128"/>
              </a:rPr>
              <a:t>ポイントを減じた値とする。</a:t>
            </a:r>
            <a:endParaRPr lang="en-US" altLang="ja-JP" sz="1600" dirty="0">
              <a:solidFill>
                <a:prstClr val="black"/>
              </a:solidFill>
              <a:latin typeface="ＭＳ Ｐゴシック" panose="020B0600070205080204" pitchFamily="50" charset="-128"/>
            </a:endParaRPr>
          </a:p>
          <a:p>
            <a:pPr lvl="0"/>
            <a:r>
              <a:rPr lang="ja-JP" altLang="en-US" sz="1600" dirty="0">
                <a:solidFill>
                  <a:prstClr val="black"/>
                </a:solidFill>
                <a:latin typeface="ＭＳ Ｐゴシック" panose="020B0600070205080204" pitchFamily="50" charset="-128"/>
              </a:rPr>
              <a:t>　　　　　　</a:t>
            </a:r>
            <a:r>
              <a:rPr lang="ja-JP" altLang="en-US" sz="1600" dirty="0" smtClean="0">
                <a:solidFill>
                  <a:prstClr val="black"/>
                </a:solidFill>
                <a:latin typeface="ＭＳ Ｐゴシック" panose="020B0600070205080204" pitchFamily="50" charset="-128"/>
              </a:rPr>
              <a:t>⇒</a:t>
            </a:r>
            <a:r>
              <a:rPr lang="ja-JP" altLang="en-US" sz="1600" dirty="0">
                <a:solidFill>
                  <a:prstClr val="black"/>
                </a:solidFill>
                <a:latin typeface="ＭＳ Ｐゴシック" panose="020B0600070205080204" pitchFamily="50" charset="-128"/>
              </a:rPr>
              <a:t>令和３年度からは新たに</a:t>
            </a:r>
            <a:r>
              <a:rPr lang="en-US" altLang="ja-JP" sz="1600" dirty="0">
                <a:solidFill>
                  <a:prstClr val="black"/>
                </a:solidFill>
                <a:latin typeface="ＭＳ Ｐゴシック" panose="020B0600070205080204" pitchFamily="50" charset="-128"/>
              </a:rPr>
              <a:t>3,000</a:t>
            </a:r>
            <a:r>
              <a:rPr lang="ja-JP" altLang="en-US" sz="1600" dirty="0">
                <a:solidFill>
                  <a:prstClr val="black"/>
                </a:solidFill>
                <a:latin typeface="ＭＳ Ｐゴシック" panose="020B0600070205080204" pitchFamily="50" charset="-128"/>
              </a:rPr>
              <a:t>人未満の</a:t>
            </a:r>
            <a:r>
              <a:rPr lang="ja-JP" altLang="en-US" sz="1600" dirty="0" smtClean="0">
                <a:solidFill>
                  <a:prstClr val="black"/>
                </a:solidFill>
                <a:latin typeface="ＭＳ Ｐゴシック" panose="020B0600070205080204" pitchFamily="50" charset="-128"/>
              </a:rPr>
              <a:t>区分を</a:t>
            </a:r>
            <a:r>
              <a:rPr lang="ja-JP" altLang="en-US" sz="1600" dirty="0">
                <a:solidFill>
                  <a:prstClr val="black"/>
                </a:solidFill>
                <a:latin typeface="ＭＳ Ｐゴシック" panose="020B0600070205080204" pitchFamily="50" charset="-128"/>
              </a:rPr>
              <a:t>設け、５区分に変更（現在４区分）</a:t>
            </a:r>
          </a:p>
          <a:p>
            <a:pPr lvl="0"/>
            <a:endParaRPr lang="en-US" altLang="ja-JP" sz="1600" dirty="0">
              <a:solidFill>
                <a:prstClr val="black"/>
              </a:solidFill>
              <a:latin typeface="ＭＳ Ｐゴシック" panose="020B0600070205080204" pitchFamily="50" charset="-128"/>
            </a:endParaRPr>
          </a:p>
          <a:p>
            <a:pPr lvl="0"/>
            <a:r>
              <a:rPr lang="ja-JP" altLang="en-US" sz="1600" dirty="0">
                <a:solidFill>
                  <a:prstClr val="black"/>
                </a:solidFill>
                <a:latin typeface="ＭＳ Ｐゴシック" panose="020B0600070205080204" pitchFamily="50" charset="-128"/>
              </a:rPr>
              <a:t>②－２　諸条件　</a:t>
            </a:r>
            <a:endParaRPr lang="en-US" altLang="ja-JP" sz="1600" dirty="0">
              <a:solidFill>
                <a:prstClr val="black"/>
              </a:solidFill>
              <a:latin typeface="ＭＳ Ｐゴシック" panose="020B0600070205080204" pitchFamily="50" charset="-128"/>
            </a:endParaRPr>
          </a:p>
          <a:p>
            <a:pPr lvl="0"/>
            <a:r>
              <a:rPr lang="ja-JP" altLang="en-US" sz="1600" dirty="0">
                <a:solidFill>
                  <a:prstClr val="black"/>
                </a:solidFill>
                <a:latin typeface="ＭＳ Ｐゴシック" panose="020B0600070205080204" pitchFamily="50" charset="-128"/>
              </a:rPr>
              <a:t>　　　　　</a:t>
            </a:r>
            <a:r>
              <a:rPr lang="en-US" altLang="ja-JP" sz="1600" dirty="0">
                <a:solidFill>
                  <a:prstClr val="black"/>
                </a:solidFill>
                <a:latin typeface="ＭＳ Ｐゴシック" panose="020B0600070205080204" pitchFamily="50" charset="-128"/>
              </a:rPr>
              <a:t>※</a:t>
            </a:r>
            <a:r>
              <a:rPr lang="ja-JP" altLang="en-US" sz="1600" dirty="0">
                <a:solidFill>
                  <a:prstClr val="black"/>
                </a:solidFill>
                <a:latin typeface="ＭＳ Ｐゴシック" panose="020B0600070205080204" pitchFamily="50" charset="-128"/>
              </a:rPr>
              <a:t>「諸条件」（基本的な考え方）</a:t>
            </a:r>
          </a:p>
          <a:p>
            <a:pPr lvl="0"/>
            <a:r>
              <a:rPr lang="ja-JP" altLang="en-US" sz="1600" dirty="0">
                <a:solidFill>
                  <a:prstClr val="black"/>
                </a:solidFill>
                <a:latin typeface="ＭＳ Ｐゴシック" panose="020B0600070205080204" pitchFamily="50" charset="-128"/>
              </a:rPr>
              <a:t>　　　　　実収納率が規模別基準収納率を上回っている</a:t>
            </a:r>
            <a:r>
              <a:rPr lang="ja-JP" altLang="en-US" sz="1600" dirty="0" smtClean="0">
                <a:solidFill>
                  <a:prstClr val="black"/>
                </a:solidFill>
                <a:latin typeface="ＭＳ Ｐゴシック" panose="020B0600070205080204" pitchFamily="50" charset="-128"/>
              </a:rPr>
              <a:t>市町村</a:t>
            </a:r>
            <a:r>
              <a:rPr lang="ja-JP" altLang="en-US" sz="1600" dirty="0">
                <a:solidFill>
                  <a:prstClr val="black"/>
                </a:solidFill>
                <a:latin typeface="ＭＳ Ｐゴシック" panose="020B0600070205080204" pitchFamily="50" charset="-128"/>
              </a:rPr>
              <a:t>には、当該上回っている値の２分の１</a:t>
            </a:r>
            <a:r>
              <a:rPr lang="ja-JP" altLang="en-US" sz="1600" dirty="0" smtClean="0">
                <a:solidFill>
                  <a:prstClr val="black"/>
                </a:solidFill>
                <a:latin typeface="ＭＳ Ｐゴシック" panose="020B0600070205080204" pitchFamily="50" charset="-128"/>
              </a:rPr>
              <a:t>を　　</a:t>
            </a:r>
            <a:endParaRPr lang="en-US" altLang="ja-JP" sz="1600" dirty="0" smtClean="0">
              <a:solidFill>
                <a:prstClr val="black"/>
              </a:solidFill>
              <a:latin typeface="ＭＳ Ｐゴシック" panose="020B0600070205080204" pitchFamily="50" charset="-128"/>
            </a:endParaRPr>
          </a:p>
          <a:p>
            <a:pPr lvl="0"/>
            <a:r>
              <a:rPr lang="ja-JP" altLang="en-US" sz="1600" dirty="0">
                <a:solidFill>
                  <a:prstClr val="black"/>
                </a:solidFill>
                <a:latin typeface="ＭＳ Ｐゴシック" panose="020B0600070205080204" pitchFamily="50" charset="-128"/>
              </a:rPr>
              <a:t>　</a:t>
            </a:r>
            <a:r>
              <a:rPr lang="ja-JP" altLang="en-US" sz="1600" dirty="0" smtClean="0">
                <a:solidFill>
                  <a:prstClr val="black"/>
                </a:solidFill>
                <a:latin typeface="ＭＳ Ｐゴシック" panose="020B0600070205080204" pitchFamily="50" charset="-128"/>
              </a:rPr>
              <a:t>　　　　減じ、インセンティブ</a:t>
            </a:r>
            <a:r>
              <a:rPr lang="ja-JP" altLang="en-US" sz="1600" dirty="0">
                <a:solidFill>
                  <a:prstClr val="black"/>
                </a:solidFill>
                <a:latin typeface="ＭＳ Ｐゴシック" panose="020B0600070205080204" pitchFamily="50" charset="-128"/>
              </a:rPr>
              <a:t>とする。また、規模別基準</a:t>
            </a:r>
            <a:r>
              <a:rPr lang="ja-JP" altLang="en-US" sz="1600" dirty="0" smtClean="0">
                <a:solidFill>
                  <a:prstClr val="black"/>
                </a:solidFill>
                <a:latin typeface="ＭＳ Ｐゴシック" panose="020B0600070205080204" pitchFamily="50" charset="-128"/>
              </a:rPr>
              <a:t>収納率を</a:t>
            </a:r>
            <a:r>
              <a:rPr lang="ja-JP" altLang="en-US" sz="1600" dirty="0">
                <a:solidFill>
                  <a:prstClr val="black"/>
                </a:solidFill>
                <a:latin typeface="ＭＳ Ｐゴシック" panose="020B0600070205080204" pitchFamily="50" charset="-128"/>
              </a:rPr>
              <a:t>下回っている市町村には、実収納率</a:t>
            </a:r>
            <a:r>
              <a:rPr lang="ja-JP" altLang="en-US" sz="1600" dirty="0" smtClean="0">
                <a:solidFill>
                  <a:prstClr val="black"/>
                </a:solidFill>
                <a:latin typeface="ＭＳ Ｐゴシック" panose="020B0600070205080204" pitchFamily="50" charset="-128"/>
              </a:rPr>
              <a:t>に</a:t>
            </a:r>
            <a:endParaRPr lang="en-US" altLang="ja-JP" sz="1600" dirty="0" smtClean="0">
              <a:solidFill>
                <a:prstClr val="black"/>
              </a:solidFill>
              <a:latin typeface="ＭＳ Ｐゴシック" panose="020B0600070205080204" pitchFamily="50" charset="-128"/>
            </a:endParaRPr>
          </a:p>
          <a:p>
            <a:pPr lvl="0"/>
            <a:r>
              <a:rPr lang="ja-JP" altLang="en-US" sz="1600" dirty="0">
                <a:solidFill>
                  <a:prstClr val="black"/>
                </a:solidFill>
                <a:latin typeface="ＭＳ Ｐゴシック" panose="020B0600070205080204" pitchFamily="50" charset="-128"/>
              </a:rPr>
              <a:t>　</a:t>
            </a:r>
            <a:r>
              <a:rPr lang="ja-JP" altLang="en-US" sz="1600" dirty="0" smtClean="0">
                <a:solidFill>
                  <a:prstClr val="black"/>
                </a:solidFill>
                <a:latin typeface="ＭＳ Ｐゴシック" panose="020B0600070205080204" pitchFamily="50" charset="-128"/>
              </a:rPr>
              <a:t>　　　　０．５ポイント</a:t>
            </a:r>
            <a:r>
              <a:rPr lang="ja-JP" altLang="en-US" sz="1600" dirty="0">
                <a:solidFill>
                  <a:prstClr val="black"/>
                </a:solidFill>
                <a:latin typeface="ＭＳ Ｐゴシック" panose="020B0600070205080204" pitchFamily="50" charset="-128"/>
              </a:rPr>
              <a:t>を加算し、収納率</a:t>
            </a:r>
            <a:r>
              <a:rPr lang="ja-JP" altLang="en-US" sz="1600" dirty="0" smtClean="0">
                <a:solidFill>
                  <a:prstClr val="black"/>
                </a:solidFill>
                <a:latin typeface="ＭＳ Ｐゴシック" panose="020B0600070205080204" pitchFamily="50" charset="-128"/>
              </a:rPr>
              <a:t>向上の</a:t>
            </a:r>
            <a:r>
              <a:rPr lang="ja-JP" altLang="en-US" sz="1600" dirty="0">
                <a:solidFill>
                  <a:prstClr val="black"/>
                </a:solidFill>
                <a:latin typeface="ＭＳ Ｐゴシック" panose="020B0600070205080204" pitchFamily="50" charset="-128"/>
              </a:rPr>
              <a:t>努力分とする。</a:t>
            </a:r>
            <a:endParaRPr lang="en-US" altLang="ja-JP" sz="1600" dirty="0">
              <a:solidFill>
                <a:prstClr val="black"/>
              </a:solidFill>
              <a:latin typeface="ＭＳ Ｐゴシック" panose="020B0600070205080204" pitchFamily="50" charset="-128"/>
            </a:endParaRPr>
          </a:p>
          <a:p>
            <a:pPr lvl="0"/>
            <a:r>
              <a:rPr lang="ja-JP" altLang="en-US" sz="1600" dirty="0">
                <a:solidFill>
                  <a:prstClr val="black"/>
                </a:solidFill>
                <a:latin typeface="ＭＳ Ｐゴシック" panose="020B0600070205080204" pitchFamily="50" charset="-128"/>
              </a:rPr>
              <a:t>　　　　　</a:t>
            </a:r>
            <a:r>
              <a:rPr lang="ja-JP" altLang="en-US" sz="1600">
                <a:solidFill>
                  <a:prstClr val="black"/>
                </a:solidFill>
                <a:latin typeface="ＭＳ Ｐゴシック" panose="020B0600070205080204" pitchFamily="50" charset="-128"/>
              </a:rPr>
              <a:t>　</a:t>
            </a:r>
            <a:r>
              <a:rPr lang="ja-JP" altLang="en-US" sz="1600" smtClean="0">
                <a:solidFill>
                  <a:prstClr val="black"/>
                </a:solidFill>
                <a:latin typeface="ＭＳ Ｐゴシック" panose="020B0600070205080204" pitchFamily="50" charset="-128"/>
              </a:rPr>
              <a:t>⇒資料２参照</a:t>
            </a:r>
            <a:endParaRPr lang="ja-JP" altLang="en-US" sz="1600" dirty="0">
              <a:solidFill>
                <a:prstClr val="black"/>
              </a:solidFill>
              <a:latin typeface="ＭＳ Ｐゴシック" panose="020B0600070205080204" pitchFamily="50" charset="-128"/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7596336" y="72007"/>
            <a:ext cx="1368152" cy="404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6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資料２－</a:t>
            </a:r>
            <a:r>
              <a:rPr lang="ja-JP" altLang="en-US" sz="16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４</a:t>
            </a:r>
            <a:endParaRPr kumimoji="1" lang="ja-JP" altLang="en-US" sz="16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20" name="正方形/長方形 19"/>
          <p:cNvSpPr/>
          <p:nvPr/>
        </p:nvSpPr>
        <p:spPr>
          <a:xfrm>
            <a:off x="2602433" y="6055596"/>
            <a:ext cx="1584176" cy="62305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正方形/長方形 17"/>
          <p:cNvSpPr/>
          <p:nvPr/>
        </p:nvSpPr>
        <p:spPr>
          <a:xfrm>
            <a:off x="190043" y="1929905"/>
            <a:ext cx="8774445" cy="1499095"/>
          </a:xfrm>
          <a:prstGeom prst="rect">
            <a:avLst/>
          </a:prstGeom>
          <a:noFill/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lvl="0"/>
            <a:r>
              <a:rPr lang="ja-JP" altLang="en-US" sz="1600" dirty="0">
                <a:solidFill>
                  <a:prstClr val="black"/>
                </a:solidFill>
                <a:latin typeface="ＭＳ Ｐゴシック" panose="020B0600070205080204" pitchFamily="50" charset="-128"/>
              </a:rPr>
              <a:t>①－１事業費納付金として集める対象経費の基準額は</a:t>
            </a:r>
            <a:r>
              <a:rPr lang="ja-JP" altLang="en-US" sz="1600" dirty="0" smtClean="0">
                <a:solidFill>
                  <a:prstClr val="black"/>
                </a:solidFill>
                <a:latin typeface="ＭＳ Ｐゴシック" panose="020B0600070205080204" pitchFamily="50" charset="-128"/>
              </a:rPr>
              <a:t>、</a:t>
            </a:r>
            <a:r>
              <a:rPr lang="ja-JP" altLang="en-US" sz="1600" u="sng" dirty="0" smtClean="0">
                <a:solidFill>
                  <a:prstClr val="black"/>
                </a:solidFill>
                <a:latin typeface="ＭＳ Ｐゴシック" panose="020B0600070205080204" pitchFamily="50" charset="-128"/>
              </a:rPr>
              <a:t>当該</a:t>
            </a:r>
            <a:r>
              <a:rPr lang="ja-JP" altLang="en-US" sz="1600" u="sng" dirty="0">
                <a:solidFill>
                  <a:prstClr val="black"/>
                </a:solidFill>
                <a:latin typeface="ＭＳ Ｐゴシック" panose="020B0600070205080204" pitchFamily="50" charset="-128"/>
              </a:rPr>
              <a:t>納付金対象年度の前年度保険料</a:t>
            </a:r>
            <a:r>
              <a:rPr lang="ja-JP" altLang="en-US" sz="1600" u="sng" dirty="0" smtClean="0">
                <a:solidFill>
                  <a:prstClr val="black"/>
                </a:solidFill>
                <a:latin typeface="ＭＳ Ｐゴシック" panose="020B0600070205080204" pitchFamily="50" charset="-128"/>
              </a:rPr>
              <a:t>総額</a:t>
            </a:r>
            <a:endParaRPr lang="en-US" altLang="ja-JP" sz="1600" u="sng" dirty="0" smtClean="0">
              <a:solidFill>
                <a:prstClr val="black"/>
              </a:solidFill>
              <a:latin typeface="ＭＳ Ｐゴシック" panose="020B0600070205080204" pitchFamily="50" charset="-128"/>
            </a:endParaRPr>
          </a:p>
          <a:p>
            <a:pPr lvl="0"/>
            <a:r>
              <a:rPr lang="ja-JP" altLang="en-US" sz="1600" dirty="0">
                <a:solidFill>
                  <a:prstClr val="black"/>
                </a:solidFill>
                <a:latin typeface="ＭＳ Ｐゴシック" panose="020B0600070205080204" pitchFamily="50" charset="-128"/>
              </a:rPr>
              <a:t>　</a:t>
            </a:r>
            <a:r>
              <a:rPr lang="ja-JP" altLang="en-US" sz="1600" dirty="0" smtClean="0">
                <a:solidFill>
                  <a:prstClr val="black"/>
                </a:solidFill>
                <a:latin typeface="ＭＳ Ｐゴシック" panose="020B0600070205080204" pitchFamily="50" charset="-128"/>
              </a:rPr>
              <a:t>　　　</a:t>
            </a:r>
            <a:r>
              <a:rPr lang="ja-JP" altLang="en-US" sz="1600" u="sng" dirty="0" smtClean="0">
                <a:solidFill>
                  <a:prstClr val="black"/>
                </a:solidFill>
                <a:latin typeface="ＭＳ Ｐゴシック" panose="020B0600070205080204" pitchFamily="50" charset="-128"/>
              </a:rPr>
              <a:t>（医療分</a:t>
            </a:r>
            <a:r>
              <a:rPr lang="ja-JP" altLang="en-US" sz="1600" u="sng" dirty="0">
                <a:solidFill>
                  <a:prstClr val="black"/>
                </a:solidFill>
                <a:latin typeface="ＭＳ Ｐゴシック" panose="020B0600070205080204" pitchFamily="50" charset="-128"/>
              </a:rPr>
              <a:t>）の</a:t>
            </a:r>
            <a:r>
              <a:rPr lang="ja-JP" altLang="en-US" sz="1600" u="sng" dirty="0" smtClean="0">
                <a:solidFill>
                  <a:prstClr val="black"/>
                </a:solidFill>
                <a:latin typeface="ＭＳ Ｐゴシック" panose="020B0600070205080204" pitchFamily="50" charset="-128"/>
              </a:rPr>
              <a:t>一定割合</a:t>
            </a:r>
            <a:r>
              <a:rPr lang="ja-JP" altLang="en-US" sz="1600" u="sng" dirty="0">
                <a:solidFill>
                  <a:prstClr val="black"/>
                </a:solidFill>
                <a:latin typeface="ＭＳ Ｐゴシック" panose="020B0600070205080204" pitchFamily="50" charset="-128"/>
              </a:rPr>
              <a:t>と納付金算定時の報告額の</a:t>
            </a:r>
            <a:r>
              <a:rPr lang="ja-JP" altLang="en-US" sz="1600" u="sng" dirty="0" smtClean="0">
                <a:solidFill>
                  <a:prstClr val="black"/>
                </a:solidFill>
                <a:latin typeface="ＭＳ Ｐゴシック" panose="020B0600070205080204" pitchFamily="50" charset="-128"/>
              </a:rPr>
              <a:t>いずれか</a:t>
            </a:r>
            <a:r>
              <a:rPr lang="ja-JP" altLang="en-US" sz="1600" u="sng" dirty="0">
                <a:solidFill>
                  <a:prstClr val="black"/>
                </a:solidFill>
                <a:latin typeface="ＭＳ Ｐゴシック" panose="020B0600070205080204" pitchFamily="50" charset="-128"/>
              </a:rPr>
              <a:t>低い額</a:t>
            </a:r>
            <a:r>
              <a:rPr lang="ja-JP" altLang="en-US" sz="1600" dirty="0">
                <a:solidFill>
                  <a:prstClr val="black"/>
                </a:solidFill>
                <a:latin typeface="ＭＳ Ｐゴシック" panose="020B0600070205080204" pitchFamily="50" charset="-128"/>
              </a:rPr>
              <a:t>とする</a:t>
            </a:r>
            <a:r>
              <a:rPr lang="ja-JP" altLang="en-US" sz="1600" dirty="0" smtClean="0">
                <a:solidFill>
                  <a:prstClr val="black"/>
                </a:solidFill>
                <a:latin typeface="ＭＳ Ｐゴシック" panose="020B0600070205080204" pitchFamily="50" charset="-128"/>
              </a:rPr>
              <a:t>。</a:t>
            </a:r>
            <a:endParaRPr lang="en-US" altLang="ja-JP" sz="1600" dirty="0" smtClean="0">
              <a:solidFill>
                <a:prstClr val="black"/>
              </a:solidFill>
              <a:latin typeface="ＭＳ Ｐゴシック" panose="020B0600070205080204" pitchFamily="50" charset="-128"/>
            </a:endParaRPr>
          </a:p>
          <a:p>
            <a:pPr lvl="0"/>
            <a:endParaRPr lang="en-US" altLang="ja-JP" sz="1600" dirty="0" smtClean="0">
              <a:solidFill>
                <a:prstClr val="black"/>
              </a:solidFill>
              <a:latin typeface="ＭＳ Ｐゴシック" panose="020B0600070205080204" pitchFamily="50" charset="-128"/>
            </a:endParaRPr>
          </a:p>
          <a:p>
            <a:pPr lvl="0"/>
            <a:r>
              <a:rPr lang="ja-JP" altLang="en-US" sz="1600" dirty="0" smtClean="0">
                <a:solidFill>
                  <a:prstClr val="black"/>
                </a:solidFill>
                <a:latin typeface="ＭＳ Ｐゴシック" panose="020B0600070205080204" pitchFamily="50" charset="-128"/>
              </a:rPr>
              <a:t>①</a:t>
            </a:r>
            <a:r>
              <a:rPr lang="ja-JP" altLang="en-US" sz="1600" dirty="0">
                <a:solidFill>
                  <a:prstClr val="black"/>
                </a:solidFill>
                <a:latin typeface="ＭＳ Ｐゴシック" panose="020B0600070205080204" pitchFamily="50" charset="-128"/>
              </a:rPr>
              <a:t>－２報告額の当初分からの</a:t>
            </a:r>
            <a:r>
              <a:rPr lang="ja-JP" altLang="en-US" sz="1600" u="sng" dirty="0">
                <a:solidFill>
                  <a:prstClr val="black"/>
                </a:solidFill>
                <a:latin typeface="ＭＳ Ｐゴシック" panose="020B0600070205080204" pitchFamily="50" charset="-128"/>
              </a:rPr>
              <a:t>増額変更は行わない</a:t>
            </a:r>
            <a:r>
              <a:rPr lang="ja-JP" altLang="en-US" sz="1600" dirty="0" smtClean="0">
                <a:solidFill>
                  <a:prstClr val="black"/>
                </a:solidFill>
                <a:latin typeface="ＭＳ Ｐゴシック" panose="020B0600070205080204" pitchFamily="50" charset="-128"/>
              </a:rPr>
              <a:t>。</a:t>
            </a:r>
            <a:endParaRPr lang="en-US" altLang="ja-JP" sz="1600" dirty="0" smtClean="0">
              <a:solidFill>
                <a:prstClr val="black"/>
              </a:solidFill>
              <a:latin typeface="ＭＳ Ｐゴシック" panose="020B0600070205080204" pitchFamily="50" charset="-128"/>
            </a:endParaRPr>
          </a:p>
          <a:p>
            <a:pPr lvl="0"/>
            <a:r>
              <a:rPr lang="ja-JP" altLang="en-US" sz="1600" dirty="0">
                <a:solidFill>
                  <a:prstClr val="black"/>
                </a:solidFill>
                <a:latin typeface="ＭＳ Ｐゴシック" panose="020B0600070205080204" pitchFamily="50" charset="-128"/>
              </a:rPr>
              <a:t>　</a:t>
            </a:r>
            <a:r>
              <a:rPr lang="ja-JP" altLang="en-US" sz="1600" dirty="0" smtClean="0">
                <a:solidFill>
                  <a:prstClr val="black"/>
                </a:solidFill>
                <a:latin typeface="ＭＳ Ｐゴシック" panose="020B0600070205080204" pitchFamily="50" charset="-128"/>
              </a:rPr>
              <a:t>　　　　⇒（仮算定時の市町村基礎ファイル入力数値</a:t>
            </a:r>
            <a:r>
              <a:rPr lang="en-US" altLang="ja-JP" sz="1600" dirty="0" smtClean="0">
                <a:solidFill>
                  <a:prstClr val="black"/>
                </a:solidFill>
                <a:latin typeface="ＭＳ Ｐゴシック" panose="020B0600070205080204" pitchFamily="50" charset="-128"/>
              </a:rPr>
              <a:t>(</a:t>
            </a:r>
            <a:r>
              <a:rPr lang="ja-JP" altLang="en-US" sz="1600" dirty="0" smtClean="0">
                <a:solidFill>
                  <a:prstClr val="black"/>
                </a:solidFill>
                <a:latin typeface="ＭＳ Ｐゴシック" panose="020B0600070205080204" pitchFamily="50" charset="-128"/>
              </a:rPr>
              <a:t>独自保健事業分）の増額を行わない。）</a:t>
            </a:r>
            <a:endParaRPr lang="ja-JP" altLang="en-US" sz="1600" dirty="0">
              <a:solidFill>
                <a:prstClr val="black"/>
              </a:solidFill>
              <a:latin typeface="ＭＳ Ｐゴシック" panose="020B0600070205080204" pitchFamily="50" charset="-128"/>
            </a:endParaRPr>
          </a:p>
          <a:p>
            <a:pPr lvl="0"/>
            <a:endParaRPr lang="en-US" altLang="ja-JP" sz="1200" dirty="0">
              <a:solidFill>
                <a:prstClr val="black"/>
              </a:solidFill>
              <a:latin typeface="ＭＳ Ｐゴシック" panose="020B0600070205080204" pitchFamily="50" charset="-128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52081" y="3714261"/>
            <a:ext cx="38994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lang="ja-JP" altLang="en-US" b="1" dirty="0">
                <a:latin typeface="+mn-ea"/>
              </a:rPr>
              <a:t>②標準収納率に</a:t>
            </a:r>
            <a:r>
              <a:rPr lang="ja-JP" altLang="en-US" b="1" dirty="0" smtClean="0">
                <a:latin typeface="+mn-ea"/>
              </a:rPr>
              <a:t>ついて</a:t>
            </a:r>
            <a:r>
              <a:rPr kumimoji="1" lang="en-US" altLang="ja-JP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  <a:endParaRPr kumimoji="1" lang="ja-JP" altLang="en-US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5868144" y="428230"/>
            <a:ext cx="345638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lang="ja-JP" altLang="en-US" sz="1200" dirty="0" smtClean="0">
                <a:latin typeface="+mn-ea"/>
              </a:rPr>
              <a:t>令和２年９月</a:t>
            </a:r>
            <a:r>
              <a:rPr lang="en-US" altLang="ja-JP" sz="1200" dirty="0" smtClean="0">
                <a:latin typeface="+mn-ea"/>
              </a:rPr>
              <a:t>17</a:t>
            </a:r>
            <a:r>
              <a:rPr lang="ja-JP" altLang="en-US" sz="1200" dirty="0" smtClean="0">
                <a:latin typeface="+mn-ea"/>
              </a:rPr>
              <a:t>日　第</a:t>
            </a:r>
            <a:r>
              <a:rPr lang="en-US" altLang="ja-JP" sz="1200" dirty="0" smtClean="0">
                <a:latin typeface="+mn-ea"/>
              </a:rPr>
              <a:t>60</a:t>
            </a:r>
            <a:r>
              <a:rPr lang="ja-JP" altLang="en-US" sz="1200" dirty="0" smtClean="0">
                <a:latin typeface="+mn-ea"/>
              </a:rPr>
              <a:t>回財政運営</a:t>
            </a:r>
            <a:r>
              <a:rPr lang="en-US" altLang="ja-JP" sz="1200" dirty="0" smtClean="0">
                <a:latin typeface="+mn-ea"/>
              </a:rPr>
              <a:t>WG</a:t>
            </a:r>
            <a:r>
              <a:rPr lang="ja-JP" altLang="en-US" sz="1200" dirty="0" smtClean="0">
                <a:latin typeface="+mn-ea"/>
              </a:rPr>
              <a:t>　資料１</a:t>
            </a:r>
            <a:r>
              <a:rPr kumimoji="1"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  <a:endParaRPr kumimoji="1" lang="ja-JP" altLang="en-US" sz="12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07234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2578</TotalTime>
  <Words>327</Words>
  <Application>Microsoft Office PowerPoint</Application>
  <PresentationFormat>画面に合わせる (4:3)</PresentationFormat>
  <Paragraphs>21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HGPｺﾞｼｯｸE</vt:lpstr>
      <vt:lpstr>Meiryo UI</vt:lpstr>
      <vt:lpstr>ＭＳ Ｐゴシック</vt:lpstr>
      <vt:lpstr>Arial</vt:lpstr>
      <vt:lpstr>Calibri</vt:lpstr>
      <vt:lpstr>Office ​​テーマ</vt:lpstr>
      <vt:lpstr>令和３年度納付金算定から変更される（運営方針素案）項目の整理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大阪府の医療費の主な特徴と要因分析  ―第3期大阪府医療費適正化計画(素案)より―</dc:title>
  <dc:creator>atsuko</dc:creator>
  <cp:lastModifiedBy>柿花　啓史</cp:lastModifiedBy>
  <cp:revision>191</cp:revision>
  <cp:lastPrinted>2020-12-16T03:14:36Z</cp:lastPrinted>
  <dcterms:created xsi:type="dcterms:W3CDTF">2017-09-18T04:43:12Z</dcterms:created>
  <dcterms:modified xsi:type="dcterms:W3CDTF">2020-12-21T04:07:28Z</dcterms:modified>
</cp:coreProperties>
</file>