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4" autoAdjust="0"/>
    <p:restoredTop sz="94434" autoAdjust="0"/>
  </p:normalViewPr>
  <p:slideViewPr>
    <p:cSldViewPr>
      <p:cViewPr varScale="1">
        <p:scale>
          <a:sx n="74" d="100"/>
          <a:sy n="74" d="100"/>
        </p:scale>
        <p:origin x="97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2021/3/17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2021/3/17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2021/3/17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2021/3/17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2021/3/17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2021/3/17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2021/3/17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2021/3/17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2021/3/17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2021/3/17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2021/3/17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2021/3/17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2021/3/17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6632"/>
            <a:ext cx="8784976" cy="434479"/>
          </a:xfrm>
        </p:spPr>
        <p:txBody>
          <a:bodyPr>
            <a:noAutofit/>
          </a:bodyPr>
          <a:lstStyle/>
          <a:p>
            <a:r>
              <a:rPr kumimoji="1" lang="ja-JP" altLang="en-US" sz="1800" dirty="0" smtClean="0">
                <a:latin typeface="HGS創英角ｺﾞｼｯｸUB" panose="020B0900000000000000" pitchFamily="50" charset="-128"/>
                <a:ea typeface="HGS創英角ｺﾞｼｯｸUB" panose="020B0900000000000000" pitchFamily="50" charset="-128"/>
              </a:rPr>
              <a:t>令和</a:t>
            </a:r>
            <a:r>
              <a:rPr kumimoji="1" lang="ja-JP" altLang="en-US" sz="1800" dirty="0" smtClean="0">
                <a:latin typeface="HGS創英角ｺﾞｼｯｸUB" panose="020B0900000000000000" pitchFamily="50" charset="-128"/>
                <a:ea typeface="HGS創英角ｺﾞｼｯｸUB" panose="020B0900000000000000" pitchFamily="50" charset="-128"/>
              </a:rPr>
              <a:t>２年度</a:t>
            </a:r>
            <a:r>
              <a:rPr lang="ja-JP" altLang="en-US" sz="1800" dirty="0">
                <a:latin typeface="HGS創英角ｺﾞｼｯｸUB" panose="020B0900000000000000" pitchFamily="50" charset="-128"/>
                <a:ea typeface="HGS創英角ｺﾞｼｯｸUB" panose="020B0900000000000000" pitchFamily="50" charset="-128"/>
              </a:rPr>
              <a:t>　</a:t>
            </a:r>
            <a:r>
              <a:rPr kumimoji="1" lang="ja-JP" altLang="en-US" sz="1800" dirty="0" smtClean="0">
                <a:latin typeface="HGS創英角ｺﾞｼｯｸUB" panose="020B0900000000000000" pitchFamily="50" charset="-128"/>
                <a:ea typeface="HGS創英角ｺﾞｼｯｸUB" panose="020B0900000000000000" pitchFamily="50" charset="-128"/>
              </a:rPr>
              <a:t>事業</a:t>
            </a:r>
            <a:r>
              <a:rPr kumimoji="1" lang="ja-JP" altLang="en-US" sz="1800" dirty="0">
                <a:latin typeface="HGS創英角ｺﾞｼｯｸUB" panose="020B0900000000000000" pitchFamily="50" charset="-128"/>
                <a:ea typeface="HGS創英角ｺﾞｼｯｸUB" panose="020B0900000000000000" pitchFamily="50" charset="-128"/>
              </a:rPr>
              <a:t>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p>
        </p:txBody>
      </p:sp>
      <p:graphicFrame>
        <p:nvGraphicFramePr>
          <p:cNvPr id="11" name="表 10"/>
          <p:cNvGraphicFramePr>
            <a:graphicFrameLocks noGrp="1"/>
          </p:cNvGraphicFramePr>
          <p:nvPr>
            <p:extLst>
              <p:ext uri="{D42A27DB-BD31-4B8C-83A1-F6EECF244321}">
                <p14:modId xmlns:p14="http://schemas.microsoft.com/office/powerpoint/2010/main" val="941455181"/>
              </p:ext>
            </p:extLst>
          </p:nvPr>
        </p:nvGraphicFramePr>
        <p:xfrm>
          <a:off x="302296" y="655216"/>
          <a:ext cx="8518176" cy="5160000"/>
        </p:xfrm>
        <a:graphic>
          <a:graphicData uri="http://schemas.openxmlformats.org/drawingml/2006/table">
            <a:tbl>
              <a:tblPr firstRow="1" bandRow="1">
                <a:tableStyleId>{5940675A-B579-460E-94D1-54222C63F5DA}</a:tableStyleId>
              </a:tblPr>
              <a:tblGrid>
                <a:gridCol w="658688">
                  <a:extLst>
                    <a:ext uri="{9D8B030D-6E8A-4147-A177-3AD203B41FA5}">
                      <a16:colId xmlns:a16="http://schemas.microsoft.com/office/drawing/2014/main" val="20000"/>
                    </a:ext>
                  </a:extLst>
                </a:gridCol>
                <a:gridCol w="576064">
                  <a:extLst>
                    <a:ext uri="{9D8B030D-6E8A-4147-A177-3AD203B41FA5}">
                      <a16:colId xmlns:a16="http://schemas.microsoft.com/office/drawing/2014/main" val="20001"/>
                    </a:ext>
                  </a:extLst>
                </a:gridCol>
                <a:gridCol w="3394992">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1944216">
                  <a:extLst>
                    <a:ext uri="{9D8B030D-6E8A-4147-A177-3AD203B41FA5}">
                      <a16:colId xmlns:a16="http://schemas.microsoft.com/office/drawing/2014/main" val="32974564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令和３年度の主な検討事項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・各市町村に意見照会したところ、現行の</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「別に定める基準」のとおり各市町村の判</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断で実施運用しており、現行どおり。</a:t>
                      </a:r>
                      <a:endParaRPr kumimoji="1" lang="en-US" altLang="ja-JP" sz="800" strike="dblStrike" baseline="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・災害による一部負担金減免の要件に</a:t>
                      </a: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つ</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いては、国の動き等、状況をみながら検　</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・事務運用についても、必要に応じて検討。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・災害による「準半壊」の取扱いについては、　</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800" smtClean="0">
                          <a:solidFill>
                            <a:schemeClr val="tx1"/>
                          </a:solidFill>
                          <a:latin typeface="HGPｺﾞｼｯｸM" panose="020B0600000000000000" pitchFamily="50" charset="-128"/>
                          <a:ea typeface="HGPｺﾞｼｯｸM" panose="020B0600000000000000" pitchFamily="50" charset="-128"/>
                        </a:rPr>
                        <a:t>　国</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の動き等を注視。</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児一時金：政令基準どおり一律</a:t>
                      </a:r>
                      <a:r>
                        <a:rPr kumimoji="1" lang="en-US" altLang="ja-JP" sz="800" dirty="0">
                          <a:solidFill>
                            <a:schemeClr val="tx1"/>
                          </a:solidFill>
                          <a:latin typeface="HGPｺﾞｼｯｸM" panose="020B0600000000000000" pitchFamily="50" charset="-128"/>
                          <a:ea typeface="HGPｺﾞｼｯｸM" panose="020B0600000000000000" pitchFamily="50" charset="-128"/>
                        </a:rPr>
                        <a:t>420,000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費：府内一律</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lgn="l">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・政令基準等どおり運営方針に記載して運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algn="ct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16186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血清クレアチニン検査（ｅＧＦＲ）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人間ドック：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特定健診の検査項目等を充足する検査項目について、府内全市町村で</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独自</a:t>
                      </a:r>
                      <a:r>
                        <a:rPr kumimoji="1" lang="ja-JP" altLang="en-US" sz="800" dirty="0">
                          <a:solidFill>
                            <a:schemeClr val="tx1"/>
                          </a:solidFill>
                          <a:latin typeface="HGPｺﾞｼｯｸM" panose="020B0600000000000000" pitchFamily="50" charset="-128"/>
                          <a:ea typeface="HGPｺﾞｼｯｸM" panose="020B0600000000000000" pitchFamily="50" charset="-128"/>
                        </a:rPr>
                        <a:t>事業分の財源は、標準保険料率（事業費納付金の対象経費）で確保するものとする。標準保険料率で賄う対象経費は、府保険料総額（医療分）の５％を保健事業分として、事業費納付金の対象となる保健事業費（共通分）を除く部分を独自事業分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・共通基準（特定健康診査、人間ドックの</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実施）について、運営方針に記載して</a:t>
                      </a: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い</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る</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とおり運用。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次期運営方針において、人生</a:t>
                      </a:r>
                      <a:r>
                        <a:rPr kumimoji="1" lang="en-US"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100</a:t>
                      </a:r>
                      <a:r>
                        <a:rPr kumimoji="1" lang="ja-JP"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年時</a:t>
                      </a:r>
                      <a:endParaRPr kumimoji="1" lang="en-US"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代を見据えた予防・健康づくり事業の</a:t>
                      </a:r>
                      <a:r>
                        <a:rPr kumimoji="1" lang="ja-JP" altLang="en-US" sz="800" kern="1200" dirty="0" smtClean="0">
                          <a:solidFill>
                            <a:schemeClr val="tx1"/>
                          </a:solidFill>
                          <a:effectLst/>
                          <a:latin typeface="HGPｺﾞｼｯｸM" panose="020B0600000000000000" pitchFamily="50" charset="-128"/>
                          <a:ea typeface="HGPｺﾞｼｯｸM" panose="020B0600000000000000" pitchFamily="50" charset="-128"/>
                          <a:cs typeface="+mn-cs"/>
                        </a:rPr>
                        <a:t>充</a:t>
                      </a:r>
                      <a:endParaRPr kumimoji="1" lang="en-US"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kern="1200" dirty="0" smtClean="0">
                          <a:solidFill>
                            <a:schemeClr val="tx1"/>
                          </a:solidFill>
                          <a:effectLst/>
                          <a:latin typeface="HGPｺﾞｼｯｸM" panose="020B0600000000000000" pitchFamily="50" charset="-128"/>
                          <a:ea typeface="HGPｺﾞｼｯｸM" panose="020B0600000000000000" pitchFamily="50" charset="-128"/>
                          <a:cs typeface="+mn-cs"/>
                        </a:rPr>
                        <a:t>　実</a:t>
                      </a:r>
                      <a:r>
                        <a:rPr kumimoji="1" lang="ja-JP"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・拡大を図ることについて明記</a:t>
                      </a:r>
                      <a:r>
                        <a:rPr kumimoji="1" lang="ja-JP" altLang="en-US" sz="8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algn="ct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ct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lgn="l">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実施回数、記載項目、通知の規格について、府内共通基準を設定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lgn="l">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・「別に定める基準」に記載しているとおり</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algn="ct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ct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724675" y="195371"/>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smtClean="0">
                <a:latin typeface="HGSｺﾞｼｯｸE" panose="020B0900000000000000" pitchFamily="50" charset="-128"/>
                <a:ea typeface="HGSｺﾞｼｯｸE" panose="020B0900000000000000" pitchFamily="50" charset="-128"/>
              </a:rPr>
              <a:t>資料１</a:t>
            </a:r>
            <a:endParaRPr kumimoji="1" lang="ja-JP" altLang="en-US"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1</a:t>
            </a:fld>
            <a:endParaRPr kumimoji="1" lang="ja-JP" altLang="en-US"/>
          </a:p>
        </p:txBody>
      </p:sp>
      <p:sp>
        <p:nvSpPr>
          <p:cNvPr id="3" name="大かっこ 2"/>
          <p:cNvSpPr/>
          <p:nvPr/>
        </p:nvSpPr>
        <p:spPr>
          <a:xfrm>
            <a:off x="1562100" y="4149080"/>
            <a:ext cx="3297932" cy="47626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smtClean="0">
                <a:latin typeface="HGS創英角ｺﾞｼｯｸUB" panose="020B0900000000000000" pitchFamily="50" charset="-128"/>
                <a:ea typeface="HGS創英角ｺﾞｼｯｸUB" panose="020B0900000000000000" pitchFamily="50" charset="-128"/>
              </a:rPr>
              <a:t>２年度</a:t>
            </a:r>
            <a:r>
              <a:rPr lang="ja-JP" altLang="en-US" sz="1800" dirty="0">
                <a:latin typeface="HGS創英角ｺﾞｼｯｸUB" panose="020B0900000000000000" pitchFamily="50" charset="-128"/>
                <a:ea typeface="HGS創英角ｺﾞｼｯｸUB" panose="020B0900000000000000" pitchFamily="50" charset="-128"/>
              </a:rPr>
              <a:t>　</a:t>
            </a:r>
            <a:r>
              <a:rPr lang="ja-JP" altLang="en-US" sz="1800" dirty="0" smtClean="0">
                <a:latin typeface="HGS創英角ｺﾞｼｯｸUB" panose="020B0900000000000000" pitchFamily="50" charset="-128"/>
                <a:ea typeface="HGS創英角ｺﾞｼｯｸUB" panose="020B0900000000000000" pitchFamily="50" charset="-128"/>
              </a:rPr>
              <a:t>事業</a:t>
            </a:r>
            <a:r>
              <a:rPr lang="ja-JP" altLang="en-US" sz="1800" dirty="0">
                <a:latin typeface="HGS創英角ｺﾞｼｯｸUB" panose="020B0900000000000000" pitchFamily="50" charset="-128"/>
                <a:ea typeface="HGS創英角ｺﾞｼｯｸUB" panose="020B0900000000000000" pitchFamily="50" charset="-128"/>
              </a:rPr>
              <a:t>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617856821"/>
              </p:ext>
            </p:extLst>
          </p:nvPr>
        </p:nvGraphicFramePr>
        <p:xfrm>
          <a:off x="396714" y="675865"/>
          <a:ext cx="8495766" cy="5146768"/>
        </p:xfrm>
        <a:graphic>
          <a:graphicData uri="http://schemas.openxmlformats.org/drawingml/2006/table">
            <a:tbl>
              <a:tblPr firstRow="1" bandRow="1">
                <a:tableStyleId>{5940675A-B579-460E-94D1-54222C63F5DA}</a:tableStyleId>
              </a:tblPr>
              <a:tblGrid>
                <a:gridCol w="1078942">
                  <a:extLst>
                    <a:ext uri="{9D8B030D-6E8A-4147-A177-3AD203B41FA5}">
                      <a16:colId xmlns:a16="http://schemas.microsoft.com/office/drawing/2014/main" val="20000"/>
                    </a:ext>
                  </a:extLst>
                </a:gridCol>
                <a:gridCol w="792088">
                  <a:extLst>
                    <a:ext uri="{9D8B030D-6E8A-4147-A177-3AD203B41FA5}">
                      <a16:colId xmlns:a16="http://schemas.microsoft.com/office/drawing/2014/main" val="20002"/>
                    </a:ext>
                  </a:extLst>
                </a:gridCol>
                <a:gridCol w="2592288">
                  <a:extLst>
                    <a:ext uri="{9D8B030D-6E8A-4147-A177-3AD203B41FA5}">
                      <a16:colId xmlns:a16="http://schemas.microsoft.com/office/drawing/2014/main" val="20003"/>
                    </a:ext>
                  </a:extLst>
                </a:gridCol>
                <a:gridCol w="2015492">
                  <a:extLst>
                    <a:ext uri="{9D8B030D-6E8A-4147-A177-3AD203B41FA5}">
                      <a16:colId xmlns:a16="http://schemas.microsoft.com/office/drawing/2014/main" val="20004"/>
                    </a:ext>
                  </a:extLst>
                </a:gridCol>
                <a:gridCol w="2016956">
                  <a:extLst>
                    <a:ext uri="{9D8B030D-6E8A-4147-A177-3AD203B41FA5}">
                      <a16:colId xmlns:a16="http://schemas.microsoft.com/office/drawing/2014/main" val="1434373787"/>
                    </a:ext>
                  </a:extLst>
                </a:gridCol>
              </a:tblGrid>
              <a:tr h="209201">
                <a:tc rowSpan="2">
                  <a:txBody>
                    <a:bodyPr/>
                    <a:lstStyle/>
                    <a:p>
                      <a:pPr algn="ctr"/>
                      <a:r>
                        <a:rPr kumimoji="1" lang="ja-JP" altLang="en-US" sz="800" dirty="0">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令和３年度の主な検討事項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79535">
                <a:tc vMerge="1">
                  <a:txBody>
                    <a:bodyPr/>
                    <a:lstStyle/>
                    <a:p>
                      <a:endParaRPr kumimoji="1" lang="ja-JP" altLang="en-US"/>
                    </a:p>
                  </a:txBody>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予防・健康づくり等の推進</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u="none" strike="noStrike" kern="1200" dirty="0" smtClean="0">
                          <a:solidFill>
                            <a:schemeClr val="tx1"/>
                          </a:solidFill>
                          <a:effectLst/>
                          <a:latin typeface="HGSｺﾞｼｯｸM" panose="020B0600000000000000" pitchFamily="50" charset="-128"/>
                          <a:ea typeface="HGSｺﾞｼｯｸM" panose="020B0600000000000000" pitchFamily="50" charset="-128"/>
                          <a:cs typeface="+mn-cs"/>
                        </a:rPr>
                        <a:t>・</a:t>
                      </a:r>
                      <a:r>
                        <a:rPr kumimoji="1" lang="ja-JP" altLang="ja-JP" sz="800" u="none" kern="1200" dirty="0" smtClean="0">
                          <a:solidFill>
                            <a:schemeClr val="tx1"/>
                          </a:solidFill>
                          <a:effectLst/>
                          <a:latin typeface="HGSｺﾞｼｯｸM" panose="020B0600000000000000" pitchFamily="50" charset="-128"/>
                          <a:ea typeface="HGSｺﾞｼｯｸM" panose="020B0600000000000000" pitchFamily="50" charset="-128"/>
                          <a:cs typeface="+mn-cs"/>
                        </a:rPr>
                        <a:t>施策推進にあたっての府と市町村の</a:t>
                      </a:r>
                      <a:endParaRPr kumimoji="1" lang="en-US" altLang="ja-JP" sz="800" u="none" kern="1200" dirty="0" smtClean="0">
                        <a:solidFill>
                          <a:schemeClr val="tx1"/>
                        </a:solidFill>
                        <a:effectLst/>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u="none" kern="1200" dirty="0" smtClean="0">
                          <a:solidFill>
                            <a:schemeClr val="tx1"/>
                          </a:solidFill>
                          <a:effectLst/>
                          <a:latin typeface="HGSｺﾞｼｯｸM" panose="020B0600000000000000" pitchFamily="50" charset="-128"/>
                          <a:ea typeface="HGSｺﾞｼｯｸM" panose="020B0600000000000000" pitchFamily="50" charset="-128"/>
                          <a:cs typeface="+mn-cs"/>
                        </a:rPr>
                        <a:t>　</a:t>
                      </a:r>
                      <a:r>
                        <a:rPr kumimoji="1" lang="ja-JP" altLang="ja-JP" sz="800" u="none" kern="1200" dirty="0" smtClean="0">
                          <a:solidFill>
                            <a:schemeClr val="tx1"/>
                          </a:solidFill>
                          <a:effectLst/>
                          <a:latin typeface="HGSｺﾞｼｯｸM" panose="020B0600000000000000" pitchFamily="50" charset="-128"/>
                          <a:ea typeface="HGSｺﾞｼｯｸM" panose="020B0600000000000000" pitchFamily="50" charset="-128"/>
                          <a:cs typeface="+mn-cs"/>
                        </a:rPr>
                        <a:t>役割を明確化</a:t>
                      </a:r>
                      <a:endParaRPr lang="en-US" altLang="ja-JP" sz="800" u="none"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・特定健診受診率の向上を図るための取組</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みや、アスマイルの令和</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年度以降の方向</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性について検討。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4199546064"/>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設定の是非について協議の上、新たな共同処理の必要性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・共同処理ではなく、権限を有する個々</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の市町村が主体となって行う。</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・国等の議論を踏まえて、共通基準の指</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標の設定について検討を進める。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・次年度から項目名を変更</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運営方針</a:t>
                      </a:r>
                      <a:r>
                        <a:rPr lang="en-US" altLang="ja-JP" sz="800" strike="noStrike" dirty="0" smtClean="0">
                          <a:solidFill>
                            <a:schemeClr val="tx1"/>
                          </a:solidFill>
                          <a:latin typeface="HGSｺﾞｼｯｸM" panose="020B0600000000000000" pitchFamily="50" charset="-128"/>
                          <a:ea typeface="HGSｺﾞｼｯｸM" panose="020B0600000000000000" pitchFamily="50" charset="-128"/>
                        </a:rPr>
                        <a:t>Ⅷ</a:t>
                      </a: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（事務の共同実施）の「レ</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セプト点検」を削除し、</a:t>
                      </a:r>
                      <a:r>
                        <a:rPr lang="en-US" altLang="ja-JP" sz="800" strike="noStrike" dirty="0" smtClean="0">
                          <a:solidFill>
                            <a:schemeClr val="tx1"/>
                          </a:solidFill>
                          <a:latin typeface="HGSｺﾞｼｯｸM" panose="020B0600000000000000" pitchFamily="50" charset="-128"/>
                          <a:ea typeface="HGSｺﾞｼｯｸM" panose="020B0600000000000000" pitchFamily="50" charset="-128"/>
                        </a:rPr>
                        <a:t>Ⅵ</a:t>
                      </a: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（保険給付</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の適正な実施）の「施術療養費の支給</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に係る共通基準の設定」に集約した</a:t>
                      </a:r>
                      <a:r>
                        <a:rPr lang="ja-JP" altLang="en-US" sz="800" strike="noStrike" dirty="0" err="1" smtClean="0">
                          <a:solidFill>
                            <a:schemeClr val="tx1"/>
                          </a:solidFill>
                          <a:latin typeface="HGSｺﾞｼｯｸM" panose="020B0600000000000000" pitchFamily="50" charset="-128"/>
                          <a:ea typeface="HGSｺﾞｼｯｸM" panose="020B0600000000000000" pitchFamily="50" charset="-128"/>
                        </a:rPr>
                        <a:t>こ</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とから項目名を変更。</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・国等の議論を踏まえて、共通基準の指</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標の設定について検討を進める。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当面は、国の例示項目が府による点検内容の対象</a:t>
                      </a:r>
                    </a:p>
                    <a:p>
                      <a:pPr algn="l"/>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・「大阪府給付点検調査に係る事務処理</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方針」（平成</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31</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年</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月策定）に基づき</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運用。</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都道府県</a:t>
                      </a:r>
                      <a:r>
                        <a:rPr kumimoji="1" lang="ja-JP" altLang="en-US" sz="800" dirty="0">
                          <a:solidFill>
                            <a:schemeClr val="tx1"/>
                          </a:solidFill>
                          <a:latin typeface="HGSｺﾞｼｯｸM" panose="020B0600000000000000" pitchFamily="50" charset="-128"/>
                          <a:ea typeface="HGSｺﾞｼｯｸM" panose="020B0600000000000000" pitchFamily="50" charset="-128"/>
                        </a:rPr>
                        <a:t>は、保険医療機関等による大規模な不正が発覚した場合、広域的又は医療に関する専門的な見地から、市町村の委託を受けて、不正請求等に係る費用返還を求める等の取組みを行うことが可能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酬等の不正利得の回収に係る事務処理</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規約」（平成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運用。</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過誤調整の普及・促進に資する取組み（保険者間調整の徹底、過誤調整事務の円滑実施、過誤調整の好事例の横展開）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・同左</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・保険者間調整の実情把握を</a:t>
                      </a:r>
                      <a:r>
                        <a:rPr kumimoji="1" lang="ja-JP" altLang="en-US" sz="800" dirty="0" err="1" smtClean="0">
                          <a:solidFill>
                            <a:schemeClr val="tx1"/>
                          </a:solidFill>
                          <a:latin typeface="HGSｺﾞｼｯｸM" panose="020B0600000000000000" pitchFamily="50" charset="-128"/>
                          <a:ea typeface="HGSｺﾞｼｯｸM" panose="020B0600000000000000" pitchFamily="50" charset="-128"/>
                        </a:rPr>
                        <a:t>行うととも</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に、過誤調整の好事例の横展開を図る。</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2</a:t>
            </a:fld>
            <a:endParaRPr kumimoji="1" lang="ja-JP" altLang="en-US"/>
          </a:p>
        </p:txBody>
      </p:sp>
    </p:spTree>
    <p:extLst>
      <p:ext uri="{BB962C8B-B14F-4D97-AF65-F5344CB8AC3E}">
        <p14:creationId xmlns:p14="http://schemas.microsoft.com/office/powerpoint/2010/main" val="59182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smtClean="0">
                <a:latin typeface="HGS創英角ｺﾞｼｯｸUB" panose="020B0900000000000000" pitchFamily="50" charset="-128"/>
                <a:ea typeface="HGS創英角ｺﾞｼｯｸUB" panose="020B0900000000000000" pitchFamily="50" charset="-128"/>
              </a:rPr>
              <a:t>２年度</a:t>
            </a:r>
            <a:r>
              <a:rPr lang="ja-JP" altLang="en-US" sz="1800" dirty="0">
                <a:latin typeface="HGS創英角ｺﾞｼｯｸUB" panose="020B0900000000000000" pitchFamily="50" charset="-128"/>
                <a:ea typeface="HGS創英角ｺﾞｼｯｸUB" panose="020B0900000000000000" pitchFamily="50" charset="-128"/>
              </a:rPr>
              <a:t>　</a:t>
            </a:r>
            <a:r>
              <a:rPr lang="ja-JP" altLang="en-US" sz="1800" dirty="0" smtClean="0">
                <a:latin typeface="HGS創英角ｺﾞｼｯｸUB" panose="020B0900000000000000" pitchFamily="50" charset="-128"/>
                <a:ea typeface="HGS創英角ｺﾞｼｯｸUB" panose="020B0900000000000000" pitchFamily="50" charset="-128"/>
              </a:rPr>
              <a:t>事業</a:t>
            </a:r>
            <a:r>
              <a:rPr lang="ja-JP" altLang="en-US" sz="1800" dirty="0">
                <a:latin typeface="HGS創英角ｺﾞｼｯｸUB" panose="020B0900000000000000" pitchFamily="50" charset="-128"/>
                <a:ea typeface="HGS創英角ｺﾞｼｯｸUB" panose="020B0900000000000000" pitchFamily="50" charset="-128"/>
              </a:rPr>
              <a:t>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292573219"/>
              </p:ext>
            </p:extLst>
          </p:nvPr>
        </p:nvGraphicFramePr>
        <p:xfrm>
          <a:off x="324706" y="655735"/>
          <a:ext cx="8495767" cy="4688177"/>
        </p:xfrm>
        <a:graphic>
          <a:graphicData uri="http://schemas.openxmlformats.org/drawingml/2006/table">
            <a:tbl>
              <a:tblPr firstRow="1" bandRow="1">
                <a:tableStyleId>{5940675A-B579-460E-94D1-54222C63F5DA}</a:tableStyleId>
              </a:tblPr>
              <a:tblGrid>
                <a:gridCol w="662815">
                  <a:extLst>
                    <a:ext uri="{9D8B030D-6E8A-4147-A177-3AD203B41FA5}">
                      <a16:colId xmlns:a16="http://schemas.microsoft.com/office/drawing/2014/main" val="20000"/>
                    </a:ext>
                  </a:extLst>
                </a:gridCol>
                <a:gridCol w="662815">
                  <a:extLst>
                    <a:ext uri="{9D8B030D-6E8A-4147-A177-3AD203B41FA5}">
                      <a16:colId xmlns:a16="http://schemas.microsoft.com/office/drawing/2014/main" val="3837712147"/>
                    </a:ext>
                  </a:extLst>
                </a:gridCol>
                <a:gridCol w="730292">
                  <a:extLst>
                    <a:ext uri="{9D8B030D-6E8A-4147-A177-3AD203B41FA5}">
                      <a16:colId xmlns:a16="http://schemas.microsoft.com/office/drawing/2014/main" val="20001"/>
                    </a:ext>
                  </a:extLst>
                </a:gridCol>
                <a:gridCol w="2124485">
                  <a:extLst>
                    <a:ext uri="{9D8B030D-6E8A-4147-A177-3AD203B41FA5}">
                      <a16:colId xmlns:a16="http://schemas.microsoft.com/office/drawing/2014/main" val="20002"/>
                    </a:ext>
                  </a:extLst>
                </a:gridCol>
                <a:gridCol w="2124485">
                  <a:extLst>
                    <a:ext uri="{9D8B030D-6E8A-4147-A177-3AD203B41FA5}">
                      <a16:colId xmlns:a16="http://schemas.microsoft.com/office/drawing/2014/main" val="20003"/>
                    </a:ext>
                  </a:extLst>
                </a:gridCol>
                <a:gridCol w="2190875">
                  <a:extLst>
                    <a:ext uri="{9D8B030D-6E8A-4147-A177-3AD203B41FA5}">
                      <a16:colId xmlns:a16="http://schemas.microsoft.com/office/drawing/2014/main" val="2456565398"/>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令和３年度の主な検討事項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7001">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あはき療養費受領委任制度導入検討</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rgbClr val="00B05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令和元年度に整理済み（令和元年度からの</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・同左</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69836947"/>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行為求償</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第三者直接求償に係る事務の請負体制の整備及び委託契約解除後における法的解決支援</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・新たな取り組みとして、国保連による委　</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託解除後、国保連顧問弁護士、保険者、</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国保連の協議の場を設定し、法的解決の</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支援を行う。</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・国保連と府共催で研修会を実施。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・引き続き、国保連合会と府が開催する研</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修会を活用した能力向上と第三者求償事</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務アドバイザーの活用に向けた取組を実</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・国保連合会において、市町村の意向を踏</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まえつつ、被保険者証発行業務の共同処</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理の実施に向けて調整。</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（希望する市町村は先行実施済み）</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baseline="0" dirty="0" smtClean="0">
                          <a:solidFill>
                            <a:schemeClr val="tx1"/>
                          </a:solidFill>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高齢受給者証等との一体化に向け、引き続</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　 き、検討</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・国保連合会において被保険者証発行業務</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の共同処理の実施に向けた調整。</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・引き続き、高齢受給者証等との一体化に　　</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向けた検討。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800" b="0" i="0" u="none" strike="noStrike" kern="1200" baseline="0" dirty="0" smtClean="0">
                          <a:solidFill>
                            <a:schemeClr val="tx1"/>
                          </a:solidFill>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オンライン資格確認導入に向けた事務処理</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　 を円滑に各保険者で進めるための検討を行</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r>
                        <a:rPr kumimoji="1" lang="ja-JP" altLang="en-US" sz="800" b="0" i="0" u="none" strike="noStrike" kern="1200" baseline="0" smtClean="0">
                          <a:solidFill>
                            <a:schemeClr val="tx1"/>
                          </a:solidFill>
                          <a:latin typeface="HGPｺﾞｼｯｸM" panose="020B0600000000000000" pitchFamily="50" charset="-128"/>
                          <a:ea typeface="HGPｺﾞｼｯｸM" panose="020B0600000000000000" pitchFamily="50" charset="-128"/>
                          <a:cs typeface="+mn-cs"/>
                        </a:rPr>
                        <a:t>　 う</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・オンライン資格確認の実施状況をみなが</a:t>
                      </a:r>
                      <a:endParaRPr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　ら、事務処理の標準化を検討。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err="1" smtClean="0">
                          <a:solidFill>
                            <a:schemeClr val="tx1"/>
                          </a:solidFill>
                          <a:latin typeface="HGSｺﾞｼｯｸM" panose="020B0600000000000000" pitchFamily="50" charset="-128"/>
                          <a:ea typeface="HGSｺﾞｼｯｸM" panose="020B0600000000000000" pitchFamily="50" charset="-128"/>
                        </a:rPr>
                        <a:t>ー</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err="1" smtClean="0">
                          <a:solidFill>
                            <a:schemeClr val="tx1"/>
                          </a:solidFill>
                          <a:latin typeface="HGSｺﾞｼｯｸM" panose="020B0600000000000000" pitchFamily="50" charset="-128"/>
                          <a:ea typeface="HGSｺﾞｼｯｸM" panose="020B0600000000000000" pitchFamily="50" charset="-128"/>
                        </a:rPr>
                        <a:t>ー</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市町村事務処理標準システムから出力される様式を府内統一様式としたうえで、各市町村において、システム改修のタイミングで統一を検討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　証の様式統一に向けた検討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　 踏まえながら、　証の様式統一に向けた検討。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3</a:t>
            </a:fld>
            <a:endParaRPr kumimoji="1" lang="ja-JP" altLang="en-US"/>
          </a:p>
        </p:txBody>
      </p:sp>
    </p:spTree>
    <p:extLst>
      <p:ext uri="{BB962C8B-B14F-4D97-AF65-F5344CB8AC3E}">
        <p14:creationId xmlns:p14="http://schemas.microsoft.com/office/powerpoint/2010/main" val="2751997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077812987"/>
              </p:ext>
            </p:extLst>
          </p:nvPr>
        </p:nvGraphicFramePr>
        <p:xfrm>
          <a:off x="457200" y="764704"/>
          <a:ext cx="8495766" cy="4805496"/>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令和３年度の主な検討事項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・各市町村の状況を再確認し、基準の統一が</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可能なものについて検討。</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・公平性確保や、事務の効率化・広域化の観点から、</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将来的な統一について、引き続き、検討を進める。</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92139837"/>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大阪府域地方税徴収機構への参加</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5038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・府内の収納率は依然として全国平均を大きく下　</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回っており、まだまだ底上げが必要なため、引き</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続き実績（目標収納率）と併せ、取組（収納率上</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昇目標）両面からの評価として、現行どおり。</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・引き続き、実績（目標収納率）と併せ、取組（収納</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率上昇目標）両面からの評価として取組を進めて</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いく。</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77441112"/>
                  </a:ext>
                </a:extLst>
              </a:tr>
              <a:tr h="4787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医療費適正化に関する啓発など、被保険者や関係機関等に対する広報事業について、府と市町村による共同実施。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a:t>
                      </a:r>
                      <a:r>
                        <a:rPr kumimoji="1" lang="ja-JP" altLang="en-US" sz="800" b="0" i="0" u="none" strike="noStrike" kern="1200" baseline="0" dirty="0" err="1" smtClean="0">
                          <a:solidFill>
                            <a:schemeClr val="tx1"/>
                          </a:solidFill>
                          <a:latin typeface="HGPｺﾞｼｯｸM" panose="020B0600000000000000" pitchFamily="50" charset="-128"/>
                          <a:ea typeface="HGPｺﾞｼｯｸM" panose="020B0600000000000000" pitchFamily="50" charset="-128"/>
                          <a:cs typeface="+mn-cs"/>
                        </a:rPr>
                        <a:t>よ</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ja-JP" altLang="en-US" sz="800" b="0" i="0" u="none" strike="noStrike" kern="1200" baseline="0" dirty="0" err="1" smtClean="0">
                          <a:solidFill>
                            <a:schemeClr val="tx1"/>
                          </a:solidFill>
                          <a:latin typeface="HGPｺﾞｼｯｸM" panose="020B0600000000000000" pitchFamily="50" charset="-128"/>
                          <a:ea typeface="HGPｺﾞｼｯｸM" panose="020B0600000000000000" pitchFamily="50" charset="-128"/>
                          <a:cs typeface="+mn-cs"/>
                        </a:rPr>
                        <a:t>る</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共同実施について、引き続き、検討。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a:t>
                      </a:r>
                      <a:r>
                        <a:rPr kumimoji="1" lang="ja-JP" altLang="en-US" sz="800" b="0" i="0" u="none" strike="noStrike" kern="1200" baseline="0" dirty="0" err="1" smtClean="0">
                          <a:solidFill>
                            <a:schemeClr val="tx1"/>
                          </a:solidFill>
                          <a:latin typeface="HGPｺﾞｼｯｸM" panose="020B0600000000000000" pitchFamily="50" charset="-128"/>
                          <a:ea typeface="HGPｺﾞｼｯｸM" panose="020B0600000000000000" pitchFamily="50" charset="-128"/>
                          <a:cs typeface="+mn-cs"/>
                        </a:rPr>
                        <a:t>よ</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ja-JP" altLang="en-US" sz="800" b="0" i="0" u="none" strike="noStrike" kern="1200" baseline="0" dirty="0" err="1" smtClean="0">
                          <a:solidFill>
                            <a:schemeClr val="tx1"/>
                          </a:solidFill>
                          <a:latin typeface="HGPｺﾞｼｯｸM" panose="020B0600000000000000" pitchFamily="50" charset="-128"/>
                          <a:ea typeface="HGPｺﾞｼｯｸM" panose="020B0600000000000000" pitchFamily="50" charset="-128"/>
                          <a:cs typeface="+mn-cs"/>
                        </a:rPr>
                        <a:t>る</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共同実施について、引き続き、検討。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13968001"/>
                  </a:ext>
                </a:extLst>
              </a:tr>
              <a:tr h="4351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報奨金制度</a:t>
                      </a:r>
                    </a:p>
                  </a:txBody>
                  <a:tcPr anchor="ctr">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lnB w="12700" cap="flat" cmpd="sng" algn="ctr">
                      <a:solidFill>
                        <a:schemeClr val="tx1"/>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rgbClr val="00B05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rgbClr val="00B050"/>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algn="ct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20917763"/>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smtClean="0">
                <a:latin typeface="HGS創英角ｺﾞｼｯｸUB" panose="020B0900000000000000" pitchFamily="50" charset="-128"/>
                <a:ea typeface="HGS創英角ｺﾞｼｯｸUB" panose="020B0900000000000000" pitchFamily="50" charset="-128"/>
              </a:rPr>
              <a:t>２年度</a:t>
            </a:r>
            <a:r>
              <a:rPr lang="ja-JP" altLang="en-US" sz="1800" dirty="0">
                <a:latin typeface="HGS創英角ｺﾞｼｯｸUB" panose="020B0900000000000000" pitchFamily="50" charset="-128"/>
                <a:ea typeface="HGS創英角ｺﾞｼｯｸUB" panose="020B0900000000000000" pitchFamily="50" charset="-128"/>
              </a:rPr>
              <a:t>　</a:t>
            </a:r>
            <a:r>
              <a:rPr lang="ja-JP" altLang="en-US" sz="1800" dirty="0" smtClean="0">
                <a:latin typeface="HGS創英角ｺﾞｼｯｸUB" panose="020B0900000000000000" pitchFamily="50" charset="-128"/>
                <a:ea typeface="HGS創英角ｺﾞｼｯｸUB" panose="020B0900000000000000" pitchFamily="50" charset="-128"/>
              </a:rPr>
              <a:t>事業</a:t>
            </a:r>
            <a:r>
              <a:rPr lang="ja-JP" altLang="en-US" sz="1800" dirty="0">
                <a:latin typeface="HGS創英角ｺﾞｼｯｸUB" panose="020B0900000000000000" pitchFamily="50" charset="-128"/>
                <a:ea typeface="HGS創英角ｺﾞｼｯｸUB" panose="020B0900000000000000" pitchFamily="50" charset="-128"/>
              </a:rPr>
              <a:t>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4</a:t>
            </a:fld>
            <a:endParaRPr kumimoji="1" lang="ja-JP" altLang="en-US"/>
          </a:p>
        </p:txBody>
      </p:sp>
    </p:spTree>
    <p:extLst>
      <p:ext uri="{BB962C8B-B14F-4D97-AF65-F5344CB8AC3E}">
        <p14:creationId xmlns:p14="http://schemas.microsoft.com/office/powerpoint/2010/main" val="71464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380327761"/>
              </p:ext>
            </p:extLst>
          </p:nvPr>
        </p:nvGraphicFramePr>
        <p:xfrm>
          <a:off x="457200" y="764704"/>
          <a:ext cx="8495766" cy="3797333"/>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令和３年度の主な検討事項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給付</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激変緩和措置期間中である令和５年度末までは、現行制度を継続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・令和３年度以降の取扱いを検討したところ、各市</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町村に意見照会した結果、激変緩和措置期間中</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の令和５年度末までは、現行制度を維持。</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・令和６年度以降のあり方については、対象者の推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移や他府県の状況、他制度との影響など情報収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集・検証を行い、方向性を検討。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・令和６年度以降のあり方について、対象者の推移や</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他府県の状況、他制度への影響など情報収集・検</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証を行い、方向性を検討。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高額療養費の計算方法等</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高額療養費の計算方法や申請勧奨事務に係る取組等について、府内共通基準を設定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・各市町村の現状把握・意見照会したところ、現行　</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の事務運用のとおり、各市町村の判断で実施運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用して</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いるため、現行どおり運用。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・高額療養費の</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歳以上の世帯における手続きの</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簡素化について、引き続き、検討。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・また、</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69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歳以下の手続きの簡素化についても、今</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後検討。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統一</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33333119"/>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円滑な制度運営に向けた調整</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新型コロナウイルス感染症の影響について、今後、客観的な指標等により運営に重大な影響が認められる場合は、状況の把握・分析・検証のうえ、調整会議等の意見を聴きながら、運営方針に沿った対応措置を別途設け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rgbClr val="00B05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rgbClr val="00B050"/>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・新型コロナウイルス感染症の影響について、今後、</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客観的な指標等により運営に重大な影響が認め</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ら</a:t>
                      </a: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れる</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場合は、状況の把握・分析・検証のうえ、調</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整会議等の意見を聴きながら、運営方針に</a:t>
                      </a: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沿っ</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た</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対応措置を設ける。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dirty="0" smtClean="0">
                        <a:solidFill>
                          <a:srgbClr val="FF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algn="ct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smtClean="0">
                <a:latin typeface="HGS創英角ｺﾞｼｯｸUB" panose="020B0900000000000000" pitchFamily="50" charset="-128"/>
                <a:ea typeface="HGS創英角ｺﾞｼｯｸUB" panose="020B0900000000000000" pitchFamily="50" charset="-128"/>
              </a:rPr>
              <a:t>令和</a:t>
            </a:r>
            <a:r>
              <a:rPr lang="ja-JP" altLang="en-US" sz="1800" smtClean="0">
                <a:latin typeface="HGS創英角ｺﾞｼｯｸUB" panose="020B0900000000000000" pitchFamily="50" charset="-128"/>
                <a:ea typeface="HGS創英角ｺﾞｼｯｸUB" panose="020B0900000000000000" pitchFamily="50" charset="-128"/>
              </a:rPr>
              <a:t>２年度</a:t>
            </a:r>
            <a:r>
              <a:rPr lang="ja-JP" altLang="en-US" sz="1800" dirty="0">
                <a:latin typeface="HGS創英角ｺﾞｼｯｸUB" panose="020B0900000000000000" pitchFamily="50" charset="-128"/>
                <a:ea typeface="HGS創英角ｺﾞｼｯｸUB" panose="020B0900000000000000" pitchFamily="50" charset="-128"/>
              </a:rPr>
              <a:t>　</a:t>
            </a:r>
            <a:r>
              <a:rPr lang="ja-JP" altLang="en-US" sz="1800" smtClean="0">
                <a:latin typeface="HGS創英角ｺﾞｼｯｸUB" panose="020B0900000000000000" pitchFamily="50" charset="-128"/>
                <a:ea typeface="HGS創英角ｺﾞｼｯｸUB" panose="020B0900000000000000" pitchFamily="50" charset="-128"/>
              </a:rPr>
              <a:t>事業</a:t>
            </a:r>
            <a:r>
              <a:rPr lang="ja-JP" altLang="en-US" sz="1800" dirty="0">
                <a:latin typeface="HGS創英角ｺﾞｼｯｸUB" panose="020B0900000000000000" pitchFamily="50" charset="-128"/>
                <a:ea typeface="HGS創英角ｺﾞｼｯｸUB" panose="020B0900000000000000" pitchFamily="50" charset="-128"/>
              </a:rPr>
              <a:t>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5</a:t>
            </a:fld>
            <a:endParaRPr kumimoji="1" lang="ja-JP" altLang="en-US"/>
          </a:p>
        </p:txBody>
      </p:sp>
    </p:spTree>
    <p:extLst>
      <p:ext uri="{BB962C8B-B14F-4D97-AF65-F5344CB8AC3E}">
        <p14:creationId xmlns:p14="http://schemas.microsoft.com/office/powerpoint/2010/main" val="12486740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3739</TotalTime>
  <Words>2489</Words>
  <Application>Microsoft Office PowerPoint</Application>
  <PresentationFormat>画面に合わせる (4:3)</PresentationFormat>
  <Paragraphs>292</Paragraphs>
  <Slides>5</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5</vt:i4>
      </vt:variant>
    </vt:vector>
  </HeadingPairs>
  <TitlesOfParts>
    <vt:vector size="16" baseType="lpstr">
      <vt:lpstr>HGPｺﾞｼｯｸE</vt:lpstr>
      <vt:lpstr>HGPｺﾞｼｯｸM</vt:lpstr>
      <vt:lpstr>HGSｺﾞｼｯｸE</vt:lpstr>
      <vt:lpstr>HGSｺﾞｼｯｸM</vt:lpstr>
      <vt:lpstr>HGS創英角ｺﾞｼｯｸUB</vt:lpstr>
      <vt:lpstr>ＭＳ Ｐゴシック</vt:lpstr>
      <vt:lpstr>游ゴシック</vt:lpstr>
      <vt:lpstr>Arial</vt:lpstr>
      <vt:lpstr>Calibri</vt:lpstr>
      <vt:lpstr>Wingdings</vt:lpstr>
      <vt:lpstr>Office ​​テーマ</vt:lpstr>
      <vt:lpstr>令和２年度　事業運営検討Ｗ・Ｇの検討事項</vt:lpstr>
      <vt:lpstr>令和２年度　事業運営検討Ｗ・Ｇの検討事項</vt:lpstr>
      <vt:lpstr>令和２年度　事業運営検討Ｗ・Ｇの検討事項</vt:lpstr>
      <vt:lpstr>令和２年度　事業運営検討Ｗ・Ｇの検討事項</vt:lpstr>
      <vt:lpstr>令和２年度　事業運営検討Ｗ・Ｇの検討事項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柿花　啓史</cp:lastModifiedBy>
  <cp:revision>264</cp:revision>
  <cp:lastPrinted>2021-02-15T10:57:52Z</cp:lastPrinted>
  <dcterms:created xsi:type="dcterms:W3CDTF">2016-01-05T01:34:32Z</dcterms:created>
  <dcterms:modified xsi:type="dcterms:W3CDTF">2021-03-17T00:57:56Z</dcterms:modified>
</cp:coreProperties>
</file>