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58" r:id="rId4"/>
    <p:sldId id="259" r:id="rId5"/>
    <p:sldId id="260" r:id="rId6"/>
    <p:sldId id="261" r:id="rId7"/>
    <p:sldId id="263"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44" autoAdjust="0"/>
    <p:restoredTop sz="94434" autoAdjust="0"/>
  </p:normalViewPr>
  <p:slideViewPr>
    <p:cSldViewPr>
      <p:cViewPr varScale="1">
        <p:scale>
          <a:sx n="74" d="100"/>
          <a:sy n="74" d="100"/>
        </p:scale>
        <p:origin x="1224"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2020/12/22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2</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7</a:t>
            </a:fld>
            <a:endParaRPr kumimoji="1" lang="ja-JP" altLang="en-US" dirty="0"/>
          </a:p>
        </p:txBody>
      </p:sp>
    </p:spTree>
    <p:extLst>
      <p:ext uri="{BB962C8B-B14F-4D97-AF65-F5344CB8AC3E}">
        <p14:creationId xmlns:p14="http://schemas.microsoft.com/office/powerpoint/2010/main" val="14556281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2020/12/22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2020/12/22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2020/12/22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2020/12/22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令和２年度の国保運営にかかる検討状況</a:t>
            </a:r>
            <a:endParaRPr kumimoji="1" lang="ja-JP" altLang="en-US" sz="2400" dirty="0"/>
          </a:p>
        </p:txBody>
      </p:sp>
      <p:sp>
        <p:nvSpPr>
          <p:cNvPr id="3" name="コンテンツ プレースホルダー 2"/>
          <p:cNvSpPr>
            <a:spLocks noGrp="1"/>
          </p:cNvSpPr>
          <p:nvPr>
            <p:ph idx="1"/>
          </p:nvPr>
        </p:nvSpPr>
        <p:spPr/>
        <p:txBody>
          <a:bodyPr>
            <a:normAutofit/>
          </a:bodyPr>
          <a:lstStyle/>
          <a:p>
            <a:pPr marL="0" indent="0">
              <a:buNone/>
            </a:pPr>
            <a:r>
              <a:rPr kumimoji="1" lang="ja-JP" altLang="en-US" sz="1600" dirty="0" smtClean="0"/>
              <a:t>■　大阪府市町村国民健康保険広域化調整会議</a:t>
            </a:r>
            <a:endParaRPr kumimoji="1" lang="en-US" altLang="ja-JP" sz="1600" dirty="0" smtClean="0"/>
          </a:p>
          <a:p>
            <a:pPr marL="0" indent="0">
              <a:buNone/>
            </a:pPr>
            <a:r>
              <a:rPr kumimoji="1" lang="ja-JP" altLang="en-US" sz="1600" dirty="0" smtClean="0"/>
              <a:t>　　　　　　　　　　</a:t>
            </a:r>
            <a:r>
              <a:rPr lang="ja-JP" altLang="en-US" sz="1600" dirty="0" smtClean="0"/>
              <a:t>第</a:t>
            </a:r>
            <a:r>
              <a:rPr lang="en-US" altLang="ja-JP" sz="1600" dirty="0" smtClean="0"/>
              <a:t>21</a:t>
            </a:r>
            <a:r>
              <a:rPr lang="ja-JP" altLang="en-US" sz="1600" dirty="0" smtClean="0"/>
              <a:t>回　令和２年８月４日開催</a:t>
            </a:r>
            <a:endParaRPr lang="en-US" altLang="ja-JP" sz="1600" dirty="0" smtClean="0"/>
          </a:p>
          <a:p>
            <a:pPr marL="0" indent="0">
              <a:buNone/>
            </a:pPr>
            <a:r>
              <a:rPr kumimoji="1" lang="ja-JP" altLang="en-US" sz="1600" dirty="0" smtClean="0"/>
              <a:t>　　　　　　　　　　第</a:t>
            </a:r>
            <a:r>
              <a:rPr kumimoji="1" lang="en-US" altLang="ja-JP" sz="1600" dirty="0" smtClean="0"/>
              <a:t>22</a:t>
            </a:r>
            <a:r>
              <a:rPr kumimoji="1" lang="ja-JP" altLang="en-US" sz="1600" dirty="0" smtClean="0"/>
              <a:t>回　令和２年８月</a:t>
            </a:r>
            <a:r>
              <a:rPr kumimoji="1" lang="en-US" altLang="ja-JP" sz="1600" dirty="0" smtClean="0"/>
              <a:t>27</a:t>
            </a:r>
            <a:r>
              <a:rPr kumimoji="1" lang="ja-JP" altLang="en-US" sz="1600" dirty="0" smtClean="0"/>
              <a:t>日開催</a:t>
            </a:r>
            <a:endParaRPr kumimoji="1" lang="en-US" altLang="ja-JP" sz="1600" dirty="0" smtClean="0"/>
          </a:p>
          <a:p>
            <a:pPr marL="0" indent="0">
              <a:buNone/>
            </a:pPr>
            <a:r>
              <a:rPr lang="ja-JP" altLang="en-US" sz="1600" dirty="0"/>
              <a:t>　</a:t>
            </a:r>
            <a:r>
              <a:rPr lang="ja-JP" altLang="en-US" sz="1600" dirty="0" smtClean="0"/>
              <a:t>　　　　　　　　　第</a:t>
            </a:r>
            <a:r>
              <a:rPr lang="en-US" altLang="ja-JP" sz="1600" dirty="0" smtClean="0"/>
              <a:t>23</a:t>
            </a:r>
            <a:r>
              <a:rPr lang="ja-JP" altLang="en-US" sz="1600" dirty="0" smtClean="0"/>
              <a:t>回</a:t>
            </a:r>
            <a:r>
              <a:rPr lang="ja-JP" altLang="en-US" sz="1600" dirty="0"/>
              <a:t>　令和</a:t>
            </a:r>
            <a:r>
              <a:rPr lang="ja-JP" altLang="en-US" sz="1600" dirty="0" smtClean="0"/>
              <a:t>２年</a:t>
            </a:r>
            <a:r>
              <a:rPr lang="en-US" altLang="ja-JP" sz="1600" dirty="0" smtClean="0"/>
              <a:t>11</a:t>
            </a:r>
            <a:r>
              <a:rPr lang="ja-JP" altLang="en-US" sz="1600" dirty="0" smtClean="0"/>
              <a:t>月</a:t>
            </a:r>
            <a:r>
              <a:rPr lang="en-US" altLang="ja-JP" sz="1600" dirty="0" smtClean="0"/>
              <a:t>25</a:t>
            </a:r>
            <a:r>
              <a:rPr lang="ja-JP" altLang="en-US" sz="1600" dirty="0" smtClean="0"/>
              <a:t>日</a:t>
            </a:r>
            <a:r>
              <a:rPr lang="ja-JP" altLang="en-US" sz="1600" dirty="0"/>
              <a:t>開催</a:t>
            </a:r>
            <a:endParaRPr lang="en-US" altLang="ja-JP" sz="1600" dirty="0"/>
          </a:p>
          <a:p>
            <a:pPr marL="0" indent="0">
              <a:buNone/>
            </a:pPr>
            <a:r>
              <a:rPr lang="ja-JP" altLang="en-US" sz="1600" dirty="0"/>
              <a:t>　　　　　　　　　</a:t>
            </a:r>
            <a:r>
              <a:rPr lang="ja-JP" altLang="en-US" sz="1600" dirty="0" smtClean="0"/>
              <a:t>　第</a:t>
            </a:r>
            <a:r>
              <a:rPr lang="en-US" altLang="ja-JP" sz="1600" dirty="0" smtClean="0"/>
              <a:t>24</a:t>
            </a:r>
            <a:r>
              <a:rPr lang="ja-JP" altLang="en-US" sz="1600" dirty="0" smtClean="0"/>
              <a:t>回</a:t>
            </a:r>
            <a:r>
              <a:rPr lang="ja-JP" altLang="en-US" sz="1600" dirty="0"/>
              <a:t>　令和</a:t>
            </a:r>
            <a:r>
              <a:rPr lang="ja-JP" altLang="en-US" sz="1600" dirty="0" smtClean="0"/>
              <a:t>２年</a:t>
            </a:r>
            <a:r>
              <a:rPr lang="en-US" altLang="ja-JP" sz="1600" dirty="0" smtClean="0"/>
              <a:t>12</a:t>
            </a:r>
            <a:r>
              <a:rPr lang="ja-JP" altLang="en-US" sz="1600" dirty="0" smtClean="0"/>
              <a:t>月</a:t>
            </a:r>
            <a:r>
              <a:rPr lang="en-US" altLang="ja-JP" sz="1600" dirty="0" smtClean="0"/>
              <a:t>21</a:t>
            </a:r>
            <a:r>
              <a:rPr lang="ja-JP" altLang="en-US" sz="1600" dirty="0" smtClean="0"/>
              <a:t>日</a:t>
            </a:r>
            <a:r>
              <a:rPr lang="ja-JP" altLang="en-US" sz="1600" dirty="0"/>
              <a:t>開催</a:t>
            </a:r>
            <a:endParaRPr lang="en-US" altLang="ja-JP" sz="1600" dirty="0"/>
          </a:p>
          <a:p>
            <a:pPr marL="0" indent="0">
              <a:buNone/>
            </a:pPr>
            <a:endParaRPr kumimoji="1" lang="en-US" altLang="ja-JP" sz="1600" dirty="0" smtClean="0"/>
          </a:p>
          <a:p>
            <a:pPr marL="0" indent="0">
              <a:buNone/>
            </a:pPr>
            <a:r>
              <a:rPr kumimoji="1" lang="ja-JP" altLang="en-US" sz="1600" dirty="0" smtClean="0"/>
              <a:t>　　　　　　　　　事業運営検討ワーキンググループ</a:t>
            </a:r>
            <a:endParaRPr kumimoji="1" lang="en-US" altLang="ja-JP" sz="1600" dirty="0" smtClean="0"/>
          </a:p>
          <a:p>
            <a:pPr marL="0" indent="0">
              <a:buNone/>
            </a:pPr>
            <a:r>
              <a:rPr kumimoji="1" lang="ja-JP" altLang="en-US" sz="1600" dirty="0" smtClean="0"/>
              <a:t>　　　　　　　　　　　　　　　　　第</a:t>
            </a:r>
            <a:r>
              <a:rPr kumimoji="1" lang="en-US" altLang="ja-JP" sz="1600" dirty="0" smtClean="0"/>
              <a:t>48</a:t>
            </a:r>
            <a:r>
              <a:rPr kumimoji="1" lang="ja-JP" altLang="en-US" sz="1600" dirty="0" smtClean="0"/>
              <a:t>回～第</a:t>
            </a:r>
            <a:r>
              <a:rPr kumimoji="1" lang="en-US" altLang="ja-JP" sz="1600" dirty="0" smtClean="0"/>
              <a:t>54</a:t>
            </a:r>
            <a:r>
              <a:rPr kumimoji="1" lang="ja-JP" altLang="en-US" sz="1600" dirty="0" smtClean="0"/>
              <a:t>回　７回開催</a:t>
            </a:r>
            <a:endParaRPr kumimoji="1" lang="en-US" altLang="ja-JP" sz="1600" dirty="0" smtClean="0"/>
          </a:p>
          <a:p>
            <a:pPr marL="0" indent="0">
              <a:buNone/>
            </a:pPr>
            <a:r>
              <a:rPr lang="ja-JP" altLang="en-US" sz="1600" dirty="0" smtClean="0"/>
              <a:t>　　　　　　　　　財政運営検討ワーキンググループ</a:t>
            </a:r>
            <a:endParaRPr lang="en-US" altLang="ja-JP" sz="1600" dirty="0" smtClean="0"/>
          </a:p>
          <a:p>
            <a:pPr marL="0" indent="0">
              <a:buNone/>
            </a:pPr>
            <a:r>
              <a:rPr kumimoji="1" lang="ja-JP" altLang="en-US" sz="1600" dirty="0" smtClean="0"/>
              <a:t>　　　　　　　　　　　　　　　　　第</a:t>
            </a:r>
            <a:r>
              <a:rPr kumimoji="1" lang="en-US" altLang="ja-JP" sz="1600" dirty="0" smtClean="0"/>
              <a:t>53</a:t>
            </a:r>
            <a:r>
              <a:rPr kumimoji="1" lang="ja-JP" altLang="en-US" sz="1600" dirty="0" smtClean="0"/>
              <a:t>回～第</a:t>
            </a:r>
            <a:r>
              <a:rPr kumimoji="1" lang="en-US" altLang="ja-JP" sz="1600" dirty="0" smtClean="0"/>
              <a:t>64</a:t>
            </a:r>
            <a:r>
              <a:rPr kumimoji="1" lang="ja-JP" altLang="en-US" sz="1600" dirty="0" smtClean="0"/>
              <a:t>回　</a:t>
            </a:r>
            <a:r>
              <a:rPr kumimoji="1" lang="en-US" altLang="ja-JP" sz="1600" dirty="0" smtClean="0"/>
              <a:t>12</a:t>
            </a:r>
            <a:r>
              <a:rPr kumimoji="1" lang="ja-JP" altLang="en-US" sz="1600" dirty="0" smtClean="0"/>
              <a:t>回開催</a:t>
            </a:r>
            <a:endParaRPr kumimoji="1" lang="ja-JP" altLang="en-US" sz="1600" dirty="0"/>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1</a:t>
            </a:fld>
            <a:endParaRPr kumimoji="1" lang="ja-JP" altLang="en-US"/>
          </a:p>
        </p:txBody>
      </p:sp>
      <p:sp>
        <p:nvSpPr>
          <p:cNvPr id="5" name="テキスト ボックス 4"/>
          <p:cNvSpPr txBox="1"/>
          <p:nvPr/>
        </p:nvSpPr>
        <p:spPr>
          <a:xfrm>
            <a:off x="7812360" y="343689"/>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dirty="0" smtClean="0">
                <a:latin typeface="HGSｺﾞｼｯｸE" panose="020B0900000000000000" pitchFamily="50" charset="-128"/>
                <a:ea typeface="HGSｺﾞｼｯｸE" panose="020B0900000000000000" pitchFamily="50" charset="-128"/>
              </a:rPr>
              <a:t>資料１</a:t>
            </a:r>
            <a:endParaRPr kumimoji="1" lang="ja-JP" altLang="en-US" sz="1200" b="1"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2473752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6632"/>
            <a:ext cx="8784976" cy="434479"/>
          </a:xfrm>
        </p:spPr>
        <p:txBody>
          <a:bodyPr>
            <a:noAutofit/>
          </a:bodyPr>
          <a:lstStyle/>
          <a:p>
            <a:r>
              <a:rPr kumimoji="1" lang="ja-JP" altLang="en-US" sz="1800" dirty="0" smtClean="0">
                <a:latin typeface="HGS創英角ｺﾞｼｯｸUB" panose="020B0900000000000000" pitchFamily="50" charset="-128"/>
                <a:ea typeface="HGS創英角ｺﾞｼｯｸUB" panose="020B0900000000000000" pitchFamily="50" charset="-128"/>
              </a:rPr>
              <a:t>令和２年度</a:t>
            </a:r>
            <a:r>
              <a:rPr kumimoji="1" lang="ja-JP" altLang="en-US" sz="1800" dirty="0">
                <a:latin typeface="HGS創英角ｺﾞｼｯｸUB" panose="020B0900000000000000" pitchFamily="50" charset="-128"/>
                <a:ea typeface="HGS創英角ｺﾞｼｯｸUB" panose="020B0900000000000000" pitchFamily="50" charset="-128"/>
              </a:rPr>
              <a:t>の事業運営検討Ｗ・Ｇ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p>
        </p:txBody>
      </p:sp>
      <p:graphicFrame>
        <p:nvGraphicFramePr>
          <p:cNvPr id="11" name="表 10"/>
          <p:cNvGraphicFramePr>
            <a:graphicFrameLocks noGrp="1"/>
          </p:cNvGraphicFramePr>
          <p:nvPr>
            <p:extLst>
              <p:ext uri="{D42A27DB-BD31-4B8C-83A1-F6EECF244321}">
                <p14:modId xmlns:p14="http://schemas.microsoft.com/office/powerpoint/2010/main" val="1790283380"/>
              </p:ext>
            </p:extLst>
          </p:nvPr>
        </p:nvGraphicFramePr>
        <p:xfrm>
          <a:off x="302296" y="655216"/>
          <a:ext cx="8518176" cy="4980280"/>
        </p:xfrm>
        <a:graphic>
          <a:graphicData uri="http://schemas.openxmlformats.org/drawingml/2006/table">
            <a:tbl>
              <a:tblPr firstRow="1" bandRow="1">
                <a:tableStyleId>{5940675A-B579-460E-94D1-54222C63F5DA}</a:tableStyleId>
              </a:tblPr>
              <a:tblGrid>
                <a:gridCol w="65868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3394992">
                  <a:extLst>
                    <a:ext uri="{9D8B030D-6E8A-4147-A177-3AD203B41FA5}">
                      <a16:colId xmlns:a16="http://schemas.microsoft.com/office/drawing/2014/main" val="20002"/>
                    </a:ext>
                  </a:extLst>
                </a:gridCol>
                <a:gridCol w="1944216">
                  <a:extLst>
                    <a:ext uri="{9D8B030D-6E8A-4147-A177-3AD203B41FA5}">
                      <a16:colId xmlns:a16="http://schemas.microsoft.com/office/drawing/2014/main" val="20003"/>
                    </a:ext>
                  </a:extLst>
                </a:gridCol>
                <a:gridCol w="1944216">
                  <a:extLst>
                    <a:ext uri="{9D8B030D-6E8A-4147-A177-3AD203B41FA5}">
                      <a16:colId xmlns:a16="http://schemas.microsoft.com/office/drawing/2014/main" val="32974564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令和２年度</a:t>
                      </a:r>
                      <a:r>
                        <a:rPr kumimoji="1" lang="ja-JP" altLang="en-US" sz="800" dirty="0">
                          <a:solidFill>
                            <a:schemeClr val="tx1"/>
                          </a:solidFill>
                          <a:latin typeface="HGPｺﾞｼｯｸE" panose="020B0900000000000000" pitchFamily="50" charset="-128"/>
                          <a:ea typeface="HGPｺﾞｼｯｸE" panose="020B0900000000000000" pitchFamily="50" charset="-128"/>
                        </a:rPr>
                        <a:t>に検討すべき</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主な</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事項</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・経過措置期間について検討を進める</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l"/>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〇各市町村に意見照会したところ、現行の「別に定める基準」のとおり各市町村の判断で実施運用しており、現行どおり。</a:t>
                      </a:r>
                      <a:endParaRPr kumimoji="1" lang="en-US" altLang="ja-JP" sz="800" strike="dblStrike" baseline="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〇災害による一部負担金減免の要件については、国の動き等、状況をみながら検討。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〇事務運用についても、必要に応じて検討。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児一時金：政令基準どおり一律</a:t>
                      </a:r>
                      <a:r>
                        <a:rPr kumimoji="1" lang="en-US" altLang="ja-JP" sz="800" dirty="0">
                          <a:solidFill>
                            <a:schemeClr val="tx1"/>
                          </a:solidFill>
                          <a:latin typeface="HGPｺﾞｼｯｸM" panose="020B0600000000000000" pitchFamily="50" charset="-128"/>
                          <a:ea typeface="HGPｺﾞｼｯｸM" panose="020B0600000000000000" pitchFamily="50" charset="-128"/>
                        </a:rPr>
                        <a:t>420,000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p>
                    <a:p>
                      <a:pPr algn="l"/>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費：府内一律</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algn="l"/>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・検討事項なし（平成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algn="l"/>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■政令基準等どおり運営方針に記載して運用。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indent="0">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標準保険料率で賄う対象経費は、府保険料総額（医療分）の５％を保健事業分として、事業費納付金の対象となる保健事業費（共通分）を除く部分を独自事業分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共通基準（特定健康診査、人間ドックの実施）については、検討事項なし（平成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・独自事業分の財源のあり方については、</a:t>
                      </a: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財政運営検討ワーキンググループに移管</a:t>
                      </a: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し、算定条件に関すること以外の保健事</a:t>
                      </a: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業について検討。</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■共通基準（特定健康診査、人間ドックの実施）について、運営方針に記載しているとおり運用。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800" kern="1200" dirty="0" smtClean="0">
                          <a:solidFill>
                            <a:schemeClr val="tx1"/>
                          </a:solidFill>
                          <a:effectLst/>
                          <a:latin typeface="HGPｺﾞｼｯｸM" panose="020B0600000000000000" pitchFamily="50" charset="-128"/>
                          <a:ea typeface="HGPｺﾞｼｯｸM" panose="020B0600000000000000" pitchFamily="50" charset="-128"/>
                          <a:cs typeface="+mn-cs"/>
                        </a:rPr>
                        <a:t>■次期運営方針において、人生</a:t>
                      </a:r>
                      <a:r>
                        <a:rPr kumimoji="1" lang="en-US" altLang="ja-JP" sz="800" kern="1200" dirty="0" smtClean="0">
                          <a:solidFill>
                            <a:schemeClr val="tx1"/>
                          </a:solidFill>
                          <a:effectLst/>
                          <a:latin typeface="HGPｺﾞｼｯｸM" panose="020B0600000000000000" pitchFamily="50" charset="-128"/>
                          <a:ea typeface="HGPｺﾞｼｯｸM" panose="020B0600000000000000" pitchFamily="50" charset="-128"/>
                          <a:cs typeface="+mn-cs"/>
                        </a:rPr>
                        <a:t>100</a:t>
                      </a:r>
                      <a:r>
                        <a:rPr kumimoji="1" lang="ja-JP" altLang="ja-JP" sz="800" kern="1200" dirty="0" smtClean="0">
                          <a:solidFill>
                            <a:schemeClr val="tx1"/>
                          </a:solidFill>
                          <a:effectLst/>
                          <a:latin typeface="HGPｺﾞｼｯｸM" panose="020B0600000000000000" pitchFamily="50" charset="-128"/>
                          <a:ea typeface="HGPｺﾞｼｯｸM" panose="020B0600000000000000" pitchFamily="50" charset="-128"/>
                          <a:cs typeface="+mn-cs"/>
                        </a:rPr>
                        <a:t>年時代を見据えた予防・健康づくり事業の</a:t>
                      </a:r>
                      <a:r>
                        <a:rPr kumimoji="1" lang="ja-JP" altLang="en-US" sz="800" kern="1200" dirty="0" smtClean="0">
                          <a:solidFill>
                            <a:schemeClr val="tx1"/>
                          </a:solidFill>
                          <a:effectLst/>
                          <a:latin typeface="HGPｺﾞｼｯｸM" panose="020B0600000000000000" pitchFamily="50" charset="-128"/>
                          <a:ea typeface="HGPｺﾞｼｯｸM" panose="020B0600000000000000" pitchFamily="50" charset="-128"/>
                          <a:cs typeface="+mn-cs"/>
                        </a:rPr>
                        <a:t>充実</a:t>
                      </a:r>
                      <a:r>
                        <a:rPr kumimoji="1" lang="ja-JP" altLang="ja-JP" sz="800" kern="1200" dirty="0" smtClean="0">
                          <a:solidFill>
                            <a:schemeClr val="tx1"/>
                          </a:solidFill>
                          <a:effectLst/>
                          <a:latin typeface="HGPｺﾞｼｯｸM" panose="020B0600000000000000" pitchFamily="50" charset="-128"/>
                          <a:ea typeface="HGPｺﾞｼｯｸM" panose="020B0600000000000000" pitchFamily="50" charset="-128"/>
                          <a:cs typeface="+mn-cs"/>
                        </a:rPr>
                        <a:t>・拡大を図ることについて明記</a:t>
                      </a:r>
                      <a:r>
                        <a:rPr kumimoji="1" lang="ja-JP" altLang="en-US" sz="800" kern="1200" dirty="0" smtClean="0">
                          <a:solidFill>
                            <a:schemeClr val="tx1"/>
                          </a:solidFill>
                          <a:effectLst/>
                          <a:latin typeface="HGPｺﾞｼｯｸM" panose="020B0600000000000000" pitchFamily="50" charset="-128"/>
                          <a:ea typeface="HGPｺﾞｼｯｸM" panose="020B0600000000000000" pitchFamily="50" charset="-128"/>
                          <a:cs typeface="+mn-cs"/>
                        </a:rPr>
                        <a:t>。</a:t>
                      </a:r>
                      <a:endParaRPr kumimoji="1" lang="en-US" altLang="ja-JP" sz="800" kern="1200" dirty="0" smtClean="0">
                        <a:solidFill>
                          <a:schemeClr val="tx1"/>
                        </a:solidFill>
                        <a:effectLst/>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kern="1200" smtClean="0">
                        <a:solidFill>
                          <a:schemeClr val="tx1"/>
                        </a:solidFill>
                        <a:effectLst/>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0" indent="0"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・「別に定める基準」で規定する実施回数、記載項目等について、改定の必要性について検討。</a:t>
                      </a:r>
                      <a:endPar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p>
                      <a:pPr algn="l"/>
                      <a:endParaRPr kumimoji="1" lang="ja-JP" altLang="en-US"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l"/>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■「別に定める基準」に記載しているとおり運用。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algn="l"/>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2</a:t>
            </a:fld>
            <a:endParaRPr kumimoji="1" lang="ja-JP" altLang="en-US"/>
          </a:p>
        </p:txBody>
      </p:sp>
      <p:sp>
        <p:nvSpPr>
          <p:cNvPr id="5" name="大かっこ 4"/>
          <p:cNvSpPr/>
          <p:nvPr/>
        </p:nvSpPr>
        <p:spPr>
          <a:xfrm>
            <a:off x="7380312"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5526684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令和２年度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524853843"/>
              </p:ext>
            </p:extLst>
          </p:nvPr>
        </p:nvGraphicFramePr>
        <p:xfrm>
          <a:off x="396714" y="675865"/>
          <a:ext cx="8495766" cy="4373720"/>
        </p:xfrm>
        <a:graphic>
          <a:graphicData uri="http://schemas.openxmlformats.org/drawingml/2006/table">
            <a:tbl>
              <a:tblPr firstRow="1" bandRow="1">
                <a:tableStyleId>{5940675A-B579-460E-94D1-54222C63F5DA}</a:tableStyleId>
              </a:tblPr>
              <a:tblGrid>
                <a:gridCol w="1078942">
                  <a:extLst>
                    <a:ext uri="{9D8B030D-6E8A-4147-A177-3AD203B41FA5}">
                      <a16:colId xmlns:a16="http://schemas.microsoft.com/office/drawing/2014/main" val="20000"/>
                    </a:ext>
                  </a:extLst>
                </a:gridCol>
                <a:gridCol w="792088">
                  <a:extLst>
                    <a:ext uri="{9D8B030D-6E8A-4147-A177-3AD203B41FA5}">
                      <a16:colId xmlns:a16="http://schemas.microsoft.com/office/drawing/2014/main" val="20002"/>
                    </a:ext>
                  </a:extLst>
                </a:gridCol>
                <a:gridCol w="2592288">
                  <a:extLst>
                    <a:ext uri="{9D8B030D-6E8A-4147-A177-3AD203B41FA5}">
                      <a16:colId xmlns:a16="http://schemas.microsoft.com/office/drawing/2014/main" val="20003"/>
                    </a:ext>
                  </a:extLst>
                </a:gridCol>
                <a:gridCol w="2015492">
                  <a:extLst>
                    <a:ext uri="{9D8B030D-6E8A-4147-A177-3AD203B41FA5}">
                      <a16:colId xmlns:a16="http://schemas.microsoft.com/office/drawing/2014/main" val="20004"/>
                    </a:ext>
                  </a:extLst>
                </a:gridCol>
                <a:gridCol w="2016956">
                  <a:extLst>
                    <a:ext uri="{9D8B030D-6E8A-4147-A177-3AD203B41FA5}">
                      <a16:colId xmlns:a16="http://schemas.microsoft.com/office/drawing/2014/main" val="1434373787"/>
                    </a:ext>
                  </a:extLst>
                </a:gridCol>
              </a:tblGrid>
              <a:tr h="209201">
                <a:tc rowSpan="2">
                  <a:txBody>
                    <a:bodyPr/>
                    <a:lstStyle/>
                    <a:p>
                      <a:pPr algn="ctr"/>
                      <a:r>
                        <a:rPr kumimoji="1" lang="ja-JP" altLang="en-US" sz="800" dirty="0">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latin typeface="HGPｺﾞｼｯｸE" panose="020B0900000000000000" pitchFamily="50" charset="-128"/>
                          <a:ea typeface="HGPｺﾞｼｯｸE" panose="020B0900000000000000" pitchFamily="50" charset="-128"/>
                        </a:rPr>
                        <a:t>令和</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２年度</a:t>
                      </a:r>
                      <a:r>
                        <a:rPr kumimoji="1" lang="ja-JP" altLang="en-US" sz="800" dirty="0">
                          <a:solidFill>
                            <a:schemeClr val="tx1"/>
                          </a:solidFill>
                          <a:latin typeface="HGPｺﾞｼｯｸE" panose="020B0900000000000000" pitchFamily="50" charset="-128"/>
                          <a:ea typeface="HGPｺﾞｼｯｸE" panose="020B0900000000000000" pitchFamily="50" charset="-128"/>
                        </a:rPr>
                        <a:t>に検討すべき</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p>
                      <a:pPr algn="ctr"/>
                      <a:r>
                        <a:rPr kumimoji="1" lang="ja-JP" altLang="en-US" sz="800" dirty="0">
                          <a:latin typeface="HGPｺﾞｼｯｸE" panose="020B0900000000000000" pitchFamily="50" charset="-128"/>
                          <a:ea typeface="HGPｺﾞｼｯｸE" panose="020B0900000000000000" pitchFamily="50" charset="-128"/>
                        </a:rPr>
                        <a:t>主な</a:t>
                      </a:r>
                      <a:r>
                        <a:rPr kumimoji="1" lang="ja-JP" altLang="en-US" sz="800" dirty="0" smtClean="0">
                          <a:latin typeface="HGPｺﾞｼｯｸE" panose="020B0900000000000000" pitchFamily="50" charset="-128"/>
                          <a:ea typeface="HGPｺﾞｼｯｸE" panose="020B0900000000000000" pitchFamily="50" charset="-128"/>
                        </a:rPr>
                        <a:t>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07527">
                <a:tc vMerge="1">
                  <a:txBody>
                    <a:bodyPr/>
                    <a:lstStyle/>
                    <a:p>
                      <a:endParaRPr kumimoji="1" lang="ja-JP" altLang="en-US"/>
                    </a:p>
                  </a:txBody>
                  <a:tcPr/>
                </a:tc>
                <a:tc>
                  <a:txBody>
                    <a:bodyPr/>
                    <a:lstStyle/>
                    <a:p>
                      <a:pPr algn="ctr"/>
                      <a:r>
                        <a:rPr kumimoji="1" lang="ja-JP" altLang="en-US" sz="800" dirty="0">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レセプト点検</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l"/>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設定の是非について協議の上、新たな共同処理の必要性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・国において、令和元年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9</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月に収集した判断に迷う事例（柔整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239</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件）をもとに検討が行われることとされていることから、当議論の状況を踏まえた検討を行う。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■共同処理ではなく、権限を有する個々</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の市町村が主体となって行う。</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○国等の議論を踏まえて、共通基準の指</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標の設定について検討を進める。</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■次年度から項目名を変更</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運営方針</a:t>
                      </a:r>
                      <a:r>
                        <a:rPr lang="en-US" altLang="ja-JP" sz="800" strike="noStrike" dirty="0" smtClean="0">
                          <a:solidFill>
                            <a:schemeClr val="tx1"/>
                          </a:solidFill>
                          <a:latin typeface="HGSｺﾞｼｯｸM" panose="020B0600000000000000" pitchFamily="50" charset="-128"/>
                          <a:ea typeface="HGSｺﾞｼｯｸM" panose="020B0600000000000000" pitchFamily="50" charset="-128"/>
                        </a:rPr>
                        <a:t>Ⅷ</a:t>
                      </a: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（事務の共同実施）の「レ</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セプト点検」を削除し、</a:t>
                      </a:r>
                      <a:r>
                        <a:rPr lang="en-US" altLang="ja-JP" sz="800" strike="noStrike" dirty="0" smtClean="0">
                          <a:solidFill>
                            <a:schemeClr val="tx1"/>
                          </a:solidFill>
                          <a:latin typeface="HGSｺﾞｼｯｸM" panose="020B0600000000000000" pitchFamily="50" charset="-128"/>
                          <a:ea typeface="HGSｺﾞｼｯｸM" panose="020B0600000000000000" pitchFamily="50" charset="-128"/>
                        </a:rPr>
                        <a:t>Ⅵ</a:t>
                      </a: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（保険給付</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の適正な実施）の「施術療養費の支給</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に係る共通基準の設定」に集約した</a:t>
                      </a:r>
                      <a:r>
                        <a:rPr lang="ja-JP" altLang="en-US" sz="800" strike="noStrike" dirty="0" err="1" smtClean="0">
                          <a:solidFill>
                            <a:schemeClr val="tx1"/>
                          </a:solidFill>
                          <a:latin typeface="HGSｺﾞｼｯｸM" panose="020B0600000000000000" pitchFamily="50" charset="-128"/>
                          <a:ea typeface="HGSｺﾞｼｯｸM" panose="020B0600000000000000" pitchFamily="50" charset="-128"/>
                        </a:rPr>
                        <a:t>こ</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　とから項目名を変更。</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algn="l"/>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検討事項はなし</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endPar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月策定）に基づき、令和元年度に引き続き実施。</a:t>
                      </a:r>
                      <a:endPar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■「大阪府給付点検調査に係る事務処理方針」（平成</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31</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年</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3</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月策定）に基づき運用。</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algn="l"/>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検討事項はなし</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endPar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・令和元年度は該当案件なし</a:t>
                      </a: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・令和２年度も案件の発生があれば委託契約に基づき実施。</a:t>
                      </a:r>
                      <a:endParaRPr lang="en-US" altLang="ja-JP" sz="800" b="0" strike="noStrike"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過誤調整の普及・促進に資する取組み（保険者間調整の徹底、過誤調整事務の円滑実施、過誤調整の好事例の横展開）</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・保険者間調整の実情把握を行うとともに、過誤調整の好事例の横展開を図る。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■同左</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3</a:t>
            </a:fld>
            <a:endParaRPr kumimoji="1" lang="ja-JP" altLang="en-US"/>
          </a:p>
        </p:txBody>
      </p:sp>
      <p:sp>
        <p:nvSpPr>
          <p:cNvPr id="5" name="大かっこ 4"/>
          <p:cNvSpPr/>
          <p:nvPr/>
        </p:nvSpPr>
        <p:spPr>
          <a:xfrm>
            <a:off x="7380312" y="874212"/>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591820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令和２年度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806119434"/>
              </p:ext>
            </p:extLst>
          </p:nvPr>
        </p:nvGraphicFramePr>
        <p:xfrm>
          <a:off x="324706" y="655735"/>
          <a:ext cx="8495767" cy="4457288"/>
        </p:xfrm>
        <a:graphic>
          <a:graphicData uri="http://schemas.openxmlformats.org/drawingml/2006/table">
            <a:tbl>
              <a:tblPr firstRow="1" bandRow="1">
                <a:tableStyleId>{5940675A-B579-460E-94D1-54222C63F5DA}</a:tableStyleId>
              </a:tblPr>
              <a:tblGrid>
                <a:gridCol w="662815">
                  <a:extLst>
                    <a:ext uri="{9D8B030D-6E8A-4147-A177-3AD203B41FA5}">
                      <a16:colId xmlns:a16="http://schemas.microsoft.com/office/drawing/2014/main" val="20000"/>
                    </a:ext>
                  </a:extLst>
                </a:gridCol>
                <a:gridCol w="662815">
                  <a:extLst>
                    <a:ext uri="{9D8B030D-6E8A-4147-A177-3AD203B41FA5}">
                      <a16:colId xmlns:a16="http://schemas.microsoft.com/office/drawing/2014/main" val="3837712147"/>
                    </a:ext>
                  </a:extLst>
                </a:gridCol>
                <a:gridCol w="730292">
                  <a:extLst>
                    <a:ext uri="{9D8B030D-6E8A-4147-A177-3AD203B41FA5}">
                      <a16:colId xmlns:a16="http://schemas.microsoft.com/office/drawing/2014/main" val="20001"/>
                    </a:ext>
                  </a:extLst>
                </a:gridCol>
                <a:gridCol w="2124485">
                  <a:extLst>
                    <a:ext uri="{9D8B030D-6E8A-4147-A177-3AD203B41FA5}">
                      <a16:colId xmlns:a16="http://schemas.microsoft.com/office/drawing/2014/main" val="20002"/>
                    </a:ext>
                  </a:extLst>
                </a:gridCol>
                <a:gridCol w="2124485">
                  <a:extLst>
                    <a:ext uri="{9D8B030D-6E8A-4147-A177-3AD203B41FA5}">
                      <a16:colId xmlns:a16="http://schemas.microsoft.com/office/drawing/2014/main" val="20003"/>
                    </a:ext>
                  </a:extLst>
                </a:gridCol>
                <a:gridCol w="2190875">
                  <a:extLst>
                    <a:ext uri="{9D8B030D-6E8A-4147-A177-3AD203B41FA5}">
                      <a16:colId xmlns:a16="http://schemas.microsoft.com/office/drawing/2014/main" val="2456565398"/>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令和２</a:t>
                      </a:r>
                      <a:r>
                        <a:rPr kumimoji="1" lang="ja-JP" altLang="en-US" sz="800" dirty="0" smtClean="0">
                          <a:latin typeface="HGPｺﾞｼｯｸE" panose="020B0900000000000000" pitchFamily="50" charset="-128"/>
                          <a:ea typeface="HGPｺﾞｼｯｸE" panose="020B0900000000000000" pitchFamily="50" charset="-128"/>
                        </a:rPr>
                        <a:t>年度</a:t>
                      </a:r>
                      <a:r>
                        <a:rPr kumimoji="1" lang="ja-JP" altLang="en-US" sz="800" dirty="0">
                          <a:latin typeface="HGPｺﾞｼｯｸE" panose="020B0900000000000000" pitchFamily="50" charset="-128"/>
                          <a:ea typeface="HGPｺﾞｼｯｸE" panose="020B0900000000000000" pitchFamily="50" charset="-128"/>
                        </a:rPr>
                        <a:t>に検討すべき</a:t>
                      </a:r>
                      <a:endParaRPr kumimoji="1" lang="en-US" altLang="ja-JP" sz="800" dirty="0">
                        <a:latin typeface="HGPｺﾞｼｯｸE" panose="020B0900000000000000" pitchFamily="50" charset="-128"/>
                        <a:ea typeface="HGPｺﾞｼｯｸE" panose="020B0900000000000000" pitchFamily="50" charset="-128"/>
                      </a:endParaRPr>
                    </a:p>
                    <a:p>
                      <a:pPr algn="ctr"/>
                      <a:r>
                        <a:rPr kumimoji="1" lang="ja-JP" altLang="en-US" sz="800" dirty="0">
                          <a:latin typeface="HGPｺﾞｼｯｸE" panose="020B0900000000000000" pitchFamily="50" charset="-128"/>
                          <a:ea typeface="HGPｺﾞｼｯｸE" panose="020B0900000000000000" pitchFamily="50" charset="-128"/>
                        </a:rPr>
                        <a:t>主な</a:t>
                      </a:r>
                      <a:r>
                        <a:rPr kumimoji="1" lang="ja-JP" altLang="en-US" sz="800" dirty="0" smtClean="0">
                          <a:latin typeface="HGPｺﾞｼｯｸE" panose="020B0900000000000000" pitchFamily="50" charset="-128"/>
                          <a:ea typeface="HGPｺﾞｼｯｸE" panose="020B0900000000000000" pitchFamily="50" charset="-128"/>
                        </a:rPr>
                        <a:t>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288032">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smtClean="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・検討事項はなし（令和元年度に整理済み）</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■同左</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69836947"/>
                  </a:ext>
                </a:extLst>
              </a:tr>
              <a:tr h="397001">
                <a:tc>
                  <a:txBody>
                    <a:bodyPr/>
                    <a:lstStyle/>
                    <a:p>
                      <a:r>
                        <a:rPr kumimoji="1" lang="ja-JP" altLang="en-US" sz="800">
                          <a:solidFill>
                            <a:schemeClr val="tx1"/>
                          </a:solidFill>
                          <a:latin typeface="HGSｺﾞｼｯｸM" panose="020B0600000000000000" pitchFamily="50" charset="-128"/>
                          <a:ea typeface="HGSｺﾞｼｯｸM" panose="020B0600000000000000" pitchFamily="50" charset="-128"/>
                        </a:rPr>
                        <a:t>第三者</a:t>
                      </a:r>
                      <a:r>
                        <a:rPr kumimoji="1" lang="ja-JP" altLang="en-US" sz="800" smtClean="0">
                          <a:solidFill>
                            <a:schemeClr val="tx1"/>
                          </a:solidFill>
                          <a:latin typeface="HGSｺﾞｼｯｸM" panose="020B0600000000000000" pitchFamily="50" charset="-128"/>
                          <a:ea typeface="HGSｺﾞｼｯｸM" panose="020B0600000000000000" pitchFamily="50" charset="-128"/>
                        </a:rPr>
                        <a:t>行為求償</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l">
                        <a:buFont typeface="Wingdings" panose="05000000000000000000" pitchFamily="2" charset="2"/>
                        <a:buNone/>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府国保連合会が開催する研修会の継続実施</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第三者直接求償に係る事務の請負体制の整備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smtClean="0">
                        <a:solidFill>
                          <a:schemeClr val="tx1"/>
                        </a:solidFill>
                      </a:endParaRP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・市町村における取組みに関する数値目標や取組計画の把握を行う</a:t>
                      </a:r>
                    </a:p>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・引き続き、国保連と府が開催する研修会を活用した能力向上と第三者求償事務アドバイザーの活用に向けた取組みを実施</a:t>
                      </a:r>
                      <a:endPar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■新たな取り組みとして、国保連による委　</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託解除後、国保連顧問弁護士、保険者、</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国保連の協議の場を設定し、法的解決の</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支援を行う。</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〇府と国保連共催で研修会の実施を調整中。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algn="l"/>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2">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・引き続き、国保連において被保険者証発行業務の共同処理の実施に向けた調整</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r>
                        <a:rPr kumimoji="1" lang="ja-JP" altLang="en-US" sz="800" b="0" i="0" u="none" strike="noStrike" kern="1200" baseline="0" smtClean="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引き続き、高齢受給者証との一体化に向けた検討</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○国保連合会において、市町村の意向を踏まえつつ、被保険者証発行業務の共同処理の実施に向けて調整。</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（希望する市町村は先行実施済み）</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高齢受給者証との一体化に向け、引き続き、検討。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algn="l"/>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・オンライン資格確認導入に向けた事務処理を円滑に各保険者で進めるための検討を行う。</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dirty="0" smtClean="0">
                          <a:solidFill>
                            <a:schemeClr val="tx1"/>
                          </a:solidFill>
                          <a:latin typeface="HGSｺﾞｼｯｸM" panose="020B0600000000000000" pitchFamily="50" charset="-128"/>
                          <a:ea typeface="HGSｺﾞｼｯｸM" panose="020B0600000000000000" pitchFamily="50" charset="-128"/>
                        </a:rPr>
                        <a:t>○国</a:t>
                      </a:r>
                      <a:r>
                        <a:rPr lang="ja-JP" altLang="en-US" sz="800" dirty="0">
                          <a:solidFill>
                            <a:schemeClr val="tx1"/>
                          </a:solidFill>
                          <a:latin typeface="HGSｺﾞｼｯｸM" panose="020B0600000000000000" pitchFamily="50" charset="-128"/>
                          <a:ea typeface="HGSｺﾞｼｯｸM" panose="020B0600000000000000" pitchFamily="50" charset="-128"/>
                        </a:rPr>
                        <a:t>のオンライン資格確認に係る議論を注視しつつ、引き続き、事務の標準化を</a:t>
                      </a:r>
                      <a:r>
                        <a:rPr lang="ja-JP" altLang="en-US" sz="800" dirty="0" smtClean="0">
                          <a:solidFill>
                            <a:schemeClr val="tx1"/>
                          </a:solidFill>
                          <a:latin typeface="HGSｺﾞｼｯｸM" panose="020B0600000000000000" pitchFamily="50" charset="-128"/>
                          <a:ea typeface="HGSｺﾞｼｯｸM" panose="020B0600000000000000" pitchFamily="50" charset="-128"/>
                        </a:rPr>
                        <a:t>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市町村事務処理標準システムから出力される様式を府内統一様式としたうえで、各市町村において、システム改修のタイミングで統一を検討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・各市町村の機器更新の時期を踏まえながら、証の様式統一に向けた検討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〇</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各市町村の機器更新の時期を踏まえながら、証の様式統一に向けて、引き続き、検討。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4</a:t>
            </a:fld>
            <a:endParaRPr kumimoji="1" lang="ja-JP" altLang="en-US"/>
          </a:p>
        </p:txBody>
      </p:sp>
      <p:sp>
        <p:nvSpPr>
          <p:cNvPr id="5" name="大かっこ 4"/>
          <p:cNvSpPr/>
          <p:nvPr/>
        </p:nvSpPr>
        <p:spPr>
          <a:xfrm>
            <a:off x="7236296" y="908720"/>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751997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048428723"/>
              </p:ext>
            </p:extLst>
          </p:nvPr>
        </p:nvGraphicFramePr>
        <p:xfrm>
          <a:off x="457200" y="764704"/>
          <a:ext cx="8495766" cy="4886649"/>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latin typeface="HGPｺﾞｼｯｸE" panose="020B0900000000000000" pitchFamily="50" charset="-128"/>
                          <a:ea typeface="HGPｺﾞｼｯｸE" panose="020B0900000000000000" pitchFamily="50" charset="-128"/>
                        </a:rPr>
                        <a:t>令和</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２</a:t>
                      </a:r>
                      <a:r>
                        <a:rPr kumimoji="1" lang="ja-JP" altLang="en-US" sz="800" dirty="0" smtClean="0">
                          <a:latin typeface="HGPｺﾞｼｯｸE" panose="020B0900000000000000" pitchFamily="50" charset="-128"/>
                          <a:ea typeface="HGPｺﾞｼｯｸE" panose="020B0900000000000000" pitchFamily="50" charset="-128"/>
                        </a:rPr>
                        <a:t>年度</a:t>
                      </a:r>
                      <a:r>
                        <a:rPr kumimoji="1" lang="ja-JP" altLang="en-US" sz="800" dirty="0">
                          <a:latin typeface="HGPｺﾞｼｯｸE" panose="020B0900000000000000" pitchFamily="50" charset="-128"/>
                          <a:ea typeface="HGPｺﾞｼｯｸE" panose="020B0900000000000000" pitchFamily="50" charset="-128"/>
                        </a:rPr>
                        <a:t>に検討すべき</a:t>
                      </a:r>
                      <a:endParaRPr kumimoji="1" lang="en-US" altLang="ja-JP" sz="800" dirty="0">
                        <a:latin typeface="HGPｺﾞｼｯｸE" panose="020B0900000000000000" pitchFamily="50" charset="-128"/>
                        <a:ea typeface="HGPｺﾞｼｯｸE" panose="020B0900000000000000" pitchFamily="50" charset="-128"/>
                      </a:endParaRPr>
                    </a:p>
                    <a:p>
                      <a:pPr algn="ctr"/>
                      <a:r>
                        <a:rPr kumimoji="1" lang="ja-JP" altLang="en-US" sz="800" dirty="0">
                          <a:latin typeface="HGPｺﾞｼｯｸE" panose="020B0900000000000000" pitchFamily="50" charset="-128"/>
                          <a:ea typeface="HGPｺﾞｼｯｸE" panose="020B0900000000000000" pitchFamily="50" charset="-128"/>
                        </a:rPr>
                        <a:t>主な</a:t>
                      </a:r>
                      <a:r>
                        <a:rPr kumimoji="1" lang="ja-JP" altLang="en-US" sz="800" dirty="0" smtClean="0">
                          <a:latin typeface="HGPｺﾞｼｯｸE" panose="020B0900000000000000" pitchFamily="50" charset="-128"/>
                          <a:ea typeface="HGPｺﾞｼｯｸE" panose="020B0900000000000000" pitchFamily="50" charset="-128"/>
                        </a:rPr>
                        <a:t>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4">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・公平性確保や、事務の効率化・広域化の観点から、将来的な統一について検討を進める。</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〇各市町村の状況を再確認し、基準の統一が可能なものについて検討。</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92139837"/>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057349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大阪府域地方税徴収機構への参加</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101046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収納率上昇目標の達成状況の評価と合わせ収納率向上が見込まれる取り組みを評価する適切な仕組みの構築に向けて検討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〇府内の収納率は依然として全国平均を大きく下回っており、まだまだ底上げが必要なため、引き続き実績（目標収納率）と併せ、取組（収納率上昇目標）両面からの評価として、現行どおり。</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077441112"/>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13968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報奨金制度</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激変緩和措置期間に限り、実施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20917763"/>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令和２年度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5</a:t>
            </a:fld>
            <a:endParaRPr kumimoji="1" lang="ja-JP" altLang="en-US"/>
          </a:p>
        </p:txBody>
      </p:sp>
      <p:sp>
        <p:nvSpPr>
          <p:cNvPr id="7" name="大かっこ 6"/>
          <p:cNvSpPr/>
          <p:nvPr/>
        </p:nvSpPr>
        <p:spPr>
          <a:xfrm>
            <a:off x="7308304"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714649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462861051"/>
              </p:ext>
            </p:extLst>
          </p:nvPr>
        </p:nvGraphicFramePr>
        <p:xfrm>
          <a:off x="457200" y="764704"/>
          <a:ext cx="8495766" cy="2974373"/>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令和２年度</a:t>
                      </a:r>
                      <a:r>
                        <a:rPr kumimoji="1" lang="ja-JP" altLang="en-US" sz="800" dirty="0">
                          <a:latin typeface="HGPｺﾞｼｯｸE" panose="020B0900000000000000" pitchFamily="50" charset="-128"/>
                          <a:ea typeface="HGPｺﾞｼｯｸE" panose="020B0900000000000000" pitchFamily="50" charset="-128"/>
                        </a:rPr>
                        <a:t>に検討すべき</a:t>
                      </a:r>
                      <a:endParaRPr kumimoji="1" lang="en-US" altLang="ja-JP" sz="800" dirty="0">
                        <a:latin typeface="HGPｺﾞｼｯｸE" panose="020B0900000000000000" pitchFamily="50" charset="-128"/>
                        <a:ea typeface="HGPｺﾞｼｯｸE" panose="020B0900000000000000" pitchFamily="50" charset="-128"/>
                      </a:endParaRPr>
                    </a:p>
                    <a:p>
                      <a:pPr algn="ctr"/>
                      <a:r>
                        <a:rPr kumimoji="1" lang="ja-JP" altLang="en-US" sz="800" dirty="0">
                          <a:latin typeface="HGPｺﾞｼｯｸE" panose="020B0900000000000000" pitchFamily="50" charset="-128"/>
                          <a:ea typeface="HGPｺﾞｼｯｸE" panose="020B0900000000000000" pitchFamily="50" charset="-128"/>
                        </a:rPr>
                        <a:t>主な</a:t>
                      </a:r>
                      <a:r>
                        <a:rPr kumimoji="1" lang="ja-JP" altLang="en-US" sz="800" dirty="0" smtClean="0">
                          <a:latin typeface="HGPｺﾞｼｯｸE" panose="020B0900000000000000" pitchFamily="50" charset="-128"/>
                          <a:ea typeface="HGPｺﾞｼｯｸE" panose="020B0900000000000000" pitchFamily="50" charset="-128"/>
                        </a:rPr>
                        <a:t>事項</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a:t>
                      </a:r>
                      <a:r>
                        <a:rPr kumimoji="1" lang="ja-JP" altLang="en-US" sz="800" dirty="0">
                          <a:solidFill>
                            <a:schemeClr val="tx1"/>
                          </a:solidFill>
                          <a:latin typeface="HGPｺﾞｼｯｸE" panose="020B0900000000000000" pitchFamily="50" charset="-128"/>
                          <a:ea typeface="HGPｺﾞｼｯｸE" panose="020B0900000000000000" pitchFamily="50" charset="-128"/>
                        </a:rPr>
                        <a:t>までの検討</a:t>
                      </a: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状況</a:t>
                      </a: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給付</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年度から３年間は継続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・被保険者の影響を見極めた上で、他制度との整合性や公平性確保の観点からその在り方を検討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■令和３年度以降の取扱いを検討したところ、各市町村に意見照会した結果、激変緩和措置期間中の令和５年度までは、現行制度を維持。</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〇令和６年度以降のあり方については、対象者の推移や他府県の状況、他制度との影響など情報収集・検証を行い、令和５年度までに方向性を検討。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標準的な</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事務運用</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高額療養費の計算方法や申請勧奨事務に係る取組等について、府内共通基準を設定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高額療養費の申請手続きの簡素化等について、各市町村における機器更新の時期を踏まえながら検討</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〇各市町村の現状把握・意見照会したところ、現行の事務運用のとおり、各市町村の判断で実施運用しているため、現行どおり運用。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円滑な制度運営に向けた調整</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新型コロナウイルス感染症の影響について、今後、客観的な指標等により運営に重大な影響が認められる場合は、状況の把握・分析・検証のうえ、調整会議等の意見を聴きながら、運営方針に沿った対応措置を設け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⇒次期運営方針に柔軟な対応を検討する旨の項目を記載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令和２年度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6</a:t>
            </a:fld>
            <a:endParaRPr kumimoji="1" lang="ja-JP" altLang="en-US"/>
          </a:p>
        </p:txBody>
      </p:sp>
      <p:sp>
        <p:nvSpPr>
          <p:cNvPr id="7" name="大かっこ 6"/>
          <p:cNvSpPr/>
          <p:nvPr/>
        </p:nvSpPr>
        <p:spPr>
          <a:xfrm>
            <a:off x="7308304" y="1018228"/>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627246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528" y="-27384"/>
            <a:ext cx="8784976" cy="470986"/>
          </a:xfrm>
        </p:spPr>
        <p:txBody>
          <a:bodyPr>
            <a:noAutofit/>
          </a:bodyPr>
          <a:lstStyle/>
          <a:p>
            <a:r>
              <a:rPr lang="ja-JP" altLang="en-US" sz="1800" b="1" dirty="0" smtClean="0">
                <a:latin typeface="HGS創英角ｺﾞｼｯｸUB" panose="020B0900000000000000" pitchFamily="50" charset="-128"/>
                <a:ea typeface="HGS創英角ｺﾞｼｯｸUB" panose="020B0900000000000000" pitchFamily="50" charset="-128"/>
              </a:rPr>
              <a:t>令和２年度の財政</a:t>
            </a:r>
            <a:r>
              <a:rPr lang="ja-JP" altLang="ja-JP" sz="1800" b="1" dirty="0" smtClean="0">
                <a:latin typeface="HGS創英角ｺﾞｼｯｸUB" panose="020B0900000000000000" pitchFamily="50" charset="-128"/>
                <a:ea typeface="HGS創英角ｺﾞｼｯｸUB" panose="020B0900000000000000" pitchFamily="50" charset="-128"/>
              </a:rPr>
              <a:t>運営</a:t>
            </a:r>
            <a:r>
              <a:rPr lang="ja-JP" altLang="ja-JP" sz="1800" b="1" dirty="0">
                <a:latin typeface="HGS創英角ｺﾞｼｯｸUB" panose="020B0900000000000000" pitchFamily="50" charset="-128"/>
                <a:ea typeface="HGS創英角ｺﾞｼｯｸUB" panose="020B0900000000000000" pitchFamily="50" charset="-128"/>
              </a:rPr>
              <a:t>検討Ｗ・</a:t>
            </a:r>
            <a:r>
              <a:rPr lang="ja-JP" altLang="ja-JP" sz="1800" b="1" dirty="0" smtClean="0">
                <a:latin typeface="HGS創英角ｺﾞｼｯｸUB" panose="020B0900000000000000" pitchFamily="50" charset="-128"/>
                <a:ea typeface="HGS創英角ｺﾞｼｯｸUB" panose="020B0900000000000000" pitchFamily="50" charset="-128"/>
              </a:rPr>
              <a:t>Ｇ</a:t>
            </a:r>
            <a:r>
              <a:rPr lang="ja-JP" altLang="en-US" sz="1800" b="1" dirty="0" smtClean="0">
                <a:latin typeface="HGS創英角ｺﾞｼｯｸUB" panose="020B0900000000000000" pitchFamily="50" charset="-128"/>
                <a:ea typeface="HGS創英角ｺﾞｼｯｸUB" panose="020B0900000000000000" pitchFamily="50" charset="-128"/>
              </a:rPr>
              <a:t>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178755830"/>
              </p:ext>
            </p:extLst>
          </p:nvPr>
        </p:nvGraphicFramePr>
        <p:xfrm>
          <a:off x="50355" y="409972"/>
          <a:ext cx="9036495" cy="6260068"/>
        </p:xfrm>
        <a:graphic>
          <a:graphicData uri="http://schemas.openxmlformats.org/drawingml/2006/table">
            <a:tbl>
              <a:tblPr firstRow="1" bandRow="1">
                <a:tableStyleId>{5940675A-B579-460E-94D1-54222C63F5DA}</a:tableStyleId>
              </a:tblPr>
              <a:tblGrid>
                <a:gridCol w="794413">
                  <a:extLst>
                    <a:ext uri="{9D8B030D-6E8A-4147-A177-3AD203B41FA5}">
                      <a16:colId xmlns:a16="http://schemas.microsoft.com/office/drawing/2014/main" val="20000"/>
                    </a:ext>
                  </a:extLst>
                </a:gridCol>
                <a:gridCol w="3579697">
                  <a:extLst>
                    <a:ext uri="{9D8B030D-6E8A-4147-A177-3AD203B41FA5}">
                      <a16:colId xmlns:a16="http://schemas.microsoft.com/office/drawing/2014/main" val="20004"/>
                    </a:ext>
                  </a:extLst>
                </a:gridCol>
                <a:gridCol w="1861442">
                  <a:extLst>
                    <a:ext uri="{9D8B030D-6E8A-4147-A177-3AD203B41FA5}">
                      <a16:colId xmlns:a16="http://schemas.microsoft.com/office/drawing/2014/main" val="4110931989"/>
                    </a:ext>
                  </a:extLst>
                </a:gridCol>
                <a:gridCol w="2800943">
                  <a:extLst>
                    <a:ext uri="{9D8B030D-6E8A-4147-A177-3AD203B41FA5}">
                      <a16:colId xmlns:a16="http://schemas.microsoft.com/office/drawing/2014/main" val="877537854"/>
                    </a:ext>
                  </a:extLst>
                </a:gridCol>
              </a:tblGrid>
              <a:tr h="435848">
                <a:tc>
                  <a:txBody>
                    <a:bodyPr/>
                    <a:lstStyle/>
                    <a:p>
                      <a:pPr algn="ctr"/>
                      <a:r>
                        <a:rPr kumimoji="1" lang="ja-JP" altLang="en-US" sz="1000" dirty="0" smtClean="0">
                          <a:solidFill>
                            <a:sysClr val="windowText" lastClr="000000"/>
                          </a:solidFill>
                          <a:latin typeface="HGPｺﾞｼｯｸE" panose="020B0900000000000000" pitchFamily="50" charset="-128"/>
                          <a:ea typeface="HGPｺﾞｼｯｸE" panose="020B0900000000000000" pitchFamily="50" charset="-128"/>
                        </a:rPr>
                        <a:t>項目</a:t>
                      </a:r>
                      <a:endPar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000" dirty="0" smtClean="0">
                          <a:solidFill>
                            <a:sysClr val="windowText" lastClr="000000"/>
                          </a:solidFill>
                          <a:latin typeface="HGPｺﾞｼｯｸE" panose="020B0900000000000000" pitchFamily="50" charset="-128"/>
                          <a:ea typeface="HGPｺﾞｼｯｸE" panose="020B0900000000000000" pitchFamily="50" charset="-128"/>
                        </a:rPr>
                        <a:t>これまでの検討結果</a:t>
                      </a:r>
                      <a:endPar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a:r>
                        <a:rPr kumimoji="1" lang="ja-JP" altLang="en-US" sz="1000" dirty="0" smtClean="0">
                          <a:solidFill>
                            <a:sysClr val="windowText" lastClr="000000"/>
                          </a:solidFill>
                          <a:latin typeface="HGPｺﾞｼｯｸE" panose="020B0900000000000000" pitchFamily="50" charset="-128"/>
                          <a:ea typeface="HGPｺﾞｼｯｸE" panose="020B0900000000000000" pitchFamily="50" charset="-128"/>
                        </a:rPr>
                        <a:t>令和２年度に検討すべき</a:t>
                      </a:r>
                    </a:p>
                    <a:p>
                      <a:pPr algn="ctr"/>
                      <a:r>
                        <a:rPr kumimoji="1" lang="ja-JP" altLang="en-US" sz="1000" dirty="0" smtClean="0">
                          <a:solidFill>
                            <a:sysClr val="windowText" lastClr="000000"/>
                          </a:solidFill>
                          <a:latin typeface="HGPｺﾞｼｯｸE" panose="020B0900000000000000" pitchFamily="50" charset="-128"/>
                          <a:ea typeface="HGPｺﾞｼｯｸE" panose="020B0900000000000000" pitchFamily="50" charset="-128"/>
                        </a:rPr>
                        <a:t>主な事項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l"/>
                      <a:r>
                        <a:rPr kumimoji="1" lang="ja-JP" altLang="en-US" sz="1000" dirty="0" smtClean="0">
                          <a:solidFill>
                            <a:sysClr val="windowText" lastClr="000000"/>
                          </a:solidFill>
                          <a:latin typeface="HGPｺﾞｼｯｸE" panose="020B0900000000000000" pitchFamily="50" charset="-128"/>
                          <a:ea typeface="HGPｺﾞｼｯｸE" panose="020B0900000000000000" pitchFamily="50" charset="-128"/>
                        </a:rPr>
                        <a:t>　　　　　　これまでの検討状況</a:t>
                      </a:r>
                      <a:endPar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189511">
                <a:tc>
                  <a:txBody>
                    <a:bodyPr/>
                    <a:lstStyle/>
                    <a:p>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保険料率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府全体の共通公費の範囲の検討</a:t>
                      </a: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①過年度の保険料収納見込み（一般分）</a:t>
                      </a:r>
                    </a:p>
                    <a:p>
                      <a:pPr marL="85725" marR="0" indent="-85725" algn="l" defTabSz="914400" rtl="0" eaLnBrk="1" fontAlgn="auto" latinLnBrk="0" hangingPunct="1">
                        <a:lnSpc>
                          <a:spcPts val="1100"/>
                        </a:lnSpc>
                        <a:spcBef>
                          <a:spcPts val="0"/>
                        </a:spcBef>
                        <a:spcAft>
                          <a:spcPts val="0"/>
                        </a:spcAft>
                        <a:buClrTx/>
                        <a:buSzTx/>
                        <a:buFontTx/>
                        <a:buNone/>
                        <a:tabLst>
                          <a:tab pos="180975" algn="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・過去</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ヵ年の平均収納額の</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65%</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を基本とし、変動率（</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直近値の平</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tab pos="180975" algn="l"/>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成</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30</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年度の調定額</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平成</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28</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～平成</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30</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年度調定額の平均値）を</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tab pos="180975" algn="l"/>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乗じた額を納付金に設定（今年度のみ変動率</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100</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％を上限（来年</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tab pos="180975" algn="l"/>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度検討））。</a:t>
                      </a: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②保険者努力支援制度（都道府県分）</a:t>
                      </a: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・引き続き、保険料引き下げ財源として活用。</a:t>
                      </a: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③府独自インセンティブの活用</a:t>
                      </a: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・保険者努力支援制度（市町村分）の一人当たり最低交付ラインを</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限度に、一部を引き下げ財源に活用。</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b="0" dirty="0" smtClean="0">
                          <a:solidFill>
                            <a:sysClr val="windowText" lastClr="000000"/>
                          </a:solidFill>
                          <a:latin typeface="HGPｺﾞｼｯｸM" panose="020B0600000000000000" pitchFamily="50" charset="-128"/>
                          <a:ea typeface="HGPｺﾞｼｯｸM" panose="020B0600000000000000" pitchFamily="50" charset="-128"/>
                        </a:rPr>
                        <a:t>被保険者数・所得の推計方法</a:t>
                      </a:r>
                      <a:endParaRPr kumimoji="1" lang="en-US" altLang="ja-JP" sz="950" b="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令和元年度推計結果の分析及び令和２年度国提示推計方法の</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妥当性（コーホート要因法含む）を踏まえ、国が示す推計方法の</a:t>
                      </a:r>
                      <a:r>
                        <a:rPr kumimoji="1" lang="ja-JP" altLang="en-US" sz="950" dirty="0" err="1" smtClean="0">
                          <a:solidFill>
                            <a:sysClr val="windowText" lastClr="000000"/>
                          </a:solidFill>
                          <a:latin typeface="HGPｺﾞｼｯｸM" panose="020B0600000000000000" pitchFamily="50" charset="-128"/>
                          <a:ea typeface="HGPｺﾞｼｯｸM" panose="020B0600000000000000" pitchFamily="50" charset="-128"/>
                        </a:rPr>
                        <a:t>とお</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り実施。</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①過年度の保険料収納見込み（一般分）</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②保険者努力支援制度（都道府県分）</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■府全体の共通公費の範囲の検討</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①過年度の保険料収納見込み（一般分）</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・過去</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ヵ年の平均収納額の</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65%</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に、平成</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29</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～令和元年度調定額の平均と、直近値である令和元年度の調定額から算出した変動率を乗じた額と設定（</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100</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％上限</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は撤廃）。</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②保険者努力支援制度（都道府県分）</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・引き続き、保険料引き下げ財源として活用。</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Tx/>
                        <a:buNone/>
                        <a:tabLst/>
                        <a:defRPr/>
                      </a:pP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57655">
                <a:tc>
                  <a:txBody>
                    <a:bodyPr/>
                    <a:lstStyle/>
                    <a:p>
                      <a:pPr algn="l"/>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保険料減免</a:t>
                      </a:r>
                      <a:endParaRPr kumimoji="1" lang="en-US" altLang="ja-JP" sz="950" dirty="0" smtClean="0">
                        <a:solidFill>
                          <a:sysClr val="windowText" lastClr="000000"/>
                        </a:solidFill>
                        <a:latin typeface="HGPｺﾞｼｯｸE" panose="020B0900000000000000" pitchFamily="50" charset="-128"/>
                        <a:ea typeface="HGPｺﾞｼｯｸE" panose="020B0900000000000000" pitchFamily="50" charset="-128"/>
                      </a:endParaRPr>
                    </a:p>
                    <a:p>
                      <a:pPr algn="l"/>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・軽減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多子減免</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国における議論内容や検討状況を踏まえ対応を検証。</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多子減免</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〇国における議論内容や検討状況を踏まえ対応を</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検証。</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0981838"/>
                  </a:ext>
                </a:extLst>
              </a:tr>
              <a:tr h="1514325">
                <a:tc>
                  <a:txBody>
                    <a:bodyPr/>
                    <a:lstStyle/>
                    <a:p>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標準</a:t>
                      </a:r>
                      <a:endParaRPr kumimoji="1" lang="en-US" altLang="ja-JP" sz="950" dirty="0" smtClean="0">
                        <a:solidFill>
                          <a:sysClr val="windowText" lastClr="000000"/>
                        </a:solidFill>
                        <a:latin typeface="HGPｺﾞｼｯｸE" panose="020B0900000000000000" pitchFamily="50" charset="-128"/>
                        <a:ea typeface="HGPｺﾞｼｯｸE" panose="020B0900000000000000" pitchFamily="50" charset="-128"/>
                      </a:endParaRPr>
                    </a:p>
                    <a:p>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収納率</a:t>
                      </a:r>
                      <a:endParaRPr kumimoji="1" lang="en-US" altLang="ja-JP" sz="950" dirty="0" smtClean="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直近の収納率実績を勘案し、算定の基となる値を平成</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28</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30</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年度実績に変更するとともに、設定条件を以下のとおり変更。</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規模別基準収納率</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規模別平均収納率▲１％</a:t>
                      </a:r>
                    </a:p>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インセンティブ</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規模別基準収納率を上回っている値の</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1/2</a:t>
                      </a:r>
                    </a:p>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努力分</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実収納率</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+0.5</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marR="0" lvl="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令和元年度決算状況を踏まえた検証</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■保険者努力支援制度の保険料収納率に関する評</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価指標の市町村規模別区分に準じ、</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3,000</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人未満</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の区分を設け、</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4</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区分から５区分に変更。</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■令和元年度を含む直近</a:t>
                      </a: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3</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年間の収納率実績の最</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高値と令和元年度の収納率の平均値を算定の基</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　 とし、条件を以下のとおり設定。</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 規模別基準収納率</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規模別平均収納率▲１％</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 インセンティブ</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174625"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規模別基準収納率を上回っている値の</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1/2</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 努力分</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1746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実収納率</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+0.5</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7884415"/>
                  </a:ext>
                </a:extLst>
              </a:tr>
              <a:tr h="878242">
                <a:tc>
                  <a:txBody>
                    <a:bodyPr/>
                    <a:lstStyle/>
                    <a:p>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保健事業</a:t>
                      </a:r>
                      <a:endParaRPr kumimoji="1" lang="en-US" altLang="ja-JP" sz="950" dirty="0" smtClean="0">
                        <a:solidFill>
                          <a:sysClr val="windowText" lastClr="000000"/>
                        </a:solidFill>
                        <a:latin typeface="HGPｺﾞｼｯｸE" panose="020B0900000000000000" pitchFamily="50" charset="-128"/>
                        <a:ea typeface="HGPｺﾞｼｯｸE" panose="020B0900000000000000" pitchFamily="50" charset="-128"/>
                      </a:endParaRPr>
                    </a:p>
                    <a:p>
                      <a:r>
                        <a:rPr kumimoji="1" lang="ja-JP" altLang="en-US" sz="950" dirty="0" smtClean="0">
                          <a:solidFill>
                            <a:sysClr val="windowText" lastClr="000000"/>
                          </a:solidFill>
                          <a:latin typeface="HGPｺﾞｼｯｸE" panose="020B0900000000000000" pitchFamily="50" charset="-128"/>
                          <a:ea typeface="HGPｺﾞｼｯｸE" panose="020B0900000000000000" pitchFamily="50" charset="-128"/>
                        </a:rPr>
                        <a:t>（算定条件に関する事項のみ</a:t>
                      </a:r>
                      <a:endParaRPr kumimoji="1" lang="en-US" altLang="ja-JP" sz="950" dirty="0" smtClean="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171450" marR="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独自事業分の財源のあり方について検討</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令和２年度については、標準保険料率で賄う対象経費は、府保険</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baseline="0"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料総額（医療分）の</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3.5</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％（被保険者数</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10</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万人以上の保険者）、</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 5.0</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％（その他の保険者）を保健事業分の上限として、事業費納付金</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 </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の対象となる保健事業費（共通分）を除く部分を独自事業分とする。</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marR="0" lvl="0" indent="-171450" algn="l" defTabSz="914400" rtl="0" eaLnBrk="1" fontAlgn="auto" latinLnBrk="0" hangingPunct="1">
                        <a:lnSpc>
                          <a:spcPts val="1100"/>
                        </a:lnSpc>
                        <a:spcBef>
                          <a:spcPts val="0"/>
                        </a:spcBef>
                        <a:spcAft>
                          <a:spcPts val="0"/>
                        </a:spcAft>
                        <a:buClrTx/>
                        <a:buSzTx/>
                        <a:buFont typeface="Wingdings" panose="05000000000000000000" pitchFamily="2" charset="2"/>
                        <a:buChar char="l"/>
                        <a:tabLst/>
                        <a:defRPr/>
                      </a:pPr>
                      <a:r>
                        <a:rPr kumimoji="1" lang="ja-JP" altLang="en-US" sz="950" dirty="0" smtClean="0">
                          <a:solidFill>
                            <a:sysClr val="windowText" lastClr="000000"/>
                          </a:solidFill>
                          <a:latin typeface="HGPｺﾞｼｯｸM" panose="020B0600000000000000" pitchFamily="50" charset="-128"/>
                          <a:ea typeface="HGPｺﾞｼｯｸM" panose="020B0600000000000000" pitchFamily="50" charset="-128"/>
                        </a:rPr>
                        <a:t>独自事業分の財源の在り方について検討</a:t>
                      </a:r>
                      <a:endParaRPr kumimoji="1" lang="en-US" altLang="ja-JP" sz="950"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〇標準保険料率で賄う対象経費は、府保険料総額（医療分）の</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3.5</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％（被保険者数</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10</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万人以上の保険者）、</a:t>
                      </a:r>
                      <a:r>
                        <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rPr>
                        <a:t>5.0</a:t>
                      </a: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smtClean="0">
                          <a:solidFill>
                            <a:sysClr val="windowText" lastClr="000000"/>
                          </a:solidFill>
                          <a:latin typeface="HGPｺﾞｼｯｸM" panose="020B0600000000000000" pitchFamily="50" charset="-128"/>
                          <a:ea typeface="HGPｺﾞｼｯｸM" panose="020B0600000000000000" pitchFamily="50" charset="-128"/>
                        </a:rPr>
                        <a:t>■対象経費の基準額は、前年度保険料総額（医療分）の一定割合と、納付金算定時の報告額のいずれか低い額とする。本算定時には、仮算定時からの増額変更は行わない。</a:t>
                      </a:r>
                      <a:endParaRPr kumimoji="1" lang="en-US" altLang="ja-JP" sz="950" u="none" dirty="0" smtClean="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084563"/>
                  </a:ext>
                </a:extLst>
              </a:tr>
            </a:tbl>
          </a:graphicData>
        </a:graphic>
      </p:graphicFrame>
      <p:sp>
        <p:nvSpPr>
          <p:cNvPr id="6" name="大かっこ 5"/>
          <p:cNvSpPr/>
          <p:nvPr/>
        </p:nvSpPr>
        <p:spPr>
          <a:xfrm>
            <a:off x="8082681" y="510230"/>
            <a:ext cx="936104" cy="2505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800" dirty="0" smtClean="0">
                <a:latin typeface="HGPｺﾞｼｯｸM" panose="020B0600000000000000" pitchFamily="50" charset="-128"/>
                <a:ea typeface="HGPｺﾞｼｯｸM" panose="020B0600000000000000" pitchFamily="50" charset="-128"/>
              </a:rPr>
              <a:t>検討済み・・・■</a:t>
            </a:r>
            <a:endParaRPr kumimoji="1" lang="en-US" altLang="ja-JP" sz="800" dirty="0" smtClean="0">
              <a:latin typeface="HGPｺﾞｼｯｸM" panose="020B0600000000000000" pitchFamily="50" charset="-128"/>
              <a:ea typeface="HGPｺﾞｼｯｸM" panose="020B0600000000000000" pitchFamily="50" charset="-128"/>
            </a:endParaRPr>
          </a:p>
          <a:p>
            <a:pPr algn="ctr"/>
            <a:r>
              <a:rPr lang="ja-JP" altLang="en-US" sz="800" dirty="0" smtClean="0">
                <a:latin typeface="HGPｺﾞｼｯｸM" panose="020B0600000000000000" pitchFamily="50" charset="-128"/>
                <a:ea typeface="HGPｺﾞｼｯｸM" panose="020B0600000000000000" pitchFamily="50" charset="-128"/>
              </a:rPr>
              <a:t>検討中　・・・〇</a:t>
            </a:r>
            <a:endParaRPr kumimoji="1" lang="ja-JP" altLang="en-US" sz="800" dirty="0">
              <a:latin typeface="HGPｺﾞｼｯｸM" panose="020B0600000000000000" pitchFamily="50" charset="-128"/>
              <a:ea typeface="HGPｺﾞｼｯｸM" panose="020B0600000000000000" pitchFamily="50" charset="-128"/>
            </a:endParaRPr>
          </a:p>
        </p:txBody>
      </p:sp>
      <p:sp>
        <p:nvSpPr>
          <p:cNvPr id="3" name="正方形/長方形 2"/>
          <p:cNvSpPr/>
          <p:nvPr/>
        </p:nvSpPr>
        <p:spPr>
          <a:xfrm>
            <a:off x="8405729" y="6603970"/>
            <a:ext cx="702369" cy="33265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00" dirty="0" smtClean="0">
                <a:latin typeface="Meiryo UI" panose="020B0604030504040204" pitchFamily="50" charset="-128"/>
                <a:ea typeface="Meiryo UI" panose="020B0604030504040204" pitchFamily="50" charset="-128"/>
              </a:rPr>
              <a:t>７</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73867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3558</TotalTime>
  <Words>3243</Words>
  <Application>Microsoft Office PowerPoint</Application>
  <PresentationFormat>画面に合わせる (4:3)</PresentationFormat>
  <Paragraphs>327</Paragraphs>
  <Slides>7</Slides>
  <Notes>3</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7</vt:i4>
      </vt:variant>
    </vt:vector>
  </HeadingPairs>
  <TitlesOfParts>
    <vt:vector size="19" baseType="lpstr">
      <vt:lpstr>HGPｺﾞｼｯｸE</vt:lpstr>
      <vt:lpstr>HGPｺﾞｼｯｸM</vt:lpstr>
      <vt:lpstr>HGSｺﾞｼｯｸE</vt:lpstr>
      <vt:lpstr>HGSｺﾞｼｯｸM</vt:lpstr>
      <vt:lpstr>HGS創英角ｺﾞｼｯｸUB</vt:lpstr>
      <vt:lpstr>Meiryo UI</vt:lpstr>
      <vt:lpstr>ＭＳ Ｐゴシック</vt:lpstr>
      <vt:lpstr>游ゴシック</vt:lpstr>
      <vt:lpstr>Arial</vt:lpstr>
      <vt:lpstr>Calibri</vt:lpstr>
      <vt:lpstr>Wingdings</vt:lpstr>
      <vt:lpstr>Office ​​テーマ</vt:lpstr>
      <vt:lpstr>令和２年度の国保運営にかかる検討状況</vt:lpstr>
      <vt:lpstr>令和２年度の事業運営検討Ｗ・Ｇの検討事項</vt:lpstr>
      <vt:lpstr>令和２年度の事業運営検討Ｗ・Ｇの検討事項</vt:lpstr>
      <vt:lpstr>令和２年度の事業運営検討Ｗ・Ｇの検討事項</vt:lpstr>
      <vt:lpstr>令和２年度の事業運営検討Ｗ・Ｇの検討事項</vt:lpstr>
      <vt:lpstr>令和２年度の事業運営検討Ｗ・Ｇの検討事項</vt:lpstr>
      <vt:lpstr>令和２年度の財政運営検討Ｗ・Ｇの検討事項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柿花　啓史</cp:lastModifiedBy>
  <cp:revision>238</cp:revision>
  <cp:lastPrinted>2020-12-17T02:08:38Z</cp:lastPrinted>
  <dcterms:created xsi:type="dcterms:W3CDTF">2016-01-05T01:34:32Z</dcterms:created>
  <dcterms:modified xsi:type="dcterms:W3CDTF">2020-12-22T04:02:08Z</dcterms:modified>
</cp:coreProperties>
</file>