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2022/3/17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394593"/>
            <a:ext cx="8892480"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82433149"/>
              </p:ext>
            </p:extLst>
          </p:nvPr>
        </p:nvGraphicFramePr>
        <p:xfrm>
          <a:off x="16630" y="908720"/>
          <a:ext cx="9055870" cy="5539039"/>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20813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過去３ヵ年の平均収納額の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～令和２年度調定額の平均と、直近値で</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ある令和２年度の調定額から算出した変動率を乗じた額と設定。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被保険者数の推計方法の変更</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コーホート要因法（「自然増減」（出生と死亡）及び「純移動」（資格取得・喪失）という、二つ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の「変動要因」の将来値を仮定しそれに基づいた被保険者数の推計を行う方法）を採用。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04130">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子どもに係る均等割額減額措</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置について、制度内容を検討　　</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0981838"/>
                  </a:ext>
                </a:extLst>
              </a:tr>
              <a:tr h="145220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令和２年度決算状況を踏まえ</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た</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令和２年度を含む直近３年間の収納率実績の最高値と令和２年度の収納率の平均値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を算定の基準とし、条件を以下のとおり設定。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規模別平均収納率▲１％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令和３年度決算状況を踏まえた検証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7884415"/>
                  </a:ext>
                </a:extLst>
              </a:tr>
              <a:tr h="131012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8478541"/>
                  </a:ext>
                </a:extLst>
              </a:tr>
            </a:tbl>
          </a:graphicData>
        </a:graphic>
      </p:graphicFrame>
      <p:sp>
        <p:nvSpPr>
          <p:cNvPr id="4" name="テキスト ボックス 3"/>
          <p:cNvSpPr txBox="1"/>
          <p:nvPr/>
        </p:nvSpPr>
        <p:spPr>
          <a:xfrm>
            <a:off x="7884368" y="240705"/>
            <a:ext cx="1188132"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資料５</a:t>
            </a:r>
            <a:r>
              <a:rPr lang="ja-JP" altLang="en-US" sz="1400" b="1" dirty="0">
                <a:latin typeface="+mn-ea"/>
              </a:rPr>
              <a:t>　</a:t>
            </a:r>
            <a:r>
              <a:rPr kumimoji="1" lang="ja-JP" altLang="en-US" sz="1400" b="1" dirty="0" smtClean="0">
                <a:latin typeface="+mn-ea"/>
              </a:rPr>
              <a:t>　</a:t>
            </a:r>
            <a:r>
              <a:rPr kumimoji="1" lang="ja-JP" altLang="en-US" sz="1200" b="1" dirty="0" smtClean="0">
                <a:latin typeface="+mn-ea"/>
              </a:rPr>
              <a:t>　　</a:t>
            </a:r>
            <a:endParaRPr kumimoji="1" lang="ja-JP" altLang="en-US" sz="1200" b="1" dirty="0">
              <a:latin typeface="+mn-ea"/>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631" y="363649"/>
            <a:ext cx="8604448"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19298455"/>
              </p:ext>
            </p:extLst>
          </p:nvPr>
        </p:nvGraphicFramePr>
        <p:xfrm>
          <a:off x="18974" y="836712"/>
          <a:ext cx="9055870" cy="1685385"/>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52150">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剰余金が生じた場合の基金</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への</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積立に係る基本的な考え</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方等について検討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大阪府国民健康保険財政安定化基金条例の一部を改正する条例を令和４年２月議会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に上程。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lang="ja-JP" altLang="en-US" sz="95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保険料の平準化等を図る観点から、基金への積立に係る基本的な考え方等について、</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smtClean="0">
                          <a:solidFill>
                            <a:schemeClr val="tx1"/>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　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観点から、基金への積立に</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係る基本的な考え方等につい</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て、引き続き検討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タイトル 1"/>
          <p:cNvSpPr txBox="1">
            <a:spLocks/>
          </p:cNvSpPr>
          <p:nvPr/>
        </p:nvSpPr>
        <p:spPr>
          <a:xfrm>
            <a:off x="16631" y="2636912"/>
            <a:ext cx="9055869" cy="20787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追加検討項目：コロナ減免について</a:t>
            </a:r>
            <a:r>
              <a:rPr lang="en-US" altLang="ja-JP" sz="1000" dirty="0" smtClean="0">
                <a:latin typeface="HGPｺﾞｼｯｸM" panose="020B0600000000000000" pitchFamily="50" charset="-128"/>
                <a:ea typeface="HGPｺﾞｼｯｸM" panose="020B0600000000000000" pitchFamily="50" charset="-128"/>
              </a:rPr>
              <a:t>】</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令和３年３月</a:t>
            </a:r>
            <a:r>
              <a:rPr lang="en-US" altLang="ja-JP" sz="1000" dirty="0" smtClean="0">
                <a:latin typeface="HGPｺﾞｼｯｸM" panose="020B0600000000000000" pitchFamily="50" charset="-128"/>
                <a:ea typeface="HGPｺﾞｼｯｸM" panose="020B0600000000000000" pitchFamily="50" charset="-128"/>
              </a:rPr>
              <a:t>12</a:t>
            </a:r>
            <a:r>
              <a:rPr lang="ja-JP" altLang="en-US" sz="1000" dirty="0" smtClean="0">
                <a:latin typeface="HGPｺﾞｼｯｸM" panose="020B0600000000000000" pitchFamily="50" charset="-128"/>
                <a:ea typeface="HGPｺﾞｼｯｸM" panose="020B0600000000000000" pitchFamily="50" charset="-128"/>
              </a:rPr>
              <a:t>日付け厚生労働省事務連絡により、令和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年度のコロナ減免に係る特別調整交付金による財政支援（一部支援）の実施について通知</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a:t>
            </a:r>
            <a:r>
              <a:rPr lang="ja-JP" altLang="en-US" sz="1000" dirty="0">
                <a:latin typeface="HGPｺﾞｼｯｸM" panose="020B0600000000000000" pitchFamily="50" charset="-128"/>
                <a:ea typeface="HGPｺﾞｼｯｸM" panose="020B0600000000000000" pitchFamily="50" charset="-128"/>
              </a:rPr>
              <a:t>２</a:t>
            </a:r>
            <a:r>
              <a:rPr lang="ja-JP" altLang="en-US" sz="1000" dirty="0" smtClean="0">
                <a:latin typeface="HGPｺﾞｼｯｸM" panose="020B0600000000000000" pitchFamily="50" charset="-128"/>
                <a:ea typeface="HGPｺﾞｼｯｸM" panose="020B0600000000000000" pitchFamily="50" charset="-128"/>
              </a:rPr>
              <a:t>年度の全額支援から一部支援への変更に伴い、令和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年度は費用負担が発生する状況</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減免実施に係る費用負担に対する府の財政支援については、令和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年度の減免額（規模）及び府の国庫返還金額に基づく府国保特会の財政状況を踏まえ検討</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spcBef>
                <a:spcPts val="0"/>
              </a:spcBef>
              <a:defRPr/>
            </a:pPr>
            <a:r>
              <a:rPr lang="ja-JP" altLang="en-US" sz="1400" b="1" dirty="0" smtClean="0">
                <a:latin typeface="HGPｺﾞｼｯｸM" panose="020B0600000000000000" pitchFamily="50" charset="-128"/>
                <a:ea typeface="HGPｺﾞｼｯｸM" panose="020B0600000000000000" pitchFamily="50" charset="-128"/>
              </a:rPr>
              <a:t>⇓</a:t>
            </a:r>
            <a:endParaRPr lang="en-US" altLang="ja-JP" sz="1400" b="1"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令和３年</a:t>
            </a:r>
            <a:r>
              <a:rPr lang="en-US" altLang="ja-JP" sz="1000" dirty="0" smtClean="0">
                <a:latin typeface="HGPｺﾞｼｯｸM" panose="020B0600000000000000" pitchFamily="50" charset="-128"/>
                <a:ea typeface="HGPｺﾞｼｯｸM" panose="020B0600000000000000" pitchFamily="50" charset="-128"/>
              </a:rPr>
              <a:t>11</a:t>
            </a:r>
            <a:r>
              <a:rPr lang="ja-JP" altLang="en-US" sz="1000" dirty="0" smtClean="0">
                <a:latin typeface="HGPｺﾞｼｯｸM" panose="020B0600000000000000" pitchFamily="50" charset="-128"/>
                <a:ea typeface="HGPｺﾞｼｯｸM" panose="020B0600000000000000" pitchFamily="50" charset="-128"/>
              </a:rPr>
              <a:t>月</a:t>
            </a:r>
            <a:r>
              <a:rPr lang="en-US" altLang="ja-JP" sz="1000" dirty="0" smtClean="0">
                <a:latin typeface="HGPｺﾞｼｯｸM" panose="020B0600000000000000" pitchFamily="50" charset="-128"/>
                <a:ea typeface="HGPｺﾞｼｯｸM" panose="020B0600000000000000" pitchFamily="50" charset="-128"/>
              </a:rPr>
              <a:t>26</a:t>
            </a:r>
            <a:r>
              <a:rPr lang="ja-JP" altLang="en-US" sz="1000" dirty="0" smtClean="0">
                <a:latin typeface="HGPｺﾞｼｯｸM" panose="020B0600000000000000" pitchFamily="50" charset="-128"/>
                <a:ea typeface="HGPｺﾞｼｯｸM" panose="020B0600000000000000" pitchFamily="50" charset="-128"/>
              </a:rPr>
              <a:t>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a:t>
            </a:r>
            <a:r>
              <a:rPr lang="ja-JP" altLang="en-US" sz="1000" dirty="0">
                <a:latin typeface="HGPｺﾞｼｯｸM" panose="020B0600000000000000" pitchFamily="50" charset="-128"/>
                <a:ea typeface="HGPｺﾞｼｯｸM" panose="020B0600000000000000" pitchFamily="50" charset="-128"/>
              </a:rPr>
              <a:t>のコロナ減免に</a:t>
            </a:r>
            <a:r>
              <a:rPr lang="ja-JP" altLang="en-US" sz="1000" dirty="0" smtClean="0">
                <a:latin typeface="HGPｺﾞｼｯｸM" panose="020B0600000000000000" pitchFamily="50" charset="-128"/>
                <a:ea typeface="HGPｺﾞｼｯｸM" panose="020B0600000000000000" pitchFamily="50" charset="-128"/>
              </a:rPr>
              <a:t>係る災害等臨時特例補助金及び特別</a:t>
            </a:r>
            <a:r>
              <a:rPr lang="ja-JP" altLang="en-US" sz="1000" dirty="0">
                <a:latin typeface="HGPｺﾞｼｯｸM" panose="020B0600000000000000" pitchFamily="50" charset="-128"/>
                <a:ea typeface="HGPｺﾞｼｯｸM" panose="020B0600000000000000" pitchFamily="50" charset="-128"/>
              </a:rPr>
              <a:t>調整交付金に</a:t>
            </a:r>
            <a:r>
              <a:rPr lang="ja-JP" altLang="en-US" sz="1000" dirty="0" smtClean="0">
                <a:latin typeface="HGPｺﾞｼｯｸM" panose="020B0600000000000000" pitchFamily="50" charset="-128"/>
                <a:ea typeface="HGPｺﾞｼｯｸM" panose="020B0600000000000000" pitchFamily="50" charset="-128"/>
              </a:rPr>
              <a:t>よる財政支援（全額）の</a:t>
            </a:r>
            <a:r>
              <a:rPr lang="ja-JP" altLang="en-US" sz="1000" dirty="0">
                <a:latin typeface="HGPｺﾞｼｯｸM" panose="020B0600000000000000" pitchFamily="50" charset="-128"/>
                <a:ea typeface="HGPｺﾞｼｯｸM" panose="020B0600000000000000" pitchFamily="50" charset="-128"/>
              </a:rPr>
              <a:t>実施</a:t>
            </a:r>
            <a:r>
              <a:rPr lang="ja-JP" altLang="en-US" sz="1000" dirty="0" smtClean="0">
                <a:latin typeface="HGPｺﾞｼｯｸM" panose="020B0600000000000000" pitchFamily="50" charset="-128"/>
                <a:ea typeface="HGPｺﾞｼｯｸM" panose="020B0600000000000000" pitchFamily="50" charset="-128"/>
              </a:rPr>
              <a:t>に</a:t>
            </a: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ついて通知</a:t>
            </a: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a:t>
            </a: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令和４年</a:t>
            </a:r>
            <a:r>
              <a:rPr lang="ja-JP" altLang="en-US" sz="1000" dirty="0">
                <a:latin typeface="HGPｺﾞｼｯｸM" panose="020B0600000000000000" pitchFamily="50" charset="-128"/>
                <a:ea typeface="HGPｺﾞｼｯｸM" panose="020B0600000000000000" pitchFamily="50" charset="-128"/>
              </a:rPr>
              <a:t>３月</a:t>
            </a:r>
            <a:r>
              <a:rPr lang="en-US" altLang="ja-JP" sz="1000" dirty="0" smtClean="0">
                <a:latin typeface="HGPｺﾞｼｯｸM" panose="020B0600000000000000" pitchFamily="50" charset="-128"/>
                <a:ea typeface="HGPｺﾞｼｯｸM" panose="020B0600000000000000" pitchFamily="50" charset="-128"/>
              </a:rPr>
              <a:t>1</a:t>
            </a:r>
            <a:r>
              <a:rPr lang="ja-JP" altLang="en-US" sz="1000" dirty="0" smtClean="0">
                <a:latin typeface="HGPｺﾞｼｯｸM" panose="020B0600000000000000" pitchFamily="50" charset="-128"/>
                <a:ea typeface="HGPｺﾞｼｯｸM" panose="020B0600000000000000" pitchFamily="50" charset="-128"/>
              </a:rPr>
              <a:t>４日付け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令和４年度</a:t>
            </a:r>
            <a:r>
              <a:rPr lang="ja-JP" altLang="en-US" sz="1000" dirty="0">
                <a:latin typeface="HGPｺﾞｼｯｸM" panose="020B0600000000000000" pitchFamily="50" charset="-128"/>
                <a:ea typeface="HGPｺﾞｼｯｸM" panose="020B0600000000000000" pitchFamily="50" charset="-128"/>
              </a:rPr>
              <a:t>のコロナ減免に係る特別調整交付金による財政支援</a:t>
            </a:r>
            <a:r>
              <a:rPr lang="ja-JP" altLang="en-US" sz="1000" dirty="0" smtClean="0">
                <a:latin typeface="HGPｺﾞｼｯｸM" panose="020B0600000000000000" pitchFamily="50" charset="-128"/>
                <a:ea typeface="HGPｺﾞｼｯｸM" panose="020B0600000000000000" pitchFamily="50" charset="-128"/>
              </a:rPr>
              <a:t>（</a:t>
            </a:r>
            <a:r>
              <a:rPr lang="en-US" altLang="ja-JP" sz="1000" dirty="0" smtClean="0">
                <a:latin typeface="HGPｺﾞｼｯｸM" panose="020B0600000000000000" pitchFamily="50" charset="-128"/>
                <a:ea typeface="HGPｺﾞｼｯｸM" panose="020B0600000000000000" pitchFamily="50" charset="-128"/>
              </a:rPr>
              <a:t>10</a:t>
            </a:r>
            <a:r>
              <a:rPr lang="ja-JP" altLang="en-US" sz="1000" dirty="0" smtClean="0">
                <a:latin typeface="HGPｺﾞｼｯｸM" panose="020B0600000000000000" pitchFamily="50" charset="-128"/>
                <a:ea typeface="HGPｺﾞｼｯｸM" panose="020B0600000000000000" pitchFamily="50" charset="-128"/>
              </a:rPr>
              <a:t>割～４割）</a:t>
            </a:r>
            <a:r>
              <a:rPr lang="ja-JP" altLang="en-US" sz="1000" dirty="0">
                <a:latin typeface="HGPｺﾞｼｯｸM" panose="020B0600000000000000" pitchFamily="50" charset="-128"/>
                <a:ea typeface="HGPｺﾞｼｯｸM" panose="020B0600000000000000" pitchFamily="50" charset="-128"/>
              </a:rPr>
              <a:t>の実施について通知</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　令和</a:t>
            </a:r>
            <a:r>
              <a:rPr lang="ja-JP" altLang="en-US" sz="1000" dirty="0" smtClean="0">
                <a:latin typeface="HGPｺﾞｼｯｸM" panose="020B0600000000000000" pitchFamily="50" charset="-128"/>
                <a:ea typeface="HGPｺﾞｼｯｸM" panose="020B0600000000000000" pitchFamily="50" charset="-128"/>
              </a:rPr>
              <a:t>２年度及び３年度の</a:t>
            </a:r>
            <a:r>
              <a:rPr lang="ja-JP" altLang="en-US" sz="1000" dirty="0">
                <a:latin typeface="HGPｺﾞｼｯｸM" panose="020B0600000000000000" pitchFamily="50" charset="-128"/>
                <a:ea typeface="HGPｺﾞｼｯｸM" panose="020B0600000000000000" pitchFamily="50" charset="-128"/>
              </a:rPr>
              <a:t>全額支援</a:t>
            </a:r>
            <a:r>
              <a:rPr lang="ja-JP" altLang="en-US" sz="1000" dirty="0" smtClean="0">
                <a:latin typeface="HGPｺﾞｼｯｸM" panose="020B0600000000000000" pitchFamily="50" charset="-128"/>
                <a:ea typeface="HGPｺﾞｼｯｸM" panose="020B0600000000000000" pitchFamily="50" charset="-128"/>
              </a:rPr>
              <a:t>から支援割合が変更したことに</a:t>
            </a:r>
            <a:r>
              <a:rPr lang="ja-JP" altLang="en-US" sz="1000" dirty="0">
                <a:latin typeface="HGPｺﾞｼｯｸM" panose="020B0600000000000000" pitchFamily="50" charset="-128"/>
                <a:ea typeface="HGPｺﾞｼｯｸM" panose="020B0600000000000000" pitchFamily="50" charset="-128"/>
              </a:rPr>
              <a:t>伴い、</a:t>
            </a:r>
            <a:r>
              <a:rPr lang="ja-JP" altLang="en-US" sz="1000" dirty="0" smtClean="0">
                <a:latin typeface="HGPｺﾞｼｯｸM" panose="020B0600000000000000" pitchFamily="50" charset="-128"/>
                <a:ea typeface="HGPｺﾞｼｯｸM" panose="020B0600000000000000" pitchFamily="50" charset="-128"/>
              </a:rPr>
              <a:t>令和４年度は一部費用</a:t>
            </a:r>
            <a:r>
              <a:rPr lang="ja-JP" altLang="en-US" sz="1000" dirty="0">
                <a:latin typeface="HGPｺﾞｼｯｸM" panose="020B0600000000000000" pitchFamily="50" charset="-128"/>
                <a:ea typeface="HGPｺﾞｼｯｸM" panose="020B0600000000000000" pitchFamily="50" charset="-128"/>
              </a:rPr>
              <a:t>負担が発生</a:t>
            </a:r>
            <a:r>
              <a:rPr lang="ja-JP" altLang="en-US" sz="1000" dirty="0" smtClean="0">
                <a:latin typeface="HGPｺﾞｼｯｸM" panose="020B0600000000000000" pitchFamily="50" charset="-128"/>
                <a:ea typeface="HGPｺﾞｼｯｸM" panose="020B0600000000000000" pitchFamily="50" charset="-128"/>
              </a:rPr>
              <a:t>する市町村もある状況</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　令和３年度においても当初、一部費用負担が生じる状況であったが、国への要望等を踏まえ全額国庫負担となったところであり、令和４年度についても制度設計に</a:t>
            </a: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責任を持つ国において全額支援が行われるよう、引き続き要望していく。</a:t>
            </a:r>
            <a:endParaRPr lang="ja-JP" altLang="en-US" sz="10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0231784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3578</TotalTime>
  <Words>1110</Words>
  <Application>Microsoft Office PowerPoint</Application>
  <PresentationFormat>画面に合わせる (4:3)</PresentationFormat>
  <Paragraphs>82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HGPｺﾞｼｯｸM</vt:lpstr>
      <vt:lpstr>HGS創英角ｺﾞｼｯｸUB</vt:lpstr>
      <vt:lpstr>ＭＳ Ｐゴシック</vt:lpstr>
      <vt:lpstr>Arial</vt:lpstr>
      <vt:lpstr>Calibri</vt:lpstr>
      <vt:lpstr>Wingdings</vt:lpstr>
      <vt:lpstr>Office ​​テーマ</vt:lpstr>
      <vt:lpstr>令和３年度　財政運営検討Ｗ・Ｇの検討事項</vt:lpstr>
      <vt:lpstr>令和３年度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奥田　篤史</cp:lastModifiedBy>
  <cp:revision>244</cp:revision>
  <cp:lastPrinted>2022-03-15T02:36:51Z</cp:lastPrinted>
  <dcterms:created xsi:type="dcterms:W3CDTF">2016-01-05T01:34:32Z</dcterms:created>
  <dcterms:modified xsi:type="dcterms:W3CDTF">2022-03-17T02:11:41Z</dcterms:modified>
</cp:coreProperties>
</file>