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9" r:id="rId2"/>
  </p:sldIdLst>
  <p:sldSz cx="9144000" cy="6480175"/>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041">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868B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432" y="-540"/>
      </p:cViewPr>
      <p:guideLst>
        <p:guide orient="horz" pos="2041"/>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6888"/>
          </a:xfrm>
          <a:prstGeom prst="rect">
            <a:avLst/>
          </a:prstGeom>
        </p:spPr>
        <p:txBody>
          <a:bodyPr vert="horz" lIns="91440" tIns="45720" rIns="91440" bIns="45720" rtlCol="0"/>
          <a:lstStyle>
            <a:lvl1pPr algn="r">
              <a:defRPr sz="1200"/>
            </a:lvl1pPr>
          </a:lstStyle>
          <a:p>
            <a:fld id="{4C3BE68B-78A4-4FD8-BCB2-B483B05BCE54}" type="datetimeFigureOut">
              <a:rPr kumimoji="1" lang="ja-JP" altLang="en-US" smtClean="0"/>
              <a:t>2022/3/24</a:t>
            </a:fld>
            <a:endParaRPr kumimoji="1" lang="ja-JP" altLang="en-US"/>
          </a:p>
        </p:txBody>
      </p:sp>
      <p:sp>
        <p:nvSpPr>
          <p:cNvPr id="4" name="スライド イメージ プレースホルダー 3"/>
          <p:cNvSpPr>
            <a:spLocks noGrp="1" noRot="1" noChangeAspect="1"/>
          </p:cNvSpPr>
          <p:nvPr>
            <p:ph type="sldImg" idx="2"/>
          </p:nvPr>
        </p:nvSpPr>
        <p:spPr>
          <a:xfrm>
            <a:off x="776288" y="746125"/>
            <a:ext cx="5254625"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6887"/>
          </a:xfrm>
          <a:prstGeom prst="rect">
            <a:avLst/>
          </a:prstGeom>
        </p:spPr>
        <p:txBody>
          <a:bodyPr vert="horz" lIns="91440" tIns="45720" rIns="91440" bIns="45720" rtlCol="0" anchor="b"/>
          <a:lstStyle>
            <a:lvl1pPr algn="r">
              <a:defRPr sz="1200"/>
            </a:lvl1pPr>
          </a:lstStyle>
          <a:p>
            <a:fld id="{DEB2A5AB-66B5-47AD-B7AD-381A9F17F8B1}" type="slidenum">
              <a:rPr kumimoji="1" lang="ja-JP" altLang="en-US" smtClean="0"/>
              <a:t>‹#›</a:t>
            </a:fld>
            <a:endParaRPr kumimoji="1" lang="ja-JP" altLang="en-US"/>
          </a:p>
        </p:txBody>
      </p:sp>
    </p:spTree>
    <p:extLst>
      <p:ext uri="{BB962C8B-B14F-4D97-AF65-F5344CB8AC3E}">
        <p14:creationId xmlns:p14="http://schemas.microsoft.com/office/powerpoint/2010/main" val="376552518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013055"/>
            <a:ext cx="7772400" cy="1389038"/>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672099"/>
            <a:ext cx="6400800" cy="1656045"/>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C3082778-179C-459C-8DA0-678DE9DBACD7}" type="datetime1">
              <a:rPr kumimoji="1" lang="ja-JP" altLang="en-US" smtClean="0"/>
              <a:t>2022/3/24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2603752-A39A-41CC-96A1-ECF462717755}" type="slidenum">
              <a:rPr kumimoji="1" lang="ja-JP" altLang="en-US" smtClean="0"/>
              <a:t>‹#›</a:t>
            </a:fld>
            <a:endParaRPr kumimoji="1" lang="ja-JP" altLang="en-US"/>
          </a:p>
        </p:txBody>
      </p:sp>
    </p:spTree>
    <p:extLst>
      <p:ext uri="{BB962C8B-B14F-4D97-AF65-F5344CB8AC3E}">
        <p14:creationId xmlns:p14="http://schemas.microsoft.com/office/powerpoint/2010/main" val="24378629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D694AAEE-1E58-4532-9ED9-FAEA41E02654}" type="datetime1">
              <a:rPr kumimoji="1" lang="ja-JP" altLang="en-US" smtClean="0"/>
              <a:t>2022/3/24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2603752-A39A-41CC-96A1-ECF462717755}" type="slidenum">
              <a:rPr kumimoji="1" lang="ja-JP" altLang="en-US" smtClean="0"/>
              <a:t>‹#›</a:t>
            </a:fld>
            <a:endParaRPr kumimoji="1" lang="ja-JP" altLang="en-US"/>
          </a:p>
        </p:txBody>
      </p:sp>
    </p:spTree>
    <p:extLst>
      <p:ext uri="{BB962C8B-B14F-4D97-AF65-F5344CB8AC3E}">
        <p14:creationId xmlns:p14="http://schemas.microsoft.com/office/powerpoint/2010/main" val="9454421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59508"/>
            <a:ext cx="2057400" cy="5529149"/>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59508"/>
            <a:ext cx="6019800" cy="5529149"/>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EAF7E00-EE58-44AC-8BD0-72870F1B4932}" type="datetime1">
              <a:rPr kumimoji="1" lang="ja-JP" altLang="en-US" smtClean="0"/>
              <a:t>2022/3/24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2603752-A39A-41CC-96A1-ECF462717755}" type="slidenum">
              <a:rPr kumimoji="1" lang="ja-JP" altLang="en-US" smtClean="0"/>
              <a:t>‹#›</a:t>
            </a:fld>
            <a:endParaRPr kumimoji="1" lang="ja-JP" altLang="en-US"/>
          </a:p>
        </p:txBody>
      </p:sp>
    </p:spTree>
    <p:extLst>
      <p:ext uri="{BB962C8B-B14F-4D97-AF65-F5344CB8AC3E}">
        <p14:creationId xmlns:p14="http://schemas.microsoft.com/office/powerpoint/2010/main" val="22196053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063DC23-CE4B-405D-8312-7AF013B964A2}" type="datetime1">
              <a:rPr kumimoji="1" lang="ja-JP" altLang="en-US" smtClean="0"/>
              <a:t>2022/3/24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2603752-A39A-41CC-96A1-ECF462717755}" type="slidenum">
              <a:rPr kumimoji="1" lang="ja-JP" altLang="en-US" smtClean="0"/>
              <a:t>‹#›</a:t>
            </a:fld>
            <a:endParaRPr kumimoji="1" lang="ja-JP" altLang="en-US"/>
          </a:p>
        </p:txBody>
      </p:sp>
    </p:spTree>
    <p:extLst>
      <p:ext uri="{BB962C8B-B14F-4D97-AF65-F5344CB8AC3E}">
        <p14:creationId xmlns:p14="http://schemas.microsoft.com/office/powerpoint/2010/main" val="38857883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164113"/>
            <a:ext cx="7772400" cy="128703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746575"/>
            <a:ext cx="7772400" cy="1417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859166F5-5516-46A0-ACAB-80E20F37915D}" type="datetime1">
              <a:rPr kumimoji="1" lang="ja-JP" altLang="en-US" smtClean="0"/>
              <a:t>2022/3/24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2603752-A39A-41CC-96A1-ECF462717755}" type="slidenum">
              <a:rPr kumimoji="1" lang="ja-JP" altLang="en-US" smtClean="0"/>
              <a:t>‹#›</a:t>
            </a:fld>
            <a:endParaRPr kumimoji="1" lang="ja-JP" altLang="en-US"/>
          </a:p>
        </p:txBody>
      </p:sp>
    </p:spTree>
    <p:extLst>
      <p:ext uri="{BB962C8B-B14F-4D97-AF65-F5344CB8AC3E}">
        <p14:creationId xmlns:p14="http://schemas.microsoft.com/office/powerpoint/2010/main" val="34114157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512041"/>
            <a:ext cx="4038600" cy="42766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512041"/>
            <a:ext cx="4038600" cy="42766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95A5BA67-0C20-4C05-94F5-FEA5840FF811}" type="datetime1">
              <a:rPr kumimoji="1" lang="ja-JP" altLang="en-US" smtClean="0"/>
              <a:t>2022/3/24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2603752-A39A-41CC-96A1-ECF462717755}" type="slidenum">
              <a:rPr kumimoji="1" lang="ja-JP" altLang="en-US" smtClean="0"/>
              <a:t>‹#›</a:t>
            </a:fld>
            <a:endParaRPr kumimoji="1" lang="ja-JP" altLang="en-US"/>
          </a:p>
        </p:txBody>
      </p:sp>
    </p:spTree>
    <p:extLst>
      <p:ext uri="{BB962C8B-B14F-4D97-AF65-F5344CB8AC3E}">
        <p14:creationId xmlns:p14="http://schemas.microsoft.com/office/powerpoint/2010/main" val="39045290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450540"/>
            <a:ext cx="4040188" cy="6045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055056"/>
            <a:ext cx="4040188" cy="3733601"/>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6" y="1450540"/>
            <a:ext cx="4041775" cy="6045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6" y="2055056"/>
            <a:ext cx="4041775" cy="3733601"/>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93AC9CC6-5839-44A2-9763-6AA9404CAAB1}" type="datetime1">
              <a:rPr kumimoji="1" lang="ja-JP" altLang="en-US" smtClean="0"/>
              <a:t>2022/3/24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12603752-A39A-41CC-96A1-ECF462717755}" type="slidenum">
              <a:rPr kumimoji="1" lang="ja-JP" altLang="en-US" smtClean="0"/>
              <a:t>‹#›</a:t>
            </a:fld>
            <a:endParaRPr kumimoji="1" lang="ja-JP" altLang="en-US"/>
          </a:p>
        </p:txBody>
      </p:sp>
    </p:spTree>
    <p:extLst>
      <p:ext uri="{BB962C8B-B14F-4D97-AF65-F5344CB8AC3E}">
        <p14:creationId xmlns:p14="http://schemas.microsoft.com/office/powerpoint/2010/main" val="38908501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F8510209-82C0-4B27-8697-3BDF69974DD3}" type="datetime1">
              <a:rPr kumimoji="1" lang="ja-JP" altLang="en-US" smtClean="0"/>
              <a:t>2022/3/24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12603752-A39A-41CC-96A1-ECF462717755}" type="slidenum">
              <a:rPr kumimoji="1" lang="ja-JP" altLang="en-US" smtClean="0"/>
              <a:t>‹#›</a:t>
            </a:fld>
            <a:endParaRPr kumimoji="1" lang="ja-JP" altLang="en-US"/>
          </a:p>
        </p:txBody>
      </p:sp>
    </p:spTree>
    <p:extLst>
      <p:ext uri="{BB962C8B-B14F-4D97-AF65-F5344CB8AC3E}">
        <p14:creationId xmlns:p14="http://schemas.microsoft.com/office/powerpoint/2010/main" val="34154589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4F2126C6-5669-4E10-9427-FF0329CF80D9}" type="datetime1">
              <a:rPr kumimoji="1" lang="ja-JP" altLang="en-US" smtClean="0"/>
              <a:t>2022/3/24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12603752-A39A-41CC-96A1-ECF462717755}" type="slidenum">
              <a:rPr kumimoji="1" lang="ja-JP" altLang="en-US" smtClean="0"/>
              <a:t>‹#›</a:t>
            </a:fld>
            <a:endParaRPr kumimoji="1" lang="ja-JP" altLang="en-US"/>
          </a:p>
        </p:txBody>
      </p:sp>
    </p:spTree>
    <p:extLst>
      <p:ext uri="{BB962C8B-B14F-4D97-AF65-F5344CB8AC3E}">
        <p14:creationId xmlns:p14="http://schemas.microsoft.com/office/powerpoint/2010/main" val="32279431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1" y="258007"/>
            <a:ext cx="3008313" cy="109803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58007"/>
            <a:ext cx="5111750" cy="553065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1" y="1356037"/>
            <a:ext cx="3008313" cy="443262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28D973C2-10EE-40AA-872E-1AE97647C56C}" type="datetime1">
              <a:rPr kumimoji="1" lang="ja-JP" altLang="en-US" smtClean="0"/>
              <a:t>2022/3/24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2603752-A39A-41CC-96A1-ECF462717755}" type="slidenum">
              <a:rPr kumimoji="1" lang="ja-JP" altLang="en-US" smtClean="0"/>
              <a:t>‹#›</a:t>
            </a:fld>
            <a:endParaRPr kumimoji="1" lang="ja-JP" altLang="en-US"/>
          </a:p>
        </p:txBody>
      </p:sp>
    </p:spTree>
    <p:extLst>
      <p:ext uri="{BB962C8B-B14F-4D97-AF65-F5344CB8AC3E}">
        <p14:creationId xmlns:p14="http://schemas.microsoft.com/office/powerpoint/2010/main" val="39120431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536122"/>
            <a:ext cx="5486400" cy="535515"/>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579016"/>
            <a:ext cx="5486400" cy="388810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071637"/>
            <a:ext cx="5486400" cy="76052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5EA7BF9-3A07-4164-87CB-BFCFAB39FE47}" type="datetime1">
              <a:rPr kumimoji="1" lang="ja-JP" altLang="en-US" smtClean="0"/>
              <a:t>2022/3/24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2603752-A39A-41CC-96A1-ECF462717755}" type="slidenum">
              <a:rPr kumimoji="1" lang="ja-JP" altLang="en-US" smtClean="0"/>
              <a:t>‹#›</a:t>
            </a:fld>
            <a:endParaRPr kumimoji="1" lang="ja-JP" altLang="en-US"/>
          </a:p>
        </p:txBody>
      </p:sp>
    </p:spTree>
    <p:extLst>
      <p:ext uri="{BB962C8B-B14F-4D97-AF65-F5344CB8AC3E}">
        <p14:creationId xmlns:p14="http://schemas.microsoft.com/office/powerpoint/2010/main" val="25942747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59508"/>
            <a:ext cx="8229600" cy="1080029"/>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12041"/>
            <a:ext cx="8229600" cy="4276616"/>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006163"/>
            <a:ext cx="2133600" cy="345009"/>
          </a:xfrm>
          <a:prstGeom prst="rect">
            <a:avLst/>
          </a:prstGeom>
        </p:spPr>
        <p:txBody>
          <a:bodyPr vert="horz" lIns="91440" tIns="45720" rIns="91440" bIns="45720" rtlCol="0" anchor="ctr"/>
          <a:lstStyle>
            <a:lvl1pPr algn="l">
              <a:defRPr sz="1200">
                <a:solidFill>
                  <a:schemeClr val="tx1">
                    <a:tint val="75000"/>
                  </a:schemeClr>
                </a:solidFill>
              </a:defRPr>
            </a:lvl1pPr>
          </a:lstStyle>
          <a:p>
            <a:fld id="{51059018-B672-41CB-9042-D1CD1CFB0B82}" type="datetime1">
              <a:rPr kumimoji="1" lang="ja-JP" altLang="en-US" smtClean="0"/>
              <a:t>2022/3/24</a:t>
            </a:fld>
            <a:endParaRPr kumimoji="1" lang="ja-JP" altLang="en-US"/>
          </a:p>
        </p:txBody>
      </p:sp>
      <p:sp>
        <p:nvSpPr>
          <p:cNvPr id="5" name="フッター プレースホルダー 4"/>
          <p:cNvSpPr>
            <a:spLocks noGrp="1"/>
          </p:cNvSpPr>
          <p:nvPr>
            <p:ph type="ftr" sz="quarter" idx="3"/>
          </p:nvPr>
        </p:nvSpPr>
        <p:spPr>
          <a:xfrm>
            <a:off x="3124200" y="6006163"/>
            <a:ext cx="2895600" cy="345009"/>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006163"/>
            <a:ext cx="2133600" cy="345009"/>
          </a:xfrm>
          <a:prstGeom prst="rect">
            <a:avLst/>
          </a:prstGeom>
        </p:spPr>
        <p:txBody>
          <a:bodyPr vert="horz" lIns="91440" tIns="45720" rIns="91440" bIns="45720" rtlCol="0" anchor="ctr"/>
          <a:lstStyle>
            <a:lvl1pPr algn="r">
              <a:defRPr sz="1200">
                <a:solidFill>
                  <a:schemeClr val="tx1">
                    <a:tint val="75000"/>
                  </a:schemeClr>
                </a:solidFill>
              </a:defRPr>
            </a:lvl1pPr>
          </a:lstStyle>
          <a:p>
            <a:fld id="{12603752-A39A-41CC-96A1-ECF462717755}" type="slidenum">
              <a:rPr kumimoji="1" lang="ja-JP" altLang="en-US" smtClean="0"/>
              <a:t>‹#›</a:t>
            </a:fld>
            <a:endParaRPr kumimoji="1" lang="ja-JP" altLang="en-US"/>
          </a:p>
        </p:txBody>
      </p:sp>
    </p:spTree>
    <p:extLst>
      <p:ext uri="{BB962C8B-B14F-4D97-AF65-F5344CB8AC3E}">
        <p14:creationId xmlns:p14="http://schemas.microsoft.com/office/powerpoint/2010/main" val="38760751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コンテンツ プレースホルダー 2"/>
          <p:cNvSpPr txBox="1">
            <a:spLocks/>
          </p:cNvSpPr>
          <p:nvPr/>
        </p:nvSpPr>
        <p:spPr>
          <a:xfrm>
            <a:off x="35495" y="431774"/>
            <a:ext cx="9044111" cy="6026175"/>
          </a:xfrm>
          <a:prstGeom prst="rect">
            <a:avLst/>
          </a:prstGeom>
          <a:ln w="19050">
            <a:solidFill>
              <a:schemeClr val="tx1"/>
            </a:solidFill>
          </a:ln>
        </p:spPr>
        <p:txBody>
          <a:bodyPr vert="horz" lIns="91440" tIns="45720" rIns="91440" bIns="45720" rtlCol="0">
            <a:normAutofit fontScale="70000" lnSpcReduction="20000"/>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marR="0" lvl="0" indent="0" algn="l" defTabSz="914400" rtl="0" eaLnBrk="1" fontAlgn="auto" latinLnBrk="0" hangingPunct="1">
              <a:lnSpc>
                <a:spcPts val="400"/>
              </a:lnSpc>
              <a:spcBef>
                <a:spcPct val="20000"/>
              </a:spcBef>
              <a:spcAft>
                <a:spcPts val="0"/>
              </a:spcAft>
              <a:buClrTx/>
              <a:buSzTx/>
              <a:buFont typeface="Arial" panose="020B0604020202020204" pitchFamily="34" charset="0"/>
              <a:buNone/>
              <a:tabLst/>
              <a:defRPr/>
            </a:pPr>
            <a:r>
              <a:rPr kumimoji="1" lang="en-US" altLang="ja-JP" sz="1400" b="1" i="0" u="none" strike="noStrike" kern="1200" cap="none" spc="0" normalizeH="0" baseline="0" noProof="0" dirty="0" smtClean="0">
                <a:ln>
                  <a:noFill/>
                </a:ln>
                <a:solidFill>
                  <a:prstClr val="black"/>
                </a:solidFill>
                <a:effectLst/>
                <a:uLnTx/>
                <a:uFillTx/>
                <a:latin typeface="+mn-ea"/>
              </a:rPr>
              <a:t>  </a:t>
            </a:r>
            <a:r>
              <a:rPr lang="ja-JP" altLang="en-US" sz="1400" b="1" dirty="0">
                <a:solidFill>
                  <a:prstClr val="black"/>
                </a:solidFill>
                <a:latin typeface="+mn-ea"/>
              </a:rPr>
              <a:t>　</a:t>
            </a:r>
            <a:r>
              <a:rPr lang="ja-JP" altLang="en-US" sz="1400" b="1" dirty="0" smtClean="0">
                <a:solidFill>
                  <a:prstClr val="black"/>
                </a:solidFill>
                <a:latin typeface="+mn-ea"/>
              </a:rPr>
              <a:t>　　　　　　　　　　　　　　　　　　　　　　　</a:t>
            </a:r>
            <a:endParaRPr lang="en-US" altLang="ja-JP" sz="900" b="1" dirty="0" smtClean="0">
              <a:solidFill>
                <a:prstClr val="black"/>
              </a:solidFill>
              <a:latin typeface="+mn-ea"/>
            </a:endParaRPr>
          </a:p>
          <a:p>
            <a:pPr marL="0" lvl="0" indent="0">
              <a:buNone/>
              <a:defRPr/>
            </a:pPr>
            <a:r>
              <a:rPr lang="ja-JP" altLang="en-US" sz="1200" b="1" dirty="0" smtClean="0">
                <a:solidFill>
                  <a:prstClr val="black"/>
                </a:solidFill>
                <a:latin typeface="+mn-ea"/>
              </a:rPr>
              <a:t>                                                                         </a:t>
            </a:r>
            <a:r>
              <a:rPr lang="ja-JP" altLang="en-US" sz="1300" dirty="0" smtClean="0">
                <a:solidFill>
                  <a:prstClr val="black"/>
                </a:solidFill>
                <a:latin typeface="+mn-ea"/>
              </a:rPr>
              <a:t>令和</a:t>
            </a:r>
            <a:r>
              <a:rPr lang="ja-JP" altLang="en-US" sz="1300" dirty="0">
                <a:solidFill>
                  <a:prstClr val="black"/>
                </a:solidFill>
                <a:latin typeface="+mn-ea"/>
              </a:rPr>
              <a:t>３年</a:t>
            </a:r>
            <a:r>
              <a:rPr lang="en-US" altLang="ja-JP" sz="1300" dirty="0">
                <a:solidFill>
                  <a:prstClr val="black"/>
                </a:solidFill>
                <a:latin typeface="+mn-ea"/>
              </a:rPr>
              <a:t>12</a:t>
            </a:r>
            <a:r>
              <a:rPr lang="ja-JP" altLang="en-US" sz="1300" dirty="0">
                <a:solidFill>
                  <a:prstClr val="black"/>
                </a:solidFill>
                <a:latin typeface="+mn-ea"/>
              </a:rPr>
              <a:t>月</a:t>
            </a:r>
            <a:r>
              <a:rPr lang="en-US" altLang="ja-JP" sz="1300" dirty="0">
                <a:solidFill>
                  <a:prstClr val="black"/>
                </a:solidFill>
                <a:latin typeface="+mn-ea"/>
              </a:rPr>
              <a:t>20</a:t>
            </a:r>
            <a:r>
              <a:rPr lang="ja-JP" altLang="en-US" sz="1300" dirty="0">
                <a:solidFill>
                  <a:prstClr val="black"/>
                </a:solidFill>
                <a:latin typeface="+mn-ea"/>
              </a:rPr>
              <a:t>日〆実施状況調査　⇒　令和４年１月６日全市町村へ結果及び参考資料を送付</a:t>
            </a:r>
          </a:p>
          <a:p>
            <a:pPr marL="0" lvl="0" indent="0">
              <a:buNone/>
              <a:defRPr/>
            </a:pPr>
            <a:endParaRPr lang="ja-JP" altLang="en-US" sz="1200" b="1" dirty="0">
              <a:solidFill>
                <a:prstClr val="black"/>
              </a:solidFill>
              <a:latin typeface="+mn-ea"/>
            </a:endParaRPr>
          </a:p>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endParaRPr kumimoji="1" lang="en-US" altLang="ja-JP" sz="1200" b="1" i="0" u="none" strike="noStrike" kern="1200" cap="none" spc="0" normalizeH="0" baseline="0" noProof="0" dirty="0" smtClean="0">
              <a:ln>
                <a:noFill/>
              </a:ln>
              <a:solidFill>
                <a:prstClr val="black"/>
              </a:solidFill>
              <a:effectLst/>
              <a:uLnTx/>
              <a:uFillTx/>
              <a:latin typeface="+mn-ea"/>
            </a:endParaRPr>
          </a:p>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endParaRPr lang="en-US" altLang="ja-JP" sz="1200" b="1" dirty="0">
              <a:solidFill>
                <a:prstClr val="black"/>
              </a:solidFill>
              <a:latin typeface="+mn-ea"/>
            </a:endParaRPr>
          </a:p>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endParaRPr kumimoji="1" lang="en-US" altLang="ja-JP" sz="1200" b="1" i="0" u="none" strike="noStrike" kern="1200" cap="none" spc="0" normalizeH="0" baseline="0" noProof="0" dirty="0" smtClean="0">
              <a:ln>
                <a:noFill/>
              </a:ln>
              <a:solidFill>
                <a:prstClr val="black"/>
              </a:solidFill>
              <a:effectLst/>
              <a:uLnTx/>
              <a:uFillTx/>
              <a:latin typeface="+mn-ea"/>
            </a:endParaRPr>
          </a:p>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endParaRPr lang="en-US" altLang="ja-JP" sz="1200" b="1" dirty="0">
              <a:solidFill>
                <a:prstClr val="black"/>
              </a:solidFill>
              <a:latin typeface="+mn-ea"/>
            </a:endParaRPr>
          </a:p>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endParaRPr kumimoji="1" lang="en-US" altLang="ja-JP" sz="1200" b="1" i="0" u="none" strike="noStrike" kern="1200" cap="none" spc="0" normalizeH="0" baseline="0" noProof="0" dirty="0" smtClean="0">
              <a:ln>
                <a:noFill/>
              </a:ln>
              <a:solidFill>
                <a:prstClr val="black"/>
              </a:solidFill>
              <a:effectLst/>
              <a:uLnTx/>
              <a:uFillTx/>
              <a:latin typeface="+mn-ea"/>
            </a:endParaRPr>
          </a:p>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endParaRPr lang="en-US" altLang="ja-JP" sz="1200" b="1" dirty="0">
              <a:solidFill>
                <a:prstClr val="black"/>
              </a:solidFill>
              <a:latin typeface="+mn-ea"/>
            </a:endParaRPr>
          </a:p>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endParaRPr kumimoji="1" lang="en-US" altLang="ja-JP" sz="1200" b="1" i="0" u="none" strike="noStrike" kern="1200" cap="none" spc="0" normalizeH="0" baseline="0" noProof="0" dirty="0" smtClean="0">
              <a:ln>
                <a:noFill/>
              </a:ln>
              <a:solidFill>
                <a:prstClr val="black"/>
              </a:solidFill>
              <a:effectLst/>
              <a:uLnTx/>
              <a:uFillTx/>
              <a:latin typeface="+mn-ea"/>
            </a:endParaRPr>
          </a:p>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endParaRPr lang="en-US" altLang="ja-JP" sz="1200" b="1" dirty="0">
              <a:solidFill>
                <a:prstClr val="black"/>
              </a:solidFill>
              <a:latin typeface="+mn-ea"/>
            </a:endParaRPr>
          </a:p>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endParaRPr kumimoji="1" lang="en-US" altLang="ja-JP" sz="1200" b="1" i="0" u="none" strike="noStrike" kern="1200" cap="none" spc="0" normalizeH="0" baseline="0" noProof="0" dirty="0" smtClean="0">
              <a:ln>
                <a:noFill/>
              </a:ln>
              <a:solidFill>
                <a:prstClr val="black"/>
              </a:solidFill>
              <a:effectLst/>
              <a:uLnTx/>
              <a:uFillTx/>
              <a:latin typeface="+mn-ea"/>
            </a:endParaRPr>
          </a:p>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endParaRPr lang="en-US" altLang="ja-JP" sz="1200" b="1" dirty="0">
              <a:solidFill>
                <a:prstClr val="black"/>
              </a:solidFill>
              <a:latin typeface="+mn-ea"/>
            </a:endParaRPr>
          </a:p>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endParaRPr kumimoji="1" lang="en-US" altLang="ja-JP" sz="1200" b="1" i="0" u="none" strike="noStrike" kern="1200" cap="none" spc="0" normalizeH="0" baseline="0" noProof="0" dirty="0" smtClean="0">
              <a:ln>
                <a:noFill/>
              </a:ln>
              <a:solidFill>
                <a:prstClr val="black"/>
              </a:solidFill>
              <a:effectLst/>
              <a:uLnTx/>
              <a:uFillTx/>
              <a:latin typeface="+mn-ea"/>
            </a:endParaRPr>
          </a:p>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endParaRPr lang="en-US" altLang="ja-JP" sz="1200" b="1" dirty="0">
              <a:solidFill>
                <a:prstClr val="black"/>
              </a:solidFill>
              <a:latin typeface="+mn-ea"/>
            </a:endParaRPr>
          </a:p>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endParaRPr lang="en-US" altLang="ja-JP" sz="500" b="1" dirty="0" smtClean="0">
              <a:solidFill>
                <a:prstClr val="black"/>
              </a:solidFill>
              <a:latin typeface="+mn-ea"/>
            </a:endParaRPr>
          </a:p>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endParaRPr lang="en-US" altLang="ja-JP" sz="500" b="1" dirty="0">
              <a:solidFill>
                <a:prstClr val="black"/>
              </a:solidFill>
              <a:latin typeface="+mn-ea"/>
            </a:endParaRPr>
          </a:p>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endParaRPr lang="en-US" altLang="ja-JP" sz="500" b="1" dirty="0" smtClean="0">
              <a:solidFill>
                <a:prstClr val="black"/>
              </a:solidFill>
              <a:latin typeface="+mn-ea"/>
            </a:endParaRPr>
          </a:p>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endParaRPr lang="en-US" altLang="ja-JP" sz="500" b="1" dirty="0">
              <a:solidFill>
                <a:prstClr val="black"/>
              </a:solidFill>
              <a:latin typeface="+mn-ea"/>
            </a:endParaRPr>
          </a:p>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endParaRPr lang="en-US" altLang="ja-JP" sz="500" b="1" dirty="0" smtClean="0">
              <a:solidFill>
                <a:prstClr val="black"/>
              </a:solidFill>
              <a:latin typeface="+mn-ea"/>
            </a:endParaRPr>
          </a:p>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endParaRPr lang="en-US" altLang="ja-JP" sz="500" b="1" dirty="0">
              <a:solidFill>
                <a:prstClr val="black"/>
              </a:solidFill>
              <a:latin typeface="+mn-ea"/>
            </a:endParaRPr>
          </a:p>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endParaRPr lang="en-US" altLang="ja-JP" sz="500" b="1" dirty="0" smtClean="0">
              <a:solidFill>
                <a:prstClr val="black"/>
              </a:solidFill>
              <a:latin typeface="+mn-ea"/>
            </a:endParaRPr>
          </a:p>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endParaRPr lang="en-US" altLang="ja-JP" sz="500" b="1" dirty="0">
              <a:solidFill>
                <a:prstClr val="black"/>
              </a:solidFill>
              <a:latin typeface="+mn-ea"/>
            </a:endParaRPr>
          </a:p>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endParaRPr lang="en-US" altLang="ja-JP" sz="500" b="1" dirty="0" smtClean="0">
              <a:solidFill>
                <a:prstClr val="black"/>
              </a:solidFill>
              <a:latin typeface="+mn-ea"/>
            </a:endParaRPr>
          </a:p>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endParaRPr lang="en-US" altLang="ja-JP" sz="500" b="1" dirty="0" smtClean="0">
              <a:solidFill>
                <a:prstClr val="black"/>
              </a:solidFill>
              <a:latin typeface="+mn-ea"/>
            </a:endParaRPr>
          </a:p>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endParaRPr lang="en-US" altLang="ja-JP" sz="500" b="1" dirty="0" smtClean="0">
              <a:solidFill>
                <a:prstClr val="black"/>
              </a:solidFill>
              <a:latin typeface="+mn-ea"/>
            </a:endParaRPr>
          </a:p>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endParaRPr lang="en-US" altLang="ja-JP" sz="500" b="1" dirty="0">
              <a:solidFill>
                <a:prstClr val="black"/>
              </a:solidFill>
              <a:latin typeface="+mn-ea"/>
            </a:endParaRPr>
          </a:p>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endParaRPr lang="en-US" altLang="ja-JP" sz="500" b="1" dirty="0" smtClean="0">
              <a:solidFill>
                <a:prstClr val="black"/>
              </a:solidFill>
              <a:latin typeface="+mn-ea"/>
            </a:endParaRPr>
          </a:p>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endParaRPr lang="en-US" altLang="ja-JP" sz="500" b="1" dirty="0" smtClean="0">
              <a:solidFill>
                <a:prstClr val="black"/>
              </a:solidFill>
              <a:latin typeface="+mn-ea"/>
            </a:endParaRPr>
          </a:p>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endParaRPr lang="en-US" altLang="ja-JP" sz="500" b="1" dirty="0">
              <a:solidFill>
                <a:prstClr val="black"/>
              </a:solidFill>
              <a:latin typeface="+mn-ea"/>
            </a:endParaRPr>
          </a:p>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endParaRPr lang="en-US" altLang="ja-JP" sz="500" b="1" dirty="0" smtClean="0">
              <a:solidFill>
                <a:prstClr val="black"/>
              </a:solidFill>
              <a:latin typeface="+mn-ea"/>
            </a:endParaRPr>
          </a:p>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endParaRPr lang="en-US" altLang="ja-JP" sz="500" b="1" dirty="0">
              <a:solidFill>
                <a:prstClr val="black"/>
              </a:solidFill>
              <a:latin typeface="+mn-ea"/>
            </a:endParaRPr>
          </a:p>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endParaRPr lang="en-US" altLang="ja-JP" sz="500" b="1" dirty="0">
              <a:solidFill>
                <a:prstClr val="black"/>
              </a:solidFill>
              <a:latin typeface="+mn-ea"/>
            </a:endParaRPr>
          </a:p>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endParaRPr lang="en-US" altLang="ja-JP" sz="500" b="1" dirty="0" smtClean="0">
              <a:solidFill>
                <a:prstClr val="black"/>
              </a:solidFill>
              <a:latin typeface="+mn-ea"/>
            </a:endParaRPr>
          </a:p>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endParaRPr lang="en-US" altLang="ja-JP" sz="500" b="1" dirty="0">
              <a:solidFill>
                <a:prstClr val="black"/>
              </a:solidFill>
              <a:latin typeface="+mn-ea"/>
            </a:endParaRPr>
          </a:p>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endParaRPr lang="en-US" altLang="ja-JP" sz="500" b="1" dirty="0" smtClean="0">
              <a:solidFill>
                <a:prstClr val="black"/>
              </a:solidFill>
              <a:latin typeface="+mn-ea"/>
            </a:endParaRPr>
          </a:p>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endParaRPr lang="en-US" altLang="ja-JP" sz="500" b="1" dirty="0" smtClean="0">
              <a:solidFill>
                <a:prstClr val="black"/>
              </a:solidFill>
              <a:latin typeface="+mn-ea"/>
            </a:endParaRPr>
          </a:p>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endParaRPr lang="en-US" altLang="ja-JP" sz="1050" b="1" dirty="0">
              <a:solidFill>
                <a:prstClr val="black"/>
              </a:solidFill>
              <a:latin typeface="+mn-ea"/>
            </a:endParaRPr>
          </a:p>
          <a:p>
            <a:pPr marL="0" indent="0">
              <a:buNone/>
              <a:defRPr/>
            </a:pPr>
            <a:r>
              <a:rPr lang="ja-JP" altLang="en-US" sz="1400" b="1" dirty="0" smtClean="0">
                <a:solidFill>
                  <a:prstClr val="black"/>
                </a:solidFill>
              </a:rPr>
              <a:t>　</a:t>
            </a:r>
            <a:endParaRPr lang="en-US" altLang="ja-JP" sz="1400" b="1" dirty="0" smtClean="0">
              <a:solidFill>
                <a:prstClr val="black"/>
              </a:solidFill>
            </a:endParaRPr>
          </a:p>
          <a:p>
            <a:pPr marL="0" lvl="0" indent="0">
              <a:spcBef>
                <a:spcPts val="0"/>
              </a:spcBef>
              <a:buNone/>
            </a:pPr>
            <a:r>
              <a:rPr lang="ja-JP" altLang="en-US" sz="900" dirty="0" smtClean="0">
                <a:solidFill>
                  <a:prstClr val="black"/>
                </a:solidFill>
              </a:rPr>
              <a:t>　　　　　</a:t>
            </a:r>
            <a:r>
              <a:rPr lang="ja-JP" altLang="en-US" sz="900" dirty="0">
                <a:solidFill>
                  <a:prstClr val="black"/>
                </a:solidFill>
              </a:rPr>
              <a:t>　</a:t>
            </a:r>
            <a:endParaRPr lang="en-US" altLang="ja-JP" sz="900" dirty="0">
              <a:solidFill>
                <a:prstClr val="black"/>
              </a:solidFill>
            </a:endParaRPr>
          </a:p>
          <a:p>
            <a:pPr marL="0" lvl="0" indent="0">
              <a:lnSpc>
                <a:spcPts val="1400"/>
              </a:lnSpc>
              <a:spcBef>
                <a:spcPts val="0"/>
              </a:spcBef>
              <a:buNone/>
            </a:pPr>
            <a:r>
              <a:rPr lang="ja-JP" altLang="en-US" sz="1400" b="1" dirty="0" smtClean="0">
                <a:solidFill>
                  <a:prstClr val="black"/>
                </a:solidFill>
              </a:rPr>
              <a:t>　　 </a:t>
            </a:r>
            <a:r>
              <a:rPr lang="ja-JP" altLang="en-US" sz="1600" b="1" dirty="0" smtClean="0">
                <a:solidFill>
                  <a:prstClr val="black"/>
                </a:solidFill>
              </a:rPr>
              <a:t>≪</a:t>
            </a:r>
            <a:r>
              <a:rPr lang="ja-JP" altLang="en-US" sz="1600" b="1" dirty="0">
                <a:solidFill>
                  <a:prstClr val="black"/>
                </a:solidFill>
              </a:rPr>
              <a:t>　府の考え方（令和４年２月時点）　</a:t>
            </a:r>
            <a:r>
              <a:rPr lang="ja-JP" altLang="en-US" sz="1600" b="1" dirty="0" smtClean="0">
                <a:solidFill>
                  <a:prstClr val="black"/>
                </a:solidFill>
              </a:rPr>
              <a:t>≫</a:t>
            </a:r>
            <a:endParaRPr lang="en-US" altLang="ja-JP" sz="1600" b="1" dirty="0" smtClean="0">
              <a:solidFill>
                <a:prstClr val="black"/>
              </a:solidFill>
            </a:endParaRPr>
          </a:p>
          <a:p>
            <a:pPr marL="0" lvl="0" indent="0">
              <a:lnSpc>
                <a:spcPts val="1400"/>
              </a:lnSpc>
              <a:spcBef>
                <a:spcPts val="0"/>
              </a:spcBef>
              <a:buNone/>
            </a:pPr>
            <a:r>
              <a:rPr lang="ja-JP" altLang="en-US" sz="1600" dirty="0" smtClean="0">
                <a:solidFill>
                  <a:prstClr val="black"/>
                </a:solidFill>
              </a:rPr>
              <a:t>         〇</a:t>
            </a:r>
            <a:r>
              <a:rPr lang="ja-JP" altLang="en-US" sz="1600" dirty="0">
                <a:solidFill>
                  <a:prstClr val="black"/>
                </a:solidFill>
              </a:rPr>
              <a:t>　高額療養費の支給手続きの簡素化については、被保険者や市町村の負担軽減のため省令改正され</a:t>
            </a:r>
            <a:r>
              <a:rPr lang="ja-JP" altLang="en-US" sz="1600" dirty="0" smtClean="0">
                <a:solidFill>
                  <a:prstClr val="black"/>
                </a:solidFill>
              </a:rPr>
              <a:t>、７０歳</a:t>
            </a:r>
            <a:r>
              <a:rPr lang="ja-JP" altLang="en-US" sz="1600" dirty="0">
                <a:solidFill>
                  <a:prstClr val="black"/>
                </a:solidFill>
              </a:rPr>
              <a:t>以上のみの世帯に関わらず</a:t>
            </a:r>
            <a:r>
              <a:rPr lang="ja-JP" altLang="en-US" sz="1600" dirty="0" smtClean="0">
                <a:solidFill>
                  <a:prstClr val="black"/>
                </a:solidFill>
              </a:rPr>
              <a:t>、</a:t>
            </a:r>
            <a:endParaRPr lang="en-US" altLang="ja-JP" sz="1600" dirty="0" smtClean="0">
              <a:solidFill>
                <a:prstClr val="black"/>
              </a:solidFill>
            </a:endParaRPr>
          </a:p>
          <a:p>
            <a:pPr marL="0" lvl="0" indent="0">
              <a:lnSpc>
                <a:spcPts val="1400"/>
              </a:lnSpc>
              <a:spcBef>
                <a:spcPts val="0"/>
              </a:spcBef>
              <a:buNone/>
            </a:pPr>
            <a:r>
              <a:rPr lang="en-US" altLang="ja-JP" sz="1600" dirty="0">
                <a:solidFill>
                  <a:prstClr val="black"/>
                </a:solidFill>
              </a:rPr>
              <a:t> </a:t>
            </a:r>
            <a:r>
              <a:rPr lang="en-US" altLang="ja-JP" sz="1600" dirty="0" smtClean="0">
                <a:solidFill>
                  <a:prstClr val="black"/>
                </a:solidFill>
              </a:rPr>
              <a:t>             </a:t>
            </a:r>
            <a:r>
              <a:rPr lang="ja-JP" altLang="en-US" sz="1600" dirty="0" smtClean="0">
                <a:solidFill>
                  <a:prstClr val="black"/>
                </a:solidFill>
              </a:rPr>
              <a:t>全年齢</a:t>
            </a:r>
            <a:r>
              <a:rPr lang="ja-JP" altLang="en-US" sz="1600" dirty="0">
                <a:solidFill>
                  <a:prstClr val="black"/>
                </a:solidFill>
              </a:rPr>
              <a:t>において各市町村において実施可能である。</a:t>
            </a:r>
          </a:p>
          <a:p>
            <a:pPr marL="0" lvl="0" indent="0">
              <a:lnSpc>
                <a:spcPts val="1400"/>
              </a:lnSpc>
              <a:spcBef>
                <a:spcPts val="0"/>
              </a:spcBef>
              <a:buNone/>
            </a:pPr>
            <a:r>
              <a:rPr lang="ja-JP" altLang="en-US" sz="1600" dirty="0" smtClean="0">
                <a:solidFill>
                  <a:prstClr val="black"/>
                </a:solidFill>
              </a:rPr>
              <a:t>         〇</a:t>
            </a:r>
            <a:r>
              <a:rPr lang="ja-JP" altLang="en-US" sz="1600" dirty="0">
                <a:solidFill>
                  <a:prstClr val="black"/>
                </a:solidFill>
              </a:rPr>
              <a:t>　実施済み市町村の状況によると、開始時期や要綱等を精査することにより支給事務等に大きな支障は発生せず、実施のメリットが大きいため</a:t>
            </a:r>
            <a:r>
              <a:rPr lang="ja-JP" altLang="en-US" sz="1600" dirty="0" smtClean="0">
                <a:solidFill>
                  <a:prstClr val="black"/>
                </a:solidFill>
              </a:rPr>
              <a:t>、</a:t>
            </a:r>
            <a:endParaRPr lang="en-US" altLang="ja-JP" sz="1600" dirty="0" smtClean="0">
              <a:solidFill>
                <a:prstClr val="black"/>
              </a:solidFill>
            </a:endParaRPr>
          </a:p>
          <a:p>
            <a:pPr marL="0" lvl="0" indent="0">
              <a:lnSpc>
                <a:spcPts val="1400"/>
              </a:lnSpc>
              <a:spcBef>
                <a:spcPts val="0"/>
              </a:spcBef>
              <a:buNone/>
            </a:pPr>
            <a:r>
              <a:rPr lang="en-US" altLang="ja-JP" sz="1600" dirty="0">
                <a:solidFill>
                  <a:prstClr val="black"/>
                </a:solidFill>
              </a:rPr>
              <a:t> </a:t>
            </a:r>
            <a:r>
              <a:rPr lang="en-US" altLang="ja-JP" sz="1600" dirty="0" smtClean="0">
                <a:solidFill>
                  <a:prstClr val="black"/>
                </a:solidFill>
              </a:rPr>
              <a:t>             </a:t>
            </a:r>
            <a:r>
              <a:rPr lang="ja-JP" altLang="en-US" sz="1600" dirty="0" smtClean="0">
                <a:solidFill>
                  <a:prstClr val="black"/>
                </a:solidFill>
              </a:rPr>
              <a:t>今後</a:t>
            </a:r>
            <a:r>
              <a:rPr lang="ja-JP" altLang="en-US" sz="1600" dirty="0">
                <a:solidFill>
                  <a:prstClr val="black"/>
                </a:solidFill>
              </a:rPr>
              <a:t>も各市町村間の情報共有が必要である。</a:t>
            </a:r>
          </a:p>
          <a:p>
            <a:pPr marL="0" lvl="0" indent="0">
              <a:lnSpc>
                <a:spcPts val="1400"/>
              </a:lnSpc>
              <a:spcBef>
                <a:spcPts val="0"/>
              </a:spcBef>
              <a:buNone/>
            </a:pPr>
            <a:r>
              <a:rPr lang="en-US" altLang="ja-JP" sz="1600" dirty="0">
                <a:solidFill>
                  <a:prstClr val="black"/>
                </a:solidFill>
              </a:rPr>
              <a:t> </a:t>
            </a:r>
            <a:r>
              <a:rPr lang="en-US" altLang="ja-JP" sz="1600" dirty="0" smtClean="0">
                <a:solidFill>
                  <a:prstClr val="black"/>
                </a:solidFill>
              </a:rPr>
              <a:t>        </a:t>
            </a:r>
            <a:r>
              <a:rPr lang="ja-JP" altLang="en-US" sz="1600" dirty="0" smtClean="0">
                <a:solidFill>
                  <a:prstClr val="black"/>
                </a:solidFill>
              </a:rPr>
              <a:t>〇</a:t>
            </a:r>
            <a:r>
              <a:rPr lang="ja-JP" altLang="en-US" sz="1600" dirty="0">
                <a:solidFill>
                  <a:prstClr val="black"/>
                </a:solidFill>
              </a:rPr>
              <a:t>　給付主体である各市町村の規定整備やシステム更新等の状況が異なるため、実施の可否や時期等に</a:t>
            </a:r>
            <a:r>
              <a:rPr lang="ja-JP" altLang="en-US" sz="1600" dirty="0" smtClean="0">
                <a:solidFill>
                  <a:prstClr val="black"/>
                </a:solidFill>
              </a:rPr>
              <a:t>ついては各市町村の判断による。</a:t>
            </a:r>
            <a:endParaRPr lang="ja-JP" altLang="en-US" sz="1600" dirty="0">
              <a:solidFill>
                <a:prstClr val="black"/>
              </a:solidFill>
            </a:endParaRPr>
          </a:p>
          <a:p>
            <a:pPr marL="0" lvl="0" indent="0">
              <a:lnSpc>
                <a:spcPts val="1400"/>
              </a:lnSpc>
              <a:spcBef>
                <a:spcPts val="0"/>
              </a:spcBef>
              <a:buNone/>
            </a:pPr>
            <a:r>
              <a:rPr lang="ja-JP" altLang="en-US" sz="1600" dirty="0" smtClean="0">
                <a:solidFill>
                  <a:prstClr val="black"/>
                </a:solidFill>
              </a:rPr>
              <a:t>         〇</a:t>
            </a:r>
            <a:r>
              <a:rPr lang="ja-JP" altLang="en-US" sz="1600" dirty="0">
                <a:solidFill>
                  <a:prstClr val="black"/>
                </a:solidFill>
              </a:rPr>
              <a:t>　国が進めている地方公共団体の基幹業務システムの統一や標準化等の動向を注視する必要がある。</a:t>
            </a:r>
          </a:p>
          <a:p>
            <a:pPr marL="0" lvl="0" indent="0">
              <a:lnSpc>
                <a:spcPts val="600"/>
              </a:lnSpc>
              <a:spcBef>
                <a:spcPts val="0"/>
              </a:spcBef>
              <a:buNone/>
            </a:pPr>
            <a:r>
              <a:rPr lang="ja-JP" altLang="en-US" sz="1300" dirty="0" smtClean="0">
                <a:solidFill>
                  <a:prstClr val="black"/>
                </a:solidFill>
              </a:rPr>
              <a:t>            </a:t>
            </a:r>
            <a:endParaRPr lang="en-US" altLang="ja-JP" sz="1300" dirty="0" smtClean="0">
              <a:solidFill>
                <a:prstClr val="black"/>
              </a:solidFill>
            </a:endParaRPr>
          </a:p>
          <a:p>
            <a:pPr marL="0" lvl="0" indent="0">
              <a:lnSpc>
                <a:spcPts val="1400"/>
              </a:lnSpc>
              <a:spcBef>
                <a:spcPts val="0"/>
              </a:spcBef>
              <a:buNone/>
            </a:pPr>
            <a:r>
              <a:rPr lang="ja-JP" altLang="en-US" sz="1400" dirty="0" smtClean="0">
                <a:solidFill>
                  <a:prstClr val="black"/>
                </a:solidFill>
              </a:rPr>
              <a:t>         </a:t>
            </a:r>
            <a:r>
              <a:rPr lang="ja-JP" altLang="en-US" sz="1500" dirty="0" smtClean="0">
                <a:solidFill>
                  <a:prstClr val="black"/>
                </a:solidFill>
              </a:rPr>
              <a:t>従って、 </a:t>
            </a:r>
            <a:r>
              <a:rPr lang="ja-JP" altLang="en-US" sz="1500" b="1" u="sng" dirty="0" smtClean="0">
                <a:solidFill>
                  <a:prstClr val="black"/>
                </a:solidFill>
              </a:rPr>
              <a:t>「</a:t>
            </a:r>
            <a:r>
              <a:rPr lang="ja-JP" altLang="en-US" sz="1500" b="1" u="sng" dirty="0">
                <a:solidFill>
                  <a:prstClr val="black"/>
                </a:solidFill>
              </a:rPr>
              <a:t>全年齢の簡素化について各市町村の判断により順次実施する</a:t>
            </a:r>
            <a:r>
              <a:rPr lang="ja-JP" altLang="en-US" sz="1500" b="1" u="sng" dirty="0" smtClean="0">
                <a:solidFill>
                  <a:prstClr val="black"/>
                </a:solidFill>
              </a:rPr>
              <a:t>」 と</a:t>
            </a:r>
            <a:r>
              <a:rPr lang="ja-JP" altLang="en-US" sz="1500" b="1" u="sng" dirty="0">
                <a:solidFill>
                  <a:prstClr val="black"/>
                </a:solidFill>
              </a:rPr>
              <a:t>ともに</a:t>
            </a:r>
            <a:r>
              <a:rPr lang="ja-JP" altLang="en-US" sz="1500" b="1" u="sng" dirty="0" smtClean="0">
                <a:solidFill>
                  <a:prstClr val="black"/>
                </a:solidFill>
              </a:rPr>
              <a:t>、</a:t>
            </a:r>
            <a:endParaRPr lang="en-US" altLang="ja-JP" sz="1500" b="1" u="sng" dirty="0" smtClean="0">
              <a:solidFill>
                <a:prstClr val="black"/>
              </a:solidFill>
            </a:endParaRPr>
          </a:p>
          <a:p>
            <a:pPr marL="0" lvl="0" indent="0">
              <a:lnSpc>
                <a:spcPts val="1400"/>
              </a:lnSpc>
              <a:spcBef>
                <a:spcPts val="0"/>
              </a:spcBef>
              <a:buNone/>
            </a:pPr>
            <a:r>
              <a:rPr lang="ja-JP" altLang="en-US" sz="1500" b="1" dirty="0" smtClean="0">
                <a:solidFill>
                  <a:prstClr val="black"/>
                </a:solidFill>
              </a:rPr>
              <a:t>                         </a:t>
            </a:r>
            <a:r>
              <a:rPr lang="ja-JP" altLang="en-US" sz="1500" b="1" u="sng" dirty="0" smtClean="0">
                <a:solidFill>
                  <a:prstClr val="black"/>
                </a:solidFill>
              </a:rPr>
              <a:t>「</a:t>
            </a:r>
            <a:r>
              <a:rPr lang="ja-JP" altLang="en-US" sz="1500" b="1" u="sng" dirty="0">
                <a:solidFill>
                  <a:prstClr val="black"/>
                </a:solidFill>
              </a:rPr>
              <a:t>府内市町村の簡素化を推進するため、調整会議等において各市町村間の情報共有</a:t>
            </a:r>
            <a:r>
              <a:rPr lang="ja-JP" altLang="en-US" sz="1500" b="1" u="sng" dirty="0" smtClean="0">
                <a:solidFill>
                  <a:prstClr val="black"/>
                </a:solidFill>
              </a:rPr>
              <a:t>を行う」との趣旨</a:t>
            </a:r>
            <a:r>
              <a:rPr lang="ja-JP" altLang="en-US" sz="1500" dirty="0">
                <a:solidFill>
                  <a:prstClr val="black"/>
                </a:solidFill>
              </a:rPr>
              <a:t>について</a:t>
            </a:r>
            <a:r>
              <a:rPr lang="ja-JP" altLang="en-US" sz="1500" dirty="0" smtClean="0">
                <a:solidFill>
                  <a:prstClr val="black"/>
                </a:solidFill>
              </a:rPr>
              <a:t>、</a:t>
            </a:r>
            <a:endParaRPr lang="en-US" altLang="ja-JP" sz="1500" dirty="0" smtClean="0">
              <a:solidFill>
                <a:prstClr val="black"/>
              </a:solidFill>
            </a:endParaRPr>
          </a:p>
          <a:p>
            <a:pPr marL="0" lvl="0" indent="0">
              <a:lnSpc>
                <a:spcPts val="1400"/>
              </a:lnSpc>
              <a:spcBef>
                <a:spcPts val="0"/>
              </a:spcBef>
              <a:buNone/>
            </a:pPr>
            <a:r>
              <a:rPr lang="en-US" altLang="ja-JP" sz="1500" dirty="0">
                <a:solidFill>
                  <a:prstClr val="black"/>
                </a:solidFill>
              </a:rPr>
              <a:t> </a:t>
            </a:r>
            <a:r>
              <a:rPr lang="en-US" altLang="ja-JP" sz="1500" dirty="0" smtClean="0">
                <a:solidFill>
                  <a:prstClr val="black"/>
                </a:solidFill>
              </a:rPr>
              <a:t>                        </a:t>
            </a:r>
            <a:r>
              <a:rPr lang="ja-JP" altLang="en-US" sz="1500" dirty="0" smtClean="0">
                <a:solidFill>
                  <a:prstClr val="black"/>
                </a:solidFill>
              </a:rPr>
              <a:t>次期</a:t>
            </a:r>
            <a:r>
              <a:rPr lang="ja-JP" altLang="en-US" sz="1500" dirty="0">
                <a:solidFill>
                  <a:prstClr val="black"/>
                </a:solidFill>
              </a:rPr>
              <a:t>運営方針等に記載してはどうか</a:t>
            </a:r>
            <a:r>
              <a:rPr lang="ja-JP" altLang="en-US" sz="1500" dirty="0" smtClean="0">
                <a:solidFill>
                  <a:prstClr val="black"/>
                </a:solidFill>
              </a:rPr>
              <a:t>との内容を来年度に引き継ぐ</a:t>
            </a:r>
            <a:r>
              <a:rPr lang="ja-JP" altLang="en-US" sz="1500" smtClean="0">
                <a:solidFill>
                  <a:prstClr val="black"/>
                </a:solidFill>
              </a:rPr>
              <a:t>ことと考えて</a:t>
            </a:r>
            <a:r>
              <a:rPr lang="ja-JP" altLang="en-US" sz="1500" dirty="0">
                <a:solidFill>
                  <a:prstClr val="black"/>
                </a:solidFill>
              </a:rPr>
              <a:t>いる。</a:t>
            </a:r>
          </a:p>
          <a:p>
            <a:pPr marL="0" lvl="0" indent="0">
              <a:lnSpc>
                <a:spcPts val="500"/>
              </a:lnSpc>
              <a:spcBef>
                <a:spcPts val="0"/>
              </a:spcBef>
              <a:buNone/>
            </a:pPr>
            <a:r>
              <a:rPr lang="ja-JP" altLang="en-US" sz="1400" b="1" dirty="0">
                <a:solidFill>
                  <a:prstClr val="black"/>
                </a:solidFill>
              </a:rPr>
              <a:t>　</a:t>
            </a:r>
            <a:r>
              <a:rPr lang="ja-JP" altLang="en-US" sz="1400" b="1" dirty="0" smtClean="0">
                <a:solidFill>
                  <a:prstClr val="black"/>
                </a:solidFill>
              </a:rPr>
              <a:t>　</a:t>
            </a:r>
            <a:endParaRPr lang="en-US" altLang="ja-JP" sz="500" dirty="0" smtClean="0">
              <a:solidFill>
                <a:prstClr val="black"/>
              </a:solidFill>
            </a:endParaRPr>
          </a:p>
          <a:p>
            <a:pPr marL="0" lvl="0" indent="0">
              <a:lnSpc>
                <a:spcPts val="1400"/>
              </a:lnSpc>
              <a:spcBef>
                <a:spcPts val="0"/>
              </a:spcBef>
              <a:buNone/>
            </a:pPr>
            <a:r>
              <a:rPr lang="ja-JP" altLang="en-US" sz="1200" dirty="0">
                <a:solidFill>
                  <a:prstClr val="black"/>
                </a:solidFill>
              </a:rPr>
              <a:t>　</a:t>
            </a:r>
            <a:r>
              <a:rPr lang="ja-JP" altLang="en-US" sz="1200" dirty="0" smtClean="0">
                <a:solidFill>
                  <a:prstClr val="black"/>
                </a:solidFill>
              </a:rPr>
              <a:t>　</a:t>
            </a:r>
            <a:r>
              <a:rPr lang="ja-JP" altLang="en-US" sz="1600" dirty="0" smtClean="0">
                <a:solidFill>
                  <a:prstClr val="black"/>
                </a:solidFill>
              </a:rPr>
              <a:t>  </a:t>
            </a:r>
            <a:r>
              <a:rPr lang="ja-JP" altLang="en-US" sz="1600" b="1" dirty="0" smtClean="0">
                <a:solidFill>
                  <a:prstClr val="black"/>
                </a:solidFill>
              </a:rPr>
              <a:t>≪</a:t>
            </a:r>
            <a:r>
              <a:rPr lang="ja-JP" altLang="en-US" sz="1600" b="1" dirty="0">
                <a:solidFill>
                  <a:prstClr val="black"/>
                </a:solidFill>
              </a:rPr>
              <a:t>　現時点における</a:t>
            </a:r>
            <a:r>
              <a:rPr lang="ja-JP" altLang="en-US" sz="1600" b="1" dirty="0" smtClean="0">
                <a:solidFill>
                  <a:prstClr val="black"/>
                </a:solidFill>
              </a:rPr>
              <a:t>各委員の意見について</a:t>
            </a:r>
            <a:r>
              <a:rPr lang="ja-JP" altLang="en-US" sz="1600" b="1" dirty="0">
                <a:solidFill>
                  <a:prstClr val="black"/>
                </a:solidFill>
              </a:rPr>
              <a:t>　</a:t>
            </a:r>
            <a:r>
              <a:rPr lang="ja-JP" altLang="en-US" sz="1600" b="1" dirty="0" smtClean="0">
                <a:solidFill>
                  <a:prstClr val="black"/>
                </a:solidFill>
              </a:rPr>
              <a:t>≫</a:t>
            </a:r>
            <a:endParaRPr lang="en-US" altLang="ja-JP" sz="1600" b="1" dirty="0">
              <a:solidFill>
                <a:prstClr val="black"/>
              </a:solidFill>
            </a:endParaRPr>
          </a:p>
          <a:p>
            <a:pPr marL="0" lvl="0" indent="0">
              <a:lnSpc>
                <a:spcPts val="1400"/>
              </a:lnSpc>
              <a:spcBef>
                <a:spcPts val="0"/>
              </a:spcBef>
              <a:buNone/>
            </a:pPr>
            <a:r>
              <a:rPr lang="ja-JP" altLang="en-US" sz="1600" dirty="0">
                <a:solidFill>
                  <a:prstClr val="black"/>
                </a:solidFill>
              </a:rPr>
              <a:t>　</a:t>
            </a:r>
            <a:r>
              <a:rPr lang="ja-JP" altLang="en-US" sz="1600" dirty="0" smtClean="0">
                <a:solidFill>
                  <a:prstClr val="black"/>
                </a:solidFill>
              </a:rPr>
              <a:t>　　 本日の事業運営検討</a:t>
            </a:r>
            <a:r>
              <a:rPr lang="en-US" altLang="ja-JP" sz="1600" dirty="0" smtClean="0">
                <a:solidFill>
                  <a:prstClr val="black"/>
                </a:solidFill>
              </a:rPr>
              <a:t>WG</a:t>
            </a:r>
            <a:r>
              <a:rPr lang="ja-JP" altLang="en-US" sz="1600" dirty="0" smtClean="0">
                <a:solidFill>
                  <a:prstClr val="black"/>
                </a:solidFill>
              </a:rPr>
              <a:t>では、今年度の検討内容について、現時点</a:t>
            </a:r>
            <a:r>
              <a:rPr lang="ja-JP" altLang="en-US" sz="1600" dirty="0">
                <a:solidFill>
                  <a:prstClr val="black"/>
                </a:solidFill>
              </a:rPr>
              <a:t>における</a:t>
            </a:r>
            <a:r>
              <a:rPr lang="ja-JP" altLang="en-US" sz="1600" dirty="0" smtClean="0">
                <a:solidFill>
                  <a:prstClr val="black"/>
                </a:solidFill>
              </a:rPr>
              <a:t>各委員の意見</a:t>
            </a:r>
            <a:r>
              <a:rPr lang="ja-JP" altLang="en-US" sz="1600" dirty="0">
                <a:solidFill>
                  <a:prstClr val="black"/>
                </a:solidFill>
              </a:rPr>
              <a:t>を</a:t>
            </a:r>
            <a:r>
              <a:rPr lang="ja-JP" altLang="en-US" sz="1600" dirty="0" smtClean="0">
                <a:solidFill>
                  <a:prstClr val="black"/>
                </a:solidFill>
              </a:rPr>
              <a:t>いただき</a:t>
            </a:r>
            <a:r>
              <a:rPr lang="ja-JP" altLang="en-US" sz="1600" dirty="0">
                <a:solidFill>
                  <a:prstClr val="black"/>
                </a:solidFill>
              </a:rPr>
              <a:t>たい</a:t>
            </a:r>
            <a:r>
              <a:rPr lang="ja-JP" altLang="en-US" sz="1600" dirty="0" smtClean="0">
                <a:solidFill>
                  <a:prstClr val="black"/>
                </a:solidFill>
              </a:rPr>
              <a:t>。</a:t>
            </a:r>
            <a:endParaRPr lang="en-US" altLang="ja-JP" sz="1600" dirty="0" smtClean="0">
              <a:solidFill>
                <a:prstClr val="black"/>
              </a:solidFill>
            </a:endParaRPr>
          </a:p>
          <a:p>
            <a:pPr marL="0" lvl="0" indent="0">
              <a:lnSpc>
                <a:spcPts val="400"/>
              </a:lnSpc>
              <a:spcBef>
                <a:spcPts val="0"/>
              </a:spcBef>
              <a:buNone/>
            </a:pPr>
            <a:endParaRPr lang="en-US" altLang="ja-JP" sz="300" dirty="0" smtClean="0">
              <a:solidFill>
                <a:prstClr val="black"/>
              </a:solidFill>
            </a:endParaRPr>
          </a:p>
          <a:p>
            <a:pPr marL="0" lvl="0" indent="0">
              <a:spcBef>
                <a:spcPts val="0"/>
              </a:spcBef>
              <a:buNone/>
            </a:pPr>
            <a:r>
              <a:rPr lang="ja-JP" altLang="en-US" sz="1400" b="1" dirty="0">
                <a:solidFill>
                  <a:prstClr val="black"/>
                </a:solidFill>
              </a:rPr>
              <a:t>　</a:t>
            </a:r>
            <a:r>
              <a:rPr lang="ja-JP" altLang="en-US" sz="1400" b="1" dirty="0" smtClean="0">
                <a:solidFill>
                  <a:prstClr val="black"/>
                </a:solidFill>
              </a:rPr>
              <a:t>　 　　　　　　　　　　　　　　　　　　　　　　　　　　　　　　　　　</a:t>
            </a:r>
            <a:r>
              <a:rPr lang="ja-JP" altLang="en-US" sz="1200" b="1" dirty="0" smtClean="0">
                <a:solidFill>
                  <a:prstClr val="black"/>
                </a:solidFill>
              </a:rPr>
              <a:t>　　　　　　　　　　　　　                                                                                           　</a:t>
            </a:r>
            <a:r>
              <a:rPr lang="ja-JP" altLang="en-US" sz="1200" dirty="0" smtClean="0">
                <a:solidFill>
                  <a:prstClr val="black"/>
                </a:solidFill>
              </a:rPr>
              <a:t>⇒　</a:t>
            </a:r>
            <a:r>
              <a:rPr lang="ja-JP" altLang="en-US" sz="1200" dirty="0">
                <a:solidFill>
                  <a:prstClr val="black"/>
                </a:solidFill>
              </a:rPr>
              <a:t>今年度</a:t>
            </a:r>
            <a:r>
              <a:rPr lang="ja-JP" altLang="en-US" sz="1200" dirty="0" smtClean="0">
                <a:solidFill>
                  <a:prstClr val="black"/>
                </a:solidFill>
              </a:rPr>
              <a:t>の検討内容について、調整</a:t>
            </a:r>
            <a:r>
              <a:rPr lang="ja-JP" altLang="en-US" sz="1200" dirty="0">
                <a:solidFill>
                  <a:prstClr val="black"/>
                </a:solidFill>
              </a:rPr>
              <a:t>会議への報告</a:t>
            </a:r>
            <a:r>
              <a:rPr lang="ja-JP" altLang="en-US" sz="1200" dirty="0" smtClean="0">
                <a:solidFill>
                  <a:prstClr val="black"/>
                </a:solidFill>
              </a:rPr>
              <a:t>を行う。</a:t>
            </a:r>
            <a:r>
              <a:rPr lang="ja-JP" altLang="en-US" sz="1400" b="1" dirty="0" smtClean="0">
                <a:solidFill>
                  <a:prstClr val="black"/>
                </a:solidFill>
              </a:rPr>
              <a:t>　</a:t>
            </a:r>
            <a:endParaRPr lang="en-US" altLang="ja-JP" sz="1400" b="1" dirty="0">
              <a:solidFill>
                <a:prstClr val="black"/>
              </a:solidFill>
            </a:endParaRPr>
          </a:p>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endParaRPr kumimoji="1" lang="en-US" altLang="ja-JP" sz="1200" b="1" i="0" u="none" strike="noStrike" kern="1200" cap="none" spc="0" normalizeH="0" baseline="0" noProof="0" dirty="0" smtClean="0">
              <a:ln>
                <a:noFill/>
              </a:ln>
              <a:solidFill>
                <a:prstClr val="black"/>
              </a:solidFill>
              <a:effectLst/>
              <a:uLnTx/>
              <a:uFillTx/>
              <a:latin typeface="+mn-ea"/>
            </a:endParaRPr>
          </a:p>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endParaRPr kumimoji="1" lang="en-US" altLang="ja-JP" sz="1200" b="1" i="0" u="none" strike="noStrike" kern="1200" cap="none" spc="0" normalizeH="0" baseline="0" noProof="0" dirty="0" smtClean="0">
              <a:ln>
                <a:noFill/>
              </a:ln>
              <a:solidFill>
                <a:prstClr val="black"/>
              </a:solidFill>
              <a:effectLst/>
              <a:uLnTx/>
              <a:uFillTx/>
              <a:latin typeface="+mn-ea"/>
            </a:endParaRPr>
          </a:p>
          <a:p>
            <a:pPr marL="0" indent="0">
              <a:buNone/>
            </a:pPr>
            <a:endParaRPr lang="en-US" altLang="ja-JP" sz="1400" b="1" dirty="0" smtClean="0">
              <a:solidFill>
                <a:prstClr val="black"/>
              </a:solidFill>
              <a:latin typeface="+mn-ea"/>
            </a:endParaRPr>
          </a:p>
        </p:txBody>
      </p:sp>
      <p:sp>
        <p:nvSpPr>
          <p:cNvPr id="2" name="タイトル 1"/>
          <p:cNvSpPr>
            <a:spLocks noGrp="1"/>
          </p:cNvSpPr>
          <p:nvPr>
            <p:ph type="title"/>
          </p:nvPr>
        </p:nvSpPr>
        <p:spPr>
          <a:xfrm>
            <a:off x="35495" y="37581"/>
            <a:ext cx="6840761" cy="340204"/>
          </a:xfrm>
          <a:solidFill>
            <a:schemeClr val="accent5">
              <a:lumMod val="20000"/>
              <a:lumOff val="80000"/>
            </a:schemeClr>
          </a:solidFill>
          <a:ln w="28575">
            <a:solidFill>
              <a:schemeClr val="tx1"/>
            </a:solidFill>
          </a:ln>
        </p:spPr>
        <p:txBody>
          <a:bodyPr>
            <a:normAutofit fontScale="90000"/>
          </a:bodyPr>
          <a:lstStyle/>
          <a:p>
            <a:r>
              <a:rPr lang="ja-JP" altLang="en-US" sz="2000" b="1" dirty="0" smtClean="0"/>
              <a:t>高額療養費の支給申請手続きの簡素化について</a:t>
            </a:r>
            <a:endParaRPr kumimoji="1" lang="ja-JP" altLang="en-US" sz="1800" b="1" dirty="0"/>
          </a:p>
        </p:txBody>
      </p:sp>
      <p:sp>
        <p:nvSpPr>
          <p:cNvPr id="8" name="テキスト ボックス 5"/>
          <p:cNvSpPr txBox="1"/>
          <p:nvPr/>
        </p:nvSpPr>
        <p:spPr>
          <a:xfrm>
            <a:off x="8244408" y="42830"/>
            <a:ext cx="803512" cy="276999"/>
          </a:xfrm>
          <a:prstGeom prst="rect">
            <a:avLst/>
          </a:prstGeom>
          <a:noFill/>
          <a:ln w="25400">
            <a:solidFill>
              <a:schemeClr val="tx1"/>
            </a:solidFill>
          </a:ln>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smtClean="0">
                <a:ln>
                  <a:noFill/>
                </a:ln>
                <a:solidFill>
                  <a:prstClr val="black"/>
                </a:solidFill>
                <a:effectLst/>
                <a:uLnTx/>
                <a:uFillTx/>
                <a:latin typeface="HGSｺﾞｼｯｸE" panose="020B0900000000000000" pitchFamily="50" charset="-128"/>
                <a:ea typeface="HGSｺﾞｼｯｸE" panose="020B0900000000000000" pitchFamily="50" charset="-128"/>
                <a:cs typeface="+mn-cs"/>
              </a:rPr>
              <a:t>資料４</a:t>
            </a:r>
            <a:endParaRPr kumimoji="1" lang="ja-JP" altLang="en-US" sz="800" b="1" i="0" u="none" strike="noStrike" kern="1200" cap="none" spc="0" normalizeH="0" baseline="0" noProof="0" dirty="0">
              <a:ln>
                <a:noFill/>
              </a:ln>
              <a:solidFill>
                <a:prstClr val="black"/>
              </a:solidFill>
              <a:effectLst/>
              <a:uLnTx/>
              <a:uFillTx/>
              <a:latin typeface="HGSｺﾞｼｯｸE" panose="020B0900000000000000" pitchFamily="50" charset="-128"/>
              <a:ea typeface="HGSｺﾞｼｯｸE" panose="020B0900000000000000" pitchFamily="50" charset="-128"/>
              <a:cs typeface="+mn-cs"/>
            </a:endParaRPr>
          </a:p>
        </p:txBody>
      </p:sp>
      <p:sp>
        <p:nvSpPr>
          <p:cNvPr id="9" name="テキスト ボックス 5"/>
          <p:cNvSpPr txBox="1"/>
          <p:nvPr/>
        </p:nvSpPr>
        <p:spPr>
          <a:xfrm>
            <a:off x="6978406" y="33554"/>
            <a:ext cx="1266002" cy="338554"/>
          </a:xfrm>
          <a:prstGeom prst="rect">
            <a:avLst/>
          </a:prstGeom>
          <a:noFill/>
          <a:ln w="25400">
            <a:noFill/>
          </a:ln>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0" marR="0" lvl="0" indent="0" defTabSz="914400" rtl="0" eaLnBrk="1" fontAlgn="auto" latinLnBrk="0" hangingPunct="1">
              <a:lnSpc>
                <a:spcPct val="100000"/>
              </a:lnSpc>
              <a:spcBef>
                <a:spcPts val="0"/>
              </a:spcBef>
              <a:spcAft>
                <a:spcPts val="0"/>
              </a:spcAft>
              <a:buClrTx/>
              <a:buSzTx/>
              <a:buFontTx/>
              <a:buNone/>
              <a:tabLst/>
              <a:defRPr/>
            </a:pPr>
            <a:r>
              <a:rPr lang="ja-JP" altLang="en-US" sz="800" dirty="0" smtClean="0">
                <a:solidFill>
                  <a:prstClr val="black"/>
                </a:solidFill>
                <a:latin typeface="HGSｺﾞｼｯｸE" panose="020B0900000000000000" pitchFamily="50" charset="-128"/>
                <a:ea typeface="HGSｺﾞｼｯｸE" panose="020B0900000000000000" pitchFamily="50" charset="-128"/>
              </a:rPr>
              <a:t>令和４年２</a:t>
            </a:r>
            <a:r>
              <a:rPr lang="ja-JP" altLang="en-US" sz="800" noProof="0" dirty="0" smtClean="0">
                <a:solidFill>
                  <a:prstClr val="black"/>
                </a:solidFill>
                <a:latin typeface="HGSｺﾞｼｯｸE" panose="020B0900000000000000" pitchFamily="50" charset="-128"/>
                <a:ea typeface="HGSｺﾞｼｯｸE" panose="020B0900000000000000" pitchFamily="50" charset="-128"/>
              </a:rPr>
              <a:t>月</a:t>
            </a:r>
            <a:r>
              <a:rPr lang="en-US" altLang="ja-JP" sz="800" noProof="0" smtClean="0">
                <a:solidFill>
                  <a:prstClr val="black"/>
                </a:solidFill>
                <a:latin typeface="HGSｺﾞｼｯｸE" panose="020B0900000000000000" pitchFamily="50" charset="-128"/>
                <a:ea typeface="HGSｺﾞｼｯｸE" panose="020B0900000000000000" pitchFamily="50" charset="-128"/>
              </a:rPr>
              <a:t>22</a:t>
            </a:r>
            <a:r>
              <a:rPr lang="ja-JP" altLang="en-US" sz="800" noProof="0" smtClean="0">
                <a:solidFill>
                  <a:prstClr val="black"/>
                </a:solidFill>
                <a:latin typeface="HGSｺﾞｼｯｸE" panose="020B0900000000000000" pitchFamily="50" charset="-128"/>
                <a:ea typeface="HGSｺﾞｼｯｸE" panose="020B0900000000000000" pitchFamily="50" charset="-128"/>
              </a:rPr>
              <a:t>日</a:t>
            </a:r>
            <a:endParaRPr lang="en-US" altLang="ja-JP" sz="800" noProof="0" dirty="0" smtClean="0">
              <a:solidFill>
                <a:prstClr val="black"/>
              </a:solidFill>
              <a:latin typeface="HGSｺﾞｼｯｸE" panose="020B0900000000000000" pitchFamily="50" charset="-128"/>
              <a:ea typeface="HGSｺﾞｼｯｸE" panose="020B0900000000000000" pitchFamily="50" charset="-128"/>
            </a:endParaRPr>
          </a:p>
          <a:p>
            <a:pPr marL="0" marR="0" lvl="0" indent="0" defTabSz="914400" rtl="0" eaLnBrk="1" fontAlgn="auto" latinLnBrk="0" hangingPunct="1">
              <a:lnSpc>
                <a:spcPct val="100000"/>
              </a:lnSpc>
              <a:spcBef>
                <a:spcPts val="0"/>
              </a:spcBef>
              <a:spcAft>
                <a:spcPts val="0"/>
              </a:spcAft>
              <a:buClrTx/>
              <a:buSzTx/>
              <a:buFontTx/>
              <a:buNone/>
              <a:tabLst/>
              <a:defRPr/>
            </a:pPr>
            <a:r>
              <a:rPr lang="ja-JP" altLang="en-US" sz="800" dirty="0" smtClean="0">
                <a:solidFill>
                  <a:prstClr val="black"/>
                </a:solidFill>
                <a:latin typeface="HGSｺﾞｼｯｸE" panose="020B0900000000000000" pitchFamily="50" charset="-128"/>
                <a:ea typeface="HGSｺﾞｼｯｸE" panose="020B0900000000000000" pitchFamily="50" charset="-128"/>
              </a:rPr>
              <a:t>第</a:t>
            </a:r>
            <a:r>
              <a:rPr lang="en-US" altLang="ja-JP" sz="800" dirty="0" smtClean="0">
                <a:solidFill>
                  <a:prstClr val="black"/>
                </a:solidFill>
                <a:latin typeface="HGSｺﾞｼｯｸE" panose="020B0900000000000000" pitchFamily="50" charset="-128"/>
                <a:ea typeface="HGSｺﾞｼｯｸE" panose="020B0900000000000000" pitchFamily="50" charset="-128"/>
              </a:rPr>
              <a:t>61</a:t>
            </a:r>
            <a:r>
              <a:rPr lang="ja-JP" altLang="en-US" sz="800" dirty="0" smtClean="0">
                <a:solidFill>
                  <a:prstClr val="black"/>
                </a:solidFill>
                <a:latin typeface="HGSｺﾞｼｯｸE" panose="020B0900000000000000" pitchFamily="50" charset="-128"/>
                <a:ea typeface="HGSｺﾞｼｯｸE" panose="020B0900000000000000" pitchFamily="50" charset="-128"/>
              </a:rPr>
              <a:t>回事業運営検討</a:t>
            </a:r>
            <a:r>
              <a:rPr lang="en-US" altLang="ja-JP" sz="800" dirty="0" smtClean="0">
                <a:solidFill>
                  <a:prstClr val="black"/>
                </a:solidFill>
                <a:latin typeface="HGSｺﾞｼｯｸE" panose="020B0900000000000000" pitchFamily="50" charset="-128"/>
                <a:ea typeface="HGSｺﾞｼｯｸE" panose="020B0900000000000000" pitchFamily="50" charset="-128"/>
              </a:rPr>
              <a:t>WG</a:t>
            </a:r>
            <a:endParaRPr kumimoji="1" lang="ja-JP" altLang="en-US" sz="800" i="0" u="none" strike="noStrike" kern="1200" cap="none" spc="0" normalizeH="0" baseline="0" noProof="0" dirty="0">
              <a:ln>
                <a:noFill/>
              </a:ln>
              <a:solidFill>
                <a:prstClr val="black"/>
              </a:solidFill>
              <a:effectLst/>
              <a:uLnTx/>
              <a:uFillTx/>
              <a:latin typeface="HGSｺﾞｼｯｸE" panose="020B0900000000000000" pitchFamily="50" charset="-128"/>
              <a:ea typeface="HGSｺﾞｼｯｸE" panose="020B0900000000000000" pitchFamily="50" charset="-128"/>
            </a:endParaRPr>
          </a:p>
        </p:txBody>
      </p:sp>
      <p:sp>
        <p:nvSpPr>
          <p:cNvPr id="10" name="正方形/長方形 9"/>
          <p:cNvSpPr/>
          <p:nvPr/>
        </p:nvSpPr>
        <p:spPr>
          <a:xfrm>
            <a:off x="367015" y="930742"/>
            <a:ext cx="8425474" cy="487996"/>
          </a:xfrm>
          <a:prstGeom prst="rect">
            <a:avLst/>
          </a:prstGeom>
        </p:spPr>
        <p:style>
          <a:lnRef idx="1">
            <a:schemeClr val="accent3"/>
          </a:lnRef>
          <a:fillRef idx="2">
            <a:schemeClr val="accent3"/>
          </a:fillRef>
          <a:effectRef idx="1">
            <a:schemeClr val="accent3"/>
          </a:effectRef>
          <a:fontRef idx="minor">
            <a:schemeClr val="dk1"/>
          </a:fontRef>
        </p:style>
        <p:txBody>
          <a:bodyPr tIns="72000" bIns="72000" rtlCol="0" anchor="ctr" anchorCtr="0"/>
          <a:lstStyle/>
          <a:p>
            <a:pPr lvl="0"/>
            <a:endParaRPr lang="en-US" altLang="ja-JP" sz="200" dirty="0" smtClean="0">
              <a:solidFill>
                <a:prstClr val="black"/>
              </a:solidFill>
            </a:endParaRPr>
          </a:p>
          <a:p>
            <a:pPr lvl="0"/>
            <a:r>
              <a:rPr lang="ja-JP" altLang="en-US" sz="1100" dirty="0" smtClean="0">
                <a:solidFill>
                  <a:prstClr val="black"/>
                </a:solidFill>
              </a:rPr>
              <a:t>○要綱等の制定内容　  ○支給申請書の様式　　  　</a:t>
            </a:r>
            <a:r>
              <a:rPr lang="ja-JP" altLang="en-US" sz="1100" dirty="0">
                <a:solidFill>
                  <a:prstClr val="black"/>
                </a:solidFill>
              </a:rPr>
              <a:t>　</a:t>
            </a:r>
            <a:r>
              <a:rPr lang="ja-JP" altLang="en-US" sz="1100" dirty="0" smtClean="0">
                <a:solidFill>
                  <a:prstClr val="black"/>
                </a:solidFill>
              </a:rPr>
              <a:t>○支給決定通知の記載内容　　     ○</a:t>
            </a:r>
            <a:r>
              <a:rPr lang="ja-JP" altLang="en-US" sz="1100" dirty="0">
                <a:solidFill>
                  <a:prstClr val="black"/>
                </a:solidFill>
              </a:rPr>
              <a:t>世帯状況変化へ</a:t>
            </a:r>
            <a:r>
              <a:rPr lang="ja-JP" altLang="en-US" sz="1100" dirty="0" smtClean="0">
                <a:solidFill>
                  <a:prstClr val="black"/>
                </a:solidFill>
              </a:rPr>
              <a:t>の対応</a:t>
            </a:r>
            <a:endParaRPr lang="en-US" altLang="ja-JP" sz="1100" dirty="0" smtClean="0">
              <a:solidFill>
                <a:prstClr val="black"/>
              </a:solidFill>
            </a:endParaRPr>
          </a:p>
          <a:p>
            <a:pPr lvl="0"/>
            <a:r>
              <a:rPr lang="ja-JP" altLang="en-US" sz="1100" dirty="0" smtClean="0">
                <a:solidFill>
                  <a:prstClr val="black"/>
                </a:solidFill>
              </a:rPr>
              <a:t>○支払口座の管理　　　 ○保険料未納者の取扱い  　○システム</a:t>
            </a:r>
            <a:r>
              <a:rPr lang="ja-JP" altLang="en-US" sz="1100" dirty="0">
                <a:solidFill>
                  <a:prstClr val="black"/>
                </a:solidFill>
              </a:rPr>
              <a:t>変更</a:t>
            </a:r>
            <a:r>
              <a:rPr lang="ja-JP" altLang="en-US" sz="1100" dirty="0" smtClean="0">
                <a:solidFill>
                  <a:prstClr val="black"/>
                </a:solidFill>
              </a:rPr>
              <a:t>時期と改修費用</a:t>
            </a:r>
            <a:r>
              <a:rPr lang="ja-JP" altLang="en-US" sz="1100" dirty="0">
                <a:solidFill>
                  <a:prstClr val="black"/>
                </a:solidFill>
              </a:rPr>
              <a:t> </a:t>
            </a:r>
            <a:r>
              <a:rPr lang="ja-JP" altLang="en-US" sz="1100" dirty="0" smtClean="0">
                <a:solidFill>
                  <a:prstClr val="black"/>
                </a:solidFill>
              </a:rPr>
              <a:t>    ○一部</a:t>
            </a:r>
            <a:r>
              <a:rPr lang="ja-JP" altLang="en-US" sz="1100" dirty="0">
                <a:solidFill>
                  <a:prstClr val="black"/>
                </a:solidFill>
              </a:rPr>
              <a:t>負担金の確認</a:t>
            </a:r>
            <a:r>
              <a:rPr lang="ja-JP" altLang="en-US" sz="1100" dirty="0" smtClean="0">
                <a:solidFill>
                  <a:prstClr val="black"/>
                </a:solidFill>
              </a:rPr>
              <a:t>方法</a:t>
            </a:r>
            <a:r>
              <a:rPr lang="ja-JP" altLang="en-US" sz="1100" dirty="0">
                <a:solidFill>
                  <a:prstClr val="black"/>
                </a:solidFill>
              </a:rPr>
              <a:t>　</a:t>
            </a:r>
            <a:r>
              <a:rPr lang="ja-JP" altLang="en-US" sz="1100" dirty="0" smtClean="0">
                <a:solidFill>
                  <a:prstClr val="black"/>
                </a:solidFill>
              </a:rPr>
              <a:t>　など</a:t>
            </a:r>
            <a:endParaRPr kumimoji="1" lang="en-US" altLang="ja-JP" sz="11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endParaRPr>
          </a:p>
        </p:txBody>
      </p:sp>
      <p:sp>
        <p:nvSpPr>
          <p:cNvPr id="11" name="正方形/長方形 10"/>
          <p:cNvSpPr/>
          <p:nvPr/>
        </p:nvSpPr>
        <p:spPr>
          <a:xfrm>
            <a:off x="367015" y="3061863"/>
            <a:ext cx="8425474" cy="536544"/>
          </a:xfrm>
          <a:prstGeom prst="rect">
            <a:avLst/>
          </a:prstGeom>
        </p:spPr>
        <p:style>
          <a:lnRef idx="1">
            <a:schemeClr val="accent3"/>
          </a:lnRef>
          <a:fillRef idx="2">
            <a:schemeClr val="accent3"/>
          </a:fillRef>
          <a:effectRef idx="1">
            <a:schemeClr val="accent3"/>
          </a:effectRef>
          <a:fontRef idx="minor">
            <a:schemeClr val="dk1"/>
          </a:fontRef>
        </p:style>
        <p:txBody>
          <a:bodyPr tIns="72000" bIns="72000" rtlCol="0" anchor="ctr" anchorCtr="0"/>
          <a:lstStyle/>
          <a:p>
            <a:pPr lvl="0"/>
            <a:endParaRPr lang="en-US" altLang="ja-JP" sz="200" dirty="0" smtClean="0">
              <a:solidFill>
                <a:prstClr val="black"/>
              </a:solidFill>
            </a:endParaRPr>
          </a:p>
          <a:p>
            <a:pPr lvl="0"/>
            <a:r>
              <a:rPr lang="ja-JP" altLang="en-US" sz="1100" dirty="0" smtClean="0">
                <a:solidFill>
                  <a:prstClr val="black"/>
                </a:solidFill>
              </a:rPr>
              <a:t>・　省令により実施可能のため、定めの有無による影響はないとの回答が約４分の３を占めた。</a:t>
            </a:r>
            <a:endParaRPr lang="en-US" altLang="ja-JP" sz="1100" dirty="0" smtClean="0">
              <a:solidFill>
                <a:prstClr val="black"/>
              </a:solidFill>
            </a:endParaRPr>
          </a:p>
          <a:p>
            <a:pPr lvl="0"/>
            <a:r>
              <a:rPr lang="ja-JP" altLang="en-US" sz="1100" dirty="0" smtClean="0">
                <a:solidFill>
                  <a:prstClr val="black"/>
                </a:solidFill>
              </a:rPr>
              <a:t>・　必要性ありの意見としては　</a:t>
            </a:r>
            <a:r>
              <a:rPr lang="en-US" altLang="ja-JP" sz="1100" dirty="0" smtClean="0">
                <a:solidFill>
                  <a:prstClr val="black"/>
                </a:solidFill>
              </a:rPr>
              <a:t>『</a:t>
            </a:r>
            <a:r>
              <a:rPr lang="ja-JP" altLang="en-US" sz="1100" dirty="0" smtClean="0">
                <a:solidFill>
                  <a:prstClr val="black"/>
                </a:solidFill>
              </a:rPr>
              <a:t>方向性等を定めることで自庁での導入検討が進む。</a:t>
            </a:r>
            <a:r>
              <a:rPr lang="en-US" altLang="ja-JP" sz="1100" dirty="0" smtClean="0">
                <a:solidFill>
                  <a:prstClr val="black"/>
                </a:solidFill>
              </a:rPr>
              <a:t>』</a:t>
            </a:r>
            <a:r>
              <a:rPr lang="ja-JP" altLang="en-US" sz="1100" dirty="0" smtClean="0">
                <a:solidFill>
                  <a:prstClr val="black"/>
                </a:solidFill>
              </a:rPr>
              <a:t>　等の意見があった。　</a:t>
            </a:r>
            <a:endParaRPr lang="en-US" altLang="ja-JP" sz="1100" dirty="0" smtClean="0">
              <a:solidFill>
                <a:prstClr val="black"/>
              </a:solidFill>
            </a:endParaRPr>
          </a:p>
          <a:p>
            <a:pPr lvl="0"/>
            <a:r>
              <a:rPr lang="ja-JP" altLang="en-US" sz="1100" dirty="0" smtClean="0">
                <a:solidFill>
                  <a:prstClr val="black"/>
                </a:solidFill>
              </a:rPr>
              <a:t>・　必要性なしの意見としては　</a:t>
            </a:r>
            <a:r>
              <a:rPr lang="en-US" altLang="ja-JP" sz="1100" dirty="0" smtClean="0">
                <a:solidFill>
                  <a:prstClr val="black"/>
                </a:solidFill>
              </a:rPr>
              <a:t>『</a:t>
            </a:r>
            <a:r>
              <a:rPr lang="ja-JP" altLang="en-US" sz="1100" dirty="0" smtClean="0">
                <a:solidFill>
                  <a:prstClr val="black"/>
                </a:solidFill>
              </a:rPr>
              <a:t>明確な実施時期や仕様等を定めると事務運営に支障が生じる。</a:t>
            </a:r>
            <a:r>
              <a:rPr lang="en-US" altLang="ja-JP" sz="1100" dirty="0" smtClean="0">
                <a:solidFill>
                  <a:prstClr val="black"/>
                </a:solidFill>
              </a:rPr>
              <a:t>』</a:t>
            </a:r>
            <a:r>
              <a:rPr lang="ja-JP" altLang="en-US" sz="1100" dirty="0" smtClean="0">
                <a:solidFill>
                  <a:prstClr val="black"/>
                </a:solidFill>
              </a:rPr>
              <a:t>　等の意見があった</a:t>
            </a:r>
            <a:r>
              <a:rPr kumimoji="1" lang="ja-JP" altLang="en-US" sz="1100" b="0" i="0" u="none" strike="noStrike" kern="1200" cap="none" spc="0" normalizeH="0" baseline="0" noProof="0" dirty="0" err="1" smtClean="0">
                <a:ln>
                  <a:noFill/>
                </a:ln>
                <a:solidFill>
                  <a:prstClr val="black"/>
                </a:solidFill>
                <a:effectLst/>
                <a:uLnTx/>
                <a:uFillTx/>
                <a:latin typeface="Calibri"/>
                <a:ea typeface="ＭＳ Ｐゴシック" panose="020B0600070205080204" pitchFamily="50" charset="-128"/>
              </a:rPr>
              <a:t>。</a:t>
            </a:r>
            <a:endParaRPr kumimoji="1" lang="en-US" altLang="ja-JP" sz="11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endParaRPr>
          </a:p>
        </p:txBody>
      </p:sp>
      <p:sp>
        <p:nvSpPr>
          <p:cNvPr id="12" name="正方形/長方形 11"/>
          <p:cNvSpPr/>
          <p:nvPr/>
        </p:nvSpPr>
        <p:spPr>
          <a:xfrm>
            <a:off x="367015" y="1690404"/>
            <a:ext cx="8425474" cy="1059111"/>
          </a:xfrm>
          <a:prstGeom prst="rect">
            <a:avLst/>
          </a:prstGeom>
        </p:spPr>
        <p:style>
          <a:lnRef idx="1">
            <a:schemeClr val="accent3"/>
          </a:lnRef>
          <a:fillRef idx="2">
            <a:schemeClr val="accent3"/>
          </a:fillRef>
          <a:effectRef idx="1">
            <a:schemeClr val="accent3"/>
          </a:effectRef>
          <a:fontRef idx="minor">
            <a:schemeClr val="dk1"/>
          </a:fontRef>
        </p:style>
        <p:txBody>
          <a:bodyPr tIns="72000" bIns="72000" rtlCol="0" anchor="ctr" anchorCtr="0"/>
          <a:lstStyle/>
          <a:p>
            <a:pPr lvl="0"/>
            <a:endParaRPr lang="en-US" altLang="ja-JP" sz="400" dirty="0" smtClean="0">
              <a:solidFill>
                <a:prstClr val="black"/>
              </a:solidFill>
            </a:endParaRPr>
          </a:p>
          <a:p>
            <a:pPr lvl="0"/>
            <a:r>
              <a:rPr lang="en-US" altLang="ja-JP" sz="1200" dirty="0" smtClean="0">
                <a:solidFill>
                  <a:prstClr val="black"/>
                </a:solidFill>
              </a:rPr>
              <a:t>70</a:t>
            </a:r>
            <a:r>
              <a:rPr lang="ja-JP" altLang="en-US" sz="1200" dirty="0">
                <a:solidFill>
                  <a:prstClr val="black"/>
                </a:solidFill>
              </a:rPr>
              <a:t>歳以上の簡素化 ：　約半数の市町村において既に実施済み　（</a:t>
            </a:r>
            <a:r>
              <a:rPr lang="ja-JP" altLang="en-US" sz="1200" b="1" dirty="0">
                <a:solidFill>
                  <a:prstClr val="black"/>
                </a:solidFill>
              </a:rPr>
              <a:t>実施済み２０</a:t>
            </a:r>
            <a:r>
              <a:rPr lang="ja-JP" altLang="en-US" sz="1200" dirty="0">
                <a:solidFill>
                  <a:prstClr val="black"/>
                </a:solidFill>
              </a:rPr>
              <a:t>、</a:t>
            </a:r>
            <a:r>
              <a:rPr lang="ja-JP" altLang="en-US" sz="1200" b="1" dirty="0">
                <a:solidFill>
                  <a:prstClr val="black"/>
                </a:solidFill>
              </a:rPr>
              <a:t>実施予定３</a:t>
            </a:r>
            <a:r>
              <a:rPr lang="ja-JP" altLang="en-US" sz="1200" dirty="0">
                <a:solidFill>
                  <a:prstClr val="black"/>
                </a:solidFill>
              </a:rPr>
              <a:t>、未実施２０）</a:t>
            </a:r>
            <a:endParaRPr lang="en-US" altLang="ja-JP" sz="1200" dirty="0">
              <a:solidFill>
                <a:prstClr val="black"/>
              </a:solidFill>
            </a:endParaRPr>
          </a:p>
          <a:p>
            <a:pPr lvl="0"/>
            <a:r>
              <a:rPr lang="ja-JP" altLang="en-US" sz="1200" dirty="0" smtClean="0">
                <a:solidFill>
                  <a:prstClr val="black"/>
                </a:solidFill>
              </a:rPr>
              <a:t>全年齢</a:t>
            </a:r>
            <a:r>
              <a:rPr lang="ja-JP" altLang="en-US" sz="1200" dirty="0">
                <a:solidFill>
                  <a:prstClr val="black"/>
                </a:solidFill>
              </a:rPr>
              <a:t>の簡素化　　：　約半数の市町村において実施の方向    　（</a:t>
            </a:r>
            <a:r>
              <a:rPr lang="ja-JP" altLang="en-US" sz="1200" b="1" dirty="0">
                <a:solidFill>
                  <a:prstClr val="black"/>
                </a:solidFill>
              </a:rPr>
              <a:t>実施済み７</a:t>
            </a:r>
            <a:r>
              <a:rPr lang="ja-JP" altLang="en-US" sz="1200" dirty="0">
                <a:solidFill>
                  <a:prstClr val="black"/>
                </a:solidFill>
              </a:rPr>
              <a:t>、</a:t>
            </a:r>
            <a:r>
              <a:rPr lang="ja-JP" altLang="en-US" sz="1200" b="1" dirty="0">
                <a:solidFill>
                  <a:prstClr val="black"/>
                </a:solidFill>
              </a:rPr>
              <a:t>実施予定１５</a:t>
            </a:r>
            <a:r>
              <a:rPr lang="ja-JP" altLang="en-US" sz="1200" dirty="0">
                <a:solidFill>
                  <a:prstClr val="black"/>
                </a:solidFill>
              </a:rPr>
              <a:t>、未実施２１</a:t>
            </a:r>
            <a:r>
              <a:rPr lang="ja-JP" altLang="en-US" sz="1200" dirty="0" smtClean="0">
                <a:solidFill>
                  <a:prstClr val="black"/>
                </a:solidFill>
              </a:rPr>
              <a:t>）</a:t>
            </a:r>
            <a:endParaRPr lang="en-US" altLang="ja-JP" sz="1200" dirty="0" smtClean="0">
              <a:solidFill>
                <a:prstClr val="black"/>
              </a:solidFill>
            </a:endParaRPr>
          </a:p>
          <a:p>
            <a:pPr lvl="0"/>
            <a:endParaRPr lang="en-US" altLang="ja-JP" sz="500" dirty="0" smtClean="0">
              <a:solidFill>
                <a:prstClr val="black"/>
              </a:solidFill>
            </a:endParaRPr>
          </a:p>
          <a:p>
            <a:pPr lvl="0"/>
            <a:r>
              <a:rPr lang="ja-JP" altLang="en-US" sz="1100" dirty="0" smtClean="0">
                <a:solidFill>
                  <a:prstClr val="black"/>
                </a:solidFill>
              </a:rPr>
              <a:t>・　システムの更新時期や規定整備の時期を検討しつつ、順次取り組んでいる状況。</a:t>
            </a:r>
            <a:endParaRPr lang="en-US" altLang="ja-JP" sz="1100" dirty="0" smtClean="0">
              <a:solidFill>
                <a:prstClr val="black"/>
              </a:solidFill>
            </a:endParaRPr>
          </a:p>
          <a:p>
            <a:pPr lvl="0"/>
            <a:r>
              <a:rPr lang="ja-JP" altLang="en-US" sz="1100" dirty="0" smtClean="0">
                <a:solidFill>
                  <a:prstClr val="black"/>
                </a:solidFill>
              </a:rPr>
              <a:t>・　導入時の費用については、自治体の規模等により、０円が７団体</a:t>
            </a:r>
            <a:r>
              <a:rPr lang="ja-JP" altLang="en-US" sz="1100" smtClean="0">
                <a:solidFill>
                  <a:prstClr val="black"/>
                </a:solidFill>
              </a:rPr>
              <a:t>、</a:t>
            </a:r>
            <a:r>
              <a:rPr lang="ja-JP" altLang="en-US" sz="1100" smtClean="0">
                <a:solidFill>
                  <a:prstClr val="black"/>
                </a:solidFill>
              </a:rPr>
              <a:t>１００万円未満</a:t>
            </a:r>
            <a:r>
              <a:rPr lang="ja-JP" altLang="en-US" sz="1100" dirty="0" smtClean="0">
                <a:solidFill>
                  <a:prstClr val="black"/>
                </a:solidFill>
              </a:rPr>
              <a:t>が６団体</a:t>
            </a:r>
            <a:r>
              <a:rPr lang="ja-JP" altLang="en-US" sz="1100" smtClean="0">
                <a:solidFill>
                  <a:prstClr val="black"/>
                </a:solidFill>
              </a:rPr>
              <a:t>、</a:t>
            </a:r>
            <a:r>
              <a:rPr lang="ja-JP" altLang="en-US" sz="1100" smtClean="0">
                <a:solidFill>
                  <a:prstClr val="black"/>
                </a:solidFill>
              </a:rPr>
              <a:t>１００万円から５００万円未満</a:t>
            </a:r>
            <a:r>
              <a:rPr lang="ja-JP" altLang="en-US" sz="1100" dirty="0" smtClean="0">
                <a:solidFill>
                  <a:prstClr val="black"/>
                </a:solidFill>
              </a:rPr>
              <a:t>が４団体など。</a:t>
            </a:r>
            <a:endParaRPr lang="en-US" altLang="ja-JP" sz="1100" dirty="0" smtClean="0">
              <a:solidFill>
                <a:prstClr val="black"/>
              </a:solidFill>
            </a:endParaRPr>
          </a:p>
          <a:p>
            <a:pPr lvl="0"/>
            <a:r>
              <a:rPr lang="ja-JP" altLang="en-US" sz="1100" dirty="0" smtClean="0">
                <a:solidFill>
                  <a:prstClr val="black"/>
                </a:solidFill>
              </a:rPr>
              <a:t>・　支給後の不当利得返還請求については、年間１件あるかないかの状況。</a:t>
            </a:r>
            <a:endParaRPr lang="en-US" altLang="ja-JP" sz="1100" dirty="0" smtClean="0">
              <a:solidFill>
                <a:prstClr val="black"/>
              </a:solidFill>
            </a:endParaRPr>
          </a:p>
        </p:txBody>
      </p:sp>
      <p:sp>
        <p:nvSpPr>
          <p:cNvPr id="13" name="角丸四角形 12"/>
          <p:cNvSpPr/>
          <p:nvPr/>
        </p:nvSpPr>
        <p:spPr>
          <a:xfrm>
            <a:off x="251788" y="3837592"/>
            <a:ext cx="8712969" cy="2388279"/>
          </a:xfrm>
          <a:prstGeom prst="roundRect">
            <a:avLst>
              <a:gd name="adj" fmla="val 3783"/>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角丸四角形 3"/>
          <p:cNvSpPr/>
          <p:nvPr/>
        </p:nvSpPr>
        <p:spPr>
          <a:xfrm>
            <a:off x="323528" y="1492463"/>
            <a:ext cx="1512168" cy="249167"/>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kumimoji="1" lang="ja-JP" altLang="en-US" sz="1200" b="1" dirty="0" smtClean="0">
                <a:solidFill>
                  <a:schemeClr val="tx1"/>
                </a:solidFill>
              </a:rPr>
              <a:t>簡素化実施の状況</a:t>
            </a:r>
            <a:endParaRPr kumimoji="1" lang="ja-JP" altLang="en-US" sz="1200" b="1" dirty="0">
              <a:solidFill>
                <a:schemeClr val="tx1"/>
              </a:solidFill>
            </a:endParaRPr>
          </a:p>
        </p:txBody>
      </p:sp>
      <p:sp>
        <p:nvSpPr>
          <p:cNvPr id="15" name="角丸四角形 14"/>
          <p:cNvSpPr/>
          <p:nvPr/>
        </p:nvSpPr>
        <p:spPr>
          <a:xfrm>
            <a:off x="323528" y="751446"/>
            <a:ext cx="2491759" cy="236764"/>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ja-JP" altLang="en-US" sz="1200" b="1" dirty="0" smtClean="0">
                <a:solidFill>
                  <a:schemeClr val="tx1"/>
                </a:solidFill>
              </a:rPr>
              <a:t>簡素化実施について検討した項目</a:t>
            </a:r>
            <a:endParaRPr kumimoji="1" lang="ja-JP" altLang="en-US" sz="1200" b="1" dirty="0">
              <a:solidFill>
                <a:schemeClr val="tx1"/>
              </a:solidFill>
            </a:endParaRPr>
          </a:p>
        </p:txBody>
      </p:sp>
      <p:sp>
        <p:nvSpPr>
          <p:cNvPr id="16" name="角丸四角形 15"/>
          <p:cNvSpPr/>
          <p:nvPr/>
        </p:nvSpPr>
        <p:spPr>
          <a:xfrm>
            <a:off x="323528" y="2833214"/>
            <a:ext cx="5616624" cy="246098"/>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ja-JP" altLang="en-US" sz="1200" b="1" dirty="0" smtClean="0">
                <a:solidFill>
                  <a:schemeClr val="tx1"/>
                </a:solidFill>
              </a:rPr>
              <a:t>全年齢</a:t>
            </a:r>
            <a:r>
              <a:rPr lang="ja-JP" altLang="en-US" sz="1200" b="1" dirty="0">
                <a:solidFill>
                  <a:schemeClr val="tx1"/>
                </a:solidFill>
              </a:rPr>
              <a:t>の支給手続き簡素化について、統一した取組みの方向性等を定める</a:t>
            </a:r>
            <a:r>
              <a:rPr lang="ja-JP" altLang="en-US" sz="1200" b="1" dirty="0" smtClean="0">
                <a:solidFill>
                  <a:schemeClr val="tx1"/>
                </a:solidFill>
              </a:rPr>
              <a:t>必要性</a:t>
            </a:r>
            <a:endParaRPr kumimoji="1" lang="ja-JP" altLang="en-US" sz="1200" b="1" dirty="0">
              <a:solidFill>
                <a:schemeClr val="tx1"/>
              </a:solidFill>
            </a:endParaRPr>
          </a:p>
        </p:txBody>
      </p:sp>
      <p:sp>
        <p:nvSpPr>
          <p:cNvPr id="14" name="角丸四角形 13"/>
          <p:cNvSpPr/>
          <p:nvPr/>
        </p:nvSpPr>
        <p:spPr>
          <a:xfrm>
            <a:off x="240713" y="3652397"/>
            <a:ext cx="3960172" cy="259116"/>
          </a:xfrm>
          <a:prstGeom prst="round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dirty="0" smtClean="0">
                <a:solidFill>
                  <a:schemeClr val="bg1"/>
                </a:solidFill>
              </a:rPr>
              <a:t>上記</a:t>
            </a:r>
            <a:r>
              <a:rPr lang="ja-JP" altLang="en-US" sz="1200" b="1" dirty="0">
                <a:solidFill>
                  <a:schemeClr val="bg1"/>
                </a:solidFill>
              </a:rPr>
              <a:t>内容による、全年齢の支給手続き簡素化に</a:t>
            </a:r>
            <a:r>
              <a:rPr lang="ja-JP" altLang="en-US" sz="1200" b="1" dirty="0" smtClean="0">
                <a:solidFill>
                  <a:schemeClr val="bg1"/>
                </a:solidFill>
              </a:rPr>
              <a:t>ついて</a:t>
            </a:r>
            <a:endParaRPr kumimoji="1" lang="ja-JP" altLang="en-US" sz="1200" b="1" dirty="0">
              <a:solidFill>
                <a:schemeClr val="bg1"/>
              </a:solidFill>
            </a:endParaRPr>
          </a:p>
        </p:txBody>
      </p:sp>
      <p:sp>
        <p:nvSpPr>
          <p:cNvPr id="17" name="角丸四角形 16"/>
          <p:cNvSpPr/>
          <p:nvPr/>
        </p:nvSpPr>
        <p:spPr>
          <a:xfrm>
            <a:off x="240713" y="484631"/>
            <a:ext cx="2112372" cy="231427"/>
          </a:xfrm>
          <a:prstGeom prst="round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dirty="0" smtClean="0">
                <a:solidFill>
                  <a:schemeClr val="bg1"/>
                </a:solidFill>
              </a:rPr>
              <a:t>府内</a:t>
            </a:r>
            <a:r>
              <a:rPr lang="ja-JP" altLang="en-US" sz="1200" b="1" dirty="0">
                <a:solidFill>
                  <a:schemeClr val="bg1"/>
                </a:solidFill>
              </a:rPr>
              <a:t>市町村の</a:t>
            </a:r>
            <a:r>
              <a:rPr lang="ja-JP" altLang="en-US" sz="1200" b="1" dirty="0" smtClean="0">
                <a:solidFill>
                  <a:schemeClr val="bg1"/>
                </a:solidFill>
              </a:rPr>
              <a:t>実施状況等</a:t>
            </a:r>
            <a:endParaRPr lang="ja-JP" altLang="en-US" sz="1000" b="1" dirty="0">
              <a:solidFill>
                <a:schemeClr val="bg1"/>
              </a:solidFill>
            </a:endParaRPr>
          </a:p>
        </p:txBody>
      </p:sp>
    </p:spTree>
    <p:extLst>
      <p:ext uri="{BB962C8B-B14F-4D97-AF65-F5344CB8AC3E}">
        <p14:creationId xmlns:p14="http://schemas.microsoft.com/office/powerpoint/2010/main" val="197364580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2316</TotalTime>
  <Words>793</Words>
  <Application>Microsoft Office PowerPoint</Application>
  <PresentationFormat>ユーザー設定</PresentationFormat>
  <Paragraphs>80</Paragraphs>
  <Slides>1</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HGSｺﾞｼｯｸE</vt:lpstr>
      <vt:lpstr>ＭＳ Ｐゴシック</vt:lpstr>
      <vt:lpstr>Arial</vt:lpstr>
      <vt:lpstr>Calibri</vt:lpstr>
      <vt:lpstr>Office ​​テーマ</vt:lpstr>
      <vt:lpstr>高額療養費の支給申請手続きの簡素化について</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保健事業・医療費適正化作業チーム</dc:title>
  <dc:creator>HOSTNAME</dc:creator>
  <cp:lastModifiedBy>木澤　まゆみ</cp:lastModifiedBy>
  <cp:revision>275</cp:revision>
  <cp:lastPrinted>2022-02-15T11:01:33Z</cp:lastPrinted>
  <dcterms:created xsi:type="dcterms:W3CDTF">2016-06-14T04:57:03Z</dcterms:created>
  <dcterms:modified xsi:type="dcterms:W3CDTF">2022-03-24T02:35:03Z</dcterms:modified>
</cp:coreProperties>
</file>