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2" r:id="rId2"/>
    <p:sldId id="263" r:id="rId3"/>
    <p:sldId id="264" r:id="rId4"/>
    <p:sldId id="265" r:id="rId5"/>
    <p:sldId id="266" r:id="rId6"/>
    <p:sldId id="267" r:id="rId7"/>
    <p:sldId id="268" r:id="rId8"/>
    <p:sldId id="269"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434" autoAdjust="0"/>
  </p:normalViewPr>
  <p:slideViewPr>
    <p:cSldViewPr>
      <p:cViewPr varScale="1">
        <p:scale>
          <a:sx n="71" d="100"/>
          <a:sy n="71" d="100"/>
        </p:scale>
        <p:origin x="12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2021/12/20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2</a:t>
            </a:fld>
            <a:endParaRPr kumimoji="1" lang="ja-JP" altLang="en-US"/>
          </a:p>
        </p:txBody>
      </p:sp>
    </p:spTree>
    <p:extLst>
      <p:ext uri="{BB962C8B-B14F-4D97-AF65-F5344CB8AC3E}">
        <p14:creationId xmlns:p14="http://schemas.microsoft.com/office/powerpoint/2010/main" val="2658102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602751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7</a:t>
            </a:fld>
            <a:endParaRPr kumimoji="1" lang="ja-JP" altLang="en-US" dirty="0"/>
          </a:p>
        </p:txBody>
      </p:sp>
    </p:spTree>
    <p:extLst>
      <p:ext uri="{BB962C8B-B14F-4D97-AF65-F5344CB8AC3E}">
        <p14:creationId xmlns:p14="http://schemas.microsoft.com/office/powerpoint/2010/main" val="3335954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8</a:t>
            </a:fld>
            <a:endParaRPr kumimoji="1" lang="ja-JP" altLang="en-US" dirty="0"/>
          </a:p>
        </p:txBody>
      </p:sp>
    </p:spTree>
    <p:extLst>
      <p:ext uri="{BB962C8B-B14F-4D97-AF65-F5344CB8AC3E}">
        <p14:creationId xmlns:p14="http://schemas.microsoft.com/office/powerpoint/2010/main" val="2468215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94F980D-5A31-48C1-BAE4-0E35FE8ECA60}" type="datetime1">
              <a:rPr kumimoji="1" lang="ja-JP" altLang="en-US" smtClean="0"/>
              <a:t>2021/12/20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8318D9-34B6-4305-ABD0-1F02F91083C3}" type="datetime1">
              <a:rPr kumimoji="1" lang="ja-JP" altLang="en-US" smtClean="0"/>
              <a:t>2021/12/20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CC5B26-66A7-4315-9940-8C840ED431FA}" type="datetime1">
              <a:rPr kumimoji="1" lang="ja-JP" altLang="en-US" smtClean="0"/>
              <a:t>2021/12/20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297CC0-F641-432D-ABA2-E991E6C17EDE}" type="datetime1">
              <a:rPr kumimoji="1" lang="ja-JP" altLang="en-US" smtClean="0"/>
              <a:t>2021/12/20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D6944E-ED7D-44C5-9256-45210A6C8F73}" type="datetime1">
              <a:rPr kumimoji="1" lang="ja-JP" altLang="en-US" smtClean="0"/>
              <a:t>2021/12/20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A7B79C5-6E41-4682-858A-E3F6A96F13ED}" type="datetime1">
              <a:rPr kumimoji="1" lang="ja-JP" altLang="en-US" smtClean="0"/>
              <a:t>2021/12/20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A549BC-7B84-4B26-A325-8F1F1F1B8C20}" type="datetime1">
              <a:rPr kumimoji="1" lang="ja-JP" altLang="en-US" smtClean="0"/>
              <a:t>2021/12/20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C2C0C4-8123-407E-B666-6B53E7518C04}" type="datetime1">
              <a:rPr kumimoji="1" lang="ja-JP" altLang="en-US" smtClean="0"/>
              <a:t>2021/12/20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219A49-E01C-4484-B080-20ACDDC1AF63}" type="datetime1">
              <a:rPr kumimoji="1" lang="ja-JP" altLang="en-US" smtClean="0"/>
              <a:t>2021/12/20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89F547-B17C-465C-8C5D-CACDF6A2F76F}" type="datetime1">
              <a:rPr kumimoji="1" lang="ja-JP" altLang="en-US" smtClean="0"/>
              <a:t>2021/12/20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B5F9B8-EDD6-4908-AE5D-A2297F3E71A2}" type="datetime1">
              <a:rPr kumimoji="1" lang="ja-JP" altLang="en-US" smtClean="0"/>
              <a:t>2021/12/20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E4FB8-3E34-45F2-BA1A-C76360E0F5C8}" type="datetime1">
              <a:rPr kumimoji="1" lang="ja-JP" altLang="en-US" smtClean="0"/>
              <a:t>2021/12/20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0890" y="1471537"/>
            <a:ext cx="8448310" cy="949351"/>
          </a:xfrm>
        </p:spPr>
        <p:txBody>
          <a:bodyPr>
            <a:noAutofit/>
          </a:bodyPr>
          <a:lstStyle/>
          <a:p>
            <a:pPr indent="174625" algn="l">
              <a:lnSpc>
                <a:spcPts val="2500"/>
              </a:lnSpc>
            </a:pPr>
            <a:r>
              <a:rPr lang="ja-JP" altLang="ja-JP" sz="1600" dirty="0" smtClean="0"/>
              <a:t>大阪府</a:t>
            </a:r>
            <a:r>
              <a:rPr lang="ja-JP" altLang="en-US" sz="1600" dirty="0" smtClean="0"/>
              <a:t>・ブロック</a:t>
            </a:r>
            <a:r>
              <a:rPr lang="ja-JP" altLang="ja-JP" sz="1600" dirty="0"/>
              <a:t>代表市町村</a:t>
            </a:r>
            <a:r>
              <a:rPr lang="ja-JP" altLang="en-US" sz="1600" dirty="0"/>
              <a:t>等</a:t>
            </a:r>
            <a:r>
              <a:rPr lang="ja-JP" altLang="ja-JP" sz="1600" dirty="0"/>
              <a:t>で</a:t>
            </a:r>
            <a:r>
              <a:rPr lang="ja-JP" altLang="ja-JP" sz="1600" dirty="0" smtClean="0"/>
              <a:t>構成</a:t>
            </a:r>
            <a:r>
              <a:rPr lang="ja-JP" altLang="en-US" sz="1600" dirty="0" smtClean="0"/>
              <a:t>する「</a:t>
            </a:r>
            <a:r>
              <a:rPr lang="ja-JP" altLang="ja-JP" sz="1600" dirty="0" smtClean="0"/>
              <a:t>大阪府</a:t>
            </a:r>
            <a:r>
              <a:rPr lang="ja-JP" altLang="ja-JP" sz="1600" dirty="0" smtClean="0"/>
              <a:t>・</a:t>
            </a:r>
            <a:r>
              <a:rPr lang="ja-JP" altLang="ja-JP" sz="1600" dirty="0"/>
              <a:t>市町村国民健康保険広域化調整</a:t>
            </a:r>
            <a:r>
              <a:rPr lang="ja-JP" altLang="ja-JP" sz="1600" dirty="0" smtClean="0"/>
              <a:t>会議</a:t>
            </a:r>
            <a:r>
              <a:rPr lang="ja-JP" altLang="en-US" sz="1600" dirty="0" smtClean="0"/>
              <a:t>」及び</a:t>
            </a:r>
            <a:r>
              <a:rPr lang="ja-JP" altLang="ja-JP" sz="1600" dirty="0" smtClean="0"/>
              <a:t>調整</a:t>
            </a:r>
            <a:r>
              <a:rPr lang="ja-JP" altLang="ja-JP" sz="1600" dirty="0"/>
              <a:t>会議のもと</a:t>
            </a:r>
            <a:r>
              <a:rPr lang="ja-JP" altLang="ja-JP" sz="1600" dirty="0" smtClean="0"/>
              <a:t>に</a:t>
            </a:r>
            <a:r>
              <a:rPr lang="ja-JP" altLang="en-US" sz="1600" dirty="0" smtClean="0"/>
              <a:t>設置</a:t>
            </a:r>
            <a:r>
              <a:rPr lang="ja-JP" altLang="en-US" sz="1600" dirty="0" smtClean="0"/>
              <a:t>する「</a:t>
            </a:r>
            <a:r>
              <a:rPr lang="ja-JP" altLang="ja-JP" sz="1600" dirty="0" smtClean="0"/>
              <a:t>事業</a:t>
            </a:r>
            <a:r>
              <a:rPr lang="ja-JP" altLang="ja-JP" sz="1600" dirty="0" smtClean="0"/>
              <a:t>運営</a:t>
            </a:r>
            <a:r>
              <a:rPr lang="ja-JP" altLang="en-US" sz="1600" dirty="0" smtClean="0"/>
              <a:t>検討ワーキング</a:t>
            </a:r>
            <a:r>
              <a:rPr lang="ja-JP" altLang="en-US" sz="1050" dirty="0" smtClean="0"/>
              <a:t>・</a:t>
            </a:r>
            <a:r>
              <a:rPr lang="ja-JP" altLang="en-US" sz="1600" dirty="0" smtClean="0"/>
              <a:t>グループ」・「</a:t>
            </a:r>
            <a:r>
              <a:rPr lang="ja-JP" altLang="ja-JP" sz="1600" dirty="0" smtClean="0"/>
              <a:t>財政</a:t>
            </a:r>
            <a:r>
              <a:rPr lang="ja-JP" altLang="ja-JP" sz="1600" dirty="0" smtClean="0"/>
              <a:t>運営</a:t>
            </a:r>
            <a:r>
              <a:rPr lang="ja-JP" altLang="en-US" sz="1600" dirty="0" smtClean="0"/>
              <a:t>検討</a:t>
            </a:r>
            <a:r>
              <a:rPr lang="ja-JP" altLang="ja-JP" sz="1600" dirty="0" smtClean="0"/>
              <a:t>ワーキング</a:t>
            </a:r>
            <a:r>
              <a:rPr lang="ja-JP" altLang="en-US" sz="1050" dirty="0" smtClean="0"/>
              <a:t>・</a:t>
            </a:r>
            <a:r>
              <a:rPr lang="ja-JP" altLang="ja-JP" sz="1600" dirty="0" smtClean="0"/>
              <a:t>グループ</a:t>
            </a:r>
            <a:r>
              <a:rPr lang="ja-JP" altLang="en-US" sz="1600" dirty="0" smtClean="0"/>
              <a:t>」</a:t>
            </a:r>
            <a:r>
              <a:rPr lang="ja-JP" altLang="ja-JP" sz="1600" dirty="0" smtClean="0"/>
              <a:t>を</a:t>
            </a:r>
            <a:r>
              <a:rPr lang="ja-JP" altLang="en-US" sz="1600" dirty="0" smtClean="0"/>
              <a:t>開催し</a:t>
            </a:r>
            <a:r>
              <a:rPr lang="ja-JP" altLang="ja-JP" sz="1600" dirty="0" smtClean="0"/>
              <a:t>、</a:t>
            </a:r>
            <a:r>
              <a:rPr lang="ja-JP" altLang="en-US" sz="1600" dirty="0" smtClean="0"/>
              <a:t>国保運営における課題について、</a:t>
            </a:r>
            <a:r>
              <a:rPr lang="ja-JP" altLang="ja-JP" sz="1600" dirty="0" smtClean="0"/>
              <a:t>検討</a:t>
            </a:r>
            <a:r>
              <a:rPr lang="ja-JP" altLang="en-US" sz="1600" dirty="0" smtClean="0"/>
              <a:t>を行った</a:t>
            </a:r>
            <a:r>
              <a:rPr lang="ja-JP" altLang="ja-JP" sz="1600" dirty="0" smtClean="0"/>
              <a:t>。</a:t>
            </a:r>
            <a:endParaRPr kumimoji="1" lang="ja-JP" altLang="en-US" sz="1600" dirty="0"/>
          </a:p>
        </p:txBody>
      </p:sp>
      <p:sp>
        <p:nvSpPr>
          <p:cNvPr id="3" name="コンテンツ プレースホルダー 2"/>
          <p:cNvSpPr>
            <a:spLocks noGrp="1"/>
          </p:cNvSpPr>
          <p:nvPr>
            <p:ph idx="1"/>
          </p:nvPr>
        </p:nvSpPr>
        <p:spPr>
          <a:xfrm>
            <a:off x="457200" y="2820069"/>
            <a:ext cx="8382000" cy="3705275"/>
          </a:xfrm>
        </p:spPr>
        <p:txBody>
          <a:bodyPr>
            <a:normAutofit/>
          </a:bodyPr>
          <a:lstStyle/>
          <a:p>
            <a:pPr marL="0" indent="0">
              <a:buNone/>
            </a:pPr>
            <a:r>
              <a:rPr kumimoji="1" lang="ja-JP" altLang="en-US" sz="1600" dirty="0" smtClean="0"/>
              <a:t>＜今年度の開催状況＞</a:t>
            </a:r>
            <a:endParaRPr kumimoji="1" lang="en-US" altLang="ja-JP" sz="1600" dirty="0" smtClean="0"/>
          </a:p>
          <a:p>
            <a:pPr marL="0" indent="0">
              <a:buNone/>
            </a:pPr>
            <a:r>
              <a:rPr kumimoji="1" lang="ja-JP" altLang="en-US" sz="1600" dirty="0" smtClean="0"/>
              <a:t>　■　大阪府・市町村国民健康保険広域化調整</a:t>
            </a:r>
            <a:r>
              <a:rPr kumimoji="1" lang="ja-JP" altLang="en-US" sz="1600" dirty="0" smtClean="0"/>
              <a:t>会議</a:t>
            </a:r>
            <a:endParaRPr kumimoji="1" lang="en-US" altLang="ja-JP" sz="1600" dirty="0" smtClean="0"/>
          </a:p>
          <a:p>
            <a:pPr marL="0" indent="0">
              <a:buNone/>
            </a:pPr>
            <a:r>
              <a:rPr kumimoji="1" lang="ja-JP" altLang="en-US" sz="1600" dirty="0" smtClean="0"/>
              <a:t>　　　　　</a:t>
            </a:r>
            <a:r>
              <a:rPr lang="ja-JP" altLang="en-US" sz="1600" dirty="0" smtClean="0"/>
              <a:t>第</a:t>
            </a:r>
            <a:r>
              <a:rPr lang="en-US" altLang="ja-JP" sz="1600" dirty="0" smtClean="0"/>
              <a:t>26</a:t>
            </a:r>
            <a:r>
              <a:rPr lang="ja-JP" altLang="en-US" sz="1600" dirty="0" smtClean="0"/>
              <a:t>回　令和３年５月</a:t>
            </a:r>
            <a:r>
              <a:rPr lang="en-US" altLang="ja-JP" sz="1600" dirty="0" smtClean="0"/>
              <a:t>27</a:t>
            </a:r>
            <a:r>
              <a:rPr lang="ja-JP" altLang="en-US" sz="1600" dirty="0" smtClean="0"/>
              <a:t>日開催</a:t>
            </a:r>
            <a:endParaRPr lang="en-US" altLang="ja-JP" sz="1600" dirty="0" smtClean="0"/>
          </a:p>
          <a:p>
            <a:pPr marL="0" indent="0">
              <a:buNone/>
            </a:pPr>
            <a:r>
              <a:rPr kumimoji="1" lang="ja-JP" altLang="en-US" sz="1600" dirty="0" smtClean="0"/>
              <a:t>　　　　　第</a:t>
            </a:r>
            <a:r>
              <a:rPr kumimoji="1" lang="en-US" altLang="ja-JP" sz="1600" dirty="0" smtClean="0"/>
              <a:t>27</a:t>
            </a:r>
            <a:r>
              <a:rPr kumimoji="1" lang="ja-JP" altLang="en-US" sz="1600" dirty="0" smtClean="0"/>
              <a:t>回　令和３年７月</a:t>
            </a:r>
            <a:r>
              <a:rPr kumimoji="1" lang="en-US" altLang="ja-JP" sz="1600" dirty="0" smtClean="0"/>
              <a:t>30</a:t>
            </a:r>
            <a:r>
              <a:rPr kumimoji="1" lang="ja-JP" altLang="en-US" sz="1600" dirty="0" smtClean="0"/>
              <a:t>日開催</a:t>
            </a:r>
            <a:endParaRPr kumimoji="1" lang="en-US" altLang="ja-JP" sz="1600" dirty="0" smtClean="0"/>
          </a:p>
          <a:p>
            <a:pPr marL="0" indent="0">
              <a:buNone/>
            </a:pPr>
            <a:r>
              <a:rPr lang="ja-JP" altLang="en-US" sz="1600" dirty="0"/>
              <a:t>　</a:t>
            </a:r>
            <a:r>
              <a:rPr lang="ja-JP" altLang="en-US" sz="1600" dirty="0" smtClean="0"/>
              <a:t>　　　　第</a:t>
            </a:r>
            <a:r>
              <a:rPr lang="en-US" altLang="ja-JP" sz="1600" dirty="0" smtClean="0"/>
              <a:t>28</a:t>
            </a:r>
            <a:r>
              <a:rPr lang="ja-JP" altLang="en-US" sz="1600" dirty="0" smtClean="0"/>
              <a:t>回</a:t>
            </a:r>
            <a:r>
              <a:rPr lang="ja-JP" altLang="en-US" sz="1600" dirty="0"/>
              <a:t>　</a:t>
            </a:r>
            <a:r>
              <a:rPr lang="ja-JP" altLang="en-US" sz="1600" dirty="0" smtClean="0"/>
              <a:t>令和３年</a:t>
            </a:r>
            <a:r>
              <a:rPr lang="en-US" altLang="ja-JP" sz="1600" dirty="0" smtClean="0"/>
              <a:t>12</a:t>
            </a:r>
            <a:r>
              <a:rPr lang="ja-JP" altLang="en-US" sz="1600" dirty="0" smtClean="0"/>
              <a:t>月</a:t>
            </a:r>
            <a:r>
              <a:rPr lang="en-US" altLang="ja-JP" sz="1600" dirty="0" smtClean="0"/>
              <a:t>16</a:t>
            </a:r>
            <a:r>
              <a:rPr lang="ja-JP" altLang="en-US" sz="1600" dirty="0" smtClean="0"/>
              <a:t>日</a:t>
            </a:r>
            <a:r>
              <a:rPr lang="ja-JP" altLang="en-US" sz="1600" dirty="0"/>
              <a:t>開催</a:t>
            </a:r>
            <a:endParaRPr lang="en-US" altLang="ja-JP" sz="1600" dirty="0"/>
          </a:p>
          <a:p>
            <a:pPr marL="0" indent="0">
              <a:buNone/>
            </a:pPr>
            <a:r>
              <a:rPr lang="ja-JP" altLang="en-US" sz="1600" dirty="0"/>
              <a:t>　　　　　　　　　</a:t>
            </a:r>
            <a:endParaRPr kumimoji="1" lang="en-US" altLang="ja-JP" sz="1600" dirty="0" smtClean="0"/>
          </a:p>
          <a:p>
            <a:pPr marL="0" indent="0">
              <a:buNone/>
            </a:pPr>
            <a:r>
              <a:rPr lang="ja-JP" altLang="en-US" sz="1600" dirty="0" smtClean="0"/>
              <a:t>　◇　</a:t>
            </a:r>
            <a:r>
              <a:rPr kumimoji="1" lang="ja-JP" altLang="en-US" sz="1600" dirty="0" smtClean="0"/>
              <a:t>事業運営検討ワーキング・グループ</a:t>
            </a:r>
            <a:endParaRPr kumimoji="1" lang="en-US" altLang="ja-JP" sz="1600" dirty="0" smtClean="0"/>
          </a:p>
          <a:p>
            <a:pPr marL="0" indent="0">
              <a:buNone/>
            </a:pPr>
            <a:r>
              <a:rPr kumimoji="1" lang="ja-JP" altLang="en-US" sz="1600" dirty="0" smtClean="0"/>
              <a:t>　　　　　第</a:t>
            </a:r>
            <a:r>
              <a:rPr kumimoji="1" lang="en-US" altLang="ja-JP" sz="1600" dirty="0" smtClean="0"/>
              <a:t>57</a:t>
            </a:r>
            <a:r>
              <a:rPr kumimoji="1" lang="ja-JP" altLang="en-US" sz="1600" dirty="0" smtClean="0"/>
              <a:t>回～第</a:t>
            </a:r>
            <a:r>
              <a:rPr kumimoji="1" lang="en-US" altLang="ja-JP" sz="1600" dirty="0" smtClean="0"/>
              <a:t>60</a:t>
            </a:r>
            <a:r>
              <a:rPr kumimoji="1" lang="ja-JP" altLang="en-US" sz="1600" dirty="0" smtClean="0"/>
              <a:t>回　４回開催</a:t>
            </a:r>
            <a:endParaRPr kumimoji="1" lang="en-US" altLang="ja-JP" sz="1600" dirty="0" smtClean="0"/>
          </a:p>
          <a:p>
            <a:pPr marL="0" indent="0">
              <a:buNone/>
            </a:pPr>
            <a:r>
              <a:rPr lang="ja-JP" altLang="en-US" sz="1600" dirty="0" smtClean="0"/>
              <a:t>　◇　財政運営検討ワーキング・グループ</a:t>
            </a:r>
            <a:endParaRPr lang="en-US" altLang="ja-JP" sz="1600" dirty="0" smtClean="0"/>
          </a:p>
          <a:p>
            <a:pPr marL="0" indent="0">
              <a:buNone/>
            </a:pPr>
            <a:r>
              <a:rPr kumimoji="1" lang="ja-JP" altLang="en-US" sz="1600" dirty="0" smtClean="0"/>
              <a:t>　　　　　第</a:t>
            </a:r>
            <a:r>
              <a:rPr kumimoji="1" lang="en-US" altLang="ja-JP" sz="1600" dirty="0" smtClean="0"/>
              <a:t>66</a:t>
            </a:r>
            <a:r>
              <a:rPr kumimoji="1" lang="ja-JP" altLang="en-US" sz="1600" dirty="0" smtClean="0"/>
              <a:t>回～第</a:t>
            </a:r>
            <a:r>
              <a:rPr kumimoji="1" lang="en-US" altLang="ja-JP" sz="1600" dirty="0" smtClean="0"/>
              <a:t>71</a:t>
            </a:r>
            <a:r>
              <a:rPr kumimoji="1" lang="ja-JP" altLang="en-US" sz="1600" dirty="0" smtClean="0"/>
              <a:t>回　６回開催</a:t>
            </a:r>
            <a:endParaRPr kumimoji="1" lang="ja-JP" altLang="en-US" sz="1600" dirty="0"/>
          </a:p>
        </p:txBody>
      </p:sp>
      <p:sp>
        <p:nvSpPr>
          <p:cNvPr id="5" name="テキスト ボックス 4"/>
          <p:cNvSpPr txBox="1"/>
          <p:nvPr/>
        </p:nvSpPr>
        <p:spPr>
          <a:xfrm>
            <a:off x="7812360" y="343689"/>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7" name="タイトル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t>令和３年度の国保運営にかかる検討状況（中間報告）</a:t>
            </a:r>
            <a:endParaRPr lang="ja-JP" altLang="en-US" sz="2400" dirty="0"/>
          </a:p>
        </p:txBody>
      </p:sp>
    </p:spTree>
    <p:extLst>
      <p:ext uri="{BB962C8B-B14F-4D97-AF65-F5344CB8AC3E}">
        <p14:creationId xmlns:p14="http://schemas.microsoft.com/office/powerpoint/2010/main" val="2473752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nvPr>
        </p:nvGraphicFramePr>
        <p:xfrm>
          <a:off x="302296" y="655216"/>
          <a:ext cx="8518176" cy="5264517"/>
        </p:xfrm>
        <a:graphic>
          <a:graphicData uri="http://schemas.openxmlformats.org/drawingml/2006/table">
            <a:tbl>
              <a:tblPr firstRow="1" bandRow="1">
                <a:tableStyleId>{5940675A-B579-460E-94D1-54222C63F5DA}</a:tableStyleId>
              </a:tblPr>
              <a:tblGrid>
                <a:gridCol w="6586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3394992">
                  <a:extLst>
                    <a:ext uri="{9D8B030D-6E8A-4147-A177-3AD203B41FA5}">
                      <a16:colId xmlns:a16="http://schemas.microsoft.com/office/drawing/2014/main" val="20002"/>
                    </a:ext>
                  </a:extLst>
                </a:gridCol>
                <a:gridCol w="1944216">
                  <a:extLst>
                    <a:ext uri="{9D8B030D-6E8A-4147-A177-3AD203B41FA5}">
                      <a16:colId xmlns:a16="http://schemas.microsoft.com/office/drawing/2014/main" val="20003"/>
                    </a:ext>
                  </a:extLst>
                </a:gridCol>
                <a:gridCol w="1944216">
                  <a:extLst>
                    <a:ext uri="{9D8B030D-6E8A-4147-A177-3AD203B41FA5}">
                      <a16:colId xmlns:a16="http://schemas.microsoft.com/office/drawing/2014/main" val="32974564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３</a:t>
                      </a:r>
                      <a:r>
                        <a:rPr kumimoji="1" lang="ja-JP" altLang="en-US" sz="800" dirty="0" smtClean="0">
                          <a:latin typeface="HGPｺﾞｼｯｸE" panose="020B0900000000000000" pitchFamily="50" charset="-128"/>
                          <a:ea typeface="HGPｺﾞｼｯｸE" panose="020B0900000000000000" pitchFamily="50" charset="-128"/>
                        </a:rPr>
                        <a:t>年度の主な検討事項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○現時点で国の動きはなく、引き続き注視していく。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大かっこ 4"/>
          <p:cNvSpPr/>
          <p:nvPr/>
        </p:nvSpPr>
        <p:spPr>
          <a:xfrm>
            <a:off x="7380312"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8" name="大かっこ 7"/>
          <p:cNvSpPr/>
          <p:nvPr/>
        </p:nvSpPr>
        <p:spPr>
          <a:xfrm>
            <a:off x="1562100" y="4005064"/>
            <a:ext cx="3297932"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8436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nvPr>
        </p:nvGraphicFramePr>
        <p:xfrm>
          <a:off x="396714" y="675865"/>
          <a:ext cx="8495766" cy="4725178"/>
        </p:xfrm>
        <a:graphic>
          <a:graphicData uri="http://schemas.openxmlformats.org/drawingml/2006/table">
            <a:tbl>
              <a:tblPr firstRow="1" bandRow="1">
                <a:tableStyleId>{5940675A-B579-460E-94D1-54222C63F5DA}</a:tableStyleId>
              </a:tblPr>
              <a:tblGrid>
                <a:gridCol w="1078942">
                  <a:extLst>
                    <a:ext uri="{9D8B030D-6E8A-4147-A177-3AD203B41FA5}">
                      <a16:colId xmlns:a16="http://schemas.microsoft.com/office/drawing/2014/main" val="20000"/>
                    </a:ext>
                  </a:extLst>
                </a:gridCol>
                <a:gridCol w="792088">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2015492">
                  <a:extLst>
                    <a:ext uri="{9D8B030D-6E8A-4147-A177-3AD203B41FA5}">
                      <a16:colId xmlns:a16="http://schemas.microsoft.com/office/drawing/2014/main" val="20004"/>
                    </a:ext>
                  </a:extLst>
                </a:gridCol>
                <a:gridCol w="2016956">
                  <a:extLst>
                    <a:ext uri="{9D8B030D-6E8A-4147-A177-3AD203B41FA5}">
                      <a16:colId xmlns:a16="http://schemas.microsoft.com/office/drawing/2014/main" val="1434373787"/>
                    </a:ext>
                  </a:extLst>
                </a:gridCol>
              </a:tblGrid>
              <a:tr h="209201">
                <a:tc rowSpan="2">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latin typeface="HGPｺﾞｼｯｸE" panose="020B0900000000000000" pitchFamily="50" charset="-128"/>
                          <a:ea typeface="HGPｺﾞｼｯｸE" panose="020B0900000000000000" pitchFamily="50" charset="-128"/>
                        </a:rPr>
                        <a:t>令和</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３</a:t>
                      </a:r>
                      <a:r>
                        <a:rPr kumimoji="1" lang="ja-JP" altLang="en-US" sz="800" dirty="0" smtClean="0">
                          <a:latin typeface="HGPｺﾞｼｯｸE" panose="020B0900000000000000" pitchFamily="50" charset="-128"/>
                          <a:ea typeface="HGPｺﾞｼｯｸE" panose="020B0900000000000000" pitchFamily="50" charset="-128"/>
                        </a:rPr>
                        <a:t>年度の主な検討事項</a:t>
                      </a:r>
                      <a:endParaRPr kumimoji="1" lang="ja-JP" altLang="en-US" sz="800" dirty="0">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07527">
                <a:tc vMerge="1">
                  <a:txBody>
                    <a:bodyPr/>
                    <a:lstStyle/>
                    <a:p>
                      <a:endParaRPr kumimoji="1" lang="ja-JP" altLang="en-US"/>
                    </a:p>
                  </a:txBody>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特定健診受診率の向上を図るための取組みや、アスマイルの令和</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年度以降の方向性について検討。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■第２期アスマイル事業の方向性について、　国保関係部分を中心に項目ごとに考え方・方針を検討し、枠組みを決定。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〇現在、国において検討中であり、その議論を踏まえて、検討を進める。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保険者間調整の実情把握を行うとともに、過誤調整の好事例の横展開を図る。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3"/>
                  </a:ext>
                </a:extLst>
              </a:tr>
            </a:tbl>
          </a:graphicData>
        </a:graphic>
      </p:graphicFrame>
      <p:sp>
        <p:nvSpPr>
          <p:cNvPr id="5" name="大かっこ 4"/>
          <p:cNvSpPr/>
          <p:nvPr/>
        </p:nvSpPr>
        <p:spPr>
          <a:xfrm>
            <a:off x="7380312"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Tree>
    <p:extLst>
      <p:ext uri="{BB962C8B-B14F-4D97-AF65-F5344CB8AC3E}">
        <p14:creationId xmlns:p14="http://schemas.microsoft.com/office/powerpoint/2010/main" val="2340339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nvPr>
        </p:nvGraphicFramePr>
        <p:xfrm>
          <a:off x="324706" y="655735"/>
          <a:ext cx="8495767" cy="4635209"/>
        </p:xfrm>
        <a:graphic>
          <a:graphicData uri="http://schemas.openxmlformats.org/drawingml/2006/table">
            <a:tbl>
              <a:tblPr firstRow="1" bandRow="1">
                <a:tableStyleId>{5940675A-B579-460E-94D1-54222C63F5DA}</a:tableStyleId>
              </a:tblPr>
              <a:tblGrid>
                <a:gridCol w="662815">
                  <a:extLst>
                    <a:ext uri="{9D8B030D-6E8A-4147-A177-3AD203B41FA5}">
                      <a16:colId xmlns:a16="http://schemas.microsoft.com/office/drawing/2014/main" val="20000"/>
                    </a:ext>
                  </a:extLst>
                </a:gridCol>
                <a:gridCol w="662815">
                  <a:extLst>
                    <a:ext uri="{9D8B030D-6E8A-4147-A177-3AD203B41FA5}">
                      <a16:colId xmlns:a16="http://schemas.microsoft.com/office/drawing/2014/main" val="3837712147"/>
                    </a:ext>
                  </a:extLst>
                </a:gridCol>
                <a:gridCol w="730292">
                  <a:extLst>
                    <a:ext uri="{9D8B030D-6E8A-4147-A177-3AD203B41FA5}">
                      <a16:colId xmlns:a16="http://schemas.microsoft.com/office/drawing/2014/main" val="20001"/>
                    </a:ext>
                  </a:extLst>
                </a:gridCol>
                <a:gridCol w="2124485">
                  <a:extLst>
                    <a:ext uri="{9D8B030D-6E8A-4147-A177-3AD203B41FA5}">
                      <a16:colId xmlns:a16="http://schemas.microsoft.com/office/drawing/2014/main" val="20002"/>
                    </a:ext>
                  </a:extLst>
                </a:gridCol>
                <a:gridCol w="2124485">
                  <a:extLst>
                    <a:ext uri="{9D8B030D-6E8A-4147-A177-3AD203B41FA5}">
                      <a16:colId xmlns:a16="http://schemas.microsoft.com/office/drawing/2014/main" val="20003"/>
                    </a:ext>
                  </a:extLst>
                </a:gridCol>
                <a:gridCol w="2190875">
                  <a:extLst>
                    <a:ext uri="{9D8B030D-6E8A-4147-A177-3AD203B41FA5}">
                      <a16:colId xmlns:a16="http://schemas.microsoft.com/office/drawing/2014/main" val="2456565398"/>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■府と国保連共催で研修会を実施。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国保連合会において被保険者証発行業務の共同処理の実施に向けた調整。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a:t>
                      </a:r>
                      <a:r>
                        <a:rPr lang="ja-JP" altLang="en-US" sz="800" dirty="0">
                          <a:solidFill>
                            <a:schemeClr val="tx1"/>
                          </a:solidFill>
                          <a:latin typeface="HGSｺﾞｼｯｸM" panose="020B0600000000000000" pitchFamily="50" charset="-128"/>
                          <a:ea typeface="HGSｺﾞｼｯｸM" panose="020B0600000000000000" pitchFamily="50" charset="-128"/>
                        </a:rPr>
                        <a:t>資格</a:t>
                      </a:r>
                      <a:r>
                        <a:rPr lang="ja-JP" altLang="en-US" sz="800" dirty="0" smtClean="0">
                          <a:solidFill>
                            <a:schemeClr val="tx1"/>
                          </a:solidFill>
                          <a:latin typeface="HGSｺﾞｼｯｸM" panose="020B0600000000000000" pitchFamily="50" charset="-128"/>
                          <a:ea typeface="HGSｺﾞｼｯｸM" panose="020B0600000000000000" pitchFamily="50" charset="-128"/>
                        </a:rPr>
                        <a:t>確認の本格運用が開始（</a:t>
                      </a:r>
                      <a:r>
                        <a:rPr lang="en-US" altLang="ja-JP" sz="800" dirty="0" smtClean="0">
                          <a:solidFill>
                            <a:schemeClr val="tx1"/>
                          </a:solidFill>
                          <a:latin typeface="HGSｺﾞｼｯｸM" panose="020B0600000000000000" pitchFamily="50" charset="-128"/>
                          <a:ea typeface="HGSｺﾞｼｯｸM" panose="020B0600000000000000" pitchFamily="50" charset="-128"/>
                        </a:rPr>
                        <a:t>R3.10.20</a:t>
                      </a:r>
                      <a:r>
                        <a:rPr lang="ja-JP" altLang="en-US" sz="800" dirty="0" smtClean="0">
                          <a:solidFill>
                            <a:schemeClr val="tx1"/>
                          </a:solidFill>
                          <a:latin typeface="HGSｺﾞｼｯｸM" panose="020B0600000000000000" pitchFamily="50" charset="-128"/>
                          <a:ea typeface="HGSｺﾞｼｯｸM" panose="020B0600000000000000" pitchFamily="50" charset="-128"/>
                        </a:rPr>
                        <a:t>）したが、導入状況は約７％程度であり、実施状況をみながら、引き続き検討。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市町村事務処理標準システムから出力される様式を府内統一様式としたうえで、各市町村において、システム改修のタイミングで統一を検討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1682862"/>
                  </a:ext>
                </a:extLst>
              </a:tr>
            </a:tbl>
          </a:graphicData>
        </a:graphic>
      </p:graphicFrame>
      <p:sp>
        <p:nvSpPr>
          <p:cNvPr id="5" name="大かっこ 4"/>
          <p:cNvSpPr/>
          <p:nvPr/>
        </p:nvSpPr>
        <p:spPr>
          <a:xfrm>
            <a:off x="7236296"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Tree>
    <p:extLst>
      <p:ext uri="{BB962C8B-B14F-4D97-AF65-F5344CB8AC3E}">
        <p14:creationId xmlns:p14="http://schemas.microsoft.com/office/powerpoint/2010/main" val="4102588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764704"/>
          <a:ext cx="8495766" cy="5008569"/>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○意見交換や情報共有する場を設けて、収納率向上を図るよう「収納担当者研修会」の実施を調整中。</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■府内の収納率は依然として全国平均を大きく下回っており、まだまだ底上げが必要なため、引き続き実績（目標収納率）と併せ、取組（収納率上昇目標）両面からの評価として、現行どおり実施。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E4D4D2C3-0BAC-45EE-BEAA-AC94A6365396}" type="slidenum">
              <a:rPr kumimoji="1" lang="ja-JP" altLang="en-US" smtClean="0"/>
              <a:t>5</a:t>
            </a:fld>
            <a:endParaRPr kumimoji="1" lang="ja-JP" altLang="en-US" dirty="0"/>
          </a:p>
        </p:txBody>
      </p:sp>
    </p:spTree>
    <p:extLst>
      <p:ext uri="{BB962C8B-B14F-4D97-AF65-F5344CB8AC3E}">
        <p14:creationId xmlns:p14="http://schemas.microsoft.com/office/powerpoint/2010/main" val="29142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764704"/>
          <a:ext cx="8495766" cy="3309653"/>
        </p:xfrm>
        <a:graphic>
          <a:graphicData uri="http://schemas.openxmlformats.org/drawingml/2006/table">
            <a:tbl>
              <a:tblPr firstRow="1" bandRow="1">
                <a:tableStyleId>{5940675A-B579-460E-94D1-54222C63F5DA}</a:tableStyleId>
              </a:tblPr>
              <a:tblGrid>
                <a:gridCol w="718902">
                  <a:extLst>
                    <a:ext uri="{9D8B030D-6E8A-4147-A177-3AD203B41FA5}">
                      <a16:colId xmlns:a16="http://schemas.microsoft.com/office/drawing/2014/main" val="2964373169"/>
                    </a:ext>
                  </a:extLst>
                </a:gridCol>
                <a:gridCol w="792088">
                  <a:extLst>
                    <a:ext uri="{9D8B030D-6E8A-4147-A177-3AD203B41FA5}">
                      <a16:colId xmlns:a16="http://schemas.microsoft.com/office/drawing/2014/main" val="3143523431"/>
                    </a:ext>
                  </a:extLst>
                </a:gridCol>
                <a:gridCol w="2304256">
                  <a:extLst>
                    <a:ext uri="{9D8B030D-6E8A-4147-A177-3AD203B41FA5}">
                      <a16:colId xmlns:a16="http://schemas.microsoft.com/office/drawing/2014/main" val="1846586638"/>
                    </a:ext>
                  </a:extLst>
                </a:gridCol>
                <a:gridCol w="2304256">
                  <a:extLst>
                    <a:ext uri="{9D8B030D-6E8A-4147-A177-3AD203B41FA5}">
                      <a16:colId xmlns:a16="http://schemas.microsoft.com/office/drawing/2014/main" val="850145452"/>
                    </a:ext>
                  </a:extLst>
                </a:gridCol>
                <a:gridCol w="2376264">
                  <a:extLst>
                    <a:ext uri="{9D8B030D-6E8A-4147-A177-3AD203B41FA5}">
                      <a16:colId xmlns:a16="http://schemas.microsoft.com/office/drawing/2014/main" val="399145032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令和３年度の主な検討事項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までの検討</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38100"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令和６年度以降のあり方について、対象者の推移や他府県の状況、他制度への影響など情報収集・検証を行い、方向性を検討。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〇令和６年度以降のあり方について、給付実績や他制度の状況など、実態調査を実施。その結果を踏まえ、全市町村に意向を調査（準備中）し、方向性を検討。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歳以上の世帯における</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手続き</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の簡素化について、引き続き、検討。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また、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69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歳以下の</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手続きの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簡素化についても、今後検討。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〇令和３年３月の省令改正により、各市町村の判断で年齢にかかわらず簡素化が可能となったことから、各市町村の状況等について情報収集等を実施中（</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12/20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〆切）であり、その結果を踏まえ検討。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３</a:t>
            </a:r>
            <a:r>
              <a:rPr lang="ja-JP" altLang="en-US" sz="1800" dirty="0" smtClean="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7" name="大かっこ 6"/>
          <p:cNvSpPr/>
          <p:nvPr/>
        </p:nvSpPr>
        <p:spPr>
          <a:xfrm>
            <a:off x="7308304"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2" name="スライド番号プレースホルダー 1"/>
          <p:cNvSpPr>
            <a:spLocks noGrp="1"/>
          </p:cNvSpPr>
          <p:nvPr>
            <p:ph type="sldNum" sz="quarter" idx="12"/>
          </p:nvPr>
        </p:nvSpPr>
        <p:spPr/>
        <p:txBody>
          <a:bodyPr/>
          <a:lstStyle/>
          <a:p>
            <a:fld id="{E4D4D2C3-0BAC-45EE-BEAA-AC94A6365396}" type="slidenum">
              <a:rPr kumimoji="1" lang="ja-JP" altLang="en-US" smtClean="0"/>
              <a:t>6</a:t>
            </a:fld>
            <a:endParaRPr kumimoji="1" lang="ja-JP" altLang="en-US"/>
          </a:p>
        </p:txBody>
      </p:sp>
    </p:spTree>
    <p:extLst>
      <p:ext uri="{BB962C8B-B14F-4D97-AF65-F5344CB8AC3E}">
        <p14:creationId xmlns:p14="http://schemas.microsoft.com/office/powerpoint/2010/main" val="3702433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81347537"/>
              </p:ext>
            </p:extLst>
          </p:nvPr>
        </p:nvGraphicFramePr>
        <p:xfrm>
          <a:off x="72009" y="412398"/>
          <a:ext cx="9036495" cy="6389608"/>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3579697">
                  <a:extLst>
                    <a:ext uri="{9D8B030D-6E8A-4147-A177-3AD203B41FA5}">
                      <a16:colId xmlns:a16="http://schemas.microsoft.com/office/drawing/2014/main" val="20004"/>
                    </a:ext>
                  </a:extLst>
                </a:gridCol>
                <a:gridCol w="1861442">
                  <a:extLst>
                    <a:ext uri="{9D8B030D-6E8A-4147-A177-3AD203B41FA5}">
                      <a16:colId xmlns:a16="http://schemas.microsoft.com/office/drawing/2014/main" val="4110931989"/>
                    </a:ext>
                  </a:extLst>
                </a:gridCol>
                <a:gridCol w="2800943">
                  <a:extLst>
                    <a:ext uri="{9D8B030D-6E8A-4147-A177-3AD203B41FA5}">
                      <a16:colId xmlns:a16="http://schemas.microsoft.com/office/drawing/2014/main" val="877537854"/>
                    </a:ext>
                  </a:extLst>
                </a:gridCol>
              </a:tblGrid>
              <a:tr h="43584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07912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過去３ヵ年の平均収納額の</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65%</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～令和元年度調定</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額の平均と、直近値である令和元年度の調定額から算出した変動</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率を乗じた額と設定（</a:t>
                      </a:r>
                      <a:r>
                        <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rPr>
                        <a:t>100</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％上限は撤廃）。</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引き続き、保険料引き下げ財源として活用。</a:t>
                      </a: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過去３ヵ年の平均収納額の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和２年度調定額の平均と、直近値である令和２年</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度の調定額から算出した変動率を乗じた額と設定。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被保険者数の推計方法の変更</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映する</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歳の誕生月で減算するコーホート要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因法（「自然増減」（出生と死亡）及び「純移動」（資</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格取得・喪失）という、二つの「変動要因」の将来値</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を仮定しそれに基づいた被保険者数の推計を行う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方法）を採用。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57655">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　</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し、その減額相当額を公費で支援する法改正（令和４年４月１日施</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行）を予定。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子どもに係る均等割額減額措置について、制度内容を検討　　</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r h="1514325">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保険者努力支援制度の保険料収納率に関する評価指標の市町　</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村規模別区分に準じ、</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3,000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人未満の区分を設け、４区分から５区</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分に変更。</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令和元年度を含む直近３年間の収納率実績の最高値と令和元年度の収納率の平均値を算定の基とし、条件を以下のとおり設定。</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規模別基準収納率</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規模別平均収納率▲１％</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インセンティブ</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規模別基準収納率を上回っている値の１</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２</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努力分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令和２年度決算状況を踏まえた検証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令和２年度を含む直近３年間の収納率実績の最</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高値と令和２年度の収納率の平均値を算定の基準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規模別平均収納率▲１％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r h="878242">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独自事業分の財源のあり方について検討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標準保険料率で賄う対象経費は、府保険料総額（医療分）の</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3.5</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10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rPr>
                        <a:t>5.0</a:t>
                      </a: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（その他の保</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険者）を保健事業分の上限として、事業費納付金の対象 となる保</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健事業費（共通分）を除く部分を独自事業分とする。</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　対象経費の基準額は、前年度保険料総額（医療分）の一定割</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合と、納付金算定時の報告額のいずれか低い額とする。本算定</a:t>
                      </a:r>
                      <a:endParaRPr kumimoji="1" lang="en-US" altLang="ja-JP" sz="95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ysClr val="windowText" lastClr="000000"/>
                          </a:solidFill>
                          <a:latin typeface="HGPｺﾞｼｯｸM" panose="020B0600000000000000" pitchFamily="50" charset="-128"/>
                          <a:ea typeface="HGPｺﾞｼｯｸM" panose="020B0600000000000000" pitchFamily="50" charset="-128"/>
                        </a:rPr>
                        <a:t>　　時には、仮算定時からの増額変更は行わない。</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独自事業分の財源の在り方について検討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標準保険料率で賄う対象経費は、府保険料総額（医療分）の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〇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084563"/>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a:xfrm>
            <a:off x="8471065" y="6525344"/>
            <a:ext cx="277399" cy="344256"/>
          </a:xfrm>
        </p:spPr>
        <p:txBody>
          <a:bodyPr/>
          <a:lstStyle/>
          <a:p>
            <a:fld id="{E4D4D2C3-0BAC-45EE-BEAA-AC94A6365396}" type="slidenum">
              <a:rPr kumimoji="1" lang="ja-JP" altLang="en-US" smtClean="0"/>
              <a:t>7</a:t>
            </a:fld>
            <a:endParaRPr kumimoji="1" lang="ja-JP" altLang="en-US" dirty="0"/>
          </a:p>
        </p:txBody>
      </p:sp>
    </p:spTree>
    <p:extLst>
      <p:ext uri="{BB962C8B-B14F-4D97-AF65-F5344CB8AC3E}">
        <p14:creationId xmlns:p14="http://schemas.microsoft.com/office/powerpoint/2010/main" val="3326765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令和３年度の財政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nvPr>
        </p:nvGraphicFramePr>
        <p:xfrm>
          <a:off x="52760" y="409972"/>
          <a:ext cx="9034091" cy="1825094"/>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20000"/>
                    </a:ext>
                  </a:extLst>
                </a:gridCol>
                <a:gridCol w="3578744">
                  <a:extLst>
                    <a:ext uri="{9D8B030D-6E8A-4147-A177-3AD203B41FA5}">
                      <a16:colId xmlns:a16="http://schemas.microsoft.com/office/drawing/2014/main" val="20004"/>
                    </a:ext>
                  </a:extLst>
                </a:gridCol>
                <a:gridCol w="1860947">
                  <a:extLst>
                    <a:ext uri="{9D8B030D-6E8A-4147-A177-3AD203B41FA5}">
                      <a16:colId xmlns:a16="http://schemas.microsoft.com/office/drawing/2014/main" val="4110931989"/>
                    </a:ext>
                  </a:extLst>
                </a:gridCol>
                <a:gridCol w="2800198">
                  <a:extLst>
                    <a:ext uri="{9D8B030D-6E8A-4147-A177-3AD203B41FA5}">
                      <a16:colId xmlns:a16="http://schemas.microsoft.com/office/drawing/2014/main" val="877537854"/>
                    </a:ext>
                  </a:extLst>
                </a:gridCol>
              </a:tblGrid>
              <a:tr h="36603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令和３年度に検討すべき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b="1"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b="1" dirty="0" smtClean="0">
                          <a:solidFill>
                            <a:schemeClr val="tx1"/>
                          </a:solidFill>
                          <a:latin typeface="HGPｺﾞｼｯｸM" panose="020B0600000000000000" pitchFamily="50" charset="-128"/>
                          <a:ea typeface="HGPｺﾞｼｯｸM" panose="020B0600000000000000" pitchFamily="50" charset="-128"/>
                        </a:rPr>
                        <a:t>新規検討項目</a:t>
                      </a:r>
                      <a:r>
                        <a:rPr kumimoji="1" lang="en-US" altLang="ja-JP" sz="950" b="1"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50" b="1"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b="1"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急激な医療費の上昇時などに　納付金の上昇幅を抑えるなど、　　複数年での保険料の平準化に資するため、財政安定化基金に年度間の財政調整機能が付与される。（令和４年４月法施行）</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剰余金が生じた場合の基金への積立に係る基本的な考え方等について検討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（第</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回財政運営検討</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WG</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大阪府国民健康保険財政安定化基金条例の</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一部を改正する条例を令和４年２月議会に上程</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1000" dirty="0" smtClean="0">
                          <a:solidFill>
                            <a:schemeClr val="tx1"/>
                          </a:solidFill>
                          <a:latin typeface="HGPｺﾞｼｯｸM" panose="020B0600000000000000" pitchFamily="50" charset="-128"/>
                          <a:ea typeface="HGPｺﾞｼｯｸM" panose="020B0600000000000000" pitchFamily="50" charset="-128"/>
                        </a:rPr>
                        <a:t>　予定</a:t>
                      </a:r>
                      <a:endParaRPr kumimoji="1"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〇　保険料の平準化等を図る観点から、基金へ</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の積立に係る基本的な考え方等について、引き　</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8" name="タイトル 1"/>
          <p:cNvSpPr txBox="1">
            <a:spLocks/>
          </p:cNvSpPr>
          <p:nvPr/>
        </p:nvSpPr>
        <p:spPr>
          <a:xfrm>
            <a:off x="52760" y="2249576"/>
            <a:ext cx="9055869" cy="13681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smtClean="0">
                <a:latin typeface="HGPｺﾞｼｯｸM" panose="020B0600000000000000" pitchFamily="50" charset="-128"/>
                <a:ea typeface="HGPｺﾞｼｯｸM" panose="020B0600000000000000" pitchFamily="50" charset="-128"/>
              </a:rPr>
              <a:t>【</a:t>
            </a:r>
            <a:r>
              <a:rPr lang="ja-JP" altLang="en-US" sz="1000" dirty="0" smtClean="0">
                <a:latin typeface="HGPｺﾞｼｯｸM" panose="020B0600000000000000" pitchFamily="50" charset="-128"/>
                <a:ea typeface="HGPｺﾞｼｯｸM" panose="020B0600000000000000" pitchFamily="50" charset="-128"/>
              </a:rPr>
              <a:t>追加検討項目：コロナ減免について</a:t>
            </a:r>
            <a:r>
              <a:rPr lang="en-US" altLang="ja-JP" sz="1000" dirty="0" smtClean="0">
                <a:latin typeface="HGPｺﾞｼｯｸM" panose="020B0600000000000000" pitchFamily="50" charset="-128"/>
                <a:ea typeface="HGPｺﾞｼｯｸM" panose="020B0600000000000000" pitchFamily="50" charset="-128"/>
              </a:rPr>
              <a:t>】</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smtClean="0">
                <a:latin typeface="HGPｺﾞｼｯｸM" panose="020B0600000000000000" pitchFamily="50" charset="-128"/>
                <a:ea typeface="HGPｺﾞｼｯｸM" panose="020B0600000000000000" pitchFamily="50" charset="-128"/>
              </a:rPr>
              <a:t>●　令和３年３月</a:t>
            </a:r>
            <a:r>
              <a:rPr lang="en-US" altLang="ja-JP" sz="1000" dirty="0" smtClean="0">
                <a:latin typeface="HGPｺﾞｼｯｸM" panose="020B0600000000000000" pitchFamily="50" charset="-128"/>
                <a:ea typeface="HGPｺﾞｼｯｸM" panose="020B0600000000000000" pitchFamily="50" charset="-128"/>
              </a:rPr>
              <a:t>12</a:t>
            </a:r>
            <a:r>
              <a:rPr lang="ja-JP" altLang="en-US" sz="1000" dirty="0" smtClean="0">
                <a:latin typeface="HGPｺﾞｼｯｸM" panose="020B0600000000000000" pitchFamily="50" charset="-128"/>
                <a:ea typeface="HGPｺﾞｼｯｸM" panose="020B0600000000000000" pitchFamily="50" charset="-128"/>
              </a:rPr>
              <a:t>日付け厚生労働省事務連絡により、令和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年度のコロナ減免に係る特別調整交付金による財政支援（一部支援）の実施について通知</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　令和</a:t>
            </a:r>
            <a:r>
              <a:rPr lang="ja-JP" altLang="en-US" sz="1000" dirty="0">
                <a:latin typeface="HGPｺﾞｼｯｸM" panose="020B0600000000000000" pitchFamily="50" charset="-128"/>
                <a:ea typeface="HGPｺﾞｼｯｸM" panose="020B0600000000000000" pitchFamily="50" charset="-128"/>
              </a:rPr>
              <a:t>２</a:t>
            </a:r>
            <a:r>
              <a:rPr lang="ja-JP" altLang="en-US" sz="1000" dirty="0" smtClean="0">
                <a:latin typeface="HGPｺﾞｼｯｸM" panose="020B0600000000000000" pitchFamily="50" charset="-128"/>
                <a:ea typeface="HGPｺﾞｼｯｸM" panose="020B0600000000000000" pitchFamily="50" charset="-128"/>
              </a:rPr>
              <a:t>年度の全額支援から一部支援への変更に伴い、令和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年度は費用負担が発生する状況</a:t>
            </a:r>
            <a:r>
              <a:rPr lang="en-US" altLang="ja-JP" sz="1000" dirty="0" smtClean="0">
                <a:latin typeface="HGPｺﾞｼｯｸM" panose="020B0600000000000000" pitchFamily="50" charset="-128"/>
                <a:ea typeface="HGPｺﾞｼｯｸM" panose="020B0600000000000000" pitchFamily="50" charset="-128"/>
              </a:rPr>
              <a:t/>
            </a:r>
            <a:br>
              <a:rPr lang="en-US" altLang="ja-JP" sz="1000" dirty="0" smtClean="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　減免実施に係る費用負担に対する府の財政支援については、令和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年度の減免額（規模）及び府の国庫返還金額に基づく府国保特会の財政状況を踏まえ検討</a:t>
            </a:r>
            <a:endParaRPr lang="en-US" altLang="ja-JP" sz="1000" dirty="0" smtClean="0">
              <a:latin typeface="HGPｺﾞｼｯｸM" panose="020B0600000000000000" pitchFamily="50" charset="-128"/>
              <a:ea typeface="HGPｺﾞｼｯｸM" panose="020B0600000000000000" pitchFamily="50" charset="-128"/>
            </a:endParaRPr>
          </a:p>
          <a:p>
            <a:pPr marL="85725" indent="-85725">
              <a:spcBef>
                <a:spcPts val="0"/>
              </a:spcBef>
              <a:defRPr/>
            </a:pPr>
            <a:r>
              <a:rPr lang="ja-JP" altLang="en-US" sz="1400" b="1" dirty="0" smtClean="0">
                <a:latin typeface="HGPｺﾞｼｯｸM" panose="020B0600000000000000" pitchFamily="50" charset="-128"/>
                <a:ea typeface="HGPｺﾞｼｯｸM" panose="020B0600000000000000" pitchFamily="50" charset="-128"/>
              </a:rPr>
              <a:t>⇓</a:t>
            </a:r>
            <a:endParaRPr lang="en-US" altLang="ja-JP" sz="1400" b="1"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1000" dirty="0" smtClean="0">
                <a:latin typeface="HGPｺﾞｼｯｸM" panose="020B0600000000000000" pitchFamily="50" charset="-128"/>
                <a:ea typeface="HGPｺﾞｼｯｸM" panose="020B0600000000000000" pitchFamily="50" charset="-128"/>
              </a:rPr>
              <a:t>●　令和３年</a:t>
            </a:r>
            <a:r>
              <a:rPr lang="en-US" altLang="ja-JP" sz="1000" dirty="0" smtClean="0">
                <a:latin typeface="HGPｺﾞｼｯｸM" panose="020B0600000000000000" pitchFamily="50" charset="-128"/>
                <a:ea typeface="HGPｺﾞｼｯｸM" panose="020B0600000000000000" pitchFamily="50" charset="-128"/>
              </a:rPr>
              <a:t>11</a:t>
            </a:r>
            <a:r>
              <a:rPr lang="ja-JP" altLang="en-US" sz="1000" dirty="0" smtClean="0">
                <a:latin typeface="HGPｺﾞｼｯｸM" panose="020B0600000000000000" pitchFamily="50" charset="-128"/>
                <a:ea typeface="HGPｺﾞｼｯｸM" panose="020B0600000000000000" pitchFamily="50" charset="-128"/>
              </a:rPr>
              <a:t>月</a:t>
            </a:r>
            <a:r>
              <a:rPr lang="en-US" altLang="ja-JP" sz="1000" dirty="0" smtClean="0">
                <a:latin typeface="HGPｺﾞｼｯｸM" panose="020B0600000000000000" pitchFamily="50" charset="-128"/>
                <a:ea typeface="HGPｺﾞｼｯｸM" panose="020B0600000000000000" pitchFamily="50" charset="-128"/>
              </a:rPr>
              <a:t>26</a:t>
            </a:r>
            <a:r>
              <a:rPr lang="ja-JP" altLang="en-US" sz="1000" dirty="0" smtClean="0">
                <a:latin typeface="HGPｺﾞｼｯｸM" panose="020B0600000000000000" pitchFamily="50" charset="-128"/>
                <a:ea typeface="HGPｺﾞｼｯｸM" panose="020B0600000000000000" pitchFamily="50" charset="-128"/>
              </a:rPr>
              <a:t>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a:t>
            </a:r>
            <a:r>
              <a:rPr lang="ja-JP" altLang="en-US" sz="1000" dirty="0">
                <a:latin typeface="HGPｺﾞｼｯｸM" panose="020B0600000000000000" pitchFamily="50" charset="-128"/>
                <a:ea typeface="HGPｺﾞｼｯｸM" panose="020B0600000000000000" pitchFamily="50" charset="-128"/>
              </a:rPr>
              <a:t>３</a:t>
            </a:r>
            <a:r>
              <a:rPr lang="ja-JP" altLang="en-US" sz="1000" dirty="0" smtClean="0">
                <a:latin typeface="HGPｺﾞｼｯｸM" panose="020B0600000000000000" pitchFamily="50" charset="-128"/>
                <a:ea typeface="HGPｺﾞｼｯｸM" panose="020B0600000000000000" pitchFamily="50" charset="-128"/>
              </a:rPr>
              <a:t>年度</a:t>
            </a:r>
            <a:r>
              <a:rPr lang="ja-JP" altLang="en-US" sz="1000" dirty="0">
                <a:latin typeface="HGPｺﾞｼｯｸM" panose="020B0600000000000000" pitchFamily="50" charset="-128"/>
                <a:ea typeface="HGPｺﾞｼｯｸM" panose="020B0600000000000000" pitchFamily="50" charset="-128"/>
              </a:rPr>
              <a:t>のコロナ減免に</a:t>
            </a:r>
            <a:r>
              <a:rPr lang="ja-JP" altLang="en-US" sz="1000" dirty="0" smtClean="0">
                <a:latin typeface="HGPｺﾞｼｯｸM" panose="020B0600000000000000" pitchFamily="50" charset="-128"/>
                <a:ea typeface="HGPｺﾞｼｯｸM" panose="020B0600000000000000" pitchFamily="50" charset="-128"/>
              </a:rPr>
              <a:t>係る災害等臨時特例補助金及び特別</a:t>
            </a:r>
            <a:r>
              <a:rPr lang="ja-JP" altLang="en-US" sz="1000" dirty="0">
                <a:latin typeface="HGPｺﾞｼｯｸM" panose="020B0600000000000000" pitchFamily="50" charset="-128"/>
                <a:ea typeface="HGPｺﾞｼｯｸM" panose="020B0600000000000000" pitchFamily="50" charset="-128"/>
              </a:rPr>
              <a:t>調整交付金に</a:t>
            </a:r>
            <a:r>
              <a:rPr lang="ja-JP" altLang="en-US" sz="1000" dirty="0" smtClean="0">
                <a:latin typeface="HGPｺﾞｼｯｸM" panose="020B0600000000000000" pitchFamily="50" charset="-128"/>
                <a:ea typeface="HGPｺﾞｼｯｸM" panose="020B0600000000000000" pitchFamily="50" charset="-128"/>
              </a:rPr>
              <a:t>よる財政支援（全額）の</a:t>
            </a:r>
            <a:r>
              <a:rPr lang="ja-JP" altLang="en-US" sz="1000" dirty="0">
                <a:latin typeface="HGPｺﾞｼｯｸM" panose="020B0600000000000000" pitchFamily="50" charset="-128"/>
                <a:ea typeface="HGPｺﾞｼｯｸM" panose="020B0600000000000000" pitchFamily="50" charset="-128"/>
              </a:rPr>
              <a:t>実施</a:t>
            </a:r>
            <a:r>
              <a:rPr lang="ja-JP" altLang="en-US" sz="1000" dirty="0" smtClean="0">
                <a:latin typeface="HGPｺﾞｼｯｸM" panose="020B0600000000000000" pitchFamily="50" charset="-128"/>
                <a:ea typeface="HGPｺﾞｼｯｸM" panose="020B0600000000000000" pitchFamily="50" charset="-128"/>
              </a:rPr>
              <a:t>に</a:t>
            </a: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smtClean="0">
                <a:latin typeface="HGPｺﾞｼｯｸM" panose="020B0600000000000000" pitchFamily="50" charset="-128"/>
                <a:ea typeface="HGPｺﾞｼｯｸM" panose="020B0600000000000000" pitchFamily="50" charset="-128"/>
              </a:rPr>
              <a:t>　　　 ついて通知</a:t>
            </a:r>
            <a:endParaRPr lang="ja-JP" altLang="en-US" sz="1000" dirty="0">
              <a:latin typeface="HGPｺﾞｼｯｸM" panose="020B0600000000000000" pitchFamily="50" charset="-128"/>
              <a:ea typeface="HGPｺﾞｼｯｸM" panose="020B0600000000000000" pitchFamily="50" charset="-128"/>
            </a:endParaRPr>
          </a:p>
        </p:txBody>
      </p:sp>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8</a:t>
            </a:fld>
            <a:endParaRPr kumimoji="1" lang="ja-JP" altLang="en-US"/>
          </a:p>
        </p:txBody>
      </p:sp>
    </p:spTree>
    <p:extLst>
      <p:ext uri="{BB962C8B-B14F-4D97-AF65-F5344CB8AC3E}">
        <p14:creationId xmlns:p14="http://schemas.microsoft.com/office/powerpoint/2010/main" val="1972518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3716</TotalTime>
  <Words>3752</Words>
  <Application>Microsoft Office PowerPoint</Application>
  <PresentationFormat>画面に合わせる (4:3)</PresentationFormat>
  <Paragraphs>347</Paragraphs>
  <Slides>8</Slides>
  <Notes>4</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大阪府・ブロック代表市町村等で構成する「大阪府・市町村国民健康保険広域化調整会議」及び調整会議のもとに設置する「事業運営検討ワーキング・グループ」・「財政運営検討ワーキング・グループ」を開催し、国保運営における課題について、検討を行った。</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lpstr>令和３年度の事業運営検討Ｗ・Ｇの検討事項</vt:lpstr>
      <vt:lpstr>令和３年度の財政運営検討Ｗ・Ｇの検討事項</vt:lpstr>
      <vt:lpstr>令和３年度の財政運営検討Ｗ・Ｇの検討事項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257</cp:revision>
  <cp:lastPrinted>2021-12-20T00:26:13Z</cp:lastPrinted>
  <dcterms:created xsi:type="dcterms:W3CDTF">2016-01-05T01:34:32Z</dcterms:created>
  <dcterms:modified xsi:type="dcterms:W3CDTF">2021-12-20T00:26:17Z</dcterms:modified>
</cp:coreProperties>
</file>