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9" r:id="rId2"/>
    <p:sldId id="260" r:id="rId3"/>
    <p:sldId id="257"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奥田　篤史" initials="奥田　篤史" lastIdx="2" clrIdx="0">
    <p:extLst>
      <p:ext uri="{19B8F6BF-5375-455C-9EA6-DF929625EA0E}">
        <p15:presenceInfo xmlns:p15="http://schemas.microsoft.com/office/powerpoint/2012/main" userId="S-1-5-21-161959346-1900351369-444732941-1666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03" autoAdjust="0"/>
  </p:normalViewPr>
  <p:slideViewPr>
    <p:cSldViewPr>
      <p:cViewPr varScale="1">
        <p:scale>
          <a:sx n="65" d="100"/>
          <a:sy n="65" d="100"/>
        </p:scale>
        <p:origin x="1296"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CAE0764-F6A2-420E-A0E3-F66BA6EA039A}" type="datetimeFigureOut">
              <a:rPr kumimoji="1" lang="ja-JP" altLang="en-US" smtClean="0"/>
              <a:t>2023/3/23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07FB4F5-E760-4797-9CB1-FA413786AA01}" type="slidenum">
              <a:rPr kumimoji="1" lang="ja-JP" altLang="en-US" smtClean="0"/>
              <a:t>‹#›</a:t>
            </a:fld>
            <a:endParaRPr kumimoji="1" lang="ja-JP" altLang="en-US"/>
          </a:p>
        </p:txBody>
      </p:sp>
    </p:spTree>
    <p:extLst>
      <p:ext uri="{BB962C8B-B14F-4D97-AF65-F5344CB8AC3E}">
        <p14:creationId xmlns:p14="http://schemas.microsoft.com/office/powerpoint/2010/main" val="3695966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07FB4F5-E760-4797-9CB1-FA413786AA01}" type="slidenum">
              <a:rPr kumimoji="1" lang="ja-JP" altLang="en-US" smtClean="0"/>
              <a:t>3</a:t>
            </a:fld>
            <a:endParaRPr kumimoji="1" lang="ja-JP" altLang="en-US"/>
          </a:p>
        </p:txBody>
      </p:sp>
    </p:spTree>
    <p:extLst>
      <p:ext uri="{BB962C8B-B14F-4D97-AF65-F5344CB8AC3E}">
        <p14:creationId xmlns:p14="http://schemas.microsoft.com/office/powerpoint/2010/main" val="560588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410096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96192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71978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58246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45019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68665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17424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24077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84107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95245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76777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FB4A-FD52-40B7-AEF6-5BB345C019A1}" type="datetimeFigureOut">
              <a:rPr kumimoji="1" lang="ja-JP" altLang="en-US" smtClean="0"/>
              <a:t>2023/3/23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85346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418058"/>
          </a:xfrm>
          <a:solidFill>
            <a:srgbClr val="002060"/>
          </a:solidFill>
        </p:spPr>
        <p:txBody>
          <a:bodyPr>
            <a:normAutofit/>
          </a:bodyPr>
          <a:lstStyle/>
          <a:p>
            <a:r>
              <a:rPr lang="ja-JP" altLang="en-US" sz="1600" b="1" dirty="0" smtClean="0">
                <a:solidFill>
                  <a:schemeClr val="bg1"/>
                </a:solidFill>
              </a:rPr>
              <a:t>次期大阪府国民健康保険運営方針策定にあたって</a:t>
            </a:r>
            <a:endParaRPr kumimoji="1" lang="ja-JP" altLang="en-US" sz="1600" b="1" dirty="0">
              <a:solidFill>
                <a:schemeClr val="bg1"/>
              </a:solidFill>
            </a:endParaRPr>
          </a:p>
        </p:txBody>
      </p:sp>
      <p:sp>
        <p:nvSpPr>
          <p:cNvPr id="4" name="縦書きテキスト プレースホルダー 3"/>
          <p:cNvSpPr>
            <a:spLocks noGrp="1"/>
          </p:cNvSpPr>
          <p:nvPr>
            <p:ph type="body" orient="vert" idx="1"/>
          </p:nvPr>
        </p:nvSpPr>
        <p:spPr>
          <a:xfrm>
            <a:off x="272480" y="692696"/>
            <a:ext cx="9361040" cy="6048672"/>
          </a:xfrm>
        </p:spPr>
        <p:txBody>
          <a:bodyPr vert="horz">
            <a:noAutofit/>
          </a:bodyPr>
          <a:lstStyle/>
          <a:p>
            <a:pPr marL="0" indent="0">
              <a:buNone/>
            </a:pPr>
            <a:r>
              <a:rPr kumimoji="1"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　大阪府国民健康保険運営方針の策定目的（現行運営方針より）</a:t>
            </a:r>
            <a:endParaRPr kumimoji="1"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a:latin typeface="BIZ UDPゴシック" panose="020B0400000000000000" pitchFamily="50" charset="-128"/>
                <a:ea typeface="BIZ UDPゴシック" panose="020B0400000000000000" pitchFamily="50" charset="-128"/>
              </a:rPr>
              <a:t>　</a:t>
            </a:r>
            <a:r>
              <a:rPr lang="ja-JP" altLang="en-US" sz="1300" dirty="0" smtClean="0">
                <a:latin typeface="BIZ UDPゴシック" panose="020B0400000000000000" pitchFamily="50" charset="-128"/>
                <a:ea typeface="BIZ UDPゴシック" panose="020B0400000000000000" pitchFamily="50" charset="-128"/>
              </a:rPr>
              <a:t>府と市町村の適切な役割分担の下、持続可能な国民健康保険制度の構築をめざし、国民健康保険の安定的な財政運営並びに府内市町村の国民健康保険事業の広域化及び効率化を推進するための統一的な方針として策定するもの。</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次期運営方針の対象期間</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a:latin typeface="BIZ UDPゴシック" panose="020B0400000000000000" pitchFamily="50" charset="-128"/>
                <a:ea typeface="BIZ UDPゴシック" panose="020B0400000000000000" pitchFamily="50" charset="-128"/>
              </a:rPr>
              <a:t>　</a:t>
            </a:r>
            <a:r>
              <a:rPr lang="ja-JP" altLang="en-US" sz="1300" dirty="0" smtClean="0">
                <a:latin typeface="BIZ UDPゴシック" panose="020B0400000000000000" pitchFamily="50" charset="-128"/>
                <a:ea typeface="BIZ UDPゴシック" panose="020B0400000000000000" pitchFamily="50" charset="-128"/>
              </a:rPr>
              <a:t>令和６年度から令和</a:t>
            </a:r>
            <a:r>
              <a:rPr lang="en-US" altLang="ja-JP" sz="1300" dirty="0" smtClean="0">
                <a:latin typeface="BIZ UDPゴシック" panose="020B0400000000000000" pitchFamily="50" charset="-128"/>
                <a:ea typeface="BIZ UDPゴシック" panose="020B0400000000000000" pitchFamily="50" charset="-128"/>
              </a:rPr>
              <a:t>11</a:t>
            </a:r>
            <a:r>
              <a:rPr lang="ja-JP" altLang="en-US" sz="1300" dirty="0" smtClean="0">
                <a:latin typeface="BIZ UDPゴシック" panose="020B0400000000000000" pitchFamily="50" charset="-128"/>
                <a:ea typeface="BIZ UDPゴシック" panose="020B0400000000000000" pitchFamily="50" charset="-128"/>
              </a:rPr>
              <a:t>年度までの</a:t>
            </a:r>
            <a:r>
              <a:rPr lang="en-US" altLang="ja-JP" sz="1300" dirty="0" smtClean="0">
                <a:latin typeface="BIZ UDPゴシック" panose="020B0400000000000000" pitchFamily="50" charset="-128"/>
                <a:ea typeface="BIZ UDPゴシック" panose="020B0400000000000000" pitchFamily="50" charset="-128"/>
              </a:rPr>
              <a:t>6</a:t>
            </a:r>
            <a:r>
              <a:rPr lang="ja-JP" altLang="en-US" sz="1300" dirty="0" smtClean="0">
                <a:latin typeface="BIZ UDPゴシック" panose="020B0400000000000000" pitchFamily="50" charset="-128"/>
                <a:ea typeface="BIZ UDPゴシック" panose="020B0400000000000000" pitchFamily="50" charset="-128"/>
              </a:rPr>
              <a:t>年間（予定）</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基本的な進め方</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❶ 府と市町村が保険者としてめざす方向性について認識を共有しつつ、これまでの検討過程を基に、運営方針に記載すべき事項を府（事務局）において</a:t>
            </a:r>
            <a:r>
              <a:rPr lang="ja-JP" altLang="en-US" sz="1300" dirty="0">
                <a:latin typeface="BIZ UDPゴシック" panose="020B0400000000000000" pitchFamily="50" charset="-128"/>
                <a:ea typeface="BIZ UDPゴシック" panose="020B0400000000000000" pitchFamily="50" charset="-128"/>
              </a:rPr>
              <a:t>たたき台</a:t>
            </a:r>
            <a:r>
              <a:rPr lang="ja-JP" altLang="en-US" sz="1300" dirty="0" smtClean="0">
                <a:latin typeface="BIZ UDPゴシック" panose="020B0400000000000000" pitchFamily="50" charset="-128"/>
                <a:ea typeface="BIZ UDPゴシック" panose="020B0400000000000000" pitchFamily="50" charset="-128"/>
              </a:rPr>
              <a:t>を作成し、</a:t>
            </a:r>
            <a:r>
              <a:rPr lang="ja-JP" altLang="en-US" sz="1300" dirty="0">
                <a:latin typeface="BIZ UDPゴシック" panose="020B0400000000000000" pitchFamily="50" charset="-128"/>
                <a:ea typeface="BIZ UDPゴシック" panose="020B0400000000000000" pitchFamily="50" charset="-128"/>
              </a:rPr>
              <a:t>事業運営検討ワーキング、財政運営検討</a:t>
            </a:r>
            <a:r>
              <a:rPr lang="ja-JP" altLang="en-US" sz="1300" dirty="0" smtClean="0">
                <a:latin typeface="BIZ UDPゴシック" panose="020B0400000000000000" pitchFamily="50" charset="-128"/>
                <a:ea typeface="BIZ UDPゴシック" panose="020B0400000000000000" pitchFamily="50" charset="-128"/>
              </a:rPr>
              <a:t>ワーキングで議論を行い、素案</a:t>
            </a:r>
            <a:r>
              <a:rPr lang="ja-JP" altLang="en-US" sz="1300" dirty="0">
                <a:latin typeface="BIZ UDPゴシック" panose="020B0400000000000000" pitchFamily="50" charset="-128"/>
                <a:ea typeface="BIZ UDPゴシック" panose="020B0400000000000000" pitchFamily="50" charset="-128"/>
              </a:rPr>
              <a:t>を</a:t>
            </a:r>
            <a:r>
              <a:rPr lang="ja-JP" altLang="en-US" sz="1300" dirty="0" smtClean="0">
                <a:latin typeface="BIZ UDPゴシック" panose="020B0400000000000000" pitchFamily="50" charset="-128"/>
                <a:ea typeface="BIZ UDPゴシック" panose="020B0400000000000000" pitchFamily="50" charset="-128"/>
              </a:rPr>
              <a:t>固めていく。</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❷ ブロック代表市町村は、各ワーキンググループ</a:t>
            </a:r>
            <a:r>
              <a:rPr lang="ja-JP" altLang="en-US" sz="1300" dirty="0">
                <a:latin typeface="BIZ UDPゴシック" panose="020B0400000000000000" pitchFamily="50" charset="-128"/>
                <a:ea typeface="BIZ UDPゴシック" panose="020B0400000000000000" pitchFamily="50" charset="-128"/>
              </a:rPr>
              <a:t>での議論の概要を共有</a:t>
            </a:r>
            <a:r>
              <a:rPr lang="ja-JP" altLang="en-US" sz="1300" dirty="0" smtClean="0">
                <a:latin typeface="BIZ UDPゴシック" panose="020B0400000000000000" pitchFamily="50" charset="-128"/>
                <a:ea typeface="BIZ UDPゴシック" panose="020B0400000000000000" pitchFamily="50" charset="-128"/>
              </a:rPr>
              <a:t>するとともに、ブロック内の市町村意見を集約する。（市町村ごとの意見申し出を妨げるものではない。）</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❸ 各ワーキンググループの意見をとりまとめた上で、大阪府・市町村国民健康保険広域化調整会議で協議を行い、協議結果に基づき、大阪府国民健康保険運営協議会へ報告し、素案として策定する。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❹ 素案に基</a:t>
            </a:r>
            <a:r>
              <a:rPr lang="ja-JP" altLang="en-US" sz="1300" dirty="0">
                <a:latin typeface="BIZ UDPゴシック" panose="020B0400000000000000" pitchFamily="50" charset="-128"/>
                <a:ea typeface="BIZ UDPゴシック" panose="020B0400000000000000" pitchFamily="50" charset="-128"/>
              </a:rPr>
              <a:t>づき</a:t>
            </a:r>
            <a:r>
              <a:rPr lang="ja-JP" altLang="en-US" sz="1300" dirty="0" smtClean="0">
                <a:latin typeface="BIZ UDPゴシック" panose="020B0400000000000000" pitchFamily="50" charset="-128"/>
                <a:ea typeface="BIZ UDPゴシック" panose="020B0400000000000000" pitchFamily="50" charset="-128"/>
              </a:rPr>
              <a:t>、市町村法定意見聴取、パブリックコメントの法定手続きを進める。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❺ 法定手続きの後、府（事務局）において運営方針案を整理・検討を行い、</a:t>
            </a:r>
            <a:r>
              <a:rPr lang="ja-JP" altLang="en-US" sz="1300" dirty="0">
                <a:latin typeface="BIZ UDPゴシック" panose="020B0400000000000000" pitchFamily="50" charset="-128"/>
                <a:ea typeface="BIZ UDPゴシック" panose="020B0400000000000000" pitchFamily="50" charset="-128"/>
              </a:rPr>
              <a:t>大阪府・市町村国民健康保険広域化</a:t>
            </a:r>
            <a:r>
              <a:rPr lang="ja-JP" altLang="en-US" sz="1300" dirty="0" smtClean="0">
                <a:latin typeface="BIZ UDPゴシック" panose="020B0400000000000000" pitchFamily="50" charset="-128"/>
                <a:ea typeface="BIZ UDPゴシック" panose="020B0400000000000000" pitchFamily="50" charset="-128"/>
              </a:rPr>
              <a:t>調整会議で協議を行い、協議</a:t>
            </a:r>
            <a:r>
              <a:rPr lang="ja-JP" altLang="en-US" sz="1300" dirty="0">
                <a:latin typeface="BIZ UDPゴシック" panose="020B0400000000000000" pitchFamily="50" charset="-128"/>
                <a:ea typeface="BIZ UDPゴシック" panose="020B0400000000000000" pitchFamily="50" charset="-128"/>
              </a:rPr>
              <a:t>結果に基づき、大阪府国民健康保険運営協</a:t>
            </a:r>
            <a:r>
              <a:rPr lang="ja-JP" altLang="en-US" sz="1300" dirty="0" smtClean="0">
                <a:latin typeface="BIZ UDPゴシック" panose="020B0400000000000000" pitchFamily="50" charset="-128"/>
                <a:ea typeface="BIZ UDPゴシック" panose="020B0400000000000000" pitchFamily="50" charset="-128"/>
              </a:rPr>
              <a:t>議会に</a:t>
            </a:r>
            <a:r>
              <a:rPr lang="ja-JP" altLang="en-US" sz="1300" dirty="0">
                <a:latin typeface="BIZ UDPゴシック" panose="020B0400000000000000" pitchFamily="50" charset="-128"/>
                <a:ea typeface="BIZ UDPゴシック" panose="020B0400000000000000" pitchFamily="50" charset="-128"/>
              </a:rPr>
              <a:t>おいて、</a:t>
            </a:r>
            <a:r>
              <a:rPr lang="ja-JP" altLang="en-US" sz="1300" dirty="0" smtClean="0">
                <a:latin typeface="BIZ UDPゴシック" panose="020B0400000000000000" pitchFamily="50" charset="-128"/>
                <a:ea typeface="BIZ UDPゴシック" panose="020B0400000000000000" pitchFamily="50" charset="-128"/>
              </a:rPr>
              <a:t>諮問手続きを行う。</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❻ 大阪府</a:t>
            </a:r>
            <a:r>
              <a:rPr lang="ja-JP" altLang="en-US" sz="1300" dirty="0">
                <a:latin typeface="BIZ UDPゴシック" panose="020B0400000000000000" pitchFamily="50" charset="-128"/>
                <a:ea typeface="BIZ UDPゴシック" panose="020B0400000000000000" pitchFamily="50" charset="-128"/>
              </a:rPr>
              <a:t>国民健康保険運営協</a:t>
            </a:r>
            <a:r>
              <a:rPr lang="ja-JP" altLang="en-US" sz="1300" dirty="0" smtClean="0">
                <a:latin typeface="BIZ UDPゴシック" panose="020B0400000000000000" pitchFamily="50" charset="-128"/>
                <a:ea typeface="BIZ UDPゴシック" panose="020B0400000000000000" pitchFamily="50" charset="-128"/>
              </a:rPr>
              <a:t>議会から答申が出れば、大阪府国民健康保険運営方針を決定</a:t>
            </a:r>
            <a:r>
              <a:rPr lang="ja-JP" altLang="en-US" sz="1300" dirty="0">
                <a:latin typeface="BIZ UDPゴシック" panose="020B0400000000000000" pitchFamily="50" charset="-128"/>
                <a:ea typeface="BIZ UDPゴシック" panose="020B0400000000000000" pitchFamily="50" charset="-128"/>
              </a:rPr>
              <a:t>し</a:t>
            </a:r>
            <a:r>
              <a:rPr lang="ja-JP" altLang="en-US" sz="1300" dirty="0" smtClean="0">
                <a:latin typeface="BIZ UDPゴシック" panose="020B0400000000000000" pitchFamily="50" charset="-128"/>
                <a:ea typeface="BIZ UDPゴシック" panose="020B0400000000000000" pitchFamily="50" charset="-128"/>
              </a:rPr>
              <a:t>、公表する。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運営方針策定にあたっての留意点</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 保険財政の安定的な運営を図りつつ、人生</a:t>
            </a:r>
            <a:r>
              <a:rPr lang="en-US" altLang="ja-JP" sz="1300" dirty="0" smtClean="0">
                <a:latin typeface="BIZ UDPゴシック" panose="020B0400000000000000" pitchFamily="50" charset="-128"/>
                <a:ea typeface="BIZ UDPゴシック" panose="020B0400000000000000" pitchFamily="50" charset="-128"/>
              </a:rPr>
              <a:t>100</a:t>
            </a:r>
            <a:r>
              <a:rPr lang="ja-JP" altLang="en-US" sz="1300" dirty="0" smtClean="0">
                <a:latin typeface="BIZ UDPゴシック" panose="020B0400000000000000" pitchFamily="50" charset="-128"/>
                <a:ea typeface="BIZ UDPゴシック" panose="020B0400000000000000" pitchFamily="50" charset="-128"/>
              </a:rPr>
              <a:t>年時代を見据えた予防・健康づくり事業の充実・拡大を図るため、府</a:t>
            </a:r>
            <a:r>
              <a:rPr lang="ja-JP" altLang="en-US" sz="1300" dirty="0">
                <a:latin typeface="BIZ UDPゴシック" panose="020B0400000000000000" pitchFamily="50" charset="-128"/>
                <a:ea typeface="BIZ UDPゴシック" panose="020B0400000000000000" pitchFamily="50" charset="-128"/>
              </a:rPr>
              <a:t>と市町村が一体と</a:t>
            </a:r>
            <a:r>
              <a:rPr lang="ja-JP" altLang="en-US" sz="1300" dirty="0" smtClean="0">
                <a:latin typeface="BIZ UDPゴシック" panose="020B0400000000000000" pitchFamily="50" charset="-128"/>
                <a:ea typeface="BIZ UDPゴシック" panose="020B0400000000000000" pitchFamily="50" charset="-128"/>
              </a:rPr>
              <a:t>なって、各々の立場から役割分担しつつ、財政運営、資格管理、保険給付、保険料率の決定、保険料の賦課・徴収、保健事業その他の保険者の事務について、共通認識の下で実施</a:t>
            </a:r>
            <a:r>
              <a:rPr lang="ja-JP" altLang="en-US" sz="1300" dirty="0">
                <a:latin typeface="BIZ UDPゴシック" panose="020B0400000000000000" pitchFamily="50" charset="-128"/>
                <a:ea typeface="BIZ UDPゴシック" panose="020B0400000000000000" pitchFamily="50" charset="-128"/>
              </a:rPr>
              <a:t>するとともに</a:t>
            </a:r>
            <a:r>
              <a:rPr lang="ja-JP" altLang="en-US" sz="1300" dirty="0" smtClean="0">
                <a:latin typeface="BIZ UDPゴシック" panose="020B0400000000000000" pitchFamily="50" charset="-128"/>
                <a:ea typeface="BIZ UDPゴシック" panose="020B0400000000000000" pitchFamily="50" charset="-128"/>
              </a:rPr>
              <a:t>、市町村の事業の広域化や効率化を推進できるよう、統一的な方針として策定するものとする。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 運営方針策定後においても、引き続き継続的な改善に資するよう、取組状況を</a:t>
            </a:r>
            <a:r>
              <a:rPr lang="ja-JP" altLang="en-US" sz="1300" dirty="0">
                <a:latin typeface="BIZ UDPゴシック" panose="020B0400000000000000" pitchFamily="50" charset="-128"/>
                <a:ea typeface="BIZ UDPゴシック" panose="020B0400000000000000" pitchFamily="50" charset="-128"/>
              </a:rPr>
              <a:t>定期的</a:t>
            </a:r>
            <a:r>
              <a:rPr lang="ja-JP" altLang="en-US" sz="1300" dirty="0" smtClean="0">
                <a:latin typeface="BIZ UDPゴシック" panose="020B0400000000000000" pitchFamily="50" charset="-128"/>
                <a:ea typeface="BIZ UDPゴシック" panose="020B0400000000000000" pitchFamily="50" charset="-128"/>
              </a:rPr>
              <a:t>に把握、分析し、評価を行うことにより検証し、その結果に基づいて必要な見直しを図るものとする。</a:t>
            </a:r>
            <a:endParaRPr lang="en-US" altLang="ja-JP" sz="1300" dirty="0" smtClean="0">
              <a:latin typeface="BIZ UDPゴシック" panose="020B0400000000000000" pitchFamily="50" charset="-128"/>
              <a:ea typeface="BIZ UDPゴシック" panose="020B0400000000000000" pitchFamily="50" charset="-128"/>
            </a:endParaRPr>
          </a:p>
        </p:txBody>
      </p:sp>
      <p:sp>
        <p:nvSpPr>
          <p:cNvPr id="5" name="正方形/長方形 4"/>
          <p:cNvSpPr/>
          <p:nvPr/>
        </p:nvSpPr>
        <p:spPr>
          <a:xfrm>
            <a:off x="8849369" y="148824"/>
            <a:ext cx="992937" cy="42728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smtClean="0"/>
              <a:t>資料</a:t>
            </a:r>
            <a:r>
              <a:rPr lang="ja-JP" altLang="en-US" sz="1050" dirty="0"/>
              <a:t>１４</a:t>
            </a:r>
            <a:endParaRPr lang="en-US" altLang="ja-JP" sz="1050" dirty="0" smtClean="0"/>
          </a:p>
        </p:txBody>
      </p:sp>
      <p:sp>
        <p:nvSpPr>
          <p:cNvPr id="3" name="角丸四角形 2"/>
          <p:cNvSpPr/>
          <p:nvPr/>
        </p:nvSpPr>
        <p:spPr>
          <a:xfrm>
            <a:off x="5529064" y="1628800"/>
            <a:ext cx="4104456" cy="7200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r>
              <a:rPr kumimoji="1" lang="ja-JP" altLang="en-US" sz="1400" dirty="0" smtClean="0">
                <a:latin typeface="BIZ UDP明朝 Medium" panose="02020500000000000000" pitchFamily="18" charset="-128"/>
                <a:ea typeface="BIZ UDP明朝 Medium" panose="02020500000000000000" pitchFamily="18" charset="-128"/>
              </a:rPr>
              <a:t>（注）本内容については国から新たな都道府県国民健康保険運営方針策定要領が発出された段階で一部修正する可能性があります。</a:t>
            </a:r>
            <a:endParaRPr kumimoji="1" lang="ja-JP" altLang="en-US" sz="1400"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2592026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418058"/>
          </a:xfrm>
          <a:solidFill>
            <a:srgbClr val="002060"/>
          </a:solidFill>
        </p:spPr>
        <p:txBody>
          <a:bodyPr>
            <a:normAutofit/>
          </a:bodyPr>
          <a:lstStyle/>
          <a:p>
            <a:r>
              <a:rPr kumimoji="1" lang="ja-JP" altLang="en-US" sz="1600" b="1" dirty="0" smtClean="0">
                <a:solidFill>
                  <a:schemeClr val="bg1"/>
                </a:solidFill>
                <a:latin typeface="BIZ UDPゴシック" panose="020B0400000000000000" pitchFamily="50" charset="-128"/>
                <a:ea typeface="BIZ UDPゴシック" panose="020B0400000000000000" pitchFamily="50" charset="-128"/>
              </a:rPr>
              <a:t>国民健康保険法（抜粋）</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p:txBody>
      </p:sp>
      <p:sp>
        <p:nvSpPr>
          <p:cNvPr id="4" name="縦書きテキスト プレースホルダー 3"/>
          <p:cNvSpPr>
            <a:spLocks noGrp="1"/>
          </p:cNvSpPr>
          <p:nvPr>
            <p:ph type="body" orient="vert" idx="1"/>
          </p:nvPr>
        </p:nvSpPr>
        <p:spPr>
          <a:xfrm>
            <a:off x="272480" y="692696"/>
            <a:ext cx="9361040" cy="6048672"/>
          </a:xfrm>
        </p:spPr>
        <p:txBody>
          <a:bodyPr vert="horz">
            <a:noAutofit/>
          </a:bodyPr>
          <a:lstStyle/>
          <a:p>
            <a:pPr marL="0" indent="0">
              <a:buNone/>
            </a:pPr>
            <a:r>
              <a:rPr lang="ja-JP" altLang="en-US" sz="1100" dirty="0">
                <a:latin typeface="BIZ UDPゴシック" panose="020B0400000000000000" pitchFamily="50" charset="-128"/>
                <a:ea typeface="BIZ UDPゴシック" panose="020B0400000000000000" pitchFamily="50" charset="-128"/>
              </a:rPr>
              <a:t>（国民健康保険事業の運営に関する協議会）</a:t>
            </a:r>
          </a:p>
          <a:p>
            <a:pPr marL="0" indent="0">
              <a:buNone/>
            </a:pPr>
            <a:r>
              <a:rPr lang="ja-JP" altLang="en-US" sz="1100" dirty="0" smtClean="0">
                <a:latin typeface="BIZ UDPゴシック" panose="020B0400000000000000" pitchFamily="50" charset="-128"/>
                <a:ea typeface="BIZ UDPゴシック" panose="020B0400000000000000" pitchFamily="50" charset="-128"/>
              </a:rPr>
              <a:t>第十一条</a:t>
            </a:r>
            <a:r>
              <a:rPr lang="ja-JP" altLang="en-US" sz="1100" dirty="0">
                <a:latin typeface="BIZ UDPゴシック" panose="020B0400000000000000" pitchFamily="50" charset="-128"/>
                <a:ea typeface="BIZ UDPゴシック" panose="020B0400000000000000" pitchFamily="50" charset="-128"/>
              </a:rPr>
              <a:t>　国民健康保険事業の運営に関する事項（この法律の定めるところにより都道府県が処理することとされている事務に係るものであつて、</a:t>
            </a:r>
            <a:r>
              <a:rPr lang="ja-JP" altLang="en-US" sz="1100" dirty="0" smtClean="0">
                <a:latin typeface="BIZ UDPゴシック" panose="020B0400000000000000" pitchFamily="50" charset="-128"/>
                <a:ea typeface="BIZ UDPゴシック" panose="020B0400000000000000" pitchFamily="50" charset="-128"/>
              </a:rPr>
              <a:t>第七十五条</a:t>
            </a:r>
            <a:r>
              <a:rPr lang="ja-JP" altLang="en-US" sz="1100" dirty="0">
                <a:latin typeface="BIZ UDPゴシック" panose="020B0400000000000000" pitchFamily="50" charset="-128"/>
                <a:ea typeface="BIZ UDPゴシック" panose="020B0400000000000000" pitchFamily="50" charset="-128"/>
              </a:rPr>
              <a:t>の七第一項の規定による国民健康保険事業費納付金の徴収、第八十二条の二第一項の規定による都道府県国民健康保険運営方針</a:t>
            </a:r>
            <a:r>
              <a:rPr lang="ja-JP" altLang="en-US" sz="1100" dirty="0" smtClean="0">
                <a:latin typeface="BIZ UDPゴシック" panose="020B0400000000000000" pitchFamily="50" charset="-128"/>
                <a:ea typeface="BIZ UDPゴシック" panose="020B0400000000000000" pitchFamily="50" charset="-128"/>
              </a:rPr>
              <a:t>の作成</a:t>
            </a:r>
            <a:r>
              <a:rPr lang="ja-JP" altLang="en-US" sz="1100" dirty="0">
                <a:latin typeface="BIZ UDPゴシック" panose="020B0400000000000000" pitchFamily="50" charset="-128"/>
                <a:ea typeface="BIZ UDPゴシック" panose="020B0400000000000000" pitchFamily="50" charset="-128"/>
              </a:rPr>
              <a:t>その他の</a:t>
            </a:r>
            <a:r>
              <a:rPr lang="ja-JP" altLang="en-US" sz="1100" dirty="0" smtClean="0">
                <a:latin typeface="BIZ UDPゴシック" panose="020B0400000000000000" pitchFamily="50" charset="-128"/>
                <a:ea typeface="BIZ UDPゴシック" panose="020B0400000000000000" pitchFamily="50" charset="-128"/>
              </a:rPr>
              <a:t>重要事項</a:t>
            </a:r>
            <a:r>
              <a:rPr lang="ja-JP" altLang="en-US" sz="1100" dirty="0">
                <a:latin typeface="BIZ UDPゴシック" panose="020B0400000000000000" pitchFamily="50" charset="-128"/>
                <a:ea typeface="BIZ UDPゴシック" panose="020B0400000000000000" pitchFamily="50" charset="-128"/>
              </a:rPr>
              <a:t>に限る。）を審議させるため、都道府県に都道府県の国民健康保険事業の運営に関する協議会を置く</a:t>
            </a:r>
            <a:r>
              <a:rPr lang="ja-JP" altLang="en-US" sz="1100" dirty="0" smtClean="0">
                <a:latin typeface="BIZ UDPゴシック" panose="020B0400000000000000" pitchFamily="50" charset="-128"/>
                <a:ea typeface="BIZ UDPゴシック" panose="020B0400000000000000" pitchFamily="50" charset="-128"/>
              </a:rPr>
              <a:t>。（以下略）</a:t>
            </a:r>
            <a:endParaRPr lang="en-US" altLang="ja-JP" sz="1100" dirty="0" smtClean="0">
              <a:latin typeface="BIZ UDPゴシック" panose="020B0400000000000000" pitchFamily="50" charset="-128"/>
              <a:ea typeface="BIZ UDPゴシック" panose="020B0400000000000000" pitchFamily="50" charset="-128"/>
            </a:endParaRPr>
          </a:p>
          <a:p>
            <a:pPr marL="0" indent="0">
              <a:buNone/>
            </a:pPr>
            <a:endParaRPr lang="en-US" altLang="ja-JP" sz="1100" dirty="0" smtClean="0">
              <a:latin typeface="BIZ UDPゴシック" panose="020B0400000000000000" pitchFamily="50" charset="-128"/>
              <a:ea typeface="BIZ UDPゴシック" panose="020B0400000000000000" pitchFamily="50" charset="-128"/>
            </a:endParaRPr>
          </a:p>
          <a:p>
            <a:pPr marL="0" indent="0">
              <a:buNone/>
            </a:pPr>
            <a:r>
              <a:rPr lang="ja-JP" altLang="en-US" sz="1100" dirty="0" smtClean="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都道府県国民健康保険運営方針）</a:t>
            </a:r>
          </a:p>
          <a:p>
            <a:pPr marL="0" indent="0">
              <a:buNone/>
            </a:pPr>
            <a:r>
              <a:rPr lang="ja-JP" altLang="en-US" sz="1100" dirty="0" smtClean="0">
                <a:latin typeface="BIZ UDPゴシック" panose="020B0400000000000000" pitchFamily="50" charset="-128"/>
                <a:ea typeface="BIZ UDPゴシック" panose="020B0400000000000000" pitchFamily="50" charset="-128"/>
              </a:rPr>
              <a:t>第八十二条</a:t>
            </a:r>
            <a:r>
              <a:rPr lang="ja-JP" altLang="en-US" sz="1100" dirty="0">
                <a:latin typeface="BIZ UDPゴシック" panose="020B0400000000000000" pitchFamily="50" charset="-128"/>
                <a:ea typeface="BIZ UDPゴシック" panose="020B0400000000000000" pitchFamily="50" charset="-128"/>
              </a:rPr>
              <a:t>の二　都道府県は、都道府県等が行う国民健康保険の安定的な財政運営並びに当該都道府県内の市町村の国民健康保険事業の</a:t>
            </a:r>
            <a:r>
              <a:rPr lang="ja-JP" altLang="en-US" sz="1100" dirty="0" smtClean="0">
                <a:latin typeface="BIZ UDPゴシック" panose="020B0400000000000000" pitchFamily="50" charset="-128"/>
                <a:ea typeface="BIZ UDPゴシック" panose="020B0400000000000000" pitchFamily="50" charset="-128"/>
              </a:rPr>
              <a:t>広域的及び効率的</a:t>
            </a:r>
            <a:r>
              <a:rPr lang="ja-JP" altLang="en-US" sz="1100" dirty="0">
                <a:latin typeface="BIZ UDPゴシック" panose="020B0400000000000000" pitchFamily="50" charset="-128"/>
                <a:ea typeface="BIZ UDPゴシック" panose="020B0400000000000000" pitchFamily="50" charset="-128"/>
              </a:rPr>
              <a:t>な運営の推進を図るため、都道府県及び当該都道府県内の市町村の国民健康保険事業の運営に関する方針（以下「都道府県</a:t>
            </a:r>
            <a:r>
              <a:rPr lang="ja-JP" altLang="en-US" sz="1100" dirty="0" smtClean="0">
                <a:latin typeface="BIZ UDPゴシック" panose="020B0400000000000000" pitchFamily="50" charset="-128"/>
                <a:ea typeface="BIZ UDPゴシック" panose="020B0400000000000000" pitchFamily="50" charset="-128"/>
              </a:rPr>
              <a:t>国民健康</a:t>
            </a:r>
            <a:r>
              <a:rPr lang="ja-JP" altLang="en-US" sz="1100" dirty="0">
                <a:latin typeface="BIZ UDPゴシック" panose="020B0400000000000000" pitchFamily="50" charset="-128"/>
                <a:ea typeface="BIZ UDPゴシック" panose="020B0400000000000000" pitchFamily="50" charset="-128"/>
              </a:rPr>
              <a:t>保険</a:t>
            </a:r>
            <a:r>
              <a:rPr lang="ja-JP" altLang="en-US" sz="1100" dirty="0" smtClean="0">
                <a:latin typeface="BIZ UDPゴシック" panose="020B0400000000000000" pitchFamily="50" charset="-128"/>
                <a:ea typeface="BIZ UDPゴシック" panose="020B0400000000000000" pitchFamily="50" charset="-128"/>
              </a:rPr>
              <a:t>運営方針</a:t>
            </a:r>
            <a:r>
              <a:rPr lang="ja-JP" altLang="en-US" sz="1100" dirty="0">
                <a:latin typeface="BIZ UDPゴシック" panose="020B0400000000000000" pitchFamily="50" charset="-128"/>
                <a:ea typeface="BIZ UDPゴシック" panose="020B0400000000000000" pitchFamily="50" charset="-128"/>
              </a:rPr>
              <a:t>」という。）を定めるものとする。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２</a:t>
            </a:r>
            <a:r>
              <a:rPr lang="ja-JP" altLang="en-US" sz="1100" dirty="0">
                <a:latin typeface="BIZ UDPゴシック" panose="020B0400000000000000" pitchFamily="50" charset="-128"/>
                <a:ea typeface="BIZ UDPゴシック" panose="020B0400000000000000" pitchFamily="50" charset="-128"/>
              </a:rPr>
              <a:t>　都道府県国民健康保険運営方針においては、次に掲げる事項を定めるものとする。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　一</a:t>
            </a:r>
            <a:r>
              <a:rPr lang="ja-JP" altLang="en-US" sz="1100" dirty="0">
                <a:latin typeface="BIZ UDPゴシック" panose="020B0400000000000000" pitchFamily="50" charset="-128"/>
                <a:ea typeface="BIZ UDPゴシック" panose="020B0400000000000000" pitchFamily="50" charset="-128"/>
              </a:rPr>
              <a:t>　国民健康保険の医療に要する費用及び財政の見通し</a:t>
            </a:r>
          </a:p>
          <a:p>
            <a:pPr marL="0" indent="0">
              <a:buNone/>
            </a:pPr>
            <a:r>
              <a:rPr lang="ja-JP" altLang="en-US" sz="1100" dirty="0" smtClean="0">
                <a:latin typeface="BIZ UDPゴシック" panose="020B0400000000000000" pitchFamily="50" charset="-128"/>
                <a:ea typeface="BIZ UDPゴシック" panose="020B0400000000000000" pitchFamily="50" charset="-128"/>
              </a:rPr>
              <a:t>　二</a:t>
            </a:r>
            <a:r>
              <a:rPr lang="ja-JP" altLang="en-US" sz="1100" dirty="0">
                <a:latin typeface="BIZ UDPゴシック" panose="020B0400000000000000" pitchFamily="50" charset="-128"/>
                <a:ea typeface="BIZ UDPゴシック" panose="020B0400000000000000" pitchFamily="50" charset="-128"/>
              </a:rPr>
              <a:t>　当該都道府県内の市町村における保険料の標準的な算定方法に関する事項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三</a:t>
            </a:r>
            <a:r>
              <a:rPr lang="ja-JP" altLang="en-US" sz="1100" dirty="0">
                <a:latin typeface="BIZ UDPゴシック" panose="020B0400000000000000" pitchFamily="50" charset="-128"/>
                <a:ea typeface="BIZ UDPゴシック" panose="020B0400000000000000" pitchFamily="50" charset="-128"/>
              </a:rPr>
              <a:t>　当該都道府県内の市町村における保険料の徴収の適正な実施に関する事項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四</a:t>
            </a:r>
            <a:r>
              <a:rPr lang="ja-JP" altLang="en-US" sz="1100" dirty="0">
                <a:latin typeface="BIZ UDPゴシック" panose="020B0400000000000000" pitchFamily="50" charset="-128"/>
                <a:ea typeface="BIZ UDPゴシック" panose="020B0400000000000000" pitchFamily="50" charset="-128"/>
              </a:rPr>
              <a:t>　当該都道府県内の市町村における保険給付の適正な実施に関する事項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３</a:t>
            </a:r>
            <a:r>
              <a:rPr lang="ja-JP" altLang="en-US" sz="1100" dirty="0">
                <a:latin typeface="BIZ UDPゴシック" panose="020B0400000000000000" pitchFamily="50" charset="-128"/>
                <a:ea typeface="BIZ UDPゴシック" panose="020B0400000000000000" pitchFamily="50" charset="-128"/>
              </a:rPr>
              <a:t>　都道府県国民健康保険運営方針においては、前項に規定する事項のほか、おおむね次に掲げる事項を定めるものとする。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　一</a:t>
            </a:r>
            <a:r>
              <a:rPr lang="ja-JP" altLang="en-US" sz="1100" dirty="0">
                <a:latin typeface="BIZ UDPゴシック" panose="020B0400000000000000" pitchFamily="50" charset="-128"/>
                <a:ea typeface="BIZ UDPゴシック" panose="020B0400000000000000" pitchFamily="50" charset="-128"/>
              </a:rPr>
              <a:t>　医療に要する費用の適正化の取組に関する</a:t>
            </a:r>
            <a:r>
              <a:rPr lang="ja-JP" altLang="en-US" sz="1100" dirty="0" smtClean="0">
                <a:latin typeface="BIZ UDPゴシック" panose="020B0400000000000000" pitchFamily="50" charset="-128"/>
                <a:ea typeface="BIZ UDPゴシック" panose="020B0400000000000000" pitchFamily="50" charset="-128"/>
              </a:rPr>
              <a:t>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二　当該都道府県内の市町村の国民健康保険事業の広域的及び効率的な運営の推進に関する事項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三</a:t>
            </a:r>
            <a:r>
              <a:rPr lang="ja-JP" altLang="en-US" sz="1100" dirty="0">
                <a:latin typeface="BIZ UDPゴシック" panose="020B0400000000000000" pitchFamily="50" charset="-128"/>
                <a:ea typeface="BIZ UDPゴシック" panose="020B0400000000000000" pitchFamily="50" charset="-128"/>
              </a:rPr>
              <a:t>　保健医療サービス及び福祉サービスに関する施策その他の関連施策との連携に関する事項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四</a:t>
            </a:r>
            <a:r>
              <a:rPr lang="ja-JP" altLang="en-US" sz="1100" dirty="0">
                <a:latin typeface="BIZ UDPゴシック" panose="020B0400000000000000" pitchFamily="50" charset="-128"/>
                <a:ea typeface="BIZ UDPゴシック" panose="020B0400000000000000" pitchFamily="50" charset="-128"/>
              </a:rPr>
              <a:t>　前項各号（第一号を除く。）及び前三号に掲げる事項の実施のために必要な関係市町村相互間の連絡調整その他都道府県が必要と認める</a:t>
            </a:r>
            <a:r>
              <a:rPr lang="ja-JP" altLang="en-US" sz="1100" dirty="0" smtClean="0">
                <a:latin typeface="BIZ UDPゴシック" panose="020B0400000000000000" pitchFamily="50" charset="-128"/>
                <a:ea typeface="BIZ UDPゴシック" panose="020B0400000000000000" pitchFamily="50" charset="-128"/>
              </a:rPr>
              <a:t>事項</a:t>
            </a:r>
            <a:endParaRPr lang="ja-JP" altLang="en-US" sz="1100" dirty="0">
              <a:latin typeface="BIZ UDPゴシック" panose="020B0400000000000000" pitchFamily="50" charset="-128"/>
              <a:ea typeface="BIZ UDPゴシック" panose="020B0400000000000000" pitchFamily="50" charset="-128"/>
            </a:endParaRPr>
          </a:p>
          <a:p>
            <a:pPr marL="0" indent="0">
              <a:buNone/>
            </a:pPr>
            <a:r>
              <a:rPr lang="ja-JP" altLang="en-US" sz="1100" dirty="0" smtClean="0">
                <a:latin typeface="BIZ UDPゴシック" panose="020B0400000000000000" pitchFamily="50" charset="-128"/>
                <a:ea typeface="BIZ UDPゴシック" panose="020B0400000000000000" pitchFamily="50" charset="-128"/>
              </a:rPr>
              <a:t>４</a:t>
            </a:r>
            <a:r>
              <a:rPr lang="ja-JP" altLang="en-US" sz="1100" dirty="0">
                <a:latin typeface="BIZ UDPゴシック" panose="020B0400000000000000" pitchFamily="50" charset="-128"/>
                <a:ea typeface="BIZ UDPゴシック" panose="020B0400000000000000" pitchFamily="50" charset="-128"/>
              </a:rPr>
              <a:t>　都道府県は、当該都道府県内の市町村のうち、当該市町村における医療に要する費用の額が厚生労働省令で定めるところにより被保険者の</a:t>
            </a:r>
            <a:r>
              <a:rPr lang="ja-JP" altLang="en-US" sz="1100" dirty="0" smtClean="0">
                <a:latin typeface="BIZ UDPゴシック" panose="020B0400000000000000" pitchFamily="50" charset="-128"/>
                <a:ea typeface="BIZ UDPゴシック" panose="020B0400000000000000" pitchFamily="50" charset="-128"/>
              </a:rPr>
              <a:t>数及び年齢</a:t>
            </a:r>
            <a:r>
              <a:rPr lang="ja-JP" altLang="en-US" sz="1100" dirty="0">
                <a:latin typeface="BIZ UDPゴシック" panose="020B0400000000000000" pitchFamily="50" charset="-128"/>
                <a:ea typeface="BIZ UDPゴシック" panose="020B0400000000000000" pitchFamily="50" charset="-128"/>
              </a:rPr>
              <a:t>階層別の分布状況その他の事情を勘案してもなお著しく多額であると認められるものがある場合には、その定める都道府県国民健康</a:t>
            </a:r>
            <a:r>
              <a:rPr lang="ja-JP" altLang="en-US" sz="1100" dirty="0" smtClean="0">
                <a:latin typeface="BIZ UDPゴシック" panose="020B0400000000000000" pitchFamily="50" charset="-128"/>
                <a:ea typeface="BIZ UDPゴシック" panose="020B0400000000000000" pitchFamily="50" charset="-128"/>
              </a:rPr>
              <a:t>保険</a:t>
            </a:r>
            <a:r>
              <a:rPr lang="ja-JP" altLang="en-US" sz="1100" dirty="0">
                <a:latin typeface="BIZ UDPゴシック" panose="020B0400000000000000" pitchFamily="50" charset="-128"/>
                <a:ea typeface="BIZ UDPゴシック" panose="020B0400000000000000" pitchFamily="50" charset="-128"/>
              </a:rPr>
              <a:t>運営方針</a:t>
            </a:r>
            <a:r>
              <a:rPr lang="ja-JP" altLang="en-US" sz="1100" dirty="0" smtClean="0">
                <a:latin typeface="BIZ UDPゴシック" panose="020B0400000000000000" pitchFamily="50" charset="-128"/>
                <a:ea typeface="BIZ UDPゴシック" panose="020B0400000000000000" pitchFamily="50" charset="-128"/>
              </a:rPr>
              <a:t>において</a:t>
            </a:r>
            <a:r>
              <a:rPr lang="ja-JP" altLang="en-US" sz="1100" dirty="0">
                <a:latin typeface="BIZ UDPゴシック" panose="020B0400000000000000" pitchFamily="50" charset="-128"/>
                <a:ea typeface="BIZ UDPゴシック" panose="020B0400000000000000" pitchFamily="50" charset="-128"/>
              </a:rPr>
              <a:t>、前項第一号に掲げる事項として医療に要する費用の適正化その他の必要な措置を定めるよう努めるものとする。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５</a:t>
            </a:r>
            <a:r>
              <a:rPr lang="ja-JP" altLang="en-US" sz="1100" dirty="0">
                <a:latin typeface="BIZ UDPゴシック" panose="020B0400000000000000" pitchFamily="50" charset="-128"/>
                <a:ea typeface="BIZ UDPゴシック" panose="020B0400000000000000" pitchFamily="50" charset="-128"/>
              </a:rPr>
              <a:t>　都道府県国民健康保険運営方針は、高齢者の医療の確保に関する法律第九条第一項に規定する都道府県医療費適正化計画との整合性の</a:t>
            </a:r>
            <a:r>
              <a:rPr lang="ja-JP" altLang="en-US" sz="1100" dirty="0" smtClean="0">
                <a:latin typeface="BIZ UDPゴシック" panose="020B0400000000000000" pitchFamily="50" charset="-128"/>
                <a:ea typeface="BIZ UDPゴシック" panose="020B0400000000000000" pitchFamily="50" charset="-128"/>
              </a:rPr>
              <a:t>確保</a:t>
            </a:r>
            <a:r>
              <a:rPr lang="ja-JP" altLang="en-US" sz="1100" dirty="0">
                <a:latin typeface="BIZ UDPゴシック" panose="020B0400000000000000" pitchFamily="50" charset="-128"/>
                <a:ea typeface="BIZ UDPゴシック" panose="020B0400000000000000" pitchFamily="50" charset="-128"/>
              </a:rPr>
              <a:t>が</a:t>
            </a:r>
            <a:r>
              <a:rPr lang="ja-JP" altLang="en-US" sz="1100" dirty="0" smtClean="0">
                <a:latin typeface="BIZ UDPゴシック" panose="020B0400000000000000" pitchFamily="50" charset="-128"/>
                <a:ea typeface="BIZ UDPゴシック" panose="020B0400000000000000" pitchFamily="50" charset="-128"/>
              </a:rPr>
              <a:t>図られた</a:t>
            </a:r>
            <a:r>
              <a:rPr lang="ja-JP" altLang="en-US" sz="1100" dirty="0">
                <a:latin typeface="BIZ UDPゴシック" panose="020B0400000000000000" pitchFamily="50" charset="-128"/>
                <a:ea typeface="BIZ UDPゴシック" panose="020B0400000000000000" pitchFamily="50" charset="-128"/>
              </a:rPr>
              <a:t>ものでなければならない。</a:t>
            </a:r>
          </a:p>
          <a:p>
            <a:pPr marL="0" indent="0">
              <a:buNone/>
            </a:pPr>
            <a:r>
              <a:rPr lang="ja-JP" altLang="en-US" sz="1100" dirty="0" smtClean="0">
                <a:latin typeface="BIZ UDPゴシック" panose="020B0400000000000000" pitchFamily="50" charset="-128"/>
                <a:ea typeface="BIZ UDPゴシック" panose="020B0400000000000000" pitchFamily="50" charset="-128"/>
              </a:rPr>
              <a:t>６</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都道府県は、都道府県国民健康保険運営方針を定め、又はこれを変更しようとするときは、あらかじめ、当該都道府県内</a:t>
            </a:r>
            <a:r>
              <a:rPr lang="ja-JP" altLang="en-US" sz="1100" dirty="0" smtClean="0">
                <a:latin typeface="BIZ UDPゴシック" panose="020B0400000000000000" pitchFamily="50" charset="-128"/>
                <a:ea typeface="BIZ UDPゴシック" panose="020B0400000000000000" pitchFamily="50" charset="-128"/>
              </a:rPr>
              <a:t>の市町村の意見</a:t>
            </a:r>
            <a:r>
              <a:rPr lang="ja-JP" altLang="en-US" sz="1100" dirty="0">
                <a:latin typeface="BIZ UDPゴシック" panose="020B0400000000000000" pitchFamily="50" charset="-128"/>
                <a:ea typeface="BIZ UDPゴシック" panose="020B0400000000000000" pitchFamily="50" charset="-128"/>
              </a:rPr>
              <a:t>を</a:t>
            </a:r>
            <a:r>
              <a:rPr lang="ja-JP" altLang="en-US" sz="1100" dirty="0" smtClean="0">
                <a:latin typeface="BIZ UDPゴシック" panose="020B0400000000000000" pitchFamily="50" charset="-128"/>
                <a:ea typeface="BIZ UDPゴシック" panose="020B0400000000000000" pitchFamily="50" charset="-128"/>
              </a:rPr>
              <a:t>聴かなければ</a:t>
            </a:r>
            <a:r>
              <a:rPr lang="ja-JP" altLang="en-US" sz="1100" dirty="0">
                <a:latin typeface="BIZ UDPゴシック" panose="020B0400000000000000" pitchFamily="50" charset="-128"/>
                <a:ea typeface="BIZ UDPゴシック" panose="020B0400000000000000" pitchFamily="50" charset="-128"/>
              </a:rPr>
              <a:t>ならない。</a:t>
            </a:r>
          </a:p>
          <a:p>
            <a:pPr marL="0" indent="0">
              <a:buNone/>
            </a:pPr>
            <a:r>
              <a:rPr lang="ja-JP" altLang="en-US" sz="1100" dirty="0" smtClean="0">
                <a:latin typeface="BIZ UDPゴシック" panose="020B0400000000000000" pitchFamily="50" charset="-128"/>
                <a:ea typeface="BIZ UDPゴシック" panose="020B0400000000000000" pitchFamily="50" charset="-128"/>
              </a:rPr>
              <a:t>７</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都道府県は、都道府県国民健康保険運営方針を定め、又はこれを変更したときは、遅滞なく、これを公表するよう努めるものとする。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８</a:t>
            </a:r>
            <a:r>
              <a:rPr lang="ja-JP" altLang="en-US" sz="1100" dirty="0">
                <a:latin typeface="BIZ UDPゴシック" panose="020B0400000000000000" pitchFamily="50" charset="-128"/>
                <a:ea typeface="BIZ UDPゴシック" panose="020B0400000000000000" pitchFamily="50" charset="-128"/>
              </a:rPr>
              <a:t>　市町村は、都道府県国民健康保険運営方針を踏まえた国民健康保険の事務の実施に努めるものとする。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９</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都道府県は、都道府県国民健康保険運営方針の作成及び都道府県国民健康保険運営方針に定める施策の実施に関して必要があると認める</a:t>
            </a:r>
            <a:r>
              <a:rPr lang="ja-JP" altLang="en-US" sz="1100" dirty="0" smtClean="0">
                <a:latin typeface="BIZ UDPゴシック" panose="020B0400000000000000" pitchFamily="50" charset="-128"/>
                <a:ea typeface="BIZ UDPゴシック" panose="020B0400000000000000" pitchFamily="50" charset="-128"/>
              </a:rPr>
              <a:t>とき</a:t>
            </a:r>
            <a:r>
              <a:rPr lang="ja-JP" altLang="en-US" sz="1100" dirty="0">
                <a:latin typeface="BIZ UDPゴシック" panose="020B0400000000000000" pitchFamily="50" charset="-128"/>
                <a:ea typeface="BIZ UDPゴシック" panose="020B0400000000000000" pitchFamily="50" charset="-128"/>
              </a:rPr>
              <a:t>は、</a:t>
            </a:r>
            <a:r>
              <a:rPr lang="ja-JP" altLang="en-US" sz="1100" dirty="0" smtClean="0">
                <a:latin typeface="BIZ UDPゴシック" panose="020B0400000000000000" pitchFamily="50" charset="-128"/>
                <a:ea typeface="BIZ UDPゴシック" panose="020B0400000000000000" pitchFamily="50" charset="-128"/>
              </a:rPr>
              <a:t>国民</a:t>
            </a:r>
            <a:r>
              <a:rPr lang="ja-JP" altLang="en-US" sz="1100" dirty="0">
                <a:latin typeface="BIZ UDPゴシック" panose="020B0400000000000000" pitchFamily="50" charset="-128"/>
                <a:ea typeface="BIZ UDPゴシック" panose="020B0400000000000000" pitchFamily="50" charset="-128"/>
              </a:rPr>
              <a:t>健康保険団体連合会その他の関係者に対して必要な協力を求めることができる</a:t>
            </a:r>
            <a:r>
              <a:rPr lang="ja-JP" altLang="en-US" sz="1100" dirty="0" smtClean="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0253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1517419253"/>
              </p:ext>
            </p:extLst>
          </p:nvPr>
        </p:nvGraphicFramePr>
        <p:xfrm>
          <a:off x="133867" y="595441"/>
          <a:ext cx="9638265" cy="6014365"/>
        </p:xfrm>
        <a:graphic>
          <a:graphicData uri="http://schemas.openxmlformats.org/drawingml/2006/table">
            <a:tbl>
              <a:tblPr firstRow="1" bandRow="1">
                <a:tableStyleId>{5940675A-B579-460E-94D1-54222C63F5DA}</a:tableStyleId>
              </a:tblPr>
              <a:tblGrid>
                <a:gridCol w="642551">
                  <a:extLst>
                    <a:ext uri="{9D8B030D-6E8A-4147-A177-3AD203B41FA5}">
                      <a16:colId xmlns:a16="http://schemas.microsoft.com/office/drawing/2014/main" val="193418978"/>
                    </a:ext>
                  </a:extLst>
                </a:gridCol>
                <a:gridCol w="642551">
                  <a:extLst>
                    <a:ext uri="{9D8B030D-6E8A-4147-A177-3AD203B41FA5}">
                      <a16:colId xmlns:a16="http://schemas.microsoft.com/office/drawing/2014/main" val="20000"/>
                    </a:ext>
                  </a:extLst>
                </a:gridCol>
                <a:gridCol w="642551">
                  <a:extLst>
                    <a:ext uri="{9D8B030D-6E8A-4147-A177-3AD203B41FA5}">
                      <a16:colId xmlns:a16="http://schemas.microsoft.com/office/drawing/2014/main" val="20001"/>
                    </a:ext>
                  </a:extLst>
                </a:gridCol>
                <a:gridCol w="642551">
                  <a:extLst>
                    <a:ext uri="{9D8B030D-6E8A-4147-A177-3AD203B41FA5}">
                      <a16:colId xmlns:a16="http://schemas.microsoft.com/office/drawing/2014/main" val="20002"/>
                    </a:ext>
                  </a:extLst>
                </a:gridCol>
                <a:gridCol w="642551">
                  <a:extLst>
                    <a:ext uri="{9D8B030D-6E8A-4147-A177-3AD203B41FA5}">
                      <a16:colId xmlns:a16="http://schemas.microsoft.com/office/drawing/2014/main" val="20003"/>
                    </a:ext>
                  </a:extLst>
                </a:gridCol>
                <a:gridCol w="642551">
                  <a:extLst>
                    <a:ext uri="{9D8B030D-6E8A-4147-A177-3AD203B41FA5}">
                      <a16:colId xmlns:a16="http://schemas.microsoft.com/office/drawing/2014/main" val="20004"/>
                    </a:ext>
                  </a:extLst>
                </a:gridCol>
                <a:gridCol w="642551">
                  <a:extLst>
                    <a:ext uri="{9D8B030D-6E8A-4147-A177-3AD203B41FA5}">
                      <a16:colId xmlns:a16="http://schemas.microsoft.com/office/drawing/2014/main" val="20005"/>
                    </a:ext>
                  </a:extLst>
                </a:gridCol>
                <a:gridCol w="642551">
                  <a:extLst>
                    <a:ext uri="{9D8B030D-6E8A-4147-A177-3AD203B41FA5}">
                      <a16:colId xmlns:a16="http://schemas.microsoft.com/office/drawing/2014/main" val="20006"/>
                    </a:ext>
                  </a:extLst>
                </a:gridCol>
                <a:gridCol w="642551">
                  <a:extLst>
                    <a:ext uri="{9D8B030D-6E8A-4147-A177-3AD203B41FA5}">
                      <a16:colId xmlns:a16="http://schemas.microsoft.com/office/drawing/2014/main" val="20007"/>
                    </a:ext>
                  </a:extLst>
                </a:gridCol>
                <a:gridCol w="642551">
                  <a:extLst>
                    <a:ext uri="{9D8B030D-6E8A-4147-A177-3AD203B41FA5}">
                      <a16:colId xmlns:a16="http://schemas.microsoft.com/office/drawing/2014/main" val="20008"/>
                    </a:ext>
                  </a:extLst>
                </a:gridCol>
                <a:gridCol w="642551">
                  <a:extLst>
                    <a:ext uri="{9D8B030D-6E8A-4147-A177-3AD203B41FA5}">
                      <a16:colId xmlns:a16="http://schemas.microsoft.com/office/drawing/2014/main" val="20009"/>
                    </a:ext>
                  </a:extLst>
                </a:gridCol>
                <a:gridCol w="642551">
                  <a:extLst>
                    <a:ext uri="{9D8B030D-6E8A-4147-A177-3AD203B41FA5}">
                      <a16:colId xmlns:a16="http://schemas.microsoft.com/office/drawing/2014/main" val="20010"/>
                    </a:ext>
                  </a:extLst>
                </a:gridCol>
                <a:gridCol w="642551">
                  <a:extLst>
                    <a:ext uri="{9D8B030D-6E8A-4147-A177-3AD203B41FA5}">
                      <a16:colId xmlns:a16="http://schemas.microsoft.com/office/drawing/2014/main" val="20011"/>
                    </a:ext>
                  </a:extLst>
                </a:gridCol>
                <a:gridCol w="642551">
                  <a:extLst>
                    <a:ext uri="{9D8B030D-6E8A-4147-A177-3AD203B41FA5}">
                      <a16:colId xmlns:a16="http://schemas.microsoft.com/office/drawing/2014/main" val="20012"/>
                    </a:ext>
                  </a:extLst>
                </a:gridCol>
                <a:gridCol w="642551">
                  <a:extLst>
                    <a:ext uri="{9D8B030D-6E8A-4147-A177-3AD203B41FA5}">
                      <a16:colId xmlns:a16="http://schemas.microsoft.com/office/drawing/2014/main" val="20013"/>
                    </a:ext>
                  </a:extLst>
                </a:gridCol>
              </a:tblGrid>
              <a:tr h="483984">
                <a:tc>
                  <a:txBody>
                    <a:bodyPr/>
                    <a:lstStyle/>
                    <a:p>
                      <a:pPr algn="ctr"/>
                      <a:endParaRPr kumimoji="1" lang="en-US" altLang="ja-JP" sz="900" b="1" dirty="0" smtClean="0">
                        <a:solidFill>
                          <a:schemeClr val="bg1"/>
                        </a:solidFill>
                      </a:endParaRPr>
                    </a:p>
                  </a:txBody>
                  <a:tcPr marL="99060" marR="99060" anchor="ctr">
                    <a:lnR w="635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900" b="1" dirty="0" smtClean="0">
                          <a:solidFill>
                            <a:schemeClr val="bg1"/>
                          </a:solidFill>
                        </a:rPr>
                        <a:t>３月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４月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５月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６月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７月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８月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９月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10</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11</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12</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Ｒ６年</a:t>
                      </a:r>
                      <a:endParaRPr kumimoji="1" lang="en-US" altLang="ja-JP" sz="900" b="1" dirty="0" smtClean="0">
                        <a:solidFill>
                          <a:schemeClr val="bg1"/>
                        </a:solidFill>
                      </a:endParaRPr>
                    </a:p>
                    <a:p>
                      <a:pPr algn="ctr"/>
                      <a:r>
                        <a:rPr kumimoji="1" lang="ja-JP" altLang="en-US" sz="900" b="1" dirty="0" smtClean="0">
                          <a:solidFill>
                            <a:schemeClr val="bg1"/>
                          </a:solidFill>
                        </a:rPr>
                        <a:t>１月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２月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３月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４月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solidFill>
                      <a:srgbClr val="002060"/>
                    </a:solidFill>
                  </a:tcPr>
                </a:tc>
                <a:extLst>
                  <a:ext uri="{0D108BD9-81ED-4DB2-BD59-A6C34878D82A}">
                    <a16:rowId xmlns:a16="http://schemas.microsoft.com/office/drawing/2014/main" val="10000"/>
                  </a:ext>
                </a:extLst>
              </a:tr>
              <a:tr h="720080">
                <a:tc>
                  <a:txBody>
                    <a:bodyPr/>
                    <a:lstStyle/>
                    <a:p>
                      <a:r>
                        <a:rPr kumimoji="1" lang="ja-JP" altLang="en-US" sz="1100" dirty="0" smtClean="0"/>
                        <a:t>法定手続き</a:t>
                      </a:r>
                      <a:endParaRPr kumimoji="1" lang="ja-JP" altLang="en-US" sz="1100" dirty="0"/>
                    </a:p>
                  </a:txBody>
                  <a:tcPr marL="99060" marR="99060" anchor="ctr">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1224136">
                <a:tc>
                  <a:txBody>
                    <a:bodyPr/>
                    <a:lstStyle/>
                    <a:p>
                      <a:r>
                        <a:rPr kumimoji="1" lang="ja-JP" altLang="en-US" sz="1100" dirty="0" smtClean="0"/>
                        <a:t>大阪府国民健康保険運営協議会</a:t>
                      </a:r>
                      <a:endParaRPr kumimoji="1" lang="ja-JP" altLang="en-US" sz="1100" dirty="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327857"/>
                  </a:ext>
                </a:extLst>
              </a:tr>
              <a:tr h="1296144">
                <a:tc>
                  <a:txBody>
                    <a:bodyPr/>
                    <a:lstStyle/>
                    <a:p>
                      <a:r>
                        <a:rPr kumimoji="1" lang="ja-JP" altLang="en-US" sz="1100" dirty="0" smtClean="0"/>
                        <a:t>大阪府市町村広域化調整会議</a:t>
                      </a:r>
                      <a:endParaRPr kumimoji="1" lang="en-US" altLang="ja-JP" sz="1100" dirty="0" smtClean="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981423">
                <a:tc>
                  <a:txBody>
                    <a:bodyPr/>
                    <a:lstStyle/>
                    <a:p>
                      <a:r>
                        <a:rPr kumimoji="1" lang="ja-JP" altLang="en-US" sz="1050" dirty="0" smtClean="0"/>
                        <a:t>ワーキンググループ</a:t>
                      </a:r>
                      <a:endParaRPr kumimoji="1" lang="ja-JP" altLang="en-US" sz="1050" dirty="0"/>
                    </a:p>
                  </a:txBody>
                  <a:tcPr marL="99060" marR="99060">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b="1"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1308598">
                <a:tc>
                  <a:txBody>
                    <a:bodyPr/>
                    <a:lstStyle/>
                    <a:p>
                      <a:r>
                        <a:rPr kumimoji="1" lang="ja-JP" altLang="en-US" sz="1050" dirty="0" smtClean="0"/>
                        <a:t>（参考）</a:t>
                      </a:r>
                      <a:endParaRPr kumimoji="1" lang="en-US" altLang="ja-JP" sz="1050" dirty="0" smtClean="0"/>
                    </a:p>
                    <a:p>
                      <a:r>
                        <a:rPr kumimoji="1" lang="ja-JP" altLang="en-US" sz="1050" dirty="0" smtClean="0"/>
                        <a:t>保険料算定スケジュール</a:t>
                      </a:r>
                      <a:endParaRPr kumimoji="1" lang="ja-JP" altLang="en-US" sz="1050" dirty="0"/>
                    </a:p>
                  </a:txBody>
                  <a:tcPr marL="99060" marR="99060">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3609902529"/>
                  </a:ext>
                </a:extLst>
              </a:tr>
            </a:tbl>
          </a:graphicData>
        </a:graphic>
      </p:graphicFrame>
      <p:sp>
        <p:nvSpPr>
          <p:cNvPr id="19" name="角丸四角形 18"/>
          <p:cNvSpPr/>
          <p:nvPr/>
        </p:nvSpPr>
        <p:spPr>
          <a:xfrm>
            <a:off x="804448" y="2445205"/>
            <a:ext cx="908192" cy="546814"/>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tlCol="0" anchor="ctr"/>
          <a:lstStyle/>
          <a:p>
            <a:pPr algn="ctr"/>
            <a:r>
              <a:rPr kumimoji="1" lang="ja-JP" altLang="en-US" sz="900" dirty="0" smtClean="0"/>
              <a:t>運営方針</a:t>
            </a:r>
            <a:r>
              <a:rPr lang="ja-JP" altLang="en-US" sz="900" dirty="0" smtClean="0"/>
              <a:t>策定</a:t>
            </a:r>
            <a:endParaRPr lang="en-US" altLang="ja-JP" sz="900" dirty="0" smtClean="0"/>
          </a:p>
          <a:p>
            <a:pPr algn="ctr"/>
            <a:r>
              <a:rPr kumimoji="1" lang="ja-JP" altLang="en-US" sz="900" dirty="0" smtClean="0"/>
              <a:t>スケジュール</a:t>
            </a:r>
            <a:endParaRPr kumimoji="1" lang="en-US" altLang="ja-JP" sz="900" dirty="0" smtClean="0"/>
          </a:p>
          <a:p>
            <a:pPr algn="ctr"/>
            <a:r>
              <a:rPr kumimoji="1" lang="ja-JP" altLang="en-US" sz="900" dirty="0" smtClean="0"/>
              <a:t>提示</a:t>
            </a:r>
            <a:endParaRPr kumimoji="1" lang="en-US" altLang="ja-JP" sz="900" dirty="0" smtClean="0"/>
          </a:p>
        </p:txBody>
      </p:sp>
      <p:sp>
        <p:nvSpPr>
          <p:cNvPr id="28" name="正方形/長方形 27"/>
          <p:cNvSpPr/>
          <p:nvPr/>
        </p:nvSpPr>
        <p:spPr>
          <a:xfrm>
            <a:off x="5944272" y="1839160"/>
            <a:ext cx="555879" cy="581380"/>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lang="ja-JP" altLang="en-US" sz="1200" b="1" dirty="0" smtClean="0">
                <a:solidFill>
                  <a:schemeClr val="bg1"/>
                </a:solidFill>
              </a:rPr>
              <a:t>１１月</a:t>
            </a:r>
            <a:endParaRPr lang="en-US" altLang="ja-JP" sz="1200" b="1" dirty="0">
              <a:solidFill>
                <a:schemeClr val="bg1"/>
              </a:solidFill>
            </a:endParaRPr>
          </a:p>
        </p:txBody>
      </p:sp>
      <p:sp>
        <p:nvSpPr>
          <p:cNvPr id="40" name="正方形/長方形 39"/>
          <p:cNvSpPr/>
          <p:nvPr/>
        </p:nvSpPr>
        <p:spPr>
          <a:xfrm>
            <a:off x="6817491" y="1144494"/>
            <a:ext cx="553385" cy="633135"/>
          </a:xfrm>
          <a:prstGeom prst="rect">
            <a:avLst/>
          </a:prstGeom>
          <a:solidFill>
            <a:schemeClr val="tx1"/>
          </a:solidFill>
          <a:ln w="31750"/>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b="1" dirty="0" smtClean="0">
                <a:solidFill>
                  <a:schemeClr val="bg1"/>
                </a:solidFill>
              </a:rPr>
              <a:t>運営方針</a:t>
            </a:r>
            <a:endParaRPr lang="en-US" altLang="ja-JP" sz="900" b="1" dirty="0" smtClean="0">
              <a:solidFill>
                <a:schemeClr val="bg1"/>
              </a:solidFill>
            </a:endParaRPr>
          </a:p>
          <a:p>
            <a:pPr marL="92075" indent="-92075" algn="ctr"/>
            <a:r>
              <a:rPr lang="ja-JP" altLang="en-US" sz="900" b="1" dirty="0" smtClean="0">
                <a:solidFill>
                  <a:schemeClr val="bg1"/>
                </a:solidFill>
              </a:rPr>
              <a:t>決定</a:t>
            </a:r>
            <a:endParaRPr lang="en-US" altLang="ja-JP" sz="900" b="1" dirty="0" smtClean="0">
              <a:solidFill>
                <a:schemeClr val="bg1"/>
              </a:solidFill>
            </a:endParaRPr>
          </a:p>
          <a:p>
            <a:pPr marL="92075" indent="-92075" algn="ctr"/>
            <a:r>
              <a:rPr kumimoji="1" lang="ja-JP" altLang="en-US" sz="900" b="1" dirty="0" smtClean="0">
                <a:solidFill>
                  <a:schemeClr val="bg1"/>
                </a:solidFill>
              </a:rPr>
              <a:t>（公表）</a:t>
            </a:r>
            <a:endParaRPr kumimoji="1" lang="en-US" altLang="ja-JP" sz="900" b="1" dirty="0" smtClean="0">
              <a:solidFill>
                <a:schemeClr val="bg1"/>
              </a:solidFill>
            </a:endParaRPr>
          </a:p>
          <a:p>
            <a:pPr marL="92075" indent="-92075" algn="ctr"/>
            <a:r>
              <a:rPr lang="ja-JP" altLang="en-US" sz="900" b="1" dirty="0">
                <a:solidFill>
                  <a:schemeClr val="bg1"/>
                </a:solidFill>
              </a:rPr>
              <a:t>１２</a:t>
            </a:r>
            <a:r>
              <a:rPr lang="ja-JP" altLang="en-US" sz="900" b="1" dirty="0" smtClean="0">
                <a:solidFill>
                  <a:schemeClr val="bg1"/>
                </a:solidFill>
              </a:rPr>
              <a:t>月</a:t>
            </a:r>
            <a:endParaRPr kumimoji="1" lang="en-US" altLang="ja-JP" sz="900" b="1" dirty="0" smtClean="0">
              <a:solidFill>
                <a:schemeClr val="bg1"/>
              </a:solidFill>
            </a:endParaRPr>
          </a:p>
        </p:txBody>
      </p:sp>
      <p:sp>
        <p:nvSpPr>
          <p:cNvPr id="41" name="角丸四角形 40"/>
          <p:cNvSpPr/>
          <p:nvPr/>
        </p:nvSpPr>
        <p:spPr>
          <a:xfrm>
            <a:off x="3995037" y="2447515"/>
            <a:ext cx="628920" cy="557908"/>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dirty="0" smtClean="0"/>
              <a:t>運営方針</a:t>
            </a:r>
            <a:endParaRPr lang="en-US" altLang="ja-JP" sz="900" dirty="0" smtClean="0"/>
          </a:p>
          <a:p>
            <a:pPr marL="92075" indent="-92075" algn="ctr"/>
            <a:r>
              <a:rPr lang="ja-JP" altLang="en-US" sz="900" dirty="0"/>
              <a:t>（</a:t>
            </a:r>
            <a:r>
              <a:rPr lang="ja-JP" altLang="en-US" sz="900" dirty="0" smtClean="0"/>
              <a:t>素案）</a:t>
            </a:r>
            <a:endParaRPr lang="en-US" altLang="ja-JP" sz="900" dirty="0" smtClean="0"/>
          </a:p>
          <a:p>
            <a:pPr marL="92075" indent="-92075" algn="ctr"/>
            <a:r>
              <a:rPr lang="ja-JP" altLang="en-US" sz="900" dirty="0"/>
              <a:t>策定</a:t>
            </a:r>
            <a:endParaRPr kumimoji="1" lang="ja-JP" altLang="en-US" sz="900" dirty="0"/>
          </a:p>
        </p:txBody>
      </p:sp>
      <p:sp>
        <p:nvSpPr>
          <p:cNvPr id="45" name="角丸四角形 44"/>
          <p:cNvSpPr/>
          <p:nvPr/>
        </p:nvSpPr>
        <p:spPr>
          <a:xfrm>
            <a:off x="5923311" y="2487281"/>
            <a:ext cx="590713" cy="478376"/>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dirty="0" smtClean="0"/>
              <a:t>運営方針</a:t>
            </a:r>
            <a:endParaRPr lang="en-US" altLang="ja-JP" sz="900" dirty="0" smtClean="0"/>
          </a:p>
          <a:p>
            <a:pPr marL="92075" indent="-92075" algn="ctr"/>
            <a:r>
              <a:rPr lang="ja-JP" altLang="en-US" sz="900" dirty="0" smtClean="0"/>
              <a:t>諮問</a:t>
            </a:r>
            <a:endParaRPr lang="en-US" altLang="ja-JP" sz="900" dirty="0" smtClean="0"/>
          </a:p>
        </p:txBody>
      </p:sp>
      <p:sp>
        <p:nvSpPr>
          <p:cNvPr id="48" name="テキスト ボックス 47"/>
          <p:cNvSpPr txBox="1"/>
          <p:nvPr/>
        </p:nvSpPr>
        <p:spPr>
          <a:xfrm>
            <a:off x="1064607" y="158175"/>
            <a:ext cx="7776825" cy="369332"/>
          </a:xfrm>
          <a:prstGeom prst="rect">
            <a:avLst/>
          </a:prstGeom>
          <a:noFill/>
          <a:ln w="12700">
            <a:noFill/>
          </a:ln>
        </p:spPr>
        <p:txBody>
          <a:bodyPr wrap="square" rtlCol="0">
            <a:spAutoFit/>
          </a:bodyPr>
          <a:lstStyle/>
          <a:p>
            <a:pPr algn="ctr"/>
            <a:r>
              <a:rPr lang="ja-JP" altLang="en-US" dirty="0" smtClean="0">
                <a:latin typeface="HGS創英角ｺﾞｼｯｸUB" panose="020B0900000000000000" pitchFamily="50" charset="-128"/>
                <a:ea typeface="HGS創英角ｺﾞｼｯｸUB" panose="020B0900000000000000" pitchFamily="50" charset="-128"/>
              </a:rPr>
              <a:t>次期大阪府国民健康保険運営方針策定</a:t>
            </a:r>
            <a:r>
              <a:rPr kumimoji="1" lang="ja-JP" altLang="en-US" dirty="0" smtClean="0">
                <a:latin typeface="HGS創英角ｺﾞｼｯｸUB" panose="020B0900000000000000" pitchFamily="50" charset="-128"/>
                <a:ea typeface="HGS創英角ｺﾞｼｯｸUB" panose="020B0900000000000000" pitchFamily="50" charset="-128"/>
              </a:rPr>
              <a:t>スケジュール（案）</a:t>
            </a:r>
            <a:endParaRPr kumimoji="1" lang="ja-JP" altLang="en-US" dirty="0">
              <a:latin typeface="HGS創英角ｺﾞｼｯｸUB" panose="020B0900000000000000" pitchFamily="50" charset="-128"/>
              <a:ea typeface="HGS創英角ｺﾞｼｯｸUB" panose="020B0900000000000000" pitchFamily="50" charset="-128"/>
            </a:endParaRPr>
          </a:p>
        </p:txBody>
      </p:sp>
      <p:cxnSp>
        <p:nvCxnSpPr>
          <p:cNvPr id="49" name="直線コネクタ 48"/>
          <p:cNvCxnSpPr/>
          <p:nvPr/>
        </p:nvCxnSpPr>
        <p:spPr>
          <a:xfrm>
            <a:off x="0" y="524719"/>
            <a:ext cx="9906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1607093" y="3099011"/>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smtClean="0"/>
              <a:t>４～５月</a:t>
            </a:r>
            <a:endParaRPr kumimoji="1" lang="en-US" altLang="ja-JP" sz="900" b="1" dirty="0" smtClean="0"/>
          </a:p>
        </p:txBody>
      </p:sp>
      <p:sp>
        <p:nvSpPr>
          <p:cNvPr id="2" name="テキスト ボックス 1"/>
          <p:cNvSpPr txBox="1"/>
          <p:nvPr/>
        </p:nvSpPr>
        <p:spPr>
          <a:xfrm>
            <a:off x="3284909" y="5421270"/>
            <a:ext cx="879802" cy="369332"/>
          </a:xfrm>
          <a:prstGeom prst="rect">
            <a:avLst/>
          </a:prstGeom>
          <a:solidFill>
            <a:schemeClr val="bg1"/>
          </a:solidFill>
          <a:ln w="28575" cmpd="dbl">
            <a:solidFill>
              <a:schemeClr val="tx1"/>
            </a:solidFill>
            <a:prstDash val="solid"/>
          </a:ln>
        </p:spPr>
        <p:txBody>
          <a:bodyPr wrap="square" rtlCol="0" anchor="ctr">
            <a:spAutoFit/>
          </a:bodyPr>
          <a:lstStyle/>
          <a:p>
            <a:pPr algn="ctr"/>
            <a:r>
              <a:rPr kumimoji="1" lang="ja-JP" altLang="en-US" sz="900" dirty="0" smtClean="0"/>
              <a:t>追加公費の</a:t>
            </a:r>
            <a:endParaRPr kumimoji="1" lang="en-US" altLang="ja-JP" sz="900" dirty="0" smtClean="0"/>
          </a:p>
          <a:p>
            <a:pPr algn="ctr"/>
            <a:r>
              <a:rPr kumimoji="1" lang="ja-JP" altLang="en-US" sz="900" dirty="0" smtClean="0"/>
              <a:t>考え方提示</a:t>
            </a:r>
            <a:endParaRPr kumimoji="1" lang="ja-JP" altLang="en-US" sz="900" dirty="0"/>
          </a:p>
        </p:txBody>
      </p:sp>
      <p:sp>
        <p:nvSpPr>
          <p:cNvPr id="54" name="角丸四角形 53"/>
          <p:cNvSpPr/>
          <p:nvPr/>
        </p:nvSpPr>
        <p:spPr>
          <a:xfrm>
            <a:off x="3988274" y="3613771"/>
            <a:ext cx="607314"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dirty="0" smtClean="0"/>
              <a:t>運営方針</a:t>
            </a:r>
            <a:endParaRPr lang="en-US" altLang="ja-JP" sz="900" dirty="0" smtClean="0"/>
          </a:p>
          <a:p>
            <a:pPr algn="ctr"/>
            <a:r>
              <a:rPr lang="ja-JP" altLang="en-US" sz="900" dirty="0" smtClean="0"/>
              <a:t>（素案）</a:t>
            </a:r>
            <a:endParaRPr lang="en-US" altLang="ja-JP" sz="900" dirty="0" smtClean="0"/>
          </a:p>
          <a:p>
            <a:pPr algn="ctr"/>
            <a:r>
              <a:rPr kumimoji="1" lang="ja-JP" altLang="en-US" sz="900" dirty="0"/>
              <a:t>協議</a:t>
            </a:r>
          </a:p>
        </p:txBody>
      </p:sp>
      <p:sp>
        <p:nvSpPr>
          <p:cNvPr id="56" name="角丸四角形 55"/>
          <p:cNvSpPr/>
          <p:nvPr/>
        </p:nvSpPr>
        <p:spPr>
          <a:xfrm>
            <a:off x="5919408" y="3613771"/>
            <a:ext cx="598073"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dirty="0" smtClean="0"/>
              <a:t>運営方針</a:t>
            </a:r>
            <a:endParaRPr lang="en-US" altLang="ja-JP" sz="900" dirty="0" smtClean="0"/>
          </a:p>
          <a:p>
            <a:pPr algn="ctr"/>
            <a:r>
              <a:rPr lang="ja-JP" altLang="en-US" sz="900" dirty="0" smtClean="0"/>
              <a:t>（</a:t>
            </a:r>
            <a:r>
              <a:rPr lang="ja-JP" altLang="en-US" sz="900" dirty="0"/>
              <a:t>案</a:t>
            </a:r>
            <a:r>
              <a:rPr lang="ja-JP" altLang="en-US" sz="900" dirty="0" smtClean="0"/>
              <a:t>）</a:t>
            </a:r>
            <a:endParaRPr lang="en-US" altLang="ja-JP" sz="900" dirty="0" smtClean="0"/>
          </a:p>
          <a:p>
            <a:pPr algn="ctr"/>
            <a:r>
              <a:rPr kumimoji="1" lang="ja-JP" altLang="en-US" sz="900" dirty="0"/>
              <a:t>協議</a:t>
            </a:r>
          </a:p>
        </p:txBody>
      </p:sp>
      <p:sp>
        <p:nvSpPr>
          <p:cNvPr id="57" name="テキスト ボックス 56"/>
          <p:cNvSpPr txBox="1"/>
          <p:nvPr/>
        </p:nvSpPr>
        <p:spPr>
          <a:xfrm>
            <a:off x="7916490" y="8028393"/>
            <a:ext cx="1211978"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（市町村）関係予算案</a:t>
            </a:r>
            <a:endParaRPr kumimoji="1" lang="ja-JP" altLang="en-US" sz="900" dirty="0"/>
          </a:p>
        </p:txBody>
      </p:sp>
      <p:sp>
        <p:nvSpPr>
          <p:cNvPr id="35" name="テキスト ボックス 34"/>
          <p:cNvSpPr txBox="1"/>
          <p:nvPr/>
        </p:nvSpPr>
        <p:spPr>
          <a:xfrm>
            <a:off x="5270143" y="5421270"/>
            <a:ext cx="873209" cy="369332"/>
          </a:xfrm>
          <a:prstGeom prst="rect">
            <a:avLst/>
          </a:prstGeom>
          <a:solidFill>
            <a:schemeClr val="bg1"/>
          </a:solidFill>
          <a:ln w="28575" cmpd="dbl">
            <a:solidFill>
              <a:schemeClr val="tx1"/>
            </a:solidFill>
            <a:prstDash val="solid"/>
          </a:ln>
        </p:spPr>
        <p:txBody>
          <a:bodyPr wrap="square" rtlCol="0" anchor="ctr">
            <a:spAutoFit/>
          </a:bodyPr>
          <a:lstStyle/>
          <a:p>
            <a:pPr algn="ctr"/>
            <a:r>
              <a:rPr lang="en-US" altLang="ja-JP" sz="900" dirty="0" smtClean="0"/>
              <a:t>R</a:t>
            </a:r>
            <a:r>
              <a:rPr lang="ja-JP" altLang="en-US" sz="900" dirty="0"/>
              <a:t>６</a:t>
            </a:r>
            <a:r>
              <a:rPr kumimoji="1" lang="ja-JP" altLang="en-US" sz="900" dirty="0" smtClean="0"/>
              <a:t>年度</a:t>
            </a:r>
            <a:endParaRPr kumimoji="1" lang="en-US" altLang="ja-JP" sz="900" dirty="0" smtClean="0"/>
          </a:p>
          <a:p>
            <a:pPr algn="ctr"/>
            <a:r>
              <a:rPr kumimoji="1" lang="ja-JP" altLang="en-US" sz="900" dirty="0" smtClean="0"/>
              <a:t>仮係数提示</a:t>
            </a:r>
            <a:endParaRPr kumimoji="1" lang="ja-JP" altLang="en-US" sz="900" dirty="0"/>
          </a:p>
        </p:txBody>
      </p:sp>
      <p:sp>
        <p:nvSpPr>
          <p:cNvPr id="42" name="テキスト ボックス 41"/>
          <p:cNvSpPr txBox="1"/>
          <p:nvPr/>
        </p:nvSpPr>
        <p:spPr>
          <a:xfrm>
            <a:off x="6537896" y="5421270"/>
            <a:ext cx="879802" cy="369332"/>
          </a:xfrm>
          <a:prstGeom prst="rect">
            <a:avLst/>
          </a:prstGeom>
          <a:solidFill>
            <a:schemeClr val="bg1"/>
          </a:solidFill>
          <a:ln w="28575" cmpd="dbl">
            <a:solidFill>
              <a:schemeClr val="tx1"/>
            </a:solidFill>
            <a:prstDash val="solid"/>
          </a:ln>
        </p:spPr>
        <p:txBody>
          <a:bodyPr wrap="square" rtlCol="0" anchor="ctr">
            <a:spAutoFit/>
          </a:bodyPr>
          <a:lstStyle/>
          <a:p>
            <a:pPr algn="ctr"/>
            <a:r>
              <a:rPr lang="en-US" altLang="ja-JP" sz="900" dirty="0" smtClean="0"/>
              <a:t>R</a:t>
            </a:r>
            <a:r>
              <a:rPr lang="ja-JP" altLang="en-US" sz="900" dirty="0"/>
              <a:t>６</a:t>
            </a:r>
            <a:r>
              <a:rPr kumimoji="1" lang="ja-JP" altLang="en-US" sz="900" dirty="0" smtClean="0"/>
              <a:t>年度</a:t>
            </a:r>
            <a:r>
              <a:rPr lang="ja-JP" altLang="en-US" sz="900" dirty="0" smtClean="0"/>
              <a:t>確定</a:t>
            </a:r>
            <a:r>
              <a:rPr kumimoji="1" lang="ja-JP" altLang="en-US" sz="900" dirty="0" smtClean="0"/>
              <a:t>係数提示</a:t>
            </a:r>
            <a:endParaRPr kumimoji="1" lang="ja-JP" altLang="en-US" sz="900" dirty="0"/>
          </a:p>
        </p:txBody>
      </p:sp>
      <p:sp>
        <p:nvSpPr>
          <p:cNvPr id="60" name="テキスト ボックス 59"/>
          <p:cNvSpPr txBox="1"/>
          <p:nvPr/>
        </p:nvSpPr>
        <p:spPr>
          <a:xfrm>
            <a:off x="7082488" y="5817943"/>
            <a:ext cx="1010386" cy="369332"/>
          </a:xfrm>
          <a:prstGeom prst="rect">
            <a:avLst/>
          </a:prstGeom>
          <a:solidFill>
            <a:schemeClr val="bg1"/>
          </a:solidFill>
          <a:ln w="28575" cmpd="sng">
            <a:solidFill>
              <a:schemeClr val="tx1"/>
            </a:solidFill>
            <a:prstDash val="solid"/>
          </a:ln>
        </p:spPr>
        <p:txBody>
          <a:bodyPr wrap="square" rtlCol="0" anchor="ctr">
            <a:spAutoFit/>
          </a:bodyPr>
          <a:lstStyle/>
          <a:p>
            <a:pPr algn="ctr"/>
            <a:r>
              <a:rPr kumimoji="1" lang="ja-JP" altLang="en-US" sz="900" dirty="0" smtClean="0"/>
              <a:t>納付金・</a:t>
            </a:r>
            <a:r>
              <a:rPr lang="ja-JP" altLang="en-US" sz="900" dirty="0" smtClean="0"/>
              <a:t>標準</a:t>
            </a:r>
            <a:endParaRPr lang="en-US" altLang="ja-JP" sz="900" dirty="0" smtClean="0"/>
          </a:p>
          <a:p>
            <a:pPr algn="ctr"/>
            <a:r>
              <a:rPr lang="ja-JP" altLang="en-US" sz="900" dirty="0" smtClean="0"/>
              <a:t>保険料率確定</a:t>
            </a:r>
            <a:endParaRPr kumimoji="1" lang="ja-JP" altLang="en-US" sz="900" dirty="0"/>
          </a:p>
        </p:txBody>
      </p:sp>
      <p:sp>
        <p:nvSpPr>
          <p:cNvPr id="62" name="テキスト ボックス 61"/>
          <p:cNvSpPr txBox="1"/>
          <p:nvPr/>
        </p:nvSpPr>
        <p:spPr>
          <a:xfrm>
            <a:off x="7927377" y="6235135"/>
            <a:ext cx="912023"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（府）予算案</a:t>
            </a:r>
            <a:endParaRPr kumimoji="1" lang="ja-JP" altLang="en-US" sz="900" dirty="0"/>
          </a:p>
        </p:txBody>
      </p:sp>
      <p:sp>
        <p:nvSpPr>
          <p:cNvPr id="10" name="角丸四角形 9"/>
          <p:cNvSpPr/>
          <p:nvPr/>
        </p:nvSpPr>
        <p:spPr>
          <a:xfrm>
            <a:off x="9259955" y="1430899"/>
            <a:ext cx="353061" cy="4804251"/>
          </a:xfrm>
          <a:prstGeom prst="round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t>次期運営方針施行</a:t>
            </a:r>
            <a:endParaRPr kumimoji="1" lang="ja-JP" altLang="en-US" dirty="0"/>
          </a:p>
        </p:txBody>
      </p:sp>
      <p:sp>
        <p:nvSpPr>
          <p:cNvPr id="68" name="正方形/長方形 67"/>
          <p:cNvSpPr/>
          <p:nvPr/>
        </p:nvSpPr>
        <p:spPr>
          <a:xfrm>
            <a:off x="4011892" y="1818839"/>
            <a:ext cx="565607" cy="577555"/>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lang="ja-JP" altLang="en-US" sz="1200" b="1" dirty="0">
                <a:solidFill>
                  <a:schemeClr val="bg1"/>
                </a:solidFill>
              </a:rPr>
              <a:t>８</a:t>
            </a:r>
            <a:r>
              <a:rPr lang="ja-JP" altLang="en-US" sz="1200" b="1" dirty="0" smtClean="0">
                <a:solidFill>
                  <a:schemeClr val="bg1"/>
                </a:solidFill>
              </a:rPr>
              <a:t>月</a:t>
            </a:r>
            <a:endParaRPr kumimoji="1" lang="en-US" altLang="ja-JP" sz="1200" b="1" dirty="0" smtClean="0">
              <a:solidFill>
                <a:schemeClr val="bg1"/>
              </a:solidFill>
            </a:endParaRPr>
          </a:p>
        </p:txBody>
      </p:sp>
      <p:sp>
        <p:nvSpPr>
          <p:cNvPr id="38" name="正方形/長方形 37"/>
          <p:cNvSpPr/>
          <p:nvPr/>
        </p:nvSpPr>
        <p:spPr>
          <a:xfrm>
            <a:off x="4464736" y="1185641"/>
            <a:ext cx="764032" cy="555868"/>
          </a:xfrm>
          <a:prstGeom prst="rect">
            <a:avLst/>
          </a:prstGeom>
          <a:solidFill>
            <a:schemeClr val="tx1"/>
          </a:solidFill>
          <a:ln w="19050" cmpd="sng"/>
        </p:spPr>
        <p:style>
          <a:lnRef idx="2">
            <a:schemeClr val="dk1"/>
          </a:lnRef>
          <a:fillRef idx="1">
            <a:schemeClr val="lt1"/>
          </a:fillRef>
          <a:effectRef idx="0">
            <a:schemeClr val="dk1"/>
          </a:effectRef>
          <a:fontRef idx="minor">
            <a:schemeClr val="dk1"/>
          </a:fontRef>
        </p:style>
        <p:txBody>
          <a:bodyPr lIns="18000" rIns="18000" rtlCol="0" anchor="ctr"/>
          <a:lstStyle/>
          <a:p>
            <a:pPr algn="ctr"/>
            <a:r>
              <a:rPr lang="zh-TW" altLang="en-US" sz="900" b="1" dirty="0">
                <a:solidFill>
                  <a:schemeClr val="bg1"/>
                </a:solidFill>
                <a:latin typeface="ＭＳ Ｐゴシック" panose="020B0600070205080204" pitchFamily="50" charset="-128"/>
                <a:ea typeface="ＭＳ Ｐゴシック" panose="020B0600070205080204" pitchFamily="50" charset="-128"/>
              </a:rPr>
              <a:t>法定</a:t>
            </a:r>
            <a:r>
              <a:rPr lang="zh-TW" altLang="en-US" sz="900" b="1" dirty="0" smtClean="0">
                <a:solidFill>
                  <a:schemeClr val="bg1"/>
                </a:solidFill>
                <a:latin typeface="ＭＳ Ｐゴシック" panose="020B0600070205080204" pitchFamily="50" charset="-128"/>
                <a:ea typeface="ＭＳ Ｐゴシック" panose="020B0600070205080204" pitchFamily="50" charset="-128"/>
              </a:rPr>
              <a:t>市町村</a:t>
            </a:r>
            <a:endParaRPr lang="en-US" altLang="zh-TW" sz="900" b="1" dirty="0" smtClean="0">
              <a:solidFill>
                <a:schemeClr val="bg1"/>
              </a:solidFill>
              <a:latin typeface="ＭＳ Ｐゴシック" panose="020B0600070205080204" pitchFamily="50" charset="-128"/>
              <a:ea typeface="ＭＳ Ｐゴシック" panose="020B0600070205080204" pitchFamily="50" charset="-128"/>
            </a:endParaRPr>
          </a:p>
          <a:p>
            <a:pPr algn="ctr"/>
            <a:r>
              <a:rPr lang="zh-TW" altLang="en-US" sz="900" b="1" dirty="0" smtClean="0">
                <a:solidFill>
                  <a:schemeClr val="bg1"/>
                </a:solidFill>
                <a:latin typeface="ＭＳ Ｐゴシック" panose="020B0600070205080204" pitchFamily="50" charset="-128"/>
                <a:ea typeface="ＭＳ Ｐゴシック" panose="020B0600070205080204" pitchFamily="50" charset="-128"/>
              </a:rPr>
              <a:t>意見聴取</a:t>
            </a:r>
            <a:endParaRPr lang="en-US" altLang="zh-TW" sz="900" b="1" dirty="0" smtClean="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900" b="1" dirty="0">
                <a:solidFill>
                  <a:schemeClr val="bg1"/>
                </a:solidFill>
              </a:rPr>
              <a:t>９</a:t>
            </a:r>
            <a:r>
              <a:rPr lang="ja-JP" altLang="en-US" sz="900" b="1" dirty="0" smtClean="0">
                <a:solidFill>
                  <a:schemeClr val="bg1"/>
                </a:solidFill>
              </a:rPr>
              <a:t>～</a:t>
            </a:r>
            <a:r>
              <a:rPr lang="ja-JP" altLang="en-US" sz="900" b="1" dirty="0">
                <a:solidFill>
                  <a:schemeClr val="bg1"/>
                </a:solidFill>
              </a:rPr>
              <a:t>１０</a:t>
            </a:r>
            <a:r>
              <a:rPr lang="ja-JP" altLang="en-US" sz="900" b="1" dirty="0" smtClean="0">
                <a:solidFill>
                  <a:schemeClr val="bg1"/>
                </a:solidFill>
              </a:rPr>
              <a:t>月</a:t>
            </a:r>
            <a:endParaRPr lang="en-US" altLang="ja-JP" sz="900" b="1" dirty="0" smtClean="0">
              <a:solidFill>
                <a:schemeClr val="bg1"/>
              </a:solidFill>
            </a:endParaRPr>
          </a:p>
        </p:txBody>
      </p:sp>
      <p:sp>
        <p:nvSpPr>
          <p:cNvPr id="44" name="正方形/長方形 43"/>
          <p:cNvSpPr/>
          <p:nvPr/>
        </p:nvSpPr>
        <p:spPr>
          <a:xfrm>
            <a:off x="5263352" y="1189749"/>
            <a:ext cx="647087" cy="565413"/>
          </a:xfrm>
          <a:prstGeom prst="rect">
            <a:avLst/>
          </a:prstGeom>
          <a:solidFill>
            <a:schemeClr val="tx1"/>
          </a:solidFill>
          <a:ln w="19050" cmpd="sng"/>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solidFill>
                  <a:schemeClr val="bg1"/>
                </a:solidFill>
              </a:rPr>
              <a:t>パブコメ</a:t>
            </a:r>
            <a:endParaRPr kumimoji="1" lang="en-US" altLang="ja-JP" sz="900" b="1" dirty="0" smtClean="0">
              <a:solidFill>
                <a:schemeClr val="bg1"/>
              </a:solidFill>
            </a:endParaRPr>
          </a:p>
          <a:p>
            <a:pPr algn="ctr"/>
            <a:r>
              <a:rPr lang="ja-JP" altLang="en-US" sz="900" b="1" dirty="0">
                <a:solidFill>
                  <a:schemeClr val="bg1"/>
                </a:solidFill>
              </a:rPr>
              <a:t>１０</a:t>
            </a:r>
            <a:r>
              <a:rPr lang="ja-JP" altLang="en-US" sz="900" b="1" dirty="0" smtClean="0">
                <a:solidFill>
                  <a:schemeClr val="bg1"/>
                </a:solidFill>
              </a:rPr>
              <a:t>～</a:t>
            </a:r>
            <a:r>
              <a:rPr lang="ja-JP" altLang="en-US" sz="900" b="1" dirty="0">
                <a:solidFill>
                  <a:schemeClr val="bg1"/>
                </a:solidFill>
              </a:rPr>
              <a:t>１１</a:t>
            </a:r>
            <a:r>
              <a:rPr lang="ja-JP" altLang="en-US" sz="900" b="1" dirty="0" smtClean="0">
                <a:solidFill>
                  <a:schemeClr val="bg1"/>
                </a:solidFill>
              </a:rPr>
              <a:t>月</a:t>
            </a:r>
            <a:endParaRPr kumimoji="1" lang="ja-JP" altLang="en-US" sz="900" b="1" dirty="0">
              <a:solidFill>
                <a:schemeClr val="bg1"/>
              </a:solidFill>
            </a:endParaRPr>
          </a:p>
        </p:txBody>
      </p:sp>
      <p:sp>
        <p:nvSpPr>
          <p:cNvPr id="46" name="正方形/長方形 45"/>
          <p:cNvSpPr/>
          <p:nvPr/>
        </p:nvSpPr>
        <p:spPr>
          <a:xfrm>
            <a:off x="6361093" y="1214364"/>
            <a:ext cx="439095" cy="433069"/>
          </a:xfrm>
          <a:prstGeom prst="rect">
            <a:avLst/>
          </a:prstGeom>
          <a:solidFill>
            <a:schemeClr val="bg1">
              <a:lumMod val="65000"/>
            </a:schemeClr>
          </a:solidFill>
          <a:ln w="28575" cmpd="dbl">
            <a:prstDash val="solid"/>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b="1" dirty="0" smtClean="0">
                <a:solidFill>
                  <a:schemeClr val="tx1"/>
                </a:solidFill>
              </a:rPr>
              <a:t>答申</a:t>
            </a:r>
            <a:endParaRPr lang="en-US" altLang="ja-JP" sz="900" b="1" dirty="0" smtClean="0">
              <a:solidFill>
                <a:schemeClr val="tx1"/>
              </a:solidFill>
            </a:endParaRPr>
          </a:p>
          <a:p>
            <a:pPr algn="ctr"/>
            <a:r>
              <a:rPr lang="ja-JP" altLang="en-US" sz="900" b="1" dirty="0" smtClean="0">
                <a:solidFill>
                  <a:schemeClr val="tx1"/>
                </a:solidFill>
              </a:rPr>
              <a:t>１２月</a:t>
            </a:r>
            <a:endParaRPr kumimoji="1" lang="ja-JP" altLang="en-US" sz="900" b="1" dirty="0">
              <a:solidFill>
                <a:schemeClr val="tx1"/>
              </a:solidFill>
            </a:endParaRPr>
          </a:p>
        </p:txBody>
      </p:sp>
      <p:sp>
        <p:nvSpPr>
          <p:cNvPr id="55" name="正方形/長方形 54"/>
          <p:cNvSpPr/>
          <p:nvPr/>
        </p:nvSpPr>
        <p:spPr>
          <a:xfrm>
            <a:off x="804448" y="1838995"/>
            <a:ext cx="552242" cy="576987"/>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kumimoji="1" lang="ja-JP" altLang="en-US" sz="1200" b="1" dirty="0" smtClean="0">
                <a:solidFill>
                  <a:schemeClr val="bg1"/>
                </a:solidFill>
              </a:rPr>
              <a:t>３月</a:t>
            </a:r>
            <a:endParaRPr kumimoji="1" lang="en-US" altLang="ja-JP" sz="1200" b="1" dirty="0" smtClean="0">
              <a:solidFill>
                <a:schemeClr val="bg1"/>
              </a:solidFill>
            </a:endParaRPr>
          </a:p>
        </p:txBody>
      </p:sp>
      <p:sp>
        <p:nvSpPr>
          <p:cNvPr id="73" name="正方形/長方形 72"/>
          <p:cNvSpPr/>
          <p:nvPr/>
        </p:nvSpPr>
        <p:spPr>
          <a:xfrm>
            <a:off x="3990344" y="3102409"/>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smtClean="0"/>
              <a:t>８月</a:t>
            </a:r>
            <a:endParaRPr kumimoji="1" lang="en-US" altLang="ja-JP" sz="900" b="1" dirty="0" smtClean="0"/>
          </a:p>
        </p:txBody>
      </p:sp>
      <p:sp>
        <p:nvSpPr>
          <p:cNvPr id="75" name="正方形/長方形 74"/>
          <p:cNvSpPr/>
          <p:nvPr/>
        </p:nvSpPr>
        <p:spPr>
          <a:xfrm>
            <a:off x="5924386" y="3107541"/>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a:t>１１</a:t>
            </a:r>
            <a:r>
              <a:rPr lang="ja-JP" altLang="en-US" sz="900" b="1" dirty="0" smtClean="0"/>
              <a:t>月</a:t>
            </a:r>
            <a:endParaRPr kumimoji="1" lang="en-US" altLang="ja-JP" sz="900" b="1" dirty="0" smtClean="0"/>
          </a:p>
        </p:txBody>
      </p:sp>
      <p:sp>
        <p:nvSpPr>
          <p:cNvPr id="80" name="テキスト ボックス 79"/>
          <p:cNvSpPr txBox="1"/>
          <p:nvPr/>
        </p:nvSpPr>
        <p:spPr>
          <a:xfrm>
            <a:off x="1830466" y="4418692"/>
            <a:ext cx="2755152" cy="230832"/>
          </a:xfrm>
          <a:prstGeom prst="rect">
            <a:avLst/>
          </a:prstGeom>
          <a:solidFill>
            <a:schemeClr val="bg1">
              <a:lumMod val="85000"/>
            </a:schemeClr>
          </a:solidFill>
          <a:ln w="22225" cmpd="sng">
            <a:solidFill>
              <a:schemeClr val="tx1"/>
            </a:solidFill>
            <a:prstDash val="solid"/>
          </a:ln>
        </p:spPr>
        <p:txBody>
          <a:bodyPr wrap="square" rtlCol="0" anchor="ctr">
            <a:spAutoFit/>
          </a:bodyPr>
          <a:lstStyle/>
          <a:p>
            <a:pPr algn="ctr"/>
            <a:r>
              <a:rPr lang="ja-JP" altLang="en-US" sz="900" b="1" dirty="0"/>
              <a:t>事業</a:t>
            </a:r>
            <a:r>
              <a:rPr lang="ja-JP" altLang="en-US" sz="900" b="1" dirty="0" smtClean="0"/>
              <a:t>運営検討</a:t>
            </a:r>
            <a:r>
              <a:rPr lang="en-US" altLang="ja-JP" sz="900" b="1" dirty="0" smtClean="0"/>
              <a:t>WG</a:t>
            </a:r>
          </a:p>
        </p:txBody>
      </p:sp>
      <p:sp>
        <p:nvSpPr>
          <p:cNvPr id="81" name="テキスト ボックス 80"/>
          <p:cNvSpPr txBox="1"/>
          <p:nvPr/>
        </p:nvSpPr>
        <p:spPr>
          <a:xfrm>
            <a:off x="1830466" y="4683436"/>
            <a:ext cx="2755152" cy="230832"/>
          </a:xfrm>
          <a:prstGeom prst="rect">
            <a:avLst/>
          </a:prstGeom>
          <a:solidFill>
            <a:schemeClr val="bg1">
              <a:lumMod val="85000"/>
            </a:schemeClr>
          </a:solidFill>
          <a:ln w="22225" cmpd="sng">
            <a:solidFill>
              <a:schemeClr val="tx1"/>
            </a:solidFill>
            <a:prstDash val="solid"/>
          </a:ln>
        </p:spPr>
        <p:txBody>
          <a:bodyPr wrap="square" rtlCol="0" anchor="ctr">
            <a:spAutoFit/>
          </a:bodyPr>
          <a:lstStyle/>
          <a:p>
            <a:pPr algn="ctr"/>
            <a:r>
              <a:rPr lang="ja-JP" altLang="en-US" sz="900" b="1" dirty="0"/>
              <a:t>財政</a:t>
            </a:r>
            <a:r>
              <a:rPr lang="ja-JP" altLang="en-US" sz="900" b="1" dirty="0" smtClean="0"/>
              <a:t>運営検討</a:t>
            </a:r>
            <a:r>
              <a:rPr lang="en-US" altLang="ja-JP" sz="900" b="1" dirty="0" smtClean="0"/>
              <a:t>WG</a:t>
            </a:r>
            <a:r>
              <a:rPr lang="ja-JP" altLang="en-US" sz="900" b="1" dirty="0"/>
              <a:t> </a:t>
            </a:r>
            <a:endParaRPr lang="en-US" altLang="ja-JP" sz="900" b="1" dirty="0" smtClean="0"/>
          </a:p>
        </p:txBody>
      </p:sp>
      <p:sp>
        <p:nvSpPr>
          <p:cNvPr id="87" name="テキスト ボックス 86"/>
          <p:cNvSpPr txBox="1"/>
          <p:nvPr/>
        </p:nvSpPr>
        <p:spPr>
          <a:xfrm>
            <a:off x="1830467" y="4988576"/>
            <a:ext cx="2760196" cy="255389"/>
          </a:xfrm>
          <a:prstGeom prst="roundRect">
            <a:avLst/>
          </a:prstGeom>
          <a:solidFill>
            <a:schemeClr val="bg1">
              <a:lumMod val="85000"/>
            </a:schemeClr>
          </a:solidFill>
          <a:ln>
            <a:solidFill>
              <a:schemeClr val="tx1"/>
            </a:solidFill>
            <a:prstDash val="dash"/>
          </a:ln>
        </p:spPr>
        <p:txBody>
          <a:bodyPr wrap="square" rtlCol="0" anchor="ctr">
            <a:spAutoFit/>
          </a:bodyPr>
          <a:lstStyle/>
          <a:p>
            <a:pPr algn="ctr"/>
            <a:r>
              <a:rPr lang="ja-JP" altLang="en-US" sz="900" dirty="0"/>
              <a:t>運営</a:t>
            </a:r>
            <a:r>
              <a:rPr lang="ja-JP" altLang="en-US" sz="900" dirty="0" smtClean="0"/>
              <a:t>方針（素案）策定に向けた協議</a:t>
            </a:r>
            <a:endParaRPr kumimoji="1" lang="en-US" altLang="ja-JP" sz="900" dirty="0" smtClean="0"/>
          </a:p>
        </p:txBody>
      </p:sp>
      <p:sp>
        <p:nvSpPr>
          <p:cNvPr id="71" name="角丸四角形 70"/>
          <p:cNvSpPr/>
          <p:nvPr/>
        </p:nvSpPr>
        <p:spPr>
          <a:xfrm>
            <a:off x="1584765" y="3594443"/>
            <a:ext cx="908192"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tlCol="0" anchor="ctr"/>
          <a:lstStyle/>
          <a:p>
            <a:pPr algn="ctr"/>
            <a:r>
              <a:rPr kumimoji="1" lang="ja-JP" altLang="en-US" sz="900" dirty="0" smtClean="0"/>
              <a:t>運営方針</a:t>
            </a:r>
            <a:r>
              <a:rPr lang="ja-JP" altLang="en-US" sz="900" dirty="0" smtClean="0"/>
              <a:t>策定</a:t>
            </a:r>
            <a:endParaRPr lang="en-US" altLang="ja-JP" sz="900" dirty="0" smtClean="0"/>
          </a:p>
          <a:p>
            <a:pPr algn="ctr"/>
            <a:r>
              <a:rPr kumimoji="1" lang="ja-JP" altLang="en-US" sz="900" dirty="0" smtClean="0"/>
              <a:t>スケジュール</a:t>
            </a:r>
            <a:endParaRPr kumimoji="1" lang="en-US" altLang="ja-JP" sz="900" dirty="0" smtClean="0"/>
          </a:p>
          <a:p>
            <a:pPr algn="ctr"/>
            <a:r>
              <a:rPr kumimoji="1" lang="ja-JP" altLang="en-US" sz="900" dirty="0" smtClean="0"/>
              <a:t>提示</a:t>
            </a:r>
            <a:endParaRPr kumimoji="1" lang="en-US" altLang="ja-JP" sz="900" dirty="0" smtClean="0"/>
          </a:p>
        </p:txBody>
      </p:sp>
      <p:sp>
        <p:nvSpPr>
          <p:cNvPr id="4" name="テキスト ボックス 3"/>
          <p:cNvSpPr txBox="1"/>
          <p:nvPr/>
        </p:nvSpPr>
        <p:spPr>
          <a:xfrm>
            <a:off x="1048078" y="4415450"/>
            <a:ext cx="1118030" cy="461665"/>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❶❷</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4051024" y="1249203"/>
            <a:ext cx="584551"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❹</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5973393" y="1226596"/>
            <a:ext cx="584551"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❻</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510901" y="1756944"/>
            <a:ext cx="682179" cy="646331"/>
          </a:xfrm>
          <a:prstGeom prst="rect">
            <a:avLst/>
          </a:prstGeom>
          <a:noFill/>
        </p:spPr>
        <p:txBody>
          <a:bodyPr wrap="square" rtlCol="0">
            <a:spAutoFit/>
          </a:bodyPr>
          <a:lstStyle/>
          <a:p>
            <a:r>
              <a:rPr lang="ja-JP" altLang="en-US" sz="2000" dirty="0" smtClean="0">
                <a:latin typeface="BIZ UDPゴシック" panose="020B0400000000000000" pitchFamily="50" charset="-128"/>
                <a:ea typeface="BIZ UDPゴシック" panose="020B0400000000000000" pitchFamily="50" charset="-128"/>
              </a:rPr>
              <a:t>❸</a:t>
            </a:r>
            <a:r>
              <a:rPr lang="en-US" altLang="ja-JP" sz="3600" dirty="0" smtClean="0">
                <a:latin typeface="+mn-ea"/>
              </a:rPr>
              <a:t>²</a:t>
            </a:r>
            <a:endParaRPr kumimoji="1" lang="ja-JP" altLang="en-US" sz="3600" dirty="0">
              <a:latin typeface="+mn-ea"/>
            </a:endParaRPr>
          </a:p>
        </p:txBody>
      </p:sp>
      <p:sp>
        <p:nvSpPr>
          <p:cNvPr id="53" name="テキスト ボックス 52"/>
          <p:cNvSpPr txBox="1"/>
          <p:nvPr/>
        </p:nvSpPr>
        <p:spPr>
          <a:xfrm>
            <a:off x="3510902" y="3000105"/>
            <a:ext cx="682179" cy="646331"/>
          </a:xfrm>
          <a:prstGeom prst="rect">
            <a:avLst/>
          </a:prstGeom>
          <a:noFill/>
        </p:spPr>
        <p:txBody>
          <a:bodyPr wrap="square" rtlCol="0">
            <a:spAutoFit/>
          </a:bodyPr>
          <a:lstStyle/>
          <a:p>
            <a:r>
              <a:rPr lang="ja-JP" altLang="en-US" sz="2000" dirty="0" smtClean="0">
                <a:latin typeface="BIZ UDPゴシック" panose="020B0400000000000000" pitchFamily="50" charset="-128"/>
                <a:ea typeface="BIZ UDPゴシック" panose="020B0400000000000000" pitchFamily="50" charset="-128"/>
              </a:rPr>
              <a:t>❸</a:t>
            </a:r>
            <a:r>
              <a:rPr lang="en-US" altLang="ja-JP" sz="3600" dirty="0" smtClean="0">
                <a:latin typeface="+mn-ea"/>
              </a:rPr>
              <a:t>¹</a:t>
            </a:r>
            <a:endParaRPr kumimoji="1" lang="ja-JP" altLang="en-US" sz="3600" dirty="0">
              <a:latin typeface="+mn-ea"/>
            </a:endParaRPr>
          </a:p>
        </p:txBody>
      </p:sp>
      <p:sp>
        <p:nvSpPr>
          <p:cNvPr id="58" name="テキスト ボックス 57"/>
          <p:cNvSpPr txBox="1"/>
          <p:nvPr/>
        </p:nvSpPr>
        <p:spPr>
          <a:xfrm>
            <a:off x="5419201" y="1770008"/>
            <a:ext cx="682179" cy="646331"/>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❺</a:t>
            </a:r>
            <a:r>
              <a:rPr lang="en-US" altLang="ja-JP" sz="3600" dirty="0" smtClean="0">
                <a:latin typeface="+mn-ea"/>
              </a:rPr>
              <a:t>²</a:t>
            </a:r>
            <a:endParaRPr kumimoji="1" lang="ja-JP" altLang="en-US" sz="3600" dirty="0">
              <a:latin typeface="+mn-ea"/>
            </a:endParaRPr>
          </a:p>
        </p:txBody>
      </p:sp>
      <p:sp>
        <p:nvSpPr>
          <p:cNvPr id="61" name="テキスト ボックス 60"/>
          <p:cNvSpPr txBox="1"/>
          <p:nvPr/>
        </p:nvSpPr>
        <p:spPr>
          <a:xfrm>
            <a:off x="5419202" y="2990832"/>
            <a:ext cx="682179" cy="646331"/>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❺</a:t>
            </a:r>
            <a:r>
              <a:rPr lang="en-US" altLang="ja-JP" sz="3600" dirty="0" smtClean="0">
                <a:latin typeface="+mn-ea"/>
              </a:rPr>
              <a:t>¹</a:t>
            </a:r>
            <a:endParaRPr kumimoji="1" lang="ja-JP" altLang="en-US" sz="3600" dirty="0">
              <a:latin typeface="+mn-ea"/>
            </a:endParaRPr>
          </a:p>
        </p:txBody>
      </p:sp>
    </p:spTree>
    <p:extLst>
      <p:ext uri="{BB962C8B-B14F-4D97-AF65-F5344CB8AC3E}">
        <p14:creationId xmlns:p14="http://schemas.microsoft.com/office/powerpoint/2010/main" val="41278456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2331</TotalTime>
  <Words>1455</Words>
  <Application>Microsoft Office PowerPoint</Application>
  <PresentationFormat>A4 210 x 297 mm</PresentationFormat>
  <Paragraphs>125</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BIZ UDP明朝 Medium</vt:lpstr>
      <vt:lpstr>HGS創英角ｺﾞｼｯｸUB</vt:lpstr>
      <vt:lpstr>ＭＳ Ｐゴシック</vt:lpstr>
      <vt:lpstr>Arial</vt:lpstr>
      <vt:lpstr>Calibri</vt:lpstr>
      <vt:lpstr>Office ​​テーマ</vt:lpstr>
      <vt:lpstr>次期大阪府国民健康保険運営方針策定にあたって</vt:lpstr>
      <vt:lpstr>国民健康保険法（抜粋）</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柿花　啓史</cp:lastModifiedBy>
  <cp:revision>177</cp:revision>
  <cp:lastPrinted>2023-03-23T02:51:24Z</cp:lastPrinted>
  <dcterms:created xsi:type="dcterms:W3CDTF">2016-06-28T04:38:26Z</dcterms:created>
  <dcterms:modified xsi:type="dcterms:W3CDTF">2023-03-23T02:52:05Z</dcterms:modified>
</cp:coreProperties>
</file>