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sldIdLst>
    <p:sldId id="299" r:id="rId3"/>
    <p:sldId id="358" r:id="rId4"/>
    <p:sldId id="361" r:id="rId5"/>
    <p:sldId id="338" r:id="rId6"/>
    <p:sldId id="356" r:id="rId7"/>
    <p:sldId id="339" r:id="rId8"/>
    <p:sldId id="355" r:id="rId9"/>
    <p:sldId id="354" r:id="rId10"/>
    <p:sldId id="322" r:id="rId11"/>
    <p:sldId id="362" r:id="rId12"/>
    <p:sldId id="302" r:id="rId13"/>
    <p:sldId id="331" r:id="rId14"/>
    <p:sldId id="353" r:id="rId15"/>
    <p:sldId id="335" r:id="rId16"/>
    <p:sldId id="342" r:id="rId17"/>
    <p:sldId id="312" r:id="rId18"/>
    <p:sldId id="314" r:id="rId19"/>
    <p:sldId id="333" r:id="rId20"/>
    <p:sldId id="290" r:id="rId21"/>
    <p:sldId id="332" r:id="rId22"/>
    <p:sldId id="363" r:id="rId23"/>
    <p:sldId id="344" r:id="rId24"/>
    <p:sldId id="343" r:id="rId25"/>
    <p:sldId id="345" r:id="rId26"/>
    <p:sldId id="346" r:id="rId27"/>
    <p:sldId id="347" r:id="rId28"/>
    <p:sldId id="348" r:id="rId29"/>
    <p:sldId id="360" r:id="rId30"/>
    <p:sldId id="352" r:id="rId31"/>
    <p:sldId id="350" r:id="rId32"/>
    <p:sldId id="359" r:id="rId33"/>
    <p:sldId id="357"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9999"/>
    <a:srgbClr val="FFCCFF"/>
    <a:srgbClr val="FFFF66"/>
    <a:srgbClr val="FF0066"/>
    <a:srgbClr val="FF9933"/>
    <a:srgbClr val="FF99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94369" autoAdjust="0"/>
  </p:normalViewPr>
  <p:slideViewPr>
    <p:cSldViewPr snapToGrid="0">
      <p:cViewPr varScale="1">
        <p:scale>
          <a:sx n="74" d="100"/>
          <a:sy n="74" d="100"/>
        </p:scale>
        <p:origin x="1086" y="60"/>
      </p:cViewPr>
      <p:guideLst>
        <p:guide orient="horz" pos="209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600" dirty="0" smtClean="0">
                <a:latin typeface="BIZ UDPゴシック" panose="020B0400000000000000" pitchFamily="50" charset="-128"/>
                <a:ea typeface="BIZ UDPゴシック" panose="020B0400000000000000" pitchFamily="50" charset="-128"/>
              </a:rPr>
              <a:t>平均寿命と健康寿命</a:t>
            </a:r>
            <a:endParaRPr lang="ja-JP" altLang="en-US" sz="1600" dirty="0">
              <a:latin typeface="BIZ UDPゴシック" panose="020B0400000000000000" pitchFamily="50" charset="-128"/>
              <a:ea typeface="BIZ UDPゴシック" panose="020B0400000000000000" pitchFamily="50" charset="-128"/>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barChart>
        <c:barDir val="bar"/>
        <c:grouping val="clustered"/>
        <c:varyColors val="0"/>
        <c:ser>
          <c:idx val="0"/>
          <c:order val="0"/>
          <c:tx>
            <c:strRef>
              <c:f>Sheet1!$C$1</c:f>
              <c:strCache>
                <c:ptCount val="1"/>
                <c:pt idx="0">
                  <c:v>平均寿命</c:v>
                </c:pt>
              </c:strCache>
            </c:strRef>
          </c:tx>
          <c:spPr>
            <a:solidFill>
              <a:schemeClr val="accent1"/>
            </a:solidFill>
            <a:ln>
              <a:noFill/>
            </a:ln>
            <a:effectLst/>
          </c:spPr>
          <c:invertIfNegative val="0"/>
          <c:dPt>
            <c:idx val="0"/>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3-0B15-4B42-86F6-2329A31221DD}"/>
              </c:ext>
            </c:extLst>
          </c:dPt>
          <c:dPt>
            <c:idx val="1"/>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2-0B15-4B42-86F6-2329A31221DD}"/>
              </c:ext>
            </c:extLst>
          </c:dPt>
          <c:dPt>
            <c:idx val="2"/>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0-0B15-4B42-86F6-2329A31221DD}"/>
              </c:ext>
            </c:extLst>
          </c:dPt>
          <c:dPt>
            <c:idx val="3"/>
            <c:invertIfNegative val="0"/>
            <c:bubble3D val="0"/>
            <c:spPr>
              <a:solidFill>
                <a:schemeClr val="accent1">
                  <a:lumMod val="20000"/>
                  <a:lumOff val="80000"/>
                </a:schemeClr>
              </a:solidFill>
              <a:ln>
                <a:solidFill>
                  <a:schemeClr val="accent1"/>
                </a:solidFill>
              </a:ln>
              <a:effectLst/>
            </c:spPr>
            <c:extLst>
              <c:ext xmlns:c16="http://schemas.microsoft.com/office/drawing/2014/chart" uri="{C3380CC4-5D6E-409C-BE32-E72D297353CC}">
                <c16:uniqueId val="{00000001-0B15-4B42-86F6-2329A31221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大阪</c:v>
                </c:pt>
                <c:pt idx="1">
                  <c:v>全国</c:v>
                </c:pt>
                <c:pt idx="2">
                  <c:v>大阪</c:v>
                </c:pt>
                <c:pt idx="3">
                  <c:v>全国</c:v>
                </c:pt>
              </c:strCache>
            </c:strRef>
          </c:cat>
          <c:val>
            <c:numRef>
              <c:f>Sheet1!$C$2:$C$5</c:f>
              <c:numCache>
                <c:formatCode>General</c:formatCode>
                <c:ptCount val="4"/>
                <c:pt idx="0">
                  <c:v>87.48</c:v>
                </c:pt>
                <c:pt idx="1">
                  <c:v>87.45</c:v>
                </c:pt>
                <c:pt idx="2">
                  <c:v>80.98</c:v>
                </c:pt>
                <c:pt idx="3">
                  <c:v>81.41</c:v>
                </c:pt>
              </c:numCache>
            </c:numRef>
          </c:val>
          <c:extLst>
            <c:ext xmlns:c16="http://schemas.microsoft.com/office/drawing/2014/chart" uri="{C3380CC4-5D6E-409C-BE32-E72D297353CC}">
              <c16:uniqueId val="{00000000-5FFA-411A-B651-FEA7F983D645}"/>
            </c:ext>
          </c:extLst>
        </c:ser>
        <c:ser>
          <c:idx val="1"/>
          <c:order val="1"/>
          <c:tx>
            <c:strRef>
              <c:f>Sheet1!$D$1</c:f>
              <c:strCache>
                <c:ptCount val="1"/>
                <c:pt idx="0">
                  <c:v>健康寿命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大阪</c:v>
                </c:pt>
                <c:pt idx="1">
                  <c:v>全国</c:v>
                </c:pt>
                <c:pt idx="2">
                  <c:v>大阪</c:v>
                </c:pt>
                <c:pt idx="3">
                  <c:v>全国</c:v>
                </c:pt>
              </c:strCache>
            </c:strRef>
          </c:cat>
          <c:val>
            <c:numRef>
              <c:f>Sheet1!$D$2:$D$5</c:f>
              <c:numCache>
                <c:formatCode>General</c:formatCode>
                <c:ptCount val="4"/>
                <c:pt idx="0">
                  <c:v>74.78</c:v>
                </c:pt>
                <c:pt idx="1">
                  <c:v>75.38</c:v>
                </c:pt>
                <c:pt idx="2">
                  <c:v>71.88</c:v>
                </c:pt>
                <c:pt idx="3">
                  <c:v>72.680000000000007</c:v>
                </c:pt>
              </c:numCache>
            </c:numRef>
          </c:val>
          <c:extLst>
            <c:ext xmlns:c16="http://schemas.microsoft.com/office/drawing/2014/chart" uri="{C3380CC4-5D6E-409C-BE32-E72D297353CC}">
              <c16:uniqueId val="{00000001-5FFA-411A-B651-FEA7F983D645}"/>
            </c:ext>
          </c:extLst>
        </c:ser>
        <c:dLbls>
          <c:showLegendKey val="0"/>
          <c:showVal val="0"/>
          <c:showCatName val="0"/>
          <c:showSerName val="0"/>
          <c:showPercent val="0"/>
          <c:showBubbleSize val="0"/>
        </c:dLbls>
        <c:gapWidth val="182"/>
        <c:axId val="410763407"/>
        <c:axId val="410770063"/>
      </c:barChart>
      <c:catAx>
        <c:axId val="410763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10770063"/>
        <c:crosses val="autoZero"/>
        <c:auto val="1"/>
        <c:lblAlgn val="ctr"/>
        <c:lblOffset val="100"/>
        <c:noMultiLvlLbl val="0"/>
      </c:catAx>
      <c:valAx>
        <c:axId val="410770063"/>
        <c:scaling>
          <c:orientation val="minMax"/>
          <c:min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1076340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56422200364076"/>
          <c:y val="0.13944246470961827"/>
          <c:w val="0.66567950487906069"/>
          <c:h val="0.8090336148400693"/>
        </c:manualLayout>
      </c:layout>
      <c:barChart>
        <c:barDir val="bar"/>
        <c:grouping val="clustered"/>
        <c:varyColors val="0"/>
        <c:ser>
          <c:idx val="0"/>
          <c:order val="0"/>
          <c:tx>
            <c:strRef>
              <c:f>Sheet1!$B$1</c:f>
              <c:strCache>
                <c:ptCount val="1"/>
                <c:pt idx="0">
                  <c:v>全体：N=10197</c:v>
                </c:pt>
              </c:strCache>
            </c:strRef>
          </c:tx>
          <c:spPr>
            <a:solidFill>
              <a:schemeClr val="accent1">
                <a:lumMod val="40000"/>
                <a:lumOff val="60000"/>
              </a:schemeClr>
            </a:solidFill>
            <a:ln>
              <a:solidFill>
                <a:schemeClr val="accent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かかりつけ医（医師）</c:v>
                </c:pt>
                <c:pt idx="1">
                  <c:v>保健師</c:v>
                </c:pt>
                <c:pt idx="2">
                  <c:v>病院などの看護師</c:v>
                </c:pt>
                <c:pt idx="3">
                  <c:v>歯科医師</c:v>
                </c:pt>
                <c:pt idx="4">
                  <c:v>薬局などの薬剤師</c:v>
                </c:pt>
              </c:strCache>
            </c:strRef>
          </c:cat>
          <c:val>
            <c:numRef>
              <c:f>Sheet1!$B$2:$B$6</c:f>
              <c:numCache>
                <c:formatCode>0.0%</c:formatCode>
                <c:ptCount val="5"/>
                <c:pt idx="0">
                  <c:v>0.14699999999999999</c:v>
                </c:pt>
                <c:pt idx="1">
                  <c:v>3.5000000000000003E-2</c:v>
                </c:pt>
                <c:pt idx="2">
                  <c:v>2.1000000000000001E-2</c:v>
                </c:pt>
                <c:pt idx="3">
                  <c:v>2.1000000000000001E-2</c:v>
                </c:pt>
                <c:pt idx="4">
                  <c:v>8.0000000000000002E-3</c:v>
                </c:pt>
              </c:numCache>
            </c:numRef>
          </c:val>
          <c:extLst>
            <c:ext xmlns:c16="http://schemas.microsoft.com/office/drawing/2014/chart" uri="{C3380CC4-5D6E-409C-BE32-E72D297353CC}">
              <c16:uniqueId val="{00000000-83D2-4EFC-BFE5-285181A20DE5}"/>
            </c:ext>
          </c:extLst>
        </c:ser>
        <c:ser>
          <c:idx val="1"/>
          <c:order val="1"/>
          <c:tx>
            <c:strRef>
              <c:f>Sheet1!$C$1</c:f>
              <c:strCache>
                <c:ptCount val="1"/>
                <c:pt idx="0">
                  <c:v>定期的に通院している者：N=6697</c:v>
                </c:pt>
              </c:strCache>
            </c:strRef>
          </c:tx>
          <c:spPr>
            <a:solidFill>
              <a:schemeClr val="accent2"/>
            </a:solidFill>
            <a:ln>
              <a:noFill/>
            </a:ln>
            <a:effectLst/>
          </c:spPr>
          <c:invertIfNegative val="0"/>
          <c:dLbls>
            <c:dLbl>
              <c:idx val="0"/>
              <c:layout>
                <c:manualLayout>
                  <c:x val="-5.5744259379208392E-17"/>
                  <c:y val="-9.9186204526639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D2-4EFC-BFE5-285181A20DE5}"/>
                </c:ext>
              </c:extLst>
            </c:dLbl>
            <c:dLbl>
              <c:idx val="1"/>
              <c:layout>
                <c:manualLayout>
                  <c:x val="-2.7872129689604196E-17"/>
                  <c:y val="-9.9186204526639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D2-4EFC-BFE5-285181A20DE5}"/>
                </c:ext>
              </c:extLst>
            </c:dLbl>
            <c:dLbl>
              <c:idx val="2"/>
              <c:layout>
                <c:manualLayout>
                  <c:x val="0"/>
                  <c:y val="-4.9593102263318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D2-4EFC-BFE5-285181A20DE5}"/>
                </c:ext>
              </c:extLst>
            </c:dLbl>
            <c:dLbl>
              <c:idx val="3"/>
              <c:layout>
                <c:manualLayout>
                  <c:x val="-1.52031554568138E-3"/>
                  <c:y val="-9.91862045266397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D2-4EFC-BFE5-285181A20DE5}"/>
                </c:ext>
              </c:extLst>
            </c:dLbl>
            <c:dLbl>
              <c:idx val="4"/>
              <c:layout>
                <c:manualLayout>
                  <c:x val="-1.52031554568138E-3"/>
                  <c:y val="-1.4877930678995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D2-4EFC-BFE5-285181A20DE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かかりつけ医（医師）</c:v>
                </c:pt>
                <c:pt idx="1">
                  <c:v>保健師</c:v>
                </c:pt>
                <c:pt idx="2">
                  <c:v>病院などの看護師</c:v>
                </c:pt>
                <c:pt idx="3">
                  <c:v>歯科医師</c:v>
                </c:pt>
                <c:pt idx="4">
                  <c:v>薬局などの薬剤師</c:v>
                </c:pt>
              </c:strCache>
            </c:strRef>
          </c:cat>
          <c:val>
            <c:numRef>
              <c:f>Sheet1!$C$2:$C$6</c:f>
              <c:numCache>
                <c:formatCode>0.0%</c:formatCode>
                <c:ptCount val="5"/>
                <c:pt idx="0">
                  <c:v>0.192</c:v>
                </c:pt>
                <c:pt idx="1">
                  <c:v>3.5999999999999997E-2</c:v>
                </c:pt>
                <c:pt idx="2">
                  <c:v>2.5999999999999999E-2</c:v>
                </c:pt>
                <c:pt idx="3">
                  <c:v>2.4E-2</c:v>
                </c:pt>
                <c:pt idx="4">
                  <c:v>1.0999999999999999E-2</c:v>
                </c:pt>
              </c:numCache>
            </c:numRef>
          </c:val>
          <c:extLst>
            <c:ext xmlns:c16="http://schemas.microsoft.com/office/drawing/2014/chart" uri="{C3380CC4-5D6E-409C-BE32-E72D297353CC}">
              <c16:uniqueId val="{00000001-83D2-4EFC-BFE5-285181A20DE5}"/>
            </c:ext>
          </c:extLst>
        </c:ser>
        <c:dLbls>
          <c:showLegendKey val="0"/>
          <c:showVal val="0"/>
          <c:showCatName val="0"/>
          <c:showSerName val="0"/>
          <c:showPercent val="0"/>
          <c:showBubbleSize val="0"/>
        </c:dLbls>
        <c:gapWidth val="182"/>
        <c:axId val="1322509791"/>
        <c:axId val="1322511455"/>
      </c:barChart>
      <c:catAx>
        <c:axId val="13225097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22511455"/>
        <c:crosses val="autoZero"/>
        <c:auto val="1"/>
        <c:lblAlgn val="ctr"/>
        <c:lblOffset val="100"/>
        <c:noMultiLvlLbl val="0"/>
      </c:catAx>
      <c:valAx>
        <c:axId val="1322511455"/>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22509791"/>
        <c:crosses val="autoZero"/>
        <c:crossBetween val="between"/>
      </c:valAx>
      <c:spPr>
        <a:noFill/>
        <a:ln>
          <a:noFill/>
        </a:ln>
        <a:effectLst/>
      </c:spPr>
    </c:plotArea>
    <c:legend>
      <c:legendPos val="r"/>
      <c:layout>
        <c:manualLayout>
          <c:xMode val="edge"/>
          <c:yMode val="edge"/>
          <c:x val="0.60066023841091087"/>
          <c:y val="0.38188069328170593"/>
          <c:w val="0.32902735811888828"/>
          <c:h val="0.42866710280440101"/>
        </c:manualLayout>
      </c:layout>
      <c:overlay val="0"/>
      <c:spPr>
        <a:solidFill>
          <a:schemeClr val="bg1"/>
        </a:solidFill>
        <a:ln>
          <a:solidFill>
            <a:schemeClr val="accent2">
              <a:lumMod val="75000"/>
            </a:schemeClr>
          </a:solidFill>
        </a:ln>
        <a:effectLst/>
      </c:spPr>
      <c:txPr>
        <a:bodyPr rot="0" spcFirstLastPara="1" vertOverflow="ellipsis" vert="horz" wrap="square" anchor="ctr" anchorCtr="1"/>
        <a:lstStyle/>
        <a:p>
          <a:pPr>
            <a:lnSpc>
              <a:spcPts val="1436"/>
            </a:lnSpc>
            <a:defRPr sz="1197"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rgbClr val="FFFFCC"/>
    </a:solidFill>
    <a:ln>
      <a:solidFill>
        <a:schemeClr val="accent2">
          <a:lumMod val="75000"/>
        </a:schemeClr>
      </a:solid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52316535317061"/>
          <c:y val="0.13944246470961827"/>
          <c:w val="0.65972056152953096"/>
          <c:h val="0.8090336148400693"/>
        </c:manualLayout>
      </c:layout>
      <c:barChart>
        <c:barDir val="bar"/>
        <c:grouping val="clustered"/>
        <c:varyColors val="0"/>
        <c:ser>
          <c:idx val="0"/>
          <c:order val="0"/>
          <c:tx>
            <c:strRef>
              <c:f>Sheet1!$B$1</c:f>
              <c:strCache>
                <c:ptCount val="1"/>
                <c:pt idx="0">
                  <c:v>全体：N=10197</c:v>
                </c:pt>
              </c:strCache>
            </c:strRef>
          </c:tx>
          <c:spPr>
            <a:solidFill>
              <a:schemeClr val="accent1">
                <a:lumMod val="40000"/>
                <a:lumOff val="60000"/>
              </a:schemeClr>
            </a:solidFill>
            <a:ln>
              <a:solidFill>
                <a:schemeClr val="accent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かかりつけ医（医師）</c:v>
                </c:pt>
                <c:pt idx="1">
                  <c:v>病院などの看護師</c:v>
                </c:pt>
                <c:pt idx="2">
                  <c:v>保健師</c:v>
                </c:pt>
                <c:pt idx="3">
                  <c:v>歯科医師</c:v>
                </c:pt>
                <c:pt idx="4">
                  <c:v>薬局などの薬剤師</c:v>
                </c:pt>
              </c:strCache>
            </c:strRef>
          </c:cat>
          <c:val>
            <c:numRef>
              <c:f>Sheet1!$B$2:$B$6</c:f>
              <c:numCache>
                <c:formatCode>0.0%</c:formatCode>
                <c:ptCount val="5"/>
                <c:pt idx="0">
                  <c:v>0.66200000000000003</c:v>
                </c:pt>
                <c:pt idx="1">
                  <c:v>0.191</c:v>
                </c:pt>
                <c:pt idx="2">
                  <c:v>0.13100000000000001</c:v>
                </c:pt>
                <c:pt idx="3">
                  <c:v>8.2000000000000003E-2</c:v>
                </c:pt>
                <c:pt idx="4">
                  <c:v>7.6999999999999999E-2</c:v>
                </c:pt>
              </c:numCache>
            </c:numRef>
          </c:val>
          <c:extLst>
            <c:ext xmlns:c16="http://schemas.microsoft.com/office/drawing/2014/chart" uri="{C3380CC4-5D6E-409C-BE32-E72D297353CC}">
              <c16:uniqueId val="{00000000-83D2-4EFC-BFE5-285181A20DE5}"/>
            </c:ext>
          </c:extLst>
        </c:ser>
        <c:ser>
          <c:idx val="1"/>
          <c:order val="1"/>
          <c:tx>
            <c:strRef>
              <c:f>Sheet1!$C$1</c:f>
              <c:strCache>
                <c:ptCount val="1"/>
                <c:pt idx="0">
                  <c:v>定期的に通院している者：N=6697</c:v>
                </c:pt>
              </c:strCache>
            </c:strRef>
          </c:tx>
          <c:spPr>
            <a:solidFill>
              <a:schemeClr val="accent2"/>
            </a:solidFill>
            <a:ln>
              <a:noFill/>
            </a:ln>
            <a:effectLst/>
          </c:spPr>
          <c:invertIfNegative val="0"/>
          <c:dLbls>
            <c:dLbl>
              <c:idx val="0"/>
              <c:layout>
                <c:manualLayout>
                  <c:x val="1.520315545681352E-3"/>
                  <c:y val="-9.71054917360932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F2-48DF-81A2-1026513F9D26}"/>
                </c:ext>
              </c:extLst>
            </c:dLbl>
            <c:dLbl>
              <c:idx val="1"/>
              <c:layout>
                <c:manualLayout>
                  <c:x val="-3.0406310913627041E-3"/>
                  <c:y val="-4.85527458680466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F2-48DF-81A2-1026513F9D26}"/>
                </c:ext>
              </c:extLst>
            </c:dLbl>
            <c:dLbl>
              <c:idx val="2"/>
              <c:layout>
                <c:manualLayout>
                  <c:x val="1.520315545681352E-3"/>
                  <c:y val="-1.4052162713794765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5.8752654117798599E-2"/>
                      <c:h val="9.3820375147250709E-2"/>
                    </c:manualLayout>
                  </c15:layout>
                </c:ext>
                <c:ext xmlns:c16="http://schemas.microsoft.com/office/drawing/2014/chart" uri="{C3380CC4-5D6E-409C-BE32-E72D297353CC}">
                  <c16:uniqueId val="{00000000-88F2-48DF-81A2-1026513F9D26}"/>
                </c:ext>
              </c:extLst>
            </c:dLbl>
            <c:dLbl>
              <c:idx val="3"/>
              <c:layout>
                <c:manualLayout>
                  <c:x val="-1.520315545681352E-3"/>
                  <c:y val="-9.71054917360923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F2-48DF-81A2-1026513F9D26}"/>
                </c:ext>
              </c:extLst>
            </c:dLbl>
            <c:dLbl>
              <c:idx val="4"/>
              <c:layout>
                <c:manualLayout>
                  <c:x val="0"/>
                  <c:y val="-1.4565823760413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F2-48DF-81A2-1026513F9D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かかりつけ医（医師）</c:v>
                </c:pt>
                <c:pt idx="1">
                  <c:v>病院などの看護師</c:v>
                </c:pt>
                <c:pt idx="2">
                  <c:v>保健師</c:v>
                </c:pt>
                <c:pt idx="3">
                  <c:v>歯科医師</c:v>
                </c:pt>
                <c:pt idx="4">
                  <c:v>薬局などの薬剤師</c:v>
                </c:pt>
              </c:strCache>
            </c:strRef>
          </c:cat>
          <c:val>
            <c:numRef>
              <c:f>Sheet1!$C$2:$C$6</c:f>
              <c:numCache>
                <c:formatCode>0.0%</c:formatCode>
                <c:ptCount val="5"/>
                <c:pt idx="0">
                  <c:v>0.73199999999999998</c:v>
                </c:pt>
                <c:pt idx="1">
                  <c:v>0.19400000000000001</c:v>
                </c:pt>
                <c:pt idx="2">
                  <c:v>0.129</c:v>
                </c:pt>
                <c:pt idx="3">
                  <c:v>8.7999999999999995E-2</c:v>
                </c:pt>
                <c:pt idx="4">
                  <c:v>8.5000000000000006E-2</c:v>
                </c:pt>
              </c:numCache>
            </c:numRef>
          </c:val>
          <c:extLst>
            <c:ext xmlns:c16="http://schemas.microsoft.com/office/drawing/2014/chart" uri="{C3380CC4-5D6E-409C-BE32-E72D297353CC}">
              <c16:uniqueId val="{00000001-83D2-4EFC-BFE5-285181A20DE5}"/>
            </c:ext>
          </c:extLst>
        </c:ser>
        <c:dLbls>
          <c:showLegendKey val="0"/>
          <c:showVal val="0"/>
          <c:showCatName val="0"/>
          <c:showSerName val="0"/>
          <c:showPercent val="0"/>
          <c:showBubbleSize val="0"/>
        </c:dLbls>
        <c:gapWidth val="182"/>
        <c:axId val="1322509791"/>
        <c:axId val="1322511455"/>
      </c:barChart>
      <c:catAx>
        <c:axId val="13225097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322511455"/>
        <c:crosses val="autoZero"/>
        <c:auto val="1"/>
        <c:lblAlgn val="ctr"/>
        <c:lblOffset val="100"/>
        <c:noMultiLvlLbl val="0"/>
      </c:catAx>
      <c:valAx>
        <c:axId val="1322511455"/>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22509791"/>
        <c:crosses val="autoZero"/>
        <c:crossBetween val="between"/>
      </c:valAx>
      <c:spPr>
        <a:noFill/>
        <a:ln>
          <a:noFill/>
        </a:ln>
        <a:effectLst/>
      </c:spPr>
    </c:plotArea>
    <c:legend>
      <c:legendPos val="r"/>
      <c:legendEntry>
        <c:idx val="1"/>
        <c:txPr>
          <a:bodyPr rot="0" spcFirstLastPara="1" vertOverflow="ellipsis" vert="horz" wrap="square" anchor="ctr" anchorCtr="1"/>
          <a:lstStyle/>
          <a:p>
            <a:pPr>
              <a:lnSpc>
                <a:spcPts val="1436"/>
              </a:lnSpc>
              <a:defRPr sz="12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Entry>
      <c:layout>
        <c:manualLayout>
          <c:xMode val="edge"/>
          <c:yMode val="edge"/>
          <c:x val="0.57570900086662746"/>
          <c:y val="0.50017588619583286"/>
          <c:w val="0.3808240264595853"/>
          <c:h val="0.43576172252502987"/>
        </c:manualLayout>
      </c:layout>
      <c:overlay val="0"/>
      <c:spPr>
        <a:solidFill>
          <a:schemeClr val="bg1"/>
        </a:solidFill>
        <a:ln>
          <a:solidFill>
            <a:schemeClr val="accent2">
              <a:lumMod val="75000"/>
            </a:schemeClr>
          </a:solidFill>
        </a:ln>
        <a:effectLst/>
      </c:spPr>
      <c:txPr>
        <a:bodyPr rot="0" spcFirstLastPara="1" vertOverflow="ellipsis" vert="horz" wrap="square" anchor="ctr" anchorCtr="1"/>
        <a:lstStyle/>
        <a:p>
          <a:pPr>
            <a:lnSpc>
              <a:spcPts val="1436"/>
            </a:lnSpc>
            <a:defRPr sz="12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rgbClr val="FFFFCC"/>
    </a:solidFill>
    <a:ln>
      <a:solidFill>
        <a:schemeClr val="accent2">
          <a:lumMod val="75000"/>
        </a:schemeClr>
      </a:solid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sz="1600" dirty="0">
                <a:solidFill>
                  <a:schemeClr val="tx1"/>
                </a:solidFill>
                <a:latin typeface="BIZ UDPゴシック" panose="020B0400000000000000" pitchFamily="50" charset="-128"/>
                <a:ea typeface="BIZ UDPゴシック" panose="020B0400000000000000" pitchFamily="50" charset="-128"/>
              </a:rPr>
              <a:t>医療機関受診と特定健</a:t>
            </a:r>
            <a:r>
              <a:rPr lang="ja-JP" sz="1600" dirty="0" smtClean="0">
                <a:solidFill>
                  <a:schemeClr val="tx1"/>
                </a:solidFill>
                <a:latin typeface="BIZ UDPゴシック" panose="020B0400000000000000" pitchFamily="50" charset="-128"/>
                <a:ea typeface="BIZ UDPゴシック" panose="020B0400000000000000" pitchFamily="50" charset="-128"/>
              </a:rPr>
              <a:t>診</a:t>
            </a:r>
            <a:r>
              <a:rPr lang="ja-JP" altLang="en-US" sz="1600" dirty="0" smtClean="0">
                <a:solidFill>
                  <a:schemeClr val="tx1"/>
                </a:solidFill>
                <a:latin typeface="BIZ UDPゴシック" panose="020B0400000000000000" pitchFamily="50" charset="-128"/>
                <a:ea typeface="BIZ UDPゴシック" panose="020B0400000000000000" pitchFamily="50" charset="-128"/>
              </a:rPr>
              <a:t>受診</a:t>
            </a:r>
            <a:r>
              <a:rPr lang="ja-JP" sz="1600" dirty="0" smtClean="0">
                <a:solidFill>
                  <a:schemeClr val="tx1"/>
                </a:solidFill>
                <a:latin typeface="BIZ UDPゴシック" panose="020B0400000000000000" pitchFamily="50" charset="-128"/>
                <a:ea typeface="BIZ UDPゴシック" panose="020B0400000000000000" pitchFamily="50" charset="-128"/>
              </a:rPr>
              <a:t>の</a:t>
            </a:r>
            <a:r>
              <a:rPr lang="ja-JP" sz="1600" dirty="0">
                <a:solidFill>
                  <a:schemeClr val="tx1"/>
                </a:solidFill>
                <a:latin typeface="BIZ UDPゴシック" panose="020B0400000000000000" pitchFamily="50" charset="-128"/>
                <a:ea typeface="BIZ UDPゴシック" panose="020B0400000000000000" pitchFamily="50" charset="-128"/>
              </a:rPr>
              <a:t>関係（大阪府市町村国保）</a:t>
            </a:r>
          </a:p>
        </c:rich>
      </c:tx>
      <c:layout>
        <c:manualLayout>
          <c:xMode val="edge"/>
          <c:yMode val="edge"/>
          <c:x val="0.19524875568579045"/>
          <c:y val="1.47434976857913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5.9775391586376778E-2"/>
          <c:y val="0.17413587718792631"/>
          <c:w val="0.75339833080568697"/>
          <c:h val="0.72215836040554371"/>
        </c:manualLayout>
      </c:layout>
      <c:barChart>
        <c:barDir val="col"/>
        <c:grouping val="percentStacked"/>
        <c:varyColors val="0"/>
        <c:ser>
          <c:idx val="0"/>
          <c:order val="0"/>
          <c:tx>
            <c:strRef>
              <c:f>Sheet1!$B$1</c:f>
              <c:strCache>
                <c:ptCount val="1"/>
                <c:pt idx="0">
                  <c:v>特定健診受診あり
医療機関受診あり</c:v>
                </c:pt>
              </c:strCache>
            </c:strRef>
          </c:tx>
          <c:spPr>
            <a:pattFill prst="ltDnDiag">
              <a:fgClr>
                <a:schemeClr val="accent1"/>
              </a:fgClr>
              <a:bgClr>
                <a:schemeClr val="bg1"/>
              </a:bgClr>
            </a:pattFill>
            <a:ln w="28575">
              <a:solidFill>
                <a:schemeClr val="accent1">
                  <a:lumMod val="50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UD デジタル 教科書体 N-R" panose="02020400000000000000" pitchFamily="17" charset="-128"/>
                    <a:ea typeface="UD デジタル 教科書体 N-R" panose="02020400000000000000" pitchFamily="17"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H29年度</c:v>
                </c:pt>
                <c:pt idx="1">
                  <c:v>H30年度</c:v>
                </c:pt>
                <c:pt idx="2">
                  <c:v>R元年度</c:v>
                </c:pt>
                <c:pt idx="3">
                  <c:v>R2年度</c:v>
                </c:pt>
              </c:strCache>
            </c:strRef>
          </c:cat>
          <c:val>
            <c:numRef>
              <c:f>Sheet1!$B$2:$B$5</c:f>
              <c:numCache>
                <c:formatCode>General</c:formatCode>
                <c:ptCount val="4"/>
                <c:pt idx="0">
                  <c:v>26.1</c:v>
                </c:pt>
                <c:pt idx="1">
                  <c:v>28.7</c:v>
                </c:pt>
                <c:pt idx="2">
                  <c:v>28</c:v>
                </c:pt>
                <c:pt idx="3">
                  <c:v>25.4</c:v>
                </c:pt>
              </c:numCache>
            </c:numRef>
          </c:val>
          <c:extLst>
            <c:ext xmlns:c16="http://schemas.microsoft.com/office/drawing/2014/chart" uri="{C3380CC4-5D6E-409C-BE32-E72D297353CC}">
              <c16:uniqueId val="{00000000-8CFA-4C08-B161-E1C593E948C9}"/>
            </c:ext>
          </c:extLst>
        </c:ser>
        <c:ser>
          <c:idx val="1"/>
          <c:order val="1"/>
          <c:tx>
            <c:strRef>
              <c:f>Sheet1!$C$1</c:f>
              <c:strCache>
                <c:ptCount val="1"/>
                <c:pt idx="0">
                  <c:v>特定健診受診あり
医療機関受診無し</c:v>
                </c:pt>
              </c:strCache>
            </c:strRef>
          </c:tx>
          <c:spPr>
            <a:solidFill>
              <a:schemeClr val="accent2">
                <a:lumMod val="75000"/>
              </a:schemeClr>
            </a:solidFill>
            <a:ln w="28575">
              <a:solidFill>
                <a:schemeClr val="bg2">
                  <a:lumMod val="50000"/>
                </a:schemeClr>
              </a:solidFill>
            </a:ln>
            <a:effectLst/>
          </c:spPr>
          <c:invertIfNegative val="0"/>
          <c:dLbls>
            <c:dLbl>
              <c:idx val="0"/>
              <c:layout>
                <c:manualLayout>
                  <c:x val="7.1404370128105729E-2"/>
                  <c:y val="6.1911837543338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7D-4E72-9205-920F62261E77}"/>
                </c:ext>
              </c:extLst>
            </c:dLbl>
            <c:dLbl>
              <c:idx val="1"/>
              <c:layout>
                <c:manualLayout>
                  <c:x val="6.7892679793936594E-2"/>
                  <c:y val="2.6828462935446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7D-4E72-9205-920F62261E77}"/>
                </c:ext>
              </c:extLst>
            </c:dLbl>
            <c:dLbl>
              <c:idx val="2"/>
              <c:layout>
                <c:manualLayout>
                  <c:x val="8.1939441130613036E-2"/>
                  <c:y val="2.06372791811127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7D-4E72-9205-920F62261E77}"/>
                </c:ext>
              </c:extLst>
            </c:dLbl>
            <c:dLbl>
              <c:idx val="3"/>
              <c:layout>
                <c:manualLayout>
                  <c:x val="8.0768877685890084E-2"/>
                  <c:y val="1.44460954267789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7D-4E72-9205-920F62261E7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UD デジタル 教科書体 N-R" panose="02020400000000000000" pitchFamily="17" charset="-128"/>
                    <a:ea typeface="UD デジタル 教科書体 N-R" panose="02020400000000000000" pitchFamily="17"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H29年度</c:v>
                </c:pt>
                <c:pt idx="1">
                  <c:v>H30年度</c:v>
                </c:pt>
                <c:pt idx="2">
                  <c:v>R元年度</c:v>
                </c:pt>
                <c:pt idx="3">
                  <c:v>R2年度</c:v>
                </c:pt>
              </c:strCache>
            </c:strRef>
          </c:cat>
          <c:val>
            <c:numRef>
              <c:f>Sheet1!$C$2:$C$5</c:f>
              <c:numCache>
                <c:formatCode>General</c:formatCode>
                <c:ptCount val="4"/>
                <c:pt idx="0">
                  <c:v>4</c:v>
                </c:pt>
                <c:pt idx="1">
                  <c:v>1.8</c:v>
                </c:pt>
                <c:pt idx="2">
                  <c:v>1.8</c:v>
                </c:pt>
                <c:pt idx="3">
                  <c:v>1.9</c:v>
                </c:pt>
              </c:numCache>
            </c:numRef>
          </c:val>
          <c:extLst>
            <c:ext xmlns:c16="http://schemas.microsoft.com/office/drawing/2014/chart" uri="{C3380CC4-5D6E-409C-BE32-E72D297353CC}">
              <c16:uniqueId val="{00000001-8CFA-4C08-B161-E1C593E948C9}"/>
            </c:ext>
          </c:extLst>
        </c:ser>
        <c:ser>
          <c:idx val="2"/>
          <c:order val="2"/>
          <c:tx>
            <c:strRef>
              <c:f>Sheet1!$D$1</c:f>
              <c:strCache>
                <c:ptCount val="1"/>
                <c:pt idx="0">
                  <c:v>特定健診受診無し
医療機関受診あり</c:v>
                </c:pt>
              </c:strCache>
            </c:strRef>
          </c:tx>
          <c:spPr>
            <a:solidFill>
              <a:srgbClr val="FFFF00"/>
            </a:solidFill>
            <a:ln w="50800">
              <a:solidFill>
                <a:srgbClr val="FF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UD デジタル 教科書体 N-R" panose="02020400000000000000" pitchFamily="17" charset="-128"/>
                    <a:ea typeface="UD デジタル 教科書体 N-R" panose="02020400000000000000" pitchFamily="17"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H29年度</c:v>
                </c:pt>
                <c:pt idx="1">
                  <c:v>H30年度</c:v>
                </c:pt>
                <c:pt idx="2">
                  <c:v>R元年度</c:v>
                </c:pt>
                <c:pt idx="3">
                  <c:v>R2年度</c:v>
                </c:pt>
              </c:strCache>
            </c:strRef>
          </c:cat>
          <c:val>
            <c:numRef>
              <c:f>Sheet1!$D$2:$D$5</c:f>
              <c:numCache>
                <c:formatCode>General</c:formatCode>
                <c:ptCount val="4"/>
                <c:pt idx="0">
                  <c:v>50.4</c:v>
                </c:pt>
                <c:pt idx="1">
                  <c:v>53.8</c:v>
                </c:pt>
                <c:pt idx="2">
                  <c:v>54.2</c:v>
                </c:pt>
                <c:pt idx="3">
                  <c:v>59.4</c:v>
                </c:pt>
              </c:numCache>
            </c:numRef>
          </c:val>
          <c:extLst>
            <c:ext xmlns:c16="http://schemas.microsoft.com/office/drawing/2014/chart" uri="{C3380CC4-5D6E-409C-BE32-E72D297353CC}">
              <c16:uniqueId val="{00000002-8CFA-4C08-B161-E1C593E948C9}"/>
            </c:ext>
          </c:extLst>
        </c:ser>
        <c:ser>
          <c:idx val="3"/>
          <c:order val="3"/>
          <c:tx>
            <c:strRef>
              <c:f>Sheet1!$E$1</c:f>
              <c:strCache>
                <c:ptCount val="1"/>
                <c:pt idx="0">
                  <c:v>特定健診受診無し
医療機関受診無し</c:v>
                </c:pt>
              </c:strCache>
            </c:strRef>
          </c:tx>
          <c:spPr>
            <a:pattFill prst="openDmnd">
              <a:fgClr>
                <a:srgbClr val="92D050"/>
              </a:fgClr>
              <a:bgClr>
                <a:schemeClr val="bg1"/>
              </a:bgClr>
            </a:pattFill>
            <a:ln w="28575">
              <a:solidFill>
                <a:schemeClr val="accent6">
                  <a:lumMod val="7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UD デジタル 教科書体 N-R" panose="02020400000000000000" pitchFamily="17" charset="-128"/>
                    <a:ea typeface="UD デジタル 教科書体 N-R" panose="02020400000000000000" pitchFamily="17"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H29年度</c:v>
                </c:pt>
                <c:pt idx="1">
                  <c:v>H30年度</c:v>
                </c:pt>
                <c:pt idx="2">
                  <c:v>R元年度</c:v>
                </c:pt>
                <c:pt idx="3">
                  <c:v>R2年度</c:v>
                </c:pt>
              </c:strCache>
            </c:strRef>
          </c:cat>
          <c:val>
            <c:numRef>
              <c:f>Sheet1!$E$2:$E$5</c:f>
              <c:numCache>
                <c:formatCode>General</c:formatCode>
                <c:ptCount val="4"/>
                <c:pt idx="0">
                  <c:v>19.5</c:v>
                </c:pt>
                <c:pt idx="1">
                  <c:v>16.7</c:v>
                </c:pt>
                <c:pt idx="2">
                  <c:v>16</c:v>
                </c:pt>
                <c:pt idx="3">
                  <c:v>18.2</c:v>
                </c:pt>
              </c:numCache>
            </c:numRef>
          </c:val>
          <c:extLst>
            <c:ext xmlns:c16="http://schemas.microsoft.com/office/drawing/2014/chart" uri="{C3380CC4-5D6E-409C-BE32-E72D297353CC}">
              <c16:uniqueId val="{00000003-8CFA-4C08-B161-E1C593E948C9}"/>
            </c:ext>
          </c:extLst>
        </c:ser>
        <c:dLbls>
          <c:dLblPos val="ctr"/>
          <c:showLegendKey val="0"/>
          <c:showVal val="1"/>
          <c:showCatName val="0"/>
          <c:showSerName val="0"/>
          <c:showPercent val="0"/>
          <c:showBubbleSize val="0"/>
        </c:dLbls>
        <c:gapWidth val="150"/>
        <c:overlap val="100"/>
        <c:axId val="1434034943"/>
        <c:axId val="1434031199"/>
      </c:barChart>
      <c:catAx>
        <c:axId val="14340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34031199"/>
        <c:crosses val="autoZero"/>
        <c:auto val="1"/>
        <c:lblAlgn val="ctr"/>
        <c:lblOffset val="100"/>
        <c:noMultiLvlLbl val="0"/>
      </c:catAx>
      <c:valAx>
        <c:axId val="14340311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34034943"/>
        <c:crosses val="autoZero"/>
        <c:crossBetween val="between"/>
      </c:valAx>
      <c:spPr>
        <a:noFill/>
        <a:ln>
          <a:noFill/>
        </a:ln>
        <a:effectLst/>
      </c:spPr>
    </c:plotArea>
    <c:legend>
      <c:legendPos val="r"/>
      <c:layout>
        <c:manualLayout>
          <c:xMode val="edge"/>
          <c:yMode val="edge"/>
          <c:x val="0.81528499625235362"/>
          <c:y val="0.13050897783844123"/>
          <c:w val="0.17621957041980646"/>
          <c:h val="0.84758881829964416"/>
        </c:manualLayout>
      </c:layout>
      <c:overlay val="0"/>
      <c:spPr>
        <a:noFill/>
        <a:ln>
          <a:noFill/>
        </a:ln>
        <a:effectLst/>
      </c:spPr>
      <c:txPr>
        <a:bodyPr rot="0" spcFirstLastPara="1" vertOverflow="ellipsis" vert="horz" wrap="square" anchor="ctr" anchorCtr="1"/>
        <a:lstStyle/>
        <a:p>
          <a:pPr>
            <a:lnSpc>
              <a:spcPts val="1800"/>
            </a:lnSpc>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latin typeface="UD デジタル 教科書体 N-R" panose="02020400000000000000" pitchFamily="17" charset="-128"/>
          <a:ea typeface="UD デジタル 教科書体 N-R" panose="02020400000000000000" pitchFamily="17" charset="-128"/>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1145888591561"/>
          <c:y val="0.21327442336335672"/>
          <c:w val="0.50364734973974146"/>
          <c:h val="0.71686726737885875"/>
        </c:manualLayout>
      </c:layout>
      <c:barChart>
        <c:barDir val="bar"/>
        <c:grouping val="percentStacked"/>
        <c:varyColors val="0"/>
        <c:ser>
          <c:idx val="0"/>
          <c:order val="0"/>
          <c:tx>
            <c:strRef>
              <c:f>Sheet3!$B$3</c:f>
              <c:strCache>
                <c:ptCount val="1"/>
                <c:pt idx="0">
                  <c:v>取組なし</c:v>
                </c:pt>
              </c:strCache>
            </c:strRef>
          </c:tx>
          <c:spPr>
            <a:solidFill>
              <a:schemeClr val="accent1"/>
            </a:solidFill>
            <a:ln>
              <a:solidFill>
                <a:schemeClr val="tx1"/>
              </a:solid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458F-48E8-B122-D931354251F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Sheet3!$C$2:$F$2</c:f>
              <c:strCache>
                <c:ptCount val="4"/>
                <c:pt idx="0">
                  <c:v>H30年度</c:v>
                </c:pt>
                <c:pt idx="1">
                  <c:v>R1年度</c:v>
                </c:pt>
                <c:pt idx="2">
                  <c:v>R2年度</c:v>
                </c:pt>
                <c:pt idx="3">
                  <c:v>R3年度</c:v>
                </c:pt>
              </c:strCache>
            </c:strRef>
          </c:cat>
          <c:val>
            <c:numRef>
              <c:f>Sheet3!$C$3:$F$3</c:f>
              <c:numCache>
                <c:formatCode>General</c:formatCode>
                <c:ptCount val="4"/>
                <c:pt idx="0">
                  <c:v>12</c:v>
                </c:pt>
                <c:pt idx="1">
                  <c:v>2</c:v>
                </c:pt>
                <c:pt idx="2">
                  <c:v>1</c:v>
                </c:pt>
                <c:pt idx="3">
                  <c:v>0</c:v>
                </c:pt>
              </c:numCache>
            </c:numRef>
          </c:val>
          <c:extLst>
            <c:ext xmlns:c16="http://schemas.microsoft.com/office/drawing/2014/chart" uri="{C3380CC4-5D6E-409C-BE32-E72D297353CC}">
              <c16:uniqueId val="{00000001-458F-48E8-B122-D931354251FA}"/>
            </c:ext>
          </c:extLst>
        </c:ser>
        <c:ser>
          <c:idx val="1"/>
          <c:order val="1"/>
          <c:tx>
            <c:strRef>
              <c:f>Sheet3!$B$4</c:f>
              <c:strCache>
                <c:ptCount val="1"/>
                <c:pt idx="0">
                  <c:v>保健指導事業のみ</c:v>
                </c:pt>
              </c:strCache>
            </c:strRef>
          </c:tx>
          <c:spPr>
            <a:solidFill>
              <a:schemeClr val="accent2"/>
            </a:solidFill>
            <a:ln>
              <a:solidFill>
                <a:schemeClr val="tx1"/>
              </a:solidFill>
            </a:ln>
            <a:effectLst/>
          </c:spPr>
          <c:invertIfNegative val="0"/>
          <c:dLbls>
            <c:dLbl>
              <c:idx val="3"/>
              <c:layout>
                <c:manualLayout>
                  <c:x val="1.5580673291192581E-3"/>
                  <c:y val="9.167755719648196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8F-48E8-B122-D931354251F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Sheet3!$C$2:$F$2</c:f>
              <c:strCache>
                <c:ptCount val="4"/>
                <c:pt idx="0">
                  <c:v>H30年度</c:v>
                </c:pt>
                <c:pt idx="1">
                  <c:v>R1年度</c:v>
                </c:pt>
                <c:pt idx="2">
                  <c:v>R2年度</c:v>
                </c:pt>
                <c:pt idx="3">
                  <c:v>R3年度</c:v>
                </c:pt>
              </c:strCache>
            </c:strRef>
          </c:cat>
          <c:val>
            <c:numRef>
              <c:f>Sheet3!$C$4:$F$4</c:f>
              <c:numCache>
                <c:formatCode>General</c:formatCode>
                <c:ptCount val="4"/>
                <c:pt idx="0">
                  <c:v>3</c:v>
                </c:pt>
                <c:pt idx="1">
                  <c:v>3</c:v>
                </c:pt>
                <c:pt idx="2">
                  <c:v>3</c:v>
                </c:pt>
                <c:pt idx="3">
                  <c:v>1</c:v>
                </c:pt>
              </c:numCache>
            </c:numRef>
          </c:val>
          <c:extLst>
            <c:ext xmlns:c16="http://schemas.microsoft.com/office/drawing/2014/chart" uri="{C3380CC4-5D6E-409C-BE32-E72D297353CC}">
              <c16:uniqueId val="{00000003-458F-48E8-B122-D931354251FA}"/>
            </c:ext>
          </c:extLst>
        </c:ser>
        <c:ser>
          <c:idx val="2"/>
          <c:order val="2"/>
          <c:tx>
            <c:strRef>
              <c:f>Sheet3!$B$5</c:f>
              <c:strCache>
                <c:ptCount val="1"/>
                <c:pt idx="0">
                  <c:v>受診勧奨事業のみ</c:v>
                </c:pt>
              </c:strCache>
            </c:strRef>
          </c:tx>
          <c:spPr>
            <a:solidFill>
              <a:schemeClr val="accent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Sheet3!$C$2:$F$2</c:f>
              <c:strCache>
                <c:ptCount val="4"/>
                <c:pt idx="0">
                  <c:v>H30年度</c:v>
                </c:pt>
                <c:pt idx="1">
                  <c:v>R1年度</c:v>
                </c:pt>
                <c:pt idx="2">
                  <c:v>R2年度</c:v>
                </c:pt>
                <c:pt idx="3">
                  <c:v>R3年度</c:v>
                </c:pt>
              </c:strCache>
            </c:strRef>
          </c:cat>
          <c:val>
            <c:numRef>
              <c:f>Sheet3!$C$5:$F$5</c:f>
              <c:numCache>
                <c:formatCode>General</c:formatCode>
                <c:ptCount val="4"/>
                <c:pt idx="0">
                  <c:v>4</c:v>
                </c:pt>
                <c:pt idx="1">
                  <c:v>8</c:v>
                </c:pt>
                <c:pt idx="2">
                  <c:v>7</c:v>
                </c:pt>
                <c:pt idx="3">
                  <c:v>5</c:v>
                </c:pt>
              </c:numCache>
            </c:numRef>
          </c:val>
          <c:extLst>
            <c:ext xmlns:c16="http://schemas.microsoft.com/office/drawing/2014/chart" uri="{C3380CC4-5D6E-409C-BE32-E72D297353CC}">
              <c16:uniqueId val="{00000004-458F-48E8-B122-D931354251FA}"/>
            </c:ext>
          </c:extLst>
        </c:ser>
        <c:ser>
          <c:idx val="3"/>
          <c:order val="3"/>
          <c:tx>
            <c:strRef>
              <c:f>Sheet3!$B$6</c:f>
              <c:strCache>
                <c:ptCount val="1"/>
                <c:pt idx="0">
                  <c:v>両方実施</c:v>
                </c:pt>
              </c:strCache>
            </c:strRef>
          </c:tx>
          <c:spPr>
            <a:solidFill>
              <a:schemeClr val="accent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Sheet3!$C$2:$F$2</c:f>
              <c:strCache>
                <c:ptCount val="4"/>
                <c:pt idx="0">
                  <c:v>H30年度</c:v>
                </c:pt>
                <c:pt idx="1">
                  <c:v>R1年度</c:v>
                </c:pt>
                <c:pt idx="2">
                  <c:v>R2年度</c:v>
                </c:pt>
                <c:pt idx="3">
                  <c:v>R3年度</c:v>
                </c:pt>
              </c:strCache>
            </c:strRef>
          </c:cat>
          <c:val>
            <c:numRef>
              <c:f>Sheet3!$C$6:$F$6</c:f>
              <c:numCache>
                <c:formatCode>General</c:formatCode>
                <c:ptCount val="4"/>
                <c:pt idx="0">
                  <c:v>24</c:v>
                </c:pt>
                <c:pt idx="1">
                  <c:v>30</c:v>
                </c:pt>
                <c:pt idx="2">
                  <c:v>32</c:v>
                </c:pt>
                <c:pt idx="3">
                  <c:v>37</c:v>
                </c:pt>
              </c:numCache>
            </c:numRef>
          </c:val>
          <c:extLst>
            <c:ext xmlns:c16="http://schemas.microsoft.com/office/drawing/2014/chart" uri="{C3380CC4-5D6E-409C-BE32-E72D297353CC}">
              <c16:uniqueId val="{00000005-458F-48E8-B122-D931354251FA}"/>
            </c:ext>
          </c:extLst>
        </c:ser>
        <c:dLbls>
          <c:dLblPos val="ctr"/>
          <c:showLegendKey val="0"/>
          <c:showVal val="1"/>
          <c:showCatName val="0"/>
          <c:showSerName val="0"/>
          <c:showPercent val="0"/>
          <c:showBubbleSize val="0"/>
        </c:dLbls>
        <c:gapWidth val="150"/>
        <c:overlap val="100"/>
        <c:axId val="814682431"/>
        <c:axId val="814678687"/>
      </c:barChart>
      <c:catAx>
        <c:axId val="814682431"/>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cap="all" spc="120" normalizeH="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814678687"/>
        <c:crosses val="autoZero"/>
        <c:auto val="1"/>
        <c:lblAlgn val="ctr"/>
        <c:lblOffset val="100"/>
        <c:noMultiLvlLbl val="0"/>
      </c:catAx>
      <c:valAx>
        <c:axId val="81467868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crossAx val="814682431"/>
        <c:crosses val="autoZero"/>
        <c:crossBetween val="between"/>
      </c:valAx>
      <c:spPr>
        <a:noFill/>
        <a:ln>
          <a:solidFill>
            <a:schemeClr val="tx1"/>
          </a:solidFill>
        </a:ln>
        <a:effectLst/>
      </c:spPr>
    </c:plotArea>
    <c:legend>
      <c:legendPos val="r"/>
      <c:layout>
        <c:manualLayout>
          <c:xMode val="edge"/>
          <c:yMode val="edge"/>
          <c:x val="0.72644492546876582"/>
          <c:y val="0.2981092388003011"/>
          <c:w val="0.26109053589828024"/>
          <c:h val="0.3979762771562389"/>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sz="1400">
          <a:solidFill>
            <a:sysClr val="windowText" lastClr="000000"/>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r>
              <a:rPr lang="ja-JP" altLang="en-US" sz="1600" dirty="0" smtClean="0">
                <a:latin typeface="BIZ UDPゴシック" panose="020B0400000000000000" pitchFamily="50" charset="-128"/>
                <a:ea typeface="BIZ UDPゴシック" panose="020B0400000000000000" pitchFamily="50" charset="-128"/>
              </a:rPr>
              <a:t>大阪府の健康寿命の推移</a:t>
            </a:r>
            <a:endParaRPr lang="ja-JP" altLang="en-US" sz="1600" dirty="0">
              <a:latin typeface="BIZ UDPゴシック" panose="020B0400000000000000" pitchFamily="50" charset="-128"/>
              <a:ea typeface="BIZ UDPゴシック" panose="020B0400000000000000" pitchFamily="50" charset="-128"/>
            </a:endParaRP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lineChart>
        <c:grouping val="standard"/>
        <c:varyColors val="0"/>
        <c:ser>
          <c:idx val="0"/>
          <c:order val="0"/>
          <c:tx>
            <c:strRef>
              <c:f>Sheet1!$B$1</c:f>
              <c:strCache>
                <c:ptCount val="1"/>
                <c:pt idx="0">
                  <c:v>男性</c:v>
                </c:pt>
              </c:strCache>
            </c:strRef>
          </c:tx>
          <c:spPr>
            <a:ln w="44450" cap="rnd">
              <a:solidFill>
                <a:schemeClr val="accent1"/>
              </a:solidFill>
              <a:round/>
            </a:ln>
            <a:effectLst/>
          </c:spPr>
          <c:marker>
            <c:symbol val="circle"/>
            <c:size val="8"/>
            <c:spPr>
              <a:solidFill>
                <a:schemeClr val="accent1"/>
              </a:solidFill>
              <a:ln w="19050">
                <a:solidFill>
                  <a:schemeClr val="accent1"/>
                </a:solidFill>
              </a:ln>
              <a:effectLst/>
            </c:spPr>
          </c:marker>
          <c:dLbls>
            <c:dLbl>
              <c:idx val="0"/>
              <c:layout>
                <c:manualLayout>
                  <c:x val="-8.8932638278248141E-2"/>
                  <c:y val="-5.43598579795206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16C-454C-83D6-968228BF31C8}"/>
                </c:ext>
              </c:extLst>
            </c:dLbl>
            <c:dLbl>
              <c:idx val="1"/>
              <c:layout>
                <c:manualLayout>
                  <c:x val="-0.12387046045898845"/>
                  <c:y val="-4.22798895396272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16C-454C-83D6-968228BF31C8}"/>
                </c:ext>
              </c:extLst>
            </c:dLbl>
            <c:dLbl>
              <c:idx val="2"/>
              <c:layout>
                <c:manualLayout>
                  <c:x val="-7.3051810014275242E-2"/>
                  <c:y val="-4.52998816496005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16C-454C-83D6-968228BF31C8}"/>
                </c:ext>
              </c:extLst>
            </c:dLbl>
            <c:dLbl>
              <c:idx val="3"/>
              <c:layout>
                <c:manualLayout>
                  <c:x val="-7.6227975667069819E-2"/>
                  <c:y val="-3.925989742965385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16C-454C-83D6-968228BF31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2013</c:v>
                </c:pt>
                <c:pt idx="2">
                  <c:v>2016</c:v>
                </c:pt>
                <c:pt idx="3">
                  <c:v>2019</c:v>
                </c:pt>
              </c:numCache>
            </c:numRef>
          </c:cat>
          <c:val>
            <c:numRef>
              <c:f>Sheet1!$B$2:$B$5</c:f>
              <c:numCache>
                <c:formatCode>General</c:formatCode>
                <c:ptCount val="4"/>
                <c:pt idx="0">
                  <c:v>69.39</c:v>
                </c:pt>
                <c:pt idx="1">
                  <c:v>70.459999999999994</c:v>
                </c:pt>
                <c:pt idx="2">
                  <c:v>71.510000000000005</c:v>
                </c:pt>
                <c:pt idx="3">
                  <c:v>71.88</c:v>
                </c:pt>
              </c:numCache>
            </c:numRef>
          </c:val>
          <c:smooth val="0"/>
          <c:extLst>
            <c:ext xmlns:c16="http://schemas.microsoft.com/office/drawing/2014/chart" uri="{C3380CC4-5D6E-409C-BE32-E72D297353CC}">
              <c16:uniqueId val="{00000000-F90C-4677-BE83-4D759B5E212F}"/>
            </c:ext>
          </c:extLst>
        </c:ser>
        <c:ser>
          <c:idx val="1"/>
          <c:order val="1"/>
          <c:tx>
            <c:strRef>
              <c:f>Sheet1!$C$1</c:f>
              <c:strCache>
                <c:ptCount val="1"/>
                <c:pt idx="0">
                  <c:v>女性</c:v>
                </c:pt>
              </c:strCache>
            </c:strRef>
          </c:tx>
          <c:spPr>
            <a:ln w="44450" cap="rnd">
              <a:solidFill>
                <a:schemeClr val="accent2"/>
              </a:solidFill>
              <a:round/>
            </a:ln>
            <a:effectLst/>
          </c:spPr>
          <c:marker>
            <c:symbol val="triangle"/>
            <c:size val="8"/>
            <c:spPr>
              <a:solidFill>
                <a:schemeClr val="accent2"/>
              </a:solidFill>
              <a:ln w="19050">
                <a:solidFill>
                  <a:schemeClr val="accent2"/>
                </a:solidFill>
              </a:ln>
              <a:effectLst/>
            </c:spPr>
          </c:marker>
          <c:dLbls>
            <c:dLbl>
              <c:idx val="0"/>
              <c:layout>
                <c:manualLayout>
                  <c:x val="-6.0347147403096962E-2"/>
                  <c:y val="-5.73798500894940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16C-454C-83D6-968228BF31C8}"/>
                </c:ext>
              </c:extLst>
            </c:dLbl>
            <c:dLbl>
              <c:idx val="1"/>
              <c:layout>
                <c:manualLayout>
                  <c:x val="-9.210880393104269E-2"/>
                  <c:y val="-6.34198343094408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16C-454C-83D6-968228BF31C8}"/>
                </c:ext>
              </c:extLst>
            </c:dLbl>
            <c:dLbl>
              <c:idx val="2"/>
              <c:layout>
                <c:manualLayout>
                  <c:x val="-7.6227975667069819E-2"/>
                  <c:y val="-4.83198737595739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16C-454C-83D6-968228BF31C8}"/>
                </c:ext>
              </c:extLst>
            </c:dLbl>
            <c:dLbl>
              <c:idx val="3"/>
              <c:layout>
                <c:manualLayout>
                  <c:x val="-6.9875644361480665E-2"/>
                  <c:y val="-4.227988953962719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16C-454C-83D6-968228BF31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2010</c:v>
                </c:pt>
                <c:pt idx="1">
                  <c:v>2013</c:v>
                </c:pt>
                <c:pt idx="2">
                  <c:v>2016</c:v>
                </c:pt>
                <c:pt idx="3">
                  <c:v>2019</c:v>
                </c:pt>
              </c:numCache>
            </c:numRef>
          </c:cat>
          <c:val>
            <c:numRef>
              <c:f>Sheet1!$C$2:$C$5</c:f>
              <c:numCache>
                <c:formatCode>General</c:formatCode>
                <c:ptCount val="4"/>
                <c:pt idx="0">
                  <c:v>72.55</c:v>
                </c:pt>
                <c:pt idx="1">
                  <c:v>72.489999999999995</c:v>
                </c:pt>
                <c:pt idx="2">
                  <c:v>74.459999999999994</c:v>
                </c:pt>
                <c:pt idx="3">
                  <c:v>74.78</c:v>
                </c:pt>
              </c:numCache>
            </c:numRef>
          </c:val>
          <c:smooth val="0"/>
          <c:extLst>
            <c:ext xmlns:c16="http://schemas.microsoft.com/office/drawing/2014/chart" uri="{C3380CC4-5D6E-409C-BE32-E72D297353CC}">
              <c16:uniqueId val="{00000001-F90C-4677-BE83-4D759B5E212F}"/>
            </c:ext>
          </c:extLst>
        </c:ser>
        <c:dLbls>
          <c:showLegendKey val="0"/>
          <c:showVal val="0"/>
          <c:showCatName val="0"/>
          <c:showSerName val="0"/>
          <c:showPercent val="0"/>
          <c:showBubbleSize val="0"/>
        </c:dLbls>
        <c:marker val="1"/>
        <c:smooth val="0"/>
        <c:axId val="410856223"/>
        <c:axId val="410857471"/>
      </c:lineChart>
      <c:catAx>
        <c:axId val="41085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10857471"/>
        <c:crosses val="autoZero"/>
        <c:auto val="1"/>
        <c:lblAlgn val="ctr"/>
        <c:lblOffset val="100"/>
        <c:noMultiLvlLbl val="0"/>
      </c:catAx>
      <c:valAx>
        <c:axId val="410857471"/>
        <c:scaling>
          <c:orientation val="minMax"/>
          <c:min val="6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108562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712454322171E-2"/>
          <c:y val="1.5949470243777481E-2"/>
          <c:w val="0.94892492110652338"/>
          <c:h val="0.80949566394867489"/>
        </c:manualLayout>
      </c:layout>
      <c:lineChart>
        <c:grouping val="standard"/>
        <c:varyColors val="0"/>
        <c:ser>
          <c:idx val="0"/>
          <c:order val="0"/>
          <c:tx>
            <c:strRef>
              <c:f>Sheet1!$B$1</c:f>
              <c:strCache>
                <c:ptCount val="1"/>
                <c:pt idx="0">
                  <c:v>特定健診（大阪府）</c:v>
                </c:pt>
              </c:strCache>
            </c:strRef>
          </c:tx>
          <c:spPr>
            <a:ln w="28575" cap="rnd">
              <a:solidFill>
                <a:schemeClr val="accent1"/>
              </a:solidFill>
              <a:round/>
            </a:ln>
            <a:effectLst/>
          </c:spPr>
          <c:marker>
            <c:symbol val="square"/>
            <c:size val="11"/>
            <c:spPr>
              <a:solidFill>
                <a:schemeClr val="accent1"/>
              </a:solidFill>
              <a:ln w="9525">
                <a:solidFill>
                  <a:schemeClr val="accent1"/>
                </a:solidFill>
              </a:ln>
              <a:effectLst/>
            </c:spPr>
          </c:marker>
          <c:cat>
            <c:strRef>
              <c:f>Sheet1!$A$2:$A$15</c:f>
              <c:strCache>
                <c:ptCount val="14"/>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R1年度</c:v>
                </c:pt>
                <c:pt idx="12">
                  <c:v>R2年度</c:v>
                </c:pt>
                <c:pt idx="13">
                  <c:v>R3年度</c:v>
                </c:pt>
              </c:strCache>
            </c:strRef>
          </c:cat>
          <c:val>
            <c:numRef>
              <c:f>Sheet1!$B$2:$B$15</c:f>
              <c:numCache>
                <c:formatCode>General</c:formatCode>
                <c:ptCount val="14"/>
                <c:pt idx="0">
                  <c:v>24.8</c:v>
                </c:pt>
                <c:pt idx="1">
                  <c:v>25.5</c:v>
                </c:pt>
                <c:pt idx="2">
                  <c:v>26.6</c:v>
                </c:pt>
                <c:pt idx="3">
                  <c:v>27.3</c:v>
                </c:pt>
                <c:pt idx="4">
                  <c:v>27.7</c:v>
                </c:pt>
                <c:pt idx="5">
                  <c:v>27.9</c:v>
                </c:pt>
                <c:pt idx="6">
                  <c:v>29.1</c:v>
                </c:pt>
                <c:pt idx="7">
                  <c:v>29.9</c:v>
                </c:pt>
                <c:pt idx="8">
                  <c:v>30</c:v>
                </c:pt>
                <c:pt idx="9">
                  <c:v>30.3</c:v>
                </c:pt>
                <c:pt idx="10">
                  <c:v>30.8</c:v>
                </c:pt>
                <c:pt idx="11">
                  <c:v>30.1</c:v>
                </c:pt>
                <c:pt idx="12">
                  <c:v>27.5</c:v>
                </c:pt>
                <c:pt idx="13">
                  <c:v>27.5</c:v>
                </c:pt>
              </c:numCache>
            </c:numRef>
          </c:val>
          <c:smooth val="0"/>
          <c:extLst>
            <c:ext xmlns:c16="http://schemas.microsoft.com/office/drawing/2014/chart" uri="{C3380CC4-5D6E-409C-BE32-E72D297353CC}">
              <c16:uniqueId val="{00000000-1D50-44AD-8FC6-8BA239AD2987}"/>
            </c:ext>
          </c:extLst>
        </c:ser>
        <c:ser>
          <c:idx val="1"/>
          <c:order val="1"/>
          <c:tx>
            <c:strRef>
              <c:f>Sheet1!$C$1</c:f>
              <c:strCache>
                <c:ptCount val="1"/>
                <c:pt idx="0">
                  <c:v>特定健診（全国）</c:v>
                </c:pt>
              </c:strCache>
            </c:strRef>
          </c:tx>
          <c:spPr>
            <a:ln w="28575" cap="rnd">
              <a:solidFill>
                <a:schemeClr val="accent2"/>
              </a:solidFill>
              <a:round/>
            </a:ln>
            <a:effectLst/>
          </c:spPr>
          <c:marker>
            <c:symbol val="triangle"/>
            <c:size val="11"/>
            <c:spPr>
              <a:solidFill>
                <a:schemeClr val="accent2"/>
              </a:solidFill>
              <a:ln w="9525">
                <a:solidFill>
                  <a:schemeClr val="accent2"/>
                </a:solidFill>
              </a:ln>
              <a:effectLst/>
            </c:spPr>
          </c:marker>
          <c:cat>
            <c:strRef>
              <c:f>Sheet1!$A$2:$A$15</c:f>
              <c:strCache>
                <c:ptCount val="14"/>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R1年度</c:v>
                </c:pt>
                <c:pt idx="12">
                  <c:v>R2年度</c:v>
                </c:pt>
                <c:pt idx="13">
                  <c:v>R3年度</c:v>
                </c:pt>
              </c:strCache>
            </c:strRef>
          </c:cat>
          <c:val>
            <c:numRef>
              <c:f>Sheet1!$C$2:$C$15</c:f>
              <c:numCache>
                <c:formatCode>General</c:formatCode>
                <c:ptCount val="14"/>
                <c:pt idx="0">
                  <c:v>30.9</c:v>
                </c:pt>
                <c:pt idx="1">
                  <c:v>31.4</c:v>
                </c:pt>
                <c:pt idx="2">
                  <c:v>32</c:v>
                </c:pt>
                <c:pt idx="3">
                  <c:v>32.700000000000003</c:v>
                </c:pt>
                <c:pt idx="4">
                  <c:v>33.700000000000003</c:v>
                </c:pt>
                <c:pt idx="5">
                  <c:v>34.200000000000003</c:v>
                </c:pt>
                <c:pt idx="6">
                  <c:v>35.299999999999997</c:v>
                </c:pt>
                <c:pt idx="7">
                  <c:v>36.299999999999997</c:v>
                </c:pt>
                <c:pt idx="8">
                  <c:v>36.6</c:v>
                </c:pt>
                <c:pt idx="9">
                  <c:v>37.200000000000003</c:v>
                </c:pt>
                <c:pt idx="10">
                  <c:v>37.9</c:v>
                </c:pt>
                <c:pt idx="11">
                  <c:v>38</c:v>
                </c:pt>
                <c:pt idx="12">
                  <c:v>33.700000000000003</c:v>
                </c:pt>
              </c:numCache>
            </c:numRef>
          </c:val>
          <c:smooth val="0"/>
          <c:extLst>
            <c:ext xmlns:c16="http://schemas.microsoft.com/office/drawing/2014/chart" uri="{C3380CC4-5D6E-409C-BE32-E72D297353CC}">
              <c16:uniqueId val="{00000001-1D50-44AD-8FC6-8BA239AD2987}"/>
            </c:ext>
          </c:extLst>
        </c:ser>
        <c:dLbls>
          <c:showLegendKey val="0"/>
          <c:showVal val="0"/>
          <c:showCatName val="0"/>
          <c:showSerName val="0"/>
          <c:showPercent val="0"/>
          <c:showBubbleSize val="0"/>
        </c:dLbls>
        <c:marker val="1"/>
        <c:smooth val="0"/>
        <c:axId val="1832539199"/>
        <c:axId val="1832554591"/>
        <c:extLst>
          <c:ext xmlns:c15="http://schemas.microsoft.com/office/drawing/2012/chart" uri="{02D57815-91ED-43cb-92C2-25804820EDAC}">
            <c15:filteredLineSeries>
              <c15:ser>
                <c:idx val="2"/>
                <c:order val="2"/>
                <c:tx>
                  <c:strRef>
                    <c:extLst>
                      <c:ext uri="{02D57815-91ED-43cb-92C2-25804820EDAC}">
                        <c15:formulaRef>
                          <c15:sqref>Sheet1!$D$1</c15:sqref>
                        </c15:formulaRef>
                      </c:ext>
                    </c:extLst>
                    <c:strCache>
                      <c:ptCount val="1"/>
                      <c:pt idx="0">
                        <c:v>特定保健指導（大阪府）</c:v>
                      </c:pt>
                    </c:strCache>
                  </c:strRef>
                </c:tx>
                <c:spPr>
                  <a:ln w="28575" cap="rnd">
                    <a:solidFill>
                      <a:schemeClr val="accent3"/>
                    </a:solidFill>
                    <a:round/>
                  </a:ln>
                  <a:effectLst/>
                </c:spPr>
                <c:marker>
                  <c:symbol val="square"/>
                  <c:size val="14"/>
                  <c:spPr>
                    <a:solidFill>
                      <a:schemeClr val="bg1"/>
                    </a:solidFill>
                    <a:ln w="25400">
                      <a:solidFill>
                        <a:schemeClr val="accent3"/>
                      </a:solidFill>
                    </a:ln>
                    <a:effectLst/>
                  </c:spPr>
                </c:marker>
                <c:cat>
                  <c:strRef>
                    <c:extLst>
                      <c:ext uri="{02D57815-91ED-43cb-92C2-25804820EDAC}">
                        <c15:formulaRef>
                          <c15:sqref>Sheet1!$A$2:$A$15</c15:sqref>
                        </c15:formulaRef>
                      </c:ext>
                    </c:extLst>
                    <c:strCache>
                      <c:ptCount val="14"/>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R1年度</c:v>
                      </c:pt>
                      <c:pt idx="12">
                        <c:v>R2年度</c:v>
                      </c:pt>
                      <c:pt idx="13">
                        <c:v>R3年度</c:v>
                      </c:pt>
                    </c:strCache>
                  </c:strRef>
                </c:cat>
                <c:val>
                  <c:numRef>
                    <c:extLst>
                      <c:ext uri="{02D57815-91ED-43cb-92C2-25804820EDAC}">
                        <c15:formulaRef>
                          <c15:sqref>Sheet1!$D$2:$D$15</c15:sqref>
                        </c15:formulaRef>
                      </c:ext>
                    </c:extLst>
                    <c:numCache>
                      <c:formatCode>General</c:formatCode>
                      <c:ptCount val="14"/>
                      <c:pt idx="0">
                        <c:v>6.9</c:v>
                      </c:pt>
                      <c:pt idx="1">
                        <c:v>11.7</c:v>
                      </c:pt>
                      <c:pt idx="2">
                        <c:v>12.4</c:v>
                      </c:pt>
                      <c:pt idx="3">
                        <c:v>12.5</c:v>
                      </c:pt>
                      <c:pt idx="4">
                        <c:v>13.1</c:v>
                      </c:pt>
                      <c:pt idx="5">
                        <c:v>14</c:v>
                      </c:pt>
                      <c:pt idx="6">
                        <c:v>13.9</c:v>
                      </c:pt>
                      <c:pt idx="7">
                        <c:v>15</c:v>
                      </c:pt>
                      <c:pt idx="8">
                        <c:v>15.8</c:v>
                      </c:pt>
                      <c:pt idx="9">
                        <c:v>16.600000000000001</c:v>
                      </c:pt>
                      <c:pt idx="10">
                        <c:v>18.5</c:v>
                      </c:pt>
                      <c:pt idx="11">
                        <c:v>19.100000000000001</c:v>
                      </c:pt>
                      <c:pt idx="12">
                        <c:v>16.899999999999999</c:v>
                      </c:pt>
                    </c:numCache>
                  </c:numRef>
                </c:val>
                <c:smooth val="0"/>
                <c:extLst>
                  <c:ext xmlns:c16="http://schemas.microsoft.com/office/drawing/2014/chart" uri="{C3380CC4-5D6E-409C-BE32-E72D297353CC}">
                    <c16:uniqueId val="{00000002-1D50-44AD-8FC6-8BA239AD298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特定保健指導（全国）</c:v>
                      </c:pt>
                    </c:strCache>
                  </c:strRef>
                </c:tx>
                <c:spPr>
                  <a:ln w="28575" cap="rnd">
                    <a:solidFill>
                      <a:schemeClr val="accent4"/>
                    </a:solidFill>
                    <a:round/>
                  </a:ln>
                  <a:effectLst/>
                </c:spPr>
                <c:marker>
                  <c:symbol val="triangle"/>
                  <c:size val="14"/>
                  <c:spPr>
                    <a:solidFill>
                      <a:schemeClr val="bg1"/>
                    </a:solidFill>
                    <a:ln w="25400">
                      <a:solidFill>
                        <a:schemeClr val="accent4"/>
                      </a:solidFill>
                    </a:ln>
                    <a:effectLst/>
                  </c:spPr>
                </c:marker>
                <c:cat>
                  <c:strRef>
                    <c:extLst xmlns:c15="http://schemas.microsoft.com/office/drawing/2012/chart">
                      <c:ext xmlns:c15="http://schemas.microsoft.com/office/drawing/2012/chart" uri="{02D57815-91ED-43cb-92C2-25804820EDAC}">
                        <c15:formulaRef>
                          <c15:sqref>Sheet1!$A$2:$A$15</c15:sqref>
                        </c15:formulaRef>
                      </c:ext>
                    </c:extLst>
                    <c:strCache>
                      <c:ptCount val="14"/>
                      <c:pt idx="0">
                        <c:v>H20年度</c:v>
                      </c:pt>
                      <c:pt idx="1">
                        <c:v>H21年度</c:v>
                      </c:pt>
                      <c:pt idx="2">
                        <c:v>H22年度</c:v>
                      </c:pt>
                      <c:pt idx="3">
                        <c:v>H23年度</c:v>
                      </c:pt>
                      <c:pt idx="4">
                        <c:v>H24年度</c:v>
                      </c:pt>
                      <c:pt idx="5">
                        <c:v>H25年度</c:v>
                      </c:pt>
                      <c:pt idx="6">
                        <c:v>H26年度</c:v>
                      </c:pt>
                      <c:pt idx="7">
                        <c:v>H27年度</c:v>
                      </c:pt>
                      <c:pt idx="8">
                        <c:v>H28年度</c:v>
                      </c:pt>
                      <c:pt idx="9">
                        <c:v>H29年度</c:v>
                      </c:pt>
                      <c:pt idx="10">
                        <c:v>H30年度</c:v>
                      </c:pt>
                      <c:pt idx="11">
                        <c:v>R1年度</c:v>
                      </c:pt>
                      <c:pt idx="12">
                        <c:v>R2年度</c:v>
                      </c:pt>
                      <c:pt idx="13">
                        <c:v>R3年度</c:v>
                      </c:pt>
                    </c:strCache>
                  </c:strRef>
                </c:cat>
                <c:val>
                  <c:numRef>
                    <c:extLst xmlns:c15="http://schemas.microsoft.com/office/drawing/2012/chart">
                      <c:ext xmlns:c15="http://schemas.microsoft.com/office/drawing/2012/chart" uri="{02D57815-91ED-43cb-92C2-25804820EDAC}">
                        <c15:formulaRef>
                          <c15:sqref>Sheet1!$E$2:$E$15</c15:sqref>
                        </c15:formulaRef>
                      </c:ext>
                    </c:extLst>
                    <c:numCache>
                      <c:formatCode>General</c:formatCode>
                      <c:ptCount val="14"/>
                      <c:pt idx="0">
                        <c:v>14.1</c:v>
                      </c:pt>
                      <c:pt idx="1">
                        <c:v>19.5</c:v>
                      </c:pt>
                      <c:pt idx="2">
                        <c:v>19.3</c:v>
                      </c:pt>
                      <c:pt idx="3">
                        <c:v>19.399999999999999</c:v>
                      </c:pt>
                      <c:pt idx="4">
                        <c:v>19.899999999999999</c:v>
                      </c:pt>
                      <c:pt idx="5">
                        <c:v>22.5</c:v>
                      </c:pt>
                      <c:pt idx="6">
                        <c:v>23</c:v>
                      </c:pt>
                      <c:pt idx="7">
                        <c:v>23.6</c:v>
                      </c:pt>
                      <c:pt idx="8">
                        <c:v>24.7</c:v>
                      </c:pt>
                      <c:pt idx="9">
                        <c:v>25.6</c:v>
                      </c:pt>
                      <c:pt idx="10">
                        <c:v>28.8</c:v>
                      </c:pt>
                      <c:pt idx="11">
                        <c:v>29.3</c:v>
                      </c:pt>
                      <c:pt idx="12">
                        <c:v>26.9</c:v>
                      </c:pt>
                    </c:numCache>
                  </c:numRef>
                </c:val>
                <c:smooth val="0"/>
                <c:extLst xmlns:c15="http://schemas.microsoft.com/office/drawing/2012/chart">
                  <c:ext xmlns:c16="http://schemas.microsoft.com/office/drawing/2014/chart" uri="{C3380CC4-5D6E-409C-BE32-E72D297353CC}">
                    <c16:uniqueId val="{00000003-1D50-44AD-8FC6-8BA239AD2987}"/>
                  </c:ext>
                </c:extLst>
              </c15:ser>
            </c15:filteredLineSeries>
          </c:ext>
        </c:extLst>
      </c:lineChart>
      <c:catAx>
        <c:axId val="1832539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832554591"/>
        <c:crosses val="autoZero"/>
        <c:auto val="1"/>
        <c:lblAlgn val="ctr"/>
        <c:lblOffset val="100"/>
        <c:noMultiLvlLbl val="0"/>
      </c:catAx>
      <c:valAx>
        <c:axId val="1832554591"/>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832539199"/>
        <c:crosses val="autoZero"/>
        <c:crossBetween val="between"/>
        <c:majorUnit val="5"/>
      </c:valAx>
      <c:spPr>
        <a:noFill/>
        <a:ln w="19050">
          <a:solidFill>
            <a:schemeClr val="accent3"/>
          </a:solidFill>
        </a:ln>
        <a:effectLst/>
      </c:spPr>
    </c:plotArea>
    <c:legend>
      <c:legendPos val="b"/>
      <c:layout>
        <c:manualLayout>
          <c:xMode val="edge"/>
          <c:yMode val="edge"/>
          <c:x val="0.31301927569824295"/>
          <c:y val="0.88966154453482649"/>
          <c:w val="0.37396144860351416"/>
          <c:h val="3.891452313231950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a:noFill/>
    </a:ln>
    <a:effectLst/>
  </c:spPr>
  <c:txPr>
    <a:bodyPr/>
    <a:lstStyle/>
    <a:p>
      <a:pPr>
        <a:defRPr>
          <a:latin typeface="UD デジタル 教科書体 N-R" panose="02020400000000000000" pitchFamily="17" charset="-128"/>
          <a:ea typeface="UD デジタル 教科書体 N-R" panose="02020400000000000000" pitchFamily="17" charset="-128"/>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400" dirty="0" smtClean="0">
                <a:solidFill>
                  <a:schemeClr val="tx1"/>
                </a:solidFill>
                <a:latin typeface="BIZ UDPゴシック" panose="020B0400000000000000" pitchFamily="50" charset="-128"/>
                <a:ea typeface="BIZ UDPゴシック" panose="020B0400000000000000" pitchFamily="50" charset="-128"/>
              </a:rPr>
              <a:t>府内市町村国保の</a:t>
            </a:r>
            <a:r>
              <a:rPr lang="ja-JP" sz="1400" dirty="0" smtClean="0">
                <a:solidFill>
                  <a:schemeClr val="tx1"/>
                </a:solidFill>
                <a:latin typeface="BIZ UDPゴシック" panose="020B0400000000000000" pitchFamily="50" charset="-128"/>
                <a:ea typeface="BIZ UDPゴシック" panose="020B0400000000000000" pitchFamily="50" charset="-128"/>
              </a:rPr>
              <a:t>月別</a:t>
            </a:r>
            <a:r>
              <a:rPr lang="ja-JP" sz="1400" dirty="0">
                <a:solidFill>
                  <a:schemeClr val="tx1"/>
                </a:solidFill>
                <a:latin typeface="BIZ UDPゴシック" panose="020B0400000000000000" pitchFamily="50" charset="-128"/>
                <a:ea typeface="BIZ UDPゴシック" panose="020B0400000000000000" pitchFamily="50" charset="-128"/>
              </a:rPr>
              <a:t>受診率の推移</a:t>
            </a:r>
          </a:p>
        </c:rich>
      </c:tx>
      <c:layout>
        <c:manualLayout>
          <c:xMode val="edge"/>
          <c:yMode val="edge"/>
          <c:x val="0.3387369304342327"/>
          <c:y val="9.893496154587634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0.10753293151599114"/>
          <c:y val="7.3683634090269221E-2"/>
          <c:w val="0.89246706848400881"/>
          <c:h val="0.64911199973453948"/>
        </c:manualLayout>
      </c:layout>
      <c:barChart>
        <c:barDir val="col"/>
        <c:grouping val="clustered"/>
        <c:varyColors val="0"/>
        <c:ser>
          <c:idx val="0"/>
          <c:order val="0"/>
          <c:tx>
            <c:strRef>
              <c:f>グラフ化!$C$27</c:f>
              <c:strCache>
                <c:ptCount val="1"/>
                <c:pt idx="0">
                  <c:v>Ｈ30年度</c:v>
                </c:pt>
              </c:strCache>
            </c:strRef>
          </c:tx>
          <c:spPr>
            <a:solidFill>
              <a:schemeClr val="accent1"/>
            </a:solidFill>
            <a:ln>
              <a:noFill/>
            </a:ln>
            <a:effectLst/>
          </c:spPr>
          <c:invertIfNegative val="0"/>
          <c:cat>
            <c:strRef>
              <c:f>グラフ化!$D$26:$O$26</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グラフ化!$D$27:$O$27</c:f>
              <c:numCache>
                <c:formatCode>0.00%</c:formatCode>
                <c:ptCount val="12"/>
                <c:pt idx="0">
                  <c:v>5.0000000000000001E-3</c:v>
                </c:pt>
                <c:pt idx="1">
                  <c:v>2.1999999999999999E-2</c:v>
                </c:pt>
                <c:pt idx="2">
                  <c:v>3.5000000000000003E-2</c:v>
                </c:pt>
                <c:pt idx="3">
                  <c:v>2.9000000000000001E-2</c:v>
                </c:pt>
                <c:pt idx="4">
                  <c:v>2.1999999999999999E-2</c:v>
                </c:pt>
                <c:pt idx="5">
                  <c:v>2.5000000000000001E-2</c:v>
                </c:pt>
                <c:pt idx="6">
                  <c:v>3.7999999999999999E-2</c:v>
                </c:pt>
                <c:pt idx="7">
                  <c:v>3.7999999999999999E-2</c:v>
                </c:pt>
                <c:pt idx="8">
                  <c:v>2.3E-2</c:v>
                </c:pt>
                <c:pt idx="9">
                  <c:v>2.1000000000000001E-2</c:v>
                </c:pt>
                <c:pt idx="10">
                  <c:v>3.4000000000000002E-2</c:v>
                </c:pt>
                <c:pt idx="11">
                  <c:v>4.9000000000000002E-2</c:v>
                </c:pt>
              </c:numCache>
            </c:numRef>
          </c:val>
          <c:extLst>
            <c:ext xmlns:c16="http://schemas.microsoft.com/office/drawing/2014/chart" uri="{C3380CC4-5D6E-409C-BE32-E72D297353CC}">
              <c16:uniqueId val="{00000000-935E-4343-817E-AFB559B0F50C}"/>
            </c:ext>
          </c:extLst>
        </c:ser>
        <c:ser>
          <c:idx val="1"/>
          <c:order val="1"/>
          <c:tx>
            <c:strRef>
              <c:f>グラフ化!$C$28</c:f>
              <c:strCache>
                <c:ptCount val="1"/>
                <c:pt idx="0">
                  <c:v>Ｒ1年度</c:v>
                </c:pt>
              </c:strCache>
            </c:strRef>
          </c:tx>
          <c:spPr>
            <a:solidFill>
              <a:schemeClr val="accent2"/>
            </a:solidFill>
            <a:ln>
              <a:noFill/>
            </a:ln>
            <a:effectLst/>
          </c:spPr>
          <c:invertIfNegative val="0"/>
          <c:cat>
            <c:strRef>
              <c:f>グラフ化!$D$26:$O$26</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グラフ化!$D$28:$O$28</c:f>
              <c:numCache>
                <c:formatCode>0.00%</c:formatCode>
                <c:ptCount val="12"/>
                <c:pt idx="0">
                  <c:v>4.2542749056415294E-3</c:v>
                </c:pt>
                <c:pt idx="1">
                  <c:v>2.100208913346566E-2</c:v>
                </c:pt>
                <c:pt idx="2">
                  <c:v>3.0448794513527246E-2</c:v>
                </c:pt>
                <c:pt idx="3">
                  <c:v>2.7206511494577375E-2</c:v>
                </c:pt>
                <c:pt idx="4">
                  <c:v>1.8558251787635167E-2</c:v>
                </c:pt>
                <c:pt idx="5">
                  <c:v>2.5131855738312506E-2</c:v>
                </c:pt>
                <c:pt idx="6">
                  <c:v>3.32010070694655E-2</c:v>
                </c:pt>
                <c:pt idx="7">
                  <c:v>3.1845169584648995E-2</c:v>
                </c:pt>
                <c:pt idx="8">
                  <c:v>2.0819669995092056E-2</c:v>
                </c:pt>
                <c:pt idx="9">
                  <c:v>2.1998879425292849E-2</c:v>
                </c:pt>
                <c:pt idx="10">
                  <c:v>3.0301121877700999E-2</c:v>
                </c:pt>
                <c:pt idx="11">
                  <c:v>3.4684248396955629E-2</c:v>
                </c:pt>
              </c:numCache>
            </c:numRef>
          </c:val>
          <c:extLst>
            <c:ext xmlns:c16="http://schemas.microsoft.com/office/drawing/2014/chart" uri="{C3380CC4-5D6E-409C-BE32-E72D297353CC}">
              <c16:uniqueId val="{00000001-935E-4343-817E-AFB559B0F50C}"/>
            </c:ext>
          </c:extLst>
        </c:ser>
        <c:ser>
          <c:idx val="2"/>
          <c:order val="2"/>
          <c:tx>
            <c:strRef>
              <c:f>グラフ化!$C$29</c:f>
              <c:strCache>
                <c:ptCount val="1"/>
                <c:pt idx="0">
                  <c:v>Ｒ2年度</c:v>
                </c:pt>
              </c:strCache>
            </c:strRef>
          </c:tx>
          <c:spPr>
            <a:solidFill>
              <a:schemeClr val="accent3"/>
            </a:solidFill>
            <a:ln>
              <a:noFill/>
            </a:ln>
            <a:effectLst/>
          </c:spPr>
          <c:invertIfNegative val="0"/>
          <c:cat>
            <c:strRef>
              <c:f>グラフ化!$D$26:$O$26</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グラフ化!$D$29:$O$29</c:f>
              <c:numCache>
                <c:formatCode>0.00%</c:formatCode>
                <c:ptCount val="12"/>
                <c:pt idx="0">
                  <c:v>1.5564974033891832E-3</c:v>
                </c:pt>
                <c:pt idx="1">
                  <c:v>2.3094043587803641E-3</c:v>
                </c:pt>
                <c:pt idx="2">
                  <c:v>1.7158933149207797E-2</c:v>
                </c:pt>
                <c:pt idx="3">
                  <c:v>2.3949052071779577E-2</c:v>
                </c:pt>
                <c:pt idx="4">
                  <c:v>1.7703229787202786E-2</c:v>
                </c:pt>
                <c:pt idx="5">
                  <c:v>2.6146805838150714E-2</c:v>
                </c:pt>
                <c:pt idx="6">
                  <c:v>3.6510478261188931E-2</c:v>
                </c:pt>
                <c:pt idx="7">
                  <c:v>2.7617361667119634E-2</c:v>
                </c:pt>
                <c:pt idx="8">
                  <c:v>1.9651238807395381E-2</c:v>
                </c:pt>
                <c:pt idx="9">
                  <c:v>1.7795047708591954E-2</c:v>
                </c:pt>
                <c:pt idx="10">
                  <c:v>2.7276533542923042E-2</c:v>
                </c:pt>
                <c:pt idx="11">
                  <c:v>4.549394368990517E-2</c:v>
                </c:pt>
              </c:numCache>
            </c:numRef>
          </c:val>
          <c:extLst>
            <c:ext xmlns:c16="http://schemas.microsoft.com/office/drawing/2014/chart" uri="{C3380CC4-5D6E-409C-BE32-E72D297353CC}">
              <c16:uniqueId val="{00000002-935E-4343-817E-AFB559B0F50C}"/>
            </c:ext>
          </c:extLst>
        </c:ser>
        <c:ser>
          <c:idx val="3"/>
          <c:order val="3"/>
          <c:tx>
            <c:strRef>
              <c:f>グラフ化!$C$30</c:f>
              <c:strCache>
                <c:ptCount val="1"/>
                <c:pt idx="0">
                  <c:v>Ｒ3年度</c:v>
                </c:pt>
              </c:strCache>
            </c:strRef>
          </c:tx>
          <c:spPr>
            <a:solidFill>
              <a:schemeClr val="accent4"/>
            </a:solidFill>
            <a:ln>
              <a:noFill/>
            </a:ln>
            <a:effectLst/>
          </c:spPr>
          <c:invertIfNegative val="0"/>
          <c:cat>
            <c:strRef>
              <c:f>グラフ化!$D$26:$O$26</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グラフ化!$D$30:$O$30</c:f>
              <c:numCache>
                <c:formatCode>0.00%</c:formatCode>
                <c:ptCount val="12"/>
                <c:pt idx="0">
                  <c:v>5.1249247159781686E-3</c:v>
                </c:pt>
                <c:pt idx="1">
                  <c:v>1.4415627653644869E-2</c:v>
                </c:pt>
                <c:pt idx="2">
                  <c:v>1.962210226656342E-2</c:v>
                </c:pt>
                <c:pt idx="3">
                  <c:v>1.7897583803741568E-2</c:v>
                </c:pt>
                <c:pt idx="4">
                  <c:v>1.5850082859184277E-2</c:v>
                </c:pt>
                <c:pt idx="5">
                  <c:v>2.3597846783455098E-2</c:v>
                </c:pt>
                <c:pt idx="6">
                  <c:v>3.4167910489636057E-2</c:v>
                </c:pt>
                <c:pt idx="7">
                  <c:v>3.4226267296620913E-2</c:v>
                </c:pt>
                <c:pt idx="8">
                  <c:v>2.5348550993000925E-2</c:v>
                </c:pt>
                <c:pt idx="9">
                  <c:v>2.1686287272604847E-2</c:v>
                </c:pt>
                <c:pt idx="10">
                  <c:v>2.608698905061705E-2</c:v>
                </c:pt>
                <c:pt idx="11">
                  <c:v>3.6761047579501799E-2</c:v>
                </c:pt>
              </c:numCache>
            </c:numRef>
          </c:val>
          <c:extLst>
            <c:ext xmlns:c16="http://schemas.microsoft.com/office/drawing/2014/chart" uri="{C3380CC4-5D6E-409C-BE32-E72D297353CC}">
              <c16:uniqueId val="{00000003-935E-4343-817E-AFB559B0F50C}"/>
            </c:ext>
          </c:extLst>
        </c:ser>
        <c:dLbls>
          <c:showLegendKey val="0"/>
          <c:showVal val="0"/>
          <c:showCatName val="0"/>
          <c:showSerName val="0"/>
          <c:showPercent val="0"/>
          <c:showBubbleSize val="0"/>
        </c:dLbls>
        <c:gapWidth val="219"/>
        <c:overlap val="-27"/>
        <c:axId val="715853984"/>
        <c:axId val="715866464"/>
      </c:barChart>
      <c:catAx>
        <c:axId val="71585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715866464"/>
        <c:crosses val="autoZero"/>
        <c:auto val="1"/>
        <c:lblAlgn val="ctr"/>
        <c:lblOffset val="100"/>
        <c:noMultiLvlLbl val="0"/>
      </c:catAx>
      <c:valAx>
        <c:axId val="715866464"/>
        <c:scaling>
          <c:orientation val="minMax"/>
          <c:max val="5.000000000000001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7158539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UD デジタル 教科書体 N-R" panose="02020400000000000000" pitchFamily="17" charset="-128"/>
                <a:ea typeface="UD デジタル 教科書体 N-R" panose="02020400000000000000" pitchFamily="17" charset="-128"/>
                <a:cs typeface="+mn-cs"/>
              </a:defRPr>
            </a:pPr>
            <a:endParaRPr lang="ja-JP"/>
          </a:p>
        </c:txPr>
      </c:dTable>
      <c:spPr>
        <a:noFill/>
        <a:ln>
          <a:noFill/>
        </a:ln>
        <a:effectLst/>
      </c:spPr>
    </c:plotArea>
    <c:legend>
      <c:legendPos val="b"/>
      <c:layout>
        <c:manualLayout>
          <c:xMode val="edge"/>
          <c:yMode val="edge"/>
          <c:x val="0.11298915146994913"/>
          <c:y val="9.163092754249251E-2"/>
          <c:w val="0.28702842618020274"/>
          <c:h val="0.119113426788759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chemeClr val="bg1"/>
    </a:solidFill>
    <a:ln w="9525" cap="flat" cmpd="sng" algn="ctr">
      <a:solidFill>
        <a:schemeClr val="accent1"/>
      </a:solidFill>
      <a:round/>
    </a:ln>
    <a:effectLst/>
  </c:spPr>
  <c:txPr>
    <a:bodyPr/>
    <a:lstStyle/>
    <a:p>
      <a:pPr>
        <a:defRPr sz="1200">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30994863812373E-2"/>
          <c:y val="5.3140096618357488E-2"/>
          <c:w val="0.91555588674444088"/>
          <c:h val="0.69954962151470201"/>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Sheet1!$A$2:$A$44</c:f>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島本町</c:v>
                </c:pt>
                <c:pt idx="32">
                  <c:v>豊能町</c:v>
                </c:pt>
                <c:pt idx="33">
                  <c:v>能勢町</c:v>
                </c:pt>
                <c:pt idx="34">
                  <c:v>忠岡町</c:v>
                </c:pt>
                <c:pt idx="35">
                  <c:v>熊取町</c:v>
                </c:pt>
                <c:pt idx="36">
                  <c:v>田尻町</c:v>
                </c:pt>
                <c:pt idx="37">
                  <c:v>阪南市</c:v>
                </c:pt>
                <c:pt idx="38">
                  <c:v>岬町</c:v>
                </c:pt>
                <c:pt idx="39">
                  <c:v>太子町</c:v>
                </c:pt>
                <c:pt idx="40">
                  <c:v>河南町</c:v>
                </c:pt>
                <c:pt idx="41">
                  <c:v>千早赤阪村</c:v>
                </c:pt>
                <c:pt idx="42">
                  <c:v>大阪狭山市</c:v>
                </c:pt>
              </c:strCache>
            </c:strRef>
          </c:cat>
          <c:val>
            <c:numRef>
              <c:f>Sheet1!$B$2:$B$44</c:f>
              <c:numCache>
                <c:formatCode>0.00%</c:formatCode>
                <c:ptCount val="43"/>
                <c:pt idx="0">
                  <c:v>0.20599999999999999</c:v>
                </c:pt>
                <c:pt idx="1">
                  <c:v>0.27500000000000002</c:v>
                </c:pt>
                <c:pt idx="2">
                  <c:v>0.254</c:v>
                </c:pt>
                <c:pt idx="3">
                  <c:v>0.23699999999999999</c:v>
                </c:pt>
                <c:pt idx="4">
                  <c:v>0.374</c:v>
                </c:pt>
                <c:pt idx="5">
                  <c:v>0.40300000000000002</c:v>
                </c:pt>
                <c:pt idx="6">
                  <c:v>0.35</c:v>
                </c:pt>
                <c:pt idx="7">
                  <c:v>0.32700000000000001</c:v>
                </c:pt>
                <c:pt idx="8">
                  <c:v>0.27800000000000002</c:v>
                </c:pt>
                <c:pt idx="9">
                  <c:v>0.27200000000000002</c:v>
                </c:pt>
                <c:pt idx="10">
                  <c:v>0.30099999999999999</c:v>
                </c:pt>
                <c:pt idx="11">
                  <c:v>0.25900000000000001</c:v>
                </c:pt>
                <c:pt idx="12">
                  <c:v>0.28899999999999998</c:v>
                </c:pt>
                <c:pt idx="13">
                  <c:v>0.316</c:v>
                </c:pt>
                <c:pt idx="14">
                  <c:v>0.374</c:v>
                </c:pt>
                <c:pt idx="15">
                  <c:v>0.34799999999999998</c:v>
                </c:pt>
                <c:pt idx="16">
                  <c:v>0.377</c:v>
                </c:pt>
                <c:pt idx="17">
                  <c:v>0.25700000000000001</c:v>
                </c:pt>
                <c:pt idx="18">
                  <c:v>0.30299999999999999</c:v>
                </c:pt>
                <c:pt idx="19">
                  <c:v>0.36699999999999999</c:v>
                </c:pt>
                <c:pt idx="20">
                  <c:v>0.36099999999999999</c:v>
                </c:pt>
                <c:pt idx="21">
                  <c:v>0.374</c:v>
                </c:pt>
                <c:pt idx="22">
                  <c:v>0.35399999999999998</c:v>
                </c:pt>
                <c:pt idx="23">
                  <c:v>0.249</c:v>
                </c:pt>
                <c:pt idx="24">
                  <c:v>0.25900000000000001</c:v>
                </c:pt>
                <c:pt idx="25">
                  <c:v>0.32300000000000001</c:v>
                </c:pt>
                <c:pt idx="26">
                  <c:v>0.47799999999999998</c:v>
                </c:pt>
                <c:pt idx="27">
                  <c:v>0.254</c:v>
                </c:pt>
                <c:pt idx="28">
                  <c:v>0.316</c:v>
                </c:pt>
                <c:pt idx="29">
                  <c:v>0.33200000000000002</c:v>
                </c:pt>
                <c:pt idx="30">
                  <c:v>0.27900000000000003</c:v>
                </c:pt>
                <c:pt idx="31">
                  <c:v>0.30299999999999999</c:v>
                </c:pt>
                <c:pt idx="32">
                  <c:v>0.496</c:v>
                </c:pt>
                <c:pt idx="33">
                  <c:v>0.311</c:v>
                </c:pt>
                <c:pt idx="34">
                  <c:v>0.311</c:v>
                </c:pt>
                <c:pt idx="35">
                  <c:v>0.33600000000000002</c:v>
                </c:pt>
                <c:pt idx="36">
                  <c:v>0.38500000000000001</c:v>
                </c:pt>
                <c:pt idx="37">
                  <c:v>0.26100000000000001</c:v>
                </c:pt>
                <c:pt idx="38">
                  <c:v>0.188</c:v>
                </c:pt>
                <c:pt idx="39">
                  <c:v>0.36799999999999999</c:v>
                </c:pt>
                <c:pt idx="40">
                  <c:v>0.255</c:v>
                </c:pt>
                <c:pt idx="41">
                  <c:v>0.38700000000000001</c:v>
                </c:pt>
                <c:pt idx="42">
                  <c:v>0.36699999999999999</c:v>
                </c:pt>
              </c:numCache>
            </c:numRef>
          </c:val>
          <c:extLst>
            <c:ext xmlns:c16="http://schemas.microsoft.com/office/drawing/2014/chart" uri="{C3380CC4-5D6E-409C-BE32-E72D297353CC}">
              <c16:uniqueId val="{00000000-88E4-40BC-9A2F-F721C8C1DC6D}"/>
            </c:ext>
          </c:extLst>
        </c:ser>
        <c:dLbls>
          <c:showLegendKey val="0"/>
          <c:showVal val="0"/>
          <c:showCatName val="0"/>
          <c:showSerName val="0"/>
          <c:showPercent val="0"/>
          <c:showBubbleSize val="0"/>
        </c:dLbls>
        <c:gapWidth val="83"/>
        <c:overlap val="-27"/>
        <c:axId val="458299200"/>
        <c:axId val="458310432"/>
      </c:barChart>
      <c:catAx>
        <c:axId val="45829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58310432"/>
        <c:crosses val="autoZero"/>
        <c:auto val="1"/>
        <c:lblAlgn val="ctr"/>
        <c:lblOffset val="100"/>
        <c:noMultiLvlLbl val="0"/>
      </c:catAx>
      <c:valAx>
        <c:axId val="458310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58299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30994863812373E-2"/>
          <c:y val="5.3140096618357488E-2"/>
          <c:w val="0.91555588674444088"/>
          <c:h val="0.69954962151470201"/>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Sheet1!$A$2:$A$44</c:f>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島本町</c:v>
                </c:pt>
                <c:pt idx="32">
                  <c:v>豊能町</c:v>
                </c:pt>
                <c:pt idx="33">
                  <c:v>能勢町</c:v>
                </c:pt>
                <c:pt idx="34">
                  <c:v>忠岡町</c:v>
                </c:pt>
                <c:pt idx="35">
                  <c:v>熊取町</c:v>
                </c:pt>
                <c:pt idx="36">
                  <c:v>田尻町</c:v>
                </c:pt>
                <c:pt idx="37">
                  <c:v>阪南市</c:v>
                </c:pt>
                <c:pt idx="38">
                  <c:v>岬町</c:v>
                </c:pt>
                <c:pt idx="39">
                  <c:v>太子町</c:v>
                </c:pt>
                <c:pt idx="40">
                  <c:v>河南町</c:v>
                </c:pt>
                <c:pt idx="41">
                  <c:v>千早赤阪村</c:v>
                </c:pt>
                <c:pt idx="42">
                  <c:v>大阪狭山市</c:v>
                </c:pt>
              </c:strCache>
            </c:strRef>
          </c:cat>
          <c:val>
            <c:numRef>
              <c:f>Sheet1!$B$2:$B$44</c:f>
              <c:numCache>
                <c:formatCode>0.00%</c:formatCode>
                <c:ptCount val="43"/>
                <c:pt idx="0">
                  <c:v>6.6000000000000003E-2</c:v>
                </c:pt>
                <c:pt idx="1">
                  <c:v>6.8000000000000005E-2</c:v>
                </c:pt>
                <c:pt idx="2">
                  <c:v>0.19700000000000001</c:v>
                </c:pt>
                <c:pt idx="3">
                  <c:v>0.17399999999999999</c:v>
                </c:pt>
                <c:pt idx="4">
                  <c:v>0.04</c:v>
                </c:pt>
                <c:pt idx="5">
                  <c:v>0.33</c:v>
                </c:pt>
                <c:pt idx="6">
                  <c:v>0.34399999999999997</c:v>
                </c:pt>
                <c:pt idx="7">
                  <c:v>0.186</c:v>
                </c:pt>
                <c:pt idx="8">
                  <c:v>0.60399999999999998</c:v>
                </c:pt>
                <c:pt idx="9">
                  <c:v>0.17599999999999999</c:v>
                </c:pt>
                <c:pt idx="10">
                  <c:v>0.104</c:v>
                </c:pt>
                <c:pt idx="11">
                  <c:v>0.71599999999999997</c:v>
                </c:pt>
                <c:pt idx="12">
                  <c:v>6.2E-2</c:v>
                </c:pt>
                <c:pt idx="13">
                  <c:v>0.18</c:v>
                </c:pt>
                <c:pt idx="14">
                  <c:v>7.1999999999999995E-2</c:v>
                </c:pt>
                <c:pt idx="15">
                  <c:v>0.183</c:v>
                </c:pt>
                <c:pt idx="16">
                  <c:v>0.13400000000000001</c:v>
                </c:pt>
                <c:pt idx="17">
                  <c:v>0.129</c:v>
                </c:pt>
                <c:pt idx="18">
                  <c:v>0.21199999999999999</c:v>
                </c:pt>
                <c:pt idx="19">
                  <c:v>0.157</c:v>
                </c:pt>
                <c:pt idx="20">
                  <c:v>0.26</c:v>
                </c:pt>
                <c:pt idx="21">
                  <c:v>0.31900000000000001</c:v>
                </c:pt>
                <c:pt idx="22">
                  <c:v>0.20100000000000001</c:v>
                </c:pt>
                <c:pt idx="23">
                  <c:v>4.9000000000000002E-2</c:v>
                </c:pt>
                <c:pt idx="24">
                  <c:v>0.69799999999999995</c:v>
                </c:pt>
                <c:pt idx="25">
                  <c:v>0.28799999999999998</c:v>
                </c:pt>
                <c:pt idx="26">
                  <c:v>0.35599999999999998</c:v>
                </c:pt>
                <c:pt idx="27">
                  <c:v>0.128</c:v>
                </c:pt>
                <c:pt idx="28">
                  <c:v>0.25900000000000001</c:v>
                </c:pt>
                <c:pt idx="29">
                  <c:v>0.216</c:v>
                </c:pt>
                <c:pt idx="30">
                  <c:v>0.57299999999999995</c:v>
                </c:pt>
                <c:pt idx="31">
                  <c:v>0.28100000000000003</c:v>
                </c:pt>
                <c:pt idx="32">
                  <c:v>0.30099999999999999</c:v>
                </c:pt>
                <c:pt idx="33">
                  <c:v>0.26700000000000002</c:v>
                </c:pt>
                <c:pt idx="34">
                  <c:v>0.315</c:v>
                </c:pt>
                <c:pt idx="35">
                  <c:v>0.33900000000000002</c:v>
                </c:pt>
                <c:pt idx="36">
                  <c:v>2.9000000000000001E-2</c:v>
                </c:pt>
                <c:pt idx="37">
                  <c:v>0.42099999999999999</c:v>
                </c:pt>
                <c:pt idx="38">
                  <c:v>0.21099999999999999</c:v>
                </c:pt>
                <c:pt idx="39">
                  <c:v>0.47099999999999997</c:v>
                </c:pt>
                <c:pt idx="40">
                  <c:v>5.3999999999999999E-2</c:v>
                </c:pt>
                <c:pt idx="41">
                  <c:v>0.222</c:v>
                </c:pt>
                <c:pt idx="42">
                  <c:v>0.21299999999999999</c:v>
                </c:pt>
              </c:numCache>
            </c:numRef>
          </c:val>
          <c:extLst>
            <c:ext xmlns:c16="http://schemas.microsoft.com/office/drawing/2014/chart" uri="{C3380CC4-5D6E-409C-BE32-E72D297353CC}">
              <c16:uniqueId val="{00000000-C83B-48C6-BEE8-F9F9C39E8844}"/>
            </c:ext>
          </c:extLst>
        </c:ser>
        <c:dLbls>
          <c:showLegendKey val="0"/>
          <c:showVal val="0"/>
          <c:showCatName val="0"/>
          <c:showSerName val="0"/>
          <c:showPercent val="0"/>
          <c:showBubbleSize val="0"/>
        </c:dLbls>
        <c:gapWidth val="83"/>
        <c:overlap val="-27"/>
        <c:axId val="458299200"/>
        <c:axId val="458310432"/>
      </c:barChart>
      <c:catAx>
        <c:axId val="45829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8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58310432"/>
        <c:crosses val="autoZero"/>
        <c:auto val="1"/>
        <c:lblAlgn val="ctr"/>
        <c:lblOffset val="100"/>
        <c:noMultiLvlLbl val="0"/>
      </c:catAx>
      <c:valAx>
        <c:axId val="458310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458299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sz="1600" dirty="0" smtClean="0">
                <a:solidFill>
                  <a:schemeClr val="tx1"/>
                </a:solidFill>
                <a:latin typeface="BIZ UDPゴシック" panose="020B0400000000000000" pitchFamily="50" charset="-128"/>
                <a:ea typeface="BIZ UDPゴシック" panose="020B0400000000000000" pitchFamily="50" charset="-128"/>
              </a:rPr>
              <a:t>個別</a:t>
            </a:r>
            <a:r>
              <a:rPr lang="ja-JP" altLang="en-US" sz="1600" dirty="0" smtClean="0">
                <a:solidFill>
                  <a:schemeClr val="tx1"/>
                </a:solidFill>
                <a:latin typeface="BIZ UDPゴシック" panose="020B0400000000000000" pitchFamily="50" charset="-128"/>
                <a:ea typeface="BIZ UDPゴシック" panose="020B0400000000000000" pitchFamily="50" charset="-128"/>
              </a:rPr>
              <a:t>健診・集団健診</a:t>
            </a:r>
            <a:r>
              <a:rPr lang="ja-JP" sz="1600" dirty="0" smtClean="0">
                <a:solidFill>
                  <a:schemeClr val="tx1"/>
                </a:solidFill>
                <a:latin typeface="BIZ UDPゴシック" panose="020B0400000000000000" pitchFamily="50" charset="-128"/>
                <a:ea typeface="BIZ UDPゴシック" panose="020B0400000000000000" pitchFamily="50" charset="-128"/>
              </a:rPr>
              <a:t>の</a:t>
            </a:r>
            <a:r>
              <a:rPr lang="ja-JP" sz="1600" dirty="0">
                <a:solidFill>
                  <a:schemeClr val="tx1"/>
                </a:solidFill>
                <a:latin typeface="BIZ UDPゴシック" panose="020B0400000000000000" pitchFamily="50" charset="-128"/>
                <a:ea typeface="BIZ UDPゴシック" panose="020B0400000000000000" pitchFamily="50" charset="-128"/>
              </a:rPr>
              <a:t>受診率</a:t>
            </a:r>
            <a:endParaRPr lang="en-US" sz="1600" dirty="0">
              <a:solidFill>
                <a:schemeClr val="tx1"/>
              </a:solidFill>
              <a:latin typeface="BIZ UDPゴシック" panose="020B0400000000000000" pitchFamily="50" charset="-128"/>
              <a:ea typeface="BIZ UDPゴシック" panose="020B0400000000000000" pitchFamily="50" charset="-128"/>
            </a:endParaRPr>
          </a:p>
        </c:rich>
      </c:tx>
      <c:layout>
        <c:manualLayout>
          <c:xMode val="edge"/>
          <c:yMode val="edge"/>
          <c:x val="0.32980064867360187"/>
          <c:y val="6.7032307729542233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8.7801706310793273E-2"/>
          <c:y val="7.6795719509313506E-2"/>
          <c:w val="0.79645979412389423"/>
          <c:h val="0.73711652086599044"/>
        </c:manualLayout>
      </c:layout>
      <c:barChart>
        <c:barDir val="col"/>
        <c:grouping val="stacked"/>
        <c:varyColors val="0"/>
        <c:ser>
          <c:idx val="0"/>
          <c:order val="0"/>
          <c:tx>
            <c:strRef>
              <c:f>グラフ化!$C$49</c:f>
              <c:strCache>
                <c:ptCount val="1"/>
                <c:pt idx="0">
                  <c:v>集団（直営）</c:v>
                </c:pt>
              </c:strCache>
            </c:strRef>
          </c:tx>
          <c:spPr>
            <a:solidFill>
              <a:schemeClr val="accent4">
                <a:lumMod val="40000"/>
                <a:lumOff val="60000"/>
              </a:schemeClr>
            </a:solidFill>
            <a:ln w="12700">
              <a:solidFill>
                <a:schemeClr val="bg2">
                  <a:lumMod val="50000"/>
                </a:schemeClr>
              </a:solidFill>
            </a:ln>
            <a:effectLst/>
          </c:spPr>
          <c:invertIfNegative val="0"/>
          <c:dLbls>
            <c:dLbl>
              <c:idx val="0"/>
              <c:layout>
                <c:manualLayout>
                  <c:x val="-0.17649552860723527"/>
                  <c:y val="-3.7053958692944478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1"/>
              <c:showPercent val="0"/>
              <c:showBubbleSize val="0"/>
              <c:extLst>
                <c:ext xmlns:c15="http://schemas.microsoft.com/office/drawing/2012/chart" uri="{CE6537A1-D6FC-4f65-9D91-7224C49458BB}">
                  <c15:layout>
                    <c:manualLayout>
                      <c:w val="0.12268910781786663"/>
                      <c:h val="0.11202037718620214"/>
                    </c:manualLayout>
                  </c15:layout>
                </c:ext>
                <c:ext xmlns:c16="http://schemas.microsoft.com/office/drawing/2014/chart" uri="{C3380CC4-5D6E-409C-BE32-E72D297353CC}">
                  <c16:uniqueId val="{00000003-F803-48F1-AF3D-33DBAAE31503}"/>
                </c:ext>
              </c:extLst>
            </c:dLbl>
            <c:dLbl>
              <c:idx val="1"/>
              <c:layout>
                <c:manualLayout>
                  <c:x val="0.18780700320413621"/>
                  <c:y val="-2.3396918591378945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1"/>
              <c:showPercent val="0"/>
              <c:showBubbleSize val="0"/>
              <c:extLst>
                <c:ext xmlns:c15="http://schemas.microsoft.com/office/drawing/2012/chart" uri="{CE6537A1-D6FC-4f65-9D91-7224C49458BB}">
                  <c15:layout>
                    <c:manualLayout>
                      <c:w val="0.13741976182738708"/>
                      <c:h val="0.12219295048680169"/>
                    </c:manualLayout>
                  </c15:layout>
                </c:ext>
                <c:ext xmlns:c16="http://schemas.microsoft.com/office/drawing/2014/chart" uri="{C3380CC4-5D6E-409C-BE32-E72D297353CC}">
                  <c16:uniqueId val="{00000004-F803-48F1-AF3D-33DBAAE31503}"/>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グラフ化!$D$48:$E$48</c:f>
              <c:strCache>
                <c:ptCount val="2"/>
                <c:pt idx="0">
                  <c:v>R2年度計</c:v>
                </c:pt>
                <c:pt idx="1">
                  <c:v>R3年度計</c:v>
                </c:pt>
              </c:strCache>
            </c:strRef>
          </c:cat>
          <c:val>
            <c:numRef>
              <c:f>グラフ化!$D$49:$E$49</c:f>
              <c:numCache>
                <c:formatCode>0.00%</c:formatCode>
                <c:ptCount val="2"/>
                <c:pt idx="0">
                  <c:v>1.0935147165764403E-2</c:v>
                </c:pt>
                <c:pt idx="1">
                  <c:v>1.6376042286240136E-2</c:v>
                </c:pt>
              </c:numCache>
            </c:numRef>
          </c:val>
          <c:extLst>
            <c:ext xmlns:c16="http://schemas.microsoft.com/office/drawing/2014/chart" uri="{C3380CC4-5D6E-409C-BE32-E72D297353CC}">
              <c16:uniqueId val="{00000000-F803-48F1-AF3D-33DBAAE31503}"/>
            </c:ext>
          </c:extLst>
        </c:ser>
        <c:ser>
          <c:idx val="1"/>
          <c:order val="1"/>
          <c:tx>
            <c:strRef>
              <c:f>グラフ化!$C$50</c:f>
              <c:strCache>
                <c:ptCount val="1"/>
                <c:pt idx="0">
                  <c:v>集団（委託・人間ドック等）</c:v>
                </c:pt>
              </c:strCache>
            </c:strRef>
          </c:tx>
          <c:spPr>
            <a:solidFill>
              <a:schemeClr val="accent2"/>
            </a:solidFill>
            <a:ln w="12700">
              <a:solidFill>
                <a:schemeClr val="accent2">
                  <a:lumMod val="50000"/>
                </a:schemeClr>
              </a:solidFill>
            </a:ln>
            <a:effectLst/>
          </c:spPr>
          <c:invertIfNegative val="0"/>
          <c:dLbls>
            <c:spPr>
              <a:noFill/>
              <a:ln w="12700">
                <a:noFill/>
              </a:ln>
              <a:effectLst/>
            </c:spPr>
            <c:txPr>
              <a:bodyPr rot="0" spcFirstLastPara="1" vertOverflow="ellipsis" vert="horz" wrap="square" anchor="ctr" anchorCtr="1"/>
              <a:lstStyle/>
              <a:p>
                <a:pPr>
                  <a:defRPr sz="10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グラフ化!$D$48:$E$48</c:f>
              <c:strCache>
                <c:ptCount val="2"/>
                <c:pt idx="0">
                  <c:v>R2年度計</c:v>
                </c:pt>
                <c:pt idx="1">
                  <c:v>R3年度計</c:v>
                </c:pt>
              </c:strCache>
            </c:strRef>
          </c:cat>
          <c:val>
            <c:numRef>
              <c:f>グラフ化!$D$50:$E$50</c:f>
              <c:numCache>
                <c:formatCode>0.00%</c:formatCode>
                <c:ptCount val="2"/>
                <c:pt idx="0">
                  <c:v>5.1187389359404728E-2</c:v>
                </c:pt>
                <c:pt idx="1">
                  <c:v>3.4500095390934495E-2</c:v>
                </c:pt>
              </c:numCache>
            </c:numRef>
          </c:val>
          <c:extLst>
            <c:ext xmlns:c16="http://schemas.microsoft.com/office/drawing/2014/chart" uri="{C3380CC4-5D6E-409C-BE32-E72D297353CC}">
              <c16:uniqueId val="{00000001-F803-48F1-AF3D-33DBAAE31503}"/>
            </c:ext>
          </c:extLst>
        </c:ser>
        <c:ser>
          <c:idx val="2"/>
          <c:order val="2"/>
          <c:tx>
            <c:strRef>
              <c:f>グラフ化!$C$51</c:f>
              <c:strCache>
                <c:ptCount val="1"/>
                <c:pt idx="0">
                  <c:v>個別</c:v>
                </c:pt>
              </c:strCache>
            </c:strRef>
          </c:tx>
          <c:spPr>
            <a:solidFill>
              <a:schemeClr val="bg1">
                <a:lumMod val="95000"/>
              </a:schemeClr>
            </a:solidFill>
            <a:ln w="12700">
              <a:solidFill>
                <a:schemeClr val="bg2">
                  <a:lumMod val="50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グラフ化!$D$48:$E$48</c:f>
              <c:strCache>
                <c:ptCount val="2"/>
                <c:pt idx="0">
                  <c:v>R2年度計</c:v>
                </c:pt>
                <c:pt idx="1">
                  <c:v>R3年度計</c:v>
                </c:pt>
              </c:strCache>
            </c:strRef>
          </c:cat>
          <c:val>
            <c:numRef>
              <c:f>グラフ化!$D$51:$E$51</c:f>
              <c:numCache>
                <c:formatCode>0.00%</c:formatCode>
                <c:ptCount val="2"/>
                <c:pt idx="0">
                  <c:v>0.19720065521268704</c:v>
                </c:pt>
                <c:pt idx="1">
                  <c:v>0.22736934247589977</c:v>
                </c:pt>
              </c:numCache>
            </c:numRef>
          </c:val>
          <c:extLst>
            <c:ext xmlns:c16="http://schemas.microsoft.com/office/drawing/2014/chart" uri="{C3380CC4-5D6E-409C-BE32-E72D297353CC}">
              <c16:uniqueId val="{00000002-F803-48F1-AF3D-33DBAAE31503}"/>
            </c:ext>
          </c:extLst>
        </c:ser>
        <c:dLbls>
          <c:showLegendKey val="0"/>
          <c:showVal val="1"/>
          <c:showCatName val="0"/>
          <c:showSerName val="0"/>
          <c:showPercent val="0"/>
          <c:showBubbleSize val="0"/>
        </c:dLbls>
        <c:gapWidth val="108"/>
        <c:overlap val="100"/>
        <c:serLines>
          <c:spPr>
            <a:ln w="9525" cap="flat" cmpd="sng" algn="ctr">
              <a:solidFill>
                <a:schemeClr val="tx1">
                  <a:lumMod val="35000"/>
                  <a:lumOff val="65000"/>
                </a:schemeClr>
              </a:solidFill>
              <a:round/>
            </a:ln>
            <a:effectLst/>
          </c:spPr>
        </c:serLines>
        <c:axId val="1443245600"/>
        <c:axId val="1443246016"/>
      </c:barChart>
      <c:catAx>
        <c:axId val="144324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43246016"/>
        <c:crosses val="autoZero"/>
        <c:auto val="1"/>
        <c:lblAlgn val="ctr"/>
        <c:lblOffset val="100"/>
        <c:noMultiLvlLbl val="0"/>
      </c:catAx>
      <c:valAx>
        <c:axId val="1443246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443245600"/>
        <c:crosses val="autoZero"/>
        <c:crossBetween val="between"/>
      </c:valAx>
      <c:spPr>
        <a:noFill/>
        <a:ln>
          <a:noFill/>
        </a:ln>
        <a:effectLst/>
      </c:spPr>
    </c:plotArea>
    <c:legend>
      <c:legendPos val="b"/>
      <c:layout>
        <c:manualLayout>
          <c:xMode val="edge"/>
          <c:yMode val="edge"/>
          <c:x val="0.22858094101859222"/>
          <c:y val="0.89666252394238455"/>
          <c:w val="0.54750882755853458"/>
          <c:h val="0.1033219779944487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latin typeface="UD デジタル 教科書体 N-R" panose="02020400000000000000" pitchFamily="17" charset="-128"/>
          <a:ea typeface="UD デジタル 教科書体 N-R" panose="02020400000000000000" pitchFamily="17" charset="-128"/>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医師会</c:v>
                </c:pt>
                <c:pt idx="1">
                  <c:v>医療機関</c:v>
                </c:pt>
                <c:pt idx="2">
                  <c:v>保健所</c:v>
                </c:pt>
                <c:pt idx="3">
                  <c:v>薬剤師会</c:v>
                </c:pt>
                <c:pt idx="4">
                  <c:v>歯科医師会</c:v>
                </c:pt>
                <c:pt idx="5">
                  <c:v>薬局</c:v>
                </c:pt>
                <c:pt idx="6">
                  <c:v>看護協会</c:v>
                </c:pt>
                <c:pt idx="7">
                  <c:v>栄養士会</c:v>
                </c:pt>
              </c:strCache>
            </c:strRef>
          </c:cat>
          <c:val>
            <c:numRef>
              <c:f>Sheet1!$B$2:$B$9</c:f>
              <c:numCache>
                <c:formatCode>0.0%</c:formatCode>
                <c:ptCount val="8"/>
                <c:pt idx="0">
                  <c:v>0.84399999999999997</c:v>
                </c:pt>
                <c:pt idx="1">
                  <c:v>0.72099999999999997</c:v>
                </c:pt>
                <c:pt idx="2">
                  <c:v>0.27900000000000003</c:v>
                </c:pt>
                <c:pt idx="3">
                  <c:v>0.23300000000000001</c:v>
                </c:pt>
                <c:pt idx="4">
                  <c:v>0.20899999999999999</c:v>
                </c:pt>
                <c:pt idx="5">
                  <c:v>0.11600000000000001</c:v>
                </c:pt>
                <c:pt idx="6">
                  <c:v>2.3E-2</c:v>
                </c:pt>
                <c:pt idx="7">
                  <c:v>2.3E-2</c:v>
                </c:pt>
              </c:numCache>
            </c:numRef>
          </c:val>
          <c:extLst>
            <c:ext xmlns:c16="http://schemas.microsoft.com/office/drawing/2014/chart" uri="{C3380CC4-5D6E-409C-BE32-E72D297353CC}">
              <c16:uniqueId val="{00000000-95C8-40F0-9B8B-70008D9EE398}"/>
            </c:ext>
          </c:extLst>
        </c:ser>
        <c:dLbls>
          <c:showLegendKey val="0"/>
          <c:showVal val="0"/>
          <c:showCatName val="0"/>
          <c:showSerName val="0"/>
          <c:showPercent val="0"/>
          <c:showBubbleSize val="0"/>
        </c:dLbls>
        <c:gapWidth val="182"/>
        <c:axId val="1322509791"/>
        <c:axId val="1322511455"/>
      </c:barChart>
      <c:catAx>
        <c:axId val="13225097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322511455"/>
        <c:crosses val="autoZero"/>
        <c:auto val="1"/>
        <c:lblAlgn val="ctr"/>
        <c:lblOffset val="100"/>
        <c:noMultiLvlLbl val="0"/>
      </c:catAx>
      <c:valAx>
        <c:axId val="1322511455"/>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322509791"/>
        <c:crosses val="autoZero"/>
        <c:crossBetween val="between"/>
      </c:valAx>
      <c:spPr>
        <a:noFill/>
        <a:ln>
          <a:noFill/>
        </a:ln>
        <a:effectLst/>
      </c:spPr>
    </c:plotArea>
    <c:plotVisOnly val="1"/>
    <c:dispBlanksAs val="gap"/>
    <c:showDLblsOverMax val="0"/>
  </c:chart>
  <c:spPr>
    <a:solidFill>
      <a:srgbClr val="FFFFCC"/>
    </a:solidFill>
    <a:ln>
      <a:solidFill>
        <a:schemeClr val="accent2">
          <a:lumMod val="75000"/>
        </a:schemeClr>
      </a:solidFill>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かかりつけ医からの受診勧奨</c:v>
                </c:pt>
                <c:pt idx="1">
                  <c:v>市町村の保健事業での受診勧奨</c:v>
                </c:pt>
                <c:pt idx="2">
                  <c:v>薬剤師からの受診勧奨</c:v>
                </c:pt>
                <c:pt idx="3">
                  <c:v>歯科医師会からの受診勧奨</c:v>
                </c:pt>
                <c:pt idx="4">
                  <c:v>看護師からの受診勧奨</c:v>
                </c:pt>
              </c:strCache>
            </c:strRef>
          </c:cat>
          <c:val>
            <c:numRef>
              <c:f>Sheet1!$B$2:$B$6</c:f>
              <c:numCache>
                <c:formatCode>0.0%</c:formatCode>
                <c:ptCount val="5"/>
                <c:pt idx="0">
                  <c:v>0.628</c:v>
                </c:pt>
                <c:pt idx="1">
                  <c:v>0.442</c:v>
                </c:pt>
                <c:pt idx="2">
                  <c:v>7.0000000000000007E-2</c:v>
                </c:pt>
                <c:pt idx="3">
                  <c:v>7.0000000000000007E-2</c:v>
                </c:pt>
                <c:pt idx="4">
                  <c:v>0</c:v>
                </c:pt>
              </c:numCache>
            </c:numRef>
          </c:val>
          <c:extLst>
            <c:ext xmlns:c16="http://schemas.microsoft.com/office/drawing/2014/chart" uri="{C3380CC4-5D6E-409C-BE32-E72D297353CC}">
              <c16:uniqueId val="{00000000-95C8-40F0-9B8B-70008D9EE398}"/>
            </c:ext>
          </c:extLst>
        </c:ser>
        <c:dLbls>
          <c:showLegendKey val="0"/>
          <c:showVal val="0"/>
          <c:showCatName val="0"/>
          <c:showSerName val="0"/>
          <c:showPercent val="0"/>
          <c:showBubbleSize val="0"/>
        </c:dLbls>
        <c:gapWidth val="182"/>
        <c:axId val="1322509791"/>
        <c:axId val="1322511455"/>
      </c:barChart>
      <c:catAx>
        <c:axId val="13225097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322511455"/>
        <c:crosses val="autoZero"/>
        <c:auto val="1"/>
        <c:lblAlgn val="ctr"/>
        <c:lblOffset val="100"/>
        <c:noMultiLvlLbl val="0"/>
      </c:catAx>
      <c:valAx>
        <c:axId val="1322511455"/>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322509791"/>
        <c:crosses val="autoZero"/>
        <c:crossBetween val="between"/>
      </c:valAx>
      <c:spPr>
        <a:noFill/>
        <a:ln>
          <a:noFill/>
        </a:ln>
        <a:effectLst/>
      </c:spPr>
    </c:plotArea>
    <c:plotVisOnly val="1"/>
    <c:dispBlanksAs val="gap"/>
    <c:showDLblsOverMax val="0"/>
  </c:chart>
  <c:spPr>
    <a:solidFill>
      <a:srgbClr val="FFFFCC"/>
    </a:solidFill>
    <a:ln>
      <a:solidFill>
        <a:schemeClr val="accent2">
          <a:lumMod val="75000"/>
        </a:schemeClr>
      </a:solidFill>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0.77594</cdr:x>
      <cdr:y>0.35767</cdr:y>
    </cdr:from>
    <cdr:to>
      <cdr:x>0.82023</cdr:x>
      <cdr:y>0.36647</cdr:y>
    </cdr:to>
    <cdr:cxnSp macro="">
      <cdr:nvCxnSpPr>
        <cdr:cNvPr id="3" name="直線矢印コネクタ 2"/>
        <cdr:cNvCxnSpPr/>
      </cdr:nvCxnSpPr>
      <cdr:spPr>
        <a:xfrm xmlns:a="http://schemas.openxmlformats.org/drawingml/2006/main" rot="540000">
          <a:off x="6735453" y="1971513"/>
          <a:ext cx="384453" cy="48507"/>
        </a:xfrm>
        <a:prstGeom xmlns:a="http://schemas.openxmlformats.org/drawingml/2006/main" prst="straightConnector1">
          <a:avLst/>
        </a:prstGeom>
        <a:ln xmlns:a="http://schemas.openxmlformats.org/drawingml/2006/main" w="63500">
          <a:solidFill>
            <a:srgbClr val="FF6699"/>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0.86522</cdr:x>
      <cdr:y>0.58502</cdr:y>
    </cdr:from>
    <cdr:to>
      <cdr:x>0.97067</cdr:x>
      <cdr:y>0.74584</cdr:y>
    </cdr:to>
    <cdr:sp macro="" textlink="">
      <cdr:nvSpPr>
        <cdr:cNvPr id="4" name="楕円 3"/>
        <cdr:cNvSpPr/>
      </cdr:nvSpPr>
      <cdr:spPr>
        <a:xfrm xmlns:a="http://schemas.openxmlformats.org/drawingml/2006/main">
          <a:off x="7510412" y="3224748"/>
          <a:ext cx="915344" cy="886465"/>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1600" dirty="0" smtClean="0">
              <a:solidFill>
                <a:srgbClr val="FF0000"/>
              </a:solidFill>
              <a:latin typeface="UD デジタル 教科書体 N-R" panose="02020400000000000000" pitchFamily="17" charset="-128"/>
              <a:ea typeface="UD デジタル 教科書体 N-R" panose="02020400000000000000" pitchFamily="17" charset="-128"/>
            </a:rPr>
            <a:t>新型　コロナ</a:t>
          </a:r>
          <a:endParaRPr kumimoji="1" lang="ja-JP" altLang="en-US" sz="1600" dirty="0">
            <a:solidFill>
              <a:srgbClr val="FF0000"/>
            </a:solidFill>
            <a:latin typeface="UD デジタル 教科書体 N-R" panose="02020400000000000000" pitchFamily="17" charset="-128"/>
            <a:ea typeface="UD デジタル 教科書体 N-R" panose="02020400000000000000" pitchFamily="17"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0.77011</cdr:x>
      <cdr:y>0.13963</cdr:y>
    </cdr:from>
    <cdr:to>
      <cdr:x>1</cdr:x>
      <cdr:y>0.39479</cdr:y>
    </cdr:to>
    <cdr:sp macro="" textlink="">
      <cdr:nvSpPr>
        <cdr:cNvPr id="2" name="円形吹き出し 1"/>
        <cdr:cNvSpPr/>
      </cdr:nvSpPr>
      <cdr:spPr>
        <a:xfrm xmlns:a="http://schemas.openxmlformats.org/drawingml/2006/main">
          <a:off x="6779653" y="657717"/>
          <a:ext cx="2023850" cy="1201850"/>
        </a:xfrm>
        <a:prstGeom xmlns:a="http://schemas.openxmlformats.org/drawingml/2006/main" prst="wedgeEllipseCallout">
          <a:avLst>
            <a:gd name="adj1" fmla="val -59335"/>
            <a:gd name="adj2" fmla="val 18318"/>
          </a:avLst>
        </a:prstGeom>
        <a:solidFill xmlns:a="http://schemas.openxmlformats.org/drawingml/2006/main">
          <a:srgbClr val="FFFF00"/>
        </a:solidFill>
        <a:ln xmlns:a="http://schemas.openxmlformats.org/drawingml/2006/main">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0" tIns="0" rIns="0" bIns="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400" b="1" dirty="0" smtClean="0">
              <a:solidFill>
                <a:schemeClr val="tx1"/>
              </a:solidFill>
              <a:latin typeface="BIZ UDPゴシック" panose="020B0400000000000000" pitchFamily="50" charset="-128"/>
              <a:ea typeface="BIZ UDPゴシック" panose="020B0400000000000000" pitchFamily="50" charset="-128"/>
            </a:rPr>
            <a:t>個別健診の受診が増えた</a:t>
          </a:r>
          <a:endParaRPr kumimoji="1" lang="ja-JP" altLang="en-US" sz="1400" b="1" dirty="0">
            <a:solidFill>
              <a:schemeClr val="tx1"/>
            </a:solidFill>
            <a:latin typeface="BIZ UDPゴシック" panose="020B0400000000000000" pitchFamily="50" charset="-128"/>
            <a:ea typeface="BIZ UDPゴシック" panose="020B0400000000000000"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0.81293</cdr:x>
      <cdr:y>0.39049</cdr:y>
    </cdr:from>
    <cdr:to>
      <cdr:x>1</cdr:x>
      <cdr:y>0.52989</cdr:y>
    </cdr:to>
    <cdr:sp macro="" textlink="">
      <cdr:nvSpPr>
        <cdr:cNvPr id="2" name="正方形/長方形 1"/>
        <cdr:cNvSpPr/>
      </cdr:nvSpPr>
      <cdr:spPr>
        <a:xfrm xmlns:a="http://schemas.openxmlformats.org/drawingml/2006/main">
          <a:off x="8819864" y="2403053"/>
          <a:ext cx="2029612" cy="857836"/>
        </a:xfrm>
        <a:prstGeom xmlns:a="http://schemas.openxmlformats.org/drawingml/2006/main" prst="rect">
          <a:avLst/>
        </a:prstGeom>
        <a:noFill xmlns:a="http://schemas.openxmlformats.org/drawingml/2006/main"/>
        <a:ln xmlns:a="http://schemas.openxmlformats.org/drawingml/2006/main" w="25400">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6"/>
            <a:ext cx="2949787" cy="498693"/>
          </a:xfrm>
          <a:prstGeom prst="rect">
            <a:avLst/>
          </a:prstGeom>
        </p:spPr>
        <p:txBody>
          <a:bodyPr vert="horz" lIns="91398" tIns="45702" rIns="91398"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4" y="6"/>
            <a:ext cx="2949787" cy="498693"/>
          </a:xfrm>
          <a:prstGeom prst="rect">
            <a:avLst/>
          </a:prstGeom>
        </p:spPr>
        <p:txBody>
          <a:bodyPr vert="horz" lIns="91398" tIns="45702" rIns="91398" bIns="45702" rtlCol="0"/>
          <a:lstStyle>
            <a:lvl1pPr algn="r">
              <a:defRPr sz="1200"/>
            </a:lvl1pPr>
          </a:lstStyle>
          <a:p>
            <a:fld id="{2C397155-BE51-4A4E-888E-F6B723A30B8A}" type="datetimeFigureOut">
              <a:rPr kumimoji="1" lang="ja-JP" altLang="en-US" smtClean="0"/>
              <a:t>2022/12/7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398" tIns="45702" rIns="91398" bIns="45702"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398" tIns="45702" rIns="91398" bIns="4570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398" tIns="45702" rIns="91398"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4" y="9440647"/>
            <a:ext cx="2949787" cy="498692"/>
          </a:xfrm>
          <a:prstGeom prst="rect">
            <a:avLst/>
          </a:prstGeom>
        </p:spPr>
        <p:txBody>
          <a:bodyPr vert="horz" lIns="91398" tIns="45702" rIns="91398" bIns="45702" rtlCol="0" anchor="b"/>
          <a:lstStyle>
            <a:lvl1pPr algn="r">
              <a:defRPr sz="1200"/>
            </a:lvl1pPr>
          </a:lstStyle>
          <a:p>
            <a:fld id="{49C07DE7-AD58-4D39-8444-1DFA55E98DEA}" type="slidenum">
              <a:rPr kumimoji="1" lang="ja-JP" altLang="en-US" smtClean="0"/>
              <a:t>‹#›</a:t>
            </a:fld>
            <a:endParaRPr kumimoji="1" lang="ja-JP" altLang="en-US"/>
          </a:p>
        </p:txBody>
      </p:sp>
    </p:spTree>
    <p:extLst>
      <p:ext uri="{BB962C8B-B14F-4D97-AF65-F5344CB8AC3E}">
        <p14:creationId xmlns:p14="http://schemas.microsoft.com/office/powerpoint/2010/main" val="3899723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4" name="スライド番号プレースホルダー 3"/>
          <p:cNvSpPr>
            <a:spLocks noGrp="1"/>
          </p:cNvSpPr>
          <p:nvPr>
            <p:ph type="sldNum" sz="quarter" idx="5"/>
          </p:nvPr>
        </p:nvSpPr>
        <p:spPr/>
        <p:txBody>
          <a:bodyPr/>
          <a:lstStyle/>
          <a:p>
            <a:fld id="{AE0981FF-755E-486B-8067-CC9A1F8DDAF6}" type="slidenum">
              <a:rPr kumimoji="1" lang="ja-JP" altLang="en-US" smtClean="0"/>
              <a:t>1</a:t>
            </a:fld>
            <a:endParaRPr kumimoji="1" lang="ja-JP" altLang="en-US"/>
          </a:p>
        </p:txBody>
      </p:sp>
      <p:sp>
        <p:nvSpPr>
          <p:cNvPr id="5" name="ノート プレースホルダー 4"/>
          <p:cNvSpPr>
            <a:spLocks noGrp="1"/>
          </p:cNvSpPr>
          <p:nvPr>
            <p:ph type="body" sz="quarter" idx="10"/>
          </p:nvPr>
        </p:nvSpPr>
        <p:spPr/>
        <p:txBody>
          <a:bodyPr/>
          <a:lstStyle/>
          <a:p>
            <a:endParaRPr kumimoji="1" lang="ja-JP" altLang="en-US"/>
          </a:p>
        </p:txBody>
      </p:sp>
    </p:spTree>
    <p:extLst>
      <p:ext uri="{BB962C8B-B14F-4D97-AF65-F5344CB8AC3E}">
        <p14:creationId xmlns:p14="http://schemas.microsoft.com/office/powerpoint/2010/main" val="3485121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smtClean="0"/>
              <a:t>事業の全体像。</a:t>
            </a:r>
            <a:r>
              <a:rPr kumimoji="1" lang="en-US" altLang="ja-JP" dirty="0" smtClean="0"/>
              <a:t>2</a:t>
            </a:r>
            <a:r>
              <a:rPr kumimoji="1" lang="ja-JP" altLang="en-US" dirty="0" smtClean="0"/>
              <a:t>市と協力しモデルを構築。併せて医師会員への実態調査を実施。分析結果を踏まえてガイドを策定する予定。</a:t>
            </a:r>
            <a:endParaRPr kumimoji="1" lang="ja-JP" altLang="en-US" dirty="0"/>
          </a:p>
        </p:txBody>
      </p:sp>
      <p:sp>
        <p:nvSpPr>
          <p:cNvPr id="4" name="スライド番号プレースホルダー 3"/>
          <p:cNvSpPr>
            <a:spLocks noGrp="1"/>
          </p:cNvSpPr>
          <p:nvPr>
            <p:ph type="sldNum" sz="quarter" idx="10"/>
          </p:nvPr>
        </p:nvSpPr>
        <p:spPr/>
        <p:txBody>
          <a:bodyPr/>
          <a:lstStyle/>
          <a:p>
            <a:fld id="{0E78C4C7-F087-40C4-B41D-258AF7AC91B3}" type="slidenum">
              <a:rPr kumimoji="1" lang="ja-JP" altLang="en-US" smtClean="0"/>
              <a:t>20</a:t>
            </a:fld>
            <a:endParaRPr kumimoji="1" lang="ja-JP" altLang="en-US"/>
          </a:p>
        </p:txBody>
      </p:sp>
    </p:spTree>
    <p:extLst>
      <p:ext uri="{BB962C8B-B14F-4D97-AF65-F5344CB8AC3E}">
        <p14:creationId xmlns:p14="http://schemas.microsoft.com/office/powerpoint/2010/main" val="145248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smtClean="0"/>
              <a:t>令和</a:t>
            </a:r>
            <a:r>
              <a:rPr kumimoji="1" lang="en-US" altLang="ja-JP" dirty="0" smtClean="0"/>
              <a:t>4</a:t>
            </a:r>
            <a:r>
              <a:rPr kumimoji="1" lang="ja-JP" altLang="en-US" dirty="0" smtClean="0"/>
              <a:t>年度の国の方針。感染防止対策を適切に講じながら、国保の予防・健康づくりをしっかり進めようという趣旨。</a:t>
            </a:r>
            <a:endParaRPr kumimoji="1" lang="en-US" altLang="ja-JP" dirty="0" smtClean="0"/>
          </a:p>
          <a:p>
            <a:r>
              <a:rPr kumimoji="1" lang="ja-JP" altLang="en-US" dirty="0" smtClean="0"/>
              <a:t>特に、ハイリスクになったあとのアプローチだけでリスクを低減する、遅らせることは難しいという考えから、</a:t>
            </a:r>
            <a:endParaRPr kumimoji="1" lang="en-US" altLang="ja-JP" dirty="0" smtClean="0"/>
          </a:p>
          <a:p>
            <a:r>
              <a:rPr kumimoji="1" lang="ja-JP" altLang="en-US" dirty="0" smtClean="0"/>
              <a:t>地域住民全体に働きかけるポピュレーションアプローチと、ハイリスクアプローチとの適切な組合せの重要性が強調されている。</a:t>
            </a:r>
            <a:endParaRPr kumimoji="1" lang="en-US" altLang="ja-JP" dirty="0" smtClean="0"/>
          </a:p>
          <a:p>
            <a:r>
              <a:rPr kumimoji="1" lang="ja-JP" altLang="en-US" dirty="0" smtClean="0"/>
              <a:t>無関心層や健診受診率の低い</a:t>
            </a:r>
            <a:r>
              <a:rPr kumimoji="1" lang="en-US" altLang="ja-JP" dirty="0" smtClean="0"/>
              <a:t>40-50</a:t>
            </a:r>
            <a:r>
              <a:rPr kumimoji="1" lang="ja-JP" altLang="en-US" dirty="0" smtClean="0"/>
              <a:t>代の受診に向けた取り組み強化も、重視。</a:t>
            </a:r>
            <a:endParaRPr kumimoji="1" lang="en-US" altLang="ja-JP" dirty="0" smtClean="0"/>
          </a:p>
          <a:p>
            <a:r>
              <a:rPr kumimoji="1" lang="ja-JP" altLang="en-US" strike="noStrike" baseline="0" dirty="0" smtClean="0"/>
              <a:t>なお、本年</a:t>
            </a:r>
            <a:r>
              <a:rPr kumimoji="1" lang="en-US" altLang="ja-JP" strike="noStrike" baseline="0" dirty="0" smtClean="0"/>
              <a:t>6</a:t>
            </a:r>
            <a:r>
              <a:rPr kumimoji="1" lang="ja-JP" altLang="en-US" strike="noStrike" baseline="0" dirty="0" smtClean="0"/>
              <a:t>月</a:t>
            </a:r>
            <a:r>
              <a:rPr kumimoji="1" lang="en-US" altLang="ja-JP" strike="noStrike" baseline="0" dirty="0" smtClean="0"/>
              <a:t>7</a:t>
            </a:r>
            <a:r>
              <a:rPr kumimoji="1" lang="ja-JP" altLang="en-US" strike="noStrike" baseline="0" dirty="0" smtClean="0"/>
              <a:t>日に閣議決定された「骨太の方針</a:t>
            </a:r>
            <a:r>
              <a:rPr kumimoji="1" lang="en-US" altLang="ja-JP" strike="noStrike" baseline="0" dirty="0" smtClean="0"/>
              <a:t>2022</a:t>
            </a:r>
            <a:r>
              <a:rPr kumimoji="1" lang="ja-JP" altLang="en-US" strike="noStrike" baseline="0" dirty="0" smtClean="0"/>
              <a:t>」にも「予防・重症化予防・健康づくりを推進する」旨が明示されている。</a:t>
            </a:r>
            <a:endParaRPr kumimoji="1" lang="ja-JP" altLang="en-US" strike="noStrike" baseline="0" dirty="0"/>
          </a:p>
        </p:txBody>
      </p:sp>
      <p:sp>
        <p:nvSpPr>
          <p:cNvPr id="4" name="スライド番号プレースホルダー 3"/>
          <p:cNvSpPr>
            <a:spLocks noGrp="1"/>
          </p:cNvSpPr>
          <p:nvPr>
            <p:ph type="sldNum" sz="quarter" idx="10"/>
          </p:nvPr>
        </p:nvSpPr>
        <p:spPr/>
        <p:txBody>
          <a:bodyPr/>
          <a:lstStyle/>
          <a:p>
            <a:fld id="{893B0CF2-7F87-4E02-A248-870047730F99}" type="slidenum">
              <a:rPr lang="en-US" altLang="ja-JP" smtClean="0"/>
              <a:pPr/>
              <a:t>9</a:t>
            </a:fld>
            <a:endParaRPr lang="ja-JP" altLang="en-US" dirty="0"/>
          </a:p>
        </p:txBody>
      </p:sp>
    </p:spTree>
    <p:extLst>
      <p:ext uri="{BB962C8B-B14F-4D97-AF65-F5344CB8AC3E}">
        <p14:creationId xmlns:p14="http://schemas.microsoft.com/office/powerpoint/2010/main" val="98850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smtClean="0"/>
              <a:t>受診率の経年推移。</a:t>
            </a:r>
            <a:endParaRPr kumimoji="1" lang="en-US" altLang="ja-JP" dirty="0" smtClean="0"/>
          </a:p>
          <a:p>
            <a:r>
              <a:rPr kumimoji="1" lang="ja-JP" altLang="en-US" dirty="0" smtClean="0"/>
              <a:t>全国的には、平成</a:t>
            </a:r>
            <a:r>
              <a:rPr kumimoji="1" lang="en-US" altLang="ja-JP" dirty="0" smtClean="0"/>
              <a:t>20</a:t>
            </a:r>
            <a:r>
              <a:rPr kumimoji="1" lang="ja-JP" altLang="en-US" dirty="0" smtClean="0"/>
              <a:t>年度の制度開始以来、新型コロナが登場するまでは少しづつ向上。</a:t>
            </a:r>
            <a:endParaRPr kumimoji="1" lang="en-US" altLang="ja-JP" dirty="0" smtClean="0"/>
          </a:p>
          <a:p>
            <a:r>
              <a:rPr kumimoji="1" lang="ja-JP" altLang="en-US" dirty="0" smtClean="0"/>
              <a:t>大阪府は、新型コロナ以前から減少に転じていた。</a:t>
            </a:r>
            <a:endParaRPr kumimoji="1" lang="ja-JP" altLang="en-US" dirty="0"/>
          </a:p>
        </p:txBody>
      </p:sp>
      <p:sp>
        <p:nvSpPr>
          <p:cNvPr id="4" name="スライド番号プレースホルダー 3"/>
          <p:cNvSpPr>
            <a:spLocks noGrp="1"/>
          </p:cNvSpPr>
          <p:nvPr>
            <p:ph type="sldNum" sz="quarter" idx="10"/>
          </p:nvPr>
        </p:nvSpPr>
        <p:spPr/>
        <p:txBody>
          <a:bodyPr/>
          <a:lstStyle/>
          <a:p>
            <a:fld id="{49C07DE7-AD58-4D39-8444-1DFA55E98DEA}" type="slidenum">
              <a:rPr kumimoji="1" lang="ja-JP" altLang="en-US" smtClean="0"/>
              <a:t>11</a:t>
            </a:fld>
            <a:endParaRPr kumimoji="1" lang="ja-JP" altLang="en-US"/>
          </a:p>
        </p:txBody>
      </p:sp>
    </p:spTree>
    <p:extLst>
      <p:ext uri="{BB962C8B-B14F-4D97-AF65-F5344CB8AC3E}">
        <p14:creationId xmlns:p14="http://schemas.microsoft.com/office/powerpoint/2010/main" val="117803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smtClean="0"/>
              <a:t>月別受診率の直近</a:t>
            </a:r>
            <a:r>
              <a:rPr kumimoji="1" lang="en-US" altLang="ja-JP" dirty="0" smtClean="0"/>
              <a:t>4</a:t>
            </a:r>
            <a:r>
              <a:rPr kumimoji="1" lang="ja-JP" altLang="en-US" dirty="0" smtClean="0"/>
              <a:t>年度分の推移。</a:t>
            </a:r>
            <a:endParaRPr kumimoji="1" lang="en-US" altLang="ja-JP" dirty="0" smtClean="0"/>
          </a:p>
          <a:p>
            <a:r>
              <a:rPr kumimoji="1" lang="ja-JP" altLang="en-US" dirty="0" smtClean="0"/>
              <a:t>令和元年度はほとんどの付きで前年比減少していた。</a:t>
            </a:r>
            <a:endParaRPr kumimoji="1" lang="en-US" altLang="ja-JP" dirty="0" smtClean="0"/>
          </a:p>
          <a:p>
            <a:r>
              <a:rPr kumimoji="1" lang="ja-JP" altLang="en-US" dirty="0" smtClean="0"/>
              <a:t>令和</a:t>
            </a:r>
            <a:r>
              <a:rPr kumimoji="1" lang="en-US" altLang="ja-JP" dirty="0" smtClean="0"/>
              <a:t>2</a:t>
            </a:r>
            <a:r>
              <a:rPr kumimoji="1" lang="ja-JP" altLang="en-US" dirty="0" smtClean="0"/>
              <a:t>年度は、新型コロナ感染拡大による集団健診中止や受診控えの影響大。</a:t>
            </a:r>
            <a:endParaRPr kumimoji="1" lang="en-US" altLang="ja-JP" dirty="0" smtClean="0"/>
          </a:p>
          <a:p>
            <a:r>
              <a:rPr kumimoji="1" lang="en-US" altLang="ja-JP" dirty="0" smtClean="0"/>
              <a:t>3</a:t>
            </a:r>
            <a:r>
              <a:rPr kumimoji="1" lang="ja-JP" altLang="en-US" dirty="0" smtClean="0"/>
              <a:t>年度も目に見えて回復しているとは言い難く、例年とは違う月別推移を描いている。感染拡大やワクチン対応が影響した可能性が推測される。</a:t>
            </a:r>
            <a:endParaRPr kumimoji="1" lang="ja-JP" altLang="en-US" dirty="0"/>
          </a:p>
        </p:txBody>
      </p:sp>
      <p:sp>
        <p:nvSpPr>
          <p:cNvPr id="4" name="スライド番号プレースホルダー 3"/>
          <p:cNvSpPr>
            <a:spLocks noGrp="1"/>
          </p:cNvSpPr>
          <p:nvPr>
            <p:ph type="sldNum" sz="quarter" idx="10"/>
          </p:nvPr>
        </p:nvSpPr>
        <p:spPr/>
        <p:txBody>
          <a:bodyPr/>
          <a:lstStyle/>
          <a:p>
            <a:fld id="{49C07DE7-AD58-4D39-8444-1DFA55E98DEA}" type="slidenum">
              <a:rPr kumimoji="1" lang="ja-JP" altLang="en-US" smtClean="0"/>
              <a:t>12</a:t>
            </a:fld>
            <a:endParaRPr kumimoji="1" lang="ja-JP" altLang="en-US"/>
          </a:p>
        </p:txBody>
      </p:sp>
    </p:spTree>
    <p:extLst>
      <p:ext uri="{BB962C8B-B14F-4D97-AF65-F5344CB8AC3E}">
        <p14:creationId xmlns:p14="http://schemas.microsoft.com/office/powerpoint/2010/main" val="80431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smtClean="0"/>
              <a:t>コロナ禍にあって、個別健診は増加。かかりつけ医との連携が重要。</a:t>
            </a:r>
            <a:endParaRPr kumimoji="1" lang="ja-JP" altLang="en-US" dirty="0"/>
          </a:p>
        </p:txBody>
      </p:sp>
      <p:sp>
        <p:nvSpPr>
          <p:cNvPr id="4" name="スライド番号プレースホルダー 3"/>
          <p:cNvSpPr>
            <a:spLocks noGrp="1"/>
          </p:cNvSpPr>
          <p:nvPr>
            <p:ph type="sldNum" sz="quarter" idx="10"/>
          </p:nvPr>
        </p:nvSpPr>
        <p:spPr/>
        <p:txBody>
          <a:bodyPr/>
          <a:lstStyle/>
          <a:p>
            <a:fld id="{49C07DE7-AD58-4D39-8444-1DFA55E98DEA}" type="slidenum">
              <a:rPr kumimoji="1" lang="ja-JP" altLang="en-US" smtClean="0"/>
              <a:t>14</a:t>
            </a:fld>
            <a:endParaRPr kumimoji="1" lang="ja-JP" altLang="en-US"/>
          </a:p>
        </p:txBody>
      </p:sp>
    </p:spTree>
    <p:extLst>
      <p:ext uri="{BB962C8B-B14F-4D97-AF65-F5344CB8AC3E}">
        <p14:creationId xmlns:p14="http://schemas.microsoft.com/office/powerpoint/2010/main" val="392546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en-US" altLang="ja-JP" dirty="0" smtClean="0"/>
              <a:t>R2</a:t>
            </a:r>
            <a:r>
              <a:rPr kumimoji="1" lang="ja-JP" altLang="en-US" dirty="0" smtClean="0"/>
              <a:t>年度府が実施した、府内市町村に対する特定健診受診勧奨方法の調査結果。</a:t>
            </a:r>
            <a:endParaRPr kumimoji="1" lang="en-US" altLang="ja-JP" dirty="0" smtClean="0"/>
          </a:p>
          <a:p>
            <a:r>
              <a:rPr kumimoji="1" lang="ja-JP" altLang="en-US" dirty="0" smtClean="0"/>
              <a:t>受診勧奨にあたり、</a:t>
            </a:r>
            <a:r>
              <a:rPr kumimoji="1" lang="en-US" altLang="ja-JP" dirty="0" smtClean="0"/>
              <a:t>7</a:t>
            </a:r>
            <a:r>
              <a:rPr kumimoji="1" lang="ja-JP" altLang="en-US" dirty="0" smtClean="0"/>
              <a:t>割から</a:t>
            </a:r>
            <a:r>
              <a:rPr kumimoji="1" lang="en-US" altLang="ja-JP" dirty="0" smtClean="0"/>
              <a:t>8</a:t>
            </a:r>
            <a:r>
              <a:rPr kumimoji="1" lang="ja-JP" altLang="en-US" dirty="0" smtClean="0"/>
              <a:t>割の市町村が医師会や医療機関と連携していると回答し、また、</a:t>
            </a:r>
            <a:r>
              <a:rPr kumimoji="1" lang="en-US" altLang="ja-JP" dirty="0" smtClean="0"/>
              <a:t>6</a:t>
            </a:r>
            <a:r>
              <a:rPr kumimoji="1" lang="ja-JP" altLang="en-US" dirty="0" smtClean="0"/>
              <a:t>割の市町村がかかりつけ医から受診勧奨してもらっていると回答。</a:t>
            </a:r>
            <a:endParaRPr kumimoji="1" lang="ja-JP" altLang="en-US" dirty="0"/>
          </a:p>
        </p:txBody>
      </p:sp>
      <p:sp>
        <p:nvSpPr>
          <p:cNvPr id="4" name="スライド番号プレースホルダー 3"/>
          <p:cNvSpPr>
            <a:spLocks noGrp="1"/>
          </p:cNvSpPr>
          <p:nvPr>
            <p:ph type="sldNum" sz="quarter" idx="10"/>
          </p:nvPr>
        </p:nvSpPr>
        <p:spPr/>
        <p:txBody>
          <a:bodyPr/>
          <a:lstStyle/>
          <a:p>
            <a:fld id="{49C07DE7-AD58-4D39-8444-1DFA55E98DEA}" type="slidenum">
              <a:rPr kumimoji="1" lang="ja-JP" altLang="en-US" smtClean="0"/>
              <a:t>16</a:t>
            </a:fld>
            <a:endParaRPr kumimoji="1" lang="ja-JP" altLang="en-US"/>
          </a:p>
        </p:txBody>
      </p:sp>
    </p:spTree>
    <p:extLst>
      <p:ext uri="{BB962C8B-B14F-4D97-AF65-F5344CB8AC3E}">
        <p14:creationId xmlns:p14="http://schemas.microsoft.com/office/powerpoint/2010/main" val="121620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defTabSz="914328">
              <a:defRPr/>
            </a:pPr>
            <a:r>
              <a:rPr kumimoji="1" lang="en-US" altLang="ja-JP" dirty="0" smtClean="0"/>
              <a:t>R2</a:t>
            </a:r>
            <a:r>
              <a:rPr kumimoji="1" lang="ja-JP" altLang="en-US" dirty="0" smtClean="0"/>
              <a:t>年度府が実施した、</a:t>
            </a:r>
            <a:r>
              <a:rPr kumimoji="1" lang="en-US" altLang="ja-JP" dirty="0" smtClean="0"/>
              <a:t>40</a:t>
            </a:r>
            <a:r>
              <a:rPr kumimoji="1" lang="ja-JP" altLang="en-US" dirty="0" smtClean="0"/>
              <a:t>歳～</a:t>
            </a:r>
            <a:r>
              <a:rPr kumimoji="1" lang="en-US" altLang="ja-JP" dirty="0" smtClean="0"/>
              <a:t>64</a:t>
            </a:r>
            <a:r>
              <a:rPr kumimoji="1" lang="ja-JP" altLang="en-US" dirty="0" smtClean="0"/>
              <a:t>歳の市町村国民健康保険特定健康診査対象者に対するアンケート調査の結果。</a:t>
            </a:r>
            <a:endParaRPr kumimoji="1" lang="en-US" altLang="ja-JP" dirty="0" smtClean="0"/>
          </a:p>
          <a:p>
            <a:pPr defTabSz="914328">
              <a:defRPr/>
            </a:pPr>
            <a:r>
              <a:rPr kumimoji="1" lang="en-US" altLang="ja-JP" dirty="0" smtClean="0"/>
              <a:t>5</a:t>
            </a:r>
            <a:r>
              <a:rPr kumimoji="1" lang="ja-JP" altLang="en-US" dirty="0" smtClean="0"/>
              <a:t>市、</a:t>
            </a:r>
            <a:r>
              <a:rPr kumimoji="1" lang="en-US" altLang="ja-JP" dirty="0" smtClean="0"/>
              <a:t>33902</a:t>
            </a:r>
            <a:r>
              <a:rPr kumimoji="1" lang="ja-JP" altLang="en-US" dirty="0" smtClean="0"/>
              <a:t>名に発送、</a:t>
            </a:r>
            <a:r>
              <a:rPr kumimoji="1" lang="en-US" altLang="ja-JP" dirty="0" smtClean="0"/>
              <a:t>12433</a:t>
            </a:r>
            <a:r>
              <a:rPr kumimoji="1" lang="ja-JP" altLang="en-US" dirty="0" smtClean="0"/>
              <a:t>名回収、分析対象（有効回答）</a:t>
            </a:r>
            <a:r>
              <a:rPr kumimoji="1" lang="en-US" altLang="ja-JP" dirty="0" smtClean="0"/>
              <a:t>10197</a:t>
            </a:r>
            <a:r>
              <a:rPr kumimoji="1" lang="ja-JP" altLang="en-US" dirty="0" smtClean="0"/>
              <a:t>名。</a:t>
            </a:r>
            <a:endParaRPr kumimoji="1" lang="en-US" altLang="ja-JP" dirty="0" smtClean="0"/>
          </a:p>
          <a:p>
            <a:pPr defTabSz="914328">
              <a:defRPr/>
            </a:pPr>
            <a:r>
              <a:rPr kumimoji="1" lang="ja-JP" altLang="en-US" dirty="0" smtClean="0"/>
              <a:t>特定健診について、かかりつけ医から受診を勧められたことがあると回答した者は、通院者でも</a:t>
            </a:r>
            <a:r>
              <a:rPr kumimoji="1" lang="en-US" altLang="ja-JP" dirty="0" smtClean="0"/>
              <a:t>2</a:t>
            </a:r>
            <a:r>
              <a:rPr kumimoji="1" lang="ja-JP" altLang="en-US" dirty="0" smtClean="0"/>
              <a:t>割。前出の市町村調査の結果とは乖離がある。</a:t>
            </a:r>
            <a:endParaRPr kumimoji="1" lang="en-US" altLang="ja-JP" dirty="0" smtClean="0"/>
          </a:p>
          <a:p>
            <a:pPr defTabSz="914328">
              <a:defRPr/>
            </a:pPr>
            <a:r>
              <a:rPr kumimoji="1" lang="ja-JP" altLang="en-US" dirty="0" smtClean="0"/>
              <a:t>一方、誰から進められたら受診しようと思うか、に対し、通院者の</a:t>
            </a:r>
            <a:r>
              <a:rPr kumimoji="1" lang="en-US" altLang="ja-JP" dirty="0" smtClean="0"/>
              <a:t>7</a:t>
            </a:r>
            <a:r>
              <a:rPr kumimoji="1" lang="ja-JP" altLang="en-US" dirty="0" smtClean="0"/>
              <a:t>割が「かかりつけ医から進められたら受診しようと思う」と回答。</a:t>
            </a:r>
            <a:endParaRPr kumimoji="1" lang="en-US" altLang="ja-JP" dirty="0" smtClean="0"/>
          </a:p>
          <a:p>
            <a:pPr defTabSz="914328">
              <a:defRPr/>
            </a:pPr>
            <a:r>
              <a:rPr kumimoji="1" lang="ja-JP" altLang="en-US" dirty="0" smtClean="0"/>
              <a:t>かかりつけ医と連携した受診勧奨が効果的であることが示唆される。</a:t>
            </a:r>
          </a:p>
          <a:p>
            <a:endParaRPr kumimoji="1" lang="ja-JP" altLang="en-US" dirty="0"/>
          </a:p>
        </p:txBody>
      </p:sp>
      <p:sp>
        <p:nvSpPr>
          <p:cNvPr id="4" name="スライド番号プレースホルダー 3"/>
          <p:cNvSpPr>
            <a:spLocks noGrp="1"/>
          </p:cNvSpPr>
          <p:nvPr>
            <p:ph type="sldNum" sz="quarter" idx="10"/>
          </p:nvPr>
        </p:nvSpPr>
        <p:spPr/>
        <p:txBody>
          <a:bodyPr/>
          <a:lstStyle/>
          <a:p>
            <a:fld id="{49C07DE7-AD58-4D39-8444-1DFA55E98DEA}" type="slidenum">
              <a:rPr kumimoji="1" lang="ja-JP" altLang="en-US" smtClean="0"/>
              <a:t>17</a:t>
            </a:fld>
            <a:endParaRPr kumimoji="1" lang="ja-JP" altLang="en-US"/>
          </a:p>
        </p:txBody>
      </p:sp>
    </p:spTree>
    <p:extLst>
      <p:ext uri="{BB962C8B-B14F-4D97-AF65-F5344CB8AC3E}">
        <p14:creationId xmlns:p14="http://schemas.microsoft.com/office/powerpoint/2010/main" val="391025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defTabSz="914328">
              <a:defRPr/>
            </a:pPr>
            <a:r>
              <a:rPr lang="ja-JP" altLang="en-US" dirty="0">
                <a:solidFill>
                  <a:prstClr val="black"/>
                </a:solidFill>
                <a:latin typeface="Meiryo UI" panose="020B0604030504040204" pitchFamily="50" charset="-128"/>
                <a:ea typeface="Meiryo UI" panose="020B0604030504040204" pitchFamily="50" charset="-128"/>
              </a:rPr>
              <a:t>市町村国保の特定健診対象者のうち、医療機関へ通院中かつ、特定健診を受けていない者の割合は、</a:t>
            </a:r>
            <a:r>
              <a:rPr lang="en-US" altLang="ja-JP" dirty="0">
                <a:solidFill>
                  <a:prstClr val="black"/>
                </a:solidFill>
                <a:latin typeface="Meiryo UI" panose="020B0604030504040204" pitchFamily="50" charset="-128"/>
                <a:ea typeface="Meiryo UI" panose="020B0604030504040204" pitchFamily="50" charset="-128"/>
              </a:rPr>
              <a:t>5</a:t>
            </a:r>
            <a:r>
              <a:rPr lang="ja-JP" altLang="en-US" dirty="0">
                <a:solidFill>
                  <a:prstClr val="black"/>
                </a:solidFill>
                <a:latin typeface="Meiryo UI" panose="020B0604030504040204" pitchFamily="50" charset="-128"/>
                <a:ea typeface="Meiryo UI" panose="020B0604030504040204" pitchFamily="50" charset="-128"/>
              </a:rPr>
              <a:t>割以上。</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9C07DE7-AD58-4D39-8444-1DFA55E98DEA}" type="slidenum">
              <a:rPr kumimoji="1" lang="ja-JP" altLang="en-US" smtClean="0"/>
              <a:t>18</a:t>
            </a:fld>
            <a:endParaRPr kumimoji="1" lang="ja-JP" altLang="en-US"/>
          </a:p>
        </p:txBody>
      </p:sp>
    </p:spTree>
    <p:extLst>
      <p:ext uri="{BB962C8B-B14F-4D97-AF65-F5344CB8AC3E}">
        <p14:creationId xmlns:p14="http://schemas.microsoft.com/office/powerpoint/2010/main" val="98348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dirty="0" smtClean="0"/>
              <a:t>厚労省の手引きに記載。</a:t>
            </a:r>
            <a:endParaRPr kumimoji="1" lang="ja-JP" altLang="en-US" dirty="0"/>
          </a:p>
        </p:txBody>
      </p:sp>
      <p:sp>
        <p:nvSpPr>
          <p:cNvPr id="4" name="スライド番号プレースホルダー 3"/>
          <p:cNvSpPr>
            <a:spLocks noGrp="1"/>
          </p:cNvSpPr>
          <p:nvPr>
            <p:ph type="sldNum" sz="quarter" idx="10"/>
          </p:nvPr>
        </p:nvSpPr>
        <p:spPr/>
        <p:txBody>
          <a:bodyPr/>
          <a:lstStyle/>
          <a:p>
            <a:fld id="{49C07DE7-AD58-4D39-8444-1DFA55E98DEA}" type="slidenum">
              <a:rPr kumimoji="1" lang="ja-JP" altLang="en-US" smtClean="0"/>
              <a:t>19</a:t>
            </a:fld>
            <a:endParaRPr kumimoji="1" lang="ja-JP" altLang="en-US"/>
          </a:p>
        </p:txBody>
      </p:sp>
    </p:spTree>
    <p:extLst>
      <p:ext uri="{BB962C8B-B14F-4D97-AF65-F5344CB8AC3E}">
        <p14:creationId xmlns:p14="http://schemas.microsoft.com/office/powerpoint/2010/main" val="187216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424208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168927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316756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r>
              <a:rPr kumimoji="1" lang="en-US" altLang="ja-JP" smtClean="0"/>
              <a:t>2020/8/5</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88812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2020/8/5</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661971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kumimoji="1" lang="en-US" altLang="ja-JP" smtClean="0"/>
              <a:t>2020/8/5</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678993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kumimoji="1" lang="en-US" altLang="ja-JP" smtClean="0"/>
              <a:t>2020/8/5</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1110967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kumimoji="1" lang="en-US" altLang="ja-JP" smtClean="0"/>
              <a:t>2020/8/5</a:t>
            </a:r>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4026931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smtClean="0"/>
              <a:t>2020/8/5</a:t>
            </a:r>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69114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smtClean="0"/>
              <a:t>2020/8/5</a:t>
            </a:r>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33656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2020/8/5</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21293747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2707959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kumimoji="1" lang="en-US" altLang="ja-JP" smtClean="0"/>
              <a:t>2020/8/5</a:t>
            </a:r>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3431575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2020/8/5</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57668236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kumimoji="1" lang="en-US" altLang="ja-JP" smtClean="0"/>
              <a:t>2020/8/5</a:t>
            </a:r>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117727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1917755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379560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204075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3631255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139149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1318063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CD202D9-C598-44EF-A2BF-CF65CD62F56D}" type="datetimeFigureOut">
              <a:rPr kumimoji="1" lang="ja-JP" altLang="en-US" smtClean="0"/>
              <a:t>2022/12/7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170048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202D9-C598-44EF-A2BF-CF65CD62F56D}" type="datetimeFigureOut">
              <a:rPr kumimoji="1" lang="ja-JP" altLang="en-US" smtClean="0"/>
              <a:t>2022/12/7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1A580-5783-45A1-A28E-FD469A8D519F}" type="slidenum">
              <a:rPr kumimoji="1" lang="ja-JP" altLang="en-US" smtClean="0"/>
              <a:t>‹#›</a:t>
            </a:fld>
            <a:endParaRPr kumimoji="1" lang="ja-JP" altLang="en-US"/>
          </a:p>
        </p:txBody>
      </p:sp>
    </p:spTree>
    <p:extLst>
      <p:ext uri="{BB962C8B-B14F-4D97-AF65-F5344CB8AC3E}">
        <p14:creationId xmlns:p14="http://schemas.microsoft.com/office/powerpoint/2010/main" val="2059638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2020/8/5</a:t>
            </a:r>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16268-F438-42AC-A33A-7BFCA43BFBFE}" type="slidenum">
              <a:rPr kumimoji="1" lang="ja-JP" altLang="en-US" smtClean="0"/>
              <a:t>‹#›</a:t>
            </a:fld>
            <a:endParaRPr kumimoji="1" lang="ja-JP" altLang="en-US"/>
          </a:p>
        </p:txBody>
      </p:sp>
    </p:spTree>
    <p:extLst>
      <p:ext uri="{BB962C8B-B14F-4D97-AF65-F5344CB8AC3E}">
        <p14:creationId xmlns:p14="http://schemas.microsoft.com/office/powerpoint/2010/main" val="18152391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5" Type="http://schemas.openxmlformats.org/officeDocument/2006/relationships/hyperlink" Target="https://www.mhlw.go.jp/content/12401000/program.pdf" TargetMode="External"/><Relationship Id="rId4" Type="http://schemas.openxmlformats.org/officeDocument/2006/relationships/hyperlink" Target="https://www.mhlw.go.jp/content/12400000/tebiki.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tmp"/><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5803" y="2107863"/>
            <a:ext cx="8435828" cy="1694762"/>
          </a:xfrm>
        </p:spPr>
        <p:txBody>
          <a:bodyPr anchor="ctr">
            <a:noAutofit/>
          </a:bodyPr>
          <a:lstStyle/>
          <a:p>
            <a:r>
              <a:rPr lang="ja-JP" altLang="en-US" sz="3200" b="1" dirty="0" smtClean="0">
                <a:latin typeface="BIZ UDPゴシック" panose="020B0400000000000000" pitchFamily="50" charset="-128"/>
                <a:ea typeface="BIZ UDPゴシック" panose="020B0400000000000000" pitchFamily="50" charset="-128"/>
                <a:cs typeface="Myanmar Text" panose="020B0502040204020203" pitchFamily="34" charset="0"/>
              </a:rPr>
              <a:t>大阪府における保健事業の取組み</a:t>
            </a:r>
            <a:endParaRPr lang="ja-JP" altLang="en-US" sz="2800" b="1" dirty="0">
              <a:latin typeface="BIZ UDPゴシック" panose="020B0400000000000000" pitchFamily="50" charset="-128"/>
              <a:ea typeface="BIZ UDPゴシック" panose="020B0400000000000000" pitchFamily="50" charset="-128"/>
              <a:cs typeface="Myanmar Text" panose="020B0502040204020203" pitchFamily="34" charset="0"/>
            </a:endParaRPr>
          </a:p>
        </p:txBody>
      </p:sp>
      <p:sp>
        <p:nvSpPr>
          <p:cNvPr id="3" name="サブタイトル 2"/>
          <p:cNvSpPr>
            <a:spLocks noGrp="1"/>
          </p:cNvSpPr>
          <p:nvPr>
            <p:ph type="subTitle" idx="1"/>
          </p:nvPr>
        </p:nvSpPr>
        <p:spPr>
          <a:xfrm>
            <a:off x="7482624" y="373486"/>
            <a:ext cx="1234611" cy="528933"/>
          </a:xfrm>
          <a:ln>
            <a:solidFill>
              <a:schemeClr val="tx1"/>
            </a:solidFill>
          </a:ln>
        </p:spPr>
        <p:txBody>
          <a:bodyPr anchor="ctr" anchorCtr="1">
            <a:noAutofit/>
          </a:bodyPr>
          <a:lstStyle/>
          <a:p>
            <a:r>
              <a:rPr lang="ja-JP" altLang="en-US" sz="2000" b="1" dirty="0" smtClean="0">
                <a:latin typeface="BIZ UDPゴシック" panose="020B0400000000000000" pitchFamily="50" charset="-128"/>
                <a:ea typeface="BIZ UDPゴシック" panose="020B0400000000000000" pitchFamily="50" charset="-128"/>
              </a:rPr>
              <a:t>資料８</a:t>
            </a:r>
            <a:endParaRPr lang="en-US" altLang="ja-JP" sz="2000" b="1" dirty="0">
              <a:latin typeface="BIZ UDPゴシック" panose="020B0400000000000000" pitchFamily="50" charset="-128"/>
              <a:ea typeface="BIZ UDPゴシック" panose="020B0400000000000000" pitchFamily="50" charset="-12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802" y="382989"/>
            <a:ext cx="1419037" cy="51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57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0500" y="2107863"/>
            <a:ext cx="8839199" cy="1694762"/>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latin typeface="BIZ UDPゴシック" panose="020B0400000000000000" pitchFamily="50" charset="-128"/>
                <a:ea typeface="BIZ UDPゴシック" panose="020B0400000000000000" pitchFamily="50" charset="-128"/>
                <a:cs typeface="Myanmar Text" panose="020B0502040204020203" pitchFamily="34" charset="0"/>
              </a:rPr>
              <a:t>２</a:t>
            </a:r>
            <a:r>
              <a:rPr lang="en-US" altLang="ja-JP" sz="2400" dirty="0" smtClean="0">
                <a:latin typeface="BIZ UDPゴシック" panose="020B0400000000000000" pitchFamily="50" charset="-128"/>
                <a:ea typeface="BIZ UDPゴシック" panose="020B0400000000000000" pitchFamily="50" charset="-128"/>
                <a:cs typeface="Myanmar Text" panose="020B0502040204020203" pitchFamily="34" charset="0"/>
              </a:rPr>
              <a:t>-</a:t>
            </a:r>
            <a:r>
              <a:rPr lang="ja-JP" altLang="en-US" sz="2400" dirty="0" smtClean="0">
                <a:latin typeface="BIZ UDPゴシック" panose="020B0400000000000000" pitchFamily="50" charset="-128"/>
                <a:ea typeface="BIZ UDPゴシック" panose="020B0400000000000000" pitchFamily="50" charset="-128"/>
                <a:cs typeface="Myanmar Text" panose="020B0502040204020203" pitchFamily="34" charset="0"/>
              </a:rPr>
              <a:t>（２） 特定健診受診率向上について</a:t>
            </a:r>
            <a:endPar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endParaRPr>
          </a:p>
        </p:txBody>
      </p:sp>
      <p:sp>
        <p:nvSpPr>
          <p:cNvPr id="3"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718997" y="6452316"/>
            <a:ext cx="408891" cy="30783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10</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0559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289442" y="782998"/>
            <a:ext cx="1518554" cy="4420068"/>
          </a:xfrm>
          <a:prstGeom prst="rect">
            <a:avLst/>
          </a:prstGeom>
          <a:gradFill flip="none" rotWithShape="1">
            <a:gsLst>
              <a:gs pos="0">
                <a:schemeClr val="bg1"/>
              </a:gs>
              <a:gs pos="56000">
                <a:srgbClr val="FFFF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Rectangle 3">
            <a:extLst>
              <a:ext uri="{FF2B5EF4-FFF2-40B4-BE49-F238E27FC236}">
                <a16:creationId xmlns:a16="http://schemas.microsoft.com/office/drawing/2014/main" id="{DB9F11F9-5A7A-4EDB-9591-3690CA97AB17}"/>
              </a:ext>
            </a:extLst>
          </p:cNvPr>
          <p:cNvSpPr>
            <a:spLocks noChangeArrowheads="1"/>
          </p:cNvSpPr>
          <p:nvPr/>
        </p:nvSpPr>
        <p:spPr bwMode="auto">
          <a:xfrm>
            <a:off x="4359061" y="5865406"/>
            <a:ext cx="4659365" cy="17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r">
              <a:defRPr/>
            </a:pPr>
            <a:r>
              <a:rPr lang="ja-JP" altLang="en-US" sz="825" dirty="0">
                <a:solidFill>
                  <a:srgbClr val="000000"/>
                </a:solidFill>
                <a:latin typeface="BIZ UDPゴシック" panose="020B0400000000000000" pitchFamily="50" charset="-128"/>
                <a:ea typeface="BIZ UDPゴシック" panose="020B0400000000000000" pitchFamily="50" charset="-128"/>
                <a:cs typeface="Times New Roman" pitchFamily="18" charset="0"/>
              </a:rPr>
              <a:t>出典：特定健康診査・特定保健指導の実施状況（厚生労働省）　</a:t>
            </a:r>
            <a:r>
              <a:rPr lang="en-US" altLang="ja-JP" sz="825" dirty="0">
                <a:solidFill>
                  <a:srgbClr val="000000"/>
                </a:solidFill>
                <a:latin typeface="BIZ UDPゴシック" panose="020B0400000000000000" pitchFamily="50" charset="-128"/>
                <a:ea typeface="BIZ UDPゴシック" panose="020B0400000000000000" pitchFamily="50" charset="-128"/>
                <a:cs typeface="Times New Roman" pitchFamily="18" charset="0"/>
              </a:rPr>
              <a:t>R3</a:t>
            </a:r>
            <a:r>
              <a:rPr lang="ja-JP" altLang="en-US" sz="825" dirty="0">
                <a:solidFill>
                  <a:srgbClr val="000000"/>
                </a:solidFill>
                <a:latin typeface="BIZ UDPゴシック" panose="020B0400000000000000" pitchFamily="50" charset="-128"/>
                <a:ea typeface="BIZ UDPゴシック" panose="020B0400000000000000" pitchFamily="50" charset="-128"/>
                <a:cs typeface="Times New Roman" pitchFamily="18" charset="0"/>
              </a:rPr>
              <a:t>年度は大阪府調べ速報値</a:t>
            </a:r>
            <a:endParaRPr lang="ja-JP" altLang="en-US" sz="825" dirty="0">
              <a:latin typeface="BIZ UDPゴシック" panose="020B0400000000000000" pitchFamily="50" charset="-128"/>
              <a:ea typeface="BIZ UDPゴシック" panose="020B0400000000000000" pitchFamily="50" charset="-128"/>
            </a:endParaRPr>
          </a:p>
        </p:txBody>
      </p:sp>
      <p:graphicFrame>
        <p:nvGraphicFramePr>
          <p:cNvPr id="14" name="グラフ 13"/>
          <p:cNvGraphicFramePr/>
          <p:nvPr>
            <p:extLst>
              <p:ext uri="{D42A27DB-BD31-4B8C-83A1-F6EECF244321}">
                <p14:modId xmlns:p14="http://schemas.microsoft.com/office/powerpoint/2010/main" val="1756865994"/>
              </p:ext>
            </p:extLst>
          </p:nvPr>
        </p:nvGraphicFramePr>
        <p:xfrm>
          <a:off x="244699" y="669098"/>
          <a:ext cx="8680360" cy="5512158"/>
        </p:xfrm>
        <a:graphic>
          <a:graphicData uri="http://schemas.openxmlformats.org/drawingml/2006/chart">
            <c:chart xmlns:c="http://schemas.openxmlformats.org/drawingml/2006/chart" xmlns:r="http://schemas.openxmlformats.org/officeDocument/2006/relationships" r:id="rId3"/>
          </a:graphicData>
        </a:graphic>
      </p:graphicFrame>
      <p:sp>
        <p:nvSpPr>
          <p:cNvPr id="15" name="テキスト ボックス 14"/>
          <p:cNvSpPr txBox="1"/>
          <p:nvPr/>
        </p:nvSpPr>
        <p:spPr>
          <a:xfrm>
            <a:off x="283253" y="490515"/>
            <a:ext cx="665327" cy="253916"/>
          </a:xfrm>
          <a:prstGeom prst="rect">
            <a:avLst/>
          </a:prstGeom>
          <a:noFill/>
        </p:spPr>
        <p:txBody>
          <a:bodyPr wrap="square" rtlCol="0">
            <a:spAutoFit/>
          </a:bodyPr>
          <a:lstStyle/>
          <a:p>
            <a:r>
              <a:rPr lang="ja-JP" altLang="en-US" sz="1050" dirty="0">
                <a:latin typeface="UD デジタル 教科書体 N-R" panose="02020400000000000000" pitchFamily="17" charset="-128"/>
                <a:ea typeface="UD デジタル 教科書体 N-R" panose="02020400000000000000" pitchFamily="17" charset="-128"/>
              </a:rPr>
              <a:t>（％）</a:t>
            </a:r>
          </a:p>
        </p:txBody>
      </p:sp>
      <p:sp>
        <p:nvSpPr>
          <p:cNvPr id="16" name="楕円 15"/>
          <p:cNvSpPr/>
          <p:nvPr/>
        </p:nvSpPr>
        <p:spPr>
          <a:xfrm>
            <a:off x="6547075" y="2485622"/>
            <a:ext cx="1058375" cy="684847"/>
          </a:xfrm>
          <a:prstGeom prst="ellipse">
            <a:avLst/>
          </a:prstGeom>
          <a:noFill/>
          <a:ln w="31750">
            <a:solidFill>
              <a:srgbClr val="FF66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769359" y="6510090"/>
            <a:ext cx="337526"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11</a:t>
            </a:fld>
            <a:endParaRPr lang="ja-JP" altLang="en-US" sz="900" b="1" dirty="0">
              <a:latin typeface="BIZ UDPゴシック" panose="020B0400000000000000" pitchFamily="50" charset="-128"/>
              <a:ea typeface="BIZ UDPゴシック" panose="020B0400000000000000" pitchFamily="50" charset="-128"/>
            </a:endParaRPr>
          </a:p>
        </p:txBody>
      </p:sp>
      <p:sp>
        <p:nvSpPr>
          <p:cNvPr id="9" name="タイトル 1"/>
          <p:cNvSpPr txBox="1">
            <a:spLocks/>
          </p:cNvSpPr>
          <p:nvPr/>
        </p:nvSpPr>
        <p:spPr>
          <a:xfrm>
            <a:off x="154547" y="96130"/>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 ① 特定健診受診率の状況</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角丸四角形 9"/>
          <p:cNvSpPr/>
          <p:nvPr/>
        </p:nvSpPr>
        <p:spPr>
          <a:xfrm>
            <a:off x="275197" y="6134305"/>
            <a:ext cx="8536257" cy="6131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大阪府は、平成</a:t>
            </a:r>
            <a:r>
              <a:rPr lang="en-US" altLang="ja-JP" sz="1600" dirty="0" smtClean="0">
                <a:solidFill>
                  <a:schemeClr val="tx1"/>
                </a:solidFill>
                <a:latin typeface="BIZ UDPゴシック" panose="020B0400000000000000" pitchFamily="50" charset="-128"/>
                <a:ea typeface="BIZ UDPゴシック" panose="020B0400000000000000" pitchFamily="50" charset="-128"/>
              </a:rPr>
              <a:t>30</a:t>
            </a:r>
            <a:r>
              <a:rPr lang="ja-JP" altLang="en-US" sz="1600" dirty="0" smtClean="0">
                <a:solidFill>
                  <a:schemeClr val="tx1"/>
                </a:solidFill>
                <a:latin typeface="BIZ UDPゴシック" panose="020B0400000000000000" pitchFamily="50" charset="-128"/>
                <a:ea typeface="BIZ UDPゴシック" panose="020B0400000000000000" pitchFamily="50" charset="-128"/>
              </a:rPr>
              <a:t>年度まで上昇傾向にあったが、</a:t>
            </a:r>
            <a:r>
              <a:rPr lang="ja-JP" altLang="en-US" sz="1600" dirty="0">
                <a:solidFill>
                  <a:schemeClr val="tx1"/>
                </a:solidFill>
                <a:latin typeface="BIZ UDPゴシック" panose="020B0400000000000000" pitchFamily="50" charset="-128"/>
                <a:ea typeface="BIZ UDPゴシック" panose="020B0400000000000000" pitchFamily="50" charset="-128"/>
              </a:rPr>
              <a:t>令和</a:t>
            </a:r>
            <a:r>
              <a:rPr lang="ja-JP" altLang="en-US" sz="1600" dirty="0" smtClean="0">
                <a:solidFill>
                  <a:schemeClr val="tx1"/>
                </a:solidFill>
                <a:latin typeface="BIZ UDPゴシック" panose="020B0400000000000000" pitchFamily="50" charset="-128"/>
                <a:ea typeface="BIZ UDPゴシック" panose="020B0400000000000000" pitchFamily="50" charset="-128"/>
              </a:rPr>
              <a:t>元年度から減少に転じている。</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dirty="0" smtClean="0">
                <a:solidFill>
                  <a:schemeClr val="tx1"/>
                </a:solidFill>
                <a:latin typeface="BIZ UDPゴシック" panose="020B0400000000000000" pitchFamily="50" charset="-128"/>
                <a:ea typeface="BIZ UDPゴシック" panose="020B0400000000000000" pitchFamily="50" charset="-128"/>
              </a:rPr>
              <a:t>令和２年度は、全国・大阪府とも新型コロナウイルスの影響を受け、大幅に減少となっている。</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2" name="Rectangle 3">
            <a:extLst>
              <a:ext uri="{FF2B5EF4-FFF2-40B4-BE49-F238E27FC236}">
                <a16:creationId xmlns:a16="http://schemas.microsoft.com/office/drawing/2014/main" id="{DB9F11F9-5A7A-4EDB-9591-3690CA97AB17}"/>
              </a:ext>
            </a:extLst>
          </p:cNvPr>
          <p:cNvSpPr>
            <a:spLocks noChangeArrowheads="1"/>
          </p:cNvSpPr>
          <p:nvPr/>
        </p:nvSpPr>
        <p:spPr bwMode="auto">
          <a:xfrm>
            <a:off x="553792" y="744431"/>
            <a:ext cx="8062174" cy="274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ctr">
              <a:defRPr/>
            </a:pPr>
            <a:r>
              <a:rPr lang="ja-JP" altLang="en-US" sz="1400"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国保の特定健診受診率の推移（大阪府と全国の比較）</a:t>
            </a:r>
            <a:endParaRPr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7752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00000000-0008-0000-0600-000007000000}"/>
              </a:ext>
            </a:extLst>
          </p:cNvPr>
          <p:cNvGraphicFramePr>
            <a:graphicFrameLocks/>
          </p:cNvGraphicFramePr>
          <p:nvPr>
            <p:extLst>
              <p:ext uri="{D42A27DB-BD31-4B8C-83A1-F6EECF244321}">
                <p14:modId xmlns:p14="http://schemas.microsoft.com/office/powerpoint/2010/main" val="2125245652"/>
              </p:ext>
            </p:extLst>
          </p:nvPr>
        </p:nvGraphicFramePr>
        <p:xfrm>
          <a:off x="112594" y="902043"/>
          <a:ext cx="8918812" cy="491221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グループ化 5"/>
          <p:cNvGrpSpPr/>
          <p:nvPr/>
        </p:nvGrpSpPr>
        <p:grpSpPr>
          <a:xfrm>
            <a:off x="1073150" y="4996824"/>
            <a:ext cx="7955369" cy="801707"/>
            <a:chOff x="1709707" y="4607027"/>
            <a:chExt cx="10359351" cy="545237"/>
          </a:xfrm>
        </p:grpSpPr>
        <p:sp>
          <p:nvSpPr>
            <p:cNvPr id="2" name="正方形/長方形 1"/>
            <p:cNvSpPr/>
            <p:nvPr/>
          </p:nvSpPr>
          <p:spPr>
            <a:xfrm>
              <a:off x="1709707" y="4806109"/>
              <a:ext cx="10359351" cy="346155"/>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 name="正方形/長方形 4"/>
            <p:cNvSpPr/>
            <p:nvPr/>
          </p:nvSpPr>
          <p:spPr>
            <a:xfrm>
              <a:off x="9877568" y="4607027"/>
              <a:ext cx="2180549" cy="19908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8" name="Rectangle 3">
            <a:extLst>
              <a:ext uri="{FF2B5EF4-FFF2-40B4-BE49-F238E27FC236}">
                <a16:creationId xmlns:a16="http://schemas.microsoft.com/office/drawing/2014/main" id="{DB9F11F9-5A7A-4EDB-9591-3690CA97AB17}"/>
              </a:ext>
            </a:extLst>
          </p:cNvPr>
          <p:cNvSpPr>
            <a:spLocks noChangeArrowheads="1"/>
          </p:cNvSpPr>
          <p:nvPr/>
        </p:nvSpPr>
        <p:spPr bwMode="auto">
          <a:xfrm>
            <a:off x="7736705" y="5837369"/>
            <a:ext cx="1278506" cy="17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r">
              <a:defRPr/>
            </a:pPr>
            <a:r>
              <a:rPr lang="ja-JP" altLang="en-US" sz="800" dirty="0">
                <a:solidFill>
                  <a:srgbClr val="000000"/>
                </a:solidFill>
                <a:latin typeface="BIZ UDPゴシック" panose="020B0400000000000000" pitchFamily="50" charset="-128"/>
                <a:ea typeface="BIZ UDPゴシック" panose="020B0400000000000000" pitchFamily="50" charset="-128"/>
                <a:cs typeface="Times New Roman" pitchFamily="18" charset="0"/>
              </a:rPr>
              <a:t>大阪府</a:t>
            </a:r>
            <a:r>
              <a:rPr lang="ja-JP" altLang="en-US" sz="800"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調べ（速報値）</a:t>
            </a:r>
            <a:endParaRPr lang="ja-JP" altLang="en-US" sz="800" dirty="0">
              <a:latin typeface="BIZ UDPゴシック" panose="020B0400000000000000" pitchFamily="50" charset="-128"/>
              <a:ea typeface="BIZ UDPゴシック" panose="020B0400000000000000" pitchFamily="50" charset="-128"/>
            </a:endParaRPr>
          </a:p>
        </p:txBody>
      </p:sp>
      <p:sp>
        <p:nvSpPr>
          <p:cNvPr id="9"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① 特定健診受診率の状況</a:t>
            </a:r>
          </a:p>
        </p:txBody>
      </p:sp>
      <p:sp>
        <p:nvSpPr>
          <p:cNvPr id="11"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12</a:t>
            </a:fld>
            <a:endParaRPr lang="ja-JP" altLang="en-US" sz="900" b="1" dirty="0">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376673" y="6086719"/>
            <a:ext cx="8301431" cy="6131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新型コロナウイルスの感染拡大前からすでに、前年度比で減少傾向が見られる。</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dirty="0" smtClean="0">
                <a:solidFill>
                  <a:schemeClr val="tx1"/>
                </a:solidFill>
                <a:latin typeface="BIZ UDPゴシック" panose="020B0400000000000000" pitchFamily="50" charset="-128"/>
                <a:ea typeface="BIZ UDPゴシック" panose="020B0400000000000000" pitchFamily="50" charset="-128"/>
              </a:rPr>
              <a:t>令和２年度以降は、感染拡大の時期によって増減が見られる。</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0054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p:nvPr>
            <p:extLst>
              <p:ext uri="{D42A27DB-BD31-4B8C-83A1-F6EECF244321}">
                <p14:modId xmlns:p14="http://schemas.microsoft.com/office/powerpoint/2010/main" val="213352925"/>
              </p:ext>
            </p:extLst>
          </p:nvPr>
        </p:nvGraphicFramePr>
        <p:xfrm>
          <a:off x="85725" y="721127"/>
          <a:ext cx="9058275" cy="2628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ext uri="{D42A27DB-BD31-4B8C-83A1-F6EECF244321}">
                <p14:modId xmlns:p14="http://schemas.microsoft.com/office/powerpoint/2010/main" val="2804070982"/>
              </p:ext>
            </p:extLst>
          </p:nvPr>
        </p:nvGraphicFramePr>
        <p:xfrm>
          <a:off x="85725" y="3594101"/>
          <a:ext cx="9058275" cy="2628900"/>
        </p:xfrm>
        <a:graphic>
          <a:graphicData uri="http://schemas.openxmlformats.org/drawingml/2006/chart">
            <c:chart xmlns:c="http://schemas.openxmlformats.org/drawingml/2006/chart" xmlns:r="http://schemas.openxmlformats.org/officeDocument/2006/relationships" r:id="rId3"/>
          </a:graphicData>
        </a:graphic>
      </p:graphicFrame>
      <p:sp>
        <p:nvSpPr>
          <p:cNvPr id="9"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① 特定健診受診率の状況</a:t>
            </a:r>
          </a:p>
        </p:txBody>
      </p:sp>
      <p:sp>
        <p:nvSpPr>
          <p:cNvPr id="10" name="Rectangle 3">
            <a:extLst>
              <a:ext uri="{FF2B5EF4-FFF2-40B4-BE49-F238E27FC236}">
                <a16:creationId xmlns:a16="http://schemas.microsoft.com/office/drawing/2014/main" id="{DB9F11F9-5A7A-4EDB-9591-3690CA97AB17}"/>
              </a:ext>
            </a:extLst>
          </p:cNvPr>
          <p:cNvSpPr>
            <a:spLocks noChangeArrowheads="1"/>
          </p:cNvSpPr>
          <p:nvPr/>
        </p:nvSpPr>
        <p:spPr bwMode="auto">
          <a:xfrm>
            <a:off x="4324181" y="6194392"/>
            <a:ext cx="4659365" cy="17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r">
              <a:defRPr/>
            </a:pPr>
            <a:r>
              <a:rPr lang="ja-JP" altLang="en-US" sz="800" dirty="0">
                <a:solidFill>
                  <a:srgbClr val="000000"/>
                </a:solidFill>
                <a:latin typeface="BIZ UDPゴシック" panose="020B0400000000000000" pitchFamily="50" charset="-128"/>
                <a:ea typeface="BIZ UDPゴシック" panose="020B0400000000000000" pitchFamily="50" charset="-128"/>
                <a:cs typeface="Times New Roman" pitchFamily="18" charset="0"/>
              </a:rPr>
              <a:t>出典：特定健康診査・特定保健指導の実施</a:t>
            </a:r>
            <a:r>
              <a:rPr lang="ja-JP" altLang="en-US" sz="800"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状況に関するデータ（</a:t>
            </a:r>
            <a:r>
              <a:rPr lang="ja-JP" altLang="en-US" sz="800" dirty="0">
                <a:solidFill>
                  <a:srgbClr val="000000"/>
                </a:solidFill>
                <a:latin typeface="BIZ UDPゴシック" panose="020B0400000000000000" pitchFamily="50" charset="-128"/>
                <a:ea typeface="BIZ UDPゴシック" panose="020B0400000000000000" pitchFamily="50" charset="-128"/>
                <a:cs typeface="Times New Roman" pitchFamily="18" charset="0"/>
              </a:rPr>
              <a:t>厚生労働省</a:t>
            </a:r>
            <a:r>
              <a:rPr lang="ja-JP" altLang="en-US" sz="800"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a:t>
            </a:r>
            <a:endParaRPr lang="ja-JP" altLang="en-US" sz="800" dirty="0">
              <a:latin typeface="BIZ UDPゴシック" panose="020B0400000000000000" pitchFamily="50" charset="-128"/>
              <a:ea typeface="BIZ UDPゴシック" panose="020B0400000000000000" pitchFamily="50" charset="-128"/>
            </a:endParaRPr>
          </a:p>
        </p:txBody>
      </p:sp>
      <p:sp>
        <p:nvSpPr>
          <p:cNvPr id="11" name="Rectangle 3">
            <a:extLst>
              <a:ext uri="{FF2B5EF4-FFF2-40B4-BE49-F238E27FC236}">
                <a16:creationId xmlns:a16="http://schemas.microsoft.com/office/drawing/2014/main" id="{DB9F11F9-5A7A-4EDB-9591-3690CA97AB17}"/>
              </a:ext>
            </a:extLst>
          </p:cNvPr>
          <p:cNvSpPr>
            <a:spLocks noChangeArrowheads="1"/>
          </p:cNvSpPr>
          <p:nvPr/>
        </p:nvSpPr>
        <p:spPr bwMode="auto">
          <a:xfrm>
            <a:off x="53541" y="562654"/>
            <a:ext cx="3887435" cy="26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ctr">
              <a:defRPr/>
            </a:pPr>
            <a:r>
              <a:rPr lang="ja-JP" altLang="en-US" sz="1400"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特定健診受診率（令和２年度・市町村別）</a:t>
            </a:r>
            <a:endParaRPr lang="ja-JP" altLang="en-US" sz="1400" dirty="0">
              <a:latin typeface="BIZ UDPゴシック" panose="020B0400000000000000" pitchFamily="50" charset="-128"/>
              <a:ea typeface="BIZ UDPゴシック" panose="020B0400000000000000" pitchFamily="50" charset="-128"/>
            </a:endParaRPr>
          </a:p>
        </p:txBody>
      </p:sp>
      <p:sp>
        <p:nvSpPr>
          <p:cNvPr id="12" name="Rectangle 3">
            <a:extLst>
              <a:ext uri="{FF2B5EF4-FFF2-40B4-BE49-F238E27FC236}">
                <a16:creationId xmlns:a16="http://schemas.microsoft.com/office/drawing/2014/main" id="{DB9F11F9-5A7A-4EDB-9591-3690CA97AB17}"/>
              </a:ext>
            </a:extLst>
          </p:cNvPr>
          <p:cNvSpPr>
            <a:spLocks noChangeArrowheads="1"/>
          </p:cNvSpPr>
          <p:nvPr/>
        </p:nvSpPr>
        <p:spPr bwMode="auto">
          <a:xfrm>
            <a:off x="266683" y="3408522"/>
            <a:ext cx="3887435" cy="26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ctr">
              <a:defRPr/>
            </a:pPr>
            <a:r>
              <a:rPr lang="ja-JP" altLang="en-US" sz="1400"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特定保健指導実施率（令和２年度・市町村別）</a:t>
            </a:r>
            <a:endParaRPr lang="ja-JP" altLang="en-US" sz="1400" dirty="0">
              <a:latin typeface="BIZ UDPゴシック" panose="020B0400000000000000" pitchFamily="50" charset="-128"/>
              <a:ea typeface="BIZ UDPゴシック" panose="020B0400000000000000" pitchFamily="50" charset="-128"/>
            </a:endParaRPr>
          </a:p>
        </p:txBody>
      </p:sp>
      <p:sp>
        <p:nvSpPr>
          <p:cNvPr id="15"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13</a:t>
            </a:fld>
            <a:endParaRPr lang="ja-JP" altLang="en-US" sz="900" b="1" dirty="0">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389373" y="6418833"/>
            <a:ext cx="8301431" cy="38071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特定健診・特定保健指導とも、市町村ごとで大きくバラつきが生じている。</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9440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377583608"/>
              </p:ext>
            </p:extLst>
          </p:nvPr>
        </p:nvGraphicFramePr>
        <p:xfrm>
          <a:off x="154547" y="1107584"/>
          <a:ext cx="8803503" cy="4710266"/>
        </p:xfrm>
        <a:graphic>
          <a:graphicData uri="http://schemas.openxmlformats.org/drawingml/2006/chart">
            <c:chart xmlns:c="http://schemas.openxmlformats.org/drawingml/2006/chart" xmlns:r="http://schemas.openxmlformats.org/officeDocument/2006/relationships" r:id="rId3"/>
          </a:graphicData>
        </a:graphic>
      </p:graphicFrame>
      <p:sp>
        <p:nvSpPr>
          <p:cNvPr id="7"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① 特定健診受診率の状況</a:t>
            </a:r>
          </a:p>
        </p:txBody>
      </p:sp>
      <p:sp>
        <p:nvSpPr>
          <p:cNvPr id="5"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14</a:t>
            </a:fld>
            <a:endParaRPr lang="ja-JP" altLang="en-US" sz="900" b="1" dirty="0">
              <a:latin typeface="BIZ UDPゴシック" panose="020B0400000000000000" pitchFamily="50" charset="-128"/>
              <a:ea typeface="BIZ UDPゴシック" panose="020B0400000000000000" pitchFamily="50" charset="-128"/>
            </a:endParaRPr>
          </a:p>
        </p:txBody>
      </p:sp>
      <p:sp>
        <p:nvSpPr>
          <p:cNvPr id="8" name="Rectangle 3">
            <a:extLst>
              <a:ext uri="{FF2B5EF4-FFF2-40B4-BE49-F238E27FC236}">
                <a16:creationId xmlns:a16="http://schemas.microsoft.com/office/drawing/2014/main" id="{DB9F11F9-5A7A-4EDB-9591-3690CA97AB17}"/>
              </a:ext>
            </a:extLst>
          </p:cNvPr>
          <p:cNvSpPr>
            <a:spLocks noChangeArrowheads="1"/>
          </p:cNvSpPr>
          <p:nvPr/>
        </p:nvSpPr>
        <p:spPr bwMode="auto">
          <a:xfrm>
            <a:off x="7736705" y="5926627"/>
            <a:ext cx="1278506" cy="17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r">
              <a:defRPr/>
            </a:pPr>
            <a:r>
              <a:rPr lang="ja-JP" altLang="en-US" sz="825" dirty="0">
                <a:solidFill>
                  <a:srgbClr val="000000"/>
                </a:solidFill>
                <a:latin typeface="BIZ UDPゴシック" panose="020B0400000000000000" pitchFamily="50" charset="-128"/>
                <a:ea typeface="BIZ UDPゴシック" panose="020B0400000000000000" pitchFamily="50" charset="-128"/>
                <a:cs typeface="Times New Roman" pitchFamily="18" charset="0"/>
              </a:rPr>
              <a:t>大阪府</a:t>
            </a:r>
            <a:r>
              <a:rPr lang="ja-JP" altLang="en-US" sz="825"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調べ（速報値）</a:t>
            </a:r>
            <a:endParaRPr lang="ja-JP" altLang="en-US" sz="825" dirty="0">
              <a:latin typeface="BIZ UDPゴシック" panose="020B0400000000000000" pitchFamily="50" charset="-128"/>
              <a:ea typeface="BIZ UDPゴシック" panose="020B0400000000000000" pitchFamily="50" charset="-128"/>
            </a:endParaRPr>
          </a:p>
        </p:txBody>
      </p:sp>
      <p:sp>
        <p:nvSpPr>
          <p:cNvPr id="6" name="角丸四角形 5"/>
          <p:cNvSpPr/>
          <p:nvPr/>
        </p:nvSpPr>
        <p:spPr>
          <a:xfrm>
            <a:off x="389373" y="6182138"/>
            <a:ext cx="8301431" cy="34610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新型コロナウイルスの影響等もあり、集団健診よりも個別健診の方に流れる傾向にある。</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9439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54547" y="1717127"/>
            <a:ext cx="8682427" cy="4851370"/>
          </a:xfrm>
          <a:prstGeom prst="rect">
            <a:avLst/>
          </a:prstGeom>
          <a:solidFill>
            <a:srgbClr val="DBEEF4"/>
          </a:solidFill>
        </p:spPr>
        <p:txBody>
          <a:bodyPr vert="horz" lIns="27000" tIns="34290" rIns="27000" bIns="34290" rtlCol="0">
            <a:noAutofit/>
          </a:bodyPr>
          <a:lstStyle>
            <a:lvl1pPr marL="212415" indent="-212415" algn="l" defTabSz="849660" rtl="0" eaLnBrk="1" latinLnBrk="0" hangingPunct="1">
              <a:lnSpc>
                <a:spcPct val="90000"/>
              </a:lnSpc>
              <a:spcBef>
                <a:spcPts val="929"/>
              </a:spcBef>
              <a:buFont typeface="Arial" panose="020B0604020202020204" pitchFamily="34" charset="0"/>
              <a:buChar char="•"/>
              <a:defRPr kumimoji="1" sz="2602" kern="1200">
                <a:solidFill>
                  <a:schemeClr val="tx1"/>
                </a:solidFill>
                <a:latin typeface="+mn-lt"/>
                <a:ea typeface="+mn-ea"/>
                <a:cs typeface="+mn-cs"/>
              </a:defRPr>
            </a:lvl1pPr>
            <a:lvl2pPr marL="637245" indent="-212415" algn="l" defTabSz="849660" rtl="0" eaLnBrk="1" latinLnBrk="0" hangingPunct="1">
              <a:lnSpc>
                <a:spcPct val="90000"/>
              </a:lnSpc>
              <a:spcBef>
                <a:spcPts val="465"/>
              </a:spcBef>
              <a:buFont typeface="Arial" panose="020B0604020202020204" pitchFamily="34" charset="0"/>
              <a:buChar char="•"/>
              <a:defRPr kumimoji="1" sz="2230" kern="1200">
                <a:solidFill>
                  <a:schemeClr val="tx1"/>
                </a:solidFill>
                <a:latin typeface="+mn-lt"/>
                <a:ea typeface="+mn-ea"/>
                <a:cs typeface="+mn-cs"/>
              </a:defRPr>
            </a:lvl2pPr>
            <a:lvl3pPr marL="1062076" indent="-212415" algn="l" defTabSz="849660" rtl="0" eaLnBrk="1" latinLnBrk="0" hangingPunct="1">
              <a:lnSpc>
                <a:spcPct val="90000"/>
              </a:lnSpc>
              <a:spcBef>
                <a:spcPts val="465"/>
              </a:spcBef>
              <a:buFont typeface="Arial" panose="020B0604020202020204" pitchFamily="34" charset="0"/>
              <a:buChar char="•"/>
              <a:defRPr kumimoji="1" sz="1858" kern="1200">
                <a:solidFill>
                  <a:schemeClr val="tx1"/>
                </a:solidFill>
                <a:latin typeface="+mn-lt"/>
                <a:ea typeface="+mn-ea"/>
                <a:cs typeface="+mn-cs"/>
              </a:defRPr>
            </a:lvl3pPr>
            <a:lvl4pPr marL="1486906"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4pPr>
            <a:lvl5pPr marL="1911736"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5pPr>
            <a:lvl6pPr marL="2336566"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6pPr>
            <a:lvl7pPr marL="2761397"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7pPr>
            <a:lvl8pPr marL="3186227"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8pPr>
            <a:lvl9pPr marL="3611057"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9pPr>
          </a:lstStyle>
          <a:p>
            <a:pPr marL="0" indent="0">
              <a:lnSpc>
                <a:spcPts val="1275"/>
              </a:lnSpc>
              <a:spcBef>
                <a:spcPts val="450"/>
              </a:spcBef>
              <a:buNone/>
            </a:pPr>
            <a:endParaRPr lang="en-US" altLang="ja-JP" sz="1350" dirty="0">
              <a:latin typeface="BIZ UDPゴシック" panose="020B0400000000000000" pitchFamily="50" charset="-128"/>
              <a:ea typeface="BIZ UDPゴシック" panose="020B0400000000000000" pitchFamily="50" charset="-128"/>
            </a:endParaRPr>
          </a:p>
          <a:p>
            <a:pPr marL="0" indent="0">
              <a:lnSpc>
                <a:spcPts val="1275"/>
              </a:lnSpc>
              <a:spcBef>
                <a:spcPts val="450"/>
              </a:spcBef>
              <a:buNone/>
            </a:pPr>
            <a:endParaRPr lang="en-US" altLang="ja-JP" sz="1350" dirty="0">
              <a:latin typeface="BIZ UDPゴシック" panose="020B0400000000000000" pitchFamily="50" charset="-128"/>
              <a:ea typeface="BIZ UDPゴシック" panose="020B0400000000000000" pitchFamily="50" charset="-128"/>
            </a:endParaRPr>
          </a:p>
          <a:p>
            <a:pPr marL="266700" indent="0">
              <a:lnSpc>
                <a:spcPct val="150000"/>
              </a:lnSpc>
              <a:spcBef>
                <a:spcPts val="900"/>
              </a:spcBef>
              <a:buNone/>
              <a:tabLst>
                <a:tab pos="266700" algn="l"/>
              </a:tabLst>
            </a:pPr>
            <a:r>
              <a:rPr lang="ja-JP" altLang="en-US" sz="1350" dirty="0">
                <a:latin typeface="BIZ UDPゴシック" panose="020B0400000000000000" pitchFamily="50" charset="-128"/>
                <a:ea typeface="BIZ UDPゴシック" panose="020B0400000000000000" pitchFamily="50" charset="-128"/>
              </a:rPr>
              <a:t>無関心層・若年層への周知啓発</a:t>
            </a:r>
            <a:r>
              <a:rPr lang="ja-JP" altLang="en-US" sz="1350" dirty="0" smtClean="0">
                <a:latin typeface="BIZ UDPゴシック" panose="020B0400000000000000" pitchFamily="50" charset="-128"/>
                <a:ea typeface="BIZ UDPゴシック" panose="020B0400000000000000" pitchFamily="50" charset="-128"/>
              </a:rPr>
              <a:t>を目的として、</a:t>
            </a:r>
            <a:endParaRPr lang="en-US" altLang="ja-JP" sz="1350" dirty="0">
              <a:latin typeface="BIZ UDPゴシック" panose="020B0400000000000000" pitchFamily="50" charset="-128"/>
              <a:ea typeface="BIZ UDPゴシック" panose="020B0400000000000000" pitchFamily="50" charset="-128"/>
            </a:endParaRPr>
          </a:p>
          <a:p>
            <a:pPr marL="266700" indent="0">
              <a:lnSpc>
                <a:spcPct val="100000"/>
              </a:lnSpc>
              <a:spcBef>
                <a:spcPts val="0"/>
              </a:spcBef>
              <a:buNone/>
              <a:tabLst>
                <a:tab pos="266700" algn="l"/>
              </a:tabLst>
            </a:pPr>
            <a:r>
              <a:rPr lang="ja-JP" altLang="en-US" sz="1350" dirty="0">
                <a:latin typeface="BIZ UDPゴシック" panose="020B0400000000000000" pitchFamily="50" charset="-128"/>
                <a:ea typeface="BIZ UDPゴシック" panose="020B0400000000000000" pitchFamily="50" charset="-128"/>
              </a:rPr>
              <a:t>動画を活用した広報活動を展開</a:t>
            </a:r>
            <a:endParaRPr lang="en-US" altLang="ja-JP" sz="1350" dirty="0">
              <a:latin typeface="BIZ UDPゴシック" panose="020B0400000000000000" pitchFamily="50" charset="-128"/>
              <a:ea typeface="BIZ UDPゴシック" panose="020B0400000000000000" pitchFamily="50" charset="-128"/>
            </a:endParaRPr>
          </a:p>
          <a:p>
            <a:pPr marL="71438" indent="0">
              <a:lnSpc>
                <a:spcPct val="100000"/>
              </a:lnSpc>
              <a:spcBef>
                <a:spcPts val="900"/>
              </a:spcBef>
              <a:buNone/>
            </a:pPr>
            <a:r>
              <a:rPr lang="en-US" altLang="ja-JP" sz="1350" dirty="0">
                <a:latin typeface="BIZ UDPゴシック" panose="020B0400000000000000" pitchFamily="50" charset="-128"/>
                <a:ea typeface="BIZ UDPゴシック" panose="020B0400000000000000" pitchFamily="50" charset="-128"/>
              </a:rPr>
              <a:t>【</a:t>
            </a:r>
            <a:r>
              <a:rPr lang="ja-JP" altLang="en-US" sz="1350" dirty="0">
                <a:latin typeface="BIZ UDPゴシック" panose="020B0400000000000000" pitchFamily="50" charset="-128"/>
                <a:ea typeface="BIZ UDPゴシック" panose="020B0400000000000000" pitchFamily="50" charset="-128"/>
              </a:rPr>
              <a:t>内容</a:t>
            </a:r>
            <a:r>
              <a:rPr lang="en-US" altLang="ja-JP" sz="1350" dirty="0">
                <a:latin typeface="BIZ UDPゴシック" panose="020B0400000000000000" pitchFamily="50" charset="-128"/>
                <a:ea typeface="BIZ UDPゴシック" panose="020B0400000000000000" pitchFamily="50" charset="-128"/>
              </a:rPr>
              <a:t>】</a:t>
            </a:r>
          </a:p>
          <a:p>
            <a:pPr marL="266700" indent="0">
              <a:lnSpc>
                <a:spcPct val="100000"/>
              </a:lnSpc>
              <a:spcBef>
                <a:spcPts val="0"/>
              </a:spcBef>
              <a:buNone/>
            </a:pPr>
            <a:r>
              <a:rPr lang="ja-JP" altLang="en-US" sz="1350" dirty="0">
                <a:latin typeface="BIZ UDPゴシック" panose="020B0400000000000000" pitchFamily="50" charset="-128"/>
                <a:ea typeface="BIZ UDPゴシック" panose="020B0400000000000000" pitchFamily="50" charset="-128"/>
              </a:rPr>
              <a:t>検索サイトの</a:t>
            </a:r>
            <a:r>
              <a:rPr lang="en-US" altLang="ja-JP" sz="1350" dirty="0">
                <a:latin typeface="BIZ UDPゴシック" panose="020B0400000000000000" pitchFamily="50" charset="-128"/>
                <a:ea typeface="BIZ UDPゴシック" panose="020B0400000000000000" pitchFamily="50" charset="-128"/>
              </a:rPr>
              <a:t>TOP</a:t>
            </a:r>
            <a:r>
              <a:rPr lang="ja-JP" altLang="en-US" sz="1350" dirty="0">
                <a:latin typeface="BIZ UDPゴシック" panose="020B0400000000000000" pitchFamily="50" charset="-128"/>
                <a:ea typeface="BIZ UDPゴシック" panose="020B0400000000000000" pitchFamily="50" charset="-128"/>
              </a:rPr>
              <a:t>ページにバナー広告を掲載</a:t>
            </a:r>
            <a:r>
              <a:rPr lang="en-US" altLang="ja-JP" sz="1350" dirty="0">
                <a:latin typeface="BIZ UDPゴシック" panose="020B0400000000000000" pitchFamily="50" charset="-128"/>
                <a:ea typeface="BIZ UDPゴシック" panose="020B0400000000000000" pitchFamily="50" charset="-128"/>
              </a:rPr>
              <a:t>(R4</a:t>
            </a:r>
            <a:r>
              <a:rPr lang="ja-JP" altLang="en-US" sz="1350" dirty="0">
                <a:latin typeface="BIZ UDPゴシック" panose="020B0400000000000000" pitchFamily="50" charset="-128"/>
                <a:ea typeface="BIZ UDPゴシック" panose="020B0400000000000000" pitchFamily="50" charset="-128"/>
              </a:rPr>
              <a:t>年</a:t>
            </a:r>
            <a:r>
              <a:rPr lang="en-US" altLang="ja-JP" sz="1350" dirty="0">
                <a:latin typeface="BIZ UDPゴシック" panose="020B0400000000000000" pitchFamily="50" charset="-128"/>
                <a:ea typeface="BIZ UDPゴシック" panose="020B0400000000000000" pitchFamily="50" charset="-128"/>
              </a:rPr>
              <a:t>10</a:t>
            </a:r>
            <a:r>
              <a:rPr lang="ja-JP" altLang="en-US" sz="1350" dirty="0">
                <a:latin typeface="BIZ UDPゴシック" panose="020B0400000000000000" pitchFamily="50" charset="-128"/>
                <a:ea typeface="BIZ UDPゴシック" panose="020B0400000000000000" pitchFamily="50" charset="-128"/>
              </a:rPr>
              <a:t>月</a:t>
            </a:r>
            <a:r>
              <a:rPr lang="en-US" altLang="ja-JP" sz="1350" dirty="0">
                <a:latin typeface="BIZ UDPゴシック" panose="020B0400000000000000" pitchFamily="50" charset="-128"/>
                <a:ea typeface="BIZ UDPゴシック" panose="020B0400000000000000" pitchFamily="50" charset="-128"/>
              </a:rPr>
              <a:t>)</a:t>
            </a:r>
          </a:p>
          <a:p>
            <a:pPr marL="266700" indent="0">
              <a:lnSpc>
                <a:spcPct val="100000"/>
              </a:lnSpc>
              <a:spcBef>
                <a:spcPts val="0"/>
              </a:spcBef>
              <a:buNone/>
            </a:pPr>
            <a:r>
              <a:rPr lang="ja-JP" altLang="en-US" sz="1350" dirty="0">
                <a:latin typeface="BIZ UDPゴシック" panose="020B0400000000000000" pitchFamily="50" charset="-128"/>
                <a:ea typeface="BIZ UDPゴシック" panose="020B0400000000000000" pitchFamily="50" charset="-128"/>
              </a:rPr>
              <a:t>ランディングページとなる府</a:t>
            </a:r>
            <a:r>
              <a:rPr lang="en-US" altLang="ja-JP" sz="1350" dirty="0">
                <a:latin typeface="BIZ UDPゴシック" panose="020B0400000000000000" pitchFamily="50" charset="-128"/>
                <a:ea typeface="BIZ UDPゴシック" panose="020B0400000000000000" pitchFamily="50" charset="-128"/>
              </a:rPr>
              <a:t>Web</a:t>
            </a:r>
            <a:r>
              <a:rPr lang="ja-JP" altLang="en-US" sz="1350" dirty="0">
                <a:latin typeface="BIZ UDPゴシック" panose="020B0400000000000000" pitchFamily="50" charset="-128"/>
                <a:ea typeface="BIZ UDPゴシック" panose="020B0400000000000000" pitchFamily="50" charset="-128"/>
              </a:rPr>
              <a:t>サイトを通じて</a:t>
            </a:r>
            <a:endParaRPr lang="en-US" altLang="ja-JP" sz="1350" dirty="0">
              <a:latin typeface="BIZ UDPゴシック" panose="020B0400000000000000" pitchFamily="50" charset="-128"/>
              <a:ea typeface="BIZ UDPゴシック" panose="020B0400000000000000" pitchFamily="50" charset="-128"/>
            </a:endParaRPr>
          </a:p>
          <a:p>
            <a:pPr marL="266700" indent="0">
              <a:lnSpc>
                <a:spcPct val="100000"/>
              </a:lnSpc>
              <a:spcBef>
                <a:spcPts val="0"/>
              </a:spcBef>
              <a:buNone/>
            </a:pPr>
            <a:r>
              <a:rPr lang="ja-JP" altLang="en-US" sz="1350" dirty="0">
                <a:latin typeface="BIZ UDPゴシック" panose="020B0400000000000000" pitchFamily="50" charset="-128"/>
                <a:ea typeface="BIZ UDPゴシック" panose="020B0400000000000000" pitchFamily="50" charset="-128"/>
              </a:rPr>
              <a:t>市町村の特定健診情報掲載ページに誘導</a:t>
            </a:r>
            <a:endParaRPr lang="en-US" altLang="ja-JP" sz="1350" dirty="0">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253916" y="1800413"/>
            <a:ext cx="3585727" cy="4117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b="1" dirty="0">
                <a:solidFill>
                  <a:schemeClr val="accent1">
                    <a:lumMod val="75000"/>
                  </a:schemeClr>
                </a:solidFill>
                <a:latin typeface="BIZ UDPゴシック" panose="020B0400000000000000" pitchFamily="50" charset="-128"/>
                <a:ea typeface="BIZ UDPゴシック" panose="020B0400000000000000" pitchFamily="50" charset="-128"/>
              </a:rPr>
              <a:t>令和４年度の取組み</a:t>
            </a:r>
          </a:p>
        </p:txBody>
      </p:sp>
      <p:pic>
        <p:nvPicPr>
          <p:cNvPr id="6" name="図 5"/>
          <p:cNvPicPr>
            <a:picLocks noChangeAspect="1"/>
          </p:cNvPicPr>
          <p:nvPr/>
        </p:nvPicPr>
        <p:blipFill>
          <a:blip r:embed="rId2"/>
          <a:stretch>
            <a:fillRect/>
          </a:stretch>
        </p:blipFill>
        <p:spPr>
          <a:xfrm>
            <a:off x="5139826" y="2041045"/>
            <a:ext cx="3136544" cy="4472612"/>
          </a:xfrm>
          <a:prstGeom prst="rect">
            <a:avLst/>
          </a:prstGeom>
        </p:spPr>
      </p:pic>
      <p:sp>
        <p:nvSpPr>
          <p:cNvPr id="7" name="円形吹き出し 6"/>
          <p:cNvSpPr/>
          <p:nvPr/>
        </p:nvSpPr>
        <p:spPr>
          <a:xfrm>
            <a:off x="7497273" y="5257028"/>
            <a:ext cx="1609612" cy="888941"/>
          </a:xfrm>
          <a:prstGeom prst="wedgeEllipseCallout">
            <a:avLst>
              <a:gd name="adj1" fmla="val -41246"/>
              <a:gd name="adj2" fmla="val -379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200" b="1" dirty="0">
                <a:solidFill>
                  <a:schemeClr val="accent1">
                    <a:lumMod val="75000"/>
                  </a:schemeClr>
                </a:solidFill>
                <a:latin typeface="BIZ UDPゴシック" panose="020B0400000000000000" pitchFamily="50" charset="-128"/>
                <a:ea typeface="BIZ UDPゴシック" panose="020B0400000000000000" pitchFamily="50" charset="-128"/>
              </a:rPr>
              <a:t>各市町村の</a:t>
            </a:r>
            <a:endParaRPr lang="en-US" altLang="ja-JP" sz="1200" b="1" dirty="0">
              <a:solidFill>
                <a:schemeClr val="accent1">
                  <a:lumMod val="75000"/>
                </a:schemeClr>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accent1">
                    <a:lumMod val="75000"/>
                  </a:schemeClr>
                </a:solidFill>
                <a:latin typeface="BIZ UDPゴシック" panose="020B0400000000000000" pitchFamily="50" charset="-128"/>
                <a:ea typeface="BIZ UDPゴシック" panose="020B0400000000000000" pitchFamily="50" charset="-128"/>
              </a:rPr>
              <a:t>特定健診案内ページにリンク</a:t>
            </a:r>
          </a:p>
        </p:txBody>
      </p:sp>
      <p:sp>
        <p:nvSpPr>
          <p:cNvPr id="8" name="コンテンツ プレースホルダー 2"/>
          <p:cNvSpPr txBox="1">
            <a:spLocks/>
          </p:cNvSpPr>
          <p:nvPr/>
        </p:nvSpPr>
        <p:spPr>
          <a:xfrm>
            <a:off x="538460" y="3982317"/>
            <a:ext cx="3803549" cy="2502318"/>
          </a:xfrm>
          <a:prstGeom prst="rect">
            <a:avLst/>
          </a:prstGeom>
          <a:solidFill>
            <a:schemeClr val="bg1"/>
          </a:solidFill>
        </p:spPr>
        <p:txBody>
          <a:bodyPr vert="horz" lIns="27000" tIns="34290" rIns="27000" bIns="34290" rtlCol="0">
            <a:noAutofit/>
          </a:bodyPr>
          <a:lstStyle>
            <a:lvl1pPr marL="212415" indent="-212415" algn="l" defTabSz="849660" rtl="0" eaLnBrk="1" latinLnBrk="0" hangingPunct="1">
              <a:lnSpc>
                <a:spcPct val="90000"/>
              </a:lnSpc>
              <a:spcBef>
                <a:spcPts val="929"/>
              </a:spcBef>
              <a:buFont typeface="Arial" panose="020B0604020202020204" pitchFamily="34" charset="0"/>
              <a:buChar char="•"/>
              <a:defRPr kumimoji="1" sz="2602" kern="1200">
                <a:solidFill>
                  <a:schemeClr val="tx1"/>
                </a:solidFill>
                <a:latin typeface="+mn-lt"/>
                <a:ea typeface="+mn-ea"/>
                <a:cs typeface="+mn-cs"/>
              </a:defRPr>
            </a:lvl1pPr>
            <a:lvl2pPr marL="637245" indent="-212415" algn="l" defTabSz="849660" rtl="0" eaLnBrk="1" latinLnBrk="0" hangingPunct="1">
              <a:lnSpc>
                <a:spcPct val="90000"/>
              </a:lnSpc>
              <a:spcBef>
                <a:spcPts val="465"/>
              </a:spcBef>
              <a:buFont typeface="Arial" panose="020B0604020202020204" pitchFamily="34" charset="0"/>
              <a:buChar char="•"/>
              <a:defRPr kumimoji="1" sz="2230" kern="1200">
                <a:solidFill>
                  <a:schemeClr val="tx1"/>
                </a:solidFill>
                <a:latin typeface="+mn-lt"/>
                <a:ea typeface="+mn-ea"/>
                <a:cs typeface="+mn-cs"/>
              </a:defRPr>
            </a:lvl2pPr>
            <a:lvl3pPr marL="1062076" indent="-212415" algn="l" defTabSz="849660" rtl="0" eaLnBrk="1" latinLnBrk="0" hangingPunct="1">
              <a:lnSpc>
                <a:spcPct val="90000"/>
              </a:lnSpc>
              <a:spcBef>
                <a:spcPts val="465"/>
              </a:spcBef>
              <a:buFont typeface="Arial" panose="020B0604020202020204" pitchFamily="34" charset="0"/>
              <a:buChar char="•"/>
              <a:defRPr kumimoji="1" sz="1858" kern="1200">
                <a:solidFill>
                  <a:schemeClr val="tx1"/>
                </a:solidFill>
                <a:latin typeface="+mn-lt"/>
                <a:ea typeface="+mn-ea"/>
                <a:cs typeface="+mn-cs"/>
              </a:defRPr>
            </a:lvl3pPr>
            <a:lvl4pPr marL="1486906"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4pPr>
            <a:lvl5pPr marL="1911736"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5pPr>
            <a:lvl6pPr marL="2336566"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6pPr>
            <a:lvl7pPr marL="2761397"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7pPr>
            <a:lvl8pPr marL="3186227"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8pPr>
            <a:lvl9pPr marL="3611057" indent="-212415" algn="l" defTabSz="849660" rtl="0" eaLnBrk="1" latinLnBrk="0" hangingPunct="1">
              <a:lnSpc>
                <a:spcPct val="90000"/>
              </a:lnSpc>
              <a:spcBef>
                <a:spcPts val="465"/>
              </a:spcBef>
              <a:buFont typeface="Arial" panose="020B0604020202020204" pitchFamily="34" charset="0"/>
              <a:buChar char="•"/>
              <a:defRPr kumimoji="1" sz="1673" kern="1200">
                <a:solidFill>
                  <a:schemeClr val="tx1"/>
                </a:solidFill>
                <a:latin typeface="+mn-lt"/>
                <a:ea typeface="+mn-ea"/>
                <a:cs typeface="+mn-cs"/>
              </a:defRPr>
            </a:lvl9pPr>
          </a:lstStyle>
          <a:p>
            <a:pPr marL="0" indent="0">
              <a:lnSpc>
                <a:spcPts val="1275"/>
              </a:lnSpc>
              <a:spcBef>
                <a:spcPts val="450"/>
              </a:spcBef>
              <a:buNone/>
            </a:pPr>
            <a:endParaRPr lang="en-US" altLang="ja-JP" sz="1350" dirty="0">
              <a:latin typeface="BIZ UDPゴシック" panose="020B0400000000000000" pitchFamily="50" charset="-128"/>
              <a:ea typeface="BIZ UDPゴシック" panose="020B0400000000000000" pitchFamily="50" charset="-128"/>
            </a:endParaRPr>
          </a:p>
          <a:p>
            <a:pPr marL="0" indent="0">
              <a:lnSpc>
                <a:spcPts val="1275"/>
              </a:lnSpc>
              <a:spcBef>
                <a:spcPts val="450"/>
              </a:spcBef>
              <a:buNone/>
            </a:pPr>
            <a:endParaRPr lang="en-US" altLang="ja-JP" sz="1350" dirty="0">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3"/>
          <a:stretch>
            <a:fillRect/>
          </a:stretch>
        </p:blipFill>
        <p:spPr>
          <a:xfrm>
            <a:off x="1918603" y="4113795"/>
            <a:ext cx="1957787" cy="1026539"/>
          </a:xfrm>
          <a:prstGeom prst="rect">
            <a:avLst/>
          </a:prstGeom>
        </p:spPr>
      </p:pic>
      <p:pic>
        <p:nvPicPr>
          <p:cNvPr id="10" name="図 9"/>
          <p:cNvPicPr>
            <a:picLocks noChangeAspect="1"/>
          </p:cNvPicPr>
          <p:nvPr/>
        </p:nvPicPr>
        <p:blipFill>
          <a:blip r:embed="rId4"/>
          <a:stretch>
            <a:fillRect/>
          </a:stretch>
        </p:blipFill>
        <p:spPr>
          <a:xfrm>
            <a:off x="2365955" y="5364860"/>
            <a:ext cx="959235" cy="95923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21848">
            <a:off x="1510465" y="5559010"/>
            <a:ext cx="858824" cy="847876"/>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439" y="4358317"/>
            <a:ext cx="921622" cy="921622"/>
          </a:xfrm>
          <a:prstGeom prst="rect">
            <a:avLst/>
          </a:prstGeom>
        </p:spPr>
      </p:pic>
      <p:pic>
        <p:nvPicPr>
          <p:cNvPr id="13" name="図 12"/>
          <p:cNvPicPr>
            <a:picLocks noChangeAspect="1"/>
          </p:cNvPicPr>
          <p:nvPr/>
        </p:nvPicPr>
        <p:blipFill rotWithShape="1">
          <a:blip r:embed="rId7"/>
          <a:srcRect l="50162"/>
          <a:stretch/>
        </p:blipFill>
        <p:spPr>
          <a:xfrm rot="1722980">
            <a:off x="4047470" y="4373339"/>
            <a:ext cx="1228818" cy="1415990"/>
          </a:xfrm>
          <a:prstGeom prst="rect">
            <a:avLst/>
          </a:prstGeom>
        </p:spPr>
      </p:pic>
      <p:sp>
        <p:nvSpPr>
          <p:cNvPr id="14" name="四角形吹き出し 13"/>
          <p:cNvSpPr/>
          <p:nvPr/>
        </p:nvSpPr>
        <p:spPr>
          <a:xfrm>
            <a:off x="1928782" y="4138829"/>
            <a:ext cx="1938129" cy="960647"/>
          </a:xfrm>
          <a:prstGeom prst="wedgeRectCallout">
            <a:avLst>
              <a:gd name="adj1" fmla="val -83843"/>
              <a:gd name="adj2" fmla="val 17483"/>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BIZ UDPゴシック" panose="020B0400000000000000" pitchFamily="50" charset="-128"/>
              <a:ea typeface="BIZ UDPゴシック" panose="020B0400000000000000" pitchFamily="50" charset="-128"/>
            </a:endParaRPr>
          </a:p>
        </p:txBody>
      </p:sp>
      <p:sp>
        <p:nvSpPr>
          <p:cNvPr id="15" name="四角形吹き出し 14"/>
          <p:cNvSpPr/>
          <p:nvPr/>
        </p:nvSpPr>
        <p:spPr>
          <a:xfrm>
            <a:off x="2373098" y="5364860"/>
            <a:ext cx="945888" cy="959235"/>
          </a:xfrm>
          <a:prstGeom prst="wedgeRectCallout">
            <a:avLst>
              <a:gd name="adj1" fmla="val -90697"/>
              <a:gd name="adj2" fmla="val 23425"/>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BIZ UDPゴシック" panose="020B0400000000000000" pitchFamily="50" charset="-128"/>
              <a:ea typeface="BIZ UDPゴシック" panose="020B0400000000000000" pitchFamily="50" charset="-128"/>
            </a:endParaRPr>
          </a:p>
        </p:txBody>
      </p:sp>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3809850">
            <a:off x="3323742" y="6010145"/>
            <a:ext cx="485306" cy="485306"/>
          </a:xfrm>
          <a:prstGeom prst="rect">
            <a:avLst/>
          </a:prstGeom>
        </p:spPr>
      </p:pic>
      <p:pic>
        <p:nvPicPr>
          <p:cNvPr id="17" name="図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497743">
            <a:off x="1411672" y="4895624"/>
            <a:ext cx="460215" cy="556147"/>
          </a:xfrm>
          <a:prstGeom prst="rect">
            <a:avLst/>
          </a:prstGeom>
        </p:spPr>
      </p:pic>
      <p:sp>
        <p:nvSpPr>
          <p:cNvPr id="18"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② 受診率向上のための取組み</a:t>
            </a:r>
            <a:r>
              <a:rPr lang="en-US" altLang="ja-JP"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プロモーション）</a:t>
            </a:r>
            <a:endParaRPr lang="en-US" altLang="ja-JP"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15</a:t>
            </a:fld>
            <a:endParaRPr lang="ja-JP" altLang="en-US" sz="900" b="1" dirty="0">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154547" y="543600"/>
            <a:ext cx="8682428" cy="4028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ja-JP" altLang="en-US" sz="1600" u="sng" dirty="0" smtClean="0">
                <a:solidFill>
                  <a:schemeClr val="tx1"/>
                </a:solidFill>
                <a:latin typeface="BIZ UDPゴシック" panose="020B0400000000000000" pitchFamily="50" charset="-128"/>
                <a:ea typeface="BIZ UDPゴシック" panose="020B0400000000000000" pitchFamily="50" charset="-128"/>
              </a:rPr>
              <a:t>対象者の実態や実情に応じた効果的なプロモーションの確立（</a:t>
            </a:r>
            <a:r>
              <a:rPr lang="en-US" altLang="ja-JP" sz="1600" u="sng" dirty="0" smtClean="0">
                <a:solidFill>
                  <a:schemeClr val="tx1"/>
                </a:solidFill>
                <a:latin typeface="BIZ UDPゴシック" panose="020B0400000000000000" pitchFamily="50" charset="-128"/>
                <a:ea typeface="BIZ UDPゴシック" panose="020B0400000000000000" pitchFamily="50" charset="-128"/>
              </a:rPr>
              <a:t>R</a:t>
            </a:r>
            <a:r>
              <a:rPr lang="ja-JP" altLang="en-US" sz="1600" u="sng" dirty="0" smtClean="0">
                <a:solidFill>
                  <a:schemeClr val="tx1"/>
                </a:solidFill>
                <a:latin typeface="BIZ UDPゴシック" panose="020B0400000000000000" pitchFamily="50" charset="-128"/>
                <a:ea typeface="BIZ UDPゴシック" panose="020B0400000000000000" pitchFamily="50" charset="-128"/>
              </a:rPr>
              <a:t>２～</a:t>
            </a:r>
            <a:r>
              <a:rPr lang="en-US" altLang="ja-JP" sz="1600" u="sng" dirty="0" smtClean="0">
                <a:solidFill>
                  <a:schemeClr val="tx1"/>
                </a:solidFill>
                <a:latin typeface="BIZ UDPゴシック" panose="020B0400000000000000" pitchFamily="50" charset="-128"/>
                <a:ea typeface="BIZ UDPゴシック" panose="020B0400000000000000" pitchFamily="50" charset="-128"/>
              </a:rPr>
              <a:t>R4</a:t>
            </a:r>
            <a:r>
              <a:rPr lang="ja-JP" altLang="en-US" sz="1600" u="sng" dirty="0" smtClean="0">
                <a:solidFill>
                  <a:schemeClr val="tx1"/>
                </a:solidFill>
                <a:latin typeface="BIZ UDPゴシック" panose="020B0400000000000000" pitchFamily="50" charset="-128"/>
                <a:ea typeface="BIZ UDPゴシック" panose="020B0400000000000000" pitchFamily="50" charset="-128"/>
              </a:rPr>
              <a:t>）</a:t>
            </a:r>
            <a:r>
              <a:rPr lang="ja-JP" altLang="en-US" sz="1600" dirty="0" smtClean="0">
                <a:solidFill>
                  <a:schemeClr val="tx1"/>
                </a:solidFill>
                <a:latin typeface="BIZ UDPゴシック" panose="020B0400000000000000" pitchFamily="50" charset="-128"/>
                <a:ea typeface="BIZ UDPゴシック" panose="020B0400000000000000" pitchFamily="50" charset="-128"/>
              </a:rPr>
              <a:t>＞</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180469" y="834383"/>
            <a:ext cx="8682428" cy="8139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400" dirty="0" smtClean="0">
                <a:solidFill>
                  <a:schemeClr val="tx1"/>
                </a:solidFill>
                <a:latin typeface="BIZ UDPゴシック" panose="020B0400000000000000" pitchFamily="50" charset="-128"/>
                <a:ea typeface="BIZ UDPゴシック" panose="020B0400000000000000" pitchFamily="50" charset="-128"/>
              </a:rPr>
              <a:t>大阪府では、ヘルスアップ支援事業として、令和２年度から特定健診受診率向上プロジェクトを展開。</a:t>
            </a: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400" dirty="0" smtClean="0">
                <a:solidFill>
                  <a:schemeClr val="tx1"/>
                </a:solidFill>
                <a:latin typeface="BIZ UDPゴシック" panose="020B0400000000000000" pitchFamily="50" charset="-128"/>
                <a:ea typeface="BIZ UDPゴシック" panose="020B0400000000000000" pitchFamily="50" charset="-128"/>
              </a:rPr>
              <a:t>これまで、令和２年度はモデル市でのアンケート調査や効果的なプロモーションの立案、令和３年度はモデル市でのプロモーションの実施やテレビ</a:t>
            </a:r>
            <a:r>
              <a:rPr lang="en-US" altLang="ja-JP" sz="1400" dirty="0" smtClean="0">
                <a:solidFill>
                  <a:schemeClr val="tx1"/>
                </a:solidFill>
                <a:latin typeface="BIZ UDPゴシック" panose="020B0400000000000000" pitchFamily="50" charset="-128"/>
                <a:ea typeface="BIZ UDPゴシック" panose="020B0400000000000000" pitchFamily="50" charset="-128"/>
              </a:rPr>
              <a:t>CM</a:t>
            </a:r>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smtClean="0">
                <a:solidFill>
                  <a:schemeClr val="tx1"/>
                </a:solidFill>
                <a:latin typeface="BIZ UDPゴシック" panose="020B0400000000000000" pitchFamily="50" charset="-128"/>
                <a:ea typeface="BIZ UDPゴシック" panose="020B0400000000000000" pitchFamily="50" charset="-128"/>
              </a:rPr>
              <a:t>デジタルサイネージ・</a:t>
            </a:r>
            <a:r>
              <a:rPr lang="en-US" altLang="ja-JP" sz="1400" dirty="0" smtClean="0">
                <a:solidFill>
                  <a:schemeClr val="tx1"/>
                </a:solidFill>
                <a:latin typeface="BIZ UDPゴシック" panose="020B0400000000000000" pitchFamily="50" charset="-128"/>
                <a:ea typeface="BIZ UDPゴシック" panose="020B0400000000000000" pitchFamily="50" charset="-128"/>
              </a:rPr>
              <a:t>YouTube</a:t>
            </a:r>
            <a:r>
              <a:rPr lang="ja-JP" altLang="en-US" sz="1400" dirty="0" smtClean="0">
                <a:solidFill>
                  <a:schemeClr val="tx1"/>
                </a:solidFill>
                <a:latin typeface="BIZ UDPゴシック" panose="020B0400000000000000" pitchFamily="50" charset="-128"/>
                <a:ea typeface="BIZ UDPゴシック" panose="020B0400000000000000" pitchFamily="50" charset="-128"/>
              </a:rPr>
              <a:t>を活用したプロモーションを実施</a:t>
            </a:r>
            <a:r>
              <a:rPr lang="ja-JP" altLang="en-US" sz="1400" dirty="0">
                <a:solidFill>
                  <a:schemeClr val="tx1"/>
                </a:solidFill>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6949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38883" y="711016"/>
            <a:ext cx="8047435" cy="307777"/>
          </a:xfrm>
          <a:prstGeom prst="rect">
            <a:avLst/>
          </a:prstGeom>
          <a:noFill/>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特定健診受診率向上のために</a:t>
            </a:r>
            <a:r>
              <a:rPr lang="ja-JP" altLang="en-US" sz="1400" u="wavyHeavy" dirty="0">
                <a:uFill>
                  <a:solidFill>
                    <a:srgbClr val="FF0000"/>
                  </a:solidFill>
                </a:uFill>
                <a:latin typeface="BIZ UDゴシック" panose="020B0400000000000000" pitchFamily="49" charset="-128"/>
                <a:ea typeface="BIZ UDゴシック" panose="020B0400000000000000" pitchFamily="49" charset="-128"/>
              </a:rPr>
              <a:t>協力・連携している</a:t>
            </a:r>
            <a:r>
              <a:rPr lang="ja-JP" altLang="en-US" sz="1400" dirty="0">
                <a:latin typeface="BIZ UDゴシック" panose="020B0400000000000000" pitchFamily="49" charset="-128"/>
                <a:ea typeface="BIZ UDゴシック" panose="020B0400000000000000" pitchFamily="49" charset="-128"/>
              </a:rPr>
              <a:t>機関（複数選択可）　</a:t>
            </a:r>
            <a:r>
              <a:rPr lang="en-US" altLang="ja-JP" sz="1400" dirty="0">
                <a:latin typeface="BIZ UDゴシック" panose="020B0400000000000000" pitchFamily="49" charset="-128"/>
                <a:ea typeface="BIZ UDゴシック" panose="020B0400000000000000" pitchFamily="49" charset="-128"/>
              </a:rPr>
              <a:t>N</a:t>
            </a:r>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43</a:t>
            </a:r>
            <a:r>
              <a:rPr lang="ja-JP" altLang="en-US" sz="1400" dirty="0">
                <a:latin typeface="BIZ UDゴシック" panose="020B0400000000000000" pitchFamily="49" charset="-128"/>
                <a:ea typeface="BIZ UDゴシック" panose="020B0400000000000000" pitchFamily="49" charset="-128"/>
              </a:rPr>
              <a:t>市町村</a:t>
            </a:r>
          </a:p>
        </p:txBody>
      </p:sp>
      <p:sp>
        <p:nvSpPr>
          <p:cNvPr id="7" name="テキスト ボックス 6"/>
          <p:cNvSpPr txBox="1"/>
          <p:nvPr/>
        </p:nvSpPr>
        <p:spPr>
          <a:xfrm>
            <a:off x="179224" y="3449344"/>
            <a:ext cx="8047435" cy="307777"/>
          </a:xfrm>
          <a:prstGeom prst="rect">
            <a:avLst/>
          </a:prstGeom>
          <a:noFill/>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医療者からの</a:t>
            </a:r>
            <a:r>
              <a:rPr lang="ja-JP" altLang="en-US" sz="1400" u="wavyHeavy" dirty="0">
                <a:uFill>
                  <a:solidFill>
                    <a:srgbClr val="FF0000"/>
                  </a:solidFill>
                </a:uFill>
                <a:latin typeface="BIZ UDゴシック" panose="020B0400000000000000" pitchFamily="49" charset="-128"/>
                <a:ea typeface="BIZ UDゴシック" panose="020B0400000000000000" pitchFamily="49" charset="-128"/>
              </a:rPr>
              <a:t>受診勧奨の実施状況</a:t>
            </a:r>
            <a:r>
              <a:rPr lang="ja-JP" altLang="en-US" sz="1400" dirty="0">
                <a:latin typeface="BIZ UDゴシック" panose="020B0400000000000000" pitchFamily="49" charset="-128"/>
                <a:ea typeface="BIZ UDゴシック" panose="020B0400000000000000" pitchFamily="49" charset="-128"/>
              </a:rPr>
              <a:t>（複数選択可）　</a:t>
            </a:r>
            <a:r>
              <a:rPr lang="en-US" altLang="ja-JP" sz="1400" dirty="0">
                <a:latin typeface="BIZ UDゴシック" panose="020B0400000000000000" pitchFamily="49" charset="-128"/>
                <a:ea typeface="BIZ UDゴシック" panose="020B0400000000000000" pitchFamily="49" charset="-128"/>
              </a:rPr>
              <a:t>N</a:t>
            </a:r>
            <a:r>
              <a:rPr lang="ja-JP" altLang="en-US" sz="1400" dirty="0">
                <a:latin typeface="BIZ UDゴシック" panose="020B0400000000000000" pitchFamily="49" charset="-128"/>
                <a:ea typeface="BIZ UDゴシック" panose="020B0400000000000000" pitchFamily="49" charset="-128"/>
              </a:rPr>
              <a:t>＝</a:t>
            </a:r>
            <a:r>
              <a:rPr lang="en-US" altLang="ja-JP" sz="1400" dirty="0">
                <a:latin typeface="BIZ UDゴシック" panose="020B0400000000000000" pitchFamily="49" charset="-128"/>
                <a:ea typeface="BIZ UDゴシック" panose="020B0400000000000000" pitchFamily="49" charset="-128"/>
              </a:rPr>
              <a:t>43</a:t>
            </a:r>
            <a:r>
              <a:rPr lang="ja-JP" altLang="en-US" sz="1400" dirty="0">
                <a:latin typeface="BIZ UDゴシック" panose="020B0400000000000000" pitchFamily="49" charset="-128"/>
                <a:ea typeface="BIZ UDゴシック" panose="020B0400000000000000" pitchFamily="49" charset="-128"/>
              </a:rPr>
              <a:t>市町村</a:t>
            </a:r>
          </a:p>
        </p:txBody>
      </p:sp>
      <p:graphicFrame>
        <p:nvGraphicFramePr>
          <p:cNvPr id="10" name="グラフ 9"/>
          <p:cNvGraphicFramePr/>
          <p:nvPr>
            <p:extLst>
              <p:ext uri="{D42A27DB-BD31-4B8C-83A1-F6EECF244321}">
                <p14:modId xmlns:p14="http://schemas.microsoft.com/office/powerpoint/2010/main" val="1134967958"/>
              </p:ext>
            </p:extLst>
          </p:nvPr>
        </p:nvGraphicFramePr>
        <p:xfrm>
          <a:off x="1768079" y="1230831"/>
          <a:ext cx="6096000" cy="2033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p:nvPr>
            <p:extLst>
              <p:ext uri="{D42A27DB-BD31-4B8C-83A1-F6EECF244321}">
                <p14:modId xmlns:p14="http://schemas.microsoft.com/office/powerpoint/2010/main" val="3514086167"/>
              </p:ext>
            </p:extLst>
          </p:nvPr>
        </p:nvGraphicFramePr>
        <p:xfrm>
          <a:off x="728663" y="3854323"/>
          <a:ext cx="7135416" cy="1743359"/>
        </p:xfrm>
        <a:graphic>
          <a:graphicData uri="http://schemas.openxmlformats.org/drawingml/2006/chart">
            <c:chart xmlns:c="http://schemas.openxmlformats.org/drawingml/2006/chart" xmlns:r="http://schemas.openxmlformats.org/officeDocument/2006/relationships" r:id="rId4"/>
          </a:graphicData>
        </a:graphic>
      </p:graphicFrame>
      <p:sp>
        <p:nvSpPr>
          <p:cNvPr id="12" name="テキスト ボックス 11"/>
          <p:cNvSpPr txBox="1"/>
          <p:nvPr/>
        </p:nvSpPr>
        <p:spPr>
          <a:xfrm>
            <a:off x="3176542" y="5772342"/>
            <a:ext cx="5073974" cy="784830"/>
          </a:xfrm>
          <a:prstGeom prst="rect">
            <a:avLst/>
          </a:prstGeom>
          <a:solidFill>
            <a:schemeClr val="bg1"/>
          </a:solidFill>
          <a:ln>
            <a:solidFill>
              <a:schemeClr val="tx2">
                <a:lumMod val="60000"/>
                <a:lumOff val="40000"/>
              </a:schemeClr>
            </a:solidFill>
          </a:ln>
        </p:spPr>
        <p:txBody>
          <a:bodyPr wrap="square" lIns="54000" rIns="27000" rtlCol="0">
            <a:spAutoFit/>
          </a:bodyPr>
          <a:lstStyle/>
          <a:p>
            <a:r>
              <a:rPr lang="en-US" altLang="ja-JP" sz="900" dirty="0">
                <a:latin typeface="BIZ UDゴシック" panose="020B0400000000000000" pitchFamily="49" charset="-128"/>
                <a:ea typeface="BIZ UDゴシック" panose="020B0400000000000000" pitchFamily="49" charset="-128"/>
              </a:rPr>
              <a:t>43</a:t>
            </a:r>
            <a:r>
              <a:rPr lang="ja-JP" altLang="en-US" sz="900" dirty="0">
                <a:latin typeface="BIZ UDゴシック" panose="020B0400000000000000" pitchFamily="49" charset="-128"/>
                <a:ea typeface="BIZ UDゴシック" panose="020B0400000000000000" pitchFamily="49" charset="-128"/>
              </a:rPr>
              <a:t>市町村への特定健診の実施方法・受診勧奨方法の実態</a:t>
            </a:r>
            <a:r>
              <a:rPr lang="ja-JP" altLang="en-US" sz="900" dirty="0" smtClean="0">
                <a:latin typeface="BIZ UDゴシック" panose="020B0400000000000000" pitchFamily="49" charset="-128"/>
                <a:ea typeface="BIZ UDゴシック" panose="020B0400000000000000" pitchFamily="49" charset="-128"/>
              </a:rPr>
              <a:t>調査（</a:t>
            </a:r>
            <a:r>
              <a:rPr lang="en-US" altLang="ja-JP" sz="900" dirty="0">
                <a:latin typeface="BIZ UDゴシック" panose="020B0400000000000000" pitchFamily="49" charset="-128"/>
                <a:ea typeface="BIZ UDゴシック" panose="020B0400000000000000" pitchFamily="49" charset="-128"/>
              </a:rPr>
              <a:t>2020</a:t>
            </a:r>
            <a:r>
              <a:rPr lang="ja-JP" altLang="en-US" sz="900" dirty="0">
                <a:latin typeface="BIZ UDゴシック" panose="020B0400000000000000" pitchFamily="49" charset="-128"/>
                <a:ea typeface="BIZ UDゴシック" panose="020B0400000000000000" pitchFamily="49" charset="-128"/>
              </a:rPr>
              <a:t>年</a:t>
            </a:r>
            <a:r>
              <a:rPr lang="en-US" altLang="ja-JP" sz="900" dirty="0">
                <a:latin typeface="BIZ UDゴシック" panose="020B0400000000000000" pitchFamily="49" charset="-128"/>
                <a:ea typeface="BIZ UDゴシック" panose="020B0400000000000000" pitchFamily="49" charset="-128"/>
              </a:rPr>
              <a:t>8</a:t>
            </a:r>
            <a:r>
              <a:rPr lang="ja-JP" altLang="en-US" sz="900" dirty="0">
                <a:latin typeface="BIZ UDゴシック" panose="020B0400000000000000" pitchFamily="49" charset="-128"/>
                <a:ea typeface="BIZ UDゴシック" panose="020B0400000000000000" pitchFamily="49" charset="-128"/>
              </a:rPr>
              <a:t>月）</a:t>
            </a:r>
          </a:p>
          <a:p>
            <a:endParaRPr lang="en-US" altLang="ja-JP" sz="900" dirty="0">
              <a:latin typeface="BIZ UDゴシック" panose="020B0400000000000000" pitchFamily="49" charset="-128"/>
              <a:ea typeface="BIZ UDゴシック" panose="020B0400000000000000" pitchFamily="49" charset="-128"/>
            </a:endParaRPr>
          </a:p>
          <a:p>
            <a:r>
              <a:rPr lang="ja-JP" altLang="en-US" sz="900" dirty="0">
                <a:latin typeface="BIZ UDゴシック" panose="020B0400000000000000" pitchFamily="49" charset="-128"/>
                <a:ea typeface="BIZ UDゴシック" panose="020B0400000000000000" pitchFamily="49" charset="-128"/>
              </a:rPr>
              <a:t>出典：</a:t>
            </a:r>
            <a:endParaRPr lang="en-US" altLang="ja-JP" sz="900" dirty="0">
              <a:latin typeface="BIZ UDゴシック" panose="020B0400000000000000" pitchFamily="49" charset="-128"/>
              <a:ea typeface="BIZ UDゴシック" panose="020B0400000000000000" pitchFamily="49" charset="-128"/>
            </a:endParaRPr>
          </a:p>
          <a:p>
            <a:pPr marL="64294" indent="-64294"/>
            <a:r>
              <a:rPr lang="ja-JP" altLang="en-US" sz="900" dirty="0">
                <a:latin typeface="BIZ UDゴシック" panose="020B0400000000000000" pitchFamily="49" charset="-128"/>
                <a:ea typeface="BIZ UDゴシック" panose="020B0400000000000000" pitchFamily="49" charset="-128"/>
              </a:rPr>
              <a:t>「大阪府・市町村国民健康保険特定健康診査対象者（</a:t>
            </a:r>
            <a:r>
              <a:rPr lang="en-US" altLang="ja-JP" sz="900" dirty="0">
                <a:latin typeface="BIZ UDゴシック" panose="020B0400000000000000" pitchFamily="49" charset="-128"/>
                <a:ea typeface="BIZ UDゴシック" panose="020B0400000000000000" pitchFamily="49" charset="-128"/>
              </a:rPr>
              <a:t>40</a:t>
            </a:r>
            <a:r>
              <a:rPr lang="ja-JP" altLang="en-US" sz="900" dirty="0">
                <a:latin typeface="BIZ UDゴシック" panose="020B0400000000000000" pitchFamily="49" charset="-128"/>
                <a:ea typeface="BIZ UDゴシック" panose="020B0400000000000000" pitchFamily="49" charset="-128"/>
              </a:rPr>
              <a:t>歳～</a:t>
            </a:r>
            <a:r>
              <a:rPr lang="en-US" altLang="ja-JP" sz="900" dirty="0">
                <a:latin typeface="BIZ UDゴシック" panose="020B0400000000000000" pitchFamily="49" charset="-128"/>
                <a:ea typeface="BIZ UDゴシック" panose="020B0400000000000000" pitchFamily="49" charset="-128"/>
              </a:rPr>
              <a:t>64</a:t>
            </a:r>
            <a:r>
              <a:rPr lang="ja-JP" altLang="en-US" sz="900" dirty="0">
                <a:latin typeface="BIZ UDゴシック" panose="020B0400000000000000" pitchFamily="49" charset="-128"/>
                <a:ea typeface="BIZ UDゴシック" panose="020B0400000000000000" pitchFamily="49" charset="-128"/>
              </a:rPr>
              <a:t>歳）の　実態調査の結果」</a:t>
            </a:r>
            <a:endParaRPr lang="en-US" altLang="ja-JP" sz="900" dirty="0">
              <a:latin typeface="BIZ UDゴシック" panose="020B0400000000000000" pitchFamily="49" charset="-128"/>
              <a:ea typeface="BIZ UDゴシック" panose="020B0400000000000000" pitchFamily="49" charset="-128"/>
            </a:endParaRPr>
          </a:p>
          <a:p>
            <a:pPr marL="64294" indent="-64294"/>
            <a:r>
              <a:rPr lang="ja-JP" altLang="en-US" sz="900" dirty="0">
                <a:latin typeface="BIZ UDゴシック" panose="020B0400000000000000" pitchFamily="49" charset="-128"/>
                <a:ea typeface="BIZ UDゴシック" panose="020B0400000000000000" pitchFamily="49" charset="-128"/>
              </a:rPr>
              <a:t>（</a:t>
            </a:r>
            <a:r>
              <a:rPr lang="en-US" altLang="ja-JP" sz="900" dirty="0">
                <a:latin typeface="BIZ UDゴシック" panose="020B0400000000000000" pitchFamily="49" charset="-128"/>
                <a:ea typeface="BIZ UDゴシック" panose="020B0400000000000000" pitchFamily="49" charset="-128"/>
              </a:rPr>
              <a:t>2020</a:t>
            </a:r>
            <a:r>
              <a:rPr lang="ja-JP" altLang="en-US" sz="900" dirty="0">
                <a:latin typeface="BIZ UDゴシック" panose="020B0400000000000000" pitchFamily="49" charset="-128"/>
                <a:ea typeface="BIZ UDゴシック" panose="020B0400000000000000" pitchFamily="49" charset="-128"/>
              </a:rPr>
              <a:t>年度特定健診受診率向上プロジェクト　大阪府・大阪府立大学）</a:t>
            </a:r>
          </a:p>
        </p:txBody>
      </p:sp>
      <p:grpSp>
        <p:nvGrpSpPr>
          <p:cNvPr id="15" name="Group 4"/>
          <p:cNvGrpSpPr>
            <a:grpSpLocks noChangeAspect="1"/>
          </p:cNvGrpSpPr>
          <p:nvPr/>
        </p:nvGrpSpPr>
        <p:grpSpPr bwMode="auto">
          <a:xfrm>
            <a:off x="436804" y="1967869"/>
            <a:ext cx="1197639" cy="1115716"/>
            <a:chOff x="131" y="711"/>
            <a:chExt cx="1535" cy="1430"/>
          </a:xfrm>
          <a:effectLst/>
        </p:grpSpPr>
        <p:sp>
          <p:nvSpPr>
            <p:cNvPr id="16" name="AutoShape 3"/>
            <p:cNvSpPr>
              <a:spLocks noChangeAspect="1" noChangeArrowheads="1" noTextEdit="1"/>
            </p:cNvSpPr>
            <p:nvPr/>
          </p:nvSpPr>
          <p:spPr bwMode="auto">
            <a:xfrm>
              <a:off x="131" y="711"/>
              <a:ext cx="1525" cy="14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a:p>
          </p:txBody>
        </p:sp>
        <p:pic>
          <p:nvPicPr>
            <p:cNvPr id="1029" name="Picture 5"/>
            <p:cNvPicPr>
              <a:picLocks noChangeAspect="1" noChangeArrowheads="1"/>
            </p:cNvPicPr>
            <p:nvPr/>
          </p:nvPicPr>
          <p:blipFill>
            <a:blip r:embed="rId5">
              <a:clrChange>
                <a:clrFrom>
                  <a:srgbClr val="58CCF5"/>
                </a:clrFrom>
                <a:clrTo>
                  <a:srgbClr val="58CCF5">
                    <a:alpha val="0"/>
                  </a:srgbClr>
                </a:clrTo>
              </a:clrChange>
              <a:extLst>
                <a:ext uri="{28A0092B-C50C-407E-A947-70E740481C1C}">
                  <a14:useLocalDpi xmlns:a14="http://schemas.microsoft.com/office/drawing/2010/main" val="0"/>
                </a:ext>
              </a:extLst>
            </a:blip>
            <a:srcRect/>
            <a:stretch>
              <a:fillRect/>
            </a:stretch>
          </p:blipFill>
          <p:spPr bwMode="auto">
            <a:xfrm>
              <a:off x="131" y="711"/>
              <a:ext cx="1535" cy="1430"/>
            </a:xfrm>
            <a:prstGeom prst="ellipse">
              <a:avLst/>
            </a:prstGeom>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Lst>
          </p:spPr>
        </p:pic>
      </p:grpSp>
      <p:sp>
        <p:nvSpPr>
          <p:cNvPr id="17" name="円形吹き出し 16"/>
          <p:cNvSpPr/>
          <p:nvPr/>
        </p:nvSpPr>
        <p:spPr>
          <a:xfrm>
            <a:off x="106593" y="1246981"/>
            <a:ext cx="1088499" cy="799946"/>
          </a:xfrm>
          <a:prstGeom prst="wedgeEllipseCallout">
            <a:avLst>
              <a:gd name="adj1" fmla="val 18047"/>
              <a:gd name="adj2" fmla="val 57390"/>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050" b="1" dirty="0">
                <a:solidFill>
                  <a:schemeClr val="bg1"/>
                </a:solidFill>
                <a:latin typeface="BIZ UDゴシック" panose="020B0400000000000000" pitchFamily="49" charset="-128"/>
                <a:ea typeface="BIZ UDゴシック" panose="020B0400000000000000" pitchFamily="49" charset="-128"/>
              </a:rPr>
              <a:t>先生方と　連携して　受診勧奨をしています</a:t>
            </a:r>
          </a:p>
        </p:txBody>
      </p:sp>
      <p:pic>
        <p:nvPicPr>
          <p:cNvPr id="19" name="図 18">
            <a:extLst>
              <a:ext uri="{FF2B5EF4-FFF2-40B4-BE49-F238E27FC236}">
                <a16:creationId xmlns:a16="http://schemas.microsoft.com/office/drawing/2014/main" id="{3D8B56B6-EDD2-4C34-B71A-CBAAB565E1F1}"/>
              </a:ext>
            </a:extLst>
          </p:cNvPr>
          <p:cNvPicPr>
            <a:picLocks noChangeAspect="1"/>
          </p:cNvPicPr>
          <p:nvPr/>
        </p:nvPicPr>
        <p:blipFill>
          <a:blip r:embed="rId6"/>
          <a:stretch>
            <a:fillRect/>
          </a:stretch>
        </p:blipFill>
        <p:spPr>
          <a:xfrm>
            <a:off x="7838542" y="4289145"/>
            <a:ext cx="1106160" cy="1196291"/>
          </a:xfrm>
          <a:prstGeom prst="ellipse">
            <a:avLst/>
          </a:prstGeom>
          <a:solidFill>
            <a:schemeClr val="bg1"/>
          </a:solidFill>
          <a:ln w="3175" cap="rnd">
            <a:solidFill>
              <a:srgbClr val="00B0F0"/>
            </a:solidFill>
          </a:ln>
          <a:effectLst/>
          <a:scene3d>
            <a:camera prst="orthographicFront"/>
            <a:lightRig rig="contrasting" dir="t">
              <a:rot lat="0" lon="0" rev="3000000"/>
            </a:lightRig>
          </a:scene3d>
          <a:sp3d contourW="7620">
            <a:bevelT w="95250" h="31750"/>
            <a:contourClr>
              <a:srgbClr val="333333"/>
            </a:contourClr>
          </a:sp3d>
        </p:spPr>
      </p:pic>
      <p:sp>
        <p:nvSpPr>
          <p:cNvPr id="20" name="円形吹き出し 19"/>
          <p:cNvSpPr/>
          <p:nvPr/>
        </p:nvSpPr>
        <p:spPr>
          <a:xfrm>
            <a:off x="7793872" y="3506886"/>
            <a:ext cx="1246388" cy="759846"/>
          </a:xfrm>
          <a:prstGeom prst="wedgeEllipseCallout">
            <a:avLst>
              <a:gd name="adj1" fmla="val -1230"/>
              <a:gd name="adj2" fmla="val 62125"/>
            </a:avLst>
          </a:prstGeom>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050" b="1" dirty="0">
                <a:latin typeface="BIZ UDゴシック" panose="020B0400000000000000" pitchFamily="49" charset="-128"/>
                <a:ea typeface="BIZ UDゴシック" panose="020B0400000000000000" pitchFamily="49" charset="-128"/>
              </a:rPr>
              <a:t>特定健診を　受診するよう勧めています</a:t>
            </a:r>
          </a:p>
        </p:txBody>
      </p:sp>
      <p:sp>
        <p:nvSpPr>
          <p:cNvPr id="2" name="楕円 1"/>
          <p:cNvSpPr/>
          <p:nvPr/>
        </p:nvSpPr>
        <p:spPr>
          <a:xfrm>
            <a:off x="728663" y="4100705"/>
            <a:ext cx="5730140" cy="346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角丸四角形 17"/>
          <p:cNvSpPr/>
          <p:nvPr/>
        </p:nvSpPr>
        <p:spPr>
          <a:xfrm>
            <a:off x="1832704" y="1518079"/>
            <a:ext cx="5698950" cy="426632"/>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 </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医療者からの受診勧奨の有効性</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3"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341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16</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05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55831" y="744666"/>
            <a:ext cx="8425019" cy="307777"/>
          </a:xfrm>
          <a:prstGeom prst="rect">
            <a:avLst/>
          </a:prstGeom>
          <a:noFill/>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医療者から、前年度に</a:t>
            </a:r>
            <a:r>
              <a:rPr lang="ja-JP" altLang="en-US" sz="1400" u="wavyHeavy" dirty="0">
                <a:uFill>
                  <a:solidFill>
                    <a:srgbClr val="FF0000"/>
                  </a:solidFill>
                </a:uFill>
                <a:latin typeface="BIZ UDゴシック" panose="020B0400000000000000" pitchFamily="49" charset="-128"/>
                <a:ea typeface="BIZ UDゴシック" panose="020B0400000000000000" pitchFamily="49" charset="-128"/>
              </a:rPr>
              <a:t>特定健診を受けるように勧められたことがあるか</a:t>
            </a:r>
            <a:r>
              <a:rPr lang="ja-JP" altLang="en-US" sz="1400" dirty="0">
                <a:latin typeface="BIZ UDゴシック" panose="020B0400000000000000" pitchFamily="49" charset="-128"/>
                <a:ea typeface="BIZ UDゴシック" panose="020B0400000000000000" pitchFamily="49" charset="-128"/>
              </a:rPr>
              <a:t>（複数選択可）</a:t>
            </a:r>
          </a:p>
        </p:txBody>
      </p:sp>
      <p:sp>
        <p:nvSpPr>
          <p:cNvPr id="7" name="テキスト ボックス 6"/>
          <p:cNvSpPr txBox="1"/>
          <p:nvPr/>
        </p:nvSpPr>
        <p:spPr>
          <a:xfrm>
            <a:off x="7061616" y="811859"/>
            <a:ext cx="1812209" cy="253916"/>
          </a:xfrm>
          <a:prstGeom prst="rect">
            <a:avLst/>
          </a:prstGeom>
          <a:noFill/>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モデル市の特定健診対象者</a:t>
            </a:r>
          </a:p>
        </p:txBody>
      </p:sp>
      <p:graphicFrame>
        <p:nvGraphicFramePr>
          <p:cNvPr id="8" name="グラフ 7"/>
          <p:cNvGraphicFramePr/>
          <p:nvPr>
            <p:extLst>
              <p:ext uri="{D42A27DB-BD31-4B8C-83A1-F6EECF244321}">
                <p14:modId xmlns:p14="http://schemas.microsoft.com/office/powerpoint/2010/main" val="46344784"/>
              </p:ext>
            </p:extLst>
          </p:nvPr>
        </p:nvGraphicFramePr>
        <p:xfrm>
          <a:off x="361794" y="1128288"/>
          <a:ext cx="6393751" cy="2256168"/>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155831" y="3663459"/>
            <a:ext cx="8425019" cy="307777"/>
          </a:xfrm>
          <a:prstGeom prst="rect">
            <a:avLst/>
          </a:prstGeom>
          <a:noFill/>
        </p:spPr>
        <p:txBody>
          <a:bodyPr wrap="square" rtlCol="0">
            <a:spAutoFit/>
          </a:bodyPr>
          <a:lstStyle/>
          <a:p>
            <a:r>
              <a:rPr lang="ja-JP" altLang="en-US" sz="1400" dirty="0">
                <a:latin typeface="BIZ UDゴシック" panose="020B0400000000000000" pitchFamily="49" charset="-128"/>
                <a:ea typeface="BIZ UDゴシック" panose="020B0400000000000000" pitchFamily="49" charset="-128"/>
              </a:rPr>
              <a:t>だれから、特定健診の受診を</a:t>
            </a:r>
            <a:r>
              <a:rPr lang="ja-JP" altLang="en-US" sz="1400" u="wavyHeavy" dirty="0">
                <a:uFill>
                  <a:solidFill>
                    <a:srgbClr val="FF0000"/>
                  </a:solidFill>
                </a:uFill>
                <a:latin typeface="BIZ UDゴシック" panose="020B0400000000000000" pitchFamily="49" charset="-128"/>
                <a:ea typeface="BIZ UDゴシック" panose="020B0400000000000000" pitchFamily="49" charset="-128"/>
              </a:rPr>
              <a:t>勧められたら、受診しようと思うか</a:t>
            </a:r>
            <a:r>
              <a:rPr lang="ja-JP" altLang="en-US" sz="1400" dirty="0">
                <a:latin typeface="BIZ UDゴシック" panose="020B0400000000000000" pitchFamily="49" charset="-128"/>
                <a:ea typeface="BIZ UDゴシック" panose="020B0400000000000000" pitchFamily="49" charset="-128"/>
              </a:rPr>
              <a:t>（複数選択可）</a:t>
            </a:r>
          </a:p>
        </p:txBody>
      </p:sp>
      <p:graphicFrame>
        <p:nvGraphicFramePr>
          <p:cNvPr id="11" name="グラフ 10"/>
          <p:cNvGraphicFramePr/>
          <p:nvPr>
            <p:extLst>
              <p:ext uri="{D42A27DB-BD31-4B8C-83A1-F6EECF244321}">
                <p14:modId xmlns:p14="http://schemas.microsoft.com/office/powerpoint/2010/main" val="1161789978"/>
              </p:ext>
            </p:extLst>
          </p:nvPr>
        </p:nvGraphicFramePr>
        <p:xfrm>
          <a:off x="361794" y="4128260"/>
          <a:ext cx="6393751" cy="2586900"/>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p:cNvSpPr txBox="1"/>
          <p:nvPr/>
        </p:nvSpPr>
        <p:spPr>
          <a:xfrm>
            <a:off x="6595081" y="3708731"/>
            <a:ext cx="1812209" cy="253916"/>
          </a:xfrm>
          <a:prstGeom prst="rect">
            <a:avLst/>
          </a:prstGeom>
          <a:noFill/>
        </p:spPr>
        <p:txBody>
          <a:bodyPr wrap="square" rtlCol="0">
            <a:spAutoFit/>
          </a:bodyPr>
          <a:lstStyle/>
          <a:p>
            <a:r>
              <a:rPr lang="ja-JP" altLang="en-US" sz="1050" dirty="0">
                <a:latin typeface="BIZ UDゴシック" panose="020B0400000000000000" pitchFamily="49" charset="-128"/>
                <a:ea typeface="BIZ UDゴシック" panose="020B0400000000000000" pitchFamily="49" charset="-128"/>
              </a:rPr>
              <a:t>モデル市の特定健診対象者</a:t>
            </a:r>
          </a:p>
        </p:txBody>
      </p:sp>
      <p:sp>
        <p:nvSpPr>
          <p:cNvPr id="15" name="テキスト ボックス 14"/>
          <p:cNvSpPr txBox="1"/>
          <p:nvPr/>
        </p:nvSpPr>
        <p:spPr>
          <a:xfrm>
            <a:off x="6851561" y="1446545"/>
            <a:ext cx="2163650" cy="1631216"/>
          </a:xfrm>
          <a:prstGeom prst="rect">
            <a:avLst/>
          </a:prstGeom>
          <a:solidFill>
            <a:schemeClr val="bg1"/>
          </a:solidFill>
          <a:ln>
            <a:solidFill>
              <a:schemeClr val="tx2">
                <a:lumMod val="60000"/>
                <a:lumOff val="40000"/>
              </a:schemeClr>
            </a:solidFill>
          </a:ln>
        </p:spPr>
        <p:txBody>
          <a:bodyPr wrap="square" lIns="27000" rIns="27000" rtlCol="0">
            <a:spAutoFit/>
          </a:bodyPr>
          <a:lstStyle/>
          <a:p>
            <a:r>
              <a:rPr lang="en-US" altLang="ja-JP" sz="1000" dirty="0">
                <a:latin typeface="BIZ UDゴシック" panose="020B0400000000000000" pitchFamily="49" charset="-128"/>
                <a:ea typeface="BIZ UDゴシック" panose="020B0400000000000000" pitchFamily="49" charset="-128"/>
              </a:rPr>
              <a:t>43</a:t>
            </a:r>
            <a:r>
              <a:rPr lang="ja-JP" altLang="en-US" sz="1000" dirty="0">
                <a:latin typeface="BIZ UDゴシック" panose="020B0400000000000000" pitchFamily="49" charset="-128"/>
                <a:ea typeface="BIZ UDゴシック" panose="020B0400000000000000" pitchFamily="49" charset="-128"/>
              </a:rPr>
              <a:t>市町村への特定健診の実施方法・受診勧奨方法の実態調査</a:t>
            </a:r>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a:t>
            </a:r>
            <a:r>
              <a:rPr lang="en-US" altLang="ja-JP" sz="1000" dirty="0">
                <a:latin typeface="BIZ UDゴシック" panose="020B0400000000000000" pitchFamily="49" charset="-128"/>
                <a:ea typeface="BIZ UDゴシック" panose="020B0400000000000000" pitchFamily="49" charset="-128"/>
              </a:rPr>
              <a:t>2020</a:t>
            </a:r>
            <a:r>
              <a:rPr lang="ja-JP" altLang="en-US" sz="1000" dirty="0">
                <a:latin typeface="BIZ UDゴシック" panose="020B0400000000000000" pitchFamily="49" charset="-128"/>
                <a:ea typeface="BIZ UDゴシック" panose="020B0400000000000000" pitchFamily="49" charset="-128"/>
              </a:rPr>
              <a:t>年</a:t>
            </a:r>
            <a:r>
              <a:rPr lang="en-US" altLang="ja-JP" sz="1000" dirty="0">
                <a:latin typeface="BIZ UDゴシック" panose="020B0400000000000000" pitchFamily="49" charset="-128"/>
                <a:ea typeface="BIZ UDゴシック" panose="020B0400000000000000" pitchFamily="49" charset="-128"/>
              </a:rPr>
              <a:t>8</a:t>
            </a:r>
            <a:r>
              <a:rPr lang="ja-JP" altLang="en-US" sz="1000" dirty="0">
                <a:latin typeface="BIZ UDゴシック" panose="020B0400000000000000" pitchFamily="49" charset="-128"/>
                <a:ea typeface="BIZ UDゴシック" panose="020B0400000000000000" pitchFamily="49" charset="-128"/>
              </a:rPr>
              <a:t>月）</a:t>
            </a:r>
          </a:p>
          <a:p>
            <a:endParaRPr lang="en-US" altLang="ja-JP" sz="1000" dirty="0">
              <a:latin typeface="BIZ UDゴシック" panose="020B0400000000000000" pitchFamily="49" charset="-128"/>
              <a:ea typeface="BIZ UDゴシック" panose="020B0400000000000000" pitchFamily="49" charset="-128"/>
            </a:endParaRPr>
          </a:p>
          <a:p>
            <a:r>
              <a:rPr lang="ja-JP" altLang="en-US" sz="1000" dirty="0">
                <a:latin typeface="BIZ UDゴシック" panose="020B0400000000000000" pitchFamily="49" charset="-128"/>
                <a:ea typeface="BIZ UDゴシック" panose="020B0400000000000000" pitchFamily="49" charset="-128"/>
              </a:rPr>
              <a:t>出典：</a:t>
            </a:r>
            <a:endParaRPr lang="en-US" altLang="ja-JP" sz="1000" dirty="0">
              <a:latin typeface="BIZ UDゴシック" panose="020B0400000000000000" pitchFamily="49" charset="-128"/>
              <a:ea typeface="BIZ UDゴシック" panose="020B0400000000000000" pitchFamily="49" charset="-128"/>
            </a:endParaRPr>
          </a:p>
          <a:p>
            <a:pPr marL="64294" indent="-64294"/>
            <a:r>
              <a:rPr lang="ja-JP" altLang="en-US" sz="1000" dirty="0">
                <a:latin typeface="BIZ UDゴシック" panose="020B0400000000000000" pitchFamily="49" charset="-128"/>
                <a:ea typeface="BIZ UDゴシック" panose="020B0400000000000000" pitchFamily="49" charset="-128"/>
              </a:rPr>
              <a:t>「大阪府・市町村国民健康保険特定健康診査対象者（</a:t>
            </a:r>
            <a:r>
              <a:rPr lang="en-US" altLang="ja-JP" sz="1000" dirty="0">
                <a:latin typeface="BIZ UDゴシック" panose="020B0400000000000000" pitchFamily="49" charset="-128"/>
                <a:ea typeface="BIZ UDゴシック" panose="020B0400000000000000" pitchFamily="49" charset="-128"/>
              </a:rPr>
              <a:t>40</a:t>
            </a:r>
            <a:r>
              <a:rPr lang="ja-JP" altLang="en-US" sz="1000" dirty="0">
                <a:latin typeface="BIZ UDゴシック" panose="020B0400000000000000" pitchFamily="49" charset="-128"/>
                <a:ea typeface="BIZ UDゴシック" panose="020B0400000000000000" pitchFamily="49" charset="-128"/>
              </a:rPr>
              <a:t>歳～</a:t>
            </a:r>
            <a:r>
              <a:rPr lang="en-US" altLang="ja-JP" sz="1000" dirty="0">
                <a:latin typeface="BIZ UDゴシック" panose="020B0400000000000000" pitchFamily="49" charset="-128"/>
                <a:ea typeface="BIZ UDゴシック" panose="020B0400000000000000" pitchFamily="49" charset="-128"/>
              </a:rPr>
              <a:t>64</a:t>
            </a:r>
            <a:r>
              <a:rPr lang="ja-JP" altLang="en-US" sz="1000" dirty="0">
                <a:latin typeface="BIZ UDゴシック" panose="020B0400000000000000" pitchFamily="49" charset="-128"/>
                <a:ea typeface="BIZ UDゴシック" panose="020B0400000000000000" pitchFamily="49" charset="-128"/>
              </a:rPr>
              <a:t>歳）の　実態調査の結果」</a:t>
            </a:r>
            <a:endParaRPr lang="en-US" altLang="ja-JP" sz="1000" dirty="0">
              <a:latin typeface="BIZ UDゴシック" panose="020B0400000000000000" pitchFamily="49" charset="-128"/>
              <a:ea typeface="BIZ UDゴシック" panose="020B0400000000000000" pitchFamily="49" charset="-128"/>
            </a:endParaRPr>
          </a:p>
          <a:p>
            <a:pPr marL="64294" indent="-64294"/>
            <a:r>
              <a:rPr lang="ja-JP" altLang="en-US" sz="1000" dirty="0">
                <a:latin typeface="BIZ UDゴシック" panose="020B0400000000000000" pitchFamily="49" charset="-128"/>
                <a:ea typeface="BIZ UDゴシック" panose="020B0400000000000000" pitchFamily="49" charset="-128"/>
              </a:rPr>
              <a:t>（</a:t>
            </a:r>
            <a:r>
              <a:rPr lang="en-US" altLang="ja-JP" sz="1000" dirty="0">
                <a:latin typeface="BIZ UDゴシック" panose="020B0400000000000000" pitchFamily="49" charset="-128"/>
                <a:ea typeface="BIZ UDゴシック" panose="020B0400000000000000" pitchFamily="49" charset="-128"/>
              </a:rPr>
              <a:t>2020</a:t>
            </a:r>
            <a:r>
              <a:rPr lang="ja-JP" altLang="en-US" sz="1000" dirty="0">
                <a:latin typeface="BIZ UDゴシック" panose="020B0400000000000000" pitchFamily="49" charset="-128"/>
                <a:ea typeface="BIZ UDゴシック" panose="020B0400000000000000" pitchFamily="49" charset="-128"/>
              </a:rPr>
              <a:t>年度特定健診受診率向上プロジェクト　大阪府・大阪府立大学）</a:t>
            </a:r>
          </a:p>
        </p:txBody>
      </p:sp>
      <p:grpSp>
        <p:nvGrpSpPr>
          <p:cNvPr id="17" name="Group 4"/>
          <p:cNvGrpSpPr>
            <a:grpSpLocks noChangeAspect="1"/>
          </p:cNvGrpSpPr>
          <p:nvPr/>
        </p:nvGrpSpPr>
        <p:grpSpPr bwMode="auto">
          <a:xfrm>
            <a:off x="7049008" y="5537161"/>
            <a:ext cx="867965" cy="757238"/>
            <a:chOff x="6183" y="2951"/>
            <a:chExt cx="729" cy="636"/>
          </a:xfrm>
          <a:effectLst/>
        </p:grpSpPr>
        <p:sp>
          <p:nvSpPr>
            <p:cNvPr id="18" name="AutoShape 3"/>
            <p:cNvSpPr>
              <a:spLocks noChangeAspect="1" noChangeArrowheads="1" noTextEdit="1"/>
            </p:cNvSpPr>
            <p:nvPr/>
          </p:nvSpPr>
          <p:spPr bwMode="auto">
            <a:xfrm>
              <a:off x="6183" y="2951"/>
              <a:ext cx="729" cy="6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ja-JP" altLang="en-US" sz="1350">
                <a:latin typeface="BIZ UDゴシック" panose="020B0400000000000000" pitchFamily="49" charset="-128"/>
                <a:ea typeface="BIZ UDゴシック" panose="020B0400000000000000" pitchFamily="49" charset="-128"/>
              </a:endParaRPr>
            </a:p>
          </p:txBody>
        </p:sp>
        <p:pic>
          <p:nvPicPr>
            <p:cNvPr id="2053" name="Picture 5"/>
            <p:cNvPicPr>
              <a:picLocks noChangeAspect="1" noChangeArrowheads="1"/>
            </p:cNvPicPr>
            <p:nvPr/>
          </p:nvPicPr>
          <p:blipFill>
            <a:blip r:embed="rId5">
              <a:clrChange>
                <a:clrFrom>
                  <a:srgbClr val="A8A9AD"/>
                </a:clrFrom>
                <a:clrTo>
                  <a:srgbClr val="A8A9AD">
                    <a:alpha val="0"/>
                  </a:srgbClr>
                </a:clrTo>
              </a:clrChange>
              <a:extLst>
                <a:ext uri="{28A0092B-C50C-407E-A947-70E740481C1C}">
                  <a14:useLocalDpi xmlns:a14="http://schemas.microsoft.com/office/drawing/2010/main" val="0"/>
                </a:ext>
              </a:extLst>
            </a:blip>
            <a:srcRect/>
            <a:stretch>
              <a:fillRect/>
            </a:stretch>
          </p:blipFill>
          <p:spPr bwMode="auto">
            <a:xfrm>
              <a:off x="6183" y="2951"/>
              <a:ext cx="737" cy="644"/>
            </a:xfrm>
            <a:prstGeom prst="ellipse">
              <a:avLst/>
            </a:prstGeom>
            <a:ln w="9525">
              <a:solidFill>
                <a:schemeClr val="accent1">
                  <a:lumMod val="40000"/>
                  <a:lumOff val="60000"/>
                </a:schemeClr>
              </a:solidFill>
              <a:miter lim="800000"/>
              <a:headEnd/>
              <a:tailEnd/>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20" name="円形吹き出し 19"/>
          <p:cNvSpPr/>
          <p:nvPr/>
        </p:nvSpPr>
        <p:spPr>
          <a:xfrm>
            <a:off x="7368525" y="4643686"/>
            <a:ext cx="1400834" cy="745522"/>
          </a:xfrm>
          <a:prstGeom prst="wedgeEllipseCallout">
            <a:avLst>
              <a:gd name="adj1" fmla="val -14787"/>
              <a:gd name="adj2" fmla="val 74250"/>
            </a:avLst>
          </a:prstGeom>
          <a:solidFill>
            <a:srgbClr val="FF9933"/>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ja-JP" altLang="en-US" sz="1050" b="1" dirty="0">
                <a:latin typeface="BIZ UDゴシック" panose="020B0400000000000000" pitchFamily="49" charset="-128"/>
                <a:ea typeface="BIZ UDゴシック" panose="020B0400000000000000" pitchFamily="49" charset="-128"/>
              </a:rPr>
              <a:t>わたし、先生に勧められたら　受けようかな</a:t>
            </a:r>
          </a:p>
        </p:txBody>
      </p:sp>
      <p:sp>
        <p:nvSpPr>
          <p:cNvPr id="16"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医療者からの受診勧奨の</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有効性</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17</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006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p:nvPr>
            <p:extLst>
              <p:ext uri="{D42A27DB-BD31-4B8C-83A1-F6EECF244321}">
                <p14:modId xmlns:p14="http://schemas.microsoft.com/office/powerpoint/2010/main" val="471503522"/>
              </p:ext>
            </p:extLst>
          </p:nvPr>
        </p:nvGraphicFramePr>
        <p:xfrm>
          <a:off x="154548" y="695458"/>
          <a:ext cx="8632265" cy="5563673"/>
        </p:xfrm>
        <a:graphic>
          <a:graphicData uri="http://schemas.openxmlformats.org/drawingml/2006/chart">
            <c:chart xmlns:c="http://schemas.openxmlformats.org/drawingml/2006/chart" xmlns:r="http://schemas.openxmlformats.org/officeDocument/2006/relationships" r:id="rId3"/>
          </a:graphicData>
        </a:graphic>
      </p:graphicFrame>
      <p:sp>
        <p:nvSpPr>
          <p:cNvPr id="4" name="円形吹き出し 3"/>
          <p:cNvSpPr/>
          <p:nvPr/>
        </p:nvSpPr>
        <p:spPr>
          <a:xfrm>
            <a:off x="6878672" y="2273113"/>
            <a:ext cx="2085560" cy="551875"/>
          </a:xfrm>
          <a:prstGeom prst="wedgeEllipseCallout">
            <a:avLst>
              <a:gd name="adj1" fmla="val -58712"/>
              <a:gd name="adj2" fmla="val 22733"/>
            </a:avLst>
          </a:prstGeom>
          <a:solidFill>
            <a:srgbClr val="FFFF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000" tIns="27000" rIns="27000" bIns="2700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受診率の</a:t>
            </a:r>
            <a:r>
              <a:rPr lang="ja-JP" altLang="en-US" sz="1200" b="1" dirty="0" smtClean="0">
                <a:solidFill>
                  <a:schemeClr val="tx1"/>
                </a:solidFill>
                <a:latin typeface="BIZ UDPゴシック" panose="020B0400000000000000" pitchFamily="50" charset="-128"/>
                <a:ea typeface="BIZ UDPゴシック" panose="020B0400000000000000" pitchFamily="50" charset="-128"/>
              </a:rPr>
              <a:t>向上への</a:t>
            </a:r>
            <a:endParaRPr lang="en-US" altLang="ja-JP" sz="1200" b="1" dirty="0" smtClean="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b="1" dirty="0" smtClean="0">
                <a:solidFill>
                  <a:schemeClr val="tx1"/>
                </a:solidFill>
                <a:latin typeface="BIZ UDPゴシック" panose="020B0400000000000000" pitchFamily="50" charset="-128"/>
                <a:ea typeface="BIZ UDPゴシック" panose="020B0400000000000000" pitchFamily="50" charset="-128"/>
              </a:rPr>
              <a:t>重要</a:t>
            </a:r>
            <a:r>
              <a:rPr lang="ja-JP" altLang="en-US" sz="1200" b="1" dirty="0">
                <a:solidFill>
                  <a:schemeClr val="tx1"/>
                </a:solidFill>
                <a:latin typeface="BIZ UDPゴシック" panose="020B0400000000000000" pitchFamily="50" charset="-128"/>
                <a:ea typeface="BIZ UDPゴシック" panose="020B0400000000000000" pitchFamily="50" charset="-128"/>
              </a:rPr>
              <a:t>なターゲット層</a:t>
            </a:r>
          </a:p>
        </p:txBody>
      </p:sp>
      <p:sp>
        <p:nvSpPr>
          <p:cNvPr id="8"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医療者からの受診勧奨の有効性</a:t>
            </a:r>
          </a:p>
        </p:txBody>
      </p:sp>
      <p:sp>
        <p:nvSpPr>
          <p:cNvPr id="6"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18</a:t>
            </a:fld>
            <a:endParaRPr lang="ja-JP" altLang="en-US" sz="900" b="1" dirty="0">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5764543" y="6226834"/>
            <a:ext cx="2549373" cy="261610"/>
          </a:xfrm>
          <a:prstGeom prst="rect">
            <a:avLst/>
          </a:prstGeom>
        </p:spPr>
        <p:txBody>
          <a:bodyPr wrap="square">
            <a:spAutoFit/>
          </a:bodyPr>
          <a:lstStyle/>
          <a:p>
            <a:pPr defTabSz="715570">
              <a:defRPr/>
            </a:pPr>
            <a:r>
              <a:rPr lang="ja-JP" altLang="en-US" sz="1050" dirty="0">
                <a:solidFill>
                  <a:prstClr val="black"/>
                </a:solidFill>
                <a:latin typeface="BIZ UDPゴシック" panose="020B0400000000000000" pitchFamily="50" charset="-128"/>
                <a:ea typeface="BIZ UDPゴシック" panose="020B0400000000000000" pitchFamily="50" charset="-128"/>
              </a:rPr>
              <a:t>出典：国保データベース（</a:t>
            </a:r>
            <a:r>
              <a:rPr lang="en-US" altLang="ja-JP" sz="1050" dirty="0">
                <a:solidFill>
                  <a:prstClr val="black"/>
                </a:solidFill>
                <a:latin typeface="BIZ UDPゴシック" panose="020B0400000000000000" pitchFamily="50" charset="-128"/>
                <a:ea typeface="BIZ UDPゴシック" panose="020B0400000000000000" pitchFamily="50" charset="-128"/>
              </a:rPr>
              <a:t>KDB</a:t>
            </a:r>
            <a:r>
              <a:rPr lang="ja-JP" altLang="en-US" sz="1050" dirty="0">
                <a:solidFill>
                  <a:prstClr val="black"/>
                </a:solidFill>
                <a:latin typeface="BIZ UDPゴシック" panose="020B0400000000000000" pitchFamily="50" charset="-128"/>
                <a:ea typeface="BIZ UDPゴシック" panose="020B0400000000000000" pitchFamily="50" charset="-128"/>
              </a:rPr>
              <a:t>）</a:t>
            </a:r>
            <a:r>
              <a:rPr lang="ja-JP" altLang="en-US" sz="1050" dirty="0" smtClean="0">
                <a:solidFill>
                  <a:prstClr val="black"/>
                </a:solidFill>
                <a:latin typeface="BIZ UDPゴシック" panose="020B0400000000000000" pitchFamily="50" charset="-128"/>
                <a:ea typeface="BIZ UDPゴシック" panose="020B0400000000000000" pitchFamily="50" charset="-128"/>
              </a:rPr>
              <a:t>システム</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7" name="角丸四角形 6"/>
          <p:cNvSpPr/>
          <p:nvPr/>
        </p:nvSpPr>
        <p:spPr>
          <a:xfrm>
            <a:off x="351273" y="6164833"/>
            <a:ext cx="8301431" cy="38071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医療機関には受診しているが、健診を受診していない層が重要なターゲット。</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8091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719138" y="4354291"/>
            <a:ext cx="5953376" cy="657611"/>
          </a:xfrm>
          <a:prstGeom prst="rect">
            <a:avLst/>
          </a:prstGeom>
          <a:ln>
            <a:noFill/>
          </a:ln>
        </p:spPr>
        <p:txBody>
          <a:bodyPr vert="horz" lIns="68580" tIns="34290" rIns="68580" bIns="34290" rtlCol="0" anchor="ctr">
            <a:normAutofit fontScale="92500"/>
          </a:bodyPr>
          <a:lstStyle>
            <a:lvl1pPr algn="l" defTabSz="849660" rtl="0" eaLnBrk="1" latinLnBrk="0" hangingPunct="1">
              <a:lnSpc>
                <a:spcPct val="90000"/>
              </a:lnSpc>
              <a:spcBef>
                <a:spcPct val="0"/>
              </a:spcBef>
              <a:buNone/>
              <a:defRPr kumimoji="1" sz="4088" kern="1200">
                <a:solidFill>
                  <a:schemeClr val="tx1"/>
                </a:solidFill>
                <a:latin typeface="+mj-lt"/>
                <a:ea typeface="+mj-ea"/>
                <a:cs typeface="+mj-cs"/>
              </a:defRPr>
            </a:lvl1pPr>
          </a:lstStyle>
          <a:p>
            <a:pPr>
              <a:lnSpc>
                <a:spcPct val="120000"/>
              </a:lnSpc>
            </a:pPr>
            <a:r>
              <a:rPr lang="ja-JP" altLang="en-US" sz="1200" dirty="0" smtClean="0">
                <a:latin typeface="BIZ UDPゴシック" panose="020B0400000000000000" pitchFamily="50" charset="-128"/>
                <a:ea typeface="BIZ UDPゴシック" panose="020B0400000000000000" pitchFamily="50" charset="-128"/>
              </a:rPr>
              <a:t>出典：厚生労働省　　特定健康診査</a:t>
            </a:r>
            <a:r>
              <a:rPr lang="ja-JP" altLang="en-US" sz="1200" dirty="0">
                <a:latin typeface="BIZ UDPゴシック" panose="020B0400000000000000" pitchFamily="50" charset="-128"/>
                <a:ea typeface="BIZ UDPゴシック" panose="020B0400000000000000" pitchFamily="50" charset="-128"/>
              </a:rPr>
              <a:t>・特定保健指導の円滑な実施に向けた手引き（第</a:t>
            </a:r>
            <a:r>
              <a:rPr lang="en-US" altLang="ja-JP" sz="1200" dirty="0">
                <a:latin typeface="BIZ UDPゴシック" panose="020B0400000000000000" pitchFamily="50" charset="-128"/>
                <a:ea typeface="BIZ UDPゴシック" panose="020B0400000000000000" pitchFamily="50" charset="-128"/>
              </a:rPr>
              <a:t>3.2</a:t>
            </a:r>
            <a:r>
              <a:rPr lang="ja-JP" altLang="en-US" sz="1200" dirty="0">
                <a:latin typeface="BIZ UDPゴシック" panose="020B0400000000000000" pitchFamily="50" charset="-128"/>
                <a:ea typeface="BIZ UDPゴシック" panose="020B0400000000000000" pitchFamily="50" charset="-128"/>
              </a:rPr>
              <a:t>版</a:t>
            </a:r>
            <a:r>
              <a:rPr lang="ja-JP" altLang="en-US" sz="1200" dirty="0" smtClean="0">
                <a:latin typeface="BIZ UDPゴシック" panose="020B0400000000000000" pitchFamily="50" charset="-128"/>
                <a:ea typeface="BIZ UDPゴシック" panose="020B0400000000000000" pitchFamily="50" charset="-128"/>
              </a:rPr>
              <a:t>）</a:t>
            </a:r>
            <a:endParaRPr lang="en-US" altLang="ja-JP" sz="1200" dirty="0" smtClean="0">
              <a:latin typeface="BIZ UDPゴシック" panose="020B0400000000000000" pitchFamily="50" charset="-128"/>
              <a:ea typeface="BIZ UDPゴシック" panose="020B0400000000000000" pitchFamily="50" charset="-128"/>
            </a:endParaRPr>
          </a:p>
          <a:p>
            <a:pPr>
              <a:lnSpc>
                <a:spcPct val="120000"/>
              </a:lnSpc>
            </a:pPr>
            <a:r>
              <a:rPr lang="ja-JP" altLang="en-US" sz="1200" dirty="0">
                <a:latin typeface="BIZ UDPゴシック" panose="020B0400000000000000" pitchFamily="50" charset="-128"/>
                <a:ea typeface="BIZ UDPゴシック" panose="020B0400000000000000" pitchFamily="50" charset="-128"/>
              </a:rPr>
              <a:t>　</a:t>
            </a:r>
            <a:r>
              <a:rPr lang="ja-JP" altLang="en-US" sz="1200" dirty="0" smtClean="0">
                <a:latin typeface="BIZ UDPゴシック" panose="020B0400000000000000" pitchFamily="50" charset="-128"/>
                <a:ea typeface="BIZ UDPゴシック" panose="020B0400000000000000" pitchFamily="50" charset="-128"/>
              </a:rPr>
              <a:t>　　　（</a:t>
            </a:r>
            <a:r>
              <a:rPr lang="en-US" altLang="ja-JP" sz="1200" dirty="0" smtClean="0">
                <a:latin typeface="BIZ UDPゴシック" panose="020B0400000000000000" pitchFamily="50" charset="-128"/>
                <a:ea typeface="BIZ UDPゴシック" panose="020B0400000000000000" pitchFamily="50" charset="-128"/>
              </a:rPr>
              <a:t>2021</a:t>
            </a:r>
            <a:r>
              <a:rPr lang="ja-JP" altLang="en-US" sz="1200" dirty="0">
                <a:latin typeface="BIZ UDPゴシック" panose="020B0400000000000000" pitchFamily="50" charset="-128"/>
                <a:ea typeface="BIZ UDPゴシック" panose="020B0400000000000000" pitchFamily="50" charset="-128"/>
              </a:rPr>
              <a:t>年</a:t>
            </a:r>
            <a:r>
              <a:rPr lang="en-US" altLang="ja-JP" sz="1200" dirty="0">
                <a:latin typeface="BIZ UDPゴシック" panose="020B0400000000000000" pitchFamily="50" charset="-128"/>
                <a:ea typeface="BIZ UDPゴシック" panose="020B0400000000000000" pitchFamily="50" charset="-128"/>
              </a:rPr>
              <a:t>2</a:t>
            </a:r>
            <a:r>
              <a:rPr lang="ja-JP" altLang="en-US" sz="1200" dirty="0" smtClean="0">
                <a:latin typeface="BIZ UDPゴシック" panose="020B0400000000000000" pitchFamily="50" charset="-128"/>
                <a:ea typeface="BIZ UDPゴシック" panose="020B0400000000000000" pitchFamily="50" charset="-128"/>
              </a:rPr>
              <a:t>月）</a:t>
            </a:r>
            <a:r>
              <a:rPr lang="ja-JP" altLang="en-US" sz="1200" dirty="0">
                <a:latin typeface="BIZ UDPゴシック" panose="020B0400000000000000" pitchFamily="50" charset="-128"/>
                <a:ea typeface="BIZ UDPゴシック" panose="020B0400000000000000" pitchFamily="50" charset="-128"/>
              </a:rPr>
              <a:t>　</a:t>
            </a:r>
          </a:p>
        </p:txBody>
      </p:sp>
      <p:sp>
        <p:nvSpPr>
          <p:cNvPr id="3" name="コンテンツ プレースホルダー 2"/>
          <p:cNvSpPr>
            <a:spLocks noGrp="1"/>
          </p:cNvSpPr>
          <p:nvPr>
            <p:ph idx="1"/>
          </p:nvPr>
        </p:nvSpPr>
        <p:spPr>
          <a:xfrm>
            <a:off x="435394" y="2318309"/>
            <a:ext cx="8237120" cy="1680530"/>
          </a:xfrm>
          <a:ln>
            <a:solidFill>
              <a:schemeClr val="tx2"/>
            </a:solidFill>
          </a:ln>
        </p:spPr>
        <p:txBody>
          <a:bodyPr anchor="ctr" anchorCtr="0">
            <a:normAutofit/>
          </a:bodyPr>
          <a:lstStyle/>
          <a:p>
            <a:pPr marL="0" indent="200025">
              <a:lnSpc>
                <a:spcPct val="100000"/>
              </a:lnSpc>
              <a:buNone/>
            </a:pPr>
            <a:r>
              <a:rPr lang="ja-JP" altLang="en-US" sz="2000" dirty="0">
                <a:latin typeface="BIZ UDPゴシック" panose="020B0400000000000000" pitchFamily="50" charset="-128"/>
                <a:ea typeface="BIZ UDPゴシック" panose="020B0400000000000000" pitchFamily="50" charset="-128"/>
              </a:rPr>
              <a:t>特定健康診査は、対象者本人が定期的に自らの健診データ</a:t>
            </a:r>
            <a:r>
              <a:rPr lang="ja-JP" altLang="en-US" sz="2000" dirty="0" smtClean="0">
                <a:latin typeface="BIZ UDPゴシック" panose="020B0400000000000000" pitchFamily="50" charset="-128"/>
                <a:ea typeface="BIZ UDPゴシック" panose="020B0400000000000000" pitchFamily="50" charset="-128"/>
              </a:rPr>
              <a:t>を把握</a:t>
            </a:r>
            <a:r>
              <a:rPr lang="ja-JP" altLang="en-US" sz="2000" dirty="0">
                <a:latin typeface="BIZ UDPゴシック" panose="020B0400000000000000" pitchFamily="50" charset="-128"/>
                <a:ea typeface="BIZ UDPゴシック" panose="020B0400000000000000" pitchFamily="50" charset="-128"/>
              </a:rPr>
              <a:t>するとともに、治療中であっても生活習慣を意識し、改善</a:t>
            </a:r>
            <a:r>
              <a:rPr lang="ja-JP" altLang="en-US" sz="2000" dirty="0" smtClean="0">
                <a:latin typeface="BIZ UDPゴシック" panose="020B0400000000000000" pitchFamily="50" charset="-128"/>
                <a:ea typeface="BIZ UDPゴシック" panose="020B0400000000000000" pitchFamily="50" charset="-128"/>
              </a:rPr>
              <a:t>に取り組む</a:t>
            </a:r>
            <a:r>
              <a:rPr lang="ja-JP" altLang="en-US" sz="2000" dirty="0">
                <a:latin typeface="BIZ UDPゴシック" panose="020B0400000000000000" pitchFamily="50" charset="-128"/>
                <a:ea typeface="BIZ UDPゴシック" panose="020B0400000000000000" pitchFamily="50" charset="-128"/>
              </a:rPr>
              <a:t>端緒</a:t>
            </a:r>
            <a:r>
              <a:rPr lang="ja-JP" altLang="en-US" sz="2000" dirty="0" smtClean="0">
                <a:latin typeface="BIZ UDPゴシック" panose="020B0400000000000000" pitchFamily="50" charset="-128"/>
                <a:ea typeface="BIZ UDPゴシック" panose="020B0400000000000000" pitchFamily="50" charset="-128"/>
              </a:rPr>
              <a:t>と　なる</a:t>
            </a:r>
            <a:r>
              <a:rPr lang="ja-JP" altLang="en-US" sz="2000" dirty="0">
                <a:latin typeface="BIZ UDPゴシック" panose="020B0400000000000000" pitchFamily="50" charset="-128"/>
                <a:ea typeface="BIZ UDPゴシック" panose="020B0400000000000000" pitchFamily="50" charset="-128"/>
              </a:rPr>
              <a:t>ことが期待されることから、</a:t>
            </a:r>
            <a:r>
              <a:rPr lang="ja-JP" altLang="en-US" sz="2000" u="wavyHeavy" dirty="0">
                <a:uFill>
                  <a:solidFill>
                    <a:srgbClr val="FF0000"/>
                  </a:solidFill>
                </a:uFill>
                <a:latin typeface="BIZ UDPゴシック" panose="020B0400000000000000" pitchFamily="50" charset="-128"/>
                <a:ea typeface="BIZ UDPゴシック" panose="020B0400000000000000" pitchFamily="50" charset="-128"/>
              </a:rPr>
              <a:t>まずは、</a:t>
            </a:r>
            <a:r>
              <a:rPr lang="ja-JP" altLang="en-US" sz="2000" u="wavyHeavy" dirty="0" smtClean="0">
                <a:uFill>
                  <a:solidFill>
                    <a:srgbClr val="FF0000"/>
                  </a:solidFill>
                </a:uFill>
                <a:latin typeface="BIZ UDPゴシック" panose="020B0400000000000000" pitchFamily="50" charset="-128"/>
                <a:ea typeface="BIZ UDPゴシック" panose="020B0400000000000000" pitchFamily="50" charset="-128"/>
              </a:rPr>
              <a:t>治療中であって</a:t>
            </a:r>
            <a:r>
              <a:rPr lang="ja-JP" altLang="en-US" sz="2000" u="wavyHeavy" dirty="0">
                <a:uFill>
                  <a:solidFill>
                    <a:srgbClr val="FF0000"/>
                  </a:solidFill>
                </a:uFill>
                <a:latin typeface="BIZ UDPゴシック" panose="020B0400000000000000" pitchFamily="50" charset="-128"/>
                <a:ea typeface="BIZ UDPゴシック" panose="020B0400000000000000" pitchFamily="50" charset="-128"/>
              </a:rPr>
              <a:t>も特定健康診査を受診するよう、かかりつけ医から</a:t>
            </a:r>
            <a:r>
              <a:rPr lang="ja-JP" altLang="en-US" sz="2000" u="wavyHeavy" dirty="0" smtClean="0">
                <a:uFill>
                  <a:solidFill>
                    <a:srgbClr val="FF0000"/>
                  </a:solidFill>
                </a:uFill>
                <a:latin typeface="BIZ UDPゴシック" panose="020B0400000000000000" pitchFamily="50" charset="-128"/>
                <a:ea typeface="BIZ UDPゴシック" panose="020B0400000000000000" pitchFamily="50" charset="-128"/>
              </a:rPr>
              <a:t>本人へ</a:t>
            </a:r>
            <a:r>
              <a:rPr lang="ja-JP" altLang="en-US" sz="2000" u="wavyHeavy" dirty="0">
                <a:uFill>
                  <a:solidFill>
                    <a:srgbClr val="FF0000"/>
                  </a:solidFill>
                </a:uFill>
                <a:latin typeface="BIZ UDPゴシック" panose="020B0400000000000000" pitchFamily="50" charset="-128"/>
                <a:ea typeface="BIZ UDPゴシック" panose="020B0400000000000000" pitchFamily="50" charset="-128"/>
              </a:rPr>
              <a:t>特定健康診査の受診勧奨を行うことが重要</a:t>
            </a:r>
            <a:r>
              <a:rPr lang="ja-JP" altLang="en-US" sz="2000" dirty="0">
                <a:latin typeface="BIZ UDPゴシック" panose="020B0400000000000000" pitchFamily="50" charset="-128"/>
                <a:ea typeface="BIZ UDPゴシック" panose="020B0400000000000000" pitchFamily="50" charset="-128"/>
              </a:rPr>
              <a:t>で</a:t>
            </a:r>
            <a:r>
              <a:rPr lang="ja-JP" altLang="en-US" sz="2000" dirty="0" smtClean="0">
                <a:latin typeface="BIZ UDPゴシック" panose="020B0400000000000000" pitchFamily="50" charset="-128"/>
                <a:ea typeface="BIZ UDPゴシック" panose="020B0400000000000000" pitchFamily="50" charset="-128"/>
              </a:rPr>
              <a:t>ある</a:t>
            </a:r>
            <a:endParaRPr lang="ja-JP" altLang="en-US" sz="2000" dirty="0">
              <a:latin typeface="BIZ UDPゴシック" panose="020B0400000000000000" pitchFamily="50" charset="-128"/>
              <a:ea typeface="BIZ UDPゴシック" panose="020B0400000000000000" pitchFamily="50" charset="-128"/>
            </a:endParaRPr>
          </a:p>
        </p:txBody>
      </p:sp>
      <p:sp>
        <p:nvSpPr>
          <p:cNvPr id="8" name="タイトル 1"/>
          <p:cNvSpPr txBox="1">
            <a:spLocks/>
          </p:cNvSpPr>
          <p:nvPr/>
        </p:nvSpPr>
        <p:spPr>
          <a:xfrm>
            <a:off x="435393" y="1106386"/>
            <a:ext cx="8237120" cy="658118"/>
          </a:xfrm>
          <a:prstGeom prst="rect">
            <a:avLst/>
          </a:prstGeom>
          <a:ln>
            <a:noFill/>
          </a:ln>
        </p:spPr>
        <p:txBody>
          <a:bodyPr vert="horz" lIns="68580" tIns="34290" rIns="68580" bIns="34290" rtlCol="0" anchor="ctr">
            <a:normAutofit/>
          </a:bodyPr>
          <a:lstStyle>
            <a:lvl1pPr algn="l" defTabSz="849660" rtl="0" eaLnBrk="1" latinLnBrk="0" hangingPunct="1">
              <a:lnSpc>
                <a:spcPct val="90000"/>
              </a:lnSpc>
              <a:spcBef>
                <a:spcPct val="0"/>
              </a:spcBef>
              <a:buNone/>
              <a:defRPr kumimoji="1" sz="4088" kern="1200">
                <a:solidFill>
                  <a:schemeClr val="tx1"/>
                </a:solidFill>
                <a:latin typeface="+mj-lt"/>
                <a:ea typeface="+mj-ea"/>
                <a:cs typeface="+mj-cs"/>
              </a:defRPr>
            </a:lvl1pPr>
          </a:lstStyle>
          <a:p>
            <a:pPr marL="128588" indent="-128588"/>
            <a:r>
              <a:rPr lang="en-US" altLang="ja-JP" sz="1800" b="1" dirty="0">
                <a:latin typeface="BIZ UDPゴシック" panose="020B0400000000000000" pitchFamily="50" charset="-128"/>
                <a:ea typeface="BIZ UDPゴシック" panose="020B0400000000000000" pitchFamily="50" charset="-128"/>
              </a:rPr>
              <a:t>3-2-2</a:t>
            </a:r>
            <a:r>
              <a:rPr lang="ja-JP" altLang="en-US" sz="1800" b="1" dirty="0">
                <a:latin typeface="BIZ UDPゴシック" panose="020B0400000000000000" pitchFamily="50" charset="-128"/>
                <a:ea typeface="BIZ UDPゴシック" panose="020B0400000000000000" pitchFamily="50" charset="-128"/>
              </a:rPr>
              <a:t>　診療における検査データの活用（保険者とかかりつけ医の連携に</a:t>
            </a:r>
            <a:r>
              <a:rPr lang="ja-JP" altLang="en-US" sz="1800" b="1" dirty="0" smtClean="0">
                <a:latin typeface="BIZ UDPゴシック" panose="020B0400000000000000" pitchFamily="50" charset="-128"/>
                <a:ea typeface="BIZ UDPゴシック" panose="020B0400000000000000" pitchFamily="50" charset="-128"/>
              </a:rPr>
              <a:t>よる</a:t>
            </a:r>
            <a:endParaRPr lang="en-US" altLang="ja-JP" sz="1800" b="1" dirty="0" smtClean="0">
              <a:latin typeface="BIZ UDPゴシック" panose="020B0400000000000000" pitchFamily="50" charset="-128"/>
              <a:ea typeface="BIZ UDPゴシック" panose="020B0400000000000000" pitchFamily="50" charset="-128"/>
            </a:endParaRPr>
          </a:p>
          <a:p>
            <a:pPr marL="128588" indent="-128588"/>
            <a:r>
              <a:rPr lang="ja-JP" altLang="en-US" sz="1800" b="1" dirty="0">
                <a:latin typeface="BIZ UDPゴシック" panose="020B0400000000000000" pitchFamily="50" charset="-128"/>
                <a:ea typeface="BIZ UDPゴシック" panose="020B0400000000000000" pitchFamily="50" charset="-128"/>
              </a:rPr>
              <a:t>　</a:t>
            </a:r>
            <a:r>
              <a:rPr lang="ja-JP" altLang="en-US" sz="1800" b="1" dirty="0" smtClean="0">
                <a:latin typeface="BIZ UDPゴシック" panose="020B0400000000000000" pitchFamily="50" charset="-128"/>
                <a:ea typeface="BIZ UDPゴシック" panose="020B0400000000000000" pitchFamily="50" charset="-128"/>
              </a:rPr>
              <a:t>　　　　　治療中</a:t>
            </a:r>
            <a:r>
              <a:rPr lang="ja-JP" altLang="en-US" sz="1800" b="1" dirty="0">
                <a:latin typeface="BIZ UDPゴシック" panose="020B0400000000000000" pitchFamily="50" charset="-128"/>
                <a:ea typeface="BIZ UDPゴシック" panose="020B0400000000000000" pitchFamily="50" charset="-128"/>
              </a:rPr>
              <a:t>の特定健康診査の推進及び診療情報の提供）</a:t>
            </a:r>
            <a:endParaRPr lang="en-US" altLang="ja-JP" sz="1800" b="1" dirty="0">
              <a:latin typeface="BIZ UDPゴシック" panose="020B0400000000000000" pitchFamily="50" charset="-128"/>
              <a:ea typeface="BIZ UDPゴシック" panose="020B0400000000000000" pitchFamily="50" charset="-128"/>
            </a:endParaRPr>
          </a:p>
        </p:txBody>
      </p:sp>
      <p:sp>
        <p:nvSpPr>
          <p:cNvPr id="7"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医療者からの受診勧奨の有効性</a:t>
            </a:r>
          </a:p>
        </p:txBody>
      </p:sp>
      <p:sp>
        <p:nvSpPr>
          <p:cNvPr id="9"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19</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78266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10198" y="643944"/>
            <a:ext cx="8435828" cy="5280338"/>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１　大阪府の健康状況と総合的な取組み</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4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400" dirty="0" smtClean="0">
                <a:latin typeface="BIZ UDPゴシック" panose="020B0400000000000000" pitchFamily="50" charset="-128"/>
                <a:ea typeface="BIZ UDPゴシック" panose="020B0400000000000000" pitchFamily="50" charset="-128"/>
                <a:cs typeface="Myanmar Text" panose="020B0502040204020203" pitchFamily="34" charset="0"/>
              </a:rPr>
              <a:t>　　</a:t>
            </a:r>
            <a:r>
              <a:rPr lang="en-US" altLang="ja-JP" sz="1800" dirty="0" smtClean="0">
                <a:latin typeface="BIZ UDPゴシック" panose="020B0400000000000000" pitchFamily="50" charset="-128"/>
                <a:ea typeface="BIZ UDPゴシック" panose="020B0400000000000000" pitchFamily="50" charset="-128"/>
                <a:cs typeface="Myanmar Text" panose="020B0502040204020203" pitchFamily="34" charset="0"/>
              </a:rPr>
              <a:t>-</a:t>
            </a:r>
            <a:r>
              <a:rPr lang="ja-JP" altLang="en-US" sz="1800" dirty="0" smtClean="0">
                <a:latin typeface="BIZ UDPゴシック" panose="020B0400000000000000" pitchFamily="50" charset="-128"/>
                <a:ea typeface="BIZ UDPゴシック" panose="020B0400000000000000" pitchFamily="50" charset="-128"/>
                <a:cs typeface="Myanmar Text" panose="020B0502040204020203" pitchFamily="34" charset="0"/>
              </a:rPr>
              <a:t>　大阪府の健康課題</a:t>
            </a:r>
            <a:endParaRPr lang="en-US" altLang="ja-JP" sz="18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1800" dirty="0" smtClean="0">
                <a:latin typeface="BIZ UDPゴシック" panose="020B0400000000000000" pitchFamily="50" charset="-128"/>
                <a:ea typeface="BIZ UDPゴシック" panose="020B0400000000000000" pitchFamily="50" charset="-128"/>
                <a:cs typeface="Myanmar Text" panose="020B0502040204020203" pitchFamily="34" charset="0"/>
              </a:rPr>
              <a:t>　　　　</a:t>
            </a:r>
            <a:r>
              <a:rPr lang="en-US" altLang="ja-JP" sz="1800" dirty="0" smtClean="0">
                <a:latin typeface="BIZ UDPゴシック" panose="020B0400000000000000" pitchFamily="50" charset="-128"/>
                <a:ea typeface="BIZ UDPゴシック" panose="020B0400000000000000" pitchFamily="50" charset="-128"/>
                <a:cs typeface="Myanmar Text" panose="020B0502040204020203" pitchFamily="34" charset="0"/>
              </a:rPr>
              <a:t>-</a:t>
            </a:r>
            <a:r>
              <a:rPr lang="ja-JP" altLang="en-US" sz="1800" dirty="0" smtClean="0">
                <a:latin typeface="BIZ UDPゴシック" panose="020B0400000000000000" pitchFamily="50" charset="-128"/>
                <a:ea typeface="BIZ UDPゴシック" panose="020B0400000000000000" pitchFamily="50" charset="-128"/>
                <a:cs typeface="Myanmar Text" panose="020B0502040204020203" pitchFamily="34" charset="0"/>
              </a:rPr>
              <a:t>　大阪府の健康づくりへの取組み</a:t>
            </a:r>
            <a:endParaRPr lang="en-US" altLang="ja-JP" sz="1800" dirty="0">
              <a:latin typeface="BIZ UDPゴシック" panose="020B0400000000000000" pitchFamily="50" charset="-128"/>
              <a:ea typeface="BIZ UDPゴシック" panose="020B0400000000000000" pitchFamily="50" charset="-128"/>
              <a:cs typeface="Myanmar Text" panose="020B0502040204020203" pitchFamily="34" charset="0"/>
            </a:endParaRPr>
          </a:p>
          <a:p>
            <a:endParaRPr lang="en-US" altLang="ja-JP" sz="2000" dirty="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２　ポピュレーションアプローチとハイリスクアプローチの取組み</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（１）国の方針</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（２）特定健診受診率向上について</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①特定健診受診率の状況</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②受診率向上のための取組み（プロモーション）</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③医療者からの受診勧奨の有効性</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④医療者からの受診勧奨における取組み</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（３）糖尿病性腎症重症化予防について</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①重症化予防における国の考え方</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②大阪府の現状</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③重症化予防の取組み</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　　（４）</a:t>
            </a:r>
            <a:r>
              <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rPr>
              <a:t>大阪府国保ヘルスアップ支援事業一覧</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a:p>
            <a:r>
              <a:rPr lang="ja-JP" altLang="en-US" sz="2000" dirty="0" smtClean="0">
                <a:latin typeface="BIZ UDPゴシック" panose="020B0400000000000000" pitchFamily="50" charset="-128"/>
                <a:ea typeface="BIZ UDPゴシック" panose="020B0400000000000000" pitchFamily="50" charset="-128"/>
                <a:cs typeface="Myanmar Text" panose="020B0502040204020203" pitchFamily="34" charset="0"/>
              </a:rPr>
              <a:t>３　まとめ</a:t>
            </a:r>
            <a:endParaRPr lang="en-US" altLang="ja-JP" sz="2000" dirty="0" smtClean="0">
              <a:latin typeface="BIZ UDPゴシック" panose="020B0400000000000000" pitchFamily="50" charset="-128"/>
              <a:ea typeface="BIZ UDPゴシック" panose="020B0400000000000000" pitchFamily="50" charset="-128"/>
              <a:cs typeface="Myanmar Text" panose="020B0502040204020203" pitchFamily="34" charset="0"/>
            </a:endParaRPr>
          </a:p>
        </p:txBody>
      </p:sp>
      <p:sp>
        <p:nvSpPr>
          <p:cNvPr id="3"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790362" y="6554764"/>
            <a:ext cx="337526"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04222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コンテンツ プレースホルダー 2"/>
          <p:cNvSpPr txBox="1">
            <a:spLocks/>
          </p:cNvSpPr>
          <p:nvPr/>
        </p:nvSpPr>
        <p:spPr>
          <a:xfrm>
            <a:off x="154547" y="946212"/>
            <a:ext cx="8860664" cy="1103869"/>
          </a:xfrm>
          <a:prstGeom prst="rect">
            <a:avLst/>
          </a:prstGeom>
          <a:solidFill>
            <a:schemeClr val="accent1">
              <a:lumMod val="20000"/>
              <a:lumOff val="80000"/>
            </a:schemeClr>
          </a:solidFill>
          <a:ln>
            <a:solidFill>
              <a:schemeClr val="accent1"/>
            </a:solidFill>
          </a:ln>
        </p:spPr>
        <p:txBody>
          <a:bodyPr vert="horz" lIns="27000" tIns="27000" rIns="27000" bIns="29608"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64294" indent="-64294" defTabSz="637245">
              <a:lnSpc>
                <a:spcPct val="100000"/>
              </a:lnSpc>
              <a:spcBef>
                <a:spcPts val="0"/>
              </a:spcBef>
              <a:buNone/>
              <a:defRPr/>
            </a:pPr>
            <a:r>
              <a:rPr lang="ja-JP" altLang="en-US" sz="1100" dirty="0">
                <a:solidFill>
                  <a:prstClr val="black"/>
                </a:solidFill>
                <a:latin typeface="BIZ UDPゴシック" panose="020B0400000000000000" pitchFamily="50" charset="-128"/>
                <a:ea typeface="BIZ UDPゴシック" panose="020B0400000000000000" pitchFamily="50" charset="-128"/>
              </a:rPr>
              <a:t>府域</a:t>
            </a:r>
            <a:r>
              <a:rPr lang="ja-JP" altLang="en-US" sz="1100" dirty="0" smtClean="0">
                <a:solidFill>
                  <a:prstClr val="black"/>
                </a:solidFill>
                <a:latin typeface="BIZ UDPゴシック" panose="020B0400000000000000" pitchFamily="50" charset="-128"/>
                <a:ea typeface="BIZ UDPゴシック" panose="020B0400000000000000" pitchFamily="50" charset="-128"/>
              </a:rPr>
              <a:t>の現状</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46" name="コンテンツ プレースホルダー 2"/>
          <p:cNvSpPr txBox="1">
            <a:spLocks/>
          </p:cNvSpPr>
          <p:nvPr/>
        </p:nvSpPr>
        <p:spPr>
          <a:xfrm>
            <a:off x="284473" y="1172092"/>
            <a:ext cx="8583302" cy="789242"/>
          </a:xfrm>
          <a:prstGeom prst="rect">
            <a:avLst/>
          </a:prstGeom>
          <a:solidFill>
            <a:schemeClr val="bg1"/>
          </a:solidFill>
          <a:ln>
            <a:solidFill>
              <a:schemeClr val="accent1"/>
            </a:solidFill>
          </a:ln>
        </p:spPr>
        <p:txBody>
          <a:bodyPr vert="horz" lIns="27000" tIns="54000" rIns="27000" bIns="2960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64294" indent="-64294" defTabSz="637245">
              <a:lnSpc>
                <a:spcPct val="100000"/>
              </a:lnSpc>
              <a:spcBef>
                <a:spcPts val="0"/>
              </a:spcBef>
              <a:buNone/>
              <a:defRPr/>
            </a:pPr>
            <a:r>
              <a:rPr lang="ja-JP" altLang="en-US" sz="900" dirty="0">
                <a:solidFill>
                  <a:prstClr val="black"/>
                </a:solidFill>
                <a:latin typeface="BIZ UDPゴシック" panose="020B0400000000000000" pitchFamily="50" charset="-128"/>
                <a:ea typeface="BIZ UDPゴシック" panose="020B0400000000000000" pitchFamily="50" charset="-128"/>
              </a:rPr>
              <a:t>〇特定健診受診率・特定保健指導実施率とも他府県と比べて低い状況で推移。府内市町村間の差も大きい。</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64294" indent="-64294" defTabSz="637245">
              <a:lnSpc>
                <a:spcPct val="100000"/>
              </a:lnSpc>
              <a:spcBef>
                <a:spcPts val="0"/>
              </a:spcBef>
              <a:buNone/>
              <a:defRPr/>
            </a:pPr>
            <a:r>
              <a:rPr lang="ja-JP" altLang="en-US" sz="900" dirty="0">
                <a:solidFill>
                  <a:prstClr val="black"/>
                </a:solidFill>
                <a:latin typeface="BIZ UDPゴシック" panose="020B0400000000000000" pitchFamily="50" charset="-128"/>
                <a:ea typeface="BIZ UDPゴシック" panose="020B0400000000000000" pitchFamily="50" charset="-128"/>
              </a:rPr>
              <a:t>〇</a:t>
            </a:r>
            <a:r>
              <a:rPr lang="en-US" altLang="ja-JP" sz="900" dirty="0">
                <a:solidFill>
                  <a:prstClr val="black"/>
                </a:solidFill>
                <a:latin typeface="BIZ UDPゴシック" panose="020B0400000000000000" pitchFamily="50" charset="-128"/>
                <a:ea typeface="BIZ UDPゴシック" panose="020B0400000000000000" pitchFamily="50" charset="-128"/>
              </a:rPr>
              <a:t>R</a:t>
            </a:r>
            <a:r>
              <a:rPr lang="ja-JP" altLang="en-US" sz="900" dirty="0">
                <a:solidFill>
                  <a:prstClr val="black"/>
                </a:solidFill>
                <a:latin typeface="BIZ UDPゴシック" panose="020B0400000000000000" pitchFamily="50" charset="-128"/>
                <a:ea typeface="BIZ UDPゴシック" panose="020B0400000000000000" pitchFamily="50" charset="-128"/>
              </a:rPr>
              <a:t>元年以降、新型コロナ感染症禍において受診率・実施率ともさらに低下。</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64294" indent="-64294" defTabSz="637245">
              <a:lnSpc>
                <a:spcPct val="100000"/>
              </a:lnSpc>
              <a:spcBef>
                <a:spcPts val="0"/>
              </a:spcBef>
              <a:buNone/>
              <a:defRPr/>
            </a:pPr>
            <a:r>
              <a:rPr lang="ja-JP" altLang="en-US" sz="900" dirty="0">
                <a:solidFill>
                  <a:prstClr val="black"/>
                </a:solidFill>
                <a:latin typeface="BIZ UDPゴシック" panose="020B0400000000000000" pitchFamily="50" charset="-128"/>
                <a:ea typeface="BIZ UDPゴシック" panose="020B0400000000000000" pitchFamily="50" charset="-128"/>
              </a:rPr>
              <a:t>〇医療機関へ通院中の者</a:t>
            </a:r>
            <a:r>
              <a:rPr lang="en-US" altLang="ja-JP" sz="900" dirty="0">
                <a:solidFill>
                  <a:prstClr val="black"/>
                </a:solidFill>
                <a:latin typeface="BIZ UDPゴシック" panose="020B0400000000000000" pitchFamily="50" charset="-128"/>
                <a:ea typeface="BIZ UDPゴシック" panose="020B0400000000000000" pitchFamily="50" charset="-128"/>
              </a:rPr>
              <a:t>(</a:t>
            </a:r>
            <a:r>
              <a:rPr lang="ja-JP" altLang="en-US" sz="900" dirty="0">
                <a:solidFill>
                  <a:prstClr val="black"/>
                </a:solidFill>
                <a:latin typeface="BIZ UDPゴシック" panose="020B0400000000000000" pitchFamily="50" charset="-128"/>
                <a:ea typeface="BIZ UDPゴシック" panose="020B0400000000000000" pitchFamily="50" charset="-128"/>
              </a:rPr>
              <a:t>国保加入者</a:t>
            </a:r>
            <a:r>
              <a:rPr lang="en-US" altLang="ja-JP" sz="900" dirty="0">
                <a:solidFill>
                  <a:prstClr val="black"/>
                </a:solidFill>
                <a:latin typeface="BIZ UDPゴシック" panose="020B0400000000000000" pitchFamily="50" charset="-128"/>
                <a:ea typeface="BIZ UDPゴシック" panose="020B0400000000000000" pitchFamily="50" charset="-128"/>
              </a:rPr>
              <a:t>)</a:t>
            </a:r>
            <a:r>
              <a:rPr lang="ja-JP" altLang="en-US" sz="900" dirty="0">
                <a:solidFill>
                  <a:prstClr val="black"/>
                </a:solidFill>
                <a:latin typeface="BIZ UDPゴシック" panose="020B0400000000000000" pitchFamily="50" charset="-128"/>
                <a:ea typeface="BIZ UDPゴシック" panose="020B0400000000000000" pitchFamily="50" charset="-128"/>
              </a:rPr>
              <a:t>で特定健診を受けていない者の割合は、近年増加傾向にあり</a:t>
            </a:r>
            <a:r>
              <a:rPr lang="en-US" altLang="ja-JP" sz="900" dirty="0">
                <a:solidFill>
                  <a:prstClr val="black"/>
                </a:solidFill>
                <a:latin typeface="BIZ UDPゴシック" panose="020B0400000000000000" pitchFamily="50" charset="-128"/>
                <a:ea typeface="BIZ UDPゴシック" panose="020B0400000000000000" pitchFamily="50" charset="-128"/>
              </a:rPr>
              <a:t>R2</a:t>
            </a:r>
            <a:r>
              <a:rPr lang="ja-JP" altLang="en-US" sz="900" dirty="0">
                <a:solidFill>
                  <a:prstClr val="black"/>
                </a:solidFill>
                <a:latin typeface="BIZ UDPゴシック" panose="020B0400000000000000" pitchFamily="50" charset="-128"/>
                <a:ea typeface="BIZ UDPゴシック" panose="020B0400000000000000" pitchFamily="50" charset="-128"/>
              </a:rPr>
              <a:t>年度で約</a:t>
            </a:r>
            <a:r>
              <a:rPr lang="en-US" altLang="ja-JP" sz="900" dirty="0">
                <a:solidFill>
                  <a:prstClr val="black"/>
                </a:solidFill>
                <a:latin typeface="BIZ UDPゴシック" panose="020B0400000000000000" pitchFamily="50" charset="-128"/>
                <a:ea typeface="BIZ UDPゴシック" panose="020B0400000000000000" pitchFamily="50" charset="-128"/>
              </a:rPr>
              <a:t>6</a:t>
            </a:r>
            <a:r>
              <a:rPr lang="ja-JP" altLang="en-US" sz="900" dirty="0">
                <a:solidFill>
                  <a:prstClr val="black"/>
                </a:solidFill>
                <a:latin typeface="BIZ UDPゴシック" panose="020B0400000000000000" pitchFamily="50" charset="-128"/>
                <a:ea typeface="BIZ UDPゴシック" panose="020B0400000000000000" pitchFamily="50" charset="-128"/>
              </a:rPr>
              <a:t>割。</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64294" indent="-64294" defTabSz="637245">
              <a:lnSpc>
                <a:spcPct val="100000"/>
              </a:lnSpc>
              <a:spcBef>
                <a:spcPts val="0"/>
              </a:spcBef>
              <a:buNone/>
              <a:defRPr/>
            </a:pPr>
            <a:r>
              <a:rPr lang="ja-JP" altLang="en-US" sz="900" dirty="0">
                <a:solidFill>
                  <a:prstClr val="black"/>
                </a:solidFill>
                <a:latin typeface="BIZ UDPゴシック" panose="020B0400000000000000" pitchFamily="50" charset="-128"/>
                <a:ea typeface="BIZ UDPゴシック" panose="020B0400000000000000" pitchFamily="50" charset="-128"/>
              </a:rPr>
              <a:t>〇特定健診受診者の</a:t>
            </a:r>
            <a:r>
              <a:rPr lang="en-US" altLang="ja-JP" sz="900" dirty="0">
                <a:solidFill>
                  <a:prstClr val="black"/>
                </a:solidFill>
                <a:latin typeface="BIZ UDPゴシック" panose="020B0400000000000000" pitchFamily="50" charset="-128"/>
                <a:ea typeface="BIZ UDPゴシック" panose="020B0400000000000000" pitchFamily="50" charset="-128"/>
              </a:rPr>
              <a:t>4</a:t>
            </a:r>
            <a:r>
              <a:rPr lang="ja-JP" altLang="en-US" sz="900" dirty="0">
                <a:solidFill>
                  <a:prstClr val="black"/>
                </a:solidFill>
                <a:latin typeface="BIZ UDPゴシック" panose="020B0400000000000000" pitchFamily="50" charset="-128"/>
                <a:ea typeface="BIZ UDPゴシック" panose="020B0400000000000000" pitchFamily="50" charset="-128"/>
              </a:rPr>
              <a:t>人のうち</a:t>
            </a:r>
            <a:r>
              <a:rPr lang="en-US" altLang="ja-JP" sz="900" dirty="0">
                <a:solidFill>
                  <a:prstClr val="black"/>
                </a:solidFill>
                <a:latin typeface="BIZ UDPゴシック" panose="020B0400000000000000" pitchFamily="50" charset="-128"/>
                <a:ea typeface="BIZ UDPゴシック" panose="020B0400000000000000" pitchFamily="50" charset="-128"/>
              </a:rPr>
              <a:t>3</a:t>
            </a:r>
            <a:r>
              <a:rPr lang="ja-JP" altLang="en-US" sz="900" dirty="0">
                <a:solidFill>
                  <a:prstClr val="black"/>
                </a:solidFill>
                <a:latin typeface="BIZ UDPゴシック" panose="020B0400000000000000" pitchFamily="50" charset="-128"/>
                <a:ea typeface="BIZ UDPゴシック" panose="020B0400000000000000" pitchFamily="50" charset="-128"/>
              </a:rPr>
              <a:t>人が個別健診を受診し、その割合は増加傾向。</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71438" indent="-71438">
              <a:lnSpc>
                <a:spcPct val="100000"/>
              </a:lnSpc>
              <a:spcBef>
                <a:spcPts val="0"/>
              </a:spcBef>
              <a:buNone/>
            </a:pPr>
            <a:r>
              <a:rPr lang="ja-JP" altLang="en-US" sz="900" dirty="0">
                <a:latin typeface="BIZ UDPゴシック" panose="020B0400000000000000" pitchFamily="50" charset="-128"/>
                <a:ea typeface="BIZ UDPゴシック" panose="020B0400000000000000" pitchFamily="50" charset="-128"/>
              </a:rPr>
              <a:t>〇医療機関で特定健診を受診した場合、結果が市町村に届くまで、最短</a:t>
            </a:r>
            <a:r>
              <a:rPr lang="en-US" altLang="ja-JP" sz="900" dirty="0">
                <a:latin typeface="BIZ UDPゴシック" panose="020B0400000000000000" pitchFamily="50" charset="-128"/>
                <a:ea typeface="BIZ UDPゴシック" panose="020B0400000000000000" pitchFamily="50" charset="-128"/>
              </a:rPr>
              <a:t>2</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3</a:t>
            </a:r>
            <a:r>
              <a:rPr lang="ja-JP" altLang="en-US" sz="900" dirty="0">
                <a:latin typeface="BIZ UDPゴシック" panose="020B0400000000000000" pitchFamily="50" charset="-128"/>
                <a:ea typeface="BIZ UDPゴシック" panose="020B0400000000000000" pitchFamily="50" charset="-128"/>
              </a:rPr>
              <a:t>か月かかるため、保健指導に繋がりにくい。</a:t>
            </a:r>
            <a:endParaRPr lang="en-US" altLang="ja-JP" sz="900" dirty="0">
              <a:latin typeface="BIZ UDPゴシック" panose="020B0400000000000000" pitchFamily="50" charset="-128"/>
              <a:ea typeface="BIZ UDPゴシック" panose="020B0400000000000000" pitchFamily="50" charset="-128"/>
            </a:endParaRPr>
          </a:p>
        </p:txBody>
      </p:sp>
      <p:grpSp>
        <p:nvGrpSpPr>
          <p:cNvPr id="51" name="グループ化 50"/>
          <p:cNvGrpSpPr/>
          <p:nvPr/>
        </p:nvGrpSpPr>
        <p:grpSpPr>
          <a:xfrm>
            <a:off x="244142" y="3691309"/>
            <a:ext cx="8771069" cy="2891408"/>
            <a:chOff x="49394" y="3028982"/>
            <a:chExt cx="8796412" cy="3145744"/>
          </a:xfrm>
        </p:grpSpPr>
        <p:grpSp>
          <p:nvGrpSpPr>
            <p:cNvPr id="52" name="グループ化 51"/>
            <p:cNvGrpSpPr/>
            <p:nvPr/>
          </p:nvGrpSpPr>
          <p:grpSpPr>
            <a:xfrm>
              <a:off x="49394" y="3028982"/>
              <a:ext cx="8796412" cy="3145744"/>
              <a:chOff x="71197" y="3029207"/>
              <a:chExt cx="8796412" cy="3663279"/>
            </a:xfrm>
          </p:grpSpPr>
          <p:sp>
            <p:nvSpPr>
              <p:cNvPr id="55" name="角丸四角形 54"/>
              <p:cNvSpPr/>
              <p:nvPr/>
            </p:nvSpPr>
            <p:spPr>
              <a:xfrm>
                <a:off x="71197" y="3054582"/>
                <a:ext cx="1724926" cy="3637904"/>
              </a:xfrm>
              <a:prstGeom prst="roundRect">
                <a:avLst>
                  <a:gd name="adj" fmla="val 1113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endParaRPr lang="ja-JP" altLang="en-US" sz="732">
                  <a:solidFill>
                    <a:prstClr val="white"/>
                  </a:solidFill>
                  <a:latin typeface="BIZ UDPゴシック" panose="020B0400000000000000" pitchFamily="50" charset="-128"/>
                  <a:ea typeface="BIZ UDPゴシック" panose="020B0400000000000000" pitchFamily="50" charset="-128"/>
                </a:endParaRPr>
              </a:p>
            </p:txBody>
          </p:sp>
          <p:grpSp>
            <p:nvGrpSpPr>
              <p:cNvPr id="56" name="グループ化 55"/>
              <p:cNvGrpSpPr/>
              <p:nvPr/>
            </p:nvGrpSpPr>
            <p:grpSpPr>
              <a:xfrm>
                <a:off x="118322" y="3029207"/>
                <a:ext cx="8749287" cy="3651114"/>
                <a:chOff x="107831" y="3029207"/>
                <a:chExt cx="8749287" cy="3651114"/>
              </a:xfrm>
            </p:grpSpPr>
            <p:sp>
              <p:nvSpPr>
                <p:cNvPr id="57" name="角丸四角形 56"/>
                <p:cNvSpPr/>
                <p:nvPr/>
              </p:nvSpPr>
              <p:spPr>
                <a:xfrm>
                  <a:off x="7216865" y="3054582"/>
                  <a:ext cx="1640253" cy="3625739"/>
                </a:xfrm>
                <a:prstGeom prst="roundRect">
                  <a:avLst>
                    <a:gd name="adj" fmla="val 1113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defTabSz="637245">
                    <a:defRPr/>
                  </a:pPr>
                  <a:endParaRPr lang="ja-JP" altLang="en-US" sz="732">
                    <a:solidFill>
                      <a:prstClr val="white"/>
                    </a:solidFill>
                    <a:latin typeface="BIZ UDPゴシック" panose="020B0400000000000000" pitchFamily="50" charset="-128"/>
                    <a:ea typeface="BIZ UDPゴシック" panose="020B0400000000000000" pitchFamily="50" charset="-128"/>
                  </a:endParaRPr>
                </a:p>
              </p:txBody>
            </p:sp>
            <p:sp>
              <p:nvSpPr>
                <p:cNvPr id="58" name="角丸四角形 57"/>
                <p:cNvSpPr/>
                <p:nvPr/>
              </p:nvSpPr>
              <p:spPr>
                <a:xfrm>
                  <a:off x="1894447" y="3029207"/>
                  <a:ext cx="5144328" cy="3650680"/>
                </a:xfrm>
                <a:prstGeom prst="roundRect">
                  <a:avLst>
                    <a:gd name="adj" fmla="val 6612"/>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endParaRPr lang="ja-JP" altLang="en-US" sz="732">
                    <a:solidFill>
                      <a:prstClr val="white"/>
                    </a:solidFill>
                    <a:latin typeface="BIZ UDPゴシック" panose="020B0400000000000000" pitchFamily="50" charset="-128"/>
                    <a:ea typeface="BIZ UDPゴシック" panose="020B0400000000000000" pitchFamily="50" charset="-128"/>
                  </a:endParaRPr>
                </a:p>
              </p:txBody>
            </p:sp>
            <p:sp>
              <p:nvSpPr>
                <p:cNvPr id="59" name="正方形/長方形 58"/>
                <p:cNvSpPr/>
                <p:nvPr/>
              </p:nvSpPr>
              <p:spPr>
                <a:xfrm>
                  <a:off x="182881" y="5918303"/>
                  <a:ext cx="3414151" cy="620549"/>
                </a:xfrm>
                <a:prstGeom prst="rect">
                  <a:avLst/>
                </a:prstGeom>
                <a:solidFill>
                  <a:schemeClr val="bg1"/>
                </a:solid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7245">
                    <a:defRPr/>
                  </a:pPr>
                  <a:r>
                    <a:rPr lang="ja-JP" altLang="en-US" sz="800" dirty="0">
                      <a:solidFill>
                        <a:prstClr val="black"/>
                      </a:solidFill>
                      <a:latin typeface="BIZ UDPゴシック" panose="020B0400000000000000" pitchFamily="50" charset="-128"/>
                      <a:ea typeface="BIZ UDPゴシック" panose="020B0400000000000000" pitchFamily="50" charset="-128"/>
                    </a:rPr>
                    <a:t>➁かかりつけ医からの特定健診受診勧奨事業</a:t>
                  </a:r>
                  <a:endParaRPr lang="en-US" altLang="ja-JP" sz="800" dirty="0">
                    <a:solidFill>
                      <a:prstClr val="black"/>
                    </a:solidFill>
                    <a:latin typeface="BIZ UDPゴシック" panose="020B0400000000000000" pitchFamily="50" charset="-128"/>
                    <a:ea typeface="BIZ UDPゴシック" panose="020B0400000000000000" pitchFamily="50" charset="-128"/>
                  </a:endParaRPr>
                </a:p>
                <a:p>
                  <a:pPr defTabSz="637245">
                    <a:defRPr/>
                  </a:pPr>
                  <a:r>
                    <a:rPr lang="ja-JP" altLang="en-US" sz="800" dirty="0">
                      <a:solidFill>
                        <a:prstClr val="black"/>
                      </a:solidFill>
                      <a:latin typeface="BIZ UDPゴシック" panose="020B0400000000000000" pitchFamily="50" charset="-128"/>
                      <a:ea typeface="BIZ UDPゴシック" panose="020B0400000000000000" pitchFamily="50" charset="-128"/>
                    </a:rPr>
                    <a:t>・モデル</a:t>
                  </a:r>
                  <a:r>
                    <a:rPr lang="en-US" altLang="ja-JP" sz="800" dirty="0">
                      <a:solidFill>
                        <a:prstClr val="black"/>
                      </a:solidFill>
                      <a:latin typeface="BIZ UDPゴシック" panose="020B0400000000000000" pitchFamily="50" charset="-128"/>
                      <a:ea typeface="BIZ UDPゴシック" panose="020B0400000000000000" pitchFamily="50" charset="-128"/>
                    </a:rPr>
                    <a:t>2</a:t>
                  </a:r>
                  <a:r>
                    <a:rPr lang="ja-JP" altLang="en-US" sz="800" dirty="0">
                      <a:solidFill>
                        <a:prstClr val="black"/>
                      </a:solidFill>
                      <a:latin typeface="BIZ UDPゴシック" panose="020B0400000000000000" pitchFamily="50" charset="-128"/>
                      <a:ea typeface="BIZ UDPゴシック" panose="020B0400000000000000" pitchFamily="50" charset="-128"/>
                    </a:rPr>
                    <a:t>市で実施（豊中市・東大阪市）</a:t>
                  </a:r>
                  <a:endParaRPr lang="en-US" altLang="ja-JP" sz="800" dirty="0">
                    <a:solidFill>
                      <a:prstClr val="black"/>
                    </a:solidFill>
                    <a:latin typeface="BIZ UDPゴシック" panose="020B0400000000000000" pitchFamily="50" charset="-128"/>
                    <a:ea typeface="BIZ UDPゴシック" panose="020B0400000000000000" pitchFamily="50" charset="-128"/>
                  </a:endParaRPr>
                </a:p>
                <a:p>
                  <a:pPr defTabSz="637245">
                    <a:defRPr/>
                  </a:pPr>
                  <a:r>
                    <a:rPr lang="ja-JP" altLang="en-US" sz="800" dirty="0">
                      <a:solidFill>
                        <a:prstClr val="black"/>
                      </a:solidFill>
                      <a:latin typeface="BIZ UDPゴシック" panose="020B0400000000000000" pitchFamily="50" charset="-128"/>
                      <a:ea typeface="BIZ UDPゴシック" panose="020B0400000000000000" pitchFamily="50" charset="-128"/>
                    </a:rPr>
                    <a:t>・新型コロナ対応との両立</a:t>
                  </a:r>
                  <a:endParaRPr lang="ja-JP" altLang="en-US" sz="800" dirty="0">
                    <a:solidFill>
                      <a:prstClr val="white"/>
                    </a:solidFill>
                    <a:latin typeface="BIZ UDPゴシック" panose="020B0400000000000000" pitchFamily="50" charset="-128"/>
                    <a:ea typeface="BIZ UDPゴシック" panose="020B0400000000000000" pitchFamily="50" charset="-128"/>
                  </a:endParaRPr>
                </a:p>
              </p:txBody>
            </p:sp>
            <p:sp>
              <p:nvSpPr>
                <p:cNvPr id="60" name="角丸四角形 59"/>
                <p:cNvSpPr/>
                <p:nvPr/>
              </p:nvSpPr>
              <p:spPr>
                <a:xfrm>
                  <a:off x="3881355" y="3151775"/>
                  <a:ext cx="3098706" cy="2055058"/>
                </a:xfrm>
                <a:prstGeom prst="roundRect">
                  <a:avLst>
                    <a:gd name="adj" fmla="val 679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27000" tIns="27000" rIns="27000" bIns="27000" rtlCol="0" anchor="t"/>
                <a:lstStyle/>
                <a:p>
                  <a:pPr algn="ctr" defTabSz="637245">
                    <a:defRPr/>
                  </a:pPr>
                  <a:r>
                    <a:rPr lang="ja-JP" altLang="en-US" sz="800" dirty="0">
                      <a:solidFill>
                        <a:prstClr val="black"/>
                      </a:solidFill>
                      <a:latin typeface="BIZ UDPゴシック" panose="020B0400000000000000" pitchFamily="50" charset="-128"/>
                      <a:ea typeface="BIZ UDPゴシック" panose="020B0400000000000000" pitchFamily="50" charset="-128"/>
                    </a:rPr>
                    <a:t>実態調査とモデル実施の分析を踏まえて検討</a:t>
                  </a:r>
                </a:p>
              </p:txBody>
            </p:sp>
            <p:sp>
              <p:nvSpPr>
                <p:cNvPr id="61" name="正方形/長方形 60">
                  <a:extLst>
                    <a:ext uri="{FF2B5EF4-FFF2-40B4-BE49-F238E27FC236}">
                      <a16:creationId xmlns:a16="http://schemas.microsoft.com/office/drawing/2014/main" id="{8463B5BE-4746-4CA3-B3DB-06A4FB72E676}"/>
                    </a:ext>
                  </a:extLst>
                </p:cNvPr>
                <p:cNvSpPr/>
                <p:nvPr/>
              </p:nvSpPr>
              <p:spPr>
                <a:xfrm>
                  <a:off x="165538" y="3831803"/>
                  <a:ext cx="1508356" cy="1407669"/>
                </a:xfrm>
                <a:prstGeom prst="rect">
                  <a:avLst/>
                </a:prstGeom>
                <a:solidFill>
                  <a:srgbClr val="FFCCFF"/>
                </a:solidFill>
                <a:ln w="19050">
                  <a:solidFill>
                    <a:schemeClr val="tx2"/>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marL="64294" indent="-64294"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①かかりつけ医</a:t>
                  </a:r>
                  <a:r>
                    <a:rPr lang="ja-JP" altLang="en-US" sz="800" dirty="0" smtClean="0">
                      <a:solidFill>
                        <a:schemeClr val="tx1"/>
                      </a:solidFill>
                      <a:latin typeface="BIZ UDPゴシック" panose="020B0400000000000000" pitchFamily="50" charset="-128"/>
                      <a:ea typeface="BIZ UDPゴシック" panose="020B0400000000000000" pitchFamily="50" charset="-128"/>
                    </a:rPr>
                    <a:t>が実施する</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marL="64294" indent="-64294"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ja-JP" altLang="en-US" sz="800" dirty="0" smtClean="0">
                      <a:solidFill>
                        <a:schemeClr val="tx1"/>
                      </a:solidFill>
                      <a:latin typeface="BIZ UDPゴシック" panose="020B0400000000000000" pitchFamily="50" charset="-128"/>
                      <a:ea typeface="BIZ UDPゴシック" panose="020B0400000000000000" pitchFamily="50" charset="-128"/>
                    </a:rPr>
                    <a:t>特定</a:t>
                  </a:r>
                  <a:r>
                    <a:rPr lang="ja-JP" altLang="en-US" sz="800" dirty="0">
                      <a:solidFill>
                        <a:schemeClr val="tx1"/>
                      </a:solidFill>
                      <a:latin typeface="BIZ UDPゴシック" panose="020B0400000000000000" pitchFamily="50" charset="-128"/>
                      <a:ea typeface="BIZ UDPゴシック" panose="020B0400000000000000" pitchFamily="50" charset="-128"/>
                    </a:rPr>
                    <a:t>健診</a:t>
                  </a:r>
                  <a:r>
                    <a:rPr lang="ja-JP" altLang="en-US" sz="800" dirty="0" smtClean="0">
                      <a:solidFill>
                        <a:schemeClr val="tx1"/>
                      </a:solidFill>
                      <a:latin typeface="BIZ UDPゴシック" panose="020B0400000000000000" pitchFamily="50" charset="-128"/>
                      <a:ea typeface="BIZ UDPゴシック" panose="020B0400000000000000" pitchFamily="50" charset="-128"/>
                    </a:rPr>
                    <a:t>の実態</a:t>
                  </a:r>
                  <a:r>
                    <a:rPr lang="ja-JP" altLang="en-US" sz="800" dirty="0">
                      <a:solidFill>
                        <a:schemeClr val="tx1"/>
                      </a:solidFill>
                      <a:latin typeface="BIZ UDPゴシック" panose="020B0400000000000000" pitchFamily="50" charset="-128"/>
                      <a:ea typeface="BIZ UDPゴシック" panose="020B0400000000000000" pitchFamily="50" charset="-128"/>
                    </a:rPr>
                    <a:t>調査・</a:t>
                  </a:r>
                  <a:r>
                    <a:rPr lang="ja-JP" altLang="en-US" sz="800" dirty="0" smtClean="0">
                      <a:solidFill>
                        <a:schemeClr val="tx1"/>
                      </a:solidFill>
                      <a:latin typeface="BIZ UDPゴシック" panose="020B0400000000000000" pitchFamily="50" charset="-128"/>
                      <a:ea typeface="BIZ UDPゴシック" panose="020B0400000000000000" pitchFamily="50" charset="-128"/>
                    </a:rPr>
                    <a:t>分析</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marL="64294" indent="-64294"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ja-JP" altLang="en-US" sz="800" dirty="0" smtClean="0">
                      <a:solidFill>
                        <a:schemeClr val="tx1"/>
                      </a:solidFill>
                      <a:latin typeface="BIZ UDPゴシック" panose="020B0400000000000000" pitchFamily="50" charset="-128"/>
                      <a:ea typeface="BIZ UDPゴシック" panose="020B0400000000000000" pitchFamily="50" charset="-128"/>
                    </a:rPr>
                    <a:t>予備</a:t>
                  </a:r>
                  <a:r>
                    <a:rPr lang="ja-JP" altLang="en-US" sz="800" dirty="0">
                      <a:solidFill>
                        <a:schemeClr val="tx1"/>
                      </a:solidFill>
                      <a:latin typeface="BIZ UDPゴシック" panose="020B0400000000000000" pitchFamily="50" charset="-128"/>
                      <a:ea typeface="BIZ UDPゴシック" panose="020B0400000000000000" pitchFamily="50" charset="-128"/>
                    </a:rPr>
                    <a:t>調査</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35731" defTabSz="637245">
                    <a:defRPr/>
                  </a:pP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医師会医療機関</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407194" defTabSz="637245">
                    <a:defRPr/>
                  </a:pPr>
                  <a:r>
                    <a:rPr lang="ja-JP" altLang="en-US" sz="800" dirty="0" smtClean="0">
                      <a:solidFill>
                        <a:schemeClr val="tx1"/>
                      </a:solidFill>
                      <a:latin typeface="BIZ UDPゴシック" panose="020B0400000000000000" pitchFamily="50" charset="-128"/>
                      <a:ea typeface="BIZ UDPゴシック" panose="020B0400000000000000" pitchFamily="50" charset="-128"/>
                    </a:rPr>
                    <a:t>　　　約</a:t>
                  </a:r>
                  <a:r>
                    <a:rPr lang="en-US" altLang="ja-JP" sz="800" dirty="0">
                      <a:solidFill>
                        <a:schemeClr val="tx1"/>
                      </a:solidFill>
                      <a:latin typeface="BIZ UDPゴシック" panose="020B0400000000000000" pitchFamily="50" charset="-128"/>
                      <a:ea typeface="BIZ UDPゴシック" panose="020B0400000000000000" pitchFamily="50" charset="-128"/>
                    </a:rPr>
                    <a:t>7,500</a:t>
                  </a:r>
                  <a:r>
                    <a:rPr lang="ja-JP" altLang="en-US" sz="800" dirty="0">
                      <a:solidFill>
                        <a:schemeClr val="tx1"/>
                      </a:solidFill>
                      <a:latin typeface="BIZ UDPゴシック" panose="020B0400000000000000" pitchFamily="50" charset="-128"/>
                      <a:ea typeface="BIZ UDPゴシック" panose="020B0400000000000000" pitchFamily="50" charset="-128"/>
                    </a:rPr>
                    <a:t>か所）</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D91D1191-FA9F-4919-B1B4-50443242326B}"/>
                    </a:ext>
                  </a:extLst>
                </p:cNvPr>
                <p:cNvSpPr/>
                <p:nvPr/>
              </p:nvSpPr>
              <p:spPr>
                <a:xfrm>
                  <a:off x="3979195" y="4804751"/>
                  <a:ext cx="2946133" cy="21194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defTabSz="637245">
                    <a:defRPr/>
                  </a:pPr>
                  <a:r>
                    <a:rPr lang="ja-JP" altLang="en-US" sz="750" dirty="0">
                      <a:solidFill>
                        <a:schemeClr val="tx1"/>
                      </a:solidFill>
                      <a:latin typeface="BIZ UDPゴシック" panose="020B0400000000000000" pitchFamily="50" charset="-128"/>
                      <a:ea typeface="BIZ UDPゴシック" panose="020B0400000000000000" pitchFamily="50" charset="-128"/>
                    </a:rPr>
                    <a:t>⑤検討結果のまとめ　</a:t>
                  </a:r>
                  <a:r>
                    <a:rPr lang="ja-JP" altLang="en-US" sz="750" dirty="0" smtClean="0">
                      <a:solidFill>
                        <a:schemeClr val="tx1"/>
                      </a:solidFill>
                      <a:latin typeface="BIZ UDPゴシック" panose="020B0400000000000000" pitchFamily="50" charset="-128"/>
                      <a:ea typeface="BIZ UDPゴシック" panose="020B0400000000000000" pitchFamily="50" charset="-128"/>
                    </a:rPr>
                    <a:t>取組み方向性</a:t>
                  </a:r>
                  <a:r>
                    <a:rPr lang="ja-JP" altLang="en-US" sz="750" dirty="0">
                      <a:solidFill>
                        <a:schemeClr val="tx1"/>
                      </a:solidFill>
                      <a:latin typeface="BIZ UDPゴシック" panose="020B0400000000000000" pitchFamily="50" charset="-128"/>
                      <a:ea typeface="BIZ UDPゴシック" panose="020B0400000000000000" pitchFamily="50" charset="-128"/>
                    </a:rPr>
                    <a:t>の提案</a:t>
                  </a:r>
                  <a:endParaRPr lang="en-US" altLang="ja-JP" sz="750" dirty="0">
                    <a:solidFill>
                      <a:schemeClr val="tx1"/>
                    </a:solidFill>
                    <a:latin typeface="BIZ UDPゴシック" panose="020B0400000000000000" pitchFamily="50" charset="-128"/>
                    <a:ea typeface="BIZ UDPゴシック" panose="020B0400000000000000" pitchFamily="50" charset="-128"/>
                  </a:endParaRPr>
                </a:p>
              </p:txBody>
            </p:sp>
            <p:sp>
              <p:nvSpPr>
                <p:cNvPr id="63" name="楕円 62"/>
                <p:cNvSpPr/>
                <p:nvPr/>
              </p:nvSpPr>
              <p:spPr>
                <a:xfrm>
                  <a:off x="107831" y="3064452"/>
                  <a:ext cx="597837" cy="29293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r>
                    <a:rPr lang="en-US" altLang="ja-JP" sz="836" b="1" dirty="0">
                      <a:solidFill>
                        <a:srgbClr val="4472C4">
                          <a:lumMod val="50000"/>
                        </a:srgbClr>
                      </a:solidFill>
                      <a:latin typeface="BIZ UDPゴシック" panose="020B0400000000000000" pitchFamily="50" charset="-128"/>
                      <a:ea typeface="BIZ UDPゴシック" panose="020B0400000000000000" pitchFamily="50" charset="-128"/>
                    </a:rPr>
                    <a:t>R3</a:t>
                  </a:r>
                  <a:endParaRPr lang="ja-JP" altLang="en-US" sz="836" b="1" dirty="0">
                    <a:solidFill>
                      <a:srgbClr val="4472C4">
                        <a:lumMod val="50000"/>
                      </a:srgbClr>
                    </a:solidFill>
                    <a:latin typeface="BIZ UDPゴシック" panose="020B0400000000000000" pitchFamily="50" charset="-128"/>
                    <a:ea typeface="BIZ UDPゴシック" panose="020B0400000000000000" pitchFamily="50" charset="-128"/>
                  </a:endParaRPr>
                </a:p>
              </p:txBody>
            </p:sp>
            <p:sp>
              <p:nvSpPr>
                <p:cNvPr id="64" name="楕円 63"/>
                <p:cNvSpPr/>
                <p:nvPr/>
              </p:nvSpPr>
              <p:spPr>
                <a:xfrm>
                  <a:off x="2142666" y="3087803"/>
                  <a:ext cx="600683" cy="27164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r>
                    <a:rPr lang="en-US" altLang="ja-JP" sz="836" b="1" dirty="0">
                      <a:solidFill>
                        <a:srgbClr val="4472C4">
                          <a:lumMod val="50000"/>
                        </a:srgbClr>
                      </a:solidFill>
                      <a:latin typeface="BIZ UDPゴシック" panose="020B0400000000000000" pitchFamily="50" charset="-128"/>
                      <a:ea typeface="BIZ UDPゴシック" panose="020B0400000000000000" pitchFamily="50" charset="-128"/>
                    </a:rPr>
                    <a:t>R4</a:t>
                  </a:r>
                  <a:endParaRPr lang="ja-JP" altLang="en-US" sz="836" b="1" dirty="0">
                    <a:solidFill>
                      <a:srgbClr val="4472C4">
                        <a:lumMod val="50000"/>
                      </a:srgbClr>
                    </a:solidFill>
                    <a:latin typeface="BIZ UDPゴシック" panose="020B0400000000000000" pitchFamily="50" charset="-128"/>
                    <a:ea typeface="BIZ UDPゴシック" panose="020B0400000000000000" pitchFamily="50" charset="-128"/>
                  </a:endParaRPr>
                </a:p>
              </p:txBody>
            </p:sp>
            <p:sp>
              <p:nvSpPr>
                <p:cNvPr id="65" name="楕円 64"/>
                <p:cNvSpPr/>
                <p:nvPr/>
              </p:nvSpPr>
              <p:spPr>
                <a:xfrm>
                  <a:off x="7328909" y="3076866"/>
                  <a:ext cx="600683" cy="25407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r>
                    <a:rPr lang="en-US" altLang="ja-JP" sz="836" b="1" dirty="0">
                      <a:solidFill>
                        <a:srgbClr val="4472C4">
                          <a:lumMod val="50000"/>
                        </a:srgbClr>
                      </a:solidFill>
                      <a:latin typeface="BIZ UDPゴシック" panose="020B0400000000000000" pitchFamily="50" charset="-128"/>
                      <a:ea typeface="BIZ UDPゴシック" panose="020B0400000000000000" pitchFamily="50" charset="-128"/>
                    </a:rPr>
                    <a:t>R5</a:t>
                  </a:r>
                  <a:endParaRPr lang="ja-JP" altLang="en-US" sz="836" b="1" dirty="0">
                    <a:solidFill>
                      <a:srgbClr val="4472C4">
                        <a:lumMod val="50000"/>
                      </a:srgbClr>
                    </a:solidFill>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8463B5BE-4746-4CA3-B3DB-06A4FB72E676}"/>
                    </a:ext>
                  </a:extLst>
                </p:cNvPr>
                <p:cNvSpPr/>
                <p:nvPr/>
              </p:nvSpPr>
              <p:spPr>
                <a:xfrm>
                  <a:off x="2080790" y="3442049"/>
                  <a:ext cx="1457528" cy="2379921"/>
                </a:xfrm>
                <a:prstGeom prst="rect">
                  <a:avLst/>
                </a:prstGeom>
                <a:solidFill>
                  <a:srgbClr val="FFCCFF"/>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t" anchorCtr="0"/>
                <a:lstStyle/>
                <a:p>
                  <a:pPr marL="64294" indent="-64294"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③かかりつけ医が実施</a:t>
                  </a:r>
                  <a:r>
                    <a:rPr lang="ja-JP" altLang="en-US" sz="800" dirty="0" smtClean="0">
                      <a:solidFill>
                        <a:schemeClr val="tx1"/>
                      </a:solidFill>
                      <a:latin typeface="BIZ UDPゴシック" panose="020B0400000000000000" pitchFamily="50" charset="-128"/>
                      <a:ea typeface="BIZ UDPゴシック" panose="020B0400000000000000" pitchFamily="50" charset="-128"/>
                    </a:rPr>
                    <a:t>する</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marL="64294" indent="-64294"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ja-JP" altLang="en-US" sz="800" dirty="0" smtClean="0">
                      <a:solidFill>
                        <a:schemeClr val="tx1"/>
                      </a:solidFill>
                      <a:latin typeface="BIZ UDPゴシック" panose="020B0400000000000000" pitchFamily="50" charset="-128"/>
                      <a:ea typeface="BIZ UDPゴシック" panose="020B0400000000000000" pitchFamily="50" charset="-128"/>
                    </a:rPr>
                    <a:t>特定</a:t>
                  </a:r>
                  <a:r>
                    <a:rPr lang="ja-JP" altLang="en-US" sz="800" dirty="0">
                      <a:solidFill>
                        <a:schemeClr val="tx1"/>
                      </a:solidFill>
                      <a:latin typeface="BIZ UDPゴシック" panose="020B0400000000000000" pitchFamily="50" charset="-128"/>
                      <a:ea typeface="BIZ UDPゴシック" panose="020B0400000000000000" pitchFamily="50" charset="-128"/>
                    </a:rPr>
                    <a:t>健診</a:t>
                  </a:r>
                  <a:r>
                    <a:rPr lang="ja-JP" altLang="en-US" sz="800" dirty="0" smtClean="0">
                      <a:solidFill>
                        <a:schemeClr val="tx1"/>
                      </a:solidFill>
                      <a:latin typeface="BIZ UDPゴシック" panose="020B0400000000000000" pitchFamily="50" charset="-128"/>
                      <a:ea typeface="BIZ UDPゴシック" panose="020B0400000000000000" pitchFamily="50" charset="-128"/>
                    </a:rPr>
                    <a:t>の詳細</a:t>
                  </a:r>
                  <a:r>
                    <a:rPr lang="ja-JP" altLang="en-US" sz="800" dirty="0">
                      <a:solidFill>
                        <a:schemeClr val="tx1"/>
                      </a:solidFill>
                      <a:latin typeface="BIZ UDPゴシック" panose="020B0400000000000000" pitchFamily="50" charset="-128"/>
                      <a:ea typeface="BIZ UDPゴシック" panose="020B0400000000000000" pitchFamily="50" charset="-128"/>
                    </a:rPr>
                    <a:t>調査・</a:t>
                  </a:r>
                  <a:r>
                    <a:rPr lang="ja-JP" altLang="en-US" sz="800" dirty="0" smtClean="0">
                      <a:solidFill>
                        <a:schemeClr val="tx1"/>
                      </a:solidFill>
                      <a:latin typeface="BIZ UDPゴシック" panose="020B0400000000000000" pitchFamily="50" charset="-128"/>
                      <a:ea typeface="BIZ UDPゴシック" panose="020B0400000000000000" pitchFamily="50" charset="-128"/>
                    </a:rPr>
                    <a:t>分析</a:t>
                  </a:r>
                  <a:endParaRPr lang="en-US" altLang="ja-JP" sz="800" dirty="0" smtClean="0">
                    <a:solidFill>
                      <a:schemeClr val="tx1"/>
                    </a:solidFill>
                    <a:latin typeface="BIZ UDPゴシック" panose="020B0400000000000000" pitchFamily="50" charset="-128"/>
                    <a:ea typeface="BIZ UDPゴシック" panose="020B0400000000000000" pitchFamily="50" charset="-128"/>
                  </a:endParaRPr>
                </a:p>
                <a:p>
                  <a:pPr marL="64294" indent="-64294"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ja-JP" altLang="en-US" sz="800" dirty="0" smtClean="0">
                      <a:solidFill>
                        <a:schemeClr val="tx1"/>
                      </a:solidFill>
                      <a:latin typeface="BIZ UDPゴシック" panose="020B0400000000000000" pitchFamily="50" charset="-128"/>
                      <a:ea typeface="BIZ UDPゴシック" panose="020B0400000000000000" pitchFamily="50" charset="-128"/>
                    </a:rPr>
                    <a:t>本調査</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64294" defTabSz="637245">
                    <a:defRPr/>
                  </a:pP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医師会医療機関</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334566" defTabSz="637245">
                    <a:defRPr/>
                  </a:pPr>
                  <a:r>
                    <a:rPr lang="ja-JP" altLang="en-US" sz="800" dirty="0" smtClean="0">
                      <a:solidFill>
                        <a:schemeClr val="tx1"/>
                      </a:solidFill>
                      <a:latin typeface="BIZ UDPゴシック" panose="020B0400000000000000" pitchFamily="50" charset="-128"/>
                      <a:ea typeface="BIZ UDPゴシック" panose="020B0400000000000000" pitchFamily="50" charset="-128"/>
                    </a:rPr>
                    <a:t>　　　　約</a:t>
                  </a:r>
                  <a:r>
                    <a:rPr lang="en-US" altLang="ja-JP" sz="800" dirty="0">
                      <a:solidFill>
                        <a:schemeClr val="tx1"/>
                      </a:solidFill>
                      <a:latin typeface="BIZ UDPゴシック" panose="020B0400000000000000" pitchFamily="50" charset="-128"/>
                      <a:ea typeface="BIZ UDPゴシック" panose="020B0400000000000000" pitchFamily="50" charset="-128"/>
                    </a:rPr>
                    <a:t>5,000</a:t>
                  </a:r>
                  <a:r>
                    <a:rPr lang="ja-JP" altLang="en-US" sz="800" dirty="0">
                      <a:solidFill>
                        <a:schemeClr val="tx1"/>
                      </a:solidFill>
                      <a:latin typeface="BIZ UDPゴシック" panose="020B0400000000000000" pitchFamily="50" charset="-128"/>
                      <a:ea typeface="BIZ UDPゴシック" panose="020B0400000000000000" pitchFamily="50" charset="-128"/>
                    </a:rPr>
                    <a:t>か所）</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91616E46-5830-4206-8573-6139A4A8A263}"/>
                    </a:ext>
                  </a:extLst>
                </p:cNvPr>
                <p:cNvSpPr/>
                <p:nvPr/>
              </p:nvSpPr>
              <p:spPr>
                <a:xfrm>
                  <a:off x="2159604" y="5111887"/>
                  <a:ext cx="1273604" cy="376411"/>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調査・分析結果の</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報告</a:t>
                  </a:r>
                </a:p>
              </p:txBody>
            </p:sp>
            <p:sp>
              <p:nvSpPr>
                <p:cNvPr id="68" name="正方形/長方形 67"/>
                <p:cNvSpPr/>
                <p:nvPr/>
              </p:nvSpPr>
              <p:spPr>
                <a:xfrm>
                  <a:off x="7311673" y="4105301"/>
                  <a:ext cx="1421141" cy="399019"/>
                </a:xfrm>
                <a:prstGeom prst="rect">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defTabSz="637245">
                    <a:defRPr/>
                  </a:pPr>
                  <a:r>
                    <a:rPr lang="ja-JP" altLang="en-US" sz="750" dirty="0">
                      <a:solidFill>
                        <a:schemeClr val="tx1"/>
                      </a:solidFill>
                      <a:latin typeface="BIZ UDPゴシック" panose="020B0400000000000000" pitchFamily="50" charset="-128"/>
                      <a:ea typeface="BIZ UDPゴシック" panose="020B0400000000000000" pitchFamily="50" charset="-128"/>
                    </a:rPr>
                    <a:t>評価分析・検討</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defTabSz="637245">
                    <a:defRPr/>
                  </a:pPr>
                  <a:r>
                    <a:rPr lang="ja-JP" altLang="en-US" sz="750" dirty="0">
                      <a:solidFill>
                        <a:prstClr val="black"/>
                      </a:solidFill>
                      <a:latin typeface="BIZ UDPゴシック" panose="020B0400000000000000" pitchFamily="50" charset="-128"/>
                      <a:ea typeface="BIZ UDPゴシック" panose="020B0400000000000000" pitchFamily="50" charset="-128"/>
                    </a:rPr>
                    <a:t>ガイドの追記、改修</a:t>
                  </a:r>
                </a:p>
              </p:txBody>
            </p:sp>
            <p:sp>
              <p:nvSpPr>
                <p:cNvPr id="69" name="正方形/長方形 68">
                  <a:extLst>
                    <a:ext uri="{FF2B5EF4-FFF2-40B4-BE49-F238E27FC236}">
                      <a16:creationId xmlns:a16="http://schemas.microsoft.com/office/drawing/2014/main" id="{D91D1191-FA9F-4919-B1B4-50443242326B}"/>
                    </a:ext>
                  </a:extLst>
                </p:cNvPr>
                <p:cNvSpPr/>
                <p:nvPr/>
              </p:nvSpPr>
              <p:spPr>
                <a:xfrm>
                  <a:off x="7323097" y="3378999"/>
                  <a:ext cx="1395261" cy="41511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defTabSz="637245">
                    <a:defRPr/>
                  </a:pPr>
                  <a:r>
                    <a:rPr lang="ja-JP" altLang="en-US" sz="750" dirty="0">
                      <a:solidFill>
                        <a:schemeClr val="tx1"/>
                      </a:solidFill>
                      <a:latin typeface="BIZ UDPゴシック" panose="020B0400000000000000" pitchFamily="50" charset="-128"/>
                      <a:ea typeface="BIZ UDPゴシック" panose="020B0400000000000000" pitchFamily="50" charset="-128"/>
                    </a:rPr>
                    <a:t>⑦ガイドの試行</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defTabSz="637245">
                    <a:defRPr/>
                  </a:pPr>
                  <a:r>
                    <a:rPr lang="ja-JP" altLang="en-US" sz="750" dirty="0">
                      <a:solidFill>
                        <a:schemeClr val="tx1"/>
                      </a:solidFill>
                      <a:latin typeface="BIZ UDPゴシック" panose="020B0400000000000000" pitchFamily="50" charset="-128"/>
                      <a:ea typeface="BIZ UDPゴシック" panose="020B0400000000000000" pitchFamily="50" charset="-128"/>
                    </a:rPr>
                    <a:t>・モデル市で実施</a:t>
                  </a:r>
                  <a:endParaRPr lang="en-US" altLang="ja-JP" sz="750" dirty="0">
                    <a:solidFill>
                      <a:schemeClr val="tx1"/>
                    </a:solidFill>
                    <a:latin typeface="BIZ UDPゴシック" panose="020B0400000000000000" pitchFamily="50" charset="-128"/>
                    <a:ea typeface="BIZ UDPゴシック" panose="020B0400000000000000" pitchFamily="50" charset="-128"/>
                  </a:endParaRPr>
                </a:p>
              </p:txBody>
            </p:sp>
            <p:sp>
              <p:nvSpPr>
                <p:cNvPr id="70" name="下矢印 69"/>
                <p:cNvSpPr/>
                <p:nvPr/>
              </p:nvSpPr>
              <p:spPr>
                <a:xfrm>
                  <a:off x="7823918" y="3841726"/>
                  <a:ext cx="394759" cy="216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endParaRPr lang="ja-JP" altLang="en-US" sz="732">
                    <a:solidFill>
                      <a:prstClr val="white"/>
                    </a:solidFill>
                    <a:latin typeface="BIZ UDPゴシック" panose="020B0400000000000000" pitchFamily="50" charset="-128"/>
                    <a:ea typeface="BIZ UDPゴシック" panose="020B0400000000000000" pitchFamily="50" charset="-128"/>
                  </a:endParaRPr>
                </a:p>
              </p:txBody>
            </p:sp>
            <p:sp>
              <p:nvSpPr>
                <p:cNvPr id="71" name="正方形/長方形 70"/>
                <p:cNvSpPr/>
                <p:nvPr/>
              </p:nvSpPr>
              <p:spPr>
                <a:xfrm>
                  <a:off x="7315878" y="4858290"/>
                  <a:ext cx="1384118" cy="265071"/>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t"/>
                <a:lstStyle/>
                <a:p>
                  <a:pPr marL="135731" indent="-135731" defTabSz="637245">
                    <a:defRPr/>
                  </a:pPr>
                  <a:r>
                    <a:rPr lang="ja-JP" altLang="en-US" sz="750" dirty="0" smtClean="0">
                      <a:solidFill>
                        <a:prstClr val="black"/>
                      </a:solidFill>
                      <a:latin typeface="BIZ UDPゴシック" panose="020B0400000000000000" pitchFamily="50" charset="-128"/>
                      <a:ea typeface="BIZ UDPゴシック" panose="020B0400000000000000" pitchFamily="50" charset="-128"/>
                    </a:rPr>
                    <a:t>　⑧</a:t>
                  </a:r>
                  <a:r>
                    <a:rPr lang="ja-JP" altLang="en-US" sz="750" dirty="0">
                      <a:solidFill>
                        <a:prstClr val="black"/>
                      </a:solidFill>
                      <a:latin typeface="BIZ UDPゴシック" panose="020B0400000000000000" pitchFamily="50" charset="-128"/>
                      <a:ea typeface="BIZ UDPゴシック" panose="020B0400000000000000" pitchFamily="50" charset="-128"/>
                    </a:rPr>
                    <a:t>ガイドの作成・配布</a:t>
                  </a:r>
                </a:p>
              </p:txBody>
            </p:sp>
            <p:sp>
              <p:nvSpPr>
                <p:cNvPr id="72" name="右矢印 71"/>
                <p:cNvSpPr/>
                <p:nvPr/>
              </p:nvSpPr>
              <p:spPr>
                <a:xfrm>
                  <a:off x="1711923" y="4304682"/>
                  <a:ext cx="427963" cy="332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endParaRPr lang="ja-JP" altLang="en-US" sz="1115">
                    <a:solidFill>
                      <a:prstClr val="white"/>
                    </a:solidFill>
                    <a:latin typeface="BIZ UDPゴシック" panose="020B0400000000000000" pitchFamily="50" charset="-128"/>
                    <a:ea typeface="BIZ UDPゴシック" panose="020B0400000000000000" pitchFamily="50" charset="-128"/>
                  </a:endParaRPr>
                </a:p>
              </p:txBody>
            </p:sp>
            <p:sp>
              <p:nvSpPr>
                <p:cNvPr id="73" name="下矢印 72"/>
                <p:cNvSpPr/>
                <p:nvPr/>
              </p:nvSpPr>
              <p:spPr>
                <a:xfrm>
                  <a:off x="7831704" y="4556537"/>
                  <a:ext cx="394759" cy="245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endParaRPr lang="ja-JP" altLang="en-US" sz="732">
                    <a:solidFill>
                      <a:prstClr val="white"/>
                    </a:solidFill>
                    <a:latin typeface="BIZ UDPゴシック" panose="020B0400000000000000" pitchFamily="50" charset="-128"/>
                    <a:ea typeface="BIZ UDPゴシック" panose="020B0400000000000000" pitchFamily="50" charset="-128"/>
                  </a:endParaRPr>
                </a:p>
              </p:txBody>
            </p:sp>
            <p:sp>
              <p:nvSpPr>
                <p:cNvPr id="74" name="右矢印 73"/>
                <p:cNvSpPr/>
                <p:nvPr/>
              </p:nvSpPr>
              <p:spPr>
                <a:xfrm>
                  <a:off x="7055785" y="4268696"/>
                  <a:ext cx="192621" cy="6390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endParaRPr lang="ja-JP" altLang="en-US" sz="1115">
                    <a:solidFill>
                      <a:prstClr val="white"/>
                    </a:solidFill>
                    <a:latin typeface="BIZ UDPゴシック" panose="020B0400000000000000" pitchFamily="50" charset="-128"/>
                    <a:ea typeface="BIZ UDPゴシック" panose="020B0400000000000000" pitchFamily="50" charset="-128"/>
                  </a:endParaRPr>
                </a:p>
              </p:txBody>
            </p:sp>
            <p:sp>
              <p:nvSpPr>
                <p:cNvPr id="75" name="角丸四角形 74"/>
                <p:cNvSpPr/>
                <p:nvPr/>
              </p:nvSpPr>
              <p:spPr>
                <a:xfrm>
                  <a:off x="3869322" y="5488298"/>
                  <a:ext cx="3102174" cy="1079724"/>
                </a:xfrm>
                <a:prstGeom prst="roundRect">
                  <a:avLst>
                    <a:gd name="adj" fmla="val 966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lIns="27000" tIns="27000" rIns="27000" bIns="27000" rtlCol="0" anchor="t"/>
                <a:lstStyle/>
                <a:p>
                  <a:pPr marL="64294" algn="ctr"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府域への展開</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91616E46-5830-4206-8573-6139A4A8A263}"/>
                    </a:ext>
                  </a:extLst>
                </p:cNvPr>
                <p:cNvSpPr/>
                <p:nvPr/>
              </p:nvSpPr>
              <p:spPr>
                <a:xfrm>
                  <a:off x="4008755" y="5849390"/>
                  <a:ext cx="2916573" cy="540101"/>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marL="64294" defTabSz="637245">
                    <a:defRPr/>
                  </a:pPr>
                  <a:r>
                    <a:rPr lang="ja-JP" altLang="en-US" sz="750" dirty="0">
                      <a:solidFill>
                        <a:schemeClr val="tx1"/>
                      </a:solidFill>
                      <a:latin typeface="BIZ UDPゴシック" panose="020B0400000000000000" pitchFamily="50" charset="-128"/>
                      <a:ea typeface="BIZ UDPゴシック" panose="020B0400000000000000" pitchFamily="50" charset="-128"/>
                    </a:rPr>
                    <a:t>⑥かかりつけ医の特定健診推進ガイド（仮）</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64294" defTabSz="637245">
                    <a:defRPr/>
                  </a:pPr>
                  <a:r>
                    <a:rPr lang="ja-JP" altLang="en-US" sz="750" dirty="0">
                      <a:solidFill>
                        <a:schemeClr val="tx1"/>
                      </a:solidFill>
                      <a:latin typeface="BIZ UDPゴシック" panose="020B0400000000000000" pitchFamily="50" charset="-128"/>
                      <a:ea typeface="BIZ UDPゴシック" panose="020B0400000000000000" pitchFamily="50" charset="-128"/>
                    </a:rPr>
                    <a:t>　基礎案検討・骨子作成</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64294" defTabSz="637245">
                    <a:defRPr/>
                  </a:pPr>
                  <a:r>
                    <a:rPr lang="ja-JP" altLang="en-US" sz="750" dirty="0">
                      <a:solidFill>
                        <a:schemeClr val="tx1"/>
                      </a:solidFill>
                      <a:latin typeface="BIZ UDPゴシック" panose="020B0400000000000000" pitchFamily="50" charset="-128"/>
                      <a:ea typeface="BIZ UDPゴシック" panose="020B0400000000000000" pitchFamily="50" charset="-128"/>
                    </a:rPr>
                    <a:t>　ワーキング</a:t>
                  </a:r>
                  <a:endParaRPr lang="en-US" altLang="ja-JP" sz="750" dirty="0">
                    <a:solidFill>
                      <a:schemeClr val="tx1"/>
                    </a:solidFill>
                    <a:latin typeface="BIZ UDPゴシック" panose="020B0400000000000000" pitchFamily="50" charset="-128"/>
                    <a:ea typeface="BIZ UDPゴシック" panose="020B0400000000000000" pitchFamily="50" charset="-128"/>
                  </a:endParaRPr>
                </a:p>
              </p:txBody>
            </p:sp>
            <p:sp>
              <p:nvSpPr>
                <p:cNvPr id="77" name="正方形/長方形 76"/>
                <p:cNvSpPr/>
                <p:nvPr/>
              </p:nvSpPr>
              <p:spPr>
                <a:xfrm>
                  <a:off x="7296160" y="5506770"/>
                  <a:ext cx="1474666" cy="919759"/>
                </a:xfrm>
                <a:prstGeom prst="rect">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t"/>
                <a:lstStyle/>
                <a:p>
                  <a:pPr defTabSz="637245">
                    <a:defRPr/>
                  </a:pPr>
                  <a:r>
                    <a:rPr lang="ja-JP" altLang="en-US" sz="750" dirty="0" smtClean="0">
                      <a:solidFill>
                        <a:prstClr val="black"/>
                      </a:solidFill>
                      <a:latin typeface="BIZ UDPゴシック" panose="020B0400000000000000" pitchFamily="50" charset="-128"/>
                      <a:ea typeface="BIZ UDPゴシック" panose="020B0400000000000000" pitchFamily="50" charset="-128"/>
                    </a:rPr>
                    <a:t>　⑨</a:t>
                  </a:r>
                  <a:r>
                    <a:rPr lang="en-US" altLang="ja-JP" sz="750" dirty="0" smtClean="0">
                      <a:solidFill>
                        <a:prstClr val="black"/>
                      </a:solidFill>
                      <a:latin typeface="BIZ UDPゴシック" panose="020B0400000000000000" pitchFamily="50" charset="-128"/>
                      <a:ea typeface="BIZ UDPゴシック" panose="020B0400000000000000" pitchFamily="50" charset="-128"/>
                    </a:rPr>
                    <a:t> </a:t>
                  </a:r>
                  <a:r>
                    <a:rPr lang="ja-JP" altLang="en-US" sz="750" dirty="0">
                      <a:solidFill>
                        <a:prstClr val="black"/>
                      </a:solidFill>
                      <a:latin typeface="BIZ UDPゴシック" panose="020B0400000000000000" pitchFamily="50" charset="-128"/>
                      <a:ea typeface="BIZ UDPゴシック" panose="020B0400000000000000" pitchFamily="50" charset="-128"/>
                    </a:rPr>
                    <a:t>地域への支援</a:t>
                  </a:r>
                  <a:endParaRPr lang="en-US" altLang="ja-JP" sz="750" dirty="0">
                    <a:solidFill>
                      <a:prstClr val="black"/>
                    </a:solidFill>
                    <a:latin typeface="BIZ UDPゴシック" panose="020B0400000000000000" pitchFamily="50" charset="-128"/>
                    <a:ea typeface="BIZ UDPゴシック" panose="020B0400000000000000" pitchFamily="50" charset="-128"/>
                  </a:endParaRPr>
                </a:p>
                <a:p>
                  <a:pPr marL="64294" defTabSz="637245">
                    <a:spcBef>
                      <a:spcPts val="225"/>
                    </a:spcBef>
                    <a:defRPr/>
                  </a:pPr>
                  <a:r>
                    <a:rPr lang="ja-JP" altLang="en-US" sz="750" dirty="0">
                      <a:solidFill>
                        <a:prstClr val="black"/>
                      </a:solidFill>
                      <a:latin typeface="BIZ UDPゴシック" panose="020B0400000000000000" pitchFamily="50" charset="-128"/>
                      <a:ea typeface="BIZ UDPゴシック" panose="020B0400000000000000" pitchFamily="50" charset="-128"/>
                    </a:rPr>
                    <a:t>医師会と行政の特定健診・特定保健指導における連携強化のための説明会・研修会等の開催</a:t>
                  </a:r>
                  <a:endParaRPr lang="en-US" altLang="ja-JP" sz="750" dirty="0">
                    <a:solidFill>
                      <a:prstClr val="black"/>
                    </a:solidFill>
                    <a:latin typeface="BIZ UDPゴシック" panose="020B0400000000000000" pitchFamily="50" charset="-128"/>
                    <a:ea typeface="BIZ UDPゴシック" panose="020B0400000000000000" pitchFamily="50" charset="-128"/>
                  </a:endParaRPr>
                </a:p>
              </p:txBody>
            </p:sp>
            <p:sp>
              <p:nvSpPr>
                <p:cNvPr id="78" name="下矢印 77"/>
                <p:cNvSpPr/>
                <p:nvPr/>
              </p:nvSpPr>
              <p:spPr>
                <a:xfrm>
                  <a:off x="7836461" y="5179678"/>
                  <a:ext cx="394759" cy="2452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endParaRPr lang="ja-JP" altLang="en-US" sz="732">
                    <a:solidFill>
                      <a:prstClr val="white"/>
                    </a:solidFill>
                    <a:latin typeface="BIZ UDPゴシック" panose="020B0400000000000000" pitchFamily="50" charset="-128"/>
                    <a:ea typeface="BIZ UDPゴシック" panose="020B0400000000000000" pitchFamily="50" charset="-128"/>
                  </a:endParaRPr>
                </a:p>
              </p:txBody>
            </p:sp>
            <p:sp>
              <p:nvSpPr>
                <p:cNvPr id="79" name="正方形/長方形 78"/>
                <p:cNvSpPr/>
                <p:nvPr/>
              </p:nvSpPr>
              <p:spPr>
                <a:xfrm>
                  <a:off x="3604315" y="6145189"/>
                  <a:ext cx="183791" cy="12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endParaRPr lang="ja-JP" altLang="en-US" sz="1115">
                    <a:solidFill>
                      <a:prstClr val="white"/>
                    </a:solidFill>
                    <a:latin typeface="BIZ UDPゴシック" panose="020B0400000000000000" pitchFamily="50" charset="-128"/>
                    <a:ea typeface="BIZ UDPゴシック" panose="020B0400000000000000" pitchFamily="50" charset="-128"/>
                  </a:endParaRPr>
                </a:p>
              </p:txBody>
            </p:sp>
            <p:sp>
              <p:nvSpPr>
                <p:cNvPr id="80" name="正方形/長方形 79"/>
                <p:cNvSpPr/>
                <p:nvPr/>
              </p:nvSpPr>
              <p:spPr>
                <a:xfrm>
                  <a:off x="3538746" y="4866167"/>
                  <a:ext cx="269088" cy="122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37245">
                    <a:defRPr/>
                  </a:pPr>
                  <a:endParaRPr lang="ja-JP" altLang="en-US" sz="1115">
                    <a:solidFill>
                      <a:prstClr val="white"/>
                    </a:solidFill>
                    <a:latin typeface="BIZ UDPゴシック" panose="020B0400000000000000" pitchFamily="50" charset="-128"/>
                    <a:ea typeface="BIZ UDPゴシック" panose="020B0400000000000000" pitchFamily="50" charset="-128"/>
                  </a:endParaRPr>
                </a:p>
              </p:txBody>
            </p:sp>
          </p:grpSp>
        </p:grpSp>
        <p:sp>
          <p:nvSpPr>
            <p:cNvPr id="53" name="四角形: 角を丸くする 10">
              <a:extLst>
                <a:ext uri="{FF2B5EF4-FFF2-40B4-BE49-F238E27FC236}">
                  <a16:creationId xmlns:a16="http://schemas.microsoft.com/office/drawing/2014/main" id="{A1733891-FF7D-429B-8B68-9ADBBCC13A5A}"/>
                </a:ext>
              </a:extLst>
            </p:cNvPr>
            <p:cNvSpPr/>
            <p:nvPr/>
          </p:nvSpPr>
          <p:spPr>
            <a:xfrm>
              <a:off x="302724" y="3498401"/>
              <a:ext cx="1180059" cy="215130"/>
            </a:xfrm>
            <a:prstGeom prst="roundRect">
              <a:avLst>
                <a:gd name="adj" fmla="val 26098"/>
              </a:avLst>
            </a:prstGeom>
            <a:solidFill>
              <a:srgbClr val="FF99CC"/>
            </a:solidFill>
            <a:ln>
              <a:solidFill>
                <a:srgbClr val="FF0066"/>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defTabSz="637245">
                <a:defRPr/>
              </a:pPr>
              <a:r>
                <a:rPr lang="ja-JP" altLang="en-US" sz="900" dirty="0">
                  <a:solidFill>
                    <a:schemeClr val="tx1"/>
                  </a:solidFill>
                  <a:latin typeface="BIZ UDPゴシック" panose="020B0400000000000000" pitchFamily="50" charset="-128"/>
                  <a:ea typeface="BIZ UDPゴシック" panose="020B0400000000000000" pitchFamily="50" charset="-128"/>
                </a:rPr>
                <a:t>実態調査・分析</a:t>
              </a:r>
              <a:r>
                <a:rPr lang="ja-JP" altLang="en-US" sz="900" b="1" dirty="0">
                  <a:solidFill>
                    <a:prstClr val="black"/>
                  </a:solidFill>
                  <a:latin typeface="BIZ UDPゴシック" panose="020B0400000000000000" pitchFamily="50" charset="-128"/>
                  <a:ea typeface="BIZ UDPゴシック" panose="020B0400000000000000" pitchFamily="50" charset="-128"/>
                </a:rPr>
                <a:t>　　　　　　　　　　　　　　　　　　　　　　　　　　　　　　　　</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sp>
          <p:nvSpPr>
            <p:cNvPr id="54" name="四角形: 角を丸くする 10">
              <a:extLst>
                <a:ext uri="{FF2B5EF4-FFF2-40B4-BE49-F238E27FC236}">
                  <a16:creationId xmlns:a16="http://schemas.microsoft.com/office/drawing/2014/main" id="{A1733891-FF7D-429B-8B68-9ADBBCC13A5A}"/>
                </a:ext>
              </a:extLst>
            </p:cNvPr>
            <p:cNvSpPr/>
            <p:nvPr/>
          </p:nvSpPr>
          <p:spPr>
            <a:xfrm>
              <a:off x="360039" y="5291880"/>
              <a:ext cx="1180059" cy="215130"/>
            </a:xfrm>
            <a:prstGeom prst="roundRect">
              <a:avLst>
                <a:gd name="adj" fmla="val 26098"/>
              </a:avLst>
            </a:prstGeom>
            <a:solidFill>
              <a:srgbClr val="FF99CC"/>
            </a:solidFill>
            <a:ln>
              <a:solidFill>
                <a:srgbClr val="FF0066"/>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defTabSz="637245">
                <a:defRPr/>
              </a:pPr>
              <a:r>
                <a:rPr lang="ja-JP" altLang="en-US" sz="900" dirty="0">
                  <a:solidFill>
                    <a:schemeClr val="tx1"/>
                  </a:solidFill>
                  <a:latin typeface="BIZ UDPゴシック" panose="020B0400000000000000" pitchFamily="50" charset="-128"/>
                  <a:ea typeface="BIZ UDPゴシック" panose="020B0400000000000000" pitchFamily="50" charset="-128"/>
                </a:rPr>
                <a:t>モデル実施</a:t>
              </a:r>
              <a:r>
                <a:rPr lang="ja-JP" altLang="en-US" sz="900" b="1" dirty="0">
                  <a:solidFill>
                    <a:prstClr val="black"/>
                  </a:solidFill>
                  <a:latin typeface="BIZ UDPゴシック" panose="020B0400000000000000" pitchFamily="50" charset="-128"/>
                  <a:ea typeface="BIZ UDPゴシック" panose="020B0400000000000000" pitchFamily="50" charset="-128"/>
                </a:rPr>
                <a:t>　　　　　　　　　　　　　　　　　　　　　　　　　　　　　　　　</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grpSp>
      <p:sp>
        <p:nvSpPr>
          <p:cNvPr id="86" name="テキスト ボックス 85"/>
          <p:cNvSpPr txBox="1"/>
          <p:nvPr/>
        </p:nvSpPr>
        <p:spPr>
          <a:xfrm>
            <a:off x="4147301" y="4088012"/>
            <a:ext cx="2941685" cy="866007"/>
          </a:xfrm>
          <a:prstGeom prst="rect">
            <a:avLst/>
          </a:prstGeom>
          <a:solidFill>
            <a:schemeClr val="bg1"/>
          </a:solidFill>
          <a:ln>
            <a:solidFill>
              <a:schemeClr val="tx1"/>
            </a:solidFill>
          </a:ln>
        </p:spPr>
        <p:txBody>
          <a:bodyPr wrap="square" lIns="27000" tIns="27000" rIns="27000" bIns="27000" rtlCol="0">
            <a:noAutofit/>
          </a:bodyPr>
          <a:lstStyle/>
          <a:p>
            <a:r>
              <a:rPr lang="ja-JP" altLang="en-US" sz="800" dirty="0">
                <a:latin typeface="BIZ UDPゴシック" panose="020B0400000000000000" pitchFamily="50" charset="-128"/>
                <a:ea typeface="BIZ UDPゴシック" panose="020B0400000000000000" pitchFamily="50" charset="-128"/>
              </a:rPr>
              <a:t>④受診率向上の検討会</a:t>
            </a:r>
            <a:endParaRPr lang="en-US" altLang="ja-JP" sz="800" dirty="0">
              <a:latin typeface="BIZ UDPゴシック" panose="020B0400000000000000" pitchFamily="50" charset="-128"/>
              <a:ea typeface="BIZ UDPゴシック" panose="020B0400000000000000" pitchFamily="50" charset="-128"/>
            </a:endParaRPr>
          </a:p>
          <a:p>
            <a:r>
              <a:rPr lang="ja-JP" altLang="en-US" sz="800" dirty="0" smtClean="0">
                <a:latin typeface="BIZ UDPゴシック" panose="020B0400000000000000" pitchFamily="50" charset="-128"/>
                <a:ea typeface="BIZ UDPゴシック" panose="020B0400000000000000" pitchFamily="50" charset="-128"/>
              </a:rPr>
              <a:t>　ワーキング</a:t>
            </a:r>
            <a:r>
              <a:rPr lang="ja-JP" altLang="en-US" sz="800" dirty="0">
                <a:latin typeface="BIZ UDPゴシック" panose="020B0400000000000000" pitchFamily="50" charset="-128"/>
                <a:ea typeface="BIZ UDPゴシック" panose="020B0400000000000000" pitchFamily="50" charset="-128"/>
              </a:rPr>
              <a:t>（評価　課題の明確化　分析）</a:t>
            </a:r>
            <a:endParaRPr lang="en-US" altLang="ja-JP" sz="800" dirty="0">
              <a:latin typeface="BIZ UDPゴシック" panose="020B0400000000000000" pitchFamily="50" charset="-128"/>
              <a:ea typeface="BIZ UDPゴシック" panose="020B0400000000000000" pitchFamily="50" charset="-128"/>
            </a:endParaRPr>
          </a:p>
          <a:p>
            <a:pPr marL="64294" indent="-64294"/>
            <a:r>
              <a:rPr lang="ja-JP" altLang="en-US" sz="800" dirty="0">
                <a:latin typeface="BIZ UDPゴシック" panose="020B0400000000000000" pitchFamily="50" charset="-128"/>
                <a:ea typeface="BIZ UDPゴシック" panose="020B0400000000000000" pitchFamily="50" charset="-128"/>
              </a:rPr>
              <a:t>・かかりつけ医が日常診療に取り入れやすい特定健診の勧奨方法</a:t>
            </a:r>
            <a:endParaRPr lang="en-US" altLang="ja-JP" sz="800" dirty="0">
              <a:latin typeface="BIZ UDPゴシック" panose="020B0400000000000000" pitchFamily="50" charset="-128"/>
              <a:ea typeface="BIZ UDPゴシック" panose="020B0400000000000000" pitchFamily="50" charset="-128"/>
            </a:endParaRPr>
          </a:p>
          <a:p>
            <a:pPr marL="64294" indent="-64294" defTabSz="637245">
              <a:defRPr/>
            </a:pPr>
            <a:r>
              <a:rPr lang="ja-JP" altLang="en-US" sz="800" dirty="0">
                <a:latin typeface="BIZ UDPゴシック" panose="020B0400000000000000" pitchFamily="50" charset="-128"/>
                <a:ea typeface="BIZ UDPゴシック" panose="020B0400000000000000" pitchFamily="50" charset="-128"/>
              </a:rPr>
              <a:t>・タイムリーな保健指導に繋がる、健診結果を速やかに把握できる方法。　</a:t>
            </a:r>
            <a:endParaRPr lang="en-US" altLang="ja-JP" sz="800" dirty="0">
              <a:latin typeface="BIZ UDPゴシック" panose="020B0400000000000000" pitchFamily="50" charset="-128"/>
              <a:ea typeface="BIZ UDPゴシック" panose="020B0400000000000000" pitchFamily="50" charset="-128"/>
            </a:endParaRPr>
          </a:p>
          <a:p>
            <a:pPr marL="64294" indent="-64294" defTabSz="637245">
              <a:defRPr/>
            </a:pPr>
            <a:r>
              <a:rPr lang="ja-JP" altLang="en-US" sz="800" dirty="0">
                <a:latin typeface="BIZ UDPゴシック" panose="020B0400000000000000" pitchFamily="50" charset="-128"/>
                <a:ea typeface="BIZ UDPゴシック" panose="020B0400000000000000" pitchFamily="50" charset="-128"/>
              </a:rPr>
              <a:t>・保健指導の質的な評価方法</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質問票の活用等）</a:t>
            </a:r>
            <a:endParaRPr lang="en-US" altLang="ja-JP" sz="800" dirty="0">
              <a:latin typeface="BIZ UDPゴシック" panose="020B0400000000000000" pitchFamily="50" charset="-128"/>
              <a:ea typeface="BIZ UDPゴシック" panose="020B0400000000000000" pitchFamily="50" charset="-128"/>
            </a:endParaRPr>
          </a:p>
        </p:txBody>
      </p:sp>
      <p:sp>
        <p:nvSpPr>
          <p:cNvPr id="87" name="屈折矢印 16"/>
          <p:cNvSpPr/>
          <p:nvPr/>
        </p:nvSpPr>
        <p:spPr>
          <a:xfrm rot="16200000" flipV="1">
            <a:off x="3027115" y="5191258"/>
            <a:ext cx="1956753" cy="139031"/>
          </a:xfrm>
          <a:custGeom>
            <a:avLst/>
            <a:gdLst>
              <a:gd name="connsiteX0" fmla="*/ 0 w 2181673"/>
              <a:gd name="connsiteY0" fmla="*/ 148917 h 234852"/>
              <a:gd name="connsiteX1" fmla="*/ 2021280 w 2181673"/>
              <a:gd name="connsiteY1" fmla="*/ 148917 h 234852"/>
              <a:gd name="connsiteX2" fmla="*/ 2021280 w 2181673"/>
              <a:gd name="connsiteY2" fmla="*/ 84411 h 234852"/>
              <a:gd name="connsiteX3" fmla="*/ 1946821 w 2181673"/>
              <a:gd name="connsiteY3" fmla="*/ 84411 h 234852"/>
              <a:gd name="connsiteX4" fmla="*/ 2064247 w 2181673"/>
              <a:gd name="connsiteY4" fmla="*/ 0 h 234852"/>
              <a:gd name="connsiteX5" fmla="*/ 2181673 w 2181673"/>
              <a:gd name="connsiteY5" fmla="*/ 84411 h 234852"/>
              <a:gd name="connsiteX6" fmla="*/ 2107214 w 2181673"/>
              <a:gd name="connsiteY6" fmla="*/ 84411 h 234852"/>
              <a:gd name="connsiteX7" fmla="*/ 2107214 w 2181673"/>
              <a:gd name="connsiteY7" fmla="*/ 234852 h 234852"/>
              <a:gd name="connsiteX8" fmla="*/ 0 w 2181673"/>
              <a:gd name="connsiteY8" fmla="*/ 234852 h 234852"/>
              <a:gd name="connsiteX9" fmla="*/ 0 w 2181673"/>
              <a:gd name="connsiteY9" fmla="*/ 148917 h 234852"/>
              <a:gd name="connsiteX0" fmla="*/ 3406 w 2185079"/>
              <a:gd name="connsiteY0" fmla="*/ 148917 h 239701"/>
              <a:gd name="connsiteX1" fmla="*/ 2024686 w 2185079"/>
              <a:gd name="connsiteY1" fmla="*/ 148917 h 239701"/>
              <a:gd name="connsiteX2" fmla="*/ 2024686 w 2185079"/>
              <a:gd name="connsiteY2" fmla="*/ 84411 h 239701"/>
              <a:gd name="connsiteX3" fmla="*/ 1950227 w 2185079"/>
              <a:gd name="connsiteY3" fmla="*/ 84411 h 239701"/>
              <a:gd name="connsiteX4" fmla="*/ 2067653 w 2185079"/>
              <a:gd name="connsiteY4" fmla="*/ 0 h 239701"/>
              <a:gd name="connsiteX5" fmla="*/ 2185079 w 2185079"/>
              <a:gd name="connsiteY5" fmla="*/ 84411 h 239701"/>
              <a:gd name="connsiteX6" fmla="*/ 2110620 w 2185079"/>
              <a:gd name="connsiteY6" fmla="*/ 84411 h 239701"/>
              <a:gd name="connsiteX7" fmla="*/ 2110620 w 2185079"/>
              <a:gd name="connsiteY7" fmla="*/ 234852 h 239701"/>
              <a:gd name="connsiteX8" fmla="*/ 3406 w 2185079"/>
              <a:gd name="connsiteY8" fmla="*/ 234852 h 239701"/>
              <a:gd name="connsiteX9" fmla="*/ 0 w 2185079"/>
              <a:gd name="connsiteY9" fmla="*/ 239701 h 239701"/>
              <a:gd name="connsiteX10" fmla="*/ 3406 w 2185079"/>
              <a:gd name="connsiteY10" fmla="*/ 148917 h 23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5079" h="239701">
                <a:moveTo>
                  <a:pt x="3406" y="148917"/>
                </a:moveTo>
                <a:lnTo>
                  <a:pt x="2024686" y="148917"/>
                </a:lnTo>
                <a:lnTo>
                  <a:pt x="2024686" y="84411"/>
                </a:lnTo>
                <a:lnTo>
                  <a:pt x="1950227" y="84411"/>
                </a:lnTo>
                <a:lnTo>
                  <a:pt x="2067653" y="0"/>
                </a:lnTo>
                <a:lnTo>
                  <a:pt x="2185079" y="84411"/>
                </a:lnTo>
                <a:lnTo>
                  <a:pt x="2110620" y="84411"/>
                </a:lnTo>
                <a:lnTo>
                  <a:pt x="2110620" y="234852"/>
                </a:lnTo>
                <a:lnTo>
                  <a:pt x="3406" y="234852"/>
                </a:lnTo>
                <a:lnTo>
                  <a:pt x="0" y="239701"/>
                </a:lnTo>
                <a:lnTo>
                  <a:pt x="3406" y="14891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D91D1191-FA9F-4919-B1B4-50443242326B}"/>
              </a:ext>
            </a:extLst>
          </p:cNvPr>
          <p:cNvSpPr/>
          <p:nvPr/>
        </p:nvSpPr>
        <p:spPr>
          <a:xfrm>
            <a:off x="2459646" y="4667722"/>
            <a:ext cx="982429" cy="38281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ワーキング</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祖集計　分析　検討　</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詳細調査作成</a:t>
            </a:r>
          </a:p>
        </p:txBody>
      </p:sp>
      <p:sp>
        <p:nvSpPr>
          <p:cNvPr id="89" name="正方形/長方形 88">
            <a:extLst>
              <a:ext uri="{FF2B5EF4-FFF2-40B4-BE49-F238E27FC236}">
                <a16:creationId xmlns:a16="http://schemas.microsoft.com/office/drawing/2014/main" id="{D91D1191-FA9F-4919-B1B4-50443242326B}"/>
              </a:ext>
            </a:extLst>
          </p:cNvPr>
          <p:cNvSpPr/>
          <p:nvPr/>
        </p:nvSpPr>
        <p:spPr>
          <a:xfrm>
            <a:off x="2454591" y="5093810"/>
            <a:ext cx="982429" cy="184032"/>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lIns="27000" tIns="27000" rIns="27000" bIns="27000" rtlCol="0" anchor="ctr"/>
          <a:lstStyle/>
          <a:p>
            <a:pPr algn="ctr" defTabSz="637245">
              <a:defRPr/>
            </a:pPr>
            <a:r>
              <a:rPr lang="ja-JP" altLang="en-US" sz="800" dirty="0">
                <a:solidFill>
                  <a:schemeClr val="tx1"/>
                </a:solidFill>
                <a:latin typeface="BIZ UDPゴシック" panose="020B0400000000000000" pitchFamily="50" charset="-128"/>
                <a:ea typeface="BIZ UDPゴシック" panose="020B0400000000000000" pitchFamily="50" charset="-128"/>
              </a:rPr>
              <a:t>調査実施</a:t>
            </a:r>
          </a:p>
        </p:txBody>
      </p:sp>
      <p:sp>
        <p:nvSpPr>
          <p:cNvPr id="94" name="コンテンツ プレースホルダー 2"/>
          <p:cNvSpPr txBox="1">
            <a:spLocks/>
          </p:cNvSpPr>
          <p:nvPr/>
        </p:nvSpPr>
        <p:spPr>
          <a:xfrm>
            <a:off x="154547" y="2093069"/>
            <a:ext cx="8860664" cy="783616"/>
          </a:xfrm>
          <a:prstGeom prst="rect">
            <a:avLst/>
          </a:prstGeom>
          <a:solidFill>
            <a:schemeClr val="accent1">
              <a:lumMod val="20000"/>
              <a:lumOff val="80000"/>
            </a:schemeClr>
          </a:solidFill>
          <a:ln>
            <a:solidFill>
              <a:schemeClr val="accent1"/>
            </a:solidFill>
          </a:ln>
        </p:spPr>
        <p:txBody>
          <a:bodyPr vert="horz" lIns="27000" tIns="27000" rIns="27000" bIns="29608"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64294" indent="-64294" defTabSz="637245">
              <a:lnSpc>
                <a:spcPct val="100000"/>
              </a:lnSpc>
              <a:spcBef>
                <a:spcPts val="0"/>
              </a:spcBef>
              <a:buNone/>
              <a:defRPr/>
            </a:pPr>
            <a:r>
              <a:rPr lang="ja-JP" altLang="en-US" sz="1100" dirty="0">
                <a:solidFill>
                  <a:prstClr val="black"/>
                </a:solidFill>
                <a:latin typeface="BIZ UDPゴシック" panose="020B0400000000000000" pitchFamily="50" charset="-128"/>
                <a:ea typeface="BIZ UDPゴシック" panose="020B0400000000000000" pitchFamily="50" charset="-128"/>
              </a:rPr>
              <a:t>必要なこと</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sp>
        <p:nvSpPr>
          <p:cNvPr id="91" name="コンテンツ プレースホルダー 2"/>
          <p:cNvSpPr txBox="1">
            <a:spLocks/>
          </p:cNvSpPr>
          <p:nvPr/>
        </p:nvSpPr>
        <p:spPr>
          <a:xfrm>
            <a:off x="284472" y="2325038"/>
            <a:ext cx="8583301" cy="203008"/>
          </a:xfrm>
          <a:prstGeom prst="rect">
            <a:avLst/>
          </a:prstGeom>
          <a:solidFill>
            <a:schemeClr val="bg1"/>
          </a:solidFill>
          <a:ln>
            <a:solidFill>
              <a:schemeClr val="accent1"/>
            </a:solidFill>
          </a:ln>
        </p:spPr>
        <p:txBody>
          <a:bodyPr vert="horz" lIns="27000" tIns="54000" rIns="27000" bIns="29608"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637245">
              <a:lnSpc>
                <a:spcPct val="100000"/>
              </a:lnSpc>
              <a:spcBef>
                <a:spcPts val="0"/>
              </a:spcBef>
              <a:buNone/>
              <a:defRPr/>
            </a:pPr>
            <a:r>
              <a:rPr lang="ja-JP" altLang="en-US" sz="900" dirty="0">
                <a:solidFill>
                  <a:prstClr val="black"/>
                </a:solidFill>
                <a:latin typeface="BIZ UDPゴシック" panose="020B0400000000000000" pitchFamily="50" charset="-128"/>
                <a:ea typeface="BIZ UDPゴシック" panose="020B0400000000000000" pitchFamily="50" charset="-128"/>
              </a:rPr>
              <a:t>かかりつけ医で実施する特定健診の実施状況について調査・把握し、市町村と地区医師会との連携体制を強化するための方策</a:t>
            </a:r>
          </a:p>
        </p:txBody>
      </p:sp>
      <p:sp>
        <p:nvSpPr>
          <p:cNvPr id="92" name="コンテンツ プレースホルダー 2"/>
          <p:cNvSpPr txBox="1">
            <a:spLocks/>
          </p:cNvSpPr>
          <p:nvPr/>
        </p:nvSpPr>
        <p:spPr>
          <a:xfrm>
            <a:off x="284473" y="2585178"/>
            <a:ext cx="8583302" cy="197665"/>
          </a:xfrm>
          <a:prstGeom prst="rect">
            <a:avLst/>
          </a:prstGeom>
          <a:solidFill>
            <a:schemeClr val="bg1"/>
          </a:solidFill>
          <a:ln>
            <a:solidFill>
              <a:schemeClr val="accent1"/>
            </a:solidFill>
          </a:ln>
        </p:spPr>
        <p:txBody>
          <a:bodyPr vert="horz" lIns="27000" tIns="54000" rIns="27000" bIns="29608"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1438" indent="-71438">
              <a:lnSpc>
                <a:spcPct val="100000"/>
              </a:lnSpc>
              <a:spcBef>
                <a:spcPts val="450"/>
              </a:spcBef>
              <a:buNone/>
            </a:pPr>
            <a:r>
              <a:rPr lang="ja-JP" altLang="en-US" sz="900" dirty="0">
                <a:latin typeface="BIZ UDPゴシック" panose="020B0400000000000000" pitchFamily="50" charset="-128"/>
                <a:ea typeface="BIZ UDPゴシック" panose="020B0400000000000000" pitchFamily="50" charset="-128"/>
              </a:rPr>
              <a:t>健診結果を早期に把握でき、タイムリーな保健指導につながる方策</a:t>
            </a:r>
            <a:endParaRPr lang="en-US" altLang="ja-JP" sz="900" dirty="0">
              <a:latin typeface="BIZ UDPゴシック" panose="020B0400000000000000" pitchFamily="50" charset="-128"/>
              <a:ea typeface="BIZ UDPゴシック" panose="020B0400000000000000" pitchFamily="50" charset="-128"/>
            </a:endParaRPr>
          </a:p>
        </p:txBody>
      </p:sp>
      <p:sp>
        <p:nvSpPr>
          <p:cNvPr id="96" name="コンテンツ プレースホルダー 2"/>
          <p:cNvSpPr txBox="1">
            <a:spLocks/>
          </p:cNvSpPr>
          <p:nvPr/>
        </p:nvSpPr>
        <p:spPr>
          <a:xfrm>
            <a:off x="171290" y="2979454"/>
            <a:ext cx="1990885" cy="469932"/>
          </a:xfrm>
          <a:prstGeom prst="wedgeRoundRectCallout">
            <a:avLst>
              <a:gd name="adj1" fmla="val 6977"/>
              <a:gd name="adj2" fmla="val 63284"/>
              <a:gd name="adj3" fmla="val 16667"/>
            </a:avLst>
          </a:prstGeom>
          <a:solidFill>
            <a:schemeClr val="accent5">
              <a:lumMod val="40000"/>
              <a:lumOff val="60000"/>
            </a:schemeClr>
          </a:solidFill>
          <a:ln>
            <a:solidFill>
              <a:schemeClr val="accent1"/>
            </a:solidFill>
          </a:ln>
        </p:spPr>
        <p:txBody>
          <a:bodyPr vert="horz" lIns="0" tIns="27000" rIns="0" bIns="27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成果</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かかりつけ医に負担のかからない勧奨方法をモデル実施</a:t>
            </a:r>
            <a:r>
              <a:rPr lang="ja-JP" altLang="en-US" sz="900" dirty="0" smtClean="0">
                <a:latin typeface="BIZ UDPゴシック" panose="020B0400000000000000" pitchFamily="50" charset="-128"/>
                <a:ea typeface="BIZ UDPゴシック" panose="020B0400000000000000" pitchFamily="50" charset="-128"/>
              </a:rPr>
              <a:t>。</a:t>
            </a:r>
            <a:endParaRPr lang="en-US" altLang="ja-JP" sz="9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900" dirty="0" smtClean="0">
                <a:latin typeface="BIZ UDPゴシック" panose="020B0400000000000000" pitchFamily="50" charset="-128"/>
                <a:ea typeface="BIZ UDPゴシック" panose="020B0400000000000000" pitchFamily="50" charset="-128"/>
              </a:rPr>
              <a:t>モデル</a:t>
            </a:r>
            <a:r>
              <a:rPr lang="ja-JP" altLang="en-US" sz="900" dirty="0">
                <a:latin typeface="BIZ UDPゴシック" panose="020B0400000000000000" pitchFamily="50" charset="-128"/>
                <a:ea typeface="BIZ UDPゴシック" panose="020B0400000000000000" pitchFamily="50" charset="-128"/>
              </a:rPr>
              <a:t>市の月別受診率が</a:t>
            </a:r>
            <a:r>
              <a:rPr lang="en-US" altLang="ja-JP" sz="900" dirty="0">
                <a:latin typeface="BIZ UDPゴシック" panose="020B0400000000000000" pitchFamily="50" charset="-128"/>
                <a:ea typeface="BIZ UDPゴシック" panose="020B0400000000000000" pitchFamily="50" charset="-128"/>
              </a:rPr>
              <a:t>1.5</a:t>
            </a:r>
            <a:r>
              <a:rPr lang="ja-JP" altLang="en-US" sz="900" dirty="0">
                <a:latin typeface="BIZ UDPゴシック" panose="020B0400000000000000" pitchFamily="50" charset="-128"/>
                <a:ea typeface="BIZ UDPゴシック" panose="020B0400000000000000" pitchFamily="50" charset="-128"/>
              </a:rPr>
              <a:t>倍に！</a:t>
            </a:r>
          </a:p>
        </p:txBody>
      </p:sp>
      <p:sp>
        <p:nvSpPr>
          <p:cNvPr id="98" name="コンテンツ プレースホルダー 2"/>
          <p:cNvSpPr txBox="1">
            <a:spLocks/>
          </p:cNvSpPr>
          <p:nvPr/>
        </p:nvSpPr>
        <p:spPr>
          <a:xfrm>
            <a:off x="2257424" y="2988530"/>
            <a:ext cx="4961643" cy="420643"/>
          </a:xfrm>
          <a:prstGeom prst="wedgeRoundRectCallout">
            <a:avLst>
              <a:gd name="adj1" fmla="val -34194"/>
              <a:gd name="adj2" fmla="val 70916"/>
              <a:gd name="adj3" fmla="val 16667"/>
            </a:avLst>
          </a:prstGeom>
          <a:solidFill>
            <a:schemeClr val="accent5">
              <a:lumMod val="40000"/>
              <a:lumOff val="60000"/>
            </a:schemeClr>
          </a:solidFill>
          <a:ln>
            <a:solidFill>
              <a:schemeClr val="accent1"/>
            </a:solidFill>
          </a:ln>
        </p:spPr>
        <p:txBody>
          <a:bodyPr vert="horz" lIns="0" tIns="27000" rIns="0" bIns="27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1438" indent="-71438">
              <a:lnSpc>
                <a:spcPct val="100000"/>
              </a:lnSpc>
              <a:spcBef>
                <a:spcPts val="0"/>
              </a:spcBef>
              <a:buNone/>
            </a:pP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目標</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取組と実態調査の結果をもとに、詳細調査を加え、特定保健指導への円滑な実施も</a:t>
            </a:r>
            <a:r>
              <a:rPr lang="ja-JP" altLang="en-US" sz="900" dirty="0" smtClean="0">
                <a:latin typeface="BIZ UDPゴシック" panose="020B0400000000000000" pitchFamily="50" charset="-128"/>
                <a:ea typeface="BIZ UDPゴシック" panose="020B0400000000000000" pitchFamily="50" charset="-128"/>
              </a:rPr>
              <a:t>見通す</a:t>
            </a:r>
            <a:endParaRPr lang="en-US" altLang="ja-JP" sz="900" dirty="0" smtClean="0">
              <a:latin typeface="BIZ UDPゴシック" panose="020B0400000000000000" pitchFamily="50" charset="-128"/>
              <a:ea typeface="BIZ UDPゴシック" panose="020B0400000000000000" pitchFamily="50" charset="-128"/>
            </a:endParaRPr>
          </a:p>
          <a:p>
            <a:pPr marL="71438" indent="-71438">
              <a:lnSpc>
                <a:spcPct val="100000"/>
              </a:lnSpc>
              <a:spcBef>
                <a:spcPts val="0"/>
              </a:spcBef>
              <a:buNone/>
            </a:pPr>
            <a:r>
              <a:rPr lang="ja-JP" altLang="en-US" sz="900" u="sng" dirty="0" smtClean="0">
                <a:latin typeface="BIZ UDPゴシック" panose="020B0400000000000000" pitchFamily="50" charset="-128"/>
                <a:ea typeface="BIZ UDPゴシック" panose="020B0400000000000000" pitchFamily="50" charset="-128"/>
              </a:rPr>
              <a:t>「</a:t>
            </a:r>
            <a:r>
              <a:rPr lang="ja-JP" altLang="en-US" sz="900" u="sng" dirty="0">
                <a:latin typeface="BIZ UDPゴシック" panose="020B0400000000000000" pitchFamily="50" charset="-128"/>
                <a:ea typeface="BIZ UDPゴシック" panose="020B0400000000000000" pitchFamily="50" charset="-128"/>
              </a:rPr>
              <a:t>かかりつけ医による特定健診推進ガイド（仮）」</a:t>
            </a:r>
            <a:r>
              <a:rPr lang="ja-JP" altLang="en-US" sz="900" dirty="0">
                <a:latin typeface="BIZ UDPゴシック" panose="020B0400000000000000" pitchFamily="50" charset="-128"/>
                <a:ea typeface="BIZ UDPゴシック" panose="020B0400000000000000" pitchFamily="50" charset="-128"/>
              </a:rPr>
              <a:t>を策定</a:t>
            </a:r>
          </a:p>
        </p:txBody>
      </p:sp>
      <p:sp>
        <p:nvSpPr>
          <p:cNvPr id="99" name="コンテンツ プレースホルダー 2"/>
          <p:cNvSpPr txBox="1">
            <a:spLocks/>
          </p:cNvSpPr>
          <p:nvPr/>
        </p:nvSpPr>
        <p:spPr>
          <a:xfrm>
            <a:off x="7305675" y="2979454"/>
            <a:ext cx="1709536" cy="390781"/>
          </a:xfrm>
          <a:prstGeom prst="wedgeRoundRectCallout">
            <a:avLst>
              <a:gd name="adj1" fmla="val 6977"/>
              <a:gd name="adj2" fmla="val 63284"/>
              <a:gd name="adj3" fmla="val 16667"/>
            </a:avLst>
          </a:prstGeom>
          <a:solidFill>
            <a:schemeClr val="accent5">
              <a:lumMod val="40000"/>
              <a:lumOff val="60000"/>
            </a:schemeClr>
          </a:solidFill>
          <a:ln>
            <a:solidFill>
              <a:schemeClr val="accent1"/>
            </a:solidFill>
          </a:ln>
        </p:spPr>
        <p:txBody>
          <a:bodyPr vert="horz" lIns="0" tIns="27000" rIns="0" bIns="27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0"/>
              </a:spcBef>
              <a:buNone/>
            </a:pP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予定</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細部を整え「ガイド」</a:t>
            </a:r>
            <a:r>
              <a:rPr lang="ja-JP" altLang="en-US" sz="900" dirty="0" smtClean="0">
                <a:latin typeface="BIZ UDPゴシック" panose="020B0400000000000000" pitchFamily="50" charset="-128"/>
                <a:ea typeface="BIZ UDPゴシック" panose="020B0400000000000000" pitchFamily="50" charset="-128"/>
              </a:rPr>
              <a:t>を</a:t>
            </a:r>
            <a:endParaRPr lang="en-US" altLang="ja-JP" sz="900" dirty="0" smtClean="0">
              <a:latin typeface="BIZ UDPゴシック" panose="020B0400000000000000" pitchFamily="50" charset="-128"/>
              <a:ea typeface="BIZ UDPゴシック" panose="020B0400000000000000" pitchFamily="50" charset="-128"/>
            </a:endParaRPr>
          </a:p>
          <a:p>
            <a:pPr marL="0" indent="0">
              <a:lnSpc>
                <a:spcPct val="100000"/>
              </a:lnSpc>
              <a:spcBef>
                <a:spcPts val="0"/>
              </a:spcBef>
              <a:buNone/>
            </a:pPr>
            <a:r>
              <a:rPr lang="ja-JP" altLang="en-US" sz="900" dirty="0" smtClean="0">
                <a:latin typeface="BIZ UDPゴシック" panose="020B0400000000000000" pitchFamily="50" charset="-128"/>
                <a:ea typeface="BIZ UDPゴシック" panose="020B0400000000000000" pitchFamily="50" charset="-128"/>
              </a:rPr>
              <a:t>府域</a:t>
            </a:r>
            <a:r>
              <a:rPr lang="ja-JP" altLang="en-US" sz="900" dirty="0">
                <a:latin typeface="BIZ UDPゴシック" panose="020B0400000000000000" pitchFamily="50" charset="-128"/>
                <a:ea typeface="BIZ UDPゴシック" panose="020B0400000000000000" pitchFamily="50" charset="-128"/>
              </a:rPr>
              <a:t>展開、実装へ</a:t>
            </a:r>
          </a:p>
        </p:txBody>
      </p:sp>
      <p:sp>
        <p:nvSpPr>
          <p:cNvPr id="47"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 </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④ 医療者からの受診勧奨における取組み</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8"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20</a:t>
            </a:fld>
            <a:endParaRPr lang="ja-JP" altLang="en-US" sz="900" b="1" dirty="0">
              <a:latin typeface="BIZ UDPゴシック" panose="020B0400000000000000" pitchFamily="50" charset="-128"/>
              <a:ea typeface="BIZ UDPゴシック" panose="020B0400000000000000" pitchFamily="50" charset="-128"/>
            </a:endParaRPr>
          </a:p>
        </p:txBody>
      </p:sp>
      <p:sp>
        <p:nvSpPr>
          <p:cNvPr id="49" name="タイトル 1"/>
          <p:cNvSpPr txBox="1">
            <a:spLocks/>
          </p:cNvSpPr>
          <p:nvPr/>
        </p:nvSpPr>
        <p:spPr>
          <a:xfrm>
            <a:off x="188553" y="593769"/>
            <a:ext cx="8878174" cy="333606"/>
          </a:xfrm>
          <a:prstGeom prst="rect">
            <a:avLst/>
          </a:prstGeom>
          <a:ln>
            <a:noFill/>
          </a:ln>
        </p:spPr>
        <p:txBody>
          <a:bodyPr vert="horz" lIns="68580" tIns="34290" rIns="68580" bIns="34290" rtlCol="0" anchor="ctr">
            <a:normAutofit/>
          </a:bodyPr>
          <a:lstStyle>
            <a:lvl1pPr algn="l" defTabSz="849660" rtl="0" eaLnBrk="1" latinLnBrk="0" hangingPunct="1">
              <a:lnSpc>
                <a:spcPct val="90000"/>
              </a:lnSpc>
              <a:spcBef>
                <a:spcPct val="0"/>
              </a:spcBef>
              <a:buNone/>
              <a:defRPr kumimoji="1" sz="4088" kern="1200">
                <a:solidFill>
                  <a:schemeClr val="tx1"/>
                </a:solidFill>
                <a:latin typeface="+mj-lt"/>
                <a:ea typeface="+mj-ea"/>
                <a:cs typeface="+mj-cs"/>
              </a:defRPr>
            </a:lvl1pPr>
          </a:lstStyle>
          <a:p>
            <a:pPr marL="128588" indent="-128588"/>
            <a:r>
              <a:rPr lang="ja-JP" altLang="en-US" sz="1600" dirty="0" smtClean="0">
                <a:latin typeface="BIZ UDPゴシック" panose="020B0400000000000000" pitchFamily="50" charset="-128"/>
                <a:ea typeface="BIZ UDPゴシック" panose="020B0400000000000000" pitchFamily="50" charset="-128"/>
              </a:rPr>
              <a:t>＜</a:t>
            </a:r>
            <a:r>
              <a:rPr lang="ja-JP" altLang="en-US" sz="1600" u="sng" dirty="0" smtClean="0">
                <a:latin typeface="BIZ UDPゴシック" panose="020B0400000000000000" pitchFamily="50" charset="-128"/>
                <a:ea typeface="BIZ UDPゴシック" panose="020B0400000000000000" pitchFamily="50" charset="-128"/>
              </a:rPr>
              <a:t>特定健診受診率・特定保健指導実施率向上のための地域と医師会の連携強化事業（</a:t>
            </a:r>
            <a:r>
              <a:rPr lang="en-US" altLang="ja-JP" sz="1600" u="sng" dirty="0" smtClean="0">
                <a:latin typeface="BIZ UDPゴシック" panose="020B0400000000000000" pitchFamily="50" charset="-128"/>
                <a:ea typeface="BIZ UDPゴシック" panose="020B0400000000000000" pitchFamily="50" charset="-128"/>
              </a:rPr>
              <a:t>R3</a:t>
            </a:r>
            <a:r>
              <a:rPr lang="ja-JP" altLang="en-US" sz="1600" u="sng" dirty="0" smtClean="0">
                <a:latin typeface="BIZ UDPゴシック" panose="020B0400000000000000" pitchFamily="50" charset="-128"/>
                <a:ea typeface="BIZ UDPゴシック" panose="020B0400000000000000" pitchFamily="50" charset="-128"/>
              </a:rPr>
              <a:t>～</a:t>
            </a:r>
            <a:r>
              <a:rPr lang="en-US" altLang="ja-JP" sz="1600" u="sng" dirty="0" smtClean="0">
                <a:latin typeface="BIZ UDPゴシック" panose="020B0400000000000000" pitchFamily="50" charset="-128"/>
                <a:ea typeface="BIZ UDPゴシック" panose="020B0400000000000000" pitchFamily="50" charset="-128"/>
              </a:rPr>
              <a:t>R5</a:t>
            </a:r>
            <a:r>
              <a:rPr lang="ja-JP" altLang="en-US" sz="1600" u="sng" dirty="0" smtClean="0">
                <a:latin typeface="BIZ UDPゴシック" panose="020B0400000000000000" pitchFamily="50" charset="-128"/>
                <a:ea typeface="BIZ UDPゴシック" panose="020B0400000000000000" pitchFamily="50" charset="-128"/>
              </a:rPr>
              <a:t>）</a:t>
            </a:r>
            <a:r>
              <a:rPr lang="ja-JP" altLang="en-US" sz="1600" dirty="0" smtClean="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8325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0500" y="2107863"/>
            <a:ext cx="8839199" cy="1694762"/>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latin typeface="BIZ UDPゴシック" panose="020B0400000000000000" pitchFamily="50" charset="-128"/>
                <a:ea typeface="BIZ UDPゴシック" panose="020B0400000000000000" pitchFamily="50" charset="-128"/>
                <a:cs typeface="Myanmar Text" panose="020B0502040204020203" pitchFamily="34" charset="0"/>
              </a:rPr>
              <a:t>２</a:t>
            </a:r>
            <a:r>
              <a:rPr lang="en-US" altLang="ja-JP" sz="2400" dirty="0" smtClean="0">
                <a:latin typeface="BIZ UDPゴシック" panose="020B0400000000000000" pitchFamily="50" charset="-128"/>
                <a:ea typeface="BIZ UDPゴシック" panose="020B0400000000000000" pitchFamily="50" charset="-128"/>
                <a:cs typeface="Myanmar Text" panose="020B0502040204020203" pitchFamily="34" charset="0"/>
              </a:rPr>
              <a:t>-</a:t>
            </a:r>
            <a:r>
              <a:rPr lang="ja-JP" altLang="en-US" sz="2400" dirty="0" smtClean="0">
                <a:latin typeface="BIZ UDPゴシック" panose="020B0400000000000000" pitchFamily="50" charset="-128"/>
                <a:ea typeface="BIZ UDPゴシック" panose="020B0400000000000000" pitchFamily="50" charset="-128"/>
                <a:cs typeface="Myanmar Text" panose="020B0502040204020203" pitchFamily="34" charset="0"/>
              </a:rPr>
              <a:t>（３） 糖尿病性腎症重症化予防について</a:t>
            </a:r>
            <a:endPar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endParaRPr>
          </a:p>
        </p:txBody>
      </p:sp>
      <p:sp>
        <p:nvSpPr>
          <p:cNvPr id="3"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80361" y="6503832"/>
            <a:ext cx="447527" cy="25631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21</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46961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7071" y="529476"/>
            <a:ext cx="8695470" cy="6169734"/>
          </a:xfrm>
          <a:prstGeom prst="rect">
            <a:avLst/>
          </a:prstGeom>
        </p:spPr>
      </p:pic>
      <p:sp>
        <p:nvSpPr>
          <p:cNvPr id="4"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３</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① 重症化予防における国の考え方</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22</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73415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44466" t="16532" r="24541" b="4719"/>
          <a:stretch/>
        </p:blipFill>
        <p:spPr>
          <a:xfrm>
            <a:off x="663559" y="1268191"/>
            <a:ext cx="3582537" cy="5117910"/>
          </a:xfrm>
          <a:prstGeom prst="rect">
            <a:avLst/>
          </a:prstGeom>
          <a:ln w="3175">
            <a:solidFill>
              <a:schemeClr val="tx1"/>
            </a:solidFill>
          </a:ln>
        </p:spPr>
      </p:pic>
      <p:pic>
        <p:nvPicPr>
          <p:cNvPr id="3" name="図 2"/>
          <p:cNvPicPr>
            <a:picLocks noChangeAspect="1"/>
          </p:cNvPicPr>
          <p:nvPr/>
        </p:nvPicPr>
        <p:blipFill rotWithShape="1">
          <a:blip r:embed="rId3"/>
          <a:srcRect l="33397" t="17516" r="36164" b="4719"/>
          <a:stretch/>
        </p:blipFill>
        <p:spPr>
          <a:xfrm>
            <a:off x="4911493" y="1268191"/>
            <a:ext cx="3563101" cy="5117909"/>
          </a:xfrm>
          <a:prstGeom prst="rect">
            <a:avLst/>
          </a:prstGeom>
          <a:ln>
            <a:solidFill>
              <a:schemeClr val="tx1"/>
            </a:solidFill>
          </a:ln>
        </p:spPr>
      </p:pic>
      <p:sp>
        <p:nvSpPr>
          <p:cNvPr id="5" name="正方形/長方形 4"/>
          <p:cNvSpPr/>
          <p:nvPr/>
        </p:nvSpPr>
        <p:spPr>
          <a:xfrm>
            <a:off x="4845529" y="766776"/>
            <a:ext cx="3655041" cy="360623"/>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altLang="ja-JP" sz="1050" b="1" dirty="0">
                <a:solidFill>
                  <a:srgbClr val="002060"/>
                </a:solidFill>
                <a:latin typeface="BIZ UDPゴシック" panose="020B0400000000000000" pitchFamily="50" charset="-128"/>
                <a:ea typeface="BIZ UDPゴシック" panose="020B0400000000000000" pitchFamily="50" charset="-128"/>
                <a:hlinkClick r:id="rId4"/>
              </a:rPr>
              <a:t>【</a:t>
            </a:r>
            <a:r>
              <a:rPr lang="ja-JP" altLang="en-US" sz="1050" b="1" dirty="0">
                <a:solidFill>
                  <a:srgbClr val="002060"/>
                </a:solidFill>
                <a:latin typeface="BIZ UDPゴシック" panose="020B0400000000000000" pitchFamily="50" charset="-128"/>
                <a:ea typeface="BIZ UDPゴシック" panose="020B0400000000000000" pitchFamily="50" charset="-128"/>
                <a:hlinkClick r:id="rId4"/>
              </a:rPr>
              <a:t>糖尿病性腎症重症化予防に関する事業実施の手引き</a:t>
            </a:r>
            <a:r>
              <a:rPr lang="en-US" altLang="ja-JP" sz="1050" b="1" dirty="0">
                <a:solidFill>
                  <a:srgbClr val="002060"/>
                </a:solidFill>
                <a:latin typeface="BIZ UDPゴシック" panose="020B0400000000000000" pitchFamily="50" charset="-128"/>
                <a:ea typeface="BIZ UDPゴシック" panose="020B0400000000000000" pitchFamily="50" charset="-128"/>
                <a:hlinkClick r:id="rId4"/>
              </a:rPr>
              <a:t>】</a:t>
            </a:r>
            <a:endParaRPr lang="en-US" altLang="ja-JP" sz="1050" b="1" dirty="0">
              <a:solidFill>
                <a:srgbClr val="002060"/>
              </a:solidFill>
              <a:latin typeface="BIZ UDPゴシック" panose="020B0400000000000000" pitchFamily="50" charset="-128"/>
              <a:ea typeface="BIZ UDPゴシック" panose="020B0400000000000000" pitchFamily="50" charset="-128"/>
            </a:endParaRPr>
          </a:p>
          <a:p>
            <a:pPr algn="ctr"/>
            <a:r>
              <a:rPr lang="en-US" altLang="ja-JP" sz="825" dirty="0">
                <a:solidFill>
                  <a:srgbClr val="002060"/>
                </a:solidFill>
                <a:latin typeface="BIZ UDPゴシック" panose="020B0400000000000000" pitchFamily="50" charset="-128"/>
                <a:ea typeface="BIZ UDPゴシック" panose="020B0400000000000000" pitchFamily="50" charset="-128"/>
                <a:hlinkClick r:id="rId4"/>
              </a:rPr>
              <a:t>https://www.mhlw.go.jp/content/12400000/tebiki.pdf</a:t>
            </a:r>
            <a:endParaRPr lang="en-US" altLang="ja-JP" sz="825" dirty="0">
              <a:solidFill>
                <a:srgbClr val="002060"/>
              </a:solidFill>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663559" y="761443"/>
            <a:ext cx="3582537" cy="34088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r>
              <a:rPr lang="en-US" altLang="ja-JP" sz="1050" b="1" dirty="0">
                <a:solidFill>
                  <a:srgbClr val="002060"/>
                </a:solidFill>
                <a:latin typeface="BIZ UDPゴシック" panose="020B0400000000000000" pitchFamily="50" charset="-128"/>
                <a:ea typeface="BIZ UDPゴシック" panose="020B0400000000000000" pitchFamily="50" charset="-128"/>
                <a:hlinkClick r:id="rId5"/>
              </a:rPr>
              <a:t>【</a:t>
            </a:r>
            <a:r>
              <a:rPr lang="ja-JP" altLang="en-US" sz="1050" b="1" dirty="0">
                <a:solidFill>
                  <a:srgbClr val="002060"/>
                </a:solidFill>
                <a:latin typeface="BIZ UDPゴシック" panose="020B0400000000000000" pitchFamily="50" charset="-128"/>
                <a:ea typeface="BIZ UDPゴシック" panose="020B0400000000000000" pitchFamily="50" charset="-128"/>
                <a:hlinkClick r:id="rId5"/>
              </a:rPr>
              <a:t>糖尿病性腎症重症化予防プログラム</a:t>
            </a:r>
            <a:r>
              <a:rPr lang="en-US" altLang="ja-JP" sz="1050" b="1" dirty="0">
                <a:solidFill>
                  <a:srgbClr val="002060"/>
                </a:solidFill>
                <a:latin typeface="BIZ UDPゴシック" panose="020B0400000000000000" pitchFamily="50" charset="-128"/>
                <a:ea typeface="BIZ UDPゴシック" panose="020B0400000000000000" pitchFamily="50" charset="-128"/>
                <a:hlinkClick r:id="rId5"/>
              </a:rPr>
              <a:t>】</a:t>
            </a:r>
            <a:endParaRPr lang="en-US" altLang="ja-JP" sz="1050" b="1" dirty="0">
              <a:solidFill>
                <a:srgbClr val="002060"/>
              </a:solidFill>
              <a:latin typeface="BIZ UDPゴシック" panose="020B0400000000000000" pitchFamily="50" charset="-128"/>
              <a:ea typeface="BIZ UDPゴシック" panose="020B0400000000000000" pitchFamily="50" charset="-128"/>
            </a:endParaRPr>
          </a:p>
          <a:p>
            <a:pPr algn="ctr"/>
            <a:r>
              <a:rPr lang="en-US" altLang="ja-JP" sz="825" dirty="0">
                <a:solidFill>
                  <a:srgbClr val="002060"/>
                </a:solidFill>
                <a:latin typeface="BIZ UDPゴシック" panose="020B0400000000000000" pitchFamily="50" charset="-128"/>
                <a:ea typeface="BIZ UDPゴシック" panose="020B0400000000000000" pitchFamily="50" charset="-128"/>
                <a:hlinkClick r:id="rId5"/>
              </a:rPr>
              <a:t>https://www.mhlw.go.jp/content/12401000/program.pdf</a:t>
            </a:r>
            <a:endParaRPr lang="en-US" altLang="ja-JP" sz="825" dirty="0">
              <a:latin typeface="BIZ UDPゴシック" panose="020B0400000000000000" pitchFamily="50" charset="-128"/>
              <a:ea typeface="BIZ UDPゴシック" panose="020B0400000000000000" pitchFamily="50" charset="-128"/>
            </a:endParaRPr>
          </a:p>
          <a:p>
            <a:endParaRPr lang="en-US" altLang="ja-JP" sz="825" dirty="0">
              <a:solidFill>
                <a:srgbClr val="002060"/>
              </a:solidFill>
              <a:latin typeface="BIZ UDPゴシック" panose="020B0400000000000000" pitchFamily="50" charset="-128"/>
              <a:ea typeface="BIZ UDPゴシック" panose="020B0400000000000000" pitchFamily="50" charset="-128"/>
            </a:endParaRPr>
          </a:p>
        </p:txBody>
      </p:sp>
      <p:sp>
        <p:nvSpPr>
          <p:cNvPr id="8"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（３） </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① 重症化予防における国の考え方</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23</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53318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コンテンツ プレースホルダー 4"/>
          <p:cNvPicPr>
            <a:picLocks noChangeAspect="1"/>
          </p:cNvPicPr>
          <p:nvPr/>
        </p:nvPicPr>
        <p:blipFill rotWithShape="1">
          <a:blip r:embed="rId2"/>
          <a:srcRect t="1670" r="888"/>
          <a:stretch/>
        </p:blipFill>
        <p:spPr>
          <a:xfrm>
            <a:off x="172167" y="695455"/>
            <a:ext cx="8843043" cy="5179378"/>
          </a:xfrm>
          <a:prstGeom prst="rect">
            <a:avLst/>
          </a:prstGeom>
        </p:spPr>
      </p:pic>
      <p:sp>
        <p:nvSpPr>
          <p:cNvPr id="3" name="テキスト ボックス 2"/>
          <p:cNvSpPr txBox="1"/>
          <p:nvPr/>
        </p:nvSpPr>
        <p:spPr>
          <a:xfrm>
            <a:off x="3821224" y="5596962"/>
            <a:ext cx="3356068" cy="230832"/>
          </a:xfrm>
          <a:prstGeom prst="rect">
            <a:avLst/>
          </a:prstGeom>
          <a:solidFill>
            <a:schemeClr val="bg1"/>
          </a:solidFill>
          <a:ln>
            <a:noFill/>
          </a:ln>
        </p:spPr>
        <p:txBody>
          <a:bodyPr wrap="square" rtlCol="0">
            <a:spAutoFit/>
          </a:bodyPr>
          <a:lstStyle/>
          <a:p>
            <a:pPr marL="249139" indent="-249139" algn="ctr"/>
            <a:r>
              <a:rPr lang="ja-JP" altLang="en-US" sz="900" dirty="0" smtClean="0">
                <a:latin typeface="BIZ UDPゴシック" panose="020B0400000000000000" pitchFamily="50" charset="-128"/>
                <a:ea typeface="BIZ UDPゴシック" panose="020B0400000000000000" pitchFamily="50" charset="-128"/>
              </a:rPr>
              <a:t>（大阪府健康医療部</a:t>
            </a:r>
            <a:r>
              <a:rPr lang="ja-JP" altLang="en-US" sz="900" dirty="0">
                <a:latin typeface="BIZ UDPゴシック" panose="020B0400000000000000" pitchFamily="50" charset="-128"/>
                <a:ea typeface="BIZ UDPゴシック" panose="020B0400000000000000" pitchFamily="50" charset="-128"/>
              </a:rPr>
              <a:t>健康</a:t>
            </a:r>
            <a:r>
              <a:rPr lang="ja-JP" altLang="en-US" sz="900" dirty="0" smtClean="0">
                <a:latin typeface="BIZ UDPゴシック" panose="020B0400000000000000" pitchFamily="50" charset="-128"/>
                <a:ea typeface="BIZ UDPゴシック" panose="020B0400000000000000" pitchFamily="50" charset="-128"/>
              </a:rPr>
              <a:t>推進室健康づくり課　提供）</a:t>
            </a:r>
            <a:endParaRPr lang="en-US" altLang="ja-JP" sz="900" dirty="0">
              <a:latin typeface="BIZ UDPゴシック" panose="020B0400000000000000" pitchFamily="50" charset="-128"/>
              <a:ea typeface="BIZ UDPゴシック" panose="020B0400000000000000" pitchFamily="50" charset="-128"/>
            </a:endParaRPr>
          </a:p>
        </p:txBody>
      </p:sp>
      <p:sp>
        <p:nvSpPr>
          <p:cNvPr id="4"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（３） </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② 大阪府の現状</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24</a:t>
            </a:fld>
            <a:endParaRPr lang="ja-JP" altLang="en-US" sz="900" b="1" dirty="0">
              <a:latin typeface="BIZ UDPゴシック" panose="020B0400000000000000" pitchFamily="50" charset="-128"/>
              <a:ea typeface="BIZ UDPゴシック" panose="020B0400000000000000" pitchFamily="50" charset="-128"/>
            </a:endParaRPr>
          </a:p>
        </p:txBody>
      </p:sp>
      <p:sp>
        <p:nvSpPr>
          <p:cNvPr id="6" name="角丸四角形 5"/>
          <p:cNvSpPr/>
          <p:nvPr/>
        </p:nvSpPr>
        <p:spPr>
          <a:xfrm>
            <a:off x="389373" y="6018797"/>
            <a:ext cx="8301431" cy="41878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糖尿病の状況は、ここ数年、ほぼ横ばいで推移。</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11144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（３）</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② 大阪府の現状</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2" name="正方形/長方形 21"/>
          <p:cNvSpPr/>
          <p:nvPr/>
        </p:nvSpPr>
        <p:spPr>
          <a:xfrm>
            <a:off x="154546" y="667001"/>
            <a:ext cx="8860665" cy="307777"/>
          </a:xfrm>
          <a:prstGeom prst="rect">
            <a:avLst/>
          </a:prstGeom>
        </p:spPr>
        <p:txBody>
          <a:bodyPr wrap="square">
            <a:spAutoFit/>
          </a:bodyPr>
          <a:lstStyle/>
          <a:p>
            <a:pPr algn="ctr" defTabSz="718288">
              <a:defRPr/>
            </a:pPr>
            <a:r>
              <a:rPr lang="ja-JP" altLang="en-US" sz="1400" dirty="0">
                <a:solidFill>
                  <a:prstClr val="black"/>
                </a:solidFill>
                <a:latin typeface="BIZ UDPゴシック" panose="020B0400000000000000" pitchFamily="50" charset="-128"/>
                <a:ea typeface="BIZ UDPゴシック" panose="020B0400000000000000" pitchFamily="50" charset="-128"/>
              </a:rPr>
              <a:t>大阪府の生活習慣病リスク保有者の割合（</a:t>
            </a:r>
            <a:r>
              <a:rPr lang="en-US" altLang="ja-JP" sz="1400" dirty="0" smtClean="0">
                <a:solidFill>
                  <a:prstClr val="black"/>
                </a:solidFill>
                <a:latin typeface="BIZ UDPゴシック" panose="020B0400000000000000" pitchFamily="50" charset="-128"/>
                <a:ea typeface="BIZ UDPゴシック" panose="020B0400000000000000" pitchFamily="50" charset="-128"/>
              </a:rPr>
              <a:t>R3</a:t>
            </a:r>
            <a:r>
              <a:rPr lang="ja-JP" altLang="en-US" sz="1400" dirty="0" smtClean="0">
                <a:solidFill>
                  <a:prstClr val="black"/>
                </a:solidFill>
                <a:latin typeface="BIZ UDPゴシック" panose="020B0400000000000000" pitchFamily="50" charset="-128"/>
                <a:ea typeface="BIZ UDPゴシック" panose="020B0400000000000000" pitchFamily="50" charset="-128"/>
              </a:rPr>
              <a:t>年度</a:t>
            </a:r>
            <a:r>
              <a:rPr lang="ja-JP" altLang="en-US" sz="1400" dirty="0">
                <a:solidFill>
                  <a:prstClr val="black"/>
                </a:solidFill>
                <a:latin typeface="BIZ UDPゴシック" panose="020B0400000000000000" pitchFamily="50" charset="-128"/>
                <a:ea typeface="BIZ UDPゴシック" panose="020B0400000000000000" pitchFamily="50" charset="-128"/>
              </a:rPr>
              <a:t>市町村国民健康保険被保険者の特定健診の結果より）</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3174628" y="5868916"/>
            <a:ext cx="5736476" cy="261610"/>
          </a:xfrm>
          <a:prstGeom prst="rect">
            <a:avLst/>
          </a:prstGeom>
        </p:spPr>
        <p:txBody>
          <a:bodyPr wrap="square">
            <a:spAutoFit/>
          </a:bodyPr>
          <a:lstStyle/>
          <a:p>
            <a:pPr defTabSz="718288">
              <a:defRPr/>
            </a:pPr>
            <a:r>
              <a:rPr lang="ja-JP" altLang="en-US" sz="1100" dirty="0">
                <a:solidFill>
                  <a:prstClr val="black"/>
                </a:solidFill>
                <a:latin typeface="BIZ UDPゴシック" panose="020B0400000000000000" pitchFamily="50" charset="-128"/>
                <a:ea typeface="BIZ UDPゴシック" panose="020B0400000000000000" pitchFamily="50" charset="-128"/>
              </a:rPr>
              <a:t>出典：国保データベース（</a:t>
            </a:r>
            <a:r>
              <a:rPr lang="en-US" altLang="ja-JP" sz="1100" dirty="0">
                <a:solidFill>
                  <a:prstClr val="black"/>
                </a:solidFill>
                <a:latin typeface="BIZ UDPゴシック" panose="020B0400000000000000" pitchFamily="50" charset="-128"/>
                <a:ea typeface="BIZ UDPゴシック" panose="020B0400000000000000" pitchFamily="50" charset="-128"/>
              </a:rPr>
              <a:t>KDB</a:t>
            </a:r>
            <a:r>
              <a:rPr lang="ja-JP" altLang="en-US" sz="1100" dirty="0">
                <a:solidFill>
                  <a:prstClr val="black"/>
                </a:solidFill>
                <a:latin typeface="BIZ UDPゴシック" panose="020B0400000000000000" pitchFamily="50" charset="-128"/>
                <a:ea typeface="BIZ UDPゴシック" panose="020B0400000000000000" pitchFamily="50" charset="-128"/>
              </a:rPr>
              <a:t>）システム「健康スコアリング（健診）」</a:t>
            </a:r>
            <a:r>
              <a:rPr lang="ja-JP" altLang="en-US" sz="1100" dirty="0" smtClean="0">
                <a:solidFill>
                  <a:prstClr val="black"/>
                </a:solidFill>
                <a:latin typeface="BIZ UDPゴシック" panose="020B0400000000000000" pitchFamily="50" charset="-128"/>
                <a:ea typeface="BIZ UDPゴシック" panose="020B0400000000000000" pitchFamily="50" charset="-128"/>
              </a:rPr>
              <a:t>より一部</a:t>
            </a:r>
            <a:r>
              <a:rPr lang="ja-JP" altLang="en-US" sz="1100" dirty="0">
                <a:solidFill>
                  <a:prstClr val="black"/>
                </a:solidFill>
                <a:latin typeface="BIZ UDPゴシック" panose="020B0400000000000000" pitchFamily="50" charset="-128"/>
                <a:ea typeface="BIZ UDPゴシック" panose="020B0400000000000000" pitchFamily="50" charset="-128"/>
              </a:rPr>
              <a:t>改変</a:t>
            </a:r>
            <a:endParaRPr lang="en-US" altLang="ja-JP" sz="1100"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406374055"/>
              </p:ext>
            </p:extLst>
          </p:nvPr>
        </p:nvGraphicFramePr>
        <p:xfrm>
          <a:off x="3775901" y="1320155"/>
          <a:ext cx="2556319" cy="605792"/>
        </p:xfrm>
        <a:graphic>
          <a:graphicData uri="http://schemas.openxmlformats.org/drawingml/2006/table">
            <a:tbl>
              <a:tblPr firstRow="1" bandRow="1">
                <a:tableStyleId>{5C22544A-7EE6-4342-B048-85BDC9FD1C3A}</a:tableStyleId>
              </a:tblPr>
              <a:tblGrid>
                <a:gridCol w="809836">
                  <a:extLst>
                    <a:ext uri="{9D8B030D-6E8A-4147-A177-3AD203B41FA5}">
                      <a16:colId xmlns:a16="http://schemas.microsoft.com/office/drawing/2014/main" val="3062584125"/>
                    </a:ext>
                  </a:extLst>
                </a:gridCol>
                <a:gridCol w="839018">
                  <a:extLst>
                    <a:ext uri="{9D8B030D-6E8A-4147-A177-3AD203B41FA5}">
                      <a16:colId xmlns:a16="http://schemas.microsoft.com/office/drawing/2014/main" val="1674800759"/>
                    </a:ext>
                  </a:extLst>
                </a:gridCol>
                <a:gridCol w="907465">
                  <a:extLst>
                    <a:ext uri="{9D8B030D-6E8A-4147-A177-3AD203B41FA5}">
                      <a16:colId xmlns:a16="http://schemas.microsoft.com/office/drawing/2014/main" val="2905589397"/>
                    </a:ext>
                  </a:extLst>
                </a:gridCol>
              </a:tblGrid>
              <a:tr h="301308">
                <a:tc gridSpan="3">
                  <a:txBody>
                    <a:bodyPr/>
                    <a:lstStyle/>
                    <a:p>
                      <a:pPr algn="ctr"/>
                      <a:r>
                        <a:rPr kumimoji="1" lang="ja-JP" altLang="en-US" sz="1500" dirty="0" smtClean="0">
                          <a:solidFill>
                            <a:sysClr val="windowText" lastClr="000000"/>
                          </a:solidFill>
                        </a:rPr>
                        <a:t>肥満リスクあり</a:t>
                      </a:r>
                      <a:endParaRPr kumimoji="1" lang="ja-JP" altLang="en-US" sz="1500"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3570947355"/>
                  </a:ext>
                </a:extLst>
              </a:tr>
              <a:tr h="301308">
                <a:tc>
                  <a:txBody>
                    <a:bodyPr/>
                    <a:lstStyle/>
                    <a:p>
                      <a:pPr algn="ctr"/>
                      <a:r>
                        <a:rPr kumimoji="1" lang="en-US" altLang="ja-JP" sz="1500" dirty="0" smtClean="0"/>
                        <a:t>101</a:t>
                      </a:r>
                      <a:r>
                        <a:rPr kumimoji="1" lang="ja-JP" altLang="en-US" sz="1500" dirty="0" smtClean="0"/>
                        <a:t>点</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en-US" altLang="ja-JP" sz="1500" dirty="0" smtClean="0"/>
                        <a:t>39.5%</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1500" dirty="0" smtClean="0"/>
                        <a:t>国 </a:t>
                      </a:r>
                      <a:r>
                        <a:rPr kumimoji="1" lang="en-US" altLang="ja-JP" sz="1500" dirty="0" smtClean="0"/>
                        <a:t>40.0%</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094250"/>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2124078894"/>
              </p:ext>
            </p:extLst>
          </p:nvPr>
        </p:nvGraphicFramePr>
        <p:xfrm>
          <a:off x="3775900" y="2176779"/>
          <a:ext cx="2556320" cy="613105"/>
        </p:xfrm>
        <a:graphic>
          <a:graphicData uri="http://schemas.openxmlformats.org/drawingml/2006/table">
            <a:tbl>
              <a:tblPr firstRow="1" bandRow="1">
                <a:tableStyleId>{5C22544A-7EE6-4342-B048-85BDC9FD1C3A}</a:tableStyleId>
              </a:tblPr>
              <a:tblGrid>
                <a:gridCol w="818960">
                  <a:extLst>
                    <a:ext uri="{9D8B030D-6E8A-4147-A177-3AD203B41FA5}">
                      <a16:colId xmlns:a16="http://schemas.microsoft.com/office/drawing/2014/main" val="3062584125"/>
                    </a:ext>
                  </a:extLst>
                </a:gridCol>
                <a:gridCol w="792480">
                  <a:extLst>
                    <a:ext uri="{9D8B030D-6E8A-4147-A177-3AD203B41FA5}">
                      <a16:colId xmlns:a16="http://schemas.microsoft.com/office/drawing/2014/main" val="1674800759"/>
                    </a:ext>
                  </a:extLst>
                </a:gridCol>
                <a:gridCol w="944880">
                  <a:extLst>
                    <a:ext uri="{9D8B030D-6E8A-4147-A177-3AD203B41FA5}">
                      <a16:colId xmlns:a16="http://schemas.microsoft.com/office/drawing/2014/main" val="2905589397"/>
                    </a:ext>
                  </a:extLst>
                </a:gridCol>
              </a:tblGrid>
              <a:tr h="310209">
                <a:tc gridSpan="3">
                  <a:txBody>
                    <a:bodyPr/>
                    <a:lstStyle/>
                    <a:p>
                      <a:pPr algn="ctr"/>
                      <a:r>
                        <a:rPr kumimoji="1" lang="ja-JP" altLang="en-US" sz="1500" dirty="0" smtClean="0">
                          <a:solidFill>
                            <a:sysClr val="windowText" lastClr="000000"/>
                          </a:solidFill>
                        </a:rPr>
                        <a:t>血糖リスクあり</a:t>
                      </a:r>
                      <a:endParaRPr kumimoji="1" lang="ja-JP" altLang="en-US" sz="1500"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3570947355"/>
                  </a:ext>
                </a:extLst>
              </a:tr>
              <a:tr h="277895">
                <a:tc>
                  <a:txBody>
                    <a:bodyPr/>
                    <a:lstStyle/>
                    <a:p>
                      <a:pPr algn="ctr"/>
                      <a:r>
                        <a:rPr kumimoji="1" lang="en-US" altLang="ja-JP" sz="1500" dirty="0" smtClean="0"/>
                        <a:t>116</a:t>
                      </a:r>
                      <a:r>
                        <a:rPr kumimoji="1" lang="ja-JP" altLang="en-US" sz="1500" dirty="0" smtClean="0"/>
                        <a:t>点</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en-US" altLang="ja-JP" sz="1500" dirty="0" smtClean="0"/>
                        <a:t>38.1%</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1500" dirty="0" smtClean="0"/>
                        <a:t>国 </a:t>
                      </a:r>
                      <a:r>
                        <a:rPr kumimoji="1" lang="en-US" altLang="ja-JP" sz="1500" dirty="0" smtClean="0"/>
                        <a:t>44.2%</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094250"/>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769925606"/>
              </p:ext>
            </p:extLst>
          </p:nvPr>
        </p:nvGraphicFramePr>
        <p:xfrm>
          <a:off x="3775899" y="3058414"/>
          <a:ext cx="2556322" cy="605792"/>
        </p:xfrm>
        <a:graphic>
          <a:graphicData uri="http://schemas.openxmlformats.org/drawingml/2006/table">
            <a:tbl>
              <a:tblPr firstRow="1" bandRow="1">
                <a:tableStyleId>{5C22544A-7EE6-4342-B048-85BDC9FD1C3A}</a:tableStyleId>
              </a:tblPr>
              <a:tblGrid>
                <a:gridCol w="834201">
                  <a:extLst>
                    <a:ext uri="{9D8B030D-6E8A-4147-A177-3AD203B41FA5}">
                      <a16:colId xmlns:a16="http://schemas.microsoft.com/office/drawing/2014/main" val="3062584125"/>
                    </a:ext>
                  </a:extLst>
                </a:gridCol>
                <a:gridCol w="768350">
                  <a:extLst>
                    <a:ext uri="{9D8B030D-6E8A-4147-A177-3AD203B41FA5}">
                      <a16:colId xmlns:a16="http://schemas.microsoft.com/office/drawing/2014/main" val="1674800759"/>
                    </a:ext>
                  </a:extLst>
                </a:gridCol>
                <a:gridCol w="953771">
                  <a:extLst>
                    <a:ext uri="{9D8B030D-6E8A-4147-A177-3AD203B41FA5}">
                      <a16:colId xmlns:a16="http://schemas.microsoft.com/office/drawing/2014/main" val="2905589397"/>
                    </a:ext>
                  </a:extLst>
                </a:gridCol>
              </a:tblGrid>
              <a:tr h="235145">
                <a:tc gridSpan="3">
                  <a:txBody>
                    <a:bodyPr/>
                    <a:lstStyle/>
                    <a:p>
                      <a:pPr algn="ctr"/>
                      <a:r>
                        <a:rPr kumimoji="1" lang="ja-JP" altLang="en-US" sz="1500" dirty="0" smtClean="0">
                          <a:solidFill>
                            <a:sysClr val="windowText" lastClr="000000"/>
                          </a:solidFill>
                        </a:rPr>
                        <a:t>脂質リスクあり</a:t>
                      </a:r>
                      <a:endParaRPr kumimoji="1" lang="ja-JP" altLang="en-US" sz="1500"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3570947355"/>
                  </a:ext>
                </a:extLst>
              </a:tr>
              <a:tr h="301308">
                <a:tc>
                  <a:txBody>
                    <a:bodyPr/>
                    <a:lstStyle/>
                    <a:p>
                      <a:pPr algn="ctr"/>
                      <a:r>
                        <a:rPr kumimoji="1" lang="en-US" altLang="ja-JP" sz="1500" dirty="0" smtClean="0"/>
                        <a:t>105</a:t>
                      </a:r>
                      <a:r>
                        <a:rPr kumimoji="1" lang="ja-JP" altLang="en-US" sz="1500" dirty="0" smtClean="0"/>
                        <a:t>点</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en-US" altLang="ja-JP" sz="1500" dirty="0" smtClean="0"/>
                        <a:t>41.8%</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1500" dirty="0" smtClean="0"/>
                        <a:t>国 </a:t>
                      </a:r>
                      <a:r>
                        <a:rPr kumimoji="1" lang="en-US" altLang="ja-JP" sz="1500" dirty="0" smtClean="0"/>
                        <a:t>43.7%</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094250"/>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81036147"/>
              </p:ext>
            </p:extLst>
          </p:nvPr>
        </p:nvGraphicFramePr>
        <p:xfrm>
          <a:off x="3775899" y="3916769"/>
          <a:ext cx="2556321" cy="605792"/>
        </p:xfrm>
        <a:graphic>
          <a:graphicData uri="http://schemas.openxmlformats.org/drawingml/2006/table">
            <a:tbl>
              <a:tblPr firstRow="1" bandRow="1">
                <a:tableStyleId>{5C22544A-7EE6-4342-B048-85BDC9FD1C3A}</a:tableStyleId>
              </a:tblPr>
              <a:tblGrid>
                <a:gridCol w="827851">
                  <a:extLst>
                    <a:ext uri="{9D8B030D-6E8A-4147-A177-3AD203B41FA5}">
                      <a16:colId xmlns:a16="http://schemas.microsoft.com/office/drawing/2014/main" val="3062584125"/>
                    </a:ext>
                  </a:extLst>
                </a:gridCol>
                <a:gridCol w="787400">
                  <a:extLst>
                    <a:ext uri="{9D8B030D-6E8A-4147-A177-3AD203B41FA5}">
                      <a16:colId xmlns:a16="http://schemas.microsoft.com/office/drawing/2014/main" val="1674800759"/>
                    </a:ext>
                  </a:extLst>
                </a:gridCol>
                <a:gridCol w="941070">
                  <a:extLst>
                    <a:ext uri="{9D8B030D-6E8A-4147-A177-3AD203B41FA5}">
                      <a16:colId xmlns:a16="http://schemas.microsoft.com/office/drawing/2014/main" val="2905589397"/>
                    </a:ext>
                  </a:extLst>
                </a:gridCol>
              </a:tblGrid>
              <a:tr h="301308">
                <a:tc gridSpan="3">
                  <a:txBody>
                    <a:bodyPr/>
                    <a:lstStyle/>
                    <a:p>
                      <a:pPr algn="ctr"/>
                      <a:r>
                        <a:rPr kumimoji="1" lang="ja-JP" altLang="en-US" sz="1500" dirty="0" smtClean="0">
                          <a:solidFill>
                            <a:sysClr val="windowText" lastClr="000000"/>
                          </a:solidFill>
                        </a:rPr>
                        <a:t>血圧リスクあり</a:t>
                      </a:r>
                      <a:endParaRPr kumimoji="1" lang="ja-JP" altLang="en-US" sz="1500"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3570947355"/>
                  </a:ext>
                </a:extLst>
              </a:tr>
              <a:tr h="301308">
                <a:tc>
                  <a:txBody>
                    <a:bodyPr/>
                    <a:lstStyle/>
                    <a:p>
                      <a:pPr algn="ctr"/>
                      <a:r>
                        <a:rPr kumimoji="1" lang="en-US" altLang="ja-JP" sz="1500" dirty="0" smtClean="0"/>
                        <a:t>102</a:t>
                      </a:r>
                      <a:r>
                        <a:rPr kumimoji="1" lang="ja-JP" altLang="en-US" sz="1500" dirty="0" smtClean="0"/>
                        <a:t>点</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en-US" altLang="ja-JP" sz="1500" dirty="0" smtClean="0"/>
                        <a:t>63.8%</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1500" dirty="0" smtClean="0"/>
                        <a:t>国 </a:t>
                      </a:r>
                      <a:r>
                        <a:rPr kumimoji="1" lang="en-US" altLang="ja-JP" sz="1500" dirty="0" smtClean="0"/>
                        <a:t>64.0%</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094250"/>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1592919749"/>
              </p:ext>
            </p:extLst>
          </p:nvPr>
        </p:nvGraphicFramePr>
        <p:xfrm>
          <a:off x="3775899" y="4782744"/>
          <a:ext cx="2556321" cy="605792"/>
        </p:xfrm>
        <a:graphic>
          <a:graphicData uri="http://schemas.openxmlformats.org/drawingml/2006/table">
            <a:tbl>
              <a:tblPr firstRow="1" bandRow="1">
                <a:tableStyleId>{5C22544A-7EE6-4342-B048-85BDC9FD1C3A}</a:tableStyleId>
              </a:tblPr>
              <a:tblGrid>
                <a:gridCol w="853251">
                  <a:extLst>
                    <a:ext uri="{9D8B030D-6E8A-4147-A177-3AD203B41FA5}">
                      <a16:colId xmlns:a16="http://schemas.microsoft.com/office/drawing/2014/main" val="3062584125"/>
                    </a:ext>
                  </a:extLst>
                </a:gridCol>
                <a:gridCol w="787400">
                  <a:extLst>
                    <a:ext uri="{9D8B030D-6E8A-4147-A177-3AD203B41FA5}">
                      <a16:colId xmlns:a16="http://schemas.microsoft.com/office/drawing/2014/main" val="1674800759"/>
                    </a:ext>
                  </a:extLst>
                </a:gridCol>
                <a:gridCol w="915670">
                  <a:extLst>
                    <a:ext uri="{9D8B030D-6E8A-4147-A177-3AD203B41FA5}">
                      <a16:colId xmlns:a16="http://schemas.microsoft.com/office/drawing/2014/main" val="2905589397"/>
                    </a:ext>
                  </a:extLst>
                </a:gridCol>
              </a:tblGrid>
              <a:tr h="301308">
                <a:tc gridSpan="3">
                  <a:txBody>
                    <a:bodyPr/>
                    <a:lstStyle/>
                    <a:p>
                      <a:pPr algn="ctr"/>
                      <a:r>
                        <a:rPr kumimoji="1" lang="ja-JP" altLang="en-US" sz="1500" dirty="0" smtClean="0">
                          <a:solidFill>
                            <a:sysClr val="windowText" lastClr="000000"/>
                          </a:solidFill>
                        </a:rPr>
                        <a:t>肝機能リスクあり</a:t>
                      </a:r>
                      <a:endParaRPr kumimoji="1" lang="ja-JP" altLang="en-US" sz="1500"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3570947355"/>
                  </a:ext>
                </a:extLst>
              </a:tr>
              <a:tr h="301308">
                <a:tc>
                  <a:txBody>
                    <a:bodyPr/>
                    <a:lstStyle/>
                    <a:p>
                      <a:pPr algn="ctr"/>
                      <a:r>
                        <a:rPr kumimoji="1" lang="en-US" altLang="ja-JP" sz="1500" dirty="0" smtClean="0"/>
                        <a:t>98</a:t>
                      </a:r>
                      <a:r>
                        <a:rPr kumimoji="1" lang="ja-JP" altLang="en-US" sz="1500" dirty="0" smtClean="0"/>
                        <a:t>点</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en-US" altLang="ja-JP" sz="1500" dirty="0" smtClean="0"/>
                        <a:t>26.8%</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kumimoji="1" lang="ja-JP" altLang="en-US" sz="1500" dirty="0" smtClean="0"/>
                        <a:t>国 </a:t>
                      </a:r>
                      <a:r>
                        <a:rPr kumimoji="1" lang="en-US" altLang="ja-JP" sz="1500" dirty="0" smtClean="0"/>
                        <a:t>26.3%</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2094250"/>
                  </a:ext>
                </a:extLst>
              </a:tr>
            </a:tbl>
          </a:graphicData>
        </a:graphic>
      </p:graphicFrame>
      <p:graphicFrame>
        <p:nvGraphicFramePr>
          <p:cNvPr id="29" name="表 28"/>
          <p:cNvGraphicFramePr>
            <a:graphicFrameLocks noGrp="1"/>
          </p:cNvGraphicFramePr>
          <p:nvPr>
            <p:extLst>
              <p:ext uri="{D42A27DB-BD31-4B8C-83A1-F6EECF244321}">
                <p14:modId xmlns:p14="http://schemas.microsoft.com/office/powerpoint/2010/main" val="539077707"/>
              </p:ext>
            </p:extLst>
          </p:nvPr>
        </p:nvGraphicFramePr>
        <p:xfrm>
          <a:off x="179135" y="1324698"/>
          <a:ext cx="1519700" cy="941072"/>
        </p:xfrm>
        <a:graphic>
          <a:graphicData uri="http://schemas.openxmlformats.org/drawingml/2006/table">
            <a:tbl>
              <a:tblPr firstRow="1" bandRow="1">
                <a:tableStyleId>{5C22544A-7EE6-4342-B048-85BDC9FD1C3A}</a:tableStyleId>
              </a:tblPr>
              <a:tblGrid>
                <a:gridCol w="1519700">
                  <a:extLst>
                    <a:ext uri="{9D8B030D-6E8A-4147-A177-3AD203B41FA5}">
                      <a16:colId xmlns:a16="http://schemas.microsoft.com/office/drawing/2014/main" val="3062584125"/>
                    </a:ext>
                  </a:extLst>
                </a:gridCol>
              </a:tblGrid>
              <a:tr h="504598">
                <a:tc>
                  <a:txBody>
                    <a:bodyPr/>
                    <a:lstStyle/>
                    <a:p>
                      <a:pPr algn="ctr"/>
                      <a:r>
                        <a:rPr kumimoji="1" lang="ja-JP" altLang="en-US" sz="1500" dirty="0" smtClean="0">
                          <a:solidFill>
                            <a:sysClr val="windowText" lastClr="000000"/>
                          </a:solidFill>
                        </a:rPr>
                        <a:t>評価</a:t>
                      </a:r>
                      <a:endParaRPr kumimoji="1" lang="en-US" altLang="ja-JP" sz="1500" dirty="0" smtClean="0">
                        <a:solidFill>
                          <a:sysClr val="windowText" lastClr="000000"/>
                        </a:solidFill>
                      </a:endParaRPr>
                    </a:p>
                    <a:p>
                      <a:pPr algn="ctr"/>
                      <a:r>
                        <a:rPr kumimoji="1" lang="en-US" altLang="ja-JP" sz="1100" dirty="0" smtClean="0">
                          <a:solidFill>
                            <a:sysClr val="windowText" lastClr="000000"/>
                          </a:solidFill>
                        </a:rPr>
                        <a:t>※</a:t>
                      </a:r>
                      <a:r>
                        <a:rPr kumimoji="1" lang="ja-JP" altLang="en-US" sz="1100" dirty="0" smtClean="0">
                          <a:solidFill>
                            <a:sysClr val="windowText" lastClr="000000"/>
                          </a:solidFill>
                        </a:rPr>
                        <a:t>各リスクの点数の</a:t>
                      </a:r>
                      <a:endParaRPr kumimoji="1" lang="en-US" altLang="ja-JP" sz="1100" dirty="0" smtClean="0">
                        <a:solidFill>
                          <a:sysClr val="windowText" lastClr="000000"/>
                        </a:solidFill>
                      </a:endParaRPr>
                    </a:p>
                    <a:p>
                      <a:pPr algn="ctr"/>
                      <a:r>
                        <a:rPr kumimoji="1" lang="ja-JP" altLang="en-US" sz="1100" dirty="0" smtClean="0">
                          <a:solidFill>
                            <a:sysClr val="windowText" lastClr="000000"/>
                          </a:solidFill>
                        </a:rPr>
                        <a:t>平均点</a:t>
                      </a:r>
                      <a:endParaRPr kumimoji="1" lang="ja-JP" altLang="en-US" sz="1100" dirty="0">
                        <a:solidFill>
                          <a:sysClr val="windowText" lastClr="000000"/>
                        </a:solidFill>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70947355"/>
                  </a:ext>
                </a:extLst>
              </a:tr>
              <a:tr h="297180">
                <a:tc>
                  <a:txBody>
                    <a:bodyPr/>
                    <a:lstStyle/>
                    <a:p>
                      <a:pPr algn="ctr"/>
                      <a:r>
                        <a:rPr kumimoji="1" lang="en-US" altLang="ja-JP" sz="1500" dirty="0" smtClean="0"/>
                        <a:t>104</a:t>
                      </a:r>
                      <a:r>
                        <a:rPr kumimoji="1" lang="ja-JP" altLang="en-US" sz="1500" dirty="0" smtClean="0"/>
                        <a:t>点</a:t>
                      </a:r>
                      <a:endParaRPr kumimoji="1" lang="ja-JP" altLang="en-US" sz="1500" dirty="0"/>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182094250"/>
                  </a:ext>
                </a:extLst>
              </a:tr>
            </a:tbl>
          </a:graphicData>
        </a:graphic>
      </p:graphicFrame>
      <p:sp>
        <p:nvSpPr>
          <p:cNvPr id="30" name="正方形/長方形 29"/>
          <p:cNvSpPr/>
          <p:nvPr/>
        </p:nvSpPr>
        <p:spPr>
          <a:xfrm>
            <a:off x="1755564" y="1337054"/>
            <a:ext cx="1928305" cy="797735"/>
          </a:xfrm>
          <a:prstGeom prst="rect">
            <a:avLst/>
          </a:prstGeom>
        </p:spPr>
        <p:txBody>
          <a:bodyPr wrap="square" lIns="29250" tIns="29250" rIns="29250" bIns="29250">
            <a:spAutoFit/>
          </a:bodyPr>
          <a:lstStyle/>
          <a:p>
            <a:pPr defTabSz="718288">
              <a:defRPr/>
            </a:pPr>
            <a:r>
              <a:rPr lang="ja-JP" altLang="en-US" sz="1200" dirty="0">
                <a:solidFill>
                  <a:prstClr val="black"/>
                </a:solidFill>
                <a:latin typeface="BIZ UDPゴシック" panose="020B0400000000000000" pitchFamily="50" charset="-128"/>
                <a:ea typeface="BIZ UDPゴシック" panose="020B0400000000000000" pitchFamily="50" charset="-128"/>
              </a:rPr>
              <a:t>国の平均値を</a:t>
            </a:r>
            <a:r>
              <a:rPr lang="en-US" altLang="ja-JP" sz="1200" dirty="0">
                <a:solidFill>
                  <a:prstClr val="black"/>
                </a:solidFill>
                <a:latin typeface="BIZ UDPゴシック" panose="020B0400000000000000" pitchFamily="50" charset="-128"/>
                <a:ea typeface="BIZ UDPゴシック" panose="020B0400000000000000" pitchFamily="50" charset="-128"/>
              </a:rPr>
              <a:t>100</a:t>
            </a:r>
            <a:r>
              <a:rPr lang="ja-JP" altLang="en-US" sz="1200" dirty="0">
                <a:solidFill>
                  <a:prstClr val="black"/>
                </a:solidFill>
                <a:latin typeface="BIZ UDPゴシック" panose="020B0400000000000000" pitchFamily="50" charset="-128"/>
                <a:ea typeface="BIZ UDPゴシック" panose="020B0400000000000000" pitchFamily="50" charset="-128"/>
              </a:rPr>
              <a:t>と</a:t>
            </a:r>
            <a:r>
              <a:rPr lang="ja-JP" altLang="en-US" sz="1200" dirty="0" smtClean="0">
                <a:solidFill>
                  <a:prstClr val="black"/>
                </a:solidFill>
                <a:latin typeface="BIZ UDPゴシック" panose="020B0400000000000000" pitchFamily="50" charset="-128"/>
                <a:ea typeface="BIZ UDPゴシック" panose="020B0400000000000000" pitchFamily="50" charset="-128"/>
              </a:rPr>
              <a:t>した</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場合</a:t>
            </a:r>
            <a:r>
              <a:rPr lang="ja-JP" altLang="en-US" sz="1200" dirty="0">
                <a:solidFill>
                  <a:prstClr val="black"/>
                </a:solidFill>
                <a:latin typeface="BIZ UDPゴシック" panose="020B0400000000000000" pitchFamily="50" charset="-128"/>
                <a:ea typeface="BIZ UDPゴシック" panose="020B0400000000000000" pitchFamily="50" charset="-128"/>
              </a:rPr>
              <a:t>の相対評価を</a:t>
            </a:r>
            <a:r>
              <a:rPr lang="ja-JP" altLang="en-US" sz="1200" dirty="0" smtClean="0">
                <a:solidFill>
                  <a:prstClr val="black"/>
                </a:solidFill>
                <a:latin typeface="BIZ UDPゴシック" panose="020B0400000000000000" pitchFamily="50" charset="-128"/>
                <a:ea typeface="BIZ UDPゴシック" panose="020B0400000000000000" pitchFamily="50" charset="-128"/>
              </a:rPr>
              <a:t>点数化</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200" dirty="0">
                <a:solidFill>
                  <a:prstClr val="black"/>
                </a:solidFill>
                <a:latin typeface="BIZ UDPゴシック" panose="020B0400000000000000" pitchFamily="50" charset="-128"/>
                <a:ea typeface="BIZ UDPゴシック" panose="020B0400000000000000" pitchFamily="50" charset="-128"/>
              </a:rPr>
              <a:t>各リスク保有者の割合</a:t>
            </a:r>
            <a:r>
              <a:rPr lang="ja-JP" altLang="en-US" sz="1200" dirty="0" smtClean="0">
                <a:solidFill>
                  <a:prstClr val="black"/>
                </a:solidFill>
                <a:latin typeface="BIZ UDPゴシック" panose="020B0400000000000000" pitchFamily="50" charset="-128"/>
                <a:ea typeface="BIZ UDPゴシック" panose="020B0400000000000000" pitchFamily="50" charset="-128"/>
              </a:rPr>
              <a:t>が</a:t>
            </a:r>
            <a:endParaRPr lang="en-US" altLang="ja-JP" sz="12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200" dirty="0" smtClean="0">
                <a:solidFill>
                  <a:prstClr val="black"/>
                </a:solidFill>
                <a:latin typeface="BIZ UDPゴシック" panose="020B0400000000000000" pitchFamily="50" charset="-128"/>
                <a:ea typeface="BIZ UDPゴシック" panose="020B0400000000000000" pitchFamily="50" charset="-128"/>
              </a:rPr>
              <a:t>低い</a:t>
            </a:r>
            <a:r>
              <a:rPr lang="ja-JP" altLang="en-US" sz="1200" dirty="0">
                <a:solidFill>
                  <a:prstClr val="black"/>
                </a:solidFill>
                <a:latin typeface="BIZ UDPゴシック" panose="020B0400000000000000" pitchFamily="50" charset="-128"/>
                <a:ea typeface="BIZ UDPゴシック" panose="020B0400000000000000" pitchFamily="50" charset="-128"/>
              </a:rPr>
              <a:t>程、評価</a:t>
            </a:r>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点数</a:t>
            </a:r>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が良い</a:t>
            </a:r>
            <a:endParaRPr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6496794" y="1241666"/>
            <a:ext cx="2373631" cy="752194"/>
          </a:xfrm>
          <a:prstGeom prst="rect">
            <a:avLst/>
          </a:prstGeom>
        </p:spPr>
        <p:txBody>
          <a:bodyPr wrap="square">
            <a:spAutoFit/>
          </a:bodyPr>
          <a:lstStyle/>
          <a:p>
            <a:pPr defTabSz="718288">
              <a:defRPr/>
            </a:pPr>
            <a:r>
              <a:rPr lang="ja-JP" altLang="en-US" sz="1138" u="sng" dirty="0">
                <a:solidFill>
                  <a:prstClr val="black"/>
                </a:solidFill>
                <a:latin typeface="BIZ UDPゴシック" panose="020B0400000000000000" pitchFamily="50" charset="-128"/>
                <a:ea typeface="BIZ UDPゴシック" panose="020B0400000000000000" pitchFamily="50" charset="-128"/>
              </a:rPr>
              <a:t>次のいずれかを満たす者の割合</a:t>
            </a:r>
            <a:endParaRPr lang="en-US" altLang="ja-JP" sz="1138" u="sng"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050" dirty="0">
                <a:solidFill>
                  <a:prstClr val="black"/>
                </a:solidFill>
                <a:latin typeface="BIZ UDPゴシック" panose="020B0400000000000000" pitchFamily="50" charset="-128"/>
                <a:ea typeface="BIZ UDPゴシック" panose="020B0400000000000000" pitchFamily="50" charset="-128"/>
              </a:rPr>
              <a:t>内臓脂肪面積</a:t>
            </a:r>
            <a:r>
              <a:rPr lang="en-US" altLang="ja-JP" sz="1050" dirty="0">
                <a:solidFill>
                  <a:prstClr val="black"/>
                </a:solidFill>
                <a:latin typeface="BIZ UDPゴシック" panose="020B0400000000000000" pitchFamily="50" charset="-128"/>
                <a:ea typeface="BIZ UDPゴシック" panose="020B0400000000000000" pitchFamily="50" charset="-128"/>
              </a:rPr>
              <a:t>100</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050" dirty="0">
                <a:solidFill>
                  <a:prstClr val="black"/>
                </a:solidFill>
                <a:latin typeface="BIZ UDPゴシック" panose="020B0400000000000000" pitchFamily="50" charset="-128"/>
                <a:ea typeface="BIZ UDPゴシック" panose="020B0400000000000000" pitchFamily="50" charset="-128"/>
              </a:rPr>
              <a:t>腹囲男性</a:t>
            </a:r>
            <a:r>
              <a:rPr lang="en-US" altLang="ja-JP" sz="1050" dirty="0">
                <a:solidFill>
                  <a:prstClr val="black"/>
                </a:solidFill>
                <a:latin typeface="BIZ UDPゴシック" panose="020B0400000000000000" pitchFamily="50" charset="-128"/>
                <a:ea typeface="BIZ UDPゴシック" panose="020B0400000000000000" pitchFamily="50" charset="-128"/>
              </a:rPr>
              <a:t>85</a:t>
            </a:r>
            <a:r>
              <a:rPr lang="ja-JP" altLang="en-US" sz="1050" dirty="0">
                <a:solidFill>
                  <a:prstClr val="black"/>
                </a:solidFill>
                <a:latin typeface="BIZ UDPゴシック" panose="020B0400000000000000" pitchFamily="50" charset="-128"/>
                <a:ea typeface="BIZ UDPゴシック" panose="020B0400000000000000" pitchFamily="50" charset="-128"/>
              </a:rPr>
              <a:t>㎝以上・女性</a:t>
            </a:r>
            <a:r>
              <a:rPr lang="en-US" altLang="ja-JP" sz="1050" dirty="0">
                <a:solidFill>
                  <a:prstClr val="black"/>
                </a:solidFill>
                <a:latin typeface="BIZ UDPゴシック" panose="020B0400000000000000" pitchFamily="50" charset="-128"/>
                <a:ea typeface="BIZ UDPゴシック" panose="020B0400000000000000" pitchFamily="50" charset="-128"/>
              </a:rPr>
              <a:t>90</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en-US" altLang="ja-JP" sz="1050" dirty="0">
                <a:solidFill>
                  <a:prstClr val="black"/>
                </a:solidFill>
                <a:latin typeface="BIZ UDPゴシック" panose="020B0400000000000000" pitchFamily="50" charset="-128"/>
                <a:ea typeface="BIZ UDPゴシック" panose="020B0400000000000000" pitchFamily="50" charset="-128"/>
              </a:rPr>
              <a:t>BMI25</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6557754" y="2016492"/>
            <a:ext cx="2373631" cy="880515"/>
          </a:xfrm>
          <a:prstGeom prst="rect">
            <a:avLst/>
          </a:prstGeom>
        </p:spPr>
        <p:txBody>
          <a:bodyPr wrap="square" lIns="29250" tIns="29250" rIns="29250" bIns="29250">
            <a:spAutoFit/>
          </a:bodyPr>
          <a:lstStyle/>
          <a:p>
            <a:pPr defTabSz="718288">
              <a:defRPr/>
            </a:pPr>
            <a:r>
              <a:rPr lang="ja-JP" altLang="en-US" sz="1138" u="sng" dirty="0">
                <a:solidFill>
                  <a:prstClr val="black"/>
                </a:solidFill>
                <a:latin typeface="BIZ UDPゴシック" panose="020B0400000000000000" pitchFamily="50" charset="-128"/>
                <a:ea typeface="BIZ UDPゴシック" panose="020B0400000000000000" pitchFamily="50" charset="-128"/>
              </a:rPr>
              <a:t>次のいずれかを満たす者の割合</a:t>
            </a:r>
            <a:endParaRPr lang="en-US" altLang="ja-JP" sz="1138" u="sng"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050" dirty="0">
                <a:solidFill>
                  <a:prstClr val="black"/>
                </a:solidFill>
                <a:latin typeface="BIZ UDPゴシック" panose="020B0400000000000000" pitchFamily="50" charset="-128"/>
                <a:ea typeface="BIZ UDPゴシック" panose="020B0400000000000000" pitchFamily="50" charset="-128"/>
              </a:rPr>
              <a:t>空腹時血糖</a:t>
            </a:r>
            <a:r>
              <a:rPr lang="en-US" altLang="ja-JP" sz="1050" dirty="0">
                <a:solidFill>
                  <a:prstClr val="black"/>
                </a:solidFill>
                <a:latin typeface="BIZ UDPゴシック" panose="020B0400000000000000" pitchFamily="50" charset="-128"/>
                <a:ea typeface="BIZ UDPゴシック" panose="020B0400000000000000" pitchFamily="50" charset="-128"/>
              </a:rPr>
              <a:t>100</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en-US" altLang="ja-JP" sz="1050" dirty="0">
                <a:solidFill>
                  <a:prstClr val="black"/>
                </a:solidFill>
                <a:latin typeface="BIZ UDPゴシック" panose="020B0400000000000000" pitchFamily="50" charset="-128"/>
                <a:ea typeface="BIZ UDPゴシック" panose="020B0400000000000000" pitchFamily="50" charset="-128"/>
              </a:rPr>
              <a:t>HbA1c5.6</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050" dirty="0">
                <a:solidFill>
                  <a:prstClr val="black"/>
                </a:solidFill>
                <a:latin typeface="BIZ UDPゴシック" panose="020B0400000000000000" pitchFamily="50" charset="-128"/>
                <a:ea typeface="BIZ UDPゴシック" panose="020B0400000000000000" pitchFamily="50" charset="-128"/>
              </a:rPr>
              <a:t>随時血糖</a:t>
            </a:r>
            <a:r>
              <a:rPr lang="en-US" altLang="ja-JP" sz="1050" dirty="0">
                <a:solidFill>
                  <a:prstClr val="black"/>
                </a:solidFill>
                <a:latin typeface="BIZ UDPゴシック" panose="020B0400000000000000" pitchFamily="50" charset="-128"/>
                <a:ea typeface="BIZ UDPゴシック" panose="020B0400000000000000" pitchFamily="50" charset="-128"/>
              </a:rPr>
              <a:t>100</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r>
              <a:rPr lang="en-US" altLang="ja-JP" sz="1050" dirty="0">
                <a:solidFill>
                  <a:prstClr val="black"/>
                </a:solidFill>
                <a:latin typeface="BIZ UDPゴシック" panose="020B0400000000000000" pitchFamily="50" charset="-128"/>
                <a:ea typeface="BIZ UDPゴシック" panose="020B0400000000000000" pitchFamily="50" charset="-128"/>
              </a:rPr>
              <a:t>(</a:t>
            </a:r>
            <a:r>
              <a:rPr lang="ja-JP" altLang="en-US" sz="1050" dirty="0">
                <a:solidFill>
                  <a:prstClr val="black"/>
                </a:solidFill>
                <a:latin typeface="BIZ UDPゴシック" panose="020B0400000000000000" pitchFamily="50" charset="-128"/>
                <a:ea typeface="BIZ UDPゴシック" panose="020B0400000000000000" pitchFamily="50" charset="-128"/>
              </a:rPr>
              <a:t>食後</a:t>
            </a:r>
            <a:r>
              <a:rPr lang="en-US" altLang="ja-JP" sz="1050" dirty="0">
                <a:solidFill>
                  <a:prstClr val="black"/>
                </a:solidFill>
                <a:latin typeface="BIZ UDPゴシック" panose="020B0400000000000000" pitchFamily="50" charset="-128"/>
                <a:ea typeface="BIZ UDPゴシック" panose="020B0400000000000000" pitchFamily="50" charset="-128"/>
              </a:rPr>
              <a:t>3.5-10</a:t>
            </a:r>
            <a:r>
              <a:rPr lang="ja-JP" altLang="en-US" sz="1050" dirty="0">
                <a:solidFill>
                  <a:prstClr val="black"/>
                </a:solidFill>
                <a:latin typeface="BIZ UDPゴシック" panose="020B0400000000000000" pitchFamily="50" charset="-128"/>
                <a:ea typeface="BIZ UDPゴシック" panose="020B0400000000000000" pitchFamily="50" charset="-128"/>
              </a:rPr>
              <a:t>時間</a:t>
            </a:r>
            <a:r>
              <a:rPr lang="en-US" altLang="ja-JP" sz="1050" dirty="0">
                <a:solidFill>
                  <a:prstClr val="black"/>
                </a:solidFill>
                <a:latin typeface="BIZ UDPゴシック" panose="020B0400000000000000" pitchFamily="50" charset="-128"/>
                <a:ea typeface="BIZ UDPゴシック" panose="020B0400000000000000" pitchFamily="50" charset="-128"/>
              </a:rPr>
              <a:t>)</a:t>
            </a:r>
          </a:p>
          <a:p>
            <a:pPr defTabSz="718288">
              <a:defRPr/>
            </a:pPr>
            <a:r>
              <a:rPr lang="ja-JP" altLang="en-US" sz="1050" dirty="0">
                <a:solidFill>
                  <a:prstClr val="black"/>
                </a:solidFill>
                <a:latin typeface="BIZ UDPゴシック" panose="020B0400000000000000" pitchFamily="50" charset="-128"/>
                <a:ea typeface="BIZ UDPゴシック" panose="020B0400000000000000" pitchFamily="50" charset="-128"/>
              </a:rPr>
              <a:t>血糖の服薬有り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33" name="正方形/長方形 32"/>
          <p:cNvSpPr/>
          <p:nvPr/>
        </p:nvSpPr>
        <p:spPr>
          <a:xfrm>
            <a:off x="6491714" y="2938920"/>
            <a:ext cx="2373631" cy="752194"/>
          </a:xfrm>
          <a:prstGeom prst="rect">
            <a:avLst/>
          </a:prstGeom>
        </p:spPr>
        <p:txBody>
          <a:bodyPr wrap="square">
            <a:spAutoFit/>
          </a:bodyPr>
          <a:lstStyle/>
          <a:p>
            <a:pPr defTabSz="718288">
              <a:defRPr/>
            </a:pPr>
            <a:r>
              <a:rPr lang="ja-JP" altLang="en-US" sz="1138" u="sng" dirty="0">
                <a:solidFill>
                  <a:prstClr val="black"/>
                </a:solidFill>
                <a:latin typeface="BIZ UDPゴシック" panose="020B0400000000000000" pitchFamily="50" charset="-128"/>
                <a:ea typeface="BIZ UDPゴシック" panose="020B0400000000000000" pitchFamily="50" charset="-128"/>
              </a:rPr>
              <a:t>次のいずれかを満たす者の割合</a:t>
            </a:r>
            <a:endParaRPr lang="en-US" altLang="ja-JP" sz="1138" u="sng"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050" dirty="0">
                <a:solidFill>
                  <a:prstClr val="black"/>
                </a:solidFill>
                <a:latin typeface="BIZ UDPゴシック" panose="020B0400000000000000" pitchFamily="50" charset="-128"/>
                <a:ea typeface="BIZ UDPゴシック" panose="020B0400000000000000" pitchFamily="50" charset="-128"/>
              </a:rPr>
              <a:t>中性脂肪</a:t>
            </a:r>
            <a:r>
              <a:rPr lang="en-US" altLang="ja-JP" sz="1050" dirty="0">
                <a:solidFill>
                  <a:prstClr val="black"/>
                </a:solidFill>
                <a:latin typeface="BIZ UDPゴシック" panose="020B0400000000000000" pitchFamily="50" charset="-128"/>
                <a:ea typeface="BIZ UDPゴシック" panose="020B0400000000000000" pitchFamily="50" charset="-128"/>
              </a:rPr>
              <a:t>150</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en-US" altLang="ja-JP" sz="1050" dirty="0" smtClean="0">
                <a:solidFill>
                  <a:prstClr val="black"/>
                </a:solidFill>
                <a:latin typeface="BIZ UDPゴシック" panose="020B0400000000000000" pitchFamily="50" charset="-128"/>
                <a:ea typeface="BIZ UDPゴシック" panose="020B0400000000000000" pitchFamily="50" charset="-128"/>
              </a:rPr>
              <a:t>HDL</a:t>
            </a:r>
            <a:r>
              <a:rPr lang="ja-JP" altLang="en-US" sz="1050" dirty="0" smtClean="0">
                <a:solidFill>
                  <a:prstClr val="black"/>
                </a:solidFill>
                <a:latin typeface="BIZ UDPゴシック" panose="020B0400000000000000" pitchFamily="50" charset="-128"/>
                <a:ea typeface="BIZ UDPゴシック" panose="020B0400000000000000" pitchFamily="50" charset="-128"/>
              </a:rPr>
              <a:t>０より</a:t>
            </a:r>
            <a:r>
              <a:rPr lang="ja-JP" altLang="en-US" sz="1050" dirty="0">
                <a:solidFill>
                  <a:prstClr val="black"/>
                </a:solidFill>
                <a:latin typeface="BIZ UDPゴシック" panose="020B0400000000000000" pitchFamily="50" charset="-128"/>
                <a:ea typeface="BIZ UDPゴシック" panose="020B0400000000000000" pitchFamily="50" charset="-128"/>
              </a:rPr>
              <a:t>大かつ</a:t>
            </a:r>
            <a:r>
              <a:rPr lang="en-US" altLang="ja-JP" sz="1050" dirty="0">
                <a:solidFill>
                  <a:prstClr val="black"/>
                </a:solidFill>
                <a:latin typeface="BIZ UDPゴシック" panose="020B0400000000000000" pitchFamily="50" charset="-128"/>
                <a:ea typeface="BIZ UDPゴシック" panose="020B0400000000000000" pitchFamily="50" charset="-128"/>
              </a:rPr>
              <a:t>40</a:t>
            </a:r>
            <a:r>
              <a:rPr lang="ja-JP" altLang="en-US" sz="1050" dirty="0">
                <a:solidFill>
                  <a:prstClr val="black"/>
                </a:solidFill>
                <a:latin typeface="BIZ UDPゴシック" panose="020B0400000000000000" pitchFamily="50" charset="-128"/>
                <a:ea typeface="BIZ UDPゴシック" panose="020B0400000000000000" pitchFamily="50" charset="-128"/>
              </a:rPr>
              <a:t>より小</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050" dirty="0">
                <a:solidFill>
                  <a:prstClr val="black"/>
                </a:solidFill>
                <a:latin typeface="BIZ UDPゴシック" panose="020B0400000000000000" pitchFamily="50" charset="-128"/>
                <a:ea typeface="BIZ UDPゴシック" panose="020B0400000000000000" pitchFamily="50" charset="-128"/>
              </a:rPr>
              <a:t>脂質の服薬有り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34" name="正方形/長方形 33"/>
          <p:cNvSpPr/>
          <p:nvPr/>
        </p:nvSpPr>
        <p:spPr>
          <a:xfrm>
            <a:off x="6491714" y="3839350"/>
            <a:ext cx="2373631" cy="752194"/>
          </a:xfrm>
          <a:prstGeom prst="rect">
            <a:avLst/>
          </a:prstGeom>
        </p:spPr>
        <p:txBody>
          <a:bodyPr wrap="square">
            <a:spAutoFit/>
          </a:bodyPr>
          <a:lstStyle/>
          <a:p>
            <a:pPr defTabSz="718288">
              <a:defRPr/>
            </a:pPr>
            <a:r>
              <a:rPr lang="ja-JP" altLang="en-US" sz="1138" u="sng" dirty="0">
                <a:solidFill>
                  <a:prstClr val="black"/>
                </a:solidFill>
                <a:latin typeface="BIZ UDPゴシック" panose="020B0400000000000000" pitchFamily="50" charset="-128"/>
                <a:ea typeface="BIZ UDPゴシック" panose="020B0400000000000000" pitchFamily="50" charset="-128"/>
              </a:rPr>
              <a:t>次のいずれかを満たす者の割合</a:t>
            </a:r>
            <a:endParaRPr lang="en-US" altLang="ja-JP" sz="1138" u="sng"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050" dirty="0">
                <a:solidFill>
                  <a:prstClr val="black"/>
                </a:solidFill>
                <a:latin typeface="BIZ UDPゴシック" panose="020B0400000000000000" pitchFamily="50" charset="-128"/>
                <a:ea typeface="BIZ UDPゴシック" panose="020B0400000000000000" pitchFamily="50" charset="-128"/>
              </a:rPr>
              <a:t>収縮期血圧</a:t>
            </a:r>
            <a:r>
              <a:rPr lang="en-US" altLang="ja-JP" sz="1050" dirty="0">
                <a:solidFill>
                  <a:prstClr val="black"/>
                </a:solidFill>
                <a:latin typeface="BIZ UDPゴシック" panose="020B0400000000000000" pitchFamily="50" charset="-128"/>
                <a:ea typeface="BIZ UDPゴシック" panose="020B0400000000000000" pitchFamily="50" charset="-128"/>
              </a:rPr>
              <a:t>130</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050" dirty="0">
                <a:solidFill>
                  <a:prstClr val="black"/>
                </a:solidFill>
                <a:latin typeface="BIZ UDPゴシック" panose="020B0400000000000000" pitchFamily="50" charset="-128"/>
                <a:ea typeface="BIZ UDPゴシック" panose="020B0400000000000000" pitchFamily="50" charset="-128"/>
              </a:rPr>
              <a:t>拡張期血圧</a:t>
            </a:r>
            <a:r>
              <a:rPr lang="en-US" altLang="ja-JP" sz="1050" dirty="0">
                <a:solidFill>
                  <a:prstClr val="black"/>
                </a:solidFill>
                <a:latin typeface="BIZ UDPゴシック" panose="020B0400000000000000" pitchFamily="50" charset="-128"/>
                <a:ea typeface="BIZ UDPゴシック" panose="020B0400000000000000" pitchFamily="50" charset="-128"/>
              </a:rPr>
              <a:t>85</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050" dirty="0">
                <a:solidFill>
                  <a:prstClr val="black"/>
                </a:solidFill>
                <a:latin typeface="BIZ UDPゴシック" panose="020B0400000000000000" pitchFamily="50" charset="-128"/>
                <a:ea typeface="BIZ UDPゴシック" panose="020B0400000000000000" pitchFamily="50" charset="-128"/>
              </a:rPr>
              <a:t>血圧の服薬有り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6491714" y="4712478"/>
            <a:ext cx="2373631" cy="752194"/>
          </a:xfrm>
          <a:prstGeom prst="rect">
            <a:avLst/>
          </a:prstGeom>
        </p:spPr>
        <p:txBody>
          <a:bodyPr wrap="square">
            <a:spAutoFit/>
          </a:bodyPr>
          <a:lstStyle/>
          <a:p>
            <a:pPr defTabSz="718288">
              <a:defRPr/>
            </a:pPr>
            <a:r>
              <a:rPr lang="ja-JP" altLang="en-US" sz="1138" u="sng" dirty="0">
                <a:solidFill>
                  <a:prstClr val="black"/>
                </a:solidFill>
                <a:latin typeface="BIZ UDPゴシック" panose="020B0400000000000000" pitchFamily="50" charset="-128"/>
                <a:ea typeface="BIZ UDPゴシック" panose="020B0400000000000000" pitchFamily="50" charset="-128"/>
              </a:rPr>
              <a:t>次のいずれかを満たす者の割合</a:t>
            </a:r>
            <a:endParaRPr lang="en-US" altLang="ja-JP" sz="1138" u="sng"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en-US" altLang="ja-JP" sz="1050" dirty="0">
                <a:solidFill>
                  <a:prstClr val="black"/>
                </a:solidFill>
                <a:latin typeface="BIZ UDPゴシック" panose="020B0400000000000000" pitchFamily="50" charset="-128"/>
                <a:ea typeface="BIZ UDPゴシック" panose="020B0400000000000000" pitchFamily="50" charset="-128"/>
              </a:rPr>
              <a:t>AST(GOT)31</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en-US" altLang="ja-JP" sz="1050" dirty="0">
                <a:solidFill>
                  <a:prstClr val="black"/>
                </a:solidFill>
                <a:latin typeface="BIZ UDPゴシック" panose="020B0400000000000000" pitchFamily="50" charset="-128"/>
                <a:ea typeface="BIZ UDPゴシック" panose="020B0400000000000000" pitchFamily="50" charset="-128"/>
              </a:rPr>
              <a:t>ALT(GPT)31</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en-US" altLang="ja-JP" sz="1050" dirty="0">
                <a:solidFill>
                  <a:prstClr val="black"/>
                </a:solidFill>
                <a:latin typeface="BIZ UDPゴシック" panose="020B0400000000000000" pitchFamily="50" charset="-128"/>
                <a:ea typeface="BIZ UDPゴシック" panose="020B0400000000000000" pitchFamily="50" charset="-128"/>
              </a:rPr>
              <a:t>γ-GT51</a:t>
            </a:r>
            <a:r>
              <a:rPr lang="ja-JP" altLang="en-US" sz="1050" dirty="0">
                <a:solidFill>
                  <a:prstClr val="black"/>
                </a:solidFill>
                <a:latin typeface="BIZ UDPゴシック" panose="020B0400000000000000" pitchFamily="50" charset="-128"/>
                <a:ea typeface="BIZ UDPゴシック" panose="020B0400000000000000" pitchFamily="50" charset="-128"/>
              </a:rPr>
              <a:t>以上</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pic>
        <p:nvPicPr>
          <p:cNvPr id="37" name="図 3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9232" y="2204627"/>
            <a:ext cx="3534637" cy="2899672"/>
          </a:xfrm>
          <a:prstGeom prst="rect">
            <a:avLst/>
          </a:prstGeom>
        </p:spPr>
      </p:pic>
      <p:sp>
        <p:nvSpPr>
          <p:cNvPr id="38" name="円形吹き出し 37"/>
          <p:cNvSpPr/>
          <p:nvPr/>
        </p:nvSpPr>
        <p:spPr>
          <a:xfrm>
            <a:off x="101717" y="3645478"/>
            <a:ext cx="1195685" cy="1040359"/>
          </a:xfrm>
          <a:prstGeom prst="wedgeEllipseCallout">
            <a:avLst>
              <a:gd name="adj1" fmla="val 54629"/>
              <a:gd name="adj2" fmla="val -5800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9250" tIns="29250" rIns="29250" bIns="29250"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全国平均よりも</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良い結果</a:t>
            </a:r>
          </a:p>
        </p:txBody>
      </p:sp>
      <p:sp>
        <p:nvSpPr>
          <p:cNvPr id="39" name="角丸四角形 38"/>
          <p:cNvSpPr/>
          <p:nvPr/>
        </p:nvSpPr>
        <p:spPr>
          <a:xfrm>
            <a:off x="536336" y="3211619"/>
            <a:ext cx="429518" cy="252240"/>
          </a:xfrm>
          <a:prstGeom prst="roundRect">
            <a:avLst>
              <a:gd name="adj" fmla="val 3804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atin typeface="BIZ UDPゴシック" panose="020B0400000000000000" pitchFamily="50" charset="-128"/>
              <a:ea typeface="BIZ UDPゴシック" panose="020B0400000000000000" pitchFamily="50" charset="-128"/>
            </a:endParaRPr>
          </a:p>
        </p:txBody>
      </p:sp>
      <p:sp>
        <p:nvSpPr>
          <p:cNvPr id="40"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25</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5009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（３）</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② 大阪府の現状</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正方形/長方形 8"/>
          <p:cNvSpPr/>
          <p:nvPr/>
        </p:nvSpPr>
        <p:spPr>
          <a:xfrm>
            <a:off x="154547" y="623267"/>
            <a:ext cx="8860664" cy="316562"/>
          </a:xfrm>
          <a:prstGeom prst="rect">
            <a:avLst/>
          </a:prstGeom>
        </p:spPr>
        <p:txBody>
          <a:bodyPr wrap="square">
            <a:spAutoFit/>
          </a:bodyPr>
          <a:lstStyle/>
          <a:p>
            <a:pPr algn="ctr" defTabSz="715570">
              <a:defRPr/>
            </a:pPr>
            <a:r>
              <a:rPr lang="ja-JP" altLang="en-US" sz="1400" dirty="0">
                <a:solidFill>
                  <a:prstClr val="black"/>
                </a:solidFill>
                <a:latin typeface="BIZ UDPゴシック" panose="020B0400000000000000" pitchFamily="50" charset="-128"/>
                <a:ea typeface="BIZ UDPゴシック" panose="020B0400000000000000" pitchFamily="50" charset="-128"/>
              </a:rPr>
              <a:t>大阪府の医療費（</a:t>
            </a:r>
            <a:r>
              <a:rPr lang="en-US" altLang="ja-JP" sz="1400" dirty="0" smtClean="0">
                <a:solidFill>
                  <a:prstClr val="black"/>
                </a:solidFill>
                <a:latin typeface="BIZ UDPゴシック" panose="020B0400000000000000" pitchFamily="50" charset="-128"/>
                <a:ea typeface="BIZ UDPゴシック" panose="020B0400000000000000" pitchFamily="50" charset="-128"/>
              </a:rPr>
              <a:t>R3</a:t>
            </a:r>
            <a:r>
              <a:rPr lang="ja-JP" altLang="en-US" sz="1400" dirty="0" smtClean="0">
                <a:solidFill>
                  <a:prstClr val="black"/>
                </a:solidFill>
                <a:latin typeface="BIZ UDPゴシック" panose="020B0400000000000000" pitchFamily="50" charset="-128"/>
                <a:ea typeface="BIZ UDPゴシック" panose="020B0400000000000000" pitchFamily="50" charset="-128"/>
              </a:rPr>
              <a:t>年度</a:t>
            </a:r>
            <a:r>
              <a:rPr lang="ja-JP" altLang="en-US" sz="1400" dirty="0">
                <a:solidFill>
                  <a:prstClr val="black"/>
                </a:solidFill>
                <a:latin typeface="BIZ UDPゴシック" panose="020B0400000000000000" pitchFamily="50" charset="-128"/>
                <a:ea typeface="BIZ UDPゴシック" panose="020B0400000000000000" pitchFamily="50" charset="-128"/>
              </a:rPr>
              <a:t>市町村国民健康保険被保険者の外来・入院レセプトより）</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3767826" y="6303034"/>
            <a:ext cx="4968007" cy="261610"/>
          </a:xfrm>
          <a:prstGeom prst="rect">
            <a:avLst/>
          </a:prstGeom>
        </p:spPr>
        <p:txBody>
          <a:bodyPr wrap="square">
            <a:spAutoFit/>
          </a:bodyPr>
          <a:lstStyle/>
          <a:p>
            <a:pPr defTabSz="715570">
              <a:defRPr/>
            </a:pPr>
            <a:r>
              <a:rPr lang="ja-JP" altLang="en-US" sz="1050" dirty="0">
                <a:solidFill>
                  <a:prstClr val="black"/>
                </a:solidFill>
                <a:latin typeface="BIZ UDPゴシック" panose="020B0400000000000000" pitchFamily="50" charset="-128"/>
                <a:ea typeface="BIZ UDPゴシック" panose="020B0400000000000000" pitchFamily="50" charset="-128"/>
              </a:rPr>
              <a:t>出典：国保データベース（</a:t>
            </a:r>
            <a:r>
              <a:rPr lang="en-US" altLang="ja-JP" sz="1050" dirty="0">
                <a:solidFill>
                  <a:prstClr val="black"/>
                </a:solidFill>
                <a:latin typeface="BIZ UDPゴシック" panose="020B0400000000000000" pitchFamily="50" charset="-128"/>
                <a:ea typeface="BIZ UDPゴシック" panose="020B0400000000000000" pitchFamily="50" charset="-128"/>
              </a:rPr>
              <a:t>KDB</a:t>
            </a:r>
            <a:r>
              <a:rPr lang="ja-JP" altLang="en-US" sz="1050" dirty="0">
                <a:solidFill>
                  <a:prstClr val="black"/>
                </a:solidFill>
                <a:latin typeface="BIZ UDPゴシック" panose="020B0400000000000000" pitchFamily="50" charset="-128"/>
                <a:ea typeface="BIZ UDPゴシック" panose="020B0400000000000000" pitchFamily="50" charset="-128"/>
              </a:rPr>
              <a:t>）システム「健康スコアリング（医療</a:t>
            </a:r>
            <a:r>
              <a:rPr lang="ja-JP" altLang="en-US" sz="1050" dirty="0" smtClean="0">
                <a:solidFill>
                  <a:prstClr val="black"/>
                </a:solidFill>
                <a:latin typeface="BIZ UDPゴシック" panose="020B0400000000000000" pitchFamily="50" charset="-128"/>
                <a:ea typeface="BIZ UDPゴシック" panose="020B0400000000000000" pitchFamily="50" charset="-128"/>
              </a:rPr>
              <a:t>）」より一部改変</a:t>
            </a:r>
            <a:endParaRPr lang="en-US" altLang="ja-JP" sz="1050"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056949015"/>
              </p:ext>
            </p:extLst>
          </p:nvPr>
        </p:nvGraphicFramePr>
        <p:xfrm>
          <a:off x="154546" y="973798"/>
          <a:ext cx="8860666" cy="5159658"/>
        </p:xfrm>
        <a:graphic>
          <a:graphicData uri="http://schemas.openxmlformats.org/drawingml/2006/table">
            <a:tbl>
              <a:tblPr firstRow="1" bandRow="1">
                <a:tableStyleId>{5C22544A-7EE6-4342-B048-85BDC9FD1C3A}</a:tableStyleId>
              </a:tblPr>
              <a:tblGrid>
                <a:gridCol w="779739">
                  <a:extLst>
                    <a:ext uri="{9D8B030D-6E8A-4147-A177-3AD203B41FA5}">
                      <a16:colId xmlns:a16="http://schemas.microsoft.com/office/drawing/2014/main" val="104866344"/>
                    </a:ext>
                  </a:extLst>
                </a:gridCol>
                <a:gridCol w="453667">
                  <a:extLst>
                    <a:ext uri="{9D8B030D-6E8A-4147-A177-3AD203B41FA5}">
                      <a16:colId xmlns:a16="http://schemas.microsoft.com/office/drawing/2014/main" val="654634911"/>
                    </a:ext>
                  </a:extLst>
                </a:gridCol>
                <a:gridCol w="2140738">
                  <a:extLst>
                    <a:ext uri="{9D8B030D-6E8A-4147-A177-3AD203B41FA5}">
                      <a16:colId xmlns:a16="http://schemas.microsoft.com/office/drawing/2014/main" val="1941704456"/>
                    </a:ext>
                  </a:extLst>
                </a:gridCol>
                <a:gridCol w="439488">
                  <a:extLst>
                    <a:ext uri="{9D8B030D-6E8A-4147-A177-3AD203B41FA5}">
                      <a16:colId xmlns:a16="http://schemas.microsoft.com/office/drawing/2014/main" val="438611314"/>
                    </a:ext>
                  </a:extLst>
                </a:gridCol>
                <a:gridCol w="652144">
                  <a:extLst>
                    <a:ext uri="{9D8B030D-6E8A-4147-A177-3AD203B41FA5}">
                      <a16:colId xmlns:a16="http://schemas.microsoft.com/office/drawing/2014/main" val="4050258904"/>
                    </a:ext>
                  </a:extLst>
                </a:gridCol>
                <a:gridCol w="524552">
                  <a:extLst>
                    <a:ext uri="{9D8B030D-6E8A-4147-A177-3AD203B41FA5}">
                      <a16:colId xmlns:a16="http://schemas.microsoft.com/office/drawing/2014/main" val="3921026210"/>
                    </a:ext>
                  </a:extLst>
                </a:gridCol>
                <a:gridCol w="3473381">
                  <a:extLst>
                    <a:ext uri="{9D8B030D-6E8A-4147-A177-3AD203B41FA5}">
                      <a16:colId xmlns:a16="http://schemas.microsoft.com/office/drawing/2014/main" val="3481515844"/>
                    </a:ext>
                  </a:extLst>
                </a:gridCol>
                <a:gridCol w="396957">
                  <a:extLst>
                    <a:ext uri="{9D8B030D-6E8A-4147-A177-3AD203B41FA5}">
                      <a16:colId xmlns:a16="http://schemas.microsoft.com/office/drawing/2014/main" val="897283178"/>
                    </a:ext>
                  </a:extLst>
                </a:gridCol>
              </a:tblGrid>
              <a:tr h="446673">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BIZ UDPゴシック" panose="020B0400000000000000" pitchFamily="50" charset="-128"/>
                          <a:ea typeface="BIZ UDPゴシック" panose="020B0400000000000000" pitchFamily="50" charset="-128"/>
                        </a:rPr>
                        <a:t>大分類別医療費のうち上位</a:t>
                      </a:r>
                      <a:r>
                        <a:rPr kumimoji="1" lang="en-US" altLang="ja-JP" sz="1300" dirty="0" smtClean="0">
                          <a:latin typeface="BIZ UDPゴシック" panose="020B0400000000000000" pitchFamily="50" charset="-128"/>
                          <a:ea typeface="BIZ UDPゴシック" panose="020B0400000000000000" pitchFamily="50" charset="-128"/>
                        </a:rPr>
                        <a:t>4</a:t>
                      </a:r>
                      <a:r>
                        <a:rPr kumimoji="1" lang="ja-JP" altLang="en-US" sz="1300" dirty="0" smtClean="0">
                          <a:latin typeface="BIZ UDPゴシック" panose="020B0400000000000000" pitchFamily="50" charset="-128"/>
                          <a:ea typeface="BIZ UDPゴシック" panose="020B0400000000000000" pitchFamily="50" charset="-128"/>
                        </a:rPr>
                        <a:t>位までを対象に中分類分析、疾病分類上位</a:t>
                      </a:r>
                      <a:r>
                        <a:rPr kumimoji="1" lang="en-US" altLang="ja-JP" sz="1300" dirty="0" smtClean="0">
                          <a:latin typeface="BIZ UDPゴシック" panose="020B0400000000000000" pitchFamily="50" charset="-128"/>
                          <a:ea typeface="BIZ UDPゴシック" panose="020B0400000000000000" pitchFamily="50" charset="-128"/>
                        </a:rPr>
                        <a:t>3</a:t>
                      </a:r>
                      <a:r>
                        <a:rPr kumimoji="1" lang="ja-JP" altLang="en-US" sz="1300" dirty="0" smtClean="0">
                          <a:latin typeface="BIZ UDPゴシック" panose="020B0400000000000000" pitchFamily="50" charset="-128"/>
                          <a:ea typeface="BIZ UDPゴシック" panose="020B0400000000000000" pitchFamily="50" charset="-128"/>
                        </a:rPr>
                        <a:t>位までを表示</a:t>
                      </a:r>
                      <a:endParaRPr kumimoji="1" lang="en-US" altLang="ja-JP" sz="1300"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BIZ UDPゴシック" panose="020B0400000000000000" pitchFamily="50" charset="-128"/>
                          <a:ea typeface="BIZ UDPゴシック" panose="020B0400000000000000" pitchFamily="50" charset="-128"/>
                        </a:rPr>
                        <a:t>（最大医療資源傷病名を用いて計算）</a:t>
                      </a:r>
                    </a:p>
                  </a:txBody>
                  <a:tcPr marL="37008" marR="37008" marT="37008" marB="37008">
                    <a:solidFill>
                      <a:schemeClr val="accent1">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617045261"/>
                  </a:ext>
                </a:extLst>
              </a:tr>
              <a:tr h="258489">
                <a:tc gridSpan="4">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外来</a:t>
                      </a:r>
                      <a:endParaRPr kumimoji="1" lang="en-US" altLang="ja-JP" sz="1200" dirty="0" smtClean="0">
                        <a:latin typeface="BIZ UDPゴシック" panose="020B0400000000000000" pitchFamily="50" charset="-128"/>
                        <a:ea typeface="BIZ UDPゴシック" panose="020B0400000000000000" pitchFamily="50" charset="-128"/>
                      </a:endParaRPr>
                    </a:p>
                  </a:txBody>
                  <a:tcPr marL="37008" marR="37008" marT="37008" marB="37008"/>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gridSpan="4">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入院</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solidFill>
                      <a:schemeClr val="accent2">
                        <a:lumMod val="40000"/>
                        <a:lumOff val="60000"/>
                      </a:schemeClr>
                    </a:solidFill>
                  </a:tcPr>
                </a:tc>
                <a:tc h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a:tc>
                <a:tc h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a:tc>
                <a:tc h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125344749"/>
                  </a:ext>
                </a:extLst>
              </a:tr>
              <a:tr h="258489">
                <a:tc>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大分類</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a:t>
                      </a:r>
                    </a:p>
                  </a:txBody>
                  <a:tcPr marL="37008" marR="37008" marT="37008" marB="37008"/>
                </a:tc>
                <a:tc>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中分類分析</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a:t>
                      </a:r>
                    </a:p>
                  </a:txBody>
                  <a:tcPr marL="37008" marR="37008" marT="37008" marB="37008"/>
                </a:tc>
                <a:tc>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大分類</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solidFill>
                      <a:schemeClr val="accent2">
                        <a:lumMod val="20000"/>
                        <a:lumOff val="80000"/>
                      </a:schemeClr>
                    </a:solidFill>
                  </a:tcPr>
                </a:tc>
                <a:tc>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a:t>
                      </a:r>
                    </a:p>
                  </a:txBody>
                  <a:tcPr marL="37008" marR="37008" marT="37008" marB="37008">
                    <a:solidFill>
                      <a:schemeClr val="accent2">
                        <a:lumMod val="20000"/>
                        <a:lumOff val="80000"/>
                      </a:schemeClr>
                    </a:solidFill>
                  </a:tcPr>
                </a:tc>
                <a:tc>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中分類分析</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solidFill>
                      <a:schemeClr val="accent2">
                        <a:lumMod val="20000"/>
                        <a:lumOff val="80000"/>
                      </a:schemeClr>
                    </a:solidFill>
                  </a:tcPr>
                </a:tc>
                <a:tc>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solidFill>
                      <a:schemeClr val="accent2">
                        <a:lumMod val="20000"/>
                        <a:lumOff val="80000"/>
                      </a:schemeClr>
                    </a:solidFill>
                  </a:tcPr>
                </a:tc>
                <a:extLst>
                  <a:ext uri="{0D108BD9-81ED-4DB2-BD59-A6C34878D82A}">
                    <a16:rowId xmlns:a16="http://schemas.microsoft.com/office/drawing/2014/main" val="218740065"/>
                  </a:ext>
                </a:extLst>
              </a:tr>
              <a:tr h="446673">
                <a:tc rowSpan="4">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新生物</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rowSpan="4">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15.3</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a:txBody>
                    <a:bodyPr/>
                    <a:lstStyle/>
                    <a:p>
                      <a:r>
                        <a:rPr kumimoji="1" lang="ja-JP" altLang="en-US" sz="1200" dirty="0" smtClean="0">
                          <a:latin typeface="BIZ UDPゴシック" panose="020B0400000000000000" pitchFamily="50" charset="-128"/>
                          <a:ea typeface="BIZ UDPゴシック" panose="020B0400000000000000" pitchFamily="50" charset="-128"/>
                        </a:rPr>
                        <a:t>その他の悪性新生物＜腫瘍＞</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5.2</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rowSpan="4">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循環器</a:t>
                      </a:r>
                    </a:p>
                  </a:txBody>
                  <a:tcPr marL="37008" marR="37008" marT="37008" marB="37008" anchor="ctr">
                    <a:solidFill>
                      <a:schemeClr val="accent2">
                        <a:lumMod val="40000"/>
                        <a:lumOff val="60000"/>
                      </a:schemeClr>
                    </a:solidFill>
                  </a:tcPr>
                </a:tc>
                <a:tc rowSpan="4">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18.9</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その他の心疾患</a:t>
                      </a:r>
                    </a:p>
                  </a:txBody>
                  <a:tcPr marL="37008" marR="37008" marT="37008" marB="37008" anchor="ctr">
                    <a:solidFill>
                      <a:schemeClr val="accent2">
                        <a:lumMod val="40000"/>
                        <a:lumOff val="60000"/>
                      </a:schemeClr>
                    </a:solidFill>
                  </a:tcPr>
                </a:tc>
                <a:tc rowSpan="2">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6.8</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extLst>
                  <a:ext uri="{0D108BD9-81ED-4DB2-BD59-A6C34878D82A}">
                    <a16:rowId xmlns:a16="http://schemas.microsoft.com/office/drawing/2014/main" val="1055370321"/>
                  </a:ext>
                </a:extLst>
              </a:tr>
              <a:tr h="95096">
                <a:tc vMerge="1">
                  <a:txBody>
                    <a:bodyPr/>
                    <a:lstStyle/>
                    <a:p>
                      <a:pPr>
                        <a:lnSpc>
                          <a:spcPts val="1900"/>
                        </a:lnSpc>
                      </a:pP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pPr>
                        <a:lnSpc>
                          <a:spcPts val="1900"/>
                        </a:lnSpc>
                      </a:pP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rowSpan="2">
                  <a:txBody>
                    <a:bodyPr/>
                    <a:lstStyle/>
                    <a:p>
                      <a:pPr>
                        <a:lnSpc>
                          <a:spcPts val="1900"/>
                        </a:lnSpc>
                      </a:pPr>
                      <a:r>
                        <a:rPr kumimoji="1" lang="ja-JP" altLang="en-US" sz="1200" dirty="0" smtClean="0">
                          <a:latin typeface="BIZ UDPゴシック" panose="020B0400000000000000" pitchFamily="50" charset="-128"/>
                          <a:ea typeface="BIZ UDPゴシック" panose="020B0400000000000000" pitchFamily="50" charset="-128"/>
                        </a:rPr>
                        <a:t>気管、気管支及び肺の悪性新生物＜腫瘍＞</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rgbClr val="D2DEEF"/>
                    </a:solidFill>
                  </a:tcPr>
                </a:tc>
                <a:tc rowSpan="2">
                  <a:txBody>
                    <a:bodyPr/>
                    <a:lstStyle/>
                    <a:p>
                      <a:pPr algn="r">
                        <a:lnSpc>
                          <a:spcPts val="1900"/>
                        </a:lnSpc>
                      </a:pPr>
                      <a:r>
                        <a:rPr kumimoji="1" lang="en-US" altLang="ja-JP" sz="1200" dirty="0" smtClean="0">
                          <a:latin typeface="BIZ UDPゴシック" panose="020B0400000000000000" pitchFamily="50" charset="-128"/>
                          <a:ea typeface="BIZ UDPゴシック" panose="020B0400000000000000" pitchFamily="50" charset="-128"/>
                        </a:rPr>
                        <a:t>3.0</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rgbClr val="D2DEEF"/>
                    </a:solidFill>
                  </a:tcPr>
                </a:tc>
                <a:tc vMerge="1">
                  <a:txBody>
                    <a:bodyPr/>
                    <a:lstStyle/>
                    <a:p>
                      <a:pPr>
                        <a:lnSpc>
                          <a:spcPts val="1900"/>
                        </a:lnSpc>
                      </a:pP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pPr>
                        <a:lnSpc>
                          <a:spcPts val="1900"/>
                        </a:lnSpc>
                      </a:pP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pPr marL="0" marR="0" lvl="0" indent="0" algn="l" defTabSz="914400" rtl="0" eaLnBrk="1" fontAlgn="auto" latinLnBrk="0" hangingPunct="1">
                        <a:lnSpc>
                          <a:spcPts val="1900"/>
                        </a:lnSpc>
                        <a:spcBef>
                          <a:spcPts val="0"/>
                        </a:spcBef>
                        <a:spcAft>
                          <a:spcPts val="0"/>
                        </a:spcAft>
                        <a:buClrTx/>
                        <a:buSzTx/>
                        <a:buFontTx/>
                        <a:buNone/>
                        <a:tabLst/>
                        <a:defRPr/>
                      </a:pPr>
                      <a:endParaRPr kumimoji="1" lang="ja-JP" altLang="en-US" sz="1300" dirty="0" smtClean="0">
                        <a:latin typeface="UD デジタル 教科書体 N-R" panose="02020400000000000000" pitchFamily="17" charset="-128"/>
                        <a:ea typeface="UD デジタル 教科書体 N-R" panose="02020400000000000000" pitchFamily="17" charset="-128"/>
                      </a:endParaRPr>
                    </a:p>
                  </a:txBody>
                  <a:tcPr marL="37008" marR="37008" marT="37008" marB="37008" anchor="ctr">
                    <a:solidFill>
                      <a:schemeClr val="accent2">
                        <a:lumMod val="40000"/>
                        <a:lumOff val="60000"/>
                      </a:schemeClr>
                    </a:solidFill>
                  </a:tcPr>
                </a:tc>
                <a:tc vMerge="1">
                  <a:txBody>
                    <a:bodyPr/>
                    <a:lstStyle/>
                    <a:p>
                      <a:pPr algn="r">
                        <a:lnSpc>
                          <a:spcPts val="1900"/>
                        </a:lnSpc>
                      </a:pPr>
                      <a:endParaRPr kumimoji="1" lang="ja-JP" altLang="en-US" sz="1300" dirty="0">
                        <a:latin typeface="UD デジタル 教科書体 N-R" panose="02020400000000000000" pitchFamily="17" charset="-128"/>
                        <a:ea typeface="UD デジタル 教科書体 N-R" panose="02020400000000000000" pitchFamily="17" charset="-128"/>
                      </a:endParaRPr>
                    </a:p>
                  </a:txBody>
                  <a:tcPr marL="37008" marR="37008" marT="37008" marB="37008">
                    <a:solidFill>
                      <a:schemeClr val="accent2">
                        <a:lumMod val="40000"/>
                        <a:lumOff val="60000"/>
                      </a:schemeClr>
                    </a:solidFill>
                  </a:tcPr>
                </a:tc>
                <a:extLst>
                  <a:ext uri="{0D108BD9-81ED-4DB2-BD59-A6C34878D82A}">
                    <a16:rowId xmlns:a16="http://schemas.microsoft.com/office/drawing/2014/main" val="1951001760"/>
                  </a:ext>
                </a:extLst>
              </a:tr>
              <a:tr h="4336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1" lang="zh-CN" altLang="en-US" sz="1200" dirty="0" smtClean="0">
                          <a:latin typeface="BIZ UDPゴシック" panose="020B0400000000000000" pitchFamily="50" charset="-128"/>
                          <a:ea typeface="BIZ UDPゴシック" panose="020B0400000000000000" pitchFamily="50" charset="-128"/>
                        </a:rPr>
                        <a:t>虚血性心疾患</a:t>
                      </a:r>
                      <a:endParaRPr kumimoji="1" lang="ja-JP" altLang="en-US" sz="1200" dirty="0" smtClean="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tc>
                  <a:txBody>
                    <a:bodyPr/>
                    <a:lstStyle/>
                    <a:p>
                      <a:pPr algn="r">
                        <a:lnSpc>
                          <a:spcPts val="1900"/>
                        </a:lnSpc>
                      </a:pPr>
                      <a:r>
                        <a:rPr kumimoji="1" lang="en-US" altLang="ja-JP" sz="1200" dirty="0" smtClean="0">
                          <a:latin typeface="BIZ UDPゴシック" panose="020B0400000000000000" pitchFamily="50" charset="-128"/>
                          <a:ea typeface="BIZ UDPゴシック" panose="020B0400000000000000" pitchFamily="50" charset="-128"/>
                        </a:rPr>
                        <a:t>3.3</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extLst>
                  <a:ext uri="{0D108BD9-81ED-4DB2-BD59-A6C34878D82A}">
                    <a16:rowId xmlns:a16="http://schemas.microsoft.com/office/drawing/2014/main" val="1872198880"/>
                  </a:ext>
                </a:extLst>
              </a:tr>
              <a:tr h="267756">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a:txBody>
                    <a:bodyPr/>
                    <a:lstStyle/>
                    <a:p>
                      <a:r>
                        <a:rPr kumimoji="1" lang="ja-JP" altLang="en-US" sz="1200" dirty="0" smtClean="0">
                          <a:latin typeface="BIZ UDPゴシック" panose="020B0400000000000000" pitchFamily="50" charset="-128"/>
                          <a:ea typeface="BIZ UDPゴシック" panose="020B0400000000000000" pitchFamily="50" charset="-128"/>
                        </a:rPr>
                        <a:t>乳房の悪性新生物＜腫瘍＞</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2.1</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a:txBody>
                    <a:bodyPr/>
                    <a:lstStyle/>
                    <a:p>
                      <a:r>
                        <a:rPr kumimoji="1" lang="ja-JP" altLang="en-US" sz="1200" dirty="0" smtClean="0">
                          <a:latin typeface="BIZ UDPゴシック" panose="020B0400000000000000" pitchFamily="50" charset="-128"/>
                          <a:ea typeface="BIZ UDPゴシック" panose="020B0400000000000000" pitchFamily="50" charset="-128"/>
                        </a:rPr>
                        <a:t>脳梗塞</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3.0</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extLst>
                  <a:ext uri="{0D108BD9-81ED-4DB2-BD59-A6C34878D82A}">
                    <a16:rowId xmlns:a16="http://schemas.microsoft.com/office/drawing/2014/main" val="345823285"/>
                  </a:ext>
                </a:extLst>
              </a:tr>
              <a:tr h="258489">
                <a:tc rowSpan="5">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内分泌</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rowSpan="5">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14.1</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a:txBody>
                    <a:bodyPr/>
                    <a:lstStyle/>
                    <a:p>
                      <a:r>
                        <a:rPr kumimoji="1" lang="ja-JP" altLang="en-US" sz="1200" dirty="0" smtClean="0">
                          <a:latin typeface="BIZ UDPゴシック" panose="020B0400000000000000" pitchFamily="50" charset="-128"/>
                          <a:ea typeface="BIZ UDPゴシック" panose="020B0400000000000000" pitchFamily="50" charset="-128"/>
                        </a:rPr>
                        <a:t>糖尿病</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8.2</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rowSpan="5">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新生物</a:t>
                      </a:r>
                    </a:p>
                  </a:txBody>
                  <a:tcPr marL="37008" marR="37008" marT="37008" marB="37008" anchor="ctr">
                    <a:solidFill>
                      <a:schemeClr val="accent2">
                        <a:lumMod val="20000"/>
                        <a:lumOff val="80000"/>
                      </a:schemeClr>
                    </a:solidFill>
                  </a:tcPr>
                </a:tc>
                <a:tc rowSpan="5">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18.6</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その他の悪性新生物＜腫瘍＞</a:t>
                      </a:r>
                    </a:p>
                  </a:txBody>
                  <a:tcPr marL="37008" marR="37008" marT="37008" marB="37008" anchor="ctr">
                    <a:solidFill>
                      <a:schemeClr val="accent2">
                        <a:lumMod val="20000"/>
                        <a:lumOff val="80000"/>
                      </a:schemeClr>
                    </a:solidFill>
                  </a:tcPr>
                </a:tc>
                <a:tc rowSpan="2">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6.9</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20000"/>
                        <a:lumOff val="80000"/>
                      </a:schemeClr>
                    </a:solidFill>
                  </a:tcPr>
                </a:tc>
                <a:extLst>
                  <a:ext uri="{0D108BD9-81ED-4DB2-BD59-A6C34878D82A}">
                    <a16:rowId xmlns:a16="http://schemas.microsoft.com/office/drawing/2014/main" val="2689003337"/>
                  </a:ext>
                </a:extLst>
              </a:tr>
              <a:tr h="91567">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rowSpan="2">
                  <a:txBody>
                    <a:bodyPr/>
                    <a:lstStyle/>
                    <a:p>
                      <a:r>
                        <a:rPr kumimoji="1" lang="ja-JP" altLang="en-US" sz="1200" dirty="0" smtClean="0">
                          <a:latin typeface="BIZ UDPゴシック" panose="020B0400000000000000" pitchFamily="50" charset="-128"/>
                          <a:ea typeface="BIZ UDPゴシック" panose="020B0400000000000000" pitchFamily="50" charset="-128"/>
                        </a:rPr>
                        <a:t>脂質異常症</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rgbClr val="EAEFF7"/>
                    </a:solidFill>
                  </a:tcPr>
                </a:tc>
                <a:tc rowSpan="2">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4.0</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rgbClr val="EAEFF7"/>
                    </a:solidFill>
                  </a:tcPr>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300" dirty="0" smtClean="0">
                        <a:latin typeface="UD デジタル 教科書体 N-R" panose="02020400000000000000" pitchFamily="17" charset="-128"/>
                        <a:ea typeface="UD デジタル 教科書体 N-R" panose="02020400000000000000" pitchFamily="17" charset="-128"/>
                      </a:endParaRPr>
                    </a:p>
                  </a:txBody>
                  <a:tcPr marL="37008" marR="37008" marT="37008" marB="37008" anchor="ctr">
                    <a:solidFill>
                      <a:schemeClr val="accent2">
                        <a:lumMod val="20000"/>
                        <a:lumOff val="80000"/>
                      </a:schemeClr>
                    </a:solidFill>
                  </a:tcPr>
                </a:tc>
                <a:tc vMerge="1">
                  <a:txBody>
                    <a:bodyPr/>
                    <a:lstStyle/>
                    <a:p>
                      <a:pPr algn="r"/>
                      <a:endParaRPr kumimoji="1" lang="ja-JP" altLang="en-US" sz="1300" dirty="0">
                        <a:latin typeface="UD デジタル 教科書体 N-R" panose="02020400000000000000" pitchFamily="17" charset="-128"/>
                        <a:ea typeface="UD デジタル 教科書体 N-R" panose="02020400000000000000" pitchFamily="17" charset="-128"/>
                      </a:endParaRPr>
                    </a:p>
                  </a:txBody>
                  <a:tcPr marL="37008" marR="37008" marT="37008" marB="37008">
                    <a:solidFill>
                      <a:schemeClr val="accent2">
                        <a:lumMod val="20000"/>
                        <a:lumOff val="80000"/>
                      </a:schemeClr>
                    </a:solidFill>
                  </a:tcPr>
                </a:tc>
                <a:extLst>
                  <a:ext uri="{0D108BD9-81ED-4DB2-BD59-A6C34878D82A}">
                    <a16:rowId xmlns:a16="http://schemas.microsoft.com/office/drawing/2014/main" val="3514969183"/>
                  </a:ext>
                </a:extLst>
              </a:tr>
              <a:tr h="16692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気管、気管支及び肺の悪性新生物＜腫瘍＞</a:t>
                      </a:r>
                    </a:p>
                  </a:txBody>
                  <a:tcPr marL="37008" marR="37008" marT="37008" marB="37008" anchor="ctr">
                    <a:solidFill>
                      <a:schemeClr val="accent2">
                        <a:lumMod val="20000"/>
                        <a:lumOff val="80000"/>
                      </a:schemeClr>
                    </a:solidFill>
                  </a:tcPr>
                </a:tc>
                <a:tc rowSpan="2">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2.6</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20000"/>
                        <a:lumOff val="80000"/>
                      </a:schemeClr>
                    </a:solidFill>
                  </a:tcPr>
                </a:tc>
                <a:extLst>
                  <a:ext uri="{0D108BD9-81ED-4DB2-BD59-A6C34878D82A}">
                    <a16:rowId xmlns:a16="http://schemas.microsoft.com/office/drawing/2014/main" val="3139904302"/>
                  </a:ext>
                </a:extLst>
              </a:tr>
              <a:tr h="131529">
                <a:tc vMerge="1">
                  <a:txBody>
                    <a:bodyPr/>
                    <a:lstStyle/>
                    <a:p>
                      <a:pPr>
                        <a:lnSpc>
                          <a:spcPts val="1900"/>
                        </a:lnSpc>
                      </a:pP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36000" marR="36000" marT="36000" marB="36000"/>
                </a:tc>
                <a:tc vMerge="1">
                  <a:txBody>
                    <a:bodyPr/>
                    <a:lstStyle/>
                    <a:p>
                      <a:pPr>
                        <a:lnSpc>
                          <a:spcPts val="1900"/>
                        </a:lnSpc>
                      </a:pP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36000" marR="36000" marT="36000" marB="36000"/>
                </a:tc>
                <a:tc rowSpan="2">
                  <a:txBody>
                    <a:bodyPr/>
                    <a:lstStyle/>
                    <a:p>
                      <a:pPr>
                        <a:lnSpc>
                          <a:spcPts val="1900"/>
                        </a:lnSpc>
                      </a:pPr>
                      <a:r>
                        <a:rPr kumimoji="1" lang="ja-JP" altLang="en-US" sz="1200" dirty="0" smtClean="0">
                          <a:latin typeface="BIZ UDPゴシック" panose="020B0400000000000000" pitchFamily="50" charset="-128"/>
                          <a:ea typeface="BIZ UDPゴシック" panose="020B0400000000000000" pitchFamily="50" charset="-128"/>
                        </a:rPr>
                        <a:t>その他の内分泌、栄養及び</a:t>
                      </a:r>
                      <a:endParaRPr kumimoji="1" lang="en-US" altLang="ja-JP" sz="1200" dirty="0" smtClean="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smtClean="0">
                          <a:latin typeface="BIZ UDPゴシック" panose="020B0400000000000000" pitchFamily="50" charset="-128"/>
                          <a:ea typeface="BIZ UDPゴシック" panose="020B0400000000000000" pitchFamily="50" charset="-128"/>
                        </a:rPr>
                        <a:t>代謝障害</a:t>
                      </a:r>
                      <a:endParaRPr kumimoji="1" lang="ja-JP" altLang="en-US" sz="1200" dirty="0">
                        <a:latin typeface="BIZ UDPゴシック" panose="020B0400000000000000" pitchFamily="50" charset="-128"/>
                        <a:ea typeface="BIZ UDPゴシック" panose="020B0400000000000000" pitchFamily="50" charset="-128"/>
                      </a:endParaRPr>
                    </a:p>
                  </a:txBody>
                  <a:tcPr marL="29140" marR="29140" marT="29140" marB="29140" anchor="ctr"/>
                </a:tc>
                <a:tc rowSpan="2">
                  <a:txBody>
                    <a:bodyPr/>
                    <a:lstStyle/>
                    <a:p>
                      <a:pPr algn="r">
                        <a:lnSpc>
                          <a:spcPts val="1900"/>
                        </a:lnSpc>
                      </a:pPr>
                      <a:r>
                        <a:rPr kumimoji="1" lang="en-US" altLang="ja-JP" sz="1200" dirty="0" smtClean="0">
                          <a:latin typeface="BIZ UDPゴシック" panose="020B0400000000000000" pitchFamily="50" charset="-128"/>
                          <a:ea typeface="BIZ UDPゴシック" panose="020B0400000000000000" pitchFamily="50" charset="-128"/>
                        </a:rPr>
                        <a:t>1.3</a:t>
                      </a:r>
                      <a:endParaRPr kumimoji="1" lang="ja-JP" altLang="en-US" sz="1200" dirty="0">
                        <a:latin typeface="BIZ UDPゴシック" panose="020B0400000000000000" pitchFamily="50" charset="-128"/>
                        <a:ea typeface="BIZ UDPゴシック" panose="020B0400000000000000" pitchFamily="50" charset="-128"/>
                      </a:endParaRPr>
                    </a:p>
                  </a:txBody>
                  <a:tcPr marL="29140" marR="29140" marT="29140" marB="29140" anchor="ctr"/>
                </a:tc>
                <a:tc vMerge="1">
                  <a:txBody>
                    <a:bodyPr/>
                    <a:lstStyle/>
                    <a:p>
                      <a:pPr>
                        <a:lnSpc>
                          <a:spcPts val="1900"/>
                        </a:lnSpc>
                      </a:pP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36000" marR="36000" marT="36000" marB="36000"/>
                </a:tc>
                <a:tc vMerge="1">
                  <a:txBody>
                    <a:bodyPr/>
                    <a:lstStyle/>
                    <a:p>
                      <a:pPr>
                        <a:lnSpc>
                          <a:spcPts val="1900"/>
                        </a:lnSpc>
                      </a:pPr>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36000" marR="36000" marT="36000" marB="36000"/>
                </a:tc>
                <a:tc vMerge="1">
                  <a:txBody>
                    <a:bodyPr/>
                    <a:lstStyle/>
                    <a:p>
                      <a:pPr marL="0" marR="0" lvl="0" indent="0" algn="l" defTabSz="742950" rtl="0" eaLnBrk="1" fontAlgn="auto" latinLnBrk="0" hangingPunct="1">
                        <a:lnSpc>
                          <a:spcPts val="1900"/>
                        </a:lnSpc>
                        <a:spcBef>
                          <a:spcPts val="0"/>
                        </a:spcBef>
                        <a:spcAft>
                          <a:spcPts val="0"/>
                        </a:spcAft>
                        <a:buClrTx/>
                        <a:buSzTx/>
                        <a:buFontTx/>
                        <a:buNone/>
                        <a:tabLst/>
                        <a:defRPr/>
                      </a:pPr>
                      <a:endParaRPr kumimoji="1" lang="ja-JP" altLang="en-US" sz="1300" dirty="0" smtClean="0">
                        <a:latin typeface="UD デジタル 教科書体 N-R" panose="02020400000000000000" pitchFamily="17" charset="-128"/>
                        <a:ea typeface="UD デジタル 教科書体 N-R" panose="02020400000000000000" pitchFamily="17" charset="-128"/>
                      </a:endParaRPr>
                    </a:p>
                  </a:txBody>
                  <a:tcPr marL="29140" marR="29140" marT="29140" marB="29140" anchor="ctr">
                    <a:solidFill>
                      <a:schemeClr val="accent2">
                        <a:lumMod val="20000"/>
                        <a:lumOff val="80000"/>
                      </a:schemeClr>
                    </a:solidFill>
                  </a:tcPr>
                </a:tc>
                <a:tc vMerge="1">
                  <a:txBody>
                    <a:bodyPr/>
                    <a:lstStyle/>
                    <a:p>
                      <a:pPr algn="r">
                        <a:lnSpc>
                          <a:spcPts val="1900"/>
                        </a:lnSpc>
                      </a:pPr>
                      <a:endParaRPr kumimoji="1" lang="ja-JP" altLang="en-US" sz="1300" dirty="0">
                        <a:latin typeface="UD デジタル 教科書体 N-R" panose="02020400000000000000" pitchFamily="17" charset="-128"/>
                        <a:ea typeface="UD デジタル 教科書体 N-R" panose="02020400000000000000" pitchFamily="17" charset="-128"/>
                      </a:endParaRPr>
                    </a:p>
                  </a:txBody>
                  <a:tcPr marL="29140" marR="29140" marT="29140" marB="29140">
                    <a:solidFill>
                      <a:schemeClr val="accent2">
                        <a:lumMod val="20000"/>
                        <a:lumOff val="80000"/>
                      </a:schemeClr>
                    </a:solidFill>
                  </a:tcPr>
                </a:tc>
                <a:extLst>
                  <a:ext uri="{0D108BD9-81ED-4DB2-BD59-A6C34878D82A}">
                    <a16:rowId xmlns:a16="http://schemas.microsoft.com/office/drawing/2014/main" val="509529622"/>
                  </a:ext>
                </a:extLst>
              </a:tr>
              <a:tr h="5137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742950" rtl="0" eaLnBrk="1" fontAlgn="auto" latinLnBrk="0" hangingPunct="1">
                        <a:lnSpc>
                          <a:spcPts val="19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良性新生物＜腫瘍＞及びその他の新生物＜腫瘍＞</a:t>
                      </a:r>
                    </a:p>
                  </a:txBody>
                  <a:tcPr marL="29140" marR="29140" marT="29140" marB="29140" anchor="ctr">
                    <a:solidFill>
                      <a:schemeClr val="accent2">
                        <a:lumMod val="20000"/>
                        <a:lumOff val="80000"/>
                      </a:schemeClr>
                    </a:solidFill>
                  </a:tcPr>
                </a:tc>
                <a:tc>
                  <a:txBody>
                    <a:bodyPr/>
                    <a:lstStyle/>
                    <a:p>
                      <a:pPr algn="r">
                        <a:lnSpc>
                          <a:spcPts val="1900"/>
                        </a:lnSpc>
                      </a:pPr>
                      <a:r>
                        <a:rPr kumimoji="1" lang="en-US" altLang="ja-JP" sz="1200" dirty="0" smtClean="0">
                          <a:latin typeface="BIZ UDPゴシック" panose="020B0400000000000000" pitchFamily="50" charset="-128"/>
                          <a:ea typeface="BIZ UDPゴシック" panose="020B0400000000000000" pitchFamily="50" charset="-128"/>
                        </a:rPr>
                        <a:t>1.7</a:t>
                      </a:r>
                      <a:endParaRPr kumimoji="1" lang="ja-JP" altLang="en-US" sz="1200" dirty="0">
                        <a:latin typeface="BIZ UDPゴシック" panose="020B0400000000000000" pitchFamily="50" charset="-128"/>
                        <a:ea typeface="BIZ UDPゴシック" panose="020B0400000000000000" pitchFamily="50" charset="-128"/>
                      </a:endParaRPr>
                    </a:p>
                  </a:txBody>
                  <a:tcPr marL="29140" marR="29140" marT="29140" marB="29140" anchor="ctr">
                    <a:solidFill>
                      <a:schemeClr val="accent2">
                        <a:lumMod val="20000"/>
                        <a:lumOff val="80000"/>
                      </a:schemeClr>
                    </a:solidFill>
                  </a:tcPr>
                </a:tc>
                <a:extLst>
                  <a:ext uri="{0D108BD9-81ED-4DB2-BD59-A6C34878D82A}">
                    <a16:rowId xmlns:a16="http://schemas.microsoft.com/office/drawing/2014/main" val="2320820713"/>
                  </a:ext>
                </a:extLst>
              </a:tr>
              <a:tr h="258489">
                <a:tc rowSpan="4">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尿路性器</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rowSpan="4">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11.0</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a:txBody>
                    <a:bodyPr/>
                    <a:lstStyle/>
                    <a:p>
                      <a:r>
                        <a:rPr kumimoji="1" lang="ja-JP" altLang="en-US" sz="1200" dirty="0" smtClean="0">
                          <a:latin typeface="BIZ UDPゴシック" panose="020B0400000000000000" pitchFamily="50" charset="-128"/>
                          <a:ea typeface="BIZ UDPゴシック" panose="020B0400000000000000" pitchFamily="50" charset="-128"/>
                        </a:rPr>
                        <a:t>腎不全</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8.7</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rowSpan="4">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筋骨格</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tc rowSpan="4">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9.6</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tc>
                  <a:txBody>
                    <a:bodyPr/>
                    <a:lstStyle/>
                    <a:p>
                      <a:r>
                        <a:rPr kumimoji="1" lang="ja-JP" altLang="en-US" sz="1200" dirty="0" smtClean="0">
                          <a:latin typeface="BIZ UDPゴシック" panose="020B0400000000000000" pitchFamily="50" charset="-128"/>
                          <a:ea typeface="BIZ UDPゴシック" panose="020B0400000000000000" pitchFamily="50" charset="-128"/>
                        </a:rPr>
                        <a:t>関節症</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2.8</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extLst>
                  <a:ext uri="{0D108BD9-81ED-4DB2-BD59-A6C34878D82A}">
                    <a16:rowId xmlns:a16="http://schemas.microsoft.com/office/drawing/2014/main" val="4260263116"/>
                  </a:ext>
                </a:extLst>
              </a:tr>
              <a:tr h="258489">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a:txBody>
                    <a:bodyPr/>
                    <a:lstStyle/>
                    <a:p>
                      <a:r>
                        <a:rPr kumimoji="1" lang="ja-JP" altLang="en-US" sz="1200" dirty="0" smtClean="0">
                          <a:latin typeface="BIZ UDPゴシック" panose="020B0400000000000000" pitchFamily="50" charset="-128"/>
                          <a:ea typeface="BIZ UDPゴシック" panose="020B0400000000000000" pitchFamily="50" charset="-128"/>
                        </a:rPr>
                        <a:t>その他の腎尿路系の疾患</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rgbClr val="D2DEEF"/>
                    </a:solidFill>
                  </a:tcP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0.8</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rgbClr val="D2DEEF"/>
                    </a:solidFill>
                  </a:tcPr>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rowSpan="2">
                  <a:txBody>
                    <a:bodyPr/>
                    <a:lstStyle/>
                    <a:p>
                      <a:r>
                        <a:rPr kumimoji="1" lang="ja-JP" altLang="en-US" sz="1200" dirty="0" smtClean="0">
                          <a:latin typeface="BIZ UDPゴシック" panose="020B0400000000000000" pitchFamily="50" charset="-128"/>
                          <a:ea typeface="BIZ UDPゴシック" panose="020B0400000000000000" pitchFamily="50" charset="-128"/>
                        </a:rPr>
                        <a:t>その他の筋骨格系及び結合組織の疾患</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tc rowSpan="2">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2.7</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extLst>
                  <a:ext uri="{0D108BD9-81ED-4DB2-BD59-A6C34878D82A}">
                    <a16:rowId xmlns:a16="http://schemas.microsoft.com/office/drawing/2014/main" val="3280252364"/>
                  </a:ext>
                </a:extLst>
              </a:tr>
              <a:tr h="117895">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rowSpan="2">
                  <a:txBody>
                    <a:bodyPr/>
                    <a:lstStyle/>
                    <a:p>
                      <a:r>
                        <a:rPr kumimoji="1" lang="ja-JP" altLang="en-US" sz="1200" dirty="0" smtClean="0">
                          <a:latin typeface="BIZ UDPゴシック" panose="020B0400000000000000" pitchFamily="50" charset="-128"/>
                          <a:ea typeface="BIZ UDPゴシック" panose="020B0400000000000000" pitchFamily="50" charset="-128"/>
                        </a:rPr>
                        <a:t>乳房及びその他の女性生殖器の疾患</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rowSpan="2">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0.5</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300" dirty="0">
                        <a:latin typeface="UD デジタル 教科書体 N-R" panose="02020400000000000000" pitchFamily="17" charset="-128"/>
                        <a:ea typeface="UD デジタル 教科書体 N-R" panose="02020400000000000000" pitchFamily="17" charset="-128"/>
                      </a:endParaRPr>
                    </a:p>
                  </a:txBody>
                  <a:tcPr marL="37008" marR="37008" marT="37008" marB="37008" anchor="ctr">
                    <a:solidFill>
                      <a:schemeClr val="accent2">
                        <a:lumMod val="40000"/>
                        <a:lumOff val="60000"/>
                      </a:schemeClr>
                    </a:solidFill>
                  </a:tcPr>
                </a:tc>
                <a:tc vMerge="1">
                  <a:txBody>
                    <a:bodyPr/>
                    <a:lstStyle/>
                    <a:p>
                      <a:pPr algn="r"/>
                      <a:endParaRPr kumimoji="1" lang="ja-JP" altLang="en-US" sz="1300" dirty="0">
                        <a:latin typeface="UD デジタル 教科書体 N-R" panose="02020400000000000000" pitchFamily="17" charset="-128"/>
                        <a:ea typeface="UD デジタル 教科書体 N-R" panose="02020400000000000000" pitchFamily="17" charset="-128"/>
                      </a:endParaRPr>
                    </a:p>
                  </a:txBody>
                  <a:tcPr marL="37008" marR="37008" marT="37008" marB="37008">
                    <a:solidFill>
                      <a:schemeClr val="accent2">
                        <a:lumMod val="40000"/>
                        <a:lumOff val="60000"/>
                      </a:schemeClr>
                    </a:solidFill>
                  </a:tcPr>
                </a:tc>
                <a:extLst>
                  <a:ext uri="{0D108BD9-81ED-4DB2-BD59-A6C34878D82A}">
                    <a16:rowId xmlns:a16="http://schemas.microsoft.com/office/drawing/2014/main" val="2796105495"/>
                  </a:ext>
                </a:extLst>
              </a:tr>
              <a:tr h="32877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smtClean="0">
                          <a:latin typeface="BIZ UDPゴシック" panose="020B0400000000000000" pitchFamily="50" charset="-128"/>
                          <a:ea typeface="BIZ UDPゴシック" panose="020B0400000000000000" pitchFamily="50" charset="-128"/>
                        </a:rPr>
                        <a:t>脊椎障害（脊椎症を含む）</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2.0</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40000"/>
                        <a:lumOff val="60000"/>
                      </a:schemeClr>
                    </a:solidFill>
                  </a:tcPr>
                </a:tc>
                <a:extLst>
                  <a:ext uri="{0D108BD9-81ED-4DB2-BD59-A6C34878D82A}">
                    <a16:rowId xmlns:a16="http://schemas.microsoft.com/office/drawing/2014/main" val="2188139926"/>
                  </a:ext>
                </a:extLst>
              </a:tr>
              <a:tr h="258489">
                <a:tc rowSpan="3">
                  <a:txBody>
                    <a:bodyPr/>
                    <a:lstStyle/>
                    <a:p>
                      <a:pPr algn="ctr"/>
                      <a:r>
                        <a:rPr kumimoji="1" lang="ja-JP" altLang="en-US" sz="1200" dirty="0" smtClean="0">
                          <a:latin typeface="BIZ UDPゴシック" panose="020B0400000000000000" pitchFamily="50" charset="-128"/>
                          <a:ea typeface="BIZ UDPゴシック" panose="020B0400000000000000" pitchFamily="50" charset="-128"/>
                        </a:rPr>
                        <a:t>循環器</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rowSpan="3">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10.5</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a:txBody>
                    <a:bodyPr/>
                    <a:lstStyle/>
                    <a:p>
                      <a:r>
                        <a:rPr kumimoji="1" lang="ja-JP" altLang="en-US" sz="1200" dirty="0" smtClean="0">
                          <a:latin typeface="BIZ UDPゴシック" panose="020B0400000000000000" pitchFamily="50" charset="-128"/>
                          <a:ea typeface="BIZ UDPゴシック" panose="020B0400000000000000" pitchFamily="50" charset="-128"/>
                        </a:rPr>
                        <a:t>高血圧性疾患</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4.9</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rowSpan="3">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精神</a:t>
                      </a:r>
                    </a:p>
                  </a:txBody>
                  <a:tcPr marL="37008" marR="37008" marT="37008" marB="37008" anchor="ctr">
                    <a:solidFill>
                      <a:schemeClr val="accent2">
                        <a:lumMod val="20000"/>
                        <a:lumOff val="80000"/>
                      </a:schemeClr>
                    </a:solidFill>
                  </a:tcPr>
                </a:tc>
                <a:tc rowSpan="3">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9.2</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20000"/>
                        <a:lumOff val="8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統合失調症、統合失調型障害及び妄想性障害</a:t>
                      </a:r>
                    </a:p>
                  </a:txBody>
                  <a:tcPr marL="37008" marR="37008" marT="37008" marB="37008" anchor="ctr">
                    <a:solidFill>
                      <a:schemeClr val="accent2">
                        <a:lumMod val="20000"/>
                        <a:lumOff val="80000"/>
                      </a:schemeClr>
                    </a:solidFill>
                  </a:tcP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5.1</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20000"/>
                        <a:lumOff val="80000"/>
                      </a:schemeClr>
                    </a:solidFill>
                  </a:tcPr>
                </a:tc>
                <a:extLst>
                  <a:ext uri="{0D108BD9-81ED-4DB2-BD59-A6C34878D82A}">
                    <a16:rowId xmlns:a16="http://schemas.microsoft.com/office/drawing/2014/main" val="226389726"/>
                  </a:ext>
                </a:extLst>
              </a:tr>
              <a:tr h="258489">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a:txBody>
                    <a:bodyPr/>
                    <a:lstStyle/>
                    <a:p>
                      <a:r>
                        <a:rPr kumimoji="1" lang="ja-JP" altLang="en-US" sz="1200" dirty="0" smtClean="0">
                          <a:latin typeface="BIZ UDPゴシック" panose="020B0400000000000000" pitchFamily="50" charset="-128"/>
                          <a:ea typeface="BIZ UDPゴシック" panose="020B0400000000000000" pitchFamily="50" charset="-128"/>
                        </a:rPr>
                        <a:t>その他の心疾患</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rgbClr val="EAEFF7"/>
                    </a:solidFill>
                  </a:tcP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3.7</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rgbClr val="EAEFF7"/>
                    </a:solidFill>
                  </a:tcPr>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気分（感情）障害（躁うつ病を含む）</a:t>
                      </a:r>
                    </a:p>
                  </a:txBody>
                  <a:tcPr marL="37008" marR="37008" marT="37008" marB="37008" anchor="ctr">
                    <a:solidFill>
                      <a:schemeClr val="accent2">
                        <a:lumMod val="20000"/>
                        <a:lumOff val="80000"/>
                      </a:schemeClr>
                    </a:solidFill>
                  </a:tcP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1.7</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20000"/>
                        <a:lumOff val="80000"/>
                      </a:schemeClr>
                    </a:solidFill>
                  </a:tcPr>
                </a:tc>
                <a:extLst>
                  <a:ext uri="{0D108BD9-81ED-4DB2-BD59-A6C34878D82A}">
                    <a16:rowId xmlns:a16="http://schemas.microsoft.com/office/drawing/2014/main" val="2129068948"/>
                  </a:ext>
                </a:extLst>
              </a:tr>
              <a:tr h="258489">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a:txBody>
                    <a:bodyPr/>
                    <a:lstStyle/>
                    <a:p>
                      <a:r>
                        <a:rPr kumimoji="1" lang="zh-CN" altLang="en-US" sz="1200" dirty="0" smtClean="0">
                          <a:latin typeface="BIZ UDPゴシック" panose="020B0400000000000000" pitchFamily="50" charset="-128"/>
                          <a:ea typeface="BIZ UDPゴシック" panose="020B0400000000000000" pitchFamily="50" charset="-128"/>
                        </a:rPr>
                        <a:t>虚血性心疾患</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0.8</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vMerge="1">
                  <a:txBody>
                    <a:bodyPr/>
                    <a:lstStyle/>
                    <a:p>
                      <a:endParaRPr kumimoji="1" lang="ja-JP" altLang="en-US" sz="1600" dirty="0">
                        <a:latin typeface="UD デジタル 教科書体 N-R" panose="02020400000000000000" pitchFamily="17" charset="-128"/>
                        <a:ea typeface="UD デジタル 教科書体 N-R" panose="02020400000000000000" pitchFamily="17" charset="-128"/>
                      </a:endParaRPr>
                    </a:p>
                  </a:txBody>
                  <a:tcPr marL="45720" marR="4572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200" dirty="0" smtClean="0">
                          <a:latin typeface="BIZ UDPゴシック" panose="020B0400000000000000" pitchFamily="50" charset="-128"/>
                          <a:ea typeface="BIZ UDPゴシック" panose="020B0400000000000000" pitchFamily="50" charset="-128"/>
                        </a:rPr>
                        <a:t>その他の精神及び行動の障害</a:t>
                      </a:r>
                    </a:p>
                  </a:txBody>
                  <a:tcPr marL="37008" marR="37008" marT="37008" marB="37008" anchor="ctr">
                    <a:solidFill>
                      <a:schemeClr val="accent2">
                        <a:lumMod val="20000"/>
                        <a:lumOff val="80000"/>
                      </a:schemeClr>
                    </a:solidFill>
                  </a:tcPr>
                </a:tc>
                <a:tc>
                  <a:txBody>
                    <a:bodyPr/>
                    <a:lstStyle/>
                    <a:p>
                      <a:pPr algn="r"/>
                      <a:r>
                        <a:rPr kumimoji="1" lang="en-US" altLang="ja-JP" sz="1200" dirty="0" smtClean="0">
                          <a:latin typeface="BIZ UDPゴシック" panose="020B0400000000000000" pitchFamily="50" charset="-128"/>
                          <a:ea typeface="BIZ UDPゴシック" panose="020B0400000000000000" pitchFamily="50" charset="-128"/>
                        </a:rPr>
                        <a:t>1.3</a:t>
                      </a:r>
                      <a:endParaRPr kumimoji="1" lang="ja-JP" altLang="en-US" sz="1200" dirty="0">
                        <a:latin typeface="BIZ UDPゴシック" panose="020B0400000000000000" pitchFamily="50" charset="-128"/>
                        <a:ea typeface="BIZ UDPゴシック" panose="020B0400000000000000" pitchFamily="50" charset="-128"/>
                      </a:endParaRPr>
                    </a:p>
                  </a:txBody>
                  <a:tcPr marL="37008" marR="37008" marT="37008" marB="37008" anchor="ctr">
                    <a:solidFill>
                      <a:schemeClr val="accent2">
                        <a:lumMod val="20000"/>
                        <a:lumOff val="80000"/>
                      </a:schemeClr>
                    </a:solidFill>
                  </a:tcPr>
                </a:tc>
                <a:extLst>
                  <a:ext uri="{0D108BD9-81ED-4DB2-BD59-A6C34878D82A}">
                    <a16:rowId xmlns:a16="http://schemas.microsoft.com/office/drawing/2014/main" val="2402084575"/>
                  </a:ext>
                </a:extLst>
              </a:tr>
            </a:tbl>
          </a:graphicData>
        </a:graphic>
      </p:graphicFrame>
      <p:sp>
        <p:nvSpPr>
          <p:cNvPr id="12" name="角丸四角形 11"/>
          <p:cNvSpPr/>
          <p:nvPr/>
        </p:nvSpPr>
        <p:spPr>
          <a:xfrm>
            <a:off x="1362214" y="4391640"/>
            <a:ext cx="2609815" cy="277560"/>
          </a:xfrm>
          <a:prstGeom prst="roundRect">
            <a:avLst>
              <a:gd name="adj" fmla="val 3804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57">
              <a:latin typeface="BIZ UDPゴシック" panose="020B0400000000000000" pitchFamily="50" charset="-128"/>
              <a:ea typeface="BIZ UDPゴシック" panose="020B0400000000000000" pitchFamily="50" charset="-128"/>
            </a:endParaRPr>
          </a:p>
        </p:txBody>
      </p:sp>
      <p:sp>
        <p:nvSpPr>
          <p:cNvPr id="14"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26</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4562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（３） </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重症化予防の取組み</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36" name="グループ化 35"/>
          <p:cNvGrpSpPr/>
          <p:nvPr/>
        </p:nvGrpSpPr>
        <p:grpSpPr>
          <a:xfrm>
            <a:off x="665605" y="993098"/>
            <a:ext cx="7848872" cy="5460773"/>
            <a:chOff x="146048" y="750461"/>
            <a:chExt cx="8750931" cy="5753723"/>
          </a:xfrm>
        </p:grpSpPr>
        <p:sp>
          <p:nvSpPr>
            <p:cNvPr id="37" name="正方形/長方形 36"/>
            <p:cNvSpPr/>
            <p:nvPr/>
          </p:nvSpPr>
          <p:spPr>
            <a:xfrm>
              <a:off x="146048" y="3264823"/>
              <a:ext cx="8750931" cy="3239361"/>
            </a:xfrm>
            <a:prstGeom prst="rect">
              <a:avLst/>
            </a:prstGeom>
            <a:solidFill>
              <a:schemeClr val="bg1"/>
            </a:solidFill>
            <a:ln w="31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7">
                <a:latin typeface="BIZ UDPゴシック" panose="020B0400000000000000" pitchFamily="50" charset="-128"/>
                <a:ea typeface="BIZ UDPゴシック" panose="020B0400000000000000" pitchFamily="50" charset="-128"/>
              </a:endParaRPr>
            </a:p>
          </p:txBody>
        </p:sp>
        <p:sp>
          <p:nvSpPr>
            <p:cNvPr id="38" name="二等辺三角形 37"/>
            <p:cNvSpPr/>
            <p:nvPr/>
          </p:nvSpPr>
          <p:spPr>
            <a:xfrm rot="10800000">
              <a:off x="495063" y="1460986"/>
              <a:ext cx="7998632" cy="1667589"/>
            </a:xfrm>
            <a:prstGeom prst="triangl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7" dirty="0">
                <a:latin typeface="BIZ UDPゴシック" panose="020B0400000000000000" pitchFamily="50" charset="-128"/>
                <a:ea typeface="BIZ UDPゴシック" panose="020B0400000000000000" pitchFamily="50" charset="-128"/>
              </a:endParaRPr>
            </a:p>
          </p:txBody>
        </p:sp>
        <p:sp>
          <p:nvSpPr>
            <p:cNvPr id="39" name="角丸四角形 38"/>
            <p:cNvSpPr/>
            <p:nvPr/>
          </p:nvSpPr>
          <p:spPr>
            <a:xfrm>
              <a:off x="358221" y="978678"/>
              <a:ext cx="8440615" cy="668716"/>
            </a:xfrm>
            <a:prstGeom prst="roundRect">
              <a:avLst>
                <a:gd name="adj" fmla="val 311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7">
                <a:latin typeface="BIZ UDPゴシック" panose="020B0400000000000000" pitchFamily="50" charset="-128"/>
                <a:ea typeface="BIZ UDPゴシック" panose="020B0400000000000000" pitchFamily="50" charset="-128"/>
              </a:endParaRPr>
            </a:p>
          </p:txBody>
        </p:sp>
        <p:sp>
          <p:nvSpPr>
            <p:cNvPr id="40" name="下矢印 39"/>
            <p:cNvSpPr/>
            <p:nvPr/>
          </p:nvSpPr>
          <p:spPr>
            <a:xfrm>
              <a:off x="7249534" y="1576659"/>
              <a:ext cx="403047" cy="393875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7">
                <a:latin typeface="BIZ UDPゴシック" panose="020B0400000000000000" pitchFamily="50" charset="-128"/>
                <a:ea typeface="BIZ UDPゴシック" panose="020B0400000000000000" pitchFamily="50" charset="-128"/>
              </a:endParaRPr>
            </a:p>
          </p:txBody>
        </p:sp>
        <p:sp>
          <p:nvSpPr>
            <p:cNvPr id="41" name="正方形/長方形 40"/>
            <p:cNvSpPr/>
            <p:nvPr/>
          </p:nvSpPr>
          <p:spPr>
            <a:xfrm>
              <a:off x="1005129" y="1070574"/>
              <a:ext cx="1775012" cy="46276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大阪府医師会</a:t>
              </a:r>
            </a:p>
          </p:txBody>
        </p:sp>
        <p:sp>
          <p:nvSpPr>
            <p:cNvPr id="42" name="楕円 41">
              <a:extLst>
                <a:ext uri="{FF2B5EF4-FFF2-40B4-BE49-F238E27FC236}">
                  <a16:creationId xmlns:a16="http://schemas.microsoft.com/office/drawing/2014/main" id="{AD9A110D-451D-4F88-A522-3C66FFF0A8A4}"/>
                </a:ext>
              </a:extLst>
            </p:cNvPr>
            <p:cNvSpPr>
              <a:spLocks noChangeArrowheads="1"/>
            </p:cNvSpPr>
            <p:nvPr/>
          </p:nvSpPr>
          <p:spPr bwMode="auto">
            <a:xfrm>
              <a:off x="2776631" y="3589699"/>
              <a:ext cx="3501342" cy="2689490"/>
            </a:xfrm>
            <a:prstGeom prst="ellipse">
              <a:avLst/>
            </a:prstGeom>
            <a:solidFill>
              <a:srgbClr val="FFE699"/>
            </a:solidFill>
            <a:ln w="12700">
              <a:solidFill>
                <a:srgbClr val="FFD966"/>
              </a:solidFill>
              <a:miter lim="800000"/>
              <a:headEnd/>
              <a:tailEnd/>
            </a:ln>
          </p:spPr>
          <p:txBody>
            <a:bodyPr vert="horz" wrap="square" lIns="63305" tIns="31652" rIns="63305" bIns="31652"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pPr>
              <a:endParaRPr kumimoji="0" lang="ja-JP" altLang="ja-JP" sz="831" dirty="0">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78BDA333-9D94-4808-9655-752D67E7BFD7}"/>
                </a:ext>
              </a:extLst>
            </p:cNvPr>
            <p:cNvSpPr>
              <a:spLocks noChangeArrowheads="1"/>
            </p:cNvSpPr>
            <p:nvPr/>
          </p:nvSpPr>
          <p:spPr bwMode="auto">
            <a:xfrm>
              <a:off x="358222" y="5398755"/>
              <a:ext cx="1756527" cy="775517"/>
            </a:xfrm>
            <a:prstGeom prst="rect">
              <a:avLst/>
            </a:prstGeom>
            <a:solidFill>
              <a:srgbClr val="B4C7E7"/>
            </a:solidFill>
            <a:ln w="12700">
              <a:solidFill>
                <a:srgbClr val="2F528F"/>
              </a:solidFill>
              <a:miter lim="800000"/>
              <a:headEnd/>
              <a:tailEnd/>
            </a:ln>
          </p:spPr>
          <p:txBody>
            <a:bodyPr vert="horz" wrap="square" lIns="63305" tIns="31652" rIns="63305" bIns="31652"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pPr>
              <a:r>
                <a:rPr kumimoji="0" lang="ja-JP" altLang="ja-JP" sz="1200" b="1"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地区医師会</a:t>
              </a:r>
              <a:endParaRPr kumimoji="0" lang="ja-JP"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eaLnBrk="0" fontAlgn="base" hangingPunct="0">
                <a:spcBef>
                  <a:spcPct val="0"/>
                </a:spcBef>
                <a:spcAft>
                  <a:spcPct val="0"/>
                </a:spcAft>
              </a:pPr>
              <a:r>
                <a:rPr kumimoji="0" lang="ja-JP" altLang="ja-JP" sz="105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（地域</a:t>
              </a:r>
              <a:r>
                <a:rPr kumimoji="0" lang="ja-JP" altLang="ja-JP" sz="1050" dirty="0" smtClean="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のコーディネータ</a:t>
              </a:r>
              <a:r>
                <a:rPr kumimoji="0" lang="ja-JP" altLang="ja-JP" sz="105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a:t>
              </a:r>
              <a:endParaRPr kumimoji="0" lang="ja-JP" altLang="ja-JP" sz="105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44" name="矢印: 左右 34">
              <a:extLst>
                <a:ext uri="{FF2B5EF4-FFF2-40B4-BE49-F238E27FC236}">
                  <a16:creationId xmlns:a16="http://schemas.microsoft.com/office/drawing/2014/main" id="{0555CDA3-6257-4559-8E35-B620BD417E83}"/>
                </a:ext>
              </a:extLst>
            </p:cNvPr>
            <p:cNvSpPr/>
            <p:nvPr/>
          </p:nvSpPr>
          <p:spPr>
            <a:xfrm rot="7740000">
              <a:off x="3078917" y="4417660"/>
              <a:ext cx="963692" cy="531692"/>
            </a:xfrm>
            <a:prstGeom prst="leftRightArrow">
              <a:avLst/>
            </a:prstGeom>
            <a:solidFill>
              <a:schemeClr val="bg1"/>
            </a:solidFill>
            <a:ln w="12700" cap="flat" cmpd="sng" algn="ctr">
              <a:solidFill>
                <a:srgbClr val="4472C4">
                  <a:shade val="50000"/>
                </a:srgbClr>
              </a:solidFill>
              <a:prstDash val="solid"/>
              <a:miter lim="800000"/>
            </a:ln>
            <a:effectLst/>
          </p:spPr>
          <p:txBody>
            <a:bodyPr rot="0" spcFirstLastPara="0" vert="horz" wrap="square" lIns="63305" tIns="31652" rIns="63305" bIns="31652"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831">
                <a:latin typeface="BIZ UDPゴシック" panose="020B0400000000000000" pitchFamily="50" charset="-128"/>
                <a:ea typeface="BIZ UDPゴシック" panose="020B0400000000000000" pitchFamily="50" charset="-128"/>
              </a:endParaRPr>
            </a:p>
          </p:txBody>
        </p:sp>
        <p:sp>
          <p:nvSpPr>
            <p:cNvPr id="45" name="矢印: 左右 35">
              <a:extLst>
                <a:ext uri="{FF2B5EF4-FFF2-40B4-BE49-F238E27FC236}">
                  <a16:creationId xmlns:a16="http://schemas.microsoft.com/office/drawing/2014/main" id="{7404522D-7B7F-46CF-A292-A891ABEA53CD}"/>
                </a:ext>
              </a:extLst>
            </p:cNvPr>
            <p:cNvSpPr/>
            <p:nvPr/>
          </p:nvSpPr>
          <p:spPr>
            <a:xfrm rot="13888751">
              <a:off x="5052038" y="4430997"/>
              <a:ext cx="963692" cy="549091"/>
            </a:xfrm>
            <a:prstGeom prst="leftRightArrow">
              <a:avLst/>
            </a:prstGeom>
            <a:solidFill>
              <a:schemeClr val="bg1"/>
            </a:solidFill>
            <a:ln w="12700" cap="flat" cmpd="sng" algn="ctr">
              <a:solidFill>
                <a:srgbClr val="4472C4">
                  <a:shade val="50000"/>
                </a:srgbClr>
              </a:solidFill>
              <a:prstDash val="solid"/>
              <a:miter lim="800000"/>
            </a:ln>
            <a:effectLst/>
          </p:spPr>
          <p:txBody>
            <a:bodyPr rot="0" spcFirstLastPara="0" vert="horz" wrap="square" lIns="63305" tIns="31652" rIns="63305" bIns="31652"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831">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6D3E6CDD-F1A9-4FC6-8FA6-BF5C0A155D8C}"/>
                </a:ext>
              </a:extLst>
            </p:cNvPr>
            <p:cNvSpPr/>
            <p:nvPr/>
          </p:nvSpPr>
          <p:spPr>
            <a:xfrm>
              <a:off x="2057107" y="4465826"/>
              <a:ext cx="5071162" cy="324288"/>
            </a:xfrm>
            <a:prstGeom prst="rect">
              <a:avLst/>
            </a:prstGeom>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ctr" eaLnBrk="0" fontAlgn="base" hangingPunct="0">
                <a:spcBef>
                  <a:spcPct val="0"/>
                </a:spcBef>
                <a:spcAft>
                  <a:spcPct val="0"/>
                </a:spcAft>
              </a:pPr>
              <a:r>
                <a:rPr kumimoji="0" lang="ja-JP" altLang="ja-JP" sz="1400" b="1" dirty="0">
                  <a:solidFill>
                    <a:srgbClr val="FF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糖尿病性腎症重症化予防事業の展開</a:t>
              </a:r>
              <a:endParaRPr kumimoji="0" lang="ja-JP"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47" name="矢印: 左右 35">
              <a:extLst>
                <a:ext uri="{FF2B5EF4-FFF2-40B4-BE49-F238E27FC236}">
                  <a16:creationId xmlns:a16="http://schemas.microsoft.com/office/drawing/2014/main" id="{7404522D-7B7F-46CF-A292-A891ABEA53CD}"/>
                </a:ext>
              </a:extLst>
            </p:cNvPr>
            <p:cNvSpPr/>
            <p:nvPr/>
          </p:nvSpPr>
          <p:spPr>
            <a:xfrm>
              <a:off x="4039811" y="5476997"/>
              <a:ext cx="963692" cy="463469"/>
            </a:xfrm>
            <a:prstGeom prst="leftRightArrow">
              <a:avLst/>
            </a:prstGeom>
            <a:solidFill>
              <a:schemeClr val="bg1"/>
            </a:solidFill>
            <a:ln w="12700" cap="flat" cmpd="sng" algn="ctr">
              <a:solidFill>
                <a:srgbClr val="4472C4">
                  <a:shade val="50000"/>
                </a:srgbClr>
              </a:solidFill>
              <a:prstDash val="solid"/>
              <a:miter lim="800000"/>
            </a:ln>
            <a:effectLst/>
          </p:spPr>
          <p:txBody>
            <a:bodyPr rot="0" spcFirstLastPara="0" vert="horz" wrap="square" lIns="63305" tIns="31652" rIns="63305" bIns="31652"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sz="831">
                <a:latin typeface="BIZ UDPゴシック" panose="020B0400000000000000" pitchFamily="50" charset="-128"/>
                <a:ea typeface="BIZ UDPゴシック" panose="020B0400000000000000" pitchFamily="50" charset="-128"/>
              </a:endParaRPr>
            </a:p>
          </p:txBody>
        </p:sp>
        <p:sp>
          <p:nvSpPr>
            <p:cNvPr id="48" name="楕円 47"/>
            <p:cNvSpPr/>
            <p:nvPr/>
          </p:nvSpPr>
          <p:spPr>
            <a:xfrm>
              <a:off x="3779438" y="4758513"/>
              <a:ext cx="1514928" cy="609307"/>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糖尿病性</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腎症対象者</a:t>
              </a:r>
            </a:p>
          </p:txBody>
        </p:sp>
        <p:sp>
          <p:nvSpPr>
            <p:cNvPr id="49" name="楕円 48"/>
            <p:cNvSpPr/>
            <p:nvPr/>
          </p:nvSpPr>
          <p:spPr>
            <a:xfrm>
              <a:off x="2744044" y="5144118"/>
              <a:ext cx="1131875" cy="106966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24923" rIns="24923" rtlCol="0" anchor="ctr"/>
            <a:lstStyle/>
            <a:p>
              <a:pPr algn="ctr"/>
              <a:r>
                <a:rPr lang="ja-JP" altLang="en-US" sz="1050" dirty="0">
                  <a:latin typeface="BIZ UDPゴシック" panose="020B0400000000000000" pitchFamily="50" charset="-128"/>
                  <a:ea typeface="BIZ UDPゴシック" panose="020B0400000000000000" pitchFamily="50" charset="-128"/>
                </a:rPr>
                <a:t>かかりつけ医</a:t>
              </a:r>
            </a:p>
          </p:txBody>
        </p:sp>
        <p:sp>
          <p:nvSpPr>
            <p:cNvPr id="50" name="楕円 49"/>
            <p:cNvSpPr/>
            <p:nvPr/>
          </p:nvSpPr>
          <p:spPr>
            <a:xfrm>
              <a:off x="5244068" y="5146076"/>
              <a:ext cx="1131875" cy="106966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24923" rIns="24923" rtlCol="0" anchor="ctr"/>
            <a:lstStyle/>
            <a:p>
              <a:pPr algn="ctr"/>
              <a:r>
                <a:rPr lang="ja-JP" altLang="en-US" sz="1200" dirty="0">
                  <a:latin typeface="BIZ UDPゴシック" panose="020B0400000000000000" pitchFamily="50" charset="-128"/>
                  <a:ea typeface="BIZ UDPゴシック" panose="020B0400000000000000" pitchFamily="50" charset="-128"/>
                </a:rPr>
                <a:t>専門医</a:t>
              </a:r>
            </a:p>
          </p:txBody>
        </p:sp>
        <p:sp>
          <p:nvSpPr>
            <p:cNvPr id="51" name="角丸四角形 50"/>
            <p:cNvSpPr/>
            <p:nvPr/>
          </p:nvSpPr>
          <p:spPr>
            <a:xfrm>
              <a:off x="198664" y="750461"/>
              <a:ext cx="1152329" cy="265519"/>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都道府県</a:t>
              </a:r>
            </a:p>
          </p:txBody>
        </p:sp>
        <p:sp>
          <p:nvSpPr>
            <p:cNvPr id="52" name="楕円 51"/>
            <p:cNvSpPr/>
            <p:nvPr/>
          </p:nvSpPr>
          <p:spPr>
            <a:xfrm>
              <a:off x="3935057" y="3436231"/>
              <a:ext cx="1130087" cy="1069662"/>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24923" rIns="24923" rtlCol="0" anchor="ctr"/>
            <a:lstStyle/>
            <a:p>
              <a:pPr algn="ctr"/>
              <a:r>
                <a:rPr lang="ja-JP" altLang="en-US" sz="1400" dirty="0">
                  <a:latin typeface="BIZ UDPゴシック" panose="020B0400000000000000" pitchFamily="50" charset="-128"/>
                  <a:ea typeface="BIZ UDPゴシック" panose="020B0400000000000000" pitchFamily="50" charset="-128"/>
                </a:rPr>
                <a:t>市町村</a:t>
              </a:r>
            </a:p>
          </p:txBody>
        </p:sp>
        <p:sp>
          <p:nvSpPr>
            <p:cNvPr id="53" name="正方形/長方形 52"/>
            <p:cNvSpPr/>
            <p:nvPr/>
          </p:nvSpPr>
          <p:spPr>
            <a:xfrm>
              <a:off x="6519839" y="1073819"/>
              <a:ext cx="1775012" cy="46276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大阪糖尿病対策推進会議</a:t>
              </a:r>
            </a:p>
          </p:txBody>
        </p:sp>
        <p:sp>
          <p:nvSpPr>
            <p:cNvPr id="54" name="正方形/長方形 53"/>
            <p:cNvSpPr/>
            <p:nvPr/>
          </p:nvSpPr>
          <p:spPr>
            <a:xfrm>
              <a:off x="6118604" y="1775354"/>
              <a:ext cx="2778375" cy="1070149"/>
            </a:xfrm>
            <a:prstGeom prst="rect">
              <a:avLst/>
            </a:prstGeom>
            <a:solidFill>
              <a:schemeClr val="bg1"/>
            </a:solidFill>
            <a:ln>
              <a:solidFill>
                <a:schemeClr val="tx1"/>
              </a:solidFill>
            </a:ln>
          </p:spPr>
          <p:txBody>
            <a:bodyPr wrap="square">
              <a:spAutoFit/>
            </a:bodyPr>
            <a:lstStyle/>
            <a:p>
              <a:pPr marL="174625" indent="-174625"/>
              <a:r>
                <a:rPr lang="ja-JP" altLang="en-US" sz="1200" dirty="0">
                  <a:solidFill>
                    <a:srgbClr val="000000"/>
                  </a:solidFill>
                  <a:latin typeface="BIZ UDPゴシック" panose="020B0400000000000000" pitchFamily="50" charset="-128"/>
                  <a:ea typeface="BIZ UDPゴシック" panose="020B0400000000000000" pitchFamily="50" charset="-128"/>
                </a:rPr>
                <a:t>・構成団体を通じた各学会</a:t>
              </a:r>
              <a:r>
                <a:rPr lang="ja-JP" altLang="en-US" sz="1200" dirty="0" smtClean="0">
                  <a:solidFill>
                    <a:srgbClr val="000000"/>
                  </a:solidFill>
                  <a:latin typeface="BIZ UDPゴシック" panose="020B0400000000000000" pitchFamily="50" charset="-128"/>
                  <a:ea typeface="BIZ UDPゴシック" panose="020B0400000000000000" pitchFamily="50" charset="-128"/>
                </a:rPr>
                <a:t>等へ</a:t>
              </a:r>
              <a:r>
                <a:rPr lang="ja-JP" altLang="en-US" sz="1200" dirty="0">
                  <a:solidFill>
                    <a:srgbClr val="000000"/>
                  </a:solidFill>
                  <a:latin typeface="BIZ UDPゴシック" panose="020B0400000000000000" pitchFamily="50" charset="-128"/>
                  <a:ea typeface="BIZ UDPゴシック" panose="020B0400000000000000" pitchFamily="50" charset="-128"/>
                </a:rPr>
                <a:t>の周知 </a:t>
              </a:r>
            </a:p>
            <a:p>
              <a:pPr marL="174625" indent="-174625"/>
              <a:r>
                <a:rPr lang="ja-JP" altLang="en-US" sz="1200" dirty="0">
                  <a:solidFill>
                    <a:srgbClr val="000000"/>
                  </a:solidFill>
                  <a:latin typeface="BIZ UDPゴシック" panose="020B0400000000000000" pitchFamily="50" charset="-128"/>
                  <a:ea typeface="BIZ UDPゴシック" panose="020B0400000000000000" pitchFamily="50" charset="-128"/>
                </a:rPr>
                <a:t>・府民や患者への啓発、</a:t>
              </a:r>
              <a:r>
                <a:rPr lang="ja-JP" altLang="en-US" sz="1200" dirty="0" smtClean="0">
                  <a:solidFill>
                    <a:srgbClr val="000000"/>
                  </a:solidFill>
                  <a:latin typeface="BIZ UDPゴシック" panose="020B0400000000000000" pitchFamily="50" charset="-128"/>
                  <a:ea typeface="BIZ UDPゴシック" panose="020B0400000000000000" pitchFamily="50" charset="-128"/>
                </a:rPr>
                <a:t>医療従事者</a:t>
              </a:r>
              <a:r>
                <a:rPr lang="ja-JP" altLang="en-US" sz="1200" dirty="0">
                  <a:solidFill>
                    <a:srgbClr val="000000"/>
                  </a:solidFill>
                  <a:latin typeface="BIZ UDPゴシック" panose="020B0400000000000000" pitchFamily="50" charset="-128"/>
                  <a:ea typeface="BIZ UDPゴシック" panose="020B0400000000000000" pitchFamily="50" charset="-128"/>
                </a:rPr>
                <a:t>への研修 </a:t>
              </a:r>
            </a:p>
            <a:p>
              <a:r>
                <a:rPr lang="ja-JP" altLang="en-US" sz="1200" dirty="0">
                  <a:solidFill>
                    <a:srgbClr val="000000"/>
                  </a:solidFill>
                  <a:latin typeface="BIZ UDPゴシック" panose="020B0400000000000000" pitchFamily="50" charset="-128"/>
                  <a:ea typeface="BIZ UDPゴシック" panose="020B0400000000000000" pitchFamily="50" charset="-128"/>
                </a:rPr>
                <a:t>・地域医療体制構築への</a:t>
              </a:r>
              <a:r>
                <a:rPr lang="ja-JP" altLang="en-US" sz="1200" dirty="0" smtClean="0">
                  <a:solidFill>
                    <a:srgbClr val="000000"/>
                  </a:solidFill>
                  <a:latin typeface="BIZ UDPゴシック" panose="020B0400000000000000" pitchFamily="50" charset="-128"/>
                  <a:ea typeface="BIZ UDPゴシック" panose="020B0400000000000000" pitchFamily="50" charset="-128"/>
                </a:rPr>
                <a:t>協力</a:t>
              </a:r>
              <a:endParaRPr lang="ja-JP" altLang="en-US" sz="1200" dirty="0">
                <a:solidFill>
                  <a:srgbClr val="000000"/>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78BDA333-9D94-4808-9655-752D67E7BFD7}"/>
                </a:ext>
              </a:extLst>
            </p:cNvPr>
            <p:cNvSpPr>
              <a:spLocks noChangeArrowheads="1"/>
            </p:cNvSpPr>
            <p:nvPr/>
          </p:nvSpPr>
          <p:spPr bwMode="auto">
            <a:xfrm>
              <a:off x="7035376" y="5486333"/>
              <a:ext cx="1670393" cy="715129"/>
            </a:xfrm>
            <a:prstGeom prst="rect">
              <a:avLst/>
            </a:prstGeom>
            <a:solidFill>
              <a:srgbClr val="B4C7E7"/>
            </a:solidFill>
            <a:ln w="12700">
              <a:solidFill>
                <a:srgbClr val="2F528F"/>
              </a:solidFill>
              <a:miter lim="800000"/>
              <a:headEnd/>
              <a:tailEnd/>
            </a:ln>
          </p:spPr>
          <p:txBody>
            <a:bodyPr vert="horz" wrap="square" lIns="63305" tIns="31652" rIns="63305" bIns="31652" numCol="1" anchor="ctr"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pPr>
              <a:r>
                <a:rPr kumimoji="0" lang="ja-JP" altLang="en-US" sz="1200" b="1"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rPr>
                <a:t>学会市町村担当医</a:t>
              </a:r>
              <a:endParaRPr kumimoji="0" lang="ja-JP"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56" name="下矢印 55"/>
            <p:cNvSpPr/>
            <p:nvPr/>
          </p:nvSpPr>
          <p:spPr>
            <a:xfrm>
              <a:off x="1673414" y="1588069"/>
              <a:ext cx="359302" cy="381068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7">
                <a:latin typeface="BIZ UDPゴシック" panose="020B0400000000000000" pitchFamily="50" charset="-128"/>
                <a:ea typeface="BIZ UDPゴシック" panose="020B0400000000000000" pitchFamily="50" charset="-128"/>
              </a:endParaRPr>
            </a:p>
          </p:txBody>
        </p:sp>
        <p:sp>
          <p:nvSpPr>
            <p:cNvPr id="57" name="下矢印 56"/>
            <p:cNvSpPr/>
            <p:nvPr/>
          </p:nvSpPr>
          <p:spPr>
            <a:xfrm>
              <a:off x="4364050" y="1461757"/>
              <a:ext cx="345577" cy="191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47">
                <a:latin typeface="BIZ UDPゴシック" panose="020B0400000000000000" pitchFamily="50" charset="-128"/>
                <a:ea typeface="BIZ UDPゴシック" panose="020B0400000000000000" pitchFamily="50" charset="-128"/>
              </a:endParaRPr>
            </a:p>
          </p:txBody>
        </p:sp>
        <p:sp>
          <p:nvSpPr>
            <p:cNvPr id="58" name="正方形/長方形 57"/>
            <p:cNvSpPr/>
            <p:nvPr/>
          </p:nvSpPr>
          <p:spPr>
            <a:xfrm>
              <a:off x="3217454" y="1775257"/>
              <a:ext cx="2773904" cy="1070149"/>
            </a:xfrm>
            <a:prstGeom prst="rect">
              <a:avLst/>
            </a:prstGeom>
            <a:solidFill>
              <a:schemeClr val="bg1"/>
            </a:solidFill>
            <a:ln>
              <a:solidFill>
                <a:schemeClr val="tx1"/>
              </a:solidFill>
            </a:ln>
          </p:spPr>
          <p:txBody>
            <a:bodyPr wrap="square">
              <a:spAutoFit/>
            </a:bodyPr>
            <a:lstStyle/>
            <a:p>
              <a:pPr marL="93663" indent="-93663"/>
              <a:r>
                <a:rPr lang="ja-JP" altLang="en-US" sz="1200" dirty="0">
                  <a:solidFill>
                    <a:srgbClr val="000000"/>
                  </a:solidFill>
                  <a:latin typeface="BIZ UDPゴシック" panose="020B0400000000000000" pitchFamily="50" charset="-128"/>
                  <a:ea typeface="BIZ UDPゴシック" panose="020B0400000000000000" pitchFamily="50" charset="-128"/>
                </a:rPr>
                <a:t>・市町村への周知、</a:t>
              </a:r>
              <a:r>
                <a:rPr lang="ja-JP" altLang="en-US" sz="1200" dirty="0" smtClean="0">
                  <a:solidFill>
                    <a:srgbClr val="000000"/>
                  </a:solidFill>
                  <a:latin typeface="BIZ UDPゴシック" panose="020B0400000000000000" pitchFamily="50" charset="-128"/>
                  <a:ea typeface="BIZ UDPゴシック" panose="020B0400000000000000" pitchFamily="50" charset="-128"/>
                </a:rPr>
                <a:t>支援ツールの</a:t>
              </a:r>
              <a:endParaRPr lang="en-US" altLang="ja-JP" sz="1200" dirty="0" smtClean="0">
                <a:solidFill>
                  <a:srgbClr val="000000"/>
                </a:solidFill>
                <a:latin typeface="BIZ UDPゴシック" panose="020B0400000000000000" pitchFamily="50" charset="-128"/>
                <a:ea typeface="BIZ UDPゴシック" panose="020B0400000000000000" pitchFamily="50" charset="-128"/>
              </a:endParaRPr>
            </a:p>
            <a:p>
              <a:pPr marL="93663" indent="-93663"/>
              <a:r>
                <a:rPr lang="ja-JP" altLang="en-US" sz="1200" dirty="0">
                  <a:solidFill>
                    <a:srgbClr val="000000"/>
                  </a:solidFill>
                  <a:latin typeface="BIZ UDPゴシック" panose="020B0400000000000000" pitchFamily="50" charset="-128"/>
                  <a:ea typeface="BIZ UDPゴシック" panose="020B0400000000000000" pitchFamily="50" charset="-128"/>
                </a:rPr>
                <a:t>　</a:t>
              </a:r>
              <a:r>
                <a:rPr lang="ja-JP" altLang="en-US" sz="1200" dirty="0" smtClean="0">
                  <a:solidFill>
                    <a:srgbClr val="000000"/>
                  </a:solidFill>
                  <a:latin typeface="BIZ UDPゴシック" panose="020B0400000000000000" pitchFamily="50" charset="-128"/>
                  <a:ea typeface="BIZ UDPゴシック" panose="020B0400000000000000" pitchFamily="50" charset="-128"/>
                </a:rPr>
                <a:t>作成</a:t>
              </a:r>
              <a:r>
                <a:rPr lang="ja-JP" altLang="en-US" sz="1200" dirty="0">
                  <a:solidFill>
                    <a:srgbClr val="000000"/>
                  </a:solidFill>
                  <a:latin typeface="BIZ UDPゴシック" panose="020B0400000000000000" pitchFamily="50" charset="-128"/>
                  <a:ea typeface="BIZ UDPゴシック" panose="020B0400000000000000" pitchFamily="50" charset="-128"/>
                </a:rPr>
                <a:t>・研修の実施等技術支援</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93663" indent="-93663"/>
              <a:r>
                <a:rPr lang="ja-JP" altLang="en-US" sz="1200" dirty="0">
                  <a:solidFill>
                    <a:srgbClr val="000000"/>
                  </a:solidFill>
                  <a:latin typeface="BIZ UDPゴシック" panose="020B0400000000000000" pitchFamily="50" charset="-128"/>
                  <a:ea typeface="BIZ UDPゴシック" panose="020B0400000000000000" pitchFamily="50" charset="-128"/>
                </a:rPr>
                <a:t>・市町村の取組実績等に</a:t>
              </a:r>
              <a:r>
                <a:rPr lang="ja-JP" altLang="en-US" sz="1200" dirty="0" smtClean="0">
                  <a:solidFill>
                    <a:srgbClr val="000000"/>
                  </a:solidFill>
                  <a:latin typeface="BIZ UDPゴシック" panose="020B0400000000000000" pitchFamily="50" charset="-128"/>
                  <a:ea typeface="BIZ UDPゴシック" panose="020B0400000000000000" pitchFamily="50" charset="-128"/>
                </a:rPr>
                <a:t>ついての</a:t>
              </a:r>
              <a:endParaRPr lang="en-US" altLang="ja-JP" sz="1200" dirty="0" smtClean="0">
                <a:solidFill>
                  <a:srgbClr val="000000"/>
                </a:solidFill>
                <a:latin typeface="BIZ UDPゴシック" panose="020B0400000000000000" pitchFamily="50" charset="-128"/>
                <a:ea typeface="BIZ UDPゴシック" panose="020B0400000000000000" pitchFamily="50" charset="-128"/>
              </a:endParaRPr>
            </a:p>
            <a:p>
              <a:pPr marL="93663" indent="-93663"/>
              <a:r>
                <a:rPr lang="ja-JP" altLang="en-US" sz="1200" dirty="0">
                  <a:solidFill>
                    <a:srgbClr val="000000"/>
                  </a:solidFill>
                  <a:latin typeface="BIZ UDPゴシック" panose="020B0400000000000000" pitchFamily="50" charset="-128"/>
                  <a:ea typeface="BIZ UDPゴシック" panose="020B0400000000000000" pitchFamily="50" charset="-128"/>
                </a:rPr>
                <a:t>　</a:t>
              </a:r>
              <a:r>
                <a:rPr lang="ja-JP" altLang="en-US" sz="1200" dirty="0" smtClean="0">
                  <a:solidFill>
                    <a:srgbClr val="000000"/>
                  </a:solidFill>
                  <a:latin typeface="BIZ UDPゴシック" panose="020B0400000000000000" pitchFamily="50" charset="-128"/>
                  <a:ea typeface="BIZ UDPゴシック" panose="020B0400000000000000" pitchFamily="50" charset="-128"/>
                </a:rPr>
                <a:t>把握</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r>
                <a:rPr lang="ja-JP" altLang="en-US" sz="1200" dirty="0">
                  <a:solidFill>
                    <a:srgbClr val="000000"/>
                  </a:solidFill>
                  <a:latin typeface="BIZ UDPゴシック" panose="020B0400000000000000" pitchFamily="50" charset="-128"/>
                  <a:ea typeface="BIZ UDPゴシック" panose="020B0400000000000000" pitchFamily="50" charset="-128"/>
                </a:rPr>
                <a:t>・アドバイザー事業の実施</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p:txBody>
        </p:sp>
        <p:sp>
          <p:nvSpPr>
            <p:cNvPr id="59" name="正方形/長方形 58"/>
            <p:cNvSpPr/>
            <p:nvPr/>
          </p:nvSpPr>
          <p:spPr>
            <a:xfrm>
              <a:off x="3600011" y="1070593"/>
              <a:ext cx="1967649" cy="46276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大阪府</a:t>
              </a:r>
            </a:p>
          </p:txBody>
        </p:sp>
        <p:sp>
          <p:nvSpPr>
            <p:cNvPr id="60" name="矢印: 左右 35">
              <a:extLst>
                <a:ext uri="{FF2B5EF4-FFF2-40B4-BE49-F238E27FC236}">
                  <a16:creationId xmlns:a16="http://schemas.microsoft.com/office/drawing/2014/main" id="{7404522D-7B7F-46CF-A292-A891ABEA53CD}"/>
                </a:ext>
              </a:extLst>
            </p:cNvPr>
            <p:cNvSpPr/>
            <p:nvPr/>
          </p:nvSpPr>
          <p:spPr>
            <a:xfrm>
              <a:off x="5666777" y="1050104"/>
              <a:ext cx="675458" cy="518414"/>
            </a:xfrm>
            <a:prstGeom prst="leftRightArrow">
              <a:avLst>
                <a:gd name="adj1" fmla="val 46100"/>
                <a:gd name="adj2" fmla="val 38824"/>
              </a:avLst>
            </a:prstGeom>
            <a:solidFill>
              <a:schemeClr val="bg1">
                <a:lumMod val="95000"/>
              </a:schemeClr>
            </a:solidFill>
            <a:ln w="12700" cap="flat" cmpd="sng" algn="ctr">
              <a:solidFill>
                <a:srgbClr val="4472C4">
                  <a:shade val="50000"/>
                </a:srgbClr>
              </a:solidFill>
              <a:prstDash val="solid"/>
              <a:miter lim="800000"/>
            </a:ln>
            <a:effectLst/>
          </p:spPr>
          <p:txBody>
            <a:bodyPr rot="0" spcFirstLastPara="0" vert="horz" wrap="square" lIns="63305" tIns="31652" rIns="63305" bIns="31652"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100" dirty="0">
                  <a:latin typeface="BIZ UDPゴシック" panose="020B0400000000000000" pitchFamily="50" charset="-128"/>
                  <a:ea typeface="BIZ UDPゴシック" panose="020B0400000000000000" pitchFamily="50" charset="-128"/>
                </a:rPr>
                <a:t>連携</a:t>
              </a:r>
            </a:p>
          </p:txBody>
        </p:sp>
        <p:sp>
          <p:nvSpPr>
            <p:cNvPr id="61" name="矢印: 左右 35">
              <a:extLst>
                <a:ext uri="{FF2B5EF4-FFF2-40B4-BE49-F238E27FC236}">
                  <a16:creationId xmlns:a16="http://schemas.microsoft.com/office/drawing/2014/main" id="{7404522D-7B7F-46CF-A292-A891ABEA53CD}"/>
                </a:ext>
              </a:extLst>
            </p:cNvPr>
            <p:cNvSpPr/>
            <p:nvPr/>
          </p:nvSpPr>
          <p:spPr>
            <a:xfrm rot="21600000">
              <a:off x="2860593" y="1027820"/>
              <a:ext cx="675458" cy="518414"/>
            </a:xfrm>
            <a:prstGeom prst="leftRightArrow">
              <a:avLst>
                <a:gd name="adj1" fmla="val 46100"/>
                <a:gd name="adj2" fmla="val 38824"/>
              </a:avLst>
            </a:prstGeom>
            <a:solidFill>
              <a:schemeClr val="bg1">
                <a:lumMod val="95000"/>
              </a:schemeClr>
            </a:solidFill>
            <a:ln w="12700" cap="flat" cmpd="sng" algn="ctr">
              <a:solidFill>
                <a:srgbClr val="4472C4">
                  <a:shade val="50000"/>
                </a:srgbClr>
              </a:solidFill>
              <a:prstDash val="solid"/>
              <a:miter lim="800000"/>
            </a:ln>
            <a:effectLst/>
          </p:spPr>
          <p:txBody>
            <a:bodyPr rot="0" spcFirstLastPara="0" vert="horz" wrap="square" lIns="63305" tIns="31652" rIns="63305" bIns="31652"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100" dirty="0">
                  <a:latin typeface="BIZ UDPゴシック" panose="020B0400000000000000" pitchFamily="50" charset="-128"/>
                  <a:ea typeface="BIZ UDPゴシック" panose="020B0400000000000000" pitchFamily="50" charset="-128"/>
                </a:rPr>
                <a:t>連携</a:t>
              </a:r>
            </a:p>
          </p:txBody>
        </p:sp>
        <p:sp>
          <p:nvSpPr>
            <p:cNvPr id="62" name="矢印: 左右 35">
              <a:extLst>
                <a:ext uri="{FF2B5EF4-FFF2-40B4-BE49-F238E27FC236}">
                  <a16:creationId xmlns:a16="http://schemas.microsoft.com/office/drawing/2014/main" id="{7404522D-7B7F-46CF-A292-A891ABEA53CD}"/>
                </a:ext>
              </a:extLst>
            </p:cNvPr>
            <p:cNvSpPr/>
            <p:nvPr/>
          </p:nvSpPr>
          <p:spPr>
            <a:xfrm>
              <a:off x="6368040" y="5494353"/>
              <a:ext cx="667336" cy="466266"/>
            </a:xfrm>
            <a:prstGeom prst="leftRightArrow">
              <a:avLst>
                <a:gd name="adj1" fmla="val 46100"/>
                <a:gd name="adj2" fmla="val 38824"/>
              </a:avLst>
            </a:prstGeom>
            <a:solidFill>
              <a:schemeClr val="bg1">
                <a:lumMod val="95000"/>
              </a:schemeClr>
            </a:solidFill>
            <a:ln w="12700" cap="flat" cmpd="sng" algn="ctr">
              <a:solidFill>
                <a:srgbClr val="4472C4">
                  <a:shade val="50000"/>
                </a:srgbClr>
              </a:solidFill>
              <a:prstDash val="solid"/>
              <a:miter lim="800000"/>
            </a:ln>
            <a:effectLst/>
          </p:spPr>
          <p:txBody>
            <a:bodyPr rot="0" spcFirstLastPara="0" vert="horz" wrap="square" lIns="63305" tIns="72000" rIns="63305" bIns="31652"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100" dirty="0">
                  <a:latin typeface="BIZ UDPゴシック" panose="020B0400000000000000" pitchFamily="50" charset="-128"/>
                  <a:ea typeface="BIZ UDPゴシック" panose="020B0400000000000000" pitchFamily="50" charset="-128"/>
                </a:rPr>
                <a:t>連携</a:t>
              </a:r>
            </a:p>
          </p:txBody>
        </p:sp>
        <p:sp>
          <p:nvSpPr>
            <p:cNvPr id="63" name="矢印: 左右 35">
              <a:extLst>
                <a:ext uri="{FF2B5EF4-FFF2-40B4-BE49-F238E27FC236}">
                  <a16:creationId xmlns:a16="http://schemas.microsoft.com/office/drawing/2014/main" id="{7404522D-7B7F-46CF-A292-A891ABEA53CD}"/>
                </a:ext>
              </a:extLst>
            </p:cNvPr>
            <p:cNvSpPr/>
            <p:nvPr/>
          </p:nvSpPr>
          <p:spPr>
            <a:xfrm rot="21600000">
              <a:off x="2091411" y="5442857"/>
              <a:ext cx="667336" cy="466266"/>
            </a:xfrm>
            <a:prstGeom prst="leftRightArrow">
              <a:avLst>
                <a:gd name="adj1" fmla="val 46100"/>
                <a:gd name="adj2" fmla="val 38824"/>
              </a:avLst>
            </a:prstGeom>
            <a:solidFill>
              <a:schemeClr val="bg1">
                <a:lumMod val="95000"/>
              </a:schemeClr>
            </a:solidFill>
            <a:ln w="12700" cap="flat" cmpd="sng" algn="ctr">
              <a:solidFill>
                <a:srgbClr val="4472C4">
                  <a:shade val="50000"/>
                </a:srgbClr>
              </a:solidFill>
              <a:prstDash val="solid"/>
              <a:miter lim="800000"/>
            </a:ln>
            <a:effectLst/>
          </p:spPr>
          <p:txBody>
            <a:bodyPr rot="0" spcFirstLastPara="0" vert="horz" wrap="square" lIns="63305" tIns="72000" rIns="63305" bIns="31652"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100" dirty="0">
                  <a:latin typeface="BIZ UDPゴシック" panose="020B0400000000000000" pitchFamily="50" charset="-128"/>
                  <a:ea typeface="BIZ UDPゴシック" panose="020B0400000000000000" pitchFamily="50" charset="-128"/>
                </a:rPr>
                <a:t>連携</a:t>
              </a:r>
            </a:p>
          </p:txBody>
        </p:sp>
        <p:sp>
          <p:nvSpPr>
            <p:cNvPr id="64" name="正方形/長方形 63"/>
            <p:cNvSpPr/>
            <p:nvPr/>
          </p:nvSpPr>
          <p:spPr>
            <a:xfrm>
              <a:off x="438386" y="1874263"/>
              <a:ext cx="2656004" cy="875577"/>
            </a:xfrm>
            <a:prstGeom prst="rect">
              <a:avLst/>
            </a:prstGeom>
            <a:solidFill>
              <a:schemeClr val="bg1"/>
            </a:solidFill>
            <a:ln>
              <a:solidFill>
                <a:schemeClr val="tx1"/>
              </a:solidFill>
            </a:ln>
          </p:spPr>
          <p:txBody>
            <a:bodyPr wrap="square">
              <a:spAutoFit/>
            </a:bodyPr>
            <a:lstStyle/>
            <a:p>
              <a:r>
                <a:rPr lang="ja-JP" altLang="en-US" sz="1200" dirty="0">
                  <a:solidFill>
                    <a:srgbClr val="000000"/>
                  </a:solidFill>
                  <a:latin typeface="BIZ UDPゴシック" panose="020B0400000000000000" pitchFamily="50" charset="-128"/>
                  <a:ea typeface="BIZ UDPゴシック" panose="020B0400000000000000" pitchFamily="50" charset="-128"/>
                </a:rPr>
                <a:t>・郡市区医師会への周知</a:t>
              </a:r>
            </a:p>
            <a:p>
              <a:pPr marL="93663" indent="-93663"/>
              <a:r>
                <a:rPr lang="ja-JP" altLang="en-US" sz="1200" dirty="0">
                  <a:solidFill>
                    <a:srgbClr val="000000"/>
                  </a:solidFill>
                  <a:latin typeface="BIZ UDPゴシック" panose="020B0400000000000000" pitchFamily="50" charset="-128"/>
                  <a:ea typeface="BIZ UDPゴシック" panose="020B0400000000000000" pitchFamily="50" charset="-128"/>
                </a:rPr>
                <a:t>・かかりつけ医と専門医等と</a:t>
              </a:r>
              <a:r>
                <a:rPr lang="ja-JP" altLang="en-US" sz="1200" dirty="0" smtClean="0">
                  <a:solidFill>
                    <a:srgbClr val="000000"/>
                  </a:solidFill>
                  <a:latin typeface="BIZ UDPゴシック" panose="020B0400000000000000" pitchFamily="50" charset="-128"/>
                  <a:ea typeface="BIZ UDPゴシック" panose="020B0400000000000000" pitchFamily="50" charset="-128"/>
                </a:rPr>
                <a:t>の</a:t>
              </a:r>
              <a:endParaRPr lang="en-US" altLang="ja-JP" sz="1200" dirty="0" smtClean="0">
                <a:solidFill>
                  <a:srgbClr val="000000"/>
                </a:solidFill>
                <a:latin typeface="BIZ UDPゴシック" panose="020B0400000000000000" pitchFamily="50" charset="-128"/>
                <a:ea typeface="BIZ UDPゴシック" panose="020B0400000000000000" pitchFamily="50" charset="-128"/>
              </a:endParaRPr>
            </a:p>
            <a:p>
              <a:pPr marL="93663" indent="-93663"/>
              <a:r>
                <a:rPr lang="ja-JP" altLang="en-US" sz="1200" dirty="0">
                  <a:solidFill>
                    <a:srgbClr val="000000"/>
                  </a:solidFill>
                  <a:latin typeface="BIZ UDPゴシック" panose="020B0400000000000000" pitchFamily="50" charset="-128"/>
                  <a:ea typeface="BIZ UDPゴシック" panose="020B0400000000000000" pitchFamily="50" charset="-128"/>
                </a:rPr>
                <a:t>　</a:t>
              </a:r>
              <a:r>
                <a:rPr lang="ja-JP" altLang="en-US" sz="1200" dirty="0" smtClean="0">
                  <a:solidFill>
                    <a:srgbClr val="000000"/>
                  </a:solidFill>
                  <a:latin typeface="BIZ UDPゴシック" panose="020B0400000000000000" pitchFamily="50" charset="-128"/>
                  <a:ea typeface="BIZ UDPゴシック" panose="020B0400000000000000" pitchFamily="50" charset="-128"/>
                </a:rPr>
                <a:t>連携</a:t>
              </a:r>
              <a:r>
                <a:rPr lang="ja-JP" altLang="en-US" sz="1200" dirty="0">
                  <a:solidFill>
                    <a:srgbClr val="000000"/>
                  </a:solidFill>
                  <a:latin typeface="BIZ UDPゴシック" panose="020B0400000000000000" pitchFamily="50" charset="-128"/>
                  <a:ea typeface="BIZ UDPゴシック" panose="020B0400000000000000" pitchFamily="50" charset="-128"/>
                </a:rPr>
                <a:t>の強化など連携体制</a:t>
              </a:r>
              <a:r>
                <a:rPr lang="ja-JP" altLang="en-US" sz="1200" dirty="0" smtClean="0">
                  <a:solidFill>
                    <a:srgbClr val="000000"/>
                  </a:solidFill>
                  <a:latin typeface="BIZ UDPゴシック" panose="020B0400000000000000" pitchFamily="50" charset="-128"/>
                  <a:ea typeface="BIZ UDPゴシック" panose="020B0400000000000000" pitchFamily="50" charset="-128"/>
                </a:rPr>
                <a:t>の</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marL="93663" indent="-93663"/>
              <a:r>
                <a:rPr lang="ja-JP" altLang="en-US" sz="1200" dirty="0" smtClean="0">
                  <a:solidFill>
                    <a:srgbClr val="000000"/>
                  </a:solidFill>
                  <a:latin typeface="BIZ UDPゴシック" panose="020B0400000000000000" pitchFamily="50" charset="-128"/>
                  <a:ea typeface="BIZ UDPゴシック" panose="020B0400000000000000" pitchFamily="50" charset="-128"/>
                </a:rPr>
                <a:t>　構築へ</a:t>
              </a:r>
              <a:r>
                <a:rPr lang="ja-JP" altLang="en-US" sz="1200" dirty="0">
                  <a:solidFill>
                    <a:srgbClr val="000000"/>
                  </a:solidFill>
                  <a:latin typeface="BIZ UDPゴシック" panose="020B0400000000000000" pitchFamily="50" charset="-128"/>
                  <a:ea typeface="BIZ UDPゴシック" panose="020B0400000000000000" pitchFamily="50" charset="-128"/>
                </a:rPr>
                <a:t>の協力</a:t>
              </a:r>
            </a:p>
          </p:txBody>
        </p:sp>
        <p:sp>
          <p:nvSpPr>
            <p:cNvPr id="65" name="角丸四角形 64"/>
            <p:cNvSpPr/>
            <p:nvPr/>
          </p:nvSpPr>
          <p:spPr>
            <a:xfrm>
              <a:off x="238993" y="3370517"/>
              <a:ext cx="1152329" cy="265519"/>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BIZ UDPゴシック" panose="020B0400000000000000" pitchFamily="50" charset="-128"/>
                  <a:ea typeface="BIZ UDPゴシック" panose="020B0400000000000000" pitchFamily="50" charset="-128"/>
                </a:rPr>
                <a:t>市町村</a:t>
              </a:r>
            </a:p>
          </p:txBody>
        </p:sp>
      </p:grpSp>
      <p:sp>
        <p:nvSpPr>
          <p:cNvPr id="66" name="テキスト ボックス 65">
            <a:extLst>
              <a:ext uri="{FF2B5EF4-FFF2-40B4-BE49-F238E27FC236}">
                <a16:creationId xmlns:a16="http://schemas.microsoft.com/office/drawing/2014/main" id="{7EEF696A-70C5-429A-91D2-E74A4059CF82}"/>
              </a:ext>
            </a:extLst>
          </p:cNvPr>
          <p:cNvSpPr txBox="1"/>
          <p:nvPr/>
        </p:nvSpPr>
        <p:spPr>
          <a:xfrm>
            <a:off x="3329131" y="6286327"/>
            <a:ext cx="2649496" cy="307777"/>
          </a:xfrm>
          <a:prstGeom prst="rect">
            <a:avLst/>
          </a:prstGeom>
          <a:solidFill>
            <a:schemeClr val="accent6">
              <a:lumMod val="60000"/>
              <a:lumOff val="40000"/>
            </a:schemeClr>
          </a:solidFill>
          <a:ln>
            <a:solidFill>
              <a:srgbClr val="6699FF"/>
            </a:solidFill>
          </a:ln>
          <a:effectLst>
            <a:outerShdw blurRad="50800" dist="38100" dir="2700000" algn="tl" rotWithShape="0">
              <a:prstClr val="black">
                <a:alpha val="40000"/>
              </a:prstClr>
            </a:outerShdw>
            <a:softEdge rad="31750"/>
          </a:effectLst>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連　携　体　制</a:t>
            </a:r>
          </a:p>
        </p:txBody>
      </p:sp>
      <p:sp>
        <p:nvSpPr>
          <p:cNvPr id="68"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27</a:t>
            </a:fld>
            <a:endParaRPr lang="ja-JP" altLang="en-US" sz="900" b="1" dirty="0">
              <a:latin typeface="BIZ UDPゴシック" panose="020B0400000000000000" pitchFamily="50" charset="-128"/>
              <a:ea typeface="BIZ UDPゴシック" panose="020B0400000000000000" pitchFamily="50" charset="-128"/>
            </a:endParaRPr>
          </a:p>
        </p:txBody>
      </p:sp>
      <p:sp>
        <p:nvSpPr>
          <p:cNvPr id="67" name="正方形/長方形 66"/>
          <p:cNvSpPr/>
          <p:nvPr/>
        </p:nvSpPr>
        <p:spPr>
          <a:xfrm>
            <a:off x="154547" y="571751"/>
            <a:ext cx="8860664" cy="338554"/>
          </a:xfrm>
          <a:prstGeom prst="rect">
            <a:avLst/>
          </a:prstGeom>
        </p:spPr>
        <p:txBody>
          <a:bodyPr wrap="square">
            <a:spAutoFit/>
          </a:bodyPr>
          <a:lstStyle/>
          <a:p>
            <a:pPr defTabSz="715570">
              <a:defRPr/>
            </a:pPr>
            <a:r>
              <a:rPr lang="ja-JP" altLang="en-US" sz="1600" b="1" u="sng" dirty="0" smtClean="0">
                <a:solidFill>
                  <a:prstClr val="black"/>
                </a:solidFill>
                <a:latin typeface="BIZ UDPゴシック" panose="020B0400000000000000" pitchFamily="50" charset="-128"/>
                <a:ea typeface="BIZ UDPゴシック" panose="020B0400000000000000" pitchFamily="50" charset="-128"/>
              </a:rPr>
              <a:t>大阪府</a:t>
            </a:r>
            <a:r>
              <a:rPr lang="ja-JP" altLang="en-US" sz="1600" b="1" u="sng" dirty="0">
                <a:solidFill>
                  <a:prstClr val="black"/>
                </a:solidFill>
                <a:latin typeface="BIZ UDPゴシック" panose="020B0400000000000000" pitchFamily="50" charset="-128"/>
                <a:ea typeface="BIZ UDPゴシック" panose="020B0400000000000000" pitchFamily="50" charset="-128"/>
              </a:rPr>
              <a:t>に</a:t>
            </a:r>
            <a:r>
              <a:rPr lang="ja-JP" altLang="en-US" sz="1600" b="1" u="sng" dirty="0" smtClean="0">
                <a:solidFill>
                  <a:prstClr val="black"/>
                </a:solidFill>
                <a:latin typeface="BIZ UDPゴシック" panose="020B0400000000000000" pitchFamily="50" charset="-128"/>
                <a:ea typeface="BIZ UDPゴシック" panose="020B0400000000000000" pitchFamily="50" charset="-128"/>
              </a:rPr>
              <a:t>おける糖尿病性腎症重症化予防の取組み相関図</a:t>
            </a:r>
            <a:endParaRPr lang="en-US" altLang="ja-JP" sz="1600" b="1" u="sng" dirty="0" smtClean="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14450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（３） </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重症化予防の取組み</a:t>
            </a:r>
          </a:p>
        </p:txBody>
      </p:sp>
      <p:sp>
        <p:nvSpPr>
          <p:cNvPr id="3" name="タイトル 1"/>
          <p:cNvSpPr txBox="1">
            <a:spLocks/>
          </p:cNvSpPr>
          <p:nvPr/>
        </p:nvSpPr>
        <p:spPr>
          <a:xfrm>
            <a:off x="188553" y="645285"/>
            <a:ext cx="8878174" cy="333606"/>
          </a:xfrm>
          <a:prstGeom prst="rect">
            <a:avLst/>
          </a:prstGeom>
          <a:ln>
            <a:noFill/>
          </a:ln>
        </p:spPr>
        <p:txBody>
          <a:bodyPr vert="horz" lIns="68580" tIns="34290" rIns="68580" bIns="34290" rtlCol="0" anchor="ctr">
            <a:normAutofit/>
          </a:bodyPr>
          <a:lstStyle>
            <a:lvl1pPr algn="l" defTabSz="849660" rtl="0" eaLnBrk="1" latinLnBrk="0" hangingPunct="1">
              <a:lnSpc>
                <a:spcPct val="90000"/>
              </a:lnSpc>
              <a:spcBef>
                <a:spcPct val="0"/>
              </a:spcBef>
              <a:buNone/>
              <a:defRPr kumimoji="1" sz="4088" kern="1200">
                <a:solidFill>
                  <a:schemeClr val="tx1"/>
                </a:solidFill>
                <a:latin typeface="+mj-lt"/>
                <a:ea typeface="+mj-ea"/>
                <a:cs typeface="+mj-cs"/>
              </a:defRPr>
            </a:lvl1pPr>
          </a:lstStyle>
          <a:p>
            <a:pPr marL="128588" indent="-128588"/>
            <a:r>
              <a:rPr lang="ja-JP" altLang="en-US" sz="1600" dirty="0" smtClean="0">
                <a:latin typeface="BIZ UDPゴシック" panose="020B0400000000000000" pitchFamily="50" charset="-128"/>
                <a:ea typeface="BIZ UDPゴシック" panose="020B0400000000000000" pitchFamily="50" charset="-128"/>
              </a:rPr>
              <a:t>＜</a:t>
            </a:r>
            <a:r>
              <a:rPr lang="ja-JP" altLang="en-US" sz="1600" u="sng" dirty="0" smtClean="0">
                <a:latin typeface="BIZ UDPゴシック" panose="020B0400000000000000" pitchFamily="50" charset="-128"/>
                <a:ea typeface="BIZ UDPゴシック" panose="020B0400000000000000" pitchFamily="50" charset="-128"/>
              </a:rPr>
              <a:t>糖尿病性腎症重症化予防アドバイザー事業</a:t>
            </a:r>
            <a:r>
              <a:rPr lang="ja-JP" altLang="en-US" sz="1600" dirty="0" smtClean="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256147" y="1062670"/>
            <a:ext cx="8608454" cy="3539430"/>
          </a:xfrm>
          <a:prstGeom prst="rect">
            <a:avLst/>
          </a:prstGeom>
          <a:ln>
            <a:solidFill>
              <a:schemeClr val="accent1">
                <a:lumMod val="50000"/>
              </a:schemeClr>
            </a:solidFill>
            <a:prstDash val="sysDot"/>
          </a:ln>
        </p:spPr>
        <p:txBody>
          <a:bodyPr wrap="square">
            <a:spAutoFit/>
          </a:bodyPr>
          <a:lstStyle/>
          <a:p>
            <a:pPr defTabSz="718288">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○事業の経過</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令和元年度から事業を実施</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令和３年度からは「</a:t>
            </a:r>
            <a:r>
              <a:rPr lang="ja-JP" altLang="en-US" sz="1600" dirty="0">
                <a:solidFill>
                  <a:prstClr val="black"/>
                </a:solidFill>
                <a:latin typeface="BIZ UDPゴシック" panose="020B0400000000000000" pitchFamily="50" charset="-128"/>
                <a:ea typeface="BIZ UDPゴシック" panose="020B0400000000000000" pitchFamily="50" charset="-128"/>
              </a:rPr>
              <a:t>受診勧奨事業の充実」と「質の向上」の</a:t>
            </a:r>
            <a:r>
              <a:rPr lang="ja-JP" altLang="en-US" sz="1600" dirty="0" smtClean="0">
                <a:solidFill>
                  <a:prstClr val="black"/>
                </a:solidFill>
                <a:latin typeface="BIZ UDPゴシック" panose="020B0400000000000000" pitchFamily="50" charset="-128"/>
                <a:ea typeface="BIZ UDPゴシック" panose="020B0400000000000000" pitchFamily="50" charset="-128"/>
              </a:rPr>
              <a:t>２つの事業として展開</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○事業目的</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・重症化予防に取り組めていない市町村を中心に、市町村の課題に応じた取組みの</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　　 アドバイスや支援等を行うことにより、市町村国保の重症化予防の取組みを推進</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・地区医師会と市町村との連携体制を強化</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○対象市町村</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守口市、大東市、四條畷市、松原市、富田林市、太子町、河南町、千早赤阪村、和泉市（</a:t>
            </a:r>
            <a:r>
              <a:rPr lang="en-US" altLang="ja-JP" sz="1600" dirty="0" smtClean="0">
                <a:solidFill>
                  <a:prstClr val="black"/>
                </a:solidFill>
                <a:latin typeface="BIZ UDPゴシック" panose="020B0400000000000000" pitchFamily="50" charset="-128"/>
                <a:ea typeface="BIZ UDPゴシック" panose="020B0400000000000000" pitchFamily="50" charset="-128"/>
              </a:rPr>
              <a:t>R</a:t>
            </a:r>
            <a:r>
              <a:rPr lang="ja-JP" altLang="en-US" sz="1600" dirty="0" smtClean="0">
                <a:solidFill>
                  <a:prstClr val="black"/>
                </a:solidFill>
                <a:latin typeface="BIZ UDPゴシック" panose="020B0400000000000000" pitchFamily="50" charset="-128"/>
                <a:ea typeface="BIZ UDPゴシック" panose="020B0400000000000000" pitchFamily="50" charset="-128"/>
              </a:rPr>
              <a:t>元）</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能勢町、岬町（</a:t>
            </a:r>
            <a:r>
              <a:rPr lang="en-US" altLang="ja-JP" sz="1600" dirty="0" smtClean="0">
                <a:solidFill>
                  <a:prstClr val="black"/>
                </a:solidFill>
                <a:latin typeface="BIZ UDPゴシック" panose="020B0400000000000000" pitchFamily="50" charset="-128"/>
                <a:ea typeface="BIZ UDPゴシック" panose="020B0400000000000000" pitchFamily="50" charset="-128"/>
              </a:rPr>
              <a:t>R2</a:t>
            </a:r>
            <a:r>
              <a:rPr lang="ja-JP" altLang="en-US" sz="1600" dirty="0" smtClean="0">
                <a:solidFill>
                  <a:prstClr val="black"/>
                </a:solidFill>
                <a:latin typeface="BIZ UDPゴシック" panose="020B0400000000000000" pitchFamily="50" charset="-128"/>
                <a:ea typeface="BIZ UDPゴシック" panose="020B0400000000000000" pitchFamily="50" charset="-128"/>
              </a:rPr>
              <a:t>）</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交野市（</a:t>
            </a:r>
            <a:r>
              <a:rPr lang="en-US" altLang="ja-JP" sz="1600" dirty="0" smtClean="0">
                <a:solidFill>
                  <a:prstClr val="black"/>
                </a:solidFill>
                <a:latin typeface="BIZ UDPゴシック" panose="020B0400000000000000" pitchFamily="50" charset="-128"/>
                <a:ea typeface="BIZ UDPゴシック" panose="020B0400000000000000" pitchFamily="50" charset="-128"/>
              </a:rPr>
              <a:t>R3</a:t>
            </a:r>
            <a:r>
              <a:rPr lang="ja-JP" altLang="en-US" sz="1600" dirty="0" smtClean="0">
                <a:solidFill>
                  <a:prstClr val="black"/>
                </a:solidFill>
                <a:latin typeface="BIZ UDPゴシック" panose="020B0400000000000000" pitchFamily="50" charset="-128"/>
                <a:ea typeface="BIZ UDPゴシック" panose="020B0400000000000000" pitchFamily="50" charset="-128"/>
              </a:rPr>
              <a:t>）</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28</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2035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（３） </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重症化予防</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の取組み</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F1D56D8A-3FCC-423E-9385-10C58418ABBF}"/>
              </a:ext>
            </a:extLst>
          </p:cNvPr>
          <p:cNvSpPr txBox="1"/>
          <p:nvPr/>
        </p:nvSpPr>
        <p:spPr>
          <a:xfrm>
            <a:off x="748262" y="1412691"/>
            <a:ext cx="351378" cy="291618"/>
          </a:xfrm>
          <a:prstGeom prst="rect">
            <a:avLst/>
          </a:prstGeom>
          <a:noFill/>
        </p:spPr>
        <p:txBody>
          <a:bodyPr wrap="none" rtlCol="0">
            <a:spAutoFit/>
          </a:bodyPr>
          <a:lstStyle/>
          <a:p>
            <a:pPr defTabSz="637245"/>
            <a:r>
              <a:rPr lang="ja-JP" altLang="en-US" sz="1295" dirty="0">
                <a:solidFill>
                  <a:prstClr val="white"/>
                </a:solidFill>
                <a:latin typeface="UD デジタル 教科書体 N-R" panose="02020400000000000000" pitchFamily="17" charset="-128"/>
                <a:ea typeface="UD デジタル 教科書体 N-R" panose="02020400000000000000" pitchFamily="17" charset="-128"/>
              </a:rPr>
              <a:t>④</a:t>
            </a:r>
          </a:p>
        </p:txBody>
      </p:sp>
      <p:graphicFrame>
        <p:nvGraphicFramePr>
          <p:cNvPr id="4" name="表 6">
            <a:extLst>
              <a:ext uri="{FF2B5EF4-FFF2-40B4-BE49-F238E27FC236}">
                <a16:creationId xmlns:a16="http://schemas.microsoft.com/office/drawing/2014/main" id="{F66CD7C6-D396-4D2C-A688-24248C54875E}"/>
              </a:ext>
            </a:extLst>
          </p:cNvPr>
          <p:cNvGraphicFramePr>
            <a:graphicFrameLocks noGrp="1"/>
          </p:cNvGraphicFramePr>
          <p:nvPr>
            <p:extLst>
              <p:ext uri="{D42A27DB-BD31-4B8C-83A1-F6EECF244321}">
                <p14:modId xmlns:p14="http://schemas.microsoft.com/office/powerpoint/2010/main" val="1810706353"/>
              </p:ext>
            </p:extLst>
          </p:nvPr>
        </p:nvGraphicFramePr>
        <p:xfrm>
          <a:off x="154547" y="999969"/>
          <a:ext cx="8860663" cy="5384548"/>
        </p:xfrm>
        <a:graphic>
          <a:graphicData uri="http://schemas.openxmlformats.org/drawingml/2006/table">
            <a:tbl>
              <a:tblPr firstRow="1" bandRow="1">
                <a:tableStyleId>{7DF18680-E054-41AD-8BC1-D1AEF772440D}</a:tableStyleId>
              </a:tblPr>
              <a:tblGrid>
                <a:gridCol w="710426">
                  <a:extLst>
                    <a:ext uri="{9D8B030D-6E8A-4147-A177-3AD203B41FA5}">
                      <a16:colId xmlns:a16="http://schemas.microsoft.com/office/drawing/2014/main" val="468230320"/>
                    </a:ext>
                  </a:extLst>
                </a:gridCol>
                <a:gridCol w="8150237">
                  <a:extLst>
                    <a:ext uri="{9D8B030D-6E8A-4147-A177-3AD203B41FA5}">
                      <a16:colId xmlns:a16="http://schemas.microsoft.com/office/drawing/2014/main" val="1362231085"/>
                    </a:ext>
                  </a:extLst>
                </a:gridCol>
              </a:tblGrid>
              <a:tr h="326555">
                <a:tc gridSpan="2">
                  <a:txBody>
                    <a:bodyPr/>
                    <a:lstStyle/>
                    <a:p>
                      <a:pPr algn="ctr"/>
                      <a:r>
                        <a:rPr kumimoji="1" lang="en-US" altLang="ja-JP" sz="1400" dirty="0" smtClean="0">
                          <a:latin typeface="BIZ UDPゴシック" panose="020B0400000000000000" pitchFamily="50" charset="-128"/>
                          <a:ea typeface="BIZ UDPゴシック" panose="020B0400000000000000" pitchFamily="50" charset="-128"/>
                        </a:rPr>
                        <a:t>R4</a:t>
                      </a:r>
                      <a:r>
                        <a:rPr kumimoji="1" lang="ja-JP" altLang="en-US" sz="1400" dirty="0" smtClean="0">
                          <a:latin typeface="BIZ UDPゴシック" panose="020B0400000000000000" pitchFamily="50" charset="-128"/>
                          <a:ea typeface="BIZ UDPゴシック" panose="020B0400000000000000" pitchFamily="50" charset="-128"/>
                        </a:rPr>
                        <a:t>年度　事業内容</a:t>
                      </a:r>
                      <a:endParaRPr kumimoji="1" lang="ja-JP" altLang="en-US" sz="1400" dirty="0">
                        <a:latin typeface="BIZ UDPゴシック" panose="020B0400000000000000" pitchFamily="50" charset="-128"/>
                        <a:ea typeface="BIZ UDPゴシック" panose="020B0400000000000000" pitchFamily="50" charset="-128"/>
                      </a:endParaRPr>
                    </a:p>
                  </a:txBody>
                  <a:tcPr marL="59217" marR="59217" marT="29608" marB="29608" anchor="ctr"/>
                </a:tc>
                <a:tc hMerge="1">
                  <a:txBody>
                    <a:bodyPr/>
                    <a:lstStyle/>
                    <a:p>
                      <a:endParaRPr kumimoji="1" lang="ja-JP" altLang="en-US" sz="1600" u="none" dirty="0">
                        <a:latin typeface="BIZ UDPゴシック" panose="020B0400000000000000" pitchFamily="50" charset="-128"/>
                        <a:ea typeface="BIZ UDPゴシック" panose="020B0400000000000000" pitchFamily="50" charset="-128"/>
                      </a:endParaRPr>
                    </a:p>
                  </a:txBody>
                  <a:tcPr marL="59217" marR="59217" marT="29608" marB="29608" anchor="ctr"/>
                </a:tc>
                <a:extLst>
                  <a:ext uri="{0D108BD9-81ED-4DB2-BD59-A6C34878D82A}">
                    <a16:rowId xmlns:a16="http://schemas.microsoft.com/office/drawing/2014/main" val="923684643"/>
                  </a:ext>
                </a:extLst>
              </a:tr>
              <a:tr h="1445435">
                <a:tc>
                  <a:txBody>
                    <a:bodyPr/>
                    <a:lstStyle/>
                    <a:p>
                      <a:pPr algn="ctr">
                        <a:lnSpc>
                          <a:spcPct val="100000"/>
                        </a:lnSpc>
                      </a:pPr>
                      <a:r>
                        <a:rPr kumimoji="1" lang="ja-JP" altLang="en-US" sz="1400" dirty="0">
                          <a:latin typeface="BIZ UDPゴシック" panose="020B0400000000000000" pitchFamily="50" charset="-128"/>
                          <a:ea typeface="BIZ UDPゴシック" panose="020B0400000000000000" pitchFamily="50" charset="-128"/>
                        </a:rPr>
                        <a:t>ねらい</a:t>
                      </a:r>
                    </a:p>
                  </a:txBody>
                  <a:tcPr marL="59217" marR="59217" marT="72000" marB="72000" anchor="ctr"/>
                </a:tc>
                <a:tc>
                  <a:txBody>
                    <a:bodyPr/>
                    <a:lstStyle/>
                    <a:p>
                      <a:pPr marL="268288" indent="-268288"/>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 糖尿病性</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腎症重症化のリスクの</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ある未治療の者</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に対して受診勧奨を行い</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、適切な医療につなげる</a:t>
                      </a:r>
                      <a:endPar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marL="268288" indent="-268288">
                        <a:spcBef>
                          <a:spcPts val="300"/>
                        </a:spcBef>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 市町村</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の効果的な受診勧奨事業実施のため、専門医、地区医師会、行政との</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連携体制を構築する</a:t>
                      </a:r>
                      <a:endPar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59217" marR="59217" marT="36000" marB="36000"/>
                </a:tc>
                <a:extLst>
                  <a:ext uri="{0D108BD9-81ED-4DB2-BD59-A6C34878D82A}">
                    <a16:rowId xmlns:a16="http://schemas.microsoft.com/office/drawing/2014/main" val="2429047993"/>
                  </a:ext>
                </a:extLst>
              </a:tr>
              <a:tr h="809370">
                <a:tc>
                  <a:txBody>
                    <a:bodyPr/>
                    <a:lstStyle/>
                    <a:p>
                      <a:pPr algn="ctr">
                        <a:lnSpc>
                          <a:spcPct val="100000"/>
                        </a:lnSpc>
                      </a:pPr>
                      <a:r>
                        <a:rPr kumimoji="1" lang="ja-JP" altLang="en-US" sz="1400" dirty="0">
                          <a:latin typeface="BIZ UDPゴシック" panose="020B0400000000000000" pitchFamily="50" charset="-128"/>
                          <a:ea typeface="BIZ UDPゴシック" panose="020B0400000000000000" pitchFamily="50" charset="-128"/>
                        </a:rPr>
                        <a:t>対　象</a:t>
                      </a:r>
                    </a:p>
                  </a:txBody>
                  <a:tcPr marL="59217" marR="59217" marT="36000" marB="36000" anchor="ctr"/>
                </a:tc>
                <a:tc>
                  <a:txBody>
                    <a:bodyPr/>
                    <a:lstStyle/>
                    <a:p>
                      <a:pPr marL="268288" indent="0" algn="l"/>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Ｒ３年度 糖尿病性腎症重症化予防プログラムとして、受診勧奨事業（治療中断者への受診勧奨を</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268288" indent="0" algn="l"/>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含む）を実施していない市町村を対象に実施。</a:t>
                      </a:r>
                    </a:p>
                  </a:txBody>
                  <a:tcPr marL="59217" marR="59217" marT="36000" marB="36000" anchor="ctr"/>
                </a:tc>
                <a:extLst>
                  <a:ext uri="{0D108BD9-81ED-4DB2-BD59-A6C34878D82A}">
                    <a16:rowId xmlns:a16="http://schemas.microsoft.com/office/drawing/2014/main" val="1922743734"/>
                  </a:ext>
                </a:extLst>
              </a:tr>
              <a:tr h="2803188">
                <a:tc>
                  <a:txBody>
                    <a:bodyPr/>
                    <a:lstStyle/>
                    <a:p>
                      <a:pPr algn="ctr">
                        <a:lnSpc>
                          <a:spcPct val="100000"/>
                        </a:lnSpc>
                      </a:pPr>
                      <a:r>
                        <a:rPr kumimoji="1" lang="ja-JP" altLang="en-US" sz="1400" dirty="0">
                          <a:latin typeface="BIZ UDPゴシック" panose="020B0400000000000000" pitchFamily="50" charset="-128"/>
                          <a:ea typeface="BIZ UDPゴシック" panose="020B0400000000000000" pitchFamily="50" charset="-128"/>
                        </a:rPr>
                        <a:t>方　法</a:t>
                      </a:r>
                    </a:p>
                  </a:txBody>
                  <a:tcPr marL="59217" marR="59217" marT="72000" marB="72000" anchor="ctr"/>
                </a:tc>
                <a:tc>
                  <a:txBody>
                    <a:bodyPr/>
                    <a:lstStyle/>
                    <a:p>
                      <a:pPr marL="268288" indent="-268288">
                        <a:tabLst>
                          <a:tab pos="7893050" algn="l"/>
                        </a:tabLst>
                      </a:pP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268288" indent="-268288">
                        <a:tabLst>
                          <a:tab pos="7893050" algn="l"/>
                        </a:tabLst>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① 地区医師会と市町村が、市町村</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の課題や取組み</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を共有</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し</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268288" indent="-268288">
                        <a:tabLst>
                          <a:tab pos="7893050" algn="l"/>
                        </a:tabLst>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　　連携を強化するため</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市町村、地区</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医師会</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、専門医</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と</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の</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268288" indent="-268288">
                        <a:tabLst>
                          <a:tab pos="7893050" algn="l"/>
                        </a:tabLst>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　　合同</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研修会</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や意見</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交換会、検討会等</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を実施</a:t>
                      </a:r>
                      <a:endPar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marL="268288" marR="0" lvl="0" indent="-268288" algn="l" defTabSz="914400" rtl="0" eaLnBrk="1" fontAlgn="auto" latinLnBrk="0" hangingPunct="1">
                        <a:lnSpc>
                          <a:spcPct val="100000"/>
                        </a:lnSpc>
                        <a:spcBef>
                          <a:spcPts val="600"/>
                        </a:spcBef>
                        <a:spcAft>
                          <a:spcPts val="0"/>
                        </a:spcAft>
                        <a:buClrTx/>
                        <a:buSzTx/>
                        <a:buFontTx/>
                        <a:buNone/>
                        <a:tabLst>
                          <a:tab pos="7893050" algn="l"/>
                        </a:tabLst>
                        <a:defRPr/>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② 対象</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市町村の地域の</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課題や事業</a:t>
                      </a:r>
                      <a:r>
                        <a:rPr lang="ja-JP" altLang="en-US" sz="1400" dirty="0">
                          <a:latin typeface="BIZ UDPゴシック" panose="020B0400000000000000" pitchFamily="50" charset="-128"/>
                          <a:ea typeface="BIZ UDPゴシック" panose="020B0400000000000000" pitchFamily="50" charset="-128"/>
                          <a:cs typeface="メイリオ" panose="020B0604030504040204" pitchFamily="50" charset="-128"/>
                        </a:rPr>
                        <a:t>実態を</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踏まえた事業　　　　計画や支援対象者抽出基準の検討等への助言</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a:spcBef>
                          <a:spcPts val="600"/>
                        </a:spcBef>
                        <a:tabLst>
                          <a:tab pos="7893050" algn="l"/>
                        </a:tabLst>
                      </a:pP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③ 全体報告会</a:t>
                      </a: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a:spcBef>
                          <a:spcPts val="600"/>
                        </a:spcBef>
                        <a:tabLst>
                          <a:tab pos="7893050" algn="l"/>
                        </a:tabLst>
                      </a:pPr>
                      <a:endPar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endParaRPr>
                    </a:p>
                    <a:p>
                      <a:pPr marL="174625" indent="-174625">
                        <a:spcBef>
                          <a:spcPts val="600"/>
                        </a:spcBef>
                        <a:tabLst>
                          <a:tab pos="7893050" algn="l"/>
                        </a:tabLst>
                      </a:pPr>
                      <a:r>
                        <a:rPr lang="en-US" altLang="ja-JP"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1400" dirty="0" smtClean="0">
                          <a:latin typeface="BIZ UDPゴシック" panose="020B0400000000000000" pitchFamily="50" charset="-128"/>
                          <a:ea typeface="BIZ UDPゴシック" panose="020B0400000000000000" pitchFamily="50" charset="-128"/>
                          <a:cs typeface="メイリオ" panose="020B0604030504040204" pitchFamily="50" charset="-128"/>
                        </a:rPr>
                        <a:t> 事業全体を通じ、大阪糖尿病対策推進会議と連携して実施</a:t>
                      </a:r>
                      <a:endParaRPr lang="en-US" altLang="ja-JP" sz="1400" dirty="0">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59217" marR="3168000" marT="72000" marB="72000"/>
                </a:tc>
                <a:extLst>
                  <a:ext uri="{0D108BD9-81ED-4DB2-BD59-A6C34878D82A}">
                    <a16:rowId xmlns:a16="http://schemas.microsoft.com/office/drawing/2014/main" val="2250564424"/>
                  </a:ext>
                </a:extLst>
              </a:tr>
            </a:tbl>
          </a:graphicData>
        </a:graphic>
      </p:graphicFrame>
      <p:pic>
        <p:nvPicPr>
          <p:cNvPr id="5" name="図 4">
            <a:extLst>
              <a:ext uri="{FF2B5EF4-FFF2-40B4-BE49-F238E27FC236}">
                <a16:creationId xmlns:a16="http://schemas.microsoft.com/office/drawing/2014/main" id="{792E2DD8-F767-4651-88F3-DC1B711AA465}"/>
              </a:ext>
            </a:extLst>
          </p:cNvPr>
          <p:cNvPicPr>
            <a:picLocks noChangeAspect="1"/>
          </p:cNvPicPr>
          <p:nvPr/>
        </p:nvPicPr>
        <p:blipFill rotWithShape="1">
          <a:blip r:embed="rId2"/>
          <a:srcRect l="12899" t="-911" r="13162" b="911"/>
          <a:stretch/>
        </p:blipFill>
        <p:spPr>
          <a:xfrm>
            <a:off x="5824218" y="3591627"/>
            <a:ext cx="3190992" cy="2782903"/>
          </a:xfrm>
          <a:prstGeom prst="rect">
            <a:avLst/>
          </a:prstGeom>
          <a:ln>
            <a:solidFill>
              <a:srgbClr val="FF0000"/>
            </a:solidFill>
          </a:ln>
        </p:spPr>
      </p:pic>
      <p:sp>
        <p:nvSpPr>
          <p:cNvPr id="6" name="角丸四角形 5"/>
          <p:cNvSpPr/>
          <p:nvPr/>
        </p:nvSpPr>
        <p:spPr>
          <a:xfrm>
            <a:off x="1321888" y="1934711"/>
            <a:ext cx="5745880" cy="324000"/>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defTabSz="637245"/>
            <a:r>
              <a:rPr lang="ja-JP" altLang="en-US" sz="14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大阪府市町村国保の特定健診受診者で</a:t>
            </a:r>
            <a:r>
              <a:rPr lang="ja-JP" altLang="en-US" sz="1400" u="sng"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血糖高値者の未治療者を減らす</a:t>
            </a:r>
            <a:endParaRPr lang="en-US" altLang="ja-JP" sz="1400" u="sng"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角丸四角形 6"/>
          <p:cNvSpPr/>
          <p:nvPr/>
        </p:nvSpPr>
        <p:spPr>
          <a:xfrm>
            <a:off x="1334241" y="2314966"/>
            <a:ext cx="5745600" cy="324000"/>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defTabSz="637245"/>
            <a:r>
              <a:rPr lang="ja-JP" altLang="en-US" sz="1400"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大阪府市町村国保被保険者の</a:t>
            </a:r>
            <a:r>
              <a:rPr lang="ja-JP" altLang="en-US" sz="1400" u="sng"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rPr>
              <a:t>糖尿病治療中断者を減らす</a:t>
            </a:r>
            <a:endParaRPr lang="en-US" altLang="ja-JP" sz="1400" u="sng" dirty="0">
              <a:solidFill>
                <a:prstClr val="black"/>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9"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29</a:t>
            </a:fld>
            <a:endParaRPr lang="ja-JP" altLang="en-US" sz="900" b="1" dirty="0">
              <a:latin typeface="BIZ UDPゴシック" panose="020B0400000000000000" pitchFamily="50" charset="-128"/>
              <a:ea typeface="BIZ UDPゴシック" panose="020B0400000000000000" pitchFamily="50" charset="-128"/>
            </a:endParaRPr>
          </a:p>
        </p:txBody>
      </p:sp>
      <p:sp>
        <p:nvSpPr>
          <p:cNvPr id="10" name="タイトル 1"/>
          <p:cNvSpPr txBox="1">
            <a:spLocks/>
          </p:cNvSpPr>
          <p:nvPr/>
        </p:nvSpPr>
        <p:spPr>
          <a:xfrm>
            <a:off x="188553" y="645285"/>
            <a:ext cx="8878174" cy="333606"/>
          </a:xfrm>
          <a:prstGeom prst="rect">
            <a:avLst/>
          </a:prstGeom>
          <a:ln>
            <a:noFill/>
          </a:ln>
        </p:spPr>
        <p:txBody>
          <a:bodyPr vert="horz" lIns="68580" tIns="34290" rIns="68580" bIns="34290" rtlCol="0" anchor="ctr">
            <a:normAutofit/>
          </a:bodyPr>
          <a:lstStyle>
            <a:lvl1pPr algn="l" defTabSz="849660" rtl="0" eaLnBrk="1" latinLnBrk="0" hangingPunct="1">
              <a:lnSpc>
                <a:spcPct val="90000"/>
              </a:lnSpc>
              <a:spcBef>
                <a:spcPct val="0"/>
              </a:spcBef>
              <a:buNone/>
              <a:defRPr kumimoji="1" sz="4088" kern="1200">
                <a:solidFill>
                  <a:schemeClr val="tx1"/>
                </a:solidFill>
                <a:latin typeface="+mj-lt"/>
                <a:ea typeface="+mj-ea"/>
                <a:cs typeface="+mj-cs"/>
              </a:defRPr>
            </a:lvl1pPr>
          </a:lstStyle>
          <a:p>
            <a:pPr marL="128588" indent="-128588"/>
            <a:r>
              <a:rPr lang="ja-JP" altLang="en-US" sz="1600" dirty="0" smtClean="0">
                <a:latin typeface="BIZ UDPゴシック" panose="020B0400000000000000" pitchFamily="50" charset="-128"/>
                <a:ea typeface="BIZ UDPゴシック" panose="020B0400000000000000" pitchFamily="50" charset="-128"/>
              </a:rPr>
              <a:t>＜</a:t>
            </a:r>
            <a:r>
              <a:rPr lang="en-US" altLang="ja-JP" sz="1600" u="sng" dirty="0" smtClean="0">
                <a:latin typeface="BIZ UDPゴシック" panose="020B0400000000000000" pitchFamily="50" charset="-128"/>
                <a:ea typeface="BIZ UDPゴシック" panose="020B0400000000000000" pitchFamily="50" charset="-128"/>
              </a:rPr>
              <a:t>Ⅰ</a:t>
            </a:r>
            <a:r>
              <a:rPr lang="ja-JP" altLang="en-US" sz="1600" u="sng" dirty="0" smtClean="0">
                <a:latin typeface="BIZ UDPゴシック" panose="020B0400000000000000" pitchFamily="50" charset="-128"/>
                <a:ea typeface="BIZ UDPゴシック" panose="020B0400000000000000" pitchFamily="50" charset="-128"/>
              </a:rPr>
              <a:t>　糖尿病性腎症重症化アドバイザー事業（受診勧奨事業の充実）</a:t>
            </a:r>
            <a:r>
              <a:rPr lang="ja-JP" altLang="en-US" sz="1600" dirty="0" smtClean="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4354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90500" y="2107863"/>
            <a:ext cx="8839199" cy="1694762"/>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latin typeface="BIZ UDPゴシック" panose="020B0400000000000000" pitchFamily="50" charset="-128"/>
                <a:ea typeface="BIZ UDPゴシック" panose="020B0400000000000000" pitchFamily="50" charset="-128"/>
                <a:cs typeface="Myanmar Text" panose="020B0502040204020203" pitchFamily="34" charset="0"/>
              </a:rPr>
              <a:t>１</a:t>
            </a:r>
            <a:r>
              <a:rPr lang="ja-JP" altLang="en-US" sz="2400" dirty="0">
                <a:latin typeface="BIZ UDPゴシック" panose="020B0400000000000000" pitchFamily="50" charset="-128"/>
                <a:ea typeface="BIZ UDPゴシック" panose="020B0400000000000000" pitchFamily="50" charset="-128"/>
                <a:cs typeface="Myanmar Text" panose="020B0502040204020203" pitchFamily="34" charset="0"/>
              </a:rPr>
              <a:t>　</a:t>
            </a:r>
            <a:r>
              <a:rPr lang="ja-JP" altLang="en-US" sz="2400" dirty="0" smtClean="0">
                <a:latin typeface="BIZ UDPゴシック" panose="020B0400000000000000" pitchFamily="50" charset="-128"/>
                <a:ea typeface="BIZ UDPゴシック" panose="020B0400000000000000" pitchFamily="50" charset="-128"/>
                <a:cs typeface="Myanmar Text" panose="020B0502040204020203" pitchFamily="34" charset="0"/>
              </a:rPr>
              <a:t>大阪府の健康状況と総合的な取組み</a:t>
            </a:r>
            <a:endPar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endParaRPr>
          </a:p>
        </p:txBody>
      </p:sp>
      <p:sp>
        <p:nvSpPr>
          <p:cNvPr id="3"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790362" y="6554764"/>
            <a:ext cx="337526"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3</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63197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（３） </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③ </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重症化予防の取組み</a:t>
            </a:r>
          </a:p>
        </p:txBody>
      </p:sp>
      <p:graphicFrame>
        <p:nvGraphicFramePr>
          <p:cNvPr id="8" name="表 6">
            <a:extLst>
              <a:ext uri="{FF2B5EF4-FFF2-40B4-BE49-F238E27FC236}">
                <a16:creationId xmlns:a16="http://schemas.microsoft.com/office/drawing/2014/main" id="{191CF1F7-D52A-447E-9C01-8BA4BD25B639}"/>
              </a:ext>
            </a:extLst>
          </p:cNvPr>
          <p:cNvGraphicFramePr>
            <a:graphicFrameLocks noGrp="1"/>
          </p:cNvGraphicFramePr>
          <p:nvPr>
            <p:extLst>
              <p:ext uri="{D42A27DB-BD31-4B8C-83A1-F6EECF244321}">
                <p14:modId xmlns:p14="http://schemas.microsoft.com/office/powerpoint/2010/main" val="2308122584"/>
              </p:ext>
            </p:extLst>
          </p:nvPr>
        </p:nvGraphicFramePr>
        <p:xfrm>
          <a:off x="154547" y="970770"/>
          <a:ext cx="8860664" cy="3168749"/>
        </p:xfrm>
        <a:graphic>
          <a:graphicData uri="http://schemas.openxmlformats.org/drawingml/2006/table">
            <a:tbl>
              <a:tblPr firstRow="1" bandRow="1">
                <a:tableStyleId>{7DF18680-E054-41AD-8BC1-D1AEF772440D}</a:tableStyleId>
              </a:tblPr>
              <a:tblGrid>
                <a:gridCol w="737089">
                  <a:extLst>
                    <a:ext uri="{9D8B030D-6E8A-4147-A177-3AD203B41FA5}">
                      <a16:colId xmlns:a16="http://schemas.microsoft.com/office/drawing/2014/main" val="468230320"/>
                    </a:ext>
                  </a:extLst>
                </a:gridCol>
                <a:gridCol w="8123575">
                  <a:extLst>
                    <a:ext uri="{9D8B030D-6E8A-4147-A177-3AD203B41FA5}">
                      <a16:colId xmlns:a16="http://schemas.microsoft.com/office/drawing/2014/main" val="1362231085"/>
                    </a:ext>
                  </a:extLst>
                </a:gridCol>
              </a:tblGrid>
              <a:tr h="3299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latin typeface="BIZ UDPゴシック" panose="020B0400000000000000" pitchFamily="50" charset="-128"/>
                          <a:ea typeface="BIZ UDPゴシック" panose="020B0400000000000000" pitchFamily="50" charset="-128"/>
                        </a:rPr>
                        <a:t>R4</a:t>
                      </a:r>
                      <a:r>
                        <a:rPr kumimoji="1" lang="ja-JP" altLang="en-US" sz="1400" dirty="0" smtClean="0">
                          <a:latin typeface="BIZ UDPゴシック" panose="020B0400000000000000" pitchFamily="50" charset="-128"/>
                          <a:ea typeface="BIZ UDPゴシック" panose="020B0400000000000000" pitchFamily="50" charset="-128"/>
                        </a:rPr>
                        <a:t>年度　事業内容</a:t>
                      </a:r>
                      <a:endParaRPr lang="ja-JP" altLang="en-US" sz="1400" b="0" i="0" u="none" strike="noStrike" dirty="0" smtClean="0">
                        <a:solidFill>
                          <a:schemeClr val="bg1"/>
                        </a:solidFill>
                        <a:effectLst/>
                        <a:latin typeface="BIZ UDPゴシック" panose="020B0400000000000000" pitchFamily="50" charset="-128"/>
                        <a:ea typeface="BIZ UDPゴシック" panose="020B0400000000000000" pitchFamily="50" charset="-128"/>
                      </a:endParaRPr>
                    </a:p>
                  </a:txBody>
                  <a:tcPr marL="63727" marR="63727" marT="31863" marB="31863"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400" b="0" i="0" u="none" strike="noStrike" dirty="0" smtClean="0">
                        <a:solidFill>
                          <a:schemeClr val="bg1"/>
                        </a:solidFill>
                        <a:effectLst/>
                        <a:latin typeface="BIZ UDPゴシック" panose="020B0400000000000000" pitchFamily="50" charset="-128"/>
                        <a:ea typeface="BIZ UDPゴシック" panose="020B0400000000000000" pitchFamily="50" charset="-128"/>
                      </a:endParaRPr>
                    </a:p>
                  </a:txBody>
                  <a:tcPr marL="63727" marR="63727" marT="31863" marB="31863" anchor="ctr"/>
                </a:tc>
                <a:extLst>
                  <a:ext uri="{0D108BD9-81ED-4DB2-BD59-A6C34878D82A}">
                    <a16:rowId xmlns:a16="http://schemas.microsoft.com/office/drawing/2014/main" val="923684643"/>
                  </a:ext>
                </a:extLst>
              </a:tr>
              <a:tr h="801358">
                <a:tc>
                  <a:txBody>
                    <a:bodyPr/>
                    <a:lstStyle/>
                    <a:p>
                      <a:pPr algn="ctr">
                        <a:lnSpc>
                          <a:spcPct val="100000"/>
                        </a:lnSpc>
                      </a:pPr>
                      <a:r>
                        <a:rPr kumimoji="1" lang="ja-JP" altLang="en-US" sz="1300" dirty="0">
                          <a:latin typeface="BIZ UDPゴシック" panose="020B0400000000000000" pitchFamily="50" charset="-128"/>
                          <a:ea typeface="BIZ UDPゴシック" panose="020B0400000000000000" pitchFamily="50" charset="-128"/>
                        </a:rPr>
                        <a:t>ねらい</a:t>
                      </a:r>
                    </a:p>
                  </a:txBody>
                  <a:tcPr marL="63727" marR="63727" marT="31863" marB="31863" anchor="ctr"/>
                </a:tc>
                <a:tc>
                  <a:txBody>
                    <a:bodyPr/>
                    <a:lstStyle/>
                    <a:p>
                      <a:pPr>
                        <a:lnSpc>
                          <a:spcPct val="100000"/>
                        </a:lnSpc>
                      </a:pPr>
                      <a:r>
                        <a:rPr lang="ja-JP" altLang="en-US" sz="1400" dirty="0" smtClean="0">
                          <a:latin typeface="BIZ UDPゴシック" panose="020B0400000000000000" pitchFamily="50" charset="-128"/>
                          <a:ea typeface="BIZ UDPゴシック" panose="020B0400000000000000" pitchFamily="50" charset="-128"/>
                        </a:rPr>
                        <a:t>＊ 糖尿病性</a:t>
                      </a:r>
                      <a:r>
                        <a:rPr lang="ja-JP" altLang="en-US" sz="1400" dirty="0">
                          <a:latin typeface="BIZ UDPゴシック" panose="020B0400000000000000" pitchFamily="50" charset="-128"/>
                          <a:ea typeface="BIZ UDPゴシック" panose="020B0400000000000000" pitchFamily="50" charset="-128"/>
                        </a:rPr>
                        <a:t>腎症対策に重点化した保健指導の技術的検討（スキルアップ）</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smtClean="0">
                          <a:latin typeface="BIZ UDPゴシック" panose="020B0400000000000000" pitchFamily="50" charset="-128"/>
                          <a:ea typeface="BIZ UDPゴシック" panose="020B0400000000000000" pitchFamily="50" charset="-128"/>
                        </a:rPr>
                        <a:t>＊ 市町村</a:t>
                      </a:r>
                      <a:r>
                        <a:rPr lang="ja-JP" altLang="en-US" sz="1400" dirty="0">
                          <a:latin typeface="BIZ UDPゴシック" panose="020B0400000000000000" pitchFamily="50" charset="-128"/>
                          <a:ea typeface="BIZ UDPゴシック" panose="020B0400000000000000" pitchFamily="50" charset="-128"/>
                        </a:rPr>
                        <a:t>の事業の効果検証（評価）など、市町村の具体的な事業実施の支援</a:t>
                      </a:r>
                      <a:endParaRPr lang="en-US" altLang="ja-JP" sz="1400" dirty="0">
                        <a:latin typeface="BIZ UDPゴシック" panose="020B0400000000000000" pitchFamily="50" charset="-128"/>
                        <a:ea typeface="BIZ UDPゴシック" panose="020B0400000000000000" pitchFamily="50" charset="-128"/>
                      </a:endParaRPr>
                    </a:p>
                    <a:p>
                      <a:pPr>
                        <a:lnSpc>
                          <a:spcPct val="100000"/>
                        </a:lnSpc>
                      </a:pPr>
                      <a:r>
                        <a:rPr lang="ja-JP" altLang="en-US" sz="1400" dirty="0" smtClean="0">
                          <a:latin typeface="BIZ UDPゴシック" panose="020B0400000000000000" pitchFamily="50" charset="-128"/>
                          <a:ea typeface="BIZ UDPゴシック" panose="020B0400000000000000" pitchFamily="50" charset="-128"/>
                        </a:rPr>
                        <a:t>＊ 大阪府</a:t>
                      </a:r>
                      <a:r>
                        <a:rPr lang="ja-JP" altLang="en-US" sz="1400" dirty="0">
                          <a:latin typeface="BIZ UDPゴシック" panose="020B0400000000000000" pitchFamily="50" charset="-128"/>
                          <a:ea typeface="BIZ UDPゴシック" panose="020B0400000000000000" pitchFamily="50" charset="-128"/>
                        </a:rPr>
                        <a:t>全体の糖尿病の課題および取組の評価</a:t>
                      </a:r>
                      <a:endParaRPr lang="en-US" altLang="ja-JP" sz="1400" dirty="0">
                        <a:latin typeface="BIZ UDPゴシック" panose="020B0400000000000000" pitchFamily="50" charset="-128"/>
                        <a:ea typeface="BIZ UDPゴシック" panose="020B0400000000000000" pitchFamily="50" charset="-128"/>
                      </a:endParaRPr>
                    </a:p>
                  </a:txBody>
                  <a:tcPr marL="63727" marR="63727" marT="31863" marB="31863" anchor="ctr"/>
                </a:tc>
                <a:extLst>
                  <a:ext uri="{0D108BD9-81ED-4DB2-BD59-A6C34878D82A}">
                    <a16:rowId xmlns:a16="http://schemas.microsoft.com/office/drawing/2014/main" val="2429047993"/>
                  </a:ext>
                </a:extLst>
              </a:tr>
              <a:tr h="434679">
                <a:tc>
                  <a:txBody>
                    <a:bodyPr/>
                    <a:lstStyle/>
                    <a:p>
                      <a:pPr algn="ctr">
                        <a:lnSpc>
                          <a:spcPct val="100000"/>
                        </a:lnSpc>
                      </a:pPr>
                      <a:r>
                        <a:rPr kumimoji="1" lang="ja-JP" altLang="en-US" sz="1300" dirty="0">
                          <a:latin typeface="BIZ UDPゴシック" panose="020B0400000000000000" pitchFamily="50" charset="-128"/>
                          <a:ea typeface="BIZ UDPゴシック" panose="020B0400000000000000" pitchFamily="50" charset="-128"/>
                        </a:rPr>
                        <a:t>対象</a:t>
                      </a:r>
                    </a:p>
                  </a:txBody>
                  <a:tcPr marL="63727" marR="63727" marT="31863" marB="31863" anchor="ctr"/>
                </a:tc>
                <a:tc>
                  <a:txBody>
                    <a:bodyPr/>
                    <a:lstStyle/>
                    <a:p>
                      <a:pPr>
                        <a:lnSpc>
                          <a:spcPct val="100000"/>
                        </a:lnSpc>
                      </a:pPr>
                      <a:r>
                        <a:rPr lang="ja-JP" altLang="en-US" sz="1400" dirty="0" smtClean="0">
                          <a:solidFill>
                            <a:schemeClr val="tx1"/>
                          </a:solidFill>
                          <a:latin typeface="BIZ UDPゴシック" panose="020B0400000000000000" pitchFamily="50" charset="-128"/>
                          <a:ea typeface="BIZ UDPゴシック" panose="020B0400000000000000" pitchFamily="50" charset="-128"/>
                        </a:rPr>
                        <a:t>大阪府全市町村　</a:t>
                      </a: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a:txBody>
                  <a:tcPr marL="63727" marR="63727" marT="31863" marB="31863" anchor="ctr"/>
                </a:tc>
                <a:extLst>
                  <a:ext uri="{0D108BD9-81ED-4DB2-BD59-A6C34878D82A}">
                    <a16:rowId xmlns:a16="http://schemas.microsoft.com/office/drawing/2014/main" val="1922743734"/>
                  </a:ext>
                </a:extLst>
              </a:tr>
              <a:tr h="1044291">
                <a:tc>
                  <a:txBody>
                    <a:bodyPr/>
                    <a:lstStyle/>
                    <a:p>
                      <a:pPr algn="ctr">
                        <a:lnSpc>
                          <a:spcPct val="100000"/>
                        </a:lnSpc>
                      </a:pPr>
                      <a:r>
                        <a:rPr kumimoji="1" lang="ja-JP" altLang="en-US" sz="1300" dirty="0" smtClean="0">
                          <a:latin typeface="BIZ UDPゴシック" panose="020B0400000000000000" pitchFamily="50" charset="-128"/>
                          <a:ea typeface="BIZ UDPゴシック" panose="020B0400000000000000" pitchFamily="50" charset="-128"/>
                        </a:rPr>
                        <a:t>内容</a:t>
                      </a:r>
                      <a:endParaRPr kumimoji="1" lang="ja-JP" altLang="en-US" sz="1300" dirty="0">
                        <a:latin typeface="BIZ UDPゴシック" panose="020B0400000000000000" pitchFamily="50" charset="-128"/>
                        <a:ea typeface="BIZ UDPゴシック" panose="020B0400000000000000" pitchFamily="50" charset="-128"/>
                      </a:endParaRPr>
                    </a:p>
                  </a:txBody>
                  <a:tcPr marL="63727" marR="63727" marT="31863" marB="31863" anchor="ctr"/>
                </a:tc>
                <a:tc>
                  <a:txBody>
                    <a:bodyPr/>
                    <a:lstStyle/>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糖尿病性腎症重症化予防の市町村の取組みの現状把握及び分析</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tx1"/>
                          </a:solidFill>
                          <a:latin typeface="BIZ UDPゴシック" panose="020B0400000000000000" pitchFamily="50" charset="-128"/>
                          <a:ea typeface="BIZ UDPゴシック" panose="020B0400000000000000" pitchFamily="50" charset="-128"/>
                        </a:rPr>
                        <a:t>①大阪府</a:t>
                      </a:r>
                      <a:r>
                        <a:rPr lang="ja-JP" altLang="en-US" sz="1400" dirty="0">
                          <a:solidFill>
                            <a:schemeClr val="tx1"/>
                          </a:solidFill>
                          <a:latin typeface="BIZ UDPゴシック" panose="020B0400000000000000" pitchFamily="50" charset="-128"/>
                          <a:ea typeface="BIZ UDPゴシック" panose="020B0400000000000000" pitchFamily="50" charset="-128"/>
                        </a:rPr>
                        <a:t>全市町村</a:t>
                      </a:r>
                      <a:r>
                        <a:rPr lang="ja-JP" altLang="en-US" sz="1400" dirty="0" smtClean="0">
                          <a:solidFill>
                            <a:schemeClr val="tx1"/>
                          </a:solidFill>
                          <a:latin typeface="BIZ UDPゴシック" panose="020B0400000000000000" pitchFamily="50" charset="-128"/>
                          <a:ea typeface="BIZ UDPゴシック" panose="020B0400000000000000" pitchFamily="50" charset="-128"/>
                        </a:rPr>
                        <a:t>の重症化予防の取組実態調査・分析</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lang="ja-JP" altLang="en-US" sz="1400" dirty="0" smtClean="0">
                          <a:solidFill>
                            <a:schemeClr val="tx1"/>
                          </a:solidFill>
                          <a:latin typeface="BIZ UDPゴシック" panose="020B0400000000000000" pitchFamily="50" charset="-128"/>
                          <a:ea typeface="BIZ UDPゴシック" panose="020B0400000000000000" pitchFamily="50" charset="-128"/>
                        </a:rPr>
                        <a:t>　②大阪府</a:t>
                      </a:r>
                      <a:r>
                        <a:rPr lang="ja-JP" altLang="en-US" sz="1400" dirty="0">
                          <a:solidFill>
                            <a:schemeClr val="tx1"/>
                          </a:solidFill>
                          <a:latin typeface="BIZ UDPゴシック" panose="020B0400000000000000" pitchFamily="50" charset="-128"/>
                          <a:ea typeface="BIZ UDPゴシック" panose="020B0400000000000000" pitchFamily="50" charset="-128"/>
                        </a:rPr>
                        <a:t>の糖尿病性腎症重症化</a:t>
                      </a:r>
                      <a:r>
                        <a:rPr lang="ja-JP" altLang="en-US" sz="1400" dirty="0" smtClean="0">
                          <a:solidFill>
                            <a:schemeClr val="tx1"/>
                          </a:solidFill>
                          <a:latin typeface="BIZ UDPゴシック" panose="020B0400000000000000" pitchFamily="50" charset="-128"/>
                          <a:ea typeface="BIZ UDPゴシック" panose="020B0400000000000000" pitchFamily="50" charset="-128"/>
                        </a:rPr>
                        <a:t>予防アドバイザー事業の</a:t>
                      </a:r>
                      <a:r>
                        <a:rPr lang="ja-JP" altLang="en-US" sz="1400" dirty="0">
                          <a:solidFill>
                            <a:schemeClr val="tx1"/>
                          </a:solidFill>
                          <a:latin typeface="BIZ UDPゴシック" panose="020B0400000000000000" pitchFamily="50" charset="-128"/>
                          <a:ea typeface="BIZ UDPゴシック" panose="020B0400000000000000" pitchFamily="50" charset="-128"/>
                        </a:rPr>
                        <a:t>効果</a:t>
                      </a:r>
                      <a:r>
                        <a:rPr lang="ja-JP" altLang="en-US" sz="1400" dirty="0" smtClean="0">
                          <a:solidFill>
                            <a:schemeClr val="tx1"/>
                          </a:solidFill>
                          <a:latin typeface="BIZ UDPゴシック" panose="020B0400000000000000" pitchFamily="50" charset="-128"/>
                          <a:ea typeface="BIZ UDPゴシック" panose="020B0400000000000000" pitchFamily="50" charset="-128"/>
                        </a:rPr>
                        <a:t>分析</a:t>
                      </a:r>
                      <a:r>
                        <a:rPr lang="en-US" altLang="ja-JP" sz="1400" dirty="0" smtClean="0">
                          <a:solidFill>
                            <a:schemeClr val="tx1"/>
                          </a:solidFill>
                          <a:latin typeface="BIZ UDPゴシック" panose="020B0400000000000000" pitchFamily="50" charset="-128"/>
                          <a:ea typeface="BIZ UDPゴシック" panose="020B0400000000000000" pitchFamily="50" charset="-128"/>
                        </a:rPr>
                        <a:t>(</a:t>
                      </a:r>
                      <a:r>
                        <a:rPr lang="ja-JP" altLang="en-US" sz="1400" dirty="0" smtClean="0">
                          <a:solidFill>
                            <a:schemeClr val="tx1"/>
                          </a:solidFill>
                          <a:latin typeface="BIZ UDPゴシック" panose="020B0400000000000000" pitchFamily="50" charset="-128"/>
                          <a:ea typeface="BIZ UDPゴシック" panose="020B0400000000000000" pitchFamily="50" charset="-128"/>
                        </a:rPr>
                        <a:t>事例含む）</a:t>
                      </a:r>
                      <a:r>
                        <a:rPr lang="ja-JP" altLang="en-US" sz="1400" dirty="0">
                          <a:solidFill>
                            <a:schemeClr val="tx1"/>
                          </a:solidFill>
                          <a:latin typeface="BIZ UDPゴシック" panose="020B0400000000000000" pitchFamily="50" charset="-128"/>
                          <a:ea typeface="BIZ UDPゴシック" panose="020B0400000000000000" pitchFamily="50" charset="-128"/>
                        </a:rPr>
                        <a:t>　　</a:t>
                      </a: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　③報告、研修会</a:t>
                      </a:r>
                      <a:endParaRPr kumimoji="1" lang="ja-JP" altLang="en-US" sz="1400" dirty="0">
                        <a:latin typeface="BIZ UDPゴシック" panose="020B0400000000000000" pitchFamily="50" charset="-128"/>
                        <a:ea typeface="BIZ UDPゴシック" panose="020B0400000000000000" pitchFamily="50" charset="-128"/>
                      </a:endParaRPr>
                    </a:p>
                  </a:txBody>
                  <a:tcPr marL="63727" marR="63727" marT="31863" marB="31863" anchor="ctr"/>
                </a:tc>
                <a:extLst>
                  <a:ext uri="{0D108BD9-81ED-4DB2-BD59-A6C34878D82A}">
                    <a16:rowId xmlns:a16="http://schemas.microsoft.com/office/drawing/2014/main" val="2250564424"/>
                  </a:ext>
                </a:extLst>
              </a:tr>
              <a:tr h="558425">
                <a:tc>
                  <a:txBody>
                    <a:bodyPr/>
                    <a:lstStyle/>
                    <a:p>
                      <a:pPr algn="ctr">
                        <a:lnSpc>
                          <a:spcPct val="100000"/>
                        </a:lnSpc>
                      </a:pPr>
                      <a:r>
                        <a:rPr kumimoji="1" lang="ja-JP" altLang="en-US" sz="1300" dirty="0" smtClean="0">
                          <a:latin typeface="BIZ UDPゴシック" panose="020B0400000000000000" pitchFamily="50" charset="-128"/>
                          <a:ea typeface="BIZ UDPゴシック" panose="020B0400000000000000" pitchFamily="50" charset="-128"/>
                        </a:rPr>
                        <a:t>方法</a:t>
                      </a:r>
                      <a:endParaRPr kumimoji="1" lang="ja-JP" altLang="en-US" sz="1300" dirty="0">
                        <a:latin typeface="BIZ UDPゴシック" panose="020B0400000000000000" pitchFamily="50" charset="-128"/>
                        <a:ea typeface="BIZ UDPゴシック" panose="020B0400000000000000" pitchFamily="50" charset="-128"/>
                      </a:endParaRPr>
                    </a:p>
                  </a:txBody>
                  <a:tcPr marL="63727" marR="63727" marT="31863" marB="31863" anchor="ctr"/>
                </a:tc>
                <a:tc>
                  <a:txBody>
                    <a:bodyPr/>
                    <a:lstStyle/>
                    <a:p>
                      <a:pPr>
                        <a:lnSpc>
                          <a:spcPct val="100000"/>
                        </a:lnSpc>
                      </a:pPr>
                      <a:r>
                        <a:rPr kumimoji="1" lang="ja-JP" altLang="en-US" sz="1400" dirty="0" smtClean="0">
                          <a:latin typeface="BIZ UDPゴシック" panose="020B0400000000000000" pitchFamily="50" charset="-128"/>
                          <a:ea typeface="BIZ UDPゴシック" panose="020B0400000000000000" pitchFamily="50" charset="-128"/>
                        </a:rPr>
                        <a:t>市町村にアンケート配布、回収、分析</a:t>
                      </a:r>
                      <a:endParaRPr kumimoji="1" lang="en-US" altLang="ja-JP" sz="1400" dirty="0" smtClean="0">
                        <a:latin typeface="BIZ UDPゴシック" panose="020B0400000000000000" pitchFamily="50" charset="-128"/>
                        <a:ea typeface="BIZ UDPゴシック" panose="020B0400000000000000" pitchFamily="50" charset="-128"/>
                      </a:endParaRPr>
                    </a:p>
                    <a:p>
                      <a:pPr>
                        <a:lnSpc>
                          <a:spcPct val="100000"/>
                        </a:lnSpc>
                      </a:pPr>
                      <a:r>
                        <a:rPr kumimoji="1" lang="ja-JP" altLang="en-US" sz="1400" dirty="0" smtClean="0">
                          <a:latin typeface="BIZ UDPゴシック" panose="020B0400000000000000" pitchFamily="50" charset="-128"/>
                          <a:ea typeface="BIZ UDPゴシック" panose="020B0400000000000000" pitchFamily="50" charset="-128"/>
                        </a:rPr>
                        <a:t>まとめ、報告書作成</a:t>
                      </a:r>
                      <a:endParaRPr kumimoji="1" lang="en-US" altLang="ja-JP" sz="1400" dirty="0" smtClean="0">
                        <a:latin typeface="BIZ UDPゴシック" panose="020B0400000000000000" pitchFamily="50" charset="-128"/>
                        <a:ea typeface="BIZ UDPゴシック" panose="020B0400000000000000" pitchFamily="50" charset="-128"/>
                      </a:endParaRPr>
                    </a:p>
                  </a:txBody>
                  <a:tcPr marL="63727" marR="63727" marT="31863" marB="31863" anchor="ctr"/>
                </a:tc>
                <a:extLst>
                  <a:ext uri="{0D108BD9-81ED-4DB2-BD59-A6C34878D82A}">
                    <a16:rowId xmlns:a16="http://schemas.microsoft.com/office/drawing/2014/main" val="2409934214"/>
                  </a:ext>
                </a:extLst>
              </a:tr>
            </a:tbl>
          </a:graphicData>
        </a:graphic>
      </p:graphicFrame>
      <p:sp>
        <p:nvSpPr>
          <p:cNvPr id="9" name="タイトル 1"/>
          <p:cNvSpPr txBox="1">
            <a:spLocks/>
          </p:cNvSpPr>
          <p:nvPr/>
        </p:nvSpPr>
        <p:spPr>
          <a:xfrm>
            <a:off x="154547" y="4253359"/>
            <a:ext cx="8860663" cy="2263156"/>
          </a:xfrm>
          <a:prstGeom prst="rect">
            <a:avLst/>
          </a:prstGeom>
          <a:solidFill>
            <a:schemeClr val="accent1">
              <a:lumMod val="20000"/>
              <a:lumOff val="80000"/>
            </a:schemeClr>
          </a:soli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1400" b="1" dirty="0">
                <a:latin typeface="BIZ UDPゴシック" panose="020B0400000000000000" pitchFamily="50" charset="-128"/>
                <a:ea typeface="BIZ UDPゴシック" panose="020B0400000000000000" pitchFamily="50" charset="-128"/>
              </a:rPr>
              <a:t>糖尿病性腎症重症化予防事業</a:t>
            </a:r>
            <a:endParaRPr lang="en-US" altLang="ja-JP" sz="1400" b="1" dirty="0">
              <a:latin typeface="BIZ UDPゴシック" panose="020B0400000000000000" pitchFamily="50" charset="-128"/>
              <a:ea typeface="BIZ UDPゴシック" panose="020B0400000000000000" pitchFamily="50" charset="-128"/>
            </a:endParaRPr>
          </a:p>
          <a:p>
            <a:pPr algn="l">
              <a:defRPr/>
            </a:pPr>
            <a:r>
              <a:rPr lang="ja-JP" altLang="en-US" sz="1400" b="1" dirty="0">
                <a:latin typeface="BIZ UDPゴシック" panose="020B0400000000000000" pitchFamily="50" charset="-128"/>
                <a:ea typeface="BIZ UDPゴシック" panose="020B0400000000000000" pitchFamily="50" charset="-128"/>
              </a:rPr>
              <a:t>市町村取組状況の推移</a:t>
            </a:r>
            <a:endPar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2832582865"/>
              </p:ext>
            </p:extLst>
          </p:nvPr>
        </p:nvGraphicFramePr>
        <p:xfrm>
          <a:off x="2229004" y="4364642"/>
          <a:ext cx="6371299" cy="2187849"/>
        </p:xfrm>
        <a:graphic>
          <a:graphicData uri="http://schemas.openxmlformats.org/drawingml/2006/chart">
            <c:chart xmlns:c="http://schemas.openxmlformats.org/drawingml/2006/chart" xmlns:r="http://schemas.openxmlformats.org/officeDocument/2006/relationships" r:id="rId2"/>
          </a:graphicData>
        </a:graphic>
      </p:graphicFrame>
      <p:sp>
        <p:nvSpPr>
          <p:cNvPr id="12"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72469"/>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30</a:t>
            </a:fld>
            <a:endParaRPr lang="ja-JP" altLang="en-US" sz="900" b="1" dirty="0">
              <a:latin typeface="BIZ UDPゴシック" panose="020B0400000000000000" pitchFamily="50" charset="-128"/>
              <a:ea typeface="BIZ UDPゴシック" panose="020B0400000000000000" pitchFamily="50" charset="-128"/>
            </a:endParaRPr>
          </a:p>
        </p:txBody>
      </p:sp>
      <p:sp>
        <p:nvSpPr>
          <p:cNvPr id="13" name="タイトル 1"/>
          <p:cNvSpPr txBox="1">
            <a:spLocks/>
          </p:cNvSpPr>
          <p:nvPr/>
        </p:nvSpPr>
        <p:spPr>
          <a:xfrm>
            <a:off x="188553" y="593769"/>
            <a:ext cx="8878174" cy="333606"/>
          </a:xfrm>
          <a:prstGeom prst="rect">
            <a:avLst/>
          </a:prstGeom>
          <a:ln>
            <a:noFill/>
          </a:ln>
        </p:spPr>
        <p:txBody>
          <a:bodyPr vert="horz" lIns="68580" tIns="34290" rIns="68580" bIns="34290" rtlCol="0" anchor="ctr">
            <a:normAutofit/>
          </a:bodyPr>
          <a:lstStyle>
            <a:lvl1pPr algn="l" defTabSz="849660" rtl="0" eaLnBrk="1" latinLnBrk="0" hangingPunct="1">
              <a:lnSpc>
                <a:spcPct val="90000"/>
              </a:lnSpc>
              <a:spcBef>
                <a:spcPct val="0"/>
              </a:spcBef>
              <a:buNone/>
              <a:defRPr kumimoji="1" sz="4088" kern="1200">
                <a:solidFill>
                  <a:schemeClr val="tx1"/>
                </a:solidFill>
                <a:latin typeface="+mj-lt"/>
                <a:ea typeface="+mj-ea"/>
                <a:cs typeface="+mj-cs"/>
              </a:defRPr>
            </a:lvl1pPr>
          </a:lstStyle>
          <a:p>
            <a:pPr marL="128588" indent="-128588"/>
            <a:r>
              <a:rPr lang="ja-JP" altLang="en-US" sz="1600" dirty="0" smtClean="0">
                <a:latin typeface="BIZ UDPゴシック" panose="020B0400000000000000" pitchFamily="50" charset="-128"/>
                <a:ea typeface="BIZ UDPゴシック" panose="020B0400000000000000" pitchFamily="50" charset="-128"/>
              </a:rPr>
              <a:t>＜</a:t>
            </a:r>
            <a:r>
              <a:rPr lang="en-US" altLang="ja-JP" sz="1600" u="sng" dirty="0" smtClean="0">
                <a:latin typeface="BIZ UDPゴシック" panose="020B0400000000000000" pitchFamily="50" charset="-128"/>
                <a:ea typeface="BIZ UDPゴシック" panose="020B0400000000000000" pitchFamily="50" charset="-128"/>
              </a:rPr>
              <a:t>Ⅱ</a:t>
            </a:r>
            <a:r>
              <a:rPr lang="ja-JP" altLang="en-US" sz="1600" u="sng" dirty="0" smtClean="0">
                <a:latin typeface="BIZ UDPゴシック" panose="020B0400000000000000" pitchFamily="50" charset="-128"/>
                <a:ea typeface="BIZ UDPゴシック" panose="020B0400000000000000" pitchFamily="50" charset="-128"/>
              </a:rPr>
              <a:t>　糖尿病性腎症重症化アドバイザー事業（質の向上）</a:t>
            </a:r>
            <a:r>
              <a:rPr lang="ja-JP" altLang="en-US" sz="1600" dirty="0" smtClean="0">
                <a:latin typeface="BIZ UDPゴシック" panose="020B0400000000000000" pitchFamily="50" charset="-128"/>
                <a:ea typeface="BIZ UDPゴシック" panose="020B0400000000000000" pitchFamily="50" charset="-128"/>
              </a:rPr>
              <a:t>＞</a:t>
            </a:r>
            <a:endParaRPr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51434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（４） 大阪府国保ヘルスアップ支援事業一覧</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45764689"/>
              </p:ext>
            </p:extLst>
          </p:nvPr>
        </p:nvGraphicFramePr>
        <p:xfrm>
          <a:off x="154547" y="711339"/>
          <a:ext cx="8860664" cy="5715148"/>
        </p:xfrm>
        <a:graphic>
          <a:graphicData uri="http://schemas.openxmlformats.org/drawingml/2006/table">
            <a:tbl>
              <a:tblPr firstRow="1" bandRow="1">
                <a:tableStyleId>{5C22544A-7EE6-4342-B048-85BDC9FD1C3A}</a:tableStyleId>
              </a:tblPr>
              <a:tblGrid>
                <a:gridCol w="8860664">
                  <a:extLst>
                    <a:ext uri="{9D8B030D-6E8A-4147-A177-3AD203B41FA5}">
                      <a16:colId xmlns:a16="http://schemas.microsoft.com/office/drawing/2014/main" val="991522128"/>
                    </a:ext>
                  </a:extLst>
                </a:gridCol>
              </a:tblGrid>
              <a:tr h="396245">
                <a:tc>
                  <a:txBody>
                    <a:bodyPr/>
                    <a:lstStyle/>
                    <a:p>
                      <a:pPr algn="ctr">
                        <a:lnSpc>
                          <a:spcPts val="1500"/>
                        </a:lnSpc>
                      </a:pPr>
                      <a:r>
                        <a:rPr kumimoji="1" lang="en-US" altLang="ja-JP" sz="1600" dirty="0" smtClean="0">
                          <a:latin typeface="BIZ UDPゴシック" panose="020B0400000000000000" pitchFamily="50" charset="-128"/>
                          <a:ea typeface="BIZ UDPゴシック" panose="020B0400000000000000" pitchFamily="50" charset="-128"/>
                        </a:rPr>
                        <a:t>R4</a:t>
                      </a:r>
                      <a:r>
                        <a:rPr kumimoji="1" lang="ja-JP" altLang="en-US" sz="1600" dirty="0" smtClean="0">
                          <a:latin typeface="BIZ UDPゴシック" panose="020B0400000000000000" pitchFamily="50" charset="-128"/>
                          <a:ea typeface="BIZ UDPゴシック" panose="020B0400000000000000" pitchFamily="50" charset="-128"/>
                        </a:rPr>
                        <a:t>年度事業</a:t>
                      </a:r>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4031148768"/>
                  </a:ext>
                </a:extLst>
              </a:tr>
              <a:tr h="586429">
                <a:tc>
                  <a:txBody>
                    <a:bodyPr/>
                    <a:lstStyle/>
                    <a:p>
                      <a:r>
                        <a:rPr kumimoji="1" lang="ja-JP" altLang="en-US" sz="1600" dirty="0" smtClean="0">
                          <a:latin typeface="BIZ UDPゴシック" panose="020B0400000000000000" pitchFamily="50" charset="-128"/>
                          <a:ea typeface="BIZ UDPゴシック" panose="020B0400000000000000" pitchFamily="50" charset="-128"/>
                        </a:rPr>
                        <a:t>　特定健診受診率向上プロジェクト</a:t>
                      </a:r>
                      <a:endParaRPr kumimoji="1" lang="en-US" altLang="ja-JP" sz="1600" dirty="0" smtClean="0">
                        <a:latin typeface="BIZ UDPゴシック" panose="020B0400000000000000" pitchFamily="50" charset="-128"/>
                        <a:ea typeface="BIZ UDPゴシック" panose="020B0400000000000000" pitchFamily="50" charset="-128"/>
                      </a:endParaRPr>
                    </a:p>
                    <a:p>
                      <a:r>
                        <a:rPr kumimoji="1" lang="ja-JP" altLang="en-US" sz="1600" dirty="0" smtClean="0">
                          <a:latin typeface="BIZ UDPゴシック" panose="020B0400000000000000" pitchFamily="50" charset="-128"/>
                          <a:ea typeface="BIZ UDPゴシック" panose="020B0400000000000000" pitchFamily="50" charset="-128"/>
                        </a:rPr>
                        <a:t>　　対象者の実態や実情に応じた効果的なプロモーションの確立</a:t>
                      </a:r>
                      <a:endParaRPr kumimoji="1" lang="ja-JP" altLang="en-US" sz="1600" dirty="0">
                        <a:latin typeface="BIZ UDPゴシック" panose="020B0400000000000000" pitchFamily="50" charset="-128"/>
                        <a:ea typeface="BIZ UDPゴシック" panose="020B0400000000000000" pitchFamily="50" charset="-128"/>
                      </a:endParaRPr>
                    </a:p>
                  </a:txBody>
                  <a:tcPr marL="45720" marR="45720" anchor="ctr"/>
                </a:tc>
                <a:extLst>
                  <a:ext uri="{0D108BD9-81ED-4DB2-BD59-A6C34878D82A}">
                    <a16:rowId xmlns:a16="http://schemas.microsoft.com/office/drawing/2014/main" val="2374409723"/>
                  </a:ext>
                </a:extLst>
              </a:tr>
              <a:tr h="596137">
                <a:tc>
                  <a:txBody>
                    <a:bodyPr/>
                    <a:lstStyle/>
                    <a:p>
                      <a:r>
                        <a:rPr kumimoji="1" lang="ja-JP" altLang="en-US" sz="1600" dirty="0" smtClean="0">
                          <a:latin typeface="BIZ UDPゴシック" panose="020B0400000000000000" pitchFamily="50" charset="-128"/>
                          <a:ea typeface="BIZ UDPゴシック" panose="020B0400000000000000" pitchFamily="50" charset="-128"/>
                        </a:rPr>
                        <a:t>　特定健診受診率・特定保健指導実施率向上のための地域と医師会との連携強化事業</a:t>
                      </a:r>
                      <a:endParaRPr kumimoji="1" lang="ja-JP" altLang="en-US" sz="1600" dirty="0">
                        <a:latin typeface="BIZ UDPゴシック" panose="020B0400000000000000" pitchFamily="50" charset="-128"/>
                        <a:ea typeface="BIZ UDPゴシック" panose="020B0400000000000000" pitchFamily="50" charset="-128"/>
                      </a:endParaRPr>
                    </a:p>
                  </a:txBody>
                  <a:tcPr marL="45720" marR="45720" anchor="ctr"/>
                </a:tc>
                <a:extLst>
                  <a:ext uri="{0D108BD9-81ED-4DB2-BD59-A6C34878D82A}">
                    <a16:rowId xmlns:a16="http://schemas.microsoft.com/office/drawing/2014/main" val="878919982"/>
                  </a:ext>
                </a:extLst>
              </a:tr>
              <a:tr h="586429">
                <a:tc>
                  <a:txBody>
                    <a:bodyPr/>
                    <a:lstStyle/>
                    <a:p>
                      <a:r>
                        <a:rPr kumimoji="1" lang="ja-JP" altLang="en-US" sz="1600" dirty="0" smtClean="0">
                          <a:latin typeface="BIZ UDPゴシック" panose="020B0400000000000000" pitchFamily="50" charset="-128"/>
                          <a:ea typeface="BIZ UDPゴシック" panose="020B0400000000000000" pitchFamily="50" charset="-128"/>
                        </a:rPr>
                        <a:t>　糖尿病性腎症重症化予防アドバイザー事業</a:t>
                      </a:r>
                      <a:endParaRPr kumimoji="1" lang="en-US" altLang="ja-JP" sz="1600" dirty="0" smtClean="0">
                        <a:latin typeface="BIZ UDPゴシック" panose="020B0400000000000000" pitchFamily="50" charset="-128"/>
                        <a:ea typeface="BIZ UDPゴシック" panose="020B0400000000000000" pitchFamily="50" charset="-128"/>
                      </a:endParaRPr>
                    </a:p>
                    <a:p>
                      <a:r>
                        <a:rPr kumimoji="1" lang="ja-JP" altLang="en-US" sz="1600" dirty="0" smtClean="0">
                          <a:latin typeface="BIZ UDPゴシック" panose="020B0400000000000000" pitchFamily="50" charset="-128"/>
                          <a:ea typeface="BIZ UDPゴシック" panose="020B0400000000000000" pitchFamily="50" charset="-128"/>
                        </a:rPr>
                        <a:t>　　</a:t>
                      </a:r>
                      <a:r>
                        <a:rPr kumimoji="1" lang="en-US" altLang="ja-JP" sz="1600" dirty="0" smtClean="0">
                          <a:latin typeface="BIZ UDPゴシック" panose="020B0400000000000000" pitchFamily="50" charset="-128"/>
                          <a:ea typeface="BIZ UDPゴシック" panose="020B0400000000000000" pitchFamily="50" charset="-128"/>
                        </a:rPr>
                        <a:t>Ⅰ</a:t>
                      </a:r>
                      <a:r>
                        <a:rPr kumimoji="1" lang="ja-JP" altLang="en-US" sz="1600" dirty="0" smtClean="0">
                          <a:latin typeface="BIZ UDPゴシック" panose="020B0400000000000000" pitchFamily="50" charset="-128"/>
                          <a:ea typeface="BIZ UDPゴシック" panose="020B0400000000000000" pitchFamily="50" charset="-128"/>
                        </a:rPr>
                        <a:t>　受診勧奨事業の充実</a:t>
                      </a:r>
                      <a:endParaRPr kumimoji="1" lang="ja-JP" altLang="en-US" sz="1600" dirty="0">
                        <a:latin typeface="BIZ UDPゴシック" panose="020B0400000000000000" pitchFamily="50" charset="-128"/>
                        <a:ea typeface="BIZ UDPゴシック" panose="020B0400000000000000" pitchFamily="50" charset="-128"/>
                      </a:endParaRPr>
                    </a:p>
                  </a:txBody>
                  <a:tcPr marL="45720" marR="45720" anchor="ctr"/>
                </a:tc>
                <a:extLst>
                  <a:ext uri="{0D108BD9-81ED-4DB2-BD59-A6C34878D82A}">
                    <a16:rowId xmlns:a16="http://schemas.microsoft.com/office/drawing/2014/main" val="3735579420"/>
                  </a:ext>
                </a:extLst>
              </a:tr>
              <a:tr h="58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　糖尿病性腎症重症化予防アドバイザー事業</a:t>
                      </a:r>
                      <a:endParaRPr kumimoji="1" lang="en-US" altLang="ja-JP" sz="1600" dirty="0" smtClean="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BIZ UDPゴシック" panose="020B0400000000000000" pitchFamily="50" charset="-128"/>
                          <a:ea typeface="BIZ UDPゴシック" panose="020B0400000000000000" pitchFamily="50" charset="-128"/>
                        </a:rPr>
                        <a:t>　　</a:t>
                      </a:r>
                      <a:r>
                        <a:rPr kumimoji="1" lang="en-US" altLang="ja-JP" sz="1600" dirty="0" smtClean="0">
                          <a:latin typeface="BIZ UDPゴシック" panose="020B0400000000000000" pitchFamily="50" charset="-128"/>
                          <a:ea typeface="BIZ UDPゴシック" panose="020B0400000000000000" pitchFamily="50" charset="-128"/>
                        </a:rPr>
                        <a:t>Ⅱ</a:t>
                      </a:r>
                      <a:r>
                        <a:rPr kumimoji="1" lang="ja-JP" altLang="en-US" sz="1600" dirty="0" smtClean="0">
                          <a:latin typeface="BIZ UDPゴシック" panose="020B0400000000000000" pitchFamily="50" charset="-128"/>
                          <a:ea typeface="BIZ UDPゴシック" panose="020B0400000000000000" pitchFamily="50" charset="-128"/>
                        </a:rPr>
                        <a:t>　糖尿病性腎症重症化予防事業の質の向上</a:t>
                      </a:r>
                      <a:endParaRPr kumimoji="1" lang="en-US" altLang="ja-JP" sz="1600" dirty="0" smtClean="0">
                        <a:latin typeface="BIZ UDPゴシック" panose="020B0400000000000000" pitchFamily="50" charset="-128"/>
                        <a:ea typeface="BIZ UDPゴシック" panose="020B0400000000000000" pitchFamily="50" charset="-128"/>
                      </a:endParaRPr>
                    </a:p>
                  </a:txBody>
                  <a:tcPr marL="45720" marR="45720" anchor="ctr"/>
                </a:tc>
                <a:extLst>
                  <a:ext uri="{0D108BD9-81ED-4DB2-BD59-A6C34878D82A}">
                    <a16:rowId xmlns:a16="http://schemas.microsoft.com/office/drawing/2014/main" val="926525404"/>
                  </a:ext>
                </a:extLst>
              </a:tr>
              <a:tr h="601339">
                <a:tc>
                  <a:txBody>
                    <a:bodyPr/>
                    <a:lstStyle/>
                    <a:p>
                      <a:r>
                        <a:rPr kumimoji="1" lang="ja-JP" altLang="en-US" sz="1600" dirty="0" smtClean="0">
                          <a:latin typeface="BIZ UDPゴシック" panose="020B0400000000000000" pitchFamily="50" charset="-128"/>
                          <a:ea typeface="BIZ UDPゴシック" panose="020B0400000000000000" pitchFamily="50" charset="-128"/>
                        </a:rPr>
                        <a:t>　市町村保健事業への介入支援事業</a:t>
                      </a:r>
                      <a:endParaRPr kumimoji="1" lang="ja-JP" altLang="en-US" sz="1600" dirty="0">
                        <a:latin typeface="BIZ UDPゴシック" panose="020B0400000000000000" pitchFamily="50" charset="-128"/>
                        <a:ea typeface="BIZ UDPゴシック" panose="020B0400000000000000" pitchFamily="50" charset="-128"/>
                      </a:endParaRPr>
                    </a:p>
                  </a:txBody>
                  <a:tcPr marL="45720" marR="45720" anchor="ctr"/>
                </a:tc>
                <a:extLst>
                  <a:ext uri="{0D108BD9-81ED-4DB2-BD59-A6C34878D82A}">
                    <a16:rowId xmlns:a16="http://schemas.microsoft.com/office/drawing/2014/main" val="964617593"/>
                  </a:ext>
                </a:extLst>
              </a:tr>
              <a:tr h="587230">
                <a:tc>
                  <a:txBody>
                    <a:bodyPr/>
                    <a:lstStyle/>
                    <a:p>
                      <a:r>
                        <a:rPr kumimoji="1" lang="ja-JP" altLang="en-US" sz="1600" dirty="0" smtClean="0">
                          <a:latin typeface="BIZ UDPゴシック" panose="020B0400000000000000" pitchFamily="50" charset="-128"/>
                          <a:ea typeface="BIZ UDPゴシック" panose="020B0400000000000000" pitchFamily="50" charset="-128"/>
                        </a:rPr>
                        <a:t>　保健事業の促進・充実を図るための人材の確保・育成事業</a:t>
                      </a:r>
                      <a:endParaRPr kumimoji="1" lang="en-US" altLang="ja-JP" sz="1600" dirty="0" smtClean="0">
                        <a:latin typeface="BIZ UDPゴシック" panose="020B0400000000000000" pitchFamily="50" charset="-128"/>
                        <a:ea typeface="BIZ UDPゴシック" panose="020B0400000000000000" pitchFamily="50" charset="-128"/>
                      </a:endParaRPr>
                    </a:p>
                    <a:p>
                      <a:r>
                        <a:rPr kumimoji="1" lang="ja-JP" altLang="en-US" sz="1600" baseline="0" dirty="0" smtClean="0">
                          <a:latin typeface="BIZ UDPゴシック" panose="020B0400000000000000" pitchFamily="50" charset="-128"/>
                          <a:ea typeface="BIZ UDPゴシック" panose="020B0400000000000000" pitchFamily="50" charset="-128"/>
                        </a:rPr>
                        <a:t>　　</a:t>
                      </a:r>
                      <a:r>
                        <a:rPr kumimoji="1" lang="ja-JP" altLang="en-US" sz="1600" dirty="0" smtClean="0">
                          <a:latin typeface="BIZ UDPゴシック" panose="020B0400000000000000" pitchFamily="50" charset="-128"/>
                          <a:ea typeface="BIZ UDPゴシック" panose="020B0400000000000000" pitchFamily="50" charset="-128"/>
                        </a:rPr>
                        <a:t>データ分析に必要な基礎的技術を獲得する人材育成講座</a:t>
                      </a:r>
                      <a:endParaRPr kumimoji="1" lang="en-US" altLang="ja-JP" sz="1600" dirty="0" smtClean="0">
                        <a:latin typeface="BIZ UDPゴシック" panose="020B0400000000000000" pitchFamily="50" charset="-128"/>
                        <a:ea typeface="BIZ UDPゴシック" panose="020B0400000000000000" pitchFamily="50" charset="-128"/>
                      </a:endParaRPr>
                    </a:p>
                  </a:txBody>
                  <a:tcPr marL="45720" marR="45720" anchor="ctr"/>
                </a:tc>
                <a:extLst>
                  <a:ext uri="{0D108BD9-81ED-4DB2-BD59-A6C34878D82A}">
                    <a16:rowId xmlns:a16="http://schemas.microsoft.com/office/drawing/2014/main" val="1010719339"/>
                  </a:ext>
                </a:extLst>
              </a:tr>
              <a:tr h="578312">
                <a:tc>
                  <a:txBody>
                    <a:bodyPr/>
                    <a:lstStyle/>
                    <a:p>
                      <a:r>
                        <a:rPr kumimoji="1" lang="ja-JP" altLang="en-US" sz="1600" dirty="0" smtClean="0">
                          <a:latin typeface="BIZ UDPゴシック" panose="020B0400000000000000" pitchFamily="50" charset="-128"/>
                          <a:ea typeface="BIZ UDPゴシック" panose="020B0400000000000000" pitchFamily="50" charset="-128"/>
                        </a:rPr>
                        <a:t>　国保連と共に行う府域の地域診断</a:t>
                      </a:r>
                      <a:endParaRPr kumimoji="1" lang="ja-JP" altLang="en-US" sz="1600" dirty="0">
                        <a:latin typeface="BIZ UDPゴシック" panose="020B0400000000000000" pitchFamily="50" charset="-128"/>
                        <a:ea typeface="BIZ UDPゴシック" panose="020B0400000000000000" pitchFamily="50" charset="-128"/>
                      </a:endParaRPr>
                    </a:p>
                  </a:txBody>
                  <a:tcPr marL="45720" marR="45720" anchor="ctr"/>
                </a:tc>
                <a:extLst>
                  <a:ext uri="{0D108BD9-81ED-4DB2-BD59-A6C34878D82A}">
                    <a16:rowId xmlns:a16="http://schemas.microsoft.com/office/drawing/2014/main" val="4000776254"/>
                  </a:ext>
                </a:extLst>
              </a:tr>
              <a:tr h="615449">
                <a:tc>
                  <a:txBody>
                    <a:bodyPr/>
                    <a:lstStyle/>
                    <a:p>
                      <a:r>
                        <a:rPr kumimoji="1" lang="ja-JP" altLang="en-US" sz="1600" dirty="0" smtClean="0">
                          <a:latin typeface="BIZ UDPゴシック" panose="020B0400000000000000" pitchFamily="50" charset="-128"/>
                          <a:ea typeface="BIZ UDPゴシック" panose="020B0400000000000000" pitchFamily="50" charset="-128"/>
                        </a:rPr>
                        <a:t>　高齢者の保健事業と介護予防の一体的実施の推進</a:t>
                      </a:r>
                      <a:endParaRPr kumimoji="1" lang="ja-JP" altLang="en-US" sz="1600" dirty="0">
                        <a:latin typeface="BIZ UDPゴシック" panose="020B0400000000000000" pitchFamily="50" charset="-128"/>
                        <a:ea typeface="BIZ UDPゴシック" panose="020B0400000000000000" pitchFamily="50" charset="-128"/>
                      </a:endParaRPr>
                    </a:p>
                  </a:txBody>
                  <a:tcPr marL="45720" marR="45720" anchor="ctr"/>
                </a:tc>
                <a:extLst>
                  <a:ext uri="{0D108BD9-81ED-4DB2-BD59-A6C34878D82A}">
                    <a16:rowId xmlns:a16="http://schemas.microsoft.com/office/drawing/2014/main" val="556974145"/>
                  </a:ext>
                </a:extLst>
              </a:tr>
              <a:tr h="581149">
                <a:tc>
                  <a:txBody>
                    <a:bodyPr/>
                    <a:lstStyle/>
                    <a:p>
                      <a:r>
                        <a:rPr kumimoji="1" lang="ja-JP" altLang="en-US" sz="1600" dirty="0" smtClean="0">
                          <a:latin typeface="BIZ UDPゴシック" panose="020B0400000000000000" pitchFamily="50" charset="-128"/>
                          <a:ea typeface="BIZ UDPゴシック" panose="020B0400000000000000" pitchFamily="50" charset="-128"/>
                        </a:rPr>
                        <a:t>　特定健診データ等を活用した勧奨モデルの構築事業</a:t>
                      </a:r>
                    </a:p>
                  </a:txBody>
                  <a:tcPr marL="45720" marR="45720" anchor="ctr"/>
                </a:tc>
                <a:extLst>
                  <a:ext uri="{0D108BD9-81ED-4DB2-BD59-A6C34878D82A}">
                    <a16:rowId xmlns:a16="http://schemas.microsoft.com/office/drawing/2014/main" val="2700319453"/>
                  </a:ext>
                </a:extLst>
              </a:tr>
            </a:tbl>
          </a:graphicData>
        </a:graphic>
      </p:graphicFrame>
      <p:sp>
        <p:nvSpPr>
          <p:cNvPr id="4"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31</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35471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en-US" altLang="ja-JP"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まとめ</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正方形/長方形 2"/>
          <p:cNvSpPr/>
          <p:nvPr/>
        </p:nvSpPr>
        <p:spPr>
          <a:xfrm>
            <a:off x="256147" y="921001"/>
            <a:ext cx="8608454" cy="2523768"/>
          </a:xfrm>
          <a:prstGeom prst="rect">
            <a:avLst/>
          </a:prstGeom>
          <a:ln>
            <a:solidFill>
              <a:schemeClr val="accent1">
                <a:lumMod val="50000"/>
              </a:schemeClr>
            </a:solidFill>
            <a:prstDash val="sysDot"/>
          </a:ln>
        </p:spPr>
        <p:txBody>
          <a:bodyPr wrap="square">
            <a:spAutoFit/>
          </a:bodyPr>
          <a:lstStyle/>
          <a:p>
            <a:pPr defTabSz="718288">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○都道府県は、管内市町村や国保関係者と協議した上で、都道府県内の国保の運営の統一的な方針としての国保運営方針を示し、市町村が担う事務の効率化、標準化、広域化を推進</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718288">
              <a:defRPr/>
            </a:pP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＜保健事業における都道府県の主な役割＞</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・市町村ごとの</a:t>
            </a:r>
            <a:r>
              <a:rPr lang="ja-JP" altLang="en-US" sz="1600" u="sng" dirty="0" smtClean="0">
                <a:solidFill>
                  <a:prstClr val="black"/>
                </a:solidFill>
                <a:latin typeface="BIZ UDPゴシック" panose="020B0400000000000000" pitchFamily="50" charset="-128"/>
                <a:ea typeface="BIZ UDPゴシック" panose="020B0400000000000000" pitchFamily="50" charset="-128"/>
              </a:rPr>
              <a:t>健康課題や保健事業の実施状況を把握</a:t>
            </a:r>
            <a:endParaRPr lang="en-US" altLang="ja-JP" sz="1600" u="sng"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・市町村の保健事業の運営が健全に行われるよう、</a:t>
            </a:r>
            <a:r>
              <a:rPr lang="ja-JP" altLang="en-US" sz="1600" u="sng" dirty="0" smtClean="0">
                <a:solidFill>
                  <a:prstClr val="black"/>
                </a:solidFill>
                <a:latin typeface="BIZ UDPゴシック" panose="020B0400000000000000" pitchFamily="50" charset="-128"/>
                <a:ea typeface="BIZ UDPゴシック" panose="020B0400000000000000" pitchFamily="50" charset="-128"/>
              </a:rPr>
              <a:t>必要な助言及び支援</a:t>
            </a:r>
            <a:endParaRPr lang="en-US" altLang="ja-JP" sz="1600" u="sng"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・市町村における</a:t>
            </a:r>
            <a:r>
              <a:rPr lang="ja-JP" altLang="en-US" sz="1600" u="sng" dirty="0" smtClean="0">
                <a:solidFill>
                  <a:prstClr val="black"/>
                </a:solidFill>
                <a:latin typeface="BIZ UDPゴシック" panose="020B0400000000000000" pitchFamily="50" charset="-128"/>
                <a:ea typeface="BIZ UDPゴシック" panose="020B0400000000000000" pitchFamily="50" charset="-128"/>
              </a:rPr>
              <a:t>健康・医療情報の横断的・総合的な分析</a:t>
            </a:r>
            <a:endParaRPr lang="en-US" altLang="ja-JP" sz="1600" u="sng"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1600" dirty="0" smtClean="0">
                <a:solidFill>
                  <a:prstClr val="black"/>
                </a:solidFill>
                <a:latin typeface="BIZ UDPゴシック" panose="020B0400000000000000" pitchFamily="50" charset="-128"/>
                <a:ea typeface="BIZ UDPゴシック" panose="020B0400000000000000" pitchFamily="50" charset="-128"/>
              </a:rPr>
              <a:t>・関係市町村相互間の連絡調整、市町村への</a:t>
            </a:r>
            <a:r>
              <a:rPr lang="ja-JP" altLang="en-US" sz="1600" u="sng" dirty="0" smtClean="0">
                <a:solidFill>
                  <a:prstClr val="black"/>
                </a:solidFill>
                <a:latin typeface="BIZ UDPゴシック" panose="020B0400000000000000" pitchFamily="50" charset="-128"/>
                <a:ea typeface="BIZ UDPゴシック" panose="020B0400000000000000" pitchFamily="50" charset="-128"/>
              </a:rPr>
              <a:t>専門的な技術</a:t>
            </a:r>
            <a:r>
              <a:rPr lang="ja-JP" altLang="en-US" sz="1600" u="sng" dirty="0">
                <a:solidFill>
                  <a:prstClr val="black"/>
                </a:solidFill>
                <a:latin typeface="BIZ UDPゴシック" panose="020B0400000000000000" pitchFamily="50" charset="-128"/>
                <a:ea typeface="BIZ UDPゴシック" panose="020B0400000000000000" pitchFamily="50" charset="-128"/>
              </a:rPr>
              <a:t>又</a:t>
            </a:r>
            <a:r>
              <a:rPr lang="ja-JP" altLang="en-US" sz="1600" u="sng" dirty="0" smtClean="0">
                <a:solidFill>
                  <a:prstClr val="black"/>
                </a:solidFill>
                <a:latin typeface="BIZ UDPゴシック" panose="020B0400000000000000" pitchFamily="50" charset="-128"/>
                <a:ea typeface="BIZ UDPゴシック" panose="020B0400000000000000" pitchFamily="50" charset="-128"/>
              </a:rPr>
              <a:t>は知識を有する者の派遣</a:t>
            </a:r>
            <a:r>
              <a:rPr lang="ja-JP" altLang="en-US" sz="1600" dirty="0" smtClean="0">
                <a:solidFill>
                  <a:prstClr val="black"/>
                </a:solidFill>
                <a:latin typeface="BIZ UDPゴシック" panose="020B0400000000000000" pitchFamily="50" charset="-128"/>
                <a:ea typeface="BIZ UDPゴシック" panose="020B0400000000000000" pitchFamily="50" charset="-128"/>
              </a:rPr>
              <a:t>、</a:t>
            </a: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en-US" altLang="ja-JP" sz="1600" dirty="0">
                <a:solidFill>
                  <a:prstClr val="black"/>
                </a:solidFill>
                <a:latin typeface="BIZ UDPゴシック" panose="020B0400000000000000" pitchFamily="50" charset="-128"/>
                <a:ea typeface="BIZ UDPゴシック" panose="020B0400000000000000" pitchFamily="50" charset="-128"/>
              </a:rPr>
              <a:t> </a:t>
            </a:r>
            <a:r>
              <a:rPr lang="ja-JP" altLang="en-US" sz="1600" u="sng" dirty="0" smtClean="0">
                <a:solidFill>
                  <a:prstClr val="black"/>
                </a:solidFill>
                <a:latin typeface="BIZ UDPゴシック" panose="020B0400000000000000" pitchFamily="50" charset="-128"/>
                <a:ea typeface="BIZ UDPゴシック" panose="020B0400000000000000" pitchFamily="50" charset="-128"/>
              </a:rPr>
              <a:t>情報の提供等の支援</a:t>
            </a:r>
            <a:endParaRPr lang="en-US" altLang="ja-JP" sz="1600" u="sng" dirty="0" smtClean="0">
              <a:solidFill>
                <a:prstClr val="black"/>
              </a:solidFill>
              <a:latin typeface="BIZ UDPゴシック" panose="020B0400000000000000" pitchFamily="50" charset="-128"/>
              <a:ea typeface="BIZ UDPゴシック" panose="020B0400000000000000" pitchFamily="50" charset="-128"/>
            </a:endParaRPr>
          </a:p>
          <a:p>
            <a:pPr algn="r" defTabSz="718288">
              <a:defRPr/>
            </a:pPr>
            <a:r>
              <a:rPr lang="ja-JP" altLang="en-US" sz="1400" dirty="0" smtClean="0">
                <a:solidFill>
                  <a:prstClr val="black"/>
                </a:solidFill>
                <a:latin typeface="BIZ UDPゴシック" panose="020B0400000000000000" pitchFamily="50" charset="-128"/>
                <a:ea typeface="BIZ UDPゴシック" panose="020B0400000000000000" pitchFamily="50" charset="-128"/>
              </a:rPr>
              <a:t>（</a:t>
            </a:r>
            <a:r>
              <a:rPr lang="ja-JP" altLang="en-US" sz="1400" dirty="0">
                <a:solidFill>
                  <a:prstClr val="black"/>
                </a:solidFill>
                <a:latin typeface="BIZ UDPゴシック" panose="020B0400000000000000" pitchFamily="50" charset="-128"/>
                <a:ea typeface="BIZ UDPゴシック" panose="020B0400000000000000" pitchFamily="50" charset="-128"/>
              </a:rPr>
              <a:t>＊厚生労働省資料</a:t>
            </a:r>
            <a:r>
              <a:rPr lang="ja-JP" altLang="en-US" sz="1400" dirty="0" smtClean="0">
                <a:solidFill>
                  <a:prstClr val="black"/>
                </a:solidFill>
                <a:latin typeface="BIZ UDPゴシック" panose="020B0400000000000000" pitchFamily="50" charset="-128"/>
                <a:ea typeface="BIZ UDPゴシック" panose="020B0400000000000000" pitchFamily="50" charset="-128"/>
              </a:rPr>
              <a:t>より</a:t>
            </a:r>
            <a:r>
              <a:rPr lang="ja-JP" altLang="en-US" sz="1400" dirty="0">
                <a:solidFill>
                  <a:prstClr val="black"/>
                </a:solidFill>
                <a:latin typeface="BIZ UDPゴシック" panose="020B0400000000000000" pitchFamily="50" charset="-128"/>
                <a:ea typeface="BIZ UDPゴシック" panose="020B0400000000000000" pitchFamily="50" charset="-128"/>
              </a:rPr>
              <a:t>一部</a:t>
            </a:r>
            <a:r>
              <a:rPr lang="ja-JP" altLang="en-US" sz="1400" dirty="0" smtClean="0">
                <a:solidFill>
                  <a:prstClr val="black"/>
                </a:solidFill>
                <a:latin typeface="BIZ UDPゴシック" panose="020B0400000000000000" pitchFamily="50" charset="-128"/>
                <a:ea typeface="BIZ UDPゴシック" panose="020B0400000000000000" pitchFamily="50" charset="-128"/>
              </a:rPr>
              <a:t>改変）</a:t>
            </a:r>
            <a:endParaRPr lang="en-US" altLang="ja-JP" sz="1400" dirty="0">
              <a:solidFill>
                <a:prstClr val="black"/>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256147" y="3753101"/>
            <a:ext cx="8608454" cy="1015663"/>
          </a:xfrm>
          <a:prstGeom prst="rect">
            <a:avLst/>
          </a:prstGeom>
          <a:solidFill>
            <a:schemeClr val="accent1">
              <a:lumMod val="20000"/>
              <a:lumOff val="80000"/>
            </a:schemeClr>
          </a:solidFill>
          <a:ln>
            <a:solidFill>
              <a:schemeClr val="accent1">
                <a:lumMod val="50000"/>
              </a:schemeClr>
            </a:solidFill>
          </a:ln>
        </p:spPr>
        <p:txBody>
          <a:bodyPr wrap="square">
            <a:spAutoFit/>
          </a:bodyPr>
          <a:lstStyle/>
          <a:p>
            <a:pPr defTabSz="718288">
              <a:defRPr/>
            </a:pPr>
            <a:r>
              <a:rPr lang="ja-JP" altLang="en-US" sz="2000" dirty="0" smtClean="0">
                <a:solidFill>
                  <a:prstClr val="black"/>
                </a:solidFill>
                <a:latin typeface="BIZ UDPゴシック" panose="020B0400000000000000" pitchFamily="50" charset="-128"/>
                <a:ea typeface="BIZ UDPゴシック" panose="020B0400000000000000" pitchFamily="50" charset="-128"/>
              </a:rPr>
              <a:t>⇒これらの役割を果たすため、府として事業を展開している。</a:t>
            </a:r>
            <a:endParaRPr lang="en-US" altLang="ja-JP" sz="20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2000" dirty="0">
                <a:solidFill>
                  <a:prstClr val="black"/>
                </a:solidFill>
                <a:latin typeface="BIZ UDPゴシック" panose="020B0400000000000000" pitchFamily="50" charset="-128"/>
                <a:ea typeface="BIZ UDPゴシック" panose="020B0400000000000000" pitchFamily="50" charset="-128"/>
              </a:rPr>
              <a:t>　 </a:t>
            </a:r>
            <a:r>
              <a:rPr lang="ja-JP" altLang="en-US" sz="2000" dirty="0" smtClean="0">
                <a:solidFill>
                  <a:prstClr val="black"/>
                </a:solidFill>
                <a:latin typeface="BIZ UDPゴシック" panose="020B0400000000000000" pitchFamily="50" charset="-128"/>
                <a:ea typeface="BIZ UDPゴシック" panose="020B0400000000000000" pitchFamily="50" charset="-128"/>
              </a:rPr>
              <a:t>今後、令和６年度以降の次期国保運営方針策定に向けて、市町村にとって</a:t>
            </a:r>
            <a:endParaRPr lang="en-US" altLang="ja-JP" sz="2000" dirty="0" smtClean="0">
              <a:solidFill>
                <a:prstClr val="black"/>
              </a:solidFill>
              <a:latin typeface="BIZ UDPゴシック" panose="020B0400000000000000" pitchFamily="50" charset="-128"/>
              <a:ea typeface="BIZ UDPゴシック" panose="020B0400000000000000" pitchFamily="50" charset="-128"/>
            </a:endParaRPr>
          </a:p>
          <a:p>
            <a:pPr defTabSz="718288">
              <a:defRPr/>
            </a:pPr>
            <a:r>
              <a:rPr lang="ja-JP" altLang="en-US" sz="2000" dirty="0">
                <a:solidFill>
                  <a:prstClr val="black"/>
                </a:solidFill>
                <a:latin typeface="BIZ UDPゴシック" panose="020B0400000000000000" pitchFamily="50" charset="-128"/>
                <a:ea typeface="BIZ UDPゴシック" panose="020B0400000000000000" pitchFamily="50" charset="-128"/>
              </a:rPr>
              <a:t>　</a:t>
            </a:r>
            <a:r>
              <a:rPr lang="ja-JP" altLang="en-US" sz="2000" dirty="0" smtClean="0">
                <a:solidFill>
                  <a:prstClr val="black"/>
                </a:solidFill>
                <a:latin typeface="BIZ UDPゴシック" panose="020B0400000000000000" pitchFamily="50" charset="-128"/>
                <a:ea typeface="BIZ UDPゴシック" panose="020B0400000000000000" pitchFamily="50" charset="-128"/>
              </a:rPr>
              <a:t> より効果的な保健事業となるよう、あり方等を検討していく。</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695470" y="6559590"/>
            <a:ext cx="436129" cy="3111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32</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4189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大阪府</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の</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健康課題　① ～</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5" name="グラフ 4"/>
          <p:cNvGraphicFramePr/>
          <p:nvPr>
            <p:extLst>
              <p:ext uri="{D42A27DB-BD31-4B8C-83A1-F6EECF244321}">
                <p14:modId xmlns:p14="http://schemas.microsoft.com/office/powerpoint/2010/main" val="2220895796"/>
              </p:ext>
            </p:extLst>
          </p:nvPr>
        </p:nvGraphicFramePr>
        <p:xfrm>
          <a:off x="389049" y="1150690"/>
          <a:ext cx="4065432" cy="42053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ext uri="{D42A27DB-BD31-4B8C-83A1-F6EECF244321}">
                <p14:modId xmlns:p14="http://schemas.microsoft.com/office/powerpoint/2010/main" val="1500016271"/>
              </p:ext>
            </p:extLst>
          </p:nvPr>
        </p:nvGraphicFramePr>
        <p:xfrm>
          <a:off x="4791830" y="1150689"/>
          <a:ext cx="3998532" cy="4205309"/>
        </p:xfrm>
        <a:graphic>
          <a:graphicData uri="http://schemas.openxmlformats.org/drawingml/2006/chart">
            <c:chart xmlns:c="http://schemas.openxmlformats.org/drawingml/2006/chart" xmlns:r="http://schemas.openxmlformats.org/officeDocument/2006/relationships" r:id="rId3"/>
          </a:graphicData>
        </a:graphic>
      </p:graphicFrame>
      <p:sp>
        <p:nvSpPr>
          <p:cNvPr id="10" name="角丸四角形 9"/>
          <p:cNvSpPr/>
          <p:nvPr/>
        </p:nvSpPr>
        <p:spPr>
          <a:xfrm>
            <a:off x="445331" y="5883670"/>
            <a:ext cx="8301431" cy="6131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大阪府民の「健康寿命」は、男女ともに全国平均を下回っており、不健康期間が長い。</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dirty="0" smtClean="0">
                <a:solidFill>
                  <a:schemeClr val="tx1"/>
                </a:solidFill>
                <a:latin typeface="BIZ UDPゴシック" panose="020B0400000000000000" pitchFamily="50" charset="-128"/>
                <a:ea typeface="BIZ UDPゴシック" panose="020B0400000000000000" pitchFamily="50" charset="-128"/>
              </a:rPr>
              <a:t>また、「健康寿命」は、府内市町村間でも差が生じている状況。（＝健康格差）</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2" name="Rectangle 3">
            <a:extLst>
              <a:ext uri="{FF2B5EF4-FFF2-40B4-BE49-F238E27FC236}">
                <a16:creationId xmlns:a16="http://schemas.microsoft.com/office/drawing/2014/main" id="{DB9F11F9-5A7A-4EDB-9591-3690CA97AB17}"/>
              </a:ext>
            </a:extLst>
          </p:cNvPr>
          <p:cNvSpPr>
            <a:spLocks noChangeArrowheads="1"/>
          </p:cNvSpPr>
          <p:nvPr/>
        </p:nvSpPr>
        <p:spPr bwMode="auto">
          <a:xfrm>
            <a:off x="3335629" y="5461217"/>
            <a:ext cx="5454733" cy="17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r">
              <a:defRPr/>
            </a:pPr>
            <a:r>
              <a:rPr lang="ja-JP" altLang="en-US" sz="825" dirty="0">
                <a:solidFill>
                  <a:srgbClr val="000000"/>
                </a:solidFill>
                <a:latin typeface="BIZ UDPゴシック" panose="020B0400000000000000" pitchFamily="50" charset="-128"/>
                <a:ea typeface="BIZ UDPゴシック" panose="020B0400000000000000" pitchFamily="50" charset="-128"/>
                <a:cs typeface="Times New Roman" pitchFamily="18" charset="0"/>
              </a:rPr>
              <a:t>出典</a:t>
            </a:r>
            <a:r>
              <a:rPr lang="ja-JP" altLang="en-US" sz="825"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：厚生労働省「令和３年</a:t>
            </a:r>
            <a:r>
              <a:rPr lang="en-US" altLang="ja-JP" sz="825"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12</a:t>
            </a:r>
            <a:r>
              <a:rPr lang="ja-JP" altLang="en-US" sz="825"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月</a:t>
            </a:r>
            <a:r>
              <a:rPr lang="en-US" altLang="ja-JP" sz="825"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20</a:t>
            </a:r>
            <a:r>
              <a:rPr lang="ja-JP" altLang="en-US" sz="825"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日　第</a:t>
            </a:r>
            <a:r>
              <a:rPr lang="en-US" altLang="ja-JP" sz="825"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16</a:t>
            </a:r>
            <a:r>
              <a:rPr lang="ja-JP" altLang="en-US" sz="825"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回健康日本２１（第二次）推進専門委員会資料　一部改変」</a:t>
            </a:r>
            <a:endParaRPr lang="ja-JP" altLang="en-US" sz="825" dirty="0">
              <a:latin typeface="BIZ UDPゴシック" panose="020B0400000000000000" pitchFamily="50" charset="-128"/>
              <a:ea typeface="BIZ UDPゴシック" panose="020B0400000000000000" pitchFamily="50" charset="-128"/>
            </a:endParaRPr>
          </a:p>
        </p:txBody>
      </p:sp>
      <p:sp>
        <p:nvSpPr>
          <p:cNvPr id="7"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790362" y="6554764"/>
            <a:ext cx="337526"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4</a:t>
            </a:fld>
            <a:endParaRPr lang="ja-JP" altLang="en-US" sz="900" b="1" dirty="0">
              <a:latin typeface="BIZ UDPゴシック" panose="020B0400000000000000" pitchFamily="50" charset="-128"/>
              <a:ea typeface="BIZ UDPゴシック" panose="020B0400000000000000" pitchFamily="50" charset="-128"/>
            </a:endParaRPr>
          </a:p>
        </p:txBody>
      </p:sp>
      <p:sp>
        <p:nvSpPr>
          <p:cNvPr id="9" name="タイトル 1"/>
          <p:cNvSpPr txBox="1">
            <a:spLocks/>
          </p:cNvSpPr>
          <p:nvPr/>
        </p:nvSpPr>
        <p:spPr>
          <a:xfrm>
            <a:off x="191434" y="717659"/>
            <a:ext cx="2758005" cy="493669"/>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smtClean="0">
                <a:latin typeface="BIZ UDPゴシック" panose="020B0400000000000000" pitchFamily="50" charset="-128"/>
                <a:ea typeface="BIZ UDPゴシック" panose="020B0400000000000000" pitchFamily="50" charset="-128"/>
                <a:cs typeface="Myanmar Text" panose="020B0502040204020203" pitchFamily="34" charset="0"/>
              </a:rPr>
              <a:t>■平均寿命と健康寿命</a:t>
            </a:r>
            <a:endParaRPr lang="ja-JP" altLang="en-US" sz="1600" dirty="0">
              <a:latin typeface="BIZ UDPゴシック" panose="020B0400000000000000" pitchFamily="50" charset="-128"/>
              <a:ea typeface="BIZ UDPゴシック" panose="020B0400000000000000" pitchFamily="50" charset="-128"/>
              <a:cs typeface="Myanmar Text" panose="020B0502040204020203" pitchFamily="34" charset="0"/>
            </a:endParaRPr>
          </a:p>
        </p:txBody>
      </p:sp>
      <p:sp>
        <p:nvSpPr>
          <p:cNvPr id="11" name="角丸四角形 10"/>
          <p:cNvSpPr/>
          <p:nvPr/>
        </p:nvSpPr>
        <p:spPr>
          <a:xfrm>
            <a:off x="157050" y="1846864"/>
            <a:ext cx="261692" cy="1139962"/>
          </a:xfrm>
          <a:prstGeom prst="round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61350" tIns="30675" rIns="61350" bIns="30675" rtlCol="0" anchor="ctr" anchorCtr="1"/>
          <a:lstStyle/>
          <a:p>
            <a:r>
              <a:rPr lang="ja-JP" altLang="en-US" sz="1400" dirty="0" smtClean="0">
                <a:solidFill>
                  <a:schemeClr val="tx1"/>
                </a:solidFill>
                <a:latin typeface="BIZ UDPゴシック" panose="020B0400000000000000" pitchFamily="50" charset="-128"/>
                <a:ea typeface="BIZ UDPゴシック" panose="020B0400000000000000" pitchFamily="50" charset="-128"/>
              </a:rPr>
              <a:t>男性</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157050" y="3332764"/>
            <a:ext cx="261692" cy="1139962"/>
          </a:xfrm>
          <a:prstGeom prst="round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61350" tIns="30675" rIns="61350" bIns="30675" rtlCol="0" anchor="ctr" anchorCtr="1"/>
          <a:lstStyle/>
          <a:p>
            <a:r>
              <a:rPr lang="ja-JP" altLang="en-US" sz="1400" dirty="0">
                <a:solidFill>
                  <a:schemeClr val="tx1"/>
                </a:solidFill>
                <a:latin typeface="BIZ UDPゴシック" panose="020B0400000000000000" pitchFamily="50" charset="-128"/>
                <a:ea typeface="BIZ UDPゴシック" panose="020B0400000000000000" pitchFamily="50" charset="-128"/>
              </a:rPr>
              <a:t>女</a:t>
            </a:r>
            <a:r>
              <a:rPr lang="ja-JP" altLang="en-US" sz="1400" dirty="0" smtClean="0">
                <a:solidFill>
                  <a:schemeClr val="tx1"/>
                </a:solidFill>
                <a:latin typeface="BIZ UDPゴシック" panose="020B0400000000000000" pitchFamily="50" charset="-128"/>
                <a:ea typeface="BIZ UDPゴシック" panose="020B0400000000000000" pitchFamily="50" charset="-128"/>
              </a:rPr>
              <a:t>性</a:t>
            </a:r>
            <a:endParaRPr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6" name="Rectangle 3">
            <a:extLst>
              <a:ext uri="{FF2B5EF4-FFF2-40B4-BE49-F238E27FC236}">
                <a16:creationId xmlns:a16="http://schemas.microsoft.com/office/drawing/2014/main" id="{DB9F11F9-5A7A-4EDB-9591-3690CA97AB17}"/>
              </a:ext>
            </a:extLst>
          </p:cNvPr>
          <p:cNvSpPr>
            <a:spLocks noChangeArrowheads="1"/>
          </p:cNvSpPr>
          <p:nvPr/>
        </p:nvSpPr>
        <p:spPr bwMode="auto">
          <a:xfrm>
            <a:off x="4619394" y="1359665"/>
            <a:ext cx="502824" cy="17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r">
              <a:defRPr/>
            </a:pPr>
            <a:r>
              <a:rPr lang="ja-JP" altLang="en-US" sz="825" dirty="0">
                <a:solidFill>
                  <a:srgbClr val="000000"/>
                </a:solidFill>
                <a:latin typeface="BIZ UDPゴシック" panose="020B0400000000000000" pitchFamily="50" charset="-128"/>
                <a:ea typeface="BIZ UDPゴシック" panose="020B0400000000000000" pitchFamily="50" charset="-128"/>
                <a:cs typeface="Times New Roman" pitchFamily="18" charset="0"/>
              </a:rPr>
              <a:t>（</a:t>
            </a:r>
            <a:r>
              <a:rPr lang="ja-JP" altLang="en-US" sz="825"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歳）</a:t>
            </a:r>
            <a:endParaRPr lang="ja-JP" altLang="en-US" sz="825" dirty="0">
              <a:latin typeface="BIZ UDPゴシック" panose="020B0400000000000000" pitchFamily="50" charset="-128"/>
              <a:ea typeface="BIZ UDPゴシック" panose="020B0400000000000000" pitchFamily="50" charset="-128"/>
            </a:endParaRPr>
          </a:p>
        </p:txBody>
      </p:sp>
      <p:sp>
        <p:nvSpPr>
          <p:cNvPr id="17" name="Rectangle 3">
            <a:extLst>
              <a:ext uri="{FF2B5EF4-FFF2-40B4-BE49-F238E27FC236}">
                <a16:creationId xmlns:a16="http://schemas.microsoft.com/office/drawing/2014/main" id="{DB9F11F9-5A7A-4EDB-9591-3690CA97AB17}"/>
              </a:ext>
            </a:extLst>
          </p:cNvPr>
          <p:cNvSpPr>
            <a:spLocks noChangeArrowheads="1"/>
          </p:cNvSpPr>
          <p:nvPr/>
        </p:nvSpPr>
        <p:spPr bwMode="auto">
          <a:xfrm>
            <a:off x="4093222" y="4775904"/>
            <a:ext cx="502824" cy="17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algn="r">
              <a:defRPr/>
            </a:pPr>
            <a:r>
              <a:rPr lang="ja-JP" altLang="en-US" sz="825" dirty="0">
                <a:solidFill>
                  <a:srgbClr val="000000"/>
                </a:solidFill>
                <a:latin typeface="BIZ UDPゴシック" panose="020B0400000000000000" pitchFamily="50" charset="-128"/>
                <a:ea typeface="BIZ UDPゴシック" panose="020B0400000000000000" pitchFamily="50" charset="-128"/>
                <a:cs typeface="Times New Roman" pitchFamily="18" charset="0"/>
              </a:rPr>
              <a:t>（</a:t>
            </a:r>
            <a:r>
              <a:rPr lang="ja-JP" altLang="en-US" sz="825" dirty="0" smtClean="0">
                <a:solidFill>
                  <a:srgbClr val="000000"/>
                </a:solidFill>
                <a:latin typeface="BIZ UDPゴシック" panose="020B0400000000000000" pitchFamily="50" charset="-128"/>
                <a:ea typeface="BIZ UDPゴシック" panose="020B0400000000000000" pitchFamily="50" charset="-128"/>
                <a:cs typeface="Times New Roman" pitchFamily="18" charset="0"/>
              </a:rPr>
              <a:t>歳）</a:t>
            </a:r>
            <a:endParaRPr lang="ja-JP" altLang="en-US" sz="825"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002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大阪府の健康課題　② ～</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タイトル 1"/>
          <p:cNvSpPr txBox="1">
            <a:spLocks/>
          </p:cNvSpPr>
          <p:nvPr/>
        </p:nvSpPr>
        <p:spPr>
          <a:xfrm>
            <a:off x="191434" y="717659"/>
            <a:ext cx="2758005" cy="493669"/>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smtClean="0">
                <a:latin typeface="BIZ UDPゴシック" panose="020B0400000000000000" pitchFamily="50" charset="-128"/>
                <a:ea typeface="BIZ UDPゴシック" panose="020B0400000000000000" pitchFamily="50" charset="-128"/>
                <a:cs typeface="Myanmar Text" panose="020B0502040204020203" pitchFamily="34" charset="0"/>
              </a:rPr>
              <a:t>■一人あたり医療費</a:t>
            </a:r>
            <a:endParaRPr lang="ja-JP" altLang="en-US" sz="1600" dirty="0">
              <a:latin typeface="BIZ UDPゴシック" panose="020B0400000000000000" pitchFamily="50" charset="-128"/>
              <a:ea typeface="BIZ UDPゴシック" panose="020B0400000000000000" pitchFamily="50" charset="-128"/>
              <a:cs typeface="Myanmar Text" panose="020B0502040204020203" pitchFamily="34" charset="0"/>
            </a:endParaRPr>
          </a:p>
        </p:txBody>
      </p:sp>
      <p:sp>
        <p:nvSpPr>
          <p:cNvPr id="4" name="角丸四角形 3"/>
          <p:cNvSpPr/>
          <p:nvPr/>
        </p:nvSpPr>
        <p:spPr>
          <a:xfrm>
            <a:off x="445331" y="5628565"/>
            <a:ext cx="8301431" cy="6131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高齢になるにつれ、一人当たり医療費は大きくなる。</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dirty="0" smtClean="0">
                <a:solidFill>
                  <a:schemeClr val="tx1"/>
                </a:solidFill>
                <a:latin typeface="BIZ UDPゴシック" panose="020B0400000000000000" pitchFamily="50" charset="-128"/>
                <a:ea typeface="BIZ UDPゴシック" panose="020B0400000000000000" pitchFamily="50" charset="-128"/>
              </a:rPr>
              <a:t>中でも、生活習慣病の一つである循環器系の疾患</a:t>
            </a:r>
            <a:r>
              <a:rPr lang="en-US" altLang="ja-JP" sz="1100" dirty="0" smtClean="0">
                <a:solidFill>
                  <a:schemeClr val="tx1"/>
                </a:solidFill>
                <a:latin typeface="BIZ UDPゴシック" panose="020B0400000000000000" pitchFamily="50" charset="-128"/>
                <a:ea typeface="BIZ UDPゴシック" panose="020B0400000000000000" pitchFamily="50" charset="-128"/>
              </a:rPr>
              <a:t>※</a:t>
            </a:r>
            <a:r>
              <a:rPr lang="ja-JP" altLang="en-US" sz="1600" dirty="0" smtClean="0">
                <a:solidFill>
                  <a:schemeClr val="tx1"/>
                </a:solidFill>
                <a:latin typeface="BIZ UDPゴシック" panose="020B0400000000000000" pitchFamily="50" charset="-128"/>
                <a:ea typeface="BIZ UDPゴシック" panose="020B0400000000000000" pitchFamily="50" charset="-128"/>
              </a:rPr>
              <a:t>に係る医療費が最も大きい。</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445332" y="6297073"/>
            <a:ext cx="7642600" cy="230832"/>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循環器系の疾患・・・高血圧性疾患、虚血性心疾患、くも膜下出血、脳内出血、脳梗塞、動脈硬化、等</a:t>
            </a:r>
            <a:endParaRPr kumimoji="1" lang="en-US" altLang="ja-JP" sz="900"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2"/>
          <a:stretch>
            <a:fillRect/>
          </a:stretch>
        </p:blipFill>
        <p:spPr>
          <a:xfrm>
            <a:off x="-36500" y="1511995"/>
            <a:ext cx="8956739" cy="3552096"/>
          </a:xfrm>
          <a:prstGeom prst="rect">
            <a:avLst/>
          </a:prstGeom>
        </p:spPr>
      </p:pic>
      <p:sp>
        <p:nvSpPr>
          <p:cNvPr id="10" name="テキスト ボックス 1"/>
          <p:cNvSpPr txBox="1"/>
          <p:nvPr/>
        </p:nvSpPr>
        <p:spPr>
          <a:xfrm>
            <a:off x="729592" y="1400458"/>
            <a:ext cx="253956" cy="187921"/>
          </a:xfrm>
          <a:prstGeom prst="rect">
            <a:avLst/>
          </a:prstGeom>
          <a:noFill/>
          <a:ln w="3175">
            <a:noFill/>
          </a:ln>
        </p:spPr>
        <p:txBody>
          <a:bodyPr wrap="square" lIns="0" tIns="36000" rIns="0" bIns="3600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600" dirty="0"/>
              <a:t>13.9</a:t>
            </a:r>
            <a:r>
              <a:rPr kumimoji="1" lang="ja-JP" altLang="en-US" sz="400" dirty="0" smtClean="0"/>
              <a:t>万</a:t>
            </a:r>
            <a:endParaRPr kumimoji="1" lang="ja-JP" altLang="en-US" sz="900" dirty="0"/>
          </a:p>
        </p:txBody>
      </p:sp>
      <p:sp>
        <p:nvSpPr>
          <p:cNvPr id="11" name="テキスト ボックス 1"/>
          <p:cNvSpPr txBox="1"/>
          <p:nvPr/>
        </p:nvSpPr>
        <p:spPr>
          <a:xfrm>
            <a:off x="930796" y="1482305"/>
            <a:ext cx="321344" cy="165036"/>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600" dirty="0" smtClean="0"/>
              <a:t>11.2</a:t>
            </a:r>
            <a:r>
              <a:rPr kumimoji="1" lang="ja-JP" altLang="en-US" sz="300" dirty="0" smtClean="0"/>
              <a:t>万</a:t>
            </a:r>
            <a:endParaRPr kumimoji="1" lang="ja-JP" altLang="en-US" sz="800" dirty="0"/>
          </a:p>
        </p:txBody>
      </p:sp>
      <p:sp>
        <p:nvSpPr>
          <p:cNvPr id="12" name="テキスト ボックス 1"/>
          <p:cNvSpPr txBox="1"/>
          <p:nvPr/>
        </p:nvSpPr>
        <p:spPr>
          <a:xfrm>
            <a:off x="1144344" y="1397372"/>
            <a:ext cx="253956" cy="180425"/>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700" dirty="0"/>
              <a:t>9</a:t>
            </a:r>
            <a:r>
              <a:rPr kumimoji="1" lang="ja-JP" altLang="en-US" sz="400" dirty="0" smtClean="0"/>
              <a:t>万</a:t>
            </a:r>
            <a:endParaRPr kumimoji="1" lang="ja-JP" altLang="en-US" sz="900" dirty="0"/>
          </a:p>
        </p:txBody>
      </p:sp>
      <p:sp>
        <p:nvSpPr>
          <p:cNvPr id="13" name="テキスト ボックス 1"/>
          <p:cNvSpPr txBox="1"/>
          <p:nvPr/>
        </p:nvSpPr>
        <p:spPr>
          <a:xfrm>
            <a:off x="1253205" y="1488802"/>
            <a:ext cx="254048" cy="180425"/>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700" dirty="0" smtClean="0"/>
              <a:t>7.8</a:t>
            </a:r>
            <a:r>
              <a:rPr kumimoji="1" lang="ja-JP" altLang="en-US" sz="400" dirty="0" smtClean="0"/>
              <a:t>万</a:t>
            </a:r>
            <a:endParaRPr kumimoji="1" lang="ja-JP" altLang="en-US" sz="900" dirty="0"/>
          </a:p>
        </p:txBody>
      </p:sp>
      <p:sp>
        <p:nvSpPr>
          <p:cNvPr id="14" name="テキスト ボックス 1"/>
          <p:cNvSpPr txBox="1"/>
          <p:nvPr/>
        </p:nvSpPr>
        <p:spPr>
          <a:xfrm>
            <a:off x="1445529" y="1405008"/>
            <a:ext cx="254048" cy="180425"/>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700" dirty="0" smtClean="0"/>
              <a:t>9.4</a:t>
            </a:r>
            <a:r>
              <a:rPr kumimoji="1" lang="ja-JP" altLang="en-US" sz="400" dirty="0" smtClean="0"/>
              <a:t>万</a:t>
            </a:r>
            <a:endParaRPr kumimoji="1" lang="ja-JP" altLang="en-US" sz="900" dirty="0"/>
          </a:p>
        </p:txBody>
      </p:sp>
      <p:sp>
        <p:nvSpPr>
          <p:cNvPr id="15" name="テキスト ボックス 1"/>
          <p:cNvSpPr txBox="1"/>
          <p:nvPr/>
        </p:nvSpPr>
        <p:spPr>
          <a:xfrm>
            <a:off x="1635296" y="1484300"/>
            <a:ext cx="253956" cy="180425"/>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700" dirty="0" smtClean="0"/>
              <a:t>12</a:t>
            </a:r>
            <a:r>
              <a:rPr kumimoji="1" lang="ja-JP" altLang="en-US" sz="400" dirty="0" smtClean="0"/>
              <a:t>万</a:t>
            </a:r>
            <a:endParaRPr kumimoji="1" lang="ja-JP" altLang="en-US" sz="900" dirty="0"/>
          </a:p>
        </p:txBody>
      </p:sp>
      <p:sp>
        <p:nvSpPr>
          <p:cNvPr id="16" name="テキスト ボックス 1"/>
          <p:cNvSpPr txBox="1"/>
          <p:nvPr/>
        </p:nvSpPr>
        <p:spPr>
          <a:xfrm>
            <a:off x="1788270" y="1406686"/>
            <a:ext cx="326541" cy="165036"/>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600" dirty="0" smtClean="0"/>
              <a:t>12.9</a:t>
            </a:r>
            <a:r>
              <a:rPr kumimoji="1" lang="ja-JP" altLang="en-US" sz="300" dirty="0" smtClean="0"/>
              <a:t>万</a:t>
            </a:r>
            <a:endParaRPr kumimoji="1" lang="ja-JP" altLang="en-US" sz="800" dirty="0"/>
          </a:p>
        </p:txBody>
      </p:sp>
      <p:sp>
        <p:nvSpPr>
          <p:cNvPr id="17" name="テキスト ボックス 1"/>
          <p:cNvSpPr txBox="1"/>
          <p:nvPr/>
        </p:nvSpPr>
        <p:spPr>
          <a:xfrm>
            <a:off x="1974717" y="1459492"/>
            <a:ext cx="288022" cy="165036"/>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600" dirty="0" smtClean="0"/>
              <a:t>15.1</a:t>
            </a:r>
            <a:r>
              <a:rPr kumimoji="1" lang="ja-JP" altLang="en-US" sz="300" dirty="0" smtClean="0"/>
              <a:t>万</a:t>
            </a:r>
            <a:endParaRPr kumimoji="1" lang="ja-JP" altLang="en-US" sz="800" dirty="0"/>
          </a:p>
        </p:txBody>
      </p:sp>
      <p:sp>
        <p:nvSpPr>
          <p:cNvPr id="18" name="テキスト ボックス 1"/>
          <p:cNvSpPr txBox="1"/>
          <p:nvPr/>
        </p:nvSpPr>
        <p:spPr>
          <a:xfrm>
            <a:off x="2182756" y="1466407"/>
            <a:ext cx="253956" cy="165036"/>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600" dirty="0" smtClean="0"/>
              <a:t>18.1</a:t>
            </a:r>
            <a:r>
              <a:rPr kumimoji="1" lang="ja-JP" altLang="en-US" sz="400" dirty="0" smtClean="0"/>
              <a:t>万</a:t>
            </a:r>
            <a:endParaRPr kumimoji="1" lang="ja-JP" altLang="en-US" sz="900" dirty="0"/>
          </a:p>
        </p:txBody>
      </p:sp>
      <p:sp>
        <p:nvSpPr>
          <p:cNvPr id="19" name="テキスト ボックス 1"/>
          <p:cNvSpPr txBox="1"/>
          <p:nvPr/>
        </p:nvSpPr>
        <p:spPr>
          <a:xfrm>
            <a:off x="2402821" y="1463382"/>
            <a:ext cx="310762" cy="165036"/>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600" dirty="0" smtClean="0"/>
              <a:t>23.2</a:t>
            </a:r>
            <a:r>
              <a:rPr kumimoji="1" lang="ja-JP" altLang="en-US" sz="400" dirty="0" smtClean="0"/>
              <a:t>万</a:t>
            </a:r>
            <a:endParaRPr kumimoji="1" lang="ja-JP" altLang="en-US" sz="900" dirty="0"/>
          </a:p>
        </p:txBody>
      </p:sp>
      <p:sp>
        <p:nvSpPr>
          <p:cNvPr id="20" name="テキスト ボックス 1"/>
          <p:cNvSpPr txBox="1"/>
          <p:nvPr/>
        </p:nvSpPr>
        <p:spPr>
          <a:xfrm>
            <a:off x="2648286" y="1447379"/>
            <a:ext cx="397550" cy="180425"/>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700" dirty="0" smtClean="0"/>
              <a:t>29.7</a:t>
            </a:r>
            <a:r>
              <a:rPr kumimoji="1" lang="ja-JP" altLang="en-US" sz="600" dirty="0" smtClean="0"/>
              <a:t>万</a:t>
            </a:r>
            <a:endParaRPr kumimoji="1" lang="ja-JP" altLang="en-US" sz="900" dirty="0"/>
          </a:p>
        </p:txBody>
      </p:sp>
      <p:sp>
        <p:nvSpPr>
          <p:cNvPr id="21" name="テキスト ボックス 1"/>
          <p:cNvSpPr txBox="1"/>
          <p:nvPr/>
        </p:nvSpPr>
        <p:spPr>
          <a:xfrm>
            <a:off x="2956307" y="1450590"/>
            <a:ext cx="374344" cy="180425"/>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700" dirty="0" smtClean="0"/>
              <a:t>36.9</a:t>
            </a:r>
            <a:r>
              <a:rPr kumimoji="1" lang="ja-JP" altLang="en-US" sz="600" dirty="0" smtClean="0"/>
              <a:t>万</a:t>
            </a:r>
            <a:endParaRPr kumimoji="1" lang="ja-JP" altLang="en-US" sz="800" dirty="0"/>
          </a:p>
        </p:txBody>
      </p:sp>
      <p:sp>
        <p:nvSpPr>
          <p:cNvPr id="22" name="テキスト ボックス 1"/>
          <p:cNvSpPr txBox="1"/>
          <p:nvPr/>
        </p:nvSpPr>
        <p:spPr>
          <a:xfrm>
            <a:off x="3286230" y="1442208"/>
            <a:ext cx="381214" cy="195814"/>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smtClean="0"/>
              <a:t>48.6</a:t>
            </a:r>
            <a:r>
              <a:rPr kumimoji="1" lang="ja-JP" altLang="en-US" sz="600" dirty="0" smtClean="0"/>
              <a:t>万</a:t>
            </a:r>
            <a:endParaRPr kumimoji="1" lang="ja-JP" altLang="en-US" sz="900" dirty="0"/>
          </a:p>
        </p:txBody>
      </p:sp>
      <p:sp>
        <p:nvSpPr>
          <p:cNvPr id="23" name="テキスト ボックス 1"/>
          <p:cNvSpPr txBox="1"/>
          <p:nvPr/>
        </p:nvSpPr>
        <p:spPr>
          <a:xfrm>
            <a:off x="3706547" y="1438398"/>
            <a:ext cx="379170" cy="195814"/>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smtClean="0"/>
              <a:t>63.2</a:t>
            </a:r>
            <a:r>
              <a:rPr kumimoji="1" lang="ja-JP" altLang="en-US" sz="700" dirty="0" smtClean="0"/>
              <a:t>万</a:t>
            </a:r>
            <a:endParaRPr kumimoji="1" lang="ja-JP" altLang="en-US" sz="900" dirty="0"/>
          </a:p>
        </p:txBody>
      </p:sp>
      <p:sp>
        <p:nvSpPr>
          <p:cNvPr id="24" name="テキスト ボックス 1"/>
          <p:cNvSpPr txBox="1"/>
          <p:nvPr/>
        </p:nvSpPr>
        <p:spPr>
          <a:xfrm>
            <a:off x="4227379" y="1438983"/>
            <a:ext cx="406831" cy="195814"/>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smtClean="0"/>
              <a:t>83.3</a:t>
            </a:r>
            <a:r>
              <a:rPr kumimoji="1" lang="ja-JP" altLang="en-US" sz="700" dirty="0" smtClean="0"/>
              <a:t>万</a:t>
            </a:r>
            <a:endParaRPr kumimoji="1" lang="ja-JP" altLang="en-US" sz="900" dirty="0"/>
          </a:p>
        </p:txBody>
      </p:sp>
      <p:sp>
        <p:nvSpPr>
          <p:cNvPr id="25" name="テキスト ボックス 1"/>
          <p:cNvSpPr txBox="1"/>
          <p:nvPr/>
        </p:nvSpPr>
        <p:spPr>
          <a:xfrm>
            <a:off x="4799306" y="1439010"/>
            <a:ext cx="466236" cy="195814"/>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smtClean="0"/>
              <a:t>103.5</a:t>
            </a:r>
            <a:r>
              <a:rPr kumimoji="1" lang="ja-JP" altLang="en-US" sz="700" dirty="0" smtClean="0"/>
              <a:t>万</a:t>
            </a:r>
            <a:endParaRPr kumimoji="1" lang="ja-JP" altLang="en-US" sz="900" dirty="0"/>
          </a:p>
        </p:txBody>
      </p:sp>
      <p:sp>
        <p:nvSpPr>
          <p:cNvPr id="26" name="テキスト ボックス 1"/>
          <p:cNvSpPr txBox="1"/>
          <p:nvPr/>
        </p:nvSpPr>
        <p:spPr>
          <a:xfrm>
            <a:off x="5507100" y="1432122"/>
            <a:ext cx="437182" cy="195814"/>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smtClean="0"/>
              <a:t>122.9</a:t>
            </a:r>
            <a:r>
              <a:rPr kumimoji="1" lang="ja-JP" altLang="en-US" sz="700" dirty="0" smtClean="0"/>
              <a:t>万</a:t>
            </a:r>
            <a:endParaRPr kumimoji="1" lang="ja-JP" altLang="en-US" sz="900" dirty="0"/>
          </a:p>
        </p:txBody>
      </p:sp>
      <p:sp>
        <p:nvSpPr>
          <p:cNvPr id="27" name="テキスト ボックス 1"/>
          <p:cNvSpPr txBox="1"/>
          <p:nvPr/>
        </p:nvSpPr>
        <p:spPr>
          <a:xfrm>
            <a:off x="6334589" y="1433165"/>
            <a:ext cx="483594" cy="195814"/>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smtClean="0"/>
              <a:t>135.9</a:t>
            </a:r>
            <a:r>
              <a:rPr kumimoji="1" lang="ja-JP" altLang="en-US" sz="700" dirty="0" smtClean="0"/>
              <a:t>万</a:t>
            </a:r>
            <a:endParaRPr kumimoji="1" lang="ja-JP" altLang="en-US" sz="900" dirty="0"/>
          </a:p>
        </p:txBody>
      </p:sp>
      <p:sp>
        <p:nvSpPr>
          <p:cNvPr id="28" name="テキスト ボックス 1"/>
          <p:cNvSpPr txBox="1"/>
          <p:nvPr/>
        </p:nvSpPr>
        <p:spPr>
          <a:xfrm>
            <a:off x="7211745" y="1427163"/>
            <a:ext cx="430407" cy="195814"/>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smtClean="0"/>
              <a:t>146.3</a:t>
            </a:r>
            <a:r>
              <a:rPr kumimoji="1" lang="ja-JP" altLang="en-US" sz="700" dirty="0" smtClean="0"/>
              <a:t>万</a:t>
            </a:r>
            <a:endParaRPr kumimoji="1" lang="ja-JP" altLang="en-US" sz="900" dirty="0"/>
          </a:p>
        </p:txBody>
      </p:sp>
      <p:sp>
        <p:nvSpPr>
          <p:cNvPr id="29" name="テキスト ボックス 1"/>
          <p:cNvSpPr txBox="1"/>
          <p:nvPr/>
        </p:nvSpPr>
        <p:spPr>
          <a:xfrm>
            <a:off x="8205707" y="1419517"/>
            <a:ext cx="463081" cy="195814"/>
          </a:xfrm>
          <a:prstGeom prst="rect">
            <a:avLst/>
          </a:prstGeom>
          <a:noFill/>
          <a:ln w="3175">
            <a:noFill/>
          </a:ln>
        </p:spPr>
        <p:txBody>
          <a:bodyPr wrap="square" lIns="0" tIns="36000" rIns="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smtClean="0"/>
              <a:t>151</a:t>
            </a:r>
            <a:r>
              <a:rPr kumimoji="1" lang="ja-JP" altLang="en-US" sz="700" dirty="0" smtClean="0"/>
              <a:t>万</a:t>
            </a:r>
            <a:endParaRPr kumimoji="1" lang="ja-JP" altLang="en-US" sz="900" dirty="0"/>
          </a:p>
        </p:txBody>
      </p:sp>
      <p:sp>
        <p:nvSpPr>
          <p:cNvPr id="30" name="テキスト ボックス 1"/>
          <p:cNvSpPr txBox="1"/>
          <p:nvPr/>
        </p:nvSpPr>
        <p:spPr>
          <a:xfrm>
            <a:off x="1264791" y="1783334"/>
            <a:ext cx="439061" cy="138499"/>
          </a:xfrm>
          <a:prstGeom prst="rect">
            <a:avLst/>
          </a:prstGeom>
          <a:ln w="3175"/>
        </p:spPr>
        <p:style>
          <a:lnRef idx="2">
            <a:schemeClr val="dk1"/>
          </a:lnRef>
          <a:fillRef idx="1">
            <a:schemeClr val="lt1"/>
          </a:fillRef>
          <a:effectRef idx="0">
            <a:schemeClr val="dk1"/>
          </a:effectRef>
          <a:fontRef idx="minor">
            <a:schemeClr val="dk1"/>
          </a:fontRef>
        </p:style>
        <p:txBody>
          <a:bodyPr wrap="square" lIns="0" tIns="0" rIns="0" bIns="0"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900" dirty="0" smtClean="0">
                <a:latin typeface="BIZ UDPゴシック" panose="020B0400000000000000" pitchFamily="50" charset="-128"/>
                <a:ea typeface="BIZ UDPゴシック" panose="020B0400000000000000" pitchFamily="50" charset="-128"/>
              </a:rPr>
              <a:t>歯科</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1" name="テキスト ボックス 1"/>
          <p:cNvSpPr txBox="1"/>
          <p:nvPr/>
        </p:nvSpPr>
        <p:spPr>
          <a:xfrm>
            <a:off x="4584879" y="1886205"/>
            <a:ext cx="2276656" cy="123111"/>
          </a:xfrm>
          <a:prstGeom prst="rect">
            <a:avLst/>
          </a:prstGeom>
          <a:ln w="3175"/>
        </p:spPr>
        <p:style>
          <a:lnRef idx="2">
            <a:schemeClr val="dk1"/>
          </a:lnRef>
          <a:fillRef idx="1">
            <a:schemeClr val="lt1"/>
          </a:fillRef>
          <a:effectRef idx="0">
            <a:schemeClr val="dk1"/>
          </a:effectRef>
          <a:fontRef idx="minor">
            <a:schemeClr val="dk1"/>
          </a:fontRef>
        </p:style>
        <p:txBody>
          <a:bodyPr wrap="square" lIns="0" tIns="0" rIns="0" bIns="0"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smtClean="0">
                <a:latin typeface="BIZ UDPゴシック" panose="020B0400000000000000" pitchFamily="50" charset="-128"/>
                <a:ea typeface="BIZ UDPゴシック" panose="020B0400000000000000" pitchFamily="50" charset="-128"/>
              </a:rPr>
              <a:t>損傷、中毒及びその他の外因の影響　</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32" name="テキスト ボックス 1"/>
          <p:cNvSpPr txBox="1"/>
          <p:nvPr/>
        </p:nvSpPr>
        <p:spPr>
          <a:xfrm>
            <a:off x="2775323" y="2040993"/>
            <a:ext cx="1532819" cy="123111"/>
          </a:xfrm>
          <a:prstGeom prst="rect">
            <a:avLst/>
          </a:prstGeom>
          <a:ln w="3175"/>
        </p:spPr>
        <p:style>
          <a:lnRef idx="2">
            <a:schemeClr val="dk1"/>
          </a:lnRef>
          <a:fillRef idx="1">
            <a:schemeClr val="lt1"/>
          </a:fillRef>
          <a:effectRef idx="0">
            <a:schemeClr val="dk1"/>
          </a:effectRef>
          <a:fontRef idx="minor">
            <a:schemeClr val="dk1"/>
          </a:fontRef>
        </p:style>
        <p:txBody>
          <a:bodyPr wrap="square" lIns="0" tIns="0" rIns="0" bIns="0"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smtClean="0">
                <a:latin typeface="BIZ UDPゴシック" panose="020B0400000000000000" pitchFamily="50" charset="-128"/>
                <a:ea typeface="BIZ UDPゴシック" panose="020B0400000000000000" pitchFamily="50" charset="-128"/>
              </a:rPr>
              <a:t>腎尿路生殖器系の疾患</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33" name="テキスト ボックス 1"/>
          <p:cNvSpPr txBox="1"/>
          <p:nvPr/>
        </p:nvSpPr>
        <p:spPr>
          <a:xfrm>
            <a:off x="3359787" y="2273322"/>
            <a:ext cx="1905755" cy="123111"/>
          </a:xfrm>
          <a:prstGeom prst="rect">
            <a:avLst/>
          </a:prstGeom>
          <a:ln w="3175"/>
        </p:spPr>
        <p:style>
          <a:lnRef idx="2">
            <a:schemeClr val="dk1"/>
          </a:lnRef>
          <a:fillRef idx="1">
            <a:schemeClr val="lt1"/>
          </a:fillRef>
          <a:effectRef idx="0">
            <a:schemeClr val="dk1"/>
          </a:effectRef>
          <a:fontRef idx="minor">
            <a:schemeClr val="dk1"/>
          </a:fontRef>
        </p:style>
        <p:txBody>
          <a:bodyPr wrap="square" lIns="0" tIns="0" rIns="0" bIns="0"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smtClean="0">
                <a:latin typeface="BIZ UDPゴシック" panose="020B0400000000000000" pitchFamily="50" charset="-128"/>
                <a:ea typeface="BIZ UDPゴシック" panose="020B0400000000000000" pitchFamily="50" charset="-128"/>
              </a:rPr>
              <a:t>筋骨格系及び結合組織の疾患</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34" name="テキスト ボックス 1"/>
          <p:cNvSpPr txBox="1"/>
          <p:nvPr/>
        </p:nvSpPr>
        <p:spPr>
          <a:xfrm>
            <a:off x="596005" y="3146490"/>
            <a:ext cx="1096678" cy="123111"/>
          </a:xfrm>
          <a:prstGeom prst="rect">
            <a:avLst/>
          </a:prstGeom>
          <a:ln w="3175"/>
        </p:spPr>
        <p:style>
          <a:lnRef idx="2">
            <a:schemeClr val="dk1"/>
          </a:lnRef>
          <a:fillRef idx="1">
            <a:schemeClr val="lt1"/>
          </a:fillRef>
          <a:effectRef idx="0">
            <a:schemeClr val="dk1"/>
          </a:effectRef>
          <a:fontRef idx="minor">
            <a:schemeClr val="dk1"/>
          </a:fontRef>
        </p:style>
        <p:txBody>
          <a:bodyPr wrap="square" lIns="0" tIns="0" rIns="0" bIns="0"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smtClean="0">
                <a:latin typeface="BIZ UDPゴシック" panose="020B0400000000000000" pitchFamily="50" charset="-128"/>
                <a:ea typeface="BIZ UDPゴシック" panose="020B0400000000000000" pitchFamily="50" charset="-128"/>
              </a:rPr>
              <a:t>呼吸器系の疾患　</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35" name="テキスト ボックス 1"/>
          <p:cNvSpPr txBox="1"/>
          <p:nvPr/>
        </p:nvSpPr>
        <p:spPr>
          <a:xfrm>
            <a:off x="6540628" y="2518765"/>
            <a:ext cx="1101524" cy="123111"/>
          </a:xfrm>
          <a:prstGeom prst="rect">
            <a:avLst/>
          </a:prstGeom>
          <a:ln w="3175"/>
        </p:spPr>
        <p:style>
          <a:lnRef idx="2">
            <a:schemeClr val="dk1"/>
          </a:lnRef>
          <a:fillRef idx="1">
            <a:schemeClr val="lt1"/>
          </a:fillRef>
          <a:effectRef idx="0">
            <a:schemeClr val="dk1"/>
          </a:effectRef>
          <a:fontRef idx="minor">
            <a:schemeClr val="dk1"/>
          </a:fontRef>
        </p:style>
        <p:txBody>
          <a:bodyPr wrap="square" lIns="0" tIns="0" rIns="0" bIns="0"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smtClean="0">
                <a:latin typeface="BIZ UDPゴシック" panose="020B0400000000000000" pitchFamily="50" charset="-128"/>
                <a:ea typeface="BIZ UDPゴシック" panose="020B0400000000000000" pitchFamily="50" charset="-128"/>
              </a:rPr>
              <a:t>消化器系の疾患</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6" name="テキスト ボックス 35"/>
          <p:cNvSpPr txBox="1"/>
          <p:nvPr/>
        </p:nvSpPr>
        <p:spPr>
          <a:xfrm>
            <a:off x="6163518" y="3115712"/>
            <a:ext cx="1642791" cy="184666"/>
          </a:xfrm>
          <a:prstGeom prst="rect">
            <a:avLst/>
          </a:prstGeom>
          <a:ln w="3175"/>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循環器系の疾患</a:t>
            </a:r>
          </a:p>
        </p:txBody>
      </p:sp>
      <p:sp>
        <p:nvSpPr>
          <p:cNvPr id="37" name="テキスト ボックス 1"/>
          <p:cNvSpPr txBox="1"/>
          <p:nvPr/>
        </p:nvSpPr>
        <p:spPr>
          <a:xfrm>
            <a:off x="1187977" y="3426004"/>
            <a:ext cx="1303993" cy="123111"/>
          </a:xfrm>
          <a:prstGeom prst="rect">
            <a:avLst/>
          </a:prstGeom>
          <a:ln w="3175"/>
        </p:spPr>
        <p:style>
          <a:lnRef idx="2">
            <a:schemeClr val="dk1"/>
          </a:lnRef>
          <a:fillRef idx="1">
            <a:schemeClr val="lt1"/>
          </a:fillRef>
          <a:effectRef idx="0">
            <a:schemeClr val="dk1"/>
          </a:effectRef>
          <a:fontRef idx="minor">
            <a:schemeClr val="dk1"/>
          </a:fontRef>
        </p:style>
        <p:txBody>
          <a:bodyPr wrap="square" lIns="0" tIns="0" rIns="0" bIns="0"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700" dirty="0" smtClean="0">
                <a:latin typeface="BIZ UDPゴシック" panose="020B0400000000000000" pitchFamily="50" charset="-128"/>
                <a:ea typeface="BIZ UDPゴシック" panose="020B0400000000000000" pitchFamily="50" charset="-128"/>
              </a:rPr>
              <a:t>精神及び</a:t>
            </a:r>
            <a:r>
              <a:rPr kumimoji="1" lang="ja-JP" altLang="en-US" sz="800" dirty="0" smtClean="0">
                <a:latin typeface="BIZ UDPゴシック" panose="020B0400000000000000" pitchFamily="50" charset="-128"/>
                <a:ea typeface="BIZ UDPゴシック" panose="020B0400000000000000" pitchFamily="50" charset="-128"/>
              </a:rPr>
              <a:t>行動</a:t>
            </a:r>
            <a:r>
              <a:rPr kumimoji="1" lang="ja-JP" altLang="en-US" sz="700" dirty="0" smtClean="0">
                <a:latin typeface="BIZ UDPゴシック" panose="020B0400000000000000" pitchFamily="50" charset="-128"/>
                <a:ea typeface="BIZ UDPゴシック" panose="020B0400000000000000" pitchFamily="50" charset="-128"/>
              </a:rPr>
              <a:t>の障害</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38" name="テキスト ボックス 1"/>
          <p:cNvSpPr txBox="1"/>
          <p:nvPr/>
        </p:nvSpPr>
        <p:spPr>
          <a:xfrm>
            <a:off x="2650510" y="3531178"/>
            <a:ext cx="1657632" cy="123111"/>
          </a:xfrm>
          <a:prstGeom prst="rect">
            <a:avLst/>
          </a:prstGeom>
          <a:ln w="3175"/>
        </p:spPr>
        <p:style>
          <a:lnRef idx="2">
            <a:schemeClr val="dk1"/>
          </a:lnRef>
          <a:fillRef idx="1">
            <a:schemeClr val="lt1"/>
          </a:fillRef>
          <a:effectRef idx="0">
            <a:schemeClr val="dk1"/>
          </a:effectRef>
          <a:fontRef idx="minor">
            <a:schemeClr val="dk1"/>
          </a:fontRef>
        </p:style>
        <p:txBody>
          <a:bodyPr wrap="square" lIns="0" tIns="0" rIns="0" bIns="0"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800" dirty="0" smtClean="0">
                <a:latin typeface="BIZ UDPゴシック" panose="020B0400000000000000" pitchFamily="50" charset="-128"/>
                <a:ea typeface="BIZ UDPゴシック" panose="020B0400000000000000" pitchFamily="50" charset="-128"/>
              </a:rPr>
              <a:t>内分泌、栄養及び代謝疾患</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9" name="テキスト ボックス 1"/>
          <p:cNvSpPr txBox="1"/>
          <p:nvPr/>
        </p:nvSpPr>
        <p:spPr>
          <a:xfrm>
            <a:off x="2906945" y="3846799"/>
            <a:ext cx="1359687" cy="169277"/>
          </a:xfrm>
          <a:prstGeom prst="rect">
            <a:avLst/>
          </a:prstGeom>
          <a:ln w="3175"/>
        </p:spPr>
        <p:style>
          <a:lnRef idx="2">
            <a:schemeClr val="dk1"/>
          </a:lnRef>
          <a:fillRef idx="1">
            <a:schemeClr val="lt1"/>
          </a:fillRef>
          <a:effectRef idx="0">
            <a:schemeClr val="dk1"/>
          </a:effectRef>
          <a:fontRef idx="minor">
            <a:schemeClr val="dk1"/>
          </a:fontRef>
        </p:style>
        <p:txBody>
          <a:bodyPr wrap="square" lIns="0" tIns="0" rIns="0" bIns="0" rtlCol="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dirty="0" smtClean="0">
                <a:latin typeface="BIZ UDPゴシック" panose="020B0400000000000000" pitchFamily="50" charset="-128"/>
                <a:ea typeface="BIZ UDPゴシック" panose="020B0400000000000000" pitchFamily="50" charset="-128"/>
              </a:rPr>
              <a:t>新生物＜腫瘍＞</a:t>
            </a:r>
            <a:endParaRPr kumimoji="1" lang="ja-JP" altLang="en-US" dirty="0">
              <a:latin typeface="BIZ UDPゴシック" panose="020B0400000000000000" pitchFamily="50" charset="-128"/>
              <a:ea typeface="BIZ UDPゴシック" panose="020B0400000000000000" pitchFamily="50" charset="-128"/>
            </a:endParaRPr>
          </a:p>
        </p:txBody>
      </p:sp>
      <p:pic>
        <p:nvPicPr>
          <p:cNvPr id="40" name="図 39"/>
          <p:cNvPicPr>
            <a:picLocks noChangeAspect="1"/>
          </p:cNvPicPr>
          <p:nvPr/>
        </p:nvPicPr>
        <p:blipFill>
          <a:blip r:embed="rId3"/>
          <a:stretch>
            <a:fillRect/>
          </a:stretch>
        </p:blipFill>
        <p:spPr>
          <a:xfrm>
            <a:off x="474874" y="4212440"/>
            <a:ext cx="8445365" cy="995778"/>
          </a:xfrm>
          <a:prstGeom prst="rect">
            <a:avLst/>
          </a:prstGeom>
        </p:spPr>
      </p:pic>
      <p:sp>
        <p:nvSpPr>
          <p:cNvPr id="41" name="テキスト ボックス 1"/>
          <p:cNvSpPr txBox="1"/>
          <p:nvPr/>
        </p:nvSpPr>
        <p:spPr>
          <a:xfrm>
            <a:off x="487599" y="1493862"/>
            <a:ext cx="253956" cy="187921"/>
          </a:xfrm>
          <a:prstGeom prst="rect">
            <a:avLst/>
          </a:prstGeom>
          <a:noFill/>
          <a:ln w="3175">
            <a:noFill/>
          </a:ln>
        </p:spPr>
        <p:txBody>
          <a:bodyPr wrap="square" lIns="0" tIns="36000" rIns="0" bIns="3600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600" dirty="0" smtClean="0"/>
              <a:t>22.7</a:t>
            </a:r>
            <a:r>
              <a:rPr kumimoji="1" lang="ja-JP" altLang="en-US" sz="400" dirty="0" smtClean="0"/>
              <a:t>万</a:t>
            </a:r>
            <a:endParaRPr kumimoji="1" lang="ja-JP" altLang="en-US" sz="900" dirty="0"/>
          </a:p>
        </p:txBody>
      </p:sp>
      <p:sp>
        <p:nvSpPr>
          <p:cNvPr id="42" name="テキスト ボックス 1" title="出典：人口動態統計特殊報告（厚生労働省）"/>
          <p:cNvSpPr txBox="1">
            <a:spLocks/>
          </p:cNvSpPr>
          <p:nvPr/>
        </p:nvSpPr>
        <p:spPr>
          <a:xfrm>
            <a:off x="5574712" y="5258510"/>
            <a:ext cx="3894670" cy="276999"/>
          </a:xfrm>
          <a:prstGeom prst="rect">
            <a:avLst/>
          </a:prstGeom>
        </p:spPr>
        <p:txBody>
          <a:bodyPr wrap="square" lIns="0" tIns="0" rIns="0" bIns="0" rtlCol="0">
            <a:spAutoFit/>
          </a:bodyPr>
          <a:lstStyle/>
          <a:p>
            <a:pPr marL="85493" indent="-85493" defTabSz="884047">
              <a:defRPr/>
            </a:pPr>
            <a:r>
              <a:rPr kumimoji="1" lang="ja-JP" altLang="en-US" sz="900" dirty="0">
                <a:solidFill>
                  <a:srgbClr val="000000"/>
                </a:solidFill>
                <a:latin typeface="BIZ UDPゴシック" panose="020B0400000000000000" pitchFamily="50" charset="-128"/>
                <a:ea typeface="BIZ UDPゴシック" panose="020B0400000000000000" pitchFamily="50" charset="-128"/>
                <a:cs typeface="Times New Roman"/>
              </a:rPr>
              <a:t>［出典］</a:t>
            </a:r>
            <a:r>
              <a:rPr lang="en-US" altLang="ja-JP" sz="900" dirty="0" smtClean="0">
                <a:solidFill>
                  <a:srgbClr val="000000"/>
                </a:solidFill>
                <a:latin typeface="BIZ UDPゴシック" panose="020B0400000000000000" pitchFamily="50" charset="-128"/>
                <a:ea typeface="BIZ UDPゴシック" panose="020B0400000000000000" pitchFamily="50" charset="-128"/>
                <a:cs typeface="Times New Roman"/>
              </a:rPr>
              <a:t>NDB(2019</a:t>
            </a:r>
            <a:r>
              <a:rPr lang="ja-JP" altLang="en-US" sz="900" dirty="0" smtClean="0">
                <a:solidFill>
                  <a:srgbClr val="000000"/>
                </a:solidFill>
                <a:latin typeface="BIZ UDPゴシック" panose="020B0400000000000000" pitchFamily="50" charset="-128"/>
                <a:ea typeface="BIZ UDPゴシック" panose="020B0400000000000000" pitchFamily="50" charset="-128"/>
                <a:cs typeface="Times New Roman"/>
              </a:rPr>
              <a:t>年度分</a:t>
            </a:r>
            <a:r>
              <a:rPr lang="en-US" altLang="ja-JP" sz="900" dirty="0" smtClean="0">
                <a:solidFill>
                  <a:srgbClr val="000000"/>
                </a:solidFill>
                <a:latin typeface="BIZ UDPゴシック" panose="020B0400000000000000" pitchFamily="50" charset="-128"/>
                <a:ea typeface="BIZ UDPゴシック" panose="020B0400000000000000" pitchFamily="50" charset="-128"/>
                <a:cs typeface="Times New Roman"/>
              </a:rPr>
              <a:t>/</a:t>
            </a:r>
            <a:r>
              <a:rPr lang="ja-JP" altLang="en-US" sz="900" dirty="0" smtClean="0">
                <a:solidFill>
                  <a:srgbClr val="000000"/>
                </a:solidFill>
                <a:latin typeface="BIZ UDPゴシック" panose="020B0400000000000000" pitchFamily="50" charset="-128"/>
                <a:ea typeface="BIZ UDPゴシック" panose="020B0400000000000000" pitchFamily="50" charset="-128"/>
                <a:cs typeface="Times New Roman"/>
              </a:rPr>
              <a:t>大阪府</a:t>
            </a:r>
            <a:r>
              <a:rPr lang="en-US" altLang="ja-JP" sz="900" dirty="0" smtClean="0">
                <a:solidFill>
                  <a:srgbClr val="000000"/>
                </a:solidFill>
                <a:latin typeface="BIZ UDPゴシック" panose="020B0400000000000000" pitchFamily="50" charset="-128"/>
                <a:ea typeface="BIZ UDPゴシック" panose="020B0400000000000000" pitchFamily="50" charset="-128"/>
                <a:cs typeface="Times New Roman"/>
              </a:rPr>
              <a:t>)</a:t>
            </a:r>
            <a:r>
              <a:rPr lang="ja-JP" altLang="en-US" sz="900" dirty="0" smtClean="0">
                <a:solidFill>
                  <a:srgbClr val="000000"/>
                </a:solidFill>
                <a:latin typeface="BIZ UDPゴシック" panose="020B0400000000000000" pitchFamily="50" charset="-128"/>
                <a:ea typeface="BIZ UDPゴシック" panose="020B0400000000000000" pitchFamily="50" charset="-128"/>
                <a:cs typeface="Times New Roman"/>
              </a:rPr>
              <a:t>　大阪府</a:t>
            </a:r>
            <a:r>
              <a:rPr lang="ja-JP" altLang="en-US" sz="900" dirty="0">
                <a:solidFill>
                  <a:srgbClr val="000000"/>
                </a:solidFill>
                <a:latin typeface="BIZ UDPゴシック" panose="020B0400000000000000" pitchFamily="50" charset="-128"/>
                <a:ea typeface="BIZ UDPゴシック" panose="020B0400000000000000" pitchFamily="50" charset="-128"/>
                <a:cs typeface="Times New Roman"/>
              </a:rPr>
              <a:t>国民健康</a:t>
            </a:r>
            <a:r>
              <a:rPr lang="ja-JP" altLang="en-US" sz="900" dirty="0" smtClean="0">
                <a:solidFill>
                  <a:srgbClr val="000000"/>
                </a:solidFill>
                <a:latin typeface="BIZ UDPゴシック" panose="020B0400000000000000" pitchFamily="50" charset="-128"/>
                <a:ea typeface="BIZ UDPゴシック" panose="020B0400000000000000" pitchFamily="50" charset="-128"/>
                <a:cs typeface="Times New Roman"/>
              </a:rPr>
              <a:t>保険課作成</a:t>
            </a:r>
            <a:endParaRPr kumimoji="1" lang="ja-JP" altLang="en-US" sz="1200" dirty="0">
              <a:solidFill>
                <a:prstClr val="black"/>
              </a:solidFill>
              <a:latin typeface="BIZ UDPゴシック" panose="020B0400000000000000" pitchFamily="50" charset="-128"/>
              <a:ea typeface="BIZ UDPゴシック" panose="020B0400000000000000" pitchFamily="50" charset="-128"/>
              <a:cs typeface="ＭＳ Ｐゴシック"/>
            </a:endParaRPr>
          </a:p>
        </p:txBody>
      </p:sp>
      <p:sp>
        <p:nvSpPr>
          <p:cNvPr id="43"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769359" y="6530124"/>
            <a:ext cx="337526"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5</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911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442" y="1144180"/>
            <a:ext cx="1798114" cy="586632"/>
          </a:xfrm>
          <a:prstGeom prst="rect">
            <a:avLst/>
          </a:prstGeom>
        </p:spPr>
      </p:pic>
      <p:sp>
        <p:nvSpPr>
          <p:cNvPr id="17" name="角丸四角形 16"/>
          <p:cNvSpPr/>
          <p:nvPr/>
        </p:nvSpPr>
        <p:spPr>
          <a:xfrm>
            <a:off x="1319261" y="2023419"/>
            <a:ext cx="6441657" cy="3680946"/>
          </a:xfrm>
          <a:prstGeom prst="roundRect">
            <a:avLst>
              <a:gd name="adj" fmla="val 2366"/>
            </a:avLst>
          </a:prstGeom>
          <a:solidFill>
            <a:srgbClr val="FFFAE8"/>
          </a:solidFill>
          <a:ln w="31750">
            <a:solidFill>
              <a:srgbClr val="31A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p>
        </p:txBody>
      </p:sp>
      <p:pic>
        <p:nvPicPr>
          <p:cNvPr id="18" name="図 17"/>
          <p:cNvPicPr>
            <a:picLocks noChangeAspect="1"/>
          </p:cNvPicPr>
          <p:nvPr/>
        </p:nvPicPr>
        <p:blipFill>
          <a:blip r:embed="rId3"/>
          <a:stretch>
            <a:fillRect/>
          </a:stretch>
        </p:blipFill>
        <p:spPr>
          <a:xfrm>
            <a:off x="1431177" y="2039749"/>
            <a:ext cx="6329741" cy="3619598"/>
          </a:xfrm>
          <a:prstGeom prst="rect">
            <a:avLst/>
          </a:prstGeom>
          <a:ln w="25400">
            <a:noFill/>
          </a:ln>
        </p:spPr>
      </p:pic>
      <p:sp>
        <p:nvSpPr>
          <p:cNvPr id="19" name="角丸四角形 18"/>
          <p:cNvSpPr/>
          <p:nvPr/>
        </p:nvSpPr>
        <p:spPr>
          <a:xfrm>
            <a:off x="801835" y="1520832"/>
            <a:ext cx="4233089" cy="4294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pPr>
              <a:lnSpc>
                <a:spcPts val="1534"/>
              </a:lnSpc>
            </a:pPr>
            <a:r>
              <a:rPr lang="ja-JP" altLang="en-US" sz="1363" dirty="0">
                <a:solidFill>
                  <a:schemeClr val="tx1"/>
                </a:solidFill>
                <a:latin typeface="Meiryo UI" panose="020B0604030504040204" pitchFamily="50" charset="-128"/>
                <a:ea typeface="Meiryo UI" panose="020B0604030504040204" pitchFamily="50" charset="-128"/>
              </a:rPr>
              <a:t>生活習慣の改善や生活習慣病の予防等に向け、皆さんに</a:t>
            </a:r>
            <a:endParaRPr lang="en-US" altLang="ja-JP" sz="1363" dirty="0">
              <a:solidFill>
                <a:schemeClr val="tx1"/>
              </a:solidFill>
              <a:latin typeface="Meiryo UI" panose="020B0604030504040204" pitchFamily="50" charset="-128"/>
              <a:ea typeface="Meiryo UI" panose="020B0604030504040204" pitchFamily="50" charset="-128"/>
            </a:endParaRPr>
          </a:p>
          <a:p>
            <a:pPr>
              <a:lnSpc>
                <a:spcPts val="1534"/>
              </a:lnSpc>
            </a:pPr>
            <a:r>
              <a:rPr lang="ja-JP" altLang="en-US" sz="1363" dirty="0">
                <a:solidFill>
                  <a:schemeClr val="tx1"/>
                </a:solidFill>
                <a:latin typeface="Meiryo UI" panose="020B0604030504040204" pitchFamily="50" charset="-128"/>
                <a:ea typeface="Meiryo UI" panose="020B0604030504040204" pitchFamily="50" charset="-128"/>
              </a:rPr>
              <a:t>取り組んでいただきたい「</a:t>
            </a:r>
            <a:r>
              <a:rPr lang="en-US" altLang="ja-JP" sz="1363" b="1" dirty="0">
                <a:solidFill>
                  <a:srgbClr val="039437"/>
                </a:solidFill>
                <a:latin typeface="Meiryo UI" panose="020B0604030504040204" pitchFamily="50" charset="-128"/>
                <a:ea typeface="Meiryo UI" panose="020B0604030504040204" pitchFamily="50" charset="-128"/>
              </a:rPr>
              <a:t>10</a:t>
            </a:r>
            <a:r>
              <a:rPr lang="ja-JP" altLang="en-US" sz="1363" dirty="0">
                <a:solidFill>
                  <a:schemeClr val="tx1"/>
                </a:solidFill>
                <a:latin typeface="Meiryo UI" panose="020B0604030504040204" pitchFamily="50" charset="-128"/>
                <a:ea typeface="Meiryo UI" panose="020B0604030504040204" pitchFamily="50" charset="-128"/>
              </a:rPr>
              <a:t>の</a:t>
            </a:r>
            <a:r>
              <a:rPr lang="ja-JP" altLang="en-US" sz="1363" b="1" dirty="0">
                <a:solidFill>
                  <a:srgbClr val="039437"/>
                </a:solidFill>
                <a:latin typeface="Meiryo UI" panose="020B0604030504040204" pitchFamily="50" charset="-128"/>
                <a:ea typeface="Meiryo UI" panose="020B0604030504040204" pitchFamily="50" charset="-128"/>
              </a:rPr>
              <a:t>健</a:t>
            </a:r>
            <a:r>
              <a:rPr lang="ja-JP" altLang="en-US" sz="1363" dirty="0">
                <a:solidFill>
                  <a:schemeClr val="tx1"/>
                </a:solidFill>
                <a:latin typeface="Meiryo UI" panose="020B0604030504040204" pitchFamily="50" charset="-128"/>
                <a:ea typeface="Meiryo UI" panose="020B0604030504040204" pitchFamily="50" charset="-128"/>
              </a:rPr>
              <a:t>康づくり</a:t>
            </a:r>
            <a:r>
              <a:rPr lang="ja-JP" altLang="en-US" sz="1363" b="1" dirty="0">
                <a:solidFill>
                  <a:srgbClr val="039437"/>
                </a:solidFill>
                <a:latin typeface="Meiryo UI" panose="020B0604030504040204" pitchFamily="50" charset="-128"/>
                <a:ea typeface="Meiryo UI" panose="020B0604030504040204" pitchFamily="50" charset="-128"/>
              </a:rPr>
              <a:t>活</a:t>
            </a:r>
            <a:r>
              <a:rPr lang="ja-JP" altLang="en-US" sz="1363" dirty="0">
                <a:solidFill>
                  <a:schemeClr val="tx1"/>
                </a:solidFill>
                <a:latin typeface="Meiryo UI" panose="020B0604030504040204" pitchFamily="50" charset="-128"/>
                <a:ea typeface="Meiryo UI" panose="020B0604030504040204" pitchFamily="50" charset="-128"/>
              </a:rPr>
              <a:t>動」のこと。</a:t>
            </a:r>
          </a:p>
        </p:txBody>
      </p:sp>
      <p:sp>
        <p:nvSpPr>
          <p:cNvPr id="20" name="角丸四角形 19"/>
          <p:cNvSpPr/>
          <p:nvPr/>
        </p:nvSpPr>
        <p:spPr>
          <a:xfrm>
            <a:off x="389373" y="5881729"/>
            <a:ext cx="8301431" cy="6131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大阪府は</a:t>
            </a:r>
            <a:r>
              <a:rPr lang="en-US" altLang="ja-JP" sz="1600" dirty="0" smtClean="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健活</a:t>
            </a:r>
            <a:r>
              <a:rPr lang="en-US" altLang="ja-JP" sz="1600" dirty="0">
                <a:solidFill>
                  <a:schemeClr val="tx1"/>
                </a:solidFill>
                <a:latin typeface="BIZ UDPゴシック" panose="020B0400000000000000" pitchFamily="50" charset="-128"/>
                <a:ea typeface="BIZ UDPゴシック" panose="020B0400000000000000" pitchFamily="50" charset="-128"/>
              </a:rPr>
              <a:t>10』</a:t>
            </a:r>
            <a:r>
              <a:rPr lang="ja-JP" altLang="en-US" sz="1600" dirty="0" smtClean="0">
                <a:solidFill>
                  <a:schemeClr val="tx1"/>
                </a:solidFill>
                <a:latin typeface="BIZ UDPゴシック" panose="020B0400000000000000" pitchFamily="50" charset="-128"/>
                <a:ea typeface="BIZ UDPゴシック" panose="020B0400000000000000" pitchFamily="50" charset="-128"/>
              </a:rPr>
              <a:t>で、府民の健康づくり</a:t>
            </a:r>
            <a:r>
              <a:rPr lang="ja-JP" altLang="en-US" sz="1600" dirty="0">
                <a:solidFill>
                  <a:schemeClr val="tx1"/>
                </a:solidFill>
                <a:latin typeface="BIZ UDPゴシック" panose="020B0400000000000000" pitchFamily="50" charset="-128"/>
                <a:ea typeface="BIZ UDPゴシック" panose="020B0400000000000000" pitchFamily="50" charset="-128"/>
              </a:rPr>
              <a:t>への</a:t>
            </a:r>
            <a:r>
              <a:rPr lang="ja-JP" altLang="en-US" sz="1600" dirty="0" smtClean="0">
                <a:solidFill>
                  <a:schemeClr val="tx1"/>
                </a:solidFill>
                <a:latin typeface="BIZ UDPゴシック" panose="020B0400000000000000" pitchFamily="50" charset="-128"/>
                <a:ea typeface="BIZ UDPゴシック" panose="020B0400000000000000" pitchFamily="50" charset="-128"/>
              </a:rPr>
              <a:t>気運</a:t>
            </a:r>
            <a:r>
              <a:rPr lang="ja-JP" altLang="en-US" sz="1600" dirty="0">
                <a:solidFill>
                  <a:schemeClr val="tx1"/>
                </a:solidFill>
                <a:latin typeface="BIZ UDPゴシック" panose="020B0400000000000000" pitchFamily="50" charset="-128"/>
                <a:ea typeface="BIZ UDPゴシック" panose="020B0400000000000000" pitchFamily="50" charset="-128"/>
              </a:rPr>
              <a:t>醸成を図り</a:t>
            </a:r>
            <a:r>
              <a:rPr lang="ja-JP" altLang="en-US" sz="1600" dirty="0" smtClean="0">
                <a:solidFill>
                  <a:schemeClr val="tx1"/>
                </a:solidFill>
                <a:latin typeface="BIZ UDPゴシック" panose="020B0400000000000000" pitchFamily="50" charset="-128"/>
                <a:ea typeface="BIZ UDPゴシック" panose="020B0400000000000000" pitchFamily="50" charset="-128"/>
              </a:rPr>
              <a:t>、健康</a:t>
            </a:r>
            <a:r>
              <a:rPr lang="ja-JP" altLang="en-US" sz="1600" dirty="0">
                <a:solidFill>
                  <a:schemeClr val="tx1"/>
                </a:solidFill>
                <a:latin typeface="BIZ UDPゴシック" panose="020B0400000000000000" pitchFamily="50" charset="-128"/>
                <a:ea typeface="BIZ UDPゴシック" panose="020B0400000000000000" pitchFamily="50" charset="-128"/>
              </a:rPr>
              <a:t>寿命の延伸・健康格差の縮小を</a:t>
            </a:r>
            <a:r>
              <a:rPr lang="ja-JP" altLang="en-US" sz="1600" dirty="0" smtClean="0">
                <a:solidFill>
                  <a:schemeClr val="tx1"/>
                </a:solidFill>
                <a:latin typeface="BIZ UDPゴシック" panose="020B0400000000000000" pitchFamily="50" charset="-128"/>
                <a:ea typeface="BIZ UDPゴシック" panose="020B0400000000000000" pitchFamily="50" charset="-128"/>
              </a:rPr>
              <a:t>めざしています</a:t>
            </a:r>
            <a:r>
              <a:rPr lang="ja-JP" altLang="en-US" sz="1600" dirty="0">
                <a:solidFill>
                  <a:schemeClr val="tx1"/>
                </a:solidFill>
                <a:latin typeface="BIZ UDPゴシック" panose="020B0400000000000000" pitchFamily="50" charset="-128"/>
                <a:ea typeface="BIZ UDPゴシック" panose="020B0400000000000000" pitchFamily="50" charset="-128"/>
              </a:rPr>
              <a:t>。</a:t>
            </a:r>
          </a:p>
        </p:txBody>
      </p:sp>
      <p:sp>
        <p:nvSpPr>
          <p:cNvPr id="21" name="片側の 2 つの角を丸めた四角形 20"/>
          <p:cNvSpPr/>
          <p:nvPr/>
        </p:nvSpPr>
        <p:spPr>
          <a:xfrm>
            <a:off x="619474" y="1233134"/>
            <a:ext cx="797538" cy="245396"/>
          </a:xfrm>
          <a:prstGeom prst="round2Same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1350" tIns="30675" rIns="61350" bIns="30675" rtlCol="0" anchor="ctr"/>
          <a:lstStyle/>
          <a:p>
            <a:pPr algn="ctr"/>
            <a:r>
              <a:rPr lang="ja-JP" altLang="en-US" sz="1193" spc="-85" dirty="0">
                <a:solidFill>
                  <a:schemeClr val="bg1"/>
                </a:solidFill>
                <a:latin typeface="Meiryo UI" panose="020B0604030504040204" pitchFamily="50" charset="-128"/>
                <a:ea typeface="Meiryo UI" panose="020B0604030504040204" pitchFamily="50" charset="-128"/>
              </a:rPr>
              <a:t>キャッチコピー</a:t>
            </a:r>
            <a:endParaRPr lang="ja-JP" altLang="en-US" sz="894" spc="-85" dirty="0">
              <a:solidFill>
                <a:schemeClr val="bg1"/>
              </a:solidFill>
              <a:latin typeface="Meiryo UI" panose="020B0604030504040204" pitchFamily="50" charset="-128"/>
              <a:ea typeface="Meiryo UI" panose="020B0604030504040204" pitchFamily="50" charset="-128"/>
            </a:endParaRPr>
          </a:p>
        </p:txBody>
      </p:sp>
      <p:cxnSp>
        <p:nvCxnSpPr>
          <p:cNvPr id="22" name="直線コネクタ 21"/>
          <p:cNvCxnSpPr/>
          <p:nvPr/>
        </p:nvCxnSpPr>
        <p:spPr>
          <a:xfrm>
            <a:off x="619474" y="1485377"/>
            <a:ext cx="4355787" cy="0"/>
          </a:xfrm>
          <a:prstGeom prst="line">
            <a:avLst/>
          </a:prstGeom>
          <a:ln w="25400">
            <a:solidFill>
              <a:srgbClr val="009944"/>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3" name="正方形/長方形 22"/>
          <p:cNvSpPr>
            <a:spLocks/>
          </p:cNvSpPr>
          <p:nvPr/>
        </p:nvSpPr>
        <p:spPr>
          <a:xfrm>
            <a:off x="1363982" y="1063622"/>
            <a:ext cx="3619598" cy="306746"/>
          </a:xfrm>
          <a:prstGeom prst="rect">
            <a:avLst/>
          </a:prstGeom>
          <a:noFill/>
        </p:spPr>
        <p:txBody>
          <a:bodyPr wrap="square" lIns="30675" tIns="30675" rIns="30675" bIns="30675" anchor="ctr" anchorCtr="0">
            <a:noAutofit/>
          </a:bodyPr>
          <a:lstStyle/>
          <a:p>
            <a:pPr algn="ctr"/>
            <a:r>
              <a:rPr lang="en-US" altLang="ja-JP" sz="3238" b="1" dirty="0">
                <a:ln w="6350">
                  <a:solidFill>
                    <a:schemeClr val="bg1">
                      <a:alpha val="90000"/>
                    </a:schemeClr>
                  </a:solidFill>
                  <a:prstDash val="solid"/>
                </a:ln>
                <a:solidFill>
                  <a:schemeClr val="tx1">
                    <a:lumMod val="85000"/>
                    <a:lumOff val="15000"/>
                  </a:schemeClr>
                </a:solidFill>
                <a:effectLst>
                  <a:outerShdw blurRad="12700" dist="38100" dir="2700000" algn="tl" rotWithShape="0">
                    <a:srgbClr val="009944"/>
                  </a:outerShdw>
                </a:effectLst>
                <a:latin typeface="Meiryo UI" panose="020B0604030504040204" pitchFamily="50" charset="-128"/>
                <a:ea typeface="Meiryo UI" panose="020B0604030504040204" pitchFamily="50" charset="-128"/>
              </a:rPr>
              <a:t>『</a:t>
            </a:r>
            <a:r>
              <a:rPr lang="ja-JP" altLang="en-US" sz="3238" b="1" dirty="0">
                <a:ln w="6350">
                  <a:solidFill>
                    <a:schemeClr val="bg1">
                      <a:alpha val="90000"/>
                    </a:schemeClr>
                  </a:solidFill>
                  <a:prstDash val="solid"/>
                </a:ln>
                <a:solidFill>
                  <a:schemeClr val="tx1">
                    <a:lumMod val="85000"/>
                    <a:lumOff val="15000"/>
                  </a:schemeClr>
                </a:solidFill>
                <a:effectLst>
                  <a:outerShdw blurRad="12700" dist="38100" dir="2700000" algn="tl" rotWithShape="0">
                    <a:srgbClr val="009944"/>
                  </a:outerShdw>
                </a:effectLst>
                <a:latin typeface="Meiryo UI" panose="020B0604030504040204" pitchFamily="50" charset="-128"/>
                <a:ea typeface="Meiryo UI" panose="020B0604030504040204" pitchFamily="50" charset="-128"/>
              </a:rPr>
              <a:t>健活</a:t>
            </a:r>
            <a:r>
              <a:rPr lang="en-US" altLang="ja-JP" sz="3238" b="1" dirty="0">
                <a:ln w="6350">
                  <a:solidFill>
                    <a:schemeClr val="bg1">
                      <a:alpha val="90000"/>
                    </a:schemeClr>
                  </a:solidFill>
                  <a:prstDash val="solid"/>
                </a:ln>
                <a:solidFill>
                  <a:schemeClr val="tx1">
                    <a:lumMod val="85000"/>
                    <a:lumOff val="15000"/>
                  </a:schemeClr>
                </a:solidFill>
                <a:effectLst>
                  <a:outerShdw blurRad="12700" dist="38100" dir="2700000" algn="tl" rotWithShape="0">
                    <a:srgbClr val="009944"/>
                  </a:outerShdw>
                </a:effectLst>
                <a:latin typeface="Meiryo UI" panose="020B0604030504040204" pitchFamily="50" charset="-128"/>
                <a:ea typeface="Meiryo UI" panose="020B0604030504040204" pitchFamily="50" charset="-128"/>
              </a:rPr>
              <a:t>10』</a:t>
            </a:r>
            <a:r>
              <a:rPr lang="en-US" altLang="ja-JP" sz="2045" b="1" dirty="0">
                <a:ln w="6350">
                  <a:solidFill>
                    <a:schemeClr val="bg1">
                      <a:alpha val="90000"/>
                    </a:schemeClr>
                  </a:solidFill>
                  <a:prstDash val="solid"/>
                </a:ln>
                <a:solidFill>
                  <a:schemeClr val="tx1">
                    <a:lumMod val="85000"/>
                    <a:lumOff val="15000"/>
                  </a:schemeClr>
                </a:solidFill>
                <a:effectLst>
                  <a:outerShdw blurRad="12700" dist="38100" dir="2700000" algn="tl" rotWithShape="0">
                    <a:srgbClr val="009944"/>
                  </a:outerShdw>
                </a:effectLst>
                <a:latin typeface="Meiryo UI" panose="020B0604030504040204" pitchFamily="50" charset="-128"/>
                <a:ea typeface="Meiryo UI" panose="020B0604030504040204" pitchFamily="50" charset="-128"/>
              </a:rPr>
              <a:t> </a:t>
            </a:r>
            <a:r>
              <a:rPr lang="en-US" altLang="ja-JP" sz="2045" b="1" spc="-171" dirty="0">
                <a:ln w="6350">
                  <a:solidFill>
                    <a:schemeClr val="bg1">
                      <a:alpha val="90000"/>
                    </a:schemeClr>
                  </a:solidFill>
                  <a:prstDash val="solid"/>
                </a:ln>
                <a:solidFill>
                  <a:schemeClr val="tx1">
                    <a:lumMod val="85000"/>
                    <a:lumOff val="15000"/>
                  </a:schemeClr>
                </a:solidFill>
                <a:effectLst>
                  <a:outerShdw blurRad="12700" dist="38100" dir="2700000" algn="tl" rotWithShape="0">
                    <a:srgbClr val="009944"/>
                  </a:outerShdw>
                </a:effectLst>
                <a:latin typeface="Meiryo UI" panose="020B0604030504040204" pitchFamily="50" charset="-128"/>
                <a:ea typeface="Meiryo UI" panose="020B0604030504040204" pitchFamily="50" charset="-128"/>
              </a:rPr>
              <a:t>〈</a:t>
            </a:r>
            <a:r>
              <a:rPr lang="ja-JP" altLang="en-US" sz="2045" b="1" spc="-171" dirty="0">
                <a:ln w="6350">
                  <a:solidFill>
                    <a:schemeClr val="bg1">
                      <a:alpha val="90000"/>
                    </a:schemeClr>
                  </a:solidFill>
                  <a:prstDash val="solid"/>
                </a:ln>
                <a:solidFill>
                  <a:schemeClr val="tx1">
                    <a:lumMod val="85000"/>
                    <a:lumOff val="15000"/>
                  </a:schemeClr>
                </a:solidFill>
                <a:effectLst>
                  <a:outerShdw blurRad="12700" dist="38100" dir="2700000" algn="tl" rotWithShape="0">
                    <a:srgbClr val="009944"/>
                  </a:outerShdw>
                </a:effectLst>
                <a:latin typeface="Meiryo UI" panose="020B0604030504040204" pitchFamily="50" charset="-128"/>
                <a:ea typeface="Meiryo UI" panose="020B0604030504040204" pitchFamily="50" charset="-128"/>
              </a:rPr>
              <a:t>ケンカツ</a:t>
            </a:r>
            <a:r>
              <a:rPr lang="en-US" altLang="ja-JP" sz="2045" b="1" spc="-171" dirty="0">
                <a:ln w="6350">
                  <a:solidFill>
                    <a:schemeClr val="bg1">
                      <a:alpha val="90000"/>
                    </a:schemeClr>
                  </a:solidFill>
                  <a:prstDash val="solid"/>
                </a:ln>
                <a:solidFill>
                  <a:schemeClr val="tx1">
                    <a:lumMod val="85000"/>
                    <a:lumOff val="15000"/>
                  </a:schemeClr>
                </a:solidFill>
                <a:effectLst>
                  <a:outerShdw blurRad="12700" dist="38100" dir="2700000" algn="tl" rotWithShape="0">
                    <a:srgbClr val="009944"/>
                  </a:outerShdw>
                </a:effectLst>
                <a:latin typeface="Meiryo UI" panose="020B0604030504040204" pitchFamily="50" charset="-128"/>
                <a:ea typeface="Meiryo UI" panose="020B0604030504040204" pitchFamily="50" charset="-128"/>
              </a:rPr>
              <a:t> </a:t>
            </a:r>
            <a:r>
              <a:rPr lang="ja-JP" altLang="en-US" sz="2045" b="1" spc="-171" dirty="0">
                <a:ln w="6350">
                  <a:solidFill>
                    <a:schemeClr val="bg1">
                      <a:alpha val="90000"/>
                    </a:schemeClr>
                  </a:solidFill>
                  <a:prstDash val="solid"/>
                </a:ln>
                <a:solidFill>
                  <a:schemeClr val="tx1">
                    <a:lumMod val="85000"/>
                    <a:lumOff val="15000"/>
                  </a:schemeClr>
                </a:solidFill>
                <a:effectLst>
                  <a:outerShdw blurRad="12700" dist="38100" dir="2700000" algn="tl" rotWithShape="0">
                    <a:srgbClr val="009944"/>
                  </a:outerShdw>
                </a:effectLst>
                <a:latin typeface="Meiryo UI" panose="020B0604030504040204" pitchFamily="50" charset="-128"/>
                <a:ea typeface="Meiryo UI" panose="020B0604030504040204" pitchFamily="50" charset="-128"/>
              </a:rPr>
              <a:t>テン</a:t>
            </a:r>
            <a:r>
              <a:rPr lang="en-US" altLang="ja-JP" sz="2045" b="1" spc="-171" dirty="0">
                <a:ln w="6350">
                  <a:solidFill>
                    <a:schemeClr val="bg1">
                      <a:alpha val="90000"/>
                    </a:schemeClr>
                  </a:solidFill>
                  <a:prstDash val="solid"/>
                </a:ln>
                <a:solidFill>
                  <a:schemeClr val="tx1">
                    <a:lumMod val="85000"/>
                    <a:lumOff val="15000"/>
                  </a:schemeClr>
                </a:solidFill>
                <a:effectLst>
                  <a:outerShdw blurRad="12700" dist="38100" dir="2700000" algn="tl" rotWithShape="0">
                    <a:srgbClr val="009944"/>
                  </a:outerShdw>
                </a:effectLst>
                <a:latin typeface="Meiryo UI" panose="020B0604030504040204" pitchFamily="50" charset="-128"/>
                <a:ea typeface="Meiryo UI" panose="020B0604030504040204" pitchFamily="50" charset="-128"/>
              </a:rPr>
              <a:t>〉</a:t>
            </a:r>
            <a:endParaRPr lang="ja-JP" altLang="en-US" sz="2045" b="1" spc="-171" dirty="0">
              <a:ln w="6350">
                <a:solidFill>
                  <a:schemeClr val="bg1">
                    <a:alpha val="90000"/>
                  </a:schemeClr>
                </a:solidFill>
                <a:prstDash val="solid"/>
              </a:ln>
              <a:solidFill>
                <a:schemeClr val="tx1">
                  <a:lumMod val="85000"/>
                  <a:lumOff val="15000"/>
                </a:schemeClr>
              </a:solidFill>
              <a:effectLst>
                <a:outerShdw blurRad="12700" dist="38100" dir="2700000" algn="tl" rotWithShape="0">
                  <a:srgbClr val="009944"/>
                </a:outerShdw>
              </a:effectLst>
              <a:latin typeface="Meiryo UI" panose="020B0604030504040204" pitchFamily="50" charset="-128"/>
              <a:ea typeface="Meiryo UI" panose="020B0604030504040204" pitchFamily="50" charset="-128"/>
            </a:endParaRPr>
          </a:p>
        </p:txBody>
      </p:sp>
      <p:sp>
        <p:nvSpPr>
          <p:cNvPr id="25"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大阪府の健康づくりへの取組み　</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① </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769359" y="6555354"/>
            <a:ext cx="337526"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6</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0133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 大阪府</a:t>
            </a:r>
            <a:r>
              <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の健康づくりへの</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取組み　② ～</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正方形/長方形 2"/>
          <p:cNvSpPr/>
          <p:nvPr/>
        </p:nvSpPr>
        <p:spPr>
          <a:xfrm>
            <a:off x="156096" y="918873"/>
            <a:ext cx="3646548" cy="2874726"/>
          </a:xfrm>
          <a:prstGeom prst="rect">
            <a:avLst/>
          </a:prstGeom>
          <a:solidFill>
            <a:schemeClr val="accent4">
              <a:lumMod val="60000"/>
              <a:lumOff val="4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dirty="0">
              <a:latin typeface="UD デジタル 教科書体 NK-B" panose="02020700000000000000" pitchFamily="18" charset="-128"/>
              <a:ea typeface="UD デジタル 教科書体 NK-B" panose="02020700000000000000" pitchFamily="18" charset="-128"/>
            </a:endParaRPr>
          </a:p>
        </p:txBody>
      </p:sp>
      <p:sp>
        <p:nvSpPr>
          <p:cNvPr id="4" name="正方形/長方形 3"/>
          <p:cNvSpPr/>
          <p:nvPr/>
        </p:nvSpPr>
        <p:spPr>
          <a:xfrm>
            <a:off x="6158070" y="938959"/>
            <a:ext cx="2883172" cy="2827175"/>
          </a:xfrm>
          <a:prstGeom prst="rect">
            <a:avLst/>
          </a:prstGeom>
          <a:solidFill>
            <a:schemeClr val="accent4">
              <a:lumMod val="60000"/>
              <a:lumOff val="4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5" name="正方形/長方形 4"/>
          <p:cNvSpPr/>
          <p:nvPr/>
        </p:nvSpPr>
        <p:spPr>
          <a:xfrm>
            <a:off x="4216053" y="953772"/>
            <a:ext cx="1589431" cy="2832909"/>
          </a:xfrm>
          <a:prstGeom prst="rect">
            <a:avLst/>
          </a:prstGeom>
          <a:solidFill>
            <a:schemeClr val="accent4">
              <a:lumMod val="60000"/>
              <a:lumOff val="40000"/>
            </a:schemeClr>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pic>
        <p:nvPicPr>
          <p:cNvPr id="6" name="図 5" descr="毎週、毎月"/>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931" y="842658"/>
            <a:ext cx="1017476" cy="515222"/>
          </a:xfrm>
          <a:prstGeom prst="rect">
            <a:avLst/>
          </a:prstGeom>
          <a:noFill/>
          <a:ln>
            <a:noFill/>
          </a:ln>
        </p:spPr>
      </p:pic>
      <p:pic>
        <p:nvPicPr>
          <p:cNvPr id="7" name="図 18" descr="https://www.asmile.pref.osaka.jp/assets/images/top/lottery-illu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3790" y="1217717"/>
            <a:ext cx="468036" cy="57893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週トク抽選"/>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0095" y="2173857"/>
            <a:ext cx="945886" cy="543630"/>
          </a:xfrm>
          <a:prstGeom prst="rect">
            <a:avLst/>
          </a:prstGeom>
          <a:noFill/>
          <a:ln>
            <a:noFill/>
          </a:ln>
        </p:spPr>
      </p:pic>
      <p:pic>
        <p:nvPicPr>
          <p:cNvPr id="9" name="図 8" descr="月トク抽選"/>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6450" y="2996520"/>
            <a:ext cx="938121" cy="539220"/>
          </a:xfrm>
          <a:prstGeom prst="rect">
            <a:avLst/>
          </a:prstGeom>
          <a:noFill/>
          <a:ln>
            <a:noFill/>
          </a:ln>
        </p:spPr>
      </p:pic>
      <p:pic>
        <p:nvPicPr>
          <p:cNvPr id="10" name="図 9" descr="毎週、毎月"/>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0877" y="834421"/>
            <a:ext cx="962262" cy="465856"/>
          </a:xfrm>
          <a:prstGeom prst="rect">
            <a:avLst/>
          </a:prstGeom>
          <a:noFill/>
          <a:ln>
            <a:noFill/>
          </a:ln>
        </p:spPr>
      </p:pic>
      <p:pic>
        <p:nvPicPr>
          <p:cNvPr id="11" name="図 10" descr="スムージー"/>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9023" y="1955789"/>
            <a:ext cx="872372" cy="789604"/>
          </a:xfrm>
          <a:prstGeom prst="rect">
            <a:avLst/>
          </a:prstGeom>
          <a:noFill/>
          <a:ln>
            <a:noFill/>
          </a:ln>
        </p:spPr>
      </p:pic>
      <p:pic>
        <p:nvPicPr>
          <p:cNvPr id="12" name="図 11" descr="コーヒー"/>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27281" y="1952471"/>
            <a:ext cx="885416" cy="773238"/>
          </a:xfrm>
          <a:prstGeom prst="rect">
            <a:avLst/>
          </a:prstGeom>
          <a:noFill/>
          <a:ln>
            <a:noFill/>
          </a:ln>
        </p:spPr>
      </p:pic>
      <p:pic>
        <p:nvPicPr>
          <p:cNvPr id="13" name="図 12" descr="電子マネー"/>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1043" y="2907812"/>
            <a:ext cx="874729" cy="730482"/>
          </a:xfrm>
          <a:prstGeom prst="rect">
            <a:avLst/>
          </a:prstGeom>
          <a:noFill/>
          <a:ln>
            <a:noFill/>
          </a:ln>
        </p:spPr>
      </p:pic>
      <p:sp>
        <p:nvSpPr>
          <p:cNvPr id="14" name="正方形/長方形 13"/>
          <p:cNvSpPr/>
          <p:nvPr/>
        </p:nvSpPr>
        <p:spPr>
          <a:xfrm>
            <a:off x="4235011" y="3553055"/>
            <a:ext cx="1570473" cy="166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596"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596" dirty="0">
                <a:solidFill>
                  <a:schemeClr val="tx1"/>
                </a:solidFill>
                <a:latin typeface="UD デジタル 教科書体 NK-B" panose="02020700000000000000" pitchFamily="18" charset="-128"/>
                <a:ea typeface="UD デジタル 教科書体 NK-B" panose="02020700000000000000" pitchFamily="18" charset="-128"/>
              </a:rPr>
              <a:t>毎週の抽選は、スマホユーザーの参加者のみ対象です。</a:t>
            </a:r>
          </a:p>
        </p:txBody>
      </p:sp>
      <p:pic>
        <p:nvPicPr>
          <p:cNvPr id="16" name="図 10" descr="健康的な"/>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6919" y="834246"/>
            <a:ext cx="925965" cy="505074"/>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9" descr="https://www.asmile.pref.osaka.jp/assets/images/top/point-illus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1844521" y="4383113"/>
            <a:ext cx="870802" cy="1492802"/>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4521938" y="1979888"/>
            <a:ext cx="1276311" cy="223459"/>
          </a:xfrm>
          <a:prstGeom prst="rect">
            <a:avLst/>
          </a:prstGeom>
        </p:spPr>
        <p:txBody>
          <a:bodyPr wrap="none">
            <a:spAutoFit/>
          </a:bodyPr>
          <a:lstStyle/>
          <a:p>
            <a:r>
              <a:rPr lang="en-US" altLang="ja-JP" sz="852" u="sng" dirty="0">
                <a:latin typeface="UD デジタル 教科書体 NK-B" panose="02020700000000000000" pitchFamily="18" charset="-128"/>
                <a:ea typeface="UD デジタル 教科書体 NK-B" panose="02020700000000000000" pitchFamily="18" charset="-128"/>
              </a:rPr>
              <a:t>1,000</a:t>
            </a:r>
            <a:r>
              <a:rPr lang="ja-JP" altLang="en-US" sz="852" u="sng" dirty="0">
                <a:latin typeface="UD デジタル 教科書体 NK-B" panose="02020700000000000000" pitchFamily="18" charset="-128"/>
                <a:ea typeface="UD デジタル 教科書体 NK-B" panose="02020700000000000000" pitchFamily="18" charset="-128"/>
              </a:rPr>
              <a:t>ポイントで参加！</a:t>
            </a:r>
          </a:p>
        </p:txBody>
      </p:sp>
      <p:sp>
        <p:nvSpPr>
          <p:cNvPr id="19" name="正方形/長方形 18"/>
          <p:cNvSpPr/>
          <p:nvPr/>
        </p:nvSpPr>
        <p:spPr>
          <a:xfrm>
            <a:off x="4522679" y="2805844"/>
            <a:ext cx="1276311" cy="223459"/>
          </a:xfrm>
          <a:prstGeom prst="rect">
            <a:avLst/>
          </a:prstGeom>
        </p:spPr>
        <p:txBody>
          <a:bodyPr wrap="none">
            <a:spAutoFit/>
          </a:bodyPr>
          <a:lstStyle/>
          <a:p>
            <a:r>
              <a:rPr lang="en-US" altLang="ja-JP" sz="852" u="sng" dirty="0">
                <a:latin typeface="UD デジタル 教科書体 NK-B" panose="02020700000000000000" pitchFamily="18" charset="-128"/>
                <a:ea typeface="UD デジタル 教科書体 NK-B" panose="02020700000000000000" pitchFamily="18" charset="-128"/>
              </a:rPr>
              <a:t>5,000</a:t>
            </a:r>
            <a:r>
              <a:rPr lang="ja-JP" altLang="en-US" sz="852" u="sng" dirty="0">
                <a:latin typeface="UD デジタル 教科書体 NK-B" panose="02020700000000000000" pitchFamily="18" charset="-128"/>
                <a:ea typeface="UD デジタル 教科書体 NK-B" panose="02020700000000000000" pitchFamily="18" charset="-128"/>
              </a:rPr>
              <a:t>ポイントで参加！</a:t>
            </a:r>
          </a:p>
        </p:txBody>
      </p:sp>
      <p:sp>
        <p:nvSpPr>
          <p:cNvPr id="20" name="正方形/長方形 19"/>
          <p:cNvSpPr/>
          <p:nvPr/>
        </p:nvSpPr>
        <p:spPr>
          <a:xfrm>
            <a:off x="6326787" y="1708797"/>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週トク抽選</a:t>
            </a:r>
          </a:p>
        </p:txBody>
      </p:sp>
      <p:sp>
        <p:nvSpPr>
          <p:cNvPr id="21" name="正方形/長方形 20"/>
          <p:cNvSpPr/>
          <p:nvPr/>
        </p:nvSpPr>
        <p:spPr>
          <a:xfrm>
            <a:off x="6303729" y="2762370"/>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月トク抽選</a:t>
            </a:r>
          </a:p>
        </p:txBody>
      </p:sp>
      <p:sp>
        <p:nvSpPr>
          <p:cNvPr id="22" name="正方形/長方形 21"/>
          <p:cNvSpPr/>
          <p:nvPr/>
        </p:nvSpPr>
        <p:spPr>
          <a:xfrm>
            <a:off x="4308275" y="1336128"/>
            <a:ext cx="627095" cy="302070"/>
          </a:xfrm>
          <a:prstGeom prst="rect">
            <a:avLst/>
          </a:prstGeom>
        </p:spPr>
        <p:txBody>
          <a:bodyPr wrap="none">
            <a:spAutoFit/>
          </a:bodyPr>
          <a:lstStyle/>
          <a:p>
            <a:r>
              <a:rPr lang="ja-JP"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抽選！</a:t>
            </a:r>
            <a:endParaRPr lang="ja-JP" altLang="en-US" sz="1363" dirty="0">
              <a:latin typeface="UD デジタル 教科書体 NK-B" panose="02020700000000000000" pitchFamily="18" charset="-128"/>
              <a:ea typeface="UD デジタル 教科書体 NK-B" panose="02020700000000000000" pitchFamily="18" charset="-128"/>
            </a:endParaRPr>
          </a:p>
        </p:txBody>
      </p:sp>
      <p:sp>
        <p:nvSpPr>
          <p:cNvPr id="23" name="正方形/長方形 22"/>
          <p:cNvSpPr/>
          <p:nvPr/>
        </p:nvSpPr>
        <p:spPr>
          <a:xfrm>
            <a:off x="6270276" y="1316458"/>
            <a:ext cx="1287532" cy="302070"/>
          </a:xfrm>
          <a:prstGeom prst="rect">
            <a:avLst/>
          </a:prstGeom>
        </p:spPr>
        <p:txBody>
          <a:bodyPr wrap="none">
            <a:spAutoFit/>
          </a:bodyPr>
          <a:lstStyle/>
          <a:p>
            <a:pPr defTabSz="779168" eaLnBrk="0" hangingPunct="0"/>
            <a:r>
              <a:rPr lang="ja-JP"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特典が当たる！</a:t>
            </a:r>
            <a:endParaRPr lang="en-US"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endParaRPr>
          </a:p>
        </p:txBody>
      </p:sp>
      <p:sp>
        <p:nvSpPr>
          <p:cNvPr id="24" name="正方形/長方形 23"/>
          <p:cNvSpPr/>
          <p:nvPr/>
        </p:nvSpPr>
        <p:spPr>
          <a:xfrm>
            <a:off x="4398808" y="1799473"/>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週トク抽選</a:t>
            </a:r>
          </a:p>
        </p:txBody>
      </p:sp>
      <p:sp>
        <p:nvSpPr>
          <p:cNvPr id="25" name="正方形/長方形 24"/>
          <p:cNvSpPr/>
          <p:nvPr/>
        </p:nvSpPr>
        <p:spPr>
          <a:xfrm>
            <a:off x="4402843" y="2661023"/>
            <a:ext cx="718466" cy="234360"/>
          </a:xfrm>
          <a:prstGeom prst="rect">
            <a:avLst/>
          </a:prstGeom>
        </p:spPr>
        <p:txBody>
          <a:bodyPr wrap="none">
            <a:spAutoFit/>
          </a:bodyPr>
          <a:lstStyle/>
          <a:p>
            <a:r>
              <a:rPr lang="ja-JP" altLang="en-US" sz="923" u="sng" dirty="0">
                <a:latin typeface="UD デジタル 教科書体 NK-B" panose="02020700000000000000" pitchFamily="18" charset="-128"/>
                <a:ea typeface="UD デジタル 教科書体 NK-B" panose="02020700000000000000" pitchFamily="18" charset="-128"/>
              </a:rPr>
              <a:t>月トク抽選</a:t>
            </a:r>
          </a:p>
        </p:txBody>
      </p:sp>
      <p:sp>
        <p:nvSpPr>
          <p:cNvPr id="26" name="二等辺三角形 25"/>
          <p:cNvSpPr/>
          <p:nvPr/>
        </p:nvSpPr>
        <p:spPr>
          <a:xfrm rot="5400000">
            <a:off x="5545998" y="2206694"/>
            <a:ext cx="883613" cy="1910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pic>
        <p:nvPicPr>
          <p:cNvPr id="29" name="図 28"/>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830274" y="947256"/>
            <a:ext cx="922325" cy="939205"/>
          </a:xfrm>
          <a:prstGeom prst="rect">
            <a:avLst/>
          </a:prstGeom>
        </p:spPr>
      </p:pic>
      <p:pic>
        <p:nvPicPr>
          <p:cNvPr id="30" name="図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57126" y="2850961"/>
            <a:ext cx="702030" cy="824122"/>
          </a:xfrm>
          <a:prstGeom prst="rect">
            <a:avLst/>
          </a:prstGeom>
        </p:spPr>
      </p:pic>
      <p:grpSp>
        <p:nvGrpSpPr>
          <p:cNvPr id="31" name="グループ化 30">
            <a:extLst>
              <a:ext uri="{FF2B5EF4-FFF2-40B4-BE49-F238E27FC236}">
                <a16:creationId xmlns:a16="http://schemas.microsoft.com/office/drawing/2014/main" id="{85795B93-5449-4BAD-97D7-20AB715A668A}"/>
              </a:ext>
            </a:extLst>
          </p:cNvPr>
          <p:cNvGrpSpPr/>
          <p:nvPr/>
        </p:nvGrpSpPr>
        <p:grpSpPr>
          <a:xfrm>
            <a:off x="153799" y="1560056"/>
            <a:ext cx="3731010" cy="1805733"/>
            <a:chOff x="81678" y="3290121"/>
            <a:chExt cx="4041927" cy="1956211"/>
          </a:xfrm>
        </p:grpSpPr>
        <p:pic>
          <p:nvPicPr>
            <p:cNvPr id="32" name="図 31">
              <a:extLst>
                <a:ext uri="{FF2B5EF4-FFF2-40B4-BE49-F238E27FC236}">
                  <a16:creationId xmlns:a16="http://schemas.microsoft.com/office/drawing/2014/main" id="{B9AB6650-4189-48D7-8FF7-F188C17FE0EB}"/>
                </a:ext>
              </a:extLst>
            </p:cNvPr>
            <p:cNvPicPr>
              <a:picLocks noChangeAspect="1"/>
            </p:cNvPicPr>
            <p:nvPr/>
          </p:nvPicPr>
          <p:blipFill>
            <a:blip r:embed="rId14"/>
            <a:stretch>
              <a:fillRect/>
            </a:stretch>
          </p:blipFill>
          <p:spPr>
            <a:xfrm>
              <a:off x="1628411" y="4238332"/>
              <a:ext cx="918000" cy="1008000"/>
            </a:xfrm>
            <a:prstGeom prst="rect">
              <a:avLst/>
            </a:prstGeom>
          </p:spPr>
        </p:pic>
        <p:grpSp>
          <p:nvGrpSpPr>
            <p:cNvPr id="33" name="グループ化 32">
              <a:extLst>
                <a:ext uri="{FF2B5EF4-FFF2-40B4-BE49-F238E27FC236}">
                  <a16:creationId xmlns:a16="http://schemas.microsoft.com/office/drawing/2014/main" id="{A29316FB-0219-4324-9B9B-4BD10EE9FED4}"/>
                </a:ext>
              </a:extLst>
            </p:cNvPr>
            <p:cNvGrpSpPr/>
            <p:nvPr/>
          </p:nvGrpSpPr>
          <p:grpSpPr>
            <a:xfrm>
              <a:off x="81678" y="3290121"/>
              <a:ext cx="4041927" cy="1950430"/>
              <a:chOff x="260463" y="3277587"/>
              <a:chExt cx="4041927" cy="1950430"/>
            </a:xfrm>
          </p:grpSpPr>
          <p:grpSp>
            <p:nvGrpSpPr>
              <p:cNvPr id="34" name="グループ化 33">
                <a:extLst>
                  <a:ext uri="{FF2B5EF4-FFF2-40B4-BE49-F238E27FC236}">
                    <a16:creationId xmlns:a16="http://schemas.microsoft.com/office/drawing/2014/main" id="{9BAB8824-CB2D-42F2-B283-978EA6EDBB2C}"/>
                  </a:ext>
                </a:extLst>
              </p:cNvPr>
              <p:cNvGrpSpPr/>
              <p:nvPr/>
            </p:nvGrpSpPr>
            <p:grpSpPr>
              <a:xfrm>
                <a:off x="260463" y="3277587"/>
                <a:ext cx="3947367" cy="1920774"/>
                <a:chOff x="1015477" y="3450552"/>
                <a:chExt cx="3947367" cy="1920774"/>
              </a:xfrm>
            </p:grpSpPr>
            <p:pic>
              <p:nvPicPr>
                <p:cNvPr id="36" name="図 35" descr="新規登録する"/>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28277" y="3455330"/>
                  <a:ext cx="880535" cy="984166"/>
                </a:xfrm>
                <a:prstGeom prst="rect">
                  <a:avLst/>
                </a:prstGeom>
                <a:noFill/>
                <a:ln>
                  <a:noFill/>
                </a:ln>
              </p:spPr>
            </p:pic>
            <p:pic>
              <p:nvPicPr>
                <p:cNvPr id="37" name="図 36" descr="歩く"/>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97108" y="3457183"/>
                  <a:ext cx="862637" cy="991705"/>
                </a:xfrm>
                <a:prstGeom prst="rect">
                  <a:avLst/>
                </a:prstGeom>
                <a:noFill/>
                <a:ln>
                  <a:noFill/>
                </a:ln>
              </p:spPr>
            </p:pic>
            <p:pic>
              <p:nvPicPr>
                <p:cNvPr id="38" name="図 37" descr="歯を磨く"/>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55795" y="3453323"/>
                  <a:ext cx="860330" cy="992794"/>
                </a:xfrm>
                <a:prstGeom prst="rect">
                  <a:avLst/>
                </a:prstGeom>
                <a:noFill/>
                <a:ln>
                  <a:noFill/>
                </a:ln>
              </p:spPr>
            </p:pic>
            <p:pic>
              <p:nvPicPr>
                <p:cNvPr id="39" name="図 38" descr="朝ごはんを食べる"/>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09636" y="3450552"/>
                  <a:ext cx="880535" cy="992794"/>
                </a:xfrm>
                <a:prstGeom prst="rect">
                  <a:avLst/>
                </a:prstGeom>
                <a:noFill/>
                <a:ln>
                  <a:noFill/>
                </a:ln>
              </p:spPr>
            </p:pic>
            <p:pic>
              <p:nvPicPr>
                <p:cNvPr id="40" name="図 39" descr="健康コラムを読む"/>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84305" y="3454990"/>
                  <a:ext cx="878539" cy="984506"/>
                </a:xfrm>
                <a:prstGeom prst="rect">
                  <a:avLst/>
                </a:prstGeom>
                <a:noFill/>
                <a:ln>
                  <a:noFill/>
                </a:ln>
              </p:spPr>
            </p:pic>
            <p:pic>
              <p:nvPicPr>
                <p:cNvPr id="41" name="図 40" descr="けんしんを受ける"/>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791955" y="4394538"/>
                  <a:ext cx="841513" cy="967641"/>
                </a:xfrm>
                <a:prstGeom prst="rect">
                  <a:avLst/>
                </a:prstGeom>
                <a:noFill/>
                <a:ln>
                  <a:noFill/>
                </a:ln>
              </p:spPr>
            </p:pic>
            <p:pic>
              <p:nvPicPr>
                <p:cNvPr id="42" name="図 4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5477" y="4373865"/>
                  <a:ext cx="867647" cy="980816"/>
                </a:xfrm>
                <a:prstGeom prst="rect">
                  <a:avLst/>
                </a:prstGeom>
              </p:spPr>
            </p:pic>
            <p:pic>
              <p:nvPicPr>
                <p:cNvPr id="43" name="図 42" descr="アンケートに答える"/>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18761" y="4391800"/>
                  <a:ext cx="867153" cy="979526"/>
                </a:xfrm>
                <a:prstGeom prst="rect">
                  <a:avLst/>
                </a:prstGeom>
                <a:noFill/>
                <a:ln>
                  <a:noFill/>
                </a:ln>
              </p:spPr>
            </p:pic>
          </p:grpSp>
          <p:pic>
            <p:nvPicPr>
              <p:cNvPr id="35" name="図 34">
                <a:extLst>
                  <a:ext uri="{FF2B5EF4-FFF2-40B4-BE49-F238E27FC236}">
                    <a16:creationId xmlns:a16="http://schemas.microsoft.com/office/drawing/2014/main" id="{1113B325-9D55-47C1-A507-81E8F1DB691C}"/>
                  </a:ext>
                </a:extLst>
              </p:cNvPr>
              <p:cNvPicPr>
                <a:picLocks noChangeAspect="1"/>
              </p:cNvPicPr>
              <p:nvPr/>
            </p:nvPicPr>
            <p:blipFill>
              <a:blip r:embed="rId23"/>
              <a:stretch>
                <a:fillRect/>
              </a:stretch>
            </p:blipFill>
            <p:spPr>
              <a:xfrm>
                <a:off x="3222390" y="4220017"/>
                <a:ext cx="1080000" cy="1008000"/>
              </a:xfrm>
              <a:prstGeom prst="rect">
                <a:avLst/>
              </a:prstGeom>
            </p:spPr>
          </p:pic>
        </p:grpSp>
      </p:grpSp>
      <p:pic>
        <p:nvPicPr>
          <p:cNvPr id="44" name="図 43">
            <a:extLst>
              <a:ext uri="{FF2B5EF4-FFF2-40B4-BE49-F238E27FC236}">
                <a16:creationId xmlns:a16="http://schemas.microsoft.com/office/drawing/2014/main" id="{FDAC77D4-6350-414E-86ED-26A144B3C70C}"/>
              </a:ext>
            </a:extLst>
          </p:cNvPr>
          <p:cNvPicPr>
            <a:picLocks noChangeAspect="1"/>
          </p:cNvPicPr>
          <p:nvPr/>
        </p:nvPicPr>
        <p:blipFill>
          <a:blip r:embed="rId24"/>
          <a:stretch>
            <a:fillRect/>
          </a:stretch>
        </p:blipFill>
        <p:spPr>
          <a:xfrm>
            <a:off x="8092972" y="1941482"/>
            <a:ext cx="787859" cy="799114"/>
          </a:xfrm>
          <a:prstGeom prst="rect">
            <a:avLst/>
          </a:prstGeom>
        </p:spPr>
      </p:pic>
      <p:sp>
        <p:nvSpPr>
          <p:cNvPr id="45" name="正方形/長方形 44">
            <a:extLst>
              <a:ext uri="{FF2B5EF4-FFF2-40B4-BE49-F238E27FC236}">
                <a16:creationId xmlns:a16="http://schemas.microsoft.com/office/drawing/2014/main" id="{ADEE8F9D-B0BB-4FDE-890A-DE84510BF7D4}"/>
              </a:ext>
            </a:extLst>
          </p:cNvPr>
          <p:cNvSpPr/>
          <p:nvPr/>
        </p:nvSpPr>
        <p:spPr>
          <a:xfrm>
            <a:off x="7782893" y="5217571"/>
            <a:ext cx="1214368" cy="539120"/>
          </a:xfrm>
          <a:prstGeom prst="rect">
            <a:avLst/>
          </a:prstGeom>
          <a:solidFill>
            <a:srgbClr val="FFFFCC"/>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pic>
        <p:nvPicPr>
          <p:cNvPr id="46" name="図 45" descr="電子マネー">
            <a:extLst>
              <a:ext uri="{FF2B5EF4-FFF2-40B4-BE49-F238E27FC236}">
                <a16:creationId xmlns:a16="http://schemas.microsoft.com/office/drawing/2014/main" id="{671224A6-E482-4866-8461-9FE0DC1A3644}"/>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796473" y="5210231"/>
            <a:ext cx="646043" cy="548861"/>
          </a:xfrm>
          <a:prstGeom prst="rect">
            <a:avLst/>
          </a:prstGeom>
          <a:noFill/>
          <a:ln>
            <a:noFill/>
          </a:ln>
        </p:spPr>
      </p:pic>
      <p:pic>
        <p:nvPicPr>
          <p:cNvPr id="47" name="図 46">
            <a:extLst>
              <a:ext uri="{FF2B5EF4-FFF2-40B4-BE49-F238E27FC236}">
                <a16:creationId xmlns:a16="http://schemas.microsoft.com/office/drawing/2014/main" id="{07DC2A09-10DF-48E9-BE15-E2AD3F7D0C93}"/>
              </a:ext>
            </a:extLst>
          </p:cNvPr>
          <p:cNvPicPr>
            <a:picLocks noChangeAspect="1"/>
          </p:cNvPicPr>
          <p:nvPr/>
        </p:nvPicPr>
        <p:blipFill>
          <a:blip r:embed="rId26"/>
          <a:stretch>
            <a:fillRect/>
          </a:stretch>
        </p:blipFill>
        <p:spPr>
          <a:xfrm>
            <a:off x="8437685" y="5214703"/>
            <a:ext cx="559429" cy="567421"/>
          </a:xfrm>
          <a:prstGeom prst="rect">
            <a:avLst/>
          </a:prstGeom>
        </p:spPr>
      </p:pic>
      <p:pic>
        <p:nvPicPr>
          <p:cNvPr id="48" name="図 47">
            <a:extLst>
              <a:ext uri="{FF2B5EF4-FFF2-40B4-BE49-F238E27FC236}">
                <a16:creationId xmlns:a16="http://schemas.microsoft.com/office/drawing/2014/main" id="{C6083D19-63F9-4B3C-ACAB-4CB51002BAD5}"/>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t="35209"/>
          <a:stretch/>
        </p:blipFill>
        <p:spPr>
          <a:xfrm>
            <a:off x="6318033" y="5206031"/>
            <a:ext cx="1174123" cy="521047"/>
          </a:xfrm>
          <a:prstGeom prst="rect">
            <a:avLst/>
          </a:prstGeom>
        </p:spPr>
      </p:pic>
      <p:pic>
        <p:nvPicPr>
          <p:cNvPr id="49" name="図 48">
            <a:extLst>
              <a:ext uri="{FF2B5EF4-FFF2-40B4-BE49-F238E27FC236}">
                <a16:creationId xmlns:a16="http://schemas.microsoft.com/office/drawing/2014/main" id="{A745314B-B2AD-4E5E-BC5A-82CB38C3C5E4}"/>
              </a:ext>
            </a:extLst>
          </p:cNvPr>
          <p:cNvPicPr>
            <a:picLocks noChangeAspect="1"/>
          </p:cNvPicPr>
          <p:nvPr/>
        </p:nvPicPr>
        <p:blipFill rotWithShape="1">
          <a:blip r:embed="rId27">
            <a:extLst>
              <a:ext uri="{28A0092B-C50C-407E-A947-70E740481C1C}">
                <a14:useLocalDpi xmlns:a14="http://schemas.microsoft.com/office/drawing/2010/main" val="0"/>
              </a:ext>
            </a:extLst>
          </a:blip>
          <a:srcRect b="63655"/>
          <a:stretch/>
        </p:blipFill>
        <p:spPr>
          <a:xfrm>
            <a:off x="5660959" y="4584024"/>
            <a:ext cx="2651088" cy="659962"/>
          </a:xfrm>
          <a:prstGeom prst="rect">
            <a:avLst/>
          </a:prstGeom>
        </p:spPr>
      </p:pic>
      <p:sp>
        <p:nvSpPr>
          <p:cNvPr id="50" name="四角形: 角を丸くする 115">
            <a:extLst>
              <a:ext uri="{FF2B5EF4-FFF2-40B4-BE49-F238E27FC236}">
                <a16:creationId xmlns:a16="http://schemas.microsoft.com/office/drawing/2014/main" id="{C21C6EC2-035E-403E-B26E-5157B4E5C1A4}"/>
              </a:ext>
            </a:extLst>
          </p:cNvPr>
          <p:cNvSpPr/>
          <p:nvPr/>
        </p:nvSpPr>
        <p:spPr>
          <a:xfrm>
            <a:off x="5443883" y="4253270"/>
            <a:ext cx="2332999" cy="397424"/>
          </a:xfrm>
          <a:prstGeom prst="roundRect">
            <a:avLst/>
          </a:prstGeom>
          <a:solidFill>
            <a:srgbClr val="FEF8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66462" rtlCol="0" anchor="t"/>
          <a:lstStyle/>
          <a:p>
            <a:pPr algn="ctr"/>
            <a:r>
              <a:rPr kumimoji="1" lang="ja-JP" altLang="en-US" sz="1662" dirty="0" smtClean="0">
                <a:solidFill>
                  <a:schemeClr val="tx1"/>
                </a:solidFill>
                <a:latin typeface="UD デジタル 教科書体 NK-B" panose="02020700000000000000" pitchFamily="18" charset="-128"/>
                <a:ea typeface="UD デジタル 教科書体 NK-B" panose="02020700000000000000" pitchFamily="18" charset="-128"/>
              </a:rPr>
              <a:t>さらに、国保会員には</a:t>
            </a:r>
            <a:endParaRPr kumimoji="1" lang="ja-JP" altLang="en-US" sz="1662"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51" name="図 50">
            <a:extLst>
              <a:ext uri="{FF2B5EF4-FFF2-40B4-BE49-F238E27FC236}">
                <a16:creationId xmlns:a16="http://schemas.microsoft.com/office/drawing/2014/main" id="{3EDDA5C3-7D0B-4BD8-955C-45CE13B5C992}"/>
              </a:ext>
            </a:extLst>
          </p:cNvPr>
          <p:cNvPicPr>
            <a:picLocks noChangeAspect="1"/>
          </p:cNvPicPr>
          <p:nvPr/>
        </p:nvPicPr>
        <p:blipFill rotWithShape="1">
          <a:blip r:embed="rId27" cstate="print">
            <a:extLst>
              <a:ext uri="{28A0092B-C50C-407E-A947-70E740481C1C}">
                <a14:useLocalDpi xmlns:a14="http://schemas.microsoft.com/office/drawing/2010/main"/>
              </a:ext>
            </a:extLst>
          </a:blip>
          <a:srcRect t="35209"/>
          <a:stretch/>
        </p:blipFill>
        <p:spPr>
          <a:xfrm>
            <a:off x="6443333" y="2970475"/>
            <a:ext cx="798062" cy="354160"/>
          </a:xfrm>
          <a:prstGeom prst="rect">
            <a:avLst/>
          </a:prstGeom>
        </p:spPr>
      </p:pic>
      <p:sp>
        <p:nvSpPr>
          <p:cNvPr id="52" name="正方形/長方形 51">
            <a:extLst>
              <a:ext uri="{FF2B5EF4-FFF2-40B4-BE49-F238E27FC236}">
                <a16:creationId xmlns:a16="http://schemas.microsoft.com/office/drawing/2014/main" id="{DAFEE3EF-CA28-4F97-BA81-EE5E4019A75A}"/>
              </a:ext>
            </a:extLst>
          </p:cNvPr>
          <p:cNvSpPr/>
          <p:nvPr/>
        </p:nvSpPr>
        <p:spPr>
          <a:xfrm>
            <a:off x="8125987" y="3443099"/>
            <a:ext cx="764308" cy="127856"/>
          </a:xfrm>
          <a:prstGeom prst="rect">
            <a:avLst/>
          </a:prstGeom>
          <a:solidFill>
            <a:schemeClr val="bg1"/>
          </a:solidFill>
        </p:spPr>
        <p:txBody>
          <a:bodyPr wrap="square" lIns="0" tIns="0" rIns="0" bIns="0">
            <a:spAutoFit/>
          </a:bodyPr>
          <a:lstStyle/>
          <a:p>
            <a:r>
              <a:rPr lang="ja-JP" altLang="en-US" sz="831" dirty="0">
                <a:latin typeface="UD デジタル 教科書体 NK-B" panose="02020700000000000000" pitchFamily="18" charset="-128"/>
                <a:ea typeface="UD デジタル 教科書体 NK-B" panose="02020700000000000000" pitchFamily="18" charset="-128"/>
              </a:rPr>
              <a:t>がん基金に寄付</a:t>
            </a:r>
          </a:p>
        </p:txBody>
      </p:sp>
      <p:sp>
        <p:nvSpPr>
          <p:cNvPr id="53" name="二等辺三角形 52">
            <a:extLst>
              <a:ext uri="{FF2B5EF4-FFF2-40B4-BE49-F238E27FC236}">
                <a16:creationId xmlns:a16="http://schemas.microsoft.com/office/drawing/2014/main" id="{B8C5EEBB-F31B-4A64-A4C6-093EB3BFD841}"/>
              </a:ext>
            </a:extLst>
          </p:cNvPr>
          <p:cNvSpPr/>
          <p:nvPr/>
        </p:nvSpPr>
        <p:spPr>
          <a:xfrm rot="5400000">
            <a:off x="3578930" y="2206694"/>
            <a:ext cx="883613" cy="19102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latin typeface="UD デジタル 教科書体 NK-B" panose="02020700000000000000" pitchFamily="18" charset="-128"/>
              <a:ea typeface="UD デジタル 教科書体 NK-B" panose="02020700000000000000" pitchFamily="18" charset="-128"/>
            </a:endParaRPr>
          </a:p>
        </p:txBody>
      </p:sp>
      <p:sp>
        <p:nvSpPr>
          <p:cNvPr id="55" name="正方形/長方形 54"/>
          <p:cNvSpPr/>
          <p:nvPr/>
        </p:nvSpPr>
        <p:spPr>
          <a:xfrm>
            <a:off x="550219" y="1297238"/>
            <a:ext cx="2688557" cy="302070"/>
          </a:xfrm>
          <a:prstGeom prst="rect">
            <a:avLst/>
          </a:prstGeom>
        </p:spPr>
        <p:txBody>
          <a:bodyPr wrap="none">
            <a:spAutoFit/>
          </a:bodyPr>
          <a:lstStyle/>
          <a:p>
            <a:r>
              <a:rPr lang="ja-JP" altLang="en-US"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ふだんの生活でポイントが貯まる</a:t>
            </a:r>
            <a:r>
              <a:rPr lang="ja-JP" altLang="ja-JP" sz="1363" b="1" dirty="0">
                <a:solidFill>
                  <a:srgbClr val="000000"/>
                </a:solidFill>
                <a:latin typeface="UD デジタル 教科書体 NK-B" panose="02020700000000000000" pitchFamily="18" charset="-128"/>
                <a:ea typeface="UD デジタル 教科書体 NK-B" panose="02020700000000000000" pitchFamily="18" charset="-128"/>
                <a:cs typeface="Helvetica" panose="020B0604020202020204" pitchFamily="34" charset="0"/>
              </a:rPr>
              <a:t>！</a:t>
            </a:r>
            <a:endParaRPr lang="ja-JP" altLang="en-US" sz="1363" dirty="0">
              <a:latin typeface="UD デジタル 教科書体 NK-B" panose="02020700000000000000" pitchFamily="18" charset="-128"/>
              <a:ea typeface="UD デジタル 教科書体 NK-B" panose="02020700000000000000" pitchFamily="18" charset="-128"/>
            </a:endParaRPr>
          </a:p>
        </p:txBody>
      </p:sp>
      <p:sp>
        <p:nvSpPr>
          <p:cNvPr id="56" name="テキスト ボックス 55"/>
          <p:cNvSpPr txBox="1"/>
          <p:nvPr/>
        </p:nvSpPr>
        <p:spPr>
          <a:xfrm>
            <a:off x="2818721" y="4085857"/>
            <a:ext cx="2010210" cy="1341656"/>
          </a:xfrm>
          <a:prstGeom prst="wedgeEllipseCallout">
            <a:avLst>
              <a:gd name="adj1" fmla="val -64611"/>
              <a:gd name="adj2" fmla="val -6137"/>
            </a:avLst>
          </a:prstGeom>
          <a:ln/>
        </p:spPr>
        <p:style>
          <a:lnRef idx="1">
            <a:schemeClr val="accent4"/>
          </a:lnRef>
          <a:fillRef idx="2">
            <a:schemeClr val="accent4"/>
          </a:fillRef>
          <a:effectRef idx="1">
            <a:schemeClr val="accent4"/>
          </a:effectRef>
          <a:fontRef idx="minor">
            <a:schemeClr val="dk1"/>
          </a:fontRef>
        </p:style>
        <p:txBody>
          <a:bodyPr wrap="square" lIns="0" rIns="0" rtlCol="0">
            <a:spAutoFit/>
          </a:bodyPr>
          <a:lstStyle/>
          <a:p>
            <a:r>
              <a:rPr lang="ja-JP" altLang="en-US" sz="1400" dirty="0" smtClean="0">
                <a:solidFill>
                  <a:schemeClr val="tx1"/>
                </a:solidFill>
                <a:latin typeface="BIZ UDPゴシック" panose="020B0400000000000000" pitchFamily="50" charset="-128"/>
                <a:ea typeface="BIZ UDPゴシック" panose="020B0400000000000000" pitchFamily="50" charset="-128"/>
              </a:rPr>
              <a:t>楽しみながら健康習慣が身につく　　仕掛けってことですね！</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8"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769359" y="6555349"/>
            <a:ext cx="337526"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7</a:t>
            </a:fld>
            <a:endParaRPr lang="ja-JP" altLang="en-US" sz="900" b="1" dirty="0">
              <a:latin typeface="BIZ UDPゴシック" panose="020B0400000000000000" pitchFamily="50" charset="-128"/>
              <a:ea typeface="BIZ UDPゴシック" panose="020B0400000000000000" pitchFamily="50" charset="-128"/>
            </a:endParaRPr>
          </a:p>
        </p:txBody>
      </p:sp>
      <p:sp>
        <p:nvSpPr>
          <p:cNvPr id="59" name="角丸四角形 58"/>
          <p:cNvSpPr/>
          <p:nvPr/>
        </p:nvSpPr>
        <p:spPr>
          <a:xfrm>
            <a:off x="389373" y="6010519"/>
            <a:ext cx="8301431" cy="6131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1350" tIns="30675" rIns="61350" bIns="30675"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アスマイルは、大阪府民の健康をサポートするアプリです。</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健康活動</a:t>
            </a:r>
            <a:r>
              <a:rPr lang="ja-JP" altLang="en-US" sz="1600" dirty="0" smtClean="0">
                <a:solidFill>
                  <a:schemeClr val="tx1"/>
                </a:solidFill>
                <a:latin typeface="BIZ UDPゴシック" panose="020B0400000000000000" pitchFamily="50" charset="-128"/>
                <a:ea typeface="BIZ UDPゴシック" panose="020B0400000000000000" pitchFamily="50" charset="-128"/>
              </a:rPr>
              <a:t>を記録することで、気軽に「健活１０」が実践できます。</a:t>
            </a:r>
            <a:endParaRPr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60" name="四角形: 角を丸くする 30">
            <a:extLst>
              <a:ext uri="{FF2B5EF4-FFF2-40B4-BE49-F238E27FC236}">
                <a16:creationId xmlns:a16="http://schemas.microsoft.com/office/drawing/2014/main" id="{99F820E8-8D07-46E4-A0BB-092F25174F76}"/>
              </a:ext>
            </a:extLst>
          </p:cNvPr>
          <p:cNvSpPr>
            <a:spLocks noChangeAspect="1"/>
          </p:cNvSpPr>
          <p:nvPr/>
        </p:nvSpPr>
        <p:spPr>
          <a:xfrm rot="20767017">
            <a:off x="515885" y="3979249"/>
            <a:ext cx="1019022" cy="1918411"/>
          </a:xfrm>
          <a:prstGeom prst="roundRect">
            <a:avLst>
              <a:gd name="adj" fmla="val 806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89586">
              <a:defRPr/>
            </a:pPr>
            <a:endParaRPr lang="ja-JP" altLang="en-US" sz="1534" dirty="0">
              <a:solidFill>
                <a:prstClr val="white"/>
              </a:solidFill>
              <a:latin typeface="Meiryo UI" panose="020B0604030504040204" pitchFamily="50" charset="-128"/>
              <a:ea typeface="Meiryo UI" panose="020B0604030504040204" pitchFamily="50" charset="-128"/>
            </a:endParaRPr>
          </a:p>
        </p:txBody>
      </p:sp>
      <p:pic>
        <p:nvPicPr>
          <p:cNvPr id="61" name="図 60" descr="asmile_lp_top.png - Windows フォト ビューアー"/>
          <p:cNvPicPr>
            <a:picLocks noChangeAspect="1"/>
          </p:cNvPicPr>
          <p:nvPr/>
        </p:nvPicPr>
        <p:blipFill rotWithShape="1">
          <a:blip r:embed="rId28" cstate="print">
            <a:extLst>
              <a:ext uri="{28A0092B-C50C-407E-A947-70E740481C1C}">
                <a14:useLocalDpi xmlns:a14="http://schemas.microsoft.com/office/drawing/2010/main" val="0"/>
              </a:ext>
            </a:extLst>
          </a:blip>
          <a:srcRect l="34455" t="18542" r="35490" b="20788"/>
          <a:stretch/>
        </p:blipFill>
        <p:spPr>
          <a:xfrm rot="20803926">
            <a:off x="561562" y="4091504"/>
            <a:ext cx="894947" cy="1556544"/>
          </a:xfrm>
          <a:prstGeom prst="rect">
            <a:avLst/>
          </a:prstGeom>
        </p:spPr>
      </p:pic>
    </p:spTree>
    <p:extLst>
      <p:ext uri="{BB962C8B-B14F-4D97-AF65-F5344CB8AC3E}">
        <p14:creationId xmlns:p14="http://schemas.microsoft.com/office/powerpoint/2010/main" val="327632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90500" y="2107863"/>
            <a:ext cx="8839199" cy="1694762"/>
          </a:xfrm>
          <a:prstGeom prst="rect">
            <a:avLst/>
          </a:prstGeom>
        </p:spPr>
        <p:txBody>
          <a:bodyPr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latin typeface="BIZ UDPゴシック" panose="020B0400000000000000" pitchFamily="50" charset="-128"/>
                <a:ea typeface="BIZ UDPゴシック" panose="020B0400000000000000" pitchFamily="50" charset="-128"/>
                <a:cs typeface="Myanmar Text" panose="020B0502040204020203" pitchFamily="34" charset="0"/>
              </a:rPr>
              <a:t>２　ポピュレーションアプローチとハイリスクアプローチの取組み</a:t>
            </a:r>
            <a:endParaRPr lang="ja-JP" altLang="en-US" sz="2000" dirty="0">
              <a:latin typeface="BIZ UDPゴシック" panose="020B0400000000000000" pitchFamily="50" charset="-128"/>
              <a:ea typeface="BIZ UDPゴシック" panose="020B0400000000000000" pitchFamily="50" charset="-128"/>
              <a:cs typeface="Myanmar Text" panose="020B0502040204020203" pitchFamily="34" charset="0"/>
            </a:endParaRPr>
          </a:p>
        </p:txBody>
      </p:sp>
      <p:sp>
        <p:nvSpPr>
          <p:cNvPr id="4"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790362" y="6554764"/>
            <a:ext cx="337526"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8</a:t>
            </a:fld>
            <a:endParaRPr lang="ja-JP" altLang="en-US" sz="9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61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400800" y="5679597"/>
            <a:ext cx="1600200" cy="273844"/>
          </a:xfrm>
        </p:spPr>
        <p:txBody>
          <a:bodyPr/>
          <a:lstStyle/>
          <a:p>
            <a:fld id="{9AA5924C-952F-45A0-82B4-69ED97609DCC}" type="slidenum">
              <a:rPr kumimoji="1" lang="ja-JP" altLang="en-US" smtClean="0"/>
              <a:t>9</a:t>
            </a:fld>
            <a:endParaRPr kumimoji="1" lang="ja-JP" altLang="en-US" dirty="0"/>
          </a:p>
        </p:txBody>
      </p:sp>
      <p:pic>
        <p:nvPicPr>
          <p:cNvPr id="6" name="図 5"/>
          <p:cNvPicPr>
            <a:picLocks noChangeAspect="1"/>
          </p:cNvPicPr>
          <p:nvPr/>
        </p:nvPicPr>
        <p:blipFill>
          <a:blip r:embed="rId3"/>
          <a:stretch>
            <a:fillRect/>
          </a:stretch>
        </p:blipFill>
        <p:spPr>
          <a:xfrm>
            <a:off x="376374" y="857249"/>
            <a:ext cx="8392985" cy="5675928"/>
          </a:xfrm>
          <a:prstGeom prst="rect">
            <a:avLst/>
          </a:prstGeom>
        </p:spPr>
      </p:pic>
      <p:sp>
        <p:nvSpPr>
          <p:cNvPr id="8" name="タイトル 1"/>
          <p:cNvSpPr txBox="1">
            <a:spLocks/>
          </p:cNvSpPr>
          <p:nvPr/>
        </p:nvSpPr>
        <p:spPr>
          <a:xfrm>
            <a:off x="154547" y="109009"/>
            <a:ext cx="8860664" cy="406145"/>
          </a:xfrm>
          <a:prstGeom prst="rect">
            <a:avLst/>
          </a:prstGeom>
          <a:solidFill>
            <a:schemeClr val="accent5">
              <a:lumMod val="75000"/>
            </a:schemeClr>
          </a:solidFill>
        </p:spPr>
        <p:txBody>
          <a:bodyPr anchor="ctr"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defTabSz="633062">
              <a:defRPr/>
            </a:pP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２</a:t>
            </a:r>
            <a:r>
              <a:rPr lang="en-US" altLang="ja-JP"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0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（１） 国の方針</a:t>
            </a:r>
            <a:endParaRPr lang="ja-JP" altLang="en-US" sz="20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スライド番号プレースホルダー 3">
            <a:extLst>
              <a:ext uri="{FF2B5EF4-FFF2-40B4-BE49-F238E27FC236}">
                <a16:creationId xmlns:a16="http://schemas.microsoft.com/office/drawing/2014/main" id="{64D47BA8-5C2A-4117-B8F6-16788ED9E2B2}"/>
              </a:ext>
            </a:extLst>
          </p:cNvPr>
          <p:cNvSpPr txBox="1">
            <a:spLocks/>
          </p:cNvSpPr>
          <p:nvPr/>
        </p:nvSpPr>
        <p:spPr>
          <a:xfrm>
            <a:off x="8769359" y="6530124"/>
            <a:ext cx="337526" cy="2053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01CF334-2D5C-4859-84A6-CA7E6E43FAEB}" type="slidenum">
              <a:rPr lang="en-US" altLang="ja-JP" sz="900" b="1">
                <a:latin typeface="BIZ UDPゴシック" panose="020B0400000000000000" pitchFamily="50" charset="-128"/>
                <a:ea typeface="BIZ UDPゴシック" panose="020B0400000000000000" pitchFamily="50" charset="-128"/>
              </a:rPr>
              <a:pPr algn="r"/>
              <a:t>9</a:t>
            </a:fld>
            <a:endParaRPr lang="ja-JP" altLang="en-US" sz="900" b="1" dirty="0">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7685905" y="6344968"/>
            <a:ext cx="1232197" cy="215444"/>
          </a:xfrm>
          <a:prstGeom prst="rect">
            <a:avLst/>
          </a:prstGeom>
          <a:solidFill>
            <a:schemeClr val="bg1"/>
          </a:solidFill>
          <a:ln>
            <a:noFill/>
          </a:ln>
        </p:spPr>
        <p:txBody>
          <a:bodyPr wrap="square" rtlCol="0">
            <a:spAutoFit/>
          </a:bodyPr>
          <a:lstStyle/>
          <a:p>
            <a:pPr marL="249139" indent="-249139"/>
            <a:r>
              <a:rPr lang="ja-JP" altLang="en-US" sz="800" dirty="0">
                <a:latin typeface="BIZ UDPゴシック" panose="020B0400000000000000" pitchFamily="50" charset="-128"/>
                <a:ea typeface="BIZ UDPゴシック" panose="020B0400000000000000" pitchFamily="50" charset="-128"/>
              </a:rPr>
              <a:t>出典：厚生労働省</a:t>
            </a:r>
            <a:endParaRPr lang="en-US" altLang="ja-JP"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07153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4592</Words>
  <Application>Microsoft Office PowerPoint</Application>
  <PresentationFormat>画面に合わせる (4:3)</PresentationFormat>
  <Paragraphs>558</Paragraphs>
  <Slides>32</Slides>
  <Notes>10</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32</vt:i4>
      </vt:variant>
    </vt:vector>
  </HeadingPairs>
  <TitlesOfParts>
    <vt:vector size="49" baseType="lpstr">
      <vt:lpstr>BIZ UDPゴシック</vt:lpstr>
      <vt:lpstr>BIZ UDゴシック</vt:lpstr>
      <vt:lpstr>Meiryo UI</vt:lpstr>
      <vt:lpstr>ＭＳ Ｐゴシック</vt:lpstr>
      <vt:lpstr>UD デジタル 教科書体 NK-B</vt:lpstr>
      <vt:lpstr>UD デジタル 教科書体 N-R</vt:lpstr>
      <vt:lpstr>メイリオ</vt:lpstr>
      <vt:lpstr>游ゴシック</vt:lpstr>
      <vt:lpstr>游ゴシック Light</vt:lpstr>
      <vt:lpstr>Arial</vt:lpstr>
      <vt:lpstr>Calibri</vt:lpstr>
      <vt:lpstr>Calibri Light</vt:lpstr>
      <vt:lpstr>Helvetica</vt:lpstr>
      <vt:lpstr>Myanmar Text</vt:lpstr>
      <vt:lpstr>Times New Roman</vt:lpstr>
      <vt:lpstr>Office テーマ</vt:lpstr>
      <vt:lpstr>1_Office テーマ</vt:lpstr>
      <vt:lpstr>大阪府における保健事業の取組み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國安　穂都美</dc:creator>
  <cp:lastModifiedBy>小笠原　厚</cp:lastModifiedBy>
  <cp:revision>378</cp:revision>
  <cp:lastPrinted>2022-12-07T11:01:46Z</cp:lastPrinted>
  <dcterms:created xsi:type="dcterms:W3CDTF">2020-12-04T12:01:09Z</dcterms:created>
  <dcterms:modified xsi:type="dcterms:W3CDTF">2022-12-07T11:29:23Z</dcterms:modified>
</cp:coreProperties>
</file>