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7863D55-58A1-4B0C-8E27-BD5DDDBDC50F}" type="datetimeFigureOut">
              <a:rPr kumimoji="1" lang="ja-JP" altLang="en-US" smtClean="0"/>
              <a:t>2023/3/22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497187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7863D55-58A1-4B0C-8E27-BD5DDDBDC50F}" type="datetimeFigureOut">
              <a:rPr kumimoji="1" lang="ja-JP" altLang="en-US" smtClean="0"/>
              <a:t>2023/3/22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2849661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7863D55-58A1-4B0C-8E27-BD5DDDBDC50F}" type="datetimeFigureOut">
              <a:rPr kumimoji="1" lang="ja-JP" altLang="en-US" smtClean="0"/>
              <a:t>2023/3/22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2206828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7863D55-58A1-4B0C-8E27-BD5DDDBDC50F}" type="datetimeFigureOut">
              <a:rPr kumimoji="1" lang="ja-JP" altLang="en-US" smtClean="0"/>
              <a:t>2023/3/22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1350589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7863D55-58A1-4B0C-8E27-BD5DDDBDC50F}" type="datetimeFigureOut">
              <a:rPr kumimoji="1" lang="ja-JP" altLang="en-US" smtClean="0"/>
              <a:t>2023/3/22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005559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7863D55-58A1-4B0C-8E27-BD5DDDBDC50F}" type="datetimeFigureOut">
              <a:rPr kumimoji="1" lang="ja-JP" altLang="en-US" smtClean="0"/>
              <a:t>2023/3/22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2588117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7863D55-58A1-4B0C-8E27-BD5DDDBDC50F}" type="datetimeFigureOut">
              <a:rPr kumimoji="1" lang="ja-JP" altLang="en-US" smtClean="0"/>
              <a:t>2023/3/22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216614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7863D55-58A1-4B0C-8E27-BD5DDDBDC50F}" type="datetimeFigureOut">
              <a:rPr kumimoji="1" lang="ja-JP" altLang="en-US" smtClean="0"/>
              <a:t>2023/3/22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1853019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7863D55-58A1-4B0C-8E27-BD5DDDBDC50F}" type="datetimeFigureOut">
              <a:rPr kumimoji="1" lang="ja-JP" altLang="en-US" smtClean="0"/>
              <a:t>2023/3/22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209336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7863D55-58A1-4B0C-8E27-BD5DDDBDC50F}" type="datetimeFigureOut">
              <a:rPr kumimoji="1" lang="ja-JP" altLang="en-US" smtClean="0"/>
              <a:t>2023/3/22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181904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7863D55-58A1-4B0C-8E27-BD5DDDBDC50F}" type="datetimeFigureOut">
              <a:rPr kumimoji="1" lang="ja-JP" altLang="en-US" smtClean="0"/>
              <a:t>2023/3/22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1418493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863D55-58A1-4B0C-8E27-BD5DDDBDC50F}" type="datetimeFigureOut">
              <a:rPr kumimoji="1" lang="ja-JP" altLang="en-US" smtClean="0"/>
              <a:t>2023/3/22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542813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1029778" y="17624"/>
            <a:ext cx="1136822" cy="504000"/>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資料７</a:t>
            </a:r>
            <a:endParaRPr kumimoji="1" lang="ja-JP" altLang="en-US" b="1" dirty="0"/>
          </a:p>
        </p:txBody>
      </p:sp>
      <p:sp>
        <p:nvSpPr>
          <p:cNvPr id="7" name="タイトル 9"/>
          <p:cNvSpPr txBox="1">
            <a:spLocks/>
          </p:cNvSpPr>
          <p:nvPr/>
        </p:nvSpPr>
        <p:spPr>
          <a:xfrm>
            <a:off x="2088610" y="50043"/>
            <a:ext cx="7767031" cy="46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sz="2000" b="1" dirty="0">
                <a:solidFill>
                  <a:schemeClr val="tx1"/>
                </a:solidFill>
                <a:latin typeface="HG丸ｺﾞｼｯｸM-PRO" panose="020F0600000000000000" pitchFamily="50" charset="-128"/>
                <a:ea typeface="HG丸ｺﾞｼｯｸM-PRO" panose="020F0600000000000000" pitchFamily="50" charset="-128"/>
              </a:rPr>
              <a:t>令和５年度事業費納付金・本算定結果に係る要因分析に</a:t>
            </a:r>
            <a:r>
              <a:rPr lang="ja-JP" altLang="en-US" sz="2000" b="1" dirty="0" smtClean="0">
                <a:solidFill>
                  <a:schemeClr val="tx1"/>
                </a:solidFill>
                <a:latin typeface="HG丸ｺﾞｼｯｸM-PRO" panose="020F0600000000000000" pitchFamily="50" charset="-128"/>
                <a:ea typeface="HG丸ｺﾞｼｯｸM-PRO" panose="020F0600000000000000" pitchFamily="50" charset="-128"/>
              </a:rPr>
              <a:t>ついて</a:t>
            </a:r>
            <a:endPar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8" name="正方形/長方形 7"/>
          <p:cNvSpPr/>
          <p:nvPr/>
        </p:nvSpPr>
        <p:spPr>
          <a:xfrm>
            <a:off x="948850" y="629999"/>
            <a:ext cx="10315498" cy="6192000"/>
          </a:xfrm>
          <a:prstGeom prst="rect">
            <a:avLst/>
          </a:prstGeom>
          <a:ln w="28575">
            <a:solidFill>
              <a:schemeClr val="accent1"/>
            </a:solidFill>
            <a:prstDash val="sysDot"/>
          </a:ln>
        </p:spPr>
        <p:txBody>
          <a:bodyPr wrap="square">
            <a:spAutoFit/>
          </a:bodyPr>
          <a:lstStyle/>
          <a:p>
            <a:pPr>
              <a:spcBef>
                <a:spcPts val="600"/>
              </a:spcBef>
            </a:pPr>
            <a:r>
              <a:rPr lang="ja-JP" altLang="en-US" sz="1200" b="1" dirty="0" smtClean="0"/>
              <a:t>◆令和５年度事業費納付金・本算定結果（１人あたり保険料の上昇）に係る要因分析</a:t>
            </a:r>
            <a:endParaRPr lang="en-US" altLang="ja-JP" sz="1200" b="1" dirty="0" smtClean="0"/>
          </a:p>
          <a:p>
            <a:r>
              <a:rPr lang="ja-JP" altLang="en-US" sz="1200" dirty="0"/>
              <a:t>　令和</a:t>
            </a:r>
            <a:r>
              <a:rPr lang="ja-JP" altLang="en-US" sz="1200" dirty="0" smtClean="0"/>
              <a:t>５年度事業費納付金に係る１人</a:t>
            </a:r>
            <a:r>
              <a:rPr lang="ja-JP" altLang="en-US" sz="1200" dirty="0"/>
              <a:t>あたり</a:t>
            </a:r>
            <a:r>
              <a:rPr lang="ja-JP" altLang="en-US" sz="1200" dirty="0" smtClean="0"/>
              <a:t>保険料については、</a:t>
            </a:r>
            <a:r>
              <a:rPr lang="ja-JP" altLang="en-US" sz="1200" dirty="0"/>
              <a:t>様々な</a:t>
            </a:r>
            <a:r>
              <a:rPr lang="ja-JP" altLang="en-US" sz="1200" dirty="0" smtClean="0"/>
              <a:t>増加要因と減少要因を加味し、算出した結果で</a:t>
            </a:r>
            <a:r>
              <a:rPr lang="ja-JP" altLang="en-US" sz="1200" dirty="0"/>
              <a:t>あるが</a:t>
            </a:r>
            <a:r>
              <a:rPr lang="ja-JP" altLang="en-US" sz="1200" dirty="0" smtClean="0"/>
              <a:t>、最終的な保険料上昇額に着目し、主</a:t>
            </a:r>
            <a:r>
              <a:rPr lang="ja-JP" altLang="en-US" sz="1200" dirty="0"/>
              <a:t>な増加</a:t>
            </a:r>
            <a:r>
              <a:rPr lang="ja-JP" altLang="en-US" sz="1200" dirty="0" smtClean="0"/>
              <a:t>要因と減少要因を整理・分析すると、以下に記載の要因が挙げられる。</a:t>
            </a:r>
            <a:endParaRPr lang="en-US" altLang="ja-JP" sz="1200" dirty="0" smtClean="0"/>
          </a:p>
          <a:p>
            <a:r>
              <a:rPr lang="ja-JP" altLang="en-US" sz="1200" dirty="0"/>
              <a:t>　</a:t>
            </a:r>
            <a:r>
              <a:rPr lang="ja-JP" altLang="en-US" sz="1200" dirty="0" smtClean="0"/>
              <a:t>まず上昇要因としては、これまでの保険料の主な上昇要因である保険給付費の増加が挙げられる。これは、コロナ</a:t>
            </a:r>
            <a:r>
              <a:rPr lang="ja-JP" altLang="en-US" sz="1200" dirty="0"/>
              <a:t>禍からの回復・反動傾向から令和３年度以降、増嵩が続いている</a:t>
            </a:r>
            <a:r>
              <a:rPr lang="ja-JP" altLang="en-US" sz="1200" dirty="0" smtClean="0"/>
              <a:t>傾向を受け、前年度比</a:t>
            </a:r>
            <a:r>
              <a:rPr lang="ja-JP" altLang="en-US" sz="1200" dirty="0"/>
              <a:t>約</a:t>
            </a:r>
            <a:r>
              <a:rPr lang="en-US" altLang="ja-JP" sz="1200" dirty="0"/>
              <a:t>5.3</a:t>
            </a:r>
            <a:r>
              <a:rPr lang="ja-JP" altLang="en-US" sz="1200" dirty="0" smtClean="0"/>
              <a:t>％の増と推計した結果によるものである。さらに、令和５年度においては、超高齢</a:t>
            </a:r>
            <a:r>
              <a:rPr lang="ja-JP" altLang="en-US" sz="1200" dirty="0"/>
              <a:t>社会の進展に</a:t>
            </a:r>
            <a:r>
              <a:rPr lang="ja-JP" altLang="en-US" sz="1200" dirty="0" smtClean="0"/>
              <a:t>伴う後期</a:t>
            </a:r>
            <a:r>
              <a:rPr lang="ja-JP" altLang="en-US" sz="1200" dirty="0"/>
              <a:t>支援金や介護納付金の</a:t>
            </a:r>
            <a:r>
              <a:rPr lang="ja-JP" altLang="en-US" sz="1200" dirty="0" smtClean="0"/>
              <a:t>増加による影響、国</a:t>
            </a:r>
            <a:r>
              <a:rPr lang="ja-JP" altLang="en-US" sz="1200" dirty="0"/>
              <a:t>の普通調整交付金の</a:t>
            </a:r>
            <a:r>
              <a:rPr lang="ja-JP" altLang="en-US" sz="1200" dirty="0" smtClean="0"/>
              <a:t>減額による公費の減少のほか、保険料減免費用の増加といった要因が作用し、結果、</a:t>
            </a:r>
            <a:r>
              <a:rPr lang="en-US" altLang="ja-JP" sz="1200" dirty="0" smtClean="0"/>
              <a:t>1</a:t>
            </a:r>
            <a:r>
              <a:rPr lang="ja-JP" altLang="en-US" sz="1200" dirty="0"/>
              <a:t>人あたり約</a:t>
            </a:r>
            <a:r>
              <a:rPr lang="en-US" altLang="ja-JP" sz="1200" dirty="0" smtClean="0"/>
              <a:t>27,200</a:t>
            </a:r>
            <a:r>
              <a:rPr lang="ja-JP" altLang="en-US" sz="1200" dirty="0"/>
              <a:t>円の</a:t>
            </a:r>
            <a:r>
              <a:rPr lang="ja-JP" altLang="en-US" sz="1200" dirty="0" smtClean="0"/>
              <a:t>上昇となっている。</a:t>
            </a:r>
            <a:endParaRPr lang="en-US" altLang="ja-JP" sz="1200" dirty="0"/>
          </a:p>
          <a:p>
            <a:r>
              <a:rPr lang="ja-JP" altLang="en-US" sz="1200" dirty="0"/>
              <a:t>　一方、減少要因としては</a:t>
            </a:r>
            <a:r>
              <a:rPr lang="ja-JP" altLang="en-US" sz="1200" dirty="0" smtClean="0"/>
              <a:t>、「主な減少要因」に記載のとおり、前期</a:t>
            </a:r>
            <a:r>
              <a:rPr lang="ja-JP" altLang="en-US" sz="1200" dirty="0"/>
              <a:t>高齢者交付金の増加（＋約</a:t>
            </a:r>
            <a:r>
              <a:rPr lang="en-US" altLang="ja-JP" sz="1200" dirty="0"/>
              <a:t>6,100</a:t>
            </a:r>
            <a:r>
              <a:rPr lang="ja-JP" altLang="en-US" sz="1200" dirty="0"/>
              <a:t>円</a:t>
            </a:r>
            <a:r>
              <a:rPr lang="en-US" altLang="ja-JP" sz="1200" dirty="0"/>
              <a:t>/</a:t>
            </a:r>
            <a:r>
              <a:rPr lang="ja-JP" altLang="en-US" sz="1200" dirty="0"/>
              <a:t>人）</a:t>
            </a:r>
            <a:r>
              <a:rPr lang="ja-JP" altLang="en-US" sz="1200" dirty="0" smtClean="0"/>
              <a:t>や療養</a:t>
            </a:r>
            <a:r>
              <a:rPr lang="ja-JP" altLang="en-US" sz="1200" dirty="0"/>
              <a:t>給付費等負担金の増加（</a:t>
            </a:r>
            <a:r>
              <a:rPr lang="en-US" altLang="ja-JP" sz="1200" dirty="0"/>
              <a:t>+</a:t>
            </a:r>
            <a:r>
              <a:rPr lang="ja-JP" altLang="en-US" sz="1200" dirty="0"/>
              <a:t>約</a:t>
            </a:r>
            <a:r>
              <a:rPr lang="en-US" altLang="ja-JP" sz="1200" dirty="0"/>
              <a:t>3,300</a:t>
            </a:r>
            <a:r>
              <a:rPr lang="ja-JP" altLang="en-US" sz="1200" dirty="0"/>
              <a:t>円</a:t>
            </a:r>
            <a:r>
              <a:rPr lang="en-US" altLang="ja-JP" sz="1200" dirty="0"/>
              <a:t>/</a:t>
            </a:r>
            <a:r>
              <a:rPr lang="ja-JP" altLang="en-US" sz="1200" dirty="0"/>
              <a:t>人</a:t>
            </a:r>
            <a:r>
              <a:rPr lang="ja-JP" altLang="en-US" sz="1200" dirty="0" smtClean="0"/>
              <a:t>）といった公費の増加が挙げられ、これらの要因により１人</a:t>
            </a:r>
            <a:r>
              <a:rPr lang="ja-JP" altLang="en-US" sz="1200" dirty="0"/>
              <a:t>あたり約</a:t>
            </a:r>
            <a:r>
              <a:rPr lang="en-US" altLang="ja-JP" sz="1200" dirty="0"/>
              <a:t>9,400</a:t>
            </a:r>
            <a:r>
              <a:rPr lang="ja-JP" altLang="en-US" sz="1200" dirty="0"/>
              <a:t>円</a:t>
            </a:r>
            <a:r>
              <a:rPr lang="ja-JP" altLang="en-US" sz="1200" dirty="0" smtClean="0"/>
              <a:t>の引下げと</a:t>
            </a:r>
            <a:r>
              <a:rPr lang="ja-JP" altLang="en-US" sz="1200" dirty="0"/>
              <a:t>なっている。</a:t>
            </a:r>
            <a:endParaRPr lang="en-US" altLang="ja-JP" sz="1200" dirty="0"/>
          </a:p>
          <a:p>
            <a:r>
              <a:rPr lang="ja-JP" altLang="en-US" sz="1200" dirty="0"/>
              <a:t>　</a:t>
            </a:r>
            <a:r>
              <a:rPr lang="ja-JP" altLang="en-US" sz="1200" dirty="0" smtClean="0"/>
              <a:t>加えて、令和５年度の事業費納付金仮算定結果において、前年度比</a:t>
            </a:r>
            <a:r>
              <a:rPr lang="en-US" altLang="ja-JP" sz="1200" dirty="0" smtClean="0"/>
              <a:t>12.2</a:t>
            </a:r>
            <a:r>
              <a:rPr lang="ja-JP" altLang="en-US" sz="1200" dirty="0" smtClean="0"/>
              <a:t>％の上昇が見込まれる状況を踏まえ、財政</a:t>
            </a:r>
            <a:r>
              <a:rPr lang="ja-JP" altLang="en-US" sz="1200" dirty="0"/>
              <a:t>運営検討</a:t>
            </a:r>
            <a:r>
              <a:rPr lang="en-US" altLang="ja-JP" sz="1200" dirty="0"/>
              <a:t>WG</a:t>
            </a:r>
            <a:r>
              <a:rPr lang="ja-JP" altLang="en-US" sz="1200" dirty="0" smtClean="0"/>
              <a:t>等における保険料抑制のための追加財源等の検討や国への要望の結果、仮算定から約</a:t>
            </a:r>
            <a:r>
              <a:rPr lang="en-US" altLang="ja-JP" sz="1200" dirty="0" smtClean="0"/>
              <a:t>49</a:t>
            </a:r>
            <a:r>
              <a:rPr lang="ja-JP" altLang="en-US" sz="1200" dirty="0" smtClean="0"/>
              <a:t>億円の追加抑制財源を</a:t>
            </a:r>
            <a:r>
              <a:rPr lang="ja-JP" altLang="en-US" sz="1200" dirty="0"/>
              <a:t>確保</a:t>
            </a:r>
            <a:r>
              <a:rPr lang="ja-JP" altLang="en-US" sz="1200" dirty="0" smtClean="0"/>
              <a:t>したこ</a:t>
            </a:r>
            <a:r>
              <a:rPr lang="ja-JP" altLang="en-US" sz="1200" dirty="0"/>
              <a:t>とにより、１人あたり</a:t>
            </a:r>
            <a:r>
              <a:rPr lang="ja-JP" altLang="en-US" sz="1200" dirty="0" smtClean="0"/>
              <a:t>約</a:t>
            </a:r>
            <a:r>
              <a:rPr lang="en-US" altLang="ja-JP" sz="1200" smtClean="0"/>
              <a:t>2,900</a:t>
            </a:r>
            <a:r>
              <a:rPr lang="ja-JP" altLang="en-US" sz="1200" dirty="0"/>
              <a:t>円</a:t>
            </a:r>
            <a:r>
              <a:rPr lang="ja-JP" altLang="en-US" sz="1200" dirty="0" smtClean="0"/>
              <a:t>の保険料抑制</a:t>
            </a:r>
            <a:r>
              <a:rPr lang="ja-JP" altLang="en-US" sz="1200" dirty="0"/>
              <a:t>を</a:t>
            </a:r>
            <a:r>
              <a:rPr lang="ja-JP" altLang="en-US" sz="1200" dirty="0" smtClean="0"/>
              <a:t>図ったものである。</a:t>
            </a:r>
            <a:endParaRPr lang="en-US" altLang="ja-JP" sz="1200" dirty="0" smtClean="0"/>
          </a:p>
          <a:p>
            <a:r>
              <a:rPr lang="ja-JP" altLang="en-US" sz="1200" dirty="0"/>
              <a:t>　</a:t>
            </a:r>
            <a:r>
              <a:rPr lang="ja-JP" altLang="en-US" sz="1200" dirty="0" smtClean="0"/>
              <a:t>これらの増減要因及び保険料抑制を行った結果、令和</a:t>
            </a:r>
            <a:r>
              <a:rPr lang="ja-JP" altLang="en-US" sz="1200" dirty="0"/>
              <a:t>５年度事業費納付</a:t>
            </a:r>
            <a:r>
              <a:rPr lang="ja-JP" altLang="en-US" sz="1200" dirty="0" smtClean="0"/>
              <a:t>金（本算定）における１人</a:t>
            </a:r>
            <a:r>
              <a:rPr lang="ja-JP" altLang="en-US" sz="1200" dirty="0"/>
              <a:t>あたり保険料収納必要額は、前年度比</a:t>
            </a:r>
            <a:r>
              <a:rPr lang="en-US" altLang="ja-JP" sz="1200" dirty="0"/>
              <a:t>14,631</a:t>
            </a:r>
            <a:r>
              <a:rPr lang="ja-JP" altLang="en-US" sz="1200" dirty="0"/>
              <a:t>円（</a:t>
            </a:r>
            <a:r>
              <a:rPr lang="en-US" altLang="ja-JP" sz="1200" dirty="0"/>
              <a:t>9.9</a:t>
            </a:r>
            <a:r>
              <a:rPr lang="ja-JP" altLang="en-US" sz="1200" dirty="0"/>
              <a:t>％）の増</a:t>
            </a:r>
            <a:r>
              <a:rPr lang="ja-JP" altLang="en-US" sz="1200" dirty="0" smtClean="0"/>
              <a:t>となる、</a:t>
            </a:r>
            <a:r>
              <a:rPr lang="en-US" altLang="ja-JP" sz="1200" dirty="0" smtClean="0"/>
              <a:t>162,417</a:t>
            </a:r>
            <a:r>
              <a:rPr lang="ja-JP" altLang="en-US" sz="1200" dirty="0" smtClean="0"/>
              <a:t>円</a:t>
            </a:r>
            <a:r>
              <a:rPr lang="en-US" altLang="ja-JP" sz="1200" dirty="0" smtClean="0"/>
              <a:t>/</a:t>
            </a:r>
            <a:r>
              <a:rPr lang="ja-JP" altLang="en-US" sz="1200" dirty="0" smtClean="0"/>
              <a:t>人となっている。</a:t>
            </a:r>
            <a:endParaRPr lang="en-US" altLang="ja-JP" sz="1200" dirty="0"/>
          </a:p>
          <a:p>
            <a:pPr>
              <a:spcBef>
                <a:spcPts val="600"/>
              </a:spcBef>
            </a:pPr>
            <a:r>
              <a:rPr lang="en-US" altLang="ja-JP" sz="1200" b="1" dirty="0" smtClean="0"/>
              <a:t>【</a:t>
            </a:r>
            <a:r>
              <a:rPr lang="ja-JP" altLang="en-US" sz="1200" b="1" dirty="0" smtClean="0"/>
              <a:t>主な増加要因</a:t>
            </a:r>
            <a:r>
              <a:rPr lang="en-US" altLang="ja-JP" sz="1200" b="1" dirty="0" smtClean="0"/>
              <a:t>】</a:t>
            </a:r>
            <a:r>
              <a:rPr lang="ja-JP" altLang="en-US" sz="1200" b="1" dirty="0" smtClean="0"/>
              <a:t>（計＋約</a:t>
            </a:r>
            <a:r>
              <a:rPr lang="en-US" altLang="ja-JP" sz="1200" b="1" dirty="0" smtClean="0"/>
              <a:t>27,200</a:t>
            </a:r>
            <a:r>
              <a:rPr lang="ja-JP" altLang="en-US" sz="1200" b="1" dirty="0" smtClean="0"/>
              <a:t>円</a:t>
            </a:r>
            <a:r>
              <a:rPr lang="en-US" altLang="ja-JP" sz="1200" b="1" dirty="0" smtClean="0"/>
              <a:t>/</a:t>
            </a:r>
            <a:r>
              <a:rPr lang="ja-JP" altLang="en-US" sz="1200" b="1" dirty="0" smtClean="0"/>
              <a:t>人）</a:t>
            </a:r>
            <a:endParaRPr lang="en-US" altLang="ja-JP" sz="1200" b="1" dirty="0" smtClean="0"/>
          </a:p>
          <a:p>
            <a:r>
              <a:rPr lang="ja-JP" altLang="en-US" sz="1200" dirty="0" smtClean="0"/>
              <a:t>　・コロナ禍からの回復・反動に伴う保険給付費の増加（＋約</a:t>
            </a:r>
            <a:r>
              <a:rPr lang="en-US" altLang="ja-JP" sz="1200" dirty="0" smtClean="0"/>
              <a:t>18,500</a:t>
            </a:r>
            <a:r>
              <a:rPr lang="ja-JP" altLang="en-US" sz="1200" dirty="0" smtClean="0"/>
              <a:t>円</a:t>
            </a:r>
            <a:r>
              <a:rPr lang="en-US" altLang="ja-JP" sz="1200" dirty="0" smtClean="0"/>
              <a:t>/</a:t>
            </a:r>
            <a:r>
              <a:rPr lang="ja-JP" altLang="en-US" sz="1200" dirty="0" smtClean="0"/>
              <a:t>人）</a:t>
            </a:r>
            <a:endParaRPr lang="en-US" altLang="ja-JP" sz="1200" dirty="0"/>
          </a:p>
          <a:p>
            <a:r>
              <a:rPr lang="ja-JP" altLang="en-US" sz="1200" dirty="0" smtClean="0"/>
              <a:t>　・団塊の世代の後期高齢者医療制度への移行に伴う後期支援金の</a:t>
            </a:r>
            <a:r>
              <a:rPr lang="ja-JP" altLang="en-US" sz="1200" dirty="0"/>
              <a:t>増加</a:t>
            </a:r>
            <a:r>
              <a:rPr lang="ja-JP" altLang="en-US" sz="1200" dirty="0" smtClean="0"/>
              <a:t>（＋約</a:t>
            </a:r>
            <a:r>
              <a:rPr lang="en-US" altLang="ja-JP" sz="1200" dirty="0" smtClean="0"/>
              <a:t>4,000</a:t>
            </a:r>
            <a:r>
              <a:rPr lang="ja-JP" altLang="en-US" sz="1200" dirty="0" smtClean="0"/>
              <a:t>円</a:t>
            </a:r>
            <a:r>
              <a:rPr lang="en-US" altLang="ja-JP" sz="1200" dirty="0" smtClean="0"/>
              <a:t>/</a:t>
            </a:r>
            <a:r>
              <a:rPr lang="ja-JP" altLang="en-US" sz="1200" dirty="0" smtClean="0"/>
              <a:t>人）</a:t>
            </a:r>
            <a:r>
              <a:rPr lang="en-US" altLang="ja-JP" sz="1200" dirty="0" smtClean="0"/>
              <a:t>※</a:t>
            </a:r>
            <a:r>
              <a:rPr lang="ja-JP" altLang="en-US" sz="1200" dirty="0" smtClean="0"/>
              <a:t>１</a:t>
            </a:r>
            <a:endParaRPr lang="en-US" altLang="ja-JP" sz="1200" dirty="0" smtClean="0"/>
          </a:p>
          <a:p>
            <a:r>
              <a:rPr lang="ja-JP" altLang="en-US" sz="1200" dirty="0"/>
              <a:t>　</a:t>
            </a:r>
            <a:r>
              <a:rPr lang="ja-JP" altLang="en-US" sz="1200" dirty="0" smtClean="0"/>
              <a:t>・高齢化の進展に伴う介護納付金の増加（＋約</a:t>
            </a:r>
            <a:r>
              <a:rPr lang="en-US" altLang="ja-JP" sz="1200" dirty="0" smtClean="0"/>
              <a:t>3,000</a:t>
            </a:r>
            <a:r>
              <a:rPr lang="ja-JP" altLang="en-US" sz="1200" dirty="0" smtClean="0"/>
              <a:t>円</a:t>
            </a:r>
            <a:r>
              <a:rPr lang="en-US" altLang="ja-JP" sz="1200" dirty="0"/>
              <a:t>/</a:t>
            </a:r>
            <a:r>
              <a:rPr lang="ja-JP" altLang="en-US" sz="1200" dirty="0" smtClean="0"/>
              <a:t>人）</a:t>
            </a:r>
            <a:r>
              <a:rPr lang="en-US" altLang="ja-JP" sz="1200" dirty="0" smtClean="0"/>
              <a:t>※</a:t>
            </a:r>
            <a:r>
              <a:rPr lang="ja-JP" altLang="en-US" sz="1200" dirty="0" smtClean="0"/>
              <a:t>１</a:t>
            </a:r>
            <a:endParaRPr lang="en-US" altLang="ja-JP" sz="1200" dirty="0" smtClean="0"/>
          </a:p>
          <a:p>
            <a:r>
              <a:rPr lang="ja-JP" altLang="en-US" sz="1200" dirty="0" smtClean="0"/>
              <a:t>　・普通調整交付金の減額（▲約</a:t>
            </a:r>
            <a:r>
              <a:rPr lang="en-US" altLang="ja-JP" sz="1200" dirty="0" smtClean="0"/>
              <a:t>1,000</a:t>
            </a:r>
            <a:r>
              <a:rPr lang="ja-JP" altLang="en-US" sz="1200" dirty="0" smtClean="0"/>
              <a:t>円</a:t>
            </a:r>
            <a:r>
              <a:rPr lang="en-US" altLang="ja-JP" sz="1200" dirty="0" smtClean="0"/>
              <a:t>/</a:t>
            </a:r>
            <a:r>
              <a:rPr lang="ja-JP" altLang="en-US" sz="1200" dirty="0"/>
              <a:t>人</a:t>
            </a:r>
            <a:r>
              <a:rPr lang="ja-JP" altLang="en-US" sz="1200" dirty="0" smtClean="0"/>
              <a:t>）</a:t>
            </a:r>
            <a:r>
              <a:rPr lang="en-US" altLang="ja-JP" sz="1200" dirty="0" smtClean="0"/>
              <a:t>※</a:t>
            </a:r>
            <a:r>
              <a:rPr lang="ja-JP" altLang="en-US" sz="1200" dirty="0" smtClean="0"/>
              <a:t>２</a:t>
            </a:r>
            <a:endParaRPr lang="en-US" altLang="ja-JP" sz="1200" dirty="0" smtClean="0"/>
          </a:p>
          <a:p>
            <a:r>
              <a:rPr lang="ja-JP" altLang="en-US" sz="1200" dirty="0" smtClean="0"/>
              <a:t>　・保険料減免費用</a:t>
            </a:r>
            <a:r>
              <a:rPr lang="ja-JP" altLang="en-US" sz="1200" dirty="0"/>
              <a:t>の増（＋</a:t>
            </a:r>
            <a:r>
              <a:rPr lang="ja-JP" altLang="en-US" sz="1200" dirty="0" smtClean="0"/>
              <a:t>約</a:t>
            </a:r>
            <a:r>
              <a:rPr lang="en-US" altLang="ja-JP" sz="1200" dirty="0" smtClean="0"/>
              <a:t>700</a:t>
            </a:r>
            <a:r>
              <a:rPr lang="ja-JP" altLang="en-US" sz="1200" dirty="0"/>
              <a:t>円</a:t>
            </a:r>
            <a:r>
              <a:rPr lang="en-US" altLang="ja-JP" sz="1200" dirty="0"/>
              <a:t>/</a:t>
            </a:r>
            <a:r>
              <a:rPr lang="ja-JP" altLang="en-US" sz="1200" dirty="0" smtClean="0"/>
              <a:t>人）</a:t>
            </a:r>
            <a:endParaRPr lang="en-US" altLang="ja-JP" sz="1200" dirty="0" smtClean="0"/>
          </a:p>
          <a:p>
            <a:r>
              <a:rPr lang="ja-JP" altLang="en-US" sz="1200" dirty="0"/>
              <a:t>　</a:t>
            </a:r>
            <a:r>
              <a:rPr lang="ja-JP" altLang="en-US" sz="1200" dirty="0" smtClean="0"/>
              <a:t>　</a:t>
            </a:r>
            <a:r>
              <a:rPr lang="en-US" altLang="ja-JP" sz="1200" dirty="0" smtClean="0"/>
              <a:t>※</a:t>
            </a:r>
            <a:r>
              <a:rPr lang="ja-JP" altLang="en-US" sz="1200" dirty="0" smtClean="0"/>
              <a:t>１ 後期高齢者支援金、介護納付金の増加に伴う後期高齢者支援金国庫負担金、介護納付金国庫負担金の増加の影響等を差し引きした後の前年</a:t>
            </a:r>
            <a:endParaRPr lang="en-US" altLang="ja-JP" sz="1200" dirty="0" smtClean="0"/>
          </a:p>
          <a:p>
            <a:r>
              <a:rPr lang="ja-JP" altLang="en-US" sz="1200" dirty="0"/>
              <a:t>　</a:t>
            </a:r>
            <a:r>
              <a:rPr lang="ja-JP" altLang="en-US" sz="1200" dirty="0" smtClean="0"/>
              <a:t>　　　度増加額</a:t>
            </a:r>
            <a:endParaRPr lang="en-US" altLang="ja-JP" sz="1200" dirty="0"/>
          </a:p>
          <a:p>
            <a:r>
              <a:rPr lang="ja-JP" altLang="en-US" sz="1200" dirty="0" smtClean="0"/>
              <a:t>　　</a:t>
            </a:r>
            <a:r>
              <a:rPr lang="en-US" altLang="ja-JP" sz="1200" dirty="0" smtClean="0"/>
              <a:t>※</a:t>
            </a:r>
            <a:r>
              <a:rPr lang="ja-JP" altLang="en-US" sz="1200" dirty="0" smtClean="0"/>
              <a:t>２ １人</a:t>
            </a:r>
            <a:r>
              <a:rPr lang="ja-JP" altLang="en-US" sz="1200" dirty="0"/>
              <a:t>あたり調整対象需要額及び調整対象収入額の減額幅が</a:t>
            </a:r>
            <a:r>
              <a:rPr lang="ja-JP" altLang="en-US" sz="1200" dirty="0" smtClean="0"/>
              <a:t>全国偏差より大きく影響が出たことによる減額と推測される（国確定計数に基</a:t>
            </a:r>
            <a:r>
              <a:rPr lang="ja-JP" altLang="en-US" sz="1200" dirty="0" err="1"/>
              <a:t>づ</a:t>
            </a:r>
            <a:endParaRPr lang="en-US" altLang="ja-JP" sz="1200" dirty="0" smtClean="0"/>
          </a:p>
          <a:p>
            <a:r>
              <a:rPr lang="ja-JP" altLang="en-US" sz="1200" dirty="0" smtClean="0"/>
              <a:t>　　　　</a:t>
            </a:r>
            <a:r>
              <a:rPr lang="ja-JP" altLang="en-US" sz="1200" dirty="0" err="1" smtClean="0"/>
              <a:t>く</a:t>
            </a:r>
            <a:r>
              <a:rPr lang="ja-JP" altLang="en-US" sz="1200" dirty="0" smtClean="0"/>
              <a:t>金額であり、算出の内訳等は示されないため詳細不明）。</a:t>
            </a:r>
            <a:endParaRPr lang="en-US" altLang="ja-JP" sz="1200" dirty="0" smtClean="0"/>
          </a:p>
          <a:p>
            <a:r>
              <a:rPr lang="en-US" altLang="ja-JP" sz="1200" b="1" dirty="0" smtClean="0"/>
              <a:t>【</a:t>
            </a:r>
            <a:r>
              <a:rPr lang="ja-JP" altLang="en-US" sz="1200" b="1" dirty="0" smtClean="0"/>
              <a:t>主な減少要因</a:t>
            </a:r>
            <a:r>
              <a:rPr lang="en-US" altLang="ja-JP" sz="1200" b="1" dirty="0" smtClean="0"/>
              <a:t>】</a:t>
            </a:r>
            <a:r>
              <a:rPr lang="ja-JP" altLang="en-US" sz="1200" b="1" dirty="0"/>
              <a:t>（</a:t>
            </a:r>
            <a:r>
              <a:rPr lang="ja-JP" altLang="en-US" sz="1200" b="1" dirty="0" smtClean="0"/>
              <a:t>計▲約</a:t>
            </a:r>
            <a:r>
              <a:rPr lang="en-US" altLang="ja-JP" sz="1200" b="1" dirty="0" smtClean="0"/>
              <a:t>9,400</a:t>
            </a:r>
            <a:r>
              <a:rPr lang="ja-JP" altLang="en-US" sz="1200" b="1" dirty="0"/>
              <a:t>円</a:t>
            </a:r>
            <a:r>
              <a:rPr lang="en-US" altLang="ja-JP" sz="1200" b="1" dirty="0"/>
              <a:t>/</a:t>
            </a:r>
            <a:r>
              <a:rPr lang="ja-JP" altLang="en-US" sz="1200" b="1" dirty="0" smtClean="0"/>
              <a:t>人）</a:t>
            </a:r>
            <a:endParaRPr lang="en-US" altLang="ja-JP" sz="1200" b="1" dirty="0"/>
          </a:p>
          <a:p>
            <a:r>
              <a:rPr lang="ja-JP" altLang="en-US" sz="1200" dirty="0" smtClean="0"/>
              <a:t>　・前期高齢者交付金</a:t>
            </a:r>
            <a:r>
              <a:rPr lang="ja-JP" altLang="en-US" sz="1200" dirty="0"/>
              <a:t>の増加（▲</a:t>
            </a:r>
            <a:r>
              <a:rPr lang="ja-JP" altLang="en-US" sz="1200" dirty="0" smtClean="0"/>
              <a:t>約</a:t>
            </a:r>
            <a:r>
              <a:rPr lang="en-US" altLang="ja-JP" sz="1200" dirty="0" smtClean="0"/>
              <a:t>6,100</a:t>
            </a:r>
            <a:r>
              <a:rPr lang="ja-JP" altLang="en-US" sz="1200" dirty="0" smtClean="0"/>
              <a:t>円</a:t>
            </a:r>
            <a:r>
              <a:rPr lang="en-US" altLang="ja-JP" sz="1200" dirty="0" smtClean="0"/>
              <a:t>/</a:t>
            </a:r>
            <a:r>
              <a:rPr lang="ja-JP" altLang="en-US" sz="1200" dirty="0"/>
              <a:t>人</a:t>
            </a:r>
            <a:r>
              <a:rPr lang="ja-JP" altLang="en-US" sz="1200" dirty="0" smtClean="0"/>
              <a:t>）</a:t>
            </a:r>
            <a:endParaRPr lang="en-US" altLang="ja-JP" sz="1200" dirty="0" smtClean="0"/>
          </a:p>
          <a:p>
            <a:r>
              <a:rPr lang="ja-JP" altLang="en-US" sz="1200" dirty="0" smtClean="0"/>
              <a:t>　・保険給付費の増加に伴う療養給付費等負担金の増加</a:t>
            </a:r>
            <a:r>
              <a:rPr lang="ja-JP" altLang="en-US" sz="1200" dirty="0"/>
              <a:t>（▲</a:t>
            </a:r>
            <a:r>
              <a:rPr lang="ja-JP" altLang="en-US" sz="1200" dirty="0" smtClean="0"/>
              <a:t>約</a:t>
            </a:r>
            <a:r>
              <a:rPr lang="en-US" altLang="ja-JP" sz="1200" dirty="0" smtClean="0"/>
              <a:t>3,300</a:t>
            </a:r>
            <a:r>
              <a:rPr lang="ja-JP" altLang="en-US" sz="1200" dirty="0" smtClean="0"/>
              <a:t>円</a:t>
            </a:r>
            <a:r>
              <a:rPr lang="en-US" altLang="ja-JP" sz="1200" dirty="0" smtClean="0"/>
              <a:t>/</a:t>
            </a:r>
            <a:r>
              <a:rPr lang="ja-JP" altLang="en-US" sz="1200" dirty="0"/>
              <a:t>人）</a:t>
            </a:r>
            <a:endParaRPr lang="en-US" altLang="ja-JP" sz="1200" dirty="0"/>
          </a:p>
          <a:p>
            <a:r>
              <a:rPr lang="en-US" altLang="ja-JP" sz="1200" b="1" dirty="0" smtClean="0"/>
              <a:t>【</a:t>
            </a:r>
            <a:r>
              <a:rPr lang="ja-JP" altLang="en-US" sz="1200" b="1" dirty="0" smtClean="0"/>
              <a:t>保険料抑制のための取組</a:t>
            </a:r>
            <a:r>
              <a:rPr lang="en-US" altLang="ja-JP" sz="1200" b="1" dirty="0" smtClean="0"/>
              <a:t>】</a:t>
            </a:r>
            <a:r>
              <a:rPr lang="ja-JP" altLang="en-US" sz="1200" b="1" dirty="0"/>
              <a:t>（計▲</a:t>
            </a:r>
            <a:r>
              <a:rPr lang="ja-JP" altLang="en-US" sz="1200" b="1" dirty="0" smtClean="0"/>
              <a:t>約</a:t>
            </a:r>
            <a:r>
              <a:rPr lang="en-US" altLang="ja-JP" sz="1200" b="1" dirty="0" smtClean="0"/>
              <a:t>2,900</a:t>
            </a:r>
            <a:r>
              <a:rPr lang="ja-JP" altLang="en-US" sz="1200" b="1" dirty="0"/>
              <a:t>円</a:t>
            </a:r>
            <a:r>
              <a:rPr lang="en-US" altLang="ja-JP" sz="1200" b="1" dirty="0"/>
              <a:t>/</a:t>
            </a:r>
            <a:r>
              <a:rPr lang="ja-JP" altLang="en-US" sz="1200" b="1" dirty="0"/>
              <a:t>人</a:t>
            </a:r>
            <a:r>
              <a:rPr lang="ja-JP" altLang="en-US" sz="1200" b="1" dirty="0" smtClean="0"/>
              <a:t>）　</a:t>
            </a:r>
            <a:endParaRPr lang="en-US" altLang="ja-JP" sz="1200" b="1" dirty="0"/>
          </a:p>
          <a:p>
            <a:r>
              <a:rPr lang="ja-JP" altLang="en-US" sz="1200" dirty="0" smtClean="0"/>
              <a:t>　・府２号独自インセンティブ交付額や保健事業費（市町村独自事業分）の交付額の一部見直し、過年度収納分に係る納付金への納付割合の見直</a:t>
            </a:r>
            <a:endParaRPr lang="en-US" altLang="ja-JP" sz="1200" dirty="0" smtClean="0"/>
          </a:p>
          <a:p>
            <a:r>
              <a:rPr lang="ja-JP" altLang="en-US" sz="1200" dirty="0"/>
              <a:t>　</a:t>
            </a:r>
            <a:r>
              <a:rPr lang="ja-JP" altLang="en-US" sz="1200" dirty="0" smtClean="0"/>
              <a:t>　し、特例基金（財政基盤強化分）の活用等（計約</a:t>
            </a:r>
            <a:r>
              <a:rPr lang="en-US" altLang="ja-JP" sz="1200" dirty="0" smtClean="0"/>
              <a:t>49</a:t>
            </a:r>
            <a:r>
              <a:rPr lang="ja-JP" altLang="en-US" sz="1200" dirty="0" smtClean="0"/>
              <a:t>億円）により保険料を抑制（約</a:t>
            </a:r>
            <a:r>
              <a:rPr lang="en-US" altLang="ja-JP" sz="1200" dirty="0" smtClean="0"/>
              <a:t>2,900</a:t>
            </a:r>
            <a:r>
              <a:rPr lang="ja-JP" altLang="en-US" sz="1200" dirty="0" smtClean="0"/>
              <a:t>円</a:t>
            </a:r>
            <a:r>
              <a:rPr lang="en-US" altLang="ja-JP" sz="1200" dirty="0" smtClean="0"/>
              <a:t>/</a:t>
            </a:r>
            <a:r>
              <a:rPr lang="ja-JP" altLang="en-US" sz="1200" dirty="0" smtClean="0"/>
              <a:t>人）</a:t>
            </a:r>
            <a:endParaRPr lang="en-US" altLang="ja-JP" sz="1200" dirty="0" smtClean="0"/>
          </a:p>
          <a:p>
            <a:r>
              <a:rPr lang="en-US" altLang="ja-JP" sz="1200" b="1" dirty="0" smtClean="0"/>
              <a:t>【</a:t>
            </a:r>
            <a:r>
              <a:rPr lang="ja-JP" altLang="en-US" sz="1200" b="1" dirty="0" smtClean="0"/>
              <a:t>その他（被保険者数の減少拡大）</a:t>
            </a:r>
            <a:r>
              <a:rPr lang="en-US" altLang="ja-JP" sz="1200" b="1" dirty="0" smtClean="0"/>
              <a:t>】</a:t>
            </a:r>
          </a:p>
          <a:p>
            <a:r>
              <a:rPr lang="ja-JP" altLang="en-US" sz="1200" dirty="0" smtClean="0"/>
              <a:t>　・令和４年度から見られる団塊世代の後期高齢者医療制度への移行に伴う</a:t>
            </a:r>
            <a:r>
              <a:rPr lang="en-US" altLang="ja-JP" sz="1200" dirty="0" smtClean="0"/>
              <a:t>70</a:t>
            </a:r>
            <a:r>
              <a:rPr lang="ja-JP" altLang="en-US" sz="1200" dirty="0" smtClean="0"/>
              <a:t>歳以上の被保険者の減少や社会保険の適用拡大（令和</a:t>
            </a:r>
            <a:r>
              <a:rPr lang="en-US" altLang="ja-JP" sz="1200" dirty="0"/>
              <a:t>4</a:t>
            </a:r>
            <a:r>
              <a:rPr lang="ja-JP" altLang="en-US" sz="1200" dirty="0"/>
              <a:t>年</a:t>
            </a:r>
            <a:r>
              <a:rPr lang="en-US" altLang="ja-JP" sz="1200" dirty="0"/>
              <a:t>10</a:t>
            </a:r>
            <a:r>
              <a:rPr lang="ja-JP" altLang="en-US" sz="1200" dirty="0" smtClean="0"/>
              <a:t>月～）</a:t>
            </a:r>
            <a:endParaRPr lang="en-US" altLang="ja-JP" sz="1200" dirty="0" smtClean="0"/>
          </a:p>
          <a:p>
            <a:r>
              <a:rPr lang="ja-JP" altLang="en-US" sz="1200" dirty="0"/>
              <a:t>　</a:t>
            </a:r>
            <a:r>
              <a:rPr lang="ja-JP" altLang="en-US" sz="1200" dirty="0" smtClean="0"/>
              <a:t>　の影響による減少等により、令和４年度を上回る被保険者数</a:t>
            </a:r>
            <a:r>
              <a:rPr lang="ja-JP" altLang="en-US" sz="1200" dirty="0"/>
              <a:t>の</a:t>
            </a:r>
            <a:r>
              <a:rPr lang="ja-JP" altLang="en-US" sz="1200" dirty="0" smtClean="0"/>
              <a:t>減少（▲</a:t>
            </a:r>
            <a:r>
              <a:rPr lang="en-US" altLang="ja-JP" sz="1200" dirty="0" smtClean="0"/>
              <a:t>4.8</a:t>
            </a:r>
            <a:r>
              <a:rPr lang="ja-JP" altLang="en-US" sz="1200" dirty="0" smtClean="0"/>
              <a:t>％）が見込まれる。（</a:t>
            </a:r>
            <a:r>
              <a:rPr lang="en-US" altLang="ja-JP" sz="1200" dirty="0" smtClean="0"/>
              <a:t>R4</a:t>
            </a:r>
            <a:r>
              <a:rPr lang="ja-JP" altLang="en-US" sz="1200" dirty="0" smtClean="0"/>
              <a:t>：▲</a:t>
            </a:r>
            <a:r>
              <a:rPr lang="en-US" altLang="ja-JP" sz="1200" dirty="0" smtClean="0"/>
              <a:t>3.8</a:t>
            </a:r>
            <a:r>
              <a:rPr lang="ja-JP" altLang="en-US" sz="1200" dirty="0" smtClean="0"/>
              <a:t>％（</a:t>
            </a:r>
            <a:r>
              <a:rPr lang="en-US" altLang="ja-JP" sz="1200" dirty="0" smtClean="0"/>
              <a:t>R4.9</a:t>
            </a:r>
            <a:r>
              <a:rPr lang="ja-JP" altLang="en-US" sz="1200" dirty="0" smtClean="0"/>
              <a:t>月末時点））</a:t>
            </a:r>
            <a:endParaRPr lang="en-US" altLang="ja-JP" sz="1200" dirty="0" smtClean="0"/>
          </a:p>
          <a:p>
            <a:r>
              <a:rPr lang="ja-JP" altLang="en-US" sz="1200" dirty="0" smtClean="0"/>
              <a:t>　</a:t>
            </a:r>
            <a:r>
              <a:rPr lang="ja-JP" altLang="en-US" sz="1200" dirty="0"/>
              <a:t>　</a:t>
            </a:r>
            <a:r>
              <a:rPr lang="ja-JP" altLang="en-US" sz="1200" dirty="0" smtClean="0"/>
              <a:t>　</a:t>
            </a:r>
            <a:endParaRPr lang="en-US" altLang="ja-JP" sz="1200" dirty="0"/>
          </a:p>
        </p:txBody>
      </p:sp>
    </p:spTree>
    <p:extLst>
      <p:ext uri="{BB962C8B-B14F-4D97-AF65-F5344CB8AC3E}">
        <p14:creationId xmlns:p14="http://schemas.microsoft.com/office/powerpoint/2010/main" val="2681724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723</TotalTime>
  <Words>905</Words>
  <Application>Microsoft Office PowerPoint</Application>
  <PresentationFormat>ワイド画面</PresentationFormat>
  <Paragraphs>28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UD デジタル 教科書体 NK-R</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令和元年度財政運営ワーキング・グループ委員の任期延長について</dc:title>
  <dc:creator>森口　昌彦</dc:creator>
  <cp:lastModifiedBy>山中　里紗</cp:lastModifiedBy>
  <cp:revision>64</cp:revision>
  <cp:lastPrinted>2023-02-22T02:20:46Z</cp:lastPrinted>
  <dcterms:created xsi:type="dcterms:W3CDTF">2020-02-03T07:54:31Z</dcterms:created>
  <dcterms:modified xsi:type="dcterms:W3CDTF">2023-03-22T05:01:20Z</dcterms:modified>
</cp:coreProperties>
</file>