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60" r:id="rId2"/>
    <p:sldId id="264" r:id="rId3"/>
    <p:sldId id="262" r:id="rId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397" autoAdjust="0"/>
    <p:restoredTop sz="93514" autoAdjust="0"/>
  </p:normalViewPr>
  <p:slideViewPr>
    <p:cSldViewPr>
      <p:cViewPr>
        <p:scale>
          <a:sx n="90" d="100"/>
          <a:sy n="90" d="100"/>
        </p:scale>
        <p:origin x="576" y="6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52" d="100"/>
          <a:sy n="52"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D2B6E85F-79FB-4631-9183-2CD1A5F445A3}" type="datetimeFigureOut">
              <a:rPr kumimoji="1" lang="ja-JP" altLang="en-US" smtClean="0"/>
              <a:t>2023/3/22</a:t>
            </a:fld>
            <a:endParaRPr kumimoji="1" lang="ja-JP" altLang="en-US" dirty="0"/>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651C6647-B049-4368-B944-3CA6764AF839}" type="slidenum">
              <a:rPr kumimoji="1" lang="ja-JP" altLang="en-US" smtClean="0"/>
              <a:t>‹#›</a:t>
            </a:fld>
            <a:endParaRPr kumimoji="1" lang="ja-JP" altLang="en-US" dirty="0"/>
          </a:p>
        </p:txBody>
      </p:sp>
    </p:spTree>
    <p:extLst>
      <p:ext uri="{BB962C8B-B14F-4D97-AF65-F5344CB8AC3E}">
        <p14:creationId xmlns:p14="http://schemas.microsoft.com/office/powerpoint/2010/main" val="130396156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51C6647-B049-4368-B944-3CA6764AF839}" type="slidenum">
              <a:rPr kumimoji="1" lang="ja-JP" altLang="en-US" smtClean="0"/>
              <a:t>1</a:t>
            </a:fld>
            <a:endParaRPr kumimoji="1" lang="ja-JP" altLang="en-US" dirty="0"/>
          </a:p>
        </p:txBody>
      </p:sp>
    </p:spTree>
    <p:extLst>
      <p:ext uri="{BB962C8B-B14F-4D97-AF65-F5344CB8AC3E}">
        <p14:creationId xmlns:p14="http://schemas.microsoft.com/office/powerpoint/2010/main" val="3840680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51C6647-B049-4368-B944-3CA6764AF839}" type="slidenum">
              <a:rPr kumimoji="1" lang="ja-JP" altLang="en-US" smtClean="0"/>
              <a:t>2</a:t>
            </a:fld>
            <a:endParaRPr kumimoji="1" lang="ja-JP" altLang="en-US" dirty="0"/>
          </a:p>
        </p:txBody>
      </p:sp>
    </p:spTree>
    <p:extLst>
      <p:ext uri="{BB962C8B-B14F-4D97-AF65-F5344CB8AC3E}">
        <p14:creationId xmlns:p14="http://schemas.microsoft.com/office/powerpoint/2010/main" val="2933257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51C6647-B049-4368-B944-3CA6764AF839}" type="slidenum">
              <a:rPr kumimoji="1" lang="ja-JP" altLang="en-US" smtClean="0"/>
              <a:t>3</a:t>
            </a:fld>
            <a:endParaRPr kumimoji="1" lang="ja-JP" altLang="en-US" dirty="0"/>
          </a:p>
        </p:txBody>
      </p:sp>
    </p:spTree>
    <p:extLst>
      <p:ext uri="{BB962C8B-B14F-4D97-AF65-F5344CB8AC3E}">
        <p14:creationId xmlns:p14="http://schemas.microsoft.com/office/powerpoint/2010/main" val="15511001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35B7AEF-BF6E-41CB-A4C3-9A2C0EAE6834}" type="datetime1">
              <a:rPr kumimoji="1" lang="ja-JP" altLang="en-US" smtClean="0"/>
              <a:t>2023/3/22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3164873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1E267BC-D239-42E3-9C0A-A60D55FEF461}" type="datetime1">
              <a:rPr kumimoji="1" lang="ja-JP" altLang="en-US" smtClean="0"/>
              <a:t>2023/3/22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1430138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0A71C43-24E3-4901-B0BE-0456B2AEB3C2}" type="datetime1">
              <a:rPr kumimoji="1" lang="ja-JP" altLang="en-US" smtClean="0"/>
              <a:t>2023/3/22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60003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5EFEE60-1BE6-43E0-BC15-2C31293C1D81}" type="datetime1">
              <a:rPr kumimoji="1" lang="ja-JP" altLang="en-US" smtClean="0"/>
              <a:t>2023/3/22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2246943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1DDA7F3-9042-4819-8405-4AA9BD5D07BB}" type="datetime1">
              <a:rPr kumimoji="1" lang="ja-JP" altLang="en-US" smtClean="0"/>
              <a:t>2023/3/22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1611861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489F496-C01A-4144-8255-4D78DF88E1F2}" type="datetime1">
              <a:rPr kumimoji="1" lang="ja-JP" altLang="en-US" smtClean="0"/>
              <a:t>2023/3/22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2507057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6032B90-134D-429D-A582-4E1C0B74A9A8}" type="datetime1">
              <a:rPr kumimoji="1" lang="ja-JP" altLang="en-US" smtClean="0"/>
              <a:t>2023/3/22</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1855090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0D27761-E6DE-4A5F-AC6B-79F01F27372F}" type="datetime1">
              <a:rPr kumimoji="1" lang="ja-JP" altLang="en-US" smtClean="0"/>
              <a:t>2023/3/22</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1549690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4953943-C3E4-43DA-964F-4CD3D1BB4E17}" type="datetime1">
              <a:rPr kumimoji="1" lang="ja-JP" altLang="en-US" smtClean="0"/>
              <a:t>2023/3/22</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3808599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366D45D-7620-4B75-BED3-D0859E348740}" type="datetime1">
              <a:rPr kumimoji="1" lang="ja-JP" altLang="en-US" smtClean="0"/>
              <a:t>2023/3/22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333308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DD96DAF-8012-4E97-A0F0-E6E09AB0C817}" type="datetime1">
              <a:rPr kumimoji="1" lang="ja-JP" altLang="en-US" smtClean="0"/>
              <a:t>2023/3/22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1405466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1AC9D1-BEE6-4550-98A0-9CCFA029336A}" type="datetime1">
              <a:rPr kumimoji="1" lang="ja-JP" altLang="en-US" smtClean="0"/>
              <a:t>2023/3/22</a:t>
            </a:fld>
            <a:endParaRPr kumimoji="1" lang="ja-JP" altLang="en-US" dirty="0"/>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503874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51775"/>
            <a:ext cx="8784976" cy="470986"/>
          </a:xfrm>
        </p:spPr>
        <p:txBody>
          <a:bodyPr>
            <a:noAutofit/>
          </a:bodyPr>
          <a:lstStyle/>
          <a:p>
            <a:r>
              <a:rPr lang="ja-JP" altLang="en-US" sz="1800" b="1" dirty="0" smtClean="0">
                <a:latin typeface="HGS創英角ｺﾞｼｯｸUB" panose="020B0900000000000000" pitchFamily="50" charset="-128"/>
                <a:ea typeface="HGS創英角ｺﾞｼｯｸUB" panose="020B0900000000000000" pitchFamily="50" charset="-128"/>
              </a:rPr>
              <a:t>令和４年度　財政</a:t>
            </a:r>
            <a:r>
              <a:rPr lang="ja-JP" altLang="ja-JP" sz="1800" b="1" dirty="0" smtClean="0">
                <a:latin typeface="HGS創英角ｺﾞｼｯｸUB" panose="020B0900000000000000" pitchFamily="50" charset="-128"/>
                <a:ea typeface="HGS創英角ｺﾞｼｯｸUB" panose="020B0900000000000000" pitchFamily="50" charset="-128"/>
              </a:rPr>
              <a:t>運営</a:t>
            </a:r>
            <a:r>
              <a:rPr lang="ja-JP" altLang="ja-JP" sz="1800" b="1" dirty="0">
                <a:latin typeface="HGS創英角ｺﾞｼｯｸUB" panose="020B0900000000000000" pitchFamily="50" charset="-128"/>
                <a:ea typeface="HGS創英角ｺﾞｼｯｸUB" panose="020B0900000000000000" pitchFamily="50" charset="-128"/>
              </a:rPr>
              <a:t>検討Ｗ・</a:t>
            </a:r>
            <a:r>
              <a:rPr lang="ja-JP" altLang="ja-JP" sz="1800" b="1" dirty="0" smtClean="0">
                <a:latin typeface="HGS創英角ｺﾞｼｯｸUB" panose="020B0900000000000000" pitchFamily="50" charset="-128"/>
                <a:ea typeface="HGS創英角ｺﾞｼｯｸUB" panose="020B0900000000000000" pitchFamily="50" charset="-128"/>
              </a:rPr>
              <a:t>Ｇ</a:t>
            </a:r>
            <a:r>
              <a:rPr lang="ja-JP" altLang="en-US" sz="1800" b="1" dirty="0" smtClean="0">
                <a:latin typeface="HGS創英角ｺﾞｼｯｸUB" panose="020B0900000000000000" pitchFamily="50" charset="-128"/>
                <a:ea typeface="HGS創英角ｺﾞｼｯｸUB" panose="020B0900000000000000" pitchFamily="50" charset="-128"/>
              </a:rPr>
              <a:t>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275466707"/>
              </p:ext>
            </p:extLst>
          </p:nvPr>
        </p:nvGraphicFramePr>
        <p:xfrm>
          <a:off x="34934" y="607259"/>
          <a:ext cx="9036495" cy="4893380"/>
        </p:xfrm>
        <a:graphic>
          <a:graphicData uri="http://schemas.openxmlformats.org/drawingml/2006/table">
            <a:tbl>
              <a:tblPr firstRow="1" bandRow="1">
                <a:tableStyleId>{5940675A-B579-460E-94D1-54222C63F5DA}</a:tableStyleId>
              </a:tblPr>
              <a:tblGrid>
                <a:gridCol w="794413">
                  <a:extLst>
                    <a:ext uri="{9D8B030D-6E8A-4147-A177-3AD203B41FA5}">
                      <a16:colId xmlns:a16="http://schemas.microsoft.com/office/drawing/2014/main" val="20000"/>
                    </a:ext>
                  </a:extLst>
                </a:gridCol>
                <a:gridCol w="2359080">
                  <a:extLst>
                    <a:ext uri="{9D8B030D-6E8A-4147-A177-3AD203B41FA5}">
                      <a16:colId xmlns:a16="http://schemas.microsoft.com/office/drawing/2014/main" val="20004"/>
                    </a:ext>
                  </a:extLst>
                </a:gridCol>
                <a:gridCol w="3528392">
                  <a:extLst>
                    <a:ext uri="{9D8B030D-6E8A-4147-A177-3AD203B41FA5}">
                      <a16:colId xmlns:a16="http://schemas.microsoft.com/office/drawing/2014/main" val="4110931989"/>
                    </a:ext>
                  </a:extLst>
                </a:gridCol>
                <a:gridCol w="2354610">
                  <a:extLst>
                    <a:ext uri="{9D8B030D-6E8A-4147-A177-3AD203B41FA5}">
                      <a16:colId xmlns:a16="http://schemas.microsoft.com/office/drawing/2014/main" val="877537854"/>
                    </a:ext>
                  </a:extLst>
                </a:gridCol>
              </a:tblGrid>
              <a:tr h="448196">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項目</a:t>
                      </a:r>
                      <a:endPar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令和４年度検討事項</a:t>
                      </a:r>
                      <a:endPar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これまでの検討結果</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令和５年度に検討すべき主な事項</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10000"/>
                  </a:ext>
                </a:extLst>
              </a:tr>
              <a:tr h="3381971">
                <a:tc>
                  <a:txBody>
                    <a:bodyPr/>
                    <a:lstStyle/>
                    <a:p>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保険料率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府全体の共通公費の範囲の検討</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①　過年度の保険料収納見込み（一般分）</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②　保険者努力支援制度（都道府県分）</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府全体の共通公費の範囲の検討</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①　過年度の保険料収納見込み（一般分）</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仮算定結果を受けて、緊急対応措置として、本算定では、保険料額抑制のため、以下のとおり、引上げることとする。</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②　保険者努力支援制度（都道府県分）</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引き続き、保険料引き下げ財源として活用</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950" b="0" dirty="0" smtClean="0">
                          <a:solidFill>
                            <a:schemeClr val="tx1"/>
                          </a:solidFill>
                          <a:latin typeface="HGPｺﾞｼｯｸM" panose="020B0600000000000000" pitchFamily="50" charset="-128"/>
                          <a:ea typeface="HGPｺﾞｼｯｸM" panose="020B0600000000000000" pitchFamily="50" charset="-128"/>
                        </a:rPr>
                        <a:t>被保険者数の推計方法</a:t>
                      </a:r>
                      <a:endParaRPr kumimoji="1" lang="en-US" altLang="ja-JP" sz="950" b="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団塊世代の後期高齢者医療制度への移行を反映するため、</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令和４年度算定から採用した</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75</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歳の誕生月で減算するコーホート　要因法（「自然増減」（出生と死亡）及び「純移動」（資格取得・喪失）という、二つの「変動要因」の将来値を仮定し、それに基づいた被保険者数の推計を行う方法）を今回も採用。　</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府全体の共通公費の範囲の検討</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①　過年度の保険料収納見込み（一般分）</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②　保険者努力支援制度（都道府県分）</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③　保険者努力支援制度（市町村分）</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④　府２号繰入金</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1063213">
                <a:tc>
                  <a:txBody>
                    <a:bodyPr/>
                    <a:lstStyle/>
                    <a:p>
                      <a:pPr algn="l"/>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保険料減免</a:t>
                      </a:r>
                      <a:endParaRPr kumimoji="1" lang="en-US" altLang="ja-JP" sz="950" dirty="0" smtClean="0">
                        <a:solidFill>
                          <a:sysClr val="windowText" lastClr="000000"/>
                        </a:solidFill>
                        <a:latin typeface="HGPｺﾞｼｯｸE" panose="020B0900000000000000" pitchFamily="50" charset="-128"/>
                        <a:ea typeface="HGPｺﾞｼｯｸE" panose="020B0900000000000000" pitchFamily="50" charset="-128"/>
                      </a:endParaRPr>
                    </a:p>
                    <a:p>
                      <a:pPr algn="l"/>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・軽減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子どもに係る均等割額減額措置について、対象年齢及び軽減額の拡充の動向をみながら必要に応じ国へ要望（継続）</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国において、子ども（未就学児）に係る被保険者均等割額を減　</a:t>
                      </a:r>
                      <a:r>
                        <a:rPr kumimoji="1" lang="ja-JP" altLang="en-US" sz="950" dirty="0" err="1" smtClean="0">
                          <a:solidFill>
                            <a:sysClr val="windowText" lastClr="000000"/>
                          </a:solidFill>
                          <a:latin typeface="HGPｺﾞｼｯｸM" panose="020B0600000000000000" pitchFamily="50" charset="-128"/>
                          <a:ea typeface="HGPｺﾞｼｯｸM" panose="020B0600000000000000" pitchFamily="50" charset="-128"/>
                        </a:rPr>
                        <a:t>額し</a:t>
                      </a: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、その減額相当額を公費で支援する法改正（令和４年４月１日施行）を実施。</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子どもに係る均等割額減額措置に係る対象年齢及び軽減額の拡充について国へ要望。</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子どもに係る均等割額減額措置について、対象年齢及び軽減額の拡充の動向をみながら必要に応じ国へ要望（継続）</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80981838"/>
                  </a:ext>
                </a:extLst>
              </a:tr>
            </a:tbl>
          </a:graphicData>
        </a:graphic>
      </p:graphicFrame>
      <p:sp>
        <p:nvSpPr>
          <p:cNvPr id="5" name="正方形/長方形 4"/>
          <p:cNvSpPr/>
          <p:nvPr/>
        </p:nvSpPr>
        <p:spPr>
          <a:xfrm>
            <a:off x="7812360" y="151775"/>
            <a:ext cx="1206425" cy="285750"/>
          </a:xfrm>
          <a:prstGeom prst="rect">
            <a:avLst/>
          </a:prstGeom>
          <a:solidFill>
            <a:sysClr val="window" lastClr="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600" b="1" dirty="0">
                <a:solidFill>
                  <a:schemeClr val="tx1"/>
                </a:solidFill>
              </a:rPr>
              <a:t>資料３－１</a:t>
            </a:r>
            <a:endParaRPr kumimoji="1" lang="en-US" altLang="ja-JP" sz="1600" b="1" dirty="0">
              <a:solidFill>
                <a:schemeClr val="tx1"/>
              </a:solidFill>
            </a:endParaRPr>
          </a:p>
        </p:txBody>
      </p:sp>
      <p:graphicFrame>
        <p:nvGraphicFramePr>
          <p:cNvPr id="4" name="表 3"/>
          <p:cNvGraphicFramePr>
            <a:graphicFrameLocks noGrp="1"/>
          </p:cNvGraphicFramePr>
          <p:nvPr>
            <p:extLst>
              <p:ext uri="{D42A27DB-BD31-4B8C-83A1-F6EECF244321}">
                <p14:modId xmlns:p14="http://schemas.microsoft.com/office/powerpoint/2010/main" val="1448206512"/>
              </p:ext>
            </p:extLst>
          </p:nvPr>
        </p:nvGraphicFramePr>
        <p:xfrm>
          <a:off x="3376620" y="1471420"/>
          <a:ext cx="3211604" cy="506340"/>
        </p:xfrm>
        <a:graphic>
          <a:graphicData uri="http://schemas.openxmlformats.org/drawingml/2006/table">
            <a:tbl>
              <a:tblPr firstRow="1" bandRow="1">
                <a:tableStyleId>{7DF18680-E054-41AD-8BC1-D1AEF772440D}</a:tableStyleId>
              </a:tblPr>
              <a:tblGrid>
                <a:gridCol w="237736">
                  <a:extLst>
                    <a:ext uri="{9D8B030D-6E8A-4147-A177-3AD203B41FA5}">
                      <a16:colId xmlns:a16="http://schemas.microsoft.com/office/drawing/2014/main" val="4137625715"/>
                    </a:ext>
                  </a:extLst>
                </a:gridCol>
                <a:gridCol w="2973868">
                  <a:extLst>
                    <a:ext uri="{9D8B030D-6E8A-4147-A177-3AD203B41FA5}">
                      <a16:colId xmlns:a16="http://schemas.microsoft.com/office/drawing/2014/main" val="1837794094"/>
                    </a:ext>
                  </a:extLst>
                </a:gridCol>
              </a:tblGrid>
              <a:tr h="488284">
                <a:tc>
                  <a:txBody>
                    <a:bodyPr/>
                    <a:lstStyle/>
                    <a:p>
                      <a:r>
                        <a:rPr kumimoji="1" lang="ja-JP" altLang="en-US" sz="950" b="0" dirty="0" smtClean="0">
                          <a:solidFill>
                            <a:schemeClr val="tx1"/>
                          </a:solidFill>
                          <a:latin typeface="HGSｺﾞｼｯｸM" panose="020B0600000000000000" pitchFamily="50" charset="-128"/>
                          <a:ea typeface="HGSｺﾞｼｯｸM" panose="020B0600000000000000" pitchFamily="50" charset="-128"/>
                        </a:rPr>
                        <a:t>仮算定</a:t>
                      </a:r>
                      <a:endParaRPr kumimoji="1" lang="ja-JP" altLang="en-US" sz="950" b="0" dirty="0">
                        <a:solidFill>
                          <a:schemeClr val="tx1"/>
                        </a:solidFill>
                        <a:latin typeface="HGSｺﾞｼｯｸM" panose="020B0600000000000000" pitchFamily="50" charset="-128"/>
                        <a:ea typeface="HGSｺﾞｼｯｸM" panose="020B0600000000000000" pitchFamily="50" charset="-128"/>
                      </a:endParaRPr>
                    </a:p>
                  </a:txBody>
                  <a:tcPr marL="72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kumimoji="1" lang="ja-JP" altLang="en-US" sz="950" b="0" dirty="0" smtClean="0">
                          <a:solidFill>
                            <a:schemeClr val="tx1"/>
                          </a:solidFill>
                          <a:latin typeface="HGSｺﾞｼｯｸM" panose="020B0600000000000000" pitchFamily="50" charset="-128"/>
                          <a:ea typeface="HGSｺﾞｼｯｸM" panose="020B0600000000000000" pitchFamily="50" charset="-128"/>
                        </a:rPr>
                        <a:t>　過去３ヵ年の平均収納額の</a:t>
                      </a:r>
                      <a:r>
                        <a:rPr kumimoji="1" lang="en-US" altLang="ja-JP" sz="950" b="0" dirty="0" smtClean="0">
                          <a:solidFill>
                            <a:schemeClr val="tx1"/>
                          </a:solidFill>
                          <a:latin typeface="HGSｺﾞｼｯｸM" panose="020B0600000000000000" pitchFamily="50" charset="-128"/>
                          <a:ea typeface="HGSｺﾞｼｯｸM" panose="020B0600000000000000" pitchFamily="50" charset="-128"/>
                        </a:rPr>
                        <a:t>75</a:t>
                      </a:r>
                      <a:r>
                        <a:rPr kumimoji="1" lang="ja-JP" altLang="en-US" sz="950" b="0" dirty="0" smtClean="0">
                          <a:solidFill>
                            <a:schemeClr val="tx1"/>
                          </a:solidFill>
                          <a:latin typeface="HGSｺﾞｼｯｸM" panose="020B0600000000000000" pitchFamily="50" charset="-128"/>
                          <a:ea typeface="HGSｺﾞｼｯｸM" panose="020B0600000000000000" pitchFamily="50" charset="-128"/>
                        </a:rPr>
                        <a:t>％に、令和元年度～令和３年度調定額の平均と、直近値である令和３年度の調定額から算出した変動率を乗じた額と設定。</a:t>
                      </a:r>
                      <a:endParaRPr kumimoji="1" lang="ja-JP" altLang="en-US" sz="950" b="0" dirty="0">
                        <a:solidFill>
                          <a:schemeClr val="tx1"/>
                        </a:solidFill>
                        <a:latin typeface="HGSｺﾞｼｯｸM" panose="020B0600000000000000" pitchFamily="50" charset="-128"/>
                        <a:ea typeface="HGSｺﾞｼｯｸM" panose="020B0600000000000000" pitchFamily="50" charset="-128"/>
                      </a:endParaRPr>
                    </a:p>
                  </a:txBody>
                  <a:tcPr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852753672"/>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1639909591"/>
              </p:ext>
            </p:extLst>
          </p:nvPr>
        </p:nvGraphicFramePr>
        <p:xfrm>
          <a:off x="3390708" y="2464547"/>
          <a:ext cx="3197515" cy="506340"/>
        </p:xfrm>
        <a:graphic>
          <a:graphicData uri="http://schemas.openxmlformats.org/drawingml/2006/table">
            <a:tbl>
              <a:tblPr firstRow="1" bandRow="1">
                <a:tableStyleId>{7DF18680-E054-41AD-8BC1-D1AEF772440D}</a:tableStyleId>
              </a:tblPr>
              <a:tblGrid>
                <a:gridCol w="236693">
                  <a:extLst>
                    <a:ext uri="{9D8B030D-6E8A-4147-A177-3AD203B41FA5}">
                      <a16:colId xmlns:a16="http://schemas.microsoft.com/office/drawing/2014/main" val="4137625715"/>
                    </a:ext>
                  </a:extLst>
                </a:gridCol>
                <a:gridCol w="2960822">
                  <a:extLst>
                    <a:ext uri="{9D8B030D-6E8A-4147-A177-3AD203B41FA5}">
                      <a16:colId xmlns:a16="http://schemas.microsoft.com/office/drawing/2014/main" val="1837794094"/>
                    </a:ext>
                  </a:extLst>
                </a:gridCol>
              </a:tblGrid>
              <a:tr h="370840">
                <a:tc>
                  <a:txBody>
                    <a:bodyPr/>
                    <a:lstStyle/>
                    <a:p>
                      <a:r>
                        <a:rPr kumimoji="1" lang="ja-JP" altLang="en-US" sz="950" b="0" dirty="0" smtClean="0">
                          <a:solidFill>
                            <a:schemeClr val="tx1"/>
                          </a:solidFill>
                          <a:latin typeface="HGSｺﾞｼｯｸM" panose="020B0600000000000000" pitchFamily="50" charset="-128"/>
                          <a:ea typeface="HGSｺﾞｼｯｸM" panose="020B0600000000000000" pitchFamily="50" charset="-128"/>
                        </a:rPr>
                        <a:t>本算定</a:t>
                      </a:r>
                      <a:endParaRPr kumimoji="1" lang="ja-JP" altLang="en-US" sz="950" b="0" dirty="0">
                        <a:solidFill>
                          <a:schemeClr val="tx1"/>
                        </a:solidFill>
                        <a:latin typeface="HGSｺﾞｼｯｸM" panose="020B0600000000000000" pitchFamily="50" charset="-128"/>
                        <a:ea typeface="HGSｺﾞｼｯｸM" panose="020B0600000000000000" pitchFamily="50" charset="-128"/>
                      </a:endParaRPr>
                    </a:p>
                  </a:txBody>
                  <a:tcPr marL="72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50" b="0" dirty="0" smtClean="0">
                          <a:solidFill>
                            <a:schemeClr val="tx1"/>
                          </a:solidFill>
                          <a:latin typeface="HGSｺﾞｼｯｸM" panose="020B0600000000000000" pitchFamily="50" charset="-128"/>
                          <a:ea typeface="HGSｺﾞｼｯｸM" panose="020B0600000000000000" pitchFamily="50" charset="-128"/>
                        </a:rPr>
                        <a:t>　過去３ヵ年の平均収納額の</a:t>
                      </a:r>
                      <a:r>
                        <a:rPr kumimoji="1" lang="en-US" altLang="ja-JP" sz="950" b="0" dirty="0" smtClean="0">
                          <a:solidFill>
                            <a:schemeClr val="tx1"/>
                          </a:solidFill>
                          <a:latin typeface="HGSｺﾞｼｯｸM" panose="020B0600000000000000" pitchFamily="50" charset="-128"/>
                          <a:ea typeface="HGSｺﾞｼｯｸM" panose="020B0600000000000000" pitchFamily="50" charset="-128"/>
                        </a:rPr>
                        <a:t>80</a:t>
                      </a:r>
                      <a:r>
                        <a:rPr kumimoji="1" lang="ja-JP" altLang="en-US" sz="950" b="0" dirty="0" smtClean="0">
                          <a:solidFill>
                            <a:schemeClr val="tx1"/>
                          </a:solidFill>
                          <a:latin typeface="HGSｺﾞｼｯｸM" panose="020B0600000000000000" pitchFamily="50" charset="-128"/>
                          <a:ea typeface="HGSｺﾞｼｯｸM" panose="020B0600000000000000" pitchFamily="50" charset="-128"/>
                        </a:rPr>
                        <a:t>％に、令和元年度～令和３年度調定額の平均と、直近値である令和３年度の調定額から算出した変動率を乗じた額と設定。</a:t>
                      </a:r>
                      <a:endParaRPr kumimoji="1" lang="ja-JP" altLang="en-US" sz="950" dirty="0">
                        <a:solidFill>
                          <a:schemeClr val="tx1"/>
                        </a:solidFill>
                        <a:latin typeface="HGSｺﾞｼｯｸM" panose="020B0600000000000000" pitchFamily="50" charset="-128"/>
                        <a:ea typeface="HGSｺﾞｼｯｸM" panose="020B0600000000000000" pitchFamily="50" charset="-128"/>
                      </a:endParaRPr>
                    </a:p>
                  </a:txBody>
                  <a:tcPr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4260549933"/>
                  </a:ext>
                </a:extLst>
              </a:tr>
            </a:tbl>
          </a:graphicData>
        </a:graphic>
      </p:graphicFrame>
      <p:sp>
        <p:nvSpPr>
          <p:cNvPr id="9" name="スライド番号プレースホルダー 8"/>
          <p:cNvSpPr>
            <a:spLocks noGrp="1"/>
          </p:cNvSpPr>
          <p:nvPr>
            <p:ph type="sldNum" sz="quarter" idx="12"/>
          </p:nvPr>
        </p:nvSpPr>
        <p:spPr>
          <a:xfrm>
            <a:off x="7010400" y="6553535"/>
            <a:ext cx="2133600" cy="365125"/>
          </a:xfrm>
        </p:spPr>
        <p:txBody>
          <a:bodyPr/>
          <a:lstStyle/>
          <a:p>
            <a:fld id="{E4D4D2C3-0BAC-45EE-BEAA-AC94A6365396}" type="slidenum">
              <a:rPr kumimoji="1" lang="ja-JP" altLang="en-US" smtClean="0"/>
              <a:t>1</a:t>
            </a:fld>
            <a:endParaRPr kumimoji="1" lang="ja-JP" altLang="en-US" dirty="0"/>
          </a:p>
        </p:txBody>
      </p:sp>
    </p:spTree>
    <p:extLst>
      <p:ext uri="{BB962C8B-B14F-4D97-AF65-F5344CB8AC3E}">
        <p14:creationId xmlns:p14="http://schemas.microsoft.com/office/powerpoint/2010/main" val="190543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0528" y="-27384"/>
            <a:ext cx="8784976" cy="470986"/>
          </a:xfrm>
        </p:spPr>
        <p:txBody>
          <a:bodyPr>
            <a:noAutofit/>
          </a:bodyPr>
          <a:lstStyle/>
          <a:p>
            <a:r>
              <a:rPr lang="ja-JP" altLang="en-US" sz="1800" b="1" dirty="0" smtClean="0">
                <a:latin typeface="HGS創英角ｺﾞｼｯｸUB" panose="020B0900000000000000" pitchFamily="50" charset="-128"/>
                <a:ea typeface="HGS創英角ｺﾞｼｯｸUB" panose="020B0900000000000000" pitchFamily="50" charset="-128"/>
              </a:rPr>
              <a:t>令和４年度　財政</a:t>
            </a:r>
            <a:r>
              <a:rPr lang="ja-JP" altLang="ja-JP" sz="1800" b="1" dirty="0" smtClean="0">
                <a:latin typeface="HGS創英角ｺﾞｼｯｸUB" panose="020B0900000000000000" pitchFamily="50" charset="-128"/>
                <a:ea typeface="HGS創英角ｺﾞｼｯｸUB" panose="020B0900000000000000" pitchFamily="50" charset="-128"/>
              </a:rPr>
              <a:t>運営</a:t>
            </a:r>
            <a:r>
              <a:rPr lang="ja-JP" altLang="ja-JP" sz="1800" b="1" dirty="0">
                <a:latin typeface="HGS創英角ｺﾞｼｯｸUB" panose="020B0900000000000000" pitchFamily="50" charset="-128"/>
                <a:ea typeface="HGS創英角ｺﾞｼｯｸUB" panose="020B0900000000000000" pitchFamily="50" charset="-128"/>
              </a:rPr>
              <a:t>検討Ｗ・</a:t>
            </a:r>
            <a:r>
              <a:rPr lang="ja-JP" altLang="ja-JP" sz="1800" b="1" dirty="0" smtClean="0">
                <a:latin typeface="HGS創英角ｺﾞｼｯｸUB" panose="020B0900000000000000" pitchFamily="50" charset="-128"/>
                <a:ea typeface="HGS創英角ｺﾞｼｯｸUB" panose="020B0900000000000000" pitchFamily="50" charset="-128"/>
              </a:rPr>
              <a:t>Ｇ</a:t>
            </a:r>
            <a:r>
              <a:rPr lang="ja-JP" altLang="en-US" sz="1800" b="1" dirty="0" smtClean="0">
                <a:latin typeface="HGS創英角ｺﾞｼｯｸUB" panose="020B0900000000000000" pitchFamily="50" charset="-128"/>
                <a:ea typeface="HGS創英角ｺﾞｼｯｸUB" panose="020B0900000000000000" pitchFamily="50" charset="-128"/>
              </a:rPr>
              <a:t>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301692884"/>
              </p:ext>
            </p:extLst>
          </p:nvPr>
        </p:nvGraphicFramePr>
        <p:xfrm>
          <a:off x="50355" y="390921"/>
          <a:ext cx="9036495" cy="3338716"/>
        </p:xfrm>
        <a:graphic>
          <a:graphicData uri="http://schemas.openxmlformats.org/drawingml/2006/table">
            <a:tbl>
              <a:tblPr firstRow="1" bandRow="1">
                <a:tableStyleId>{5940675A-B579-460E-94D1-54222C63F5DA}</a:tableStyleId>
              </a:tblPr>
              <a:tblGrid>
                <a:gridCol w="794413">
                  <a:extLst>
                    <a:ext uri="{9D8B030D-6E8A-4147-A177-3AD203B41FA5}">
                      <a16:colId xmlns:a16="http://schemas.microsoft.com/office/drawing/2014/main" val="20000"/>
                    </a:ext>
                  </a:extLst>
                </a:gridCol>
                <a:gridCol w="2215064">
                  <a:extLst>
                    <a:ext uri="{9D8B030D-6E8A-4147-A177-3AD203B41FA5}">
                      <a16:colId xmlns:a16="http://schemas.microsoft.com/office/drawing/2014/main" val="20004"/>
                    </a:ext>
                  </a:extLst>
                </a:gridCol>
                <a:gridCol w="3816424">
                  <a:extLst>
                    <a:ext uri="{9D8B030D-6E8A-4147-A177-3AD203B41FA5}">
                      <a16:colId xmlns:a16="http://schemas.microsoft.com/office/drawing/2014/main" val="4110931989"/>
                    </a:ext>
                  </a:extLst>
                </a:gridCol>
                <a:gridCol w="2210594">
                  <a:extLst>
                    <a:ext uri="{9D8B030D-6E8A-4147-A177-3AD203B41FA5}">
                      <a16:colId xmlns:a16="http://schemas.microsoft.com/office/drawing/2014/main" val="877537854"/>
                    </a:ext>
                  </a:extLst>
                </a:gridCol>
              </a:tblGrid>
              <a:tr h="448196">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項目</a:t>
                      </a:r>
                      <a:endPar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令和４年度検討事項</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これまでの検討結果</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令和５年度に検討すべき主な事項</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10000"/>
                  </a:ext>
                </a:extLst>
              </a:tr>
              <a:tr h="1961583">
                <a:tc>
                  <a:txBody>
                    <a:bodyPr/>
                    <a:lstStyle/>
                    <a:p>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標準</a:t>
                      </a:r>
                      <a:endParaRPr kumimoji="1" lang="en-US" altLang="ja-JP" sz="950" dirty="0" smtClean="0">
                        <a:solidFill>
                          <a:sysClr val="windowText" lastClr="000000"/>
                        </a:solidFill>
                        <a:latin typeface="HGPｺﾞｼｯｸE" panose="020B0900000000000000" pitchFamily="50" charset="-128"/>
                        <a:ea typeface="HGPｺﾞｼｯｸE" panose="020B0900000000000000" pitchFamily="50" charset="-128"/>
                      </a:endParaRPr>
                    </a:p>
                    <a:p>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収納率</a:t>
                      </a:r>
                      <a:endParaRPr kumimoji="1" lang="en-US" altLang="ja-JP" sz="950" dirty="0" smtClean="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令和３年度決算状況を踏まえた検証</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令和３年度を含む直近３年間の収納率実績の最高値と令和３年度の</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収納率の平均値を算定の基準とし、条件を以下のとおり設定。</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7313" marR="0" lvl="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950" baseline="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仮算定結果を受けて、緊急対応措置として、本算定では、保険料率抑制のため、以下のとおり、設定条件を見直すこととする。</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令和４年度決算状況を踏まえた検証</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27884415"/>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2046465381"/>
              </p:ext>
            </p:extLst>
          </p:nvPr>
        </p:nvGraphicFramePr>
        <p:xfrm>
          <a:off x="9190471" y="5500639"/>
          <a:ext cx="3248199" cy="1192262"/>
        </p:xfrm>
        <a:graphic>
          <a:graphicData uri="http://schemas.openxmlformats.org/drawingml/2006/table">
            <a:tbl>
              <a:tblPr firstRow="1" bandRow="1">
                <a:tableStyleId>{5C22544A-7EE6-4342-B048-85BDC9FD1C3A}</a:tableStyleId>
              </a:tblPr>
              <a:tblGrid>
                <a:gridCol w="745489">
                  <a:extLst>
                    <a:ext uri="{9D8B030D-6E8A-4147-A177-3AD203B41FA5}">
                      <a16:colId xmlns:a16="http://schemas.microsoft.com/office/drawing/2014/main" val="574122283"/>
                    </a:ext>
                  </a:extLst>
                </a:gridCol>
                <a:gridCol w="1270737">
                  <a:extLst>
                    <a:ext uri="{9D8B030D-6E8A-4147-A177-3AD203B41FA5}">
                      <a16:colId xmlns:a16="http://schemas.microsoft.com/office/drawing/2014/main" val="2402367207"/>
                    </a:ext>
                  </a:extLst>
                </a:gridCol>
                <a:gridCol w="1231973">
                  <a:extLst>
                    <a:ext uri="{9D8B030D-6E8A-4147-A177-3AD203B41FA5}">
                      <a16:colId xmlns:a16="http://schemas.microsoft.com/office/drawing/2014/main" val="4126786812"/>
                    </a:ext>
                  </a:extLst>
                </a:gridCol>
              </a:tblGrid>
              <a:tr h="232142">
                <a:tc>
                  <a:txBody>
                    <a:bodyPr/>
                    <a:lstStyle/>
                    <a:p>
                      <a:pPr algn="ctr"/>
                      <a:r>
                        <a:rPr kumimoji="1" lang="ja-JP" altLang="en-US" sz="900" b="0" dirty="0" smtClean="0">
                          <a:solidFill>
                            <a:schemeClr val="tx1"/>
                          </a:solidFill>
                          <a:latin typeface="HGSｺﾞｼｯｸM" panose="020B0600000000000000" pitchFamily="50" charset="-128"/>
                          <a:ea typeface="HGSｺﾞｼｯｸM" panose="020B0600000000000000" pitchFamily="50" charset="-128"/>
                        </a:rPr>
                        <a:t>設定条件</a:t>
                      </a:r>
                      <a:endParaRPr kumimoji="1" lang="ja-JP" altLang="en-US" sz="900" b="0" dirty="0">
                        <a:solidFill>
                          <a:schemeClr val="tx1"/>
                        </a:solidFill>
                        <a:latin typeface="HGSｺﾞｼｯｸM" panose="020B0600000000000000" pitchFamily="50" charset="-128"/>
                        <a:ea typeface="HGSｺﾞｼｯｸM" panose="020B0600000000000000"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kumimoji="1" lang="ja-JP" altLang="en-US" sz="900" b="0" dirty="0" smtClean="0">
                          <a:solidFill>
                            <a:schemeClr val="tx1"/>
                          </a:solidFill>
                          <a:latin typeface="HGSｺﾞｼｯｸM" panose="020B0600000000000000" pitchFamily="50" charset="-128"/>
                          <a:ea typeface="HGSｺﾞｼｯｸM" panose="020B0600000000000000" pitchFamily="50" charset="-128"/>
                        </a:rPr>
                        <a:t>仮算定時</a:t>
                      </a:r>
                      <a:endParaRPr kumimoji="1" lang="en-US" altLang="ja-JP" sz="900" b="0" dirty="0" smtClean="0">
                        <a:solidFill>
                          <a:schemeClr val="tx1"/>
                        </a:solidFill>
                        <a:latin typeface="HGSｺﾞｼｯｸM" panose="020B0600000000000000" pitchFamily="50" charset="-128"/>
                        <a:ea typeface="HGSｺﾞｼｯｸM" panose="020B0600000000000000"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ja-JP" altLang="en-US" sz="900" b="0" dirty="0" smtClean="0">
                          <a:solidFill>
                            <a:schemeClr val="tx1"/>
                          </a:solidFill>
                          <a:latin typeface="HGSｺﾞｼｯｸM" panose="020B0600000000000000" pitchFamily="50" charset="-128"/>
                          <a:ea typeface="HGSｺﾞｼｯｸM" panose="020B0600000000000000" pitchFamily="50" charset="-128"/>
                        </a:rPr>
                        <a:t>本算定時</a:t>
                      </a:r>
                      <a:endParaRPr kumimoji="1" lang="ja-JP" altLang="en-US" sz="900" b="0" dirty="0">
                        <a:solidFill>
                          <a:schemeClr val="tx1"/>
                        </a:solidFill>
                        <a:latin typeface="HGSｺﾞｼｯｸM" panose="020B0600000000000000" pitchFamily="50" charset="-128"/>
                        <a:ea typeface="HGSｺﾞｼｯｸM" panose="020B0600000000000000"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577777904"/>
                  </a:ext>
                </a:extLst>
              </a:tr>
              <a:tr h="29909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u="none" dirty="0" smtClean="0">
                          <a:solidFill>
                            <a:schemeClr val="tx1"/>
                          </a:solidFill>
                          <a:latin typeface="HGSｺﾞｼｯｸM" panose="020B0600000000000000" pitchFamily="50" charset="-128"/>
                          <a:ea typeface="HGSｺﾞｼｯｸM" panose="020B0600000000000000" pitchFamily="50" charset="-128"/>
                        </a:rPr>
                        <a:t>規模別基準収納率</a:t>
                      </a:r>
                      <a:endParaRPr kumimoji="1" lang="ja-JP" altLang="en-US" sz="900" b="0" dirty="0">
                        <a:solidFill>
                          <a:schemeClr val="tx1"/>
                        </a:solidFill>
                        <a:latin typeface="HGSｺﾞｼｯｸM" panose="020B0600000000000000" pitchFamily="50" charset="-128"/>
                        <a:ea typeface="HGSｺﾞｼｯｸM" panose="020B0600000000000000"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規模別平均収納率▲</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0.5</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a:t>
                      </a:r>
                      <a:endParaRPr kumimoji="1" lang="ja-JP" altLang="en-US" sz="900" b="0" dirty="0">
                        <a:solidFill>
                          <a:schemeClr val="tx1"/>
                        </a:solidFill>
                        <a:latin typeface="HGSｺﾞｼｯｸM" panose="020B0600000000000000" pitchFamily="50" charset="-128"/>
                        <a:ea typeface="HGSｺﾞｼｯｸM" panose="020B0600000000000000"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規模別平均収納率▲</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0.6</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a:t>
                      </a:r>
                      <a:endParaRPr kumimoji="1" lang="ja-JP" altLang="en-US" sz="900" b="0" dirty="0">
                        <a:solidFill>
                          <a:schemeClr val="tx1"/>
                        </a:solidFill>
                        <a:latin typeface="HGSｺﾞｼｯｸM" panose="020B0600000000000000" pitchFamily="50" charset="-128"/>
                        <a:ea typeface="HGSｺﾞｼｯｸM" panose="020B0600000000000000"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902120781"/>
                  </a:ext>
                </a:extLst>
              </a:tr>
              <a:tr h="1854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インセンティブ</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規模別基準収納率を上回っている値の</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1/2</a:t>
                      </a:r>
                      <a:endParaRPr kumimoji="1" lang="ja-JP" altLang="en-US" sz="900" b="0" dirty="0">
                        <a:solidFill>
                          <a:schemeClr val="tx1"/>
                        </a:solidFill>
                        <a:latin typeface="HGSｺﾞｼｯｸM" panose="020B0600000000000000" pitchFamily="50" charset="-128"/>
                        <a:ea typeface="HGSｺﾞｼｯｸM" panose="020B0600000000000000"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規模別基準収納率を上回っている値の</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1/4</a:t>
                      </a:r>
                      <a:endParaRPr kumimoji="1" lang="ja-JP" altLang="en-US" sz="900" b="0" dirty="0">
                        <a:solidFill>
                          <a:schemeClr val="tx1"/>
                        </a:solidFill>
                        <a:latin typeface="HGSｺﾞｼｯｸM" panose="020B0600000000000000" pitchFamily="50" charset="-128"/>
                        <a:ea typeface="HGSｺﾞｼｯｸM" panose="020B0600000000000000"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413346876"/>
                  </a:ext>
                </a:extLst>
              </a:tr>
              <a:tr h="1854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努力分</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実収納率＋</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0.5</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a:t>
                      </a:r>
                      <a:endParaRPr kumimoji="1" lang="ja-JP" altLang="en-US" sz="900" b="0" dirty="0">
                        <a:solidFill>
                          <a:schemeClr val="tx1"/>
                        </a:solidFill>
                        <a:latin typeface="HGSｺﾞｼｯｸM" panose="020B0600000000000000" pitchFamily="50" charset="-128"/>
                        <a:ea typeface="HGSｺﾞｼｯｸM" panose="020B0600000000000000"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実収納率＋</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0.6</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662607862"/>
                  </a:ext>
                </a:extLst>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1129756934"/>
              </p:ext>
            </p:extLst>
          </p:nvPr>
        </p:nvGraphicFramePr>
        <p:xfrm>
          <a:off x="3256119" y="1253683"/>
          <a:ext cx="3404112" cy="940680"/>
        </p:xfrm>
        <a:graphic>
          <a:graphicData uri="http://schemas.openxmlformats.org/drawingml/2006/table">
            <a:tbl>
              <a:tblPr firstRow="1" bandRow="1">
                <a:tableStyleId>{7DF18680-E054-41AD-8BC1-D1AEF772440D}</a:tableStyleId>
              </a:tblPr>
              <a:tblGrid>
                <a:gridCol w="251986">
                  <a:extLst>
                    <a:ext uri="{9D8B030D-6E8A-4147-A177-3AD203B41FA5}">
                      <a16:colId xmlns:a16="http://schemas.microsoft.com/office/drawing/2014/main" val="4137625715"/>
                    </a:ext>
                  </a:extLst>
                </a:gridCol>
                <a:gridCol w="3152126">
                  <a:extLst>
                    <a:ext uri="{9D8B030D-6E8A-4147-A177-3AD203B41FA5}">
                      <a16:colId xmlns:a16="http://schemas.microsoft.com/office/drawing/2014/main" val="1837794094"/>
                    </a:ext>
                  </a:extLst>
                </a:gridCol>
              </a:tblGrid>
              <a:tr h="762957">
                <a:tc>
                  <a:txBody>
                    <a:bodyPr/>
                    <a:lstStyle/>
                    <a:p>
                      <a:r>
                        <a:rPr kumimoji="1" lang="ja-JP" altLang="en-US" sz="950" b="0" dirty="0" smtClean="0">
                          <a:solidFill>
                            <a:schemeClr val="tx1"/>
                          </a:solidFill>
                          <a:latin typeface="HGSｺﾞｼｯｸM" panose="020B0600000000000000" pitchFamily="50" charset="-128"/>
                          <a:ea typeface="HGSｺﾞｼｯｸM" panose="020B0600000000000000" pitchFamily="50" charset="-128"/>
                        </a:rPr>
                        <a:t>仮算定</a:t>
                      </a:r>
                      <a:endParaRPr kumimoji="1" lang="ja-JP" altLang="en-US" sz="950" b="0" dirty="0">
                        <a:solidFill>
                          <a:schemeClr val="tx1"/>
                        </a:solidFill>
                        <a:latin typeface="HGSｺﾞｼｯｸM" panose="020B0600000000000000" pitchFamily="50" charset="-128"/>
                        <a:ea typeface="HGSｺﾞｼｯｸM" panose="020B0600000000000000" pitchFamily="50" charset="-128"/>
                      </a:endParaRPr>
                    </a:p>
                  </a:txBody>
                  <a:tcPr marL="72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kumimoji="1" lang="ja-JP" altLang="en-US" sz="950" b="0" dirty="0" smtClean="0">
                          <a:solidFill>
                            <a:schemeClr val="tx1"/>
                          </a:solidFill>
                          <a:latin typeface="HGSｺﾞｼｯｸM" panose="020B0600000000000000" pitchFamily="50" charset="-128"/>
                          <a:ea typeface="HGSｺﾞｼｯｸM" panose="020B0600000000000000" pitchFamily="50" charset="-128"/>
                        </a:rPr>
                        <a:t>　◉ 規模別基準収納率</a:t>
                      </a:r>
                    </a:p>
                    <a:p>
                      <a:r>
                        <a:rPr kumimoji="1" lang="ja-JP" altLang="en-US" sz="950" b="0" dirty="0" smtClean="0">
                          <a:solidFill>
                            <a:schemeClr val="tx1"/>
                          </a:solidFill>
                          <a:latin typeface="HGSｺﾞｼｯｸM" panose="020B0600000000000000" pitchFamily="50" charset="-128"/>
                          <a:ea typeface="HGSｺﾞｼｯｸM" panose="020B0600000000000000" pitchFamily="50" charset="-128"/>
                        </a:rPr>
                        <a:t>　　規模別平均収納率▲１％</a:t>
                      </a:r>
                    </a:p>
                    <a:p>
                      <a:r>
                        <a:rPr kumimoji="1" lang="ja-JP" altLang="en-US" sz="950" b="0" dirty="0" smtClean="0">
                          <a:solidFill>
                            <a:schemeClr val="tx1"/>
                          </a:solidFill>
                          <a:latin typeface="HGSｺﾞｼｯｸM" panose="020B0600000000000000" pitchFamily="50" charset="-128"/>
                          <a:ea typeface="HGSｺﾞｼｯｸM" panose="020B0600000000000000" pitchFamily="50" charset="-128"/>
                        </a:rPr>
                        <a:t>　◉ インセンティブ</a:t>
                      </a:r>
                    </a:p>
                    <a:p>
                      <a:r>
                        <a:rPr kumimoji="1" lang="ja-JP" altLang="en-US" sz="950" b="0" dirty="0" smtClean="0">
                          <a:solidFill>
                            <a:schemeClr val="tx1"/>
                          </a:solidFill>
                          <a:latin typeface="HGSｺﾞｼｯｸM" panose="020B0600000000000000" pitchFamily="50" charset="-128"/>
                          <a:ea typeface="HGSｺﾞｼｯｸM" panose="020B0600000000000000" pitchFamily="50" charset="-128"/>
                        </a:rPr>
                        <a:t>　　規模別基準収納率を上回っている値の</a:t>
                      </a:r>
                      <a:r>
                        <a:rPr kumimoji="1" lang="en-US" altLang="ja-JP" sz="950" b="0" dirty="0" smtClean="0">
                          <a:solidFill>
                            <a:schemeClr val="tx1"/>
                          </a:solidFill>
                          <a:latin typeface="HGSｺﾞｼｯｸM" panose="020B0600000000000000" pitchFamily="50" charset="-128"/>
                          <a:ea typeface="HGSｺﾞｼｯｸM" panose="020B0600000000000000" pitchFamily="50" charset="-128"/>
                        </a:rPr>
                        <a:t>1/2</a:t>
                      </a:r>
                    </a:p>
                    <a:p>
                      <a:r>
                        <a:rPr kumimoji="1" lang="ja-JP" altLang="en-US" sz="950" b="0" dirty="0" smtClean="0">
                          <a:solidFill>
                            <a:schemeClr val="tx1"/>
                          </a:solidFill>
                          <a:latin typeface="HGSｺﾞｼｯｸM" panose="020B0600000000000000" pitchFamily="50" charset="-128"/>
                          <a:ea typeface="HGSｺﾞｼｯｸM" panose="020B0600000000000000" pitchFamily="50" charset="-128"/>
                        </a:rPr>
                        <a:t>　◉ 努力分</a:t>
                      </a:r>
                    </a:p>
                    <a:p>
                      <a:r>
                        <a:rPr kumimoji="1" lang="ja-JP" altLang="en-US" sz="950" b="0" dirty="0" smtClean="0">
                          <a:solidFill>
                            <a:schemeClr val="tx1"/>
                          </a:solidFill>
                          <a:latin typeface="HGSｺﾞｼｯｸM" panose="020B0600000000000000" pitchFamily="50" charset="-128"/>
                          <a:ea typeface="HGSｺﾞｼｯｸM" panose="020B0600000000000000" pitchFamily="50" charset="-128"/>
                        </a:rPr>
                        <a:t>　　実収納率＋</a:t>
                      </a:r>
                      <a:r>
                        <a:rPr kumimoji="1" lang="en-US" altLang="ja-JP" sz="950" b="0" dirty="0" smtClean="0">
                          <a:solidFill>
                            <a:schemeClr val="tx1"/>
                          </a:solidFill>
                          <a:latin typeface="HGSｺﾞｼｯｸM" panose="020B0600000000000000" pitchFamily="50" charset="-128"/>
                          <a:ea typeface="HGSｺﾞｼｯｸM" panose="020B0600000000000000" pitchFamily="50" charset="-128"/>
                        </a:rPr>
                        <a:t>0.5</a:t>
                      </a:r>
                      <a:r>
                        <a:rPr kumimoji="1" lang="ja-JP" altLang="en-US" sz="950" b="0" dirty="0" smtClean="0">
                          <a:solidFill>
                            <a:schemeClr val="tx1"/>
                          </a:solidFill>
                          <a:latin typeface="HGSｺﾞｼｯｸM" panose="020B0600000000000000" pitchFamily="50" charset="-128"/>
                          <a:ea typeface="HGSｺﾞｼｯｸM" panose="020B0600000000000000" pitchFamily="50" charset="-128"/>
                        </a:rPr>
                        <a:t>％</a:t>
                      </a:r>
                    </a:p>
                  </a:txBody>
                  <a:tcPr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852753672"/>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483587734"/>
              </p:ext>
            </p:extLst>
          </p:nvPr>
        </p:nvGraphicFramePr>
        <p:xfrm>
          <a:off x="3256119" y="2624467"/>
          <a:ext cx="3404112" cy="940680"/>
        </p:xfrm>
        <a:graphic>
          <a:graphicData uri="http://schemas.openxmlformats.org/drawingml/2006/table">
            <a:tbl>
              <a:tblPr firstRow="1" bandRow="1">
                <a:tableStyleId>{7DF18680-E054-41AD-8BC1-D1AEF772440D}</a:tableStyleId>
              </a:tblPr>
              <a:tblGrid>
                <a:gridCol w="251986">
                  <a:extLst>
                    <a:ext uri="{9D8B030D-6E8A-4147-A177-3AD203B41FA5}">
                      <a16:colId xmlns:a16="http://schemas.microsoft.com/office/drawing/2014/main" val="4137625715"/>
                    </a:ext>
                  </a:extLst>
                </a:gridCol>
                <a:gridCol w="3152126">
                  <a:extLst>
                    <a:ext uri="{9D8B030D-6E8A-4147-A177-3AD203B41FA5}">
                      <a16:colId xmlns:a16="http://schemas.microsoft.com/office/drawing/2014/main" val="1837794094"/>
                    </a:ext>
                  </a:extLst>
                </a:gridCol>
              </a:tblGrid>
              <a:tr h="370840">
                <a:tc>
                  <a:txBody>
                    <a:bodyPr/>
                    <a:lstStyle/>
                    <a:p>
                      <a:r>
                        <a:rPr kumimoji="1" lang="ja-JP" altLang="en-US" sz="950" b="0" dirty="0" smtClean="0">
                          <a:solidFill>
                            <a:schemeClr val="tx1"/>
                          </a:solidFill>
                          <a:latin typeface="HGSｺﾞｼｯｸM" panose="020B0600000000000000" pitchFamily="50" charset="-128"/>
                          <a:ea typeface="HGSｺﾞｼｯｸM" panose="020B0600000000000000" pitchFamily="50" charset="-128"/>
                        </a:rPr>
                        <a:t>本算定</a:t>
                      </a:r>
                      <a:endParaRPr kumimoji="1" lang="ja-JP" altLang="en-US" sz="950" b="0" dirty="0">
                        <a:solidFill>
                          <a:schemeClr val="tx1"/>
                        </a:solidFill>
                        <a:latin typeface="HGSｺﾞｼｯｸM" panose="020B0600000000000000" pitchFamily="50" charset="-128"/>
                        <a:ea typeface="HGSｺﾞｼｯｸM" panose="020B0600000000000000" pitchFamily="50" charset="-128"/>
                      </a:endParaRPr>
                    </a:p>
                  </a:txBody>
                  <a:tcPr marL="72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50" b="0" dirty="0" smtClean="0">
                          <a:solidFill>
                            <a:schemeClr val="tx1"/>
                          </a:solidFill>
                          <a:latin typeface="HGSｺﾞｼｯｸM" panose="020B0600000000000000" pitchFamily="50" charset="-128"/>
                          <a:ea typeface="HGSｺﾞｼｯｸM" panose="020B0600000000000000" pitchFamily="50" charset="-128"/>
                        </a:rPr>
                        <a:t>　◉ 規模別基準収納率</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50" b="0" dirty="0" smtClean="0">
                          <a:solidFill>
                            <a:schemeClr val="tx1"/>
                          </a:solidFill>
                          <a:latin typeface="HGSｺﾞｼｯｸM" panose="020B0600000000000000" pitchFamily="50" charset="-128"/>
                          <a:ea typeface="HGSｺﾞｼｯｸM" panose="020B0600000000000000" pitchFamily="50" charset="-128"/>
                        </a:rPr>
                        <a:t>　　規模別平均収納率▲</a:t>
                      </a:r>
                      <a:r>
                        <a:rPr kumimoji="1" lang="en-US" altLang="ja-JP" sz="950" b="0" dirty="0" smtClean="0">
                          <a:solidFill>
                            <a:schemeClr val="tx1"/>
                          </a:solidFill>
                          <a:latin typeface="HGSｺﾞｼｯｸM" panose="020B0600000000000000" pitchFamily="50" charset="-128"/>
                          <a:ea typeface="HGSｺﾞｼｯｸM" panose="020B0600000000000000" pitchFamily="50" charset="-128"/>
                        </a:rPr>
                        <a:t>0.5</a:t>
                      </a:r>
                      <a:r>
                        <a:rPr kumimoji="1" lang="ja-JP" altLang="en-US" sz="950" b="0" dirty="0" smtClean="0">
                          <a:solidFill>
                            <a:schemeClr val="tx1"/>
                          </a:solidFill>
                          <a:latin typeface="HGSｺﾞｼｯｸM" panose="020B0600000000000000" pitchFamily="50" charset="-128"/>
                          <a:ea typeface="HGSｺﾞｼｯｸM" panose="020B0600000000000000"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50" b="0" dirty="0" smtClean="0">
                          <a:solidFill>
                            <a:schemeClr val="tx1"/>
                          </a:solidFill>
                          <a:latin typeface="HGSｺﾞｼｯｸM" panose="020B0600000000000000" pitchFamily="50" charset="-128"/>
                          <a:ea typeface="HGSｺﾞｼｯｸM" panose="020B0600000000000000" pitchFamily="50" charset="-128"/>
                        </a:rPr>
                        <a:t>　◉ インセンティブ</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50" b="0" dirty="0" smtClean="0">
                          <a:solidFill>
                            <a:schemeClr val="tx1"/>
                          </a:solidFill>
                          <a:latin typeface="HGSｺﾞｼｯｸM" panose="020B0600000000000000" pitchFamily="50" charset="-128"/>
                          <a:ea typeface="HGSｺﾞｼｯｸM" panose="020B0600000000000000" pitchFamily="50" charset="-128"/>
                        </a:rPr>
                        <a:t>　　規模別基準収納率を上回っている値の</a:t>
                      </a:r>
                      <a:r>
                        <a:rPr kumimoji="1" lang="en-US" altLang="ja-JP" sz="950" b="0" dirty="0" smtClean="0">
                          <a:solidFill>
                            <a:schemeClr val="tx1"/>
                          </a:solidFill>
                          <a:latin typeface="HGSｺﾞｼｯｸM" panose="020B0600000000000000" pitchFamily="50" charset="-128"/>
                          <a:ea typeface="HGSｺﾞｼｯｸM" panose="020B0600000000000000" pitchFamily="50" charset="-128"/>
                        </a:rPr>
                        <a:t>1/4</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50" b="0" dirty="0" smtClean="0">
                          <a:solidFill>
                            <a:schemeClr val="tx1"/>
                          </a:solidFill>
                          <a:latin typeface="HGSｺﾞｼｯｸM" panose="020B0600000000000000" pitchFamily="50" charset="-128"/>
                          <a:ea typeface="HGSｺﾞｼｯｸM" panose="020B0600000000000000" pitchFamily="50" charset="-128"/>
                        </a:rPr>
                        <a:t>　◉ 努力分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50" b="0" dirty="0" smtClean="0">
                          <a:solidFill>
                            <a:schemeClr val="tx1"/>
                          </a:solidFill>
                          <a:latin typeface="HGSｺﾞｼｯｸM" panose="020B0600000000000000" pitchFamily="50" charset="-128"/>
                          <a:ea typeface="HGSｺﾞｼｯｸM" panose="020B0600000000000000" pitchFamily="50" charset="-128"/>
                        </a:rPr>
                        <a:t>　　実収納率＋</a:t>
                      </a:r>
                      <a:r>
                        <a:rPr kumimoji="1" lang="en-US" altLang="ja-JP" sz="950" b="0" dirty="0" smtClean="0">
                          <a:solidFill>
                            <a:schemeClr val="tx1"/>
                          </a:solidFill>
                          <a:latin typeface="HGSｺﾞｼｯｸM" panose="020B0600000000000000" pitchFamily="50" charset="-128"/>
                          <a:ea typeface="HGSｺﾞｼｯｸM" panose="020B0600000000000000" pitchFamily="50" charset="-128"/>
                        </a:rPr>
                        <a:t>0.6</a:t>
                      </a:r>
                      <a:r>
                        <a:rPr kumimoji="1" lang="ja-JP" altLang="en-US" sz="950" b="0" dirty="0" smtClean="0">
                          <a:solidFill>
                            <a:schemeClr val="tx1"/>
                          </a:solidFill>
                          <a:latin typeface="HGSｺﾞｼｯｸM" panose="020B0600000000000000" pitchFamily="50" charset="-128"/>
                          <a:ea typeface="HGSｺﾞｼｯｸM" panose="020B0600000000000000" pitchFamily="50" charset="-128"/>
                        </a:rPr>
                        <a:t>％</a:t>
                      </a:r>
                    </a:p>
                  </a:txBody>
                  <a:tcPr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4260549933"/>
                  </a:ext>
                </a:extLst>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1392384790"/>
              </p:ext>
            </p:extLst>
          </p:nvPr>
        </p:nvGraphicFramePr>
        <p:xfrm>
          <a:off x="50355" y="3738646"/>
          <a:ext cx="9034091" cy="2885440"/>
        </p:xfrm>
        <a:graphic>
          <a:graphicData uri="http://schemas.openxmlformats.org/drawingml/2006/table">
            <a:tbl>
              <a:tblPr firstRow="1" bandRow="1">
                <a:tableStyleId>{5940675A-B579-460E-94D1-54222C63F5DA}</a:tableStyleId>
              </a:tblPr>
              <a:tblGrid>
                <a:gridCol w="794202">
                  <a:extLst>
                    <a:ext uri="{9D8B030D-6E8A-4147-A177-3AD203B41FA5}">
                      <a16:colId xmlns:a16="http://schemas.microsoft.com/office/drawing/2014/main" val="3442292603"/>
                    </a:ext>
                  </a:extLst>
                </a:gridCol>
                <a:gridCol w="2215275">
                  <a:extLst>
                    <a:ext uri="{9D8B030D-6E8A-4147-A177-3AD203B41FA5}">
                      <a16:colId xmlns:a16="http://schemas.microsoft.com/office/drawing/2014/main" val="103030943"/>
                    </a:ext>
                  </a:extLst>
                </a:gridCol>
                <a:gridCol w="3816424">
                  <a:extLst>
                    <a:ext uri="{9D8B030D-6E8A-4147-A177-3AD203B41FA5}">
                      <a16:colId xmlns:a16="http://schemas.microsoft.com/office/drawing/2014/main" val="2298063748"/>
                    </a:ext>
                  </a:extLst>
                </a:gridCol>
                <a:gridCol w="2208190">
                  <a:extLst>
                    <a:ext uri="{9D8B030D-6E8A-4147-A177-3AD203B41FA5}">
                      <a16:colId xmlns:a16="http://schemas.microsoft.com/office/drawing/2014/main" val="1031571040"/>
                    </a:ext>
                  </a:extLst>
                </a:gridCol>
              </a:tblGrid>
              <a:tr h="1686684">
                <a:tc>
                  <a:txBody>
                    <a:bodyPr/>
                    <a:lstStyle/>
                    <a:p>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保健事業</a:t>
                      </a:r>
                      <a:endParaRPr kumimoji="1" lang="en-US" altLang="ja-JP" sz="950" dirty="0" smtClean="0">
                        <a:solidFill>
                          <a:sysClr val="windowText" lastClr="000000"/>
                        </a:solidFill>
                        <a:latin typeface="HGPｺﾞｼｯｸE" panose="020B0900000000000000" pitchFamily="50" charset="-128"/>
                        <a:ea typeface="HGPｺﾞｼｯｸE" panose="020B0900000000000000" pitchFamily="50" charset="-128"/>
                      </a:endParaRPr>
                    </a:p>
                    <a:p>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（算定条件に関する事項のみ</a:t>
                      </a:r>
                      <a:endParaRPr kumimoji="1" lang="en-US" altLang="ja-JP" sz="950" dirty="0" smtClean="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独自事業分を含む保健事業における財源の在り方について検討</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　標準保険料率で賄う対象経費の取扱いについて、以下のとおり設定。</a:t>
                      </a: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仮算定結果を受けて、緊急対応措置として、本算定では、保険料額抑制のため、以下のとおりとする。</a:t>
                      </a: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　対象経費の基準額は、前年度保険料総額（医療分）の一定割合と、納付金算定時の報告額のいずれか低い額とする。本算定時には、仮算定時からの増額変更は行わない。</a:t>
                      </a: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　保健事業における財源の在り方について、引き続き検討。</a:t>
                      </a: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b="1"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独自事業分を含む保健事業における財源の在り方について</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検討（継続）</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74996905"/>
                  </a:ext>
                </a:extLst>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2932911510"/>
              </p:ext>
            </p:extLst>
          </p:nvPr>
        </p:nvGraphicFramePr>
        <p:xfrm>
          <a:off x="3256118" y="4006069"/>
          <a:ext cx="3404113" cy="670560"/>
        </p:xfrm>
        <a:graphic>
          <a:graphicData uri="http://schemas.openxmlformats.org/drawingml/2006/table">
            <a:tbl>
              <a:tblPr firstRow="1" bandRow="1">
                <a:tableStyleId>{5C22544A-7EE6-4342-B048-85BDC9FD1C3A}</a:tableStyleId>
              </a:tblPr>
              <a:tblGrid>
                <a:gridCol w="244151">
                  <a:extLst>
                    <a:ext uri="{9D8B030D-6E8A-4147-A177-3AD203B41FA5}">
                      <a16:colId xmlns:a16="http://schemas.microsoft.com/office/drawing/2014/main" val="1005868011"/>
                    </a:ext>
                  </a:extLst>
                </a:gridCol>
                <a:gridCol w="3159962">
                  <a:extLst>
                    <a:ext uri="{9D8B030D-6E8A-4147-A177-3AD203B41FA5}">
                      <a16:colId xmlns:a16="http://schemas.microsoft.com/office/drawing/2014/main" val="3455395828"/>
                    </a:ext>
                  </a:extLst>
                </a:gridCol>
              </a:tblGrid>
              <a:tr h="491341">
                <a:tc>
                  <a:txBody>
                    <a:bodyPr/>
                    <a:lstStyle/>
                    <a:p>
                      <a:r>
                        <a:rPr kumimoji="1" lang="ja-JP" altLang="en-US" sz="950" b="0" dirty="0" smtClean="0">
                          <a:solidFill>
                            <a:schemeClr val="tx1"/>
                          </a:solidFill>
                          <a:latin typeface="HGSｺﾞｼｯｸM" panose="020B0600000000000000" pitchFamily="50" charset="-128"/>
                          <a:ea typeface="HGSｺﾞｼｯｸM" panose="020B0600000000000000" pitchFamily="50" charset="-128"/>
                        </a:rPr>
                        <a:t>仮算定</a:t>
                      </a:r>
                      <a:endParaRPr kumimoji="1" lang="ja-JP" altLang="en-US" sz="950" b="0" dirty="0">
                        <a:solidFill>
                          <a:schemeClr val="tx1"/>
                        </a:solidFill>
                        <a:latin typeface="HGSｺﾞｼｯｸM" panose="020B0600000000000000" pitchFamily="50" charset="-128"/>
                        <a:ea typeface="HGSｺﾞｼｯｸM" panose="020B0600000000000000" pitchFamily="50" charset="-128"/>
                      </a:endParaRPr>
                    </a:p>
                  </a:txBody>
                  <a:tcPr marL="72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kumimoji="1" lang="ja-JP" altLang="en-US" sz="950" b="0" baseline="0" dirty="0" smtClean="0">
                          <a:solidFill>
                            <a:schemeClr val="tx1"/>
                          </a:solidFill>
                          <a:latin typeface="HGSｺﾞｼｯｸM" panose="020B0600000000000000" pitchFamily="50" charset="-128"/>
                          <a:ea typeface="HGSｺﾞｼｯｸM" panose="020B0600000000000000" pitchFamily="50" charset="-128"/>
                        </a:rPr>
                        <a:t>府保険料総額 （医療分）の</a:t>
                      </a:r>
                      <a:r>
                        <a:rPr kumimoji="1" lang="en-US" altLang="ja-JP" sz="950" b="0" baseline="0" dirty="0" smtClean="0">
                          <a:solidFill>
                            <a:schemeClr val="tx1"/>
                          </a:solidFill>
                          <a:latin typeface="HGSｺﾞｼｯｸM" panose="020B0600000000000000" pitchFamily="50" charset="-128"/>
                          <a:ea typeface="HGSｺﾞｼｯｸM" panose="020B0600000000000000" pitchFamily="50" charset="-128"/>
                        </a:rPr>
                        <a:t>3.5</a:t>
                      </a:r>
                      <a:r>
                        <a:rPr kumimoji="1" lang="ja-JP" altLang="en-US" sz="950" b="0" baseline="0" dirty="0" smtClean="0">
                          <a:solidFill>
                            <a:schemeClr val="tx1"/>
                          </a:solidFill>
                          <a:latin typeface="HGSｺﾞｼｯｸM" panose="020B0600000000000000" pitchFamily="50" charset="-128"/>
                          <a:ea typeface="HGSｺﾞｼｯｸM" panose="020B0600000000000000" pitchFamily="50" charset="-128"/>
                        </a:rPr>
                        <a:t>％（被保険者数</a:t>
                      </a:r>
                      <a:r>
                        <a:rPr kumimoji="1" lang="en-US" altLang="ja-JP" sz="950" b="0" baseline="0" dirty="0" smtClean="0">
                          <a:solidFill>
                            <a:schemeClr val="tx1"/>
                          </a:solidFill>
                          <a:latin typeface="HGSｺﾞｼｯｸM" panose="020B0600000000000000" pitchFamily="50" charset="-128"/>
                          <a:ea typeface="HGSｺﾞｼｯｸM" panose="020B0600000000000000" pitchFamily="50" charset="-128"/>
                        </a:rPr>
                        <a:t>10</a:t>
                      </a:r>
                      <a:r>
                        <a:rPr kumimoji="1" lang="ja-JP" altLang="en-US" sz="950" b="0" baseline="0" dirty="0" smtClean="0">
                          <a:solidFill>
                            <a:schemeClr val="tx1"/>
                          </a:solidFill>
                          <a:latin typeface="HGSｺﾞｼｯｸM" panose="020B0600000000000000" pitchFamily="50" charset="-128"/>
                          <a:ea typeface="HGSｺﾞｼｯｸM" panose="020B0600000000000000" pitchFamily="50" charset="-128"/>
                        </a:rPr>
                        <a:t>万人以上の保険者）、</a:t>
                      </a:r>
                      <a:r>
                        <a:rPr kumimoji="1" lang="en-US" altLang="ja-JP" sz="950" b="0" baseline="0" dirty="0" smtClean="0">
                          <a:solidFill>
                            <a:schemeClr val="tx1"/>
                          </a:solidFill>
                          <a:latin typeface="HGSｺﾞｼｯｸM" panose="020B0600000000000000" pitchFamily="50" charset="-128"/>
                          <a:ea typeface="HGSｺﾞｼｯｸM" panose="020B0600000000000000" pitchFamily="50" charset="-128"/>
                        </a:rPr>
                        <a:t>5.0</a:t>
                      </a:r>
                      <a:r>
                        <a:rPr kumimoji="1" lang="ja-JP" altLang="en-US" sz="950" b="0" baseline="0" dirty="0" smtClean="0">
                          <a:solidFill>
                            <a:schemeClr val="tx1"/>
                          </a:solidFill>
                          <a:latin typeface="HGSｺﾞｼｯｸM" panose="020B0600000000000000" pitchFamily="50" charset="-128"/>
                          <a:ea typeface="HGSｺﾞｼｯｸM" panose="020B0600000000000000" pitchFamily="50" charset="-128"/>
                        </a:rPr>
                        <a:t>％ （その他の保険者）を保健事業分の上限と して、事業費納付金の対象となる保健事業費（共通分）を除く部分を独自事業分とする。</a:t>
                      </a: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002427017"/>
                  </a:ext>
                </a:extLst>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1029631493"/>
              </p:ext>
            </p:extLst>
          </p:nvPr>
        </p:nvGraphicFramePr>
        <p:xfrm>
          <a:off x="3270208" y="5085208"/>
          <a:ext cx="3390023" cy="525780"/>
        </p:xfrm>
        <a:graphic>
          <a:graphicData uri="http://schemas.openxmlformats.org/drawingml/2006/table">
            <a:tbl>
              <a:tblPr firstRow="1" bandRow="1">
                <a:tableStyleId>{5C22544A-7EE6-4342-B048-85BDC9FD1C3A}</a:tableStyleId>
              </a:tblPr>
              <a:tblGrid>
                <a:gridCol w="240752">
                  <a:extLst>
                    <a:ext uri="{9D8B030D-6E8A-4147-A177-3AD203B41FA5}">
                      <a16:colId xmlns:a16="http://schemas.microsoft.com/office/drawing/2014/main" val="1578790523"/>
                    </a:ext>
                  </a:extLst>
                </a:gridCol>
                <a:gridCol w="3149271">
                  <a:extLst>
                    <a:ext uri="{9D8B030D-6E8A-4147-A177-3AD203B41FA5}">
                      <a16:colId xmlns:a16="http://schemas.microsoft.com/office/drawing/2014/main" val="321643408"/>
                    </a:ext>
                  </a:extLst>
                </a:gridCol>
              </a:tblGrid>
              <a:tr h="445445">
                <a:tc>
                  <a:txBody>
                    <a:bodyPr/>
                    <a:lstStyle/>
                    <a:p>
                      <a:r>
                        <a:rPr kumimoji="1" lang="ja-JP" altLang="en-US" sz="950" b="0" dirty="0" smtClean="0">
                          <a:solidFill>
                            <a:schemeClr val="tx1"/>
                          </a:solidFill>
                          <a:latin typeface="HGPｺﾞｼｯｸM" panose="020B0600000000000000" pitchFamily="50" charset="-128"/>
                          <a:ea typeface="HGPｺﾞｼｯｸM" panose="020B0600000000000000" pitchFamily="50" charset="-128"/>
                        </a:rPr>
                        <a:t>本算定</a:t>
                      </a:r>
                      <a:endParaRPr kumimoji="1" lang="ja-JP" altLang="en-US" sz="950" b="0" dirty="0">
                        <a:solidFill>
                          <a:schemeClr val="tx1"/>
                        </a:solidFill>
                        <a:latin typeface="HGPｺﾞｼｯｸM" panose="020B0600000000000000" pitchFamily="50" charset="-128"/>
                        <a:ea typeface="HGPｺﾞｼｯｸM" panose="020B0600000000000000" pitchFamily="50" charset="-128"/>
                      </a:endParaRPr>
                    </a:p>
                  </a:txBody>
                  <a:tcPr marL="72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b="0" u="none" dirty="0" smtClean="0">
                          <a:solidFill>
                            <a:schemeClr val="tx1"/>
                          </a:solidFill>
                          <a:latin typeface="HGPｺﾞｼｯｸM" panose="020B0600000000000000" pitchFamily="50" charset="-128"/>
                          <a:ea typeface="HGPｺﾞｼｯｸM" panose="020B0600000000000000" pitchFamily="50" charset="-128"/>
                        </a:rPr>
                        <a:t>　上記の設定に基づく仮算定時の申請額の</a:t>
                      </a:r>
                      <a:r>
                        <a:rPr kumimoji="1" lang="en-US" altLang="ja-JP" sz="950" b="0" u="none" dirty="0" smtClean="0">
                          <a:solidFill>
                            <a:schemeClr val="tx1"/>
                          </a:solidFill>
                          <a:latin typeface="HGPｺﾞｼｯｸM" panose="020B0600000000000000" pitchFamily="50" charset="-128"/>
                          <a:ea typeface="HGPｺﾞｼｯｸM" panose="020B0600000000000000" pitchFamily="50" charset="-128"/>
                        </a:rPr>
                        <a:t>50</a:t>
                      </a:r>
                      <a:r>
                        <a:rPr kumimoji="1" lang="ja-JP" altLang="en-US" sz="950" b="0" u="none" dirty="0" smtClean="0">
                          <a:solidFill>
                            <a:schemeClr val="tx1"/>
                          </a:solidFill>
                          <a:latin typeface="HGPｺﾞｼｯｸM" panose="020B0600000000000000" pitchFamily="50" charset="-128"/>
                          <a:ea typeface="HGPｺﾞｼｯｸM" panose="020B0600000000000000" pitchFamily="50" charset="-128"/>
                        </a:rPr>
                        <a:t>％を上限とすることとする。</a:t>
                      </a:r>
                      <a:endParaRPr kumimoji="1" lang="ja-JP" altLang="en-US" sz="950" b="0" dirty="0" smtClean="0">
                        <a:solidFill>
                          <a:schemeClr val="tx1"/>
                        </a:solidFill>
                        <a:latin typeface="HGPｺﾞｼｯｸM" panose="020B0600000000000000" pitchFamily="50" charset="-128"/>
                        <a:ea typeface="HGPｺﾞｼｯｸM" panose="020B0600000000000000"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875287623"/>
                  </a:ext>
                </a:extLst>
              </a:tr>
            </a:tbl>
          </a:graphicData>
        </a:graphic>
      </p:graphicFrame>
      <p:sp>
        <p:nvSpPr>
          <p:cNvPr id="9" name="スライド番号プレースホルダー 8"/>
          <p:cNvSpPr>
            <a:spLocks noGrp="1"/>
          </p:cNvSpPr>
          <p:nvPr>
            <p:ph type="sldNum" sz="quarter" idx="12"/>
          </p:nvPr>
        </p:nvSpPr>
        <p:spPr>
          <a:xfrm>
            <a:off x="7003859" y="6568394"/>
            <a:ext cx="2133600" cy="365125"/>
          </a:xfrm>
        </p:spPr>
        <p:txBody>
          <a:bodyPr/>
          <a:lstStyle/>
          <a:p>
            <a:fld id="{E4D4D2C3-0BAC-45EE-BEAA-AC94A6365396}" type="slidenum">
              <a:rPr kumimoji="1" lang="ja-JP" altLang="en-US" smtClean="0"/>
              <a:t>2</a:t>
            </a:fld>
            <a:endParaRPr kumimoji="1" lang="ja-JP" altLang="en-US" dirty="0"/>
          </a:p>
        </p:txBody>
      </p:sp>
    </p:spTree>
    <p:extLst>
      <p:ext uri="{BB962C8B-B14F-4D97-AF65-F5344CB8AC3E}">
        <p14:creationId xmlns:p14="http://schemas.microsoft.com/office/powerpoint/2010/main" val="804938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0528" y="-27384"/>
            <a:ext cx="8784976" cy="470986"/>
          </a:xfrm>
        </p:spPr>
        <p:txBody>
          <a:bodyPr>
            <a:noAutofit/>
          </a:bodyPr>
          <a:lstStyle/>
          <a:p>
            <a:r>
              <a:rPr lang="ja-JP" altLang="en-US" sz="1800" b="1" dirty="0" smtClean="0">
                <a:latin typeface="HGS創英角ｺﾞｼｯｸUB" panose="020B0900000000000000" pitchFamily="50" charset="-128"/>
                <a:ea typeface="HGS創英角ｺﾞｼｯｸUB" panose="020B0900000000000000" pitchFamily="50" charset="-128"/>
              </a:rPr>
              <a:t>令和４年度　財政</a:t>
            </a:r>
            <a:r>
              <a:rPr lang="ja-JP" altLang="ja-JP" sz="1800" b="1" dirty="0" smtClean="0">
                <a:latin typeface="HGS創英角ｺﾞｼｯｸUB" panose="020B0900000000000000" pitchFamily="50" charset="-128"/>
                <a:ea typeface="HGS創英角ｺﾞｼｯｸUB" panose="020B0900000000000000" pitchFamily="50" charset="-128"/>
              </a:rPr>
              <a:t>運営</a:t>
            </a:r>
            <a:r>
              <a:rPr lang="ja-JP" altLang="ja-JP" sz="1800" b="1" dirty="0">
                <a:latin typeface="HGS創英角ｺﾞｼｯｸUB" panose="020B0900000000000000" pitchFamily="50" charset="-128"/>
                <a:ea typeface="HGS創英角ｺﾞｼｯｸUB" panose="020B0900000000000000" pitchFamily="50" charset="-128"/>
              </a:rPr>
              <a:t>検討Ｗ・</a:t>
            </a:r>
            <a:r>
              <a:rPr lang="ja-JP" altLang="ja-JP" sz="1800" b="1" dirty="0" smtClean="0">
                <a:latin typeface="HGS創英角ｺﾞｼｯｸUB" panose="020B0900000000000000" pitchFamily="50" charset="-128"/>
                <a:ea typeface="HGS創英角ｺﾞｼｯｸUB" panose="020B0900000000000000" pitchFamily="50" charset="-128"/>
              </a:rPr>
              <a:t>Ｇ</a:t>
            </a:r>
            <a:r>
              <a:rPr lang="ja-JP" altLang="en-US" sz="1800" b="1" dirty="0" smtClean="0">
                <a:latin typeface="HGS創英角ｺﾞｼｯｸUB" panose="020B0900000000000000" pitchFamily="50" charset="-128"/>
                <a:ea typeface="HGS創英角ｺﾞｼｯｸUB" panose="020B0900000000000000" pitchFamily="50" charset="-128"/>
              </a:rPr>
              <a:t>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4234331582"/>
              </p:ext>
            </p:extLst>
          </p:nvPr>
        </p:nvGraphicFramePr>
        <p:xfrm>
          <a:off x="52760" y="409972"/>
          <a:ext cx="9034091" cy="3810278"/>
        </p:xfrm>
        <a:graphic>
          <a:graphicData uri="http://schemas.openxmlformats.org/drawingml/2006/table">
            <a:tbl>
              <a:tblPr firstRow="1" bandRow="1">
                <a:tableStyleId>{5940675A-B579-460E-94D1-54222C63F5DA}</a:tableStyleId>
              </a:tblPr>
              <a:tblGrid>
                <a:gridCol w="794202">
                  <a:extLst>
                    <a:ext uri="{9D8B030D-6E8A-4147-A177-3AD203B41FA5}">
                      <a16:colId xmlns:a16="http://schemas.microsoft.com/office/drawing/2014/main" val="20000"/>
                    </a:ext>
                  </a:extLst>
                </a:gridCol>
                <a:gridCol w="2212870">
                  <a:extLst>
                    <a:ext uri="{9D8B030D-6E8A-4147-A177-3AD203B41FA5}">
                      <a16:colId xmlns:a16="http://schemas.microsoft.com/office/drawing/2014/main" val="20004"/>
                    </a:ext>
                  </a:extLst>
                </a:gridCol>
                <a:gridCol w="3744416">
                  <a:extLst>
                    <a:ext uri="{9D8B030D-6E8A-4147-A177-3AD203B41FA5}">
                      <a16:colId xmlns:a16="http://schemas.microsoft.com/office/drawing/2014/main" val="4110931989"/>
                    </a:ext>
                  </a:extLst>
                </a:gridCol>
                <a:gridCol w="2282603">
                  <a:extLst>
                    <a:ext uri="{9D8B030D-6E8A-4147-A177-3AD203B41FA5}">
                      <a16:colId xmlns:a16="http://schemas.microsoft.com/office/drawing/2014/main" val="877537854"/>
                    </a:ext>
                  </a:extLst>
                </a:gridCol>
              </a:tblGrid>
              <a:tr h="366038">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項目</a:t>
                      </a:r>
                      <a:endPar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令和４年度検討事項</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これまでの検討結果</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令和５年度に検討すべき主な事項</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10000"/>
                  </a:ext>
                </a:extLst>
              </a:tr>
              <a:tr h="1428854">
                <a:tc>
                  <a:txBody>
                    <a:bodyPr/>
                    <a:lstStyle/>
                    <a:p>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財政安定化基金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a:t>
                      </a:r>
                      <a:r>
                        <a:rPr lang="ja-JP" altLang="en-US" sz="950" dirty="0" smtClean="0">
                          <a:solidFill>
                            <a:schemeClr val="tx1"/>
                          </a:solidFill>
                          <a:latin typeface="HGPｺﾞｼｯｸM" panose="020B0600000000000000" pitchFamily="50" charset="-128"/>
                          <a:ea typeface="HGPｺﾞｼｯｸM" panose="020B0600000000000000" pitchFamily="50" charset="-128"/>
                        </a:rPr>
                        <a:t>保険料の平準化等を図る観点から、基金への積立に係る基本的な考え方等について、引き続き検討</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en-US" altLang="ja-JP" sz="950" dirty="0" smtClean="0">
                          <a:solidFill>
                            <a:schemeClr val="tx1"/>
                          </a:solidFill>
                          <a:latin typeface="HGPｺﾞｼｯｸM" panose="020B0600000000000000" pitchFamily="50" charset="-128"/>
                          <a:ea typeface="HGPｺﾞｼｯｸM" panose="020B0600000000000000" pitchFamily="50" charset="-128"/>
                        </a:rPr>
                        <a:t>【</a:t>
                      </a:r>
                      <a:r>
                        <a:rPr lang="ja-JP" altLang="en-US" sz="950" dirty="0" smtClean="0">
                          <a:solidFill>
                            <a:schemeClr val="tx1"/>
                          </a:solidFill>
                          <a:latin typeface="HGPｺﾞｼｯｸM" panose="020B0600000000000000" pitchFamily="50" charset="-128"/>
                          <a:ea typeface="HGPｺﾞｼｯｸM" panose="020B0600000000000000" pitchFamily="50" charset="-128"/>
                        </a:rPr>
                        <a:t>前期高齢者交付金精算額の平準化</a:t>
                      </a:r>
                      <a:r>
                        <a:rPr lang="en-US" altLang="ja-JP" sz="950" dirty="0" smtClean="0">
                          <a:solidFill>
                            <a:schemeClr val="tx1"/>
                          </a:solidFill>
                          <a:latin typeface="HGPｺﾞｼｯｸM" panose="020B0600000000000000" pitchFamily="50" charset="-128"/>
                          <a:ea typeface="HGPｺﾞｼｯｸM" panose="020B0600000000000000" pitchFamily="50" charset="-128"/>
                        </a:rPr>
                        <a:t>】</a:t>
                      </a: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950" dirty="0" smtClean="0">
                          <a:solidFill>
                            <a:schemeClr val="tx1"/>
                          </a:solidFill>
                          <a:latin typeface="HGPｺﾞｼｯｸM" panose="020B0600000000000000" pitchFamily="50" charset="-128"/>
                          <a:ea typeface="HGPｺﾞｼｯｸM" panose="020B0600000000000000" pitchFamily="50" charset="-128"/>
                        </a:rPr>
                        <a:t>　（</a:t>
                      </a:r>
                      <a:r>
                        <a:rPr lang="en-US" altLang="ja-JP" sz="950" dirty="0" smtClean="0">
                          <a:solidFill>
                            <a:schemeClr val="tx1"/>
                          </a:solidFill>
                          <a:latin typeface="HGPｺﾞｼｯｸM" panose="020B0600000000000000" pitchFamily="50" charset="-128"/>
                          <a:ea typeface="HGPｺﾞｼｯｸM" panose="020B0600000000000000" pitchFamily="50" charset="-128"/>
                        </a:rPr>
                        <a:t>A</a:t>
                      </a:r>
                      <a:r>
                        <a:rPr lang="ja-JP" altLang="en-US" sz="950" dirty="0" smtClean="0">
                          <a:solidFill>
                            <a:schemeClr val="tx1"/>
                          </a:solidFill>
                          <a:latin typeface="HGPｺﾞｼｯｸM" panose="020B0600000000000000" pitchFamily="50" charset="-128"/>
                          <a:ea typeface="HGPｺﾞｼｯｸM" panose="020B0600000000000000" pitchFamily="50" charset="-128"/>
                        </a:rPr>
                        <a:t>）・・・「当該年度の前期高齢者交付金に加減算される２年前の</a:t>
                      </a:r>
                      <a:endParaRPr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950" dirty="0" smtClean="0">
                          <a:solidFill>
                            <a:schemeClr val="tx1"/>
                          </a:solidFill>
                          <a:latin typeface="HGPｺﾞｼｯｸM" panose="020B0600000000000000" pitchFamily="50" charset="-128"/>
                          <a:ea typeface="HGPｺﾞｼｯｸM" panose="020B0600000000000000" pitchFamily="50" charset="-128"/>
                        </a:rPr>
                        <a:t>　　　　　</a:t>
                      </a:r>
                      <a:r>
                        <a:rPr lang="ja-JP" altLang="en-US" sz="950" baseline="0" dirty="0" smtClean="0">
                          <a:solidFill>
                            <a:schemeClr val="tx1"/>
                          </a:solidFill>
                          <a:latin typeface="HGPｺﾞｼｯｸM" panose="020B0600000000000000" pitchFamily="50" charset="-128"/>
                          <a:ea typeface="HGPｺﾞｼｯｸM" panose="020B0600000000000000" pitchFamily="50" charset="-128"/>
                        </a:rPr>
                        <a:t> </a:t>
                      </a:r>
                      <a:r>
                        <a:rPr lang="ja-JP" altLang="en-US" sz="950" dirty="0" smtClean="0">
                          <a:solidFill>
                            <a:schemeClr val="tx1"/>
                          </a:solidFill>
                          <a:latin typeface="HGPｺﾞｼｯｸM" panose="020B0600000000000000" pitchFamily="50" charset="-128"/>
                          <a:ea typeface="HGPｺﾞｼｯｸM" panose="020B0600000000000000" pitchFamily="50" charset="-128"/>
                        </a:rPr>
                        <a:t>１人あたり精算額」</a:t>
                      </a:r>
                      <a:endParaRPr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950" dirty="0" smtClean="0">
                          <a:solidFill>
                            <a:schemeClr val="tx1"/>
                          </a:solidFill>
                          <a:latin typeface="HGPｺﾞｼｯｸM" panose="020B0600000000000000" pitchFamily="50" charset="-128"/>
                          <a:ea typeface="HGPｺﾞｼｯｸM" panose="020B0600000000000000" pitchFamily="50" charset="-128"/>
                        </a:rPr>
                        <a:t>　（</a:t>
                      </a:r>
                      <a:r>
                        <a:rPr lang="en-US" altLang="ja-JP" sz="950" dirty="0" smtClean="0">
                          <a:solidFill>
                            <a:schemeClr val="tx1"/>
                          </a:solidFill>
                          <a:latin typeface="HGPｺﾞｼｯｸM" panose="020B0600000000000000" pitchFamily="50" charset="-128"/>
                          <a:ea typeface="HGPｺﾞｼｯｸM" panose="020B0600000000000000" pitchFamily="50" charset="-128"/>
                        </a:rPr>
                        <a:t>B</a:t>
                      </a:r>
                      <a:r>
                        <a:rPr lang="ja-JP" altLang="en-US" sz="950" dirty="0" smtClean="0">
                          <a:solidFill>
                            <a:schemeClr val="tx1"/>
                          </a:solidFill>
                          <a:latin typeface="HGPｺﾞｼｯｸM" panose="020B0600000000000000" pitchFamily="50" charset="-128"/>
                          <a:ea typeface="HGPｺﾞｼｯｸM" panose="020B0600000000000000" pitchFamily="50" charset="-128"/>
                        </a:rPr>
                        <a:t>）・・・「直近３カ年平均の１人あたり精算額」</a:t>
                      </a:r>
                      <a:endParaRPr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lang="ja-JP" altLang="en-US" sz="950" dirty="0" smtClean="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950" dirty="0" smtClean="0">
                          <a:solidFill>
                            <a:schemeClr val="tx1"/>
                          </a:solidFill>
                          <a:latin typeface="HGPｺﾞｼｯｸM" panose="020B0600000000000000" pitchFamily="50" charset="-128"/>
                          <a:ea typeface="HGPｺﾞｼｯｸM" panose="020B0600000000000000" pitchFamily="50" charset="-128"/>
                        </a:rPr>
                        <a:t>●　保険料の平準化等を図る観点から、　（</a:t>
                      </a:r>
                      <a:r>
                        <a:rPr lang="en-US" altLang="ja-JP" sz="950" dirty="0" smtClean="0">
                          <a:solidFill>
                            <a:schemeClr val="tx1"/>
                          </a:solidFill>
                          <a:latin typeface="HGPｺﾞｼｯｸM" panose="020B0600000000000000" pitchFamily="50" charset="-128"/>
                          <a:ea typeface="HGPｺﾞｼｯｸM" panose="020B0600000000000000" pitchFamily="50" charset="-128"/>
                        </a:rPr>
                        <a:t>A</a:t>
                      </a:r>
                      <a:r>
                        <a:rPr lang="ja-JP" altLang="en-US" sz="950" dirty="0" smtClean="0">
                          <a:solidFill>
                            <a:schemeClr val="tx1"/>
                          </a:solidFill>
                          <a:latin typeface="HGPｺﾞｼｯｸM" panose="020B0600000000000000" pitchFamily="50" charset="-128"/>
                          <a:ea typeface="HGPｺﾞｼｯｸM" panose="020B0600000000000000" pitchFamily="50" charset="-128"/>
                        </a:rPr>
                        <a:t>）と（</a:t>
                      </a:r>
                      <a:r>
                        <a:rPr lang="en-US" altLang="ja-JP" sz="950" dirty="0" smtClean="0">
                          <a:solidFill>
                            <a:schemeClr val="tx1"/>
                          </a:solidFill>
                          <a:latin typeface="HGPｺﾞｼｯｸM" panose="020B0600000000000000" pitchFamily="50" charset="-128"/>
                          <a:ea typeface="HGPｺﾞｼｯｸM" panose="020B0600000000000000" pitchFamily="50" charset="-128"/>
                        </a:rPr>
                        <a:t>B</a:t>
                      </a:r>
                      <a:r>
                        <a:rPr lang="ja-JP" altLang="en-US" sz="950" dirty="0" smtClean="0">
                          <a:solidFill>
                            <a:schemeClr val="tx1"/>
                          </a:solidFill>
                          <a:latin typeface="HGPｺﾞｼｯｸM" panose="020B0600000000000000" pitchFamily="50" charset="-128"/>
                          <a:ea typeface="HGPｺﾞｼｯｸM" panose="020B0600000000000000" pitchFamily="50" charset="-128"/>
                        </a:rPr>
                        <a:t>）を比較し、（</a:t>
                      </a:r>
                      <a:r>
                        <a:rPr lang="en-US" altLang="ja-JP" sz="950" dirty="0" smtClean="0">
                          <a:solidFill>
                            <a:schemeClr val="tx1"/>
                          </a:solidFill>
                          <a:latin typeface="HGPｺﾞｼｯｸM" panose="020B0600000000000000" pitchFamily="50" charset="-128"/>
                          <a:ea typeface="HGPｺﾞｼｯｸM" panose="020B0600000000000000" pitchFamily="50" charset="-128"/>
                        </a:rPr>
                        <a:t>A</a:t>
                      </a:r>
                      <a:r>
                        <a:rPr lang="ja-JP" altLang="en-US" sz="950" dirty="0" smtClean="0">
                          <a:solidFill>
                            <a:schemeClr val="tx1"/>
                          </a:solidFill>
                          <a:latin typeface="HGPｺﾞｼｯｸM" panose="020B0600000000000000" pitchFamily="50" charset="-128"/>
                          <a:ea typeface="HGPｺﾞｼｯｸM" panose="020B0600000000000000" pitchFamily="50" charset="-128"/>
                        </a:rPr>
                        <a:t>）が（</a:t>
                      </a:r>
                      <a:r>
                        <a:rPr lang="en-US" altLang="ja-JP" sz="950" dirty="0" smtClean="0">
                          <a:solidFill>
                            <a:schemeClr val="tx1"/>
                          </a:solidFill>
                          <a:latin typeface="HGPｺﾞｼｯｸM" panose="020B0600000000000000" pitchFamily="50" charset="-128"/>
                          <a:ea typeface="HGPｺﾞｼｯｸM" panose="020B0600000000000000" pitchFamily="50" charset="-128"/>
                        </a:rPr>
                        <a:t>B</a:t>
                      </a:r>
                      <a:r>
                        <a:rPr lang="ja-JP" altLang="en-US" sz="950" dirty="0" smtClean="0">
                          <a:solidFill>
                            <a:schemeClr val="tx1"/>
                          </a:solidFill>
                          <a:latin typeface="HGPｺﾞｼｯｸM" panose="020B0600000000000000" pitchFamily="50" charset="-128"/>
                          <a:ea typeface="HGPｺﾞｼｯｸM" panose="020B0600000000000000" pitchFamily="50" charset="-128"/>
                        </a:rPr>
                        <a:t>）よりも低い場合は、その差額に２年前の被保険者数を乗じた額を後年度に生じる精算に備えて留保する。</a:t>
                      </a: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950" dirty="0" smtClean="0">
                          <a:solidFill>
                            <a:schemeClr val="tx1"/>
                          </a:solidFill>
                          <a:latin typeface="HGPｺﾞｼｯｸM" panose="020B0600000000000000" pitchFamily="50" charset="-128"/>
                          <a:ea typeface="HGPｺﾞｼｯｸM" panose="020B0600000000000000" pitchFamily="50" charset="-128"/>
                        </a:rPr>
                        <a:t>　　 （</a:t>
                      </a:r>
                      <a:r>
                        <a:rPr lang="en-US" altLang="ja-JP" sz="950" dirty="0" smtClean="0">
                          <a:solidFill>
                            <a:schemeClr val="tx1"/>
                          </a:solidFill>
                          <a:latin typeface="HGPｺﾞｼｯｸM" panose="020B0600000000000000" pitchFamily="50" charset="-128"/>
                          <a:ea typeface="HGPｺﾞｼｯｸM" panose="020B0600000000000000" pitchFamily="50" charset="-128"/>
                        </a:rPr>
                        <a:t>A</a:t>
                      </a:r>
                      <a:r>
                        <a:rPr lang="ja-JP" altLang="en-US" sz="950" dirty="0" smtClean="0">
                          <a:solidFill>
                            <a:schemeClr val="tx1"/>
                          </a:solidFill>
                          <a:latin typeface="HGPｺﾞｼｯｸM" panose="020B0600000000000000" pitchFamily="50" charset="-128"/>
                          <a:ea typeface="HGPｺﾞｼｯｸM" panose="020B0600000000000000" pitchFamily="50" charset="-128"/>
                        </a:rPr>
                        <a:t>）が（</a:t>
                      </a:r>
                      <a:r>
                        <a:rPr lang="en-US" altLang="ja-JP" sz="950" dirty="0" smtClean="0">
                          <a:solidFill>
                            <a:schemeClr val="tx1"/>
                          </a:solidFill>
                          <a:latin typeface="HGPｺﾞｼｯｸM" panose="020B0600000000000000" pitchFamily="50" charset="-128"/>
                          <a:ea typeface="HGPｺﾞｼｯｸM" panose="020B0600000000000000" pitchFamily="50" charset="-128"/>
                        </a:rPr>
                        <a:t>B</a:t>
                      </a:r>
                      <a:r>
                        <a:rPr lang="ja-JP" altLang="en-US" sz="950" dirty="0" smtClean="0">
                          <a:solidFill>
                            <a:schemeClr val="tx1"/>
                          </a:solidFill>
                          <a:latin typeface="HGPｺﾞｼｯｸM" panose="020B0600000000000000" pitchFamily="50" charset="-128"/>
                          <a:ea typeface="HGPｺﾞｼｯｸM" panose="020B0600000000000000" pitchFamily="50" charset="-128"/>
                        </a:rPr>
                        <a:t>）よりも高くなる場合は、上記留保財源の範囲内において、当該財源を活用し、３ヵ年平均となる水準まで（</a:t>
                      </a:r>
                      <a:r>
                        <a:rPr lang="en-US" altLang="ja-JP" sz="950" dirty="0" smtClean="0">
                          <a:solidFill>
                            <a:schemeClr val="tx1"/>
                          </a:solidFill>
                          <a:latin typeface="HGPｺﾞｼｯｸM" panose="020B0600000000000000" pitchFamily="50" charset="-128"/>
                          <a:ea typeface="HGPｺﾞｼｯｸM" panose="020B0600000000000000" pitchFamily="50" charset="-128"/>
                        </a:rPr>
                        <a:t>A</a:t>
                      </a:r>
                      <a:r>
                        <a:rPr lang="ja-JP" altLang="en-US" sz="950" dirty="0" smtClean="0">
                          <a:solidFill>
                            <a:schemeClr val="tx1"/>
                          </a:solidFill>
                          <a:latin typeface="HGPｺﾞｼｯｸM" panose="020B0600000000000000" pitchFamily="50" charset="-128"/>
                          <a:ea typeface="HGPｺﾞｼｯｸM" panose="020B0600000000000000" pitchFamily="50" charset="-128"/>
                        </a:rPr>
                        <a:t>）を抑制することにより、前期高齢者交付金の精算に伴う年度間の影響を緩和し、精算額の平準化を図る。</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仮算定結果を受けて、緊急対応措置として、本算定では、保険料額抑制のため、以下のとおりすることとする。</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a:t>
                      </a:r>
                      <a:r>
                        <a:rPr lang="ja-JP" altLang="en-US" sz="950" dirty="0" smtClean="0">
                          <a:solidFill>
                            <a:schemeClr val="tx1"/>
                          </a:solidFill>
                          <a:latin typeface="HGPｺﾞｼｯｸM" panose="020B0600000000000000" pitchFamily="50" charset="-128"/>
                          <a:ea typeface="HGPｺﾞｼｯｸM" panose="020B0600000000000000" pitchFamily="50" charset="-128"/>
                        </a:rPr>
                        <a:t>保険料の平準化等を図る観点</a:t>
                      </a:r>
                      <a:r>
                        <a:rPr lang="ja-JP" altLang="en-US" sz="950" smtClean="0">
                          <a:solidFill>
                            <a:schemeClr val="tx1"/>
                          </a:solidFill>
                          <a:latin typeface="HGPｺﾞｼｯｸM" panose="020B0600000000000000" pitchFamily="50" charset="-128"/>
                          <a:ea typeface="HGPｺﾞｼｯｸM" panose="020B0600000000000000" pitchFamily="50" charset="-128"/>
                        </a:rPr>
                        <a:t>から、財政</a:t>
                      </a:r>
                      <a:r>
                        <a:rPr lang="ja-JP" altLang="en-US" sz="950" dirty="0" smtClean="0">
                          <a:solidFill>
                            <a:schemeClr val="tx1"/>
                          </a:solidFill>
                          <a:latin typeface="HGPｺﾞｼｯｸM" panose="020B0600000000000000" pitchFamily="50" charset="-128"/>
                          <a:ea typeface="HGPｺﾞｼｯｸM" panose="020B0600000000000000" pitchFamily="50" charset="-128"/>
                        </a:rPr>
                        <a:t>調整事業に係る基本的な考え方等に</a:t>
                      </a:r>
                      <a:r>
                        <a:rPr lang="ja-JP" altLang="en-US" sz="950" smtClean="0">
                          <a:solidFill>
                            <a:schemeClr val="tx1"/>
                          </a:solidFill>
                          <a:latin typeface="HGPｺﾞｼｯｸM" panose="020B0600000000000000" pitchFamily="50" charset="-128"/>
                          <a:ea typeface="HGPｺﾞｼｯｸM" panose="020B0600000000000000" pitchFamily="50" charset="-128"/>
                        </a:rPr>
                        <a:t>ついて、基金への積立を含め、引き続き</a:t>
                      </a:r>
                      <a:r>
                        <a:rPr lang="ja-JP" altLang="en-US" sz="950" dirty="0" smtClean="0">
                          <a:solidFill>
                            <a:schemeClr val="tx1"/>
                          </a:solidFill>
                          <a:latin typeface="HGPｺﾞｼｯｸM" panose="020B0600000000000000" pitchFamily="50" charset="-128"/>
                          <a:ea typeface="HGPｺﾞｼｯｸM" panose="020B0600000000000000" pitchFamily="50" charset="-128"/>
                        </a:rPr>
                        <a:t>検討</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520594279"/>
              </p:ext>
            </p:extLst>
          </p:nvPr>
        </p:nvGraphicFramePr>
        <p:xfrm>
          <a:off x="3284871" y="2555071"/>
          <a:ext cx="3166492" cy="525780"/>
        </p:xfrm>
        <a:graphic>
          <a:graphicData uri="http://schemas.openxmlformats.org/drawingml/2006/table">
            <a:tbl>
              <a:tblPr firstRow="1" bandRow="1">
                <a:tableStyleId>{5C22544A-7EE6-4342-B048-85BDC9FD1C3A}</a:tableStyleId>
              </a:tblPr>
              <a:tblGrid>
                <a:gridCol w="227108">
                  <a:extLst>
                    <a:ext uri="{9D8B030D-6E8A-4147-A177-3AD203B41FA5}">
                      <a16:colId xmlns:a16="http://schemas.microsoft.com/office/drawing/2014/main" val="1005868011"/>
                    </a:ext>
                  </a:extLst>
                </a:gridCol>
                <a:gridCol w="2939384">
                  <a:extLst>
                    <a:ext uri="{9D8B030D-6E8A-4147-A177-3AD203B41FA5}">
                      <a16:colId xmlns:a16="http://schemas.microsoft.com/office/drawing/2014/main" val="3455395828"/>
                    </a:ext>
                  </a:extLst>
                </a:gridCol>
              </a:tblGrid>
              <a:tr h="491341">
                <a:tc>
                  <a:txBody>
                    <a:bodyPr/>
                    <a:lstStyle/>
                    <a:p>
                      <a:r>
                        <a:rPr kumimoji="1" lang="ja-JP" altLang="en-US" sz="950" b="0" dirty="0" smtClean="0">
                          <a:solidFill>
                            <a:schemeClr val="tx1"/>
                          </a:solidFill>
                          <a:latin typeface="HGPｺﾞｼｯｸM" panose="020B0600000000000000" pitchFamily="50" charset="-128"/>
                          <a:ea typeface="HGPｺﾞｼｯｸM" panose="020B0600000000000000" pitchFamily="50" charset="-128"/>
                        </a:rPr>
                        <a:t>仮算定</a:t>
                      </a:r>
                      <a:endParaRPr kumimoji="1" lang="ja-JP" altLang="en-US" sz="950" b="0" dirty="0">
                        <a:solidFill>
                          <a:schemeClr val="tx1"/>
                        </a:solidFill>
                        <a:latin typeface="HGPｺﾞｼｯｸM" panose="020B0600000000000000" pitchFamily="50" charset="-128"/>
                        <a:ea typeface="HGPｺﾞｼｯｸM" panose="020B0600000000000000" pitchFamily="50" charset="-128"/>
                      </a:endParaRPr>
                    </a:p>
                  </a:txBody>
                  <a:tcPr marL="72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dist"/>
                      <a:r>
                        <a:rPr kumimoji="1" lang="ja-JP" altLang="en-US" sz="950" b="0" baseline="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950" b="0" dirty="0" smtClean="0">
                          <a:solidFill>
                            <a:schemeClr val="tx1"/>
                          </a:solidFill>
                          <a:latin typeface="HGPｺﾞｼｯｸM" panose="020B0600000000000000" pitchFamily="50" charset="-128"/>
                          <a:ea typeface="HGPｺﾞｼｯｸM" panose="020B0600000000000000" pitchFamily="50" charset="-128"/>
                        </a:rPr>
                        <a:t>（</a:t>
                      </a:r>
                      <a:r>
                        <a:rPr kumimoji="1" lang="en-US" altLang="ja-JP" sz="950" b="0" dirty="0" smtClean="0">
                          <a:solidFill>
                            <a:schemeClr val="tx1"/>
                          </a:solidFill>
                          <a:latin typeface="HGPｺﾞｼｯｸM" panose="020B0600000000000000" pitchFamily="50" charset="-128"/>
                          <a:ea typeface="HGPｺﾞｼｯｸM" panose="020B0600000000000000" pitchFamily="50" charset="-128"/>
                        </a:rPr>
                        <a:t>A)</a:t>
                      </a:r>
                      <a:r>
                        <a:rPr kumimoji="1" lang="ja-JP" altLang="en-US" sz="950" b="0" dirty="0" smtClean="0">
                          <a:solidFill>
                            <a:schemeClr val="tx1"/>
                          </a:solidFill>
                          <a:latin typeface="HGPｺﾞｼｯｸM" panose="020B0600000000000000" pitchFamily="50" charset="-128"/>
                          <a:ea typeface="HGPｺﾞｼｯｸM" panose="020B0600000000000000" pitchFamily="50" charset="-128"/>
                        </a:rPr>
                        <a:t>が（</a:t>
                      </a:r>
                      <a:r>
                        <a:rPr kumimoji="1" lang="en-US" altLang="ja-JP" sz="950" b="0" dirty="0" smtClean="0">
                          <a:solidFill>
                            <a:schemeClr val="tx1"/>
                          </a:solidFill>
                          <a:latin typeface="HGPｺﾞｼｯｸM" panose="020B0600000000000000" pitchFamily="50" charset="-128"/>
                          <a:ea typeface="HGPｺﾞｼｯｸM" panose="020B0600000000000000" pitchFamily="50" charset="-128"/>
                        </a:rPr>
                        <a:t>B)</a:t>
                      </a:r>
                      <a:r>
                        <a:rPr kumimoji="1" lang="ja-JP" altLang="en-US" sz="950" b="0" dirty="0" smtClean="0">
                          <a:solidFill>
                            <a:schemeClr val="tx1"/>
                          </a:solidFill>
                          <a:latin typeface="HGPｺﾞｼｯｸM" panose="020B0600000000000000" pitchFamily="50" charset="-128"/>
                          <a:ea typeface="HGPｺﾞｼｯｸM" panose="020B0600000000000000" pitchFamily="50" charset="-128"/>
                        </a:rPr>
                        <a:t>よりも低かったため、その差額に２年前の</a:t>
                      </a:r>
                      <a:endParaRPr kumimoji="1" lang="en-US" altLang="ja-JP" sz="950" b="0"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950" b="0" dirty="0" smtClean="0">
                          <a:solidFill>
                            <a:schemeClr val="tx1"/>
                          </a:solidFill>
                          <a:latin typeface="HGPｺﾞｼｯｸM" panose="020B0600000000000000" pitchFamily="50" charset="-128"/>
                          <a:ea typeface="HGPｺﾞｼｯｸM" panose="020B0600000000000000" pitchFamily="50" charset="-128"/>
                        </a:rPr>
                        <a:t>被保険者数を乗じた額を留保額とした。</a:t>
                      </a:r>
                      <a:endParaRPr kumimoji="1" lang="ja-JP" altLang="en-US" sz="950" b="0" dirty="0">
                        <a:solidFill>
                          <a:schemeClr val="tx1"/>
                        </a:solidFill>
                        <a:latin typeface="HGPｺﾞｼｯｸM" panose="020B0600000000000000" pitchFamily="50" charset="-128"/>
                        <a:ea typeface="HGPｺﾞｼｯｸM" panose="020B0600000000000000" pitchFamily="50" charset="-128"/>
                      </a:endParaRPr>
                    </a:p>
                  </a:txBody>
                  <a:tcPr marL="72000" marR="72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002427017"/>
                  </a:ext>
                </a:extLst>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4235160085"/>
              </p:ext>
            </p:extLst>
          </p:nvPr>
        </p:nvGraphicFramePr>
        <p:xfrm>
          <a:off x="3284871" y="3514069"/>
          <a:ext cx="3166492" cy="525780"/>
        </p:xfrm>
        <a:graphic>
          <a:graphicData uri="http://schemas.openxmlformats.org/drawingml/2006/table">
            <a:tbl>
              <a:tblPr firstRow="1" bandRow="1">
                <a:tableStyleId>{5C22544A-7EE6-4342-B048-85BDC9FD1C3A}</a:tableStyleId>
              </a:tblPr>
              <a:tblGrid>
                <a:gridCol w="224877">
                  <a:extLst>
                    <a:ext uri="{9D8B030D-6E8A-4147-A177-3AD203B41FA5}">
                      <a16:colId xmlns:a16="http://schemas.microsoft.com/office/drawing/2014/main" val="1578790523"/>
                    </a:ext>
                  </a:extLst>
                </a:gridCol>
                <a:gridCol w="2941615">
                  <a:extLst>
                    <a:ext uri="{9D8B030D-6E8A-4147-A177-3AD203B41FA5}">
                      <a16:colId xmlns:a16="http://schemas.microsoft.com/office/drawing/2014/main" val="321643408"/>
                    </a:ext>
                  </a:extLst>
                </a:gridCol>
              </a:tblGrid>
              <a:tr h="445445">
                <a:tc>
                  <a:txBody>
                    <a:bodyPr/>
                    <a:lstStyle/>
                    <a:p>
                      <a:r>
                        <a:rPr kumimoji="1" lang="ja-JP" altLang="en-US" sz="950" b="0" dirty="0" smtClean="0">
                          <a:solidFill>
                            <a:schemeClr val="tx1"/>
                          </a:solidFill>
                          <a:latin typeface="HGSｺﾞｼｯｸM" panose="020B0600000000000000" pitchFamily="50" charset="-128"/>
                          <a:ea typeface="HGSｺﾞｼｯｸM" panose="020B0600000000000000" pitchFamily="50" charset="-128"/>
                        </a:rPr>
                        <a:t>本算定</a:t>
                      </a:r>
                      <a:endParaRPr kumimoji="1" lang="ja-JP" altLang="en-US" sz="950" b="0" dirty="0">
                        <a:solidFill>
                          <a:schemeClr val="tx1"/>
                        </a:solidFill>
                        <a:latin typeface="HGSｺﾞｼｯｸM" panose="020B0600000000000000" pitchFamily="50" charset="-128"/>
                        <a:ea typeface="HGSｺﾞｼｯｸM" panose="020B0600000000000000" pitchFamily="50" charset="-128"/>
                      </a:endParaRPr>
                    </a:p>
                  </a:txBody>
                  <a:tcPr marL="72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b="0" u="none" dirty="0" smtClean="0">
                          <a:solidFill>
                            <a:schemeClr val="tx1"/>
                          </a:solidFill>
                          <a:latin typeface="HGPｺﾞｼｯｸM" panose="020B0600000000000000" pitchFamily="50" charset="-128"/>
                          <a:ea typeface="HGPｺﾞｼｯｸM" panose="020B0600000000000000" pitchFamily="50" charset="-128"/>
                        </a:rPr>
                        <a:t>　仮算定で留保するとした額の</a:t>
                      </a:r>
                      <a:r>
                        <a:rPr kumimoji="1" lang="en-US" altLang="ja-JP" sz="950" b="0" u="none" dirty="0" smtClean="0">
                          <a:solidFill>
                            <a:schemeClr val="tx1"/>
                          </a:solidFill>
                          <a:latin typeface="HGPｺﾞｼｯｸM" panose="020B0600000000000000" pitchFamily="50" charset="-128"/>
                          <a:ea typeface="HGPｺﾞｼｯｸM" panose="020B0600000000000000" pitchFamily="50" charset="-128"/>
                        </a:rPr>
                        <a:t>1/2</a:t>
                      </a:r>
                      <a:r>
                        <a:rPr kumimoji="1" lang="ja-JP" altLang="en-US" sz="950" b="0" u="none" dirty="0" smtClean="0">
                          <a:solidFill>
                            <a:schemeClr val="tx1"/>
                          </a:solidFill>
                          <a:latin typeface="HGPｺﾞｼｯｸM" panose="020B0600000000000000" pitchFamily="50" charset="-128"/>
                          <a:ea typeface="HGPｺﾞｼｯｸM" panose="020B0600000000000000" pitchFamily="50" charset="-128"/>
                        </a:rPr>
                        <a:t>を留保額に、</a:t>
                      </a:r>
                      <a:r>
                        <a:rPr kumimoji="1" lang="en-US" altLang="ja-JP" sz="950" b="0" u="none" dirty="0" smtClean="0">
                          <a:solidFill>
                            <a:schemeClr val="tx1"/>
                          </a:solidFill>
                          <a:latin typeface="HGPｺﾞｼｯｸM" panose="020B0600000000000000" pitchFamily="50" charset="-128"/>
                          <a:ea typeface="HGPｺﾞｼｯｸM" panose="020B0600000000000000" pitchFamily="50" charset="-128"/>
                        </a:rPr>
                        <a:t>1/2</a:t>
                      </a:r>
                      <a:r>
                        <a:rPr kumimoji="1" lang="ja-JP" altLang="en-US" sz="950" b="0" u="none" dirty="0" smtClean="0">
                          <a:solidFill>
                            <a:schemeClr val="tx1"/>
                          </a:solidFill>
                          <a:latin typeface="HGPｺﾞｼｯｸM" panose="020B0600000000000000" pitchFamily="50" charset="-128"/>
                          <a:ea typeface="HGPｺﾞｼｯｸM" panose="020B0600000000000000" pitchFamily="50" charset="-128"/>
                        </a:rPr>
                        <a:t>を令和５年度保険料額の抑制財源とする。</a:t>
                      </a:r>
                      <a:endParaRPr kumimoji="1" lang="en-US" altLang="ja-JP" sz="950" b="0" u="none" dirty="0" smtClean="0">
                        <a:solidFill>
                          <a:schemeClr val="tx1"/>
                        </a:solidFill>
                        <a:latin typeface="HGPｺﾞｼｯｸM" panose="020B0600000000000000" pitchFamily="50" charset="-128"/>
                        <a:ea typeface="HGPｺﾞｼｯｸM" panose="020B0600000000000000" pitchFamily="50" charset="-128"/>
                      </a:endParaRPr>
                    </a:p>
                  </a:txBody>
                  <a:tcPr marL="72000" marR="72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875287623"/>
                  </a:ext>
                </a:extLst>
              </a:tr>
            </a:tbl>
          </a:graphicData>
        </a:graphic>
      </p:graphicFrame>
      <p:sp>
        <p:nvSpPr>
          <p:cNvPr id="15" name="タイトル 1"/>
          <p:cNvSpPr txBox="1">
            <a:spLocks/>
          </p:cNvSpPr>
          <p:nvPr/>
        </p:nvSpPr>
        <p:spPr>
          <a:xfrm>
            <a:off x="60011" y="4327191"/>
            <a:ext cx="9055869" cy="1730257"/>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85725" indent="-85725" algn="l">
              <a:spcBef>
                <a:spcPts val="0"/>
              </a:spcBef>
              <a:defRPr/>
            </a:pPr>
            <a:r>
              <a:rPr lang="en-US" altLang="ja-JP" sz="1000" dirty="0">
                <a:latin typeface="HGPｺﾞｼｯｸM" panose="020B0600000000000000" pitchFamily="50" charset="-128"/>
                <a:ea typeface="HGPｺﾞｼｯｸM" panose="020B0600000000000000" pitchFamily="50" charset="-128"/>
              </a:rPr>
              <a:t>【</a:t>
            </a:r>
            <a:r>
              <a:rPr lang="ja-JP" altLang="en-US" sz="1000" dirty="0">
                <a:latin typeface="HGPｺﾞｼｯｸM" panose="020B0600000000000000" pitchFamily="50" charset="-128"/>
                <a:ea typeface="HGPｺﾞｼｯｸM" panose="020B0600000000000000" pitchFamily="50" charset="-128"/>
              </a:rPr>
              <a:t>追加検討項目：コロナ減免について</a:t>
            </a:r>
            <a:r>
              <a:rPr lang="en-US" altLang="ja-JP" sz="1000" dirty="0">
                <a:latin typeface="HGPｺﾞｼｯｸM" panose="020B0600000000000000" pitchFamily="50" charset="-128"/>
                <a:ea typeface="HGPｺﾞｼｯｸM" panose="020B0600000000000000" pitchFamily="50" charset="-128"/>
              </a:rPr>
              <a:t>】</a:t>
            </a:r>
            <a:br>
              <a:rPr lang="en-US" altLang="ja-JP" sz="1000" dirty="0">
                <a:latin typeface="HGPｺﾞｼｯｸM" panose="020B0600000000000000" pitchFamily="50" charset="-128"/>
                <a:ea typeface="HGPｺﾞｼｯｸM" panose="020B0600000000000000" pitchFamily="50" charset="-128"/>
              </a:rPr>
            </a:br>
            <a:endParaRPr lang="en-US" altLang="ja-JP" sz="1000" dirty="0" smtClean="0">
              <a:latin typeface="HGPｺﾞｼｯｸM" panose="020B0600000000000000" pitchFamily="50" charset="-128"/>
              <a:ea typeface="HGPｺﾞｼｯｸM" panose="020B0600000000000000" pitchFamily="50" charset="-128"/>
            </a:endParaRPr>
          </a:p>
          <a:p>
            <a:pPr algn="l">
              <a:lnSpc>
                <a:spcPts val="1100"/>
              </a:lnSpc>
              <a:spcBef>
                <a:spcPts val="0"/>
              </a:spcBef>
              <a:defRPr/>
            </a:pPr>
            <a:r>
              <a:rPr lang="ja-JP" altLang="en-US" sz="1000" dirty="0">
                <a:latin typeface="HGPｺﾞｼｯｸM" panose="020B0600000000000000" pitchFamily="50" charset="-128"/>
                <a:ea typeface="HGPｺﾞｼｯｸM" panose="020B0600000000000000" pitchFamily="50" charset="-128"/>
              </a:rPr>
              <a:t>　</a:t>
            </a:r>
            <a:r>
              <a:rPr lang="ja-JP" altLang="en-US" sz="950" dirty="0">
                <a:latin typeface="HGPｺﾞｼｯｸM" panose="020B0600000000000000" pitchFamily="50" charset="-128"/>
                <a:ea typeface="HGPｺﾞｼｯｸM" panose="020B0600000000000000" pitchFamily="50" charset="-128"/>
              </a:rPr>
              <a:t>●　令和４年３月</a:t>
            </a:r>
            <a:r>
              <a:rPr lang="en-US" altLang="ja-JP" sz="950" dirty="0">
                <a:latin typeface="HGPｺﾞｼｯｸM" panose="020B0600000000000000" pitchFamily="50" charset="-128"/>
                <a:ea typeface="HGPｺﾞｼｯｸM" panose="020B0600000000000000" pitchFamily="50" charset="-128"/>
              </a:rPr>
              <a:t>1</a:t>
            </a:r>
            <a:r>
              <a:rPr lang="ja-JP" altLang="en-US" sz="950" dirty="0">
                <a:latin typeface="HGPｺﾞｼｯｸM" panose="020B0600000000000000" pitchFamily="50" charset="-128"/>
                <a:ea typeface="HGPｺﾞｼｯｸM" panose="020B0600000000000000" pitchFamily="50" charset="-128"/>
              </a:rPr>
              <a:t>４日付け厚生労働省事務連絡により、令和４年度のコロナ減免に係る特別調整交付金による財政支援（</a:t>
            </a:r>
            <a:r>
              <a:rPr lang="en-US" altLang="ja-JP" sz="950" dirty="0">
                <a:latin typeface="HGPｺﾞｼｯｸM" panose="020B0600000000000000" pitchFamily="50" charset="-128"/>
                <a:ea typeface="HGPｺﾞｼｯｸM" panose="020B0600000000000000" pitchFamily="50" charset="-128"/>
              </a:rPr>
              <a:t>10</a:t>
            </a:r>
            <a:r>
              <a:rPr lang="ja-JP" altLang="en-US" sz="950" dirty="0">
                <a:latin typeface="HGPｺﾞｼｯｸM" panose="020B0600000000000000" pitchFamily="50" charset="-128"/>
                <a:ea typeface="HGPｺﾞｼｯｸM" panose="020B0600000000000000" pitchFamily="50" charset="-128"/>
              </a:rPr>
              <a:t>割～４割）の実施について通知</a:t>
            </a:r>
            <a:r>
              <a:rPr lang="en-US" altLang="ja-JP" sz="950" dirty="0">
                <a:latin typeface="HGPｺﾞｼｯｸM" panose="020B0600000000000000" pitchFamily="50" charset="-128"/>
                <a:ea typeface="HGPｺﾞｼｯｸM" panose="020B0600000000000000" pitchFamily="50" charset="-128"/>
              </a:rPr>
              <a:t/>
            </a:r>
            <a:br>
              <a:rPr lang="en-US" altLang="ja-JP" sz="950" dirty="0">
                <a:latin typeface="HGPｺﾞｼｯｸM" panose="020B0600000000000000" pitchFamily="50" charset="-128"/>
                <a:ea typeface="HGPｺﾞｼｯｸM" panose="020B0600000000000000" pitchFamily="50" charset="-128"/>
              </a:rPr>
            </a:br>
            <a:r>
              <a:rPr lang="ja-JP" altLang="en-US" sz="950" dirty="0">
                <a:latin typeface="HGPｺﾞｼｯｸM" panose="020B0600000000000000" pitchFamily="50" charset="-128"/>
                <a:ea typeface="HGPｺﾞｼｯｸM" panose="020B0600000000000000" pitchFamily="50" charset="-128"/>
              </a:rPr>
              <a:t>　　・　令和２年度及び３年度の全額支援から支援割合が変更したことに伴い、令和４年度は一部費用負担が発生する市町村もある状況</a:t>
            </a:r>
            <a:r>
              <a:rPr lang="en-US" altLang="ja-JP" sz="950" dirty="0">
                <a:latin typeface="HGPｺﾞｼｯｸM" panose="020B0600000000000000" pitchFamily="50" charset="-128"/>
                <a:ea typeface="HGPｺﾞｼｯｸM" panose="020B0600000000000000" pitchFamily="50" charset="-128"/>
              </a:rPr>
              <a:t/>
            </a:r>
            <a:br>
              <a:rPr lang="en-US" altLang="ja-JP" sz="950" dirty="0">
                <a:latin typeface="HGPｺﾞｼｯｸM" panose="020B0600000000000000" pitchFamily="50" charset="-128"/>
                <a:ea typeface="HGPｺﾞｼｯｸM" panose="020B0600000000000000" pitchFamily="50" charset="-128"/>
              </a:rPr>
            </a:br>
            <a:r>
              <a:rPr lang="ja-JP" altLang="en-US" sz="950" dirty="0">
                <a:latin typeface="HGPｺﾞｼｯｸM" panose="020B0600000000000000" pitchFamily="50" charset="-128"/>
                <a:ea typeface="HGPｺﾞｼｯｸM" panose="020B0600000000000000" pitchFamily="50" charset="-128"/>
              </a:rPr>
              <a:t>　　・　令和３年度においても当初、一部費用負担が生じる状況であったが、国への要望等を踏まえ全額国庫負担となったところであり、令和４年度についても制度設計に責任を持つ</a:t>
            </a:r>
            <a:endParaRPr lang="en-US" altLang="ja-JP" sz="950" dirty="0">
              <a:latin typeface="HGPｺﾞｼｯｸM" panose="020B0600000000000000" pitchFamily="50" charset="-128"/>
              <a:ea typeface="HGPｺﾞｼｯｸM" panose="020B0600000000000000" pitchFamily="50" charset="-128"/>
            </a:endParaRPr>
          </a:p>
          <a:p>
            <a:pPr marL="85725" indent="-85725" algn="l">
              <a:spcBef>
                <a:spcPts val="0"/>
              </a:spcBef>
              <a:defRPr/>
            </a:pPr>
            <a:r>
              <a:rPr lang="ja-JP" altLang="en-US" sz="950" dirty="0">
                <a:latin typeface="HGPｺﾞｼｯｸM" panose="020B0600000000000000" pitchFamily="50" charset="-128"/>
                <a:ea typeface="HGPｺﾞｼｯｸM" panose="020B0600000000000000" pitchFamily="50" charset="-128"/>
              </a:rPr>
              <a:t>　　　</a:t>
            </a:r>
            <a:r>
              <a:rPr lang="ja-JP" altLang="en-US" sz="950" dirty="0" smtClean="0">
                <a:latin typeface="HGPｺﾞｼｯｸM" panose="020B0600000000000000" pitchFamily="50" charset="-128"/>
                <a:ea typeface="HGPｺﾞｼｯｸM" panose="020B0600000000000000" pitchFamily="50" charset="-128"/>
              </a:rPr>
              <a:t>　国</a:t>
            </a:r>
            <a:r>
              <a:rPr lang="ja-JP" altLang="en-US" sz="950" dirty="0">
                <a:latin typeface="HGPｺﾞｼｯｸM" panose="020B0600000000000000" pitchFamily="50" charset="-128"/>
                <a:ea typeface="HGPｺﾞｼｯｸM" panose="020B0600000000000000" pitchFamily="50" charset="-128"/>
              </a:rPr>
              <a:t>において全額支援が行われるよう、引き続き</a:t>
            </a:r>
            <a:r>
              <a:rPr lang="ja-JP" altLang="en-US" sz="950" dirty="0" smtClean="0">
                <a:latin typeface="HGPｺﾞｼｯｸM" panose="020B0600000000000000" pitchFamily="50" charset="-128"/>
                <a:ea typeface="HGPｺﾞｼｯｸM" panose="020B0600000000000000" pitchFamily="50" charset="-128"/>
              </a:rPr>
              <a:t>要望。</a:t>
            </a:r>
            <a:endParaRPr lang="en-US" altLang="ja-JP" sz="950" dirty="0">
              <a:latin typeface="HGPｺﾞｼｯｸM" panose="020B0600000000000000" pitchFamily="50" charset="-128"/>
              <a:ea typeface="HGPｺﾞｼｯｸM" panose="020B0600000000000000" pitchFamily="50" charset="-128"/>
            </a:endParaRPr>
          </a:p>
          <a:p>
            <a:pPr algn="l">
              <a:lnSpc>
                <a:spcPts val="1400"/>
              </a:lnSpc>
              <a:spcBef>
                <a:spcPts val="0"/>
              </a:spcBef>
              <a:defRPr/>
            </a:pPr>
            <a:r>
              <a:rPr lang="ja-JP" altLang="en-US" sz="950" dirty="0">
                <a:latin typeface="HGPｺﾞｼｯｸM" panose="020B0600000000000000" pitchFamily="50" charset="-128"/>
                <a:ea typeface="HGPｺﾞｼｯｸM" panose="020B0600000000000000" pitchFamily="50" charset="-128"/>
              </a:rPr>
              <a:t>　　 </a:t>
            </a:r>
            <a:r>
              <a:rPr lang="ja-JP" altLang="en-US" sz="950" dirty="0" smtClean="0">
                <a:latin typeface="HGPｺﾞｼｯｸM" panose="020B0600000000000000" pitchFamily="50" charset="-128"/>
                <a:ea typeface="HGPｺﾞｼｯｸM" panose="020B0600000000000000" pitchFamily="50" charset="-128"/>
              </a:rPr>
              <a:t>⇒令和４年</a:t>
            </a:r>
            <a:r>
              <a:rPr lang="en-US" altLang="ja-JP" sz="950" dirty="0">
                <a:latin typeface="HGPｺﾞｼｯｸM" panose="020B0600000000000000" pitchFamily="50" charset="-128"/>
                <a:ea typeface="HGPｺﾞｼｯｸM" panose="020B0600000000000000" pitchFamily="50" charset="-128"/>
              </a:rPr>
              <a:t>11</a:t>
            </a:r>
            <a:r>
              <a:rPr lang="ja-JP" altLang="en-US" sz="950" dirty="0" smtClean="0">
                <a:latin typeface="HGPｺﾞｼｯｸM" panose="020B0600000000000000" pitchFamily="50" charset="-128"/>
                <a:ea typeface="HGPｺﾞｼｯｸM" panose="020B0600000000000000" pitchFamily="50" charset="-128"/>
              </a:rPr>
              <a:t>月９日付け</a:t>
            </a:r>
            <a:r>
              <a:rPr lang="ja-JP" altLang="en-US" sz="950" dirty="0">
                <a:latin typeface="HGPｺﾞｼｯｸM" panose="020B0600000000000000" pitchFamily="50" charset="-128"/>
                <a:ea typeface="HGPｺﾞｼｯｸM" panose="020B0600000000000000" pitchFamily="50" charset="-128"/>
              </a:rPr>
              <a:t>厚生労働省事務連絡により、</a:t>
            </a:r>
            <a:r>
              <a:rPr lang="ja-JP" altLang="en-US" sz="950" dirty="0" smtClean="0">
                <a:latin typeface="HGPｺﾞｼｯｸM" panose="020B0600000000000000" pitchFamily="50" charset="-128"/>
                <a:ea typeface="HGPｺﾞｼｯｸM" panose="020B0600000000000000" pitchFamily="50" charset="-128"/>
              </a:rPr>
              <a:t>令和４年度</a:t>
            </a:r>
            <a:r>
              <a:rPr lang="ja-JP" altLang="en-US" sz="950" dirty="0">
                <a:latin typeface="HGPｺﾞｼｯｸM" panose="020B0600000000000000" pitchFamily="50" charset="-128"/>
                <a:ea typeface="HGPｺﾞｼｯｸM" panose="020B0600000000000000" pitchFamily="50" charset="-128"/>
              </a:rPr>
              <a:t>のコロナ減免に</a:t>
            </a:r>
            <a:r>
              <a:rPr lang="ja-JP" altLang="en-US" sz="950" dirty="0" smtClean="0">
                <a:latin typeface="HGPｺﾞｼｯｸM" panose="020B0600000000000000" pitchFamily="50" charset="-128"/>
                <a:ea typeface="HGPｺﾞｼｯｸM" panose="020B0600000000000000" pitchFamily="50" charset="-128"/>
              </a:rPr>
              <a:t>係る特別</a:t>
            </a:r>
            <a:r>
              <a:rPr lang="ja-JP" altLang="en-US" sz="950" dirty="0">
                <a:latin typeface="HGPｺﾞｼｯｸM" panose="020B0600000000000000" pitchFamily="50" charset="-128"/>
                <a:ea typeface="HGPｺﾞｼｯｸM" panose="020B0600000000000000" pitchFamily="50" charset="-128"/>
              </a:rPr>
              <a:t>調整交付金による財政支援（全額）の実施</a:t>
            </a:r>
            <a:r>
              <a:rPr lang="ja-JP" altLang="en-US" sz="950" dirty="0" smtClean="0">
                <a:latin typeface="HGPｺﾞｼｯｸM" panose="020B0600000000000000" pitchFamily="50" charset="-128"/>
                <a:ea typeface="HGPｺﾞｼｯｸM" panose="020B0600000000000000" pitchFamily="50" charset="-128"/>
              </a:rPr>
              <a:t>について</a:t>
            </a:r>
            <a:r>
              <a:rPr lang="ja-JP" altLang="en-US" sz="950" dirty="0">
                <a:latin typeface="HGPｺﾞｼｯｸM" panose="020B0600000000000000" pitchFamily="50" charset="-128"/>
                <a:ea typeface="HGPｺﾞｼｯｸM" panose="020B0600000000000000" pitchFamily="50" charset="-128"/>
              </a:rPr>
              <a:t>通知</a:t>
            </a:r>
            <a:endParaRPr lang="en-US" altLang="ja-JP" sz="950" dirty="0">
              <a:latin typeface="HGPｺﾞｼｯｸM" panose="020B0600000000000000" pitchFamily="50" charset="-128"/>
              <a:ea typeface="HGPｺﾞｼｯｸM" panose="020B0600000000000000" pitchFamily="50" charset="-128"/>
            </a:endParaRPr>
          </a:p>
          <a:p>
            <a:pPr algn="l">
              <a:lnSpc>
                <a:spcPts val="1400"/>
              </a:lnSpc>
              <a:spcBef>
                <a:spcPts val="0"/>
              </a:spcBef>
              <a:defRPr/>
            </a:pPr>
            <a:r>
              <a:rPr lang="ja-JP" altLang="en-US" sz="950" dirty="0" smtClean="0">
                <a:latin typeface="HGPｺﾞｼｯｸM" panose="020B0600000000000000" pitchFamily="50" charset="-128"/>
                <a:ea typeface="HGPｺﾞｼｯｸM" panose="020B0600000000000000" pitchFamily="50" charset="-128"/>
              </a:rPr>
              <a:t>　　　　　　　　　　　　　　　　　　　　　　　　　　　　　　　　　　　　　　　　　　　　　　</a:t>
            </a:r>
            <a:r>
              <a:rPr lang="ja-JP" altLang="en-US" sz="1400" dirty="0" smtClean="0">
                <a:latin typeface="HGPｺﾞｼｯｸM" panose="020B0600000000000000" pitchFamily="50" charset="-128"/>
                <a:ea typeface="HGPｺﾞｼｯｸM" panose="020B0600000000000000" pitchFamily="50" charset="-128"/>
              </a:rPr>
              <a:t>　⇓</a:t>
            </a:r>
            <a:endParaRPr lang="en-US" altLang="ja-JP" sz="1400" dirty="0" smtClean="0">
              <a:latin typeface="HGPｺﾞｼｯｸM" panose="020B0600000000000000" pitchFamily="50" charset="-128"/>
              <a:ea typeface="HGPｺﾞｼｯｸM" panose="020B0600000000000000" pitchFamily="50" charset="-128"/>
            </a:endParaRPr>
          </a:p>
          <a:p>
            <a:pPr algn="l">
              <a:lnSpc>
                <a:spcPts val="1100"/>
              </a:lnSpc>
              <a:spcBef>
                <a:spcPts val="0"/>
              </a:spcBef>
              <a:defRPr/>
            </a:pPr>
            <a:r>
              <a:rPr lang="ja-JP" altLang="en-US" sz="950" dirty="0" smtClean="0">
                <a:latin typeface="HGPｺﾞｼｯｸM" panose="020B0600000000000000" pitchFamily="50" charset="-128"/>
                <a:ea typeface="HGPｺﾞｼｯｸM" panose="020B0600000000000000" pitchFamily="50" charset="-128"/>
              </a:rPr>
              <a:t>　●　令和５年２月</a:t>
            </a:r>
            <a:r>
              <a:rPr lang="en-US" altLang="ja-JP" sz="950" dirty="0" smtClean="0">
                <a:latin typeface="HGPｺﾞｼｯｸM" panose="020B0600000000000000" pitchFamily="50" charset="-128"/>
                <a:ea typeface="HGPｺﾞｼｯｸM" panose="020B0600000000000000" pitchFamily="50" charset="-128"/>
              </a:rPr>
              <a:t>10</a:t>
            </a:r>
            <a:r>
              <a:rPr lang="ja-JP" altLang="en-US" sz="950" dirty="0" smtClean="0">
                <a:latin typeface="HGPｺﾞｼｯｸM" panose="020B0600000000000000" pitchFamily="50" charset="-128"/>
                <a:ea typeface="HGPｺﾞｼｯｸM" panose="020B0600000000000000" pitchFamily="50" charset="-128"/>
              </a:rPr>
              <a:t>日付け</a:t>
            </a:r>
            <a:r>
              <a:rPr lang="ja-JP" altLang="en-US" sz="950" dirty="0">
                <a:latin typeface="HGPｺﾞｼｯｸM" panose="020B0600000000000000" pitchFamily="50" charset="-128"/>
                <a:ea typeface="HGPｺﾞｼｯｸM" panose="020B0600000000000000" pitchFamily="50" charset="-128"/>
              </a:rPr>
              <a:t>厚生労働省事務連絡により</a:t>
            </a:r>
            <a:r>
              <a:rPr lang="ja-JP" altLang="en-US" sz="950" dirty="0" smtClean="0">
                <a:latin typeface="HGPｺﾞｼｯｸM" panose="020B0600000000000000" pitchFamily="50" charset="-128"/>
                <a:ea typeface="HGPｺﾞｼｯｸM" panose="020B0600000000000000" pitchFamily="50" charset="-128"/>
              </a:rPr>
              <a:t>、</a:t>
            </a:r>
            <a:r>
              <a:rPr lang="ja-JP" altLang="en-US" sz="950" u="sng" dirty="0" smtClean="0">
                <a:latin typeface="HGPｺﾞｼｯｸM" panose="020B0600000000000000" pitchFamily="50" charset="-128"/>
                <a:ea typeface="HGPｺﾞｼｯｸM" panose="020B0600000000000000" pitchFamily="50" charset="-128"/>
              </a:rPr>
              <a:t>令和４年度相当分の保険料までで財政支援を終了する旨通知（資料３－２）</a:t>
            </a:r>
            <a:r>
              <a:rPr lang="en-US" altLang="ja-JP" sz="950" u="sng" dirty="0" smtClean="0">
                <a:latin typeface="HGPｺﾞｼｯｸM" panose="020B0600000000000000" pitchFamily="50" charset="-128"/>
                <a:ea typeface="HGPｺﾞｼｯｸM" panose="020B0600000000000000" pitchFamily="50" charset="-128"/>
              </a:rPr>
              <a:t/>
            </a:r>
            <a:br>
              <a:rPr lang="en-US" altLang="ja-JP" sz="950" u="sng" dirty="0" smtClean="0">
                <a:latin typeface="HGPｺﾞｼｯｸM" panose="020B0600000000000000" pitchFamily="50" charset="-128"/>
                <a:ea typeface="HGPｺﾞｼｯｸM" panose="020B0600000000000000" pitchFamily="50" charset="-128"/>
              </a:rPr>
            </a:br>
            <a:endParaRPr lang="ja-JP" altLang="en-US" sz="950" u="sng" dirty="0">
              <a:latin typeface="HGPｺﾞｼｯｸM" panose="020B0600000000000000" pitchFamily="50" charset="-128"/>
              <a:ea typeface="HGPｺﾞｼｯｸM" panose="020B0600000000000000" pitchFamily="50" charset="-128"/>
            </a:endParaRPr>
          </a:p>
        </p:txBody>
      </p:sp>
      <p:sp>
        <p:nvSpPr>
          <p:cNvPr id="16" name="スライド番号プレースホルダー 15"/>
          <p:cNvSpPr>
            <a:spLocks noGrp="1"/>
          </p:cNvSpPr>
          <p:nvPr>
            <p:ph type="sldNum" sz="quarter" idx="12"/>
          </p:nvPr>
        </p:nvSpPr>
        <p:spPr>
          <a:xfrm>
            <a:off x="7010400" y="6492875"/>
            <a:ext cx="2133600" cy="365125"/>
          </a:xfrm>
        </p:spPr>
        <p:txBody>
          <a:bodyPr/>
          <a:lstStyle/>
          <a:p>
            <a:fld id="{E4D4D2C3-0BAC-45EE-BEAA-AC94A6365396}" type="slidenum">
              <a:rPr kumimoji="1" lang="ja-JP" altLang="en-US" smtClean="0"/>
              <a:t>3</a:t>
            </a:fld>
            <a:endParaRPr kumimoji="1" lang="ja-JP" altLang="en-US" dirty="0"/>
          </a:p>
        </p:txBody>
      </p:sp>
    </p:spTree>
    <p:extLst>
      <p:ext uri="{BB962C8B-B14F-4D97-AF65-F5344CB8AC3E}">
        <p14:creationId xmlns:p14="http://schemas.microsoft.com/office/powerpoint/2010/main" val="131140050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4794</TotalTime>
  <Words>1639</Words>
  <Application>Microsoft Office PowerPoint</Application>
  <PresentationFormat>画面に合わせる (4:3)</PresentationFormat>
  <Paragraphs>166</Paragraphs>
  <Slides>3</Slides>
  <Notes>3</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3</vt:i4>
      </vt:variant>
    </vt:vector>
  </HeadingPairs>
  <TitlesOfParts>
    <vt:vector size="13" baseType="lpstr">
      <vt:lpstr>HGPｺﾞｼｯｸE</vt:lpstr>
      <vt:lpstr>HGPｺﾞｼｯｸM</vt:lpstr>
      <vt:lpstr>HGSｺﾞｼｯｸM</vt:lpstr>
      <vt:lpstr>HGS創英角ｺﾞｼｯｸUB</vt:lpstr>
      <vt:lpstr>ＭＳ Ｐゴシック</vt:lpstr>
      <vt:lpstr>游ゴシック</vt:lpstr>
      <vt:lpstr>Arial</vt:lpstr>
      <vt:lpstr>Calibri</vt:lpstr>
      <vt:lpstr>Wingdings</vt:lpstr>
      <vt:lpstr>Office ​​テーマ</vt:lpstr>
      <vt:lpstr>令和４年度　財政運営検討Ｗ・Ｇの検討事項</vt:lpstr>
      <vt:lpstr>令和４年度　財政運営検討Ｗ・Ｇの検討事項</vt:lpstr>
      <vt:lpstr>令和４年度　財政運営検討Ｗ・Ｇの検討事項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財政運営検討Ｗ・Ｇにおける検討課題</dc:title>
  <dc:creator>HOSTNAME</dc:creator>
  <cp:lastModifiedBy>山中　里紗</cp:lastModifiedBy>
  <cp:revision>357</cp:revision>
  <cp:lastPrinted>2023-02-16T09:23:44Z</cp:lastPrinted>
  <dcterms:created xsi:type="dcterms:W3CDTF">2016-01-05T01:34:32Z</dcterms:created>
  <dcterms:modified xsi:type="dcterms:W3CDTF">2023-03-22T04:56:14Z</dcterms:modified>
</cp:coreProperties>
</file>