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6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阪府" initials="大阪府" lastIdx="11" clrIdx="0">
    <p:extLst>
      <p:ext uri="{19B8F6BF-5375-455C-9EA6-DF929625EA0E}">
        <p15:presenceInfo xmlns:p15="http://schemas.microsoft.com/office/powerpoint/2012/main" userId="大阪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1ED08-E26C-4762-997C-B81C58984474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7B2E2-19DE-4A4A-B983-505F973B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80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D97A-35C5-44C8-8601-DBA1455B3B50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31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7DA1-676E-4181-B585-8670BCD84784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15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E7BB-F2AB-4142-93F2-1D45B1970029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2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D732-BAC4-48D7-AAE6-9F702AFDA3ED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96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4203-CC2A-4AC5-BFFD-24B7D271CA9C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84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4141-74A0-4A3C-A27A-03CC4B03EE9C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59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F488-2F9E-4F6B-A005-D68E677E82D9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17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3BA3-ACA5-4323-8D2E-A6076A1DCDF0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76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06E1-5DCD-46DF-BCFE-C57B6CE15919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89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3C7F-CDD7-432F-BF02-48EB03A26A70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3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BB61-E0E5-49FA-85D0-78389136F35A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6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DE366-FACA-4219-A382-E66E6DE6D414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7185B-0B4E-4587-B1A4-758C0B0BD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81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左矢印 22"/>
          <p:cNvSpPr/>
          <p:nvPr/>
        </p:nvSpPr>
        <p:spPr>
          <a:xfrm>
            <a:off x="1368000" y="4262993"/>
            <a:ext cx="2628000" cy="50400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効果的取組</a:t>
            </a:r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3553571" y="1508515"/>
            <a:ext cx="3078375" cy="417214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60960" rIns="7200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</a:t>
            </a:r>
            <a:endParaRPr kumimoji="1"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４３市町村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4387096" y="5088778"/>
            <a:ext cx="1403528" cy="55945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1050" spc="-1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50" spc="-1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保険者</a:t>
            </a:r>
            <a:r>
              <a:rPr kumimoji="1" lang="ja-JP" altLang="en-US" sz="1050" spc="-1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努力全国下位５</a:t>
            </a:r>
            <a:r>
              <a:rPr kumimoji="1" lang="en-US" altLang="ja-JP" sz="1050" spc="-1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%</a:t>
            </a:r>
            <a:r>
              <a:rPr kumimoji="1" lang="ja-JP" altLang="en-US" sz="1050" spc="-1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未満</a:t>
            </a:r>
            <a:r>
              <a:rPr kumimoji="1" lang="en-US" altLang="ja-JP" sz="1050" spc="-1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1050" spc="-1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楕円 7"/>
          <p:cNvSpPr/>
          <p:nvPr/>
        </p:nvSpPr>
        <p:spPr>
          <a:xfrm>
            <a:off x="9212599" y="1508514"/>
            <a:ext cx="512168" cy="4929347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6656565" y="3504307"/>
            <a:ext cx="2400166" cy="598279"/>
          </a:xfrm>
          <a:prstGeom prst="rightArrow">
            <a:avLst>
              <a:gd name="adj1" fmla="val 50000"/>
              <a:gd name="adj2" fmla="val 36176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</a:t>
            </a: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提供・相談</a:t>
            </a:r>
            <a:endParaRPr kumimoji="1"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左矢印 12"/>
          <p:cNvSpPr/>
          <p:nvPr/>
        </p:nvSpPr>
        <p:spPr>
          <a:xfrm>
            <a:off x="6349863" y="1872983"/>
            <a:ext cx="2784802" cy="722802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 助言</a:t>
            </a: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・支援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0" y="4210"/>
            <a:ext cx="9906000" cy="39241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950" dirty="0"/>
              <a:t> 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保険料完全統一後の保健事業の在り方に</a:t>
            </a:r>
            <a:r>
              <a:rPr kumimoji="1"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ついて（案）　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屈折矢印 37"/>
          <p:cNvSpPr/>
          <p:nvPr/>
        </p:nvSpPr>
        <p:spPr>
          <a:xfrm flipH="1">
            <a:off x="468000" y="5579150"/>
            <a:ext cx="8820000" cy="777202"/>
          </a:xfrm>
          <a:prstGeom prst="bentUpArrow">
            <a:avLst>
              <a:gd name="adj1" fmla="val 37255"/>
              <a:gd name="adj2" fmla="val 36030"/>
              <a:gd name="adj3" fmla="val 3970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</a:t>
            </a: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状況のとりまとめ・公表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8000" y="395293"/>
            <a:ext cx="986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</a:t>
            </a:r>
            <a:r>
              <a:rPr kumimoji="1" lang="ja-JP" altLang="en-US" sz="1600" spc="-7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</a:t>
            </a:r>
            <a:r>
              <a:rPr kumimoji="1" lang="ja-JP" altLang="en-US" sz="1600" spc="-7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は、府独自インセンティブの仕組みを見直し、市町村</a:t>
            </a:r>
            <a:r>
              <a:rPr kumimoji="1" lang="ja-JP" altLang="en-US" sz="1600" spc="-7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が保健事業に</a:t>
            </a:r>
            <a:r>
              <a:rPr kumimoji="1" lang="ja-JP" altLang="en-US" sz="1600" spc="-7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取り組みやすくなるような環境</a:t>
            </a:r>
            <a:r>
              <a:rPr kumimoji="1" lang="ja-JP" altLang="en-US" sz="1600" spc="-7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1600" spc="-7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整備</a:t>
            </a:r>
            <a:r>
              <a:rPr kumimoji="1" lang="ja-JP" altLang="en-US" sz="1600" spc="-7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</a:t>
            </a:r>
            <a:endParaRPr kumimoji="1" lang="en-US" altLang="ja-JP" sz="1600" spc="-7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整備に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あたって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は、保険者努力支援制度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の活用・評価点獲得及び透明性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の確保を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基本的方針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被保険者の健康の保持増進及び保険料抑制につなげていく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左矢印 25"/>
          <p:cNvSpPr/>
          <p:nvPr/>
        </p:nvSpPr>
        <p:spPr>
          <a:xfrm>
            <a:off x="6185632" y="4288943"/>
            <a:ext cx="2970000" cy="50400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効果的取組</a:t>
            </a:r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185B-0B4E-4587-B1A4-758C0B0BD2F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3621" y="2651177"/>
            <a:ext cx="1885589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┗保険者努力支援制度評価点　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獲得につながる事業の実施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┗ヘルスアップ事業費の活用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065245" y="4020560"/>
            <a:ext cx="123381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┗定期の照会・回答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003961" y="2472691"/>
            <a:ext cx="2048632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┗健診項目等の共通基準策定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┗市町村保健事業独自事業への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財政支援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┗研修会の実施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┗データ分析結果の展開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┗アスマイルの実施　等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左矢印 34"/>
          <p:cNvSpPr/>
          <p:nvPr/>
        </p:nvSpPr>
        <p:spPr>
          <a:xfrm>
            <a:off x="1304024" y="1930273"/>
            <a:ext cx="2387252" cy="85388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保健事業の実施</a:t>
            </a:r>
            <a:endParaRPr kumimoji="1"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楕円 1"/>
          <p:cNvSpPr/>
          <p:nvPr/>
        </p:nvSpPr>
        <p:spPr>
          <a:xfrm>
            <a:off x="103918" y="1630946"/>
            <a:ext cx="1312589" cy="380466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36000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被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保険者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4044860" y="4289206"/>
            <a:ext cx="2088000" cy="503737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効果的取組実施市町村</a:t>
            </a: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左矢印 30"/>
          <p:cNvSpPr/>
          <p:nvPr/>
        </p:nvSpPr>
        <p:spPr>
          <a:xfrm>
            <a:off x="5815243" y="5118241"/>
            <a:ext cx="3372737" cy="513294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介入支援</a:t>
            </a:r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55041" y="6382923"/>
            <a:ext cx="264126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┗被保険者向けの分かりやすい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説明資料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35109" y="3432936"/>
            <a:ext cx="1344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➢健康の保持増進</a:t>
            </a:r>
            <a:endParaRPr kumimoji="1" lang="en-US" altLang="ja-JP" sz="1050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➢保険料抑制</a:t>
            </a:r>
            <a:endParaRPr kumimoji="1" lang="ja-JP" altLang="en-US" sz="105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楕円 3"/>
          <p:cNvSpPr/>
          <p:nvPr/>
        </p:nvSpPr>
        <p:spPr>
          <a:xfrm>
            <a:off x="7169726" y="5296536"/>
            <a:ext cx="180000" cy="18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3463571" y="6138539"/>
            <a:ext cx="180000" cy="18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1793621" y="2267217"/>
            <a:ext cx="180000" cy="18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楕円 26"/>
          <p:cNvSpPr/>
          <p:nvPr/>
        </p:nvSpPr>
        <p:spPr>
          <a:xfrm>
            <a:off x="6929745" y="2142819"/>
            <a:ext cx="180000" cy="18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6966474" y="3713033"/>
            <a:ext cx="180000" cy="18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2185749" y="4424993"/>
            <a:ext cx="180000" cy="18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楕円 29"/>
          <p:cNvSpPr/>
          <p:nvPr/>
        </p:nvSpPr>
        <p:spPr>
          <a:xfrm>
            <a:off x="7003961" y="4453200"/>
            <a:ext cx="180000" cy="18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225941" y="4708305"/>
            <a:ext cx="147904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┗効果的取組の実施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109745" y="4742660"/>
            <a:ext cx="19591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┗効果的取組への財政支援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612508" y="15086"/>
            <a:ext cx="12642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資料２－２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5"/>
          <p:cNvSpPr txBox="1"/>
          <p:nvPr/>
        </p:nvSpPr>
        <p:spPr>
          <a:xfrm>
            <a:off x="5432613" y="51443"/>
            <a:ext cx="3045425" cy="33855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（両</a:t>
            </a:r>
            <a:r>
              <a:rPr kumimoji="1" lang="en-US" altLang="ja-JP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WG</a:t>
            </a:r>
            <a:r>
              <a:rPr kumimoji="1" lang="ja-JP" altLang="en-US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共管）第</a:t>
            </a:r>
            <a:r>
              <a:rPr kumimoji="1" lang="en-US" altLang="ja-JP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66</a:t>
            </a:r>
            <a:r>
              <a:rPr kumimoji="1" lang="ja-JP" altLang="en-US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回事業運営検討</a:t>
            </a:r>
            <a:r>
              <a:rPr kumimoji="1" lang="en-US" altLang="ja-JP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WG</a:t>
            </a:r>
            <a:r>
              <a:rPr kumimoji="1" lang="ja-JP" altLang="en-US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</a:t>
            </a:r>
            <a:r>
              <a:rPr kumimoji="1" lang="en-US" altLang="ja-JP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R5.2.28</a:t>
            </a:r>
            <a:r>
              <a:rPr kumimoji="1" lang="ja-JP" altLang="en-US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  <a:r>
              <a:rPr kumimoji="1" lang="en-US" altLang="ja-JP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【</a:t>
            </a:r>
            <a:r>
              <a:rPr lang="ja-JP" altLang="en-US" sz="800" noProof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</a:t>
            </a:r>
            <a:r>
              <a:rPr lang="ja-JP" altLang="en-US" sz="800" noProof="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５</a:t>
            </a:r>
            <a:r>
              <a:rPr kumimoji="1" lang="en-US" altLang="ja-JP" sz="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】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r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  　　　　第</a:t>
            </a:r>
            <a:r>
              <a:rPr lang="en-US" altLang="ja-JP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81</a:t>
            </a:r>
            <a:r>
              <a:rPr lang="ja-JP" altLang="en-US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回財政</a:t>
            </a:r>
            <a:r>
              <a:rPr lang="ja-JP" altLang="en-US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運営</a:t>
            </a:r>
            <a:r>
              <a:rPr lang="ja-JP" altLang="en-US" sz="80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検討</a:t>
            </a:r>
            <a:r>
              <a:rPr lang="en-US" altLang="ja-JP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WG</a:t>
            </a:r>
            <a:r>
              <a:rPr lang="ja-JP" altLang="en-US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</a:t>
            </a:r>
            <a:r>
              <a:rPr lang="en-US" altLang="ja-JP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R5.3.1 </a:t>
            </a:r>
            <a:r>
              <a:rPr lang="ja-JP" altLang="en-US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  <a:r>
              <a:rPr lang="en-US" altLang="ja-JP" sz="8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【</a:t>
            </a:r>
            <a:r>
              <a:rPr lang="ja-JP" altLang="en-US" sz="80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資料４</a:t>
            </a:r>
            <a:r>
              <a:rPr lang="en-US" altLang="ja-JP" sz="80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】</a:t>
            </a:r>
            <a:endParaRPr lang="en-US" altLang="ja-JP" sz="800" dirty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509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1396</TotalTime>
  <Words>277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HGSｺﾞｼｯｸE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柿花　啓史</cp:lastModifiedBy>
  <cp:revision>165</cp:revision>
  <cp:lastPrinted>2023-03-16T09:59:09Z</cp:lastPrinted>
  <dcterms:created xsi:type="dcterms:W3CDTF">2022-12-20T00:25:44Z</dcterms:created>
  <dcterms:modified xsi:type="dcterms:W3CDTF">2023-03-16T09:59:15Z</dcterms:modified>
</cp:coreProperties>
</file>