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74" autoAdjust="0"/>
    <p:restoredTop sz="94434" autoAdjust="0"/>
  </p:normalViewPr>
  <p:slideViewPr>
    <p:cSldViewPr>
      <p:cViewPr>
        <p:scale>
          <a:sx n="110" d="100"/>
          <a:sy n="110" d="100"/>
        </p:scale>
        <p:origin x="-162" y="-9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2022/12/20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2022/12/20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2022/12/20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2022/12/20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2022/12/20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2022/12/20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2022/12/20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6632"/>
            <a:ext cx="8784976" cy="434479"/>
          </a:xfrm>
        </p:spPr>
        <p:txBody>
          <a:bodyPr>
            <a:noAutofit/>
          </a:bodyPr>
          <a:lstStyle/>
          <a:p>
            <a:r>
              <a:rPr kumimoji="1" lang="ja-JP" altLang="en-US" sz="1800" dirty="0" smtClean="0">
                <a:latin typeface="HGS創英角ｺﾞｼｯｸUB" panose="020B0900000000000000" pitchFamily="50" charset="-128"/>
                <a:ea typeface="HGS創英角ｺﾞｼｯｸUB" panose="020B0900000000000000" pitchFamily="50" charset="-128"/>
              </a:rPr>
              <a:t>令和</a:t>
            </a:r>
            <a:r>
              <a:rPr lang="ja-JP" altLang="en-US" sz="1800" dirty="0" smtClean="0">
                <a:latin typeface="HGS創英角ｺﾞｼｯｸUB" panose="020B0900000000000000" pitchFamily="50" charset="-128"/>
                <a:ea typeface="HGS創英角ｺﾞｼｯｸUB" panose="020B0900000000000000" pitchFamily="50" charset="-128"/>
              </a:rPr>
              <a:t>４</a:t>
            </a:r>
            <a:r>
              <a:rPr kumimoji="1" lang="ja-JP" altLang="en-US" sz="1800" dirty="0" smtClean="0">
                <a:latin typeface="HGS創英角ｺﾞｼｯｸUB" panose="020B0900000000000000" pitchFamily="50" charset="-128"/>
                <a:ea typeface="HGS創英角ｺﾞｼｯｸUB" panose="020B0900000000000000" pitchFamily="50" charset="-128"/>
              </a:rPr>
              <a:t>年度</a:t>
            </a:r>
            <a:r>
              <a:rPr kumimoji="1" lang="ja-JP" altLang="en-US" sz="1800" dirty="0">
                <a:latin typeface="HGS創英角ｺﾞｼｯｸUB" panose="020B0900000000000000" pitchFamily="50" charset="-128"/>
                <a:ea typeface="HGS創英角ｺﾞｼｯｸUB" panose="020B0900000000000000" pitchFamily="50" charset="-128"/>
              </a:rPr>
              <a:t>の事業運営検討Ｗ・Ｇ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a:t>
            </a:r>
            <a:r>
              <a:rPr kumimoji="1" lang="ja-JP" altLang="en-US" sz="1800" dirty="0" smtClean="0">
                <a:latin typeface="HGS創英角ｺﾞｼｯｸUB" panose="020B0900000000000000" pitchFamily="50" charset="-128"/>
                <a:ea typeface="HGS創英角ｺﾞｼｯｸUB" panose="020B0900000000000000" pitchFamily="50" charset="-128"/>
              </a:rPr>
              <a:t>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702451575"/>
              </p:ext>
            </p:extLst>
          </p:nvPr>
        </p:nvGraphicFramePr>
        <p:xfrm>
          <a:off x="302296" y="655216"/>
          <a:ext cx="8662192" cy="5264517"/>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6">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indent="-171450" algn="l">
                        <a:buFont typeface="Arial" panose="020B0604020202020204" pitchFamily="34" charset="0"/>
                        <a:buChar cha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災害による「準半壊」の取扱いについては、国の動き等を注視。</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引き続き、国の動き等を注視していく。</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血清</a:t>
                      </a:r>
                      <a:r>
                        <a:rPr kumimoji="1" lang="ja-JP" altLang="en-US" sz="800" dirty="0">
                          <a:solidFill>
                            <a:schemeClr val="tx1"/>
                          </a:solidFill>
                          <a:latin typeface="HGPｺﾞｼｯｸM" panose="020B0600000000000000" pitchFamily="50" charset="-128"/>
                          <a:ea typeface="HGPｺﾞｼｯｸM" panose="020B0600000000000000" pitchFamily="50" charset="-128"/>
                        </a:rPr>
                        <a:t>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人間</a:t>
                      </a:r>
                      <a:r>
                        <a:rPr kumimoji="1" lang="ja-JP" altLang="en-US" sz="800" dirty="0">
                          <a:solidFill>
                            <a:schemeClr val="tx1"/>
                          </a:solidFill>
                          <a:latin typeface="HGPｺﾞｼｯｸM" panose="020B0600000000000000" pitchFamily="50" charset="-128"/>
                          <a:ea typeface="HGPｺﾞｼｯｸM" panose="020B0600000000000000" pitchFamily="50" charset="-128"/>
                        </a:rPr>
                        <a:t>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特定</a:t>
                      </a:r>
                      <a:r>
                        <a:rPr kumimoji="1" lang="ja-JP" altLang="en-US" sz="800" dirty="0">
                          <a:solidFill>
                            <a:schemeClr val="tx1"/>
                          </a:solidFill>
                          <a:latin typeface="HGPｺﾞｼｯｸM" panose="020B0600000000000000" pitchFamily="50" charset="-128"/>
                          <a:ea typeface="HGPｺﾞｼｯｸM" panose="020B0600000000000000" pitchFamily="50" charset="-128"/>
                        </a:rPr>
                        <a:t>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smtClean="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smtClean="0">
                          <a:solidFill>
                            <a:schemeClr val="tx1"/>
                          </a:solidFill>
                          <a:latin typeface="HGPｺﾞｼｯｸM" panose="020B0600000000000000" pitchFamily="50" charset="-128"/>
                          <a:ea typeface="HGPｺﾞｼｯｸM" panose="020B0600000000000000" pitchFamily="50" charset="-128"/>
                        </a:rPr>
                        <a:t> </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r>
                        <a:rPr kumimoji="1" lang="ja-JP" altLang="en-US" sz="800" dirty="0">
                          <a:solidFill>
                            <a:schemeClr val="tx1"/>
                          </a:solidFill>
                          <a:latin typeface="HGPｺﾞｼｯｸM" panose="020B0600000000000000" pitchFamily="50" charset="-128"/>
                          <a:ea typeface="HGPｺﾞｼｯｸM" panose="020B0600000000000000" pitchFamily="50" charset="-128"/>
                        </a:rPr>
                        <a:t>回数、記載項目、通知の規格について、府内共通基準を</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設定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u="none" dirty="0" smtClean="0">
                          <a:solidFill>
                            <a:schemeClr val="tx1"/>
                          </a:solidFill>
                          <a:latin typeface="HGPｺﾞｼｯｸM" panose="020B0600000000000000" pitchFamily="50" charset="-128"/>
                          <a:ea typeface="HGPｺﾞｼｯｸM" panose="020B0600000000000000" pitchFamily="50" charset="-128"/>
                        </a:rPr>
                        <a:t>「別に定める基準」に定めている医療費通知の実施回数等について、再度検討。</a:t>
                      </a:r>
                      <a:endParaRPr kumimoji="1" lang="en-US" altLang="ja-JP" sz="800" u="none"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意見を踏まえつつ、医療費適正化の取組の観点から、現行の共通基準のとおり。</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96887"/>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dirty="0" smtClean="0">
                <a:latin typeface="HGSｺﾞｼｯｸE" panose="020B0900000000000000" pitchFamily="50" charset="-128"/>
                <a:ea typeface="HGSｺﾞｼｯｸE" panose="020B0900000000000000" pitchFamily="50" charset="-128"/>
              </a:rPr>
              <a:t>資料２</a:t>
            </a:r>
            <a:endParaRPr kumimoji="1" lang="en-US" altLang="ja-JP" sz="1200" b="1" dirty="0" smtClean="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8" name="大かっこ 7"/>
          <p:cNvSpPr/>
          <p:nvPr/>
        </p:nvSpPr>
        <p:spPr>
          <a:xfrm>
            <a:off x="1562100" y="4005064"/>
            <a:ext cx="3369940" cy="72008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大かっこ 8"/>
          <p:cNvSpPr/>
          <p:nvPr/>
        </p:nvSpPr>
        <p:spPr>
          <a:xfrm>
            <a:off x="7524328" y="9807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3" name="大かっこ 12"/>
          <p:cNvSpPr/>
          <p:nvPr/>
        </p:nvSpPr>
        <p:spPr>
          <a:xfrm>
            <a:off x="7034009" y="1556792"/>
            <a:ext cx="1858471"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951927527"/>
              </p:ext>
            </p:extLst>
          </p:nvPr>
        </p:nvGraphicFramePr>
        <p:xfrm>
          <a:off x="396714" y="675865"/>
          <a:ext cx="8567774" cy="494120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予防・健康づくり等の推進</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国等の議論を踏まえて、共通基準の指標の設定について検討を進める。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strike="noStrike" dirty="0" smtClean="0">
                          <a:solidFill>
                            <a:schemeClr val="tx1"/>
                          </a:solidFill>
                          <a:latin typeface="HGSｺﾞｼｯｸM" panose="020B0600000000000000" pitchFamily="50" charset="-128"/>
                          <a:ea typeface="HGSｺﾞｼｯｸM" panose="020B0600000000000000" pitchFamily="50" charset="-128"/>
                        </a:rPr>
                        <a:t>現在、国において検討中であり、その議論を踏まえて、検討を進める。</a:t>
                      </a:r>
                      <a:endParaRPr lang="en-US" altLang="ja-JP" sz="800" strike="noStrike"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対象</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可能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indent="-171450">
                        <a:buFont typeface="Arial" panose="020B0604020202020204" pitchFamily="34" charset="0"/>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引き続き、保険者間調整の実情把握を行うとともに、過誤調整の好事例の横展開を図る。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171450" indent="-171450">
                        <a:buFont typeface="HGPｺﾞｼｯｸM" panose="020B0600000000000000" pitchFamily="50" charset="-128"/>
                        <a:buChar cha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保険者間調整の実情把握のため、実施状況調査を実施（</a:t>
                      </a:r>
                      <a:r>
                        <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10/4</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付け）。その結果を踏まえ、必要に応じて取組みを検討。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2</a:t>
            </a:fld>
            <a:endParaRPr kumimoji="1" lang="ja-JP" altLang="en-US"/>
          </a:p>
        </p:txBody>
      </p:sp>
      <p:sp>
        <p:nvSpPr>
          <p:cNvPr id="12" name="大かっこ 11"/>
          <p:cNvSpPr/>
          <p:nvPr/>
        </p:nvSpPr>
        <p:spPr>
          <a:xfrm>
            <a:off x="7452320" y="10182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6" name="大かっこ 15"/>
          <p:cNvSpPr/>
          <p:nvPr/>
        </p:nvSpPr>
        <p:spPr>
          <a:xfrm>
            <a:off x="6948264" y="2204864"/>
            <a:ext cx="1972816" cy="432048"/>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18207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14201"/>
            <a:ext cx="8784976" cy="434479"/>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339855583"/>
              </p:ext>
            </p:extLst>
          </p:nvPr>
        </p:nvGraphicFramePr>
        <p:xfrm>
          <a:off x="324707" y="655735"/>
          <a:ext cx="8495765" cy="5851376"/>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28803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行為求償</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引き続き、国保連合会と府が開催する研修会を活用した能力向上と第三者求償事務アドバイザーの活用に向けた取組を実施。（</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11/29</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研修会開催予定）</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2">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国保連合会において被保険者証発行業務の共同処理を</a:t>
                      </a: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15</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市町が実施済み。</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国の事務処理標準システム等の動きを注視しながら、引き続き、高齢受給者証等との一体化に向けた検討。</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国保連合会において、市町村の意向を踏まえつつ、被保険者証発行業務の共同処理を、希望する市町村から実施。</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被保険者証の旧氏併記について、保険者の判断で旧氏併記できる旨、「別に定める基準」に記載することとする。</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事務の標準化・広域化を図るため、高齢受給者証と一体化することとする。なお、システム改修については、経過措置期間を設けることで調整。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（マイナンバーカードに関する国の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動向を注視。）</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endParaRPr kumimoji="1" lang="ja-JP" altLang="en-US"/>
                    </a:p>
                  </a:txBody>
                  <a:tcP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オンライン資格確認の実施状況をみながら、令和３年度の交付方法の実施状況を参考に、引き続き事務処理の標準化を検討。</a:t>
                      </a:r>
                      <a:endParaRPr kumimoji="1" lang="en-US" altLang="ja-JP"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lang="ja-JP" altLang="en-US" sz="800" dirty="0" smtClean="0">
                          <a:solidFill>
                            <a:schemeClr val="tx1"/>
                          </a:solidFill>
                          <a:latin typeface="HGSｺﾞｼｯｸM" panose="020B0600000000000000" pitchFamily="50" charset="-128"/>
                          <a:ea typeface="HGSｺﾞｼｯｸM" panose="020B0600000000000000" pitchFamily="50" charset="-128"/>
                        </a:rPr>
                        <a:t>随時発行の交付方法について、即日交付等する方向で検討中であり、実態調査を行い、事務処理の標準化を図るため、引き続き検討。</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a:t>
                      </a:r>
                      <a:r>
                        <a:rPr kumimoji="1" lang="ja-JP" altLang="en-US" sz="800" dirty="0">
                          <a:solidFill>
                            <a:schemeClr val="tx1"/>
                          </a:solidFill>
                          <a:latin typeface="HGSｺﾞｼｯｸM" panose="020B0600000000000000" pitchFamily="50" charset="-128"/>
                          <a:ea typeface="HGSｺﾞｼｯｸM" panose="020B0600000000000000" pitchFamily="50" charset="-128"/>
                        </a:rPr>
                        <a:t>において、システム改修のタイミングで</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引き続き、</a:t>
                      </a: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各市町村の機器更新の時期を踏まえながら、　証の様式統一に向けた検討。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被保険者証以外の様式について、事務の標準化・広域化を図るため、国民健康保険施行規則に定められている様式を府内共通様式とする。なお、システム改修については、経過措置期間を設けることで調整。</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（マイナンバーカードに関する国の</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　　　動向を注視。）</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p:txBody>
          <a:bodyPr/>
          <a:lstStyle/>
          <a:p>
            <a:fld id="{E4D4D2C3-0BAC-45EE-BEAA-AC94A6365396}" type="slidenum">
              <a:rPr kumimoji="1" lang="ja-JP" altLang="en-US" smtClean="0"/>
              <a:t>3</a:t>
            </a:fld>
            <a:endParaRPr kumimoji="1" lang="ja-JP" altLang="en-US"/>
          </a:p>
        </p:txBody>
      </p:sp>
      <p:sp>
        <p:nvSpPr>
          <p:cNvPr id="13" name="大かっこ 12"/>
          <p:cNvSpPr/>
          <p:nvPr/>
        </p:nvSpPr>
        <p:spPr>
          <a:xfrm>
            <a:off x="7308304" y="908720"/>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5" name="大かっこ 14"/>
          <p:cNvSpPr/>
          <p:nvPr/>
        </p:nvSpPr>
        <p:spPr>
          <a:xfrm>
            <a:off x="6703293" y="1916832"/>
            <a:ext cx="1983507" cy="648072"/>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519975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88794203"/>
              </p:ext>
            </p:extLst>
          </p:nvPr>
        </p:nvGraphicFramePr>
        <p:xfrm>
          <a:off x="457200" y="764704"/>
          <a:ext cx="8435278" cy="500856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1">
                  <a:extLst>
                    <a:ext uri="{9D8B030D-6E8A-4147-A177-3AD203B41FA5}">
                      <a16:colId xmlns:a16="http://schemas.microsoft.com/office/drawing/2014/main" val="3143523431"/>
                    </a:ext>
                  </a:extLst>
                </a:gridCol>
                <a:gridCol w="2307407">
                  <a:extLst>
                    <a:ext uri="{9D8B030D-6E8A-4147-A177-3AD203B41FA5}">
                      <a16:colId xmlns:a16="http://schemas.microsoft.com/office/drawing/2014/main" val="1846586638"/>
                    </a:ext>
                  </a:extLst>
                </a:gridCol>
                <a:gridCol w="2307407">
                  <a:extLst>
                    <a:ext uri="{9D8B030D-6E8A-4147-A177-3AD203B41FA5}">
                      <a16:colId xmlns:a16="http://schemas.microsoft.com/office/drawing/2014/main" val="2350160649"/>
                    </a:ext>
                  </a:extLst>
                </a:gridCol>
                <a:gridCol w="2307407">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288032">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全市町村の短期証・資格証明書の発行状況や収納対策、滞納整理等の実態を把握し、意見を伺うべく、各市町村に収納対策についてのアンケートを実施（</a:t>
                      </a:r>
                      <a:r>
                        <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R4.8.22</a:t>
                      </a:r>
                      <a:r>
                        <a:rPr kumimoji="1" lang="ja-JP" altLang="en-US"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公平性確保や、事務の効率化・広域化の観点から、将来的な統一について、引き続き、検討を進める。</a:t>
                      </a:r>
                      <a:endParaRPr kumimoji="1" lang="en-US" altLang="ja-JP" sz="800" b="0" i="0" u="none" strike="noStrike" kern="1200" cap="none" spc="0" normalizeH="0" baseline="0" noProof="0" dirty="0" smtClean="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endPar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引き続き、実績（目標収納率）と併せ、取組（収納率上昇目標）両面からの評価として取組を進めていく。</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4077441112"/>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医療費適正化に関する啓発など、府と市町村による共同実施について、引き続き、検討。</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b="0" i="0" u="none" strike="noStrike" kern="1200" baseline="0" dirty="0" smtClean="0">
                          <a:solidFill>
                            <a:schemeClr val="tx1"/>
                          </a:solidFill>
                          <a:latin typeface="HGPｺﾞｼｯｸM" panose="020B0600000000000000" pitchFamily="50" charset="-128"/>
                          <a:ea typeface="HGPｺﾞｼｯｸM" panose="020B0600000000000000" pitchFamily="50" charset="-128"/>
                          <a:cs typeface="+mn-cs"/>
                        </a:rPr>
                        <a:t>年間計画を作成し、計画どおり府と市町村が広域的に広報活動を実施（共同実施）することを決定。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報奨金制度</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実施</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の事業運営検討Ｗ・Ｇの検討</a:t>
            </a:r>
            <a:r>
              <a:rPr lang="ja-JP" altLang="en-US" sz="1800" dirty="0" smtClean="0">
                <a:latin typeface="HGS創英角ｺﾞｼｯｸUB" panose="020B0900000000000000" pitchFamily="50" charset="-128"/>
                <a:ea typeface="HGS創英角ｺﾞｼｯｸUB" panose="020B0900000000000000" pitchFamily="50" charset="-128"/>
              </a:rPr>
              <a:t>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4</a:t>
            </a:fld>
            <a:endParaRPr kumimoji="1" lang="ja-JP" altLang="en-US"/>
          </a:p>
        </p:txBody>
      </p:sp>
      <p:sp>
        <p:nvSpPr>
          <p:cNvPr id="8" name="大かっこ 7"/>
          <p:cNvSpPr/>
          <p:nvPr/>
        </p:nvSpPr>
        <p:spPr>
          <a:xfrm>
            <a:off x="7308304" y="1007928"/>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
        <p:nvSpPr>
          <p:cNvPr id="13" name="大かっこ 12"/>
          <p:cNvSpPr/>
          <p:nvPr/>
        </p:nvSpPr>
        <p:spPr>
          <a:xfrm>
            <a:off x="6635822" y="4005064"/>
            <a:ext cx="2184650" cy="504056"/>
          </a:xfrm>
          <a:prstGeom prst="bracketPair">
            <a:avLst/>
          </a:prstGeom>
          <a:ln>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714649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828450513"/>
              </p:ext>
            </p:extLst>
          </p:nvPr>
        </p:nvGraphicFramePr>
        <p:xfrm>
          <a:off x="457200" y="764704"/>
          <a:ext cx="8435282" cy="4499600"/>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令和４年度の主な検討事項</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a:t>
                      </a:r>
                      <a:r>
                        <a:rPr kumimoji="1" lang="en-US" altLang="ja-JP" sz="700" dirty="0" smtClean="0">
                          <a:solidFill>
                            <a:schemeClr val="tx1"/>
                          </a:solidFill>
                          <a:latin typeface="HGPｺﾞｼｯｸE" panose="020B0900000000000000" pitchFamily="50" charset="-128"/>
                          <a:ea typeface="HGPｺﾞｼｯｸE" panose="020B0900000000000000" pitchFamily="50" charset="-128"/>
                        </a:rPr>
                        <a:t>5/20</a:t>
                      </a:r>
                      <a:r>
                        <a:rPr kumimoji="1" lang="ja-JP" altLang="en-US" sz="700" dirty="0" smtClean="0">
                          <a:solidFill>
                            <a:schemeClr val="tx1"/>
                          </a:solidFill>
                          <a:latin typeface="HGPｺﾞｼｯｸE" panose="020B0900000000000000" pitchFamily="50" charset="-128"/>
                          <a:ea typeface="HGPｺﾞｼｯｸE" panose="020B0900000000000000" pitchFamily="50" charset="-128"/>
                        </a:rPr>
                        <a:t>広域化調整会議にて決定）</a:t>
                      </a:r>
                      <a:endParaRPr kumimoji="1" lang="ja-JP" altLang="en-US" sz="800" dirty="0" smtClean="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algn="ctr"/>
                      <a:r>
                        <a:rPr kumimoji="1" lang="ja-JP" altLang="en-US" sz="800" dirty="0" smtClean="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en-US" altLang="ja-JP" sz="800" dirty="0" smtClean="0">
                        <a:solidFill>
                          <a:schemeClr val="tx1"/>
                        </a:solidFill>
                        <a:latin typeface="HGPｺﾞｼｯｸE" panose="020B0900000000000000" pitchFamily="50" charset="-128"/>
                        <a:ea typeface="HGPｺﾞｼｯｸE" panose="020B0900000000000000" pitchFamily="50" charset="-128"/>
                      </a:endParaRPr>
                    </a:p>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給付</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令和６年度以降のあり方について、令和３年度に実施した実態調査等を参考に、引き続き方向性を検討する。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令和６年度以降のあり方について、令和３年度に実施した実態調査等を参考に、市町村の意向調査（継続及び廃止）結果をもとに検討したところ、任意給付</a:t>
                      </a: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対象者への経済的な影響や近年の対象者の増加傾向を考慮すると、現時点で廃止することは困難なため、当面の間は現行制度を継続することとした。</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
                      </a:r>
                      <a:br>
                        <a:rPr kumimoji="1" lang="en-US" altLang="ja-JP" sz="800" dirty="0" smtClean="0">
                          <a:solidFill>
                            <a:schemeClr val="tx1"/>
                          </a:solidFill>
                          <a:latin typeface="HGPｺﾞｼｯｸM" panose="020B0600000000000000" pitchFamily="50" charset="-128"/>
                          <a:ea typeface="HGPｺﾞｼｯｸM" panose="020B0600000000000000" pitchFamily="50" charset="-128"/>
                        </a:rPr>
                      </a:b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次期運営方針の対象期間中に、廃止した都道府県や組合の状況等についての実態調査を実施（概ね３年に１回）し、継続の可否について検討。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高額療養費の計算方法等</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err="1" smtClean="0">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については、適宜、事務運用を定めて実施。</a:t>
                      </a:r>
                      <a:endParaRPr kumimoji="1" lang="en-US" altLang="ja-JP" sz="800" strike="sngStrike" dirty="0" smtClean="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smtClean="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全年齢の手続きの簡素化について、令和３年度の状況調査等の検討内容を参考とし、引き続き検討。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また、国の事務処理標準システムや自治体システムの動きを注視する。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PｺﾞｼｯｸM" panose="020B0600000000000000" pitchFamily="50" charset="-128"/>
                        <a:buChar char="○"/>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令和</a:t>
                      </a:r>
                      <a:r>
                        <a:rPr kumimoji="1" lang="ja-JP" altLang="en-US" sz="800" dirty="0">
                          <a:solidFill>
                            <a:schemeClr val="tx1"/>
                          </a:solidFill>
                          <a:latin typeface="HGPｺﾞｼｯｸM" panose="020B0600000000000000" pitchFamily="50" charset="-128"/>
                          <a:ea typeface="HGPｺﾞｼｯｸM" panose="020B0600000000000000" pitchFamily="50" charset="-128"/>
                        </a:rPr>
                        <a:t>３年３月の省令改正により、各市町村の判断で年齢にかかわらず簡素化が可能</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となったことから、令和３年度の各市町村</a:t>
                      </a:r>
                      <a:r>
                        <a:rPr kumimoji="1" lang="ja-JP" altLang="en-US" sz="800" dirty="0">
                          <a:solidFill>
                            <a:schemeClr val="tx1"/>
                          </a:solidFill>
                          <a:latin typeface="HGPｺﾞｼｯｸM" panose="020B0600000000000000" pitchFamily="50" charset="-128"/>
                          <a:ea typeface="HGPｺﾞｼｯｸM" panose="020B0600000000000000" pitchFamily="50" charset="-128"/>
                        </a:rPr>
                        <a:t>の</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状況調査等に加え、より詳細な調査（</a:t>
                      </a: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R4.12</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月に実施・調査中）</a:t>
                      </a: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を行うなど、情報収集等を行い、引き続き検討。</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統一</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円滑な制度運営に向けた調整</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smtClean="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smtClean="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smtClean="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274638"/>
            <a:ext cx="8229600" cy="346050"/>
          </a:xfrm>
        </p:spPr>
        <p:txBody>
          <a:bodyPr>
            <a:noAutofit/>
          </a:bodyPr>
          <a:lstStyle/>
          <a:p>
            <a:r>
              <a:rPr lang="ja-JP" altLang="en-US" sz="1800" dirty="0" smtClean="0">
                <a:latin typeface="HGS創英角ｺﾞｼｯｸUB" panose="020B0900000000000000" pitchFamily="50" charset="-128"/>
                <a:ea typeface="HGS創英角ｺﾞｼｯｸUB" panose="020B0900000000000000" pitchFamily="50" charset="-128"/>
              </a:rPr>
              <a:t>令和４年度</a:t>
            </a:r>
            <a:r>
              <a:rPr lang="ja-JP" altLang="en-US" sz="1800" dirty="0">
                <a:latin typeface="HGS創英角ｺﾞｼｯｸUB" panose="020B0900000000000000" pitchFamily="50" charset="-128"/>
                <a:ea typeface="HGS創英角ｺﾞｼｯｸUB" panose="020B0900000000000000" pitchFamily="50" charset="-128"/>
              </a:rPr>
              <a:t>の事業運営検討Ｗ・Ｇの</a:t>
            </a:r>
            <a:r>
              <a:rPr lang="ja-JP" altLang="en-US" sz="1800">
                <a:latin typeface="HGS創英角ｺﾞｼｯｸUB" panose="020B0900000000000000" pitchFamily="50" charset="-128"/>
                <a:ea typeface="HGS創英角ｺﾞｼｯｸUB" panose="020B0900000000000000" pitchFamily="50" charset="-128"/>
              </a:rPr>
              <a:t>検討</a:t>
            </a:r>
            <a:r>
              <a:rPr lang="ja-JP" altLang="en-US" sz="1800" smtClean="0">
                <a:latin typeface="HGS創英角ｺﾞｼｯｸUB" panose="020B0900000000000000" pitchFamily="50" charset="-128"/>
                <a:ea typeface="HGS創英角ｺﾞｼｯｸUB" panose="020B0900000000000000" pitchFamily="50" charset="-128"/>
              </a:rPr>
              <a:t>事項</a:t>
            </a:r>
            <a:r>
              <a:rPr lang="ja-JP" altLang="en-US" sz="180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5</a:t>
            </a:fld>
            <a:endParaRPr kumimoji="1" lang="ja-JP" altLang="en-US"/>
          </a:p>
        </p:txBody>
      </p:sp>
      <p:sp>
        <p:nvSpPr>
          <p:cNvPr id="2" name="正方形/長方形 1"/>
          <p:cNvSpPr/>
          <p:nvPr/>
        </p:nvSpPr>
        <p:spPr>
          <a:xfrm>
            <a:off x="468941" y="5789275"/>
            <a:ext cx="8423541" cy="880085"/>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r>
              <a:rPr kumimoji="1" lang="en-US" altLang="ja-JP" sz="1000" dirty="0" smtClean="0">
                <a:solidFill>
                  <a:schemeClr val="tx1"/>
                </a:solidFill>
              </a:rPr>
              <a:t>※</a:t>
            </a:r>
            <a:r>
              <a:rPr kumimoji="1" lang="ja-JP" altLang="en-US" sz="1000" dirty="0" smtClean="0">
                <a:solidFill>
                  <a:schemeClr val="tx1"/>
                </a:solidFill>
              </a:rPr>
              <a:t>「令和</a:t>
            </a:r>
            <a:r>
              <a:rPr lang="ja-JP" altLang="en-US" sz="1000" dirty="0">
                <a:solidFill>
                  <a:schemeClr val="tx1"/>
                </a:solidFill>
              </a:rPr>
              <a:t>４</a:t>
            </a:r>
            <a:r>
              <a:rPr kumimoji="1" lang="ja-JP" altLang="en-US" sz="1000" dirty="0" smtClean="0">
                <a:solidFill>
                  <a:schemeClr val="tx1"/>
                </a:solidFill>
              </a:rPr>
              <a:t>年度の主な検討事項」欄に記載している「－」について、既に整理済みのものとして表記しているが、今後、必要に応じて検討するものとする。</a:t>
            </a:r>
            <a:endParaRPr kumimoji="1" lang="en-US" altLang="ja-JP" sz="1000" dirty="0" smtClean="0">
              <a:solidFill>
                <a:schemeClr val="tx1"/>
              </a:solidFill>
            </a:endParaRPr>
          </a:p>
          <a:p>
            <a:endParaRPr lang="en-US" altLang="ja-JP" sz="1000" dirty="0">
              <a:solidFill>
                <a:schemeClr val="tx1"/>
              </a:solidFill>
            </a:endParaRPr>
          </a:p>
          <a:p>
            <a:r>
              <a:rPr kumimoji="1" lang="en-US" altLang="ja-JP" sz="1000" dirty="0" smtClean="0">
                <a:solidFill>
                  <a:schemeClr val="tx1"/>
                </a:solidFill>
              </a:rPr>
              <a:t>※</a:t>
            </a:r>
            <a:r>
              <a:rPr lang="ja-JP" altLang="en-US" sz="1000" dirty="0">
                <a:solidFill>
                  <a:schemeClr val="tx1"/>
                </a:solidFill>
              </a:rPr>
              <a:t>マイナンバーカードとの一体化による「マイナ保険証」への切り替えを</a:t>
            </a:r>
            <a:r>
              <a:rPr lang="ja-JP" altLang="en-US" sz="1000" dirty="0" smtClean="0">
                <a:solidFill>
                  <a:schemeClr val="tx1"/>
                </a:solidFill>
              </a:rPr>
              <a:t>進める国の動向を注視していくものとする。</a:t>
            </a:r>
            <a:endParaRPr lang="en-US" altLang="ja-JP" sz="1000" dirty="0" smtClean="0">
              <a:solidFill>
                <a:schemeClr val="tx1"/>
              </a:solidFill>
            </a:endParaRPr>
          </a:p>
        </p:txBody>
      </p:sp>
      <p:sp>
        <p:nvSpPr>
          <p:cNvPr id="7" name="大かっこ 6"/>
          <p:cNvSpPr/>
          <p:nvPr/>
        </p:nvSpPr>
        <p:spPr>
          <a:xfrm>
            <a:off x="7308304" y="1105246"/>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smtClean="0">
                <a:latin typeface="HGPｺﾞｼｯｸM" panose="020B0600000000000000" pitchFamily="50" charset="-128"/>
                <a:ea typeface="HGPｺﾞｼｯｸM" panose="020B0600000000000000" pitchFamily="50" charset="-128"/>
              </a:rPr>
              <a:t>検討済み・・・■</a:t>
            </a:r>
            <a:endParaRPr kumimoji="1" lang="en-US" altLang="ja-JP" sz="800" dirty="0" smtClean="0">
              <a:latin typeface="HGPｺﾞｼｯｸM" panose="020B0600000000000000" pitchFamily="50" charset="-128"/>
              <a:ea typeface="HGPｺﾞｼｯｸM" panose="020B0600000000000000" pitchFamily="50" charset="-128"/>
            </a:endParaRPr>
          </a:p>
          <a:p>
            <a:pPr algn="ctr"/>
            <a:r>
              <a:rPr lang="ja-JP" altLang="en-US" sz="800" dirty="0" smtClean="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4758</TotalTime>
  <Words>2647</Words>
  <Application>Microsoft Office PowerPoint</Application>
  <PresentationFormat>画面に合わせる (4:3)</PresentationFormat>
  <Paragraphs>244</Paragraphs>
  <Slides>5</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HGPｺﾞｼｯｸE</vt:lpstr>
      <vt:lpstr>HGPｺﾞｼｯｸM</vt:lpstr>
      <vt:lpstr>HGSｺﾞｼｯｸE</vt:lpstr>
      <vt:lpstr>HGSｺﾞｼｯｸM</vt:lpstr>
      <vt:lpstr>HGS創英角ｺﾞｼｯｸUB</vt:lpstr>
      <vt:lpstr>ＭＳ Ｐゴシック</vt:lpstr>
      <vt:lpstr>游ゴシック</vt:lpstr>
      <vt:lpstr>Arial</vt:lpstr>
      <vt:lpstr>Calibri</vt:lpstr>
      <vt:lpstr>Wingdings</vt:lpstr>
      <vt:lpstr>Office ​​テーマ</vt:lpstr>
      <vt:lpstr>令和４年度の事業運営検討Ｗ・Ｇの検討事項（中間報告）</vt:lpstr>
      <vt:lpstr>令和４年度の事業運営検討Ｗ・Ｇの検討事項（中間報告）</vt:lpstr>
      <vt:lpstr>令和４年度の事業運営検討Ｗ・Ｇの検討事項（中間報告）</vt:lpstr>
      <vt:lpstr>令和４年度の事業運営検討Ｗ・Ｇの検討事項（中間報告）</vt:lpstr>
      <vt:lpstr>令和４年度の事業運営検討Ｗ・Ｇの検討事項（中間報告）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山中　里紗</cp:lastModifiedBy>
  <cp:revision>378</cp:revision>
  <cp:lastPrinted>2022-12-20T05:00:45Z</cp:lastPrinted>
  <dcterms:created xsi:type="dcterms:W3CDTF">2016-01-05T01:34:32Z</dcterms:created>
  <dcterms:modified xsi:type="dcterms:W3CDTF">2022-12-20T05:05:40Z</dcterms:modified>
</cp:coreProperties>
</file>