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56" r:id="rId2"/>
    <p:sldId id="258" r:id="rId3"/>
    <p:sldId id="259" r:id="rId4"/>
    <p:sldId id="260" r:id="rId5"/>
    <p:sldId id="261" r:id="rId6"/>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FD0F851-EC5A-4D38-B0AD-8093EC10F338}" styleName="淡色スタイル 1 - アクセント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5A111915-BE36-4E01-A7E5-04B1672EAD32}" styleName="淡色スタイル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35758FB7-9AC5-4552-8A53-C91805E547FA}" styleName="テーマ スタイル 1 - アクセント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574" autoAdjust="0"/>
    <p:restoredTop sz="94434" autoAdjust="0"/>
  </p:normalViewPr>
  <p:slideViewPr>
    <p:cSldViewPr>
      <p:cViewPr varScale="1">
        <p:scale>
          <a:sx n="71" d="100"/>
          <a:sy n="71" d="100"/>
        </p:scale>
        <p:origin x="990" y="6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74A6057D-477C-4764-BC07-DCC020D03686}" type="datetimeFigureOut">
              <a:rPr kumimoji="1" lang="ja-JP" altLang="en-US" smtClean="0"/>
              <a:t>2023/3/16</a:t>
            </a:fld>
            <a:endParaRPr kumimoji="1" lang="ja-JP" altLang="en-US"/>
          </a:p>
        </p:txBody>
      </p:sp>
      <p:sp>
        <p:nvSpPr>
          <p:cNvPr id="4" name="スライド イメージ プレースホルダー 3"/>
          <p:cNvSpPr>
            <a:spLocks noGrp="1" noRot="1" noChangeAspect="1"/>
          </p:cNvSpPr>
          <p:nvPr>
            <p:ph type="sldImg" idx="2"/>
          </p:nvPr>
        </p:nvSpPr>
        <p:spPr>
          <a:xfrm>
            <a:off x="1166813" y="1243013"/>
            <a:ext cx="4473575"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A3FD7110-116F-46CC-9138-DD40F5C060FA}" type="slidenum">
              <a:rPr kumimoji="1" lang="ja-JP" altLang="en-US" smtClean="0"/>
              <a:t>‹#›</a:t>
            </a:fld>
            <a:endParaRPr kumimoji="1" lang="ja-JP" altLang="en-US"/>
          </a:p>
        </p:txBody>
      </p:sp>
    </p:spTree>
    <p:extLst>
      <p:ext uri="{BB962C8B-B14F-4D97-AF65-F5344CB8AC3E}">
        <p14:creationId xmlns:p14="http://schemas.microsoft.com/office/powerpoint/2010/main" val="213281504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A3FD7110-116F-46CC-9138-DD40F5C060FA}" type="slidenum">
              <a:rPr kumimoji="1" lang="ja-JP" altLang="en-US" smtClean="0"/>
              <a:t>1</a:t>
            </a:fld>
            <a:endParaRPr kumimoji="1" lang="ja-JP" altLang="en-US"/>
          </a:p>
        </p:txBody>
      </p:sp>
    </p:spTree>
    <p:extLst>
      <p:ext uri="{BB962C8B-B14F-4D97-AF65-F5344CB8AC3E}">
        <p14:creationId xmlns:p14="http://schemas.microsoft.com/office/powerpoint/2010/main" val="1104200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A3FD7110-116F-46CC-9138-DD40F5C060FA}" type="slidenum">
              <a:rPr kumimoji="1" lang="ja-JP" altLang="en-US" smtClean="0"/>
              <a:t>3</a:t>
            </a:fld>
            <a:endParaRPr kumimoji="1" lang="ja-JP" altLang="en-US"/>
          </a:p>
        </p:txBody>
      </p:sp>
    </p:spTree>
    <p:extLst>
      <p:ext uri="{BB962C8B-B14F-4D97-AF65-F5344CB8AC3E}">
        <p14:creationId xmlns:p14="http://schemas.microsoft.com/office/powerpoint/2010/main" val="25013848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A8D90EC3-2059-4806-B4E7-04E8EDD2FB62}" type="datetime1">
              <a:rPr kumimoji="1" lang="ja-JP" altLang="en-US" smtClean="0"/>
              <a:t>2023/3/16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31648738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CBC33C87-0631-4C02-A014-82364BB7E01F}" type="datetime1">
              <a:rPr kumimoji="1" lang="ja-JP" altLang="en-US" smtClean="0"/>
              <a:t>2023/3/16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14301383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E34BE70E-2CA6-4AE8-9F1C-DB7B2722C317}" type="datetime1">
              <a:rPr kumimoji="1" lang="ja-JP" altLang="en-US" smtClean="0"/>
              <a:t>2023/3/16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6000334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C3C07D02-5576-4A84-85D1-CACB1278048E}" type="datetime1">
              <a:rPr kumimoji="1" lang="ja-JP" altLang="en-US" smtClean="0"/>
              <a:t>2023/3/16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22469436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99B23EEE-AA80-4C3C-94FE-B836542D8425}" type="datetime1">
              <a:rPr kumimoji="1" lang="ja-JP" altLang="en-US" smtClean="0"/>
              <a:t>2023/3/16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16118613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46684090-64AC-43E1-81CF-A8AAD2DB9F6E}" type="datetime1">
              <a:rPr kumimoji="1" lang="ja-JP" altLang="en-US" smtClean="0"/>
              <a:t>2023/3/16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25070578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BB2366FE-93AE-4E0E-BCFF-D3702D5E3336}" type="datetime1">
              <a:rPr kumimoji="1" lang="ja-JP" altLang="en-US" smtClean="0"/>
              <a:t>2023/3/16</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18550901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A9C454D3-94B1-4C8E-8B58-08C524B4EEEB}" type="datetime1">
              <a:rPr kumimoji="1" lang="ja-JP" altLang="en-US" smtClean="0"/>
              <a:t>2023/3/16</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15496900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5697DE36-645D-4CB0-8987-BAC3AE6F4D36}" type="datetime1">
              <a:rPr kumimoji="1" lang="ja-JP" altLang="en-US" smtClean="0"/>
              <a:t>2023/3/16</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38085997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AC3D68CB-13B8-4085-93DC-EE8382EF6C1E}" type="datetime1">
              <a:rPr kumimoji="1" lang="ja-JP" altLang="en-US" smtClean="0"/>
              <a:t>2023/3/16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3333086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A0683ADE-5EAD-42D0-9115-8776C9EA0685}" type="datetime1">
              <a:rPr kumimoji="1" lang="ja-JP" altLang="en-US" smtClean="0"/>
              <a:t>2023/3/16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14054668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83BF6D4-0AF8-4534-BBEF-F00E9997AC1B}" type="datetime1">
              <a:rPr kumimoji="1" lang="ja-JP" altLang="en-US" smtClean="0"/>
              <a:t>2023/3/16</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5038742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79512" y="25767"/>
            <a:ext cx="8784976" cy="434479"/>
          </a:xfrm>
        </p:spPr>
        <p:txBody>
          <a:bodyPr>
            <a:noAutofit/>
          </a:bodyPr>
          <a:lstStyle/>
          <a:p>
            <a:r>
              <a:rPr kumimoji="1" lang="ja-JP" altLang="en-US" sz="1800" dirty="0" smtClean="0">
                <a:latin typeface="HGS創英角ｺﾞｼｯｸUB" panose="020B0900000000000000" pitchFamily="50" charset="-128"/>
                <a:ea typeface="HGS創英角ｺﾞｼｯｸUB" panose="020B0900000000000000" pitchFamily="50" charset="-128"/>
              </a:rPr>
              <a:t>令和</a:t>
            </a:r>
            <a:r>
              <a:rPr lang="ja-JP" altLang="en-US" sz="1800" dirty="0" smtClean="0">
                <a:latin typeface="HGS創英角ｺﾞｼｯｸUB" panose="020B0900000000000000" pitchFamily="50" charset="-128"/>
                <a:ea typeface="HGS創英角ｺﾞｼｯｸUB" panose="020B0900000000000000" pitchFamily="50" charset="-128"/>
              </a:rPr>
              <a:t>４</a:t>
            </a:r>
            <a:r>
              <a:rPr kumimoji="1" lang="ja-JP" altLang="en-US" sz="1800" dirty="0" smtClean="0">
                <a:latin typeface="HGS創英角ｺﾞｼｯｸUB" panose="020B0900000000000000" pitchFamily="50" charset="-128"/>
                <a:ea typeface="HGS創英角ｺﾞｼｯｸUB" panose="020B0900000000000000" pitchFamily="50" charset="-128"/>
              </a:rPr>
              <a:t>年度</a:t>
            </a:r>
            <a:r>
              <a:rPr lang="ja-JP" altLang="en-US" sz="1800" dirty="0">
                <a:latin typeface="HGS創英角ｺﾞｼｯｸUB" panose="020B0900000000000000" pitchFamily="50" charset="-128"/>
                <a:ea typeface="HGS創英角ｺﾞｼｯｸUB" panose="020B0900000000000000" pitchFamily="50" charset="-128"/>
              </a:rPr>
              <a:t>　</a:t>
            </a:r>
            <a:r>
              <a:rPr kumimoji="1" lang="ja-JP" altLang="en-US" sz="1800" dirty="0" smtClean="0">
                <a:latin typeface="HGS創英角ｺﾞｼｯｸUB" panose="020B0900000000000000" pitchFamily="50" charset="-128"/>
                <a:ea typeface="HGS創英角ｺﾞｼｯｸUB" panose="020B0900000000000000" pitchFamily="50" charset="-128"/>
              </a:rPr>
              <a:t>事業</a:t>
            </a:r>
            <a:r>
              <a:rPr kumimoji="1" lang="ja-JP" altLang="en-US" sz="1800" dirty="0">
                <a:latin typeface="HGS創英角ｺﾞｼｯｸUB" panose="020B0900000000000000" pitchFamily="50" charset="-128"/>
                <a:ea typeface="HGS創英角ｺﾞｼｯｸUB" panose="020B0900000000000000" pitchFamily="50" charset="-128"/>
              </a:rPr>
              <a:t>運営検討Ｗ・Ｇ</a:t>
            </a:r>
            <a:r>
              <a:rPr lang="ja-JP" altLang="en-US" sz="1800" dirty="0">
                <a:latin typeface="HGS創英角ｺﾞｼｯｸUB" panose="020B0900000000000000" pitchFamily="50" charset="-128"/>
                <a:ea typeface="HGS創英角ｺﾞｼｯｸUB" panose="020B0900000000000000" pitchFamily="50" charset="-128"/>
              </a:rPr>
              <a:t>の</a:t>
            </a:r>
            <a:r>
              <a:rPr kumimoji="1" lang="ja-JP" altLang="en-US" sz="1800" dirty="0">
                <a:latin typeface="HGS創英角ｺﾞｼｯｸUB" panose="020B0900000000000000" pitchFamily="50" charset="-128"/>
                <a:ea typeface="HGS創英角ｺﾞｼｯｸUB" panose="020B0900000000000000" pitchFamily="50" charset="-128"/>
              </a:rPr>
              <a:t>検討</a:t>
            </a:r>
            <a:r>
              <a:rPr kumimoji="1" lang="ja-JP" altLang="en-US" sz="1800" dirty="0" smtClean="0">
                <a:latin typeface="HGS創英角ｺﾞｼｯｸUB" panose="020B0900000000000000" pitchFamily="50" charset="-128"/>
                <a:ea typeface="HGS創英角ｺﾞｼｯｸUB" panose="020B0900000000000000" pitchFamily="50" charset="-128"/>
              </a:rPr>
              <a:t>事項</a:t>
            </a:r>
            <a:endParaRPr kumimoji="1" lang="ja-JP" altLang="en-US" sz="1800" dirty="0">
              <a:latin typeface="HGS創英角ｺﾞｼｯｸUB" panose="020B0900000000000000" pitchFamily="50" charset="-128"/>
              <a:ea typeface="HGS創英角ｺﾞｼｯｸUB" panose="020B0900000000000000" pitchFamily="50" charset="-128"/>
            </a:endParaRPr>
          </a:p>
        </p:txBody>
      </p:sp>
      <p:graphicFrame>
        <p:nvGraphicFramePr>
          <p:cNvPr id="11" name="表 10"/>
          <p:cNvGraphicFramePr>
            <a:graphicFrameLocks noGrp="1"/>
          </p:cNvGraphicFramePr>
          <p:nvPr>
            <p:extLst>
              <p:ext uri="{D42A27DB-BD31-4B8C-83A1-F6EECF244321}">
                <p14:modId xmlns:p14="http://schemas.microsoft.com/office/powerpoint/2010/main" val="251062959"/>
              </p:ext>
            </p:extLst>
          </p:nvPr>
        </p:nvGraphicFramePr>
        <p:xfrm>
          <a:off x="302296" y="457815"/>
          <a:ext cx="8662192" cy="5386437"/>
        </p:xfrm>
        <a:graphic>
          <a:graphicData uri="http://schemas.openxmlformats.org/drawingml/2006/table">
            <a:tbl>
              <a:tblPr firstRow="1" bandRow="1">
                <a:tableStyleId>{5940675A-B579-460E-94D1-54222C63F5DA}</a:tableStyleId>
              </a:tblPr>
              <a:tblGrid>
                <a:gridCol w="669825">
                  <a:extLst>
                    <a:ext uri="{9D8B030D-6E8A-4147-A177-3AD203B41FA5}">
                      <a16:colId xmlns:a16="http://schemas.microsoft.com/office/drawing/2014/main" val="20000"/>
                    </a:ext>
                  </a:extLst>
                </a:gridCol>
                <a:gridCol w="585804">
                  <a:extLst>
                    <a:ext uri="{9D8B030D-6E8A-4147-A177-3AD203B41FA5}">
                      <a16:colId xmlns:a16="http://schemas.microsoft.com/office/drawing/2014/main" val="20001"/>
                    </a:ext>
                  </a:extLst>
                </a:gridCol>
                <a:gridCol w="3452391">
                  <a:extLst>
                    <a:ext uri="{9D8B030D-6E8A-4147-A177-3AD203B41FA5}">
                      <a16:colId xmlns:a16="http://schemas.microsoft.com/office/drawing/2014/main" val="20002"/>
                    </a:ext>
                  </a:extLst>
                </a:gridCol>
                <a:gridCol w="1977086">
                  <a:extLst>
                    <a:ext uri="{9D8B030D-6E8A-4147-A177-3AD203B41FA5}">
                      <a16:colId xmlns:a16="http://schemas.microsoft.com/office/drawing/2014/main" val="2756383616"/>
                    </a:ext>
                  </a:extLst>
                </a:gridCol>
                <a:gridCol w="1977086">
                  <a:extLst>
                    <a:ext uri="{9D8B030D-6E8A-4147-A177-3AD203B41FA5}">
                      <a16:colId xmlns:a16="http://schemas.microsoft.com/office/drawing/2014/main" val="20003"/>
                    </a:ext>
                  </a:extLst>
                </a:gridCol>
              </a:tblGrid>
              <a:tr h="291063">
                <a:tc rowSpan="2">
                  <a:txBody>
                    <a:bodyPr/>
                    <a:lstStyle/>
                    <a:p>
                      <a:pPr algn="ctr"/>
                      <a:r>
                        <a:rPr kumimoji="1" lang="ja-JP" altLang="en-US" sz="800" dirty="0">
                          <a:solidFill>
                            <a:schemeClr val="tx1"/>
                          </a:solidFill>
                          <a:latin typeface="HGPｺﾞｼｯｸE" panose="020B0900000000000000" pitchFamily="50" charset="-128"/>
                          <a:ea typeface="HGPｺﾞｼｯｸE" panose="020B0900000000000000" pitchFamily="50" charset="-128"/>
                        </a:rPr>
                        <a:t>項目</a:t>
                      </a:r>
                    </a:p>
                  </a:txBody>
                  <a:tcPr anchor="ctr">
                    <a:solidFill>
                      <a:schemeClr val="accent6">
                        <a:lumMod val="60000"/>
                        <a:lumOff val="40000"/>
                      </a:schemeClr>
                    </a:solidFill>
                  </a:tcPr>
                </a:tc>
                <a:tc gridSpan="2">
                  <a:txBody>
                    <a:bodyPr/>
                    <a:lstStyle/>
                    <a:p>
                      <a:pPr algn="ctr"/>
                      <a:r>
                        <a:rPr kumimoji="1" lang="ja-JP" altLang="en-US" sz="800" dirty="0">
                          <a:solidFill>
                            <a:schemeClr val="tx1"/>
                          </a:solidFill>
                          <a:latin typeface="HGPｺﾞｼｯｸE" panose="020B0900000000000000" pitchFamily="50" charset="-128"/>
                          <a:ea typeface="HGPｺﾞｼｯｸE" panose="020B0900000000000000" pitchFamily="50" charset="-128"/>
                        </a:rPr>
                        <a:t>運営方針等決定状況</a:t>
                      </a:r>
                    </a:p>
                  </a:txBody>
                  <a:tcPr anchor="ctr">
                    <a:lnR w="28575" cap="flat" cmpd="sng" algn="ctr">
                      <a:solidFill>
                        <a:schemeClr val="tx1"/>
                      </a:solidFill>
                      <a:prstDash val="solid"/>
                      <a:round/>
                      <a:headEnd type="none" w="med" len="med"/>
                      <a:tailEnd type="none" w="med" len="med"/>
                    </a:lnR>
                    <a:solidFill>
                      <a:schemeClr val="accent6">
                        <a:lumMod val="60000"/>
                        <a:lumOff val="40000"/>
                      </a:schemeClr>
                    </a:solidFill>
                  </a:tcPr>
                </a:tc>
                <a:tc hMerge="1">
                  <a:txBody>
                    <a:bodyPr/>
                    <a:lstStyle/>
                    <a:p>
                      <a:pPr algn="ctr"/>
                      <a:endParaRPr kumimoji="1" lang="ja-JP" altLang="en-US" dirty="0"/>
                    </a:p>
                  </a:txBody>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800" dirty="0" smtClean="0">
                          <a:solidFill>
                            <a:schemeClr val="tx1"/>
                          </a:solidFill>
                          <a:latin typeface="HGPｺﾞｼｯｸE" panose="020B0900000000000000" pitchFamily="50" charset="-128"/>
                          <a:ea typeface="HGPｺﾞｼｯｸE" panose="020B0900000000000000" pitchFamily="50" charset="-128"/>
                        </a:rPr>
                        <a:t>令和４年度の検討結果</a:t>
                      </a:r>
                      <a:endParaRPr kumimoji="1" lang="en-US" altLang="ja-JP" sz="800" dirty="0" smtClean="0">
                        <a:solidFill>
                          <a:schemeClr val="tx1"/>
                        </a:solidFill>
                        <a:latin typeface="HGPｺﾞｼｯｸE" panose="020B0900000000000000" pitchFamily="50" charset="-128"/>
                        <a:ea typeface="HGPｺﾞｼｯｸE" panose="020B09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solidFill>
                      <a:schemeClr val="accent6">
                        <a:lumMod val="60000"/>
                        <a:lumOff val="40000"/>
                      </a:schemeClr>
                    </a:solidFill>
                  </a:tcPr>
                </a:tc>
                <a:tc rowSpan="2">
                  <a:txBody>
                    <a:bodyPr/>
                    <a:lstStyle/>
                    <a:p>
                      <a:pPr algn="ctr"/>
                      <a:r>
                        <a:rPr kumimoji="1" lang="ja-JP" altLang="en-US" sz="800" dirty="0" smtClean="0">
                          <a:solidFill>
                            <a:schemeClr val="tx1"/>
                          </a:solidFill>
                          <a:latin typeface="HGPｺﾞｼｯｸE" panose="020B0900000000000000" pitchFamily="50" charset="-128"/>
                          <a:ea typeface="HGPｺﾞｼｯｸE" panose="020B0900000000000000" pitchFamily="50" charset="-128"/>
                        </a:rPr>
                        <a:t>令和５年度に検討すべき主な事項</a:t>
                      </a:r>
                      <a:endParaRPr kumimoji="1" lang="en-US" altLang="ja-JP" sz="800" dirty="0" smtClean="0">
                        <a:solidFill>
                          <a:schemeClr val="tx1"/>
                        </a:solidFill>
                        <a:latin typeface="HGPｺﾞｼｯｸE" panose="020B0900000000000000" pitchFamily="50" charset="-128"/>
                        <a:ea typeface="HGPｺﾞｼｯｸE" panose="020B09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solidFill>
                      <a:schemeClr val="accent6">
                        <a:lumMod val="60000"/>
                        <a:lumOff val="40000"/>
                      </a:schemeClr>
                    </a:solidFill>
                  </a:tcPr>
                </a:tc>
                <a:extLst>
                  <a:ext uri="{0D108BD9-81ED-4DB2-BD59-A6C34878D82A}">
                    <a16:rowId xmlns:a16="http://schemas.microsoft.com/office/drawing/2014/main" val="10000"/>
                  </a:ext>
                </a:extLst>
              </a:tr>
              <a:tr h="394489">
                <a:tc vMerge="1">
                  <a:txBody>
                    <a:bodyPr/>
                    <a:lstStyle/>
                    <a:p>
                      <a:endParaRPr kumimoji="1" lang="ja-JP" altLang="en-US"/>
                    </a:p>
                  </a:txBody>
                  <a:tcPr/>
                </a:tc>
                <a:tc>
                  <a:txBody>
                    <a:bodyPr/>
                    <a:lstStyle/>
                    <a:p>
                      <a:pPr algn="ctr"/>
                      <a:r>
                        <a:rPr kumimoji="1" lang="ja-JP" altLang="en-US" sz="800" dirty="0">
                          <a:solidFill>
                            <a:schemeClr val="tx1"/>
                          </a:solidFill>
                          <a:latin typeface="HGPｺﾞｼｯｸE" panose="020B0900000000000000" pitchFamily="50" charset="-128"/>
                          <a:ea typeface="HGPｺﾞｼｯｸE" panose="020B0900000000000000" pitchFamily="50" charset="-128"/>
                        </a:rPr>
                        <a:t>方向性</a:t>
                      </a:r>
                    </a:p>
                  </a:txBody>
                  <a:tcPr anchor="ctr">
                    <a:solidFill>
                      <a:schemeClr val="accent6">
                        <a:lumMod val="60000"/>
                        <a:lumOff val="40000"/>
                      </a:schemeClr>
                    </a:solidFill>
                  </a:tcPr>
                </a:tc>
                <a:tc>
                  <a:txBody>
                    <a:bodyPr/>
                    <a:lstStyle/>
                    <a:p>
                      <a:pPr algn="ctr"/>
                      <a:r>
                        <a:rPr kumimoji="1" lang="ja-JP" altLang="en-US" sz="800" dirty="0">
                          <a:solidFill>
                            <a:schemeClr val="tx1"/>
                          </a:solidFill>
                          <a:latin typeface="HGPｺﾞｼｯｸE" panose="020B0900000000000000" pitchFamily="50" charset="-128"/>
                          <a:ea typeface="HGPｺﾞｼｯｸE" panose="020B0900000000000000" pitchFamily="50" charset="-128"/>
                        </a:rPr>
                        <a:t>基　　　　準　　　　等</a:t>
                      </a:r>
                    </a:p>
                  </a:txBody>
                  <a:tcPr anchor="ctr">
                    <a:lnR w="28575" cap="flat" cmpd="sng" algn="ctr">
                      <a:solidFill>
                        <a:schemeClr val="tx1"/>
                      </a:solidFill>
                      <a:prstDash val="solid"/>
                      <a:round/>
                      <a:headEnd type="none" w="med" len="med"/>
                      <a:tailEnd type="none" w="med" len="med"/>
                    </a:lnR>
                    <a:solidFill>
                      <a:schemeClr val="accent6">
                        <a:lumMod val="60000"/>
                        <a:lumOff val="40000"/>
                      </a:schemeClr>
                    </a:solidFill>
                  </a:tcPr>
                </a:tc>
                <a:tc vMerge="1">
                  <a:txBody>
                    <a:bodyPr/>
                    <a:lstStyle/>
                    <a:p>
                      <a:endParaRPr kumimoji="1" lang="ja-JP" altLang="en-US" dirty="0"/>
                    </a:p>
                  </a:txBody>
                  <a:tcPr/>
                </a:tc>
                <a:tc vMerge="1">
                  <a:txBody>
                    <a:bodyPr/>
                    <a:lstStyle/>
                    <a:p>
                      <a:endParaRPr kumimoji="1" lang="ja-JP" altLang="en-US"/>
                    </a:p>
                  </a:txBody>
                  <a:tcPr/>
                </a:tc>
                <a:extLst>
                  <a:ext uri="{0D108BD9-81ED-4DB2-BD59-A6C34878D82A}">
                    <a16:rowId xmlns:a16="http://schemas.microsoft.com/office/drawing/2014/main" val="10001"/>
                  </a:ext>
                </a:extLst>
              </a:tr>
              <a:tr h="838577">
                <a:tc>
                  <a:txBody>
                    <a:bodyPr/>
                    <a:lstStyle/>
                    <a:p>
                      <a:r>
                        <a:rPr kumimoji="1" lang="zh-TW" altLang="en-US" sz="800" dirty="0">
                          <a:solidFill>
                            <a:schemeClr val="tx1"/>
                          </a:solidFill>
                          <a:latin typeface="HGPｺﾞｼｯｸM" panose="020B0600000000000000" pitchFamily="50" charset="-128"/>
                          <a:ea typeface="HGPｺﾞｼｯｸM" panose="020B0600000000000000" pitchFamily="50" charset="-128"/>
                        </a:rPr>
                        <a:t>一</a:t>
                      </a:r>
                      <a:r>
                        <a:rPr kumimoji="1" lang="ja-JP" altLang="en-US" sz="800" dirty="0">
                          <a:solidFill>
                            <a:schemeClr val="tx1"/>
                          </a:solidFill>
                          <a:latin typeface="HGPｺﾞｼｯｸM" panose="020B0600000000000000" pitchFamily="50" charset="-128"/>
                          <a:ea typeface="HGPｺﾞｼｯｸM" panose="020B0600000000000000" pitchFamily="50" charset="-128"/>
                        </a:rPr>
                        <a:t>部負担金</a:t>
                      </a:r>
                      <a:r>
                        <a:rPr kumimoji="1" lang="zh-TW" altLang="en-US" sz="800" dirty="0">
                          <a:solidFill>
                            <a:schemeClr val="tx1"/>
                          </a:solidFill>
                          <a:latin typeface="HGPｺﾞｼｯｸM" panose="020B0600000000000000" pitchFamily="50" charset="-128"/>
                          <a:ea typeface="HGPｺﾞｼｯｸM" panose="020B0600000000000000" pitchFamily="50" charset="-128"/>
                        </a:rPr>
                        <a:t>減免</a:t>
                      </a:r>
                      <a:endParaRPr kumimoji="1" lang="ja-JP" altLang="en-US" sz="800" dirty="0">
                        <a:solidFill>
                          <a:schemeClr val="tx1"/>
                        </a:solidFill>
                        <a:latin typeface="HGPｺﾞｼｯｸM" panose="020B0600000000000000" pitchFamily="50" charset="-128"/>
                        <a:ea typeface="HGPｺﾞｼｯｸM" panose="020B0600000000000000" pitchFamily="50" charset="-128"/>
                      </a:endParaRPr>
                    </a:p>
                  </a:txBody>
                  <a:tcPr anchor="ctr"/>
                </a:tc>
                <a:tc>
                  <a:txBody>
                    <a:bodyPr/>
                    <a:lstStyle/>
                    <a:p>
                      <a:pPr algn="ctr"/>
                      <a:r>
                        <a:rPr kumimoji="1" lang="ja-JP" altLang="en-US" sz="800" dirty="0">
                          <a:solidFill>
                            <a:schemeClr val="tx1"/>
                          </a:solidFill>
                          <a:latin typeface="HGPｺﾞｼｯｸM" panose="020B0600000000000000" pitchFamily="50" charset="-128"/>
                          <a:ea typeface="HGPｺﾞｼｯｸM" panose="020B0600000000000000" pitchFamily="50" charset="-128"/>
                        </a:rPr>
                        <a:t>統一</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pPr algn="ctr"/>
                      <a:r>
                        <a:rPr kumimoji="1" lang="ja-JP" altLang="en-US" sz="800" dirty="0">
                          <a:solidFill>
                            <a:schemeClr val="tx1"/>
                          </a:solidFill>
                          <a:latin typeface="HGPｺﾞｼｯｸM" panose="020B0600000000000000" pitchFamily="50" charset="-128"/>
                          <a:ea typeface="HGPｺﾞｼｯｸM" panose="020B0600000000000000" pitchFamily="50" charset="-128"/>
                        </a:rPr>
                        <a:t>（激変緩和対象</a:t>
                      </a: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a:t>
                      </a:r>
                      <a:endParaRPr kumimoji="1" lang="ja-JP" altLang="en-US" sz="800" dirty="0">
                        <a:solidFill>
                          <a:schemeClr val="tx1"/>
                        </a:solidFill>
                        <a:latin typeface="HGPｺﾞｼｯｸM" panose="020B0600000000000000" pitchFamily="50" charset="-128"/>
                        <a:ea typeface="HGPｺﾞｼｯｸM" panose="020B0600000000000000" pitchFamily="50" charset="-128"/>
                      </a:endParaRPr>
                    </a:p>
                  </a:txBody>
                  <a:tcPr anchor="ctr"/>
                </a:tc>
                <a:tc>
                  <a:txBody>
                    <a:bodyPr/>
                    <a:lstStyle/>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en-US" altLang="ja-JP" sz="800" dirty="0">
                          <a:solidFill>
                            <a:schemeClr val="tx1"/>
                          </a:solidFill>
                          <a:latin typeface="HGPｺﾞｼｯｸM" panose="020B0600000000000000" pitchFamily="50" charset="-128"/>
                          <a:ea typeface="HGPｺﾞｼｯｸM" panose="020B0600000000000000" pitchFamily="50" charset="-128"/>
                        </a:rPr>
                        <a:t>H30</a:t>
                      </a:r>
                      <a:r>
                        <a:rPr kumimoji="1" lang="ja-JP" altLang="en-US" sz="800" dirty="0">
                          <a:solidFill>
                            <a:schemeClr val="tx1"/>
                          </a:solidFill>
                          <a:latin typeface="HGPｺﾞｼｯｸM" panose="020B0600000000000000" pitchFamily="50" charset="-128"/>
                          <a:ea typeface="HGPｺﾞｼｯｸM" panose="020B0600000000000000" pitchFamily="50" charset="-128"/>
                        </a:rPr>
                        <a:t>年度から、「災害」・「収入減少」の事由に基づく減免は「共通基準」として運営方針「別に定める基準」に</a:t>
                      </a: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定めている。</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lnR w="28575" cap="flat" cmpd="sng" algn="ctr">
                      <a:solidFill>
                        <a:schemeClr val="tx1"/>
                      </a:solidFill>
                      <a:prstDash val="solid"/>
                      <a:round/>
                      <a:headEnd type="none" w="med" len="med"/>
                      <a:tailEnd type="none" w="med" len="med"/>
                    </a:lnR>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800" dirty="0" smtClean="0">
                          <a:solidFill>
                            <a:schemeClr val="tx1"/>
                          </a:solidFill>
                          <a:latin typeface="ＭＳ Ｐ明朝" panose="02020600040205080304" pitchFamily="18" charset="-128"/>
                          <a:ea typeface="ＭＳ Ｐ明朝" panose="02020600040205080304" pitchFamily="18" charset="-128"/>
                        </a:rPr>
                        <a:t>災害による「準半壊」の取扱いについては、国から示されなかったため、引き続き、国の動き等を注視。</a:t>
                      </a:r>
                      <a:endParaRPr kumimoji="1" lang="en-US" altLang="ja-JP" sz="800" dirty="0">
                        <a:solidFill>
                          <a:schemeClr val="tx1"/>
                        </a:solidFill>
                        <a:latin typeface="ＭＳ Ｐ明朝" panose="02020600040205080304" pitchFamily="18" charset="-128"/>
                        <a:ea typeface="ＭＳ Ｐ明朝" panose="02020600040205080304" pitchFamily="18"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en-US" altLang="ja-JP" sz="800" dirty="0" smtClean="0">
                          <a:solidFill>
                            <a:schemeClr val="tx1"/>
                          </a:solidFill>
                          <a:latin typeface="HGPｺﾞｼｯｸM" panose="020B0600000000000000" pitchFamily="50" charset="-128"/>
                          <a:ea typeface="HGPｺﾞｼｯｸM" panose="020B0600000000000000" pitchFamily="50" charset="-128"/>
                        </a:rPr>
                        <a:t>―</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noFill/>
                  </a:tcPr>
                </a:tc>
                <a:extLst>
                  <a:ext uri="{0D108BD9-81ED-4DB2-BD59-A6C34878D82A}">
                    <a16:rowId xmlns:a16="http://schemas.microsoft.com/office/drawing/2014/main" val="10003"/>
                  </a:ext>
                </a:extLst>
              </a:tr>
              <a:tr h="312400">
                <a:tc>
                  <a:txBody>
                    <a:bodyPr/>
                    <a:lstStyle/>
                    <a:p>
                      <a:r>
                        <a:rPr kumimoji="1" lang="ja-JP" altLang="en-US" sz="800" dirty="0">
                          <a:solidFill>
                            <a:schemeClr val="tx1"/>
                          </a:solidFill>
                          <a:latin typeface="HGPｺﾞｼｯｸM" panose="020B0600000000000000" pitchFamily="50" charset="-128"/>
                          <a:ea typeface="HGPｺﾞｼｯｸM" panose="020B0600000000000000" pitchFamily="50" charset="-128"/>
                        </a:rPr>
                        <a:t>出産育児一時金</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r>
                        <a:rPr kumimoji="1" lang="ja-JP" altLang="en-US" sz="800" dirty="0">
                          <a:solidFill>
                            <a:schemeClr val="tx1"/>
                          </a:solidFill>
                          <a:latin typeface="HGPｺﾞｼｯｸM" panose="020B0600000000000000" pitchFamily="50" charset="-128"/>
                          <a:ea typeface="HGPｺﾞｼｯｸM" panose="020B0600000000000000" pitchFamily="50" charset="-128"/>
                        </a:rPr>
                        <a:t>葬祭費</a:t>
                      </a:r>
                    </a:p>
                  </a:txBody>
                  <a:tcPr anchor="ctr"/>
                </a:tc>
                <a:tc>
                  <a:txBody>
                    <a:bodyPr/>
                    <a:lstStyle/>
                    <a:p>
                      <a:pPr algn="ctr"/>
                      <a:r>
                        <a:rPr kumimoji="1" lang="ja-JP" altLang="en-US" sz="800" dirty="0">
                          <a:solidFill>
                            <a:schemeClr val="tx1"/>
                          </a:solidFill>
                          <a:latin typeface="HGPｺﾞｼｯｸM" panose="020B0600000000000000" pitchFamily="50" charset="-128"/>
                          <a:ea typeface="HGPｺﾞｼｯｸM" panose="020B0600000000000000" pitchFamily="50" charset="-128"/>
                        </a:rPr>
                        <a:t>統一</a:t>
                      </a:r>
                    </a:p>
                  </a:txBody>
                  <a:tcPr anchor="ctr"/>
                </a:tc>
                <a:tc>
                  <a:txBody>
                    <a:bodyPr/>
                    <a:lstStyle/>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a:t>
                      </a:r>
                      <a:r>
                        <a:rPr kumimoji="1" lang="zh-TW" altLang="en-US" sz="800" dirty="0">
                          <a:solidFill>
                            <a:schemeClr val="tx1"/>
                          </a:solidFill>
                          <a:latin typeface="HGPｺﾞｼｯｸM" panose="020B0600000000000000" pitchFamily="50" charset="-128"/>
                          <a:ea typeface="HGPｺﾞｼｯｸM" panose="020B0600000000000000" pitchFamily="50" charset="-128"/>
                        </a:rPr>
                        <a:t>出</a:t>
                      </a:r>
                      <a:r>
                        <a:rPr kumimoji="1" lang="ja-JP" altLang="en-US" sz="800" dirty="0">
                          <a:solidFill>
                            <a:schemeClr val="tx1"/>
                          </a:solidFill>
                          <a:latin typeface="HGPｺﾞｼｯｸM" panose="020B0600000000000000" pitchFamily="50" charset="-128"/>
                          <a:ea typeface="HGPｺﾞｼｯｸM" panose="020B0600000000000000" pitchFamily="50" charset="-128"/>
                        </a:rPr>
                        <a:t>産</a:t>
                      </a:r>
                      <a:r>
                        <a:rPr kumimoji="1" lang="zh-TW" altLang="en-US" sz="800" dirty="0">
                          <a:solidFill>
                            <a:schemeClr val="tx1"/>
                          </a:solidFill>
                          <a:latin typeface="HGPｺﾞｼｯｸM" panose="020B0600000000000000" pitchFamily="50" charset="-128"/>
                          <a:ea typeface="HGPｺﾞｼｯｸM" panose="020B0600000000000000" pitchFamily="50" charset="-128"/>
                        </a:rPr>
                        <a:t>育</a:t>
                      </a:r>
                      <a:r>
                        <a:rPr kumimoji="1" lang="ja-JP" altLang="en-US" sz="800" dirty="0">
                          <a:solidFill>
                            <a:schemeClr val="tx1"/>
                          </a:solidFill>
                          <a:latin typeface="HGPｺﾞｼｯｸM" panose="020B0600000000000000" pitchFamily="50" charset="-128"/>
                          <a:ea typeface="HGPｺﾞｼｯｸM" panose="020B0600000000000000" pitchFamily="50" charset="-128"/>
                        </a:rPr>
                        <a:t>児一時金：政令基準どおり一律</a:t>
                      </a:r>
                      <a:r>
                        <a:rPr kumimoji="1" lang="en-US" altLang="ja-JP" sz="800" dirty="0">
                          <a:solidFill>
                            <a:schemeClr val="tx1"/>
                          </a:solidFill>
                          <a:latin typeface="HGPｺﾞｼｯｸM" panose="020B0600000000000000" pitchFamily="50" charset="-128"/>
                          <a:ea typeface="HGPｺﾞｼｯｸM" panose="020B0600000000000000" pitchFamily="50" charset="-128"/>
                        </a:rPr>
                        <a:t>420,000</a:t>
                      </a:r>
                      <a:r>
                        <a:rPr kumimoji="1" lang="ja-JP" altLang="en-US" sz="800" dirty="0">
                          <a:solidFill>
                            <a:schemeClr val="tx1"/>
                          </a:solidFill>
                          <a:latin typeface="HGPｺﾞｼｯｸM" panose="020B0600000000000000" pitchFamily="50" charset="-128"/>
                          <a:ea typeface="HGPｺﾞｼｯｸM" panose="020B0600000000000000" pitchFamily="50" charset="-128"/>
                        </a:rPr>
                        <a:t>円」</a:t>
                      </a:r>
                      <a:r>
                        <a:rPr kumimoji="1" lang="zh-TW" altLang="en-US" sz="800" dirty="0">
                          <a:solidFill>
                            <a:schemeClr val="tx1"/>
                          </a:solidFill>
                          <a:latin typeface="HGPｺﾞｼｯｸM" panose="020B0600000000000000" pitchFamily="50" charset="-128"/>
                          <a:ea typeface="HGPｺﾞｼｯｸM" panose="020B0600000000000000" pitchFamily="50" charset="-128"/>
                        </a:rPr>
                        <a:t> </a:t>
                      </a:r>
                      <a:endParaRPr kumimoji="1" lang="en-US" altLang="zh-TW" sz="800" dirty="0" smtClean="0">
                        <a:solidFill>
                          <a:schemeClr val="tx1"/>
                        </a:solidFill>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　　　　　　　　　　　　　　　　　　　（</a:t>
                      </a:r>
                      <a:r>
                        <a:rPr kumimoji="1" lang="en-US" altLang="ja-JP" sz="800" dirty="0" smtClean="0">
                          <a:solidFill>
                            <a:schemeClr val="tx1"/>
                          </a:solidFill>
                          <a:latin typeface="HGPｺﾞｼｯｸM" panose="020B0600000000000000" pitchFamily="50" charset="-128"/>
                          <a:ea typeface="HGPｺﾞｼｯｸM" panose="020B0600000000000000" pitchFamily="50" charset="-128"/>
                        </a:rPr>
                        <a:t>R5.4.1</a:t>
                      </a: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より改正政令基準のとおり</a:t>
                      </a:r>
                      <a:r>
                        <a:rPr kumimoji="1" lang="en-US" altLang="ja-JP" sz="800" dirty="0" smtClean="0">
                          <a:solidFill>
                            <a:schemeClr val="tx1"/>
                          </a:solidFill>
                          <a:latin typeface="HGPｺﾞｼｯｸM" panose="020B0600000000000000" pitchFamily="50" charset="-128"/>
                          <a:ea typeface="HGPｺﾞｼｯｸM" panose="020B0600000000000000" pitchFamily="50" charset="-128"/>
                        </a:rPr>
                        <a:t>500,000</a:t>
                      </a: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円）</a:t>
                      </a:r>
                      <a:endParaRPr kumimoji="1" lang="zh-TW" altLang="en-US" sz="800" dirty="0">
                        <a:solidFill>
                          <a:schemeClr val="tx1"/>
                        </a:solidFill>
                        <a:latin typeface="HGPｺﾞｼｯｸM" panose="020B0600000000000000" pitchFamily="50" charset="-128"/>
                        <a:ea typeface="HGPｺﾞｼｯｸM" panose="020B0600000000000000" pitchFamily="50" charset="-128"/>
                      </a:endParaRPr>
                    </a:p>
                    <a:p>
                      <a:pPr marL="171450" indent="-171450" algn="l">
                        <a:buFont typeface="Wingdings" panose="05000000000000000000" pitchFamily="2" charset="2"/>
                        <a:buChar char="l"/>
                      </a:pPr>
                      <a:r>
                        <a:rPr kumimoji="1" lang="ja-JP" altLang="en-US" sz="800" dirty="0">
                          <a:solidFill>
                            <a:schemeClr val="tx1"/>
                          </a:solidFill>
                          <a:latin typeface="HGPｺﾞｼｯｸM" panose="020B0600000000000000" pitchFamily="50" charset="-128"/>
                          <a:ea typeface="HGPｺﾞｼｯｸM" panose="020B0600000000000000" pitchFamily="50" charset="-128"/>
                        </a:rPr>
                        <a:t>「</a:t>
                      </a:r>
                      <a:r>
                        <a:rPr kumimoji="1" lang="zh-TW" altLang="en-US" sz="800" dirty="0">
                          <a:solidFill>
                            <a:schemeClr val="tx1"/>
                          </a:solidFill>
                          <a:latin typeface="HGPｺﾞｼｯｸM" panose="020B0600000000000000" pitchFamily="50" charset="-128"/>
                          <a:ea typeface="HGPｺﾞｼｯｸM" panose="020B0600000000000000" pitchFamily="50" charset="-128"/>
                        </a:rPr>
                        <a:t>葬祭</a:t>
                      </a:r>
                      <a:r>
                        <a:rPr kumimoji="1" lang="ja-JP" altLang="en-US" sz="800" dirty="0">
                          <a:solidFill>
                            <a:schemeClr val="tx1"/>
                          </a:solidFill>
                          <a:latin typeface="HGPｺﾞｼｯｸM" panose="020B0600000000000000" pitchFamily="50" charset="-128"/>
                          <a:ea typeface="HGPｺﾞｼｯｸM" panose="020B0600000000000000" pitchFamily="50" charset="-128"/>
                        </a:rPr>
                        <a:t>費：府内一律</a:t>
                      </a:r>
                      <a:r>
                        <a:rPr kumimoji="1" lang="zh-TW" altLang="en-US" sz="800" dirty="0">
                          <a:solidFill>
                            <a:schemeClr val="tx1"/>
                          </a:solidFill>
                          <a:latin typeface="HGPｺﾞｼｯｸM" panose="020B0600000000000000" pitchFamily="50" charset="-128"/>
                          <a:ea typeface="HGPｺﾞｼｯｸM" panose="020B0600000000000000" pitchFamily="50" charset="-128"/>
                        </a:rPr>
                        <a:t> </a:t>
                      </a:r>
                      <a:r>
                        <a:rPr kumimoji="1" lang="en-US" altLang="ja-JP" sz="800" dirty="0">
                          <a:solidFill>
                            <a:schemeClr val="tx1"/>
                          </a:solidFill>
                          <a:latin typeface="HGPｺﾞｼｯｸM" panose="020B0600000000000000" pitchFamily="50" charset="-128"/>
                          <a:ea typeface="HGPｺﾞｼｯｸM" panose="020B0600000000000000" pitchFamily="50" charset="-128"/>
                        </a:rPr>
                        <a:t>50,000</a:t>
                      </a:r>
                      <a:r>
                        <a:rPr kumimoji="1" lang="ja-JP" altLang="en-US" sz="800" dirty="0">
                          <a:solidFill>
                            <a:schemeClr val="tx1"/>
                          </a:solidFill>
                          <a:latin typeface="HGPｺﾞｼｯｸM" panose="020B0600000000000000" pitchFamily="50" charset="-128"/>
                          <a:ea typeface="HGPｺﾞｼｯｸM" panose="020B0600000000000000" pitchFamily="50" charset="-128"/>
                        </a:rPr>
                        <a:t>円</a:t>
                      </a: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a:t>
                      </a:r>
                      <a:endParaRPr kumimoji="1" lang="en-US" altLang="ja-JP" sz="800" dirty="0" smtClean="0">
                        <a:solidFill>
                          <a:schemeClr val="tx1"/>
                        </a:solidFill>
                        <a:latin typeface="HGPｺﾞｼｯｸM" panose="020B0600000000000000" pitchFamily="50" charset="-128"/>
                        <a:ea typeface="HGPｺﾞｼｯｸM" panose="020B0600000000000000" pitchFamily="50" charset="-128"/>
                      </a:endParaRP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endParaRPr kumimoji="1" lang="en-US" altLang="ja-JP" sz="800" dirty="0" smtClean="0">
                        <a:solidFill>
                          <a:schemeClr val="tx1"/>
                        </a:solidFill>
                        <a:latin typeface="HGPｺﾞｼｯｸM" panose="020B0600000000000000" pitchFamily="50" charset="-128"/>
                        <a:ea typeface="HGPｺﾞｼｯｸM" panose="020B0600000000000000" pitchFamily="50" charset="-128"/>
                      </a:endParaRP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en-US" altLang="ja-JP" sz="800" dirty="0" smtClean="0">
                          <a:solidFill>
                            <a:schemeClr val="tx1"/>
                          </a:solidFill>
                          <a:latin typeface="HGPｺﾞｼｯｸM" panose="020B0600000000000000" pitchFamily="50" charset="-128"/>
                          <a:ea typeface="HGPｺﾞｼｯｸM" panose="020B0600000000000000" pitchFamily="50" charset="-128"/>
                        </a:rPr>
                        <a:t>※</a:t>
                      </a: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平成</a:t>
                      </a:r>
                      <a:r>
                        <a:rPr kumimoji="1" lang="en-US" altLang="ja-JP" sz="800" dirty="0" smtClean="0">
                          <a:solidFill>
                            <a:schemeClr val="tx1"/>
                          </a:solidFill>
                          <a:latin typeface="HGPｺﾞｼｯｸM" panose="020B0600000000000000" pitchFamily="50" charset="-128"/>
                          <a:ea typeface="HGPｺﾞｼｯｸM" panose="020B0600000000000000" pitchFamily="50" charset="-128"/>
                        </a:rPr>
                        <a:t>29</a:t>
                      </a: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年度に整理済み（平成</a:t>
                      </a:r>
                      <a:r>
                        <a:rPr kumimoji="1" lang="en-US" altLang="ja-JP" sz="800" dirty="0" smtClean="0">
                          <a:solidFill>
                            <a:schemeClr val="tx1"/>
                          </a:solidFill>
                          <a:latin typeface="HGPｺﾞｼｯｸM" panose="020B0600000000000000" pitchFamily="50" charset="-128"/>
                          <a:ea typeface="HGPｺﾞｼｯｸM" panose="020B0600000000000000" pitchFamily="50" charset="-128"/>
                        </a:rPr>
                        <a:t>30</a:t>
                      </a: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年</a:t>
                      </a:r>
                      <a:r>
                        <a:rPr kumimoji="1" lang="en-US" altLang="ja-JP" sz="800" dirty="0" smtClean="0">
                          <a:solidFill>
                            <a:schemeClr val="tx1"/>
                          </a:solidFill>
                          <a:latin typeface="HGPｺﾞｼｯｸM" panose="020B0600000000000000" pitchFamily="50" charset="-128"/>
                          <a:ea typeface="HGPｺﾞｼｯｸM" panose="020B0600000000000000" pitchFamily="50" charset="-128"/>
                        </a:rPr>
                        <a:t>4</a:t>
                      </a: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月統一）</a:t>
                      </a:r>
                      <a:endParaRPr kumimoji="1" lang="en-US" altLang="ja-JP" sz="800" dirty="0" smtClean="0">
                        <a:solidFill>
                          <a:schemeClr val="tx1"/>
                        </a:solidFill>
                        <a:latin typeface="HGPｺﾞｼｯｸM" panose="020B0600000000000000" pitchFamily="50" charset="-128"/>
                        <a:ea typeface="HGPｺﾞｼｯｸM" panose="020B0600000000000000" pitchFamily="50" charset="-128"/>
                      </a:endParaRP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endParaRPr kumimoji="1" lang="en-US" altLang="ja-JP" sz="800" dirty="0" smtClean="0">
                        <a:solidFill>
                          <a:schemeClr val="tx1"/>
                        </a:solidFill>
                        <a:latin typeface="HGPｺﾞｼｯｸM" panose="020B0600000000000000" pitchFamily="50" charset="-128"/>
                        <a:ea typeface="HGPｺﾞｼｯｸM" panose="020B0600000000000000" pitchFamily="50" charset="-128"/>
                      </a:endParaRPr>
                    </a:p>
                  </a:txBody>
                  <a:tcPr anchor="ctr">
                    <a:lnR w="28575" cap="flat" cmpd="sng" algn="ctr">
                      <a:solidFill>
                        <a:schemeClr val="tx1"/>
                      </a:solidFill>
                      <a:prstDash val="solid"/>
                      <a:round/>
                      <a:headEnd type="none" w="med" len="med"/>
                      <a:tailEnd type="none" w="med" len="med"/>
                    </a:ln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smtClean="0">
                          <a:solidFill>
                            <a:schemeClr val="tx1"/>
                          </a:solidFill>
                          <a:latin typeface="HGPｺﾞｼｯｸM" panose="020B0600000000000000" pitchFamily="50" charset="-128"/>
                          <a:ea typeface="HGPｺﾞｼｯｸM" panose="020B0600000000000000" pitchFamily="50" charset="-128"/>
                        </a:rPr>
                        <a:t>―</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smtClean="0">
                          <a:solidFill>
                            <a:schemeClr val="tx1"/>
                          </a:solidFill>
                          <a:latin typeface="HGPｺﾞｼｯｸM" panose="020B0600000000000000" pitchFamily="50" charset="-128"/>
                          <a:ea typeface="HGPｺﾞｼｯｸM" panose="020B0600000000000000" pitchFamily="50" charset="-128"/>
                        </a:rPr>
                        <a:t>―</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04"/>
                  </a:ext>
                </a:extLst>
              </a:tr>
              <a:tr h="1618600">
                <a:tc>
                  <a:txBody>
                    <a:bodyPr/>
                    <a:lstStyle/>
                    <a:p>
                      <a:r>
                        <a:rPr kumimoji="1" lang="ja-JP" altLang="en-US" sz="800" dirty="0">
                          <a:solidFill>
                            <a:schemeClr val="tx1"/>
                          </a:solidFill>
                          <a:latin typeface="HGPｺﾞｼｯｸM" panose="020B0600000000000000" pitchFamily="50" charset="-128"/>
                          <a:ea typeface="HGPｺﾞｼｯｸM" panose="020B0600000000000000" pitchFamily="50" charset="-128"/>
                        </a:rPr>
                        <a:t>保健事業</a:t>
                      </a:r>
                    </a:p>
                  </a:txBody>
                  <a:tcPr anchor="ctr"/>
                </a:tc>
                <a:tc>
                  <a:txBody>
                    <a:bodyPr/>
                    <a:lstStyle/>
                    <a:p>
                      <a:pPr algn="ctr"/>
                      <a:r>
                        <a:rPr kumimoji="1" lang="ja-JP" altLang="en-US" sz="800" dirty="0">
                          <a:solidFill>
                            <a:schemeClr val="tx1"/>
                          </a:solidFill>
                          <a:latin typeface="HGPｺﾞｼｯｸM" panose="020B0600000000000000" pitchFamily="50" charset="-128"/>
                          <a:ea typeface="HGPｺﾞｼｯｸM" panose="020B0600000000000000" pitchFamily="50" charset="-128"/>
                        </a:rPr>
                        <a:t>統一</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tc>
                <a:tc>
                  <a:txBody>
                    <a:bodyPr/>
                    <a:lstStyle/>
                    <a:p>
                      <a:pPr marL="171450" indent="-171450">
                        <a:buFont typeface="Wingdings" panose="05000000000000000000" pitchFamily="2" charset="2"/>
                        <a:buChar char="l"/>
                      </a:pPr>
                      <a:r>
                        <a:rPr kumimoji="1" lang="ja-JP" altLang="en-US" sz="800" dirty="0">
                          <a:solidFill>
                            <a:schemeClr val="tx1"/>
                          </a:solidFill>
                          <a:latin typeface="HGPｺﾞｼｯｸM" panose="020B0600000000000000" pitchFamily="50" charset="-128"/>
                          <a:ea typeface="HGPｺﾞｼｯｸM" panose="020B0600000000000000" pitchFamily="50" charset="-128"/>
                        </a:rPr>
                        <a:t>特定健康診査：</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pPr marL="179388" indent="-179388">
                        <a:buFont typeface="Wingdings" panose="05000000000000000000" pitchFamily="2" charset="2"/>
                        <a:buNone/>
                      </a:pP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　　　血清</a:t>
                      </a:r>
                      <a:r>
                        <a:rPr kumimoji="1" lang="ja-JP" altLang="en-US" sz="800" dirty="0">
                          <a:solidFill>
                            <a:schemeClr val="tx1"/>
                          </a:solidFill>
                          <a:latin typeface="HGPｺﾞｼｯｸM" panose="020B0600000000000000" pitchFamily="50" charset="-128"/>
                          <a:ea typeface="HGPｺﾞｼｯｸM" panose="020B0600000000000000" pitchFamily="50" charset="-128"/>
                        </a:rPr>
                        <a:t>クレアチニン検査（ｅＧＦＲ） 、血清尿酸検査 、血糖検査（ＨｂＡ１ｃ） について、特定健康診査の基本的な項目に加えて実施</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pPr marL="171450" indent="-171450">
                        <a:buFont typeface="Wingdings" panose="05000000000000000000" pitchFamily="2" charset="2"/>
                        <a:buChar char="l"/>
                      </a:pP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人間</a:t>
                      </a:r>
                      <a:r>
                        <a:rPr kumimoji="1" lang="ja-JP" altLang="en-US" sz="800" dirty="0">
                          <a:solidFill>
                            <a:schemeClr val="tx1"/>
                          </a:solidFill>
                          <a:latin typeface="HGPｺﾞｼｯｸM" panose="020B0600000000000000" pitchFamily="50" charset="-128"/>
                          <a:ea typeface="HGPｺﾞｼｯｸM" panose="020B0600000000000000" pitchFamily="50" charset="-128"/>
                        </a:rPr>
                        <a:t>ドック：</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pPr marL="179388" indent="-179388">
                        <a:buFont typeface="Wingdings" panose="05000000000000000000" pitchFamily="2" charset="2"/>
                        <a:buNone/>
                      </a:pP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　　</a:t>
                      </a:r>
                      <a:r>
                        <a:rPr kumimoji="1" lang="ja-JP" altLang="en-US" sz="800" baseline="0" dirty="0" smtClean="0">
                          <a:solidFill>
                            <a:schemeClr val="tx1"/>
                          </a:solidFill>
                          <a:latin typeface="HGPｺﾞｼｯｸM" panose="020B0600000000000000" pitchFamily="50" charset="-128"/>
                          <a:ea typeface="HGPｺﾞｼｯｸM" panose="020B0600000000000000" pitchFamily="50" charset="-128"/>
                        </a:rPr>
                        <a:t> </a:t>
                      </a: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特定</a:t>
                      </a:r>
                      <a:r>
                        <a:rPr kumimoji="1" lang="ja-JP" altLang="en-US" sz="800" dirty="0">
                          <a:solidFill>
                            <a:schemeClr val="tx1"/>
                          </a:solidFill>
                          <a:latin typeface="HGPｺﾞｼｯｸM" panose="020B0600000000000000" pitchFamily="50" charset="-128"/>
                          <a:ea typeface="HGPｺﾞｼｯｸM" panose="020B0600000000000000" pitchFamily="50" charset="-128"/>
                        </a:rPr>
                        <a:t>健診の検査項目等を充足する検査項目について、府内全市町村で実施</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pPr marL="0" indent="0">
                        <a:buFont typeface="Wingdings" panose="05000000000000000000" pitchFamily="2" charset="2"/>
                        <a:buNone/>
                      </a:pPr>
                      <a:endParaRPr kumimoji="1" lang="en-US" altLang="ja-JP" sz="800" dirty="0" smtClean="0">
                        <a:solidFill>
                          <a:schemeClr val="tx1"/>
                        </a:solidFill>
                        <a:latin typeface="HGPｺﾞｼｯｸM" panose="020B0600000000000000" pitchFamily="50" charset="-128"/>
                        <a:ea typeface="HGPｺﾞｼｯｸM" panose="020B0600000000000000" pitchFamily="50" charset="-128"/>
                      </a:endParaRP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en-US" altLang="ja-JP" sz="800" dirty="0" smtClean="0">
                          <a:solidFill>
                            <a:schemeClr val="tx1"/>
                          </a:solidFill>
                          <a:latin typeface="HGPｺﾞｼｯｸM" panose="020B0600000000000000" pitchFamily="50" charset="-128"/>
                          <a:ea typeface="HGPｺﾞｼｯｸM" panose="020B0600000000000000" pitchFamily="50" charset="-128"/>
                        </a:rPr>
                        <a:t>※</a:t>
                      </a: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平成</a:t>
                      </a:r>
                      <a:r>
                        <a:rPr kumimoji="1" lang="en-US" altLang="ja-JP" sz="800" dirty="0" smtClean="0">
                          <a:solidFill>
                            <a:schemeClr val="tx1"/>
                          </a:solidFill>
                          <a:latin typeface="HGPｺﾞｼｯｸM" panose="020B0600000000000000" pitchFamily="50" charset="-128"/>
                          <a:ea typeface="HGPｺﾞｼｯｸM" panose="020B0600000000000000" pitchFamily="50" charset="-128"/>
                        </a:rPr>
                        <a:t>29</a:t>
                      </a: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年度に整理済み（平成</a:t>
                      </a:r>
                      <a:r>
                        <a:rPr kumimoji="1" lang="en-US" altLang="ja-JP" sz="800" dirty="0" smtClean="0">
                          <a:solidFill>
                            <a:schemeClr val="tx1"/>
                          </a:solidFill>
                          <a:latin typeface="HGPｺﾞｼｯｸM" panose="020B0600000000000000" pitchFamily="50" charset="-128"/>
                          <a:ea typeface="HGPｺﾞｼｯｸM" panose="020B0600000000000000" pitchFamily="50" charset="-128"/>
                        </a:rPr>
                        <a:t>30</a:t>
                      </a: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年</a:t>
                      </a:r>
                      <a:r>
                        <a:rPr kumimoji="1" lang="en-US" altLang="ja-JP" sz="800" dirty="0" smtClean="0">
                          <a:solidFill>
                            <a:schemeClr val="tx1"/>
                          </a:solidFill>
                          <a:latin typeface="HGPｺﾞｼｯｸM" panose="020B0600000000000000" pitchFamily="50" charset="-128"/>
                          <a:ea typeface="HGPｺﾞｼｯｸM" panose="020B0600000000000000" pitchFamily="50" charset="-128"/>
                        </a:rPr>
                        <a:t>4</a:t>
                      </a: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月統一）</a:t>
                      </a:r>
                      <a:endParaRPr kumimoji="1" lang="en-US" altLang="ja-JP" sz="800" dirty="0" smtClean="0">
                        <a:solidFill>
                          <a:schemeClr val="tx1"/>
                        </a:solidFill>
                        <a:latin typeface="HGPｺﾞｼｯｸM" panose="020B0600000000000000" pitchFamily="50" charset="-128"/>
                        <a:ea typeface="HGPｺﾞｼｯｸM" panose="020B0600000000000000" pitchFamily="50" charset="-128"/>
                      </a:endParaRPr>
                    </a:p>
                    <a:p>
                      <a:pPr marL="0" indent="0">
                        <a:buFont typeface="Wingdings" panose="05000000000000000000" pitchFamily="2" charset="2"/>
                        <a:buNone/>
                      </a:pP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独自事業分の財源は、標準保険料率（事業費納付金の対象経費）で確保するものとする。</a:t>
                      </a:r>
                      <a:r>
                        <a:rPr kumimoji="1" lang="ja-JP" altLang="en-US" sz="800" u="none" dirty="0" smtClean="0">
                          <a:solidFill>
                            <a:schemeClr val="tx1"/>
                          </a:solidFill>
                          <a:latin typeface="HGPｺﾞｼｯｸM" panose="020B0600000000000000" pitchFamily="50" charset="-128"/>
                          <a:ea typeface="HGPｺﾞｼｯｸM" panose="020B0600000000000000" pitchFamily="50" charset="-128"/>
                        </a:rPr>
                        <a:t>標準保険料率で賄う対象経費は、府保険料総額（医療分）の</a:t>
                      </a:r>
                      <a:r>
                        <a:rPr kumimoji="1" lang="en-US" altLang="ja-JP" sz="800" u="none" dirty="0" smtClean="0">
                          <a:solidFill>
                            <a:schemeClr val="tx1"/>
                          </a:solidFill>
                          <a:latin typeface="HGPｺﾞｼｯｸM" panose="020B0600000000000000" pitchFamily="50" charset="-128"/>
                          <a:ea typeface="HGPｺﾞｼｯｸM" panose="020B0600000000000000" pitchFamily="50" charset="-128"/>
                        </a:rPr>
                        <a:t>3.5</a:t>
                      </a:r>
                      <a:r>
                        <a:rPr kumimoji="1" lang="ja-JP" altLang="en-US" sz="800" u="none" dirty="0" smtClean="0">
                          <a:solidFill>
                            <a:schemeClr val="tx1"/>
                          </a:solidFill>
                          <a:latin typeface="HGPｺﾞｼｯｸM" panose="020B0600000000000000" pitchFamily="50" charset="-128"/>
                          <a:ea typeface="HGPｺﾞｼｯｸM" panose="020B0600000000000000" pitchFamily="50" charset="-128"/>
                        </a:rPr>
                        <a:t>％（被保険者数</a:t>
                      </a:r>
                      <a:r>
                        <a:rPr kumimoji="1" lang="en-US" altLang="ja-JP" sz="800" u="none" dirty="0" smtClean="0">
                          <a:solidFill>
                            <a:schemeClr val="tx1"/>
                          </a:solidFill>
                          <a:latin typeface="HGPｺﾞｼｯｸM" panose="020B0600000000000000" pitchFamily="50" charset="-128"/>
                          <a:ea typeface="HGPｺﾞｼｯｸM" panose="020B0600000000000000" pitchFamily="50" charset="-128"/>
                        </a:rPr>
                        <a:t>10</a:t>
                      </a:r>
                      <a:r>
                        <a:rPr kumimoji="1" lang="ja-JP" altLang="en-US" sz="800" u="none" dirty="0" smtClean="0">
                          <a:solidFill>
                            <a:schemeClr val="tx1"/>
                          </a:solidFill>
                          <a:latin typeface="HGPｺﾞｼｯｸM" panose="020B0600000000000000" pitchFamily="50" charset="-128"/>
                          <a:ea typeface="HGPｺﾞｼｯｸM" panose="020B0600000000000000" pitchFamily="50" charset="-128"/>
                        </a:rPr>
                        <a:t>万人以上の保険者）、</a:t>
                      </a:r>
                      <a:r>
                        <a:rPr kumimoji="1" lang="en-US" altLang="ja-JP" sz="800" u="none" dirty="0" smtClean="0">
                          <a:solidFill>
                            <a:schemeClr val="tx1"/>
                          </a:solidFill>
                          <a:latin typeface="HGPｺﾞｼｯｸM" panose="020B0600000000000000" pitchFamily="50" charset="-128"/>
                          <a:ea typeface="HGPｺﾞｼｯｸM" panose="020B0600000000000000" pitchFamily="50" charset="-128"/>
                        </a:rPr>
                        <a:t>5.0</a:t>
                      </a:r>
                      <a:r>
                        <a:rPr kumimoji="1" lang="ja-JP" altLang="en-US" sz="800" u="none" dirty="0" smtClean="0">
                          <a:solidFill>
                            <a:schemeClr val="tx1"/>
                          </a:solidFill>
                          <a:latin typeface="HGPｺﾞｼｯｸM" panose="020B0600000000000000" pitchFamily="50" charset="-128"/>
                          <a:ea typeface="HGPｺﾞｼｯｸM" panose="020B0600000000000000" pitchFamily="50" charset="-128"/>
                        </a:rPr>
                        <a:t>％ （その他の保険者）を保健事業分の上限として、事業費納付金の対象 となる保健事業費（共通分）を除く部分を独自事業分とする。</a:t>
                      </a:r>
                    </a:p>
                  </a:txBody>
                  <a:tcPr anchor="ctr">
                    <a:lnR w="28575" cap="flat" cmpd="sng" algn="ctr">
                      <a:solidFill>
                        <a:schemeClr val="tx1"/>
                      </a:solidFill>
                      <a:prstDash val="solid"/>
                      <a:round/>
                      <a:headEnd type="none" w="med" len="med"/>
                      <a:tailEnd type="none" w="med" len="med"/>
                    </a:lnR>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800" b="0" dirty="0" smtClean="0">
                          <a:solidFill>
                            <a:schemeClr val="tx1"/>
                          </a:solidFill>
                          <a:latin typeface="UD デジタル 教科書体 NP-B" panose="02020700000000000000" pitchFamily="18" charset="-128"/>
                          <a:ea typeface="UD デジタル 教科書体 NP-B" panose="02020700000000000000" pitchFamily="18" charset="-128"/>
                        </a:rPr>
                        <a:t>保険料完全統一後の保健事業の在り方について、以下の考え方を提示した。</a:t>
                      </a:r>
                      <a:endParaRPr kumimoji="1" lang="en-US" altLang="ja-JP" sz="800" b="0" dirty="0" smtClean="0">
                        <a:solidFill>
                          <a:schemeClr val="tx1"/>
                        </a:solidFill>
                        <a:latin typeface="UD デジタル 教科書体 NP-B" panose="02020700000000000000" pitchFamily="18" charset="-128"/>
                        <a:ea typeface="UD デジタル 教科書体 NP-B" panose="02020700000000000000" pitchFamily="18" charset="-128"/>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1" lang="en-US" altLang="ja-JP" sz="800" b="0" dirty="0" smtClean="0">
                        <a:solidFill>
                          <a:schemeClr val="tx1"/>
                        </a:solidFill>
                        <a:latin typeface="HGSｺﾞｼｯｸM" panose="020B0600000000000000" pitchFamily="50" charset="-128"/>
                        <a:ea typeface="HGSｺﾞｼｯｸM" panose="020B0600000000000000" pitchFamily="50" charset="-128"/>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1" lang="en-US" altLang="ja-JP" sz="800" b="0" dirty="0" smtClean="0">
                        <a:solidFill>
                          <a:schemeClr val="tx1"/>
                        </a:solidFill>
                        <a:latin typeface="HGSｺﾞｼｯｸM" panose="020B0600000000000000" pitchFamily="50" charset="-128"/>
                        <a:ea typeface="HGSｺﾞｼｯｸM" panose="020B0600000000000000" pitchFamily="50" charset="-128"/>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1" lang="en-US" altLang="ja-JP" sz="800" b="0" dirty="0" smtClean="0">
                        <a:solidFill>
                          <a:schemeClr val="tx1"/>
                        </a:solidFill>
                        <a:latin typeface="HGSｺﾞｼｯｸM" panose="020B0600000000000000" pitchFamily="50" charset="-128"/>
                        <a:ea typeface="HGSｺﾞｼｯｸM" panose="020B0600000000000000" pitchFamily="50" charset="-128"/>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1" lang="en-US" altLang="ja-JP" sz="800" b="0" dirty="0" smtClean="0">
                        <a:solidFill>
                          <a:schemeClr val="tx1"/>
                        </a:solidFill>
                        <a:latin typeface="HGSｺﾞｼｯｸM" panose="020B0600000000000000" pitchFamily="50" charset="-128"/>
                        <a:ea typeface="HGSｺﾞｼｯｸM" panose="020B0600000000000000" pitchFamily="50" charset="-128"/>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1" lang="en-US" altLang="ja-JP" sz="800" b="0" dirty="0" smtClean="0">
                        <a:solidFill>
                          <a:schemeClr val="tx1"/>
                        </a:solidFill>
                        <a:latin typeface="HGSｺﾞｼｯｸM" panose="020B0600000000000000" pitchFamily="50" charset="-128"/>
                        <a:ea typeface="HGSｺﾞｼｯｸM" panose="020B0600000000000000" pitchFamily="50" charset="-128"/>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1" lang="en-US" altLang="ja-JP" sz="800" b="0" dirty="0" smtClean="0">
                        <a:solidFill>
                          <a:schemeClr val="tx1"/>
                        </a:solidFill>
                        <a:latin typeface="HGSｺﾞｼｯｸM" panose="020B0600000000000000" pitchFamily="50" charset="-128"/>
                        <a:ea typeface="HGSｺﾞｼｯｸM" panose="020B0600000000000000" pitchFamily="50" charset="-128"/>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1" lang="en-US" altLang="ja-JP" sz="800" b="0" dirty="0" smtClean="0">
                        <a:solidFill>
                          <a:schemeClr val="tx1"/>
                        </a:solidFill>
                        <a:latin typeface="HGSｺﾞｼｯｸM" panose="020B0600000000000000" pitchFamily="50" charset="-128"/>
                        <a:ea typeface="HGSｺﾞｼｯｸM" panose="020B0600000000000000" pitchFamily="50" charset="-128"/>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1" lang="en-US" altLang="ja-JP" sz="800" b="0" dirty="0" smtClean="0">
                        <a:solidFill>
                          <a:schemeClr val="tx1"/>
                        </a:solidFill>
                        <a:latin typeface="HGSｺﾞｼｯｸM" panose="020B0600000000000000" pitchFamily="50" charset="-128"/>
                        <a:ea typeface="HGSｺﾞｼｯｸM" panose="020B0600000000000000" pitchFamily="50" charset="-128"/>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1" lang="en-US" altLang="ja-JP" sz="800" b="0" dirty="0" smtClean="0">
                        <a:solidFill>
                          <a:schemeClr val="tx1"/>
                        </a:solidFill>
                        <a:latin typeface="HGSｺﾞｼｯｸM" panose="020B0600000000000000" pitchFamily="50" charset="-128"/>
                        <a:ea typeface="HGSｺﾞｼｯｸM" panose="020B0600000000000000" pitchFamily="50" charset="-128"/>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1" lang="en-US" altLang="ja-JP" sz="800" b="0" dirty="0" smtClean="0">
                        <a:solidFill>
                          <a:schemeClr val="tx1"/>
                        </a:solidFill>
                        <a:latin typeface="HGSｺﾞｼｯｸM" panose="020B0600000000000000" pitchFamily="50" charset="-128"/>
                        <a:ea typeface="HGSｺﾞｼｯｸM" panose="020B0600000000000000" pitchFamily="50" charset="-128"/>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1" lang="en-US" altLang="ja-JP" sz="800" b="0" dirty="0" smtClean="0">
                        <a:solidFill>
                          <a:schemeClr val="tx1"/>
                        </a:solidFill>
                        <a:latin typeface="HGSｺﾞｼｯｸM" panose="020B0600000000000000" pitchFamily="50" charset="-128"/>
                        <a:ea typeface="HGSｺﾞｼｯｸM" panose="020B06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800" dirty="0" smtClean="0">
                          <a:solidFill>
                            <a:schemeClr val="tx1"/>
                          </a:solidFill>
                          <a:latin typeface="UD デジタル 教科書体 NP-B" panose="02020700000000000000" pitchFamily="18" charset="-128"/>
                          <a:ea typeface="UD デジタル 教科書体 NP-B" panose="02020700000000000000" pitchFamily="18" charset="-128"/>
                        </a:rPr>
                        <a:t>保健事業の在り方について、引き続き、検討を進める。</a:t>
                      </a:r>
                      <a:endParaRPr kumimoji="1" lang="en-US" altLang="ja-JP" sz="800" dirty="0" smtClean="0">
                        <a:solidFill>
                          <a:schemeClr val="tx1"/>
                        </a:solidFill>
                        <a:latin typeface="UD デジタル 教科書体 NP-B" panose="02020700000000000000" pitchFamily="18" charset="-128"/>
                        <a:ea typeface="UD デジタル 教科書体 NP-B" panose="02020700000000000000" pitchFamily="18"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05"/>
                  </a:ext>
                </a:extLst>
              </a:tr>
              <a:tr h="1152128">
                <a:tc>
                  <a:txBody>
                    <a:bodyPr/>
                    <a:lstStyle/>
                    <a:p>
                      <a:r>
                        <a:rPr kumimoji="1" lang="ja-JP" altLang="en-US" sz="800" dirty="0">
                          <a:solidFill>
                            <a:schemeClr val="tx1"/>
                          </a:solidFill>
                          <a:latin typeface="HGPｺﾞｼｯｸM" panose="020B0600000000000000" pitchFamily="50" charset="-128"/>
                          <a:ea typeface="HGPｺﾞｼｯｸM" panose="020B0600000000000000" pitchFamily="50" charset="-128"/>
                        </a:rPr>
                        <a:t>医療費適正化</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（医療費通知、ジェネリック差額通知など）</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統一</a:t>
                      </a:r>
                    </a:p>
                  </a:txBody>
                  <a:tcPr anchor="ctr"/>
                </a:tc>
                <a:tc>
                  <a:txBody>
                    <a:bodyPr/>
                    <a:lstStyle/>
                    <a:p>
                      <a:pPr marL="171450" indent="-171450" algn="l">
                        <a:buFont typeface="Wingdings" panose="05000000000000000000" pitchFamily="2" charset="2"/>
                        <a:buChar char="l"/>
                      </a:pPr>
                      <a:r>
                        <a:rPr kumimoji="1" lang="ja-JP" altLang="en-US" sz="800" dirty="0">
                          <a:solidFill>
                            <a:schemeClr val="tx1"/>
                          </a:solidFill>
                          <a:latin typeface="HGPｺﾞｼｯｸM" panose="020B0600000000000000" pitchFamily="50" charset="-128"/>
                          <a:ea typeface="HGPｺﾞｼｯｸM" panose="020B0600000000000000" pitchFamily="50" charset="-128"/>
                        </a:rPr>
                        <a:t>医療費通知及びジェネリック差額通知：</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pPr marL="179388" indent="-179388" algn="l">
                        <a:buFont typeface="Wingdings" panose="05000000000000000000" pitchFamily="2" charset="2"/>
                        <a:buNone/>
                      </a:pP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　　</a:t>
                      </a:r>
                      <a:r>
                        <a:rPr kumimoji="1" lang="ja-JP" altLang="en-US" sz="800" baseline="0" dirty="0" smtClean="0">
                          <a:solidFill>
                            <a:schemeClr val="tx1"/>
                          </a:solidFill>
                          <a:latin typeface="HGPｺﾞｼｯｸM" panose="020B0600000000000000" pitchFamily="50" charset="-128"/>
                          <a:ea typeface="HGPｺﾞｼｯｸM" panose="020B0600000000000000" pitchFamily="50" charset="-128"/>
                        </a:rPr>
                        <a:t> </a:t>
                      </a: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実施</a:t>
                      </a:r>
                      <a:r>
                        <a:rPr kumimoji="1" lang="ja-JP" altLang="en-US" sz="800" dirty="0">
                          <a:solidFill>
                            <a:schemeClr val="tx1"/>
                          </a:solidFill>
                          <a:latin typeface="HGPｺﾞｼｯｸM" panose="020B0600000000000000" pitchFamily="50" charset="-128"/>
                          <a:ea typeface="HGPｺﾞｼｯｸM" panose="020B0600000000000000" pitchFamily="50" charset="-128"/>
                        </a:rPr>
                        <a:t>回数、記載項目、通知の規格について、府内共通基準を</a:t>
                      </a: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設定</a:t>
                      </a:r>
                      <a:endParaRPr kumimoji="1" lang="en-US" altLang="ja-JP" sz="800" dirty="0" smtClean="0">
                        <a:solidFill>
                          <a:schemeClr val="tx1"/>
                        </a:solidFill>
                        <a:latin typeface="HGPｺﾞｼｯｸM" panose="020B0600000000000000" pitchFamily="50" charset="-128"/>
                        <a:ea typeface="HGPｺﾞｼｯｸM" panose="020B0600000000000000" pitchFamily="50" charset="-128"/>
                      </a:endParaRPr>
                    </a:p>
                    <a:p>
                      <a:pPr marL="0" indent="0">
                        <a:buFont typeface="Wingdings" panose="05000000000000000000" pitchFamily="2" charset="2"/>
                        <a:buNone/>
                      </a:pPr>
                      <a:endParaRPr kumimoji="1" lang="en-US" altLang="ja-JP" sz="800" dirty="0" smtClean="0">
                        <a:solidFill>
                          <a:schemeClr val="tx1"/>
                        </a:solidFill>
                        <a:latin typeface="HGPｺﾞｼｯｸM" panose="020B0600000000000000" pitchFamily="50" charset="-128"/>
                        <a:ea typeface="HGPｺﾞｼｯｸM" panose="020B0600000000000000" pitchFamily="50" charset="-128"/>
                      </a:endParaRP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en-US" altLang="ja-JP" sz="800" dirty="0" smtClean="0">
                          <a:solidFill>
                            <a:schemeClr val="tx1"/>
                          </a:solidFill>
                          <a:latin typeface="HGPｺﾞｼｯｸM" panose="020B0600000000000000" pitchFamily="50" charset="-128"/>
                          <a:ea typeface="HGPｺﾞｼｯｸM" panose="020B0600000000000000" pitchFamily="50" charset="-128"/>
                        </a:rPr>
                        <a:t>※</a:t>
                      </a: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平成</a:t>
                      </a:r>
                      <a:r>
                        <a:rPr kumimoji="1" lang="en-US" altLang="ja-JP" sz="800" dirty="0" smtClean="0">
                          <a:solidFill>
                            <a:schemeClr val="tx1"/>
                          </a:solidFill>
                          <a:latin typeface="HGPｺﾞｼｯｸM" panose="020B0600000000000000" pitchFamily="50" charset="-128"/>
                          <a:ea typeface="HGPｺﾞｼｯｸM" panose="020B0600000000000000" pitchFamily="50" charset="-128"/>
                        </a:rPr>
                        <a:t>29</a:t>
                      </a: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年度に整理済み（平成</a:t>
                      </a:r>
                      <a:r>
                        <a:rPr kumimoji="1" lang="en-US" altLang="ja-JP" sz="800" dirty="0" smtClean="0">
                          <a:solidFill>
                            <a:schemeClr val="tx1"/>
                          </a:solidFill>
                          <a:latin typeface="HGPｺﾞｼｯｸM" panose="020B0600000000000000" pitchFamily="50" charset="-128"/>
                          <a:ea typeface="HGPｺﾞｼｯｸM" panose="020B0600000000000000" pitchFamily="50" charset="-128"/>
                        </a:rPr>
                        <a:t>30</a:t>
                      </a: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年</a:t>
                      </a:r>
                      <a:r>
                        <a:rPr kumimoji="1" lang="en-US" altLang="ja-JP" sz="800" dirty="0" smtClean="0">
                          <a:solidFill>
                            <a:schemeClr val="tx1"/>
                          </a:solidFill>
                          <a:latin typeface="HGPｺﾞｼｯｸM" panose="020B0600000000000000" pitchFamily="50" charset="-128"/>
                          <a:ea typeface="HGPｺﾞｼｯｸM" panose="020B0600000000000000" pitchFamily="50" charset="-128"/>
                        </a:rPr>
                        <a:t>4</a:t>
                      </a: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月統一）</a:t>
                      </a:r>
                      <a:endParaRPr kumimoji="1" lang="en-US" altLang="ja-JP" sz="800" dirty="0" smtClean="0">
                        <a:solidFill>
                          <a:schemeClr val="tx1"/>
                        </a:solidFill>
                        <a:latin typeface="HGPｺﾞｼｯｸM" panose="020B0600000000000000" pitchFamily="50" charset="-128"/>
                        <a:ea typeface="HGPｺﾞｼｯｸM" panose="020B0600000000000000" pitchFamily="50" charset="-128"/>
                      </a:endParaRPr>
                    </a:p>
                  </a:txBody>
                  <a:tcPr anchor="ctr">
                    <a:lnR w="28575" cap="flat" cmpd="sng" algn="ctr">
                      <a:solidFill>
                        <a:schemeClr val="tx1"/>
                      </a:solidFill>
                      <a:prstDash val="solid"/>
                      <a:round/>
                      <a:headEnd type="none" w="med" len="med"/>
                      <a:tailEnd type="none" w="med" len="med"/>
                    </a:lnR>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800" u="none" dirty="0" smtClean="0">
                          <a:solidFill>
                            <a:schemeClr val="tx1"/>
                          </a:solidFill>
                          <a:latin typeface="ＭＳ Ｐ明朝" panose="02020600040205080304" pitchFamily="18" charset="-128"/>
                          <a:ea typeface="ＭＳ Ｐ明朝" panose="02020600040205080304" pitchFamily="18" charset="-128"/>
                        </a:rPr>
                        <a:t>「別に定める基準」に定めている医療費通知の実施回数等について、再度検討したところ、</a:t>
                      </a:r>
                      <a:r>
                        <a:rPr kumimoji="1" lang="ja-JP" altLang="en-US" sz="800" dirty="0" smtClean="0">
                          <a:solidFill>
                            <a:schemeClr val="tx1"/>
                          </a:solidFill>
                          <a:latin typeface="ＭＳ Ｐ明朝" panose="02020600040205080304" pitchFamily="18" charset="-128"/>
                          <a:ea typeface="ＭＳ Ｐ明朝" panose="02020600040205080304" pitchFamily="18" charset="-128"/>
                        </a:rPr>
                        <a:t>医療費適正化の取組の観点から、現行の共通基準とする。</a:t>
                      </a:r>
                      <a:endParaRPr kumimoji="1" lang="en-US" altLang="ja-JP" sz="800" dirty="0" smtClean="0">
                        <a:solidFill>
                          <a:schemeClr val="tx1"/>
                        </a:solidFill>
                        <a:latin typeface="ＭＳ Ｐ明朝" panose="02020600040205080304" pitchFamily="18" charset="-128"/>
                        <a:ea typeface="ＭＳ Ｐ明朝" panose="02020600040205080304" pitchFamily="18"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B w="28575"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en-US" altLang="ja-JP" sz="800" dirty="0" smtClean="0">
                          <a:solidFill>
                            <a:schemeClr val="tx1"/>
                          </a:solidFill>
                          <a:latin typeface="HGPｺﾞｼｯｸM" panose="020B0600000000000000" pitchFamily="50" charset="-128"/>
                          <a:ea typeface="HGPｺﾞｼｯｸM" panose="020B0600000000000000" pitchFamily="50" charset="-128"/>
                        </a:rPr>
                        <a:t>―</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B w="2857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6"/>
                  </a:ext>
                </a:extLst>
              </a:tr>
            </a:tbl>
          </a:graphicData>
        </a:graphic>
      </p:graphicFrame>
      <p:sp>
        <p:nvSpPr>
          <p:cNvPr id="6" name="テキスト ボックス 5"/>
          <p:cNvSpPr txBox="1"/>
          <p:nvPr/>
        </p:nvSpPr>
        <p:spPr>
          <a:xfrm>
            <a:off x="7956376" y="127665"/>
            <a:ext cx="1080120" cy="276999"/>
          </a:xfrm>
          <a:prstGeom prst="rect">
            <a:avLst/>
          </a:prstGeom>
          <a:noFill/>
          <a:ln w="25400">
            <a:solidFill>
              <a:schemeClr val="tx1"/>
            </a:solidFill>
          </a:ln>
        </p:spPr>
        <p:txBody>
          <a:bodyPr wrap="squar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r>
              <a:rPr lang="ja-JP" altLang="en-US" sz="1200" b="1" smtClean="0">
                <a:latin typeface="HGSｺﾞｼｯｸE" panose="020B0900000000000000" pitchFamily="50" charset="-128"/>
                <a:ea typeface="HGSｺﾞｼｯｸE" panose="020B0900000000000000" pitchFamily="50" charset="-128"/>
              </a:rPr>
              <a:t>資料２ー１</a:t>
            </a:r>
            <a:endParaRPr kumimoji="1" lang="en-US" altLang="ja-JP" sz="1200" b="1" dirty="0" smtClean="0">
              <a:latin typeface="HGSｺﾞｼｯｸE" panose="020B0900000000000000" pitchFamily="50" charset="-128"/>
              <a:ea typeface="HGSｺﾞｼｯｸE" panose="020B0900000000000000" pitchFamily="50" charset="-128"/>
            </a:endParaRPr>
          </a:p>
        </p:txBody>
      </p:sp>
      <p:sp>
        <p:nvSpPr>
          <p:cNvPr id="4" name="スライド番号プレースホルダー 3"/>
          <p:cNvSpPr>
            <a:spLocks noGrp="1"/>
          </p:cNvSpPr>
          <p:nvPr>
            <p:ph type="sldNum" sz="quarter" idx="12"/>
          </p:nvPr>
        </p:nvSpPr>
        <p:spPr>
          <a:xfrm>
            <a:off x="7020272" y="6356350"/>
            <a:ext cx="2133600" cy="365125"/>
          </a:xfrm>
        </p:spPr>
        <p:txBody>
          <a:bodyPr/>
          <a:lstStyle/>
          <a:p>
            <a:fld id="{E4D4D2C3-0BAC-45EE-BEAA-AC94A6365396}" type="slidenum">
              <a:rPr kumimoji="1" lang="ja-JP" altLang="en-US" smtClean="0"/>
              <a:t>1</a:t>
            </a:fld>
            <a:endParaRPr kumimoji="1" lang="ja-JP" altLang="en-US" dirty="0"/>
          </a:p>
        </p:txBody>
      </p:sp>
      <p:sp>
        <p:nvSpPr>
          <p:cNvPr id="8" name="大かっこ 7"/>
          <p:cNvSpPr/>
          <p:nvPr/>
        </p:nvSpPr>
        <p:spPr>
          <a:xfrm>
            <a:off x="1619672" y="3789040"/>
            <a:ext cx="3312368" cy="864096"/>
          </a:xfrm>
          <a:prstGeom prst="bracketPair">
            <a:avLst/>
          </a:prstGeom>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graphicFrame>
        <p:nvGraphicFramePr>
          <p:cNvPr id="9" name="表 8"/>
          <p:cNvGraphicFramePr>
            <a:graphicFrameLocks noGrp="1"/>
          </p:cNvGraphicFramePr>
          <p:nvPr>
            <p:extLst>
              <p:ext uri="{D42A27DB-BD31-4B8C-83A1-F6EECF244321}">
                <p14:modId xmlns:p14="http://schemas.microsoft.com/office/powerpoint/2010/main" val="2726669848"/>
              </p:ext>
            </p:extLst>
          </p:nvPr>
        </p:nvGraphicFramePr>
        <p:xfrm>
          <a:off x="5076056" y="3430705"/>
          <a:ext cx="1872208" cy="1222431"/>
        </p:xfrm>
        <a:graphic>
          <a:graphicData uri="http://schemas.openxmlformats.org/drawingml/2006/table">
            <a:tbl>
              <a:tblPr firstRow="1" bandRow="1">
                <a:tableStyleId>{7DF18680-E054-41AD-8BC1-D1AEF772440D}</a:tableStyleId>
              </a:tblPr>
              <a:tblGrid>
                <a:gridCol w="1872208">
                  <a:extLst>
                    <a:ext uri="{9D8B030D-6E8A-4147-A177-3AD203B41FA5}">
                      <a16:colId xmlns:a16="http://schemas.microsoft.com/office/drawing/2014/main" val="4137625715"/>
                    </a:ext>
                  </a:extLst>
                </a:gridCol>
              </a:tblGrid>
              <a:tr h="1222431">
                <a:tc>
                  <a:txBody>
                    <a:bodyPr/>
                    <a:lstStyle/>
                    <a:p>
                      <a:pPr marL="171450" indent="-171450">
                        <a:buFont typeface="HGSｺﾞｼｯｸM" panose="020B0600000000000000" pitchFamily="50" charset="-128"/>
                        <a:buChar char="○"/>
                      </a:pPr>
                      <a:r>
                        <a:rPr kumimoji="1" lang="ja-JP" altLang="en-US" sz="800" b="0" spc="-70" dirty="0" smtClean="0">
                          <a:solidFill>
                            <a:schemeClr val="tx1"/>
                          </a:solidFill>
                          <a:latin typeface="UD デジタル 教科書体 NP-B" panose="02020700000000000000" pitchFamily="18" charset="-128"/>
                          <a:ea typeface="UD デジタル 教科書体 NP-B" panose="02020700000000000000" pitchFamily="18" charset="-128"/>
                        </a:rPr>
                        <a:t>府は、府独自インセンティブの仕組みを見直し、市町村が保健事業に取り組みやすくなるような環境を整備する</a:t>
                      </a:r>
                      <a:endParaRPr kumimoji="1" lang="en-US" altLang="ja-JP" sz="800" b="0" spc="-70" dirty="0" smtClean="0">
                        <a:solidFill>
                          <a:schemeClr val="tx1"/>
                        </a:solidFill>
                        <a:latin typeface="UD デジタル 教科書体 NP-B" panose="02020700000000000000" pitchFamily="18" charset="-128"/>
                        <a:ea typeface="UD デジタル 教科書体 NP-B" panose="02020700000000000000" pitchFamily="18" charset="-128"/>
                      </a:endParaRPr>
                    </a:p>
                    <a:p>
                      <a:pPr marL="171450" indent="-171450">
                        <a:buFont typeface="HGSｺﾞｼｯｸM" panose="020B0600000000000000" pitchFamily="50" charset="-128"/>
                        <a:buChar char="○"/>
                      </a:pPr>
                      <a:r>
                        <a:rPr kumimoji="1" lang="ja-JP" altLang="en-US" sz="800" b="0" dirty="0" smtClean="0">
                          <a:solidFill>
                            <a:schemeClr val="tx1"/>
                          </a:solidFill>
                          <a:latin typeface="UD デジタル 教科書体 NP-B" panose="02020700000000000000" pitchFamily="18" charset="-128"/>
                          <a:ea typeface="UD デジタル 教科書体 NP-B" panose="02020700000000000000" pitchFamily="18" charset="-128"/>
                        </a:rPr>
                        <a:t>整備にあたっては、保険者努力支援制度の活用・評価点獲得及び透明性の確保を基本的方針とする</a:t>
                      </a:r>
                      <a:endParaRPr kumimoji="1" lang="en-US" altLang="ja-JP" sz="800" b="0" dirty="0" smtClean="0">
                        <a:solidFill>
                          <a:schemeClr val="tx1"/>
                        </a:solidFill>
                        <a:latin typeface="UD デジタル 教科書体 NP-B" panose="02020700000000000000" pitchFamily="18" charset="-128"/>
                        <a:ea typeface="UD デジタル 教科書体 NP-B" panose="02020700000000000000" pitchFamily="18" charset="-128"/>
                      </a:endParaRPr>
                    </a:p>
                    <a:p>
                      <a:pPr marL="171450" indent="-171450">
                        <a:buFont typeface="HGSｺﾞｼｯｸM" panose="020B0600000000000000" pitchFamily="50" charset="-128"/>
                        <a:buChar char="○"/>
                      </a:pPr>
                      <a:r>
                        <a:rPr kumimoji="1" lang="ja-JP" altLang="en-US" sz="800" b="0" dirty="0" smtClean="0">
                          <a:solidFill>
                            <a:schemeClr val="tx1"/>
                          </a:solidFill>
                          <a:latin typeface="UD デジタル 教科書体 NP-B" panose="02020700000000000000" pitchFamily="18" charset="-128"/>
                          <a:ea typeface="UD デジタル 教科書体 NP-B" panose="02020700000000000000" pitchFamily="18" charset="-128"/>
                        </a:rPr>
                        <a:t>被保険者の健康の保持増進及び保険料抑制につなげていく</a:t>
                      </a:r>
                    </a:p>
                  </a:txBody>
                  <a:tcPr marL="72000" marT="36000" marB="36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852753672"/>
                  </a:ext>
                </a:extLst>
              </a:tr>
            </a:tbl>
          </a:graphicData>
        </a:graphic>
      </p:graphicFrame>
    </p:spTree>
    <p:extLst>
      <p:ext uri="{BB962C8B-B14F-4D97-AF65-F5344CB8AC3E}">
        <p14:creationId xmlns:p14="http://schemas.microsoft.com/office/powerpoint/2010/main" val="155266841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79512" y="4691"/>
            <a:ext cx="8784976" cy="434479"/>
          </a:xfrm>
        </p:spPr>
        <p:txBody>
          <a:bodyPr>
            <a:noAutofit/>
          </a:bodyPr>
          <a:lstStyle/>
          <a:p>
            <a:r>
              <a:rPr lang="ja-JP" altLang="en-US" sz="1800" dirty="0" smtClean="0">
                <a:latin typeface="HGS創英角ｺﾞｼｯｸUB" panose="020B0900000000000000" pitchFamily="50" charset="-128"/>
                <a:ea typeface="HGS創英角ｺﾞｼｯｸUB" panose="020B0900000000000000" pitchFamily="50" charset="-128"/>
              </a:rPr>
              <a:t>令和４年度</a:t>
            </a:r>
            <a:r>
              <a:rPr lang="ja-JP" altLang="en-US" sz="1800" dirty="0">
                <a:latin typeface="HGS創英角ｺﾞｼｯｸUB" panose="020B0900000000000000" pitchFamily="50" charset="-128"/>
                <a:ea typeface="HGS創英角ｺﾞｼｯｸUB" panose="020B0900000000000000" pitchFamily="50" charset="-128"/>
              </a:rPr>
              <a:t>　</a:t>
            </a:r>
            <a:r>
              <a:rPr lang="ja-JP" altLang="en-US" sz="1800" dirty="0" smtClean="0">
                <a:latin typeface="HGS創英角ｺﾞｼｯｸUB" panose="020B0900000000000000" pitchFamily="50" charset="-128"/>
                <a:ea typeface="HGS創英角ｺﾞｼｯｸUB" panose="020B0900000000000000" pitchFamily="50" charset="-128"/>
              </a:rPr>
              <a:t>事業</a:t>
            </a:r>
            <a:r>
              <a:rPr lang="ja-JP" altLang="en-US" sz="1800" dirty="0">
                <a:latin typeface="HGS創英角ｺﾞｼｯｸUB" panose="020B0900000000000000" pitchFamily="50" charset="-128"/>
                <a:ea typeface="HGS創英角ｺﾞｼｯｸUB" panose="020B0900000000000000" pitchFamily="50" charset="-128"/>
              </a:rPr>
              <a:t>運営検討Ｗ・Ｇの検討</a:t>
            </a:r>
            <a:r>
              <a:rPr lang="ja-JP" altLang="en-US" sz="1800" dirty="0" smtClean="0">
                <a:latin typeface="HGS創英角ｺﾞｼｯｸUB" panose="020B0900000000000000" pitchFamily="50" charset="-128"/>
                <a:ea typeface="HGS創英角ｺﾞｼｯｸUB" panose="020B0900000000000000" pitchFamily="50" charset="-128"/>
              </a:rPr>
              <a:t>事項</a:t>
            </a:r>
            <a:endParaRPr kumimoji="1" lang="ja-JP" altLang="en-US" sz="1800" dirty="0">
              <a:latin typeface="HGS創英角ｺﾞｼｯｸUB" panose="020B0900000000000000" pitchFamily="50" charset="-128"/>
              <a:ea typeface="HGS創英角ｺﾞｼｯｸUB" panose="020B0900000000000000" pitchFamily="50" charset="-128"/>
            </a:endParaRPr>
          </a:p>
        </p:txBody>
      </p:sp>
      <p:graphicFrame>
        <p:nvGraphicFramePr>
          <p:cNvPr id="11" name="表 10"/>
          <p:cNvGraphicFramePr>
            <a:graphicFrameLocks noGrp="1"/>
          </p:cNvGraphicFramePr>
          <p:nvPr>
            <p:extLst>
              <p:ext uri="{D42A27DB-BD31-4B8C-83A1-F6EECF244321}">
                <p14:modId xmlns:p14="http://schemas.microsoft.com/office/powerpoint/2010/main" val="1515800022"/>
              </p:ext>
            </p:extLst>
          </p:nvPr>
        </p:nvGraphicFramePr>
        <p:xfrm>
          <a:off x="396714" y="439170"/>
          <a:ext cx="8567774" cy="5672722"/>
        </p:xfrm>
        <a:graphic>
          <a:graphicData uri="http://schemas.openxmlformats.org/drawingml/2006/table">
            <a:tbl>
              <a:tblPr firstRow="1" bandRow="1">
                <a:tableStyleId>{5940675A-B579-460E-94D1-54222C63F5DA}</a:tableStyleId>
              </a:tblPr>
              <a:tblGrid>
                <a:gridCol w="1088275">
                  <a:extLst>
                    <a:ext uri="{9D8B030D-6E8A-4147-A177-3AD203B41FA5}">
                      <a16:colId xmlns:a16="http://schemas.microsoft.com/office/drawing/2014/main" val="20000"/>
                    </a:ext>
                  </a:extLst>
                </a:gridCol>
                <a:gridCol w="798939">
                  <a:extLst>
                    <a:ext uri="{9D8B030D-6E8A-4147-A177-3AD203B41FA5}">
                      <a16:colId xmlns:a16="http://schemas.microsoft.com/office/drawing/2014/main" val="20002"/>
                    </a:ext>
                  </a:extLst>
                </a:gridCol>
                <a:gridCol w="2614710">
                  <a:extLst>
                    <a:ext uri="{9D8B030D-6E8A-4147-A177-3AD203B41FA5}">
                      <a16:colId xmlns:a16="http://schemas.microsoft.com/office/drawing/2014/main" val="20003"/>
                    </a:ext>
                  </a:extLst>
                </a:gridCol>
                <a:gridCol w="2032925">
                  <a:extLst>
                    <a:ext uri="{9D8B030D-6E8A-4147-A177-3AD203B41FA5}">
                      <a16:colId xmlns:a16="http://schemas.microsoft.com/office/drawing/2014/main" val="3398176744"/>
                    </a:ext>
                  </a:extLst>
                </a:gridCol>
                <a:gridCol w="2032925">
                  <a:extLst>
                    <a:ext uri="{9D8B030D-6E8A-4147-A177-3AD203B41FA5}">
                      <a16:colId xmlns:a16="http://schemas.microsoft.com/office/drawing/2014/main" val="20004"/>
                    </a:ext>
                  </a:extLst>
                </a:gridCol>
              </a:tblGrid>
              <a:tr h="209201">
                <a:tc rowSpan="2">
                  <a:txBody>
                    <a:bodyPr/>
                    <a:lstStyle/>
                    <a:p>
                      <a:pPr algn="ctr"/>
                      <a:r>
                        <a:rPr kumimoji="1" lang="ja-JP" altLang="en-US" sz="800" dirty="0">
                          <a:solidFill>
                            <a:schemeClr val="tx1"/>
                          </a:solidFill>
                          <a:latin typeface="HGPｺﾞｼｯｸE" panose="020B0900000000000000" pitchFamily="50" charset="-128"/>
                          <a:ea typeface="HGPｺﾞｼｯｸE" panose="020B0900000000000000" pitchFamily="50" charset="-128"/>
                        </a:rPr>
                        <a:t>項目</a:t>
                      </a:r>
                    </a:p>
                  </a:txBody>
                  <a:tcPr anchor="ctr">
                    <a:solidFill>
                      <a:schemeClr val="accent6">
                        <a:lumMod val="60000"/>
                        <a:lumOff val="40000"/>
                      </a:schemeClr>
                    </a:solidFill>
                  </a:tcPr>
                </a:tc>
                <a:tc gridSpan="2">
                  <a:txBody>
                    <a:bodyPr/>
                    <a:lstStyle/>
                    <a:p>
                      <a:pPr algn="ctr"/>
                      <a:r>
                        <a:rPr kumimoji="1" lang="ja-JP" altLang="en-US" sz="800" dirty="0">
                          <a:solidFill>
                            <a:schemeClr val="tx1"/>
                          </a:solidFill>
                          <a:latin typeface="HGPｺﾞｼｯｸE" panose="020B0900000000000000" pitchFamily="50" charset="-128"/>
                          <a:ea typeface="HGPｺﾞｼｯｸE" panose="020B0900000000000000" pitchFamily="50" charset="-128"/>
                        </a:rPr>
                        <a:t>運営方針等決定状況</a:t>
                      </a:r>
                    </a:p>
                  </a:txBody>
                  <a:tcPr anchor="ctr">
                    <a:lnR w="28575" cap="flat" cmpd="sng" algn="ctr">
                      <a:solidFill>
                        <a:schemeClr val="tx1"/>
                      </a:solidFill>
                      <a:prstDash val="solid"/>
                      <a:round/>
                      <a:headEnd type="none" w="med" len="med"/>
                      <a:tailEnd type="none" w="med" len="med"/>
                    </a:lnR>
                    <a:solidFill>
                      <a:schemeClr val="accent6">
                        <a:lumMod val="60000"/>
                        <a:lumOff val="40000"/>
                      </a:schemeClr>
                    </a:solidFill>
                  </a:tcPr>
                </a:tc>
                <a:tc hMerge="1">
                  <a:txBody>
                    <a:bodyPr/>
                    <a:lstStyle/>
                    <a:p>
                      <a:pPr algn="ctr"/>
                      <a:endParaRPr kumimoji="1" lang="ja-JP" altLang="en-US" dirty="0"/>
                    </a:p>
                  </a:txBody>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800" dirty="0" smtClean="0">
                          <a:solidFill>
                            <a:schemeClr val="tx1"/>
                          </a:solidFill>
                          <a:latin typeface="HGPｺﾞｼｯｸE" panose="020B0900000000000000" pitchFamily="50" charset="-128"/>
                          <a:ea typeface="HGPｺﾞｼｯｸE" panose="020B0900000000000000" pitchFamily="50" charset="-128"/>
                        </a:rPr>
                        <a:t>令和４年度の検討結果</a:t>
                      </a:r>
                      <a:endParaRPr kumimoji="1" lang="en-US" altLang="ja-JP" sz="800" dirty="0" smtClean="0">
                        <a:solidFill>
                          <a:schemeClr val="tx1"/>
                        </a:solidFill>
                        <a:latin typeface="HGPｺﾞｼｯｸE" panose="020B0900000000000000" pitchFamily="50" charset="-128"/>
                        <a:ea typeface="HGPｺﾞｼｯｸE" panose="020B09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solidFill>
                      <a:schemeClr val="accent6">
                        <a:lumMod val="60000"/>
                        <a:lumOff val="40000"/>
                      </a:schemeClr>
                    </a:solidFill>
                  </a:tcPr>
                </a:tc>
                <a:tc rowSpan="2">
                  <a:txBody>
                    <a:bodyPr/>
                    <a:lstStyle/>
                    <a:p>
                      <a:pPr algn="ctr"/>
                      <a:r>
                        <a:rPr kumimoji="1" lang="ja-JP" altLang="en-US" sz="800" dirty="0" smtClean="0">
                          <a:solidFill>
                            <a:schemeClr val="tx1"/>
                          </a:solidFill>
                          <a:latin typeface="HGPｺﾞｼｯｸE" panose="020B0900000000000000" pitchFamily="50" charset="-128"/>
                          <a:ea typeface="HGPｺﾞｼｯｸE" panose="020B0900000000000000" pitchFamily="50" charset="-128"/>
                        </a:rPr>
                        <a:t>令和５年度に検討すべき主な事項</a:t>
                      </a:r>
                      <a:endParaRPr kumimoji="1" lang="en-US" altLang="ja-JP" sz="800" dirty="0" smtClean="0">
                        <a:solidFill>
                          <a:schemeClr val="tx1"/>
                        </a:solidFill>
                        <a:latin typeface="HGPｺﾞｼｯｸE" panose="020B0900000000000000" pitchFamily="50" charset="-128"/>
                        <a:ea typeface="HGPｺﾞｼｯｸE" panose="020B09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solidFill>
                      <a:schemeClr val="accent6">
                        <a:lumMod val="60000"/>
                        <a:lumOff val="40000"/>
                      </a:schemeClr>
                    </a:solidFill>
                  </a:tcPr>
                </a:tc>
                <a:extLst>
                  <a:ext uri="{0D108BD9-81ED-4DB2-BD59-A6C34878D82A}">
                    <a16:rowId xmlns:a16="http://schemas.microsoft.com/office/drawing/2014/main" val="10000"/>
                  </a:ext>
                </a:extLst>
              </a:tr>
              <a:tr h="523551">
                <a:tc vMerge="1">
                  <a:txBody>
                    <a:bodyPr/>
                    <a:lstStyle/>
                    <a:p>
                      <a:endParaRPr kumimoji="1" lang="ja-JP" altLang="en-US"/>
                    </a:p>
                  </a:txBody>
                  <a:tcPr/>
                </a:tc>
                <a:tc>
                  <a:txBody>
                    <a:bodyPr/>
                    <a:lstStyle/>
                    <a:p>
                      <a:pPr algn="ctr"/>
                      <a:r>
                        <a:rPr kumimoji="1" lang="ja-JP" altLang="en-US" sz="800" dirty="0">
                          <a:solidFill>
                            <a:schemeClr val="tx1"/>
                          </a:solidFill>
                          <a:latin typeface="HGPｺﾞｼｯｸE" panose="020B0900000000000000" pitchFamily="50" charset="-128"/>
                          <a:ea typeface="HGPｺﾞｼｯｸE" panose="020B0900000000000000" pitchFamily="50" charset="-128"/>
                        </a:rPr>
                        <a:t>方向性</a:t>
                      </a:r>
                    </a:p>
                  </a:txBody>
                  <a:tcPr anchor="ctr">
                    <a:solidFill>
                      <a:schemeClr val="accent6">
                        <a:lumMod val="60000"/>
                        <a:lumOff val="40000"/>
                      </a:schemeClr>
                    </a:solidFill>
                  </a:tcPr>
                </a:tc>
                <a:tc>
                  <a:txBody>
                    <a:bodyPr/>
                    <a:lstStyle/>
                    <a:p>
                      <a:pPr algn="ctr"/>
                      <a:r>
                        <a:rPr kumimoji="1" lang="ja-JP" altLang="en-US" sz="800" dirty="0">
                          <a:solidFill>
                            <a:schemeClr val="tx1"/>
                          </a:solidFill>
                          <a:latin typeface="HGPｺﾞｼｯｸE" panose="020B0900000000000000" pitchFamily="50" charset="-128"/>
                          <a:ea typeface="HGPｺﾞｼｯｸE" panose="020B0900000000000000" pitchFamily="50" charset="-128"/>
                        </a:rPr>
                        <a:t>基　　　　準　　　　等</a:t>
                      </a:r>
                    </a:p>
                  </a:txBody>
                  <a:tcPr anchor="ctr">
                    <a:lnR w="28575" cap="flat" cmpd="sng" algn="ctr">
                      <a:solidFill>
                        <a:schemeClr val="tx1"/>
                      </a:solidFill>
                      <a:prstDash val="solid"/>
                      <a:round/>
                      <a:headEnd type="none" w="med" len="med"/>
                      <a:tailEnd type="none" w="med" len="med"/>
                    </a:lnR>
                    <a:solidFill>
                      <a:schemeClr val="accent6">
                        <a:lumMod val="60000"/>
                        <a:lumOff val="40000"/>
                      </a:schemeClr>
                    </a:solidFill>
                  </a:tcPr>
                </a:tc>
                <a:tc vMerge="1">
                  <a:txBody>
                    <a:bodyPr/>
                    <a:lstStyle/>
                    <a:p>
                      <a:endParaRPr kumimoji="1" lang="ja-JP" altLang="en-US" dirty="0"/>
                    </a:p>
                  </a:txBody>
                  <a:tcPr/>
                </a:tc>
                <a:tc vMerge="1">
                  <a:txBody>
                    <a:bodyPr/>
                    <a:lstStyle/>
                    <a:p>
                      <a:endParaRPr kumimoji="1" lang="ja-JP" altLang="en-US"/>
                    </a:p>
                  </a:txBody>
                  <a:tcPr/>
                </a:tc>
                <a:extLst>
                  <a:ext uri="{0D108BD9-81ED-4DB2-BD59-A6C34878D82A}">
                    <a16:rowId xmlns:a16="http://schemas.microsoft.com/office/drawing/2014/main" val="10001"/>
                  </a:ext>
                </a:extLst>
              </a:tr>
              <a:tr h="59771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smtClean="0">
                          <a:solidFill>
                            <a:schemeClr val="tx1"/>
                          </a:solidFill>
                          <a:latin typeface="HGSｺﾞｼｯｸM" panose="020B0600000000000000" pitchFamily="50" charset="-128"/>
                          <a:ea typeface="HGSｺﾞｼｯｸM" panose="020B0600000000000000" pitchFamily="50" charset="-128"/>
                        </a:rPr>
                        <a:t>予防・健康づくり等の推進</a:t>
                      </a:r>
                      <a:endParaRPr kumimoji="1" lang="ja-JP" altLang="en-US" sz="800" dirty="0">
                        <a:solidFill>
                          <a:schemeClr val="tx1"/>
                        </a:solidFill>
                        <a:latin typeface="HGSｺﾞｼｯｸM" panose="020B0600000000000000" pitchFamily="50" charset="-128"/>
                        <a:ea typeface="HGSｺﾞｼｯｸM" panose="020B0600000000000000" pitchFamily="50" charset="-128"/>
                      </a:endParaRPr>
                    </a:p>
                  </a:txBody>
                  <a:tcPr anchor="c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smtClean="0">
                          <a:solidFill>
                            <a:schemeClr val="tx1"/>
                          </a:solidFill>
                          <a:latin typeface="HGSｺﾞｼｯｸM" panose="020B0600000000000000" pitchFamily="50" charset="-128"/>
                          <a:ea typeface="HGSｺﾞｼｯｸM" panose="020B0600000000000000" pitchFamily="50" charset="-128"/>
                        </a:rPr>
                        <a:t>―</a:t>
                      </a:r>
                      <a:endParaRPr kumimoji="1" lang="ja-JP" altLang="en-US" sz="800" dirty="0">
                        <a:solidFill>
                          <a:schemeClr val="tx1"/>
                        </a:solidFill>
                        <a:latin typeface="HGSｺﾞｼｯｸM" panose="020B0600000000000000" pitchFamily="50" charset="-128"/>
                        <a:ea typeface="HGSｺﾞｼｯｸM" panose="020B0600000000000000" pitchFamily="50" charset="-128"/>
                      </a:endParaRPr>
                    </a:p>
                  </a:txBody>
                  <a:tcPr anchor="ctr">
                    <a:solidFill>
                      <a:schemeClr val="bg1"/>
                    </a:solidFill>
                  </a:tcPr>
                </a:tc>
                <a:tc>
                  <a:txBody>
                    <a:bodyPr/>
                    <a:lstStyle/>
                    <a:p>
                      <a:pPr marL="171450" indent="-171450" algn="l">
                        <a:buFont typeface="Wingdings" panose="05000000000000000000" pitchFamily="2" charset="2"/>
                        <a:buChar char="l"/>
                      </a:pPr>
                      <a:r>
                        <a:rPr kumimoji="1" lang="ja-JP" altLang="en-US" sz="800" dirty="0" smtClean="0">
                          <a:solidFill>
                            <a:schemeClr val="tx1"/>
                          </a:solidFill>
                          <a:latin typeface="HGSｺﾞｼｯｸM" panose="020B0600000000000000" pitchFamily="50" charset="-128"/>
                          <a:ea typeface="HGSｺﾞｼｯｸM" panose="020B0600000000000000" pitchFamily="50" charset="-128"/>
                        </a:rPr>
                        <a:t>市町村は、被保険者の特性に応じたきめ細かい保健事業を実施し、府は市町村に対して、必要な助言・支援を行うという役割分担を踏まえ、保険者努力支援制度（予防・健康づくり支援交付金）の活用を図り、それぞれの取組みを行う。</a:t>
                      </a:r>
                      <a:endParaRPr kumimoji="1" lang="en-US" altLang="ja-JP" sz="800" dirty="0">
                        <a:solidFill>
                          <a:schemeClr val="tx1"/>
                        </a:solidFill>
                        <a:latin typeface="HGSｺﾞｼｯｸM" panose="020B0600000000000000" pitchFamily="50" charset="-128"/>
                        <a:ea typeface="HGSｺﾞｼｯｸM" panose="020B0600000000000000" pitchFamily="50" charset="-128"/>
                      </a:endParaRPr>
                    </a:p>
                  </a:txBody>
                  <a:tcPr anchor="ctr">
                    <a:lnR w="28575" cap="flat" cmpd="sng" algn="ctr">
                      <a:solidFill>
                        <a:schemeClr val="tx1"/>
                      </a:solidFill>
                      <a:prstDash val="solid"/>
                      <a:round/>
                      <a:headEnd type="none" w="med" len="med"/>
                      <a:tailEnd type="none" w="med" len="med"/>
                    </a:ln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en-US" altLang="ja-JP" sz="800" dirty="0" smtClean="0">
                          <a:solidFill>
                            <a:schemeClr val="tx1"/>
                          </a:solidFill>
                          <a:latin typeface="HGPｺﾞｼｯｸM" panose="020B0600000000000000" pitchFamily="50" charset="-128"/>
                          <a:ea typeface="HGPｺﾞｼｯｸM" panose="020B0600000000000000" pitchFamily="50" charset="-128"/>
                        </a:rPr>
                        <a:t>―</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en-US" altLang="ja-JP" sz="800" dirty="0" smtClean="0">
                          <a:solidFill>
                            <a:schemeClr val="tx1"/>
                          </a:solidFill>
                          <a:latin typeface="HGPｺﾞｼｯｸM" panose="020B0600000000000000" pitchFamily="50" charset="-128"/>
                          <a:ea typeface="HGPｺﾞｼｯｸM" panose="020B0600000000000000" pitchFamily="50" charset="-128"/>
                        </a:rPr>
                        <a:t>―</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noFill/>
                  </a:tcPr>
                </a:tc>
                <a:extLst>
                  <a:ext uri="{0D108BD9-81ED-4DB2-BD59-A6C34878D82A}">
                    <a16:rowId xmlns:a16="http://schemas.microsoft.com/office/drawing/2014/main" val="3101417485"/>
                  </a:ext>
                </a:extLst>
              </a:tr>
              <a:tr h="59771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800" strike="noStrike" dirty="0" smtClean="0">
                          <a:solidFill>
                            <a:schemeClr val="tx1"/>
                          </a:solidFill>
                          <a:latin typeface="HGSｺﾞｼｯｸM" panose="020B0600000000000000" pitchFamily="50" charset="-128"/>
                          <a:ea typeface="HGSｺﾞｼｯｸM" panose="020B0600000000000000" pitchFamily="50" charset="-128"/>
                        </a:rPr>
                        <a:t>施術療養費の支給</a:t>
                      </a:r>
                      <a:endParaRPr lang="en-US" altLang="ja-JP" sz="800" strike="noStrike" dirty="0" smtClean="0">
                        <a:solidFill>
                          <a:schemeClr val="tx1"/>
                        </a:solidFill>
                        <a:latin typeface="HGSｺﾞｼｯｸM" panose="020B0600000000000000" pitchFamily="50" charset="-128"/>
                        <a:ea typeface="HGSｺﾞｼｯｸM" panose="020B06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800" strike="noStrike" dirty="0" smtClean="0">
                          <a:solidFill>
                            <a:schemeClr val="tx1"/>
                          </a:solidFill>
                          <a:latin typeface="HGSｺﾞｼｯｸM" panose="020B0600000000000000" pitchFamily="50" charset="-128"/>
                          <a:ea typeface="HGSｺﾞｼｯｸM" panose="020B0600000000000000" pitchFamily="50" charset="-128"/>
                        </a:rPr>
                        <a:t>に係る共通基準の設定</a:t>
                      </a:r>
                      <a:endParaRPr kumimoji="1" lang="ja-JP" altLang="en-US" sz="800" dirty="0">
                        <a:solidFill>
                          <a:schemeClr val="tx1"/>
                        </a:solidFill>
                        <a:latin typeface="HGSｺﾞｼｯｸM" panose="020B0600000000000000" pitchFamily="50" charset="-128"/>
                        <a:ea typeface="HGSｺﾞｼｯｸM" panose="020B0600000000000000" pitchFamily="50" charset="-128"/>
                      </a:endParaRPr>
                    </a:p>
                  </a:txBody>
                  <a:tcPr anchor="c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HGSｺﾞｼｯｸM" panose="020B0600000000000000" pitchFamily="50" charset="-128"/>
                          <a:ea typeface="HGSｺﾞｼｯｸM" panose="020B0600000000000000" pitchFamily="50" charset="-128"/>
                        </a:rPr>
                        <a:t>―</a:t>
                      </a:r>
                      <a:endParaRPr kumimoji="1" lang="ja-JP" altLang="en-US" sz="800" dirty="0">
                        <a:solidFill>
                          <a:schemeClr val="tx1"/>
                        </a:solidFill>
                        <a:latin typeface="HGSｺﾞｼｯｸM" panose="020B0600000000000000" pitchFamily="50" charset="-128"/>
                        <a:ea typeface="HGSｺﾞｼｯｸM" panose="020B0600000000000000" pitchFamily="50" charset="-128"/>
                      </a:endParaRPr>
                    </a:p>
                  </a:txBody>
                  <a:tcPr anchor="ctr">
                    <a:solidFill>
                      <a:schemeClr val="bg1"/>
                    </a:solidFill>
                  </a:tcPr>
                </a:tc>
                <a:tc>
                  <a:txBody>
                    <a:bodyPr/>
                    <a:lstStyle/>
                    <a:p>
                      <a:pPr marL="171450" indent="-171450" algn="l">
                        <a:buFont typeface="Wingdings" panose="05000000000000000000" pitchFamily="2" charset="2"/>
                        <a:buChar char="l"/>
                      </a:pPr>
                      <a:r>
                        <a:rPr kumimoji="1" lang="ja-JP" altLang="en-US" sz="800" dirty="0" smtClean="0">
                          <a:solidFill>
                            <a:schemeClr val="tx1"/>
                          </a:solidFill>
                          <a:latin typeface="HGSｺﾞｼｯｸM" panose="020B0600000000000000" pitchFamily="50" charset="-128"/>
                          <a:ea typeface="HGSｺﾞｼｯｸM" panose="020B0600000000000000" pitchFamily="50" charset="-128"/>
                        </a:rPr>
                        <a:t>「柔道整復」及び「あん摩・マッサージ、はり・きゅう」の施術に係る国等の議論の状況を踏まえ、府内共通基準の指標の設定について調整会議等において検討を進める。</a:t>
                      </a:r>
                      <a:endParaRPr kumimoji="1" lang="en-US" altLang="ja-JP" sz="800" dirty="0">
                        <a:solidFill>
                          <a:schemeClr val="tx1"/>
                        </a:solidFill>
                        <a:latin typeface="HGSｺﾞｼｯｸM" panose="020B0600000000000000" pitchFamily="50" charset="-128"/>
                        <a:ea typeface="HGSｺﾞｼｯｸM" panose="020B0600000000000000" pitchFamily="50" charset="-128"/>
                      </a:endParaRPr>
                    </a:p>
                  </a:txBody>
                  <a:tcPr anchor="ctr">
                    <a:lnR w="28575" cap="flat" cmpd="sng" algn="ctr">
                      <a:solidFill>
                        <a:schemeClr val="tx1"/>
                      </a:solidFill>
                      <a:prstDash val="solid"/>
                      <a:round/>
                      <a:headEnd type="none" w="med" len="med"/>
                      <a:tailEnd type="none" w="med" len="med"/>
                    </a:lnR>
                    <a:solidFill>
                      <a:schemeClr val="bg1"/>
                    </a:solid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ja-JP" altLang="en-US" sz="800" strike="noStrike" dirty="0" smtClean="0">
                          <a:solidFill>
                            <a:schemeClr val="tx1"/>
                          </a:solidFill>
                          <a:latin typeface="ＭＳ Ｐ明朝" panose="02020600040205080304" pitchFamily="18" charset="-128"/>
                          <a:ea typeface="ＭＳ Ｐ明朝" panose="02020600040205080304" pitchFamily="18" charset="-128"/>
                        </a:rPr>
                        <a:t>国の社会保障審議会医療保険部会の基に設置される</a:t>
                      </a:r>
                      <a:r>
                        <a:rPr lang="zh-TW" altLang="en-US" sz="800" strike="noStrike" dirty="0" smtClean="0">
                          <a:solidFill>
                            <a:schemeClr val="tx1"/>
                          </a:solidFill>
                          <a:latin typeface="ＭＳ Ｐ明朝" panose="02020600040205080304" pitchFamily="18" charset="-128"/>
                          <a:ea typeface="ＭＳ Ｐ明朝" panose="02020600040205080304" pitchFamily="18" charset="-128"/>
                        </a:rPr>
                        <a:t>柔道整復療養費検討専門委員会</a:t>
                      </a:r>
                      <a:r>
                        <a:rPr lang="ja-JP" altLang="en-US" sz="800" strike="noStrike" dirty="0" smtClean="0">
                          <a:solidFill>
                            <a:schemeClr val="tx1"/>
                          </a:solidFill>
                          <a:latin typeface="ＭＳ Ｐ明朝" panose="02020600040205080304" pitchFamily="18" charset="-128"/>
                          <a:ea typeface="ＭＳ Ｐ明朝" panose="02020600040205080304" pitchFamily="18" charset="-128"/>
                        </a:rPr>
                        <a:t>における議論に進展がなかったことから、引き続き、国の動向を注視。</a:t>
                      </a:r>
                      <a:endParaRPr lang="en-US" altLang="ja-JP" sz="800" strike="noStrike" dirty="0" smtClean="0">
                        <a:solidFill>
                          <a:schemeClr val="tx1"/>
                        </a:solidFill>
                        <a:latin typeface="ＭＳ Ｐ明朝" panose="02020600040205080304" pitchFamily="18" charset="-128"/>
                        <a:ea typeface="ＭＳ Ｐ明朝" panose="02020600040205080304" pitchFamily="18"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en-US" altLang="ja-JP" sz="800" dirty="0" smtClean="0">
                          <a:solidFill>
                            <a:schemeClr val="tx1"/>
                          </a:solidFill>
                          <a:latin typeface="HGPｺﾞｼｯｸM" panose="020B0600000000000000" pitchFamily="50" charset="-128"/>
                          <a:ea typeface="HGPｺﾞｼｯｸM" panose="020B0600000000000000" pitchFamily="50" charset="-128"/>
                        </a:rPr>
                        <a:t>―</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noFill/>
                  </a:tcPr>
                </a:tc>
                <a:extLst>
                  <a:ext uri="{0D108BD9-81ED-4DB2-BD59-A6C34878D82A}">
                    <a16:rowId xmlns:a16="http://schemas.microsoft.com/office/drawing/2014/main" val="10002"/>
                  </a:ext>
                </a:extLst>
              </a:tr>
              <a:tr h="101577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SｺﾞｼｯｸM" panose="020B0600000000000000" pitchFamily="50" charset="-128"/>
                          <a:ea typeface="HGSｺﾞｼｯｸM" panose="020B0600000000000000" pitchFamily="50" charset="-128"/>
                        </a:rPr>
                        <a:t>府による</a:t>
                      </a:r>
                      <a:endParaRPr kumimoji="1" lang="en-US" altLang="ja-JP" sz="800" dirty="0">
                        <a:solidFill>
                          <a:schemeClr val="tx1"/>
                        </a:solidFill>
                        <a:latin typeface="HGSｺﾞｼｯｸM" panose="020B0600000000000000" pitchFamily="50" charset="-128"/>
                        <a:ea typeface="HGSｺﾞｼｯｸM" panose="020B0600000000000000"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SｺﾞｼｯｸM" panose="020B0600000000000000" pitchFamily="50" charset="-128"/>
                          <a:ea typeface="HGSｺﾞｼｯｸM" panose="020B0600000000000000" pitchFamily="50" charset="-128"/>
                        </a:rPr>
                        <a:t>給付点検</a:t>
                      </a:r>
                    </a:p>
                  </a:txBody>
                  <a:tcPr anchor="ctr">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HGSｺﾞｼｯｸM" panose="020B0600000000000000" pitchFamily="50" charset="-128"/>
                          <a:ea typeface="HGSｺﾞｼｯｸM" panose="020B0600000000000000" pitchFamily="50" charset="-128"/>
                        </a:rPr>
                        <a:t>―</a:t>
                      </a:r>
                      <a:endParaRPr kumimoji="1" lang="ja-JP" altLang="en-US" sz="800" dirty="0">
                        <a:solidFill>
                          <a:schemeClr val="tx1"/>
                        </a:solidFill>
                        <a:latin typeface="HGSｺﾞｼｯｸM" panose="020B0600000000000000" pitchFamily="50" charset="-128"/>
                        <a:ea typeface="HGSｺﾞｼｯｸM" panose="020B0600000000000000" pitchFamily="50" charset="-128"/>
                      </a:endParaRPr>
                    </a:p>
                  </a:txBody>
                  <a:tcPr anchor="ctr">
                    <a:solidFill>
                      <a:schemeClr val="bg1"/>
                    </a:solidFill>
                  </a:tcPr>
                </a:tc>
                <a:tc>
                  <a:txBody>
                    <a:bodyPr/>
                    <a:lstStyle/>
                    <a:p>
                      <a:pPr marL="171450" indent="-171450" algn="l">
                        <a:buFont typeface="Wingdings" panose="05000000000000000000" pitchFamily="2" charset="2"/>
                        <a:buChar char="l"/>
                      </a:pPr>
                      <a:r>
                        <a:rPr kumimoji="1" lang="ja-JP" altLang="en-US" sz="800" dirty="0">
                          <a:solidFill>
                            <a:schemeClr val="tx1"/>
                          </a:solidFill>
                          <a:latin typeface="HGSｺﾞｼｯｸM" panose="020B0600000000000000" pitchFamily="50" charset="-128"/>
                          <a:ea typeface="HGSｺﾞｼｯｸM" panose="020B0600000000000000" pitchFamily="50" charset="-128"/>
                        </a:rPr>
                        <a:t>当面は、国の例示項目が府による点検内容の</a:t>
                      </a:r>
                      <a:r>
                        <a:rPr kumimoji="1" lang="ja-JP" altLang="en-US" sz="800" dirty="0" smtClean="0">
                          <a:solidFill>
                            <a:schemeClr val="tx1"/>
                          </a:solidFill>
                          <a:latin typeface="HGSｺﾞｼｯｸM" panose="020B0600000000000000" pitchFamily="50" charset="-128"/>
                          <a:ea typeface="HGSｺﾞｼｯｸM" panose="020B0600000000000000" pitchFamily="50" charset="-128"/>
                        </a:rPr>
                        <a:t>対象</a:t>
                      </a:r>
                      <a:endParaRPr kumimoji="1" lang="ja-JP" altLang="en-US" sz="800" dirty="0">
                        <a:solidFill>
                          <a:schemeClr val="tx1"/>
                        </a:solidFill>
                        <a:latin typeface="HGSｺﾞｼｯｸM" panose="020B0600000000000000" pitchFamily="50" charset="-128"/>
                        <a:ea typeface="HGSｺﾞｼｯｸM" panose="020B0600000000000000" pitchFamily="50" charset="-128"/>
                      </a:endParaRPr>
                    </a:p>
                    <a:p>
                      <a:pPr marL="171450" indent="-171450" algn="l">
                        <a:buFont typeface="Wingdings" panose="05000000000000000000" pitchFamily="2" charset="2"/>
                        <a:buChar char="l"/>
                      </a:pPr>
                      <a:r>
                        <a:rPr kumimoji="1" lang="ja-JP" altLang="en-US" sz="800" dirty="0">
                          <a:solidFill>
                            <a:schemeClr val="tx1"/>
                          </a:solidFill>
                          <a:latin typeface="HGSｺﾞｼｯｸM" panose="020B0600000000000000" pitchFamily="50" charset="-128"/>
                          <a:ea typeface="HGSｺﾞｼｯｸM" panose="020B0600000000000000" pitchFamily="50" charset="-128"/>
                        </a:rPr>
                        <a:t>具体的な点検内容については、国保総合システムのレセプト点検機能等を踏まえ、今後、検討を進め、可能なものから実施に努める</a:t>
                      </a:r>
                      <a:r>
                        <a:rPr kumimoji="1" lang="ja-JP" altLang="en-US" sz="800" dirty="0" smtClean="0">
                          <a:solidFill>
                            <a:schemeClr val="tx1"/>
                          </a:solidFill>
                          <a:latin typeface="HGSｺﾞｼｯｸM" panose="020B0600000000000000" pitchFamily="50" charset="-128"/>
                          <a:ea typeface="HGSｺﾞｼｯｸM" panose="020B0600000000000000" pitchFamily="50" charset="-128"/>
                        </a:rPr>
                        <a:t>。</a:t>
                      </a:r>
                      <a:endParaRPr kumimoji="1" lang="en-US" altLang="ja-JP" sz="800" dirty="0" smtClean="0">
                        <a:solidFill>
                          <a:schemeClr val="tx1"/>
                        </a:solidFill>
                        <a:latin typeface="HGSｺﾞｼｯｸM" panose="020B0600000000000000" pitchFamily="50" charset="-128"/>
                        <a:ea typeface="HGSｺﾞｼｯｸM" panose="020B0600000000000000" pitchFamily="50" charset="-128"/>
                      </a:endParaRP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800" b="0" i="0" u="none" strike="noStrike" kern="1200" baseline="0" dirty="0" smtClean="0">
                          <a:solidFill>
                            <a:schemeClr val="tx1"/>
                          </a:solidFill>
                          <a:latin typeface="HGPｺﾞｼｯｸM" panose="020B0600000000000000" pitchFamily="50" charset="-128"/>
                          <a:ea typeface="HGPｺﾞｼｯｸM" panose="020B0600000000000000" pitchFamily="50" charset="-128"/>
                          <a:cs typeface="+mn-cs"/>
                        </a:rPr>
                        <a:t>「大阪府給付点検調査に係る事務処理方針」（平成</a:t>
                      </a:r>
                      <a:r>
                        <a:rPr kumimoji="1" lang="en-US" altLang="ja-JP" sz="800" b="0" i="0" u="none" strike="noStrike" kern="1200" baseline="0" dirty="0" smtClean="0">
                          <a:solidFill>
                            <a:schemeClr val="tx1"/>
                          </a:solidFill>
                          <a:latin typeface="HGPｺﾞｼｯｸM" panose="020B0600000000000000" pitchFamily="50" charset="-128"/>
                          <a:ea typeface="HGPｺﾞｼｯｸM" panose="020B0600000000000000" pitchFamily="50" charset="-128"/>
                          <a:cs typeface="+mn-cs"/>
                        </a:rPr>
                        <a:t>31</a:t>
                      </a:r>
                      <a:r>
                        <a:rPr kumimoji="1" lang="ja-JP" altLang="en-US" sz="800" b="0" i="0" u="none" strike="noStrike" kern="1200" baseline="0" dirty="0" smtClean="0">
                          <a:solidFill>
                            <a:schemeClr val="tx1"/>
                          </a:solidFill>
                          <a:latin typeface="HGPｺﾞｼｯｸM" panose="020B0600000000000000" pitchFamily="50" charset="-128"/>
                          <a:ea typeface="HGPｺﾞｼｯｸM" panose="020B0600000000000000" pitchFamily="50" charset="-128"/>
                          <a:cs typeface="+mn-cs"/>
                        </a:rPr>
                        <a:t>年</a:t>
                      </a:r>
                      <a:r>
                        <a:rPr kumimoji="1" lang="en-US" altLang="ja-JP" sz="800" b="0" i="0" u="none" strike="noStrike" kern="1200" baseline="0" dirty="0" smtClean="0">
                          <a:solidFill>
                            <a:schemeClr val="tx1"/>
                          </a:solidFill>
                          <a:latin typeface="HGPｺﾞｼｯｸM" panose="020B0600000000000000" pitchFamily="50" charset="-128"/>
                          <a:ea typeface="HGPｺﾞｼｯｸM" panose="020B0600000000000000" pitchFamily="50" charset="-128"/>
                          <a:cs typeface="+mn-cs"/>
                        </a:rPr>
                        <a:t>3</a:t>
                      </a:r>
                      <a:r>
                        <a:rPr kumimoji="1" lang="ja-JP" altLang="en-US" sz="800" b="0" i="0" u="none" strike="noStrike" kern="1200" baseline="0" dirty="0" smtClean="0">
                          <a:solidFill>
                            <a:schemeClr val="tx1"/>
                          </a:solidFill>
                          <a:latin typeface="HGPｺﾞｼｯｸM" panose="020B0600000000000000" pitchFamily="50" charset="-128"/>
                          <a:ea typeface="HGPｺﾞｼｯｸM" panose="020B0600000000000000" pitchFamily="50" charset="-128"/>
                          <a:cs typeface="+mn-cs"/>
                        </a:rPr>
                        <a:t>月策定）に基づき運用。</a:t>
                      </a:r>
                      <a:endParaRPr kumimoji="1" lang="en-US" altLang="ja-JP" sz="800" b="0" i="0" u="none" strike="noStrike" kern="1200" baseline="0" dirty="0" smtClean="0">
                        <a:solidFill>
                          <a:schemeClr val="tx1"/>
                        </a:solidFill>
                        <a:latin typeface="HGPｺﾞｼｯｸM" panose="020B0600000000000000" pitchFamily="50" charset="-128"/>
                        <a:ea typeface="HGPｺﾞｼｯｸM" panose="020B06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800" b="0" i="0" u="none" strike="noStrike" kern="1200" baseline="0" dirty="0" smtClean="0">
                          <a:solidFill>
                            <a:schemeClr val="tx1"/>
                          </a:solidFill>
                          <a:latin typeface="HGPｺﾞｼｯｸM" panose="020B0600000000000000" pitchFamily="50" charset="-128"/>
                          <a:ea typeface="HGPｺﾞｼｯｸM" panose="020B0600000000000000" pitchFamily="50" charset="-128"/>
                          <a:cs typeface="+mn-cs"/>
                        </a:rPr>
                        <a:t>　　</a:t>
                      </a:r>
                      <a:r>
                        <a:rPr kumimoji="1" lang="en-US" altLang="ja-JP" sz="800" b="0" i="0" u="none" strike="noStrike" kern="1200" baseline="0" dirty="0" smtClean="0">
                          <a:solidFill>
                            <a:schemeClr val="tx1"/>
                          </a:solidFill>
                          <a:latin typeface="HGPｺﾞｼｯｸM" panose="020B0600000000000000" pitchFamily="50" charset="-128"/>
                          <a:ea typeface="HGPｺﾞｼｯｸM" panose="020B0600000000000000" pitchFamily="50" charset="-128"/>
                          <a:cs typeface="+mn-cs"/>
                        </a:rPr>
                        <a:t>※</a:t>
                      </a:r>
                      <a:r>
                        <a:rPr kumimoji="1" lang="ja-JP" altLang="en-US" sz="800" b="0" i="0" u="none" strike="noStrike" kern="1200" baseline="0" dirty="0" smtClean="0">
                          <a:solidFill>
                            <a:schemeClr val="tx1"/>
                          </a:solidFill>
                          <a:latin typeface="HGPｺﾞｼｯｸM" panose="020B0600000000000000" pitchFamily="50" charset="-128"/>
                          <a:ea typeface="HGPｺﾞｼｯｸM" panose="020B0600000000000000" pitchFamily="50" charset="-128"/>
                          <a:cs typeface="+mn-cs"/>
                        </a:rPr>
                        <a:t>平成</a:t>
                      </a:r>
                      <a:r>
                        <a:rPr kumimoji="1" lang="en-US" altLang="ja-JP" sz="800" b="0" i="0" u="none" strike="noStrike" kern="1200" baseline="0" dirty="0" smtClean="0">
                          <a:solidFill>
                            <a:schemeClr val="tx1"/>
                          </a:solidFill>
                          <a:latin typeface="HGPｺﾞｼｯｸM" panose="020B0600000000000000" pitchFamily="50" charset="-128"/>
                          <a:ea typeface="HGPｺﾞｼｯｸM" panose="020B0600000000000000" pitchFamily="50" charset="-128"/>
                          <a:cs typeface="+mn-cs"/>
                        </a:rPr>
                        <a:t>30</a:t>
                      </a:r>
                      <a:r>
                        <a:rPr kumimoji="1" lang="ja-JP" altLang="en-US" sz="800" b="0" i="0" u="none" strike="noStrike" kern="1200" baseline="0" dirty="0" smtClean="0">
                          <a:solidFill>
                            <a:schemeClr val="tx1"/>
                          </a:solidFill>
                          <a:latin typeface="HGPｺﾞｼｯｸM" panose="020B0600000000000000" pitchFamily="50" charset="-128"/>
                          <a:ea typeface="HGPｺﾞｼｯｸM" panose="020B0600000000000000" pitchFamily="50" charset="-128"/>
                          <a:cs typeface="+mn-cs"/>
                        </a:rPr>
                        <a:t>年度に整理済み（令和元年度から運用）</a:t>
                      </a:r>
                      <a:endParaRPr kumimoji="1" lang="ja-JP" altLang="en-US" sz="800" b="0" i="0" u="none" strike="noStrike" kern="1200" cap="none" spc="0" normalizeH="0" baseline="0" noProof="0" dirty="0" smtClean="0">
                        <a:ln>
                          <a:noFill/>
                        </a:ln>
                        <a:solidFill>
                          <a:schemeClr val="tx1"/>
                        </a:solidFill>
                        <a:effectLst/>
                        <a:uLnTx/>
                        <a:uFillTx/>
                        <a:latin typeface="HGPｺﾞｼｯｸM" panose="020B0600000000000000" pitchFamily="50" charset="-128"/>
                        <a:ea typeface="HGPｺﾞｼｯｸM" panose="020B0600000000000000" pitchFamily="50" charset="-128"/>
                        <a:cs typeface="+mn-cs"/>
                      </a:endParaRPr>
                    </a:p>
                  </a:txBody>
                  <a:tcPr anchor="ctr">
                    <a:lnR w="28575" cap="flat" cmpd="sng" algn="ctr">
                      <a:solidFill>
                        <a:schemeClr val="tx1"/>
                      </a:solidFill>
                      <a:prstDash val="solid"/>
                      <a:round/>
                      <a:headEnd type="none" w="med" len="med"/>
                      <a:tailEnd type="none" w="med" len="med"/>
                    </a:ln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smtClean="0">
                          <a:solidFill>
                            <a:schemeClr val="tx1"/>
                          </a:solidFill>
                          <a:latin typeface="HGPｺﾞｼｯｸM" panose="020B0600000000000000" pitchFamily="50" charset="-128"/>
                          <a:ea typeface="HGPｺﾞｼｯｸM" panose="020B0600000000000000" pitchFamily="50" charset="-128"/>
                        </a:rPr>
                        <a:t>―</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smtClean="0">
                          <a:solidFill>
                            <a:schemeClr val="tx1"/>
                          </a:solidFill>
                          <a:latin typeface="HGPｺﾞｼｯｸM" panose="020B0600000000000000" pitchFamily="50" charset="-128"/>
                          <a:ea typeface="HGPｺﾞｼｯｸM" panose="020B0600000000000000" pitchFamily="50" charset="-128"/>
                        </a:rPr>
                        <a:t>―</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solidFill>
                      <a:schemeClr val="bg1"/>
                    </a:solidFill>
                  </a:tcPr>
                </a:tc>
                <a:extLst>
                  <a:ext uri="{0D108BD9-81ED-4DB2-BD59-A6C34878D82A}">
                    <a16:rowId xmlns:a16="http://schemas.microsoft.com/office/drawing/2014/main" val="2771840354"/>
                  </a:ext>
                </a:extLst>
              </a:tr>
              <a:tr h="825378">
                <a:tc>
                  <a:txBody>
                    <a:bodyPr/>
                    <a:lstStyle/>
                    <a:p>
                      <a:r>
                        <a:rPr kumimoji="1" lang="ja-JP" altLang="en-US" sz="800" dirty="0">
                          <a:solidFill>
                            <a:schemeClr val="tx1"/>
                          </a:solidFill>
                          <a:latin typeface="HGSｺﾞｼｯｸM" panose="020B0600000000000000" pitchFamily="50" charset="-128"/>
                          <a:ea typeface="HGSｺﾞｼｯｸM" panose="020B0600000000000000" pitchFamily="50" charset="-128"/>
                        </a:rPr>
                        <a:t>不正利得等の回収</a:t>
                      </a:r>
                    </a:p>
                  </a:txBody>
                  <a:tcPr anchor="ctr">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HGSｺﾞｼｯｸM" panose="020B0600000000000000" pitchFamily="50" charset="-128"/>
                          <a:ea typeface="HGSｺﾞｼｯｸM" panose="020B0600000000000000" pitchFamily="50" charset="-128"/>
                        </a:rPr>
                        <a:t>―</a:t>
                      </a:r>
                      <a:endParaRPr kumimoji="1" lang="ja-JP" altLang="en-US" sz="800" dirty="0">
                        <a:solidFill>
                          <a:schemeClr val="tx1"/>
                        </a:solidFill>
                        <a:latin typeface="HGSｺﾞｼｯｸM" panose="020B0600000000000000" pitchFamily="50" charset="-128"/>
                        <a:ea typeface="HGSｺﾞｼｯｸM" panose="020B0600000000000000" pitchFamily="50" charset="-128"/>
                      </a:endParaRPr>
                    </a:p>
                  </a:txBody>
                  <a:tcPr anchor="ctr">
                    <a:solidFill>
                      <a:schemeClr val="bg1"/>
                    </a:solidFill>
                  </a:tcPr>
                </a:tc>
                <a:tc>
                  <a:txBody>
                    <a:bodyPr/>
                    <a:lstStyle/>
                    <a:p>
                      <a:pPr marL="171450" indent="-171450" algn="l">
                        <a:buFont typeface="Wingdings" panose="05000000000000000000" pitchFamily="2" charset="2"/>
                        <a:buChar char="l"/>
                      </a:pPr>
                      <a:r>
                        <a:rPr kumimoji="1" lang="ja-JP" altLang="en-US" sz="800" dirty="0">
                          <a:solidFill>
                            <a:schemeClr val="tx1"/>
                          </a:solidFill>
                          <a:latin typeface="HGSｺﾞｼｯｸM" panose="020B0600000000000000" pitchFamily="50" charset="-128"/>
                          <a:ea typeface="HGSｺﾞｼｯｸM" panose="020B0600000000000000" pitchFamily="50" charset="-128"/>
                        </a:rPr>
                        <a:t>都道府県は、保険医療機関等による大規模な不正が発覚した場合、広域的又は医療に関する専門的な見地から、市町村の委託を受けて、不正請求等に係る費用返還を求める等の取組みを行うことが</a:t>
                      </a:r>
                      <a:r>
                        <a:rPr kumimoji="1" lang="ja-JP" altLang="en-US" sz="800" dirty="0" smtClean="0">
                          <a:solidFill>
                            <a:schemeClr val="tx1"/>
                          </a:solidFill>
                          <a:latin typeface="HGSｺﾞｼｯｸM" panose="020B0600000000000000" pitchFamily="50" charset="-128"/>
                          <a:ea typeface="HGSｺﾞｼｯｸM" panose="020B0600000000000000" pitchFamily="50" charset="-128"/>
                        </a:rPr>
                        <a:t>可能</a:t>
                      </a:r>
                      <a:endParaRPr kumimoji="1" lang="en-US" altLang="ja-JP" sz="800" dirty="0" smtClean="0">
                        <a:solidFill>
                          <a:schemeClr val="tx1"/>
                        </a:solidFill>
                        <a:latin typeface="HGSｺﾞｼｯｸM" panose="020B0600000000000000" pitchFamily="50" charset="-128"/>
                        <a:ea typeface="HGSｺﾞｼｯｸM" panose="020B0600000000000000" pitchFamily="50" charset="-128"/>
                      </a:endParaRPr>
                    </a:p>
                    <a:p>
                      <a:pPr marL="171450" indent="-171450" algn="l">
                        <a:buFont typeface="Wingdings" panose="05000000000000000000" pitchFamily="2" charset="2"/>
                        <a:buChar char="l"/>
                      </a:pPr>
                      <a:r>
                        <a:rPr kumimoji="1" lang="ja-JP" altLang="en-US" sz="800" b="0" i="0" u="none" strike="noStrike" kern="1200" cap="none" spc="0" normalizeH="0" baseline="0" noProof="0" dirty="0" smtClean="0">
                          <a:ln>
                            <a:noFill/>
                          </a:ln>
                          <a:solidFill>
                            <a:schemeClr val="tx1"/>
                          </a:solidFill>
                          <a:effectLst/>
                          <a:uLnTx/>
                          <a:uFillTx/>
                          <a:latin typeface="HGSｺﾞｼｯｸM" panose="020B0600000000000000" pitchFamily="50" charset="-128"/>
                          <a:ea typeface="HGSｺﾞｼｯｸM" panose="020B0600000000000000" pitchFamily="50" charset="-128"/>
                          <a:cs typeface="+mn-cs"/>
                        </a:rPr>
                        <a:t>「大阪府における国民健康保険診療報酬等の不正利得の回収に係る事務処理規約」（平成</a:t>
                      </a:r>
                      <a:r>
                        <a:rPr kumimoji="1" lang="en-US" altLang="ja-JP" sz="800" b="0" i="0" u="none" strike="noStrike" kern="1200" cap="none" spc="0" normalizeH="0" baseline="0" noProof="0" dirty="0" smtClean="0">
                          <a:ln>
                            <a:noFill/>
                          </a:ln>
                          <a:solidFill>
                            <a:schemeClr val="tx1"/>
                          </a:solidFill>
                          <a:effectLst/>
                          <a:uLnTx/>
                          <a:uFillTx/>
                          <a:latin typeface="HGSｺﾞｼｯｸM" panose="020B0600000000000000" pitchFamily="50" charset="-128"/>
                          <a:ea typeface="HGSｺﾞｼｯｸM" panose="020B0600000000000000" pitchFamily="50" charset="-128"/>
                          <a:cs typeface="+mn-cs"/>
                        </a:rPr>
                        <a:t>31</a:t>
                      </a:r>
                      <a:r>
                        <a:rPr kumimoji="1" lang="ja-JP" altLang="en-US" sz="800" b="0" i="0" u="none" strike="noStrike" kern="1200" cap="none" spc="0" normalizeH="0" baseline="0" noProof="0" dirty="0" smtClean="0">
                          <a:ln>
                            <a:noFill/>
                          </a:ln>
                          <a:solidFill>
                            <a:schemeClr val="tx1"/>
                          </a:solidFill>
                          <a:effectLst/>
                          <a:uLnTx/>
                          <a:uFillTx/>
                          <a:latin typeface="HGSｺﾞｼｯｸM" panose="020B0600000000000000" pitchFamily="50" charset="-128"/>
                          <a:ea typeface="HGSｺﾞｼｯｸM" panose="020B0600000000000000" pitchFamily="50" charset="-128"/>
                          <a:cs typeface="+mn-cs"/>
                        </a:rPr>
                        <a:t>年</a:t>
                      </a:r>
                      <a:r>
                        <a:rPr kumimoji="1" lang="en-US" altLang="ja-JP" sz="800" b="0" i="0" u="none" strike="noStrike" kern="1200" cap="none" spc="0" normalizeH="0" baseline="0" noProof="0" dirty="0" smtClean="0">
                          <a:ln>
                            <a:noFill/>
                          </a:ln>
                          <a:solidFill>
                            <a:schemeClr val="tx1"/>
                          </a:solidFill>
                          <a:effectLst/>
                          <a:uLnTx/>
                          <a:uFillTx/>
                          <a:latin typeface="HGSｺﾞｼｯｸM" panose="020B0600000000000000" pitchFamily="50" charset="-128"/>
                          <a:ea typeface="HGSｺﾞｼｯｸM" panose="020B0600000000000000" pitchFamily="50" charset="-128"/>
                          <a:cs typeface="+mn-cs"/>
                        </a:rPr>
                        <a:t>4</a:t>
                      </a:r>
                      <a:r>
                        <a:rPr kumimoji="1" lang="ja-JP" altLang="en-US" sz="800" b="0" i="0" u="none" strike="noStrike" kern="1200" cap="none" spc="0" normalizeH="0" baseline="0" noProof="0" dirty="0" smtClean="0">
                          <a:ln>
                            <a:noFill/>
                          </a:ln>
                          <a:solidFill>
                            <a:schemeClr val="tx1"/>
                          </a:solidFill>
                          <a:effectLst/>
                          <a:uLnTx/>
                          <a:uFillTx/>
                          <a:latin typeface="HGSｺﾞｼｯｸM" panose="020B0600000000000000" pitchFamily="50" charset="-128"/>
                          <a:ea typeface="HGSｺﾞｼｯｸM" panose="020B0600000000000000" pitchFamily="50" charset="-128"/>
                          <a:cs typeface="+mn-cs"/>
                        </a:rPr>
                        <a:t>月施行）に基づき運用。</a:t>
                      </a:r>
                      <a:endParaRPr kumimoji="1" lang="en-US" altLang="ja-JP" sz="800" b="0" i="0" u="none" strike="noStrike" kern="1200" cap="none" spc="0" normalizeH="0" baseline="0" noProof="0" dirty="0" smtClean="0">
                        <a:ln>
                          <a:noFill/>
                        </a:ln>
                        <a:solidFill>
                          <a:schemeClr val="tx1"/>
                        </a:solidFill>
                        <a:effectLst/>
                        <a:uLnTx/>
                        <a:uFillTx/>
                        <a:latin typeface="HGSｺﾞｼｯｸM" panose="020B0600000000000000" pitchFamily="50" charset="-128"/>
                        <a:ea typeface="HGSｺﾞｼｯｸM" panose="020B0600000000000000" pitchFamily="50" charset="-128"/>
                        <a:cs typeface="+mn-cs"/>
                      </a:endParaRPr>
                    </a:p>
                    <a:p>
                      <a:pPr marL="0" indent="0" algn="l">
                        <a:buFont typeface="Wingdings" panose="05000000000000000000" pitchFamily="2" charset="2"/>
                        <a:buNone/>
                      </a:pPr>
                      <a:r>
                        <a:rPr kumimoji="1" lang="ja-JP" altLang="en-US" sz="800" b="0" i="0" u="none" strike="noStrike" kern="1200" cap="none" spc="0" normalizeH="0" baseline="0" noProof="0" dirty="0" smtClean="0">
                          <a:ln>
                            <a:noFill/>
                          </a:ln>
                          <a:solidFill>
                            <a:schemeClr val="tx1"/>
                          </a:solidFill>
                          <a:effectLst/>
                          <a:uLnTx/>
                          <a:uFillTx/>
                          <a:latin typeface="HGSｺﾞｼｯｸM" panose="020B0600000000000000" pitchFamily="50" charset="-128"/>
                          <a:ea typeface="HGSｺﾞｼｯｸM" panose="020B0600000000000000" pitchFamily="50" charset="-128"/>
                          <a:cs typeface="+mn-cs"/>
                        </a:rPr>
                        <a:t>　</a:t>
                      </a:r>
                      <a:r>
                        <a:rPr kumimoji="1" lang="en-US" altLang="ja-JP" sz="800" b="0" i="0" u="none" strike="noStrike" kern="1200" cap="none" spc="0" normalizeH="0" baseline="0" noProof="0" dirty="0" smtClean="0">
                          <a:ln>
                            <a:noFill/>
                          </a:ln>
                          <a:solidFill>
                            <a:schemeClr val="tx1"/>
                          </a:solidFill>
                          <a:effectLst/>
                          <a:uLnTx/>
                          <a:uFillTx/>
                          <a:latin typeface="HGSｺﾞｼｯｸM" panose="020B0600000000000000" pitchFamily="50" charset="-128"/>
                          <a:ea typeface="HGSｺﾞｼｯｸM" panose="020B0600000000000000" pitchFamily="50" charset="-128"/>
                          <a:cs typeface="+mn-cs"/>
                        </a:rPr>
                        <a:t>※</a:t>
                      </a:r>
                      <a:r>
                        <a:rPr kumimoji="1" lang="ja-JP" altLang="en-US" sz="800" b="0" i="0" u="none" strike="noStrike" kern="1200" cap="none" spc="0" normalizeH="0" baseline="0" noProof="0" dirty="0" smtClean="0">
                          <a:ln>
                            <a:noFill/>
                          </a:ln>
                          <a:solidFill>
                            <a:schemeClr val="tx1"/>
                          </a:solidFill>
                          <a:effectLst/>
                          <a:uLnTx/>
                          <a:uFillTx/>
                          <a:latin typeface="HGSｺﾞｼｯｸM" panose="020B0600000000000000" pitchFamily="50" charset="-128"/>
                          <a:ea typeface="HGSｺﾞｼｯｸM" panose="020B0600000000000000" pitchFamily="50" charset="-128"/>
                          <a:cs typeface="+mn-cs"/>
                        </a:rPr>
                        <a:t>平成</a:t>
                      </a:r>
                      <a:r>
                        <a:rPr kumimoji="1" lang="en-US" altLang="ja-JP" sz="800" b="0" i="0" u="none" strike="noStrike" kern="1200" cap="none" spc="0" normalizeH="0" baseline="0" noProof="0" dirty="0" smtClean="0">
                          <a:ln>
                            <a:noFill/>
                          </a:ln>
                          <a:solidFill>
                            <a:schemeClr val="tx1"/>
                          </a:solidFill>
                          <a:effectLst/>
                          <a:uLnTx/>
                          <a:uFillTx/>
                          <a:latin typeface="HGSｺﾞｼｯｸM" panose="020B0600000000000000" pitchFamily="50" charset="-128"/>
                          <a:ea typeface="HGSｺﾞｼｯｸM" panose="020B0600000000000000" pitchFamily="50" charset="-128"/>
                          <a:cs typeface="+mn-cs"/>
                        </a:rPr>
                        <a:t>30</a:t>
                      </a:r>
                      <a:r>
                        <a:rPr kumimoji="1" lang="ja-JP" altLang="en-US" sz="800" b="0" i="0" u="none" strike="noStrike" kern="1200" cap="none" spc="0" normalizeH="0" baseline="0" noProof="0" dirty="0" smtClean="0">
                          <a:ln>
                            <a:noFill/>
                          </a:ln>
                          <a:solidFill>
                            <a:schemeClr val="tx1"/>
                          </a:solidFill>
                          <a:effectLst/>
                          <a:uLnTx/>
                          <a:uFillTx/>
                          <a:latin typeface="HGSｺﾞｼｯｸM" panose="020B0600000000000000" pitchFamily="50" charset="-128"/>
                          <a:ea typeface="HGSｺﾞｼｯｸM" panose="020B0600000000000000" pitchFamily="50" charset="-128"/>
                          <a:cs typeface="+mn-cs"/>
                        </a:rPr>
                        <a:t>年度に整理済み（令和元年度から運用）</a:t>
                      </a:r>
                      <a:endParaRPr kumimoji="1" lang="en-US" altLang="ja-JP" sz="800" dirty="0">
                        <a:solidFill>
                          <a:schemeClr val="tx1"/>
                        </a:solidFill>
                        <a:latin typeface="HGSｺﾞｼｯｸM" panose="020B0600000000000000" pitchFamily="50" charset="-128"/>
                        <a:ea typeface="HGSｺﾞｼｯｸM" panose="020B0600000000000000" pitchFamily="50" charset="-128"/>
                      </a:endParaRPr>
                    </a:p>
                  </a:txBody>
                  <a:tcPr anchor="ctr">
                    <a:lnR w="28575" cap="flat" cmpd="sng" algn="ctr">
                      <a:solidFill>
                        <a:schemeClr val="tx1"/>
                      </a:solidFill>
                      <a:prstDash val="solid"/>
                      <a:round/>
                      <a:headEnd type="none" w="med" len="med"/>
                      <a:tailEnd type="none" w="med" len="med"/>
                    </a:ln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smtClean="0">
                          <a:solidFill>
                            <a:schemeClr val="tx1"/>
                          </a:solidFill>
                          <a:latin typeface="HGPｺﾞｼｯｸM" panose="020B0600000000000000" pitchFamily="50" charset="-128"/>
                          <a:ea typeface="HGPｺﾞｼｯｸM" panose="020B0600000000000000" pitchFamily="50" charset="-128"/>
                        </a:rPr>
                        <a:t>―</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smtClean="0">
                          <a:solidFill>
                            <a:schemeClr val="tx1"/>
                          </a:solidFill>
                          <a:latin typeface="HGPｺﾞｼｯｸM" panose="020B0600000000000000" pitchFamily="50" charset="-128"/>
                          <a:ea typeface="HGPｺﾞｼｯｸM" panose="020B0600000000000000" pitchFamily="50" charset="-128"/>
                        </a:rPr>
                        <a:t>―</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solidFill>
                      <a:schemeClr val="bg1"/>
                    </a:solidFill>
                  </a:tcPr>
                </a:tc>
                <a:extLst>
                  <a:ext uri="{0D108BD9-81ED-4DB2-BD59-A6C34878D82A}">
                    <a16:rowId xmlns:a16="http://schemas.microsoft.com/office/drawing/2014/main" val="3472135670"/>
                  </a:ext>
                </a:extLst>
              </a:tr>
              <a:tr h="350520">
                <a:tc>
                  <a:txBody>
                    <a:bodyPr/>
                    <a:lstStyle/>
                    <a:p>
                      <a:r>
                        <a:rPr kumimoji="1" lang="ja-JP" altLang="en-US" sz="800" dirty="0">
                          <a:solidFill>
                            <a:schemeClr val="tx1"/>
                          </a:solidFill>
                          <a:latin typeface="HGSｺﾞｼｯｸM" panose="020B0600000000000000" pitchFamily="50" charset="-128"/>
                          <a:ea typeface="HGSｺﾞｼｯｸM" panose="020B0600000000000000" pitchFamily="50" charset="-128"/>
                        </a:rPr>
                        <a:t>過誤調整</a:t>
                      </a:r>
                    </a:p>
                  </a:txBody>
                  <a:tcPr anchor="c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HGSｺﾞｼｯｸM" panose="020B0600000000000000" pitchFamily="50" charset="-128"/>
                          <a:ea typeface="HGSｺﾞｼｯｸM" panose="020B0600000000000000" pitchFamily="50" charset="-128"/>
                        </a:rPr>
                        <a:t>―</a:t>
                      </a:r>
                      <a:endParaRPr kumimoji="1" lang="ja-JP" altLang="en-US" sz="800" dirty="0">
                        <a:solidFill>
                          <a:schemeClr val="tx1"/>
                        </a:solidFill>
                        <a:latin typeface="HGSｺﾞｼｯｸM" panose="020B0600000000000000" pitchFamily="50" charset="-128"/>
                        <a:ea typeface="HGSｺﾞｼｯｸM" panose="020B0600000000000000" pitchFamily="50" charset="-128"/>
                      </a:endParaRPr>
                    </a:p>
                  </a:txBody>
                  <a:tcPr anchor="ctr">
                    <a:solidFill>
                      <a:schemeClr val="bg1"/>
                    </a:solidFill>
                  </a:tcPr>
                </a:tc>
                <a:tc>
                  <a:txBody>
                    <a:bodyPr/>
                    <a:lstStyle/>
                    <a:p>
                      <a:pPr marL="171450" indent="-171450" algn="l">
                        <a:buFont typeface="Wingdings" panose="05000000000000000000" pitchFamily="2" charset="2"/>
                        <a:buChar char="l"/>
                      </a:pPr>
                      <a:r>
                        <a:rPr kumimoji="1" lang="ja-JP" altLang="en-US" sz="800" dirty="0">
                          <a:solidFill>
                            <a:schemeClr val="tx1"/>
                          </a:solidFill>
                          <a:latin typeface="HGSｺﾞｼｯｸM" panose="020B0600000000000000" pitchFamily="50" charset="-128"/>
                          <a:ea typeface="HGSｺﾞｼｯｸM" panose="020B0600000000000000" pitchFamily="50" charset="-128"/>
                        </a:rPr>
                        <a:t>過誤調整の普及・促進に資する取組み（保険者間調整の徹底、過誤調整事務の円滑実施、過誤調整の好事例の横展開）</a:t>
                      </a:r>
                    </a:p>
                    <a:p>
                      <a:pPr marL="171450" indent="-171450" algn="l">
                        <a:buFont typeface="Wingdings" panose="05000000000000000000" pitchFamily="2" charset="2"/>
                        <a:buChar char="l"/>
                      </a:pPr>
                      <a:r>
                        <a:rPr kumimoji="1" lang="ja-JP" altLang="en-US" sz="800" dirty="0">
                          <a:solidFill>
                            <a:schemeClr val="tx1"/>
                          </a:solidFill>
                          <a:latin typeface="HGSｺﾞｼｯｸM" panose="020B0600000000000000" pitchFamily="50" charset="-128"/>
                          <a:ea typeface="HGSｺﾞｼｯｸM" panose="020B0600000000000000" pitchFamily="50" charset="-128"/>
                        </a:rPr>
                        <a:t>過誤調整できなかった場合の速やかな債権回収の実施</a:t>
                      </a:r>
                    </a:p>
                  </a:txBody>
                  <a:tcPr anchor="ctr">
                    <a:lnR w="28575" cap="flat" cmpd="sng" algn="ctr">
                      <a:solidFill>
                        <a:schemeClr val="tx1"/>
                      </a:solidFill>
                      <a:prstDash val="solid"/>
                      <a:round/>
                      <a:headEnd type="none" w="med" len="med"/>
                      <a:tailEnd type="none" w="med" len="med"/>
                    </a:lnR>
                    <a:solidFill>
                      <a:schemeClr val="bg1"/>
                    </a:solidFill>
                  </a:tcPr>
                </a:tc>
                <a:tc>
                  <a:txBody>
                    <a:bodyPr/>
                    <a:lstStyle/>
                    <a:p>
                      <a:pPr marL="171450" indent="-171450">
                        <a:buFont typeface="Arial" panose="020B0604020202020204" pitchFamily="34" charset="0"/>
                        <a:buChar char="•"/>
                      </a:pPr>
                      <a:r>
                        <a:rPr kumimoji="1" lang="ja-JP" altLang="en-US" sz="800" b="0" i="0" u="none" strike="noStrike" kern="1200" baseline="0" dirty="0" smtClean="0">
                          <a:solidFill>
                            <a:schemeClr val="tx1"/>
                          </a:solidFill>
                          <a:latin typeface="UD デジタル 教科書体 NP-B" panose="02020700000000000000" pitchFamily="18" charset="-128"/>
                          <a:ea typeface="UD デジタル 教科書体 NP-B" panose="02020700000000000000" pitchFamily="18" charset="-128"/>
                          <a:cs typeface="+mn-cs"/>
                        </a:rPr>
                        <a:t>過誤調整における保険者間調整について、実情把握のため実施状況調査を行い、その結果を踏まえ、保険者間調整の円滑化に向けた取組（広報を活用した被保険者に対する周知、保険者における資格管理の徹底、保険者に対する制度の理解・協力）を進めていく。</a:t>
                      </a:r>
                      <a:endParaRPr kumimoji="1" lang="en-US" altLang="ja-JP" sz="800" b="0" i="0" u="none" strike="noStrike" kern="1200" baseline="0" dirty="0" smtClean="0">
                        <a:solidFill>
                          <a:schemeClr val="tx1"/>
                        </a:solidFill>
                        <a:latin typeface="UD デジタル 教科書体 NP-B" panose="02020700000000000000" pitchFamily="18" charset="-128"/>
                        <a:ea typeface="UD デジタル 教科書体 NP-B" panose="02020700000000000000" pitchFamily="18" charset="-128"/>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800" b="0" i="0" u="none" strike="noStrike" kern="1200" baseline="0" dirty="0" smtClean="0">
                          <a:solidFill>
                            <a:schemeClr val="tx1"/>
                          </a:solidFill>
                          <a:latin typeface="UD デジタル 教科書体 NP-B" panose="02020700000000000000" pitchFamily="18" charset="-128"/>
                          <a:ea typeface="UD デジタル 教科書体 NP-B" panose="02020700000000000000" pitchFamily="18" charset="-128"/>
                          <a:cs typeface="+mn-cs"/>
                        </a:rPr>
                        <a:t>オンライン資格確認システムを活用し、過誤調整がスムーズに運用されるよう国に働きかける。</a:t>
                      </a:r>
                      <a:endParaRPr kumimoji="1" lang="en-US" altLang="ja-JP" sz="800" b="0" i="0" dirty="0" smtClean="0">
                        <a:solidFill>
                          <a:schemeClr val="tx1"/>
                        </a:solidFill>
                        <a:latin typeface="UD デジタル 教科書体 NP-B" panose="02020700000000000000" pitchFamily="18" charset="-128"/>
                        <a:ea typeface="UD デジタル 教科書体 NP-B" panose="02020700000000000000" pitchFamily="18"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B w="28575"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en-US" altLang="ja-JP" sz="800" dirty="0" smtClean="0">
                          <a:solidFill>
                            <a:schemeClr val="tx1"/>
                          </a:solidFill>
                          <a:latin typeface="HGPｺﾞｼｯｸM" panose="020B0600000000000000" pitchFamily="50" charset="-128"/>
                          <a:ea typeface="HGPｺﾞｼｯｸM" panose="020B0600000000000000" pitchFamily="50" charset="-128"/>
                        </a:rPr>
                        <a:t>―</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B w="2857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bl>
          </a:graphicData>
        </a:graphic>
      </p:graphicFrame>
      <p:sp>
        <p:nvSpPr>
          <p:cNvPr id="3" name="スライド番号プレースホルダー 2"/>
          <p:cNvSpPr>
            <a:spLocks noGrp="1"/>
          </p:cNvSpPr>
          <p:nvPr>
            <p:ph type="sldNum" sz="quarter" idx="12"/>
          </p:nvPr>
        </p:nvSpPr>
        <p:spPr>
          <a:xfrm>
            <a:off x="7020272" y="6356350"/>
            <a:ext cx="2133600" cy="365125"/>
          </a:xfrm>
        </p:spPr>
        <p:txBody>
          <a:bodyPr/>
          <a:lstStyle/>
          <a:p>
            <a:fld id="{E4D4D2C3-0BAC-45EE-BEAA-AC94A6365396}" type="slidenum">
              <a:rPr kumimoji="1" lang="ja-JP" altLang="en-US" smtClean="0"/>
              <a:t>2</a:t>
            </a:fld>
            <a:endParaRPr kumimoji="1" lang="ja-JP" altLang="en-US" dirty="0"/>
          </a:p>
        </p:txBody>
      </p:sp>
    </p:spTree>
    <p:extLst>
      <p:ext uri="{BB962C8B-B14F-4D97-AF65-F5344CB8AC3E}">
        <p14:creationId xmlns:p14="http://schemas.microsoft.com/office/powerpoint/2010/main" val="59182076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79512" y="14377"/>
            <a:ext cx="8784976" cy="434479"/>
          </a:xfrm>
        </p:spPr>
        <p:txBody>
          <a:bodyPr>
            <a:noAutofit/>
          </a:bodyPr>
          <a:lstStyle/>
          <a:p>
            <a:r>
              <a:rPr lang="ja-JP" altLang="en-US" sz="1800" dirty="0" smtClean="0">
                <a:latin typeface="HGS創英角ｺﾞｼｯｸUB" panose="020B0900000000000000" pitchFamily="50" charset="-128"/>
                <a:ea typeface="HGS創英角ｺﾞｼｯｸUB" panose="020B0900000000000000" pitchFamily="50" charset="-128"/>
              </a:rPr>
              <a:t>令和４年度</a:t>
            </a:r>
            <a:r>
              <a:rPr lang="ja-JP" altLang="en-US" sz="1800" dirty="0">
                <a:latin typeface="HGS創英角ｺﾞｼｯｸUB" panose="020B0900000000000000" pitchFamily="50" charset="-128"/>
                <a:ea typeface="HGS創英角ｺﾞｼｯｸUB" panose="020B0900000000000000" pitchFamily="50" charset="-128"/>
              </a:rPr>
              <a:t>　</a:t>
            </a:r>
            <a:r>
              <a:rPr lang="ja-JP" altLang="en-US" sz="1800" dirty="0" smtClean="0">
                <a:latin typeface="HGS創英角ｺﾞｼｯｸUB" panose="020B0900000000000000" pitchFamily="50" charset="-128"/>
                <a:ea typeface="HGS創英角ｺﾞｼｯｸUB" panose="020B0900000000000000" pitchFamily="50" charset="-128"/>
              </a:rPr>
              <a:t>事業</a:t>
            </a:r>
            <a:r>
              <a:rPr lang="ja-JP" altLang="en-US" sz="1800" dirty="0">
                <a:latin typeface="HGS創英角ｺﾞｼｯｸUB" panose="020B0900000000000000" pitchFamily="50" charset="-128"/>
                <a:ea typeface="HGS創英角ｺﾞｼｯｸUB" panose="020B0900000000000000" pitchFamily="50" charset="-128"/>
              </a:rPr>
              <a:t>運営検討Ｗ・Ｇの検討</a:t>
            </a:r>
            <a:r>
              <a:rPr lang="ja-JP" altLang="en-US" sz="1800" dirty="0" smtClean="0">
                <a:latin typeface="HGS創英角ｺﾞｼｯｸUB" panose="020B0900000000000000" pitchFamily="50" charset="-128"/>
                <a:ea typeface="HGS創英角ｺﾞｼｯｸUB" panose="020B0900000000000000" pitchFamily="50" charset="-128"/>
              </a:rPr>
              <a:t>事項</a:t>
            </a:r>
            <a:endParaRPr kumimoji="1" lang="ja-JP" altLang="en-US" sz="1800" dirty="0">
              <a:latin typeface="HGS創英角ｺﾞｼｯｸUB" panose="020B0900000000000000" pitchFamily="50" charset="-128"/>
              <a:ea typeface="HGS創英角ｺﾞｼｯｸUB" panose="020B0900000000000000" pitchFamily="50" charset="-128"/>
            </a:endParaRPr>
          </a:p>
        </p:txBody>
      </p:sp>
      <p:graphicFrame>
        <p:nvGraphicFramePr>
          <p:cNvPr id="11" name="表 10"/>
          <p:cNvGraphicFramePr>
            <a:graphicFrameLocks noGrp="1"/>
          </p:cNvGraphicFramePr>
          <p:nvPr>
            <p:extLst>
              <p:ext uri="{D42A27DB-BD31-4B8C-83A1-F6EECF244321}">
                <p14:modId xmlns:p14="http://schemas.microsoft.com/office/powerpoint/2010/main" val="759204189"/>
              </p:ext>
            </p:extLst>
          </p:nvPr>
        </p:nvGraphicFramePr>
        <p:xfrm>
          <a:off x="324707" y="474320"/>
          <a:ext cx="8495765" cy="5973296"/>
        </p:xfrm>
        <a:graphic>
          <a:graphicData uri="http://schemas.openxmlformats.org/drawingml/2006/table">
            <a:tbl>
              <a:tblPr firstRow="1" bandRow="1">
                <a:tableStyleId>{5940675A-B579-460E-94D1-54222C63F5DA}</a:tableStyleId>
              </a:tblPr>
              <a:tblGrid>
                <a:gridCol w="668035">
                  <a:extLst>
                    <a:ext uri="{9D8B030D-6E8A-4147-A177-3AD203B41FA5}">
                      <a16:colId xmlns:a16="http://schemas.microsoft.com/office/drawing/2014/main" val="20000"/>
                    </a:ext>
                  </a:extLst>
                </a:gridCol>
                <a:gridCol w="668035">
                  <a:extLst>
                    <a:ext uri="{9D8B030D-6E8A-4147-A177-3AD203B41FA5}">
                      <a16:colId xmlns:a16="http://schemas.microsoft.com/office/drawing/2014/main" val="3837712147"/>
                    </a:ext>
                  </a:extLst>
                </a:gridCol>
                <a:gridCol w="736044">
                  <a:extLst>
                    <a:ext uri="{9D8B030D-6E8A-4147-A177-3AD203B41FA5}">
                      <a16:colId xmlns:a16="http://schemas.microsoft.com/office/drawing/2014/main" val="20001"/>
                    </a:ext>
                  </a:extLst>
                </a:gridCol>
                <a:gridCol w="2141217">
                  <a:extLst>
                    <a:ext uri="{9D8B030D-6E8A-4147-A177-3AD203B41FA5}">
                      <a16:colId xmlns:a16="http://schemas.microsoft.com/office/drawing/2014/main" val="20002"/>
                    </a:ext>
                  </a:extLst>
                </a:gridCol>
                <a:gridCol w="2141217">
                  <a:extLst>
                    <a:ext uri="{9D8B030D-6E8A-4147-A177-3AD203B41FA5}">
                      <a16:colId xmlns:a16="http://schemas.microsoft.com/office/drawing/2014/main" val="585633033"/>
                    </a:ext>
                  </a:extLst>
                </a:gridCol>
                <a:gridCol w="2141217">
                  <a:extLst>
                    <a:ext uri="{9D8B030D-6E8A-4147-A177-3AD203B41FA5}">
                      <a16:colId xmlns:a16="http://schemas.microsoft.com/office/drawing/2014/main" val="20003"/>
                    </a:ext>
                  </a:extLst>
                </a:gridCol>
              </a:tblGrid>
              <a:tr h="288032">
                <a:tc rowSpan="2" gridSpan="2">
                  <a:txBody>
                    <a:bodyPr/>
                    <a:lstStyle/>
                    <a:p>
                      <a:pPr algn="ctr"/>
                      <a:r>
                        <a:rPr kumimoji="1" lang="ja-JP" altLang="en-US" sz="800" dirty="0">
                          <a:solidFill>
                            <a:schemeClr val="tx1"/>
                          </a:solidFill>
                          <a:latin typeface="HGPｺﾞｼｯｸE" panose="020B0900000000000000" pitchFamily="50" charset="-128"/>
                          <a:ea typeface="HGPｺﾞｼｯｸE" panose="020B0900000000000000" pitchFamily="50" charset="-128"/>
                        </a:rPr>
                        <a:t>項目</a:t>
                      </a:r>
                    </a:p>
                  </a:txBody>
                  <a:tcPr anchor="ctr">
                    <a:solidFill>
                      <a:schemeClr val="accent6">
                        <a:lumMod val="60000"/>
                        <a:lumOff val="40000"/>
                      </a:schemeClr>
                    </a:solidFill>
                  </a:tcPr>
                </a:tc>
                <a:tc rowSpan="2" hMerge="1">
                  <a:txBody>
                    <a:bodyPr/>
                    <a:lstStyle/>
                    <a:p>
                      <a:pPr algn="ctr"/>
                      <a:endParaRPr kumimoji="1" lang="ja-JP" altLang="en-US" sz="800" dirty="0">
                        <a:solidFill>
                          <a:schemeClr val="tx1"/>
                        </a:solidFill>
                        <a:latin typeface="HGPｺﾞｼｯｸE" panose="020B0900000000000000" pitchFamily="50" charset="-128"/>
                        <a:ea typeface="HGPｺﾞｼｯｸE" panose="020B0900000000000000" pitchFamily="50" charset="-128"/>
                      </a:endParaRPr>
                    </a:p>
                  </a:txBody>
                  <a:tcPr anchor="ctr">
                    <a:solidFill>
                      <a:schemeClr val="accent6">
                        <a:lumMod val="60000"/>
                        <a:lumOff val="40000"/>
                      </a:schemeClr>
                    </a:solidFill>
                  </a:tcPr>
                </a:tc>
                <a:tc gridSpan="2">
                  <a:txBody>
                    <a:bodyPr/>
                    <a:lstStyle/>
                    <a:p>
                      <a:pPr algn="ctr"/>
                      <a:r>
                        <a:rPr kumimoji="1" lang="ja-JP" altLang="en-US" sz="800" dirty="0">
                          <a:solidFill>
                            <a:schemeClr val="tx1"/>
                          </a:solidFill>
                          <a:latin typeface="HGPｺﾞｼｯｸE" panose="020B0900000000000000" pitchFamily="50" charset="-128"/>
                          <a:ea typeface="HGPｺﾞｼｯｸE" panose="020B0900000000000000" pitchFamily="50" charset="-128"/>
                        </a:rPr>
                        <a:t>運営方針等決定状況</a:t>
                      </a:r>
                    </a:p>
                  </a:txBody>
                  <a:tcPr anchor="ctr">
                    <a:lnR w="28575" cap="flat" cmpd="sng" algn="ctr">
                      <a:solidFill>
                        <a:schemeClr val="tx1"/>
                      </a:solidFill>
                      <a:prstDash val="solid"/>
                      <a:round/>
                      <a:headEnd type="none" w="med" len="med"/>
                      <a:tailEnd type="none" w="med" len="med"/>
                    </a:lnR>
                    <a:solidFill>
                      <a:schemeClr val="accent6">
                        <a:lumMod val="60000"/>
                        <a:lumOff val="40000"/>
                      </a:schemeClr>
                    </a:solidFill>
                  </a:tcPr>
                </a:tc>
                <a:tc hMerge="1">
                  <a:txBody>
                    <a:bodyPr/>
                    <a:lstStyle/>
                    <a:p>
                      <a:pPr algn="ctr"/>
                      <a:endParaRPr kumimoji="1" lang="ja-JP" altLang="en-US" dirty="0"/>
                    </a:p>
                  </a:txBody>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800" dirty="0" smtClean="0">
                          <a:solidFill>
                            <a:schemeClr val="tx1"/>
                          </a:solidFill>
                          <a:latin typeface="HGPｺﾞｼｯｸE" panose="020B0900000000000000" pitchFamily="50" charset="-128"/>
                          <a:ea typeface="HGPｺﾞｼｯｸE" panose="020B0900000000000000" pitchFamily="50" charset="-128"/>
                        </a:rPr>
                        <a:t>令和４年度の検討結果</a:t>
                      </a:r>
                      <a:endParaRPr kumimoji="1" lang="en-US" altLang="ja-JP" sz="800" dirty="0" smtClean="0">
                        <a:solidFill>
                          <a:schemeClr val="tx1"/>
                        </a:solidFill>
                        <a:latin typeface="HGPｺﾞｼｯｸE" panose="020B0900000000000000" pitchFamily="50" charset="-128"/>
                        <a:ea typeface="HGPｺﾞｼｯｸE" panose="020B09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solidFill>
                      <a:schemeClr val="accent6">
                        <a:lumMod val="60000"/>
                        <a:lumOff val="40000"/>
                      </a:schemeClr>
                    </a:solidFill>
                  </a:tcPr>
                </a:tc>
                <a:tc rowSpan="2">
                  <a:txBody>
                    <a:bodyPr/>
                    <a:lstStyle/>
                    <a:p>
                      <a:pPr algn="ctr"/>
                      <a:r>
                        <a:rPr kumimoji="1" lang="ja-JP" altLang="en-US" sz="800" dirty="0" smtClean="0">
                          <a:solidFill>
                            <a:schemeClr val="tx1"/>
                          </a:solidFill>
                          <a:latin typeface="HGPｺﾞｼｯｸE" panose="020B0900000000000000" pitchFamily="50" charset="-128"/>
                          <a:ea typeface="HGPｺﾞｼｯｸE" panose="020B0900000000000000" pitchFamily="50" charset="-128"/>
                        </a:rPr>
                        <a:t>令和５年度に検討すべき主な事項</a:t>
                      </a:r>
                      <a:endParaRPr kumimoji="1" lang="en-US" altLang="ja-JP" sz="800" dirty="0" smtClean="0">
                        <a:solidFill>
                          <a:schemeClr val="tx1"/>
                        </a:solidFill>
                        <a:latin typeface="HGPｺﾞｼｯｸE" panose="020B0900000000000000" pitchFamily="50" charset="-128"/>
                        <a:ea typeface="HGPｺﾞｼｯｸE" panose="020B09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solidFill>
                      <a:schemeClr val="accent6">
                        <a:lumMod val="60000"/>
                        <a:lumOff val="40000"/>
                      </a:schemeClr>
                    </a:solidFill>
                  </a:tcPr>
                </a:tc>
                <a:extLst>
                  <a:ext uri="{0D108BD9-81ED-4DB2-BD59-A6C34878D82A}">
                    <a16:rowId xmlns:a16="http://schemas.microsoft.com/office/drawing/2014/main" val="10000"/>
                  </a:ext>
                </a:extLst>
              </a:tr>
              <a:tr h="288032">
                <a:tc gridSpan="2" vMerge="1">
                  <a:txBody>
                    <a:bodyPr/>
                    <a:lstStyle/>
                    <a:p>
                      <a:endParaRPr kumimoji="1" lang="ja-JP" altLang="en-US"/>
                    </a:p>
                  </a:txBody>
                  <a:tcPr/>
                </a:tc>
                <a:tc hMerge="1" vMerge="1">
                  <a:txBody>
                    <a:bodyPr/>
                    <a:lstStyle/>
                    <a:p>
                      <a:endParaRPr kumimoji="1" lang="ja-JP" altLang="en-US"/>
                    </a:p>
                  </a:txBody>
                  <a:tcPr/>
                </a:tc>
                <a:tc>
                  <a:txBody>
                    <a:bodyPr/>
                    <a:lstStyle/>
                    <a:p>
                      <a:pPr algn="ctr"/>
                      <a:r>
                        <a:rPr kumimoji="1" lang="ja-JP" altLang="en-US" sz="800" dirty="0">
                          <a:solidFill>
                            <a:schemeClr val="tx1"/>
                          </a:solidFill>
                          <a:latin typeface="HGPｺﾞｼｯｸE" panose="020B0900000000000000" pitchFamily="50" charset="-128"/>
                          <a:ea typeface="HGPｺﾞｼｯｸE" panose="020B0900000000000000" pitchFamily="50" charset="-128"/>
                        </a:rPr>
                        <a:t>方向性</a:t>
                      </a:r>
                    </a:p>
                  </a:txBody>
                  <a:tcPr anchor="ctr">
                    <a:solidFill>
                      <a:schemeClr val="accent6">
                        <a:lumMod val="60000"/>
                        <a:lumOff val="40000"/>
                      </a:schemeClr>
                    </a:solidFill>
                  </a:tcPr>
                </a:tc>
                <a:tc>
                  <a:txBody>
                    <a:bodyPr/>
                    <a:lstStyle/>
                    <a:p>
                      <a:pPr algn="ctr"/>
                      <a:r>
                        <a:rPr kumimoji="1" lang="ja-JP" altLang="en-US" sz="800" dirty="0">
                          <a:solidFill>
                            <a:schemeClr val="tx1"/>
                          </a:solidFill>
                          <a:latin typeface="HGPｺﾞｼｯｸE" panose="020B0900000000000000" pitchFamily="50" charset="-128"/>
                          <a:ea typeface="HGPｺﾞｼｯｸE" panose="020B0900000000000000" pitchFamily="50" charset="-128"/>
                        </a:rPr>
                        <a:t>基　　　　準　　　　等</a:t>
                      </a:r>
                    </a:p>
                  </a:txBody>
                  <a:tcPr anchor="ctr">
                    <a:lnR w="28575" cap="flat" cmpd="sng" algn="ctr">
                      <a:solidFill>
                        <a:schemeClr val="tx1"/>
                      </a:solidFill>
                      <a:prstDash val="solid"/>
                      <a:round/>
                      <a:headEnd type="none" w="med" len="med"/>
                      <a:tailEnd type="none" w="med" len="med"/>
                    </a:lnR>
                    <a:solidFill>
                      <a:schemeClr val="accent6">
                        <a:lumMod val="60000"/>
                        <a:lumOff val="40000"/>
                      </a:schemeClr>
                    </a:solidFill>
                  </a:tcPr>
                </a:tc>
                <a:tc vMerge="1">
                  <a:txBody>
                    <a:bodyPr/>
                    <a:lstStyle/>
                    <a:p>
                      <a:endParaRPr kumimoji="1" lang="ja-JP" altLang="en-US" dirty="0"/>
                    </a:p>
                  </a:txBody>
                  <a:tcPr/>
                </a:tc>
                <a:tc vMerge="1">
                  <a:txBody>
                    <a:bodyPr/>
                    <a:lstStyle/>
                    <a:p>
                      <a:endParaRPr kumimoji="1" lang="ja-JP" altLang="en-US"/>
                    </a:p>
                  </a:txBody>
                  <a:tcPr/>
                </a:tc>
                <a:extLst>
                  <a:ext uri="{0D108BD9-81ED-4DB2-BD59-A6C34878D82A}">
                    <a16:rowId xmlns:a16="http://schemas.microsoft.com/office/drawing/2014/main" val="10001"/>
                  </a:ext>
                </a:extLst>
              </a:tr>
              <a:tr h="397001">
                <a:tc gridSpan="2">
                  <a:txBody>
                    <a:bodyPr/>
                    <a:lstStyle/>
                    <a:p>
                      <a:r>
                        <a:rPr kumimoji="1" lang="ja-JP" altLang="en-US" sz="800" dirty="0" smtClean="0">
                          <a:solidFill>
                            <a:schemeClr val="tx1"/>
                          </a:solidFill>
                          <a:latin typeface="HGSｺﾞｼｯｸM" panose="020B0600000000000000" pitchFamily="50" charset="-128"/>
                          <a:ea typeface="HGSｺﾞｼｯｸM" panose="020B0600000000000000" pitchFamily="50" charset="-128"/>
                        </a:rPr>
                        <a:t>あはき療養費受領委任制度導入検討</a:t>
                      </a:r>
                    </a:p>
                  </a:txBody>
                  <a:tcPr anchor="ct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800" dirty="0">
                        <a:solidFill>
                          <a:schemeClr val="tx1"/>
                        </a:solidFill>
                        <a:latin typeface="HGSｺﾞｼｯｸM" panose="020B0600000000000000" pitchFamily="50" charset="-128"/>
                        <a:ea typeface="HGSｺﾞｼｯｸM" panose="020B0600000000000000" pitchFamily="50" charset="-128"/>
                      </a:endParaRPr>
                    </a:p>
                  </a:txBody>
                  <a:tcPr anchor="ctr"/>
                </a:tc>
                <a:tc>
                  <a:txBody>
                    <a:bodyPr/>
                    <a:lstStyle/>
                    <a:p>
                      <a:pPr algn="ctr"/>
                      <a:r>
                        <a:rPr kumimoji="1" lang="en-US" altLang="ja-JP" sz="800" dirty="0">
                          <a:solidFill>
                            <a:schemeClr val="tx1"/>
                          </a:solidFill>
                          <a:latin typeface="HGSｺﾞｼｯｸM" panose="020B0600000000000000" pitchFamily="50" charset="-128"/>
                          <a:ea typeface="HGSｺﾞｼｯｸM" panose="020B0600000000000000" pitchFamily="50" charset="-128"/>
                        </a:rPr>
                        <a:t>―</a:t>
                      </a:r>
                    </a:p>
                  </a:txBody>
                  <a:tcPr anchor="ctr"/>
                </a:tc>
                <a:tc>
                  <a:txBody>
                    <a:bodyPr/>
                    <a:lstStyle/>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800" dirty="0" smtClean="0">
                          <a:solidFill>
                            <a:schemeClr val="tx1"/>
                          </a:solidFill>
                          <a:latin typeface="HGSｺﾞｼｯｸM" panose="020B0600000000000000" pitchFamily="50" charset="-128"/>
                          <a:ea typeface="HGSｺﾞｼｯｸM" panose="020B0600000000000000" pitchFamily="50" charset="-128"/>
                        </a:rPr>
                        <a:t>保険給付費交付金の連合会直接払い</a:t>
                      </a:r>
                      <a:endParaRPr kumimoji="1" lang="en-US" altLang="ja-JP" sz="800" dirty="0" smtClean="0">
                        <a:solidFill>
                          <a:schemeClr val="tx1"/>
                        </a:solidFill>
                        <a:latin typeface="HGSｺﾞｼｯｸM" panose="020B0600000000000000" pitchFamily="50" charset="-128"/>
                        <a:ea typeface="HGSｺﾞｼｯｸM" panose="020B06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dirty="0" smtClean="0">
                        <a:solidFill>
                          <a:schemeClr val="tx1"/>
                        </a:solidFill>
                        <a:latin typeface="HGPｺﾞｼｯｸM" panose="020B0600000000000000" pitchFamily="50" charset="-128"/>
                        <a:ea typeface="HGPｺﾞｼｯｸM" panose="020B06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800" dirty="0" smtClean="0">
                          <a:solidFill>
                            <a:schemeClr val="tx1"/>
                          </a:solidFill>
                          <a:latin typeface="HGPｺﾞｼｯｸM" panose="020B0600000000000000" pitchFamily="50" charset="-128"/>
                          <a:ea typeface="HGPｺﾞｼｯｸM" panose="020B0600000000000000" pitchFamily="50" charset="-128"/>
                        </a:rPr>
                        <a:t>※</a:t>
                      </a: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令和元年度に整理済み（令和元年度から</a:t>
                      </a:r>
                      <a:endParaRPr kumimoji="1" lang="en-US" altLang="ja-JP" sz="800" dirty="0" smtClean="0">
                        <a:solidFill>
                          <a:schemeClr val="tx1"/>
                        </a:solidFill>
                        <a:latin typeface="HGPｺﾞｼｯｸM" panose="020B0600000000000000" pitchFamily="50" charset="-128"/>
                        <a:ea typeface="HGPｺﾞｼｯｸM" panose="020B06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　　運用）</a:t>
                      </a:r>
                      <a:endParaRPr kumimoji="1" lang="en-US" altLang="ja-JP" sz="800" dirty="0" smtClean="0">
                        <a:solidFill>
                          <a:schemeClr val="tx1"/>
                        </a:solidFill>
                        <a:latin typeface="HGPｺﾞｼｯｸM" panose="020B0600000000000000" pitchFamily="50" charset="-128"/>
                        <a:ea typeface="HGPｺﾞｼｯｸM" panose="020B0600000000000000" pitchFamily="50" charset="-128"/>
                      </a:endParaRPr>
                    </a:p>
                  </a:txBody>
                  <a:tcPr anchor="ctr">
                    <a:lnR w="28575" cap="flat" cmpd="sng" algn="ctr">
                      <a:solidFill>
                        <a:schemeClr val="tx1"/>
                      </a:solidFill>
                      <a:prstDash val="solid"/>
                      <a:round/>
                      <a:headEnd type="none" w="med" len="med"/>
                      <a:tailEnd type="none" w="med" len="med"/>
                    </a:ln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smtClean="0">
                          <a:solidFill>
                            <a:schemeClr val="tx1"/>
                          </a:solidFill>
                          <a:latin typeface="HGPｺﾞｼｯｸM" panose="020B0600000000000000" pitchFamily="50" charset="-128"/>
                          <a:ea typeface="HGPｺﾞｼｯｸM" panose="020B0600000000000000" pitchFamily="50" charset="-128"/>
                        </a:rPr>
                        <a:t>―</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smtClean="0">
                          <a:solidFill>
                            <a:schemeClr val="tx1"/>
                          </a:solidFill>
                          <a:latin typeface="HGPｺﾞｼｯｸM" panose="020B0600000000000000" pitchFamily="50" charset="-128"/>
                          <a:ea typeface="HGPｺﾞｼｯｸM" panose="020B0600000000000000" pitchFamily="50" charset="-128"/>
                        </a:rPr>
                        <a:t>―</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269836947"/>
                  </a:ext>
                </a:extLst>
              </a:tr>
              <a:tr h="397001">
                <a:tc gridSpan="2">
                  <a:txBody>
                    <a:bodyPr/>
                    <a:lstStyle/>
                    <a:p>
                      <a:r>
                        <a:rPr kumimoji="1" lang="ja-JP" altLang="en-US" sz="800" dirty="0">
                          <a:solidFill>
                            <a:schemeClr val="tx1"/>
                          </a:solidFill>
                          <a:latin typeface="HGSｺﾞｼｯｸM" panose="020B0600000000000000" pitchFamily="50" charset="-128"/>
                          <a:ea typeface="HGSｺﾞｼｯｸM" panose="020B0600000000000000" pitchFamily="50" charset="-128"/>
                        </a:rPr>
                        <a:t>第三者</a:t>
                      </a:r>
                      <a:r>
                        <a:rPr kumimoji="1" lang="ja-JP" altLang="en-US" sz="800" dirty="0" smtClean="0">
                          <a:solidFill>
                            <a:schemeClr val="tx1"/>
                          </a:solidFill>
                          <a:latin typeface="HGSｺﾞｼｯｸM" panose="020B0600000000000000" pitchFamily="50" charset="-128"/>
                          <a:ea typeface="HGSｺﾞｼｯｸM" panose="020B0600000000000000" pitchFamily="50" charset="-128"/>
                        </a:rPr>
                        <a:t>行為求償</a:t>
                      </a:r>
                      <a:endParaRPr kumimoji="1" lang="ja-JP" altLang="en-US" sz="800" dirty="0">
                        <a:solidFill>
                          <a:schemeClr val="tx1"/>
                        </a:solidFill>
                        <a:latin typeface="HGSｺﾞｼｯｸM" panose="020B0600000000000000" pitchFamily="50" charset="-128"/>
                        <a:ea typeface="HGSｺﾞｼｯｸM" panose="020B0600000000000000" pitchFamily="50" charset="-128"/>
                      </a:endParaRPr>
                    </a:p>
                  </a:txBody>
                  <a:tcPr anchor="ct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800" dirty="0">
                        <a:solidFill>
                          <a:schemeClr val="tx1"/>
                        </a:solidFill>
                        <a:latin typeface="HGSｺﾞｼｯｸM" panose="020B0600000000000000" pitchFamily="50" charset="-128"/>
                        <a:ea typeface="HGSｺﾞｼｯｸM" panose="020B0600000000000000" pitchFamily="50" charset="-128"/>
                      </a:endParaRPr>
                    </a:p>
                  </a:txBody>
                  <a:tcPr anchor="ctr"/>
                </a:tc>
                <a:tc>
                  <a:txBody>
                    <a:bodyPr/>
                    <a:lstStyle/>
                    <a:p>
                      <a:pPr marL="0" indent="0" algn="l">
                        <a:buFont typeface="Wingdings" panose="05000000000000000000" pitchFamily="2" charset="2"/>
                        <a:buNone/>
                      </a:pPr>
                      <a:r>
                        <a:rPr kumimoji="1" lang="ja-JP" altLang="en-US" sz="800" dirty="0" smtClean="0">
                          <a:solidFill>
                            <a:schemeClr val="tx1"/>
                          </a:solidFill>
                          <a:latin typeface="HGSｺﾞｼｯｸM" panose="020B0600000000000000" pitchFamily="50" charset="-128"/>
                          <a:ea typeface="HGSｺﾞｼｯｸM" panose="020B0600000000000000" pitchFamily="50" charset="-128"/>
                        </a:rPr>
                        <a:t>　　－</a:t>
                      </a:r>
                      <a:endParaRPr kumimoji="1" lang="ja-JP" altLang="en-US" sz="800" dirty="0">
                        <a:solidFill>
                          <a:schemeClr val="tx1"/>
                        </a:solidFill>
                        <a:latin typeface="HGSｺﾞｼｯｸM" panose="020B0600000000000000" pitchFamily="50" charset="-128"/>
                        <a:ea typeface="HGSｺﾞｼｯｸM" panose="020B0600000000000000" pitchFamily="50" charset="-128"/>
                      </a:endParaRPr>
                    </a:p>
                  </a:txBody>
                  <a:tcPr anchor="ctr"/>
                </a:tc>
                <a:tc>
                  <a:txBody>
                    <a:bodyPr/>
                    <a:lstStyle/>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800" b="0" i="0" u="none" strike="noStrike" kern="1200" cap="none" spc="0" normalizeH="0" baseline="0" noProof="0" dirty="0" smtClean="0">
                          <a:ln>
                            <a:noFill/>
                          </a:ln>
                          <a:solidFill>
                            <a:schemeClr val="tx1"/>
                          </a:solidFill>
                          <a:effectLst/>
                          <a:uLnTx/>
                          <a:uFillTx/>
                          <a:latin typeface="HGSｺﾞｼｯｸM" panose="020B0600000000000000" pitchFamily="50" charset="-128"/>
                          <a:ea typeface="HGSｺﾞｼｯｸM" panose="020B0600000000000000" pitchFamily="50" charset="-128"/>
                          <a:cs typeface="+mn-cs"/>
                        </a:rPr>
                        <a:t>府国保連合会が開催する研修会の継続実施</a:t>
                      </a:r>
                      <a:endParaRPr kumimoji="1" lang="en-US" altLang="ja-JP" sz="800" b="0" i="0" u="none" strike="noStrike" kern="1200" cap="none" spc="0" normalizeH="0" baseline="0" noProof="0" dirty="0" smtClean="0">
                        <a:ln>
                          <a:noFill/>
                        </a:ln>
                        <a:solidFill>
                          <a:schemeClr val="tx1"/>
                        </a:solidFill>
                        <a:effectLst/>
                        <a:uLnTx/>
                        <a:uFillTx/>
                        <a:latin typeface="HGSｺﾞｼｯｸM" panose="020B0600000000000000" pitchFamily="50" charset="-128"/>
                        <a:ea typeface="HGSｺﾞｼｯｸM" panose="020B0600000000000000" pitchFamily="50" charset="-128"/>
                        <a:cs typeface="+mn-cs"/>
                      </a:endParaRP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800" b="0" i="0" u="none" strike="noStrike" kern="1200" cap="none" spc="0" normalizeH="0" baseline="0" noProof="0" dirty="0" smtClean="0">
                          <a:ln>
                            <a:noFill/>
                          </a:ln>
                          <a:solidFill>
                            <a:schemeClr val="tx1"/>
                          </a:solidFill>
                          <a:effectLst/>
                          <a:uLnTx/>
                          <a:uFillTx/>
                          <a:latin typeface="HGSｺﾞｼｯｸM" panose="020B0600000000000000" pitchFamily="50" charset="-128"/>
                          <a:ea typeface="HGSｺﾞｼｯｸM" panose="020B0600000000000000" pitchFamily="50" charset="-128"/>
                          <a:cs typeface="+mn-cs"/>
                        </a:rPr>
                        <a:t>第三者直接求償に係る事務の請負体制の整備及び委託契約解除後における法的解決支援（</a:t>
                      </a:r>
                      <a:r>
                        <a:rPr kumimoji="1" lang="ja-JP" altLang="en-US" sz="800" dirty="0" smtClean="0">
                          <a:solidFill>
                            <a:schemeClr val="tx1"/>
                          </a:solidFill>
                          <a:latin typeface="HGSｺﾞｼｯｸM" panose="020B0600000000000000" pitchFamily="50" charset="-128"/>
                          <a:ea typeface="HGSｺﾞｼｯｸM" panose="020B0600000000000000" pitchFamily="50" charset="-128"/>
                        </a:rPr>
                        <a:t>国保連顧問弁護士、保険者、国保連の協議の場を設定</a:t>
                      </a:r>
                      <a:r>
                        <a:rPr kumimoji="1" lang="ja-JP" altLang="en-US" sz="800" b="0" i="0" u="none" strike="noStrike" kern="1200" cap="none" spc="0" normalizeH="0" baseline="0" noProof="0" dirty="0" smtClean="0">
                          <a:ln>
                            <a:noFill/>
                          </a:ln>
                          <a:solidFill>
                            <a:schemeClr val="tx1"/>
                          </a:solidFill>
                          <a:effectLst/>
                          <a:uLnTx/>
                          <a:uFillTx/>
                          <a:latin typeface="HGSｺﾞｼｯｸM" panose="020B0600000000000000" pitchFamily="50" charset="-128"/>
                          <a:ea typeface="HGSｺﾞｼｯｸM" panose="020B0600000000000000" pitchFamily="50" charset="-128"/>
                          <a:cs typeface="+mn-cs"/>
                        </a:rPr>
                        <a:t>）</a:t>
                      </a:r>
                    </a:p>
                  </a:txBody>
                  <a:tcPr anchor="ctr">
                    <a:lnR w="28575" cap="flat" cmpd="sng" algn="ctr">
                      <a:solidFill>
                        <a:schemeClr val="tx1"/>
                      </a:solidFill>
                      <a:prstDash val="solid"/>
                      <a:round/>
                      <a:headEnd type="none" w="med" len="med"/>
                      <a:tailEnd type="none" w="med" len="med"/>
                    </a:lnR>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800" dirty="0" smtClean="0">
                          <a:solidFill>
                            <a:schemeClr val="tx1"/>
                          </a:solidFill>
                          <a:latin typeface="ＭＳ Ｐ明朝" panose="02020600040205080304" pitchFamily="18" charset="-128"/>
                          <a:ea typeface="ＭＳ Ｐ明朝" panose="02020600040205080304" pitchFamily="18" charset="-128"/>
                        </a:rPr>
                        <a:t>引き続き、国保連合会と府が開催する研修会を活用した能力向上と第三者求償事務アドバイザーの活用に向けた取組を実施。</a:t>
                      </a:r>
                      <a:endParaRPr kumimoji="1" lang="en-US" altLang="ja-JP" sz="800" dirty="0" smtClean="0">
                        <a:solidFill>
                          <a:schemeClr val="tx1"/>
                        </a:solidFill>
                        <a:latin typeface="ＭＳ Ｐ明朝" panose="02020600040205080304" pitchFamily="18" charset="-128"/>
                        <a:ea typeface="ＭＳ Ｐ明朝" panose="02020600040205080304" pitchFamily="18"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en-US" altLang="ja-JP" sz="800" dirty="0" smtClean="0">
                          <a:solidFill>
                            <a:schemeClr val="tx1"/>
                          </a:solidFill>
                          <a:latin typeface="HGPｺﾞｼｯｸM" panose="020B0600000000000000" pitchFamily="50" charset="-128"/>
                          <a:ea typeface="HGPｺﾞｼｯｸM" panose="020B0600000000000000" pitchFamily="50" charset="-128"/>
                        </a:rPr>
                        <a:t>―</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noFill/>
                  </a:tcPr>
                </a:tc>
                <a:extLst>
                  <a:ext uri="{0D108BD9-81ED-4DB2-BD59-A6C34878D82A}">
                    <a16:rowId xmlns:a16="http://schemas.microsoft.com/office/drawing/2014/main" val="974951533"/>
                  </a:ext>
                </a:extLst>
              </a:tr>
              <a:tr h="397001">
                <a:tc rowSpan="4">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被保険者証</a:t>
                      </a: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SｺﾞｼｯｸM" panose="020B0600000000000000" pitchFamily="50" charset="-128"/>
                          <a:ea typeface="HGSｺﾞｼｯｸM" panose="020B0600000000000000" pitchFamily="50" charset="-128"/>
                        </a:rPr>
                        <a:t>様式</a:t>
                      </a:r>
                    </a:p>
                  </a:txBody>
                  <a:tcPr anchor="ctr"/>
                </a:tc>
                <a:tc>
                  <a:txBody>
                    <a:bodyPr/>
                    <a:lstStyle/>
                    <a:p>
                      <a:pPr algn="ctr"/>
                      <a:r>
                        <a:rPr kumimoji="1" lang="ja-JP" altLang="en-US" sz="800" dirty="0">
                          <a:solidFill>
                            <a:schemeClr val="tx1"/>
                          </a:solidFill>
                          <a:latin typeface="HGSｺﾞｼｯｸM" panose="020B0600000000000000" pitchFamily="50" charset="-128"/>
                          <a:ea typeface="HGSｺﾞｼｯｸM" panose="020B0600000000000000" pitchFamily="50" charset="-128"/>
                        </a:rPr>
                        <a:t>統一</a:t>
                      </a:r>
                    </a:p>
                  </a:txBody>
                  <a:tcPr anchor="ctr"/>
                </a:tc>
                <a:tc>
                  <a:txBody>
                    <a:bodyPr/>
                    <a:lstStyle/>
                    <a:p>
                      <a:pPr marL="171450" indent="-171450" algn="l">
                        <a:buFont typeface="Wingdings" panose="05000000000000000000" pitchFamily="2" charset="2"/>
                        <a:buChar char="l"/>
                      </a:pPr>
                      <a:r>
                        <a:rPr kumimoji="1" lang="ja-JP" altLang="en-US" sz="800" dirty="0">
                          <a:solidFill>
                            <a:schemeClr val="tx1"/>
                          </a:solidFill>
                          <a:latin typeface="HGSｺﾞｼｯｸM" panose="020B0600000000000000" pitchFamily="50" charset="-128"/>
                          <a:ea typeface="HGSｺﾞｼｯｸM" panose="020B0600000000000000" pitchFamily="50" charset="-128"/>
                        </a:rPr>
                        <a:t>運営方針「別に定める基準」に記載の様式に統一</a:t>
                      </a:r>
                      <a:endParaRPr kumimoji="1" lang="en-US" altLang="ja-JP" sz="800" dirty="0">
                        <a:solidFill>
                          <a:schemeClr val="tx1"/>
                        </a:solidFill>
                        <a:latin typeface="HGSｺﾞｼｯｸM" panose="020B0600000000000000" pitchFamily="50" charset="-128"/>
                        <a:ea typeface="HGSｺﾞｼｯｸM" panose="020B0600000000000000" pitchFamily="50" charset="-128"/>
                      </a:endParaRPr>
                    </a:p>
                  </a:txBody>
                  <a:tcPr anchor="ctr">
                    <a:lnR w="28575" cap="flat" cmpd="sng" algn="ctr">
                      <a:solidFill>
                        <a:schemeClr val="tx1"/>
                      </a:solidFill>
                      <a:prstDash val="solid"/>
                      <a:round/>
                      <a:headEnd type="none" w="med" len="med"/>
                      <a:tailEnd type="none" w="med" len="med"/>
                    </a:lnR>
                  </a:tcPr>
                </a:tc>
                <a:tc rowSpan="2">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800" dirty="0" smtClean="0">
                          <a:solidFill>
                            <a:schemeClr val="tx1"/>
                          </a:solidFill>
                          <a:latin typeface="ＭＳ Ｐ明朝" panose="02020600040205080304" pitchFamily="18" charset="-128"/>
                          <a:ea typeface="ＭＳ Ｐ明朝" panose="02020600040205080304" pitchFamily="18" charset="-128"/>
                        </a:rPr>
                        <a:t>国保連合会において、市町村の意向を踏まえつつ、被保険者証発行業務の共同処理を、希望する市町村から実施。</a:t>
                      </a:r>
                      <a:endParaRPr kumimoji="1" lang="en-US" altLang="ja-JP" sz="800" dirty="0" smtClean="0">
                        <a:solidFill>
                          <a:schemeClr val="tx1"/>
                        </a:solidFill>
                        <a:latin typeface="ＭＳ Ｐ明朝" panose="02020600040205080304" pitchFamily="18" charset="-128"/>
                        <a:ea typeface="ＭＳ Ｐ明朝" panose="02020600040205080304" pitchFamily="18" charset="-128"/>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800" dirty="0" smtClean="0">
                          <a:solidFill>
                            <a:schemeClr val="tx1"/>
                          </a:solidFill>
                          <a:latin typeface="ＭＳ Ｐ明朝" panose="02020600040205080304" pitchFamily="18" charset="-128"/>
                          <a:ea typeface="ＭＳ Ｐ明朝" panose="02020600040205080304" pitchFamily="18" charset="-128"/>
                        </a:rPr>
                        <a:t>被保険者証の旧氏併記について検討したところ、保険者の判断で旧氏併記できる旨、「別に定める基準」に記載することとする。</a:t>
                      </a:r>
                      <a:endParaRPr kumimoji="1" lang="en-US" altLang="ja-JP" sz="800" dirty="0" smtClean="0">
                        <a:solidFill>
                          <a:schemeClr val="tx1"/>
                        </a:solidFill>
                        <a:latin typeface="ＭＳ Ｐ明朝" panose="02020600040205080304" pitchFamily="18" charset="-128"/>
                        <a:ea typeface="ＭＳ Ｐ明朝" panose="02020600040205080304" pitchFamily="18" charset="-128"/>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800" dirty="0" smtClean="0">
                          <a:solidFill>
                            <a:schemeClr val="tx1"/>
                          </a:solidFill>
                          <a:latin typeface="ＭＳ Ｐ明朝" panose="02020600040205080304" pitchFamily="18" charset="-128"/>
                          <a:ea typeface="ＭＳ Ｐ明朝" panose="02020600040205080304" pitchFamily="18" charset="-128"/>
                        </a:rPr>
                        <a:t>事務の標準化・広域化を図るため、高齢受給者証と一体化することとする。なお、システム改修が必要なため、経過措置期間を設けることで調整。</a:t>
                      </a:r>
                      <a:endParaRPr kumimoji="1" lang="en-US" altLang="ja-JP" sz="800" dirty="0" smtClean="0">
                        <a:solidFill>
                          <a:schemeClr val="tx1"/>
                        </a:solidFill>
                        <a:latin typeface="ＭＳ Ｐ明朝" panose="02020600040205080304" pitchFamily="18" charset="-128"/>
                        <a:ea typeface="ＭＳ Ｐ明朝" panose="02020600040205080304" pitchFamily="18" charset="-128"/>
                      </a:endParaRP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800" dirty="0" smtClean="0">
                          <a:solidFill>
                            <a:schemeClr val="tx1"/>
                          </a:solidFill>
                          <a:latin typeface="ＭＳ Ｐ明朝" panose="02020600040205080304" pitchFamily="18" charset="-128"/>
                          <a:ea typeface="ＭＳ Ｐ明朝" panose="02020600040205080304" pitchFamily="18" charset="-128"/>
                        </a:rPr>
                        <a:t>　　（マイナンバーカードに関する国の</a:t>
                      </a:r>
                      <a:endParaRPr kumimoji="1" lang="en-US" altLang="ja-JP" sz="800" dirty="0" smtClean="0">
                        <a:solidFill>
                          <a:schemeClr val="tx1"/>
                        </a:solidFill>
                        <a:latin typeface="ＭＳ Ｐ明朝" panose="02020600040205080304" pitchFamily="18" charset="-128"/>
                        <a:ea typeface="ＭＳ Ｐ明朝" panose="02020600040205080304" pitchFamily="18" charset="-128"/>
                      </a:endParaRP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800" dirty="0" smtClean="0">
                          <a:solidFill>
                            <a:schemeClr val="tx1"/>
                          </a:solidFill>
                          <a:latin typeface="ＭＳ Ｐ明朝" panose="02020600040205080304" pitchFamily="18" charset="-128"/>
                          <a:ea typeface="ＭＳ Ｐ明朝" panose="02020600040205080304" pitchFamily="18" charset="-128"/>
                        </a:rPr>
                        <a:t>　　　動向を注視。）</a:t>
                      </a:r>
                      <a:endParaRPr kumimoji="1" lang="en-US" altLang="ja-JP" sz="800" dirty="0" smtClean="0">
                        <a:solidFill>
                          <a:schemeClr val="tx1"/>
                        </a:solidFill>
                        <a:latin typeface="ＭＳ Ｐ明朝" panose="02020600040205080304" pitchFamily="18" charset="-128"/>
                        <a:ea typeface="ＭＳ Ｐ明朝" panose="02020600040205080304" pitchFamily="18"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tcPr>
                </a:tc>
                <a:tc rowSpan="2">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en-US" altLang="ja-JP" sz="800" strike="noStrike" dirty="0" smtClean="0">
                          <a:solidFill>
                            <a:schemeClr val="tx1"/>
                          </a:solidFill>
                          <a:latin typeface="HGSｺﾞｼｯｸM" panose="020B0600000000000000" pitchFamily="50" charset="-128"/>
                          <a:ea typeface="HGSｺﾞｼｯｸM" panose="020B0600000000000000" pitchFamily="50" charset="-128"/>
                        </a:rPr>
                        <a:t>―</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noFill/>
                  </a:tcPr>
                </a:tc>
                <a:extLst>
                  <a:ext uri="{0D108BD9-81ED-4DB2-BD59-A6C34878D82A}">
                    <a16:rowId xmlns:a16="http://schemas.microsoft.com/office/drawing/2014/main" val="3562123419"/>
                  </a:ext>
                </a:extLst>
              </a:tr>
              <a:tr h="360040">
                <a:tc vMerge="1">
                  <a:txBody>
                    <a:bodyPr/>
                    <a:lstStyle/>
                    <a:p>
                      <a:endParaRPr kumimoji="1" lang="ja-JP" altLang="en-US"/>
                    </a:p>
                  </a:txBody>
                  <a:tcPr/>
                </a:tc>
                <a:tc>
                  <a:txBody>
                    <a:bodyPr/>
                    <a:lstStyle/>
                    <a:p>
                      <a:r>
                        <a:rPr kumimoji="1" lang="zh-TW" altLang="en-US" sz="800" dirty="0">
                          <a:solidFill>
                            <a:schemeClr val="tx1"/>
                          </a:solidFill>
                          <a:latin typeface="HGSｺﾞｼｯｸM" panose="020B0600000000000000" pitchFamily="50" charset="-128"/>
                          <a:ea typeface="HGSｺﾞｼｯｸM" panose="020B0600000000000000" pitchFamily="50" charset="-128"/>
                        </a:rPr>
                        <a:t>更新時期</a:t>
                      </a:r>
                    </a:p>
                    <a:p>
                      <a:r>
                        <a:rPr kumimoji="1" lang="zh-TW" altLang="en-US" sz="800" dirty="0">
                          <a:solidFill>
                            <a:schemeClr val="tx1"/>
                          </a:solidFill>
                          <a:latin typeface="HGSｺﾞｼｯｸM" panose="020B0600000000000000" pitchFamily="50" charset="-128"/>
                          <a:ea typeface="HGSｺﾞｼｯｸM" panose="020B0600000000000000" pitchFamily="50" charset="-128"/>
                        </a:rPr>
                        <a:t>有効期間</a:t>
                      </a:r>
                      <a:endParaRPr kumimoji="1" lang="ja-JP" altLang="en-US" sz="800" dirty="0">
                        <a:solidFill>
                          <a:schemeClr val="tx1"/>
                        </a:solidFill>
                        <a:latin typeface="HGSｺﾞｼｯｸM" panose="020B0600000000000000" pitchFamily="50" charset="-128"/>
                        <a:ea typeface="HGSｺﾞｼｯｸM" panose="020B0600000000000000" pitchFamily="50" charset="-128"/>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SｺﾞｼｯｸM" panose="020B0600000000000000" pitchFamily="50" charset="-128"/>
                          <a:ea typeface="HGSｺﾞｼｯｸM" panose="020B0600000000000000" pitchFamily="50" charset="-128"/>
                        </a:rPr>
                        <a:t>統一</a:t>
                      </a:r>
                    </a:p>
                  </a:txBody>
                  <a:tcPr anchor="ctr"/>
                </a:tc>
                <a:tc>
                  <a:txBody>
                    <a:bodyPr/>
                    <a:lstStyle/>
                    <a:p>
                      <a:pPr marL="171450" indent="-171450" algn="l">
                        <a:buFont typeface="Wingdings" panose="05000000000000000000" pitchFamily="2" charset="2"/>
                        <a:buChar char="l"/>
                      </a:pPr>
                      <a:r>
                        <a:rPr kumimoji="1" lang="ja-JP" altLang="en-US" sz="800" dirty="0">
                          <a:solidFill>
                            <a:schemeClr val="tx1"/>
                          </a:solidFill>
                          <a:latin typeface="HGSｺﾞｼｯｸM" panose="020B0600000000000000" pitchFamily="50" charset="-128"/>
                          <a:ea typeface="HGSｺﾞｼｯｸM" panose="020B0600000000000000" pitchFamily="50" charset="-128"/>
                        </a:rPr>
                        <a:t>「</a:t>
                      </a:r>
                      <a:r>
                        <a:rPr kumimoji="1" lang="en-US" altLang="ja-JP" sz="800" dirty="0">
                          <a:solidFill>
                            <a:schemeClr val="tx1"/>
                          </a:solidFill>
                          <a:latin typeface="HGSｺﾞｼｯｸM" panose="020B0600000000000000" pitchFamily="50" charset="-128"/>
                          <a:ea typeface="HGSｺﾞｼｯｸM" panose="020B0600000000000000" pitchFamily="50" charset="-128"/>
                        </a:rPr>
                        <a:t>11</a:t>
                      </a:r>
                      <a:r>
                        <a:rPr kumimoji="1" lang="ja-JP" altLang="en-US" sz="800" dirty="0">
                          <a:solidFill>
                            <a:schemeClr val="tx1"/>
                          </a:solidFill>
                          <a:latin typeface="HGSｺﾞｼｯｸM" panose="020B0600000000000000" pitchFamily="50" charset="-128"/>
                          <a:ea typeface="HGSｺﾞｼｯｸM" panose="020B0600000000000000" pitchFamily="50" charset="-128"/>
                        </a:rPr>
                        <a:t>月１日更新、有効期間は１年間」</a:t>
                      </a:r>
                      <a:endParaRPr kumimoji="1" lang="en-US" altLang="ja-JP" sz="800" dirty="0">
                        <a:solidFill>
                          <a:schemeClr val="tx1"/>
                        </a:solidFill>
                        <a:latin typeface="HGSｺﾞｼｯｸM" panose="020B0600000000000000" pitchFamily="50" charset="-128"/>
                        <a:ea typeface="HGSｺﾞｼｯｸM" panose="020B0600000000000000" pitchFamily="50" charset="-128"/>
                      </a:endParaRPr>
                    </a:p>
                  </a:txBody>
                  <a:tcPr anchor="ctr">
                    <a:lnR w="28575" cap="flat" cmpd="sng" algn="ctr">
                      <a:solidFill>
                        <a:schemeClr val="tx1"/>
                      </a:solidFill>
                      <a:prstDash val="solid"/>
                      <a:round/>
                      <a:headEnd type="none" w="med" len="med"/>
                      <a:tailEnd type="none" w="med" len="med"/>
                    </a:lnR>
                  </a:tcPr>
                </a:tc>
                <a:tc vMerge="1">
                  <a:txBody>
                    <a:bodyPr/>
                    <a:lstStyle/>
                    <a:p>
                      <a:endParaRPr kumimoji="1" lang="ja-JP" altLang="en-US" dirty="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tcPr>
                </a:tc>
                <a:tc vMerge="1">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1" lang="en-US" altLang="ja-JP" sz="800" b="0" i="0" u="none" strike="noStrike" kern="1200" baseline="0" dirty="0" smtClean="0">
                        <a:solidFill>
                          <a:schemeClr val="tx1"/>
                        </a:solidFill>
                        <a:latin typeface="HGPｺﾞｼｯｸM" panose="020B0600000000000000" pitchFamily="50" charset="-128"/>
                        <a:ea typeface="HGPｺﾞｼｯｸM" panose="020B0600000000000000" pitchFamily="50" charset="-128"/>
                        <a:cs typeface="+mn-cs"/>
                      </a:endParaRPr>
                    </a:p>
                  </a:txBody>
                  <a:tcPr anchor="ctr"/>
                </a:tc>
                <a:extLst>
                  <a:ext uri="{0D108BD9-81ED-4DB2-BD59-A6C34878D82A}">
                    <a16:rowId xmlns:a16="http://schemas.microsoft.com/office/drawing/2014/main" val="2958018120"/>
                  </a:ext>
                </a:extLst>
              </a:tr>
              <a:tr h="288032">
                <a:tc vMerge="1">
                  <a:txBody>
                    <a:bodyPr/>
                    <a:lstStyle/>
                    <a:p>
                      <a:endParaRPr kumimoji="1" lang="ja-JP" altLang="en-US" sz="1000" dirty="0">
                        <a:latin typeface="ＭＳ ゴシック" panose="020B0609070205080204" pitchFamily="49" charset="-128"/>
                        <a:ea typeface="ＭＳ ゴシック" panose="020B0609070205080204" pitchFamily="49" charset="-128"/>
                      </a:endParaRP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zh-TW" altLang="en-US" sz="800" dirty="0">
                          <a:solidFill>
                            <a:schemeClr val="tx1"/>
                          </a:solidFill>
                          <a:latin typeface="HGSｺﾞｼｯｸM" panose="020B0600000000000000" pitchFamily="50" charset="-128"/>
                          <a:ea typeface="HGSｺﾞｼｯｸM" panose="020B0600000000000000" pitchFamily="50" charset="-128"/>
                        </a:rPr>
                        <a:t>交付方法</a:t>
                      </a:r>
                      <a:endParaRPr kumimoji="1" lang="ja-JP" altLang="en-US" sz="800" dirty="0">
                        <a:solidFill>
                          <a:schemeClr val="tx1"/>
                        </a:solidFill>
                        <a:latin typeface="HGSｺﾞｼｯｸM" panose="020B0600000000000000" pitchFamily="50" charset="-128"/>
                        <a:ea typeface="HGSｺﾞｼｯｸM" panose="020B0600000000000000" pitchFamily="50" charset="-128"/>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HGSｺﾞｼｯｸM" panose="020B0600000000000000" pitchFamily="50" charset="-128"/>
                          <a:ea typeface="HGSｺﾞｼｯｸM" panose="020B0600000000000000" pitchFamily="50" charset="-128"/>
                        </a:rPr>
                        <a:t>―</a:t>
                      </a:r>
                      <a:endParaRPr kumimoji="1" lang="ja-JP" altLang="en-US" sz="800" dirty="0">
                        <a:solidFill>
                          <a:schemeClr val="tx1"/>
                        </a:solidFill>
                        <a:latin typeface="HGSｺﾞｼｯｸM" panose="020B0600000000000000" pitchFamily="50" charset="-128"/>
                        <a:ea typeface="HGSｺﾞｼｯｸM" panose="020B0600000000000000" pitchFamily="50" charset="-128"/>
                      </a:endParaRPr>
                    </a:p>
                  </a:txBody>
                  <a:tcPr anchor="ctr"/>
                </a:tc>
                <a:tc>
                  <a:txBody>
                    <a:bodyPr/>
                    <a:lstStyle/>
                    <a:p>
                      <a:pPr algn="ctr"/>
                      <a:r>
                        <a:rPr kumimoji="1" lang="en-US" altLang="ja-JP" sz="800" dirty="0">
                          <a:solidFill>
                            <a:schemeClr val="tx1"/>
                          </a:solidFill>
                          <a:latin typeface="HGSｺﾞｼｯｸM" panose="020B0600000000000000" pitchFamily="50" charset="-128"/>
                          <a:ea typeface="HGSｺﾞｼｯｸM" panose="020B0600000000000000" pitchFamily="50" charset="-128"/>
                        </a:rPr>
                        <a:t>―</a:t>
                      </a:r>
                    </a:p>
                  </a:txBody>
                  <a:tcPr anchor="ctr">
                    <a:lnR w="28575" cap="flat" cmpd="sng" algn="ctr">
                      <a:solidFill>
                        <a:schemeClr val="tx1"/>
                      </a:solidFill>
                      <a:prstDash val="solid"/>
                      <a:round/>
                      <a:headEnd type="none" w="med" len="med"/>
                      <a:tailEnd type="none" w="med" len="med"/>
                    </a:lnR>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ja-JP" altLang="en-US" sz="800" i="0" dirty="0" smtClean="0">
                          <a:solidFill>
                            <a:schemeClr val="tx1"/>
                          </a:solidFill>
                          <a:latin typeface="UD デジタル 教科書体 NP-B" panose="02020700000000000000" pitchFamily="18" charset="-128"/>
                          <a:ea typeface="UD デジタル 教科書体 NP-B" panose="02020700000000000000" pitchFamily="18" charset="-128"/>
                        </a:rPr>
                        <a:t>事務処理の標準化を図るため検討したところ、随時発行の交付方法について、実態調査に基づき、即日交付等する方向で事務処理の標準化を図ることとする。</a:t>
                      </a:r>
                      <a:endParaRPr kumimoji="1" lang="en-US" altLang="ja-JP" sz="800" i="0" dirty="0">
                        <a:solidFill>
                          <a:schemeClr val="tx1"/>
                        </a:solidFill>
                        <a:latin typeface="UD デジタル 教科書体 NP-B" panose="02020700000000000000" pitchFamily="18" charset="-128"/>
                        <a:ea typeface="UD デジタル 教科書体 NP-B" panose="02020700000000000000" pitchFamily="18"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en-US" altLang="ja-JP" sz="800" dirty="0" smtClean="0">
                          <a:solidFill>
                            <a:schemeClr val="tx1"/>
                          </a:solidFill>
                          <a:latin typeface="HGSｺﾞｼｯｸM" panose="020B0600000000000000" pitchFamily="50" charset="-128"/>
                          <a:ea typeface="HGSｺﾞｼｯｸM" panose="020B0600000000000000" pitchFamily="50" charset="-128"/>
                        </a:rPr>
                        <a:t>―</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noFill/>
                  </a:tcPr>
                </a:tc>
                <a:extLst>
                  <a:ext uri="{0D108BD9-81ED-4DB2-BD59-A6C34878D82A}">
                    <a16:rowId xmlns:a16="http://schemas.microsoft.com/office/drawing/2014/main" val="1946647807"/>
                  </a:ext>
                </a:extLst>
              </a:tr>
              <a:tr h="384800">
                <a:tc vMerge="1">
                  <a:txBody>
                    <a:bodyPr/>
                    <a:lstStyle/>
                    <a:p>
                      <a:endParaRPr kumimoji="1" lang="ja-JP" altLang="en-US" sz="1000" dirty="0">
                        <a:latin typeface="ＭＳ ゴシック" panose="020B0609070205080204" pitchFamily="49" charset="-128"/>
                        <a:ea typeface="ＭＳ ゴシック" panose="020B0609070205080204" pitchFamily="49" charset="-128"/>
                      </a:endParaRP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SｺﾞｼｯｸM" panose="020B0600000000000000" pitchFamily="50" charset="-128"/>
                          <a:ea typeface="HGSｺﾞｼｯｸM" panose="020B0600000000000000" pitchFamily="50" charset="-128"/>
                        </a:rPr>
                        <a:t>被保険者番号</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smtClean="0">
                          <a:solidFill>
                            <a:schemeClr val="tx1"/>
                          </a:solidFill>
                          <a:latin typeface="HGSｺﾞｼｯｸM" panose="020B0600000000000000" pitchFamily="50" charset="-128"/>
                          <a:ea typeface="HGSｺﾞｼｯｸM" panose="020B0600000000000000" pitchFamily="50" charset="-128"/>
                        </a:rPr>
                        <a:t>―</a:t>
                      </a:r>
                      <a:endParaRPr kumimoji="1" lang="ja-JP" altLang="en-US" sz="800" dirty="0">
                        <a:solidFill>
                          <a:schemeClr val="tx1"/>
                        </a:solidFill>
                        <a:latin typeface="HGSｺﾞｼｯｸM" panose="020B0600000000000000" pitchFamily="50" charset="-128"/>
                        <a:ea typeface="HGSｺﾞｼｯｸM" panose="020B0600000000000000" pitchFamily="50" charset="-128"/>
                      </a:endParaRPr>
                    </a:p>
                  </a:txBody>
                  <a:tcPr anchor="ctr"/>
                </a:tc>
                <a:tc>
                  <a:txBody>
                    <a:bodyPr/>
                    <a:lstStyle/>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800" dirty="0">
                          <a:solidFill>
                            <a:schemeClr val="tx1"/>
                          </a:solidFill>
                          <a:latin typeface="HGSｺﾞｼｯｸM" panose="020B0600000000000000" pitchFamily="50" charset="-128"/>
                          <a:ea typeface="HGSｺﾞｼｯｸM" panose="020B0600000000000000" pitchFamily="50" charset="-128"/>
                        </a:rPr>
                        <a:t>現行どおり、各市町村の付番ルールに基づいて付番</a:t>
                      </a:r>
                      <a:endParaRPr kumimoji="1" lang="en-US" altLang="ja-JP" sz="800" dirty="0">
                        <a:solidFill>
                          <a:schemeClr val="tx1"/>
                        </a:solidFill>
                        <a:latin typeface="HGSｺﾞｼｯｸM" panose="020B0600000000000000" pitchFamily="50" charset="-128"/>
                        <a:ea typeface="HGSｺﾞｼｯｸM" panose="020B0600000000000000" pitchFamily="50" charset="-128"/>
                      </a:endParaRPr>
                    </a:p>
                  </a:txBody>
                  <a:tcPr anchor="ctr">
                    <a:lnR w="28575" cap="flat" cmpd="sng" algn="ctr">
                      <a:solidFill>
                        <a:schemeClr val="tx1"/>
                      </a:solidFill>
                      <a:prstDash val="solid"/>
                      <a:round/>
                      <a:headEnd type="none" w="med" len="med"/>
                      <a:tailEnd type="none" w="med" len="med"/>
                    </a:ln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HGSｺﾞｼｯｸM" panose="020B0600000000000000" pitchFamily="50" charset="-128"/>
                          <a:ea typeface="HGSｺﾞｼｯｸM" panose="020B0600000000000000" pitchFamily="50" charset="-128"/>
                        </a:rPr>
                        <a:t>―</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HGSｺﾞｼｯｸM" panose="020B0600000000000000" pitchFamily="50" charset="-128"/>
                          <a:ea typeface="HGSｺﾞｼｯｸM" panose="020B0600000000000000" pitchFamily="50" charset="-128"/>
                        </a:rPr>
                        <a:t>―</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829004735"/>
                  </a:ext>
                </a:extLst>
              </a:tr>
              <a:tr h="288032">
                <a:tc gridSpan="2">
                  <a:txBody>
                    <a:bodyPr/>
                    <a:lstStyle/>
                    <a:p>
                      <a:r>
                        <a:rPr kumimoji="1" lang="ja-JP" altLang="en-US" sz="800" dirty="0">
                          <a:solidFill>
                            <a:schemeClr val="tx1"/>
                          </a:solidFill>
                          <a:latin typeface="HGSｺﾞｼｯｸM" panose="020B0600000000000000" pitchFamily="50" charset="-128"/>
                          <a:ea typeface="HGSｺﾞｼｯｸM" panose="020B0600000000000000" pitchFamily="50" charset="-128"/>
                        </a:rPr>
                        <a:t>世帯の継続性</a:t>
                      </a:r>
                    </a:p>
                  </a:txBody>
                  <a:tcPr anchor="ctr"/>
                </a:tc>
                <a:tc hMerge="1">
                  <a:txBody>
                    <a:bodyPr/>
                    <a:lstStyle/>
                    <a:p>
                      <a:endParaRPr kumimoji="1" lang="ja-JP" alt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SｺﾞｼｯｸM" panose="020B0600000000000000" pitchFamily="50" charset="-128"/>
                          <a:ea typeface="HGSｺﾞｼｯｸM" panose="020B0600000000000000" pitchFamily="50" charset="-128"/>
                        </a:rPr>
                        <a:t>統一</a:t>
                      </a:r>
                      <a:endParaRPr kumimoji="1" lang="en-US" altLang="ja-JP" sz="800" dirty="0">
                        <a:solidFill>
                          <a:schemeClr val="tx1"/>
                        </a:solidFill>
                        <a:latin typeface="HGSｺﾞｼｯｸM" panose="020B0600000000000000" pitchFamily="50" charset="-128"/>
                        <a:ea typeface="HGSｺﾞｼｯｸM" panose="020B0600000000000000" pitchFamily="50" charset="-128"/>
                      </a:endParaRPr>
                    </a:p>
                  </a:txBody>
                  <a:tcPr anchor="ctr"/>
                </a:tc>
                <a:tc>
                  <a:txBody>
                    <a:bodyPr/>
                    <a:lstStyle/>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800" dirty="0">
                          <a:solidFill>
                            <a:schemeClr val="tx1"/>
                          </a:solidFill>
                          <a:latin typeface="HGSｺﾞｼｯｸM" panose="020B0600000000000000" pitchFamily="50" charset="-128"/>
                          <a:ea typeface="HGSｺﾞｼｯｸM" panose="020B0600000000000000" pitchFamily="50" charset="-128"/>
                        </a:rPr>
                        <a:t>国が示す基準どおりに判定</a:t>
                      </a:r>
                      <a:endParaRPr kumimoji="1" lang="en-US" altLang="ja-JP" sz="800" dirty="0">
                        <a:solidFill>
                          <a:schemeClr val="tx1"/>
                        </a:solidFill>
                        <a:latin typeface="HGSｺﾞｼｯｸM" panose="020B0600000000000000" pitchFamily="50" charset="-128"/>
                        <a:ea typeface="HGSｺﾞｼｯｸM" panose="020B0600000000000000" pitchFamily="50" charset="-128"/>
                      </a:endParaRPr>
                    </a:p>
                  </a:txBody>
                  <a:tcPr anchor="ctr">
                    <a:lnR w="28575" cap="flat" cmpd="sng" algn="ctr">
                      <a:solidFill>
                        <a:schemeClr val="tx1"/>
                      </a:solidFill>
                      <a:prstDash val="solid"/>
                      <a:round/>
                      <a:headEnd type="none" w="med" len="med"/>
                      <a:tailEnd type="none" w="med" len="med"/>
                    </a:ln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HGSｺﾞｼｯｸM" panose="020B0600000000000000" pitchFamily="50" charset="-128"/>
                          <a:ea typeface="HGSｺﾞｼｯｸM" panose="020B0600000000000000" pitchFamily="50" charset="-128"/>
                        </a:rPr>
                        <a:t>―</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en-US" altLang="ja-JP" sz="800" dirty="0" smtClean="0">
                          <a:solidFill>
                            <a:schemeClr val="tx1"/>
                          </a:solidFill>
                          <a:latin typeface="HGSｺﾞｼｯｸM" panose="020B0600000000000000" pitchFamily="50" charset="-128"/>
                          <a:ea typeface="HGSｺﾞｼｯｸM" panose="020B0600000000000000" pitchFamily="50" charset="-128"/>
                        </a:rPr>
                        <a:t>―</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276627008"/>
                  </a:ext>
                </a:extLst>
              </a:tr>
              <a:tr h="648072">
                <a:tc gridSpan="2">
                  <a:txBody>
                    <a:bodyPr/>
                    <a:lstStyle/>
                    <a:p>
                      <a:r>
                        <a:rPr kumimoji="1" lang="ja-JP" altLang="en-US" sz="800" dirty="0">
                          <a:solidFill>
                            <a:schemeClr val="tx1"/>
                          </a:solidFill>
                          <a:latin typeface="HGSｺﾞｼｯｸM" panose="020B0600000000000000" pitchFamily="50" charset="-128"/>
                          <a:ea typeface="HGSｺﾞｼｯｸM" panose="020B0600000000000000" pitchFamily="50" charset="-128"/>
                        </a:rPr>
                        <a:t>その他の証</a:t>
                      </a:r>
                    </a:p>
                  </a:txBody>
                  <a:tcPr anchor="ctr"/>
                </a:tc>
                <a:tc hMerge="1">
                  <a:txBody>
                    <a:bodyPr/>
                    <a:lstStyle/>
                    <a:p>
                      <a:endParaRPr kumimoji="1" lang="ja-JP" altLang="en-US"/>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HGSｺﾞｼｯｸM" panose="020B0600000000000000" pitchFamily="50" charset="-128"/>
                          <a:ea typeface="HGSｺﾞｼｯｸM" panose="020B0600000000000000" pitchFamily="50" charset="-128"/>
                        </a:rPr>
                        <a:t>―</a:t>
                      </a:r>
                      <a:endParaRPr kumimoji="1" lang="ja-JP" altLang="en-US" sz="800" dirty="0">
                        <a:solidFill>
                          <a:schemeClr val="tx1"/>
                        </a:solidFill>
                        <a:latin typeface="HGSｺﾞｼｯｸM" panose="020B0600000000000000" pitchFamily="50" charset="-128"/>
                        <a:ea typeface="HGSｺﾞｼｯｸM" panose="020B0600000000000000" pitchFamily="50" charset="-128"/>
                      </a:endParaRPr>
                    </a:p>
                  </a:txBody>
                  <a:tcPr anchor="ctr"/>
                </a:tc>
                <a:tc>
                  <a:txBody>
                    <a:bodyPr/>
                    <a:lstStyle/>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800" dirty="0" smtClean="0">
                          <a:solidFill>
                            <a:schemeClr val="tx1"/>
                          </a:solidFill>
                          <a:latin typeface="HGSｺﾞｼｯｸM" panose="020B0600000000000000" pitchFamily="50" charset="-128"/>
                          <a:ea typeface="HGSｺﾞｼｯｸM" panose="020B0600000000000000" pitchFamily="50" charset="-128"/>
                        </a:rPr>
                        <a:t>被保険者証以外の様式について、国民健康保険施行規則に定められている様式を府内共通様式とし、各市町村</a:t>
                      </a:r>
                      <a:r>
                        <a:rPr kumimoji="1" lang="ja-JP" altLang="en-US" sz="800" dirty="0">
                          <a:solidFill>
                            <a:schemeClr val="tx1"/>
                          </a:solidFill>
                          <a:latin typeface="HGSｺﾞｼｯｸM" panose="020B0600000000000000" pitchFamily="50" charset="-128"/>
                          <a:ea typeface="HGSｺﾞｼｯｸM" panose="020B0600000000000000" pitchFamily="50" charset="-128"/>
                        </a:rPr>
                        <a:t>において、システム改修のタイミングで</a:t>
                      </a:r>
                      <a:r>
                        <a:rPr kumimoji="1" lang="ja-JP" altLang="en-US" sz="800" dirty="0" smtClean="0">
                          <a:solidFill>
                            <a:schemeClr val="tx1"/>
                          </a:solidFill>
                          <a:latin typeface="HGSｺﾞｼｯｸM" panose="020B0600000000000000" pitchFamily="50" charset="-128"/>
                          <a:ea typeface="HGSｺﾞｼｯｸM" panose="020B0600000000000000" pitchFamily="50" charset="-128"/>
                        </a:rPr>
                        <a:t>統一</a:t>
                      </a:r>
                      <a:endParaRPr kumimoji="1" lang="en-US" altLang="ja-JP" sz="800" dirty="0">
                        <a:solidFill>
                          <a:schemeClr val="tx1"/>
                        </a:solidFill>
                        <a:latin typeface="HGSｺﾞｼｯｸM" panose="020B0600000000000000" pitchFamily="50" charset="-128"/>
                        <a:ea typeface="HGSｺﾞｼｯｸM" panose="020B0600000000000000" pitchFamily="50" charset="-128"/>
                      </a:endParaRPr>
                    </a:p>
                  </a:txBody>
                  <a:tcPr anchor="ctr">
                    <a:lnR w="28575" cap="flat" cmpd="sng" algn="ctr">
                      <a:solidFill>
                        <a:schemeClr val="tx1"/>
                      </a:solidFill>
                      <a:prstDash val="solid"/>
                      <a:round/>
                      <a:headEnd type="none" w="med" len="med"/>
                      <a:tailEnd type="none" w="med" len="med"/>
                    </a:lnR>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800" dirty="0" smtClean="0">
                          <a:solidFill>
                            <a:schemeClr val="tx1"/>
                          </a:solidFill>
                          <a:latin typeface="ＭＳ Ｐ明朝" panose="02020600040205080304" pitchFamily="18" charset="-128"/>
                          <a:ea typeface="ＭＳ Ｐ明朝" panose="02020600040205080304" pitchFamily="18" charset="-128"/>
                        </a:rPr>
                        <a:t>被保険者証以外の様式統一に向け検討したところ、事務の標準化・広域化を図るため、国民健康保険施行規則に定められている様式を府内共通様式とする。なお、システム改修が必要なため、経過措置期間を設けることで調整。</a:t>
                      </a:r>
                      <a:endParaRPr kumimoji="1" lang="en-US" altLang="ja-JP" sz="800" dirty="0" smtClean="0">
                        <a:solidFill>
                          <a:schemeClr val="tx1"/>
                        </a:solidFill>
                        <a:latin typeface="ＭＳ Ｐ明朝" panose="02020600040205080304" pitchFamily="18" charset="-128"/>
                        <a:ea typeface="ＭＳ Ｐ明朝" panose="02020600040205080304" pitchFamily="18" charset="-128"/>
                      </a:endParaRP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800" dirty="0" smtClean="0">
                          <a:solidFill>
                            <a:schemeClr val="tx1"/>
                          </a:solidFill>
                          <a:latin typeface="ＭＳ Ｐ明朝" panose="02020600040205080304" pitchFamily="18" charset="-128"/>
                          <a:ea typeface="ＭＳ Ｐ明朝" panose="02020600040205080304" pitchFamily="18" charset="-128"/>
                        </a:rPr>
                        <a:t>　　（マイナンバーカードに関する国の</a:t>
                      </a:r>
                      <a:endParaRPr kumimoji="1" lang="en-US" altLang="ja-JP" sz="800" dirty="0" smtClean="0">
                        <a:solidFill>
                          <a:schemeClr val="tx1"/>
                        </a:solidFill>
                        <a:latin typeface="ＭＳ Ｐ明朝" panose="02020600040205080304" pitchFamily="18" charset="-128"/>
                        <a:ea typeface="ＭＳ Ｐ明朝" panose="02020600040205080304" pitchFamily="18" charset="-128"/>
                      </a:endParaRP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800" dirty="0" smtClean="0">
                          <a:solidFill>
                            <a:schemeClr val="tx1"/>
                          </a:solidFill>
                          <a:latin typeface="ＭＳ Ｐ明朝" panose="02020600040205080304" pitchFamily="18" charset="-128"/>
                          <a:ea typeface="ＭＳ Ｐ明朝" panose="02020600040205080304" pitchFamily="18" charset="-128"/>
                        </a:rPr>
                        <a:t>　　　動向を注視。）</a:t>
                      </a:r>
                      <a:endParaRPr kumimoji="1" lang="en-US" altLang="ja-JP" sz="800" dirty="0" smtClean="0">
                        <a:solidFill>
                          <a:schemeClr val="tx1"/>
                        </a:solidFill>
                        <a:latin typeface="ＭＳ Ｐ明朝" panose="02020600040205080304" pitchFamily="18" charset="-128"/>
                        <a:ea typeface="ＭＳ Ｐ明朝" panose="02020600040205080304" pitchFamily="18"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B w="28575"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en-US" altLang="ja-JP" sz="800" dirty="0" smtClean="0">
                          <a:solidFill>
                            <a:schemeClr val="tx1"/>
                          </a:solidFill>
                          <a:latin typeface="HGSｺﾞｼｯｸM" panose="020B0600000000000000" pitchFamily="50" charset="-128"/>
                          <a:ea typeface="HGSｺﾞｼｯｸM" panose="020B0600000000000000" pitchFamily="50" charset="-128"/>
                        </a:rPr>
                        <a:t>―</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B w="2857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421682862"/>
                  </a:ext>
                </a:extLst>
              </a:tr>
            </a:tbl>
          </a:graphicData>
        </a:graphic>
      </p:graphicFrame>
      <p:sp>
        <p:nvSpPr>
          <p:cNvPr id="3" name="スライド番号プレースホルダー 2"/>
          <p:cNvSpPr>
            <a:spLocks noGrp="1"/>
          </p:cNvSpPr>
          <p:nvPr>
            <p:ph type="sldNum" sz="quarter" idx="12"/>
          </p:nvPr>
        </p:nvSpPr>
        <p:spPr>
          <a:xfrm>
            <a:off x="7020272" y="6453336"/>
            <a:ext cx="2133600" cy="365125"/>
          </a:xfrm>
        </p:spPr>
        <p:txBody>
          <a:bodyPr/>
          <a:lstStyle/>
          <a:p>
            <a:fld id="{E4D4D2C3-0BAC-45EE-BEAA-AC94A6365396}" type="slidenum">
              <a:rPr kumimoji="1" lang="ja-JP" altLang="en-US" smtClean="0"/>
              <a:t>3</a:t>
            </a:fld>
            <a:endParaRPr kumimoji="1" lang="ja-JP" altLang="en-US" dirty="0"/>
          </a:p>
        </p:txBody>
      </p:sp>
      <p:sp>
        <p:nvSpPr>
          <p:cNvPr id="5" name="大かっこ 4"/>
          <p:cNvSpPr/>
          <p:nvPr/>
        </p:nvSpPr>
        <p:spPr>
          <a:xfrm>
            <a:off x="4579840" y="1772816"/>
            <a:ext cx="1998875" cy="576064"/>
          </a:xfrm>
          <a:prstGeom prst="bracketPair">
            <a:avLst/>
          </a:prstGeom>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spTree>
    <p:extLst>
      <p:ext uri="{BB962C8B-B14F-4D97-AF65-F5344CB8AC3E}">
        <p14:creationId xmlns:p14="http://schemas.microsoft.com/office/powerpoint/2010/main" val="275199757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3069435249"/>
              </p:ext>
            </p:extLst>
          </p:nvPr>
        </p:nvGraphicFramePr>
        <p:xfrm>
          <a:off x="457200" y="508663"/>
          <a:ext cx="8435278" cy="5008569"/>
        </p:xfrm>
        <a:graphic>
          <a:graphicData uri="http://schemas.openxmlformats.org/drawingml/2006/table">
            <a:tbl>
              <a:tblPr firstRow="1" bandRow="1">
                <a:tableStyleId>{5940675A-B579-460E-94D1-54222C63F5DA}</a:tableStyleId>
              </a:tblPr>
              <a:tblGrid>
                <a:gridCol w="658013">
                  <a:extLst>
                    <a:ext uri="{9D8B030D-6E8A-4147-A177-3AD203B41FA5}">
                      <a16:colId xmlns:a16="http://schemas.microsoft.com/office/drawing/2014/main" val="2964373169"/>
                    </a:ext>
                  </a:extLst>
                </a:gridCol>
                <a:gridCol w="724999">
                  <a:extLst>
                    <a:ext uri="{9D8B030D-6E8A-4147-A177-3AD203B41FA5}">
                      <a16:colId xmlns:a16="http://schemas.microsoft.com/office/drawing/2014/main" val="3609181759"/>
                    </a:ext>
                  </a:extLst>
                </a:gridCol>
                <a:gridCol w="724999">
                  <a:extLst>
                    <a:ext uri="{9D8B030D-6E8A-4147-A177-3AD203B41FA5}">
                      <a16:colId xmlns:a16="http://schemas.microsoft.com/office/drawing/2014/main" val="3143523431"/>
                    </a:ext>
                  </a:extLst>
                </a:gridCol>
                <a:gridCol w="2109089">
                  <a:extLst>
                    <a:ext uri="{9D8B030D-6E8A-4147-A177-3AD203B41FA5}">
                      <a16:colId xmlns:a16="http://schemas.microsoft.com/office/drawing/2014/main" val="1846586638"/>
                    </a:ext>
                  </a:extLst>
                </a:gridCol>
                <a:gridCol w="2109089">
                  <a:extLst>
                    <a:ext uri="{9D8B030D-6E8A-4147-A177-3AD203B41FA5}">
                      <a16:colId xmlns:a16="http://schemas.microsoft.com/office/drawing/2014/main" val="2350160649"/>
                    </a:ext>
                  </a:extLst>
                </a:gridCol>
                <a:gridCol w="2109089">
                  <a:extLst>
                    <a:ext uri="{9D8B030D-6E8A-4147-A177-3AD203B41FA5}">
                      <a16:colId xmlns:a16="http://schemas.microsoft.com/office/drawing/2014/main" val="850145452"/>
                    </a:ext>
                  </a:extLst>
                </a:gridCol>
              </a:tblGrid>
              <a:tr h="288032">
                <a:tc rowSpan="2" gridSpan="2">
                  <a:txBody>
                    <a:bodyPr/>
                    <a:lstStyle/>
                    <a:p>
                      <a:pPr algn="ctr"/>
                      <a:r>
                        <a:rPr kumimoji="1" lang="ja-JP" altLang="en-US" sz="800" dirty="0">
                          <a:solidFill>
                            <a:schemeClr val="tx1"/>
                          </a:solidFill>
                          <a:latin typeface="HGPｺﾞｼｯｸE" panose="020B0900000000000000" pitchFamily="50" charset="-128"/>
                          <a:ea typeface="HGPｺﾞｼｯｸE" panose="020B0900000000000000" pitchFamily="50" charset="-128"/>
                        </a:rPr>
                        <a:t>項目</a:t>
                      </a:r>
                    </a:p>
                  </a:txBody>
                  <a:tcPr anchor="ctr">
                    <a:solidFill>
                      <a:schemeClr val="accent6">
                        <a:lumMod val="60000"/>
                        <a:lumOff val="40000"/>
                      </a:schemeClr>
                    </a:solidFill>
                  </a:tcPr>
                </a:tc>
                <a:tc rowSpan="2" hMerge="1">
                  <a:txBody>
                    <a:bodyPr/>
                    <a:lstStyle/>
                    <a:p>
                      <a:pPr algn="ctr"/>
                      <a:endParaRPr kumimoji="1" lang="ja-JP" altLang="en-US" sz="800" dirty="0">
                        <a:solidFill>
                          <a:schemeClr val="tx1"/>
                        </a:solidFill>
                        <a:latin typeface="HGPｺﾞｼｯｸE" panose="020B0900000000000000" pitchFamily="50" charset="-128"/>
                        <a:ea typeface="HGPｺﾞｼｯｸE" panose="020B0900000000000000" pitchFamily="50" charset="-128"/>
                      </a:endParaRPr>
                    </a:p>
                  </a:txBody>
                  <a:tcPr anchor="ctr">
                    <a:solidFill>
                      <a:schemeClr val="accent6">
                        <a:lumMod val="60000"/>
                        <a:lumOff val="40000"/>
                      </a:schemeClr>
                    </a:solidFill>
                  </a:tcPr>
                </a:tc>
                <a:tc gridSpan="2">
                  <a:txBody>
                    <a:bodyPr/>
                    <a:lstStyle/>
                    <a:p>
                      <a:pPr algn="ctr"/>
                      <a:r>
                        <a:rPr kumimoji="1" lang="ja-JP" altLang="en-US" sz="800" dirty="0">
                          <a:solidFill>
                            <a:schemeClr val="tx1"/>
                          </a:solidFill>
                          <a:latin typeface="HGPｺﾞｼｯｸE" panose="020B0900000000000000" pitchFamily="50" charset="-128"/>
                          <a:ea typeface="HGPｺﾞｼｯｸE" panose="020B0900000000000000" pitchFamily="50" charset="-128"/>
                        </a:rPr>
                        <a:t>運営方針等決定状況</a:t>
                      </a:r>
                    </a:p>
                  </a:txBody>
                  <a:tcPr anchor="ctr">
                    <a:lnR w="28575" cap="flat" cmpd="sng" algn="ctr">
                      <a:solidFill>
                        <a:schemeClr val="tx1"/>
                      </a:solidFill>
                      <a:prstDash val="solid"/>
                      <a:round/>
                      <a:headEnd type="none" w="med" len="med"/>
                      <a:tailEnd type="none" w="med" len="med"/>
                    </a:lnR>
                    <a:solidFill>
                      <a:schemeClr val="accent6">
                        <a:lumMod val="60000"/>
                        <a:lumOff val="40000"/>
                      </a:schemeClr>
                    </a:solidFill>
                  </a:tcPr>
                </a:tc>
                <a:tc hMerge="1">
                  <a:txBody>
                    <a:bodyPr/>
                    <a:lstStyle/>
                    <a:p>
                      <a:pPr algn="ctr"/>
                      <a:endParaRPr kumimoji="1" lang="ja-JP" altLang="en-US" dirty="0"/>
                    </a:p>
                  </a:txBody>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800" dirty="0" smtClean="0">
                          <a:solidFill>
                            <a:schemeClr val="tx1"/>
                          </a:solidFill>
                          <a:latin typeface="HGPｺﾞｼｯｸE" panose="020B0900000000000000" pitchFamily="50" charset="-128"/>
                          <a:ea typeface="HGPｺﾞｼｯｸE" panose="020B0900000000000000" pitchFamily="50" charset="-128"/>
                        </a:rPr>
                        <a:t>令和４年度の検討結果</a:t>
                      </a:r>
                      <a:endParaRPr kumimoji="1" lang="en-US" altLang="ja-JP" sz="800" dirty="0" smtClean="0">
                        <a:solidFill>
                          <a:schemeClr val="tx1"/>
                        </a:solidFill>
                        <a:latin typeface="HGPｺﾞｼｯｸE" panose="020B0900000000000000" pitchFamily="50" charset="-128"/>
                        <a:ea typeface="HGPｺﾞｼｯｸE" panose="020B09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solidFill>
                      <a:schemeClr val="accent6">
                        <a:lumMod val="60000"/>
                        <a:lumOff val="40000"/>
                      </a:schemeClr>
                    </a:solidFill>
                  </a:tcPr>
                </a:tc>
                <a:tc rowSpan="2">
                  <a:txBody>
                    <a:bodyPr/>
                    <a:lstStyle/>
                    <a:p>
                      <a:pPr algn="ctr"/>
                      <a:r>
                        <a:rPr kumimoji="1" lang="ja-JP" altLang="en-US" sz="800" dirty="0" smtClean="0">
                          <a:solidFill>
                            <a:schemeClr val="tx1"/>
                          </a:solidFill>
                          <a:latin typeface="HGPｺﾞｼｯｸE" panose="020B0900000000000000" pitchFamily="50" charset="-128"/>
                          <a:ea typeface="HGPｺﾞｼｯｸE" panose="020B0900000000000000" pitchFamily="50" charset="-128"/>
                        </a:rPr>
                        <a:t>令和５年度に検討すべき主な事項</a:t>
                      </a:r>
                      <a:endParaRPr kumimoji="1" lang="en-US" altLang="ja-JP" sz="800" dirty="0" smtClean="0">
                        <a:solidFill>
                          <a:schemeClr val="tx1"/>
                        </a:solidFill>
                        <a:latin typeface="HGPｺﾞｼｯｸE" panose="020B0900000000000000" pitchFamily="50" charset="-128"/>
                        <a:ea typeface="HGPｺﾞｼｯｸE" panose="020B09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solidFill>
                      <a:schemeClr val="accent6">
                        <a:lumMod val="60000"/>
                        <a:lumOff val="40000"/>
                      </a:schemeClr>
                    </a:solidFill>
                  </a:tcPr>
                </a:tc>
                <a:extLst>
                  <a:ext uri="{0D108BD9-81ED-4DB2-BD59-A6C34878D82A}">
                    <a16:rowId xmlns:a16="http://schemas.microsoft.com/office/drawing/2014/main" val="413587894"/>
                  </a:ext>
                </a:extLst>
              </a:tr>
              <a:tr h="288032">
                <a:tc gridSpan="2" vMerge="1">
                  <a:txBody>
                    <a:bodyPr/>
                    <a:lstStyle/>
                    <a:p>
                      <a:endParaRPr kumimoji="1" lang="ja-JP" altLang="en-US"/>
                    </a:p>
                  </a:txBody>
                  <a:tcPr/>
                </a:tc>
                <a:tc hMerge="1" vMerge="1">
                  <a:txBody>
                    <a:bodyPr/>
                    <a:lstStyle/>
                    <a:p>
                      <a:pPr algn="ctr"/>
                      <a:endParaRPr kumimoji="1" lang="ja-JP" altLang="en-US" sz="800" dirty="0">
                        <a:solidFill>
                          <a:schemeClr val="tx1"/>
                        </a:solidFill>
                        <a:latin typeface="HGPｺﾞｼｯｸE" panose="020B0900000000000000" pitchFamily="50" charset="-128"/>
                        <a:ea typeface="HGPｺﾞｼｯｸE" panose="020B0900000000000000" pitchFamily="50" charset="-128"/>
                      </a:endParaRPr>
                    </a:p>
                  </a:txBody>
                  <a:tcPr anchor="ctr">
                    <a:solidFill>
                      <a:schemeClr val="accent6">
                        <a:lumMod val="60000"/>
                        <a:lumOff val="40000"/>
                      </a:schemeClr>
                    </a:solidFill>
                  </a:tcPr>
                </a:tc>
                <a:tc>
                  <a:txBody>
                    <a:bodyPr/>
                    <a:lstStyle/>
                    <a:p>
                      <a:pPr algn="ctr"/>
                      <a:r>
                        <a:rPr kumimoji="1" lang="ja-JP" altLang="en-US" sz="800" dirty="0">
                          <a:solidFill>
                            <a:schemeClr val="tx1"/>
                          </a:solidFill>
                          <a:latin typeface="HGPｺﾞｼｯｸE" panose="020B0900000000000000" pitchFamily="50" charset="-128"/>
                          <a:ea typeface="HGPｺﾞｼｯｸE" panose="020B0900000000000000" pitchFamily="50" charset="-128"/>
                        </a:rPr>
                        <a:t>方向性</a:t>
                      </a:r>
                    </a:p>
                  </a:txBody>
                  <a:tcPr anchor="ctr">
                    <a:solidFill>
                      <a:schemeClr val="accent6">
                        <a:lumMod val="60000"/>
                        <a:lumOff val="40000"/>
                      </a:schemeClr>
                    </a:solidFill>
                  </a:tcPr>
                </a:tc>
                <a:tc>
                  <a:txBody>
                    <a:bodyPr/>
                    <a:lstStyle/>
                    <a:p>
                      <a:pPr algn="ctr"/>
                      <a:r>
                        <a:rPr kumimoji="1" lang="ja-JP" altLang="en-US" sz="800" dirty="0">
                          <a:solidFill>
                            <a:schemeClr val="tx1"/>
                          </a:solidFill>
                          <a:latin typeface="HGPｺﾞｼｯｸE" panose="020B0900000000000000" pitchFamily="50" charset="-128"/>
                          <a:ea typeface="HGPｺﾞｼｯｸE" panose="020B0900000000000000" pitchFamily="50" charset="-128"/>
                        </a:rPr>
                        <a:t>基　　　　準　　　　等</a:t>
                      </a:r>
                    </a:p>
                  </a:txBody>
                  <a:tcPr anchor="ctr">
                    <a:lnR w="28575" cap="flat" cmpd="sng" algn="ctr">
                      <a:solidFill>
                        <a:schemeClr val="tx1"/>
                      </a:solidFill>
                      <a:prstDash val="solid"/>
                      <a:round/>
                      <a:headEnd type="none" w="med" len="med"/>
                      <a:tailEnd type="none" w="med" len="med"/>
                    </a:lnR>
                    <a:solidFill>
                      <a:schemeClr val="accent6">
                        <a:lumMod val="60000"/>
                        <a:lumOff val="40000"/>
                      </a:schemeClr>
                    </a:solidFill>
                  </a:tcPr>
                </a:tc>
                <a:tc vMerge="1">
                  <a:txBody>
                    <a:bodyPr/>
                    <a:lstStyle/>
                    <a:p>
                      <a:endParaRPr kumimoji="1" lang="ja-JP" altLang="en-US" dirty="0"/>
                    </a:p>
                  </a:txBody>
                  <a:tcPr/>
                </a:tc>
                <a:tc vMerge="1">
                  <a:txBody>
                    <a:bodyPr/>
                    <a:lstStyle/>
                    <a:p>
                      <a:endParaRPr kumimoji="1" lang="ja-JP" altLang="en-US"/>
                    </a:p>
                  </a:txBody>
                  <a:tcPr/>
                </a:tc>
                <a:extLst>
                  <a:ext uri="{0D108BD9-81ED-4DB2-BD59-A6C34878D82A}">
                    <a16:rowId xmlns:a16="http://schemas.microsoft.com/office/drawing/2014/main" val="3377723001"/>
                  </a:ext>
                </a:extLst>
              </a:tr>
              <a:tr h="630469">
                <a:tc rowSpan="4">
                  <a:txBody>
                    <a:bodyPr/>
                    <a:lstStyle/>
                    <a:p>
                      <a:pPr algn="ct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収納対策</a:t>
                      </a:r>
                      <a:endParaRPr kumimoji="1" lang="ja-JP" altLang="en-US" sz="800" dirty="0">
                        <a:solidFill>
                          <a:schemeClr val="tx1"/>
                        </a:solidFill>
                        <a:latin typeface="HGPｺﾞｼｯｸM" panose="020B0600000000000000" pitchFamily="50" charset="-128"/>
                        <a:ea typeface="HGPｺﾞｼｯｸM" panose="020B0600000000000000" pitchFamily="50" charset="-128"/>
                      </a:endParaRPr>
                    </a:p>
                  </a:txBody>
                  <a:tcPr anchor="ctr"/>
                </a:tc>
                <a:tc>
                  <a:txBody>
                    <a:bodyPr/>
                    <a:lstStyle/>
                    <a:p>
                      <a:r>
                        <a:rPr kumimoji="1" lang="ja-JP" altLang="en-US" sz="800" dirty="0">
                          <a:solidFill>
                            <a:schemeClr val="tx1"/>
                          </a:solidFill>
                          <a:latin typeface="HGPｺﾞｼｯｸM" panose="020B0600000000000000" pitchFamily="50" charset="-128"/>
                          <a:ea typeface="HGPｺﾞｼｯｸM" panose="020B0600000000000000" pitchFamily="50" charset="-128"/>
                        </a:rPr>
                        <a:t>短期証</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b="0" i="0" u="none" strike="noStrike" kern="1200" cap="none" spc="0" normalizeH="0" baseline="0" noProof="0" dirty="0" smtClean="0">
                          <a:ln>
                            <a:noFill/>
                          </a:ln>
                          <a:solidFill>
                            <a:schemeClr val="tx1"/>
                          </a:solidFill>
                          <a:effectLst/>
                          <a:uLnTx/>
                          <a:uFillTx/>
                          <a:latin typeface="HGPｺﾞｼｯｸM" panose="020B0600000000000000" pitchFamily="50" charset="-128"/>
                          <a:ea typeface="HGPｺﾞｼｯｸM" panose="020B0600000000000000" pitchFamily="50" charset="-128"/>
                          <a:cs typeface="+mn-cs"/>
                        </a:rPr>
                        <a:t>―</a:t>
                      </a:r>
                      <a:endParaRPr kumimoji="1" lang="en-US" altLang="ja-JP" sz="800" b="0" i="0" u="none" strike="noStrike" kern="1200" cap="none" spc="0" normalizeH="0" baseline="0" noProof="0" dirty="0">
                        <a:ln>
                          <a:noFill/>
                        </a:ln>
                        <a:solidFill>
                          <a:schemeClr val="tx1"/>
                        </a:solidFill>
                        <a:effectLst/>
                        <a:uLnTx/>
                        <a:uFillTx/>
                        <a:latin typeface="HGPｺﾞｼｯｸM" panose="020B0600000000000000" pitchFamily="50" charset="-128"/>
                        <a:ea typeface="HGPｺﾞｼｯｸM" panose="020B0600000000000000" pitchFamily="50" charset="-128"/>
                        <a:cs typeface="+mn-cs"/>
                      </a:endParaRPr>
                    </a:p>
                  </a:txBody>
                  <a:tcPr anchor="ctr"/>
                </a:tc>
                <a:tc>
                  <a:txBody>
                    <a:bodyPr/>
                    <a:lstStyle/>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各市町村で地域の実情に応じた収納対策を充実していくことを勘案し、当面、現行どおり市町村ごとの運用とする</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lnR w="28575" cap="flat" cmpd="sng" algn="ctr">
                      <a:solidFill>
                        <a:schemeClr val="tx1"/>
                      </a:solidFill>
                      <a:prstDash val="solid"/>
                      <a:round/>
                      <a:headEnd type="none" w="med" len="med"/>
                      <a:tailEnd type="none" w="med" len="med"/>
                    </a:lnR>
                  </a:tcPr>
                </a:tc>
                <a:tc rowSpan="3">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800" i="0" dirty="0" smtClean="0">
                          <a:solidFill>
                            <a:schemeClr val="tx1"/>
                          </a:solidFill>
                          <a:latin typeface="UD デジタル 教科書体 NP-B" panose="02020700000000000000" pitchFamily="18" charset="-128"/>
                          <a:ea typeface="UD デジタル 教科書体 NP-B" panose="02020700000000000000" pitchFamily="18" charset="-128"/>
                        </a:rPr>
                        <a:t>アンケート調査を実施して、</a:t>
                      </a:r>
                      <a:r>
                        <a:rPr kumimoji="1" lang="ja-JP" altLang="en-US" sz="800" b="0" i="0" u="none" strike="noStrike" kern="1200" cap="none" spc="0" normalizeH="0" baseline="0" noProof="0" dirty="0" smtClean="0">
                          <a:ln>
                            <a:noFill/>
                          </a:ln>
                          <a:solidFill>
                            <a:schemeClr val="tx1"/>
                          </a:solidFill>
                          <a:effectLst/>
                          <a:uLnTx/>
                          <a:uFillTx/>
                          <a:latin typeface="UD デジタル 教科書体 NP-B" panose="02020700000000000000" pitchFamily="18" charset="-128"/>
                          <a:ea typeface="UD デジタル 教科書体 NP-B" panose="02020700000000000000" pitchFamily="18" charset="-128"/>
                          <a:cs typeface="+mn-cs"/>
                        </a:rPr>
                        <a:t>全市町村の短期証・資格証明書の発行状況等を把握し、その上で、統一化すべき取組みについて、</a:t>
                      </a:r>
                      <a:r>
                        <a:rPr kumimoji="1" lang="ja-JP" altLang="en-US" sz="800" i="0" dirty="0" smtClean="0">
                          <a:solidFill>
                            <a:schemeClr val="tx1"/>
                          </a:solidFill>
                          <a:latin typeface="UD デジタル 教科書体 NP-B" panose="02020700000000000000" pitchFamily="18" charset="-128"/>
                          <a:ea typeface="UD デジタル 教科書体 NP-B" panose="02020700000000000000" pitchFamily="18" charset="-128"/>
                        </a:rPr>
                        <a:t>公平性確保や、事務の効率化・広域化の観点から、検討した。</a:t>
                      </a:r>
                      <a:endParaRPr kumimoji="1" lang="en-US" altLang="ja-JP" sz="800" b="0" i="0" u="none" strike="noStrike" kern="1200" cap="none" spc="0" normalizeH="0" baseline="0" noProof="0" dirty="0" smtClean="0">
                        <a:ln>
                          <a:noFill/>
                        </a:ln>
                        <a:solidFill>
                          <a:schemeClr val="tx1"/>
                        </a:solidFill>
                        <a:effectLst/>
                        <a:uLnTx/>
                        <a:uFillTx/>
                        <a:latin typeface="UD デジタル 教科書体 NP-B" panose="02020700000000000000" pitchFamily="18" charset="-128"/>
                        <a:ea typeface="UD デジタル 教科書体 NP-B" panose="02020700000000000000" pitchFamily="18" charset="-128"/>
                        <a:cs typeface="+mn-cs"/>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tcPr>
                </a:tc>
                <a:tc rowSpan="3">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800" i="0" dirty="0" smtClean="0">
                          <a:solidFill>
                            <a:schemeClr val="tx1"/>
                          </a:solidFill>
                          <a:latin typeface="UD デジタル 教科書体 NP-B" panose="02020700000000000000" pitchFamily="18" charset="-128"/>
                          <a:ea typeface="UD デジタル 教科書体 NP-B" panose="02020700000000000000" pitchFamily="18" charset="-128"/>
                        </a:rPr>
                        <a:t>マイナンバーカードに関する国の動向を注視しながら、公平性確保や、事務の効率化・広域化の観点から、収納率向上のための取組みも踏まえた統一化すべき取組みについて、運営方針に掲げていくこととする。</a:t>
                      </a:r>
                      <a:endParaRPr kumimoji="1" lang="en-US" altLang="ja-JP" sz="800" i="0" dirty="0" smtClean="0">
                        <a:solidFill>
                          <a:schemeClr val="tx1"/>
                        </a:solidFill>
                        <a:latin typeface="UD デジタル 教科書体 NP-B" panose="02020700000000000000" pitchFamily="18" charset="-128"/>
                        <a:ea typeface="UD デジタル 教科書体 NP-B" panose="02020700000000000000" pitchFamily="18"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noFill/>
                  </a:tcPr>
                </a:tc>
                <a:extLst>
                  <a:ext uri="{0D108BD9-81ED-4DB2-BD59-A6C34878D82A}">
                    <a16:rowId xmlns:a16="http://schemas.microsoft.com/office/drawing/2014/main" val="1192139837"/>
                  </a:ext>
                </a:extLst>
              </a:tr>
              <a:tr h="630469">
                <a:tc vMerge="1">
                  <a:txBody>
                    <a:bodyPr/>
                    <a:lstStyle/>
                    <a:p>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tc>
                <a:tc>
                  <a:txBody>
                    <a:bodyPr/>
                    <a:lstStyle/>
                    <a:p>
                      <a:r>
                        <a:rPr kumimoji="1" lang="ja-JP" altLang="en-US" sz="800" dirty="0">
                          <a:solidFill>
                            <a:schemeClr val="tx1"/>
                          </a:solidFill>
                          <a:latin typeface="HGPｺﾞｼｯｸM" panose="020B0600000000000000" pitchFamily="50" charset="-128"/>
                          <a:ea typeface="HGPｺﾞｼｯｸM" panose="020B0600000000000000" pitchFamily="50" charset="-128"/>
                        </a:rPr>
                        <a:t>資格証明書</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b="0" i="0" u="none" strike="noStrike" kern="1200" cap="none" spc="0" normalizeH="0" baseline="0" noProof="0" dirty="0" smtClean="0">
                          <a:ln>
                            <a:noFill/>
                          </a:ln>
                          <a:solidFill>
                            <a:schemeClr val="tx1"/>
                          </a:solidFill>
                          <a:effectLst/>
                          <a:uLnTx/>
                          <a:uFillTx/>
                          <a:latin typeface="HGPｺﾞｼｯｸM" panose="020B0600000000000000" pitchFamily="50" charset="-128"/>
                          <a:ea typeface="HGPｺﾞｼｯｸM" panose="020B0600000000000000" pitchFamily="50" charset="-128"/>
                          <a:cs typeface="+mn-cs"/>
                        </a:rPr>
                        <a:t>―</a:t>
                      </a:r>
                      <a:endParaRPr kumimoji="1" lang="en-US" altLang="ja-JP" sz="800" b="0" i="0" u="none" strike="noStrike" kern="1200" cap="none" spc="0" normalizeH="0" baseline="0" noProof="0" dirty="0">
                        <a:ln>
                          <a:noFill/>
                        </a:ln>
                        <a:solidFill>
                          <a:schemeClr val="tx1"/>
                        </a:solidFill>
                        <a:effectLst/>
                        <a:uLnTx/>
                        <a:uFillTx/>
                        <a:latin typeface="HGPｺﾞｼｯｸM" panose="020B0600000000000000" pitchFamily="50" charset="-128"/>
                        <a:ea typeface="HGPｺﾞｼｯｸM" panose="020B0600000000000000" pitchFamily="50" charset="-128"/>
                        <a:cs typeface="+mn-cs"/>
                      </a:endParaRPr>
                    </a:p>
                  </a:txBody>
                  <a:tcPr anchor="ctr"/>
                </a:tc>
                <a:tc>
                  <a:txBody>
                    <a:bodyPr/>
                    <a:lstStyle/>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各市町村で地域の実情に応じた収納対策を充実していくことを勘案し、当面、現行どおり市町村ごとの運用とする</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lnR w="28575" cap="flat" cmpd="sng" algn="ctr">
                      <a:solidFill>
                        <a:schemeClr val="tx1"/>
                      </a:solidFill>
                      <a:prstDash val="solid"/>
                      <a:round/>
                      <a:headEnd type="none" w="med" len="med"/>
                      <a:tailEnd type="none" w="med" len="med"/>
                    </a:lnR>
                  </a:tcPr>
                </a:tc>
                <a:tc v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tcPr>
                </a:tc>
                <a:tc v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2210573493"/>
                  </a:ext>
                </a:extLst>
              </a:tr>
              <a:tr h="630469">
                <a:tc v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800" dirty="0">
                        <a:solidFill>
                          <a:schemeClr val="tx1"/>
                        </a:solidFill>
                        <a:latin typeface="HGPｺﾞｼｯｸM" panose="020B0600000000000000" pitchFamily="50" charset="-128"/>
                        <a:ea typeface="HGPｺﾞｼｯｸM" panose="020B0600000000000000" pitchFamily="50" charset="-128"/>
                      </a:endParaRP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その他</a:t>
                      </a:r>
                      <a:endParaRPr kumimoji="1" lang="ja-JP" altLang="en-US" sz="800" dirty="0">
                        <a:solidFill>
                          <a:schemeClr val="tx1"/>
                        </a:solidFill>
                        <a:latin typeface="HGPｺﾞｼｯｸM" panose="020B0600000000000000" pitchFamily="50" charset="-128"/>
                        <a:ea typeface="HGPｺﾞｼｯｸM" panose="020B0600000000000000" pitchFamily="50" charset="-128"/>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b="0" i="0" u="none" strike="noStrike" kern="1200" cap="none" spc="0" normalizeH="0" baseline="0" noProof="0" dirty="0" smtClean="0">
                          <a:ln>
                            <a:noFill/>
                          </a:ln>
                          <a:solidFill>
                            <a:schemeClr val="tx1"/>
                          </a:solidFill>
                          <a:effectLst/>
                          <a:uLnTx/>
                          <a:uFillTx/>
                          <a:latin typeface="HGPｺﾞｼｯｸM" panose="020B0600000000000000" pitchFamily="50" charset="-128"/>
                          <a:ea typeface="HGPｺﾞｼｯｸM" panose="020B0600000000000000" pitchFamily="50" charset="-128"/>
                          <a:cs typeface="+mn-cs"/>
                        </a:rPr>
                        <a:t>―</a:t>
                      </a:r>
                      <a:endParaRPr kumimoji="1" lang="en-US" altLang="ja-JP" sz="800" b="0" i="0" u="none" strike="noStrike" kern="1200" cap="none" spc="0" normalizeH="0" baseline="0" noProof="0" dirty="0">
                        <a:ln>
                          <a:noFill/>
                        </a:ln>
                        <a:solidFill>
                          <a:schemeClr val="tx1"/>
                        </a:solidFill>
                        <a:effectLst/>
                        <a:uLnTx/>
                        <a:uFillTx/>
                        <a:latin typeface="HGPｺﾞｼｯｸM" panose="020B0600000000000000" pitchFamily="50" charset="-128"/>
                        <a:ea typeface="HGPｺﾞｼｯｸM" panose="020B0600000000000000" pitchFamily="50" charset="-128"/>
                        <a:cs typeface="+mn-cs"/>
                      </a:endParaRPr>
                    </a:p>
                  </a:txBody>
                  <a:tcPr anchor="ctr"/>
                </a:tc>
                <a:tc>
                  <a:txBody>
                    <a:bodyPr/>
                    <a:lstStyle/>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各市町村で地域の実情に応じた収納対策を充実していくことを勘案し、当面、現行どおり市町村ごとの運用とする</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「収納担当者研修会」の実施</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大阪府域地方税徴収機構への参加</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lnR w="28575" cap="flat" cmpd="sng" algn="ctr">
                      <a:solidFill>
                        <a:schemeClr val="tx1"/>
                      </a:solidFill>
                      <a:prstDash val="solid"/>
                      <a:round/>
                      <a:headEnd type="none" w="med" len="med"/>
                      <a:tailEnd type="none" w="med" len="med"/>
                    </a:lnR>
                  </a:tcPr>
                </a:tc>
                <a:tc vMerge="1">
                  <a:txBody>
                    <a:bodyPr/>
                    <a:lstStyle/>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tcPr>
                </a:tc>
                <a:tc vMerge="1">
                  <a:txBody>
                    <a:bodyPr/>
                    <a:lstStyle/>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571010463"/>
                  </a:ext>
                </a:extLst>
              </a:tr>
              <a:tr h="630469">
                <a:tc v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800" dirty="0">
                        <a:solidFill>
                          <a:schemeClr val="tx1"/>
                        </a:solidFill>
                        <a:latin typeface="HGPｺﾞｼｯｸM" panose="020B0600000000000000" pitchFamily="50" charset="-128"/>
                        <a:ea typeface="HGPｺﾞｼｯｸM" panose="020B0600000000000000" pitchFamily="50" charset="-128"/>
                      </a:endParaRP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滞納処分</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b="0" i="0" u="none" strike="noStrike" kern="1200" cap="none" spc="0" normalizeH="0" baseline="0" noProof="0" dirty="0" smtClean="0">
                          <a:ln>
                            <a:noFill/>
                          </a:ln>
                          <a:solidFill>
                            <a:schemeClr val="tx1"/>
                          </a:solidFill>
                          <a:effectLst/>
                          <a:uLnTx/>
                          <a:uFillTx/>
                          <a:latin typeface="HGPｺﾞｼｯｸM" panose="020B0600000000000000" pitchFamily="50" charset="-128"/>
                          <a:ea typeface="HGPｺﾞｼｯｸM" panose="020B0600000000000000" pitchFamily="50" charset="-128"/>
                          <a:cs typeface="+mn-cs"/>
                        </a:rPr>
                        <a:t>―</a:t>
                      </a:r>
                      <a:endParaRPr kumimoji="1" lang="en-US" altLang="ja-JP" sz="800" b="0" i="0" u="none" strike="noStrike" kern="1200" cap="none" spc="0" normalizeH="0" baseline="0" noProof="0" dirty="0">
                        <a:ln>
                          <a:noFill/>
                        </a:ln>
                        <a:solidFill>
                          <a:schemeClr val="tx1"/>
                        </a:solidFill>
                        <a:effectLst/>
                        <a:uLnTx/>
                        <a:uFillTx/>
                        <a:latin typeface="HGPｺﾞｼｯｸM" panose="020B0600000000000000" pitchFamily="50" charset="-128"/>
                        <a:ea typeface="HGPｺﾞｼｯｸM" panose="020B0600000000000000" pitchFamily="50" charset="-128"/>
                        <a:cs typeface="+mn-cs"/>
                      </a:endParaRPr>
                    </a:p>
                  </a:txBody>
                  <a:tcPr anchor="ctr"/>
                </a:tc>
                <a:tc>
                  <a:txBody>
                    <a:bodyPr/>
                    <a:lstStyle/>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各市町村で地域の実情に応じた収納対策を充実していくことを勘案し、当面、現行どおり市町村ごとの運用とする</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lnR w="28575" cap="flat" cmpd="sng" algn="ctr">
                      <a:solidFill>
                        <a:schemeClr val="tx1"/>
                      </a:solidFill>
                      <a:prstDash val="solid"/>
                      <a:round/>
                      <a:headEnd type="none" w="med" len="med"/>
                      <a:tailEnd type="none" w="med" len="med"/>
                    </a:ln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smtClean="0">
                          <a:solidFill>
                            <a:schemeClr val="tx1"/>
                          </a:solidFill>
                          <a:latin typeface="HGPｺﾞｼｯｸM" panose="020B0600000000000000" pitchFamily="50" charset="-128"/>
                          <a:ea typeface="HGPｺﾞｼｯｸM" panose="020B0600000000000000" pitchFamily="50" charset="-128"/>
                        </a:rPr>
                        <a:t>―</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800" b="0" i="0" u="none" strike="noStrike" kern="1200" cap="none" spc="0" normalizeH="0" baseline="0" noProof="0" dirty="0" smtClean="0">
                          <a:ln>
                            <a:noFill/>
                          </a:ln>
                          <a:solidFill>
                            <a:prstClr val="black"/>
                          </a:solidFill>
                          <a:effectLst/>
                          <a:uLnTx/>
                          <a:uFillTx/>
                          <a:latin typeface="UD デジタル 教科書体 NP-B" panose="02020700000000000000" pitchFamily="18" charset="-128"/>
                          <a:ea typeface="UD デジタル 教科書体 NP-B" panose="02020700000000000000" pitchFamily="18" charset="-128"/>
                          <a:cs typeface="+mn-cs"/>
                        </a:rPr>
                        <a:t>滞納処分についての統一化すべき取組みについて、引き続き、市町村での取組状況、意見をうかがいながら、検討する。</a:t>
                      </a:r>
                      <a:endParaRPr kumimoji="1" lang="en-US" altLang="ja-JP" sz="800" b="0" i="0" u="none" strike="noStrike" kern="1200" cap="none" spc="0" normalizeH="0" baseline="0" noProof="0" dirty="0" smtClean="0">
                        <a:ln>
                          <a:noFill/>
                        </a:ln>
                        <a:solidFill>
                          <a:prstClr val="black"/>
                        </a:solidFill>
                        <a:effectLst/>
                        <a:uLnTx/>
                        <a:uFillTx/>
                        <a:latin typeface="UD デジタル 教科書体 NP-B" panose="02020700000000000000" pitchFamily="18" charset="-128"/>
                        <a:ea typeface="UD デジタル 教科書体 NP-B" panose="02020700000000000000" pitchFamily="18" charset="-128"/>
                        <a:cs typeface="+mn-cs"/>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51081998"/>
                  </a:ext>
                </a:extLst>
              </a:tr>
              <a:tr h="630469">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インセンティブ（収納）</a:t>
                      </a:r>
                    </a:p>
                  </a:txBody>
                  <a:tcPr anchor="ct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HGPｺﾞｼｯｸM" panose="020B0600000000000000" pitchFamily="50" charset="-128"/>
                          <a:ea typeface="HGPｺﾞｼｯｸM" panose="020B0600000000000000" pitchFamily="50" charset="-128"/>
                        </a:rPr>
                        <a:t>―</a:t>
                      </a:r>
                    </a:p>
                  </a:txBody>
                  <a:tcPr anchor="ctr"/>
                </a:tc>
                <a:tc>
                  <a:txBody>
                    <a:bodyPr/>
                    <a:lstStyle/>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目標収納率及び</a:t>
                      </a:r>
                      <a:r>
                        <a:rPr kumimoji="1" lang="zh-TW" altLang="en-US" sz="800" dirty="0">
                          <a:solidFill>
                            <a:schemeClr val="tx1"/>
                          </a:solidFill>
                          <a:latin typeface="HGPｺﾞｼｯｸM" panose="020B0600000000000000" pitchFamily="50" charset="-128"/>
                          <a:ea typeface="HGPｺﾞｼｯｸM" panose="020B0600000000000000" pitchFamily="50" charset="-128"/>
                        </a:rPr>
                        <a:t>規模別収納率上昇目標値</a:t>
                      </a:r>
                      <a:r>
                        <a:rPr kumimoji="1" lang="ja-JP" altLang="en-US" sz="800" dirty="0">
                          <a:solidFill>
                            <a:schemeClr val="tx1"/>
                          </a:solidFill>
                          <a:latin typeface="HGPｺﾞｼｯｸM" panose="020B0600000000000000" pitchFamily="50" charset="-128"/>
                          <a:ea typeface="HGPｺﾞｼｯｸM" panose="020B0600000000000000" pitchFamily="50" charset="-128"/>
                        </a:rPr>
                        <a:t>を設定</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lnR w="28575" cap="flat" cmpd="sng" algn="ctr">
                      <a:solidFill>
                        <a:schemeClr val="tx1"/>
                      </a:solidFill>
                      <a:prstDash val="solid"/>
                      <a:round/>
                      <a:headEnd type="none" w="med" len="med"/>
                      <a:tailEnd type="none" w="med" len="med"/>
                    </a:lnR>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800" dirty="0" smtClean="0">
                          <a:solidFill>
                            <a:schemeClr val="tx1"/>
                          </a:solidFill>
                          <a:latin typeface="ＭＳ Ｐ明朝" panose="02020600040205080304" pitchFamily="18" charset="-128"/>
                          <a:ea typeface="ＭＳ Ｐ明朝" panose="02020600040205080304" pitchFamily="18" charset="-128"/>
                        </a:rPr>
                        <a:t>引き続き、実績（目標収納率）と併せ、取組（収納率上昇目標）両面からの評価として取組を進めていく。</a:t>
                      </a:r>
                      <a:endParaRPr kumimoji="1" lang="en-US" altLang="ja-JP" sz="800" dirty="0" smtClean="0">
                        <a:solidFill>
                          <a:schemeClr val="tx1"/>
                        </a:solidFill>
                        <a:latin typeface="ＭＳ Ｐ明朝" panose="02020600040205080304" pitchFamily="18" charset="-128"/>
                        <a:ea typeface="ＭＳ Ｐ明朝" panose="02020600040205080304" pitchFamily="18"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en-US" altLang="ja-JP" sz="800" dirty="0" smtClean="0">
                          <a:solidFill>
                            <a:schemeClr val="tx1"/>
                          </a:solidFill>
                          <a:latin typeface="HGPｺﾞｼｯｸM" panose="020B0600000000000000" pitchFamily="50" charset="-128"/>
                          <a:ea typeface="HGPｺﾞｼｯｸM" panose="020B0600000000000000" pitchFamily="50" charset="-128"/>
                        </a:rPr>
                        <a:t>―</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noFill/>
                  </a:tcPr>
                </a:tc>
                <a:extLst>
                  <a:ext uri="{0D108BD9-81ED-4DB2-BD59-A6C34878D82A}">
                    <a16:rowId xmlns:a16="http://schemas.microsoft.com/office/drawing/2014/main" val="4077441112"/>
                  </a:ext>
                </a:extLst>
              </a:tr>
              <a:tr h="630469">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広報活動</a:t>
                      </a:r>
                    </a:p>
                  </a:txBody>
                  <a:tcPr anchor="ctr">
                    <a:solidFill>
                      <a:schemeClr val="bg1"/>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HGPｺﾞｼｯｸM" panose="020B0600000000000000" pitchFamily="50" charset="-128"/>
                          <a:ea typeface="HGPｺﾞｼｯｸM" panose="020B0600000000000000" pitchFamily="50" charset="-128"/>
                        </a:rPr>
                        <a:t>―</a:t>
                      </a:r>
                    </a:p>
                  </a:txBody>
                  <a:tcPr anchor="ctr">
                    <a:solidFill>
                      <a:schemeClr val="bg1"/>
                    </a:solid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800" b="0" i="0" u="none" strike="noStrike" kern="1200" baseline="0" dirty="0" smtClean="0">
                          <a:solidFill>
                            <a:schemeClr val="tx1"/>
                          </a:solidFill>
                          <a:latin typeface="HGPｺﾞｼｯｸM" panose="020B0600000000000000" pitchFamily="50" charset="-128"/>
                          <a:ea typeface="HGPｺﾞｼｯｸM" panose="020B0600000000000000" pitchFamily="50" charset="-128"/>
                          <a:cs typeface="+mn-cs"/>
                        </a:rPr>
                        <a:t>医療費適正化に関する啓発など、被保険者や関係機関等に対する広報事業について、府と市町村による共同実施</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lnR w="28575" cap="flat" cmpd="sng" algn="ctr">
                      <a:solidFill>
                        <a:schemeClr val="tx1"/>
                      </a:solidFill>
                      <a:prstDash val="solid"/>
                      <a:round/>
                      <a:headEnd type="none" w="med" len="med"/>
                      <a:tailEnd type="none" w="med" len="med"/>
                    </a:lnR>
                    <a:solidFill>
                      <a:schemeClr val="bg1"/>
                    </a:solid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800" b="0" i="0" u="none" strike="noStrike" kern="1200" baseline="0" dirty="0" smtClean="0">
                          <a:solidFill>
                            <a:schemeClr val="tx1"/>
                          </a:solidFill>
                          <a:latin typeface="ＭＳ Ｐ明朝" panose="02020600040205080304" pitchFamily="18" charset="-128"/>
                          <a:ea typeface="ＭＳ Ｐ明朝" panose="02020600040205080304" pitchFamily="18" charset="-128"/>
                          <a:cs typeface="+mn-cs"/>
                        </a:rPr>
                        <a:t>広報活動にける共同実施について検討したところ、年間計画を作成し、計画どおり府と市町村が広域的に広報活動を実施（共同実施）することとする。</a:t>
                      </a:r>
                      <a:endParaRPr kumimoji="1" lang="en-US" altLang="ja-JP" sz="800" dirty="0" smtClean="0">
                        <a:solidFill>
                          <a:schemeClr val="tx1"/>
                        </a:solidFill>
                        <a:latin typeface="ＭＳ Ｐ明朝" panose="02020600040205080304" pitchFamily="18" charset="-128"/>
                        <a:ea typeface="ＭＳ Ｐ明朝" panose="02020600040205080304" pitchFamily="18"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solidFill>
                      <a:schemeClr val="bg1"/>
                    </a:solid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800" dirty="0" smtClean="0">
                          <a:solidFill>
                            <a:schemeClr val="tx1"/>
                          </a:solidFill>
                          <a:latin typeface="UD デジタル 教科書体 NP-B" panose="02020700000000000000" pitchFamily="18" charset="-128"/>
                          <a:ea typeface="UD デジタル 教科書体 NP-B" panose="02020700000000000000" pitchFamily="18" charset="-128"/>
                        </a:rPr>
                        <a:t>令和６年度からの広報における年間計画について、重点的に広報すべき項目を中心に検討を進める。</a:t>
                      </a:r>
                      <a:endParaRPr kumimoji="1" lang="en-US" altLang="ja-JP" sz="800" dirty="0" smtClean="0">
                        <a:solidFill>
                          <a:schemeClr val="tx1"/>
                        </a:solidFill>
                        <a:latin typeface="UD デジタル 教科書体 NP-B" panose="02020700000000000000" pitchFamily="18" charset="-128"/>
                        <a:ea typeface="UD デジタル 教科書体 NP-B" panose="02020700000000000000" pitchFamily="18"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noFill/>
                  </a:tcPr>
                </a:tc>
                <a:extLst>
                  <a:ext uri="{0D108BD9-81ED-4DB2-BD59-A6C34878D82A}">
                    <a16:rowId xmlns:a16="http://schemas.microsoft.com/office/drawing/2014/main" val="3213968001"/>
                  </a:ext>
                </a:extLst>
              </a:tr>
              <a:tr h="315235">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報奨金制度</a:t>
                      </a:r>
                      <a:endParaRPr kumimoji="1" lang="ja-JP" altLang="en-US" sz="800" dirty="0">
                        <a:solidFill>
                          <a:schemeClr val="tx1"/>
                        </a:solidFill>
                        <a:latin typeface="HGPｺﾞｼｯｸM" panose="020B0600000000000000" pitchFamily="50" charset="-128"/>
                        <a:ea typeface="HGPｺﾞｼｯｸM" panose="020B0600000000000000" pitchFamily="50" charset="-128"/>
                      </a:endParaRPr>
                    </a:p>
                  </a:txBody>
                  <a:tcPr anchor="ctr">
                    <a:solidFill>
                      <a:schemeClr val="bg1"/>
                    </a:solidFill>
                  </a:tcPr>
                </a:tc>
                <a:tc hMerge="1">
                  <a:txBody>
                    <a:bodyPr/>
                    <a:lstStyle/>
                    <a:p>
                      <a:pPr algn="ctr"/>
                      <a:endParaRPr kumimoji="1" lang="ja-JP" altLang="en-US" sz="800" dirty="0">
                        <a:solidFill>
                          <a:schemeClr val="tx1"/>
                        </a:solidFill>
                        <a:latin typeface="HGPｺﾞｼｯｸM" panose="020B0600000000000000" pitchFamily="50" charset="-128"/>
                        <a:ea typeface="HGPｺﾞｼｯｸM" panose="020B0600000000000000" pitchFamily="50" charset="-128"/>
                      </a:endParaRPr>
                    </a:p>
                  </a:txBody>
                  <a:tcPr anchor="ctr">
                    <a:solidFill>
                      <a:schemeClr val="bg1"/>
                    </a:solidFill>
                  </a:tcPr>
                </a:tc>
                <a:tc>
                  <a:txBody>
                    <a:bodyPr/>
                    <a:lstStyle/>
                    <a:p>
                      <a:pPr algn="ctr"/>
                      <a:r>
                        <a:rPr kumimoji="1" lang="ja-JP" altLang="en-US" sz="800" dirty="0">
                          <a:solidFill>
                            <a:schemeClr val="tx1"/>
                          </a:solidFill>
                          <a:latin typeface="HGPｺﾞｼｯｸM" panose="020B0600000000000000" pitchFamily="50" charset="-128"/>
                          <a:ea typeface="HGPｺﾞｼｯｸM" panose="020B0600000000000000" pitchFamily="50" charset="-128"/>
                        </a:rPr>
                        <a:t>統一</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pPr algn="ctr"/>
                      <a:r>
                        <a:rPr kumimoji="1" lang="ja-JP" altLang="en-US" sz="800" dirty="0">
                          <a:solidFill>
                            <a:schemeClr val="tx1"/>
                          </a:solidFill>
                          <a:latin typeface="HGPｺﾞｼｯｸM" panose="020B0600000000000000" pitchFamily="50" charset="-128"/>
                          <a:ea typeface="HGPｺﾞｼｯｸM" panose="020B0600000000000000" pitchFamily="50" charset="-128"/>
                        </a:rPr>
                        <a:t>（激変緩和対象）</a:t>
                      </a:r>
                    </a:p>
                  </a:txBody>
                  <a:tcPr anchor="ctr">
                    <a:solidFill>
                      <a:schemeClr val="bg1"/>
                    </a:solidFill>
                  </a:tcPr>
                </a:tc>
                <a:tc>
                  <a:txBody>
                    <a:bodyPr/>
                    <a:lstStyle/>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激変緩和措置期間に限り、</a:t>
                      </a: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実施</a:t>
                      </a:r>
                      <a:endParaRPr kumimoji="1" lang="en-US" altLang="ja-JP" sz="800" dirty="0" smtClean="0">
                        <a:solidFill>
                          <a:schemeClr val="tx1"/>
                        </a:solidFill>
                        <a:latin typeface="HGPｺﾞｼｯｸM" panose="020B0600000000000000" pitchFamily="50" charset="-128"/>
                        <a:ea typeface="HGPｺﾞｼｯｸM" panose="020B0600000000000000" pitchFamily="50" charset="-128"/>
                      </a:endParaRP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endParaRPr kumimoji="1" lang="en-US" altLang="ja-JP" sz="800" dirty="0" smtClean="0">
                        <a:solidFill>
                          <a:schemeClr val="tx1"/>
                        </a:solidFill>
                        <a:latin typeface="HGPｺﾞｼｯｸM" panose="020B0600000000000000" pitchFamily="50" charset="-128"/>
                        <a:ea typeface="HGPｺﾞｼｯｸM" panose="020B0600000000000000" pitchFamily="50" charset="-128"/>
                      </a:endParaRP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en-US" altLang="ja-JP" sz="800" dirty="0" smtClean="0">
                          <a:solidFill>
                            <a:schemeClr val="tx1"/>
                          </a:solidFill>
                          <a:latin typeface="HGPｺﾞｼｯｸM" panose="020B0600000000000000" pitchFamily="50" charset="-128"/>
                          <a:ea typeface="HGPｺﾞｼｯｸM" panose="020B0600000000000000" pitchFamily="50" charset="-128"/>
                        </a:rPr>
                        <a:t>※</a:t>
                      </a: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平成</a:t>
                      </a:r>
                      <a:r>
                        <a:rPr kumimoji="1" lang="en-US" altLang="ja-JP" sz="800" dirty="0" smtClean="0">
                          <a:solidFill>
                            <a:schemeClr val="tx1"/>
                          </a:solidFill>
                          <a:latin typeface="HGPｺﾞｼｯｸM" panose="020B0600000000000000" pitchFamily="50" charset="-128"/>
                          <a:ea typeface="HGPｺﾞｼｯｸM" panose="020B0600000000000000" pitchFamily="50" charset="-128"/>
                        </a:rPr>
                        <a:t>29</a:t>
                      </a: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年度に整理済み</a:t>
                      </a:r>
                      <a:endParaRPr kumimoji="1" lang="en-US" altLang="ja-JP" sz="800" dirty="0" smtClean="0">
                        <a:solidFill>
                          <a:schemeClr val="tx1"/>
                        </a:solidFill>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lnR w="28575" cap="flat" cmpd="sng" algn="ctr">
                      <a:solidFill>
                        <a:schemeClr val="tx1"/>
                      </a:solidFill>
                      <a:prstDash val="solid"/>
                      <a:round/>
                      <a:headEnd type="none" w="med" len="med"/>
                      <a:tailEnd type="none" w="med" len="med"/>
                    </a:lnR>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HGPｺﾞｼｯｸM" panose="020B0600000000000000" pitchFamily="50" charset="-128"/>
                          <a:ea typeface="HGPｺﾞｼｯｸM" panose="020B0600000000000000" pitchFamily="50" charset="-128"/>
                        </a:rPr>
                        <a:t>―</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B w="28575"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HGPｺﾞｼｯｸM" panose="020B0600000000000000" pitchFamily="50" charset="-128"/>
                          <a:ea typeface="HGPｺﾞｼｯｸM" panose="020B0600000000000000" pitchFamily="50" charset="-128"/>
                        </a:rPr>
                        <a:t>―</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B w="285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220917763"/>
                  </a:ext>
                </a:extLst>
              </a:tr>
            </a:tbl>
          </a:graphicData>
        </a:graphic>
      </p:graphicFrame>
      <p:sp>
        <p:nvSpPr>
          <p:cNvPr id="5" name="タイトル 1"/>
          <p:cNvSpPr>
            <a:spLocks noGrp="1"/>
          </p:cNvSpPr>
          <p:nvPr>
            <p:ph type="title"/>
          </p:nvPr>
        </p:nvSpPr>
        <p:spPr>
          <a:xfrm>
            <a:off x="457200" y="18597"/>
            <a:ext cx="8229600" cy="490066"/>
          </a:xfrm>
        </p:spPr>
        <p:txBody>
          <a:bodyPr>
            <a:noAutofit/>
          </a:bodyPr>
          <a:lstStyle/>
          <a:p>
            <a:r>
              <a:rPr lang="ja-JP" altLang="en-US" sz="1800" dirty="0" smtClean="0">
                <a:latin typeface="HGS創英角ｺﾞｼｯｸUB" panose="020B0900000000000000" pitchFamily="50" charset="-128"/>
                <a:ea typeface="HGS創英角ｺﾞｼｯｸUB" panose="020B0900000000000000" pitchFamily="50" charset="-128"/>
              </a:rPr>
              <a:t>令和４年度</a:t>
            </a:r>
            <a:r>
              <a:rPr lang="ja-JP" altLang="en-US" sz="1800" dirty="0">
                <a:latin typeface="HGS創英角ｺﾞｼｯｸUB" panose="020B0900000000000000" pitchFamily="50" charset="-128"/>
                <a:ea typeface="HGS創英角ｺﾞｼｯｸUB" panose="020B0900000000000000" pitchFamily="50" charset="-128"/>
              </a:rPr>
              <a:t>　</a:t>
            </a:r>
            <a:r>
              <a:rPr lang="ja-JP" altLang="en-US" sz="1800" dirty="0" smtClean="0">
                <a:latin typeface="HGS創英角ｺﾞｼｯｸUB" panose="020B0900000000000000" pitchFamily="50" charset="-128"/>
                <a:ea typeface="HGS創英角ｺﾞｼｯｸUB" panose="020B0900000000000000" pitchFamily="50" charset="-128"/>
              </a:rPr>
              <a:t>事業</a:t>
            </a:r>
            <a:r>
              <a:rPr lang="ja-JP" altLang="en-US" sz="1800" dirty="0">
                <a:latin typeface="HGS創英角ｺﾞｼｯｸUB" panose="020B0900000000000000" pitchFamily="50" charset="-128"/>
                <a:ea typeface="HGS創英角ｺﾞｼｯｸUB" panose="020B0900000000000000" pitchFamily="50" charset="-128"/>
              </a:rPr>
              <a:t>運営検討Ｗ・Ｇの検討</a:t>
            </a:r>
            <a:r>
              <a:rPr lang="ja-JP" altLang="en-US" sz="1800" dirty="0" smtClean="0">
                <a:latin typeface="HGS創英角ｺﾞｼｯｸUB" panose="020B0900000000000000" pitchFamily="50" charset="-128"/>
                <a:ea typeface="HGS創英角ｺﾞｼｯｸUB" panose="020B0900000000000000" pitchFamily="50" charset="-128"/>
              </a:rPr>
              <a:t>事項</a:t>
            </a:r>
            <a:endParaRPr kumimoji="1" lang="ja-JP" altLang="en-US" sz="1800" dirty="0">
              <a:latin typeface="HGS創英角ｺﾞｼｯｸUB" panose="020B0900000000000000" pitchFamily="50" charset="-128"/>
              <a:ea typeface="HGS創英角ｺﾞｼｯｸUB" panose="020B0900000000000000" pitchFamily="50" charset="-128"/>
            </a:endParaRPr>
          </a:p>
        </p:txBody>
      </p:sp>
      <p:sp>
        <p:nvSpPr>
          <p:cNvPr id="6" name="スライド番号プレースホルダー 5"/>
          <p:cNvSpPr>
            <a:spLocks noGrp="1"/>
          </p:cNvSpPr>
          <p:nvPr>
            <p:ph type="sldNum" sz="quarter" idx="12"/>
          </p:nvPr>
        </p:nvSpPr>
        <p:spPr>
          <a:xfrm>
            <a:off x="6974904" y="6356350"/>
            <a:ext cx="2133600" cy="365125"/>
          </a:xfrm>
        </p:spPr>
        <p:txBody>
          <a:bodyPr/>
          <a:lstStyle/>
          <a:p>
            <a:fld id="{E4D4D2C3-0BAC-45EE-BEAA-AC94A6365396}" type="slidenum">
              <a:rPr kumimoji="1" lang="ja-JP" altLang="en-US" smtClean="0"/>
              <a:t>4</a:t>
            </a:fld>
            <a:endParaRPr kumimoji="1" lang="ja-JP" altLang="en-US" dirty="0"/>
          </a:p>
        </p:txBody>
      </p:sp>
      <p:sp>
        <p:nvSpPr>
          <p:cNvPr id="7" name="大かっこ 6"/>
          <p:cNvSpPr/>
          <p:nvPr/>
        </p:nvSpPr>
        <p:spPr>
          <a:xfrm>
            <a:off x="4733364" y="3789040"/>
            <a:ext cx="1998875" cy="504056"/>
          </a:xfrm>
          <a:prstGeom prst="bracketPair">
            <a:avLst/>
          </a:prstGeom>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spTree>
    <p:extLst>
      <p:ext uri="{BB962C8B-B14F-4D97-AF65-F5344CB8AC3E}">
        <p14:creationId xmlns:p14="http://schemas.microsoft.com/office/powerpoint/2010/main" val="71464967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732352189"/>
              </p:ext>
            </p:extLst>
          </p:nvPr>
        </p:nvGraphicFramePr>
        <p:xfrm>
          <a:off x="457200" y="424557"/>
          <a:ext cx="8435282" cy="4499600"/>
        </p:xfrm>
        <a:graphic>
          <a:graphicData uri="http://schemas.openxmlformats.org/drawingml/2006/table">
            <a:tbl>
              <a:tblPr firstRow="1" bandRow="1">
                <a:tableStyleId>{5940675A-B579-460E-94D1-54222C63F5DA}</a:tableStyleId>
              </a:tblPr>
              <a:tblGrid>
                <a:gridCol w="719886">
                  <a:extLst>
                    <a:ext uri="{9D8B030D-6E8A-4147-A177-3AD203B41FA5}">
                      <a16:colId xmlns:a16="http://schemas.microsoft.com/office/drawing/2014/main" val="2964373169"/>
                    </a:ext>
                  </a:extLst>
                </a:gridCol>
                <a:gridCol w="793172">
                  <a:extLst>
                    <a:ext uri="{9D8B030D-6E8A-4147-A177-3AD203B41FA5}">
                      <a16:colId xmlns:a16="http://schemas.microsoft.com/office/drawing/2014/main" val="3143523431"/>
                    </a:ext>
                  </a:extLst>
                </a:gridCol>
                <a:gridCol w="2307408">
                  <a:extLst>
                    <a:ext uri="{9D8B030D-6E8A-4147-A177-3AD203B41FA5}">
                      <a16:colId xmlns:a16="http://schemas.microsoft.com/office/drawing/2014/main" val="1846586638"/>
                    </a:ext>
                  </a:extLst>
                </a:gridCol>
                <a:gridCol w="2307408">
                  <a:extLst>
                    <a:ext uri="{9D8B030D-6E8A-4147-A177-3AD203B41FA5}">
                      <a16:colId xmlns:a16="http://schemas.microsoft.com/office/drawing/2014/main" val="1831131068"/>
                    </a:ext>
                  </a:extLst>
                </a:gridCol>
                <a:gridCol w="2307408">
                  <a:extLst>
                    <a:ext uri="{9D8B030D-6E8A-4147-A177-3AD203B41FA5}">
                      <a16:colId xmlns:a16="http://schemas.microsoft.com/office/drawing/2014/main" val="850145452"/>
                    </a:ext>
                  </a:extLst>
                </a:gridCol>
              </a:tblGrid>
              <a:tr h="288032">
                <a:tc rowSpan="2">
                  <a:txBody>
                    <a:bodyPr/>
                    <a:lstStyle/>
                    <a:p>
                      <a:pPr algn="ctr"/>
                      <a:r>
                        <a:rPr kumimoji="1" lang="ja-JP" altLang="en-US" sz="800" dirty="0">
                          <a:solidFill>
                            <a:schemeClr val="tx1"/>
                          </a:solidFill>
                          <a:latin typeface="HGPｺﾞｼｯｸE" panose="020B0900000000000000" pitchFamily="50" charset="-128"/>
                          <a:ea typeface="HGPｺﾞｼｯｸE" panose="020B0900000000000000" pitchFamily="50" charset="-128"/>
                        </a:rPr>
                        <a:t>項目</a:t>
                      </a:r>
                    </a:p>
                  </a:txBody>
                  <a:tcPr anchor="ctr">
                    <a:solidFill>
                      <a:schemeClr val="accent6">
                        <a:lumMod val="60000"/>
                        <a:lumOff val="40000"/>
                      </a:schemeClr>
                    </a:solidFill>
                  </a:tcPr>
                </a:tc>
                <a:tc gridSpan="2">
                  <a:txBody>
                    <a:bodyPr/>
                    <a:lstStyle/>
                    <a:p>
                      <a:pPr algn="ctr"/>
                      <a:r>
                        <a:rPr kumimoji="1" lang="ja-JP" altLang="en-US" sz="800" dirty="0">
                          <a:solidFill>
                            <a:schemeClr val="tx1"/>
                          </a:solidFill>
                          <a:latin typeface="HGPｺﾞｼｯｸE" panose="020B0900000000000000" pitchFamily="50" charset="-128"/>
                          <a:ea typeface="HGPｺﾞｼｯｸE" panose="020B0900000000000000" pitchFamily="50" charset="-128"/>
                        </a:rPr>
                        <a:t>運営方針等決定状況</a:t>
                      </a:r>
                    </a:p>
                  </a:txBody>
                  <a:tcPr anchor="ctr">
                    <a:lnR w="28575" cap="flat" cmpd="sng" algn="ctr">
                      <a:solidFill>
                        <a:schemeClr val="tx1"/>
                      </a:solidFill>
                      <a:prstDash val="solid"/>
                      <a:round/>
                      <a:headEnd type="none" w="med" len="med"/>
                      <a:tailEnd type="none" w="med" len="med"/>
                    </a:lnR>
                    <a:solidFill>
                      <a:schemeClr val="accent6">
                        <a:lumMod val="60000"/>
                        <a:lumOff val="40000"/>
                      </a:schemeClr>
                    </a:solidFill>
                  </a:tcPr>
                </a:tc>
                <a:tc hMerge="1">
                  <a:txBody>
                    <a:bodyPr/>
                    <a:lstStyle/>
                    <a:p>
                      <a:pPr algn="ctr"/>
                      <a:endParaRPr kumimoji="1" lang="ja-JP" altLang="en-US" dirty="0"/>
                    </a:p>
                  </a:txBody>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800" dirty="0" smtClean="0">
                          <a:solidFill>
                            <a:schemeClr val="tx1"/>
                          </a:solidFill>
                          <a:latin typeface="HGPｺﾞｼｯｸE" panose="020B0900000000000000" pitchFamily="50" charset="-128"/>
                          <a:ea typeface="HGPｺﾞｼｯｸE" panose="020B0900000000000000" pitchFamily="50" charset="-128"/>
                        </a:rPr>
                        <a:t>令和４年度の検討結果</a:t>
                      </a:r>
                      <a:endParaRPr kumimoji="1" lang="en-US" altLang="ja-JP" sz="800" dirty="0" smtClean="0">
                        <a:solidFill>
                          <a:schemeClr val="tx1"/>
                        </a:solidFill>
                        <a:latin typeface="HGPｺﾞｼｯｸE" panose="020B0900000000000000" pitchFamily="50" charset="-128"/>
                        <a:ea typeface="HGPｺﾞｼｯｸE" panose="020B09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solidFill>
                      <a:schemeClr val="accent6">
                        <a:lumMod val="60000"/>
                        <a:lumOff val="40000"/>
                      </a:schemeClr>
                    </a:solidFill>
                  </a:tcPr>
                </a:tc>
                <a:tc rowSpan="2">
                  <a:txBody>
                    <a:bodyPr/>
                    <a:lstStyle/>
                    <a:p>
                      <a:pPr algn="ctr"/>
                      <a:r>
                        <a:rPr kumimoji="1" lang="ja-JP" altLang="en-US" sz="800" dirty="0" smtClean="0">
                          <a:solidFill>
                            <a:schemeClr val="tx1"/>
                          </a:solidFill>
                          <a:latin typeface="HGPｺﾞｼｯｸE" panose="020B0900000000000000" pitchFamily="50" charset="-128"/>
                          <a:ea typeface="HGPｺﾞｼｯｸE" panose="020B0900000000000000" pitchFamily="50" charset="-128"/>
                        </a:rPr>
                        <a:t>令和５年度に検討すべき主な事項</a:t>
                      </a:r>
                      <a:endParaRPr kumimoji="1" lang="en-US" altLang="ja-JP" sz="800" dirty="0" smtClean="0">
                        <a:solidFill>
                          <a:schemeClr val="tx1"/>
                        </a:solidFill>
                        <a:latin typeface="HGPｺﾞｼｯｸE" panose="020B0900000000000000" pitchFamily="50" charset="-128"/>
                        <a:ea typeface="HGPｺﾞｼｯｸE" panose="020B09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solidFill>
                      <a:schemeClr val="accent6">
                        <a:lumMod val="60000"/>
                        <a:lumOff val="40000"/>
                      </a:schemeClr>
                    </a:solidFill>
                  </a:tcPr>
                </a:tc>
                <a:extLst>
                  <a:ext uri="{0D108BD9-81ED-4DB2-BD59-A6C34878D82A}">
                    <a16:rowId xmlns:a16="http://schemas.microsoft.com/office/drawing/2014/main" val="413587894"/>
                  </a:ext>
                </a:extLst>
              </a:tr>
              <a:tr h="432048">
                <a:tc vMerge="1">
                  <a:txBody>
                    <a:bodyPr/>
                    <a:lstStyle/>
                    <a:p>
                      <a:endParaRPr kumimoji="1" lang="ja-JP" altLang="en-US"/>
                    </a:p>
                  </a:txBody>
                  <a:tcPr/>
                </a:tc>
                <a:tc>
                  <a:txBody>
                    <a:bodyPr/>
                    <a:lstStyle/>
                    <a:p>
                      <a:pPr algn="ctr"/>
                      <a:r>
                        <a:rPr kumimoji="1" lang="ja-JP" altLang="en-US" sz="800" dirty="0">
                          <a:solidFill>
                            <a:schemeClr val="tx1"/>
                          </a:solidFill>
                          <a:latin typeface="HGPｺﾞｼｯｸE" panose="020B0900000000000000" pitchFamily="50" charset="-128"/>
                          <a:ea typeface="HGPｺﾞｼｯｸE" panose="020B0900000000000000" pitchFamily="50" charset="-128"/>
                        </a:rPr>
                        <a:t>方向性</a:t>
                      </a:r>
                    </a:p>
                  </a:txBody>
                  <a:tcPr anchor="ctr">
                    <a:solidFill>
                      <a:schemeClr val="accent6">
                        <a:lumMod val="60000"/>
                        <a:lumOff val="40000"/>
                      </a:schemeClr>
                    </a:solidFill>
                  </a:tcPr>
                </a:tc>
                <a:tc>
                  <a:txBody>
                    <a:bodyPr/>
                    <a:lstStyle/>
                    <a:p>
                      <a:pPr algn="ctr"/>
                      <a:r>
                        <a:rPr kumimoji="1" lang="ja-JP" altLang="en-US" sz="800" dirty="0">
                          <a:solidFill>
                            <a:schemeClr val="tx1"/>
                          </a:solidFill>
                          <a:latin typeface="HGPｺﾞｼｯｸE" panose="020B0900000000000000" pitchFamily="50" charset="-128"/>
                          <a:ea typeface="HGPｺﾞｼｯｸE" panose="020B0900000000000000" pitchFamily="50" charset="-128"/>
                        </a:rPr>
                        <a:t>基　　　　準　　　　等</a:t>
                      </a:r>
                    </a:p>
                  </a:txBody>
                  <a:tcPr anchor="ctr">
                    <a:lnR w="28575" cap="flat" cmpd="sng" algn="ctr">
                      <a:solidFill>
                        <a:schemeClr val="tx1"/>
                      </a:solidFill>
                      <a:prstDash val="solid"/>
                      <a:round/>
                      <a:headEnd type="none" w="med" len="med"/>
                      <a:tailEnd type="none" w="med" len="med"/>
                    </a:lnR>
                    <a:solidFill>
                      <a:schemeClr val="accent6">
                        <a:lumMod val="60000"/>
                        <a:lumOff val="40000"/>
                      </a:schemeClr>
                    </a:solidFill>
                  </a:tcPr>
                </a:tc>
                <a:tc vMerge="1">
                  <a:txBody>
                    <a:bodyPr/>
                    <a:lstStyle/>
                    <a:p>
                      <a:endParaRPr kumimoji="1" lang="ja-JP" altLang="en-US" dirty="0"/>
                    </a:p>
                  </a:txBody>
                  <a:tcPr/>
                </a:tc>
                <a:tc vMerge="1">
                  <a:txBody>
                    <a:bodyPr/>
                    <a:lstStyle/>
                    <a:p>
                      <a:endParaRPr kumimoji="1" lang="ja-JP" altLang="en-US"/>
                    </a:p>
                  </a:txBody>
                  <a:tcPr/>
                </a:tc>
                <a:extLst>
                  <a:ext uri="{0D108BD9-81ED-4DB2-BD59-A6C34878D82A}">
                    <a16:rowId xmlns:a16="http://schemas.microsoft.com/office/drawing/2014/main" val="3377723001"/>
                  </a:ext>
                </a:extLst>
              </a:tr>
              <a:tr h="31523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精神・結核</a:t>
                      </a:r>
                      <a:endParaRPr kumimoji="1" lang="en-US" altLang="ja-JP" sz="800" dirty="0" smtClean="0">
                        <a:solidFill>
                          <a:schemeClr val="tx1"/>
                        </a:solidFill>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給付</a:t>
                      </a:r>
                      <a:endParaRPr kumimoji="1" lang="ja-JP" altLang="en-US" sz="800" dirty="0">
                        <a:solidFill>
                          <a:schemeClr val="tx1"/>
                        </a:solidFill>
                        <a:latin typeface="HGPｺﾞｼｯｸM" panose="020B0600000000000000" pitchFamily="50" charset="-128"/>
                        <a:ea typeface="HGPｺﾞｼｯｸM" panose="020B0600000000000000" pitchFamily="50" charset="-128"/>
                      </a:endParaRPr>
                    </a:p>
                  </a:txBody>
                  <a:tcPr anchor="ctr">
                    <a:solidFill>
                      <a:schemeClr val="bg1"/>
                    </a:solidFill>
                  </a:tcPr>
                </a:tc>
                <a:tc>
                  <a:txBody>
                    <a:bodyPr/>
                    <a:lstStyle/>
                    <a:p>
                      <a:pPr algn="ctr"/>
                      <a:r>
                        <a:rPr kumimoji="1" lang="ja-JP" altLang="en-US" sz="800" dirty="0" err="1" smtClean="0">
                          <a:solidFill>
                            <a:schemeClr val="tx1"/>
                          </a:solidFill>
                          <a:latin typeface="HGPｺﾞｼｯｸM" panose="020B0600000000000000" pitchFamily="50" charset="-128"/>
                          <a:ea typeface="HGPｺﾞｼｯｸM" panose="020B0600000000000000" pitchFamily="50" charset="-128"/>
                        </a:rPr>
                        <a:t>ー</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solidFill>
                      <a:schemeClr val="bg1"/>
                    </a:solid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激変緩和措置期間中である令和５年度末までは、現行制度を継続</a:t>
                      </a:r>
                      <a:endParaRPr kumimoji="1" lang="en-US" altLang="ja-JP" sz="800" dirty="0" smtClean="0">
                        <a:solidFill>
                          <a:schemeClr val="tx1"/>
                        </a:solidFill>
                        <a:latin typeface="HGPｺﾞｼｯｸM" panose="020B0600000000000000" pitchFamily="50" charset="-128"/>
                        <a:ea typeface="HGPｺﾞｼｯｸM" panose="020B0600000000000000" pitchFamily="50" charset="-128"/>
                      </a:endParaRPr>
                    </a:p>
                  </a:txBody>
                  <a:tcPr anchor="ctr">
                    <a:lnR w="28575" cap="flat" cmpd="sng" algn="ctr">
                      <a:solidFill>
                        <a:schemeClr val="tx1"/>
                      </a:solidFill>
                      <a:prstDash val="solid"/>
                      <a:round/>
                      <a:headEnd type="none" w="med" len="med"/>
                      <a:tailEnd type="none" w="med" len="med"/>
                    </a:lnR>
                    <a:solidFill>
                      <a:schemeClr val="bg1"/>
                    </a:solid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800" i="0" dirty="0" smtClean="0">
                          <a:solidFill>
                            <a:schemeClr val="tx1"/>
                          </a:solidFill>
                          <a:latin typeface="ＭＳ Ｐ明朝" panose="02020600040205080304" pitchFamily="18" charset="-128"/>
                          <a:ea typeface="ＭＳ Ｐ明朝" panose="02020600040205080304" pitchFamily="18" charset="-128"/>
                        </a:rPr>
                        <a:t>令和６年度以降のあり方について、市町村の意向調査（継続及び廃止）結果をもとに検討したところ、任意給付</a:t>
                      </a:r>
                      <a:r>
                        <a:rPr kumimoji="1" lang="ja-JP" altLang="en-US" sz="800" i="0" strike="noStrike" dirty="0" smtClean="0">
                          <a:solidFill>
                            <a:schemeClr val="tx1"/>
                          </a:solidFill>
                          <a:latin typeface="ＭＳ Ｐ明朝" panose="02020600040205080304" pitchFamily="18" charset="-128"/>
                          <a:ea typeface="ＭＳ Ｐ明朝" panose="02020600040205080304" pitchFamily="18" charset="-128"/>
                        </a:rPr>
                        <a:t>の</a:t>
                      </a:r>
                      <a:r>
                        <a:rPr kumimoji="1" lang="ja-JP" altLang="en-US" sz="800" i="0" dirty="0" smtClean="0">
                          <a:solidFill>
                            <a:schemeClr val="tx1"/>
                          </a:solidFill>
                          <a:latin typeface="ＭＳ Ｐ明朝" panose="02020600040205080304" pitchFamily="18" charset="-128"/>
                          <a:ea typeface="ＭＳ Ｐ明朝" panose="02020600040205080304" pitchFamily="18" charset="-128"/>
                        </a:rPr>
                        <a:t>対象者への経済的な影響や近年の対象者の増加傾向を考慮すると、現時点で廃止することは困難なため、当面の間は現行制度を継続することとした。</a:t>
                      </a:r>
                      <a:r>
                        <a:rPr kumimoji="1" lang="en-US" altLang="ja-JP" sz="800" i="0" dirty="0" smtClean="0">
                          <a:solidFill>
                            <a:schemeClr val="tx1"/>
                          </a:solidFill>
                          <a:latin typeface="ＭＳ Ｐ明朝" panose="02020600040205080304" pitchFamily="18" charset="-128"/>
                          <a:ea typeface="ＭＳ Ｐ明朝" panose="02020600040205080304" pitchFamily="18" charset="-128"/>
                        </a:rPr>
                        <a:t/>
                      </a:r>
                      <a:br>
                        <a:rPr kumimoji="1" lang="en-US" altLang="ja-JP" sz="800" i="0" dirty="0" smtClean="0">
                          <a:solidFill>
                            <a:schemeClr val="tx1"/>
                          </a:solidFill>
                          <a:latin typeface="ＭＳ Ｐ明朝" panose="02020600040205080304" pitchFamily="18" charset="-128"/>
                          <a:ea typeface="ＭＳ Ｐ明朝" panose="02020600040205080304" pitchFamily="18" charset="-128"/>
                        </a:rPr>
                      </a:br>
                      <a:r>
                        <a:rPr kumimoji="1" lang="ja-JP" altLang="en-US" sz="800" dirty="0" smtClean="0">
                          <a:solidFill>
                            <a:schemeClr val="tx1"/>
                          </a:solidFill>
                          <a:latin typeface="ＭＳ Ｐ明朝" panose="02020600040205080304" pitchFamily="18" charset="-128"/>
                          <a:ea typeface="ＭＳ Ｐ明朝" panose="02020600040205080304" pitchFamily="18" charset="-128"/>
                        </a:rPr>
                        <a:t>次期運営方針の対象期間中に、廃止した都道府県や組合の状況等についての実態調査を実施（概ね３年に１回）し、継続の可否について検討。</a:t>
                      </a:r>
                      <a:endParaRPr kumimoji="1" lang="en-US" altLang="ja-JP" sz="800" dirty="0">
                        <a:solidFill>
                          <a:schemeClr val="tx1"/>
                        </a:solidFill>
                        <a:latin typeface="ＭＳ Ｐ明朝" panose="02020600040205080304" pitchFamily="18" charset="-128"/>
                        <a:ea typeface="ＭＳ Ｐ明朝" panose="02020600040205080304" pitchFamily="18"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en-US" altLang="ja-JP" sz="800" dirty="0" smtClean="0">
                          <a:solidFill>
                            <a:schemeClr val="tx1"/>
                          </a:solidFill>
                          <a:latin typeface="HGPｺﾞｼｯｸM" panose="020B0600000000000000" pitchFamily="50" charset="-128"/>
                          <a:ea typeface="HGPｺﾞｼｯｸM" panose="020B0600000000000000" pitchFamily="50" charset="-128"/>
                        </a:rPr>
                        <a:t>―</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noFill/>
                  </a:tcPr>
                </a:tc>
                <a:extLst>
                  <a:ext uri="{0D108BD9-81ED-4DB2-BD59-A6C34878D82A}">
                    <a16:rowId xmlns:a16="http://schemas.microsoft.com/office/drawing/2014/main" val="2462642917"/>
                  </a:ext>
                </a:extLst>
              </a:tr>
              <a:tr h="63046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高額療養費の計算方法等</a:t>
                      </a:r>
                      <a:endParaRPr kumimoji="1" lang="ja-JP" altLang="en-US" sz="800" dirty="0">
                        <a:solidFill>
                          <a:schemeClr val="tx1"/>
                        </a:solidFill>
                        <a:latin typeface="HGPｺﾞｼｯｸM" panose="020B0600000000000000" pitchFamily="50" charset="-128"/>
                        <a:ea typeface="HGPｺﾞｼｯｸM" panose="020B0600000000000000" pitchFamily="50" charset="-128"/>
                      </a:endParaRPr>
                    </a:p>
                  </a:txBody>
                  <a:tcPr anchor="ctr">
                    <a:solidFill>
                      <a:schemeClr val="bg1"/>
                    </a:solidFill>
                  </a:tcPr>
                </a:tc>
                <a:tc>
                  <a:txBody>
                    <a:bodyPr/>
                    <a:lstStyle/>
                    <a:p>
                      <a:pPr algn="ctr"/>
                      <a:r>
                        <a:rPr kumimoji="1" lang="ja-JP" altLang="en-US" sz="800" dirty="0" err="1" smtClean="0">
                          <a:solidFill>
                            <a:schemeClr val="tx1"/>
                          </a:solidFill>
                          <a:latin typeface="HGPｺﾞｼｯｸM" panose="020B0600000000000000" pitchFamily="50" charset="-128"/>
                          <a:ea typeface="HGPｺﾞｼｯｸM" panose="020B0600000000000000" pitchFamily="50" charset="-128"/>
                        </a:rPr>
                        <a:t>ー</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solidFill>
                      <a:schemeClr val="bg1"/>
                    </a:solidFill>
                  </a:tcPr>
                </a:tc>
                <a:tc>
                  <a:txBody>
                    <a:bodyPr/>
                    <a:lstStyle/>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高額療養費の計算方法や申請勧奨事務</a:t>
                      </a: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については、適宜、事務運用を定めて実施。</a:t>
                      </a:r>
                      <a:endParaRPr kumimoji="1" lang="en-US" altLang="ja-JP" sz="800" strike="sngStrike" dirty="0" smtClean="0">
                        <a:solidFill>
                          <a:schemeClr val="tx1"/>
                        </a:solidFill>
                        <a:latin typeface="HGPｺﾞｼｯｸM" panose="020B0600000000000000" pitchFamily="50" charset="-128"/>
                        <a:ea typeface="HGPｺﾞｼｯｸM" panose="020B0600000000000000" pitchFamily="50" charset="-128"/>
                      </a:endParaRPr>
                    </a:p>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800" strike="noStrike" dirty="0" smtClean="0">
                          <a:solidFill>
                            <a:schemeClr val="tx1"/>
                          </a:solidFill>
                          <a:latin typeface="HGPｺﾞｼｯｸM" panose="020B0600000000000000" pitchFamily="50" charset="-128"/>
                          <a:ea typeface="HGPｺﾞｼｯｸM" panose="020B0600000000000000" pitchFamily="50" charset="-128"/>
                        </a:rPr>
                        <a:t>申請手続きの簡素化については市町村の判断で実施。</a:t>
                      </a:r>
                      <a:endParaRPr kumimoji="1" lang="en-US" altLang="ja-JP" sz="800" strike="noStrike" dirty="0">
                        <a:solidFill>
                          <a:schemeClr val="tx1"/>
                        </a:solidFill>
                        <a:latin typeface="HGPｺﾞｼｯｸM" panose="020B0600000000000000" pitchFamily="50" charset="-128"/>
                        <a:ea typeface="HGPｺﾞｼｯｸM" panose="020B0600000000000000" pitchFamily="50" charset="-128"/>
                      </a:endParaRPr>
                    </a:p>
                  </a:txBody>
                  <a:tcPr anchor="ctr">
                    <a:lnR w="28575" cap="flat" cmpd="sng" algn="ctr">
                      <a:solidFill>
                        <a:schemeClr val="tx1"/>
                      </a:solidFill>
                      <a:prstDash val="solid"/>
                      <a:round/>
                      <a:headEnd type="none" w="med" len="med"/>
                      <a:tailEnd type="none" w="med" len="med"/>
                    </a:lnR>
                    <a:solidFill>
                      <a:schemeClr val="bg1"/>
                    </a:solid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800" b="0" i="0" dirty="0" smtClean="0">
                          <a:solidFill>
                            <a:schemeClr val="tx1"/>
                          </a:solidFill>
                          <a:latin typeface="UD デジタル 教科書体 NP-B" panose="02020700000000000000" pitchFamily="18" charset="-128"/>
                          <a:ea typeface="UD デジタル 教科書体 NP-B" panose="02020700000000000000" pitchFamily="18" charset="-128"/>
                        </a:rPr>
                        <a:t>申請手続きの簡素化について、実態調査を行った上、検討したところ、府内市町村における全年齢対象の実施率（実施予定を含む）の増加の状況等を踏まえ、原則として、全年齢の被保険者を対象とした支給申請手続きの簡素化の実施を進めていくこととした。</a:t>
                      </a:r>
                      <a:endParaRPr kumimoji="1" lang="en-US" altLang="ja-JP" sz="800" b="0" i="0" dirty="0">
                        <a:solidFill>
                          <a:schemeClr val="tx1"/>
                        </a:solidFill>
                        <a:latin typeface="UD デジタル 教科書体 NP-B" panose="02020700000000000000" pitchFamily="18" charset="-128"/>
                        <a:ea typeface="UD デジタル 教科書体 NP-B" panose="02020700000000000000" pitchFamily="18"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en-US" altLang="ja-JP" sz="800" dirty="0" smtClean="0">
                          <a:solidFill>
                            <a:schemeClr val="tx1"/>
                          </a:solidFill>
                          <a:latin typeface="HGPｺﾞｼｯｸM" panose="020B0600000000000000" pitchFamily="50" charset="-128"/>
                          <a:ea typeface="HGPｺﾞｼｯｸM" panose="020B0600000000000000" pitchFamily="50" charset="-128"/>
                        </a:rPr>
                        <a:t>―</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noFill/>
                  </a:tcPr>
                </a:tc>
                <a:extLst>
                  <a:ext uri="{0D108BD9-81ED-4DB2-BD59-A6C34878D82A}">
                    <a16:rowId xmlns:a16="http://schemas.microsoft.com/office/drawing/2014/main" val="3568169998"/>
                  </a:ext>
                </a:extLst>
              </a:tr>
              <a:tr h="63046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高齢者の保健事業と介護予防の取組みとの連携</a:t>
                      </a:r>
                      <a:endParaRPr kumimoji="1" lang="ja-JP" altLang="en-US" sz="800" dirty="0">
                        <a:solidFill>
                          <a:schemeClr val="tx1"/>
                        </a:solidFill>
                        <a:latin typeface="HGPｺﾞｼｯｸM" panose="020B0600000000000000" pitchFamily="50" charset="-128"/>
                        <a:ea typeface="HGPｺﾞｼｯｸM" panose="020B0600000000000000" pitchFamily="50" charset="-128"/>
                      </a:endParaRPr>
                    </a:p>
                  </a:txBody>
                  <a:tcPr anchor="ctr">
                    <a:solidFill>
                      <a:schemeClr val="bg1"/>
                    </a:solidFill>
                  </a:tcPr>
                </a:tc>
                <a:tc>
                  <a:txBody>
                    <a:bodyPr/>
                    <a:lstStyle/>
                    <a:p>
                      <a:pPr algn="ct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統一</a:t>
                      </a:r>
                      <a:endParaRPr kumimoji="1" lang="ja-JP" altLang="en-US" sz="800" dirty="0">
                        <a:solidFill>
                          <a:schemeClr val="tx1"/>
                        </a:solidFill>
                        <a:latin typeface="HGPｺﾞｼｯｸM" panose="020B0600000000000000" pitchFamily="50" charset="-128"/>
                        <a:ea typeface="HGPｺﾞｼｯｸM" panose="020B0600000000000000" pitchFamily="50" charset="-128"/>
                      </a:endParaRPr>
                    </a:p>
                  </a:txBody>
                  <a:tcPr anchor="ctr">
                    <a:solidFill>
                      <a:schemeClr val="bg1"/>
                    </a:solid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市町村における国保の保健事業と後期高齢者医療制度の保健事業、介護保険の地域支援事業との一体的な実施を推進。</a:t>
                      </a:r>
                      <a:endParaRPr kumimoji="1" lang="en-US" altLang="ja-JP" sz="800" dirty="0" smtClean="0">
                        <a:solidFill>
                          <a:schemeClr val="tx1"/>
                        </a:solidFill>
                        <a:latin typeface="HGPｺﾞｼｯｸM" panose="020B0600000000000000" pitchFamily="50" charset="-128"/>
                        <a:ea typeface="HGPｺﾞｼｯｸM" panose="020B0600000000000000" pitchFamily="50" charset="-128"/>
                      </a:endParaRP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府は、高齢者の保健事業と介護予防の取組を一体的に推進する市町村に、適切な助言や支援等を行う。</a:t>
                      </a:r>
                      <a:endParaRPr kumimoji="1" lang="en-US" altLang="ja-JP" sz="800" dirty="0" smtClean="0">
                        <a:solidFill>
                          <a:schemeClr val="tx1"/>
                        </a:solidFill>
                        <a:latin typeface="HGPｺﾞｼｯｸM" panose="020B0600000000000000" pitchFamily="50" charset="-128"/>
                        <a:ea typeface="HGPｺﾞｼｯｸM" panose="020B0600000000000000" pitchFamily="50" charset="-128"/>
                      </a:endParaRPr>
                    </a:p>
                  </a:txBody>
                  <a:tcPr anchor="ctr">
                    <a:lnR w="28575" cap="flat" cmpd="sng" algn="ctr">
                      <a:solidFill>
                        <a:schemeClr val="tx1"/>
                      </a:solidFill>
                      <a:prstDash val="solid"/>
                      <a:round/>
                      <a:headEnd type="none" w="med" len="med"/>
                      <a:tailEnd type="none" w="med" len="med"/>
                    </a:ln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smtClean="0">
                          <a:solidFill>
                            <a:schemeClr val="tx1"/>
                          </a:solidFill>
                          <a:latin typeface="HGPｺﾞｼｯｸM" panose="020B0600000000000000" pitchFamily="50" charset="-128"/>
                          <a:ea typeface="HGPｺﾞｼｯｸM" panose="020B0600000000000000" pitchFamily="50" charset="-128"/>
                        </a:rPr>
                        <a:t>―</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smtClean="0">
                          <a:solidFill>
                            <a:schemeClr val="tx1"/>
                          </a:solidFill>
                          <a:latin typeface="HGPｺﾞｼｯｸM" panose="020B0600000000000000" pitchFamily="50" charset="-128"/>
                          <a:ea typeface="HGPｺﾞｼｯｸM" panose="020B0600000000000000" pitchFamily="50" charset="-128"/>
                        </a:rPr>
                        <a:t>―</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solidFill>
                      <a:schemeClr val="bg1"/>
                    </a:solidFill>
                  </a:tcPr>
                </a:tc>
                <a:extLst>
                  <a:ext uri="{0D108BD9-81ED-4DB2-BD59-A6C34878D82A}">
                    <a16:rowId xmlns:a16="http://schemas.microsoft.com/office/drawing/2014/main" val="3997424750"/>
                  </a:ext>
                </a:extLst>
              </a:tr>
              <a:tr h="63046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円滑な制度運営に向けた調整</a:t>
                      </a:r>
                      <a:endParaRPr kumimoji="1" lang="ja-JP" altLang="en-US" sz="800" dirty="0">
                        <a:solidFill>
                          <a:schemeClr val="tx1"/>
                        </a:solidFill>
                        <a:latin typeface="HGPｺﾞｼｯｸM" panose="020B0600000000000000" pitchFamily="50" charset="-128"/>
                        <a:ea typeface="HGPｺﾞｼｯｸM" panose="020B0600000000000000" pitchFamily="50" charset="-128"/>
                      </a:endParaRPr>
                    </a:p>
                  </a:txBody>
                  <a:tcPr anchor="ctr">
                    <a:solidFill>
                      <a:schemeClr val="bg1"/>
                    </a:solidFill>
                  </a:tcPr>
                </a:tc>
                <a:tc>
                  <a:txBody>
                    <a:bodyPr/>
                    <a:lstStyle/>
                    <a:p>
                      <a:pPr algn="ctr"/>
                      <a:r>
                        <a:rPr kumimoji="1" lang="en-US" altLang="ja-JP" sz="800" dirty="0" smtClean="0">
                          <a:solidFill>
                            <a:schemeClr val="tx1"/>
                          </a:solidFill>
                          <a:latin typeface="HGPｺﾞｼｯｸM" panose="020B0600000000000000" pitchFamily="50" charset="-128"/>
                          <a:ea typeface="HGPｺﾞｼｯｸM" panose="020B0600000000000000" pitchFamily="50" charset="-128"/>
                        </a:rPr>
                        <a:t>―</a:t>
                      </a:r>
                      <a:endParaRPr kumimoji="1" lang="ja-JP" altLang="en-US" sz="800" dirty="0">
                        <a:solidFill>
                          <a:schemeClr val="tx1"/>
                        </a:solidFill>
                        <a:latin typeface="HGPｺﾞｼｯｸM" panose="020B0600000000000000" pitchFamily="50" charset="-128"/>
                        <a:ea typeface="HGPｺﾞｼｯｸM" panose="020B0600000000000000" pitchFamily="50" charset="-128"/>
                      </a:endParaRPr>
                    </a:p>
                  </a:txBody>
                  <a:tcPr anchor="ctr">
                    <a:solidFill>
                      <a:schemeClr val="bg1"/>
                    </a:solid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新型コロナウイルス感染症の影響について、今後、客観的な指標等により運営に重大な影響が認められる場合は、状況の把握・分析・検証のうえ、調整会議等の意見を聴きながら、運営方針に沿った対応措置を別途設ける。</a:t>
                      </a:r>
                      <a:endParaRPr kumimoji="1" lang="en-US" altLang="ja-JP" sz="800" dirty="0" smtClean="0">
                        <a:solidFill>
                          <a:schemeClr val="tx1"/>
                        </a:solidFill>
                        <a:latin typeface="HGPｺﾞｼｯｸM" panose="020B0600000000000000" pitchFamily="50" charset="-128"/>
                        <a:ea typeface="HGPｺﾞｼｯｸM" panose="020B0600000000000000" pitchFamily="50" charset="-128"/>
                      </a:endParaRPr>
                    </a:p>
                  </a:txBody>
                  <a:tcPr anchor="ctr">
                    <a:lnR w="28575" cap="flat" cmpd="sng" algn="ctr">
                      <a:solidFill>
                        <a:schemeClr val="tx1"/>
                      </a:solidFill>
                      <a:prstDash val="solid"/>
                      <a:round/>
                      <a:headEnd type="none" w="med" len="med"/>
                      <a:tailEnd type="none" w="med" len="med"/>
                    </a:ln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smtClean="0">
                          <a:solidFill>
                            <a:schemeClr val="tx1"/>
                          </a:solidFill>
                          <a:latin typeface="HGPｺﾞｼｯｸM" panose="020B0600000000000000" pitchFamily="50" charset="-128"/>
                          <a:ea typeface="HGPｺﾞｼｯｸM" panose="020B0600000000000000" pitchFamily="50" charset="-128"/>
                        </a:rPr>
                        <a:t>―</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B w="28575"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smtClean="0">
                          <a:solidFill>
                            <a:schemeClr val="tx1"/>
                          </a:solidFill>
                          <a:latin typeface="HGPｺﾞｼｯｸM" panose="020B0600000000000000" pitchFamily="50" charset="-128"/>
                          <a:ea typeface="HGPｺﾞｼｯｸM" panose="020B0600000000000000" pitchFamily="50" charset="-128"/>
                        </a:rPr>
                        <a:t>―</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B w="285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23263086"/>
                  </a:ext>
                </a:extLst>
              </a:tr>
            </a:tbl>
          </a:graphicData>
        </a:graphic>
      </p:graphicFrame>
      <p:sp>
        <p:nvSpPr>
          <p:cNvPr id="5" name="タイトル 1"/>
          <p:cNvSpPr>
            <a:spLocks noGrp="1"/>
          </p:cNvSpPr>
          <p:nvPr>
            <p:ph type="title"/>
          </p:nvPr>
        </p:nvSpPr>
        <p:spPr>
          <a:xfrm>
            <a:off x="457200" y="6499"/>
            <a:ext cx="8229600" cy="418058"/>
          </a:xfrm>
        </p:spPr>
        <p:txBody>
          <a:bodyPr>
            <a:noAutofit/>
          </a:bodyPr>
          <a:lstStyle/>
          <a:p>
            <a:r>
              <a:rPr lang="ja-JP" altLang="en-US" sz="1800" dirty="0" smtClean="0">
                <a:latin typeface="HGS創英角ｺﾞｼｯｸUB" panose="020B0900000000000000" pitchFamily="50" charset="-128"/>
                <a:ea typeface="HGS創英角ｺﾞｼｯｸUB" panose="020B0900000000000000" pitchFamily="50" charset="-128"/>
              </a:rPr>
              <a:t>令和４年度</a:t>
            </a:r>
            <a:r>
              <a:rPr lang="ja-JP" altLang="en-US" sz="1800" dirty="0">
                <a:latin typeface="HGS創英角ｺﾞｼｯｸUB" panose="020B0900000000000000" pitchFamily="50" charset="-128"/>
                <a:ea typeface="HGS創英角ｺﾞｼｯｸUB" panose="020B0900000000000000" pitchFamily="50" charset="-128"/>
              </a:rPr>
              <a:t>　</a:t>
            </a:r>
            <a:r>
              <a:rPr lang="ja-JP" altLang="en-US" sz="1800" dirty="0" smtClean="0">
                <a:latin typeface="HGS創英角ｺﾞｼｯｸUB" panose="020B0900000000000000" pitchFamily="50" charset="-128"/>
                <a:ea typeface="HGS創英角ｺﾞｼｯｸUB" panose="020B0900000000000000" pitchFamily="50" charset="-128"/>
              </a:rPr>
              <a:t>事業</a:t>
            </a:r>
            <a:r>
              <a:rPr lang="ja-JP" altLang="en-US" sz="1800" dirty="0">
                <a:latin typeface="HGS創英角ｺﾞｼｯｸUB" panose="020B0900000000000000" pitchFamily="50" charset="-128"/>
                <a:ea typeface="HGS創英角ｺﾞｼｯｸUB" panose="020B0900000000000000" pitchFamily="50" charset="-128"/>
              </a:rPr>
              <a:t>運営検討Ｗ・Ｇの検討</a:t>
            </a:r>
            <a:r>
              <a:rPr lang="ja-JP" altLang="en-US" sz="1800" dirty="0" smtClean="0">
                <a:latin typeface="HGS創英角ｺﾞｼｯｸUB" panose="020B0900000000000000" pitchFamily="50" charset="-128"/>
                <a:ea typeface="HGS創英角ｺﾞｼｯｸUB" panose="020B0900000000000000" pitchFamily="50" charset="-128"/>
              </a:rPr>
              <a:t>事項</a:t>
            </a:r>
            <a:endParaRPr kumimoji="1" lang="ja-JP" altLang="en-US" sz="1800" dirty="0">
              <a:latin typeface="HGS創英角ｺﾞｼｯｸUB" panose="020B0900000000000000" pitchFamily="50" charset="-128"/>
              <a:ea typeface="HGS創英角ｺﾞｼｯｸUB" panose="020B0900000000000000" pitchFamily="50" charset="-128"/>
            </a:endParaRPr>
          </a:p>
        </p:txBody>
      </p:sp>
      <p:sp>
        <p:nvSpPr>
          <p:cNvPr id="6" name="スライド番号プレースホルダー 5"/>
          <p:cNvSpPr>
            <a:spLocks noGrp="1"/>
          </p:cNvSpPr>
          <p:nvPr>
            <p:ph type="sldNum" sz="quarter" idx="12"/>
          </p:nvPr>
        </p:nvSpPr>
        <p:spPr>
          <a:xfrm>
            <a:off x="6974904" y="6453336"/>
            <a:ext cx="2133600" cy="365125"/>
          </a:xfrm>
        </p:spPr>
        <p:txBody>
          <a:bodyPr/>
          <a:lstStyle/>
          <a:p>
            <a:fld id="{E4D4D2C3-0BAC-45EE-BEAA-AC94A6365396}" type="slidenum">
              <a:rPr kumimoji="1" lang="ja-JP" altLang="en-US" smtClean="0"/>
              <a:t>5</a:t>
            </a:fld>
            <a:endParaRPr kumimoji="1" lang="ja-JP" altLang="en-US" dirty="0"/>
          </a:p>
        </p:txBody>
      </p:sp>
      <p:sp>
        <p:nvSpPr>
          <p:cNvPr id="2" name="正方形/長方形 1"/>
          <p:cNvSpPr/>
          <p:nvPr/>
        </p:nvSpPr>
        <p:spPr>
          <a:xfrm>
            <a:off x="447655" y="5013176"/>
            <a:ext cx="8423541" cy="880085"/>
          </a:xfrm>
          <a:prstGeom prst="rect">
            <a:avLst/>
          </a:prstGeom>
          <a:noFill/>
          <a:ln>
            <a:solidFill>
              <a:schemeClr val="accent1">
                <a:alpha val="0"/>
              </a:schemeClr>
            </a:solidFill>
          </a:ln>
        </p:spPr>
        <p:style>
          <a:lnRef idx="2">
            <a:schemeClr val="dk1"/>
          </a:lnRef>
          <a:fillRef idx="1">
            <a:schemeClr val="lt1"/>
          </a:fillRef>
          <a:effectRef idx="0">
            <a:schemeClr val="dk1"/>
          </a:effectRef>
          <a:fontRef idx="minor">
            <a:schemeClr val="dk1"/>
          </a:fontRef>
        </p:style>
        <p:txBody>
          <a:bodyPr rtlCol="0" anchor="t"/>
          <a:lstStyle/>
          <a:p>
            <a:pPr marL="93663" indent="-93663"/>
            <a:r>
              <a:rPr kumimoji="1" lang="en-US" altLang="ja-JP" sz="1000" dirty="0" smtClean="0">
                <a:solidFill>
                  <a:schemeClr val="tx1"/>
                </a:solidFill>
              </a:rPr>
              <a:t>※</a:t>
            </a:r>
            <a:r>
              <a:rPr kumimoji="1" lang="ja-JP" altLang="en-US" sz="1000" dirty="0" smtClean="0">
                <a:solidFill>
                  <a:schemeClr val="tx1"/>
                </a:solidFill>
              </a:rPr>
              <a:t>「検討結果」・「検討すべき主な事項」欄に記載している「－」について、既に整理済み及び方向性等が決定、また国の動向を注視するものとして表記しているが、今後、必要に応じて検討するものとする。</a:t>
            </a:r>
            <a:endParaRPr kumimoji="1" lang="en-US" altLang="ja-JP" sz="1000" dirty="0" smtClean="0">
              <a:solidFill>
                <a:schemeClr val="tx1"/>
              </a:solidFill>
            </a:endParaRPr>
          </a:p>
          <a:p>
            <a:pPr marL="93663" indent="-93663"/>
            <a:r>
              <a:rPr kumimoji="1" lang="en-US" altLang="ja-JP" sz="1000" dirty="0" smtClean="0">
                <a:solidFill>
                  <a:schemeClr val="tx1"/>
                </a:solidFill>
              </a:rPr>
              <a:t>※</a:t>
            </a:r>
            <a:r>
              <a:rPr lang="ja-JP" altLang="en-US" sz="1000" dirty="0">
                <a:solidFill>
                  <a:schemeClr val="tx1"/>
                </a:solidFill>
              </a:rPr>
              <a:t>マイナンバーカードとの一体化による「マイナ保険証」への切り替えを</a:t>
            </a:r>
            <a:r>
              <a:rPr lang="ja-JP" altLang="en-US" sz="1000" dirty="0" smtClean="0">
                <a:solidFill>
                  <a:schemeClr val="tx1"/>
                </a:solidFill>
              </a:rPr>
              <a:t>進める国の動向を注視していくものとする。</a:t>
            </a:r>
            <a:r>
              <a:rPr lang="ja-JP" altLang="en-US" sz="1000" dirty="0" smtClean="0">
                <a:solidFill>
                  <a:schemeClr val="tx1"/>
                </a:solidFill>
                <a:latin typeface="UD デジタル 教科書体 NP-B" panose="02020700000000000000" pitchFamily="18" charset="-128"/>
                <a:ea typeface="UD デジタル 教科書体 NP-B" panose="02020700000000000000" pitchFamily="18" charset="-128"/>
              </a:rPr>
              <a:t>なお、「マイナ保険証」の切り替えに伴い、影響が出る事項については、令和５年度に検討する。</a:t>
            </a:r>
            <a:endParaRPr lang="en-US" altLang="ja-JP" sz="1000" dirty="0" smtClean="0">
              <a:solidFill>
                <a:schemeClr val="tx1"/>
              </a:solidFill>
              <a:latin typeface="UD デジタル 教科書体 NP-B" panose="02020700000000000000" pitchFamily="18" charset="-128"/>
              <a:ea typeface="UD デジタル 教科書体 NP-B" panose="02020700000000000000" pitchFamily="18" charset="-128"/>
            </a:endParaRPr>
          </a:p>
        </p:txBody>
      </p:sp>
      <p:sp>
        <p:nvSpPr>
          <p:cNvPr id="3" name="大かっこ 2"/>
          <p:cNvSpPr/>
          <p:nvPr/>
        </p:nvSpPr>
        <p:spPr>
          <a:xfrm>
            <a:off x="4427984" y="1916832"/>
            <a:ext cx="2088232" cy="504056"/>
          </a:xfrm>
          <a:prstGeom prst="bracketPair">
            <a:avLst/>
          </a:prstGeom>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spTree>
    <p:extLst>
      <p:ext uri="{BB962C8B-B14F-4D97-AF65-F5344CB8AC3E}">
        <p14:creationId xmlns:p14="http://schemas.microsoft.com/office/powerpoint/2010/main" val="162724625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5128</TotalTime>
  <Words>2563</Words>
  <Application>Microsoft Office PowerPoint</Application>
  <PresentationFormat>画面に合わせる (4:3)</PresentationFormat>
  <Paragraphs>239</Paragraphs>
  <Slides>5</Slides>
  <Notes>2</Notes>
  <HiddenSlides>0</HiddenSlides>
  <MMClips>0</MMClips>
  <ScaleCrop>false</ScaleCrop>
  <HeadingPairs>
    <vt:vector size="6" baseType="variant">
      <vt:variant>
        <vt:lpstr>使用されているフォント</vt:lpstr>
      </vt:variant>
      <vt:variant>
        <vt:i4>12</vt:i4>
      </vt:variant>
      <vt:variant>
        <vt:lpstr>テーマ</vt:lpstr>
      </vt:variant>
      <vt:variant>
        <vt:i4>1</vt:i4>
      </vt:variant>
      <vt:variant>
        <vt:lpstr>スライド タイトル</vt:lpstr>
      </vt:variant>
      <vt:variant>
        <vt:i4>5</vt:i4>
      </vt:variant>
    </vt:vector>
  </HeadingPairs>
  <TitlesOfParts>
    <vt:vector size="18" baseType="lpstr">
      <vt:lpstr>HGPｺﾞｼｯｸE</vt:lpstr>
      <vt:lpstr>HGPｺﾞｼｯｸM</vt:lpstr>
      <vt:lpstr>HGSｺﾞｼｯｸE</vt:lpstr>
      <vt:lpstr>HGSｺﾞｼｯｸM</vt:lpstr>
      <vt:lpstr>HGS創英角ｺﾞｼｯｸUB</vt:lpstr>
      <vt:lpstr>ＭＳ Ｐゴシック</vt:lpstr>
      <vt:lpstr>ＭＳ Ｐ明朝</vt:lpstr>
      <vt:lpstr>UD デジタル 教科書体 NP-B</vt:lpstr>
      <vt:lpstr>游ゴシック</vt:lpstr>
      <vt:lpstr>Arial</vt:lpstr>
      <vt:lpstr>Calibri</vt:lpstr>
      <vt:lpstr>Wingdings</vt:lpstr>
      <vt:lpstr>Office ​​テーマ</vt:lpstr>
      <vt:lpstr>令和４年度　事業運営検討Ｗ・Ｇの検討事項</vt:lpstr>
      <vt:lpstr>令和４年度　事業運営検討Ｗ・Ｇの検討事項</vt:lpstr>
      <vt:lpstr>令和４年度　事業運営検討Ｗ・Ｇの検討事項</vt:lpstr>
      <vt:lpstr>令和４年度　事業運営検討Ｗ・Ｇの検討事項</vt:lpstr>
      <vt:lpstr>令和４年度　事業運営検討Ｗ・Ｇの検討事項</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財政運営検討Ｗ・Ｇにおける検討課題</dc:title>
  <dc:creator>HOSTNAME</dc:creator>
  <cp:lastModifiedBy>柿花　啓史</cp:lastModifiedBy>
  <cp:revision>431</cp:revision>
  <cp:lastPrinted>2023-03-16T11:38:54Z</cp:lastPrinted>
  <dcterms:created xsi:type="dcterms:W3CDTF">2016-01-05T01:34:32Z</dcterms:created>
  <dcterms:modified xsi:type="dcterms:W3CDTF">2023-03-16T11:38:56Z</dcterms:modified>
</cp:coreProperties>
</file>