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theme/themeOverride5.xml" ContentType="application/vnd.openxmlformats-officedocument.themeOverride+xml"/>
  <Override PartName="/ppt/charts/chart10.xml" ContentType="application/vnd.openxmlformats-officedocument.drawingml.chart+xml"/>
  <Override PartName="/ppt/theme/themeOverride6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81" r:id="rId4"/>
    <p:sldId id="260" r:id="rId5"/>
    <p:sldId id="261" r:id="rId6"/>
    <p:sldId id="262" r:id="rId7"/>
    <p:sldId id="277" r:id="rId8"/>
    <p:sldId id="296" r:id="rId9"/>
    <p:sldId id="266" r:id="rId10"/>
    <p:sldId id="289" r:id="rId11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00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YonedaR\Desktop\&#20316;&#26989;&#29992;&#12288;&#12467;&#12500;&#12540;&#9670;&#36039;&#26009;%20&#20316;&#25104;&#20013;&#12288;&#12471;&#12473;&#12486;&#12512;&#31292;&#20685;&#29366;&#27841;290531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onedaR\Desktop\&#12288;&#20316;&#26989;&#29992;&#12288;&#12467;&#12500;&#12540;&#9670;&#36039;&#26009;%20&#20316;&#25104;&#20013;&#12288;&#12471;&#12473;&#12486;&#12512;&#31292;&#20685;&#29366;&#27841;290531%20-%20&#12467;&#12500;&#12540;.xlsx" TargetMode="External"/><Relationship Id="rId1" Type="http://schemas.openxmlformats.org/officeDocument/2006/relationships/themeOverride" Target="../theme/themeOverride6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YonedaR\Desktop\&#20316;&#26989;&#29992;&#12288;&#12467;&#12500;&#12540;&#9670;&#36039;&#26009;%20&#20316;&#25104;&#20013;&#12288;&#12471;&#12473;&#12486;&#12512;&#31292;&#20685;&#29366;&#27841;29053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YonedaR\Desktop\&#20316;&#26989;&#29992;&#12288;&#12467;&#12500;&#12540;&#9670;&#36039;&#26009;%20&#20316;&#25104;&#20013;&#12288;&#12471;&#12473;&#12486;&#12512;&#31292;&#20685;&#29366;&#27841;29053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onedaR\Desktop\&#12288;&#20316;&#26989;&#29992;&#12288;&#12467;&#12500;&#12540;&#9670;&#36039;&#26009;%20&#20316;&#25104;&#20013;&#12288;&#12471;&#12473;&#12486;&#12512;&#31292;&#20685;&#29366;&#27841;290531%20-%20&#12467;&#12500;&#12540;.xlsx" TargetMode="External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YonedaR\Desktop\&#20316;&#26989;&#29992;&#12288;&#12467;&#12500;&#12540;&#9670;&#36039;&#26009;%20&#20316;&#25104;&#20013;&#12288;&#12471;&#12473;&#12486;&#12512;&#31292;&#20685;&#29366;&#27841;290531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onedaR\Desktop\&#12288;&#20316;&#26989;&#29992;&#12288;&#12467;&#12500;&#12540;&#9670;&#36039;&#26009;%20&#20316;&#25104;&#20013;&#12288;&#12471;&#12473;&#12486;&#12512;&#31292;&#20685;&#29366;&#27841;290531%20-%20&#12467;&#12500;&#12540;.xlsx" TargetMode="External"/><Relationship Id="rId1" Type="http://schemas.openxmlformats.org/officeDocument/2006/relationships/themeOverride" Target="../theme/themeOverride4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onedaR\Desktop\&#12288;&#20316;&#26989;&#29992;&#12288;&#12467;&#12500;&#12540;&#9670;&#36039;&#26009;%20&#20316;&#25104;&#20013;&#12288;&#12471;&#12473;&#12486;&#12512;&#31292;&#20685;&#29366;&#27841;290531%20-%20&#12467;&#12500;&#12540;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433391889350029E-2"/>
          <c:y val="5.1252241814401578E-2"/>
          <c:w val="0.82028523233392114"/>
          <c:h val="0.68968130525179738"/>
        </c:manualLayout>
      </c:layout>
      <c:lineChart>
        <c:grouping val="standard"/>
        <c:varyColors val="0"/>
        <c:ser>
          <c:idx val="0"/>
          <c:order val="0"/>
          <c:tx>
            <c:strRef>
              <c:f>利用状況つづき!$B$31</c:f>
              <c:strCache>
                <c:ptCount val="1"/>
                <c:pt idx="0">
                  <c:v>Ｈ２７</c:v>
                </c:pt>
              </c:strCache>
            </c:strRef>
          </c:tx>
          <c:cat>
            <c:strRef>
              <c:f>利用状況つづき!$A$32:$A$43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利用状況つづき!$B$32:$B$43</c:f>
              <c:numCache>
                <c:formatCode>General</c:formatCode>
                <c:ptCount val="12"/>
                <c:pt idx="4">
                  <c:v>11</c:v>
                </c:pt>
                <c:pt idx="5">
                  <c:v>14</c:v>
                </c:pt>
                <c:pt idx="6">
                  <c:v>13</c:v>
                </c:pt>
                <c:pt idx="7">
                  <c:v>17</c:v>
                </c:pt>
                <c:pt idx="8">
                  <c:v>15</c:v>
                </c:pt>
                <c:pt idx="9">
                  <c:v>14</c:v>
                </c:pt>
                <c:pt idx="10">
                  <c:v>15</c:v>
                </c:pt>
                <c:pt idx="11">
                  <c:v>10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利用状況つづき!$C$31</c:f>
              <c:strCache>
                <c:ptCount val="1"/>
                <c:pt idx="0">
                  <c:v>Ｈ２８</c:v>
                </c:pt>
              </c:strCache>
            </c:strRef>
          </c:tx>
          <c:cat>
            <c:strRef>
              <c:f>利用状況つづき!$A$32:$A$43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利用状況つづき!$C$32:$C$43</c:f>
              <c:numCache>
                <c:formatCode>General</c:formatCode>
                <c:ptCount val="12"/>
                <c:pt idx="0">
                  <c:v>23</c:v>
                </c:pt>
                <c:pt idx="1">
                  <c:v>27</c:v>
                </c:pt>
                <c:pt idx="2">
                  <c:v>13</c:v>
                </c:pt>
                <c:pt idx="3">
                  <c:v>11</c:v>
                </c:pt>
                <c:pt idx="4">
                  <c:v>20</c:v>
                </c:pt>
                <c:pt idx="5">
                  <c:v>12</c:v>
                </c:pt>
                <c:pt idx="6">
                  <c:v>27</c:v>
                </c:pt>
                <c:pt idx="7">
                  <c:v>25</c:v>
                </c:pt>
                <c:pt idx="8">
                  <c:v>16</c:v>
                </c:pt>
                <c:pt idx="9">
                  <c:v>22</c:v>
                </c:pt>
                <c:pt idx="10">
                  <c:v>15</c:v>
                </c:pt>
                <c:pt idx="11">
                  <c:v>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132608"/>
        <c:axId val="128134144"/>
      </c:lineChart>
      <c:catAx>
        <c:axId val="128132608"/>
        <c:scaling>
          <c:orientation val="minMax"/>
        </c:scaling>
        <c:delete val="0"/>
        <c:axPos val="b"/>
        <c:majorTickMark val="out"/>
        <c:minorTickMark val="none"/>
        <c:tickLblPos val="nextTo"/>
        <c:crossAx val="128134144"/>
        <c:crosses val="autoZero"/>
        <c:auto val="1"/>
        <c:lblAlgn val="ctr"/>
        <c:lblOffset val="100"/>
        <c:noMultiLvlLbl val="0"/>
      </c:catAx>
      <c:valAx>
        <c:axId val="128134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132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99978688213938"/>
          <c:y val="2.9802946137962857E-2"/>
          <c:w val="0.83250519776746967"/>
          <c:h val="0.7424398290222891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'３次つき'!$B$579:$C$579</c:f>
              <c:strCache>
                <c:ptCount val="1"/>
                <c:pt idx="0">
                  <c:v>医療保護入院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pPr>
              <a:solidFill>
                <a:schemeClr val="bg2">
                  <a:lumMod val="90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'３次つき'!$D$579:$E$579</c:f>
              <c:numCache>
                <c:formatCode>General</c:formatCode>
                <c:ptCount val="2"/>
                <c:pt idx="0">
                  <c:v>17</c:v>
                </c:pt>
                <c:pt idx="1">
                  <c:v>60</c:v>
                </c:pt>
              </c:numCache>
            </c:numRef>
          </c:val>
        </c:ser>
        <c:ser>
          <c:idx val="1"/>
          <c:order val="1"/>
          <c:tx>
            <c:strRef>
              <c:f>'３次つき'!$B$580:$C$580</c:f>
              <c:strCache>
                <c:ptCount val="1"/>
                <c:pt idx="0">
                  <c:v>任意入院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pPr>
              <a:solidFill>
                <a:schemeClr val="bg2">
                  <a:lumMod val="90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'３次つき'!$D$580:$E$580</c:f>
              <c:numCache>
                <c:formatCode>General</c:formatCode>
                <c:ptCount val="2"/>
                <c:pt idx="0">
                  <c:v>11</c:v>
                </c:pt>
                <c:pt idx="1">
                  <c:v>9</c:v>
                </c:pt>
              </c:numCache>
            </c:numRef>
          </c:val>
        </c:ser>
        <c:ser>
          <c:idx val="2"/>
          <c:order val="2"/>
          <c:tx>
            <c:strRef>
              <c:f>'３次つき'!$B$581:$C$581</c:f>
              <c:strCache>
                <c:ptCount val="1"/>
                <c:pt idx="0">
                  <c:v>精神科転院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'３次つき'!$D$581:$E$581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</c:ser>
        <c:ser>
          <c:idx val="3"/>
          <c:order val="3"/>
          <c:tx>
            <c:strRef>
              <c:f>'３次つき'!$B$582:$C$582</c:f>
              <c:strCache>
                <c:ptCount val="1"/>
                <c:pt idx="0">
                  <c:v>３次救急へ転院</c:v>
                </c:pt>
              </c:strCache>
            </c:strRef>
          </c:tx>
          <c:spPr>
            <a:pattFill prst="pct25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'３次つき'!$D$582:$E$582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4"/>
          <c:order val="4"/>
          <c:tx>
            <c:strRef>
              <c:f>'３次つき'!$B$583:$C$583</c:f>
              <c:strCache>
                <c:ptCount val="1"/>
                <c:pt idx="0">
                  <c:v>搬送元病院へもどし転院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'３次つき'!$D$583:$E$583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val>
        </c:ser>
        <c:ser>
          <c:idx val="5"/>
          <c:order val="5"/>
          <c:tx>
            <c:strRef>
              <c:f>'３次つき'!$B$584:$C$584</c:f>
              <c:strCache>
                <c:ptCount val="1"/>
                <c:pt idx="0">
                  <c:v>元の通院先に転院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'３次つき'!$D$584:$E$584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6"/>
          <c:order val="6"/>
          <c:tx>
            <c:strRef>
              <c:f>'３次つき'!$B$585:$C$585</c:f>
              <c:strCache>
                <c:ptCount val="1"/>
                <c:pt idx="0">
                  <c:v>他の身体科病院へ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'３次つき'!$D$585:$E$585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</c:ser>
        <c:ser>
          <c:idx val="7"/>
          <c:order val="7"/>
          <c:tx>
            <c:strRef>
              <c:f>'３次つき'!$B$586:$C$586</c:f>
              <c:strCache>
                <c:ptCount val="1"/>
                <c:pt idx="0">
                  <c:v>自宅退院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solidFill>
                <a:sysClr val="window" lastClr="FFFFFF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'３次つき'!$D$586:$E$586</c:f>
              <c:numCache>
                <c:formatCode>General</c:formatCode>
                <c:ptCount val="2"/>
                <c:pt idx="0">
                  <c:v>18</c:v>
                </c:pt>
                <c:pt idx="1">
                  <c:v>28</c:v>
                </c:pt>
              </c:numCache>
            </c:numRef>
          </c:val>
        </c:ser>
        <c:ser>
          <c:idx val="8"/>
          <c:order val="8"/>
          <c:tx>
            <c:strRef>
              <c:f>'３次つき'!$B$587:$C$587</c:f>
              <c:strCache>
                <c:ptCount val="1"/>
                <c:pt idx="0">
                  <c:v>死亡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'３次つき'!$D$578:$E$578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'３次つき'!$D$587:$E$587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8478336"/>
        <c:axId val="138479872"/>
      </c:barChart>
      <c:catAx>
        <c:axId val="138478336"/>
        <c:scaling>
          <c:orientation val="minMax"/>
        </c:scaling>
        <c:delete val="0"/>
        <c:axPos val="b"/>
        <c:majorTickMark val="out"/>
        <c:minorTickMark val="none"/>
        <c:tickLblPos val="nextTo"/>
        <c:crossAx val="138479872"/>
        <c:crosses val="autoZero"/>
        <c:auto val="1"/>
        <c:lblAlgn val="ctr"/>
        <c:lblOffset val="100"/>
        <c:noMultiLvlLbl val="0"/>
      </c:catAx>
      <c:valAx>
        <c:axId val="1384798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84783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530923294211616E-2"/>
          <c:y val="0.83930985147661274"/>
          <c:w val="0.84452493438320209"/>
          <c:h val="0.16069014852338723"/>
        </c:manualLayout>
      </c:layout>
      <c:overlay val="0"/>
      <c:txPr>
        <a:bodyPr/>
        <a:lstStyle/>
        <a:p>
          <a:pPr>
            <a:defRPr>
              <a:latin typeface="HGPｺﾞｼｯｸE" panose="020B0900000000000000" pitchFamily="50" charset="-128"/>
              <a:ea typeface="HGPｺﾞｼｯｸE" panose="020B0900000000000000" pitchFamily="50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4.8062855779391213E-2"/>
          <c:w val="0.86526290463692035"/>
          <c:h val="0.660303030303030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'３次つき'!$C$607</c:f>
              <c:strCache>
                <c:ptCount val="1"/>
                <c:pt idx="0">
                  <c:v>コンサルのみ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'３次つき'!$B$608:$B$615</c:f>
              <c:strCache>
                <c:ptCount val="8"/>
                <c:pt idx="0">
                  <c:v>３０分以内</c:v>
                </c:pt>
                <c:pt idx="1">
                  <c:v>30～１時間</c:v>
                </c:pt>
                <c:pt idx="2">
                  <c:v>1時間～1時間半</c:v>
                </c:pt>
                <c:pt idx="3">
                  <c:v>１時間半～２時間</c:v>
                </c:pt>
                <c:pt idx="4">
                  <c:v>２時間～２時間半</c:v>
                </c:pt>
                <c:pt idx="5">
                  <c:v>２時間半～３時間</c:v>
                </c:pt>
                <c:pt idx="6">
                  <c:v>３時間～</c:v>
                </c:pt>
                <c:pt idx="7">
                  <c:v>その他</c:v>
                </c:pt>
              </c:strCache>
            </c:strRef>
          </c:cat>
          <c:val>
            <c:numRef>
              <c:f>'３次つき'!$C$608:$C$615</c:f>
              <c:numCache>
                <c:formatCode>General</c:formatCode>
                <c:ptCount val="8"/>
                <c:pt idx="0">
                  <c:v>24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</c:ser>
        <c:ser>
          <c:idx val="2"/>
          <c:order val="1"/>
          <c:tx>
            <c:strRef>
              <c:f>'３次つき'!$E$607</c:f>
              <c:strCache>
                <c:ptCount val="1"/>
                <c:pt idx="0">
                  <c:v>受診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'３次つき'!$B$608:$B$615</c:f>
              <c:strCache>
                <c:ptCount val="8"/>
                <c:pt idx="0">
                  <c:v>３０分以内</c:v>
                </c:pt>
                <c:pt idx="1">
                  <c:v>30～１時間</c:v>
                </c:pt>
                <c:pt idx="2">
                  <c:v>1時間～1時間半</c:v>
                </c:pt>
                <c:pt idx="3">
                  <c:v>１時間半～２時間</c:v>
                </c:pt>
                <c:pt idx="4">
                  <c:v>２時間～２時間半</c:v>
                </c:pt>
                <c:pt idx="5">
                  <c:v>２時間半～３時間</c:v>
                </c:pt>
                <c:pt idx="6">
                  <c:v>３時間～</c:v>
                </c:pt>
                <c:pt idx="7">
                  <c:v>その他</c:v>
                </c:pt>
              </c:strCache>
            </c:strRef>
          </c:cat>
          <c:val>
            <c:numRef>
              <c:f>'３次つき'!$E$608:$E$615</c:f>
              <c:numCache>
                <c:formatCode>General</c:formatCode>
                <c:ptCount val="8"/>
                <c:pt idx="0">
                  <c:v>24</c:v>
                </c:pt>
                <c:pt idx="1">
                  <c:v>6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8547200"/>
        <c:axId val="138548736"/>
      </c:barChart>
      <c:catAx>
        <c:axId val="138547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ja-JP"/>
          </a:p>
        </c:txPr>
        <c:crossAx val="138548736"/>
        <c:crosses val="autoZero"/>
        <c:auto val="1"/>
        <c:lblAlgn val="ctr"/>
        <c:lblOffset val="100"/>
        <c:noMultiLvlLbl val="0"/>
      </c:catAx>
      <c:valAx>
        <c:axId val="138548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8547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718538335665152"/>
          <c:y val="8.7275850791787027E-2"/>
          <c:w val="0.31501984713562897"/>
          <c:h val="0.251083450773749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/>
      </a:pPr>
      <a:endParaRPr lang="ja-JP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7359623797025376"/>
          <c:h val="0.828939195100612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'３次つき'!$C$592</c:f>
              <c:strCache>
                <c:ptCount val="1"/>
                <c:pt idx="0">
                  <c:v>コンサルのみ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'３次つき'!$B$593:$B$597</c:f>
              <c:strCache>
                <c:ptCount val="5"/>
                <c:pt idx="0">
                  <c:v>５分以内</c:v>
                </c:pt>
                <c:pt idx="1">
                  <c:v>５～10分</c:v>
                </c:pt>
                <c:pt idx="2">
                  <c:v>10～15分</c:v>
                </c:pt>
                <c:pt idx="3">
                  <c:v>15～20分</c:v>
                </c:pt>
                <c:pt idx="4">
                  <c:v>20～30分</c:v>
                </c:pt>
              </c:strCache>
            </c:strRef>
          </c:cat>
          <c:val>
            <c:numRef>
              <c:f>'３次つき'!$C$593:$C$597</c:f>
              <c:numCache>
                <c:formatCode>General</c:formatCode>
                <c:ptCount val="5"/>
                <c:pt idx="0">
                  <c:v>10</c:v>
                </c:pt>
                <c:pt idx="1">
                  <c:v>10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ser>
          <c:idx val="2"/>
          <c:order val="1"/>
          <c:tx>
            <c:strRef>
              <c:f>'３次つき'!$E$592</c:f>
              <c:strCache>
                <c:ptCount val="1"/>
                <c:pt idx="0">
                  <c:v>受診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'３次つき'!$B$593:$B$597</c:f>
              <c:strCache>
                <c:ptCount val="5"/>
                <c:pt idx="0">
                  <c:v>５分以内</c:v>
                </c:pt>
                <c:pt idx="1">
                  <c:v>５～10分</c:v>
                </c:pt>
                <c:pt idx="2">
                  <c:v>10～15分</c:v>
                </c:pt>
                <c:pt idx="3">
                  <c:v>15～20分</c:v>
                </c:pt>
                <c:pt idx="4">
                  <c:v>20～30分</c:v>
                </c:pt>
              </c:strCache>
            </c:strRef>
          </c:cat>
          <c:val>
            <c:numRef>
              <c:f>'３次つき'!$E$593:$E$597</c:f>
              <c:numCache>
                <c:formatCode>General</c:formatCode>
                <c:ptCount val="5"/>
                <c:pt idx="0">
                  <c:v>8</c:v>
                </c:pt>
                <c:pt idx="1">
                  <c:v>10</c:v>
                </c:pt>
                <c:pt idx="2">
                  <c:v>1</c:v>
                </c:pt>
                <c:pt idx="3">
                  <c:v>0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8585984"/>
        <c:axId val="138587520"/>
      </c:barChart>
      <c:catAx>
        <c:axId val="138585984"/>
        <c:scaling>
          <c:orientation val="minMax"/>
        </c:scaling>
        <c:delete val="0"/>
        <c:axPos val="b"/>
        <c:majorTickMark val="out"/>
        <c:minorTickMark val="none"/>
        <c:tickLblPos val="nextTo"/>
        <c:crossAx val="138587520"/>
        <c:crosses val="autoZero"/>
        <c:auto val="1"/>
        <c:lblAlgn val="ctr"/>
        <c:lblOffset val="100"/>
        <c:noMultiLvlLbl val="0"/>
      </c:catAx>
      <c:valAx>
        <c:axId val="138587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8585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6502909011373581"/>
          <c:y val="0.32369021580635754"/>
          <c:w val="0.37699558437489011"/>
          <c:h val="0.16743438320209975"/>
        </c:manualLayout>
      </c:layout>
      <c:overlay val="0"/>
      <c:txPr>
        <a:bodyPr/>
        <a:lstStyle/>
        <a:p>
          <a:pPr>
            <a:defRPr sz="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'[◆資料 作成中　システム稼働状況290531.xlsx]資料４－１　H28.第３回会議'!$C$104</c:f>
              <c:strCache>
                <c:ptCount val="1"/>
                <c:pt idx="0">
                  <c:v>二次救急
病院等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'[◆資料 作成中　システム稼働状況290531.xlsx]資料４－１　H28.第３回会議'!$B$105:$B$112</c:f>
              <c:strCache>
                <c:ptCount val="8"/>
                <c:pt idx="0">
                  <c:v>豊能</c:v>
                </c:pt>
                <c:pt idx="1">
                  <c:v>三島</c:v>
                </c:pt>
                <c:pt idx="2">
                  <c:v>北河内</c:v>
                </c:pt>
                <c:pt idx="3">
                  <c:v>中河内</c:v>
                </c:pt>
                <c:pt idx="4">
                  <c:v>大阪市</c:v>
                </c:pt>
                <c:pt idx="5">
                  <c:v>南河内</c:v>
                </c:pt>
                <c:pt idx="6">
                  <c:v>堺市</c:v>
                </c:pt>
                <c:pt idx="7">
                  <c:v>泉州</c:v>
                </c:pt>
              </c:strCache>
            </c:strRef>
          </c:cat>
          <c:val>
            <c:numRef>
              <c:f>'[◆資料 作成中　システム稼働状況290531.xlsx]資料４－１　H28.第３回会議'!$C$105:$C$112</c:f>
              <c:numCache>
                <c:formatCode>General</c:formatCode>
                <c:ptCount val="8"/>
                <c:pt idx="0">
                  <c:v>11</c:v>
                </c:pt>
                <c:pt idx="1">
                  <c:v>2</c:v>
                </c:pt>
                <c:pt idx="2">
                  <c:v>20</c:v>
                </c:pt>
                <c:pt idx="3">
                  <c:v>10</c:v>
                </c:pt>
                <c:pt idx="4">
                  <c:v>41</c:v>
                </c:pt>
                <c:pt idx="5">
                  <c:v>10</c:v>
                </c:pt>
                <c:pt idx="6">
                  <c:v>11</c:v>
                </c:pt>
                <c:pt idx="7">
                  <c:v>4</c:v>
                </c:pt>
              </c:numCache>
            </c:numRef>
          </c:val>
        </c:ser>
        <c:ser>
          <c:idx val="1"/>
          <c:order val="1"/>
          <c:tx>
            <c:strRef>
              <c:f>'[◆資料 作成中　システム稼働状況290531.xlsx]資料４－１　H28.第３回会議'!$D$104</c:f>
              <c:strCache>
                <c:ptCount val="1"/>
                <c:pt idx="0">
                  <c:v>合併症
支援病院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'[◆資料 作成中　システム稼働状況290531.xlsx]資料４－１　H28.第３回会議'!$B$105:$B$112</c:f>
              <c:strCache>
                <c:ptCount val="8"/>
                <c:pt idx="0">
                  <c:v>豊能</c:v>
                </c:pt>
                <c:pt idx="1">
                  <c:v>三島</c:v>
                </c:pt>
                <c:pt idx="2">
                  <c:v>北河内</c:v>
                </c:pt>
                <c:pt idx="3">
                  <c:v>中河内</c:v>
                </c:pt>
                <c:pt idx="4">
                  <c:v>大阪市</c:v>
                </c:pt>
                <c:pt idx="5">
                  <c:v>南河内</c:v>
                </c:pt>
                <c:pt idx="6">
                  <c:v>堺市</c:v>
                </c:pt>
                <c:pt idx="7">
                  <c:v>泉州</c:v>
                </c:pt>
              </c:strCache>
            </c:strRef>
          </c:cat>
          <c:val>
            <c:numRef>
              <c:f>'[◆資料 作成中　システム稼働状況290531.xlsx]資料４－１　H28.第３回会議'!$D$105:$D$112</c:f>
              <c:numCache>
                <c:formatCode>General</c:formatCode>
                <c:ptCount val="8"/>
                <c:pt idx="0">
                  <c:v>3</c:v>
                </c:pt>
                <c:pt idx="1">
                  <c:v>2</c:v>
                </c:pt>
                <c:pt idx="2">
                  <c:v>18</c:v>
                </c:pt>
                <c:pt idx="3">
                  <c:v>9</c:v>
                </c:pt>
                <c:pt idx="4">
                  <c:v>0</c:v>
                </c:pt>
                <c:pt idx="5">
                  <c:v>9</c:v>
                </c:pt>
                <c:pt idx="6">
                  <c:v>25</c:v>
                </c:pt>
                <c:pt idx="7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764864"/>
        <c:axId val="143828096"/>
      </c:barChart>
      <c:catAx>
        <c:axId val="143764864"/>
        <c:scaling>
          <c:orientation val="minMax"/>
        </c:scaling>
        <c:delete val="0"/>
        <c:axPos val="b"/>
        <c:majorTickMark val="out"/>
        <c:minorTickMark val="none"/>
        <c:tickLblPos val="nextTo"/>
        <c:crossAx val="143828096"/>
        <c:crosses val="autoZero"/>
        <c:auto val="1"/>
        <c:lblAlgn val="ctr"/>
        <c:lblOffset val="100"/>
        <c:noMultiLvlLbl val="0"/>
      </c:catAx>
      <c:valAx>
        <c:axId val="143828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3764864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800" baseline="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pPr>
            <a:endParaRPr lang="ja-JP"/>
          </a:p>
        </c:txPr>
      </c:legendEntry>
      <c:layout/>
      <c:overlay val="0"/>
      <c:txPr>
        <a:bodyPr/>
        <a:lstStyle/>
        <a:p>
          <a:pPr>
            <a:defRPr sz="800">
              <a:latin typeface="+mn-ea"/>
              <a:ea typeface="+mn-ea"/>
            </a:defRPr>
          </a:pPr>
          <a:endParaRPr lang="ja-JP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'[◆資料 作成中　システム稼働状況290531.xlsx]資料４－１　H28.第３回会議'!$C$118</c:f>
              <c:strCache>
                <c:ptCount val="1"/>
                <c:pt idx="0">
                  <c:v>二次救急
病院等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'[◆資料 作成中　システム稼働状況290531.xlsx]資料４－１　H28.第３回会議'!$B$119:$B$126</c:f>
              <c:strCache>
                <c:ptCount val="8"/>
                <c:pt idx="0">
                  <c:v>豊能</c:v>
                </c:pt>
                <c:pt idx="1">
                  <c:v>三島</c:v>
                </c:pt>
                <c:pt idx="2">
                  <c:v>北河内</c:v>
                </c:pt>
                <c:pt idx="3">
                  <c:v>中河内</c:v>
                </c:pt>
                <c:pt idx="4">
                  <c:v>大阪市</c:v>
                </c:pt>
                <c:pt idx="5">
                  <c:v>南河内</c:v>
                </c:pt>
                <c:pt idx="6">
                  <c:v>堺市</c:v>
                </c:pt>
                <c:pt idx="7">
                  <c:v>泉州</c:v>
                </c:pt>
              </c:strCache>
            </c:strRef>
          </c:cat>
          <c:val>
            <c:numRef>
              <c:f>'[◆資料 作成中　システム稼働状況290531.xlsx]資料４－１　H28.第３回会議'!$C$119:$C$126</c:f>
              <c:numCache>
                <c:formatCode>General</c:formatCode>
                <c:ptCount val="8"/>
                <c:pt idx="0">
                  <c:v>19</c:v>
                </c:pt>
                <c:pt idx="1">
                  <c:v>21</c:v>
                </c:pt>
                <c:pt idx="2">
                  <c:v>31</c:v>
                </c:pt>
                <c:pt idx="3">
                  <c:v>28</c:v>
                </c:pt>
                <c:pt idx="4">
                  <c:v>90</c:v>
                </c:pt>
                <c:pt idx="5">
                  <c:v>5</c:v>
                </c:pt>
                <c:pt idx="6">
                  <c:v>20</c:v>
                </c:pt>
                <c:pt idx="7">
                  <c:v>22</c:v>
                </c:pt>
              </c:numCache>
            </c:numRef>
          </c:val>
        </c:ser>
        <c:ser>
          <c:idx val="1"/>
          <c:order val="1"/>
          <c:tx>
            <c:strRef>
              <c:f>'[◆資料 作成中　システム稼働状況290531.xlsx]資料４－１　H28.第３回会議'!$D$118</c:f>
              <c:strCache>
                <c:ptCount val="1"/>
                <c:pt idx="0">
                  <c:v>合併症
支援病院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'[◆資料 作成中　システム稼働状況290531.xlsx]資料４－１　H28.第３回会議'!$B$119:$B$126</c:f>
              <c:strCache>
                <c:ptCount val="8"/>
                <c:pt idx="0">
                  <c:v>豊能</c:v>
                </c:pt>
                <c:pt idx="1">
                  <c:v>三島</c:v>
                </c:pt>
                <c:pt idx="2">
                  <c:v>北河内</c:v>
                </c:pt>
                <c:pt idx="3">
                  <c:v>中河内</c:v>
                </c:pt>
                <c:pt idx="4">
                  <c:v>大阪市</c:v>
                </c:pt>
                <c:pt idx="5">
                  <c:v>南河内</c:v>
                </c:pt>
                <c:pt idx="6">
                  <c:v>堺市</c:v>
                </c:pt>
                <c:pt idx="7">
                  <c:v>泉州</c:v>
                </c:pt>
              </c:strCache>
            </c:strRef>
          </c:cat>
          <c:val>
            <c:numRef>
              <c:f>'[◆資料 作成中　システム稼働状況290531.xlsx]資料４－１　H28.第３回会議'!$D$119:$D$126</c:f>
              <c:numCache>
                <c:formatCode>General</c:formatCode>
                <c:ptCount val="8"/>
                <c:pt idx="0">
                  <c:v>10</c:v>
                </c:pt>
                <c:pt idx="1">
                  <c:v>3</c:v>
                </c:pt>
                <c:pt idx="2">
                  <c:v>31</c:v>
                </c:pt>
                <c:pt idx="3">
                  <c:v>5</c:v>
                </c:pt>
                <c:pt idx="4">
                  <c:v>0</c:v>
                </c:pt>
                <c:pt idx="5">
                  <c:v>16</c:v>
                </c:pt>
                <c:pt idx="6">
                  <c:v>67</c:v>
                </c:pt>
                <c:pt idx="7">
                  <c:v>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14880"/>
        <c:axId val="143916416"/>
      </c:barChart>
      <c:catAx>
        <c:axId val="143914880"/>
        <c:scaling>
          <c:orientation val="minMax"/>
        </c:scaling>
        <c:delete val="0"/>
        <c:axPos val="b"/>
        <c:majorTickMark val="out"/>
        <c:minorTickMark val="none"/>
        <c:tickLblPos val="nextTo"/>
        <c:crossAx val="143916416"/>
        <c:crosses val="autoZero"/>
        <c:auto val="1"/>
        <c:lblAlgn val="ctr"/>
        <c:lblOffset val="100"/>
        <c:noMultiLvlLbl val="0"/>
      </c:catAx>
      <c:valAx>
        <c:axId val="143916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3914880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800" baseline="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pPr>
            <a:endParaRPr lang="ja-JP"/>
          </a:p>
        </c:txPr>
      </c:legendEntry>
      <c:layout/>
      <c:overlay val="0"/>
      <c:txPr>
        <a:bodyPr/>
        <a:lstStyle/>
        <a:p>
          <a:pPr>
            <a:defRPr sz="800"/>
          </a:pPr>
          <a:endParaRPr lang="ja-JP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'利用状況つづき（２）'!$C$438</c:f>
              <c:strCache>
                <c:ptCount val="1"/>
                <c:pt idx="0">
                  <c:v>Ｈ２７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'利用状況つづき（２）'!$B$440:$B$449</c:f>
              <c:strCache>
                <c:ptCount val="10"/>
                <c:pt idx="0">
                  <c:v>10代</c:v>
                </c:pt>
                <c:pt idx="1">
                  <c:v>20代</c:v>
                </c:pt>
                <c:pt idx="2">
                  <c:v>30代</c:v>
                </c:pt>
                <c:pt idx="3">
                  <c:v>40代</c:v>
                </c:pt>
                <c:pt idx="4">
                  <c:v>50代</c:v>
                </c:pt>
                <c:pt idx="5">
                  <c:v>60代</c:v>
                </c:pt>
                <c:pt idx="6">
                  <c:v>70代</c:v>
                </c:pt>
                <c:pt idx="7">
                  <c:v>80代</c:v>
                </c:pt>
                <c:pt idx="8">
                  <c:v>90代</c:v>
                </c:pt>
                <c:pt idx="9">
                  <c:v>不明</c:v>
                </c:pt>
              </c:strCache>
            </c:strRef>
          </c:cat>
          <c:val>
            <c:numRef>
              <c:f>'利用状況つづき（２）'!$C$440:$C$449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6</c:v>
                </c:pt>
                <c:pt idx="3">
                  <c:v>11</c:v>
                </c:pt>
                <c:pt idx="4">
                  <c:v>10</c:v>
                </c:pt>
                <c:pt idx="5">
                  <c:v>3</c:v>
                </c:pt>
                <c:pt idx="6">
                  <c:v>6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9"/>
          <c:order val="1"/>
          <c:tx>
            <c:strRef>
              <c:f>'利用状況つづき（２）'!$K$438</c:f>
              <c:strCache>
                <c:ptCount val="1"/>
                <c:pt idx="0">
                  <c:v>Ｈ２８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'利用状況つづき（２）'!$B$440:$B$449</c:f>
              <c:strCache>
                <c:ptCount val="10"/>
                <c:pt idx="0">
                  <c:v>10代</c:v>
                </c:pt>
                <c:pt idx="1">
                  <c:v>20代</c:v>
                </c:pt>
                <c:pt idx="2">
                  <c:v>30代</c:v>
                </c:pt>
                <c:pt idx="3">
                  <c:v>40代</c:v>
                </c:pt>
                <c:pt idx="4">
                  <c:v>50代</c:v>
                </c:pt>
                <c:pt idx="5">
                  <c:v>60代</c:v>
                </c:pt>
                <c:pt idx="6">
                  <c:v>70代</c:v>
                </c:pt>
                <c:pt idx="7">
                  <c:v>80代</c:v>
                </c:pt>
                <c:pt idx="8">
                  <c:v>90代</c:v>
                </c:pt>
                <c:pt idx="9">
                  <c:v>不明</c:v>
                </c:pt>
              </c:strCache>
            </c:strRef>
          </c:cat>
          <c:val>
            <c:numRef>
              <c:f>'利用状況つづき（２）'!$K$440:$K$449</c:f>
              <c:numCache>
                <c:formatCode>General</c:formatCode>
                <c:ptCount val="10"/>
                <c:pt idx="0">
                  <c:v>5</c:v>
                </c:pt>
                <c:pt idx="1">
                  <c:v>7</c:v>
                </c:pt>
                <c:pt idx="2">
                  <c:v>15</c:v>
                </c:pt>
                <c:pt idx="3">
                  <c:v>29</c:v>
                </c:pt>
                <c:pt idx="4">
                  <c:v>19</c:v>
                </c:pt>
                <c:pt idx="5">
                  <c:v>13</c:v>
                </c:pt>
                <c:pt idx="6">
                  <c:v>11</c:v>
                </c:pt>
                <c:pt idx="7">
                  <c:v>2</c:v>
                </c:pt>
                <c:pt idx="8">
                  <c:v>0</c:v>
                </c:pt>
                <c:pt idx="9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021184"/>
        <c:axId val="147027072"/>
      </c:barChart>
      <c:catAx>
        <c:axId val="147021184"/>
        <c:scaling>
          <c:orientation val="minMax"/>
        </c:scaling>
        <c:delete val="0"/>
        <c:axPos val="b"/>
        <c:majorTickMark val="out"/>
        <c:minorTickMark val="none"/>
        <c:tickLblPos val="nextTo"/>
        <c:crossAx val="147027072"/>
        <c:crosses val="autoZero"/>
        <c:auto val="1"/>
        <c:lblAlgn val="ctr"/>
        <c:lblOffset val="100"/>
        <c:noMultiLvlLbl val="0"/>
      </c:catAx>
      <c:valAx>
        <c:axId val="147027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7021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729430648056652"/>
          <c:y val="0.11121930393195603"/>
          <c:w val="0.18055008953807392"/>
          <c:h val="0.1674343832020997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321741032370955E-2"/>
          <c:y val="7.4548702245552642E-2"/>
          <c:w val="0.86270101933118537"/>
          <c:h val="0.7604696695000891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'利用状況つづき（２）'!$E$438</c:f>
              <c:strCache>
                <c:ptCount val="1"/>
                <c:pt idx="0">
                  <c:v>Ｈ２７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'利用状況つづき（２）'!$B$440:$B$449</c:f>
              <c:strCache>
                <c:ptCount val="10"/>
                <c:pt idx="0">
                  <c:v>10代</c:v>
                </c:pt>
                <c:pt idx="1">
                  <c:v>20代</c:v>
                </c:pt>
                <c:pt idx="2">
                  <c:v>30代</c:v>
                </c:pt>
                <c:pt idx="3">
                  <c:v>40代</c:v>
                </c:pt>
                <c:pt idx="4">
                  <c:v>50代</c:v>
                </c:pt>
                <c:pt idx="5">
                  <c:v>60代</c:v>
                </c:pt>
                <c:pt idx="6">
                  <c:v>70代</c:v>
                </c:pt>
                <c:pt idx="7">
                  <c:v>80代</c:v>
                </c:pt>
                <c:pt idx="8">
                  <c:v>90代</c:v>
                </c:pt>
                <c:pt idx="9">
                  <c:v>不明</c:v>
                </c:pt>
              </c:strCache>
            </c:strRef>
          </c:cat>
          <c:val>
            <c:numRef>
              <c:f>'利用状況つづき（２）'!$E$440:$E$449</c:f>
              <c:numCache>
                <c:formatCode>General</c:formatCode>
                <c:ptCount val="10"/>
                <c:pt idx="0">
                  <c:v>3</c:v>
                </c:pt>
                <c:pt idx="1">
                  <c:v>20</c:v>
                </c:pt>
                <c:pt idx="2">
                  <c:v>12</c:v>
                </c:pt>
                <c:pt idx="3">
                  <c:v>11</c:v>
                </c:pt>
                <c:pt idx="4">
                  <c:v>4</c:v>
                </c:pt>
                <c:pt idx="5">
                  <c:v>8</c:v>
                </c:pt>
                <c:pt idx="6">
                  <c:v>3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0"/>
          <c:order val="1"/>
          <c:tx>
            <c:strRef>
              <c:f>'利用状況つづき（２）'!$M$438</c:f>
              <c:strCache>
                <c:ptCount val="1"/>
                <c:pt idx="0">
                  <c:v>Ｈ２８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'利用状況つづき（２）'!$B$440:$B$449</c:f>
              <c:strCache>
                <c:ptCount val="10"/>
                <c:pt idx="0">
                  <c:v>10代</c:v>
                </c:pt>
                <c:pt idx="1">
                  <c:v>20代</c:v>
                </c:pt>
                <c:pt idx="2">
                  <c:v>30代</c:v>
                </c:pt>
                <c:pt idx="3">
                  <c:v>40代</c:v>
                </c:pt>
                <c:pt idx="4">
                  <c:v>50代</c:v>
                </c:pt>
                <c:pt idx="5">
                  <c:v>60代</c:v>
                </c:pt>
                <c:pt idx="6">
                  <c:v>70代</c:v>
                </c:pt>
                <c:pt idx="7">
                  <c:v>80代</c:v>
                </c:pt>
                <c:pt idx="8">
                  <c:v>90代</c:v>
                </c:pt>
                <c:pt idx="9">
                  <c:v>不明</c:v>
                </c:pt>
              </c:strCache>
            </c:strRef>
          </c:cat>
          <c:val>
            <c:numRef>
              <c:f>'利用状況つづき（２）'!$M$440:$M$449</c:f>
              <c:numCache>
                <c:formatCode>General</c:formatCode>
                <c:ptCount val="10"/>
                <c:pt idx="0">
                  <c:v>12</c:v>
                </c:pt>
                <c:pt idx="1">
                  <c:v>24</c:v>
                </c:pt>
                <c:pt idx="2">
                  <c:v>22</c:v>
                </c:pt>
                <c:pt idx="3">
                  <c:v>28</c:v>
                </c:pt>
                <c:pt idx="4">
                  <c:v>14</c:v>
                </c:pt>
                <c:pt idx="5">
                  <c:v>10</c:v>
                </c:pt>
                <c:pt idx="6">
                  <c:v>4</c:v>
                </c:pt>
                <c:pt idx="7">
                  <c:v>3</c:v>
                </c:pt>
                <c:pt idx="8">
                  <c:v>1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085568"/>
        <c:axId val="147107840"/>
      </c:barChart>
      <c:catAx>
        <c:axId val="147085568"/>
        <c:scaling>
          <c:orientation val="minMax"/>
        </c:scaling>
        <c:delete val="0"/>
        <c:axPos val="b"/>
        <c:majorTickMark val="out"/>
        <c:minorTickMark val="none"/>
        <c:tickLblPos val="nextTo"/>
        <c:crossAx val="147107840"/>
        <c:crosses val="autoZero"/>
        <c:auto val="1"/>
        <c:lblAlgn val="ctr"/>
        <c:lblOffset val="100"/>
        <c:noMultiLvlLbl val="0"/>
      </c:catAx>
      <c:valAx>
        <c:axId val="14710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7085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880478557937995"/>
          <c:y val="0.1208946554957946"/>
          <c:w val="0.14797537376799402"/>
          <c:h val="0.1876041550938784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'３次つき'!$B$175</c:f>
              <c:strCache>
                <c:ptCount val="1"/>
                <c:pt idx="0">
                  <c:v>あ　り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'３次つき'!$C$174:$D$174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'３次つき'!$C$175:$D$175</c:f>
              <c:numCache>
                <c:formatCode>General</c:formatCode>
                <c:ptCount val="2"/>
                <c:pt idx="0">
                  <c:v>48</c:v>
                </c:pt>
                <c:pt idx="1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'３次つき'!$B$176</c:f>
              <c:strCache>
                <c:ptCount val="1"/>
                <c:pt idx="0">
                  <c:v>な　し</c:v>
                </c:pt>
              </c:strCache>
            </c:strRef>
          </c:tx>
          <c:spPr>
            <a:pattFill prst="dkUpDiag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'３次つき'!$C$174:$D$174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'３次つき'!$C$176:$D$176</c:f>
              <c:numCache>
                <c:formatCode>General</c:formatCode>
                <c:ptCount val="2"/>
                <c:pt idx="0">
                  <c:v>19</c:v>
                </c:pt>
                <c:pt idx="1">
                  <c:v>34</c:v>
                </c:pt>
              </c:numCache>
            </c:numRef>
          </c:val>
        </c:ser>
        <c:ser>
          <c:idx val="2"/>
          <c:order val="2"/>
          <c:tx>
            <c:strRef>
              <c:f>'３次つき'!$B$177</c:f>
              <c:strCache>
                <c:ptCount val="1"/>
                <c:pt idx="0">
                  <c:v>不　明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'３次つき'!$C$174:$D$174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'３次つき'!$C$177:$D$177</c:f>
              <c:numCache>
                <c:formatCode>General</c:formatCode>
                <c:ptCount val="2"/>
                <c:pt idx="0">
                  <c:v>42</c:v>
                </c:pt>
                <c:pt idx="1">
                  <c:v>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8171008"/>
        <c:axId val="128185088"/>
      </c:barChart>
      <c:catAx>
        <c:axId val="128171008"/>
        <c:scaling>
          <c:orientation val="minMax"/>
        </c:scaling>
        <c:delete val="0"/>
        <c:axPos val="b"/>
        <c:majorTickMark val="out"/>
        <c:minorTickMark val="none"/>
        <c:tickLblPos val="nextTo"/>
        <c:crossAx val="128185088"/>
        <c:crosses val="autoZero"/>
        <c:auto val="1"/>
        <c:lblAlgn val="ctr"/>
        <c:lblOffset val="100"/>
        <c:noMultiLvlLbl val="0"/>
      </c:catAx>
      <c:valAx>
        <c:axId val="1281850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81710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87729658792651E-2"/>
          <c:y val="5.6303774987210793E-2"/>
          <c:w val="0.88083245844269453"/>
          <c:h val="0.82893919510061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'３次つき'!$C$678</c:f>
              <c:strCache>
                <c:ptCount val="1"/>
                <c:pt idx="0">
                  <c:v>男性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'３次つき'!$B$679:$B$687</c:f>
              <c:strCache>
                <c:ptCount val="9"/>
                <c:pt idx="0">
                  <c:v>10代</c:v>
                </c:pt>
                <c:pt idx="1">
                  <c:v>20代</c:v>
                </c:pt>
                <c:pt idx="2">
                  <c:v>30代</c:v>
                </c:pt>
                <c:pt idx="3">
                  <c:v>40代</c:v>
                </c:pt>
                <c:pt idx="4">
                  <c:v>50代</c:v>
                </c:pt>
                <c:pt idx="5">
                  <c:v>60代</c:v>
                </c:pt>
                <c:pt idx="6">
                  <c:v>70代</c:v>
                </c:pt>
                <c:pt idx="7">
                  <c:v>80代</c:v>
                </c:pt>
                <c:pt idx="8">
                  <c:v>不明</c:v>
                </c:pt>
              </c:strCache>
            </c:strRef>
          </c:cat>
          <c:val>
            <c:numRef>
              <c:f>'３次つき'!$C$679:$C$687</c:f>
              <c:numCache>
                <c:formatCode>General</c:formatCode>
                <c:ptCount val="9"/>
                <c:pt idx="0">
                  <c:v>3</c:v>
                </c:pt>
                <c:pt idx="1">
                  <c:v>7</c:v>
                </c:pt>
                <c:pt idx="2">
                  <c:v>8</c:v>
                </c:pt>
                <c:pt idx="3">
                  <c:v>17</c:v>
                </c:pt>
                <c:pt idx="4">
                  <c:v>11</c:v>
                </c:pt>
                <c:pt idx="5">
                  <c:v>7</c:v>
                </c:pt>
                <c:pt idx="6">
                  <c:v>6</c:v>
                </c:pt>
                <c:pt idx="7">
                  <c:v>3</c:v>
                </c:pt>
              </c:numCache>
            </c:numRef>
          </c:val>
        </c:ser>
        <c:ser>
          <c:idx val="1"/>
          <c:order val="1"/>
          <c:tx>
            <c:strRef>
              <c:f>'３次つき'!$D$678</c:f>
              <c:strCache>
                <c:ptCount val="1"/>
                <c:pt idx="0">
                  <c:v>女性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'３次つき'!$B$679:$B$687</c:f>
              <c:strCache>
                <c:ptCount val="9"/>
                <c:pt idx="0">
                  <c:v>10代</c:v>
                </c:pt>
                <c:pt idx="1">
                  <c:v>20代</c:v>
                </c:pt>
                <c:pt idx="2">
                  <c:v>30代</c:v>
                </c:pt>
                <c:pt idx="3">
                  <c:v>40代</c:v>
                </c:pt>
                <c:pt idx="4">
                  <c:v>50代</c:v>
                </c:pt>
                <c:pt idx="5">
                  <c:v>60代</c:v>
                </c:pt>
                <c:pt idx="6">
                  <c:v>70代</c:v>
                </c:pt>
                <c:pt idx="7">
                  <c:v>80代</c:v>
                </c:pt>
                <c:pt idx="8">
                  <c:v>不明</c:v>
                </c:pt>
              </c:strCache>
            </c:strRef>
          </c:cat>
          <c:val>
            <c:numRef>
              <c:f>'３次つき'!$D$679:$D$687</c:f>
              <c:numCache>
                <c:formatCode>General</c:formatCode>
                <c:ptCount val="9"/>
                <c:pt idx="0">
                  <c:v>11</c:v>
                </c:pt>
                <c:pt idx="1">
                  <c:v>34</c:v>
                </c:pt>
                <c:pt idx="2">
                  <c:v>23</c:v>
                </c:pt>
                <c:pt idx="3">
                  <c:v>16</c:v>
                </c:pt>
                <c:pt idx="4">
                  <c:v>9</c:v>
                </c:pt>
                <c:pt idx="5">
                  <c:v>9</c:v>
                </c:pt>
                <c:pt idx="6">
                  <c:v>2</c:v>
                </c:pt>
                <c:pt idx="7">
                  <c:v>3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583552"/>
        <c:axId val="130671360"/>
      </c:barChart>
      <c:catAx>
        <c:axId val="130583552"/>
        <c:scaling>
          <c:orientation val="minMax"/>
        </c:scaling>
        <c:delete val="0"/>
        <c:axPos val="b"/>
        <c:majorTickMark val="out"/>
        <c:minorTickMark val="none"/>
        <c:tickLblPos val="nextTo"/>
        <c:crossAx val="130671360"/>
        <c:crosses val="autoZero"/>
        <c:auto val="1"/>
        <c:lblAlgn val="ctr"/>
        <c:lblOffset val="100"/>
        <c:noMultiLvlLbl val="0"/>
      </c:catAx>
      <c:valAx>
        <c:axId val="130671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0583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670975503062107"/>
          <c:y val="0.40239391951006126"/>
          <c:w val="0.10273468941382327"/>
          <c:h val="0.1674343832020997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'３次つき'!$B$496</c:f>
              <c:strCache>
                <c:ptCount val="1"/>
                <c:pt idx="0">
                  <c:v>あり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('３次つき'!$C$495,'３次つき'!$E$495)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('３次つき'!$C$496,'３次つき'!$E$496)</c:f>
              <c:numCache>
                <c:formatCode>General</c:formatCode>
                <c:ptCount val="2"/>
                <c:pt idx="0">
                  <c:v>68</c:v>
                </c:pt>
                <c:pt idx="1">
                  <c:v>83</c:v>
                </c:pt>
              </c:numCache>
            </c:numRef>
          </c:val>
        </c:ser>
        <c:ser>
          <c:idx val="2"/>
          <c:order val="1"/>
          <c:tx>
            <c:strRef>
              <c:f>'３次つき'!$B$497</c:f>
              <c:strCache>
                <c:ptCount val="1"/>
                <c:pt idx="0">
                  <c:v>なし</c:v>
                </c:pt>
              </c:strCache>
            </c:strRef>
          </c:tx>
          <c:spPr>
            <a:pattFill prst="dkUpDiag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('３次つき'!$C$495,'３次つき'!$E$495)</c:f>
              <c:strCache>
                <c:ptCount val="2"/>
                <c:pt idx="0">
                  <c:v>Ｈ２７</c:v>
                </c:pt>
                <c:pt idx="1">
                  <c:v>Ｈ２８</c:v>
                </c:pt>
              </c:strCache>
            </c:strRef>
          </c:cat>
          <c:val>
            <c:numRef>
              <c:f>('３次つき'!$C$497,'３次つき'!$E$497)</c:f>
              <c:numCache>
                <c:formatCode>General</c:formatCode>
                <c:ptCount val="2"/>
                <c:pt idx="0">
                  <c:v>41</c:v>
                </c:pt>
                <c:pt idx="1">
                  <c:v>153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717568"/>
        <c:axId val="130719104"/>
      </c:barChart>
      <c:catAx>
        <c:axId val="130717568"/>
        <c:scaling>
          <c:orientation val="minMax"/>
        </c:scaling>
        <c:delete val="0"/>
        <c:axPos val="b"/>
        <c:majorTickMark val="out"/>
        <c:minorTickMark val="none"/>
        <c:tickLblPos val="nextTo"/>
        <c:crossAx val="130719104"/>
        <c:crosses val="autoZero"/>
        <c:auto val="1"/>
        <c:lblAlgn val="ctr"/>
        <c:lblOffset val="100"/>
        <c:noMultiLvlLbl val="0"/>
      </c:catAx>
      <c:valAx>
        <c:axId val="1307191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0717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5022986776334486E-2"/>
          <c:y val="4.5270212783035148E-2"/>
          <c:w val="0.74709915241486535"/>
          <c:h val="0.5426534068562530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利用状況つづき!$E$388:$E$389</c:f>
              <c:strCache>
                <c:ptCount val="1"/>
                <c:pt idx="0">
                  <c:v>Ｈ２７ 　計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利用状況つづき!$A$390:$A$398</c:f>
              <c:strCache>
                <c:ptCount val="9"/>
                <c:pt idx="0">
                  <c:v>F0　症状性を含む器質性精神障害</c:v>
                </c:pt>
                <c:pt idx="1">
                  <c:v>F1　精神作用物質使用による精神及び行動の障害</c:v>
                </c:pt>
                <c:pt idx="2">
                  <c:v>F2　統合失調症、統合失調型障害および妄想性障害</c:v>
                </c:pt>
                <c:pt idx="3">
                  <c:v>F3　気分（感情）障害</c:v>
                </c:pt>
                <c:pt idx="4">
                  <c:v>F4　神経症性障害</c:v>
                </c:pt>
                <c:pt idx="5">
                  <c:v>F5　生理的障害等</c:v>
                </c:pt>
                <c:pt idx="6">
                  <c:v>F6　成人のパーソナリティおよび行動の障害</c:v>
                </c:pt>
                <c:pt idx="7">
                  <c:v>F7　知的障害</c:v>
                </c:pt>
                <c:pt idx="8">
                  <c:v>その他</c:v>
                </c:pt>
              </c:strCache>
            </c:strRef>
          </c:cat>
          <c:val>
            <c:numRef>
              <c:f>利用状況つづき!$E$390:$E$398</c:f>
              <c:numCache>
                <c:formatCode>General</c:formatCode>
                <c:ptCount val="9"/>
                <c:pt idx="0">
                  <c:v>4</c:v>
                </c:pt>
                <c:pt idx="1">
                  <c:v>7</c:v>
                </c:pt>
                <c:pt idx="2">
                  <c:v>10</c:v>
                </c:pt>
                <c:pt idx="3">
                  <c:v>19</c:v>
                </c:pt>
                <c:pt idx="4">
                  <c:v>14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ser>
          <c:idx val="6"/>
          <c:order val="1"/>
          <c:tx>
            <c:strRef>
              <c:f>利用状況つづき!$H$388:$H$389</c:f>
              <c:strCache>
                <c:ptCount val="1"/>
                <c:pt idx="0">
                  <c:v>Ｈ２８ 　計</c:v>
                </c:pt>
              </c:strCache>
            </c:strRef>
          </c:tx>
          <c:spPr>
            <a:pattFill prst="dkUpDiag">
              <a:fgClr>
                <a:schemeClr val="accent4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利用状況つづき!$A$390:$A$398</c:f>
              <c:strCache>
                <c:ptCount val="9"/>
                <c:pt idx="0">
                  <c:v>F0　症状性を含む器質性精神障害</c:v>
                </c:pt>
                <c:pt idx="1">
                  <c:v>F1　精神作用物質使用による精神及び行動の障害</c:v>
                </c:pt>
                <c:pt idx="2">
                  <c:v>F2　統合失調症、統合失調型障害および妄想性障害</c:v>
                </c:pt>
                <c:pt idx="3">
                  <c:v>F3　気分（感情）障害</c:v>
                </c:pt>
                <c:pt idx="4">
                  <c:v>F4　神経症性障害</c:v>
                </c:pt>
                <c:pt idx="5">
                  <c:v>F5　生理的障害等</c:v>
                </c:pt>
                <c:pt idx="6">
                  <c:v>F6　成人のパーソナリティおよび行動の障害</c:v>
                </c:pt>
                <c:pt idx="7">
                  <c:v>F7　知的障害</c:v>
                </c:pt>
                <c:pt idx="8">
                  <c:v>その他</c:v>
                </c:pt>
              </c:strCache>
            </c:strRef>
          </c:cat>
          <c:val>
            <c:numRef>
              <c:f>利用状況つづき!$H$390:$H$398</c:f>
              <c:numCache>
                <c:formatCode>General</c:formatCode>
                <c:ptCount val="9"/>
                <c:pt idx="0">
                  <c:v>12</c:v>
                </c:pt>
                <c:pt idx="1">
                  <c:v>18</c:v>
                </c:pt>
                <c:pt idx="2">
                  <c:v>27</c:v>
                </c:pt>
                <c:pt idx="3">
                  <c:v>39</c:v>
                </c:pt>
                <c:pt idx="4">
                  <c:v>15</c:v>
                </c:pt>
                <c:pt idx="5">
                  <c:v>2</c:v>
                </c:pt>
                <c:pt idx="6">
                  <c:v>4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112576"/>
        <c:axId val="133114112"/>
      </c:barChart>
      <c:catAx>
        <c:axId val="133112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eaVert"/>
          <a:lstStyle/>
          <a:p>
            <a:pPr>
              <a:defRPr sz="800"/>
            </a:pPr>
            <a:endParaRPr lang="ja-JP"/>
          </a:p>
        </c:txPr>
        <c:crossAx val="133114112"/>
        <c:crosses val="autoZero"/>
        <c:auto val="1"/>
        <c:lblAlgn val="ctr"/>
        <c:lblOffset val="100"/>
        <c:noMultiLvlLbl val="0"/>
      </c:catAx>
      <c:valAx>
        <c:axId val="133114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112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24524800641953"/>
          <c:y val="0.10887772649108517"/>
          <c:w val="0.1470158984903957"/>
          <c:h val="0.1385663860982894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8BE42-20E9-4A66-B7D2-52C2AA71C3F7}" type="datetimeFigureOut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6EB1A-5D35-4F6F-BD55-0790C4E090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095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873CD-931C-43A2-AA17-7C19390F4F71}" type="datetimeFigureOut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70943-4C80-4D24-9218-BE80DF4E1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2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70943-4C80-4D24-9218-BE80DF4E1D6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81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DE7A-C532-4703-B5EC-19C4BFA6D1D0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29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6643-18DC-4192-AC4A-9511607D29BE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25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AE65-EC6D-42BB-9F1A-57512BC3D21A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69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1FA0-B617-401E-BEF7-E8F035312905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30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990-EA29-47E8-A339-D46A6EE63206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5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47A94-C4E4-4D87-A5CB-A1DD8E10D23D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8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90480-ADEA-4F51-A878-DB7CA14EB9D8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0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265D-0632-4ED4-9F2C-6385269DA401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448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022E6-C700-475A-BCB7-01DE31F704EE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46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7656-68F8-4EDE-86AA-0DBDC2D630A6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47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7845-8942-413D-9C47-E5653AAF2BF7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01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B3D69-01F7-4E8E-9EC9-009E5E4C8B43}" type="datetime1">
              <a:rPr kumimoji="1" lang="ja-JP" altLang="en-US" smtClean="0"/>
              <a:t>2018/3/7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B4138-2453-48FB-9515-BFDF6E7AA3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88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380312" y="643902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（単位：件）</a:t>
            </a:r>
            <a:endParaRPr kumimoji="1" lang="ja-JP" altLang="en-US" sz="1100" dirty="0"/>
          </a:p>
        </p:txBody>
      </p:sp>
      <p:pic>
        <p:nvPicPr>
          <p:cNvPr id="16412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99" y="855163"/>
            <a:ext cx="8877300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7729314" y="45780"/>
            <a:ext cx="129614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資料５</a:t>
            </a:r>
            <a:endParaRPr kumimoji="1" lang="ja-JP" altLang="en-US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5536" y="572948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５－１　　件数別</a:t>
            </a:r>
            <a:r>
              <a:rPr kumimoji="1" lang="ja-JP" altLang="en-US" sz="1600" b="1" dirty="0" smtClean="0"/>
              <a:t>利用実績</a:t>
            </a:r>
            <a:endParaRPr kumimoji="1" lang="ja-JP" altLang="en-US" sz="1600" b="1" dirty="0"/>
          </a:p>
        </p:txBody>
      </p:sp>
      <p:sp>
        <p:nvSpPr>
          <p:cNvPr id="2" name="正方形/長方形 1"/>
          <p:cNvSpPr/>
          <p:nvPr/>
        </p:nvSpPr>
        <p:spPr>
          <a:xfrm>
            <a:off x="255599" y="173885"/>
            <a:ext cx="58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smtClean="0"/>
              <a:t>【</a:t>
            </a:r>
            <a:r>
              <a:rPr lang="ja-JP" altLang="en-US" b="1" dirty="0" smtClean="0"/>
              <a:t>夜間</a:t>
            </a:r>
            <a:r>
              <a:rPr lang="ja-JP" altLang="en-US" b="1" dirty="0"/>
              <a:t>・休日 精神科合併症支援システム 利用</a:t>
            </a:r>
            <a:r>
              <a:rPr lang="ja-JP" altLang="en-US" b="1" dirty="0" smtClean="0"/>
              <a:t>状況　</a:t>
            </a:r>
            <a:r>
              <a:rPr lang="en-US" altLang="ja-JP" b="1" dirty="0" smtClean="0"/>
              <a:t>】</a:t>
            </a:r>
            <a:r>
              <a:rPr lang="ja-JP" altLang="en-US" b="1" dirty="0" smtClean="0"/>
              <a:t>　</a:t>
            </a:r>
            <a:r>
              <a:rPr lang="ja-JP" altLang="en-US" sz="1200" dirty="0" smtClean="0"/>
              <a:t>（</a:t>
            </a:r>
            <a:r>
              <a:rPr lang="en-US" altLang="ja-JP" sz="1200" dirty="0" smtClean="0"/>
              <a:t>※</a:t>
            </a:r>
            <a:r>
              <a:rPr lang="ja-JP" altLang="en-US" sz="1200" dirty="0"/>
              <a:t>）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49896" y="6449968"/>
            <a:ext cx="5256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＊本資料中、平成</a:t>
            </a:r>
            <a:r>
              <a:rPr kumimoji="1" lang="en-US" altLang="ja-JP" sz="1100" dirty="0" smtClean="0"/>
              <a:t>27</a:t>
            </a:r>
            <a:r>
              <a:rPr kumimoji="1" lang="ja-JP" altLang="en-US" sz="1100" dirty="0" smtClean="0"/>
              <a:t>年度の数値は平成</a:t>
            </a:r>
            <a:r>
              <a:rPr kumimoji="1" lang="en-US" altLang="ja-JP" sz="1100" dirty="0" smtClean="0"/>
              <a:t>27</a:t>
            </a:r>
            <a:r>
              <a:rPr kumimoji="1" lang="ja-JP" altLang="en-US" sz="1100" dirty="0" smtClean="0"/>
              <a:t>年</a:t>
            </a:r>
            <a:r>
              <a:rPr kumimoji="1" lang="en-US" altLang="ja-JP" sz="1100" dirty="0" smtClean="0"/>
              <a:t>8</a:t>
            </a:r>
            <a:r>
              <a:rPr kumimoji="1" lang="ja-JP" altLang="en-US" sz="1100" dirty="0" smtClean="0"/>
              <a:t>月</a:t>
            </a:r>
            <a:r>
              <a:rPr kumimoji="1" lang="en-US" altLang="ja-JP" sz="1100" dirty="0" smtClean="0"/>
              <a:t>17</a:t>
            </a:r>
            <a:r>
              <a:rPr kumimoji="1" lang="ja-JP" altLang="en-US" sz="1100" dirty="0" smtClean="0"/>
              <a:t>日～平成</a:t>
            </a:r>
            <a:r>
              <a:rPr kumimoji="1" lang="en-US" altLang="ja-JP" sz="1100" dirty="0" smtClean="0"/>
              <a:t>28</a:t>
            </a:r>
            <a:r>
              <a:rPr kumimoji="1" lang="ja-JP" altLang="en-US" sz="1100" dirty="0" smtClean="0"/>
              <a:t>年</a:t>
            </a:r>
            <a:r>
              <a:rPr kumimoji="1" lang="en-US" altLang="ja-JP" sz="1100" dirty="0" smtClean="0"/>
              <a:t>3</a:t>
            </a:r>
            <a:r>
              <a:rPr kumimoji="1" lang="ja-JP" altLang="en-US" sz="1100" dirty="0" smtClean="0"/>
              <a:t>月</a:t>
            </a:r>
            <a:r>
              <a:rPr kumimoji="1" lang="en-US" altLang="ja-JP" sz="1100" dirty="0" smtClean="0"/>
              <a:t>31</a:t>
            </a:r>
            <a:r>
              <a:rPr kumimoji="1" lang="ja-JP" altLang="en-US" sz="1100" dirty="0" smtClean="0"/>
              <a:t>日の集計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26026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12" y="342528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５－１０　　</a:t>
            </a:r>
            <a:r>
              <a:rPr kumimoji="1" lang="ja-JP" altLang="en-US" sz="1600" b="1" dirty="0" smtClean="0"/>
              <a:t>依頼から受入れ可否を伝えるまでの所要時間</a:t>
            </a:r>
            <a:endParaRPr kumimoji="1" lang="ja-JP" altLang="en-US" sz="1600" b="1" dirty="0"/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1547664" y="2060848"/>
            <a:ext cx="3528392" cy="0"/>
          </a:xfrm>
          <a:prstGeom prst="straightConnector1">
            <a:avLst/>
          </a:prstGeom>
          <a:ln w="635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/楕円 9"/>
          <p:cNvSpPr/>
          <p:nvPr/>
        </p:nvSpPr>
        <p:spPr>
          <a:xfrm>
            <a:off x="824634" y="1071064"/>
            <a:ext cx="723030" cy="2029116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523350" y="917176"/>
            <a:ext cx="2520280" cy="307777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 smtClean="0"/>
              <a:t>30</a:t>
            </a:r>
            <a:r>
              <a:rPr kumimoji="1" lang="ja-JP" altLang="en-US" sz="1400" b="1" dirty="0" smtClean="0"/>
              <a:t>分以内の内訳（再掲）</a:t>
            </a:r>
            <a:endParaRPr kumimoji="1" lang="ja-JP" altLang="en-US" sz="1400" b="1" dirty="0"/>
          </a:p>
        </p:txBody>
      </p:sp>
      <p:graphicFrame>
        <p:nvGraphicFramePr>
          <p:cNvPr id="15" name="グラフ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1141504"/>
              </p:ext>
            </p:extLst>
          </p:nvPr>
        </p:nvGraphicFramePr>
        <p:xfrm>
          <a:off x="683568" y="950272"/>
          <a:ext cx="4392488" cy="2682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927084"/>
              </p:ext>
            </p:extLst>
          </p:nvPr>
        </p:nvGraphicFramePr>
        <p:xfrm>
          <a:off x="5415338" y="1268760"/>
          <a:ext cx="2736304" cy="2062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253" y="3933056"/>
            <a:ext cx="5760290" cy="2600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6084168" y="3656057"/>
            <a:ext cx="2520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H29.</a:t>
            </a:r>
            <a:r>
              <a:rPr lang="en-US" altLang="ja-JP" sz="1200" dirty="0" smtClean="0"/>
              <a:t>1 </a:t>
            </a:r>
            <a:r>
              <a:rPr kumimoji="1" lang="ja-JP" altLang="en-US" sz="1200" dirty="0" smtClean="0"/>
              <a:t>～</a:t>
            </a:r>
            <a:r>
              <a:rPr kumimoji="1" lang="en-US" altLang="ja-JP" sz="1200" dirty="0" smtClean="0"/>
              <a:t>3 </a:t>
            </a:r>
            <a:r>
              <a:rPr lang="ja-JP" altLang="en-US" sz="1200" dirty="0"/>
              <a:t>月</a:t>
            </a:r>
            <a:r>
              <a:rPr kumimoji="1" lang="ja-JP" altLang="en-US" sz="1200" dirty="0" smtClean="0"/>
              <a:t>　（</a:t>
            </a:r>
            <a:r>
              <a:rPr kumimoji="1" lang="en-US" altLang="ja-JP" sz="1200" dirty="0" smtClean="0"/>
              <a:t>n:62)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7481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12" y="456927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５－２</a:t>
            </a:r>
            <a:r>
              <a:rPr kumimoji="1" lang="ja-JP" altLang="en-US" sz="1600" b="1" dirty="0" smtClean="0"/>
              <a:t>　月別利用実績</a:t>
            </a:r>
            <a:endParaRPr kumimoji="1" lang="ja-JP" altLang="en-US" sz="1600" b="1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863491" y="503094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（単位：件）</a:t>
            </a:r>
            <a:endParaRPr kumimoji="1" lang="ja-JP" altLang="en-US" sz="1100" dirty="0"/>
          </a:p>
        </p:txBody>
      </p:sp>
      <p:graphicFrame>
        <p:nvGraphicFramePr>
          <p:cNvPr id="11" name="グラフ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7409239"/>
              </p:ext>
            </p:extLst>
          </p:nvPr>
        </p:nvGraphicFramePr>
        <p:xfrm>
          <a:off x="900965" y="4293096"/>
          <a:ext cx="7344816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1124744"/>
            <a:ext cx="72961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56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496" y="476671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５</a:t>
            </a:r>
            <a:r>
              <a:rPr lang="ja-JP" altLang="en-US" sz="1600" b="1" dirty="0" smtClean="0"/>
              <a:t>－３　時間帯別利用実績</a:t>
            </a:r>
            <a:endParaRPr kumimoji="1" lang="ja-JP" altLang="en-US" sz="16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740352" y="986773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（単位：件）</a:t>
            </a:r>
            <a:endParaRPr kumimoji="1" lang="ja-JP" altLang="en-US" sz="1100" dirty="0"/>
          </a:p>
        </p:txBody>
      </p:sp>
      <p:pic>
        <p:nvPicPr>
          <p:cNvPr id="10334" name="Picture 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78497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031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496" y="476672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smtClean="0"/>
              <a:t>５－４</a:t>
            </a:r>
            <a:r>
              <a:rPr lang="ja-JP" altLang="en-US" sz="1600" b="1" dirty="0" smtClean="0"/>
              <a:t>　</a:t>
            </a:r>
            <a:r>
              <a:rPr kumimoji="1" lang="ja-JP" altLang="en-US" sz="1600" b="1" dirty="0" smtClean="0"/>
              <a:t>コンサルテーション件数（二次医療圏別）</a:t>
            </a:r>
            <a:endParaRPr kumimoji="1" lang="ja-JP" altLang="en-US" sz="1600" b="1" dirty="0"/>
          </a:p>
        </p:txBody>
      </p:sp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223430"/>
              </p:ext>
            </p:extLst>
          </p:nvPr>
        </p:nvGraphicFramePr>
        <p:xfrm>
          <a:off x="240677" y="4398699"/>
          <a:ext cx="4283968" cy="1833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8357608"/>
              </p:ext>
            </p:extLst>
          </p:nvPr>
        </p:nvGraphicFramePr>
        <p:xfrm>
          <a:off x="4843577" y="4403512"/>
          <a:ext cx="4293089" cy="18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259632" y="4137089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■平成２７年度</a:t>
            </a:r>
            <a:endParaRPr kumimoji="1" lang="ja-JP" altLang="en-US" sz="11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92080" y="4141902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■平成２８年度</a:t>
            </a:r>
            <a:endParaRPr kumimoji="1" lang="ja-JP" altLang="en-US" sz="1100" dirty="0"/>
          </a:p>
        </p:txBody>
      </p:sp>
      <p:pic>
        <p:nvPicPr>
          <p:cNvPr id="15414" name="Picture 5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541" y="980728"/>
            <a:ext cx="5741755" cy="30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88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496" y="188640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５－５　　患者</a:t>
            </a:r>
            <a:r>
              <a:rPr kumimoji="1" lang="ja-JP" altLang="en-US" sz="1600" b="1" dirty="0" smtClean="0"/>
              <a:t>の状況　（性別・年代別</a:t>
            </a:r>
            <a:r>
              <a:rPr lang="ja-JP" altLang="en-US" sz="1600" b="1" dirty="0" smtClean="0"/>
              <a:t>内訳）</a:t>
            </a:r>
            <a:endParaRPr kumimoji="1" lang="ja-JP" altLang="en-US" sz="1600" b="1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422589"/>
              </p:ext>
            </p:extLst>
          </p:nvPr>
        </p:nvGraphicFramePr>
        <p:xfrm>
          <a:off x="1168044" y="620688"/>
          <a:ext cx="6860340" cy="3096345"/>
        </p:xfrm>
        <a:graphic>
          <a:graphicData uri="http://schemas.openxmlformats.org/drawingml/2006/table">
            <a:tbl>
              <a:tblPr/>
              <a:tblGrid>
                <a:gridCol w="1037812"/>
                <a:gridCol w="727816"/>
                <a:gridCol w="727816"/>
                <a:gridCol w="727816"/>
                <a:gridCol w="727816"/>
                <a:gridCol w="727816"/>
                <a:gridCol w="727816"/>
                <a:gridCol w="727816"/>
                <a:gridCol w="727816"/>
              </a:tblGrid>
              <a:tr h="32188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Ｈ２７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Ｈ２８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881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年代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男性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女性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不明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合計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男性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女性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不明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合計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881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4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60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70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80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3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90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1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不明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合計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56600"/>
              </p:ext>
            </p:extLst>
          </p:nvPr>
        </p:nvGraphicFramePr>
        <p:xfrm>
          <a:off x="107504" y="4232722"/>
          <a:ext cx="4104456" cy="2553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91550" y="39429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年代別（男性）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22782" y="3950781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年代別（女性）</a:t>
            </a:r>
            <a:endParaRPr kumimoji="1" lang="ja-JP" altLang="en-US" sz="1400" dirty="0"/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939588"/>
              </p:ext>
            </p:extLst>
          </p:nvPr>
        </p:nvGraphicFramePr>
        <p:xfrm>
          <a:off x="4082872" y="4275139"/>
          <a:ext cx="4032448" cy="269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7236296" y="4236273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N:186 </a:t>
            </a:r>
            <a:endParaRPr kumimoji="1" lang="ja-JP" altLang="en-US" sz="11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41656" y="409681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N:148 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2618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2447" y="463761"/>
            <a:ext cx="2627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５－６　</a:t>
            </a:r>
            <a:r>
              <a:rPr kumimoji="1" lang="ja-JP" altLang="en-US" sz="1600" b="1" dirty="0" smtClean="0"/>
              <a:t>精神科受診歴等</a:t>
            </a:r>
            <a:endParaRPr kumimoji="1" lang="ja-JP" altLang="en-US" sz="1600" b="1" dirty="0"/>
          </a:p>
        </p:txBody>
      </p:sp>
      <p:pic>
        <p:nvPicPr>
          <p:cNvPr id="17436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53563"/>
            <a:ext cx="5616624" cy="2042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593523"/>
              </p:ext>
            </p:extLst>
          </p:nvPr>
        </p:nvGraphicFramePr>
        <p:xfrm>
          <a:off x="1925960" y="35010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019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6508" y="595263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５－７</a:t>
            </a:r>
            <a:r>
              <a:rPr kumimoji="1" lang="ja-JP" altLang="en-US" sz="1600" b="1" dirty="0" smtClean="0"/>
              <a:t>　自傷等の有無</a:t>
            </a:r>
            <a:endParaRPr kumimoji="1" lang="ja-JP" altLang="en-US" sz="1600" b="1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02612" y="3578532"/>
            <a:ext cx="1008112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年度別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76056" y="3588536"/>
            <a:ext cx="2880320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/>
              <a:t>「自傷等あり」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性別</a:t>
            </a:r>
            <a:r>
              <a:rPr lang="ja-JP" altLang="en-US" sz="1200" dirty="0"/>
              <a:t>・</a:t>
            </a:r>
            <a:r>
              <a:rPr lang="ja-JP" altLang="en-US" sz="1200" dirty="0" smtClean="0"/>
              <a:t>年代</a:t>
            </a:r>
            <a:r>
              <a:rPr kumimoji="1" lang="ja-JP" altLang="en-US" sz="1200" dirty="0" smtClean="0"/>
              <a:t>別内訳</a:t>
            </a:r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595440" y="6380748"/>
            <a:ext cx="20872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/>
              <a:t>＊性別・年代ともに不明のもの２件を除く</a:t>
            </a:r>
            <a:endParaRPr kumimoji="1" lang="ja-JP" altLang="en-US" sz="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34663" y="4049948"/>
            <a:ext cx="1046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n=149*</a:t>
            </a:r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0853782"/>
              </p:ext>
            </p:extLst>
          </p:nvPr>
        </p:nvGraphicFramePr>
        <p:xfrm>
          <a:off x="4257092" y="3954583"/>
          <a:ext cx="4518248" cy="2460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1" y="1424973"/>
            <a:ext cx="905679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グラフ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8933478"/>
              </p:ext>
            </p:extLst>
          </p:nvPr>
        </p:nvGraphicFramePr>
        <p:xfrm>
          <a:off x="266508" y="4023104"/>
          <a:ext cx="3657420" cy="2357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257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7732" y="436844"/>
            <a:ext cx="2852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５－８　　受診結果と精神疾患</a:t>
            </a:r>
            <a:endParaRPr kumimoji="1" lang="ja-JP" altLang="en-US" sz="1600" b="1" dirty="0"/>
          </a:p>
        </p:txBody>
      </p:sp>
      <p:graphicFrame>
        <p:nvGraphicFramePr>
          <p:cNvPr id="11" name="グラフ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507867"/>
              </p:ext>
            </p:extLst>
          </p:nvPr>
        </p:nvGraphicFramePr>
        <p:xfrm>
          <a:off x="1331640" y="3573016"/>
          <a:ext cx="6984776" cy="3126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859459"/>
              </p:ext>
            </p:extLst>
          </p:nvPr>
        </p:nvGraphicFramePr>
        <p:xfrm>
          <a:off x="539552" y="908720"/>
          <a:ext cx="8229598" cy="2559207"/>
        </p:xfrm>
        <a:graphic>
          <a:graphicData uri="http://schemas.openxmlformats.org/drawingml/2006/table">
            <a:tbl>
              <a:tblPr/>
              <a:tblGrid>
                <a:gridCol w="3408598"/>
                <a:gridCol w="803500"/>
                <a:gridCol w="803500"/>
                <a:gridCol w="803500"/>
                <a:gridCol w="803500"/>
                <a:gridCol w="803500"/>
                <a:gridCol w="803500"/>
              </a:tblGrid>
              <a:tr h="2352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病　名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Ｈ２７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Ｈ２８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164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外来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入院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　計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外来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入院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　計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640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F0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　症状性を含む器質性精神障害</a:t>
                      </a:r>
                      <a:endParaRPr lang="ja-JP" altLang="en-US" sz="900" b="0" i="0" u="none" strike="noStrike">
                        <a:solidFill>
                          <a:srgbClr val="FFFFFF"/>
                        </a:solidFill>
                        <a:effectLst/>
                        <a:latin typeface="Meiryo UI"/>
                      </a:endParaRP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F1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　精神作用物質使用による精神及び行動の障害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6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7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16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18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F2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　統合失調症、統合失調型障害および妄想性障害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9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26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27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F3　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気分（感情）障害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17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19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8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39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F4　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神経症性障害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14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15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F5　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生理的障害等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F6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　成人のパーソナリティおよび行動の障害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F7　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知的障害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40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その他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0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1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合　計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8</a:t>
                      </a:r>
                    </a:p>
                  </a:txBody>
                  <a:tcPr marL="9409" marR="9409" marT="94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52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60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18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107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125</a:t>
                      </a:r>
                    </a:p>
                  </a:txBody>
                  <a:tcPr marL="9409" marR="9409" marT="94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393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4138-2453-48FB-9515-BFDF6E7AA310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476672"/>
            <a:ext cx="3816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５－９　</a:t>
            </a:r>
            <a:r>
              <a:rPr kumimoji="1" lang="ja-JP" altLang="en-US" sz="1600" b="1" dirty="0" smtClean="0"/>
              <a:t>　入院一週間後の転帰の状況</a:t>
            </a:r>
            <a:endParaRPr kumimoji="1" lang="ja-JP" altLang="en-US" sz="1600" b="1" dirty="0"/>
          </a:p>
        </p:txBody>
      </p:sp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4805094"/>
              </p:ext>
            </p:extLst>
          </p:nvPr>
        </p:nvGraphicFramePr>
        <p:xfrm>
          <a:off x="5076056" y="243238"/>
          <a:ext cx="3725638" cy="6048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4422577" cy="4104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16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3020</TotalTime>
  <Words>327</Words>
  <Application>Microsoft Office PowerPoint</Application>
  <PresentationFormat>画面に合わせる (4:3)</PresentationFormat>
  <Paragraphs>231</Paragraphs>
  <Slides>10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夜間・休日 精神科合併症支援システム 利用状況（※）</dc:title>
  <dc:creator>大阪府</dc:creator>
  <cp:lastModifiedBy>HOSTNAME</cp:lastModifiedBy>
  <cp:revision>217</cp:revision>
  <cp:lastPrinted>2017-08-18T09:16:04Z</cp:lastPrinted>
  <dcterms:created xsi:type="dcterms:W3CDTF">2017-07-04T07:12:54Z</dcterms:created>
  <dcterms:modified xsi:type="dcterms:W3CDTF">2018-03-07T08:05:15Z</dcterms:modified>
</cp:coreProperties>
</file>