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307" r:id="rId2"/>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88" autoAdjust="0"/>
    <p:restoredTop sz="79152" autoAdjust="0"/>
  </p:normalViewPr>
  <p:slideViewPr>
    <p:cSldViewPr>
      <p:cViewPr>
        <p:scale>
          <a:sx n="100" d="100"/>
          <a:sy n="100" d="100"/>
        </p:scale>
        <p:origin x="-276" y="1116"/>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1"/>
            <a:ext cx="4306738" cy="340306"/>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30292" y="1"/>
            <a:ext cx="4306738" cy="340306"/>
          </a:xfrm>
          <a:prstGeom prst="rect">
            <a:avLst/>
          </a:prstGeom>
        </p:spPr>
        <p:txBody>
          <a:bodyPr vert="horz" lIns="91403" tIns="45705" rIns="91403" bIns="45705" rtlCol="0"/>
          <a:lstStyle>
            <a:lvl1pPr algn="r">
              <a:defRPr sz="1200"/>
            </a:lvl1pPr>
          </a:lstStyle>
          <a:p>
            <a:fld id="{472E2365-F855-4EBE-820E-800584760D3C}" type="datetimeFigureOut">
              <a:rPr kumimoji="1" lang="ja-JP" altLang="en-US" smtClean="0"/>
              <a:t>2018/3/7</a:t>
            </a:fld>
            <a:endParaRPr kumimoji="1" lang="ja-JP" altLang="en-US"/>
          </a:p>
        </p:txBody>
      </p:sp>
      <p:sp>
        <p:nvSpPr>
          <p:cNvPr id="4" name="フッター プレースホルダー 3"/>
          <p:cNvSpPr>
            <a:spLocks noGrp="1"/>
          </p:cNvSpPr>
          <p:nvPr>
            <p:ph type="ftr" sz="quarter" idx="2"/>
          </p:nvPr>
        </p:nvSpPr>
        <p:spPr>
          <a:xfrm>
            <a:off x="8" y="6465810"/>
            <a:ext cx="4306738" cy="340306"/>
          </a:xfrm>
          <a:prstGeom prst="rect">
            <a:avLst/>
          </a:prstGeom>
        </p:spPr>
        <p:txBody>
          <a:bodyPr vert="horz" lIns="91403" tIns="45705" rIns="91403"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30292" y="6465810"/>
            <a:ext cx="4306738" cy="340306"/>
          </a:xfrm>
          <a:prstGeom prst="rect">
            <a:avLst/>
          </a:prstGeom>
        </p:spPr>
        <p:txBody>
          <a:bodyPr vert="horz" lIns="91403" tIns="45705" rIns="91403" bIns="45705" rtlCol="0" anchor="b"/>
          <a:lstStyle>
            <a:lvl1pPr algn="r">
              <a:defRPr sz="1200"/>
            </a:lvl1pPr>
          </a:lstStyle>
          <a:p>
            <a:fld id="{F270E229-F7CB-4850-B0F5-4D13E5CCDBAA}" type="slidenum">
              <a:rPr kumimoji="1" lang="ja-JP" altLang="en-US" smtClean="0"/>
              <a:t>‹#›</a:t>
            </a:fld>
            <a:endParaRPr kumimoji="1" lang="ja-JP" altLang="en-US"/>
          </a:p>
        </p:txBody>
      </p:sp>
    </p:spTree>
    <p:extLst>
      <p:ext uri="{BB962C8B-B14F-4D97-AF65-F5344CB8AC3E}">
        <p14:creationId xmlns:p14="http://schemas.microsoft.com/office/powerpoint/2010/main" val="23850688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1"/>
            <a:ext cx="4307049" cy="340360"/>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6" y="1"/>
            <a:ext cx="4307049" cy="340360"/>
          </a:xfrm>
          <a:prstGeom prst="rect">
            <a:avLst/>
          </a:prstGeom>
        </p:spPr>
        <p:txBody>
          <a:bodyPr vert="horz" lIns="91403" tIns="45705" rIns="91403" bIns="45705" rtlCol="0"/>
          <a:lstStyle>
            <a:lvl1pPr algn="r">
              <a:defRPr sz="1200"/>
            </a:lvl1pPr>
          </a:lstStyle>
          <a:p>
            <a:fld id="{40E27A4A-2BA8-4EFF-B7DF-CA3F12739FAC}" type="datetimeFigureOut">
              <a:rPr kumimoji="1" lang="ja-JP" altLang="en-US" smtClean="0"/>
              <a:t>2018/3/7</a:t>
            </a:fld>
            <a:endParaRPr kumimoji="1" lang="ja-JP" altLang="en-US"/>
          </a:p>
        </p:txBody>
      </p:sp>
      <p:sp>
        <p:nvSpPr>
          <p:cNvPr id="4" name="スライド イメージ プレースホルダー 3"/>
          <p:cNvSpPr>
            <a:spLocks noGrp="1" noRot="1" noChangeAspect="1"/>
          </p:cNvSpPr>
          <p:nvPr>
            <p:ph type="sldImg" idx="2"/>
          </p:nvPr>
        </p:nvSpPr>
        <p:spPr>
          <a:xfrm>
            <a:off x="3127375" y="511175"/>
            <a:ext cx="3684588" cy="2551113"/>
          </a:xfrm>
          <a:prstGeom prst="rect">
            <a:avLst/>
          </a:prstGeom>
          <a:noFill/>
          <a:ln w="12700">
            <a:solidFill>
              <a:prstClr val="black"/>
            </a:solidFill>
          </a:ln>
        </p:spPr>
        <p:txBody>
          <a:bodyPr vert="horz" lIns="91403" tIns="45705" rIns="91403" bIns="45705" rtlCol="0" anchor="ctr"/>
          <a:lstStyle/>
          <a:p>
            <a:endParaRPr lang="ja-JP" altLang="en-US"/>
          </a:p>
        </p:txBody>
      </p:sp>
      <p:sp>
        <p:nvSpPr>
          <p:cNvPr id="5" name="ノート プレースホルダー 4"/>
          <p:cNvSpPr>
            <a:spLocks noGrp="1"/>
          </p:cNvSpPr>
          <p:nvPr>
            <p:ph type="body" sz="quarter" idx="3"/>
          </p:nvPr>
        </p:nvSpPr>
        <p:spPr>
          <a:xfrm>
            <a:off x="993935" y="3233422"/>
            <a:ext cx="7951470" cy="3063240"/>
          </a:xfrm>
          <a:prstGeom prst="rect">
            <a:avLst/>
          </a:prstGeom>
        </p:spPr>
        <p:txBody>
          <a:bodyPr vert="horz" lIns="91403" tIns="45705" rIns="91403" bIns="4570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8" y="6465664"/>
            <a:ext cx="4307049" cy="340360"/>
          </a:xfrm>
          <a:prstGeom prst="rect">
            <a:avLst/>
          </a:prstGeom>
        </p:spPr>
        <p:txBody>
          <a:bodyPr vert="horz" lIns="91403" tIns="45705" rIns="9140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6" y="6465664"/>
            <a:ext cx="4307049" cy="340360"/>
          </a:xfrm>
          <a:prstGeom prst="rect">
            <a:avLst/>
          </a:prstGeom>
        </p:spPr>
        <p:txBody>
          <a:bodyPr vert="horz" lIns="91403" tIns="45705" rIns="91403" bIns="45705" rtlCol="0" anchor="b"/>
          <a:lstStyle>
            <a:lvl1pPr algn="r">
              <a:defRPr sz="1200"/>
            </a:lvl1pPr>
          </a:lstStyle>
          <a:p>
            <a:fld id="{9B1C333C-01F4-42FB-86A1-E1F93E60EF31}" type="slidenum">
              <a:rPr kumimoji="1" lang="ja-JP" altLang="en-US" smtClean="0"/>
              <a:t>‹#›</a:t>
            </a:fld>
            <a:endParaRPr kumimoji="1" lang="ja-JP" altLang="en-US"/>
          </a:p>
        </p:txBody>
      </p:sp>
    </p:spTree>
    <p:extLst>
      <p:ext uri="{BB962C8B-B14F-4D97-AF65-F5344CB8AC3E}">
        <p14:creationId xmlns:p14="http://schemas.microsoft.com/office/powerpoint/2010/main" val="4005569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どこが概要なのか：</a:t>
            </a:r>
            <a:endParaRPr kumimoji="1" lang="en-US" altLang="ja-JP" dirty="0" smtClean="0"/>
          </a:p>
          <a:p>
            <a:r>
              <a:rPr kumimoji="1" lang="ja-JP" altLang="en-US" dirty="0" smtClean="0"/>
              <a:t>システムとしては存置している　後送システムについて記載していない</a:t>
            </a:r>
            <a:endParaRPr kumimoji="1" lang="en-US" altLang="ja-JP" dirty="0" smtClean="0"/>
          </a:p>
          <a:p>
            <a:r>
              <a:rPr kumimoji="1" lang="ja-JP" altLang="en-US" dirty="0" smtClean="0"/>
              <a:t>輪番体制について</a:t>
            </a:r>
            <a:r>
              <a:rPr kumimoji="1" lang="en-US" altLang="ja-JP" dirty="0" smtClean="0"/>
              <a:t>5</a:t>
            </a:r>
            <a:r>
              <a:rPr kumimoji="1" lang="ja-JP" altLang="en-US" dirty="0" smtClean="0"/>
              <a:t>床から</a:t>
            </a:r>
            <a:r>
              <a:rPr kumimoji="1" lang="en-US" altLang="ja-JP" dirty="0" smtClean="0"/>
              <a:t>7</a:t>
            </a:r>
            <a:r>
              <a:rPr kumimoji="1" lang="ja-JP" altLang="en-US" dirty="0" smtClean="0"/>
              <a:t>床を</a:t>
            </a:r>
            <a:r>
              <a:rPr kumimoji="1" lang="en-US" altLang="ja-JP" dirty="0" smtClean="0"/>
              <a:t>7</a:t>
            </a:r>
            <a:r>
              <a:rPr kumimoji="1" lang="ja-JP" altLang="en-US" dirty="0" smtClean="0"/>
              <a:t>床のみ記載</a:t>
            </a:r>
            <a:endParaRPr kumimoji="1" lang="en-US" altLang="ja-JP" dirty="0" smtClean="0"/>
          </a:p>
          <a:p>
            <a:r>
              <a:rPr kumimoji="1" lang="ja-JP" altLang="en-US" dirty="0" smtClean="0"/>
              <a:t>合併症支援システムについてのバックアップや戻しについて記載なし</a:t>
            </a:r>
            <a:endParaRPr kumimoji="1" lang="en-US" altLang="ja-JP" dirty="0" smtClean="0"/>
          </a:p>
          <a:p>
            <a:r>
              <a:rPr kumimoji="1" lang="ja-JP" altLang="en-US" dirty="0" smtClean="0"/>
              <a:t>大精神の行っている携帯電話での対応</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B1C333C-01F4-42FB-86A1-E1F93E60EF31}" type="slidenum">
              <a:rPr kumimoji="1" lang="ja-JP" altLang="en-US" smtClean="0"/>
              <a:t>1</a:t>
            </a:fld>
            <a:endParaRPr kumimoji="1" lang="ja-JP" altLang="en-US"/>
          </a:p>
        </p:txBody>
      </p:sp>
    </p:spTree>
    <p:extLst>
      <p:ext uri="{BB962C8B-B14F-4D97-AF65-F5344CB8AC3E}">
        <p14:creationId xmlns:p14="http://schemas.microsoft.com/office/powerpoint/2010/main" val="324716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2018/3/7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2018/3/7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2018/3/7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2018/3/7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2018/3/7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2018/3/7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2018/3/7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2018/3/7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2018/3/7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2018/3/7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2018/3/7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2018/3/7</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角丸四角形 70"/>
          <p:cNvSpPr/>
          <p:nvPr/>
        </p:nvSpPr>
        <p:spPr>
          <a:xfrm>
            <a:off x="312600" y="4484565"/>
            <a:ext cx="1804233" cy="759945"/>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 精神科コンサルテーション</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患者受け入れ体制確保</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 サポートのための身体科</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医　　</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師</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が待機</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角丸四角形 37"/>
          <p:cNvSpPr/>
          <p:nvPr/>
        </p:nvSpPr>
        <p:spPr>
          <a:xfrm>
            <a:off x="5147479" y="1928557"/>
            <a:ext cx="4326704" cy="1579808"/>
          </a:xfrm>
          <a:prstGeom prst="roundRect">
            <a:avLst/>
          </a:prstGeom>
          <a:solidFill>
            <a:schemeClr val="accent3">
              <a:lumMod val="60000"/>
              <a:lumOff val="40000"/>
            </a:schemeClr>
          </a:solidFill>
          <a:ln>
            <a:noFill/>
            <a:prstDash val="dash"/>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下矢印 17"/>
          <p:cNvSpPr/>
          <p:nvPr/>
        </p:nvSpPr>
        <p:spPr>
          <a:xfrm>
            <a:off x="6211369" y="3331685"/>
            <a:ext cx="302104" cy="768604"/>
          </a:xfrm>
          <a:prstGeom prst="downArrow">
            <a:avLst>
              <a:gd name="adj1" fmla="val 50000"/>
              <a:gd name="adj2" fmla="val 40000"/>
            </a:avLst>
          </a:prstGeom>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dirty="0">
              <a:solidFill>
                <a:prstClr val="white"/>
              </a:solidFill>
            </a:endParaRPr>
          </a:p>
        </p:txBody>
      </p:sp>
      <p:sp>
        <p:nvSpPr>
          <p:cNvPr id="2" name="タイトル 1"/>
          <p:cNvSpPr>
            <a:spLocks noGrp="1"/>
          </p:cNvSpPr>
          <p:nvPr>
            <p:ph type="title"/>
          </p:nvPr>
        </p:nvSpPr>
        <p:spPr>
          <a:xfrm>
            <a:off x="495300" y="404664"/>
            <a:ext cx="8915400" cy="792088"/>
          </a:xfrm>
        </p:spPr>
        <p:txBody>
          <a:bodyPr>
            <a:normAutofit/>
          </a:bodyPr>
          <a:lstStyle/>
          <a:p>
            <a:r>
              <a:rPr lang="ja-JP" altLang="en-US" sz="3200" dirty="0" smtClean="0">
                <a:latin typeface="HG丸ｺﾞｼｯｸM-PRO" panose="020F0600000000000000" pitchFamily="50" charset="-128"/>
                <a:ea typeface="HG丸ｺﾞｼｯｸM-PRO" panose="020F0600000000000000" pitchFamily="50" charset="-128"/>
              </a:rPr>
              <a:t>大阪府の</a:t>
            </a:r>
            <a:r>
              <a:rPr kumimoji="1" lang="ja-JP" altLang="en-US" sz="3200" dirty="0" smtClean="0">
                <a:latin typeface="HG丸ｺﾞｼｯｸM-PRO" panose="020F0600000000000000" pitchFamily="50" charset="-128"/>
                <a:ea typeface="HG丸ｺﾞｼｯｸM-PRO" panose="020F0600000000000000" pitchFamily="50" charset="-128"/>
              </a:rPr>
              <a:t>精神科救急医療システム</a:t>
            </a:r>
            <a:r>
              <a:rPr kumimoji="1" lang="ja-JP" altLang="en-US" sz="1100" dirty="0" smtClean="0">
                <a:latin typeface="HG丸ｺﾞｼｯｸM-PRO" panose="020F0600000000000000" pitchFamily="50" charset="-128"/>
                <a:ea typeface="HG丸ｺﾞｼｯｸM-PRO" panose="020F0600000000000000" pitchFamily="50" charset="-128"/>
              </a:rPr>
              <a:t>（概要図）</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7" name="角丸四角形 6"/>
          <p:cNvSpPr/>
          <p:nvPr/>
        </p:nvSpPr>
        <p:spPr>
          <a:xfrm>
            <a:off x="213427" y="8162885"/>
            <a:ext cx="5282401" cy="1565527"/>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ja-JP" altLang="en-US">
              <a:solidFill>
                <a:prstClr val="white"/>
              </a:solidFill>
            </a:endParaRPr>
          </a:p>
        </p:txBody>
      </p:sp>
      <p:sp>
        <p:nvSpPr>
          <p:cNvPr id="17" name="下矢印 16"/>
          <p:cNvSpPr/>
          <p:nvPr/>
        </p:nvSpPr>
        <p:spPr>
          <a:xfrm>
            <a:off x="8970127" y="4139522"/>
            <a:ext cx="323174" cy="801645"/>
          </a:xfrm>
          <a:prstGeom prst="downArrow">
            <a:avLst>
              <a:gd name="adj1" fmla="val 50000"/>
              <a:gd name="adj2" fmla="val 40000"/>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a:solidFill>
                <a:prstClr val="white"/>
              </a:solidFill>
            </a:endParaRPr>
          </a:p>
        </p:txBody>
      </p:sp>
      <p:sp>
        <p:nvSpPr>
          <p:cNvPr id="19" name="円/楕円 18"/>
          <p:cNvSpPr/>
          <p:nvPr/>
        </p:nvSpPr>
        <p:spPr>
          <a:xfrm>
            <a:off x="8712403" y="3668245"/>
            <a:ext cx="833788" cy="504947"/>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有り</a:t>
            </a:r>
          </a:p>
        </p:txBody>
      </p:sp>
      <p:sp>
        <p:nvSpPr>
          <p:cNvPr id="20" name="角丸四角形 19"/>
          <p:cNvSpPr/>
          <p:nvPr/>
        </p:nvSpPr>
        <p:spPr>
          <a:xfrm>
            <a:off x="3737959" y="1241929"/>
            <a:ext cx="1058862" cy="432803"/>
          </a:xfrm>
          <a:prstGeom prst="round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本人・家族</a:t>
            </a:r>
          </a:p>
        </p:txBody>
      </p:sp>
      <p:sp>
        <p:nvSpPr>
          <p:cNvPr id="21" name="角丸四角形 20"/>
          <p:cNvSpPr/>
          <p:nvPr/>
        </p:nvSpPr>
        <p:spPr>
          <a:xfrm>
            <a:off x="5249646" y="1253868"/>
            <a:ext cx="1018735" cy="408912"/>
          </a:xfrm>
          <a:prstGeom prst="round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消　防</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角丸四角形 24"/>
          <p:cNvSpPr/>
          <p:nvPr/>
        </p:nvSpPr>
        <p:spPr>
          <a:xfrm>
            <a:off x="776536" y="1241929"/>
            <a:ext cx="2556623" cy="432803"/>
          </a:xfrm>
          <a:prstGeom prst="round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医療機関</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3244042" y="3674121"/>
            <a:ext cx="1531243" cy="533447"/>
          </a:xfrm>
          <a:prstGeom prst="rect">
            <a:avLst/>
          </a:prstGeom>
          <a:solidFill>
            <a:schemeClr val="accent4">
              <a:lumMod val="20000"/>
              <a:lumOff val="80000"/>
            </a:schemeClr>
          </a:solidFill>
        </p:spPr>
        <p:style>
          <a:lnRef idx="3">
            <a:schemeClr val="lt1"/>
          </a:lnRef>
          <a:fillRef idx="1">
            <a:schemeClr val="accent5"/>
          </a:fillRef>
          <a:effectRef idx="1">
            <a:schemeClr val="accent5"/>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精神科</a:t>
            </a:r>
            <a:r>
              <a:rPr lang="ja-JP" altLang="en-US"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救急診療所</a:t>
            </a:r>
            <a:endParaRPr lang="en-US" altLang="ja-JP"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（大阪市内）</a:t>
            </a:r>
            <a:endParaRPr lang="en-US" altLang="ja-JP"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角丸四角形 21"/>
          <p:cNvSpPr/>
          <p:nvPr/>
        </p:nvSpPr>
        <p:spPr>
          <a:xfrm>
            <a:off x="6704123" y="1273025"/>
            <a:ext cx="2065301" cy="401707"/>
          </a:xfrm>
          <a:prstGeom prst="round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警　　察</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角丸四角形 2"/>
          <p:cNvSpPr/>
          <p:nvPr/>
        </p:nvSpPr>
        <p:spPr>
          <a:xfrm>
            <a:off x="2777439" y="2804151"/>
            <a:ext cx="2160240" cy="52753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精神科の救急医療に関する</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本人・家族等からの</a:t>
            </a:r>
            <a:r>
              <a:rPr kumimoji="1" lang="ja-JP" altLang="en-US" sz="1100" b="1" u="sng" dirty="0" smtClean="0">
                <a:latin typeface="Meiryo UI" panose="020B0604030504040204" pitchFamily="50" charset="-128"/>
                <a:ea typeface="Meiryo UI" panose="020B0604030504040204" pitchFamily="50" charset="-128"/>
                <a:cs typeface="Meiryo UI" panose="020B0604030504040204" pitchFamily="50" charset="-128"/>
              </a:rPr>
              <a:t>相談窓口</a:t>
            </a:r>
            <a:endParaRPr kumimoji="1" lang="ja-JP" altLang="en-US" sz="11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2727991" y="2156073"/>
            <a:ext cx="2281696" cy="648072"/>
          </a:xfrm>
          <a:prstGeom prst="rect">
            <a:avLst/>
          </a:prstGeom>
          <a:ln>
            <a:solidFill>
              <a:schemeClr val="accent1">
                <a:lumMod val="75000"/>
              </a:schemeClr>
            </a:solidFill>
          </a:ln>
          <a:effectLst>
            <a:glow rad="101600">
              <a:schemeClr val="accent5">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おおさか精神科救急</a:t>
            </a:r>
            <a:r>
              <a:rPr lang="ja-JP" altLang="en-US"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ダイヤル</a:t>
            </a:r>
            <a:endParaRPr lang="en-US" altLang="ja-JP"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（民間団体に委託）</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正方形/長方形 42"/>
          <p:cNvSpPr/>
          <p:nvPr/>
        </p:nvSpPr>
        <p:spPr>
          <a:xfrm>
            <a:off x="8250047" y="4941168"/>
            <a:ext cx="1363322" cy="26670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ja-JP" altLang="en-US" kern="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公的病院</a:t>
            </a:r>
          </a:p>
        </p:txBody>
      </p:sp>
      <p:sp>
        <p:nvSpPr>
          <p:cNvPr id="30" name="正方形/長方形 29"/>
          <p:cNvSpPr/>
          <p:nvPr/>
        </p:nvSpPr>
        <p:spPr>
          <a:xfrm>
            <a:off x="3388058" y="5615541"/>
            <a:ext cx="1512168" cy="1125827"/>
          </a:xfrm>
          <a:prstGeom prst="rect">
            <a:avLst/>
          </a:prstGeom>
          <a:solidFill>
            <a:schemeClr val="bg1"/>
          </a:solidFill>
          <a:ln>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35" name="正方形/長方形 34"/>
          <p:cNvSpPr/>
          <p:nvPr/>
        </p:nvSpPr>
        <p:spPr>
          <a:xfrm>
            <a:off x="3570050" y="5562709"/>
            <a:ext cx="1143788" cy="269592"/>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平日昼間等</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右矢印 59"/>
          <p:cNvSpPr/>
          <p:nvPr/>
        </p:nvSpPr>
        <p:spPr>
          <a:xfrm>
            <a:off x="4972542" y="2887894"/>
            <a:ext cx="531062" cy="360040"/>
          </a:xfrm>
          <a:prstGeom prst="rightArrow">
            <a:avLst/>
          </a:prstGeom>
          <a:solidFill>
            <a:schemeClr val="bg1"/>
          </a:solidFill>
          <a:ln>
            <a:prstDash val="sysDash"/>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曲折矢印 5"/>
          <p:cNvSpPr/>
          <p:nvPr/>
        </p:nvSpPr>
        <p:spPr>
          <a:xfrm flipH="1" flipV="1">
            <a:off x="4796820" y="3007727"/>
            <a:ext cx="1164553" cy="1131789"/>
          </a:xfrm>
          <a:prstGeom prst="bentArrow">
            <a:avLst>
              <a:gd name="adj1" fmla="val 12218"/>
              <a:gd name="adj2" fmla="val 13676"/>
              <a:gd name="adj3" fmla="val 23693"/>
              <a:gd name="adj4" fmla="val 34493"/>
            </a:avLst>
          </a:prstGeom>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角丸四角形 38"/>
          <p:cNvSpPr/>
          <p:nvPr/>
        </p:nvSpPr>
        <p:spPr>
          <a:xfrm>
            <a:off x="5503601" y="2804151"/>
            <a:ext cx="1700881" cy="52753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精神科救急医療受診</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にかかる</a:t>
            </a:r>
            <a:r>
              <a:rPr kumimoji="1" lang="ja-JP" altLang="en-US" sz="1100" b="1" u="sng" dirty="0" smtClean="0">
                <a:latin typeface="Meiryo UI" panose="020B0604030504040204" pitchFamily="50" charset="-128"/>
                <a:ea typeface="Meiryo UI" panose="020B0604030504040204" pitchFamily="50" charset="-128"/>
                <a:cs typeface="Meiryo UI" panose="020B0604030504040204" pitchFamily="50" charset="-128"/>
              </a:rPr>
              <a:t>調整窓口</a:t>
            </a:r>
            <a:endParaRPr kumimoji="1" lang="ja-JP" altLang="en-US" sz="11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5404282" y="2157790"/>
            <a:ext cx="1872208" cy="646361"/>
          </a:xfrm>
          <a:prstGeom prst="rect">
            <a:avLst/>
          </a:prstGeom>
          <a:ln>
            <a:solidFill>
              <a:schemeClr val="accent1">
                <a:lumMod val="75000"/>
              </a:schemeClr>
            </a:solidFill>
          </a:ln>
          <a:effectLst>
            <a:glow rad="101600">
              <a:schemeClr val="accent5">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おおさか精神科救急</a:t>
            </a:r>
            <a:endParaRPr lang="en-US" altLang="ja-JP"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医療情報</a:t>
            </a:r>
            <a:r>
              <a:rPr lang="ja-JP" altLang="en-US" sz="1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センター</a:t>
            </a:r>
          </a:p>
        </p:txBody>
      </p:sp>
      <p:sp>
        <p:nvSpPr>
          <p:cNvPr id="34" name="円/楕円 33"/>
          <p:cNvSpPr/>
          <p:nvPr/>
        </p:nvSpPr>
        <p:spPr>
          <a:xfrm>
            <a:off x="7871013" y="3679448"/>
            <a:ext cx="811082" cy="492853"/>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無し</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台形 22"/>
          <p:cNvSpPr/>
          <p:nvPr/>
        </p:nvSpPr>
        <p:spPr>
          <a:xfrm>
            <a:off x="7962014" y="3337041"/>
            <a:ext cx="1368153" cy="342648"/>
          </a:xfrm>
          <a:prstGeom prst="trapezoid">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診察要件の有無</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角丸四角形 39"/>
          <p:cNvSpPr/>
          <p:nvPr/>
        </p:nvSpPr>
        <p:spPr>
          <a:xfrm>
            <a:off x="7996340" y="2804151"/>
            <a:ext cx="1261819" cy="52753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緊急措置診察</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実施の</a:t>
            </a:r>
            <a:r>
              <a:rPr lang="ja-JP" altLang="en-US" sz="1100" b="1" u="sng" dirty="0">
                <a:latin typeface="Meiryo UI" panose="020B0604030504040204" pitchFamily="50" charset="-128"/>
                <a:ea typeface="Meiryo UI" panose="020B0604030504040204" pitchFamily="50" charset="-128"/>
                <a:cs typeface="Meiryo UI" panose="020B0604030504040204" pitchFamily="50" charset="-128"/>
              </a:rPr>
              <a:t>判断</a:t>
            </a:r>
            <a:r>
              <a:rPr kumimoji="1" lang="ja-JP" altLang="en-US" sz="1100" b="1" u="sng" dirty="0" smtClean="0">
                <a:latin typeface="Meiryo UI" panose="020B0604030504040204" pitchFamily="50" charset="-128"/>
                <a:ea typeface="Meiryo UI" panose="020B0604030504040204" pitchFamily="50" charset="-128"/>
                <a:cs typeface="Meiryo UI" panose="020B0604030504040204" pitchFamily="50" charset="-128"/>
              </a:rPr>
              <a:t>窓口</a:t>
            </a:r>
            <a:endParaRPr kumimoji="1" lang="ja-JP" altLang="en-US" sz="11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正方形/長方形 26"/>
          <p:cNvSpPr/>
          <p:nvPr/>
        </p:nvSpPr>
        <p:spPr>
          <a:xfrm>
            <a:off x="7890006" y="2163434"/>
            <a:ext cx="1368153" cy="640717"/>
          </a:xfrm>
          <a:prstGeom prst="rect">
            <a:avLst/>
          </a:prstGeom>
          <a:ln>
            <a:solidFill>
              <a:schemeClr val="accent1">
                <a:lumMod val="75000"/>
              </a:schemeClr>
            </a:solidFill>
          </a:ln>
          <a:effectLst>
            <a:glow rad="101600">
              <a:schemeClr val="accent5">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緊急措置</a:t>
            </a:r>
            <a:r>
              <a:rPr lang="ja-JP" altLang="en-US"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診察</a:t>
            </a:r>
            <a:endParaRPr lang="en-US" altLang="ja-JP"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受付</a:t>
            </a:r>
            <a:r>
              <a:rPr lang="ja-JP" altLang="en-US" sz="1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窓口</a:t>
            </a:r>
          </a:p>
        </p:txBody>
      </p:sp>
      <p:sp>
        <p:nvSpPr>
          <p:cNvPr id="62" name="正方形/長方形 61"/>
          <p:cNvSpPr/>
          <p:nvPr/>
        </p:nvSpPr>
        <p:spPr>
          <a:xfrm>
            <a:off x="7553787" y="1928556"/>
            <a:ext cx="2151741" cy="4092732"/>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32" name="二等辺三角形 31"/>
          <p:cNvSpPr/>
          <p:nvPr/>
        </p:nvSpPr>
        <p:spPr>
          <a:xfrm rot="10800000">
            <a:off x="8409424" y="1748557"/>
            <a:ext cx="360000" cy="360000"/>
          </a:xfrm>
          <a:prstGeom prst="triangle">
            <a:avLst/>
          </a:prstGeom>
        </p:spPr>
        <p:style>
          <a:lnRef idx="1">
            <a:schemeClr val="accent4"/>
          </a:lnRef>
          <a:fillRef idx="3">
            <a:schemeClr val="accent4"/>
          </a:fillRef>
          <a:effectRef idx="2">
            <a:schemeClr val="accent4"/>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a:solidFill>
                <a:prstClr val="white"/>
              </a:solidFill>
            </a:endParaRPr>
          </a:p>
        </p:txBody>
      </p:sp>
      <p:sp>
        <p:nvSpPr>
          <p:cNvPr id="63" name="正方形/長方形 62"/>
          <p:cNvSpPr/>
          <p:nvPr/>
        </p:nvSpPr>
        <p:spPr>
          <a:xfrm>
            <a:off x="7509741" y="4329336"/>
            <a:ext cx="1003754" cy="53982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緊急措置</a:t>
            </a:r>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システム</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角丸四角形 8"/>
          <p:cNvSpPr/>
          <p:nvPr/>
        </p:nvSpPr>
        <p:spPr>
          <a:xfrm>
            <a:off x="3581441" y="6049192"/>
            <a:ext cx="1132398" cy="576064"/>
          </a:xfrm>
          <a:prstGeom prst="round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精神科病床のある一般病院</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角丸四角形 63"/>
          <p:cNvSpPr/>
          <p:nvPr/>
        </p:nvSpPr>
        <p:spPr>
          <a:xfrm>
            <a:off x="213427" y="1448856"/>
            <a:ext cx="1592628" cy="324000"/>
          </a:xfrm>
          <a:prstGeom prst="round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二次救急病院等</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下矢印 66"/>
          <p:cNvSpPr/>
          <p:nvPr/>
        </p:nvSpPr>
        <p:spPr>
          <a:xfrm>
            <a:off x="992560" y="2804146"/>
            <a:ext cx="412158" cy="559144"/>
          </a:xfrm>
          <a:prstGeom prst="downArrow">
            <a:avLst>
              <a:gd name="adj1" fmla="val 50000"/>
              <a:gd name="adj2" fmla="val 40000"/>
            </a:avLst>
          </a:prstGeom>
        </p:spPr>
        <p:style>
          <a:lnRef idx="3">
            <a:schemeClr val="lt1"/>
          </a:lnRef>
          <a:fillRef idx="1">
            <a:schemeClr val="accent1"/>
          </a:fillRef>
          <a:effectRef idx="1">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dirty="0">
              <a:solidFill>
                <a:prstClr val="white"/>
              </a:solidFill>
            </a:endParaRPr>
          </a:p>
        </p:txBody>
      </p:sp>
      <p:sp>
        <p:nvSpPr>
          <p:cNvPr id="66" name="正方形/長方形 65"/>
          <p:cNvSpPr/>
          <p:nvPr/>
        </p:nvSpPr>
        <p:spPr>
          <a:xfrm>
            <a:off x="653128" y="2163434"/>
            <a:ext cx="1080121" cy="648072"/>
          </a:xfrm>
          <a:prstGeom prst="rect">
            <a:avLst/>
          </a:prstGeom>
          <a:ln>
            <a:solidFill>
              <a:schemeClr val="accent1">
                <a:lumMod val="75000"/>
              </a:schemeClr>
            </a:solidFill>
          </a:ln>
          <a:effectLst>
            <a:glow rad="101600">
              <a:schemeClr val="accent5">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専用</a:t>
            </a:r>
            <a:endParaRPr lang="en-US" altLang="ja-JP"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ナビダイヤル</a:t>
            </a:r>
            <a:endParaRPr lang="en-US" altLang="ja-JP" sz="14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68" name="グループ化 67"/>
          <p:cNvGrpSpPr/>
          <p:nvPr/>
        </p:nvGrpSpPr>
        <p:grpSpPr>
          <a:xfrm>
            <a:off x="272480" y="3429000"/>
            <a:ext cx="1841421" cy="1034955"/>
            <a:chOff x="7316540" y="4678205"/>
            <a:chExt cx="1471824" cy="1034955"/>
          </a:xfrm>
        </p:grpSpPr>
        <p:sp>
          <p:nvSpPr>
            <p:cNvPr id="69" name="正方形/長方形 68"/>
            <p:cNvSpPr/>
            <p:nvPr/>
          </p:nvSpPr>
          <p:spPr>
            <a:xfrm>
              <a:off x="7316540" y="4678205"/>
              <a:ext cx="1471822" cy="504000"/>
            </a:xfrm>
            <a:prstGeom prst="rect">
              <a:avLst/>
            </a:prstGeom>
            <a:ln/>
          </p:spPr>
          <p:style>
            <a:lnRef idx="3">
              <a:schemeClr val="lt1"/>
            </a:lnRef>
            <a:fillRef idx="1">
              <a:schemeClr val="accent2"/>
            </a:fillRef>
            <a:effectRef idx="1">
              <a:schemeClr val="accent2"/>
            </a:effectRef>
            <a:fontRef idx="minor">
              <a:schemeClr val="lt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ja-JP" altLang="en-US" sz="1400" b="1" kern="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合併症支援病院</a:t>
              </a:r>
              <a:endParaRPr lang="en-US" altLang="ja-JP" sz="1400" b="1" kern="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1400" b="1" kern="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（輪番）</a:t>
              </a:r>
            </a:p>
          </p:txBody>
        </p:sp>
        <p:sp>
          <p:nvSpPr>
            <p:cNvPr id="70" name="正方形/長方形 69"/>
            <p:cNvSpPr/>
            <p:nvPr/>
          </p:nvSpPr>
          <p:spPr>
            <a:xfrm>
              <a:off x="7316541" y="5209160"/>
              <a:ext cx="1471823" cy="504000"/>
            </a:xfrm>
            <a:prstGeom prst="rect">
              <a:avLst/>
            </a:prstGeom>
            <a:ln/>
          </p:spPr>
          <p:style>
            <a:lnRef idx="3">
              <a:schemeClr val="lt1"/>
            </a:lnRef>
            <a:fillRef idx="1">
              <a:schemeClr val="accent2"/>
            </a:fillRef>
            <a:effectRef idx="1">
              <a:schemeClr val="accent2"/>
            </a:effectRef>
            <a:fontRef idx="minor">
              <a:schemeClr val="lt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ja-JP" altLang="en-US" sz="1400" b="1" kern="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合併症支援</a:t>
              </a:r>
              <a:r>
                <a:rPr lang="ja-JP" altLang="en-US" sz="1400" b="1" kern="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病院</a:t>
              </a:r>
              <a:endParaRPr lang="en-US" altLang="ja-JP" sz="1400" b="1" kern="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1400" b="1" kern="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（輪番）</a:t>
              </a:r>
            </a:p>
          </p:txBody>
        </p:sp>
      </p:grpSp>
      <p:sp>
        <p:nvSpPr>
          <p:cNvPr id="72" name="角丸四角形 71"/>
          <p:cNvSpPr/>
          <p:nvPr/>
        </p:nvSpPr>
        <p:spPr>
          <a:xfrm>
            <a:off x="128464" y="1944671"/>
            <a:ext cx="2161214" cy="3577536"/>
          </a:xfrm>
          <a:prstGeom prst="roundRect">
            <a:avLst>
              <a:gd name="adj" fmla="val 7635"/>
            </a:avLst>
          </a:prstGeom>
          <a:noFill/>
          <a:ln w="76200"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二等辺三角形 64"/>
          <p:cNvSpPr/>
          <p:nvPr/>
        </p:nvSpPr>
        <p:spPr>
          <a:xfrm rot="10800000">
            <a:off x="992600" y="1772856"/>
            <a:ext cx="360000" cy="360000"/>
          </a:xfrm>
          <a:prstGeom prst="triangle">
            <a:avLst/>
          </a:prstGeom>
        </p:spPr>
        <p:style>
          <a:lnRef idx="1">
            <a:schemeClr val="accent4"/>
          </a:lnRef>
          <a:fillRef idx="3">
            <a:schemeClr val="accent4"/>
          </a:fillRef>
          <a:effectRef idx="2">
            <a:schemeClr val="accent4"/>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a:solidFill>
                <a:prstClr val="white"/>
              </a:solidFill>
            </a:endParaRPr>
          </a:p>
        </p:txBody>
      </p:sp>
      <p:sp>
        <p:nvSpPr>
          <p:cNvPr id="74" name="正方形/長方形 73"/>
          <p:cNvSpPr/>
          <p:nvPr/>
        </p:nvSpPr>
        <p:spPr>
          <a:xfrm>
            <a:off x="340454" y="5207868"/>
            <a:ext cx="1776379" cy="468654"/>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合併症支援システム</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8" name="L 字 77"/>
          <p:cNvSpPr/>
          <p:nvPr/>
        </p:nvSpPr>
        <p:spPr>
          <a:xfrm rot="10800000">
            <a:off x="2532310" y="1904666"/>
            <a:ext cx="4869076" cy="4116622"/>
          </a:xfrm>
          <a:prstGeom prst="corner">
            <a:avLst>
              <a:gd name="adj1" fmla="val 74266"/>
              <a:gd name="adj2" fmla="val 48717"/>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5" name="曲折矢印 4"/>
          <p:cNvSpPr/>
          <p:nvPr/>
        </p:nvSpPr>
        <p:spPr>
          <a:xfrm rot="16200000">
            <a:off x="6979764" y="3128692"/>
            <a:ext cx="621663" cy="1090859"/>
          </a:xfrm>
          <a:prstGeom prst="bentArrow">
            <a:avLst>
              <a:gd name="adj1" fmla="val 21006"/>
              <a:gd name="adj2" fmla="val 24312"/>
              <a:gd name="adj3" fmla="val 17375"/>
              <a:gd name="adj4" fmla="val 43750"/>
            </a:avLst>
          </a:prstGeom>
          <a:solidFill>
            <a:schemeClr val="bg1"/>
          </a:solidFill>
          <a:ln>
            <a:prstDash val="sysDash"/>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二等辺三角形 13"/>
          <p:cNvSpPr/>
          <p:nvPr/>
        </p:nvSpPr>
        <p:spPr>
          <a:xfrm rot="10800000">
            <a:off x="5601376" y="1748557"/>
            <a:ext cx="360000" cy="360000"/>
          </a:xfrm>
          <a:prstGeom prst="triangle">
            <a:avLst/>
          </a:prstGeom>
        </p:spPr>
        <p:style>
          <a:lnRef idx="1">
            <a:schemeClr val="accent4"/>
          </a:lnRef>
          <a:fillRef idx="3">
            <a:schemeClr val="accent4"/>
          </a:fillRef>
          <a:effectRef idx="2">
            <a:schemeClr val="accent4"/>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a:solidFill>
                <a:prstClr val="white"/>
              </a:solidFill>
            </a:endParaRPr>
          </a:p>
        </p:txBody>
      </p:sp>
      <p:sp>
        <p:nvSpPr>
          <p:cNvPr id="15" name="二等辺三角形 14"/>
          <p:cNvSpPr/>
          <p:nvPr/>
        </p:nvSpPr>
        <p:spPr>
          <a:xfrm rot="10800000">
            <a:off x="6745163" y="1748557"/>
            <a:ext cx="360000" cy="360000"/>
          </a:xfrm>
          <a:prstGeom prst="triangle">
            <a:avLst/>
          </a:prstGeom>
        </p:spPr>
        <p:style>
          <a:lnRef idx="1">
            <a:schemeClr val="accent4"/>
          </a:lnRef>
          <a:fillRef idx="3">
            <a:schemeClr val="accent4"/>
          </a:fillRef>
          <a:effectRef idx="2">
            <a:schemeClr val="accent4"/>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a:solidFill>
                <a:prstClr val="white"/>
              </a:solidFill>
            </a:endParaRPr>
          </a:p>
        </p:txBody>
      </p:sp>
      <p:sp>
        <p:nvSpPr>
          <p:cNvPr id="12" name="二等辺三角形 11"/>
          <p:cNvSpPr/>
          <p:nvPr/>
        </p:nvSpPr>
        <p:spPr>
          <a:xfrm rot="10800000">
            <a:off x="2884042" y="1748557"/>
            <a:ext cx="360000" cy="360000"/>
          </a:xfrm>
          <a:prstGeom prst="triangle">
            <a:avLst/>
          </a:prstGeom>
        </p:spPr>
        <p:style>
          <a:lnRef idx="1">
            <a:schemeClr val="accent4"/>
          </a:lnRef>
          <a:fillRef idx="3">
            <a:schemeClr val="accent4"/>
          </a:fillRef>
          <a:effectRef idx="2">
            <a:schemeClr val="accent4"/>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a:solidFill>
                <a:prstClr val="white"/>
              </a:solidFill>
            </a:endParaRPr>
          </a:p>
        </p:txBody>
      </p:sp>
      <p:sp>
        <p:nvSpPr>
          <p:cNvPr id="13" name="二等辺三角形 12"/>
          <p:cNvSpPr/>
          <p:nvPr/>
        </p:nvSpPr>
        <p:spPr>
          <a:xfrm rot="10800000">
            <a:off x="4110642" y="1748557"/>
            <a:ext cx="360000" cy="360000"/>
          </a:xfrm>
          <a:prstGeom prst="triangle">
            <a:avLst/>
          </a:prstGeom>
        </p:spPr>
        <p:style>
          <a:lnRef idx="1">
            <a:schemeClr val="accent4"/>
          </a:lnRef>
          <a:fillRef idx="3">
            <a:schemeClr val="accent4"/>
          </a:fillRef>
          <a:effectRef idx="2">
            <a:schemeClr val="accent4"/>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a:solidFill>
                <a:prstClr val="white"/>
              </a:solidFill>
            </a:endParaRPr>
          </a:p>
        </p:txBody>
      </p:sp>
      <p:sp>
        <p:nvSpPr>
          <p:cNvPr id="61" name="正方形/長方形 60"/>
          <p:cNvSpPr/>
          <p:nvPr/>
        </p:nvSpPr>
        <p:spPr>
          <a:xfrm>
            <a:off x="3917982" y="4679711"/>
            <a:ext cx="1591713" cy="405205"/>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救急医療システム</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角丸四角形吹き出し 78"/>
          <p:cNvSpPr/>
          <p:nvPr/>
        </p:nvSpPr>
        <p:spPr>
          <a:xfrm>
            <a:off x="8844167" y="1544951"/>
            <a:ext cx="972000" cy="455810"/>
          </a:xfrm>
          <a:prstGeom prst="wedgeRoundRectCallout">
            <a:avLst>
              <a:gd name="adj1" fmla="val -23309"/>
              <a:gd name="adj2" fmla="val 95935"/>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自傷他害の恐れのある場合</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1" name="グループ化 40"/>
          <p:cNvGrpSpPr/>
          <p:nvPr/>
        </p:nvGrpSpPr>
        <p:grpSpPr>
          <a:xfrm>
            <a:off x="4972538" y="5661249"/>
            <a:ext cx="4141838" cy="1008111"/>
            <a:chOff x="4771835" y="5517238"/>
            <a:chExt cx="4141838" cy="1008111"/>
          </a:xfrm>
        </p:grpSpPr>
        <p:sp>
          <p:nvSpPr>
            <p:cNvPr id="57" name="曲折矢印 56"/>
            <p:cNvSpPr/>
            <p:nvPr/>
          </p:nvSpPr>
          <p:spPr>
            <a:xfrm flipH="1" flipV="1">
              <a:off x="4771839" y="5517238"/>
              <a:ext cx="4141834" cy="936103"/>
            </a:xfrm>
            <a:prstGeom prst="bentArrow">
              <a:avLst>
                <a:gd name="adj1" fmla="val 18109"/>
                <a:gd name="adj2" fmla="val 19146"/>
                <a:gd name="adj3" fmla="val 23693"/>
                <a:gd name="adj4" fmla="val 43750"/>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solidFill>
                  <a:schemeClr val="tx1"/>
                </a:solidFill>
              </a:endParaRPr>
            </a:p>
          </p:txBody>
        </p:sp>
        <p:sp>
          <p:nvSpPr>
            <p:cNvPr id="56" name="曲折矢印 55"/>
            <p:cNvSpPr/>
            <p:nvPr/>
          </p:nvSpPr>
          <p:spPr>
            <a:xfrm flipH="1" flipV="1">
              <a:off x="4771835" y="5589240"/>
              <a:ext cx="1439856" cy="854412"/>
            </a:xfrm>
            <a:prstGeom prst="bentArrow">
              <a:avLst>
                <a:gd name="adj1" fmla="val 18109"/>
                <a:gd name="adj2" fmla="val 19146"/>
                <a:gd name="adj3" fmla="val 23693"/>
                <a:gd name="adj4" fmla="val 35946"/>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solidFill>
                  <a:schemeClr val="tx1"/>
                </a:solidFill>
              </a:endParaRPr>
            </a:p>
          </p:txBody>
        </p:sp>
        <p:sp>
          <p:nvSpPr>
            <p:cNvPr id="58" name="台形 57"/>
            <p:cNvSpPr/>
            <p:nvPr/>
          </p:nvSpPr>
          <p:spPr>
            <a:xfrm>
              <a:off x="6275187" y="6113984"/>
              <a:ext cx="1850994" cy="411365"/>
            </a:xfrm>
            <a:prstGeom prst="trapezoid">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入院中に身体科治療が</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必要になった場合</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6" name="グループ化 15"/>
          <p:cNvGrpSpPr/>
          <p:nvPr/>
        </p:nvGrpSpPr>
        <p:grpSpPr>
          <a:xfrm>
            <a:off x="5672380" y="4149086"/>
            <a:ext cx="1363321" cy="1704975"/>
            <a:chOff x="0" y="0"/>
            <a:chExt cx="723901" cy="1838325"/>
          </a:xfrm>
          <a:effectLst>
            <a:outerShdw blurRad="50800" dist="38100" dir="5400000" algn="t" rotWithShape="0">
              <a:prstClr val="black">
                <a:alpha val="40000"/>
              </a:prstClr>
            </a:outerShdw>
          </a:effectLst>
        </p:grpSpPr>
        <p:sp>
          <p:nvSpPr>
            <p:cNvPr id="44" name="正方形/長方形 43"/>
            <p:cNvSpPr/>
            <p:nvPr/>
          </p:nvSpPr>
          <p:spPr>
            <a:xfrm>
              <a:off x="1" y="0"/>
              <a:ext cx="723900" cy="266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拠点</a:t>
              </a:r>
              <a:r>
                <a:rPr lang="zh-TW" altLang="en-US"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病院（輪番）</a:t>
              </a:r>
              <a:endPar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正方形/長方形 44"/>
            <p:cNvSpPr/>
            <p:nvPr/>
          </p:nvSpPr>
          <p:spPr>
            <a:xfrm>
              <a:off x="0" y="257175"/>
              <a:ext cx="723900" cy="266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拠点</a:t>
              </a:r>
              <a:r>
                <a:rPr lang="zh-TW" altLang="en-US"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病院（輪番）</a:t>
              </a:r>
              <a:endPar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p:cNvSpPr/>
            <p:nvPr/>
          </p:nvSpPr>
          <p:spPr>
            <a:xfrm>
              <a:off x="0" y="523875"/>
              <a:ext cx="723900" cy="266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拠点</a:t>
              </a:r>
              <a:r>
                <a:rPr lang="zh-TW" altLang="en-US"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病院（輪番）</a:t>
              </a:r>
              <a:endPar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正方形/長方形 46"/>
            <p:cNvSpPr/>
            <p:nvPr/>
          </p:nvSpPr>
          <p:spPr>
            <a:xfrm>
              <a:off x="0" y="790575"/>
              <a:ext cx="723900" cy="266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拠点</a:t>
              </a:r>
              <a:r>
                <a:rPr lang="zh-TW" altLang="en-US"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病院（輪番）</a:t>
              </a:r>
              <a:endPar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正方形/長方形 47"/>
            <p:cNvSpPr/>
            <p:nvPr/>
          </p:nvSpPr>
          <p:spPr>
            <a:xfrm>
              <a:off x="0" y="1047750"/>
              <a:ext cx="723900" cy="266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拠点</a:t>
              </a:r>
              <a:r>
                <a:rPr lang="zh-TW" altLang="en-US"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病院（輪番）</a:t>
              </a:r>
              <a:endPar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正方形/長方形 48"/>
            <p:cNvSpPr/>
            <p:nvPr/>
          </p:nvSpPr>
          <p:spPr>
            <a:xfrm>
              <a:off x="0" y="1314450"/>
              <a:ext cx="723900" cy="266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拠点</a:t>
              </a:r>
              <a:r>
                <a:rPr lang="zh-TW" altLang="en-US"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病院（輪番）</a:t>
              </a:r>
              <a:endPar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正方形/長方形 49"/>
            <p:cNvSpPr/>
            <p:nvPr/>
          </p:nvSpPr>
          <p:spPr>
            <a:xfrm>
              <a:off x="0" y="1571625"/>
              <a:ext cx="723900" cy="266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拠点</a:t>
              </a:r>
              <a:r>
                <a:rPr lang="zh-TW" altLang="en-US"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病院（輪番）</a:t>
              </a:r>
              <a:endPar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31" name="グループ化 30"/>
          <p:cNvGrpSpPr/>
          <p:nvPr/>
        </p:nvGrpSpPr>
        <p:grpSpPr>
          <a:xfrm>
            <a:off x="8250047" y="5229200"/>
            <a:ext cx="1363323" cy="558119"/>
            <a:chOff x="7425040" y="4917741"/>
            <a:chExt cx="1363323" cy="558119"/>
          </a:xfrm>
        </p:grpSpPr>
        <p:sp>
          <p:nvSpPr>
            <p:cNvPr id="51" name="正方形/長方形 50"/>
            <p:cNvSpPr/>
            <p:nvPr/>
          </p:nvSpPr>
          <p:spPr>
            <a:xfrm>
              <a:off x="7425040" y="4917741"/>
              <a:ext cx="1363322" cy="293007"/>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ja-JP" altLang="en-US" kern="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緊急病院（輪番）</a:t>
              </a:r>
            </a:p>
          </p:txBody>
        </p:sp>
        <p:sp>
          <p:nvSpPr>
            <p:cNvPr id="52" name="正方形/長方形 51"/>
            <p:cNvSpPr/>
            <p:nvPr/>
          </p:nvSpPr>
          <p:spPr>
            <a:xfrm>
              <a:off x="7425041" y="5209160"/>
              <a:ext cx="1363322" cy="26670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ja-JP" altLang="en-US" kern="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緊急病院（輪番）</a:t>
              </a:r>
            </a:p>
          </p:txBody>
        </p:sp>
      </p:grpSp>
      <p:sp>
        <p:nvSpPr>
          <p:cNvPr id="4" name="正方形/長方形 3"/>
          <p:cNvSpPr/>
          <p:nvPr/>
        </p:nvSpPr>
        <p:spPr>
          <a:xfrm>
            <a:off x="128465" y="6021288"/>
            <a:ext cx="2935576" cy="72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夜間とは</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時から翌朝</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時、休日とは土・日・祝日・年末年始の</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時から翌朝９時を</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いう</a:t>
            </a:r>
            <a:endParaRPr kumimoji="1" lang="ja-JP" altLang="en-US" dirty="0"/>
          </a:p>
        </p:txBody>
      </p:sp>
      <p:sp>
        <p:nvSpPr>
          <p:cNvPr id="8" name="正方形/長方形 7"/>
          <p:cNvSpPr/>
          <p:nvPr/>
        </p:nvSpPr>
        <p:spPr>
          <a:xfrm>
            <a:off x="8409424" y="188640"/>
            <a:ext cx="1136767" cy="5760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資料１</a:t>
            </a:r>
            <a:endParaRPr kumimoji="1" lang="ja-JP" altLang="en-US" dirty="0">
              <a:solidFill>
                <a:schemeClr val="tx1"/>
              </a:solidFill>
            </a:endParaRPr>
          </a:p>
        </p:txBody>
      </p:sp>
      <p:sp>
        <p:nvSpPr>
          <p:cNvPr id="75" name="正方形/長方形 74"/>
          <p:cNvSpPr/>
          <p:nvPr/>
        </p:nvSpPr>
        <p:spPr>
          <a:xfrm>
            <a:off x="8819193" y="2526619"/>
            <a:ext cx="517400" cy="292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資料</a:t>
            </a:r>
            <a:r>
              <a:rPr kumimoji="1" lang="en-US" altLang="ja-JP" sz="800" dirty="0" smtClean="0">
                <a:solidFill>
                  <a:schemeClr val="tx1"/>
                </a:solidFill>
              </a:rPr>
              <a:t>2</a:t>
            </a:r>
            <a:endParaRPr kumimoji="1" lang="ja-JP" altLang="en-US" sz="800" dirty="0">
              <a:solidFill>
                <a:schemeClr val="tx1"/>
              </a:solidFill>
            </a:endParaRPr>
          </a:p>
        </p:txBody>
      </p:sp>
      <p:sp>
        <p:nvSpPr>
          <p:cNvPr id="76" name="正方形/長方形 75"/>
          <p:cNvSpPr/>
          <p:nvPr/>
        </p:nvSpPr>
        <p:spPr>
          <a:xfrm>
            <a:off x="6883986" y="2572408"/>
            <a:ext cx="517400" cy="292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資料</a:t>
            </a:r>
            <a:r>
              <a:rPr kumimoji="1" lang="en-US" altLang="ja-JP" sz="800" dirty="0" smtClean="0">
                <a:solidFill>
                  <a:schemeClr val="tx1"/>
                </a:solidFill>
              </a:rPr>
              <a:t>3</a:t>
            </a:r>
            <a:endParaRPr kumimoji="1" lang="ja-JP" altLang="en-US" sz="800" dirty="0">
              <a:solidFill>
                <a:schemeClr val="tx1"/>
              </a:solidFill>
            </a:endParaRPr>
          </a:p>
        </p:txBody>
      </p:sp>
      <p:sp>
        <p:nvSpPr>
          <p:cNvPr id="77" name="正方形/長方形 76"/>
          <p:cNvSpPr/>
          <p:nvPr/>
        </p:nvSpPr>
        <p:spPr>
          <a:xfrm>
            <a:off x="4460870" y="2526619"/>
            <a:ext cx="517400" cy="292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資料</a:t>
            </a:r>
            <a:r>
              <a:rPr kumimoji="1" lang="en-US" altLang="ja-JP" sz="800" dirty="0" smtClean="0">
                <a:solidFill>
                  <a:schemeClr val="tx1"/>
                </a:solidFill>
              </a:rPr>
              <a:t>4</a:t>
            </a:r>
            <a:endParaRPr kumimoji="1" lang="ja-JP" altLang="en-US" sz="800" dirty="0">
              <a:solidFill>
                <a:schemeClr val="tx1"/>
              </a:solidFill>
            </a:endParaRPr>
          </a:p>
        </p:txBody>
      </p:sp>
      <p:sp>
        <p:nvSpPr>
          <p:cNvPr id="80" name="正方形/長方形 79"/>
          <p:cNvSpPr/>
          <p:nvPr/>
        </p:nvSpPr>
        <p:spPr>
          <a:xfrm>
            <a:off x="1537447" y="5705692"/>
            <a:ext cx="517400" cy="292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資料</a:t>
            </a:r>
            <a:r>
              <a:rPr kumimoji="1" lang="en-US" altLang="ja-JP" sz="800" dirty="0" smtClean="0">
                <a:solidFill>
                  <a:schemeClr val="tx1"/>
                </a:solidFill>
              </a:rPr>
              <a:t>5</a:t>
            </a:r>
            <a:endParaRPr kumimoji="1" lang="ja-JP" altLang="en-US" sz="800" dirty="0">
              <a:solidFill>
                <a:schemeClr val="tx1"/>
              </a:solidFill>
            </a:endParaRPr>
          </a:p>
        </p:txBody>
      </p:sp>
      <p:sp>
        <p:nvSpPr>
          <p:cNvPr id="81" name="正方形/長方形 80"/>
          <p:cNvSpPr/>
          <p:nvPr/>
        </p:nvSpPr>
        <p:spPr>
          <a:xfrm>
            <a:off x="5241613" y="6523307"/>
            <a:ext cx="517400" cy="292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資料</a:t>
            </a:r>
            <a:r>
              <a:rPr kumimoji="1" lang="en-US" altLang="ja-JP" sz="800" dirty="0" smtClean="0">
                <a:solidFill>
                  <a:schemeClr val="tx1"/>
                </a:solidFill>
              </a:rPr>
              <a:t>6</a:t>
            </a:r>
            <a:endParaRPr kumimoji="1" lang="ja-JP" altLang="en-US" sz="800" dirty="0">
              <a:solidFill>
                <a:schemeClr val="tx1"/>
              </a:solidFill>
            </a:endParaRPr>
          </a:p>
        </p:txBody>
      </p:sp>
      <p:sp>
        <p:nvSpPr>
          <p:cNvPr id="82" name="右矢印 81"/>
          <p:cNvSpPr/>
          <p:nvPr/>
        </p:nvSpPr>
        <p:spPr>
          <a:xfrm rot="20588928">
            <a:off x="4798988" y="3485550"/>
            <a:ext cx="812510" cy="176142"/>
          </a:xfrm>
          <a:prstGeom prst="rightArrow">
            <a:avLst/>
          </a:prstGeom>
          <a:solidFill>
            <a:schemeClr val="bg1"/>
          </a:solidFill>
          <a:ln>
            <a:prstDash val="sysDash"/>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3" name="正方形/長方形 72"/>
          <p:cNvSpPr/>
          <p:nvPr/>
        </p:nvSpPr>
        <p:spPr>
          <a:xfrm>
            <a:off x="3773242" y="4192460"/>
            <a:ext cx="517400" cy="292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資料</a:t>
            </a:r>
            <a:r>
              <a:rPr lang="en-US" altLang="ja-JP" sz="800" dirty="0">
                <a:solidFill>
                  <a:schemeClr val="tx1"/>
                </a:solidFill>
              </a:rPr>
              <a:t>9</a:t>
            </a:r>
            <a:endParaRPr kumimoji="1" lang="ja-JP" altLang="en-US" sz="800" dirty="0">
              <a:solidFill>
                <a:schemeClr val="tx1"/>
              </a:solidFill>
            </a:endParaRPr>
          </a:p>
        </p:txBody>
      </p:sp>
    </p:spTree>
    <p:extLst>
      <p:ext uri="{BB962C8B-B14F-4D97-AF65-F5344CB8AC3E}">
        <p14:creationId xmlns:p14="http://schemas.microsoft.com/office/powerpoint/2010/main" val="3645256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5253</TotalTime>
  <Words>249</Words>
  <Application>Microsoft Office PowerPoint</Application>
  <PresentationFormat>A4 210 x 297 mm</PresentationFormat>
  <Paragraphs>69</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大阪府の精神科救急医療システム（概要図）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岡　信浩</dc:creator>
  <cp:lastModifiedBy>HOSTNAME</cp:lastModifiedBy>
  <cp:revision>273</cp:revision>
  <cp:lastPrinted>2016-10-22T02:01:38Z</cp:lastPrinted>
  <dcterms:created xsi:type="dcterms:W3CDTF">2015-01-27T02:25:32Z</dcterms:created>
  <dcterms:modified xsi:type="dcterms:W3CDTF">2018-03-07T08:28:42Z</dcterms:modified>
</cp:coreProperties>
</file>