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307" r:id="rId2"/>
    <p:sldId id="308" r:id="rId3"/>
    <p:sldId id="309" r:id="rId4"/>
    <p:sldId id="311" r:id="rId5"/>
    <p:sldId id="312" r:id="rId6"/>
  </p:sldIdLst>
  <p:sldSz cx="9906000" cy="6858000" type="A4"/>
  <p:notesSz cx="9939338" cy="6807200"/>
  <p:custDataLst>
    <p:tags r:id="rId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9152" autoAdjust="0"/>
  </p:normalViewPr>
  <p:slideViewPr>
    <p:cSldViewPr>
      <p:cViewPr varScale="1">
        <p:scale>
          <a:sx n="72" d="100"/>
          <a:sy n="72" d="100"/>
        </p:scale>
        <p:origin x="282"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1"/>
            <a:ext cx="4306738" cy="340306"/>
          </a:xfrm>
          <a:prstGeom prst="rect">
            <a:avLst/>
          </a:prstGeom>
        </p:spPr>
        <p:txBody>
          <a:bodyPr vert="horz" lIns="91403" tIns="45705" rIns="91403"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92" y="1"/>
            <a:ext cx="4306738" cy="340306"/>
          </a:xfrm>
          <a:prstGeom prst="rect">
            <a:avLst/>
          </a:prstGeom>
        </p:spPr>
        <p:txBody>
          <a:bodyPr vert="horz" lIns="91403" tIns="45705" rIns="91403" bIns="45705" rtlCol="0"/>
          <a:lstStyle>
            <a:lvl1pPr algn="r">
              <a:defRPr sz="1200"/>
            </a:lvl1pPr>
          </a:lstStyle>
          <a:p>
            <a:fld id="{472E2365-F855-4EBE-820E-800584760D3C}" type="datetimeFigureOut">
              <a:rPr kumimoji="1" lang="ja-JP" altLang="en-US" smtClean="0"/>
              <a:t>2022/11/30</a:t>
            </a:fld>
            <a:endParaRPr kumimoji="1" lang="ja-JP" altLang="en-US"/>
          </a:p>
        </p:txBody>
      </p:sp>
      <p:sp>
        <p:nvSpPr>
          <p:cNvPr id="4" name="フッター プレースホルダー 3"/>
          <p:cNvSpPr>
            <a:spLocks noGrp="1"/>
          </p:cNvSpPr>
          <p:nvPr>
            <p:ph type="ftr" sz="quarter" idx="2"/>
          </p:nvPr>
        </p:nvSpPr>
        <p:spPr>
          <a:xfrm>
            <a:off x="8" y="6465810"/>
            <a:ext cx="4306738" cy="340306"/>
          </a:xfrm>
          <a:prstGeom prst="rect">
            <a:avLst/>
          </a:prstGeom>
        </p:spPr>
        <p:txBody>
          <a:bodyPr vert="horz" lIns="91403" tIns="45705" rIns="91403"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92" y="6465810"/>
            <a:ext cx="4306738" cy="340306"/>
          </a:xfrm>
          <a:prstGeom prst="rect">
            <a:avLst/>
          </a:prstGeom>
        </p:spPr>
        <p:txBody>
          <a:bodyPr vert="horz" lIns="91403" tIns="45705" rIns="91403" bIns="45705" rtlCol="0" anchor="b"/>
          <a:lstStyle>
            <a:lvl1pPr algn="r">
              <a:defRPr sz="1200"/>
            </a:lvl1pPr>
          </a:lstStyle>
          <a:p>
            <a:fld id="{F270E229-F7CB-4850-B0F5-4D13E5CCDBAA}" type="slidenum">
              <a:rPr kumimoji="1" lang="ja-JP" altLang="en-US" smtClean="0"/>
              <a:t>‹#›</a:t>
            </a:fld>
            <a:endParaRPr kumimoji="1" lang="ja-JP" altLang="en-US"/>
          </a:p>
        </p:txBody>
      </p:sp>
    </p:spTree>
    <p:extLst>
      <p:ext uri="{BB962C8B-B14F-4D97-AF65-F5344CB8AC3E}">
        <p14:creationId xmlns:p14="http://schemas.microsoft.com/office/powerpoint/2010/main" val="2385068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1"/>
            <a:ext cx="4307049" cy="340360"/>
          </a:xfrm>
          <a:prstGeom prst="rect">
            <a:avLst/>
          </a:prstGeom>
        </p:spPr>
        <p:txBody>
          <a:bodyPr vert="horz" lIns="91403" tIns="45705" rIns="91403"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6" y="1"/>
            <a:ext cx="4307049" cy="340360"/>
          </a:xfrm>
          <a:prstGeom prst="rect">
            <a:avLst/>
          </a:prstGeom>
        </p:spPr>
        <p:txBody>
          <a:bodyPr vert="horz" lIns="91403" tIns="45705" rIns="91403" bIns="45705" rtlCol="0"/>
          <a:lstStyle>
            <a:lvl1pPr algn="r">
              <a:defRPr sz="1200"/>
            </a:lvl1pPr>
          </a:lstStyle>
          <a:p>
            <a:fld id="{40E27A4A-2BA8-4EFF-B7DF-CA3F12739FAC}" type="datetimeFigureOut">
              <a:rPr kumimoji="1" lang="ja-JP" altLang="en-US" smtClean="0"/>
              <a:t>2022/11/30</a:t>
            </a:fld>
            <a:endParaRPr kumimoji="1" lang="ja-JP" altLang="en-US"/>
          </a:p>
        </p:txBody>
      </p:sp>
      <p:sp>
        <p:nvSpPr>
          <p:cNvPr id="4" name="スライド イメージ プレースホルダー 3"/>
          <p:cNvSpPr>
            <a:spLocks noGrp="1" noRot="1" noChangeAspect="1"/>
          </p:cNvSpPr>
          <p:nvPr>
            <p:ph type="sldImg" idx="2"/>
          </p:nvPr>
        </p:nvSpPr>
        <p:spPr>
          <a:xfrm>
            <a:off x="3127375" y="511175"/>
            <a:ext cx="3684588" cy="2551113"/>
          </a:xfrm>
          <a:prstGeom prst="rect">
            <a:avLst/>
          </a:prstGeom>
          <a:noFill/>
          <a:ln w="12700">
            <a:solidFill>
              <a:prstClr val="black"/>
            </a:solidFill>
          </a:ln>
        </p:spPr>
        <p:txBody>
          <a:bodyPr vert="horz" lIns="91403" tIns="45705" rIns="91403" bIns="45705" rtlCol="0" anchor="ctr"/>
          <a:lstStyle/>
          <a:p>
            <a:endParaRPr lang="ja-JP" altLang="en-US"/>
          </a:p>
        </p:txBody>
      </p:sp>
      <p:sp>
        <p:nvSpPr>
          <p:cNvPr id="5" name="ノート プレースホルダー 4"/>
          <p:cNvSpPr>
            <a:spLocks noGrp="1"/>
          </p:cNvSpPr>
          <p:nvPr>
            <p:ph type="body" sz="quarter" idx="3"/>
          </p:nvPr>
        </p:nvSpPr>
        <p:spPr>
          <a:xfrm>
            <a:off x="993935" y="3233422"/>
            <a:ext cx="7951470" cy="3063240"/>
          </a:xfrm>
          <a:prstGeom prst="rect">
            <a:avLst/>
          </a:prstGeom>
        </p:spPr>
        <p:txBody>
          <a:bodyPr vert="horz" lIns="91403" tIns="45705" rIns="91403" bIns="4570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8" y="6465664"/>
            <a:ext cx="4307049" cy="340360"/>
          </a:xfrm>
          <a:prstGeom prst="rect">
            <a:avLst/>
          </a:prstGeom>
        </p:spPr>
        <p:txBody>
          <a:bodyPr vert="horz" lIns="91403" tIns="45705" rIns="91403"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6" y="6465664"/>
            <a:ext cx="4307049" cy="340360"/>
          </a:xfrm>
          <a:prstGeom prst="rect">
            <a:avLst/>
          </a:prstGeom>
        </p:spPr>
        <p:txBody>
          <a:bodyPr vert="horz" lIns="91403" tIns="45705" rIns="91403" bIns="45705" rtlCol="0" anchor="b"/>
          <a:lstStyle>
            <a:lvl1pPr algn="r">
              <a:defRPr sz="1200"/>
            </a:lvl1pPr>
          </a:lstStyle>
          <a:p>
            <a:fld id="{9B1C333C-01F4-42FB-86A1-E1F93E60EF31}" type="slidenum">
              <a:rPr kumimoji="1" lang="ja-JP" altLang="en-US" smtClean="0"/>
              <a:t>‹#›</a:t>
            </a:fld>
            <a:endParaRPr kumimoji="1" lang="ja-JP" altLang="en-US"/>
          </a:p>
        </p:txBody>
      </p:sp>
    </p:spTree>
    <p:extLst>
      <p:ext uri="{BB962C8B-B14F-4D97-AF65-F5344CB8AC3E}">
        <p14:creationId xmlns:p14="http://schemas.microsoft.com/office/powerpoint/2010/main" val="4005569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B1C333C-01F4-42FB-86A1-E1F93E60EF31}" type="slidenum">
              <a:rPr kumimoji="1" lang="ja-JP" altLang="en-US" smtClean="0"/>
              <a:t>1</a:t>
            </a:fld>
            <a:endParaRPr kumimoji="1" lang="ja-JP" altLang="en-US"/>
          </a:p>
        </p:txBody>
      </p:sp>
    </p:spTree>
    <p:extLst>
      <p:ext uri="{BB962C8B-B14F-4D97-AF65-F5344CB8AC3E}">
        <p14:creationId xmlns:p14="http://schemas.microsoft.com/office/powerpoint/2010/main" val="32471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4EADE6-C2BB-48E7-849F-4262F1286B9D}" type="slidenum">
              <a:rPr kumimoji="1" lang="ja-JP" altLang="en-US" smtClean="0"/>
              <a:t>2</a:t>
            </a:fld>
            <a:endParaRPr kumimoji="1" lang="ja-JP" altLang="en-US"/>
          </a:p>
        </p:txBody>
      </p:sp>
    </p:spTree>
    <p:extLst>
      <p:ext uri="{BB962C8B-B14F-4D97-AF65-F5344CB8AC3E}">
        <p14:creationId xmlns:p14="http://schemas.microsoft.com/office/powerpoint/2010/main" val="268278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4EADE6-C2BB-48E7-849F-4262F1286B9D}" type="slidenum">
              <a:rPr kumimoji="1" lang="ja-JP" altLang="en-US" smtClean="0"/>
              <a:t>3</a:t>
            </a:fld>
            <a:endParaRPr kumimoji="1" lang="ja-JP" altLang="en-US"/>
          </a:p>
        </p:txBody>
      </p:sp>
    </p:spTree>
    <p:extLst>
      <p:ext uri="{BB962C8B-B14F-4D97-AF65-F5344CB8AC3E}">
        <p14:creationId xmlns:p14="http://schemas.microsoft.com/office/powerpoint/2010/main" val="408664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5096BDE-E652-4A86-B427-E768A484B25A}" type="datetime1">
              <a:rPr kumimoji="1" lang="ja-JP" altLang="en-US" smtClean="0"/>
              <a:t>2022/11/30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083DFE-30D4-4DB5-8C02-949BB9AAE20D}" type="datetime1">
              <a:rPr kumimoji="1" lang="ja-JP" altLang="en-US" smtClean="0"/>
              <a:t>2022/11/30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58D5CA-ECBC-407C-B8F4-D537AB52E137}" type="datetime1">
              <a:rPr kumimoji="1" lang="ja-JP" altLang="en-US" smtClean="0"/>
              <a:t>2022/11/30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1512798-54DB-4D5A-8649-1C94DEF9C15B}" type="datetime1">
              <a:rPr kumimoji="1" lang="ja-JP" altLang="en-US" smtClean="0"/>
              <a:t>2022/11/30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3504DE7-56C0-4FEB-9D06-ADBA2D82218A}" type="datetime1">
              <a:rPr kumimoji="1" lang="ja-JP" altLang="en-US" smtClean="0"/>
              <a:t>2022/11/30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A6172CD-CC86-476D-9855-7E651091F128}" type="datetime1">
              <a:rPr kumimoji="1" lang="ja-JP" altLang="en-US" smtClean="0"/>
              <a:t>2022/11/30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3B5AD2D-D55A-4997-9992-D94AA47FD59C}" type="datetime1">
              <a:rPr kumimoji="1" lang="ja-JP" altLang="en-US" smtClean="0"/>
              <a:t>2022/11/30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72F9E9A-5BDF-4E6D-85D8-38099DC0849C}" type="datetime1">
              <a:rPr kumimoji="1" lang="ja-JP" altLang="en-US" smtClean="0"/>
              <a:t>2022/11/30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C439A00-2FB5-40AF-B973-98A576127131}" type="datetime1">
              <a:rPr kumimoji="1" lang="ja-JP" altLang="en-US" smtClean="0"/>
              <a:t>2022/11/30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7D1276E-D3DC-4DA4-BBF7-398EE3F53093}" type="datetime1">
              <a:rPr kumimoji="1" lang="ja-JP" altLang="en-US" smtClean="0"/>
              <a:t>2022/11/30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321BD7F-31C6-4C51-B425-F5A23B19F15C}" type="datetime1">
              <a:rPr kumimoji="1" lang="ja-JP" altLang="en-US" smtClean="0"/>
              <a:t>2022/11/30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3230B-D759-46E6-BAC8-D99472D75AF2}" type="datetime1">
              <a:rPr kumimoji="1" lang="ja-JP" altLang="en-US" smtClean="0"/>
              <a:t>2022/11/30</a:t>
            </a:fld>
            <a:endParaRPr kumimoji="1"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70"/>
          <p:cNvSpPr/>
          <p:nvPr/>
        </p:nvSpPr>
        <p:spPr>
          <a:xfrm>
            <a:off x="312600" y="4484565"/>
            <a:ext cx="1804233" cy="7599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精神科コンサルテーション</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患者受け入れ体制確保</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サポートのための身体科</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医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師</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が待機</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47479" y="1928557"/>
            <a:ext cx="4326704" cy="1579808"/>
          </a:xfrm>
          <a:prstGeom prst="roundRect">
            <a:avLst/>
          </a:prstGeom>
          <a:solidFill>
            <a:schemeClr val="accent3">
              <a:lumMod val="60000"/>
              <a:lumOff val="40000"/>
            </a:schemeClr>
          </a:solidFill>
          <a:ln>
            <a:noFill/>
            <a:prstDash val="dash"/>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6211369" y="3331685"/>
            <a:ext cx="302104" cy="768604"/>
          </a:xfrm>
          <a:prstGeom prst="downArrow">
            <a:avLst>
              <a:gd name="adj1" fmla="val 50000"/>
              <a:gd name="adj2" fmla="val 40000"/>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dirty="0">
              <a:solidFill>
                <a:prstClr val="white"/>
              </a:solidFill>
            </a:endParaRPr>
          </a:p>
        </p:txBody>
      </p:sp>
      <p:sp>
        <p:nvSpPr>
          <p:cNvPr id="2" name="タイトル 1"/>
          <p:cNvSpPr>
            <a:spLocks noGrp="1"/>
          </p:cNvSpPr>
          <p:nvPr>
            <p:ph type="title"/>
          </p:nvPr>
        </p:nvSpPr>
        <p:spPr>
          <a:xfrm>
            <a:off x="495300" y="404664"/>
            <a:ext cx="8915400" cy="792088"/>
          </a:xfrm>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大阪府の</a:t>
            </a:r>
            <a:r>
              <a:rPr kumimoji="1" lang="ja-JP" altLang="en-US" sz="3200" dirty="0" smtClean="0">
                <a:latin typeface="HG丸ｺﾞｼｯｸM-PRO" panose="020F0600000000000000" pitchFamily="50" charset="-128"/>
                <a:ea typeface="HG丸ｺﾞｼｯｸM-PRO" panose="020F0600000000000000" pitchFamily="50" charset="-128"/>
              </a:rPr>
              <a:t>精神科救急医療システム</a:t>
            </a:r>
            <a:r>
              <a:rPr kumimoji="1" lang="ja-JP" altLang="en-US" sz="1100" dirty="0" smtClean="0">
                <a:latin typeface="HG丸ｺﾞｼｯｸM-PRO" panose="020F0600000000000000" pitchFamily="50" charset="-128"/>
                <a:ea typeface="HG丸ｺﾞｼｯｸM-PRO" panose="020F0600000000000000" pitchFamily="50" charset="-128"/>
              </a:rPr>
              <a:t>（概要図）</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7" name="下矢印 16"/>
          <p:cNvSpPr/>
          <p:nvPr/>
        </p:nvSpPr>
        <p:spPr>
          <a:xfrm>
            <a:off x="8970127" y="4139522"/>
            <a:ext cx="323174" cy="801645"/>
          </a:xfrm>
          <a:prstGeom prst="downArrow">
            <a:avLst>
              <a:gd name="adj1" fmla="val 50000"/>
              <a:gd name="adj2" fmla="val 400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19" name="円/楕円 18"/>
          <p:cNvSpPr/>
          <p:nvPr/>
        </p:nvSpPr>
        <p:spPr>
          <a:xfrm>
            <a:off x="8712403" y="3668245"/>
            <a:ext cx="833788" cy="50494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有り</a:t>
            </a:r>
          </a:p>
        </p:txBody>
      </p:sp>
      <p:sp>
        <p:nvSpPr>
          <p:cNvPr id="20" name="角丸四角形 19"/>
          <p:cNvSpPr/>
          <p:nvPr/>
        </p:nvSpPr>
        <p:spPr>
          <a:xfrm>
            <a:off x="3737959" y="1241929"/>
            <a:ext cx="1058862" cy="432803"/>
          </a:xfrm>
          <a:prstGeom prst="round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本人・家族</a:t>
            </a:r>
          </a:p>
        </p:txBody>
      </p:sp>
      <p:sp>
        <p:nvSpPr>
          <p:cNvPr id="21" name="角丸四角形 20"/>
          <p:cNvSpPr/>
          <p:nvPr/>
        </p:nvSpPr>
        <p:spPr>
          <a:xfrm>
            <a:off x="5249646" y="1253868"/>
            <a:ext cx="1018735" cy="408912"/>
          </a:xfrm>
          <a:prstGeom prst="round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　防</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776536" y="1241929"/>
            <a:ext cx="2556623" cy="432803"/>
          </a:xfrm>
          <a:prstGeom prst="round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医療機関</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244042" y="3674121"/>
            <a:ext cx="1531243" cy="533447"/>
          </a:xfrm>
          <a:prstGeom prst="rect">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精神科</a:t>
            </a:r>
            <a:r>
              <a:rPr lang="ja-JP" altLang="en-US"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救急診療所</a:t>
            </a:r>
            <a:endParaRPr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（大阪市内）</a:t>
            </a:r>
            <a:endParaRPr lang="en-US" altLang="ja-JP"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6704123" y="1273025"/>
            <a:ext cx="2065301" cy="401707"/>
          </a:xfrm>
          <a:prstGeom prst="round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警　　察</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2777439" y="2804151"/>
            <a:ext cx="2160240" cy="5275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精神科の救急医療に関する</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本人・家族等からの</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相談窓口</a:t>
            </a:r>
            <a:endPar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727991" y="2156073"/>
            <a:ext cx="2281696" cy="648072"/>
          </a:xfrm>
          <a:prstGeom prst="rect">
            <a:avLst/>
          </a:prstGeom>
          <a:ln>
            <a:solidFill>
              <a:schemeClr val="accent1">
                <a:lumMod val="75000"/>
              </a:schemeClr>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おおさか精神科救急</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ダイヤル</a:t>
            </a:r>
            <a:endParaRPr lang="en-US" altLang="ja-JP"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（民間団体に委託）</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250047" y="4941168"/>
            <a:ext cx="1363322" cy="2667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公的病院</a:t>
            </a:r>
          </a:p>
        </p:txBody>
      </p:sp>
      <p:sp>
        <p:nvSpPr>
          <p:cNvPr id="30" name="正方形/長方形 29"/>
          <p:cNvSpPr/>
          <p:nvPr/>
        </p:nvSpPr>
        <p:spPr>
          <a:xfrm>
            <a:off x="3388058" y="5615541"/>
            <a:ext cx="1512168" cy="1125827"/>
          </a:xfrm>
          <a:prstGeom prst="rect">
            <a:avLst/>
          </a:prstGeom>
          <a:solidFill>
            <a:schemeClr val="bg1"/>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5" name="正方形/長方形 34"/>
          <p:cNvSpPr/>
          <p:nvPr/>
        </p:nvSpPr>
        <p:spPr>
          <a:xfrm>
            <a:off x="3570050" y="5562709"/>
            <a:ext cx="1143788" cy="26959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平日昼間等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右矢印 59"/>
          <p:cNvSpPr/>
          <p:nvPr/>
        </p:nvSpPr>
        <p:spPr>
          <a:xfrm>
            <a:off x="4972542" y="2887894"/>
            <a:ext cx="531062" cy="360040"/>
          </a:xfrm>
          <a:prstGeom prst="rightArrow">
            <a:avLst/>
          </a:prstGeom>
          <a:solidFill>
            <a:schemeClr val="bg1"/>
          </a:solidFill>
          <a:ln>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曲折矢印 5"/>
          <p:cNvSpPr/>
          <p:nvPr/>
        </p:nvSpPr>
        <p:spPr>
          <a:xfrm flipH="1" flipV="1">
            <a:off x="4796820" y="3007727"/>
            <a:ext cx="1164553" cy="1131789"/>
          </a:xfrm>
          <a:prstGeom prst="bentArrow">
            <a:avLst>
              <a:gd name="adj1" fmla="val 12218"/>
              <a:gd name="adj2" fmla="val 13676"/>
              <a:gd name="adj3" fmla="val 23693"/>
              <a:gd name="adj4" fmla="val 34493"/>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角丸四角形 38"/>
          <p:cNvSpPr/>
          <p:nvPr/>
        </p:nvSpPr>
        <p:spPr>
          <a:xfrm>
            <a:off x="5503601" y="2804151"/>
            <a:ext cx="1700881" cy="5275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精神科救急医療受診</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にかかる</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調整窓口</a:t>
            </a:r>
            <a:endPar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404282" y="2157790"/>
            <a:ext cx="1872208" cy="646361"/>
          </a:xfrm>
          <a:prstGeom prst="rect">
            <a:avLst/>
          </a:prstGeom>
          <a:ln>
            <a:solidFill>
              <a:schemeClr val="accent1">
                <a:lumMod val="75000"/>
              </a:schemeClr>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おおさか精神科救急</a:t>
            </a:r>
            <a:endParaRPr lang="en-US" altLang="ja-JP"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医療情報</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p>
        </p:txBody>
      </p:sp>
      <p:sp>
        <p:nvSpPr>
          <p:cNvPr id="34" name="円/楕円 33"/>
          <p:cNvSpPr/>
          <p:nvPr/>
        </p:nvSpPr>
        <p:spPr>
          <a:xfrm>
            <a:off x="7871013" y="3679448"/>
            <a:ext cx="811082" cy="4928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無し</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台形 22"/>
          <p:cNvSpPr/>
          <p:nvPr/>
        </p:nvSpPr>
        <p:spPr>
          <a:xfrm>
            <a:off x="7962014" y="3337041"/>
            <a:ext cx="1368153" cy="342648"/>
          </a:xfrm>
          <a:prstGeom prst="trapezoid">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診察要件の有無</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7996340" y="2804151"/>
            <a:ext cx="1261819" cy="5275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緊急措置診察</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実施の</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判断</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窓口</a:t>
            </a:r>
            <a:endPar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7890006" y="2163434"/>
            <a:ext cx="1368153" cy="640717"/>
          </a:xfrm>
          <a:prstGeom prst="rect">
            <a:avLst/>
          </a:prstGeom>
          <a:ln>
            <a:solidFill>
              <a:schemeClr val="accent1">
                <a:lumMod val="75000"/>
              </a:schemeClr>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緊急措置</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診察</a:t>
            </a:r>
            <a:endParaRPr lang="en-US" altLang="ja-JP"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受付</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a:t>
            </a:r>
          </a:p>
        </p:txBody>
      </p:sp>
      <p:sp>
        <p:nvSpPr>
          <p:cNvPr id="62" name="正方形/長方形 61"/>
          <p:cNvSpPr/>
          <p:nvPr/>
        </p:nvSpPr>
        <p:spPr>
          <a:xfrm>
            <a:off x="7553787" y="1928556"/>
            <a:ext cx="2151741" cy="40927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2" name="二等辺三角形 31"/>
          <p:cNvSpPr/>
          <p:nvPr/>
        </p:nvSpPr>
        <p:spPr>
          <a:xfrm rot="10800000">
            <a:off x="8409424" y="1748557"/>
            <a:ext cx="360000" cy="360000"/>
          </a:xfrm>
          <a:prstGeom prst="triangle">
            <a:avLst/>
          </a:prstGeom>
        </p:spPr>
        <p:style>
          <a:lnRef idx="1">
            <a:schemeClr val="accent4"/>
          </a:lnRef>
          <a:fillRef idx="3">
            <a:schemeClr val="accent4"/>
          </a:fillRef>
          <a:effectRef idx="2">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63" name="正方形/長方形 62"/>
          <p:cNvSpPr/>
          <p:nvPr/>
        </p:nvSpPr>
        <p:spPr>
          <a:xfrm>
            <a:off x="7553787" y="4330628"/>
            <a:ext cx="1003754" cy="5398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緊急措置</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581441" y="6049192"/>
            <a:ext cx="1132398" cy="576064"/>
          </a:xfrm>
          <a:prstGeom prst="round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精神科病床のある一般病院</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213427" y="1448856"/>
            <a:ext cx="1592628" cy="324000"/>
          </a:xfrm>
          <a:prstGeom prst="round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二次救急病院等</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下矢印 66"/>
          <p:cNvSpPr/>
          <p:nvPr/>
        </p:nvSpPr>
        <p:spPr>
          <a:xfrm>
            <a:off x="992560" y="2804146"/>
            <a:ext cx="412158" cy="559144"/>
          </a:xfrm>
          <a:prstGeom prst="downArrow">
            <a:avLst>
              <a:gd name="adj1" fmla="val 50000"/>
              <a:gd name="adj2" fmla="val 40000"/>
            </a:avLst>
          </a:prstGeom>
        </p:spPr>
        <p:style>
          <a:lnRef idx="3">
            <a:schemeClr val="lt1"/>
          </a:lnRef>
          <a:fillRef idx="1">
            <a:schemeClr val="accent1"/>
          </a:fillRef>
          <a:effectRef idx="1">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dirty="0">
              <a:solidFill>
                <a:prstClr val="white"/>
              </a:solidFill>
            </a:endParaRPr>
          </a:p>
        </p:txBody>
      </p:sp>
      <p:sp>
        <p:nvSpPr>
          <p:cNvPr id="66" name="正方形/長方形 65"/>
          <p:cNvSpPr/>
          <p:nvPr/>
        </p:nvSpPr>
        <p:spPr>
          <a:xfrm>
            <a:off x="653128" y="2163434"/>
            <a:ext cx="1080121" cy="648072"/>
          </a:xfrm>
          <a:prstGeom prst="rect">
            <a:avLst/>
          </a:prstGeom>
          <a:ln>
            <a:solidFill>
              <a:schemeClr val="accent1">
                <a:lumMod val="75000"/>
              </a:schemeClr>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専用</a:t>
            </a:r>
            <a:endParaRPr lang="en-US" altLang="ja-JP"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ナビダイヤル</a:t>
            </a:r>
            <a:endParaRPr lang="en-US" altLang="ja-JP"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8" name="グループ化 67"/>
          <p:cNvGrpSpPr/>
          <p:nvPr/>
        </p:nvGrpSpPr>
        <p:grpSpPr>
          <a:xfrm>
            <a:off x="272480" y="3429000"/>
            <a:ext cx="1841421" cy="1034955"/>
            <a:chOff x="7316540" y="4678205"/>
            <a:chExt cx="1471824" cy="1034955"/>
          </a:xfrm>
        </p:grpSpPr>
        <p:sp>
          <p:nvSpPr>
            <p:cNvPr id="69" name="正方形/長方形 68"/>
            <p:cNvSpPr/>
            <p:nvPr/>
          </p:nvSpPr>
          <p:spPr>
            <a:xfrm>
              <a:off x="7316540" y="4678205"/>
              <a:ext cx="1471822" cy="5040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合併症支援病院</a:t>
              </a:r>
              <a:endPar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（輪番）</a:t>
              </a:r>
            </a:p>
          </p:txBody>
        </p:sp>
        <p:sp>
          <p:nvSpPr>
            <p:cNvPr id="70" name="正方形/長方形 69"/>
            <p:cNvSpPr/>
            <p:nvPr/>
          </p:nvSpPr>
          <p:spPr>
            <a:xfrm>
              <a:off x="7316541" y="5209160"/>
              <a:ext cx="1471823" cy="5040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合併症支援</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病院</a:t>
              </a:r>
              <a:endPar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（輪番）</a:t>
              </a:r>
            </a:p>
          </p:txBody>
        </p:sp>
      </p:grpSp>
      <p:sp>
        <p:nvSpPr>
          <p:cNvPr id="72" name="角丸四角形 71"/>
          <p:cNvSpPr/>
          <p:nvPr/>
        </p:nvSpPr>
        <p:spPr>
          <a:xfrm>
            <a:off x="128464" y="1944671"/>
            <a:ext cx="2161214" cy="3577536"/>
          </a:xfrm>
          <a:prstGeom prst="roundRect">
            <a:avLst>
              <a:gd name="adj" fmla="val 7635"/>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p:cNvSpPr/>
          <p:nvPr/>
        </p:nvSpPr>
        <p:spPr>
          <a:xfrm rot="10800000">
            <a:off x="992600" y="1772856"/>
            <a:ext cx="360000" cy="360000"/>
          </a:xfrm>
          <a:prstGeom prst="triangle">
            <a:avLst/>
          </a:prstGeom>
        </p:spPr>
        <p:style>
          <a:lnRef idx="1">
            <a:schemeClr val="accent4"/>
          </a:lnRef>
          <a:fillRef idx="3">
            <a:schemeClr val="accent4"/>
          </a:fillRef>
          <a:effectRef idx="2">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74" name="正方形/長方形 73"/>
          <p:cNvSpPr/>
          <p:nvPr/>
        </p:nvSpPr>
        <p:spPr>
          <a:xfrm>
            <a:off x="340454" y="5207868"/>
            <a:ext cx="1776379" cy="46865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合併症支援システム</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L 字 77"/>
          <p:cNvSpPr/>
          <p:nvPr/>
        </p:nvSpPr>
        <p:spPr>
          <a:xfrm rot="10800000">
            <a:off x="2532310" y="1904666"/>
            <a:ext cx="4869076" cy="4116622"/>
          </a:xfrm>
          <a:prstGeom prst="corner">
            <a:avLst>
              <a:gd name="adj1" fmla="val 74266"/>
              <a:gd name="adj2" fmla="val 4871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 name="曲折矢印 4"/>
          <p:cNvSpPr/>
          <p:nvPr/>
        </p:nvSpPr>
        <p:spPr>
          <a:xfrm rot="16200000">
            <a:off x="6979764" y="3128692"/>
            <a:ext cx="621663" cy="1090859"/>
          </a:xfrm>
          <a:prstGeom prst="bentArrow">
            <a:avLst>
              <a:gd name="adj1" fmla="val 21006"/>
              <a:gd name="adj2" fmla="val 24312"/>
              <a:gd name="adj3" fmla="val 17375"/>
              <a:gd name="adj4" fmla="val 43750"/>
            </a:avLst>
          </a:prstGeom>
          <a:solidFill>
            <a:schemeClr val="bg1"/>
          </a:solidFill>
          <a:ln>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二等辺三角形 13"/>
          <p:cNvSpPr/>
          <p:nvPr/>
        </p:nvSpPr>
        <p:spPr>
          <a:xfrm rot="10800000">
            <a:off x="5601376" y="1748557"/>
            <a:ext cx="360000" cy="360000"/>
          </a:xfrm>
          <a:prstGeom prst="triangle">
            <a:avLst/>
          </a:prstGeom>
        </p:spPr>
        <p:style>
          <a:lnRef idx="1">
            <a:schemeClr val="accent4"/>
          </a:lnRef>
          <a:fillRef idx="3">
            <a:schemeClr val="accent4"/>
          </a:fillRef>
          <a:effectRef idx="2">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15" name="二等辺三角形 14"/>
          <p:cNvSpPr/>
          <p:nvPr/>
        </p:nvSpPr>
        <p:spPr>
          <a:xfrm rot="10800000">
            <a:off x="6745163" y="1748557"/>
            <a:ext cx="360000" cy="360000"/>
          </a:xfrm>
          <a:prstGeom prst="triangle">
            <a:avLst/>
          </a:prstGeom>
        </p:spPr>
        <p:style>
          <a:lnRef idx="1">
            <a:schemeClr val="accent4"/>
          </a:lnRef>
          <a:fillRef idx="3">
            <a:schemeClr val="accent4"/>
          </a:fillRef>
          <a:effectRef idx="2">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12" name="二等辺三角形 11"/>
          <p:cNvSpPr/>
          <p:nvPr/>
        </p:nvSpPr>
        <p:spPr>
          <a:xfrm rot="10800000">
            <a:off x="2884042" y="1748557"/>
            <a:ext cx="360000" cy="360000"/>
          </a:xfrm>
          <a:prstGeom prst="triangle">
            <a:avLst/>
          </a:prstGeom>
        </p:spPr>
        <p:style>
          <a:lnRef idx="1">
            <a:schemeClr val="accent4"/>
          </a:lnRef>
          <a:fillRef idx="3">
            <a:schemeClr val="accent4"/>
          </a:fillRef>
          <a:effectRef idx="2">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13" name="二等辺三角形 12"/>
          <p:cNvSpPr/>
          <p:nvPr/>
        </p:nvSpPr>
        <p:spPr>
          <a:xfrm rot="10800000">
            <a:off x="4110642" y="1748557"/>
            <a:ext cx="360000" cy="360000"/>
          </a:xfrm>
          <a:prstGeom prst="triangle">
            <a:avLst/>
          </a:prstGeom>
        </p:spPr>
        <p:style>
          <a:lnRef idx="1">
            <a:schemeClr val="accent4"/>
          </a:lnRef>
          <a:fillRef idx="3">
            <a:schemeClr val="accent4"/>
          </a:fillRef>
          <a:effectRef idx="2">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61" name="正方形/長方形 60"/>
          <p:cNvSpPr/>
          <p:nvPr/>
        </p:nvSpPr>
        <p:spPr>
          <a:xfrm>
            <a:off x="3917982" y="4679711"/>
            <a:ext cx="1591713" cy="40520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救急医療システム</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吹き出し 78"/>
          <p:cNvSpPr/>
          <p:nvPr/>
        </p:nvSpPr>
        <p:spPr>
          <a:xfrm>
            <a:off x="8844167" y="1544951"/>
            <a:ext cx="972000" cy="455810"/>
          </a:xfrm>
          <a:prstGeom prst="wedgeRoundRectCallout">
            <a:avLst>
              <a:gd name="adj1" fmla="val -23309"/>
              <a:gd name="adj2" fmla="val 9593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自傷他害の恐れのある場合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4972538" y="5661249"/>
            <a:ext cx="4141838" cy="1008111"/>
            <a:chOff x="4771835" y="5517238"/>
            <a:chExt cx="4141838" cy="1008111"/>
          </a:xfrm>
        </p:grpSpPr>
        <p:sp>
          <p:nvSpPr>
            <p:cNvPr id="57" name="曲折矢印 56"/>
            <p:cNvSpPr/>
            <p:nvPr/>
          </p:nvSpPr>
          <p:spPr>
            <a:xfrm flipH="1" flipV="1">
              <a:off x="4771839" y="5517238"/>
              <a:ext cx="4141834" cy="936103"/>
            </a:xfrm>
            <a:prstGeom prst="bentArrow">
              <a:avLst>
                <a:gd name="adj1" fmla="val 18109"/>
                <a:gd name="adj2" fmla="val 19146"/>
                <a:gd name="adj3" fmla="val 23693"/>
                <a:gd name="adj4" fmla="val 437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solidFill>
                  <a:schemeClr val="tx1"/>
                </a:solidFill>
              </a:endParaRPr>
            </a:p>
          </p:txBody>
        </p:sp>
        <p:sp>
          <p:nvSpPr>
            <p:cNvPr id="56" name="曲折矢印 55"/>
            <p:cNvSpPr/>
            <p:nvPr/>
          </p:nvSpPr>
          <p:spPr>
            <a:xfrm flipH="1" flipV="1">
              <a:off x="4771835" y="5589240"/>
              <a:ext cx="1439856" cy="854412"/>
            </a:xfrm>
            <a:prstGeom prst="bentArrow">
              <a:avLst>
                <a:gd name="adj1" fmla="val 18109"/>
                <a:gd name="adj2" fmla="val 19146"/>
                <a:gd name="adj3" fmla="val 23693"/>
                <a:gd name="adj4" fmla="val 3594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solidFill>
                  <a:schemeClr val="tx1"/>
                </a:solidFill>
              </a:endParaRPr>
            </a:p>
          </p:txBody>
        </p:sp>
        <p:sp>
          <p:nvSpPr>
            <p:cNvPr id="58" name="台形 57"/>
            <p:cNvSpPr/>
            <p:nvPr/>
          </p:nvSpPr>
          <p:spPr>
            <a:xfrm>
              <a:off x="6275187" y="6113984"/>
              <a:ext cx="1850994" cy="411365"/>
            </a:xfrm>
            <a:prstGeom prst="trapezoid">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入院中に身体科治療が</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必要になった場合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p:cNvGrpSpPr/>
          <p:nvPr/>
        </p:nvGrpSpPr>
        <p:grpSpPr>
          <a:xfrm>
            <a:off x="5672380" y="4149086"/>
            <a:ext cx="1363321" cy="1704975"/>
            <a:chOff x="0" y="0"/>
            <a:chExt cx="723901" cy="1838325"/>
          </a:xfrm>
          <a:effectLst>
            <a:outerShdw blurRad="50800" dist="38100" dir="5400000" algn="t" rotWithShape="0">
              <a:prstClr val="black">
                <a:alpha val="40000"/>
              </a:prstClr>
            </a:outerShdw>
          </a:effectLst>
        </p:grpSpPr>
        <p:sp>
          <p:nvSpPr>
            <p:cNvPr id="44" name="正方形/長方形 43"/>
            <p:cNvSpPr/>
            <p:nvPr/>
          </p:nvSpPr>
          <p:spPr>
            <a:xfrm>
              <a:off x="1" y="0"/>
              <a:ext cx="7239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a:t>
              </a:r>
              <a:r>
                <a:rPr lang="zh-TW" altLang="en-US"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病院（輪番）</a:t>
              </a: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0" y="257175"/>
              <a:ext cx="7239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a:t>
              </a:r>
              <a:r>
                <a:rPr lang="zh-TW" altLang="en-US"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病院（輪番）</a:t>
              </a: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0" y="523875"/>
              <a:ext cx="7239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a:t>
              </a:r>
              <a:r>
                <a:rPr lang="zh-TW" altLang="en-US"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病院（輪番）</a:t>
              </a: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0" y="790575"/>
              <a:ext cx="7239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a:t>
              </a:r>
              <a:r>
                <a:rPr lang="zh-TW" altLang="en-US"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病院（輪番）</a:t>
              </a: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0" y="1047750"/>
              <a:ext cx="7239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a:t>
              </a:r>
              <a:r>
                <a:rPr lang="zh-TW" altLang="en-US"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病院（輪番）</a:t>
              </a: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0" y="1314450"/>
              <a:ext cx="7239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a:t>
              </a:r>
              <a:r>
                <a:rPr lang="zh-TW" altLang="en-US"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病院（輪番）</a:t>
              </a: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0" y="1571625"/>
              <a:ext cx="7239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a:t>
              </a:r>
              <a:r>
                <a:rPr lang="zh-TW" altLang="en-US"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病院（輪番）</a:t>
              </a: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1" name="グループ化 30"/>
          <p:cNvGrpSpPr/>
          <p:nvPr/>
        </p:nvGrpSpPr>
        <p:grpSpPr>
          <a:xfrm>
            <a:off x="8250047" y="5229200"/>
            <a:ext cx="1363323" cy="558119"/>
            <a:chOff x="7425040" y="4917741"/>
            <a:chExt cx="1363323" cy="558119"/>
          </a:xfrm>
        </p:grpSpPr>
        <p:sp>
          <p:nvSpPr>
            <p:cNvPr id="51" name="正方形/長方形 50"/>
            <p:cNvSpPr/>
            <p:nvPr/>
          </p:nvSpPr>
          <p:spPr>
            <a:xfrm>
              <a:off x="7425040" y="4917741"/>
              <a:ext cx="1363322" cy="293007"/>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緊急病院（輪番）</a:t>
              </a:r>
            </a:p>
          </p:txBody>
        </p:sp>
        <p:sp>
          <p:nvSpPr>
            <p:cNvPr id="52" name="正方形/長方形 51"/>
            <p:cNvSpPr/>
            <p:nvPr/>
          </p:nvSpPr>
          <p:spPr>
            <a:xfrm>
              <a:off x="7425041" y="5209160"/>
              <a:ext cx="1363322" cy="2667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緊急病院（輪番）</a:t>
              </a:r>
            </a:p>
          </p:txBody>
        </p:sp>
      </p:grpSp>
      <p:sp>
        <p:nvSpPr>
          <p:cNvPr id="4" name="正方形/長方形 3"/>
          <p:cNvSpPr/>
          <p:nvPr/>
        </p:nvSpPr>
        <p:spPr>
          <a:xfrm>
            <a:off x="128465" y="6021288"/>
            <a:ext cx="293557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夜間とは</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時から翌朝</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時、休日とは土・日・祝日・年末年始の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時から翌朝９時を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いう</a:t>
            </a:r>
            <a:endParaRPr kumimoji="1" lang="ja-JP" altLang="en-US" dirty="0"/>
          </a:p>
        </p:txBody>
      </p:sp>
      <p:sp>
        <p:nvSpPr>
          <p:cNvPr id="8" name="正方形/長方形 7"/>
          <p:cNvSpPr/>
          <p:nvPr/>
        </p:nvSpPr>
        <p:spPr>
          <a:xfrm>
            <a:off x="8409424" y="188640"/>
            <a:ext cx="129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参考資料１</a:t>
            </a:r>
            <a:endParaRPr kumimoji="1" lang="en-US" altLang="ja-JP" dirty="0" smtClean="0">
              <a:solidFill>
                <a:schemeClr val="tx1"/>
              </a:solidFill>
            </a:endParaRPr>
          </a:p>
        </p:txBody>
      </p:sp>
      <p:sp>
        <p:nvSpPr>
          <p:cNvPr id="75" name="正方形/長方形 74"/>
          <p:cNvSpPr/>
          <p:nvPr/>
        </p:nvSpPr>
        <p:spPr>
          <a:xfrm>
            <a:off x="8819193" y="2526619"/>
            <a:ext cx="517400" cy="292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資料</a:t>
            </a:r>
            <a:r>
              <a:rPr lang="ja-JP" altLang="en-US" sz="800" dirty="0">
                <a:solidFill>
                  <a:schemeClr val="tx1"/>
                </a:solidFill>
              </a:rPr>
              <a:t>３</a:t>
            </a:r>
            <a:endParaRPr kumimoji="1" lang="ja-JP" altLang="en-US" sz="800" dirty="0">
              <a:solidFill>
                <a:schemeClr val="tx1"/>
              </a:solidFill>
            </a:endParaRPr>
          </a:p>
        </p:txBody>
      </p:sp>
      <p:sp>
        <p:nvSpPr>
          <p:cNvPr id="76" name="正方形/長方形 75"/>
          <p:cNvSpPr/>
          <p:nvPr/>
        </p:nvSpPr>
        <p:spPr>
          <a:xfrm>
            <a:off x="6845235" y="2572408"/>
            <a:ext cx="517400" cy="292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資料</a:t>
            </a:r>
            <a:r>
              <a:rPr lang="ja-JP" altLang="en-US" sz="800" dirty="0">
                <a:solidFill>
                  <a:schemeClr val="tx1"/>
                </a:solidFill>
              </a:rPr>
              <a:t>２</a:t>
            </a:r>
            <a:endParaRPr kumimoji="1" lang="ja-JP" altLang="en-US" sz="800" dirty="0">
              <a:solidFill>
                <a:schemeClr val="tx1"/>
              </a:solidFill>
            </a:endParaRPr>
          </a:p>
        </p:txBody>
      </p:sp>
      <p:sp>
        <p:nvSpPr>
          <p:cNvPr id="77" name="正方形/長方形 76"/>
          <p:cNvSpPr/>
          <p:nvPr/>
        </p:nvSpPr>
        <p:spPr>
          <a:xfrm>
            <a:off x="4460870" y="2526619"/>
            <a:ext cx="517400" cy="292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資料</a:t>
            </a:r>
            <a:r>
              <a:rPr lang="ja-JP" altLang="en-US" sz="800" dirty="0" smtClean="0">
                <a:solidFill>
                  <a:schemeClr val="tx1"/>
                </a:solidFill>
              </a:rPr>
              <a:t>１</a:t>
            </a:r>
            <a:endParaRPr lang="en-US" altLang="ja-JP" sz="800" dirty="0" smtClean="0">
              <a:solidFill>
                <a:schemeClr val="tx1"/>
              </a:solidFill>
            </a:endParaRPr>
          </a:p>
        </p:txBody>
      </p:sp>
      <p:sp>
        <p:nvSpPr>
          <p:cNvPr id="80" name="正方形/長方形 79"/>
          <p:cNvSpPr/>
          <p:nvPr/>
        </p:nvSpPr>
        <p:spPr>
          <a:xfrm>
            <a:off x="1537447" y="5705692"/>
            <a:ext cx="517400" cy="292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資料</a:t>
            </a:r>
            <a:r>
              <a:rPr lang="ja-JP" altLang="en-US" sz="800" dirty="0">
                <a:solidFill>
                  <a:schemeClr val="tx1"/>
                </a:solidFill>
              </a:rPr>
              <a:t>４</a:t>
            </a:r>
            <a:endParaRPr kumimoji="1" lang="ja-JP" altLang="en-US" sz="800" dirty="0">
              <a:solidFill>
                <a:schemeClr val="tx1"/>
              </a:solidFill>
            </a:endParaRPr>
          </a:p>
        </p:txBody>
      </p:sp>
      <p:sp>
        <p:nvSpPr>
          <p:cNvPr id="82" name="右矢印 81"/>
          <p:cNvSpPr/>
          <p:nvPr/>
        </p:nvSpPr>
        <p:spPr>
          <a:xfrm rot="20588928">
            <a:off x="4798988" y="3485550"/>
            <a:ext cx="812510" cy="176142"/>
          </a:xfrm>
          <a:prstGeom prst="rightArrow">
            <a:avLst/>
          </a:prstGeom>
          <a:solidFill>
            <a:schemeClr val="bg1"/>
          </a:solidFill>
          <a:ln>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正方形/長方形 72"/>
          <p:cNvSpPr/>
          <p:nvPr/>
        </p:nvSpPr>
        <p:spPr>
          <a:xfrm>
            <a:off x="3773242" y="4192460"/>
            <a:ext cx="517400" cy="292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資料</a:t>
            </a:r>
            <a:r>
              <a:rPr lang="en-US" altLang="ja-JP" sz="800" dirty="0">
                <a:solidFill>
                  <a:schemeClr val="tx1"/>
                </a:solidFill>
              </a:rPr>
              <a:t>10</a:t>
            </a:r>
            <a:endParaRPr kumimoji="1" lang="ja-JP" altLang="en-US" sz="800" dirty="0">
              <a:solidFill>
                <a:schemeClr val="tx1"/>
              </a:solidFill>
            </a:endParaRPr>
          </a:p>
        </p:txBody>
      </p:sp>
      <p:sp>
        <p:nvSpPr>
          <p:cNvPr id="83" name="下矢印 82"/>
          <p:cNvSpPr/>
          <p:nvPr/>
        </p:nvSpPr>
        <p:spPr>
          <a:xfrm>
            <a:off x="3785088" y="3345611"/>
            <a:ext cx="314804" cy="362566"/>
          </a:xfrm>
          <a:prstGeom prst="downArrow">
            <a:avLst>
              <a:gd name="adj1" fmla="val 50000"/>
              <a:gd name="adj2" fmla="val 40000"/>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dirty="0">
              <a:solidFill>
                <a:prstClr val="white"/>
              </a:solidFill>
            </a:endParaRPr>
          </a:p>
        </p:txBody>
      </p:sp>
      <p:sp>
        <p:nvSpPr>
          <p:cNvPr id="11" name="スライド番号プレースホルダー 10"/>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custDataLst>
      <p:tags r:id="rId1"/>
    </p:custDataLst>
    <p:extLst>
      <p:ext uri="{BB962C8B-B14F-4D97-AF65-F5344CB8AC3E}">
        <p14:creationId xmlns:p14="http://schemas.microsoft.com/office/powerpoint/2010/main" val="364525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1.bp.blogspot.com/-nIi03bRk8ZU/Uab309oo0AI/AAAAAAAAUV8/HDgcrhhscgw/s800/keisatusy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8952" y="2638490"/>
            <a:ext cx="944731" cy="934526"/>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289208" y="252015"/>
            <a:ext cx="8952842" cy="536763"/>
          </a:xfrm>
          <a:prstGeom prst="rect">
            <a:avLst/>
          </a:prstGeom>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緊急医療体制（緊急措置システム）</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フロー図</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Picture 2" descr="http://www.sashienomori.com/110507/kyukyusy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4512" y="1283389"/>
            <a:ext cx="936104" cy="71584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a:off x="5457056" y="908720"/>
            <a:ext cx="1279584" cy="523935"/>
            <a:chOff x="5577040" y="1032857"/>
            <a:chExt cx="1279584" cy="523935"/>
          </a:xfrm>
        </p:grpSpPr>
        <p:pic>
          <p:nvPicPr>
            <p:cNvPr id="4" name="Picture 4" descr="介護士のイラスト（男性）"/>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577040" y="1032857"/>
              <a:ext cx="624128" cy="501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介護士のイラスト（男性）"/>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943243" y="1032857"/>
              <a:ext cx="624128" cy="5010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ドライブ・運転のイラスト「男性」"/>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477484" y="1088792"/>
              <a:ext cx="379140" cy="46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8" descr="電話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7131" y="2820224"/>
            <a:ext cx="1180240" cy="8409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おじさんの顔アイコン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041232" y="2437856"/>
            <a:ext cx="935722" cy="9357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4.bp.blogspot.com/-Q1E_Tg_RnCM/VYJcZeYIPKI/AAAAAAAAuX0/q94pw_-gvV4/s800/kintore_ojisan.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321152" y="2420888"/>
            <a:ext cx="766844" cy="9219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大病院のイラスト"/>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0787" y="4780076"/>
            <a:ext cx="1692928" cy="140089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シリアスな問診のイラスト"/>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4637657" y="4965200"/>
            <a:ext cx="713710" cy="1037459"/>
          </a:xfrm>
          <a:prstGeom prst="rect">
            <a:avLst/>
          </a:prstGeom>
          <a:noFill/>
          <a:extLst>
            <a:ext uri="{909E8E84-426E-40DD-AFC4-6F175D3DCCD1}">
              <a14:hiddenFill xmlns:a14="http://schemas.microsoft.com/office/drawing/2010/main">
                <a:solidFill>
                  <a:srgbClr val="FFFFFF"/>
                </a:solidFill>
              </a14:hiddenFill>
            </a:ext>
          </a:extLst>
        </p:spPr>
      </p:pic>
      <p:sp>
        <p:nvSpPr>
          <p:cNvPr id="9" name="下矢印 8"/>
          <p:cNvSpPr/>
          <p:nvPr/>
        </p:nvSpPr>
        <p:spPr>
          <a:xfrm rot="7595102">
            <a:off x="2249818" y="1726209"/>
            <a:ext cx="360040" cy="1473727"/>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角丸四角形 10"/>
          <p:cNvSpPr/>
          <p:nvPr/>
        </p:nvSpPr>
        <p:spPr>
          <a:xfrm>
            <a:off x="734557" y="808255"/>
            <a:ext cx="1557525" cy="726755"/>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精神症状による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自傷他害の恐れ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ヒステリー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71660" y="1590945"/>
            <a:ext cx="737561" cy="7846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自首のイラスト"/>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2522031" y="2550208"/>
            <a:ext cx="720080" cy="92952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1990308" y="2170443"/>
            <a:ext cx="823208" cy="3373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保護・逮捕</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3018951" y="3440967"/>
            <a:ext cx="1207101" cy="362454"/>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警察署</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5745088" y="3623590"/>
            <a:ext cx="2051214" cy="504000"/>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緊急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措置診察受付窓口</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5638568" y="1511897"/>
            <a:ext cx="1512863" cy="362833"/>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搬送委託業者</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12" descr="おじさんの顔アイコン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7005419" y="941922"/>
            <a:ext cx="467861" cy="467861"/>
          </a:xfrm>
          <a:prstGeom prst="rect">
            <a:avLst/>
          </a:prstGeom>
          <a:noFill/>
          <a:extLst>
            <a:ext uri="{909E8E84-426E-40DD-AFC4-6F175D3DCCD1}">
              <a14:hiddenFill xmlns:a14="http://schemas.microsoft.com/office/drawing/2010/main">
                <a:solidFill>
                  <a:srgbClr val="FFFFFF"/>
                </a:solidFill>
              </a14:hiddenFill>
            </a:ext>
          </a:extLst>
        </p:spPr>
      </p:pic>
      <p:sp>
        <p:nvSpPr>
          <p:cNvPr id="38" name="下矢印 37"/>
          <p:cNvSpPr/>
          <p:nvPr/>
        </p:nvSpPr>
        <p:spPr>
          <a:xfrm rot="5158061">
            <a:off x="3316267" y="180614"/>
            <a:ext cx="360040" cy="3010394"/>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角丸四角形 13"/>
          <p:cNvSpPr/>
          <p:nvPr/>
        </p:nvSpPr>
        <p:spPr>
          <a:xfrm>
            <a:off x="6249144" y="3309405"/>
            <a:ext cx="792088" cy="27585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受付職員</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7113240" y="3297890"/>
            <a:ext cx="792088" cy="27585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搬送</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3128815" y="1409577"/>
            <a:ext cx="1508842" cy="450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④警察まで移動</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（業者・搬送職員）</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曲折矢印 14"/>
          <p:cNvSpPr/>
          <p:nvPr/>
        </p:nvSpPr>
        <p:spPr>
          <a:xfrm flipV="1">
            <a:off x="1377917" y="2420886"/>
            <a:ext cx="3259740" cy="3312369"/>
          </a:xfrm>
          <a:prstGeom prst="bentArrow">
            <a:avLst>
              <a:gd name="adj1" fmla="val 5627"/>
              <a:gd name="adj2" fmla="val 5592"/>
              <a:gd name="adj3" fmla="val 6875"/>
              <a:gd name="adj4" fmla="val 16402"/>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pic>
        <p:nvPicPr>
          <p:cNvPr id="16" name="Picture 2" descr="http://www.sashienomori.com/110507/kyukyusy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26250" y="4527096"/>
            <a:ext cx="936104" cy="7158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介護士のイラスト（男性）"/>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flipH="1">
            <a:off x="724842" y="4003161"/>
            <a:ext cx="624128" cy="5010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介護士のイラスト（男性）"/>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flipH="1">
            <a:off x="1091045" y="4003161"/>
            <a:ext cx="624128" cy="5010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ドライブ・運転のイラスト「男性」"/>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flipH="1">
            <a:off x="1625286" y="4059096"/>
            <a:ext cx="37914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おじさんの顔アイコン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75586" y="4036364"/>
            <a:ext cx="467861" cy="4678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ヒステリーのイラスト"/>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4528" y="4446472"/>
            <a:ext cx="627175" cy="667208"/>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p:cNvSpPr/>
          <p:nvPr/>
        </p:nvSpPr>
        <p:spPr>
          <a:xfrm>
            <a:off x="726757" y="3105352"/>
            <a:ext cx="1508842" cy="3592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⑤本人を病院まで搬送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3842525" y="5826596"/>
            <a:ext cx="1508842" cy="4827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⑥緊急措置診察</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緊急措置入院</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5485551" y="5818140"/>
            <a:ext cx="1338164" cy="362833"/>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緊急病院</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p:cNvGrpSpPr/>
          <p:nvPr/>
        </p:nvGrpSpPr>
        <p:grpSpPr>
          <a:xfrm>
            <a:off x="6897216" y="4253694"/>
            <a:ext cx="2880320" cy="2487674"/>
            <a:chOff x="6897216" y="4253693"/>
            <a:chExt cx="2880320" cy="2487674"/>
          </a:xfrm>
        </p:grpSpPr>
        <p:sp>
          <p:nvSpPr>
            <p:cNvPr id="24" name="四角形吹き出し 23"/>
            <p:cNvSpPr/>
            <p:nvPr/>
          </p:nvSpPr>
          <p:spPr>
            <a:xfrm>
              <a:off x="6897216" y="4253693"/>
              <a:ext cx="2880320" cy="2487674"/>
            </a:xfrm>
            <a:prstGeom prst="wedgeRectCallout">
              <a:avLst>
                <a:gd name="adj1" fmla="val -60427"/>
                <a:gd name="adj2" fmla="val 19219"/>
              </a:avLst>
            </a:prstGeom>
            <a:solidFill>
              <a:schemeClr val="bg1"/>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＜平日夜間＞</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＜休日＞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日中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夜間</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通しで</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体制確保　　</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7545288" y="4581128"/>
              <a:ext cx="504000" cy="306661"/>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8049344" y="4581128"/>
              <a:ext cx="504000" cy="306661"/>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8553400" y="4581128"/>
              <a:ext cx="612000" cy="306661"/>
            </a:xfrm>
            <a:prstGeom prst="rect">
              <a:avLst/>
            </a:prstGeom>
            <a:ln w="28575"/>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精神</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7525669" y="5327194"/>
              <a:ext cx="504000" cy="306661"/>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8029725" y="5327194"/>
              <a:ext cx="504000" cy="306661"/>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7545344" y="5877272"/>
              <a:ext cx="504000" cy="306661"/>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8049344" y="5877272"/>
              <a:ext cx="504000" cy="306661"/>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8533781" y="5327194"/>
              <a:ext cx="451667" cy="856739"/>
            </a:xfrm>
            <a:prstGeom prst="rect">
              <a:avLst/>
            </a:prstGeom>
            <a:ln w="28575"/>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精神</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Ｃ</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8985448" y="5327194"/>
              <a:ext cx="451667" cy="856739"/>
            </a:xfrm>
            <a:prstGeom prst="rect">
              <a:avLst/>
            </a:prstGeom>
            <a:ln w="28575"/>
          </p:spPr>
          <p:style>
            <a:lnRef idx="1">
              <a:schemeClr val="accent2"/>
            </a:lnRef>
            <a:fillRef idx="2">
              <a:schemeClr val="accent2"/>
            </a:fillRef>
            <a:effectRef idx="1">
              <a:schemeClr val="accent2"/>
            </a:effectRef>
            <a:fontRef idx="minor">
              <a:schemeClr val="dk1"/>
            </a:fontRef>
          </p:style>
          <p:txBody>
            <a:bodyPr vert="eaVert"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市総合Ｃ</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右中かっこ 25"/>
            <p:cNvSpPr/>
            <p:nvPr/>
          </p:nvSpPr>
          <p:spPr>
            <a:xfrm rot="5400000">
              <a:off x="8897725" y="6036567"/>
              <a:ext cx="206214" cy="48243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29" name="テキスト ボックス 28"/>
          <p:cNvSpPr txBox="1"/>
          <p:nvPr/>
        </p:nvSpPr>
        <p:spPr>
          <a:xfrm>
            <a:off x="97447" y="5999556"/>
            <a:ext cx="3491317" cy="738664"/>
          </a:xfrm>
          <a:prstGeom prst="rect">
            <a:avLst/>
          </a:prstGeom>
          <a:noFill/>
          <a:ln>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精神症状により自傷他害性のある者に対して法に定められた緊急措置入院診察や入院を、適切かつ円滑に行える体制を整備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4559279" y="4689348"/>
            <a:ext cx="792088" cy="27585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指定医</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8281726" y="4990569"/>
            <a:ext cx="1432776" cy="246221"/>
          </a:xfrm>
          <a:prstGeom prst="rect">
            <a:avLst/>
          </a:prstGeom>
          <a:solidFill>
            <a:schemeClr val="bg1"/>
          </a:solidFill>
          <a:ln>
            <a:noFill/>
            <a:prstDash val="dash"/>
          </a:ln>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民間病院は輪番制</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5204643" y="2420886"/>
            <a:ext cx="2847502" cy="1785433"/>
          </a:xfrm>
          <a:prstGeom prst="rect">
            <a:avLst/>
          </a:prstGeom>
          <a:no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正方形/長方形 41"/>
          <p:cNvSpPr/>
          <p:nvPr/>
        </p:nvSpPr>
        <p:spPr>
          <a:xfrm>
            <a:off x="4994512" y="2339123"/>
            <a:ext cx="1226713" cy="450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通報受付</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診察実施判断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下矢印 29"/>
          <p:cNvSpPr/>
          <p:nvPr/>
        </p:nvSpPr>
        <p:spPr>
          <a:xfrm rot="16200000">
            <a:off x="4545681" y="2389959"/>
            <a:ext cx="360040" cy="1473727"/>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 name="正方形/長方形 30"/>
          <p:cNvSpPr/>
          <p:nvPr/>
        </p:nvSpPr>
        <p:spPr>
          <a:xfrm>
            <a:off x="4226053" y="2947624"/>
            <a:ext cx="823208" cy="3373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①通報</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下矢印 36"/>
          <p:cNvSpPr/>
          <p:nvPr/>
        </p:nvSpPr>
        <p:spPr>
          <a:xfrm rot="10023053">
            <a:off x="7383270" y="1389612"/>
            <a:ext cx="180020" cy="1053287"/>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66" name="図 6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7905" y="1525538"/>
            <a:ext cx="901410" cy="875494"/>
          </a:xfrm>
          <a:prstGeom prst="rect">
            <a:avLst/>
          </a:prstGeom>
        </p:spPr>
      </p:pic>
      <p:pic>
        <p:nvPicPr>
          <p:cNvPr id="67" name="図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5085" y="1978321"/>
            <a:ext cx="708237" cy="708237"/>
          </a:xfrm>
          <a:prstGeom prst="rect">
            <a:avLst/>
          </a:prstGeom>
        </p:spPr>
      </p:pic>
      <p:sp>
        <p:nvSpPr>
          <p:cNvPr id="7" name="スライド番号プレースホルダー 6"/>
          <p:cNvSpPr>
            <a:spLocks noGrp="1"/>
          </p:cNvSpPr>
          <p:nvPr>
            <p:ph type="sldNum" sz="quarter" idx="12"/>
          </p:nvPr>
        </p:nvSpPr>
        <p:spPr>
          <a:xfrm>
            <a:off x="7465616" y="6446315"/>
            <a:ext cx="2311400" cy="392179"/>
          </a:xfrm>
        </p:spPr>
        <p:txBody>
          <a:bodyPr/>
          <a:lstStyle/>
          <a:p>
            <a:fld id="{D2D8002D-B5B0-4BAC-B1F6-782DDCCE6D9C}" type="slidenum">
              <a:rPr kumimoji="1" lang="ja-JP" altLang="en-US" smtClean="0"/>
              <a:t>2</a:t>
            </a:fld>
            <a:endParaRPr kumimoji="1" lang="ja-JP" altLang="en-US" dirty="0"/>
          </a:p>
        </p:txBody>
      </p:sp>
    </p:spTree>
    <p:extLst>
      <p:ext uri="{BB962C8B-B14F-4D97-AF65-F5344CB8AC3E}">
        <p14:creationId xmlns:p14="http://schemas.microsoft.com/office/powerpoint/2010/main" val="2657033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U ターン矢印 33"/>
          <p:cNvSpPr/>
          <p:nvPr/>
        </p:nvSpPr>
        <p:spPr>
          <a:xfrm rot="5400000" flipV="1">
            <a:off x="-154381" y="2059659"/>
            <a:ext cx="4187752" cy="2931894"/>
          </a:xfrm>
          <a:prstGeom prst="uturnArrow">
            <a:avLst>
              <a:gd name="adj1" fmla="val 5723"/>
              <a:gd name="adj2" fmla="val 5926"/>
              <a:gd name="adj3" fmla="val 7953"/>
              <a:gd name="adj4" fmla="val 12990"/>
              <a:gd name="adj5" fmla="val 10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81" name="下矢印 80"/>
          <p:cNvSpPr/>
          <p:nvPr/>
        </p:nvSpPr>
        <p:spPr>
          <a:xfrm>
            <a:off x="4845183" y="1546493"/>
            <a:ext cx="360040" cy="1234435"/>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9" name="下矢印 78"/>
          <p:cNvSpPr/>
          <p:nvPr/>
        </p:nvSpPr>
        <p:spPr>
          <a:xfrm rot="5400000">
            <a:off x="4746807" y="780577"/>
            <a:ext cx="360040" cy="1583290"/>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下矢印 29"/>
          <p:cNvSpPr/>
          <p:nvPr/>
        </p:nvSpPr>
        <p:spPr>
          <a:xfrm rot="1776428">
            <a:off x="1847909" y="1959359"/>
            <a:ext cx="373375" cy="1011387"/>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6" name="円/楕円 75"/>
          <p:cNvSpPr/>
          <p:nvPr/>
        </p:nvSpPr>
        <p:spPr>
          <a:xfrm>
            <a:off x="1189388" y="925196"/>
            <a:ext cx="2945794" cy="1296144"/>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1" name="円/楕円 20"/>
          <p:cNvSpPr/>
          <p:nvPr/>
        </p:nvSpPr>
        <p:spPr>
          <a:xfrm>
            <a:off x="5607606" y="908720"/>
            <a:ext cx="2945794" cy="1296144"/>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 name="タイトル 1"/>
          <p:cNvSpPr txBox="1">
            <a:spLocks/>
          </p:cNvSpPr>
          <p:nvPr/>
        </p:nvSpPr>
        <p:spPr>
          <a:xfrm>
            <a:off x="309120" y="214416"/>
            <a:ext cx="8964360" cy="536763"/>
          </a:xfrm>
          <a:prstGeom prst="rect">
            <a:avLst/>
          </a:prstGeom>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救急医療体制（</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救急</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フロー図</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40" name="Picture 16" descr="大病院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540" y="5052438"/>
            <a:ext cx="1692928" cy="140089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シリアスな問診のイラスト"/>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440832" y="5100753"/>
            <a:ext cx="713710" cy="1037459"/>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2863449" y="2110967"/>
            <a:ext cx="1801519" cy="525945"/>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自傷他害の恐れ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はないが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精神科医療は必要</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自首のイラスト"/>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185248" y="702814"/>
            <a:ext cx="720080" cy="929520"/>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p:cNvSpPr/>
          <p:nvPr/>
        </p:nvSpPr>
        <p:spPr>
          <a:xfrm>
            <a:off x="1571284" y="2245758"/>
            <a:ext cx="823208" cy="3373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相　談</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7185248" y="1629431"/>
            <a:ext cx="861139" cy="351215"/>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警　　察</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下矢印 37"/>
          <p:cNvSpPr/>
          <p:nvPr/>
        </p:nvSpPr>
        <p:spPr>
          <a:xfrm>
            <a:off x="4742684" y="4725143"/>
            <a:ext cx="448112" cy="632975"/>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1" name="正方形/長方形 50"/>
          <p:cNvSpPr/>
          <p:nvPr/>
        </p:nvSpPr>
        <p:spPr>
          <a:xfrm>
            <a:off x="2792760" y="6020001"/>
            <a:ext cx="1602578" cy="527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精神科</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救急医療の提供（外来・入院）</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4304928" y="6090503"/>
            <a:ext cx="1236867" cy="362833"/>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拠点</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病院</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053914" y="4045910"/>
            <a:ext cx="2051214" cy="504000"/>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精神科救急情報センター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descr="救急隊員のイラスト"/>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122299" y="764704"/>
            <a:ext cx="781451" cy="939141"/>
          </a:xfrm>
          <a:prstGeom prst="rect">
            <a:avLst/>
          </a:prstGeom>
          <a:noFill/>
          <a:extLst>
            <a:ext uri="{909E8E84-426E-40DD-AFC4-6F175D3DCCD1}">
              <a14:hiddenFill xmlns:a14="http://schemas.microsoft.com/office/drawing/2010/main">
                <a:solidFill>
                  <a:srgbClr val="FFFFFF"/>
                </a:solidFill>
              </a14:hiddenFill>
            </a:ext>
          </a:extLst>
        </p:spPr>
      </p:pic>
      <p:sp>
        <p:nvSpPr>
          <p:cNvPr id="68" name="角丸四角形 67"/>
          <p:cNvSpPr/>
          <p:nvPr/>
        </p:nvSpPr>
        <p:spPr>
          <a:xfrm>
            <a:off x="6076576" y="1628800"/>
            <a:ext cx="820640" cy="351846"/>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救　急</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4" descr="頭を抱えて悩んでいる人のイラスト（女性）"/>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0752" y="762538"/>
            <a:ext cx="1030859" cy="10908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心配そうに話し合うお婆さんのイラスト"/>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690655" y="764704"/>
            <a:ext cx="798192" cy="987538"/>
          </a:xfrm>
          <a:prstGeom prst="rect">
            <a:avLst/>
          </a:prstGeom>
          <a:noFill/>
          <a:extLst>
            <a:ext uri="{909E8E84-426E-40DD-AFC4-6F175D3DCCD1}">
              <a14:hiddenFill xmlns:a14="http://schemas.microsoft.com/office/drawing/2010/main">
                <a:solidFill>
                  <a:srgbClr val="FFFFFF"/>
                </a:solidFill>
              </a14:hiddenFill>
            </a:ext>
          </a:extLst>
        </p:spPr>
      </p:pic>
      <p:sp>
        <p:nvSpPr>
          <p:cNvPr id="74" name="角丸四角形 73"/>
          <p:cNvSpPr/>
          <p:nvPr/>
        </p:nvSpPr>
        <p:spPr>
          <a:xfrm>
            <a:off x="2792760" y="1664043"/>
            <a:ext cx="820640" cy="346896"/>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　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1692708" y="1679083"/>
            <a:ext cx="820640" cy="346896"/>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家　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3405442" y="2793873"/>
            <a:ext cx="3238145" cy="1931271"/>
          </a:xfrm>
          <a:prstGeom prst="rect">
            <a:avLst/>
          </a:prstGeom>
          <a:no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7" name="下矢印 76"/>
          <p:cNvSpPr/>
          <p:nvPr/>
        </p:nvSpPr>
        <p:spPr>
          <a:xfrm rot="16200000">
            <a:off x="2631049" y="3230671"/>
            <a:ext cx="360040" cy="1188746"/>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角丸四角形 66"/>
          <p:cNvSpPr/>
          <p:nvPr/>
        </p:nvSpPr>
        <p:spPr>
          <a:xfrm>
            <a:off x="811013" y="3310938"/>
            <a:ext cx="1635579" cy="1008112"/>
          </a:xfrm>
          <a:prstGeom prst="round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おおさ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精神科</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救急ダイヤル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8" descr="電話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9226" y="3298155"/>
            <a:ext cx="1180240" cy="8409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4.bp.blogspot.com/-Q1E_Tg_RnCM/VYJcZeYIPKI/AAAAAAAAuX0/q94pw_-gvV4/s800/kintore_ojisan.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5378486" y="2870903"/>
            <a:ext cx="795541" cy="956494"/>
          </a:xfrm>
          <a:prstGeom prst="rect">
            <a:avLst/>
          </a:prstGeom>
          <a:noFill/>
          <a:extLst>
            <a:ext uri="{909E8E84-426E-40DD-AFC4-6F175D3DCCD1}">
              <a14:hiddenFill xmlns:a14="http://schemas.microsoft.com/office/drawing/2010/main">
                <a:solidFill>
                  <a:srgbClr val="FFFFFF"/>
                </a:solidFill>
              </a14:hiddenFill>
            </a:ext>
          </a:extLst>
        </p:spPr>
      </p:pic>
      <p:sp>
        <p:nvSpPr>
          <p:cNvPr id="14" name="角丸四角形 13"/>
          <p:cNvSpPr/>
          <p:nvPr/>
        </p:nvSpPr>
        <p:spPr>
          <a:xfrm>
            <a:off x="5211562" y="3811042"/>
            <a:ext cx="792088" cy="27585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受付職員</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2579620" y="3651901"/>
            <a:ext cx="462897" cy="3441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転送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559280" y="1167574"/>
            <a:ext cx="931846" cy="5578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介入後</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必要に応じて相　談</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6" name="Picture 8" descr="電話のイラスト"/>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3354" y="2773610"/>
            <a:ext cx="978184" cy="696956"/>
          </a:xfrm>
          <a:prstGeom prst="rect">
            <a:avLst/>
          </a:prstGeom>
          <a:noFill/>
          <a:extLst>
            <a:ext uri="{909E8E84-426E-40DD-AFC4-6F175D3DCCD1}">
              <a14:hiddenFill xmlns:a14="http://schemas.microsoft.com/office/drawing/2010/main">
                <a:solidFill>
                  <a:srgbClr val="FFFFFF"/>
                </a:solidFill>
              </a14:hiddenFill>
            </a:ext>
          </a:extLst>
        </p:spPr>
      </p:pic>
      <p:sp>
        <p:nvSpPr>
          <p:cNvPr id="83" name="正方形/長方形 82"/>
          <p:cNvSpPr/>
          <p:nvPr/>
        </p:nvSpPr>
        <p:spPr>
          <a:xfrm>
            <a:off x="1159680" y="5207526"/>
            <a:ext cx="823208" cy="3817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受　診</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6843627" y="2645034"/>
            <a:ext cx="2914053" cy="954107"/>
          </a:xfrm>
          <a:prstGeom prst="rect">
            <a:avLst/>
          </a:prstGeom>
          <a:noFill/>
          <a:ln>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自傷他害性はないが、精神科受診の必要性のある者に対して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、夜間・休日に精神科医療を</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適切かつ円滑に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提供</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体制を整備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5821498" y="4913104"/>
            <a:ext cx="3879082" cy="1756256"/>
            <a:chOff x="5821498" y="4913104"/>
            <a:chExt cx="3879082" cy="1756256"/>
          </a:xfrm>
        </p:grpSpPr>
        <p:sp>
          <p:nvSpPr>
            <p:cNvPr id="24" name="四角形吹き出し 23"/>
            <p:cNvSpPr/>
            <p:nvPr/>
          </p:nvSpPr>
          <p:spPr>
            <a:xfrm>
              <a:off x="5821498" y="4913104"/>
              <a:ext cx="3879082" cy="1756256"/>
            </a:xfrm>
            <a:prstGeom prst="wedgeRectCallout">
              <a:avLst>
                <a:gd name="adj1" fmla="val -59221"/>
                <a:gd name="adj2" fmla="val -5642"/>
              </a:avLst>
            </a:prstGeom>
            <a:solidFill>
              <a:schemeClr val="bg1"/>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＜平日夜間＞</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＜休日＞日中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夜間</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p:nvPr/>
          </p:nvGrpSpPr>
          <p:grpSpPr>
            <a:xfrm>
              <a:off x="6964253" y="5066555"/>
              <a:ext cx="2520280" cy="1386781"/>
              <a:chOff x="7905328" y="4274467"/>
              <a:chExt cx="2520280" cy="1386781"/>
            </a:xfrm>
          </p:grpSpPr>
          <p:grpSp>
            <p:nvGrpSpPr>
              <p:cNvPr id="39" name="グループ化 38"/>
              <p:cNvGrpSpPr/>
              <p:nvPr/>
            </p:nvGrpSpPr>
            <p:grpSpPr>
              <a:xfrm>
                <a:off x="7905368" y="4274467"/>
                <a:ext cx="2520240" cy="288000"/>
                <a:chOff x="7833320" y="4274467"/>
                <a:chExt cx="2520240" cy="288000"/>
              </a:xfrm>
            </p:grpSpPr>
            <p:sp>
              <p:nvSpPr>
                <p:cNvPr id="25" name="正方形/長方形 24"/>
                <p:cNvSpPr/>
                <p:nvPr/>
              </p:nvSpPr>
              <p:spPr>
                <a:xfrm>
                  <a:off x="783332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819336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855340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891344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927348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963352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999356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1" name="グループ化 90"/>
              <p:cNvGrpSpPr/>
              <p:nvPr/>
            </p:nvGrpSpPr>
            <p:grpSpPr>
              <a:xfrm>
                <a:off x="7905368" y="4821452"/>
                <a:ext cx="2160200" cy="288000"/>
                <a:chOff x="7833320" y="4274467"/>
                <a:chExt cx="2160200" cy="288000"/>
              </a:xfrm>
            </p:grpSpPr>
            <p:sp>
              <p:nvSpPr>
                <p:cNvPr id="92" name="正方形/長方形 91"/>
                <p:cNvSpPr/>
                <p:nvPr/>
              </p:nvSpPr>
              <p:spPr>
                <a:xfrm>
                  <a:off x="783332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819336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p:nvPr/>
              </p:nvSpPr>
              <p:spPr>
                <a:xfrm>
                  <a:off x="855340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891344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95"/>
                <p:cNvSpPr/>
                <p:nvPr/>
              </p:nvSpPr>
              <p:spPr>
                <a:xfrm>
                  <a:off x="927348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963352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7905328" y="5373248"/>
                <a:ext cx="1800160" cy="288000"/>
                <a:chOff x="7833320" y="4274467"/>
                <a:chExt cx="1800160" cy="288000"/>
              </a:xfrm>
            </p:grpSpPr>
            <p:sp>
              <p:nvSpPr>
                <p:cNvPr id="100" name="正方形/長方形 99"/>
                <p:cNvSpPr/>
                <p:nvPr/>
              </p:nvSpPr>
              <p:spPr>
                <a:xfrm>
                  <a:off x="783332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819336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855340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891344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9273480" y="4274467"/>
                  <a:ext cx="360000" cy="28800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grpSp>
      </p:grpSp>
      <p:sp>
        <p:nvSpPr>
          <p:cNvPr id="107" name="正方形/長方形 106"/>
          <p:cNvSpPr/>
          <p:nvPr/>
        </p:nvSpPr>
        <p:spPr>
          <a:xfrm>
            <a:off x="4597901" y="4792299"/>
            <a:ext cx="800425" cy="2416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受診調整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2473906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6"/>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Text Box 22"/>
          <p:cNvSpPr txBox="1">
            <a:spLocks noChangeArrowheads="1"/>
          </p:cNvSpPr>
          <p:nvPr/>
        </p:nvSpPr>
        <p:spPr bwMode="auto">
          <a:xfrm>
            <a:off x="3227841" y="2658661"/>
            <a:ext cx="2979284" cy="1359832"/>
          </a:xfrm>
          <a:prstGeom prst="rect">
            <a:avLst/>
          </a:prstGeom>
          <a:ln>
            <a:headEnd/>
            <a:tailEnd type="none" w="med" len="lg"/>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74295" tIns="8890" rIns="74295" bIns="8890" numCol="1" anchor="t" anchorCtr="0" compatLnSpc="1">
            <a:prstTxWarp prst="textNoShape">
              <a:avLst/>
            </a:prstTxWarp>
          </a:bodyPr>
          <a:lstStyle>
            <a:lvl1pPr indent="228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○直接相談窓口</a:t>
            </a:r>
            <a:endPar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○専門相談員を配置</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夜間・休日時の本人・家族からの</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様々な相談</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（医療が必要かの助言等）</a:t>
            </a:r>
          </a:p>
        </p:txBody>
      </p:sp>
      <p:sp>
        <p:nvSpPr>
          <p:cNvPr id="11" name="Text Box 20"/>
          <p:cNvSpPr txBox="1">
            <a:spLocks noChangeArrowheads="1"/>
          </p:cNvSpPr>
          <p:nvPr/>
        </p:nvSpPr>
        <p:spPr bwMode="auto">
          <a:xfrm>
            <a:off x="488504" y="4027805"/>
            <a:ext cx="990999" cy="3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精神障がい</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家族等</a:t>
            </a:r>
            <a:endParaRPr kumimoji="1" lang="ja-JP" altLang="ja-JP" sz="3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Text Box 19"/>
          <p:cNvSpPr txBox="1">
            <a:spLocks noChangeArrowheads="1"/>
          </p:cNvSpPr>
          <p:nvPr/>
        </p:nvSpPr>
        <p:spPr bwMode="auto">
          <a:xfrm>
            <a:off x="3218708" y="2079748"/>
            <a:ext cx="2988417" cy="430212"/>
          </a:xfrm>
          <a:prstGeom prst="rect">
            <a:avLst/>
          </a:prstGeom>
          <a:ln/>
        </p:spPr>
        <p:style>
          <a:lnRef idx="3">
            <a:schemeClr val="lt1"/>
          </a:lnRef>
          <a:fillRef idx="1">
            <a:schemeClr val="accent5"/>
          </a:fillRef>
          <a:effectRef idx="1">
            <a:schemeClr val="accent5"/>
          </a:effectRef>
          <a:fontRef idx="minor">
            <a:schemeClr val="lt1"/>
          </a:fontRef>
        </p:style>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おおさか精神科救急ダイヤル</a:t>
            </a:r>
            <a:endParaRPr kumimoji="1" lang="ja-JP" altLang="ja-JP" sz="36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13"/>
          <p:cNvSpPr>
            <a:spLocks noChangeArrowheads="1"/>
          </p:cNvSpPr>
          <p:nvPr/>
        </p:nvSpPr>
        <p:spPr bwMode="auto">
          <a:xfrm>
            <a:off x="7278029" y="1714597"/>
            <a:ext cx="2232248" cy="5547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精神科救急情報センター</a:t>
            </a:r>
            <a:endParaRPr kumimoji="1"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Rectangle 43"/>
          <p:cNvSpPr>
            <a:spLocks noChangeArrowheads="1"/>
          </p:cNvSpPr>
          <p:nvPr/>
        </p:nvSpPr>
        <p:spPr bwMode="auto">
          <a:xfrm>
            <a:off x="0" y="52736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93" name="Picture 45" descr="頭を抱えて悩んでいる人のイラスト（女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088" y="2997517"/>
            <a:ext cx="964822" cy="1020976"/>
          </a:xfrm>
          <a:prstGeom prst="rect">
            <a:avLst/>
          </a:prstGeom>
          <a:noFill/>
          <a:extLst>
            <a:ext uri="{909E8E84-426E-40DD-AFC4-6F175D3DCCD1}">
              <a14:hiddenFill xmlns:a14="http://schemas.microsoft.com/office/drawing/2010/main">
                <a:solidFill>
                  <a:srgbClr val="FFFFFF"/>
                </a:solidFill>
              </a14:hiddenFill>
            </a:ext>
          </a:extLst>
        </p:spPr>
      </p:pic>
      <p:pic>
        <p:nvPicPr>
          <p:cNvPr id="2095" name="Picture 47" descr="大病院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873" y="3830037"/>
            <a:ext cx="2435255" cy="201517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13"/>
          <p:cNvSpPr>
            <a:spLocks noChangeArrowheads="1"/>
          </p:cNvSpPr>
          <p:nvPr/>
        </p:nvSpPr>
        <p:spPr bwMode="auto">
          <a:xfrm>
            <a:off x="6964405" y="5720865"/>
            <a:ext cx="2395874" cy="4617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精神科救急</a:t>
            </a:r>
            <a:r>
              <a:rPr kumimoji="1" lang="ja-JP" altLang="en-US"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拠点病院</a:t>
            </a:r>
            <a:endParaRPr kumimoji="1"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97" name="Picture 49" descr="電話を受けている女性会社員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2720" y="2596321"/>
            <a:ext cx="1008112" cy="1158749"/>
          </a:xfrm>
          <a:prstGeom prst="rect">
            <a:avLst/>
          </a:prstGeom>
          <a:noFill/>
          <a:extLst>
            <a:ext uri="{909E8E84-426E-40DD-AFC4-6F175D3DCCD1}">
              <a14:hiddenFill xmlns:a14="http://schemas.microsoft.com/office/drawing/2010/main">
                <a:solidFill>
                  <a:srgbClr val="FFFFFF"/>
                </a:solidFill>
              </a14:hiddenFill>
            </a:ext>
          </a:extLst>
        </p:spPr>
      </p:pic>
      <p:sp>
        <p:nvSpPr>
          <p:cNvPr id="31" name="右矢印 30"/>
          <p:cNvSpPr/>
          <p:nvPr/>
        </p:nvSpPr>
        <p:spPr>
          <a:xfrm>
            <a:off x="1518025" y="3046930"/>
            <a:ext cx="1058711" cy="358204"/>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099" name="Picture 51" descr="電話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5008" y="3396525"/>
            <a:ext cx="924743" cy="658880"/>
          </a:xfrm>
          <a:prstGeom prst="rect">
            <a:avLst/>
          </a:prstGeom>
          <a:noFill/>
          <a:extLst>
            <a:ext uri="{909E8E84-426E-40DD-AFC4-6F175D3DCCD1}">
              <a14:hiddenFill xmlns:a14="http://schemas.microsoft.com/office/drawing/2010/main">
                <a:solidFill>
                  <a:srgbClr val="FFFFFF"/>
                </a:solidFill>
              </a14:hiddenFill>
            </a:ext>
          </a:extLst>
        </p:spPr>
      </p:pic>
      <p:sp>
        <p:nvSpPr>
          <p:cNvPr id="32" name="角丸四角形 31"/>
          <p:cNvSpPr/>
          <p:nvPr/>
        </p:nvSpPr>
        <p:spPr>
          <a:xfrm>
            <a:off x="1352600" y="2708920"/>
            <a:ext cx="959656" cy="2885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①相談</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曲折矢印 33"/>
          <p:cNvSpPr/>
          <p:nvPr/>
        </p:nvSpPr>
        <p:spPr>
          <a:xfrm flipH="1" flipV="1">
            <a:off x="1518025" y="3755069"/>
            <a:ext cx="1418751" cy="600673"/>
          </a:xfrm>
          <a:prstGeom prst="bentArrow">
            <a:avLst>
              <a:gd name="adj1" fmla="val 21392"/>
              <a:gd name="adj2" fmla="val 21994"/>
              <a:gd name="adj3" fmla="val 25000"/>
              <a:gd name="adj4" fmla="val 1970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solidFill>
                <a:schemeClr val="tx1"/>
              </a:solidFill>
            </a:endParaRPr>
          </a:p>
        </p:txBody>
      </p:sp>
      <p:sp>
        <p:nvSpPr>
          <p:cNvPr id="39" name="角丸四角形 38"/>
          <p:cNvSpPr/>
          <p:nvPr/>
        </p:nvSpPr>
        <p:spPr>
          <a:xfrm>
            <a:off x="1813024" y="4274666"/>
            <a:ext cx="1393454" cy="2885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②助言・傾聴等</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右矢印 40"/>
          <p:cNvSpPr/>
          <p:nvPr/>
        </p:nvSpPr>
        <p:spPr>
          <a:xfrm rot="19991387">
            <a:off x="6274468" y="2448578"/>
            <a:ext cx="1160445" cy="38885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solidFill>
                <a:schemeClr val="tx1"/>
              </a:solidFill>
            </a:endParaRPr>
          </a:p>
        </p:txBody>
      </p:sp>
      <p:sp>
        <p:nvSpPr>
          <p:cNvPr id="42" name="角丸四角形 41"/>
          <p:cNvSpPr/>
          <p:nvPr/>
        </p:nvSpPr>
        <p:spPr>
          <a:xfrm>
            <a:off x="6344505" y="2509960"/>
            <a:ext cx="768735" cy="2885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②転送</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吹き出し 34"/>
          <p:cNvSpPr/>
          <p:nvPr/>
        </p:nvSpPr>
        <p:spPr>
          <a:xfrm>
            <a:off x="5299191" y="1186158"/>
            <a:ext cx="1665214" cy="688190"/>
          </a:xfrm>
          <a:prstGeom prst="wedgeRoundRectCallout">
            <a:avLst>
              <a:gd name="adj1" fmla="val 40073"/>
              <a:gd name="adj2" fmla="val 1295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救急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医療のニーズがあるとき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上下矢印 43"/>
          <p:cNvSpPr/>
          <p:nvPr/>
        </p:nvSpPr>
        <p:spPr>
          <a:xfrm>
            <a:off x="7958229" y="2293572"/>
            <a:ext cx="435924" cy="1761833"/>
          </a:xfrm>
          <a:prstGeom prst="upDownArrow">
            <a:avLst>
              <a:gd name="adj1" fmla="val 36359"/>
              <a:gd name="adj2" fmla="val 49931"/>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solidFill>
                <a:schemeClr val="tx1"/>
              </a:solidFill>
            </a:endParaRPr>
          </a:p>
        </p:txBody>
      </p:sp>
      <p:sp>
        <p:nvSpPr>
          <p:cNvPr id="45" name="角丸四角形 44"/>
          <p:cNvSpPr/>
          <p:nvPr/>
        </p:nvSpPr>
        <p:spPr>
          <a:xfrm>
            <a:off x="7545288" y="2823916"/>
            <a:ext cx="1152128" cy="2885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③受診</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曲折矢印 46"/>
          <p:cNvSpPr/>
          <p:nvPr/>
        </p:nvSpPr>
        <p:spPr>
          <a:xfrm flipV="1">
            <a:off x="765370" y="4756298"/>
            <a:ext cx="5990296" cy="915954"/>
          </a:xfrm>
          <a:prstGeom prst="ben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8" name="角丸四角形 47"/>
          <p:cNvSpPr/>
          <p:nvPr/>
        </p:nvSpPr>
        <p:spPr>
          <a:xfrm>
            <a:off x="3639172" y="5486714"/>
            <a:ext cx="1152128" cy="3584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④受診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a:xfrm>
            <a:off x="309120" y="214416"/>
            <a:ext cx="8964360" cy="536763"/>
          </a:xfrm>
          <a:prstGeom prst="rect">
            <a:avLst/>
          </a:prstGeom>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おおさか精神科救急ダイヤル　フロー図</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3743821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15692" y="18174"/>
            <a:ext cx="9117523" cy="6669360"/>
          </a:xfrm>
          <a:prstGeom prst="rect">
            <a:avLst/>
          </a:prstGeom>
        </p:spPr>
      </p:pic>
      <p:sp>
        <p:nvSpPr>
          <p:cNvPr id="3" name="正方形/長方形 2"/>
          <p:cNvSpPr/>
          <p:nvPr/>
        </p:nvSpPr>
        <p:spPr>
          <a:xfrm>
            <a:off x="8697416" y="6237312"/>
            <a:ext cx="504056" cy="288032"/>
          </a:xfrm>
          <a:prstGeom prst="rect">
            <a:avLst/>
          </a:prstGeom>
          <a:solidFill>
            <a:schemeClr val="bg1"/>
          </a:solidFill>
          <a:ln w="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solidFill>
              </a:ln>
              <a:solidFill>
                <a:schemeClr val="bg1"/>
              </a:solidFill>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
        <p:nvSpPr>
          <p:cNvPr id="4" name="テキスト ボックス 3"/>
          <p:cNvSpPr txBox="1"/>
          <p:nvPr/>
        </p:nvSpPr>
        <p:spPr>
          <a:xfrm>
            <a:off x="433677" y="404664"/>
            <a:ext cx="8840999" cy="553998"/>
          </a:xfrm>
          <a:prstGeom prst="rect">
            <a:avLst/>
          </a:prstGeom>
          <a:solidFill>
            <a:schemeClr val="bg1"/>
          </a:solidFill>
        </p:spPr>
        <p:txBody>
          <a:bodyPr wrap="square" rtlCol="0">
            <a:spAutoFit/>
          </a:bodyPr>
          <a:lstStyle/>
          <a:p>
            <a:pPr algn="ctr"/>
            <a:r>
              <a:rPr kumimoji="1" lang="ja-JP" altLang="en-US" sz="3000" u="heavy" dirty="0" smtClean="0">
                <a:uFill>
                  <a:solidFill>
                    <a:schemeClr val="accent6">
                      <a:lumMod val="75000"/>
                    </a:schemeClr>
                  </a:solidFill>
                </a:uFill>
                <a:latin typeface="Meiryo UI" panose="020B0604030504040204" pitchFamily="50" charset="-128"/>
                <a:ea typeface="Meiryo UI" panose="020B0604030504040204" pitchFamily="50" charset="-128"/>
              </a:rPr>
              <a:t>夜間・休日　精神科合併症支援システム　フロー図</a:t>
            </a:r>
            <a:endParaRPr kumimoji="1" lang="ja-JP" altLang="en-US" sz="3000" u="heavy" dirty="0">
              <a:uFill>
                <a:solidFill>
                  <a:schemeClr val="accent6">
                    <a:lumMod val="75000"/>
                  </a:schemeClr>
                </a:solidFill>
              </a:u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92984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RESPONSE_KEYRANGE" val="1-100"/>
</p:tagLst>
</file>

<file path=ppt/tags/tag2.xml><?xml version="1.0" encoding="utf-8"?>
<p:tagLst xmlns:a="http://schemas.openxmlformats.org/drawingml/2006/main" xmlns:r="http://schemas.openxmlformats.org/officeDocument/2006/relationships" xmlns:p="http://schemas.openxmlformats.org/presentationml/2006/main">
  <p:tag name="ARS_RESPONSEPARA_NAMEMODE" val="1"/>
  <p:tag name="ARS_RESPONSEPARA_CANVOTE" val="cvAll"/>
  <p:tag name="ARS_RESPONSETYPE" val="None"/>
  <p:tag name="ARS_KEYPADPARA_MODIFYMODE" val="0"/>
  <p:tag name="ARS_KEYPADPARA_OPTION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641</Words>
  <Application>Microsoft Office PowerPoint</Application>
  <PresentationFormat>A4 210 x 297 mm</PresentationFormat>
  <Paragraphs>174</Paragraphs>
  <Slides>5</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HG丸ｺﾞｼｯｸM-PRO</vt:lpstr>
      <vt:lpstr>Meiryo UI</vt:lpstr>
      <vt:lpstr>ＭＳ Ｐゴシック</vt:lpstr>
      <vt:lpstr>Arial</vt:lpstr>
      <vt:lpstr>Calibri</vt:lpstr>
      <vt:lpstr>Office テーマ</vt:lpstr>
      <vt:lpstr>大阪府の精神科救急医療システム（概要図）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2022-11-30T09:16:56Z</dcterms:created>
  <dcterms:modified xsi:type="dcterms:W3CDTF">2022-11-30T09:19:24Z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