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308" r:id="rId2"/>
    <p:sldId id="265" r:id="rId3"/>
    <p:sldId id="268" r:id="rId4"/>
    <p:sldId id="264" r:id="rId5"/>
    <p:sldId id="297" r:id="rId6"/>
    <p:sldId id="271" r:id="rId7"/>
    <p:sldId id="270" r:id="rId8"/>
    <p:sldId id="286" r:id="rId9"/>
    <p:sldId id="282" r:id="rId10"/>
    <p:sldId id="283" r:id="rId11"/>
    <p:sldId id="307" r:id="rId12"/>
    <p:sldId id="310" r:id="rId13"/>
    <p:sldId id="311" r:id="rId14"/>
    <p:sldId id="312" r:id="rId15"/>
  </p:sldIdLst>
  <p:sldSz cx="9906000" cy="6858000" type="A4"/>
  <p:notesSz cx="9777413" cy="66468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89929" autoAdjust="0"/>
  </p:normalViewPr>
  <p:slideViewPr>
    <p:cSldViewPr>
      <p:cViewPr>
        <p:scale>
          <a:sx n="66" d="100"/>
          <a:sy n="66" d="100"/>
        </p:scale>
        <p:origin x="-1350" y="-108"/>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1"/>
            <a:ext cx="4236576" cy="332290"/>
          </a:xfrm>
          <a:prstGeom prst="rect">
            <a:avLst/>
          </a:prstGeom>
        </p:spPr>
        <p:txBody>
          <a:bodyPr vert="horz" lIns="89646" tIns="44826" rIns="89646" bIns="4482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538567" y="1"/>
            <a:ext cx="4236576" cy="332290"/>
          </a:xfrm>
          <a:prstGeom prst="rect">
            <a:avLst/>
          </a:prstGeom>
        </p:spPr>
        <p:txBody>
          <a:bodyPr vert="horz" lIns="89646" tIns="44826" rIns="89646" bIns="44826" rtlCol="0"/>
          <a:lstStyle>
            <a:lvl1pPr algn="r">
              <a:defRPr sz="1200"/>
            </a:lvl1pPr>
          </a:lstStyle>
          <a:p>
            <a:fld id="{472E2365-F855-4EBE-820E-800584760D3C}" type="datetimeFigureOut">
              <a:rPr kumimoji="1" lang="ja-JP" altLang="en-US" smtClean="0"/>
              <a:t>2016/1/15</a:t>
            </a:fld>
            <a:endParaRPr kumimoji="1" lang="ja-JP" altLang="en-US"/>
          </a:p>
        </p:txBody>
      </p:sp>
      <p:sp>
        <p:nvSpPr>
          <p:cNvPr id="4" name="フッター プレースホルダー 3"/>
          <p:cNvSpPr>
            <a:spLocks noGrp="1"/>
          </p:cNvSpPr>
          <p:nvPr>
            <p:ph type="ftr" sz="quarter" idx="2"/>
          </p:nvPr>
        </p:nvSpPr>
        <p:spPr>
          <a:xfrm>
            <a:off x="8" y="6313514"/>
            <a:ext cx="4236576" cy="332290"/>
          </a:xfrm>
          <a:prstGeom prst="rect">
            <a:avLst/>
          </a:prstGeom>
        </p:spPr>
        <p:txBody>
          <a:bodyPr vert="horz" lIns="89646" tIns="44826" rIns="89646" bIns="4482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38567" y="6313514"/>
            <a:ext cx="4236576" cy="332290"/>
          </a:xfrm>
          <a:prstGeom prst="rect">
            <a:avLst/>
          </a:prstGeom>
        </p:spPr>
        <p:txBody>
          <a:bodyPr vert="horz" lIns="89646" tIns="44826" rIns="89646" bIns="44826" rtlCol="0" anchor="b"/>
          <a:lstStyle>
            <a:lvl1pPr algn="r">
              <a:defRPr sz="1200"/>
            </a:lvl1pPr>
          </a:lstStyle>
          <a:p>
            <a:fld id="{F270E229-F7CB-4850-B0F5-4D13E5CCDBAA}" type="slidenum">
              <a:rPr kumimoji="1" lang="ja-JP" altLang="en-US" smtClean="0"/>
              <a:t>‹#›</a:t>
            </a:fld>
            <a:endParaRPr kumimoji="1" lang="ja-JP" altLang="en-US"/>
          </a:p>
        </p:txBody>
      </p:sp>
    </p:spTree>
    <p:extLst>
      <p:ext uri="{BB962C8B-B14F-4D97-AF65-F5344CB8AC3E}">
        <p14:creationId xmlns:p14="http://schemas.microsoft.com/office/powerpoint/2010/main" val="23850688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1"/>
            <a:ext cx="4236881" cy="332343"/>
          </a:xfrm>
          <a:prstGeom prst="rect">
            <a:avLst/>
          </a:prstGeom>
        </p:spPr>
        <p:txBody>
          <a:bodyPr vert="horz" lIns="89646" tIns="44826" rIns="89646" bIns="44826" rtlCol="0"/>
          <a:lstStyle>
            <a:lvl1pPr algn="l">
              <a:defRPr sz="1200"/>
            </a:lvl1pPr>
          </a:lstStyle>
          <a:p>
            <a:endParaRPr kumimoji="1" lang="ja-JP" altLang="en-US"/>
          </a:p>
        </p:txBody>
      </p:sp>
      <p:sp>
        <p:nvSpPr>
          <p:cNvPr id="3" name="日付プレースホルダー 2"/>
          <p:cNvSpPr>
            <a:spLocks noGrp="1"/>
          </p:cNvSpPr>
          <p:nvPr>
            <p:ph type="dt" idx="1"/>
          </p:nvPr>
        </p:nvSpPr>
        <p:spPr>
          <a:xfrm>
            <a:off x="5538276" y="1"/>
            <a:ext cx="4236881" cy="332343"/>
          </a:xfrm>
          <a:prstGeom prst="rect">
            <a:avLst/>
          </a:prstGeom>
        </p:spPr>
        <p:txBody>
          <a:bodyPr vert="horz" lIns="89646" tIns="44826" rIns="89646" bIns="44826" rtlCol="0"/>
          <a:lstStyle>
            <a:lvl1pPr algn="r">
              <a:defRPr sz="1200"/>
            </a:lvl1pPr>
          </a:lstStyle>
          <a:p>
            <a:fld id="{40E27A4A-2BA8-4EFF-B7DF-CA3F12739FAC}" type="datetimeFigureOut">
              <a:rPr kumimoji="1" lang="ja-JP" altLang="en-US" smtClean="0"/>
              <a:t>2016/1/15</a:t>
            </a:fld>
            <a:endParaRPr kumimoji="1" lang="ja-JP" altLang="en-US"/>
          </a:p>
        </p:txBody>
      </p:sp>
      <p:sp>
        <p:nvSpPr>
          <p:cNvPr id="4" name="スライド イメージ プレースホルダー 3"/>
          <p:cNvSpPr>
            <a:spLocks noGrp="1" noRot="1" noChangeAspect="1"/>
          </p:cNvSpPr>
          <p:nvPr>
            <p:ph type="sldImg" idx="2"/>
          </p:nvPr>
        </p:nvSpPr>
        <p:spPr>
          <a:xfrm>
            <a:off x="3089275" y="498475"/>
            <a:ext cx="3598863" cy="2492375"/>
          </a:xfrm>
          <a:prstGeom prst="rect">
            <a:avLst/>
          </a:prstGeom>
          <a:noFill/>
          <a:ln w="12700">
            <a:solidFill>
              <a:prstClr val="black"/>
            </a:solidFill>
          </a:ln>
        </p:spPr>
        <p:txBody>
          <a:bodyPr vert="horz" lIns="89646" tIns="44826" rIns="89646" bIns="44826" rtlCol="0" anchor="ctr"/>
          <a:lstStyle/>
          <a:p>
            <a:endParaRPr lang="ja-JP" altLang="en-US"/>
          </a:p>
        </p:txBody>
      </p:sp>
      <p:sp>
        <p:nvSpPr>
          <p:cNvPr id="5" name="ノート プレースホルダー 4"/>
          <p:cNvSpPr>
            <a:spLocks noGrp="1"/>
          </p:cNvSpPr>
          <p:nvPr>
            <p:ph type="body" sz="quarter" idx="3"/>
          </p:nvPr>
        </p:nvSpPr>
        <p:spPr>
          <a:xfrm>
            <a:off x="977742" y="3157262"/>
            <a:ext cx="7821930" cy="2991088"/>
          </a:xfrm>
          <a:prstGeom prst="rect">
            <a:avLst/>
          </a:prstGeom>
        </p:spPr>
        <p:txBody>
          <a:bodyPr vert="horz" lIns="89646" tIns="44826" rIns="89646" bIns="4482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8" y="6313371"/>
            <a:ext cx="4236881" cy="332343"/>
          </a:xfrm>
          <a:prstGeom prst="rect">
            <a:avLst/>
          </a:prstGeom>
        </p:spPr>
        <p:txBody>
          <a:bodyPr vert="horz" lIns="89646" tIns="44826" rIns="89646" bIns="4482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38276" y="6313371"/>
            <a:ext cx="4236881" cy="332343"/>
          </a:xfrm>
          <a:prstGeom prst="rect">
            <a:avLst/>
          </a:prstGeom>
        </p:spPr>
        <p:txBody>
          <a:bodyPr vert="horz" lIns="89646" tIns="44826" rIns="89646" bIns="44826" rtlCol="0" anchor="b"/>
          <a:lstStyle>
            <a:lvl1pPr algn="r">
              <a:defRPr sz="1200"/>
            </a:lvl1pPr>
          </a:lstStyle>
          <a:p>
            <a:fld id="{9B1C333C-01F4-42FB-86A1-E1F93E60EF31}" type="slidenum">
              <a:rPr kumimoji="1" lang="ja-JP" altLang="en-US" smtClean="0"/>
              <a:t>‹#›</a:t>
            </a:fld>
            <a:endParaRPr kumimoji="1" lang="ja-JP" altLang="en-US"/>
          </a:p>
        </p:txBody>
      </p:sp>
    </p:spTree>
    <p:extLst>
      <p:ext uri="{BB962C8B-B14F-4D97-AF65-F5344CB8AC3E}">
        <p14:creationId xmlns:p14="http://schemas.microsoft.com/office/powerpoint/2010/main" val="4005569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B1C333C-01F4-42FB-86A1-E1F93E60EF31}" type="slidenum">
              <a:rPr lang="ja-JP" altLang="en-US" smtClean="0">
                <a:solidFill>
                  <a:prstClr val="black"/>
                </a:solidFill>
              </a:rPr>
              <a:pPr/>
              <a:t>1</a:t>
            </a:fld>
            <a:endParaRPr lang="ja-JP" altLang="en-US">
              <a:solidFill>
                <a:prstClr val="black"/>
              </a:solidFill>
            </a:endParaRPr>
          </a:p>
        </p:txBody>
      </p:sp>
    </p:spTree>
    <p:extLst>
      <p:ext uri="{BB962C8B-B14F-4D97-AF65-F5344CB8AC3E}">
        <p14:creationId xmlns:p14="http://schemas.microsoft.com/office/powerpoint/2010/main" val="2236388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B1C333C-01F4-42FB-86A1-E1F93E60EF31}" type="slidenum">
              <a:rPr kumimoji="1" lang="ja-JP" altLang="en-US" smtClean="0"/>
              <a:t>2</a:t>
            </a:fld>
            <a:endParaRPr kumimoji="1" lang="ja-JP" altLang="en-US"/>
          </a:p>
        </p:txBody>
      </p:sp>
    </p:spTree>
    <p:extLst>
      <p:ext uri="{BB962C8B-B14F-4D97-AF65-F5344CB8AC3E}">
        <p14:creationId xmlns:p14="http://schemas.microsoft.com/office/powerpoint/2010/main" val="2834290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B1C333C-01F4-42FB-86A1-E1F93E60EF31}" type="slidenum">
              <a:rPr kumimoji="1" lang="ja-JP" altLang="en-US" smtClean="0"/>
              <a:t>3</a:t>
            </a:fld>
            <a:endParaRPr kumimoji="1" lang="ja-JP" altLang="en-US"/>
          </a:p>
        </p:txBody>
      </p:sp>
    </p:spTree>
    <p:extLst>
      <p:ext uri="{BB962C8B-B14F-4D97-AF65-F5344CB8AC3E}">
        <p14:creationId xmlns:p14="http://schemas.microsoft.com/office/powerpoint/2010/main" val="19464370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B1C333C-01F4-42FB-86A1-E1F93E60EF31}" type="slidenum">
              <a:rPr kumimoji="1" lang="ja-JP" altLang="en-US" smtClean="0"/>
              <a:t>4</a:t>
            </a:fld>
            <a:endParaRPr kumimoji="1" lang="ja-JP" altLang="en-US"/>
          </a:p>
        </p:txBody>
      </p:sp>
    </p:spTree>
    <p:extLst>
      <p:ext uri="{BB962C8B-B14F-4D97-AF65-F5344CB8AC3E}">
        <p14:creationId xmlns:p14="http://schemas.microsoft.com/office/powerpoint/2010/main" val="8156522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B1C333C-01F4-42FB-86A1-E1F93E60EF31}" type="slidenum">
              <a:rPr kumimoji="1" lang="ja-JP" altLang="en-US" smtClean="0"/>
              <a:t>5</a:t>
            </a:fld>
            <a:endParaRPr kumimoji="1" lang="ja-JP" altLang="en-US"/>
          </a:p>
        </p:txBody>
      </p:sp>
    </p:spTree>
    <p:extLst>
      <p:ext uri="{BB962C8B-B14F-4D97-AF65-F5344CB8AC3E}">
        <p14:creationId xmlns:p14="http://schemas.microsoft.com/office/powerpoint/2010/main" val="35576820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B1C333C-01F4-42FB-86A1-E1F93E60EF31}" type="slidenum">
              <a:rPr kumimoji="1" lang="ja-JP" altLang="en-US" smtClean="0"/>
              <a:t>6</a:t>
            </a:fld>
            <a:endParaRPr kumimoji="1" lang="ja-JP" altLang="en-US"/>
          </a:p>
        </p:txBody>
      </p:sp>
    </p:spTree>
    <p:extLst>
      <p:ext uri="{BB962C8B-B14F-4D97-AF65-F5344CB8AC3E}">
        <p14:creationId xmlns:p14="http://schemas.microsoft.com/office/powerpoint/2010/main" val="27269828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B1C333C-01F4-42FB-86A1-E1F93E60EF31}" type="slidenum">
              <a:rPr kumimoji="1" lang="ja-JP" altLang="en-US" smtClean="0"/>
              <a:t>7</a:t>
            </a:fld>
            <a:endParaRPr kumimoji="1" lang="ja-JP" altLang="en-US"/>
          </a:p>
        </p:txBody>
      </p:sp>
    </p:spTree>
    <p:extLst>
      <p:ext uri="{BB962C8B-B14F-4D97-AF65-F5344CB8AC3E}">
        <p14:creationId xmlns:p14="http://schemas.microsoft.com/office/powerpoint/2010/main" val="1201926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buFont typeface="Wingdings" panose="05000000000000000000" pitchFamily="2" charset="2"/>
              <a:buNone/>
            </a:pPr>
            <a:endParaRPr lang="ja-JP" altLang="en-US"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0"/>
          </p:nvPr>
        </p:nvSpPr>
        <p:spPr/>
        <p:txBody>
          <a:bodyPr/>
          <a:lstStyle/>
          <a:p>
            <a:fld id="{9B1C333C-01F4-42FB-86A1-E1F93E60EF31}" type="slidenum">
              <a:rPr kumimoji="1" lang="ja-JP" altLang="en-US" smtClean="0"/>
              <a:t>8</a:t>
            </a:fld>
            <a:endParaRPr kumimoji="1" lang="ja-JP" altLang="en-US"/>
          </a:p>
        </p:txBody>
      </p:sp>
    </p:spTree>
    <p:extLst>
      <p:ext uri="{BB962C8B-B14F-4D97-AF65-F5344CB8AC3E}">
        <p14:creationId xmlns:p14="http://schemas.microsoft.com/office/powerpoint/2010/main" val="922956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B1C333C-01F4-42FB-86A1-E1F93E60EF31}" type="slidenum">
              <a:rPr kumimoji="1" lang="ja-JP" altLang="en-US" smtClean="0"/>
              <a:t>9</a:t>
            </a:fld>
            <a:endParaRPr kumimoji="1" lang="ja-JP" altLang="en-US"/>
          </a:p>
        </p:txBody>
      </p:sp>
    </p:spTree>
    <p:extLst>
      <p:ext uri="{BB962C8B-B14F-4D97-AF65-F5344CB8AC3E}">
        <p14:creationId xmlns:p14="http://schemas.microsoft.com/office/powerpoint/2010/main" val="3011281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2016/1/15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2016/1/15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2016/1/15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2016/1/15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2016/1/15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2016/1/15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2016/1/15</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pn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下矢印 93"/>
          <p:cNvSpPr/>
          <p:nvPr/>
        </p:nvSpPr>
        <p:spPr>
          <a:xfrm rot="5400000" flipH="1">
            <a:off x="4744544" y="3303610"/>
            <a:ext cx="318193" cy="3471848"/>
          </a:xfrm>
          <a:prstGeom prst="downArrow">
            <a:avLst/>
          </a:prstGeom>
        </p:spPr>
        <p:style>
          <a:lnRef idx="3">
            <a:schemeClr val="lt1"/>
          </a:lnRef>
          <a:fillRef idx="1">
            <a:schemeClr val="accent5"/>
          </a:fillRef>
          <a:effectRef idx="1">
            <a:schemeClr val="accent5"/>
          </a:effectRef>
          <a:fontRef idx="minor">
            <a:schemeClr val="lt1"/>
          </a:fontRef>
        </p:style>
        <p:txBody>
          <a:bodyPr lIns="86886" tIns="43443" rIns="86886" bIns="43443" rtlCol="0" anchor="ctr"/>
          <a:lstStyle/>
          <a:p>
            <a:pPr algn="ctr"/>
            <a:endParaRPr lang="ja-JP" altLang="en-US">
              <a:solidFill>
                <a:prstClr val="white"/>
              </a:solidFill>
            </a:endParaRPr>
          </a:p>
        </p:txBody>
      </p:sp>
      <p:cxnSp>
        <p:nvCxnSpPr>
          <p:cNvPr id="76" name="直線矢印コネクタ 75"/>
          <p:cNvCxnSpPr/>
          <p:nvPr/>
        </p:nvCxnSpPr>
        <p:spPr>
          <a:xfrm>
            <a:off x="2576736" y="5301208"/>
            <a:ext cx="4032447" cy="0"/>
          </a:xfrm>
          <a:prstGeom prst="straightConnector1">
            <a:avLst/>
          </a:prstGeom>
          <a:ln w="25400">
            <a:prstDash val="sysDash"/>
            <a:tailEnd type="arrow"/>
          </a:ln>
        </p:spPr>
        <p:style>
          <a:lnRef idx="1">
            <a:schemeClr val="accent1"/>
          </a:lnRef>
          <a:fillRef idx="0">
            <a:schemeClr val="accent1"/>
          </a:fillRef>
          <a:effectRef idx="0">
            <a:schemeClr val="accent1"/>
          </a:effectRef>
          <a:fontRef idx="minor">
            <a:schemeClr val="tx1"/>
          </a:fontRef>
        </p:style>
      </p:cxnSp>
      <p:sp>
        <p:nvSpPr>
          <p:cNvPr id="4" name="角丸四角形 3"/>
          <p:cNvSpPr/>
          <p:nvPr/>
        </p:nvSpPr>
        <p:spPr>
          <a:xfrm>
            <a:off x="446075" y="1423148"/>
            <a:ext cx="2749670" cy="4238100"/>
          </a:xfrm>
          <a:prstGeom prst="roundRect">
            <a:avLst>
              <a:gd name="adj" fmla="val 6944"/>
            </a:avLst>
          </a:prstGeom>
          <a:ln w="19050"/>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dirty="0">
              <a:solidFill>
                <a:prstClr val="black"/>
              </a:solidFill>
            </a:endParaRPr>
          </a:p>
        </p:txBody>
      </p:sp>
      <p:sp>
        <p:nvSpPr>
          <p:cNvPr id="6" name="正方形/長方形 5"/>
          <p:cNvSpPr/>
          <p:nvPr/>
        </p:nvSpPr>
        <p:spPr>
          <a:xfrm>
            <a:off x="423726" y="168052"/>
            <a:ext cx="9065778" cy="1028700"/>
          </a:xfrm>
          <a:prstGeom prst="rect">
            <a:avLst/>
          </a:prstGeom>
          <a:noFill/>
          <a:ln>
            <a:noFill/>
          </a:ln>
          <a:effectLst/>
        </p:spPr>
        <p:style>
          <a:lnRef idx="2">
            <a:schemeClr val="accent6"/>
          </a:lnRef>
          <a:fillRef idx="1">
            <a:schemeClr val="lt1"/>
          </a:fillRef>
          <a:effectRef idx="0">
            <a:schemeClr val="accent6"/>
          </a:effectRef>
          <a:fontRef idx="minor">
            <a:schemeClr val="dk1"/>
          </a:fontRef>
        </p:style>
        <p:txBody>
          <a:bodyPr lIns="86886" tIns="43443" rIns="86886" bIns="43443" rtlCol="0" anchor="ctr"/>
          <a:lstStyle/>
          <a:p>
            <a:pPr algn="ctr"/>
            <a:r>
              <a:rPr lang="ja-JP" altLang="en-US" sz="280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新しい「精神科合併症の救急医療システム」イメージ図</a:t>
            </a:r>
            <a:endParaRPr lang="ja-JP" altLang="en-US" sz="2800" dirty="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64" name="正方形/長方形 63"/>
          <p:cNvSpPr/>
          <p:nvPr/>
        </p:nvSpPr>
        <p:spPr>
          <a:xfrm>
            <a:off x="493401" y="4674611"/>
            <a:ext cx="1375662" cy="626597"/>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2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サポートのための</a:t>
            </a:r>
            <a:endParaRPr lang="en-US" altLang="ja-JP" sz="12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身体科医師が待機</a:t>
            </a:r>
            <a:endParaRPr lang="en-US" altLang="ja-JP" sz="12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 name="直線コネクタ 7"/>
          <p:cNvCxnSpPr/>
          <p:nvPr/>
        </p:nvCxnSpPr>
        <p:spPr>
          <a:xfrm>
            <a:off x="493401" y="892102"/>
            <a:ext cx="8898181" cy="0"/>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504514" y="909870"/>
            <a:ext cx="8887068" cy="0"/>
          </a:xfrm>
          <a:prstGeom prst="line">
            <a:avLst/>
          </a:prstGeom>
          <a:ln w="9525">
            <a:solidFill>
              <a:srgbClr val="FFC000"/>
            </a:solidFill>
          </a:ln>
        </p:spPr>
        <p:style>
          <a:lnRef idx="1">
            <a:schemeClr val="accent1"/>
          </a:lnRef>
          <a:fillRef idx="0">
            <a:schemeClr val="accent1"/>
          </a:fillRef>
          <a:effectRef idx="0">
            <a:schemeClr val="accent1"/>
          </a:effectRef>
          <a:fontRef idx="minor">
            <a:schemeClr val="tx1"/>
          </a:fontRef>
        </p:style>
      </p:cxnSp>
      <p:sp>
        <p:nvSpPr>
          <p:cNvPr id="17" name="角丸四角形 16"/>
          <p:cNvSpPr/>
          <p:nvPr/>
        </p:nvSpPr>
        <p:spPr>
          <a:xfrm>
            <a:off x="699822" y="1103495"/>
            <a:ext cx="2152728" cy="654866"/>
          </a:xfrm>
          <a:prstGeom prst="roundRect">
            <a:avLst/>
          </a:prstGeom>
          <a:ln w="12700"/>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精神科病院</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合併症支援病院）</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正方形/長方形 54"/>
          <p:cNvSpPr/>
          <p:nvPr/>
        </p:nvSpPr>
        <p:spPr>
          <a:xfrm>
            <a:off x="480993" y="3665553"/>
            <a:ext cx="1527061" cy="6974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2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転院受入の</a:t>
            </a:r>
            <a:endParaRPr lang="en-US" altLang="ja-JP" sz="12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ベッド・スタッフの</a:t>
            </a:r>
            <a:endParaRPr lang="en-US" altLang="ja-JP" sz="12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確保</a:t>
            </a:r>
            <a:endParaRPr lang="ja-JP" altLang="en-US" sz="12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正方形/長方形 59"/>
          <p:cNvSpPr/>
          <p:nvPr/>
        </p:nvSpPr>
        <p:spPr>
          <a:xfrm>
            <a:off x="699822" y="2307589"/>
            <a:ext cx="1584976" cy="689364"/>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2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コンサルを行う</a:t>
            </a:r>
            <a:endParaRPr lang="en-US" altLang="ja-JP" sz="12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精神科医師の配置</a:t>
            </a:r>
            <a:endParaRPr lang="ja-JP" altLang="en-US" sz="12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屈折矢印 64"/>
          <p:cNvSpPr/>
          <p:nvPr/>
        </p:nvSpPr>
        <p:spPr>
          <a:xfrm>
            <a:off x="2626237" y="4497027"/>
            <a:ext cx="291343" cy="604369"/>
          </a:xfrm>
          <a:prstGeom prst="bentUpArrow">
            <a:avLst>
              <a:gd name="adj1" fmla="val 33174"/>
              <a:gd name="adj2" fmla="val 33991"/>
              <a:gd name="adj3" fmla="val 36443"/>
            </a:avLst>
          </a:prstGeom>
        </p:spPr>
        <p:style>
          <a:lnRef idx="1">
            <a:schemeClr val="accent3"/>
          </a:lnRef>
          <a:fillRef idx="3">
            <a:schemeClr val="accent3"/>
          </a:fillRef>
          <a:effectRef idx="2">
            <a:schemeClr val="accent3"/>
          </a:effectRef>
          <a:fontRef idx="minor">
            <a:schemeClr val="lt1"/>
          </a:fontRef>
        </p:style>
        <p:txBody>
          <a:bodyPr lIns="86886" tIns="43443" rIns="86886" bIns="43443" rtlCol="0" anchor="ctr"/>
          <a:lstStyle/>
          <a:p>
            <a:pPr algn="ctr"/>
            <a:endParaRPr lang="ja-JP" altLang="en-US">
              <a:solidFill>
                <a:prstClr val="white"/>
              </a:solidFill>
            </a:endParaRPr>
          </a:p>
        </p:txBody>
      </p:sp>
      <p:sp>
        <p:nvSpPr>
          <p:cNvPr id="70" name="下矢印 69"/>
          <p:cNvSpPr/>
          <p:nvPr/>
        </p:nvSpPr>
        <p:spPr>
          <a:xfrm rot="16200000" flipH="1">
            <a:off x="2998848" y="5795329"/>
            <a:ext cx="307904" cy="1152128"/>
          </a:xfrm>
          <a:prstGeom prst="downArrow">
            <a:avLst/>
          </a:prstGeom>
        </p:spPr>
        <p:style>
          <a:lnRef idx="1">
            <a:schemeClr val="accent5"/>
          </a:lnRef>
          <a:fillRef idx="3">
            <a:schemeClr val="accent5"/>
          </a:fillRef>
          <a:effectRef idx="2">
            <a:schemeClr val="accent5"/>
          </a:effectRef>
          <a:fontRef idx="minor">
            <a:schemeClr val="lt1"/>
          </a:fontRef>
        </p:style>
        <p:txBody>
          <a:bodyPr lIns="86886" tIns="43443" rIns="86886" bIns="43443" rtlCol="0" anchor="ctr"/>
          <a:lstStyle/>
          <a:p>
            <a:pPr algn="ctr"/>
            <a:endParaRPr lang="ja-JP" altLang="en-US">
              <a:solidFill>
                <a:prstClr val="white"/>
              </a:solidFill>
            </a:endParaRPr>
          </a:p>
        </p:txBody>
      </p:sp>
      <p:sp>
        <p:nvSpPr>
          <p:cNvPr id="79" name="角丸四角形 78"/>
          <p:cNvSpPr/>
          <p:nvPr/>
        </p:nvSpPr>
        <p:spPr>
          <a:xfrm>
            <a:off x="3728864" y="5877720"/>
            <a:ext cx="2626480" cy="791640"/>
          </a:xfrm>
          <a:prstGeom prst="roundRect">
            <a:avLst/>
          </a:prstGeom>
          <a:ln w="12700"/>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検証会議</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（行政・精神科・救命救急センターや二次救急病院・医師会）</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角丸四角形 79"/>
          <p:cNvSpPr/>
          <p:nvPr/>
        </p:nvSpPr>
        <p:spPr>
          <a:xfrm>
            <a:off x="3847698" y="5615697"/>
            <a:ext cx="2364700" cy="267305"/>
          </a:xfrm>
          <a:prstGeom prst="roundRect">
            <a:avLst/>
          </a:prstGeom>
        </p:spPr>
        <p:style>
          <a:lnRef idx="1">
            <a:schemeClr val="accent6"/>
          </a:lnRef>
          <a:fillRef idx="3">
            <a:schemeClr val="accent6"/>
          </a:fillRef>
          <a:effectRef idx="2">
            <a:schemeClr val="accent6"/>
          </a:effectRef>
          <a:fontRef idx="minor">
            <a:schemeClr val="lt1"/>
          </a:fontRef>
        </p:style>
        <p:txBody>
          <a:bodyPr lIns="86886" tIns="43443" rIns="86886" bIns="43443" rtlCol="0" anchor="ctr"/>
          <a:lstStyle/>
          <a:p>
            <a:pPr algn="ct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課題の集約・改善方策の検討</a:t>
            </a:r>
            <a:endPar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角丸四角形 68"/>
          <p:cNvSpPr/>
          <p:nvPr/>
        </p:nvSpPr>
        <p:spPr>
          <a:xfrm>
            <a:off x="1936045" y="6165304"/>
            <a:ext cx="1112694" cy="469765"/>
          </a:xfrm>
          <a:prstGeom prst="roundRect">
            <a:avLst/>
          </a:prstGeom>
          <a:ln w="12700"/>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大阪精神科</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病院協会</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角丸四角形 72"/>
          <p:cNvSpPr/>
          <p:nvPr/>
        </p:nvSpPr>
        <p:spPr>
          <a:xfrm>
            <a:off x="1856656" y="4647734"/>
            <a:ext cx="745956" cy="711000"/>
          </a:xfrm>
          <a:prstGeom prst="roundRect">
            <a:avLst>
              <a:gd name="adj" fmla="val 8574"/>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35" name="グループ化 34"/>
          <p:cNvGrpSpPr/>
          <p:nvPr/>
        </p:nvGrpSpPr>
        <p:grpSpPr>
          <a:xfrm>
            <a:off x="6494406" y="6400184"/>
            <a:ext cx="3264546" cy="416232"/>
            <a:chOff x="5792912" y="6400186"/>
            <a:chExt cx="3264546" cy="433896"/>
          </a:xfrm>
        </p:grpSpPr>
        <p:sp>
          <p:nvSpPr>
            <p:cNvPr id="2" name="正方形/長方形 1"/>
            <p:cNvSpPr/>
            <p:nvPr/>
          </p:nvSpPr>
          <p:spPr>
            <a:xfrm>
              <a:off x="5792912" y="6400186"/>
              <a:ext cx="3264546" cy="411977"/>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＜システム運用時間＞</a:t>
              </a:r>
              <a:endParaRPr lang="en-US" altLang="ja-JP" sz="10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ctr"/>
              <a:r>
                <a:rPr lang="ja-JP" altLang="en-US" sz="8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平日夜間（</a:t>
              </a:r>
              <a:r>
                <a:rPr lang="en-US" altLang="ja-JP" sz="8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17</a:t>
              </a:r>
              <a:r>
                <a:rPr lang="ja-JP" altLang="en-US" sz="8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時から翌朝</a:t>
              </a:r>
              <a:r>
                <a:rPr lang="en-US" altLang="ja-JP" sz="8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9</a:t>
              </a:r>
              <a:r>
                <a:rPr lang="ja-JP" altLang="en-US" sz="8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時）</a:t>
              </a:r>
              <a:r>
                <a:rPr lang="ja-JP" altLang="en-US" sz="800" b="1"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8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　休日（朝</a:t>
              </a:r>
              <a:r>
                <a:rPr lang="en-US" altLang="ja-JP" sz="8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9</a:t>
              </a:r>
              <a:r>
                <a:rPr lang="ja-JP" altLang="en-US" sz="8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時から翌朝</a:t>
              </a:r>
              <a:r>
                <a:rPr lang="en-US" altLang="ja-JP" sz="8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9</a:t>
              </a:r>
              <a:r>
                <a:rPr lang="ja-JP" altLang="en-US" sz="8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時）</a:t>
              </a:r>
              <a:endParaRPr lang="en-US" altLang="ja-JP" sz="800" b="1"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a:p>
              <a:pPr algn="ctr"/>
              <a:endParaRPr lang="ja-JP" altLang="en-US" sz="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正方形/長方形 60"/>
            <p:cNvSpPr/>
            <p:nvPr/>
          </p:nvSpPr>
          <p:spPr>
            <a:xfrm>
              <a:off x="6801285" y="6645044"/>
              <a:ext cx="1453276" cy="18903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rPr>
                <a:t>＊休日とは土日・祝・年末年始</a:t>
              </a:r>
              <a:endParaRPr lang="en-US" altLang="ja-JP" sz="700" dirty="0" smtClean="0">
                <a:solidFill>
                  <a:prstClr val="black"/>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grpSp>
      <p:cxnSp>
        <p:nvCxnSpPr>
          <p:cNvPr id="7" name="直線矢印コネクタ 6"/>
          <p:cNvCxnSpPr>
            <a:endCxn id="66" idx="0"/>
          </p:cNvCxnSpPr>
          <p:nvPr/>
        </p:nvCxnSpPr>
        <p:spPr>
          <a:xfrm>
            <a:off x="1181232" y="5651827"/>
            <a:ext cx="0" cy="451404"/>
          </a:xfrm>
          <a:prstGeom prst="straightConnector1">
            <a:avLst/>
          </a:prstGeom>
          <a:ln w="28575">
            <a:prstDash val="sysDot"/>
            <a:headEnd type="arrow"/>
            <a:tailEnd type="arrow"/>
          </a:ln>
        </p:spPr>
        <p:style>
          <a:lnRef idx="1">
            <a:schemeClr val="accent1"/>
          </a:lnRef>
          <a:fillRef idx="0">
            <a:schemeClr val="accent1"/>
          </a:fillRef>
          <a:effectRef idx="0">
            <a:schemeClr val="accent1"/>
          </a:effectRef>
          <a:fontRef idx="minor">
            <a:schemeClr val="tx1"/>
          </a:fontRef>
        </p:style>
      </p:cxnSp>
      <p:sp>
        <p:nvSpPr>
          <p:cNvPr id="66" name="角丸四角形 65"/>
          <p:cNvSpPr/>
          <p:nvPr/>
        </p:nvSpPr>
        <p:spPr>
          <a:xfrm>
            <a:off x="621150" y="6103231"/>
            <a:ext cx="1120163" cy="350105"/>
          </a:xfrm>
          <a:prstGeom prst="roundRect">
            <a:avLst/>
          </a:prstGeom>
          <a:solidFill>
            <a:srgbClr val="FFFF00"/>
          </a:solidFill>
        </p:spPr>
        <p:style>
          <a:lnRef idx="1">
            <a:schemeClr val="accent1"/>
          </a:lnRef>
          <a:fillRef idx="3">
            <a:schemeClr val="accent1"/>
          </a:fillRef>
          <a:effectRef idx="2">
            <a:schemeClr val="accent1"/>
          </a:effectRef>
          <a:fontRef idx="minor">
            <a:schemeClr val="lt1"/>
          </a:fontRef>
        </p:style>
        <p:txBody>
          <a:bodyPr lIns="86886" tIns="43443" rIns="86886" bIns="43443" rtlCol="0" anchor="ctr"/>
          <a:lstStyle/>
          <a:p>
            <a:pPr algn="ct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救命救急</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C</a:t>
            </a:r>
            <a:endPar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下矢印 80"/>
          <p:cNvSpPr/>
          <p:nvPr/>
        </p:nvSpPr>
        <p:spPr>
          <a:xfrm rot="3304849" flipH="1">
            <a:off x="6781209" y="5016995"/>
            <a:ext cx="277668" cy="1382082"/>
          </a:xfrm>
          <a:prstGeom prst="downArrow">
            <a:avLst/>
          </a:prstGeom>
        </p:spPr>
        <p:style>
          <a:lnRef idx="1">
            <a:schemeClr val="accent5"/>
          </a:lnRef>
          <a:fillRef idx="3">
            <a:schemeClr val="accent5"/>
          </a:fillRef>
          <a:effectRef idx="2">
            <a:schemeClr val="accent5"/>
          </a:effectRef>
          <a:fontRef idx="minor">
            <a:schemeClr val="lt1"/>
          </a:fontRef>
        </p:style>
        <p:txBody>
          <a:bodyPr lIns="86886" tIns="43443" rIns="86886" bIns="43443" rtlCol="0" anchor="ctr"/>
          <a:lstStyle/>
          <a:p>
            <a:pPr algn="ctr"/>
            <a:endParaRPr lang="ja-JP" altLang="en-US">
              <a:solidFill>
                <a:prstClr val="white"/>
              </a:solidFill>
            </a:endParaRPr>
          </a:p>
        </p:txBody>
      </p:sp>
      <p:sp>
        <p:nvSpPr>
          <p:cNvPr id="87" name="角丸四角形 86"/>
          <p:cNvSpPr/>
          <p:nvPr/>
        </p:nvSpPr>
        <p:spPr>
          <a:xfrm>
            <a:off x="332849" y="5787936"/>
            <a:ext cx="983065" cy="238237"/>
          </a:xfrm>
          <a:prstGeom prst="roundRect">
            <a:avLst/>
          </a:prstGeom>
          <a:noFill/>
          <a:ln>
            <a:noFill/>
          </a:ln>
          <a:effectLst>
            <a:outerShdw dist="23000" sx="1000" sy="1000" rotWithShape="0">
              <a:srgbClr val="000000"/>
            </a:outerShdw>
          </a:effectLst>
        </p:spPr>
        <p:style>
          <a:lnRef idx="1">
            <a:schemeClr val="accent1"/>
          </a:lnRef>
          <a:fillRef idx="3">
            <a:schemeClr val="accent1"/>
          </a:fillRef>
          <a:effectRef idx="2">
            <a:schemeClr val="accent1"/>
          </a:effectRef>
          <a:fontRef idx="minor">
            <a:schemeClr val="lt1"/>
          </a:fontRef>
        </p:style>
        <p:txBody>
          <a:bodyPr lIns="86886" tIns="43443" rIns="86886" bIns="43443" rtlCol="0" anchor="ctr"/>
          <a:lstStyle/>
          <a:p>
            <a:pPr algn="ct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バックアップ</a:t>
            </a:r>
            <a:endParaRPr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正方形/長方形 87"/>
          <p:cNvSpPr/>
          <p:nvPr/>
        </p:nvSpPr>
        <p:spPr>
          <a:xfrm>
            <a:off x="493400" y="3263882"/>
            <a:ext cx="1795303" cy="401671"/>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２病院</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１床＝　合計２床</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下矢印 36"/>
          <p:cNvSpPr/>
          <p:nvPr/>
        </p:nvSpPr>
        <p:spPr>
          <a:xfrm rot="5400000">
            <a:off x="8549265" y="5660029"/>
            <a:ext cx="324878" cy="541655"/>
          </a:xfrm>
          <a:prstGeom prst="down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ja-JP" altLang="en-US">
              <a:solidFill>
                <a:prstClr val="white"/>
              </a:solidFill>
            </a:endParaRPr>
          </a:p>
        </p:txBody>
      </p:sp>
      <p:sp>
        <p:nvSpPr>
          <p:cNvPr id="13" name="角丸四角形 12"/>
          <p:cNvSpPr/>
          <p:nvPr/>
        </p:nvSpPr>
        <p:spPr>
          <a:xfrm>
            <a:off x="7557783" y="5805264"/>
            <a:ext cx="870408" cy="380502"/>
          </a:xfrm>
          <a:prstGeom prst="roundRect">
            <a:avLst/>
          </a:prstGeom>
          <a:ln w="12700"/>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消防等</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6" name="角丸四角形 85"/>
          <p:cNvSpPr/>
          <p:nvPr/>
        </p:nvSpPr>
        <p:spPr>
          <a:xfrm>
            <a:off x="6696851" y="1412776"/>
            <a:ext cx="2648637" cy="4198508"/>
          </a:xfrm>
          <a:prstGeom prst="roundRect">
            <a:avLst>
              <a:gd name="adj" fmla="val 6944"/>
            </a:avLst>
          </a:prstGeom>
          <a:ln w="19050"/>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dirty="0">
              <a:solidFill>
                <a:prstClr val="black"/>
              </a:solidFill>
            </a:endParaRPr>
          </a:p>
        </p:txBody>
      </p:sp>
      <p:sp>
        <p:nvSpPr>
          <p:cNvPr id="19" name="角丸四角形 18"/>
          <p:cNvSpPr/>
          <p:nvPr/>
        </p:nvSpPr>
        <p:spPr>
          <a:xfrm>
            <a:off x="6895656" y="1103494"/>
            <a:ext cx="2338047" cy="707723"/>
          </a:xfrm>
          <a:prstGeom prst="roundRect">
            <a:avLst/>
          </a:prstGeom>
          <a:ln w="12700"/>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二次救急病院</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救命救急センター</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下矢印 39"/>
          <p:cNvSpPr/>
          <p:nvPr/>
        </p:nvSpPr>
        <p:spPr>
          <a:xfrm flipV="1">
            <a:off x="7801776" y="4362953"/>
            <a:ext cx="391584" cy="1040791"/>
          </a:xfrm>
          <a:prstGeom prst="down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ja-JP" altLang="en-US">
              <a:solidFill>
                <a:prstClr val="white"/>
              </a:solidFill>
            </a:endParaRPr>
          </a:p>
        </p:txBody>
      </p:sp>
      <p:pic>
        <p:nvPicPr>
          <p:cNvPr id="75" name="Picture 6" descr="救急車のイラスト"/>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609796" y="5323615"/>
            <a:ext cx="741392" cy="548630"/>
          </a:xfrm>
          <a:prstGeom prst="rect">
            <a:avLst/>
          </a:prstGeom>
          <a:noFill/>
          <a:extLst>
            <a:ext uri="{909E8E84-426E-40DD-AFC4-6F175D3DCCD1}">
              <a14:hiddenFill xmlns:a14="http://schemas.microsoft.com/office/drawing/2010/main">
                <a:solidFill>
                  <a:srgbClr val="FFFFFF"/>
                </a:solidFill>
              </a14:hiddenFill>
            </a:ext>
          </a:extLst>
        </p:spPr>
      </p:pic>
      <p:sp>
        <p:nvSpPr>
          <p:cNvPr id="83" name="角丸四角形 82"/>
          <p:cNvSpPr/>
          <p:nvPr/>
        </p:nvSpPr>
        <p:spPr>
          <a:xfrm>
            <a:off x="2240470" y="2204864"/>
            <a:ext cx="850816" cy="938366"/>
          </a:xfrm>
          <a:prstGeom prst="roundRect">
            <a:avLst>
              <a:gd name="adj" fmla="val 8574"/>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bg1"/>
              </a:solidFill>
            </a:endParaRPr>
          </a:p>
        </p:txBody>
      </p:sp>
      <p:sp>
        <p:nvSpPr>
          <p:cNvPr id="90" name="下矢印吹き出し 89"/>
          <p:cNvSpPr/>
          <p:nvPr/>
        </p:nvSpPr>
        <p:spPr>
          <a:xfrm>
            <a:off x="7801776" y="2564903"/>
            <a:ext cx="1399696" cy="720079"/>
          </a:xfrm>
          <a:prstGeom prst="downArrowCallout">
            <a:avLst/>
          </a:prstGeom>
          <a:ln w="9525"/>
          <a:effectLst>
            <a:outerShdw blurRad="50800" dist="38100" dir="5400000" algn="t"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身体的な処置</a:t>
            </a:r>
            <a:endParaRPr lang="ja-JP" altLang="en-US" sz="14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1" name="Picture 2" descr="問診のイラスト「お医者さんとお爺さん」"/>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40269" b="35433"/>
          <a:stretch/>
        </p:blipFill>
        <p:spPr bwMode="auto">
          <a:xfrm flipH="1">
            <a:off x="2282118" y="2246452"/>
            <a:ext cx="809167" cy="844061"/>
          </a:xfrm>
          <a:prstGeom prst="rect">
            <a:avLst/>
          </a:prstGeom>
          <a:noFill/>
          <a:extLst>
            <a:ext uri="{909E8E84-426E-40DD-AFC4-6F175D3DCCD1}">
              <a14:hiddenFill xmlns:a14="http://schemas.microsoft.com/office/drawing/2010/main">
                <a:solidFill>
                  <a:srgbClr val="FFFFFF"/>
                </a:solidFill>
              </a14:hiddenFill>
            </a:ext>
          </a:extLst>
        </p:spPr>
      </p:pic>
      <p:sp>
        <p:nvSpPr>
          <p:cNvPr id="89" name="角丸四角形 88"/>
          <p:cNvSpPr/>
          <p:nvPr/>
        </p:nvSpPr>
        <p:spPr>
          <a:xfrm>
            <a:off x="6775638" y="2067802"/>
            <a:ext cx="912330" cy="1217181"/>
          </a:xfrm>
          <a:prstGeom prst="roundRect">
            <a:avLst>
              <a:gd name="adj" fmla="val 8574"/>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bg1"/>
              </a:solidFill>
            </a:endParaRPr>
          </a:p>
        </p:txBody>
      </p:sp>
      <p:pic>
        <p:nvPicPr>
          <p:cNvPr id="1032" name="Picture 8" descr="外科医のイラスト（医療）"/>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r="3027" b="21239"/>
          <a:stretch/>
        </p:blipFill>
        <p:spPr bwMode="auto">
          <a:xfrm>
            <a:off x="6786894" y="2266000"/>
            <a:ext cx="901073" cy="938366"/>
          </a:xfrm>
          <a:prstGeom prst="rect">
            <a:avLst/>
          </a:prstGeom>
          <a:noFill/>
          <a:extLst>
            <a:ext uri="{909E8E84-426E-40DD-AFC4-6F175D3DCCD1}">
              <a14:hiddenFill xmlns:a14="http://schemas.microsoft.com/office/drawing/2010/main">
                <a:solidFill>
                  <a:srgbClr val="FFFFFF"/>
                </a:solidFill>
              </a14:hiddenFill>
            </a:ext>
          </a:extLst>
        </p:spPr>
      </p:pic>
      <p:sp>
        <p:nvSpPr>
          <p:cNvPr id="23" name="テキスト ボックス 22"/>
          <p:cNvSpPr txBox="1"/>
          <p:nvPr/>
        </p:nvSpPr>
        <p:spPr>
          <a:xfrm rot="1752536">
            <a:off x="7293580" y="1958864"/>
            <a:ext cx="396077" cy="523220"/>
          </a:xfrm>
          <a:prstGeom prst="rect">
            <a:avLst/>
          </a:prstGeom>
          <a:noFill/>
        </p:spPr>
        <p:txBody>
          <a:bodyPr wrap="square" rtlCol="0">
            <a:spAutoFit/>
          </a:bodyPr>
          <a:lstStyle/>
          <a:p>
            <a:r>
              <a:rPr kumimoji="1" lang="ja-JP" alt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t>
            </a:r>
            <a:endParaRPr kumimoji="1" lang="ja-JP" alt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24" name="雲形吹き出し 23"/>
          <p:cNvSpPr/>
          <p:nvPr/>
        </p:nvSpPr>
        <p:spPr>
          <a:xfrm>
            <a:off x="5194939" y="1196752"/>
            <a:ext cx="1725103" cy="871050"/>
          </a:xfrm>
          <a:prstGeom prst="cloudCallout">
            <a:avLst>
              <a:gd name="adj1" fmla="val 50216"/>
              <a:gd name="adj2" fmla="val 79629"/>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26" name="テキスト ボックス 25"/>
          <p:cNvSpPr txBox="1"/>
          <p:nvPr/>
        </p:nvSpPr>
        <p:spPr>
          <a:xfrm>
            <a:off x="5354976" y="1416833"/>
            <a:ext cx="1459326" cy="430887"/>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この精神症状には</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どう対応したら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いいの</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下矢印 66"/>
          <p:cNvSpPr/>
          <p:nvPr/>
        </p:nvSpPr>
        <p:spPr>
          <a:xfrm rot="5400000" flipH="1">
            <a:off x="4735152" y="2426083"/>
            <a:ext cx="394263" cy="3529134"/>
          </a:xfrm>
          <a:prstGeom prst="downArrow">
            <a:avLst/>
          </a:prstGeom>
        </p:spPr>
        <p:style>
          <a:lnRef idx="3">
            <a:schemeClr val="lt1"/>
          </a:lnRef>
          <a:fillRef idx="1">
            <a:schemeClr val="accent5"/>
          </a:fillRef>
          <a:effectRef idx="1">
            <a:schemeClr val="accent5"/>
          </a:effectRef>
          <a:fontRef idx="minor">
            <a:schemeClr val="lt1"/>
          </a:fontRef>
        </p:style>
        <p:txBody>
          <a:bodyPr lIns="86886" tIns="43443" rIns="86886" bIns="43443" rtlCol="0" anchor="ctr"/>
          <a:lstStyle/>
          <a:p>
            <a:pPr algn="ctr"/>
            <a:endParaRPr lang="ja-JP" altLang="en-US">
              <a:solidFill>
                <a:prstClr val="white"/>
              </a:solidFill>
            </a:endParaRPr>
          </a:p>
        </p:txBody>
      </p:sp>
      <p:sp>
        <p:nvSpPr>
          <p:cNvPr id="68" name="角丸四角形 67"/>
          <p:cNvSpPr/>
          <p:nvPr/>
        </p:nvSpPr>
        <p:spPr>
          <a:xfrm>
            <a:off x="3650963" y="4674610"/>
            <a:ext cx="2571119" cy="770969"/>
          </a:xfrm>
          <a:prstGeom prst="roundRect">
            <a:avLst/>
          </a:prstGeom>
          <a:solidFill>
            <a:srgbClr val="FFFF00"/>
          </a:solidFill>
        </p:spPr>
        <p:style>
          <a:lnRef idx="3">
            <a:schemeClr val="lt1"/>
          </a:lnRef>
          <a:fillRef idx="1">
            <a:schemeClr val="accent6"/>
          </a:fillRef>
          <a:effectRef idx="1">
            <a:schemeClr val="accent6"/>
          </a:effectRef>
          <a:fontRef idx="minor">
            <a:schemeClr val="lt1"/>
          </a:fontRef>
        </p:style>
        <p:txBody>
          <a:bodyPr lIns="86886" tIns="43443" rIns="86886" bIns="43443" rtlCol="0" anchor="ctr"/>
          <a:lstStyle/>
          <a:p>
            <a:pPr algn="ctr"/>
            <a:r>
              <a:rPr lang="ja-JP" altLang="en-US" sz="14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④精神科病院への転院</a:t>
            </a:r>
            <a:endParaRPr lang="en-US" altLang="ja-JP" sz="1400"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 name="グループ化 2"/>
          <p:cNvGrpSpPr/>
          <p:nvPr/>
        </p:nvGrpSpPr>
        <p:grpSpPr>
          <a:xfrm>
            <a:off x="2048009" y="3575230"/>
            <a:ext cx="1000730" cy="938465"/>
            <a:chOff x="1936045" y="3512030"/>
            <a:chExt cx="1000730" cy="938465"/>
          </a:xfrm>
        </p:grpSpPr>
        <p:sp>
          <p:nvSpPr>
            <p:cNvPr id="53" name="角丸四角形 52"/>
            <p:cNvSpPr/>
            <p:nvPr/>
          </p:nvSpPr>
          <p:spPr>
            <a:xfrm>
              <a:off x="1936045" y="3512030"/>
              <a:ext cx="1000730" cy="938465"/>
            </a:xfrm>
            <a:prstGeom prst="roundRect">
              <a:avLst>
                <a:gd name="adj" fmla="val 8574"/>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1026" name="Picture 2" descr="http://1.bp.blogspot.com/-oJxzvNc3gGk/U2LurG-8hXI/AAAAAAAAfuo/7p4IvXv437A/s800/bed_sheet_kangoshi.png"/>
            <p:cNvPicPr>
              <a:picLocks noChangeAspect="1" noChangeArrowheads="1"/>
            </p:cNvPicPr>
            <p:nvPr/>
          </p:nvPicPr>
          <p:blipFill>
            <a:blip r:embed="rId6" cstate="print">
              <a:extLst>
                <a:ext uri="{BEBA8EAE-BF5A-486C-A8C5-ECC9F3942E4B}">
                  <a14:imgProps xmlns:a14="http://schemas.microsoft.com/office/drawing/2010/main">
                    <a14:imgLayer r:embed="rId7">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1970797" y="3558318"/>
              <a:ext cx="931226" cy="769072"/>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grpSp>
      <p:pic>
        <p:nvPicPr>
          <p:cNvPr id="12" name="Picture 10" descr="切り傷のイラスト"/>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887251" y="5402543"/>
            <a:ext cx="692904" cy="834769"/>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走っているお医者さんのイラスト"/>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l="27023" r="30900" b="49623"/>
          <a:stretch/>
        </p:blipFill>
        <p:spPr bwMode="auto">
          <a:xfrm flipH="1">
            <a:off x="1927638" y="4641400"/>
            <a:ext cx="577090" cy="659808"/>
          </a:xfrm>
          <a:prstGeom prst="rect">
            <a:avLst/>
          </a:prstGeom>
          <a:noFill/>
          <a:extLst>
            <a:ext uri="{909E8E84-426E-40DD-AFC4-6F175D3DCCD1}">
              <a14:hiddenFill xmlns:a14="http://schemas.microsoft.com/office/drawing/2010/main">
                <a:solidFill>
                  <a:srgbClr val="FFFFFF"/>
                </a:solidFill>
              </a14:hiddenFill>
            </a:ext>
          </a:extLst>
        </p:spPr>
      </p:pic>
      <p:sp>
        <p:nvSpPr>
          <p:cNvPr id="77" name="下矢印 76"/>
          <p:cNvSpPr/>
          <p:nvPr/>
        </p:nvSpPr>
        <p:spPr>
          <a:xfrm flipH="1">
            <a:off x="2288704" y="5696593"/>
            <a:ext cx="397276" cy="492582"/>
          </a:xfrm>
          <a:prstGeom prst="downArrow">
            <a:avLst/>
          </a:prstGeom>
        </p:spPr>
        <p:style>
          <a:lnRef idx="1">
            <a:schemeClr val="accent5"/>
          </a:lnRef>
          <a:fillRef idx="3">
            <a:schemeClr val="accent5"/>
          </a:fillRef>
          <a:effectRef idx="2">
            <a:schemeClr val="accent5"/>
          </a:effectRef>
          <a:fontRef idx="minor">
            <a:schemeClr val="lt1"/>
          </a:fontRef>
        </p:style>
        <p:txBody>
          <a:bodyPr lIns="86886" tIns="43443" rIns="86886" bIns="43443" rtlCol="0" anchor="ctr"/>
          <a:lstStyle/>
          <a:p>
            <a:pPr algn="ctr"/>
            <a:endParaRPr lang="ja-JP" altLang="en-US">
              <a:solidFill>
                <a:prstClr val="white"/>
              </a:solidFill>
            </a:endParaRPr>
          </a:p>
        </p:txBody>
      </p:sp>
      <p:sp>
        <p:nvSpPr>
          <p:cNvPr id="78" name="角丸四角形 77"/>
          <p:cNvSpPr/>
          <p:nvPr/>
        </p:nvSpPr>
        <p:spPr>
          <a:xfrm>
            <a:off x="2207785" y="5558346"/>
            <a:ext cx="584975" cy="264984"/>
          </a:xfrm>
          <a:prstGeom prst="roundRect">
            <a:avLst/>
          </a:prstGeom>
          <a:solidFill>
            <a:schemeClr val="accent5">
              <a:lumMod val="40000"/>
              <a:lumOff val="60000"/>
            </a:schemeClr>
          </a:solidFill>
        </p:spPr>
        <p:style>
          <a:lnRef idx="2">
            <a:schemeClr val="accent5">
              <a:shade val="50000"/>
            </a:schemeClr>
          </a:lnRef>
          <a:fillRef idx="1">
            <a:schemeClr val="accent5"/>
          </a:fillRef>
          <a:effectRef idx="0">
            <a:schemeClr val="accent5"/>
          </a:effectRef>
          <a:fontRef idx="minor">
            <a:schemeClr val="lt1"/>
          </a:fontRef>
        </p:style>
        <p:txBody>
          <a:bodyPr lIns="86886" tIns="43443" rIns="86886" bIns="43443" rtlCol="0" anchor="ctr"/>
          <a:lstStyle/>
          <a:p>
            <a:pPr algn="ct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報告</a:t>
            </a:r>
            <a:endPar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1" name="角丸四角形 90"/>
          <p:cNvSpPr/>
          <p:nvPr/>
        </p:nvSpPr>
        <p:spPr>
          <a:xfrm>
            <a:off x="3171540" y="5977632"/>
            <a:ext cx="269292" cy="657438"/>
          </a:xfrm>
          <a:prstGeom prst="roundRect">
            <a:avLst/>
          </a:prstGeom>
          <a:solidFill>
            <a:schemeClr val="accent5">
              <a:lumMod val="40000"/>
              <a:lumOff val="60000"/>
            </a:schemeClr>
          </a:solidFill>
        </p:spPr>
        <p:style>
          <a:lnRef idx="2">
            <a:schemeClr val="accent5">
              <a:shade val="50000"/>
            </a:schemeClr>
          </a:lnRef>
          <a:fillRef idx="1">
            <a:schemeClr val="accent5"/>
          </a:fillRef>
          <a:effectRef idx="0">
            <a:schemeClr val="accent5"/>
          </a:effectRef>
          <a:fontRef idx="minor">
            <a:schemeClr val="lt1"/>
          </a:fontRef>
        </p:style>
        <p:txBody>
          <a:bodyPr lIns="86886" tIns="43443" rIns="86886" bIns="43443" rtlCol="0" anchor="ctr"/>
          <a:lstStyle/>
          <a:p>
            <a:pPr algn="ct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報</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告</a:t>
            </a:r>
            <a:endPar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角丸四角形 91"/>
          <p:cNvSpPr/>
          <p:nvPr/>
        </p:nvSpPr>
        <p:spPr>
          <a:xfrm>
            <a:off x="6494406" y="5697101"/>
            <a:ext cx="584975" cy="264984"/>
          </a:xfrm>
          <a:prstGeom prst="roundRect">
            <a:avLst/>
          </a:prstGeom>
          <a:solidFill>
            <a:schemeClr val="accent5">
              <a:lumMod val="40000"/>
              <a:lumOff val="60000"/>
            </a:schemeClr>
          </a:solidFill>
        </p:spPr>
        <p:style>
          <a:lnRef idx="2">
            <a:schemeClr val="accent5">
              <a:shade val="50000"/>
            </a:schemeClr>
          </a:lnRef>
          <a:fillRef idx="1">
            <a:schemeClr val="accent5"/>
          </a:fillRef>
          <a:effectRef idx="0">
            <a:schemeClr val="accent5"/>
          </a:effectRef>
          <a:fontRef idx="minor">
            <a:schemeClr val="lt1"/>
          </a:fontRef>
        </p:style>
        <p:txBody>
          <a:bodyPr lIns="86886" tIns="43443" rIns="86886" bIns="43443" rtlCol="0" anchor="ctr"/>
          <a:lstStyle/>
          <a:p>
            <a:pPr algn="ct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報告</a:t>
            </a:r>
            <a:endPar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下矢印 24"/>
          <p:cNvSpPr/>
          <p:nvPr/>
        </p:nvSpPr>
        <p:spPr>
          <a:xfrm rot="5400000">
            <a:off x="4747697" y="754402"/>
            <a:ext cx="370795" cy="3352177"/>
          </a:xfrm>
          <a:prstGeom prst="downArrow">
            <a:avLst/>
          </a:prstGeom>
        </p:spPr>
        <p:style>
          <a:lnRef idx="1">
            <a:schemeClr val="accent3"/>
          </a:lnRef>
          <a:fillRef idx="2">
            <a:schemeClr val="accent3"/>
          </a:fillRef>
          <a:effectRef idx="1">
            <a:schemeClr val="accent3"/>
          </a:effectRef>
          <a:fontRef idx="minor">
            <a:schemeClr val="dk1"/>
          </a:fontRef>
        </p:style>
        <p:txBody>
          <a:bodyPr lIns="86886" tIns="43443" rIns="86886" bIns="43443" rtlCol="0" anchor="ctr"/>
          <a:lstStyle/>
          <a:p>
            <a:pPr algn="ctr"/>
            <a:endParaRPr lang="ja-JP" altLang="en-US">
              <a:solidFill>
                <a:prstClr val="black"/>
              </a:solidFill>
            </a:endParaRPr>
          </a:p>
        </p:txBody>
      </p:sp>
      <p:pic>
        <p:nvPicPr>
          <p:cNvPr id="1038" name="Picture 14" descr="電話のイラスト"/>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501259" y="1687778"/>
            <a:ext cx="747642" cy="532696"/>
          </a:xfrm>
          <a:prstGeom prst="rect">
            <a:avLst/>
          </a:prstGeom>
          <a:noFill/>
          <a:extLst>
            <a:ext uri="{909E8E84-426E-40DD-AFC4-6F175D3DCCD1}">
              <a14:hiddenFill xmlns:a14="http://schemas.microsoft.com/office/drawing/2010/main">
                <a:solidFill>
                  <a:srgbClr val="FFFFFF"/>
                </a:solidFill>
              </a14:hiddenFill>
            </a:ext>
          </a:extLst>
        </p:spPr>
      </p:pic>
      <p:sp>
        <p:nvSpPr>
          <p:cNvPr id="58" name="雲形吹き出し 57"/>
          <p:cNvSpPr/>
          <p:nvPr/>
        </p:nvSpPr>
        <p:spPr>
          <a:xfrm>
            <a:off x="5300659" y="2970323"/>
            <a:ext cx="1594997" cy="857002"/>
          </a:xfrm>
          <a:prstGeom prst="cloudCallout">
            <a:avLst>
              <a:gd name="adj1" fmla="val 47847"/>
              <a:gd name="adj2" fmla="val -71562"/>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59" name="テキスト ボックス 58"/>
          <p:cNvSpPr txBox="1"/>
          <p:nvPr/>
        </p:nvSpPr>
        <p:spPr>
          <a:xfrm>
            <a:off x="5419478" y="3183380"/>
            <a:ext cx="1459079" cy="430887"/>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受入先の精神科病院が見つからない・・・</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034" name="Picture 10" descr="ベッドで点滴をしている患者のイラスト"/>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577495" y="3361552"/>
            <a:ext cx="1196815" cy="1003552"/>
          </a:xfrm>
          <a:prstGeom prst="rect">
            <a:avLst/>
          </a:prstGeom>
          <a:noFill/>
          <a:extLst>
            <a:ext uri="{909E8E84-426E-40DD-AFC4-6F175D3DCCD1}">
              <a14:hiddenFill xmlns:a14="http://schemas.microsoft.com/office/drawing/2010/main">
                <a:solidFill>
                  <a:srgbClr val="FFFFFF"/>
                </a:solidFill>
              </a14:hiddenFill>
            </a:ext>
          </a:extLst>
        </p:spPr>
      </p:pic>
      <p:sp>
        <p:nvSpPr>
          <p:cNvPr id="5" name="二等辺三角形 4"/>
          <p:cNvSpPr/>
          <p:nvPr/>
        </p:nvSpPr>
        <p:spPr>
          <a:xfrm rot="17533150">
            <a:off x="3036892" y="3027326"/>
            <a:ext cx="252064" cy="337522"/>
          </a:xfrm>
          <a:prstGeom prst="triangl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0" name="雲 9"/>
          <p:cNvSpPr/>
          <p:nvPr/>
        </p:nvSpPr>
        <p:spPr>
          <a:xfrm>
            <a:off x="3195745" y="2954771"/>
            <a:ext cx="1459357" cy="779639"/>
          </a:xfrm>
          <a:prstGeom prst="cloud">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62" name="テキスト ボックス 61"/>
          <p:cNvSpPr txBox="1"/>
          <p:nvPr/>
        </p:nvSpPr>
        <p:spPr>
          <a:xfrm>
            <a:off x="3363228" y="3014103"/>
            <a:ext cx="1256191" cy="600164"/>
          </a:xfrm>
          <a:prstGeom prst="rect">
            <a:avLst/>
          </a:prstGeom>
          <a:noFill/>
        </p:spPr>
        <p:txBody>
          <a:bodyPr wrap="square" rtlCol="0">
            <a:spAutoFit/>
          </a:bodyPr>
          <a:lstStyle/>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そ</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のような</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場合</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には</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○○するのがいいですよ。</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角丸四角形 70"/>
          <p:cNvSpPr/>
          <p:nvPr/>
        </p:nvSpPr>
        <p:spPr>
          <a:xfrm>
            <a:off x="6000879" y="3899405"/>
            <a:ext cx="1277373" cy="983943"/>
          </a:xfrm>
          <a:prstGeom prst="roundRect">
            <a:avLst>
              <a:gd name="adj" fmla="val 4071"/>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lIns="36000" tIns="43443" rIns="36000" bIns="43443" rtlCol="0" anchor="ctr"/>
          <a:lstStyle/>
          <a:p>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・システム利用（受診）</a:t>
            </a: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依頼書（様式１）</a:t>
            </a: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・身体治療状況等</a:t>
            </a: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確認シート（様式２）</a:t>
            </a: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・精神科病院へ転院すること  </a:t>
            </a: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への</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同意書（様式</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・診療情報提供書</a:t>
            </a:r>
            <a:endPar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角丸四角形 71"/>
          <p:cNvSpPr/>
          <p:nvPr/>
        </p:nvSpPr>
        <p:spPr>
          <a:xfrm>
            <a:off x="4600438" y="3947153"/>
            <a:ext cx="1400441" cy="232806"/>
          </a:xfrm>
          <a:prstGeom prst="roundRect">
            <a:avLst/>
          </a:prstGeom>
          <a:ln w="12700"/>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支援病院へＦＡＸ</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テキスト ボックス 73"/>
          <p:cNvSpPr txBox="1"/>
          <p:nvPr/>
        </p:nvSpPr>
        <p:spPr>
          <a:xfrm>
            <a:off x="3919897" y="5170604"/>
            <a:ext cx="1967485" cy="261610"/>
          </a:xfrm>
          <a:prstGeom prst="rect">
            <a:avLst/>
          </a:prstGeom>
          <a:solidFill>
            <a:srgbClr val="FFFF00"/>
          </a:solidFill>
          <a:ln w="12700">
            <a:solidFill>
              <a:schemeClr val="tx1"/>
            </a:solidFill>
            <a:prstDash val="dash"/>
          </a:ln>
          <a:effectLst>
            <a:outerShdw blurRad="50800" dist="38100" dir="5400000" algn="t" rotWithShape="0">
              <a:prstClr val="black">
                <a:alpha val="40000"/>
              </a:prstClr>
            </a:outerShdw>
          </a:effectLst>
        </p:spPr>
        <p:txBody>
          <a:bodyPr wrap="square" rtlCol="0">
            <a:spAutoFit/>
          </a:bodyPr>
          <a:lstStyle/>
          <a:p>
            <a:pPr algn="ct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病状</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悪化時等は</a:t>
            </a:r>
            <a:r>
              <a:rPr lang="ja-JP" altLang="en-US" sz="1100" u="sng" dirty="0">
                <a:latin typeface="Meiryo UI" panose="020B0604030504040204" pitchFamily="50" charset="-128"/>
                <a:ea typeface="Meiryo UI" panose="020B0604030504040204" pitchFamily="50" charset="-128"/>
                <a:cs typeface="Meiryo UI" panose="020B0604030504040204" pitchFamily="50" charset="-128"/>
              </a:rPr>
              <a:t>「戻しあり</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角丸四角形 81"/>
          <p:cNvSpPr/>
          <p:nvPr/>
        </p:nvSpPr>
        <p:spPr>
          <a:xfrm>
            <a:off x="3832206" y="2262478"/>
            <a:ext cx="1574426" cy="316926"/>
          </a:xfrm>
          <a:prstGeom prst="roundRect">
            <a:avLst/>
          </a:prstGeom>
        </p:spPr>
        <p:style>
          <a:lnRef idx="1">
            <a:schemeClr val="accent6"/>
          </a:lnRef>
          <a:fillRef idx="2">
            <a:schemeClr val="accent6"/>
          </a:fillRef>
          <a:effectRef idx="1">
            <a:schemeClr val="accent6"/>
          </a:effectRef>
          <a:fontRef idx="minor">
            <a:schemeClr val="dk1"/>
          </a:fontRef>
        </p:style>
        <p:txBody>
          <a:bodyPr lIns="86886" tIns="43443" rIns="86886" bIns="43443" rtlCol="0" anchor="ctr"/>
          <a:lstStyle/>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①</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電話</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コンサル依頼</a:t>
            </a:r>
            <a:endParaRPr lang="ja-JP" altLang="en-US"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5" name="下矢印 84"/>
          <p:cNvSpPr/>
          <p:nvPr/>
        </p:nvSpPr>
        <p:spPr>
          <a:xfrm rot="16200000">
            <a:off x="4732258" y="1088691"/>
            <a:ext cx="370795" cy="3443820"/>
          </a:xfrm>
          <a:prstGeom prst="downArrow">
            <a:avLst/>
          </a:prstGeom>
        </p:spPr>
        <p:style>
          <a:lnRef idx="1">
            <a:schemeClr val="accent3"/>
          </a:lnRef>
          <a:fillRef idx="2">
            <a:schemeClr val="accent3"/>
          </a:fillRef>
          <a:effectRef idx="1">
            <a:schemeClr val="accent3"/>
          </a:effectRef>
          <a:fontRef idx="minor">
            <a:schemeClr val="dk1"/>
          </a:fontRef>
        </p:style>
        <p:txBody>
          <a:bodyPr lIns="86886" tIns="43443" rIns="86886" bIns="43443" rtlCol="0" anchor="ctr"/>
          <a:lstStyle/>
          <a:p>
            <a:pPr algn="ctr"/>
            <a:endParaRPr lang="ja-JP" altLang="en-US">
              <a:solidFill>
                <a:prstClr val="black"/>
              </a:solidFill>
            </a:endParaRPr>
          </a:p>
        </p:txBody>
      </p:sp>
      <p:sp>
        <p:nvSpPr>
          <p:cNvPr id="84" name="角丸四角形 83"/>
          <p:cNvSpPr/>
          <p:nvPr/>
        </p:nvSpPr>
        <p:spPr>
          <a:xfrm>
            <a:off x="3848757" y="2666432"/>
            <a:ext cx="1748322" cy="288339"/>
          </a:xfrm>
          <a:prstGeom prst="roundRect">
            <a:avLst/>
          </a:prstGeom>
        </p:spPr>
        <p:style>
          <a:lnRef idx="1">
            <a:schemeClr val="accent6"/>
          </a:lnRef>
          <a:fillRef idx="2">
            <a:schemeClr val="accent6"/>
          </a:fillRef>
          <a:effectRef idx="1">
            <a:schemeClr val="accent6"/>
          </a:effectRef>
          <a:fontRef idx="minor">
            <a:schemeClr val="dk1"/>
          </a:fontRef>
        </p:style>
        <p:txBody>
          <a:bodyPr lIns="86886" tIns="43443" rIns="86886" bIns="43443" rtlCol="0" anchor="ctr"/>
          <a:lstStyle/>
          <a:p>
            <a:r>
              <a:rPr lang="ja-JP" altLang="en-US" sz="1300" dirty="0">
                <a:latin typeface="Meiryo UI" panose="020B0604030504040204" pitchFamily="50" charset="-128"/>
                <a:ea typeface="Meiryo UI" panose="020B0604030504040204" pitchFamily="50" charset="-128"/>
                <a:cs typeface="Meiryo UI" panose="020B0604030504040204" pitchFamily="50" charset="-128"/>
              </a:rPr>
              <a:t>②</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精神科電話コンサル</a:t>
            </a:r>
            <a:endParaRPr lang="ja-JP" altLang="en-US"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角丸四角形 92"/>
          <p:cNvSpPr/>
          <p:nvPr/>
        </p:nvSpPr>
        <p:spPr>
          <a:xfrm>
            <a:off x="3401225" y="3796302"/>
            <a:ext cx="1195147" cy="301702"/>
          </a:xfrm>
          <a:prstGeom prst="roundRect">
            <a:avLst/>
          </a:prstGeom>
        </p:spPr>
        <p:style>
          <a:lnRef idx="1">
            <a:schemeClr val="accent6"/>
          </a:lnRef>
          <a:fillRef idx="2">
            <a:schemeClr val="accent6"/>
          </a:fillRef>
          <a:effectRef idx="1">
            <a:schemeClr val="accent6"/>
          </a:effectRef>
          <a:fontRef idx="minor">
            <a:schemeClr val="dk1"/>
          </a:fontRef>
        </p:style>
        <p:txBody>
          <a:bodyPr lIns="86886" tIns="43443" rIns="86886" bIns="43443" rtlCol="0" anchor="ctr"/>
          <a:lstStyle/>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③受入れ依頼</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角丸四角形 94"/>
          <p:cNvSpPr/>
          <p:nvPr/>
        </p:nvSpPr>
        <p:spPr>
          <a:xfrm>
            <a:off x="6639565" y="5995515"/>
            <a:ext cx="864096" cy="297601"/>
          </a:xfrm>
          <a:prstGeom prst="roundRect">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lIns="86886" tIns="43443" rIns="86886" bIns="43443" rtlCol="0" anchor="ctr"/>
          <a:lstStyle/>
          <a:p>
            <a:pPr algn="ct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様式４</a:t>
            </a: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事例あれば</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角丸四角形 95"/>
          <p:cNvSpPr/>
          <p:nvPr/>
        </p:nvSpPr>
        <p:spPr>
          <a:xfrm>
            <a:off x="2812681" y="5571719"/>
            <a:ext cx="717717" cy="238237"/>
          </a:xfrm>
          <a:prstGeom prst="roundRect">
            <a:avLst/>
          </a:prstGeom>
          <a:solidFill>
            <a:schemeClr val="accent3">
              <a:lumMod val="60000"/>
              <a:lumOff val="40000"/>
            </a:schemeClr>
          </a:solidFill>
        </p:spPr>
        <p:style>
          <a:lnRef idx="1">
            <a:schemeClr val="accent1"/>
          </a:lnRef>
          <a:fillRef idx="3">
            <a:schemeClr val="accent1"/>
          </a:fillRef>
          <a:effectRef idx="2">
            <a:schemeClr val="accent1"/>
          </a:effectRef>
          <a:fontRef idx="minor">
            <a:schemeClr val="lt1"/>
          </a:fontRef>
        </p:style>
        <p:txBody>
          <a:bodyPr lIns="86886" tIns="43443" rIns="86886" bIns="43443" rtlCol="0" anchor="ctr"/>
          <a:lstStyle/>
          <a:p>
            <a:pPr algn="ct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様式５・６</a:t>
            </a:r>
            <a:endPar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正方形/長方形 96"/>
          <p:cNvSpPr/>
          <p:nvPr/>
        </p:nvSpPr>
        <p:spPr>
          <a:xfrm>
            <a:off x="571561" y="1848597"/>
            <a:ext cx="2208559" cy="26460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輪番制で府内</a:t>
            </a:r>
            <a:r>
              <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病院</a:t>
            </a:r>
            <a:endParaRPr lang="en-US" altLang="ja-JP"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2686701" y="963777"/>
            <a:ext cx="4233342" cy="2329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HG丸ｺﾞｼｯｸM-PRO" panose="020F0600000000000000" pitchFamily="50" charset="-128"/>
                <a:ea typeface="HG丸ｺﾞｼｯｸM-PRO" panose="020F0600000000000000" pitchFamily="50" charset="-128"/>
              </a:rPr>
              <a:t>～夜間・休日精神科合併症支援システム～</a:t>
            </a:r>
            <a:endParaRPr kumimoji="1" lang="ja-JP" altLang="en-US" sz="16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9927947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a:latin typeface="HG丸ｺﾞｼｯｸM-PRO" panose="020F0600000000000000" pitchFamily="50" charset="-128"/>
                <a:ea typeface="HG丸ｺﾞｼｯｸM-PRO" panose="020F0600000000000000" pitchFamily="50" charset="-128"/>
              </a:rPr>
              <a:t>関係機関</a:t>
            </a:r>
            <a:endParaRPr kumimoji="1" lang="ja-JP" altLang="en-US" sz="3600"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495300" y="1600201"/>
            <a:ext cx="8915400" cy="4709119"/>
          </a:xfrm>
        </p:spPr>
        <p:txBody>
          <a:bodyPr>
            <a:normAutofit fontScale="77500" lnSpcReduction="20000"/>
          </a:bodyPr>
          <a:lstStyle/>
          <a:p>
            <a:pPr>
              <a:buFont typeface="Wingdings" panose="05000000000000000000" pitchFamily="2" charset="2"/>
              <a:buChar char="Ø"/>
            </a:pPr>
            <a:r>
              <a:rPr lang="ja-JP" altLang="en-US" sz="2800" dirty="0">
                <a:latin typeface="HG丸ｺﾞｼｯｸM-PRO" panose="020F0600000000000000" pitchFamily="50" charset="-128"/>
                <a:ea typeface="HG丸ｺﾞｼｯｸM-PRO" panose="020F0600000000000000" pitchFamily="50" charset="-128"/>
              </a:rPr>
              <a:t>次の者は、本システムが円滑に稼働するため、協力するものとする</a:t>
            </a:r>
            <a:r>
              <a:rPr lang="ja-JP" altLang="en-US" sz="2800" dirty="0" smtClean="0">
                <a:latin typeface="HG丸ｺﾞｼｯｸM-PRO" panose="020F0600000000000000" pitchFamily="50" charset="-128"/>
                <a:ea typeface="HG丸ｺﾞｼｯｸM-PRO" panose="020F0600000000000000" pitchFamily="50" charset="-128"/>
              </a:rPr>
              <a:t>。</a:t>
            </a:r>
            <a:endParaRPr lang="en-US" altLang="ja-JP" sz="2800" dirty="0" smtClean="0">
              <a:latin typeface="HG丸ｺﾞｼｯｸM-PRO" panose="020F0600000000000000" pitchFamily="50" charset="-128"/>
              <a:ea typeface="HG丸ｺﾞｼｯｸM-PRO" panose="020F0600000000000000" pitchFamily="50" charset="-128"/>
            </a:endParaRPr>
          </a:p>
          <a:p>
            <a:pPr marL="0" indent="0">
              <a:buNone/>
            </a:pPr>
            <a:endParaRPr lang="en-US" altLang="ja-JP" sz="28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800" dirty="0" smtClean="0">
                <a:latin typeface="HG丸ｺﾞｼｯｸM-PRO" panose="020F0600000000000000" pitchFamily="50" charset="-128"/>
                <a:ea typeface="HG丸ｺﾞｼｯｸM-PRO" panose="020F0600000000000000" pitchFamily="50" charset="-128"/>
              </a:rPr>
              <a:t>　</a:t>
            </a:r>
            <a:r>
              <a:rPr lang="en-US" altLang="ja-JP" sz="2600" dirty="0" smtClean="0">
                <a:latin typeface="HG丸ｺﾞｼｯｸM-PRO" panose="020F0600000000000000" pitchFamily="50" charset="-128"/>
                <a:ea typeface="HG丸ｺﾞｼｯｸM-PRO" panose="020F0600000000000000" pitchFamily="50" charset="-128"/>
              </a:rPr>
              <a:t>【</a:t>
            </a:r>
            <a:r>
              <a:rPr lang="ja-JP" altLang="en-US" sz="2600" dirty="0">
                <a:latin typeface="HG丸ｺﾞｼｯｸM-PRO" panose="020F0600000000000000" pitchFamily="50" charset="-128"/>
                <a:ea typeface="HG丸ｺﾞｼｯｸM-PRO" panose="020F0600000000000000" pitchFamily="50" charset="-128"/>
              </a:rPr>
              <a:t>精神科病院</a:t>
            </a:r>
            <a:r>
              <a:rPr lang="en-US" altLang="ja-JP" sz="2600" dirty="0">
                <a:latin typeface="HG丸ｺﾞｼｯｸM-PRO" panose="020F0600000000000000" pitchFamily="50" charset="-128"/>
                <a:ea typeface="HG丸ｺﾞｼｯｸM-PRO" panose="020F0600000000000000" pitchFamily="50" charset="-128"/>
              </a:rPr>
              <a:t>】</a:t>
            </a:r>
          </a:p>
          <a:p>
            <a:pPr marL="0" indent="0">
              <a:buNone/>
            </a:pPr>
            <a:r>
              <a:rPr lang="ja-JP" altLang="en-US" sz="2600" dirty="0" smtClean="0">
                <a:latin typeface="HG丸ｺﾞｼｯｸM-PRO" panose="020F0600000000000000" pitchFamily="50" charset="-128"/>
                <a:ea typeface="HG丸ｺﾞｼｯｸM-PRO" panose="020F0600000000000000" pitchFamily="50" charset="-128"/>
              </a:rPr>
              <a:t>　　　大阪</a:t>
            </a:r>
            <a:r>
              <a:rPr lang="ja-JP" altLang="en-US" sz="2600" dirty="0">
                <a:latin typeface="HG丸ｺﾞｼｯｸM-PRO" panose="020F0600000000000000" pitchFamily="50" charset="-128"/>
                <a:ea typeface="HG丸ｺﾞｼｯｸM-PRO" panose="020F0600000000000000" pitchFamily="50" charset="-128"/>
              </a:rPr>
              <a:t>精神科病院</a:t>
            </a:r>
            <a:r>
              <a:rPr lang="ja-JP" altLang="en-US" sz="2600" dirty="0" smtClean="0">
                <a:latin typeface="HG丸ｺﾞｼｯｸM-PRO" panose="020F0600000000000000" pitchFamily="50" charset="-128"/>
                <a:ea typeface="HG丸ｺﾞｼｯｸM-PRO" panose="020F0600000000000000" pitchFamily="50" charset="-128"/>
              </a:rPr>
              <a:t>協会</a:t>
            </a:r>
            <a:endParaRPr lang="en-US" altLang="ja-JP" sz="2600" dirty="0" smtClean="0">
              <a:latin typeface="HG丸ｺﾞｼｯｸM-PRO" panose="020F0600000000000000" pitchFamily="50" charset="-128"/>
              <a:ea typeface="HG丸ｺﾞｼｯｸM-PRO" panose="020F0600000000000000" pitchFamily="50" charset="-128"/>
            </a:endParaRPr>
          </a:p>
          <a:p>
            <a:pPr marL="0" indent="0">
              <a:buNone/>
            </a:pPr>
            <a:endParaRPr lang="ja-JP" altLang="en-US" sz="2600" dirty="0">
              <a:latin typeface="HG丸ｺﾞｼｯｸM-PRO" panose="020F0600000000000000" pitchFamily="50" charset="-128"/>
              <a:ea typeface="HG丸ｺﾞｼｯｸM-PRO" panose="020F0600000000000000" pitchFamily="50" charset="-128"/>
            </a:endParaRPr>
          </a:p>
          <a:p>
            <a:pPr marL="0" indent="0">
              <a:buNone/>
            </a:pPr>
            <a:r>
              <a:rPr lang="ja-JP" altLang="en-US" sz="2600" dirty="0" smtClean="0">
                <a:latin typeface="HG丸ｺﾞｼｯｸM-PRO" panose="020F0600000000000000" pitchFamily="50" charset="-128"/>
                <a:ea typeface="HG丸ｺﾞｼｯｸM-PRO" panose="020F0600000000000000" pitchFamily="50" charset="-128"/>
              </a:rPr>
              <a:t>　</a:t>
            </a:r>
            <a:r>
              <a:rPr lang="en-US" altLang="ja-JP" sz="2600" dirty="0" smtClean="0">
                <a:latin typeface="HG丸ｺﾞｼｯｸM-PRO" panose="020F0600000000000000" pitchFamily="50" charset="-128"/>
                <a:ea typeface="HG丸ｺﾞｼｯｸM-PRO" panose="020F0600000000000000" pitchFamily="50" charset="-128"/>
              </a:rPr>
              <a:t>【</a:t>
            </a:r>
            <a:r>
              <a:rPr lang="ja-JP" altLang="en-US" sz="2600" dirty="0" smtClean="0">
                <a:latin typeface="HG丸ｺﾞｼｯｸM-PRO" panose="020F0600000000000000" pitchFamily="50" charset="-128"/>
                <a:ea typeface="HG丸ｺﾞｼｯｸM-PRO" panose="020F0600000000000000" pitchFamily="50" charset="-128"/>
              </a:rPr>
              <a:t>二次救急病院等</a:t>
            </a:r>
            <a:r>
              <a:rPr lang="en-US" altLang="ja-JP" sz="2600" dirty="0" smtClean="0">
                <a:latin typeface="HG丸ｺﾞｼｯｸM-PRO" panose="020F0600000000000000" pitchFamily="50" charset="-128"/>
                <a:ea typeface="HG丸ｺﾞｼｯｸM-PRO" panose="020F0600000000000000" pitchFamily="50" charset="-128"/>
              </a:rPr>
              <a:t>】</a:t>
            </a:r>
            <a:endParaRPr lang="en-US" altLang="ja-JP" sz="2600" dirty="0">
              <a:latin typeface="HG丸ｺﾞｼｯｸM-PRO" panose="020F0600000000000000" pitchFamily="50" charset="-128"/>
              <a:ea typeface="HG丸ｺﾞｼｯｸM-PRO" panose="020F0600000000000000" pitchFamily="50" charset="-128"/>
            </a:endParaRPr>
          </a:p>
          <a:p>
            <a:pPr marL="0" indent="0">
              <a:buNone/>
            </a:pPr>
            <a:r>
              <a:rPr lang="ja-JP" altLang="en-US" sz="2600" dirty="0" smtClean="0">
                <a:latin typeface="HG丸ｺﾞｼｯｸM-PRO" panose="020F0600000000000000" pitchFamily="50" charset="-128"/>
                <a:ea typeface="HG丸ｺﾞｼｯｸM-PRO" panose="020F0600000000000000" pitchFamily="50" charset="-128"/>
              </a:rPr>
              <a:t>　　　大阪府</a:t>
            </a:r>
            <a:r>
              <a:rPr lang="ja-JP" altLang="en-US" sz="2600" dirty="0">
                <a:latin typeface="HG丸ｺﾞｼｯｸM-PRO" panose="020F0600000000000000" pitchFamily="50" charset="-128"/>
                <a:ea typeface="HG丸ｺﾞｼｯｸM-PRO" panose="020F0600000000000000" pitchFamily="50" charset="-128"/>
              </a:rPr>
              <a:t>病院</a:t>
            </a:r>
            <a:r>
              <a:rPr lang="ja-JP" altLang="en-US" sz="2600" dirty="0" smtClean="0">
                <a:latin typeface="HG丸ｺﾞｼｯｸM-PRO" panose="020F0600000000000000" pitchFamily="50" charset="-128"/>
                <a:ea typeface="HG丸ｺﾞｼｯｸM-PRO" panose="020F0600000000000000" pitchFamily="50" charset="-128"/>
              </a:rPr>
              <a:t>協会</a:t>
            </a:r>
            <a:endParaRPr lang="en-US" altLang="ja-JP" sz="26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600" dirty="0">
                <a:latin typeface="HG丸ｺﾞｼｯｸM-PRO" panose="020F0600000000000000" pitchFamily="50" charset="-128"/>
                <a:ea typeface="HG丸ｺﾞｼｯｸM-PRO" panose="020F0600000000000000" pitchFamily="50" charset="-128"/>
              </a:rPr>
              <a:t>　</a:t>
            </a:r>
            <a:r>
              <a:rPr lang="ja-JP" altLang="en-US" sz="2600" dirty="0" smtClean="0">
                <a:latin typeface="HG丸ｺﾞｼｯｸM-PRO" panose="020F0600000000000000" pitchFamily="50" charset="-128"/>
                <a:ea typeface="HG丸ｺﾞｼｯｸM-PRO" panose="020F0600000000000000" pitchFamily="50" charset="-128"/>
              </a:rPr>
              <a:t>　　大阪府</a:t>
            </a:r>
            <a:r>
              <a:rPr lang="ja-JP" altLang="en-US" sz="2600" dirty="0">
                <a:latin typeface="HG丸ｺﾞｼｯｸM-PRO" panose="020F0600000000000000" pitchFamily="50" charset="-128"/>
                <a:ea typeface="HG丸ｺﾞｼｯｸM-PRO" panose="020F0600000000000000" pitchFamily="50" charset="-128"/>
              </a:rPr>
              <a:t>私立病院</a:t>
            </a:r>
            <a:r>
              <a:rPr lang="ja-JP" altLang="en-US" sz="2600" dirty="0" smtClean="0">
                <a:latin typeface="HG丸ｺﾞｼｯｸM-PRO" panose="020F0600000000000000" pitchFamily="50" charset="-128"/>
                <a:ea typeface="HG丸ｺﾞｼｯｸM-PRO" panose="020F0600000000000000" pitchFamily="50" charset="-128"/>
              </a:rPr>
              <a:t>協会</a:t>
            </a:r>
            <a:endParaRPr lang="en-US" altLang="ja-JP" sz="26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600" dirty="0">
                <a:latin typeface="HG丸ｺﾞｼｯｸM-PRO" panose="020F0600000000000000" pitchFamily="50" charset="-128"/>
                <a:ea typeface="HG丸ｺﾞｼｯｸM-PRO" panose="020F0600000000000000" pitchFamily="50" charset="-128"/>
              </a:rPr>
              <a:t>　</a:t>
            </a:r>
            <a:r>
              <a:rPr lang="ja-JP" altLang="en-US" sz="2600" dirty="0" smtClean="0">
                <a:latin typeface="HG丸ｺﾞｼｯｸM-PRO" panose="020F0600000000000000" pitchFamily="50" charset="-128"/>
                <a:ea typeface="HG丸ｺﾞｼｯｸM-PRO" panose="020F0600000000000000" pitchFamily="50" charset="-128"/>
              </a:rPr>
              <a:t>　　大阪府</a:t>
            </a:r>
            <a:r>
              <a:rPr lang="ja-JP" altLang="en-US" sz="2600" dirty="0">
                <a:latin typeface="HG丸ｺﾞｼｯｸM-PRO" panose="020F0600000000000000" pitchFamily="50" charset="-128"/>
                <a:ea typeface="HG丸ｺﾞｼｯｸM-PRO" panose="020F0600000000000000" pitchFamily="50" charset="-128"/>
              </a:rPr>
              <a:t>救急医療機関連絡協議会</a:t>
            </a:r>
          </a:p>
          <a:p>
            <a:pPr marL="0" indent="0">
              <a:buNone/>
            </a:pPr>
            <a:endParaRPr lang="en-US" altLang="ja-JP" sz="26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600" dirty="0" smtClean="0">
                <a:latin typeface="HG丸ｺﾞｼｯｸM-PRO" panose="020F0600000000000000" pitchFamily="50" charset="-128"/>
                <a:ea typeface="HG丸ｺﾞｼｯｸM-PRO" panose="020F0600000000000000" pitchFamily="50" charset="-128"/>
              </a:rPr>
              <a:t>　</a:t>
            </a:r>
            <a:r>
              <a:rPr lang="en-US" altLang="ja-JP" sz="2600" dirty="0" smtClean="0">
                <a:latin typeface="HG丸ｺﾞｼｯｸM-PRO" panose="020F0600000000000000" pitchFamily="50" charset="-128"/>
                <a:ea typeface="HG丸ｺﾞｼｯｸM-PRO" panose="020F0600000000000000" pitchFamily="50" charset="-128"/>
              </a:rPr>
              <a:t>【</a:t>
            </a:r>
            <a:r>
              <a:rPr lang="ja-JP" altLang="en-US" sz="2600" dirty="0">
                <a:latin typeface="HG丸ｺﾞｼｯｸM-PRO" panose="020F0600000000000000" pitchFamily="50" charset="-128"/>
                <a:ea typeface="HG丸ｺﾞｼｯｸM-PRO" panose="020F0600000000000000" pitchFamily="50" charset="-128"/>
              </a:rPr>
              <a:t>医師会</a:t>
            </a:r>
            <a:r>
              <a:rPr lang="en-US" altLang="ja-JP" sz="2600" dirty="0">
                <a:latin typeface="HG丸ｺﾞｼｯｸM-PRO" panose="020F0600000000000000" pitchFamily="50" charset="-128"/>
                <a:ea typeface="HG丸ｺﾞｼｯｸM-PRO" panose="020F0600000000000000" pitchFamily="50" charset="-128"/>
              </a:rPr>
              <a:t>】</a:t>
            </a:r>
          </a:p>
          <a:p>
            <a:pPr marL="0" indent="0">
              <a:buNone/>
            </a:pPr>
            <a:r>
              <a:rPr lang="ja-JP" altLang="en-US" sz="2600" dirty="0">
                <a:latin typeface="HG丸ｺﾞｼｯｸM-PRO" panose="020F0600000000000000" pitchFamily="50" charset="-128"/>
                <a:ea typeface="HG丸ｺﾞｼｯｸM-PRO" panose="020F0600000000000000" pitchFamily="50" charset="-128"/>
              </a:rPr>
              <a:t>　　　大阪府医師会</a:t>
            </a:r>
          </a:p>
          <a:p>
            <a:pPr marL="0" indent="0">
              <a:buNone/>
            </a:pPr>
            <a:endParaRPr lang="en-US" altLang="ja-JP" sz="26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600" dirty="0" smtClean="0">
                <a:latin typeface="HG丸ｺﾞｼｯｸM-PRO" panose="020F0600000000000000" pitchFamily="50" charset="-128"/>
                <a:ea typeface="HG丸ｺﾞｼｯｸM-PRO" panose="020F0600000000000000" pitchFamily="50" charset="-128"/>
              </a:rPr>
              <a:t>　</a:t>
            </a:r>
            <a:r>
              <a:rPr lang="en-US" altLang="ja-JP" sz="2600" dirty="0" smtClean="0">
                <a:latin typeface="HG丸ｺﾞｼｯｸM-PRO" panose="020F0600000000000000" pitchFamily="50" charset="-128"/>
                <a:ea typeface="HG丸ｺﾞｼｯｸM-PRO" panose="020F0600000000000000" pitchFamily="50" charset="-128"/>
              </a:rPr>
              <a:t>【</a:t>
            </a:r>
            <a:r>
              <a:rPr lang="ja-JP" altLang="en-US" sz="2600" dirty="0">
                <a:latin typeface="HG丸ｺﾞｼｯｸM-PRO" panose="020F0600000000000000" pitchFamily="50" charset="-128"/>
                <a:ea typeface="HG丸ｺﾞｼｯｸM-PRO" panose="020F0600000000000000" pitchFamily="50" charset="-128"/>
              </a:rPr>
              <a:t>行政</a:t>
            </a:r>
            <a:r>
              <a:rPr lang="en-US" altLang="ja-JP" sz="2600" dirty="0">
                <a:latin typeface="HG丸ｺﾞｼｯｸM-PRO" panose="020F0600000000000000" pitchFamily="50" charset="-128"/>
                <a:ea typeface="HG丸ｺﾞｼｯｸM-PRO" panose="020F0600000000000000" pitchFamily="50" charset="-128"/>
              </a:rPr>
              <a:t>】</a:t>
            </a:r>
          </a:p>
          <a:p>
            <a:pPr marL="0" indent="0">
              <a:buNone/>
            </a:pPr>
            <a:r>
              <a:rPr lang="ja-JP" altLang="en-US" sz="2600" dirty="0">
                <a:latin typeface="HG丸ｺﾞｼｯｸM-PRO" panose="020F0600000000000000" pitchFamily="50" charset="-128"/>
                <a:ea typeface="HG丸ｺﾞｼｯｸM-PRO" panose="020F0600000000000000" pitchFamily="50" charset="-128"/>
              </a:rPr>
              <a:t>　　　大阪府・大阪市・</a:t>
            </a:r>
            <a:r>
              <a:rPr lang="ja-JP" altLang="en-US" sz="2600" dirty="0" smtClean="0">
                <a:latin typeface="HG丸ｺﾞｼｯｸM-PRO" panose="020F0600000000000000" pitchFamily="50" charset="-128"/>
                <a:ea typeface="HG丸ｺﾞｼｯｸM-PRO" panose="020F0600000000000000" pitchFamily="50" charset="-128"/>
              </a:rPr>
              <a:t>堺市　　　</a:t>
            </a:r>
            <a:endParaRPr kumimoji="1" lang="ja-JP" altLang="en-US" dirty="0"/>
          </a:p>
        </p:txBody>
      </p:sp>
    </p:spTree>
    <p:extLst>
      <p:ext uri="{BB962C8B-B14F-4D97-AF65-F5344CB8AC3E}">
        <p14:creationId xmlns:p14="http://schemas.microsoft.com/office/powerpoint/2010/main" val="42916548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角丸四角形 70"/>
          <p:cNvSpPr/>
          <p:nvPr/>
        </p:nvSpPr>
        <p:spPr>
          <a:xfrm>
            <a:off x="312600" y="4484565"/>
            <a:ext cx="1832088" cy="60061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精神科コンサルテーション</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患者受け入れ体制確保</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一般科サポート医の配置</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角丸四角形 37"/>
          <p:cNvSpPr/>
          <p:nvPr/>
        </p:nvSpPr>
        <p:spPr>
          <a:xfrm>
            <a:off x="5147479" y="1928557"/>
            <a:ext cx="4326704" cy="1579808"/>
          </a:xfrm>
          <a:prstGeom prst="roundRect">
            <a:avLst/>
          </a:prstGeom>
          <a:solidFill>
            <a:schemeClr val="accent3">
              <a:lumMod val="60000"/>
              <a:lumOff val="40000"/>
            </a:schemeClr>
          </a:solidFill>
          <a:ln>
            <a:noFill/>
            <a:prstDash val="dash"/>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下矢印 17"/>
          <p:cNvSpPr/>
          <p:nvPr/>
        </p:nvSpPr>
        <p:spPr>
          <a:xfrm>
            <a:off x="6211369" y="3331685"/>
            <a:ext cx="302104" cy="768604"/>
          </a:xfrm>
          <a:prstGeom prst="downArrow">
            <a:avLst>
              <a:gd name="adj1" fmla="val 50000"/>
              <a:gd name="adj2" fmla="val 40000"/>
            </a:avLst>
          </a:prstGeom>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dirty="0">
              <a:solidFill>
                <a:prstClr val="white"/>
              </a:solidFill>
            </a:endParaRPr>
          </a:p>
        </p:txBody>
      </p:sp>
      <p:sp>
        <p:nvSpPr>
          <p:cNvPr id="2" name="タイトル 1"/>
          <p:cNvSpPr>
            <a:spLocks noGrp="1"/>
          </p:cNvSpPr>
          <p:nvPr>
            <p:ph type="title"/>
          </p:nvPr>
        </p:nvSpPr>
        <p:spPr>
          <a:xfrm>
            <a:off x="495300" y="404664"/>
            <a:ext cx="8915400" cy="792088"/>
          </a:xfrm>
        </p:spPr>
        <p:txBody>
          <a:bodyPr>
            <a:normAutofit/>
          </a:bodyPr>
          <a:lstStyle/>
          <a:p>
            <a:r>
              <a:rPr lang="ja-JP" altLang="en-US" sz="3200" dirty="0" smtClean="0">
                <a:latin typeface="HG丸ｺﾞｼｯｸM-PRO" panose="020F0600000000000000" pitchFamily="50" charset="-128"/>
                <a:ea typeface="HG丸ｺﾞｼｯｸM-PRO" panose="020F0600000000000000" pitchFamily="50" charset="-128"/>
              </a:rPr>
              <a:t>大阪府の</a:t>
            </a:r>
            <a:r>
              <a:rPr kumimoji="1" lang="ja-JP" altLang="en-US" sz="3200" dirty="0" smtClean="0">
                <a:latin typeface="HG丸ｺﾞｼｯｸM-PRO" panose="020F0600000000000000" pitchFamily="50" charset="-128"/>
                <a:ea typeface="HG丸ｺﾞｼｯｸM-PRO" panose="020F0600000000000000" pitchFamily="50" charset="-128"/>
              </a:rPr>
              <a:t>精神科救急医療システム</a:t>
            </a:r>
            <a:endParaRPr kumimoji="1" lang="ja-JP" altLang="en-US" sz="2000" dirty="0">
              <a:latin typeface="HG丸ｺﾞｼｯｸM-PRO" panose="020F0600000000000000" pitchFamily="50" charset="-128"/>
              <a:ea typeface="HG丸ｺﾞｼｯｸM-PRO" panose="020F0600000000000000" pitchFamily="50" charset="-128"/>
            </a:endParaRPr>
          </a:p>
        </p:txBody>
      </p:sp>
      <p:sp>
        <p:nvSpPr>
          <p:cNvPr id="7" name="角丸四角形 6"/>
          <p:cNvSpPr/>
          <p:nvPr/>
        </p:nvSpPr>
        <p:spPr>
          <a:xfrm>
            <a:off x="213427" y="8162885"/>
            <a:ext cx="5282401" cy="1565527"/>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ja-JP" altLang="en-US">
              <a:solidFill>
                <a:prstClr val="white"/>
              </a:solidFill>
            </a:endParaRPr>
          </a:p>
        </p:txBody>
      </p:sp>
      <p:sp>
        <p:nvSpPr>
          <p:cNvPr id="17" name="下矢印 16"/>
          <p:cNvSpPr/>
          <p:nvPr/>
        </p:nvSpPr>
        <p:spPr>
          <a:xfrm>
            <a:off x="8970127" y="4139522"/>
            <a:ext cx="323174" cy="801645"/>
          </a:xfrm>
          <a:prstGeom prst="downArrow">
            <a:avLst>
              <a:gd name="adj1" fmla="val 50000"/>
              <a:gd name="adj2" fmla="val 40000"/>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solidFill>
                <a:prstClr val="white"/>
              </a:solidFill>
            </a:endParaRPr>
          </a:p>
        </p:txBody>
      </p:sp>
      <p:sp>
        <p:nvSpPr>
          <p:cNvPr id="19" name="円/楕円 18"/>
          <p:cNvSpPr/>
          <p:nvPr/>
        </p:nvSpPr>
        <p:spPr>
          <a:xfrm>
            <a:off x="8712403" y="3668245"/>
            <a:ext cx="833788" cy="50494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有り</a:t>
            </a:r>
          </a:p>
        </p:txBody>
      </p:sp>
      <p:sp>
        <p:nvSpPr>
          <p:cNvPr id="20" name="角丸四角形 19"/>
          <p:cNvSpPr/>
          <p:nvPr/>
        </p:nvSpPr>
        <p:spPr>
          <a:xfrm>
            <a:off x="3737959" y="1241929"/>
            <a:ext cx="1058862" cy="432803"/>
          </a:xfrm>
          <a:prstGeom prst="round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本人・家族</a:t>
            </a:r>
          </a:p>
        </p:txBody>
      </p:sp>
      <p:sp>
        <p:nvSpPr>
          <p:cNvPr id="21" name="角丸四角形 20"/>
          <p:cNvSpPr/>
          <p:nvPr/>
        </p:nvSpPr>
        <p:spPr>
          <a:xfrm>
            <a:off x="5249646" y="1253868"/>
            <a:ext cx="1018735" cy="408912"/>
          </a:xfrm>
          <a:prstGeom prst="round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消　防</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24"/>
          <p:cNvSpPr/>
          <p:nvPr/>
        </p:nvSpPr>
        <p:spPr>
          <a:xfrm>
            <a:off x="776536" y="1241929"/>
            <a:ext cx="2556623" cy="432803"/>
          </a:xfrm>
          <a:prstGeom prst="round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医療機関</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3244042" y="3674121"/>
            <a:ext cx="1531243" cy="533447"/>
          </a:xfrm>
          <a:prstGeom prst="rect">
            <a:avLst/>
          </a:prstGeom>
          <a:solidFill>
            <a:schemeClr val="accent4">
              <a:lumMod val="20000"/>
              <a:lumOff val="80000"/>
            </a:schemeClr>
          </a:solidFill>
        </p:spPr>
        <p:style>
          <a:lnRef idx="3">
            <a:schemeClr val="lt1"/>
          </a:lnRef>
          <a:fillRef idx="1">
            <a:schemeClr val="accent5"/>
          </a:fillRef>
          <a:effectRef idx="1">
            <a:schemeClr val="accent5"/>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精神科</a:t>
            </a:r>
            <a:r>
              <a:rPr lang="ja-JP" altLang="en-US"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救急診療所</a:t>
            </a:r>
            <a:endParaRPr lang="en-US" altLang="ja-JP"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（大阪市内）</a:t>
            </a:r>
            <a:endParaRPr lang="en-US" altLang="ja-JP"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角丸四角形 21"/>
          <p:cNvSpPr/>
          <p:nvPr/>
        </p:nvSpPr>
        <p:spPr>
          <a:xfrm>
            <a:off x="6704123" y="1273025"/>
            <a:ext cx="2065301" cy="401707"/>
          </a:xfrm>
          <a:prstGeom prst="round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警　　察</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角丸四角形 2"/>
          <p:cNvSpPr/>
          <p:nvPr/>
        </p:nvSpPr>
        <p:spPr>
          <a:xfrm>
            <a:off x="2777439" y="2804151"/>
            <a:ext cx="2160240" cy="52753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精神科の救急医療に関する</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本人・家族等からの</a:t>
            </a:r>
            <a:r>
              <a:rPr kumimoji="1"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相談窓口</a:t>
            </a:r>
            <a:endParaRPr kumimoji="1" lang="ja-JP" altLang="en-US" sz="11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2727991" y="2156073"/>
            <a:ext cx="2281696" cy="648072"/>
          </a:xfrm>
          <a:prstGeom prst="rect">
            <a:avLst/>
          </a:prstGeom>
          <a:ln>
            <a:solidFill>
              <a:schemeClr val="accent1">
                <a:lumMod val="75000"/>
              </a:schemeClr>
            </a:solidFill>
          </a:ln>
          <a:effectLst>
            <a:glow rad="101600">
              <a:schemeClr val="accent5">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おおさか精神科救急</a:t>
            </a:r>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ダイヤル</a:t>
            </a:r>
            <a:endParaRPr lang="en-US" altLang="ja-JP"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（民間団体に委託）</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8250047" y="4941168"/>
            <a:ext cx="1363322" cy="2667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kern="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公的病院</a:t>
            </a:r>
          </a:p>
        </p:txBody>
      </p:sp>
      <p:sp>
        <p:nvSpPr>
          <p:cNvPr id="30" name="正方形/長方形 29"/>
          <p:cNvSpPr/>
          <p:nvPr/>
        </p:nvSpPr>
        <p:spPr>
          <a:xfrm>
            <a:off x="3388058" y="5615541"/>
            <a:ext cx="1512168" cy="1125827"/>
          </a:xfrm>
          <a:prstGeom prst="rect">
            <a:avLst/>
          </a:prstGeom>
          <a:solidFill>
            <a:schemeClr val="bg1"/>
          </a:solidFill>
          <a:ln>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5" name="正方形/長方形 34"/>
          <p:cNvSpPr/>
          <p:nvPr/>
        </p:nvSpPr>
        <p:spPr>
          <a:xfrm>
            <a:off x="3570050" y="5562709"/>
            <a:ext cx="1143788" cy="269592"/>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平日昼間等</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右矢印 59"/>
          <p:cNvSpPr/>
          <p:nvPr/>
        </p:nvSpPr>
        <p:spPr>
          <a:xfrm>
            <a:off x="4972542" y="2887894"/>
            <a:ext cx="531062" cy="360040"/>
          </a:xfrm>
          <a:prstGeom prst="rightArrow">
            <a:avLst/>
          </a:prstGeom>
          <a:solidFill>
            <a:schemeClr val="bg1"/>
          </a:solidFill>
          <a:ln>
            <a:prstDash val="sysDash"/>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曲折矢印 5"/>
          <p:cNvSpPr/>
          <p:nvPr/>
        </p:nvSpPr>
        <p:spPr>
          <a:xfrm flipH="1" flipV="1">
            <a:off x="4796820" y="3007727"/>
            <a:ext cx="1164553" cy="1131789"/>
          </a:xfrm>
          <a:prstGeom prst="bentArrow">
            <a:avLst>
              <a:gd name="adj1" fmla="val 12218"/>
              <a:gd name="adj2" fmla="val 13676"/>
              <a:gd name="adj3" fmla="val 23693"/>
              <a:gd name="adj4" fmla="val 34493"/>
            </a:avLst>
          </a:prstGeom>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9" name="角丸四角形 38"/>
          <p:cNvSpPr/>
          <p:nvPr/>
        </p:nvSpPr>
        <p:spPr>
          <a:xfrm>
            <a:off x="5503601" y="2804151"/>
            <a:ext cx="1700881" cy="52753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精神科救急医療受診</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にかかる</a:t>
            </a:r>
            <a:r>
              <a:rPr kumimoji="1"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調整窓口</a:t>
            </a:r>
            <a:endParaRPr kumimoji="1" lang="ja-JP" altLang="en-US" sz="11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5404282" y="2157790"/>
            <a:ext cx="1872208" cy="646361"/>
          </a:xfrm>
          <a:prstGeom prst="rect">
            <a:avLst/>
          </a:prstGeom>
          <a:ln>
            <a:solidFill>
              <a:schemeClr val="accent1">
                <a:lumMod val="75000"/>
              </a:schemeClr>
            </a:solidFill>
          </a:ln>
          <a:effectLst>
            <a:glow rad="101600">
              <a:schemeClr val="accent5">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おおさか精神科救急</a:t>
            </a:r>
            <a:endParaRPr lang="en-US" altLang="ja-JP"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医療情報</a:t>
            </a:r>
            <a:r>
              <a:rPr lang="ja-JP" altLang="en-US" sz="1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センター</a:t>
            </a:r>
          </a:p>
        </p:txBody>
      </p:sp>
      <p:sp>
        <p:nvSpPr>
          <p:cNvPr id="34" name="円/楕円 33"/>
          <p:cNvSpPr/>
          <p:nvPr/>
        </p:nvSpPr>
        <p:spPr>
          <a:xfrm>
            <a:off x="7871013" y="3679448"/>
            <a:ext cx="811082" cy="492853"/>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無し</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台形 22"/>
          <p:cNvSpPr/>
          <p:nvPr/>
        </p:nvSpPr>
        <p:spPr>
          <a:xfrm>
            <a:off x="7962014" y="3337041"/>
            <a:ext cx="1368153" cy="342648"/>
          </a:xfrm>
          <a:prstGeom prst="trapezoid">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診察要件の有無</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角丸四角形 39"/>
          <p:cNvSpPr/>
          <p:nvPr/>
        </p:nvSpPr>
        <p:spPr>
          <a:xfrm>
            <a:off x="7996340" y="2804151"/>
            <a:ext cx="1261819" cy="52753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緊急措置診察</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実施の</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判断</a:t>
            </a:r>
            <a:r>
              <a:rPr kumimoji="1"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窓口</a:t>
            </a:r>
            <a:endParaRPr kumimoji="1" lang="ja-JP" altLang="en-US" sz="11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7890006" y="2163434"/>
            <a:ext cx="1368153" cy="640717"/>
          </a:xfrm>
          <a:prstGeom prst="rect">
            <a:avLst/>
          </a:prstGeom>
          <a:ln>
            <a:solidFill>
              <a:schemeClr val="accent1">
                <a:lumMod val="75000"/>
              </a:schemeClr>
            </a:solidFill>
          </a:ln>
          <a:effectLst>
            <a:glow rad="101600">
              <a:schemeClr val="accent5">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緊急措置</a:t>
            </a:r>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診察</a:t>
            </a:r>
            <a:endParaRPr lang="en-US" altLang="ja-JP"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受付</a:t>
            </a:r>
            <a:r>
              <a:rPr lang="ja-JP" altLang="en-US" sz="1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窓口</a:t>
            </a:r>
          </a:p>
        </p:txBody>
      </p:sp>
      <p:sp>
        <p:nvSpPr>
          <p:cNvPr id="62" name="正方形/長方形 61"/>
          <p:cNvSpPr/>
          <p:nvPr/>
        </p:nvSpPr>
        <p:spPr>
          <a:xfrm>
            <a:off x="7553787" y="1928556"/>
            <a:ext cx="2151741" cy="4092732"/>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32" name="二等辺三角形 31"/>
          <p:cNvSpPr/>
          <p:nvPr/>
        </p:nvSpPr>
        <p:spPr>
          <a:xfrm rot="10800000">
            <a:off x="8409424" y="1748557"/>
            <a:ext cx="360000" cy="360000"/>
          </a:xfrm>
          <a:prstGeom prst="triangle">
            <a:avLst/>
          </a:prstGeom>
        </p:spPr>
        <p:style>
          <a:lnRef idx="1">
            <a:schemeClr val="accent4"/>
          </a:lnRef>
          <a:fillRef idx="3">
            <a:schemeClr val="accent4"/>
          </a:fillRef>
          <a:effectRef idx="2">
            <a:schemeClr val="accent4"/>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solidFill>
                <a:prstClr val="white"/>
              </a:solidFill>
            </a:endParaRPr>
          </a:p>
        </p:txBody>
      </p:sp>
      <p:sp>
        <p:nvSpPr>
          <p:cNvPr id="63" name="正方形/長方形 62"/>
          <p:cNvSpPr/>
          <p:nvPr/>
        </p:nvSpPr>
        <p:spPr>
          <a:xfrm>
            <a:off x="7509741" y="4329336"/>
            <a:ext cx="1003754" cy="539824"/>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緊急措置</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システム</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3581441" y="6049192"/>
            <a:ext cx="1132398" cy="576064"/>
          </a:xfrm>
          <a:prstGeom prst="round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精神科病床のある一般病院</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角丸四角形 63"/>
          <p:cNvSpPr/>
          <p:nvPr/>
        </p:nvSpPr>
        <p:spPr>
          <a:xfrm>
            <a:off x="213427" y="1448856"/>
            <a:ext cx="1592628" cy="324000"/>
          </a:xfrm>
          <a:prstGeom prst="roundRect">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二次救急病院等</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下矢印 66"/>
          <p:cNvSpPr/>
          <p:nvPr/>
        </p:nvSpPr>
        <p:spPr>
          <a:xfrm>
            <a:off x="992560" y="2804146"/>
            <a:ext cx="412158" cy="559144"/>
          </a:xfrm>
          <a:prstGeom prst="downArrow">
            <a:avLst>
              <a:gd name="adj1" fmla="val 50000"/>
              <a:gd name="adj2" fmla="val 40000"/>
            </a:avLst>
          </a:prstGeom>
        </p:spPr>
        <p:style>
          <a:lnRef idx="3">
            <a:schemeClr val="lt1"/>
          </a:lnRef>
          <a:fillRef idx="1">
            <a:schemeClr val="accent1"/>
          </a:fillRef>
          <a:effectRef idx="1">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dirty="0">
              <a:solidFill>
                <a:prstClr val="white"/>
              </a:solidFill>
            </a:endParaRPr>
          </a:p>
        </p:txBody>
      </p:sp>
      <p:sp>
        <p:nvSpPr>
          <p:cNvPr id="66" name="正方形/長方形 65"/>
          <p:cNvSpPr/>
          <p:nvPr/>
        </p:nvSpPr>
        <p:spPr>
          <a:xfrm>
            <a:off x="653128" y="2163434"/>
            <a:ext cx="1080121" cy="648072"/>
          </a:xfrm>
          <a:prstGeom prst="rect">
            <a:avLst/>
          </a:prstGeom>
          <a:ln>
            <a:solidFill>
              <a:schemeClr val="accent1">
                <a:lumMod val="75000"/>
              </a:schemeClr>
            </a:solidFill>
          </a:ln>
          <a:effectLst>
            <a:glow rad="101600">
              <a:schemeClr val="accent5">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専用</a:t>
            </a:r>
            <a:endParaRPr lang="en-US" altLang="ja-JP"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ナビダイヤル</a:t>
            </a:r>
            <a:endParaRPr lang="en-US" altLang="ja-JP"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8" name="グループ化 67"/>
          <p:cNvGrpSpPr/>
          <p:nvPr/>
        </p:nvGrpSpPr>
        <p:grpSpPr>
          <a:xfrm>
            <a:off x="272480" y="3429000"/>
            <a:ext cx="1841421" cy="1034955"/>
            <a:chOff x="7316540" y="4678205"/>
            <a:chExt cx="1471824" cy="1034955"/>
          </a:xfrm>
        </p:grpSpPr>
        <p:sp>
          <p:nvSpPr>
            <p:cNvPr id="69" name="正方形/長方形 68"/>
            <p:cNvSpPr/>
            <p:nvPr/>
          </p:nvSpPr>
          <p:spPr>
            <a:xfrm>
              <a:off x="7316540" y="4678205"/>
              <a:ext cx="1471822" cy="504000"/>
            </a:xfrm>
            <a:prstGeom prst="rect">
              <a:avLst/>
            </a:prstGeom>
            <a:ln/>
          </p:spPr>
          <p:style>
            <a:lnRef idx="3">
              <a:schemeClr val="lt1"/>
            </a:lnRef>
            <a:fillRef idx="1">
              <a:schemeClr val="accent2"/>
            </a:fillRef>
            <a:effectRef idx="1">
              <a:schemeClr val="accent2"/>
            </a:effectRef>
            <a:fontRef idx="minor">
              <a:schemeClr val="lt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sz="1400" b="1" kern="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合併症支援病院</a:t>
              </a:r>
              <a:endParaRPr lang="en-US" altLang="ja-JP" sz="1400" b="1" kern="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1400" b="1" kern="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（輪番）</a:t>
              </a:r>
            </a:p>
          </p:txBody>
        </p:sp>
        <p:sp>
          <p:nvSpPr>
            <p:cNvPr id="70" name="正方形/長方形 69"/>
            <p:cNvSpPr/>
            <p:nvPr/>
          </p:nvSpPr>
          <p:spPr>
            <a:xfrm>
              <a:off x="7316541" y="5209160"/>
              <a:ext cx="1471823" cy="504000"/>
            </a:xfrm>
            <a:prstGeom prst="rect">
              <a:avLst/>
            </a:prstGeom>
            <a:ln/>
          </p:spPr>
          <p:style>
            <a:lnRef idx="3">
              <a:schemeClr val="lt1"/>
            </a:lnRef>
            <a:fillRef idx="1">
              <a:schemeClr val="accent2"/>
            </a:fillRef>
            <a:effectRef idx="1">
              <a:schemeClr val="accent2"/>
            </a:effectRef>
            <a:fontRef idx="minor">
              <a:schemeClr val="lt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sz="1400" b="1" kern="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合併症支援</a:t>
              </a:r>
              <a:r>
                <a:rPr lang="ja-JP" altLang="en-US" sz="1400" b="1" kern="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病院</a:t>
              </a:r>
              <a:endParaRPr lang="en-US" altLang="ja-JP" sz="1400" b="1" kern="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1400" b="1" kern="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（輪番）</a:t>
              </a:r>
            </a:p>
          </p:txBody>
        </p:sp>
      </p:grpSp>
      <p:sp>
        <p:nvSpPr>
          <p:cNvPr id="72" name="角丸四角形 71"/>
          <p:cNvSpPr/>
          <p:nvPr/>
        </p:nvSpPr>
        <p:spPr>
          <a:xfrm>
            <a:off x="128464" y="1944671"/>
            <a:ext cx="2161214" cy="3577536"/>
          </a:xfrm>
          <a:prstGeom prst="roundRect">
            <a:avLst>
              <a:gd name="adj" fmla="val 7635"/>
            </a:avLst>
          </a:prstGeom>
          <a:noFill/>
          <a:ln w="762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二等辺三角形 64"/>
          <p:cNvSpPr/>
          <p:nvPr/>
        </p:nvSpPr>
        <p:spPr>
          <a:xfrm rot="10800000">
            <a:off x="992600" y="1772856"/>
            <a:ext cx="360000" cy="360000"/>
          </a:xfrm>
          <a:prstGeom prst="triangle">
            <a:avLst/>
          </a:prstGeom>
        </p:spPr>
        <p:style>
          <a:lnRef idx="1">
            <a:schemeClr val="accent4"/>
          </a:lnRef>
          <a:fillRef idx="3">
            <a:schemeClr val="accent4"/>
          </a:fillRef>
          <a:effectRef idx="2">
            <a:schemeClr val="accent4"/>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solidFill>
                <a:prstClr val="white"/>
              </a:solidFill>
            </a:endParaRPr>
          </a:p>
        </p:txBody>
      </p:sp>
      <p:sp>
        <p:nvSpPr>
          <p:cNvPr id="74" name="正方形/長方形 73"/>
          <p:cNvSpPr/>
          <p:nvPr/>
        </p:nvSpPr>
        <p:spPr>
          <a:xfrm>
            <a:off x="340454" y="5207868"/>
            <a:ext cx="1776379" cy="468654"/>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合併症支援システム</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8" name="L 字 77"/>
          <p:cNvSpPr/>
          <p:nvPr/>
        </p:nvSpPr>
        <p:spPr>
          <a:xfrm rot="10800000">
            <a:off x="2532310" y="1904666"/>
            <a:ext cx="4869076" cy="4116622"/>
          </a:xfrm>
          <a:prstGeom prst="corner">
            <a:avLst>
              <a:gd name="adj1" fmla="val 74266"/>
              <a:gd name="adj2" fmla="val 48717"/>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5" name="曲折矢印 4"/>
          <p:cNvSpPr/>
          <p:nvPr/>
        </p:nvSpPr>
        <p:spPr>
          <a:xfrm rot="16200000">
            <a:off x="6979764" y="3128692"/>
            <a:ext cx="621663" cy="1090859"/>
          </a:xfrm>
          <a:prstGeom prst="bentArrow">
            <a:avLst>
              <a:gd name="adj1" fmla="val 21006"/>
              <a:gd name="adj2" fmla="val 24312"/>
              <a:gd name="adj3" fmla="val 17375"/>
              <a:gd name="adj4" fmla="val 43750"/>
            </a:avLst>
          </a:prstGeom>
          <a:solidFill>
            <a:schemeClr val="bg1"/>
          </a:solidFill>
          <a:ln>
            <a:prstDash val="sysDash"/>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二等辺三角形 13"/>
          <p:cNvSpPr/>
          <p:nvPr/>
        </p:nvSpPr>
        <p:spPr>
          <a:xfrm rot="10800000">
            <a:off x="5601376" y="1748557"/>
            <a:ext cx="360000" cy="360000"/>
          </a:xfrm>
          <a:prstGeom prst="triangle">
            <a:avLst/>
          </a:prstGeom>
        </p:spPr>
        <p:style>
          <a:lnRef idx="1">
            <a:schemeClr val="accent4"/>
          </a:lnRef>
          <a:fillRef idx="3">
            <a:schemeClr val="accent4"/>
          </a:fillRef>
          <a:effectRef idx="2">
            <a:schemeClr val="accent4"/>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solidFill>
                <a:prstClr val="white"/>
              </a:solidFill>
            </a:endParaRPr>
          </a:p>
        </p:txBody>
      </p:sp>
      <p:sp>
        <p:nvSpPr>
          <p:cNvPr id="15" name="二等辺三角形 14"/>
          <p:cNvSpPr/>
          <p:nvPr/>
        </p:nvSpPr>
        <p:spPr>
          <a:xfrm rot="10800000">
            <a:off x="6745163" y="1748557"/>
            <a:ext cx="360000" cy="360000"/>
          </a:xfrm>
          <a:prstGeom prst="triangle">
            <a:avLst/>
          </a:prstGeom>
        </p:spPr>
        <p:style>
          <a:lnRef idx="1">
            <a:schemeClr val="accent4"/>
          </a:lnRef>
          <a:fillRef idx="3">
            <a:schemeClr val="accent4"/>
          </a:fillRef>
          <a:effectRef idx="2">
            <a:schemeClr val="accent4"/>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solidFill>
                <a:prstClr val="white"/>
              </a:solidFill>
            </a:endParaRPr>
          </a:p>
        </p:txBody>
      </p:sp>
      <p:sp>
        <p:nvSpPr>
          <p:cNvPr id="12" name="二等辺三角形 11"/>
          <p:cNvSpPr/>
          <p:nvPr/>
        </p:nvSpPr>
        <p:spPr>
          <a:xfrm rot="10800000">
            <a:off x="2884042" y="1748557"/>
            <a:ext cx="360000" cy="360000"/>
          </a:xfrm>
          <a:prstGeom prst="triangle">
            <a:avLst/>
          </a:prstGeom>
        </p:spPr>
        <p:style>
          <a:lnRef idx="1">
            <a:schemeClr val="accent4"/>
          </a:lnRef>
          <a:fillRef idx="3">
            <a:schemeClr val="accent4"/>
          </a:fillRef>
          <a:effectRef idx="2">
            <a:schemeClr val="accent4"/>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solidFill>
                <a:prstClr val="white"/>
              </a:solidFill>
            </a:endParaRPr>
          </a:p>
        </p:txBody>
      </p:sp>
      <p:sp>
        <p:nvSpPr>
          <p:cNvPr id="13" name="二等辺三角形 12"/>
          <p:cNvSpPr/>
          <p:nvPr/>
        </p:nvSpPr>
        <p:spPr>
          <a:xfrm rot="10800000">
            <a:off x="4110642" y="1748557"/>
            <a:ext cx="360000" cy="360000"/>
          </a:xfrm>
          <a:prstGeom prst="triangle">
            <a:avLst/>
          </a:prstGeom>
        </p:spPr>
        <p:style>
          <a:lnRef idx="1">
            <a:schemeClr val="accent4"/>
          </a:lnRef>
          <a:fillRef idx="3">
            <a:schemeClr val="accent4"/>
          </a:fillRef>
          <a:effectRef idx="2">
            <a:schemeClr val="accent4"/>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solidFill>
                <a:prstClr val="white"/>
              </a:solidFill>
            </a:endParaRPr>
          </a:p>
        </p:txBody>
      </p:sp>
      <p:sp>
        <p:nvSpPr>
          <p:cNvPr id="61" name="正方形/長方形 60"/>
          <p:cNvSpPr/>
          <p:nvPr/>
        </p:nvSpPr>
        <p:spPr>
          <a:xfrm>
            <a:off x="3917982" y="4679711"/>
            <a:ext cx="1591713" cy="405205"/>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救急医療システム</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円/楕円 72"/>
          <p:cNvSpPr/>
          <p:nvPr/>
        </p:nvSpPr>
        <p:spPr>
          <a:xfrm rot="1368109">
            <a:off x="1618998" y="1775551"/>
            <a:ext cx="964148" cy="566375"/>
          </a:xfrm>
          <a:prstGeom prst="ellipse">
            <a:avLst/>
          </a:prstGeom>
          <a:ln w="57150">
            <a:solidFill>
              <a:srgbClr val="00B0F0"/>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新設</a:t>
            </a:r>
            <a:endParaRPr kumimoji="1" lang="ja-JP" altLang="en-US"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角丸四角形吹き出し 78"/>
          <p:cNvSpPr/>
          <p:nvPr/>
        </p:nvSpPr>
        <p:spPr>
          <a:xfrm>
            <a:off x="8844167" y="1544951"/>
            <a:ext cx="972000" cy="455810"/>
          </a:xfrm>
          <a:prstGeom prst="wedgeRoundRectCallout">
            <a:avLst>
              <a:gd name="adj1" fmla="val -23309"/>
              <a:gd name="adj2" fmla="val 95935"/>
              <a:gd name="adj3" fmla="val 1666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自傷他害の恐れのある場合</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正方形/長方形 79"/>
          <p:cNvSpPr/>
          <p:nvPr/>
        </p:nvSpPr>
        <p:spPr>
          <a:xfrm>
            <a:off x="132142" y="5787320"/>
            <a:ext cx="3030615" cy="666016"/>
          </a:xfrm>
          <a:prstGeom prst="rect">
            <a:avLst/>
          </a:prstGeom>
          <a:ln w="9525"/>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800"/>
              </a:lnSpc>
              <a:buFont typeface="Arial" panose="020B0604020202020204" pitchFamily="34" charset="0"/>
              <a:buChar char="•"/>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救急医療情報センターと緊急措置診察受付窓口は大阪府こころの健康総合センター内に設置</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1" name="グループ化 40"/>
          <p:cNvGrpSpPr/>
          <p:nvPr/>
        </p:nvGrpSpPr>
        <p:grpSpPr>
          <a:xfrm>
            <a:off x="4972538" y="5661249"/>
            <a:ext cx="4141838" cy="1008111"/>
            <a:chOff x="4771835" y="5517238"/>
            <a:chExt cx="4141838" cy="1008111"/>
          </a:xfrm>
        </p:grpSpPr>
        <p:sp>
          <p:nvSpPr>
            <p:cNvPr id="57" name="曲折矢印 56"/>
            <p:cNvSpPr/>
            <p:nvPr/>
          </p:nvSpPr>
          <p:spPr>
            <a:xfrm flipH="1" flipV="1">
              <a:off x="4771839" y="5517238"/>
              <a:ext cx="4141834" cy="936103"/>
            </a:xfrm>
            <a:prstGeom prst="bentArrow">
              <a:avLst>
                <a:gd name="adj1" fmla="val 18109"/>
                <a:gd name="adj2" fmla="val 19146"/>
                <a:gd name="adj3" fmla="val 23693"/>
                <a:gd name="adj4" fmla="val 43750"/>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solidFill>
                  <a:schemeClr val="tx1"/>
                </a:solidFill>
              </a:endParaRPr>
            </a:p>
          </p:txBody>
        </p:sp>
        <p:sp>
          <p:nvSpPr>
            <p:cNvPr id="56" name="曲折矢印 55"/>
            <p:cNvSpPr/>
            <p:nvPr/>
          </p:nvSpPr>
          <p:spPr>
            <a:xfrm flipH="1" flipV="1">
              <a:off x="4771835" y="5589240"/>
              <a:ext cx="1439856" cy="854412"/>
            </a:xfrm>
            <a:prstGeom prst="bentArrow">
              <a:avLst>
                <a:gd name="adj1" fmla="val 18109"/>
                <a:gd name="adj2" fmla="val 19146"/>
                <a:gd name="adj3" fmla="val 23693"/>
                <a:gd name="adj4" fmla="val 35946"/>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solidFill>
                  <a:schemeClr val="tx1"/>
                </a:solidFill>
              </a:endParaRPr>
            </a:p>
          </p:txBody>
        </p:sp>
        <p:sp>
          <p:nvSpPr>
            <p:cNvPr id="58" name="台形 57"/>
            <p:cNvSpPr/>
            <p:nvPr/>
          </p:nvSpPr>
          <p:spPr>
            <a:xfrm>
              <a:off x="6275187" y="6113984"/>
              <a:ext cx="1850994" cy="411365"/>
            </a:xfrm>
            <a:prstGeom prst="trapezoid">
              <a:avLst/>
            </a:prstGeom>
            <a:effectLst>
              <a:outerShdw blurRad="50800" dist="38100" dir="5400000" algn="t"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入院中に身体科治療が</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必要になった場合</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6" name="グループ化 15"/>
          <p:cNvGrpSpPr/>
          <p:nvPr/>
        </p:nvGrpSpPr>
        <p:grpSpPr>
          <a:xfrm>
            <a:off x="5672380" y="4149086"/>
            <a:ext cx="1363321" cy="1704975"/>
            <a:chOff x="0" y="0"/>
            <a:chExt cx="723901" cy="1838325"/>
          </a:xfrm>
          <a:effectLst>
            <a:outerShdw blurRad="50800" dist="38100" dir="5400000" algn="t" rotWithShape="0">
              <a:prstClr val="black">
                <a:alpha val="40000"/>
              </a:prstClr>
            </a:outerShdw>
          </a:effectLst>
        </p:grpSpPr>
        <p:sp>
          <p:nvSpPr>
            <p:cNvPr id="44" name="正方形/長方形 43"/>
            <p:cNvSpPr/>
            <p:nvPr/>
          </p:nvSpPr>
          <p:spPr>
            <a:xfrm>
              <a:off x="1" y="0"/>
              <a:ext cx="723900" cy="266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zh-TW"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救急病院（輪番）</a:t>
              </a: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正方形/長方形 44"/>
            <p:cNvSpPr/>
            <p:nvPr/>
          </p:nvSpPr>
          <p:spPr>
            <a:xfrm>
              <a:off x="0" y="257175"/>
              <a:ext cx="723900" cy="266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zh-TW"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救急病院（輪番）</a:t>
              </a: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p:cNvSpPr/>
            <p:nvPr/>
          </p:nvSpPr>
          <p:spPr>
            <a:xfrm>
              <a:off x="0" y="523875"/>
              <a:ext cx="723900" cy="266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zh-TW"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救急病院（輪番）</a:t>
              </a: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p:cNvSpPr/>
            <p:nvPr/>
          </p:nvSpPr>
          <p:spPr>
            <a:xfrm>
              <a:off x="0" y="790575"/>
              <a:ext cx="723900" cy="266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zh-TW"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救急病院（輪番）</a:t>
              </a: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正方形/長方形 47"/>
            <p:cNvSpPr/>
            <p:nvPr/>
          </p:nvSpPr>
          <p:spPr>
            <a:xfrm>
              <a:off x="0" y="1047750"/>
              <a:ext cx="723900" cy="266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zh-TW"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救急病院（輪番）</a:t>
              </a: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正方形/長方形 48"/>
            <p:cNvSpPr/>
            <p:nvPr/>
          </p:nvSpPr>
          <p:spPr>
            <a:xfrm>
              <a:off x="0" y="1314450"/>
              <a:ext cx="723900" cy="266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zh-TW"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救急病院（輪番）</a:t>
              </a: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0" y="1571625"/>
              <a:ext cx="723900" cy="266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zh-TW" altLang="en-US"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救急病院（輪番）</a:t>
              </a:r>
              <a:endParaRPr lang="ja-JP" altLang="en-US"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31" name="グループ化 30"/>
          <p:cNvGrpSpPr/>
          <p:nvPr/>
        </p:nvGrpSpPr>
        <p:grpSpPr>
          <a:xfrm>
            <a:off x="8250047" y="5229200"/>
            <a:ext cx="1363323" cy="558119"/>
            <a:chOff x="7425040" y="4917741"/>
            <a:chExt cx="1363323" cy="558119"/>
          </a:xfrm>
        </p:grpSpPr>
        <p:sp>
          <p:nvSpPr>
            <p:cNvPr id="51" name="正方形/長方形 50"/>
            <p:cNvSpPr/>
            <p:nvPr/>
          </p:nvSpPr>
          <p:spPr>
            <a:xfrm>
              <a:off x="7425040" y="4917741"/>
              <a:ext cx="1363322" cy="293007"/>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kern="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緊急病院（輪番）</a:t>
              </a:r>
            </a:p>
          </p:txBody>
        </p:sp>
        <p:sp>
          <p:nvSpPr>
            <p:cNvPr id="52" name="正方形/長方形 51"/>
            <p:cNvSpPr/>
            <p:nvPr/>
          </p:nvSpPr>
          <p:spPr>
            <a:xfrm>
              <a:off x="7425041" y="5209160"/>
              <a:ext cx="1363322" cy="2667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lang="ja-JP" altLang="en-US" kern="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緊急病院（輪番）</a:t>
              </a:r>
            </a:p>
          </p:txBody>
        </p:sp>
      </p:grpSp>
    </p:spTree>
    <p:extLst>
      <p:ext uri="{BB962C8B-B14F-4D97-AF65-F5344CB8AC3E}">
        <p14:creationId xmlns:p14="http://schemas.microsoft.com/office/powerpoint/2010/main" val="3645256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200" dirty="0">
                <a:latin typeface="HG丸ｺﾞｼｯｸM-PRO" panose="020F0600000000000000" pitchFamily="50" charset="-128"/>
                <a:ea typeface="HG丸ｺﾞｼｯｸM-PRO" panose="020F0600000000000000" pitchFamily="50" charset="-128"/>
              </a:rPr>
              <a:t>二次救急病院等への説明会における質疑応答</a:t>
            </a:r>
            <a:endParaRPr kumimoji="1" lang="ja-JP" altLang="en-US" sz="3200"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495300" y="1600201"/>
            <a:ext cx="8915400" cy="5069159"/>
          </a:xfrm>
        </p:spPr>
        <p:txBody>
          <a:bodyPr>
            <a:noAutofit/>
          </a:bodyPr>
          <a:lstStyle/>
          <a:p>
            <a:pPr marL="0" indent="0">
              <a:buNone/>
            </a:pPr>
            <a:r>
              <a:rPr lang="ja-JP" altLang="en-US" sz="1800" dirty="0" smtClean="0">
                <a:latin typeface="HG丸ｺﾞｼｯｸM-PRO" panose="020F0600000000000000" pitchFamily="50" charset="-128"/>
                <a:ea typeface="HG丸ｺﾞｼｯｸM-PRO" panose="020F0600000000000000" pitchFamily="50" charset="-128"/>
              </a:rPr>
              <a:t>Ｑ：合併症</a:t>
            </a:r>
            <a:r>
              <a:rPr lang="ja-JP" altLang="en-US" sz="1800" dirty="0">
                <a:latin typeface="HG丸ｺﾞｼｯｸM-PRO" panose="020F0600000000000000" pitchFamily="50" charset="-128"/>
                <a:ea typeface="HG丸ｺﾞｼｯｸM-PRO" panose="020F0600000000000000" pitchFamily="50" charset="-128"/>
              </a:rPr>
              <a:t>支援病院</a:t>
            </a:r>
            <a:r>
              <a:rPr lang="ja-JP" altLang="en-US" sz="1800" dirty="0" smtClean="0">
                <a:latin typeface="HG丸ｺﾞｼｯｸM-PRO" panose="020F0600000000000000" pitchFamily="50" charset="-128"/>
                <a:ea typeface="HG丸ｺﾞｼｯｸM-PRO" panose="020F0600000000000000" pitchFamily="50" charset="-128"/>
              </a:rPr>
              <a:t>へつなぐ患者</a:t>
            </a:r>
            <a:r>
              <a:rPr lang="ja-JP" altLang="en-US" sz="1800" dirty="0">
                <a:latin typeface="HG丸ｺﾞｼｯｸM-PRO" panose="020F0600000000000000" pitchFamily="50" charset="-128"/>
                <a:ea typeface="HG丸ｺﾞｼｯｸM-PRO" panose="020F0600000000000000" pitchFamily="50" charset="-128"/>
              </a:rPr>
              <a:t>は</a:t>
            </a:r>
            <a:r>
              <a:rPr lang="ja-JP" altLang="en-US" sz="1800" dirty="0" smtClean="0">
                <a:latin typeface="HG丸ｺﾞｼｯｸM-PRO" panose="020F0600000000000000" pitchFamily="50" charset="-128"/>
                <a:ea typeface="HG丸ｺﾞｼｯｸM-PRO" panose="020F0600000000000000" pitchFamily="50" charset="-128"/>
              </a:rPr>
              <a:t>、リストカット</a:t>
            </a:r>
            <a:r>
              <a:rPr lang="ja-JP" altLang="en-US" sz="1800" dirty="0">
                <a:latin typeface="HG丸ｺﾞｼｯｸM-PRO" panose="020F0600000000000000" pitchFamily="50" charset="-128"/>
                <a:ea typeface="HG丸ｺﾞｼｯｸM-PRO" panose="020F0600000000000000" pitchFamily="50" charset="-128"/>
              </a:rPr>
              <a:t>や</a:t>
            </a:r>
            <a:r>
              <a:rPr lang="ja-JP" altLang="en-US" sz="1800" dirty="0" smtClean="0">
                <a:latin typeface="HG丸ｺﾞｼｯｸM-PRO" panose="020F0600000000000000" pitchFamily="50" charset="-128"/>
                <a:ea typeface="HG丸ｺﾞｼｯｸM-PRO" panose="020F0600000000000000" pitchFamily="50" charset="-128"/>
              </a:rPr>
              <a:t>オーバードーズ</a:t>
            </a:r>
            <a:r>
              <a:rPr lang="ja-JP" altLang="en-US" sz="1800" dirty="0">
                <a:latin typeface="HG丸ｺﾞｼｯｸM-PRO" panose="020F0600000000000000" pitchFamily="50" charset="-128"/>
                <a:ea typeface="HG丸ｺﾞｼｯｸM-PRO" panose="020F0600000000000000" pitchFamily="50" charset="-128"/>
              </a:rPr>
              <a:t>に</a:t>
            </a:r>
            <a:r>
              <a:rPr lang="ja-JP" altLang="en-US" sz="1800" dirty="0" smtClean="0">
                <a:latin typeface="HG丸ｺﾞｼｯｸM-PRO" panose="020F0600000000000000" pitchFamily="50" charset="-128"/>
                <a:ea typeface="HG丸ｺﾞｼｯｸM-PRO" panose="020F0600000000000000" pitchFamily="50" charset="-128"/>
              </a:rPr>
              <a:t>限定</a:t>
            </a:r>
            <a:r>
              <a:rPr lang="ja-JP" altLang="en-US" sz="1800" dirty="0">
                <a:latin typeface="HG丸ｺﾞｼｯｸM-PRO" panose="020F0600000000000000" pitchFamily="50" charset="-128"/>
                <a:ea typeface="HG丸ｺﾞｼｯｸM-PRO" panose="020F0600000000000000" pitchFamily="50" charset="-128"/>
              </a:rPr>
              <a:t>するのか</a:t>
            </a:r>
            <a:r>
              <a:rPr lang="ja-JP" altLang="en-US" sz="1800" dirty="0" smtClean="0">
                <a:latin typeface="HG丸ｺﾞｼｯｸM-PRO" panose="020F0600000000000000" pitchFamily="50" charset="-128"/>
                <a:ea typeface="HG丸ｺﾞｼｯｸM-PRO" panose="020F0600000000000000" pitchFamily="50" charset="-128"/>
              </a:rPr>
              <a:t>、</a:t>
            </a:r>
            <a:endParaRPr lang="en-US" altLang="ja-JP" sz="18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800" dirty="0">
                <a:latin typeface="HG丸ｺﾞｼｯｸM-PRO" panose="020F0600000000000000" pitchFamily="50" charset="-128"/>
                <a:ea typeface="HG丸ｺﾞｼｯｸM-PRO" panose="020F0600000000000000" pitchFamily="50" charset="-128"/>
              </a:rPr>
              <a:t>　</a:t>
            </a:r>
            <a:r>
              <a:rPr lang="ja-JP" altLang="en-US" sz="1800" dirty="0" smtClean="0">
                <a:latin typeface="HG丸ｺﾞｼｯｸM-PRO" panose="020F0600000000000000" pitchFamily="50" charset="-128"/>
                <a:ea typeface="HG丸ｺﾞｼｯｸM-PRO" panose="020F0600000000000000" pitchFamily="50" charset="-128"/>
              </a:rPr>
              <a:t>　それ</a:t>
            </a:r>
            <a:r>
              <a:rPr lang="ja-JP" altLang="en-US" sz="1800" dirty="0">
                <a:latin typeface="HG丸ｺﾞｼｯｸM-PRO" panose="020F0600000000000000" pitchFamily="50" charset="-128"/>
                <a:ea typeface="HG丸ｺﾞｼｯｸM-PRO" panose="020F0600000000000000" pitchFamily="50" charset="-128"/>
              </a:rPr>
              <a:t>とも拡大して</a:t>
            </a:r>
            <a:r>
              <a:rPr lang="ja-JP" altLang="en-US" sz="1800" dirty="0" smtClean="0">
                <a:latin typeface="HG丸ｺﾞｼｯｸM-PRO" panose="020F0600000000000000" pitchFamily="50" charset="-128"/>
                <a:ea typeface="HG丸ｺﾞｼｯｸM-PRO" panose="020F0600000000000000" pitchFamily="50" charset="-128"/>
              </a:rPr>
              <a:t>いく方針</a:t>
            </a:r>
            <a:r>
              <a:rPr lang="ja-JP" altLang="en-US" sz="1800" dirty="0">
                <a:latin typeface="HG丸ｺﾞｼｯｸM-PRO" panose="020F0600000000000000" pitchFamily="50" charset="-128"/>
                <a:ea typeface="HG丸ｺﾞｼｯｸM-PRO" panose="020F0600000000000000" pitchFamily="50" charset="-128"/>
              </a:rPr>
              <a:t>か。</a:t>
            </a:r>
          </a:p>
          <a:p>
            <a:pPr marL="0" indent="0">
              <a:buNone/>
            </a:pPr>
            <a:r>
              <a:rPr lang="ja-JP" altLang="en-US" sz="1800" dirty="0" smtClean="0">
                <a:latin typeface="HG丸ｺﾞｼｯｸM-PRO" panose="020F0600000000000000" pitchFamily="50" charset="-128"/>
                <a:ea typeface="HG丸ｺﾞｼｯｸM-PRO" panose="020F0600000000000000" pitchFamily="50" charset="-128"/>
              </a:rPr>
              <a:t>Ａ：リストカット等に</a:t>
            </a:r>
            <a:r>
              <a:rPr lang="ja-JP" altLang="en-US" sz="1800" dirty="0">
                <a:latin typeface="HG丸ｺﾞｼｯｸM-PRO" panose="020F0600000000000000" pitchFamily="50" charset="-128"/>
                <a:ea typeface="HG丸ｺﾞｼｯｸM-PRO" panose="020F0600000000000000" pitchFamily="50" charset="-128"/>
              </a:rPr>
              <a:t>限定する方針でないので</a:t>
            </a:r>
            <a:r>
              <a:rPr lang="ja-JP" altLang="en-US" sz="1800" dirty="0" smtClean="0">
                <a:latin typeface="HG丸ｺﾞｼｯｸM-PRO" panose="020F0600000000000000" pitchFamily="50" charset="-128"/>
                <a:ea typeface="HG丸ｺﾞｼｯｸM-PRO" panose="020F0600000000000000" pitchFamily="50" charset="-128"/>
              </a:rPr>
              <a:t>、つなぐことが可能な症状であるか否　</a:t>
            </a:r>
            <a:endParaRPr lang="en-US" altLang="ja-JP" sz="18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800" dirty="0">
                <a:latin typeface="HG丸ｺﾞｼｯｸM-PRO" panose="020F0600000000000000" pitchFamily="50" charset="-128"/>
                <a:ea typeface="HG丸ｺﾞｼｯｸM-PRO" panose="020F0600000000000000" pitchFamily="50" charset="-128"/>
              </a:rPr>
              <a:t>　</a:t>
            </a:r>
            <a:r>
              <a:rPr lang="ja-JP" altLang="en-US" sz="1800" dirty="0" smtClean="0">
                <a:latin typeface="HG丸ｺﾞｼｯｸM-PRO" panose="020F0600000000000000" pitchFamily="50" charset="-128"/>
                <a:ea typeface="HG丸ｺﾞｼｯｸM-PRO" panose="020F0600000000000000" pitchFamily="50" charset="-128"/>
              </a:rPr>
              <a:t>　</a:t>
            </a:r>
            <a:r>
              <a:rPr lang="ja-JP" altLang="en-US" sz="1800" dirty="0" err="1" smtClean="0">
                <a:latin typeface="HG丸ｺﾞｼｯｸM-PRO" panose="020F0600000000000000" pitchFamily="50" charset="-128"/>
                <a:ea typeface="HG丸ｺﾞｼｯｸM-PRO" panose="020F0600000000000000" pitchFamily="50" charset="-128"/>
              </a:rPr>
              <a:t>か</a:t>
            </a:r>
            <a:r>
              <a:rPr lang="ja-JP" altLang="en-US" sz="1800" dirty="0" smtClean="0">
                <a:latin typeface="HG丸ｺﾞｼｯｸM-PRO" panose="020F0600000000000000" pitchFamily="50" charset="-128"/>
                <a:ea typeface="HG丸ｺﾞｼｯｸM-PRO" panose="020F0600000000000000" pitchFamily="50" charset="-128"/>
              </a:rPr>
              <a:t>など合併症</a:t>
            </a:r>
            <a:r>
              <a:rPr lang="ja-JP" altLang="en-US" sz="1800" dirty="0">
                <a:latin typeface="HG丸ｺﾞｼｯｸM-PRO" panose="020F0600000000000000" pitchFamily="50" charset="-128"/>
                <a:ea typeface="HG丸ｺﾞｼｯｸM-PRO" panose="020F0600000000000000" pitchFamily="50" charset="-128"/>
              </a:rPr>
              <a:t>支援病院と電話</a:t>
            </a:r>
            <a:r>
              <a:rPr lang="ja-JP" altLang="en-US" sz="1800" dirty="0" smtClean="0">
                <a:latin typeface="HG丸ｺﾞｼｯｸM-PRO" panose="020F0600000000000000" pitchFamily="50" charset="-128"/>
                <a:ea typeface="HG丸ｺﾞｼｯｸM-PRO" panose="020F0600000000000000" pitchFamily="50" charset="-128"/>
              </a:rPr>
              <a:t>コンサルテーションで</a:t>
            </a:r>
            <a:r>
              <a:rPr lang="ja-JP" altLang="en-US" sz="1800" dirty="0">
                <a:latin typeface="HG丸ｺﾞｼｯｸM-PRO" panose="020F0600000000000000" pitchFamily="50" charset="-128"/>
                <a:ea typeface="HG丸ｺﾞｼｯｸM-PRO" panose="020F0600000000000000" pitchFamily="50" charset="-128"/>
              </a:rPr>
              <a:t>十分に相談して</a:t>
            </a:r>
            <a:r>
              <a:rPr lang="ja-JP" altLang="en-US" sz="1800" dirty="0" smtClean="0">
                <a:latin typeface="HG丸ｺﾞｼｯｸM-PRO" panose="020F0600000000000000" pitchFamily="50" charset="-128"/>
                <a:ea typeface="HG丸ｺﾞｼｯｸM-PRO" panose="020F0600000000000000" pitchFamily="50" charset="-128"/>
              </a:rPr>
              <a:t>ほしい。</a:t>
            </a:r>
            <a:endParaRPr lang="en-US" altLang="ja-JP" sz="18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800" dirty="0">
                <a:latin typeface="HG丸ｺﾞｼｯｸM-PRO" panose="020F0600000000000000" pitchFamily="50" charset="-128"/>
                <a:ea typeface="HG丸ｺﾞｼｯｸM-PRO" panose="020F0600000000000000" pitchFamily="50" charset="-128"/>
              </a:rPr>
              <a:t>　</a:t>
            </a:r>
            <a:r>
              <a:rPr lang="ja-JP" altLang="en-US" sz="1800" dirty="0" smtClean="0">
                <a:latin typeface="HG丸ｺﾞｼｯｸM-PRO" panose="020F0600000000000000" pitchFamily="50" charset="-128"/>
                <a:ea typeface="HG丸ｺﾞｼｯｸM-PRO" panose="020F0600000000000000" pitchFamily="50" charset="-128"/>
              </a:rPr>
              <a:t>　今後については、検証会議で検討していく。</a:t>
            </a:r>
            <a:endParaRPr lang="en-US" altLang="ja-JP" sz="1800" dirty="0" smtClean="0">
              <a:latin typeface="HG丸ｺﾞｼｯｸM-PRO" panose="020F0600000000000000" pitchFamily="50" charset="-128"/>
              <a:ea typeface="HG丸ｺﾞｼｯｸM-PRO" panose="020F0600000000000000" pitchFamily="50" charset="-128"/>
            </a:endParaRPr>
          </a:p>
          <a:p>
            <a:pPr marL="0" indent="0">
              <a:buNone/>
            </a:pPr>
            <a:endParaRPr lang="ja-JP" altLang="en-US" sz="1800" dirty="0">
              <a:latin typeface="HG丸ｺﾞｼｯｸM-PRO" panose="020F0600000000000000" pitchFamily="50" charset="-128"/>
              <a:ea typeface="HG丸ｺﾞｼｯｸM-PRO" panose="020F0600000000000000" pitchFamily="50" charset="-128"/>
            </a:endParaRPr>
          </a:p>
          <a:p>
            <a:pPr marL="0" indent="0">
              <a:buNone/>
            </a:pPr>
            <a:r>
              <a:rPr lang="ja-JP" altLang="en-US" sz="1800" dirty="0" smtClean="0">
                <a:latin typeface="HG丸ｺﾞｼｯｸM-PRO" panose="020F0600000000000000" pitchFamily="50" charset="-128"/>
                <a:ea typeface="HG丸ｺﾞｼｯｸM-PRO" panose="020F0600000000000000" pitchFamily="50" charset="-128"/>
              </a:rPr>
              <a:t>Ｑ：本システム</a:t>
            </a:r>
            <a:r>
              <a:rPr lang="ja-JP" altLang="en-US" sz="1800" dirty="0">
                <a:latin typeface="HG丸ｺﾞｼｯｸM-PRO" panose="020F0600000000000000" pitchFamily="50" charset="-128"/>
                <a:ea typeface="HG丸ｺﾞｼｯｸM-PRO" panose="020F0600000000000000" pitchFamily="50" charset="-128"/>
              </a:rPr>
              <a:t>と精神科救急システムの違いは？</a:t>
            </a:r>
          </a:p>
          <a:p>
            <a:pPr marL="0" indent="0">
              <a:buNone/>
            </a:pPr>
            <a:r>
              <a:rPr lang="ja-JP" altLang="en-US" sz="1800" dirty="0" smtClean="0">
                <a:latin typeface="HG丸ｺﾞｼｯｸM-PRO" panose="020F0600000000000000" pitchFamily="50" charset="-128"/>
                <a:ea typeface="HG丸ｺﾞｼｯｸM-PRO" panose="020F0600000000000000" pitchFamily="50" charset="-128"/>
              </a:rPr>
              <a:t>Ａ：精神科</a:t>
            </a:r>
            <a:r>
              <a:rPr lang="ja-JP" altLang="en-US" sz="1800" dirty="0">
                <a:latin typeface="HG丸ｺﾞｼｯｸM-PRO" panose="020F0600000000000000" pitchFamily="50" charset="-128"/>
                <a:ea typeface="HG丸ｺﾞｼｯｸM-PRO" panose="020F0600000000000000" pitchFamily="50" charset="-128"/>
              </a:rPr>
              <a:t>救急システム</a:t>
            </a:r>
            <a:r>
              <a:rPr lang="ja-JP" altLang="en-US" sz="1800" dirty="0" smtClean="0">
                <a:latin typeface="HG丸ｺﾞｼｯｸM-PRO" panose="020F0600000000000000" pitchFamily="50" charset="-128"/>
                <a:ea typeface="HG丸ｺﾞｼｯｸM-PRO" panose="020F0600000000000000" pitchFamily="50" charset="-128"/>
              </a:rPr>
              <a:t>は、概ね身体</a:t>
            </a:r>
            <a:r>
              <a:rPr lang="ja-JP" altLang="en-US" sz="1800" dirty="0">
                <a:latin typeface="HG丸ｺﾞｼｯｸM-PRO" panose="020F0600000000000000" pitchFamily="50" charset="-128"/>
                <a:ea typeface="HG丸ｺﾞｼｯｸM-PRO" panose="020F0600000000000000" pitchFamily="50" charset="-128"/>
              </a:rPr>
              <a:t>症状</a:t>
            </a:r>
            <a:r>
              <a:rPr lang="ja-JP" altLang="en-US" sz="1800" dirty="0" smtClean="0">
                <a:latin typeface="HG丸ｺﾞｼｯｸM-PRO" panose="020F0600000000000000" pitchFamily="50" charset="-128"/>
                <a:ea typeface="HG丸ｺﾞｼｯｸM-PRO" panose="020F0600000000000000" pitchFamily="50" charset="-128"/>
              </a:rPr>
              <a:t>がなく救急対応が必要な精神症状がある患</a:t>
            </a:r>
            <a:endParaRPr lang="en-US" altLang="ja-JP" sz="18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800" dirty="0">
                <a:latin typeface="HG丸ｺﾞｼｯｸM-PRO" panose="020F0600000000000000" pitchFamily="50" charset="-128"/>
                <a:ea typeface="HG丸ｺﾞｼｯｸM-PRO" panose="020F0600000000000000" pitchFamily="50" charset="-128"/>
              </a:rPr>
              <a:t>　</a:t>
            </a:r>
            <a:r>
              <a:rPr lang="ja-JP" altLang="en-US" sz="1800" dirty="0" smtClean="0">
                <a:latin typeface="HG丸ｺﾞｼｯｸM-PRO" panose="020F0600000000000000" pitchFamily="50" charset="-128"/>
                <a:ea typeface="HG丸ｺﾞｼｯｸM-PRO" panose="020F0600000000000000" pitchFamily="50" charset="-128"/>
              </a:rPr>
              <a:t>　者が対象、本システムは精神科合併症患者が対象。</a:t>
            </a:r>
            <a:endParaRPr lang="ja-JP" altLang="en-US" sz="1800" dirty="0">
              <a:latin typeface="HG丸ｺﾞｼｯｸM-PRO" panose="020F0600000000000000" pitchFamily="50" charset="-128"/>
              <a:ea typeface="HG丸ｺﾞｼｯｸM-PRO" panose="020F0600000000000000" pitchFamily="50" charset="-128"/>
            </a:endParaRPr>
          </a:p>
          <a:p>
            <a:endParaRPr lang="ja-JP" altLang="en-US" sz="1800" dirty="0">
              <a:latin typeface="HG丸ｺﾞｼｯｸM-PRO" panose="020F0600000000000000" pitchFamily="50" charset="-128"/>
              <a:ea typeface="HG丸ｺﾞｼｯｸM-PRO" panose="020F0600000000000000" pitchFamily="50" charset="-128"/>
            </a:endParaRPr>
          </a:p>
          <a:p>
            <a:pPr marL="0" indent="0">
              <a:buNone/>
            </a:pPr>
            <a:r>
              <a:rPr lang="ja-JP" altLang="en-US" sz="1800" dirty="0" smtClean="0">
                <a:latin typeface="HG丸ｺﾞｼｯｸM-PRO" panose="020F0600000000000000" pitchFamily="50" charset="-128"/>
                <a:ea typeface="HG丸ｺﾞｼｯｸM-PRO" panose="020F0600000000000000" pitchFamily="50" charset="-128"/>
              </a:rPr>
              <a:t>Ｑ：救命</a:t>
            </a:r>
            <a:r>
              <a:rPr lang="ja-JP" altLang="en-US" sz="1800" dirty="0">
                <a:latin typeface="HG丸ｺﾞｼｯｸM-PRO" panose="020F0600000000000000" pitchFamily="50" charset="-128"/>
                <a:ea typeface="HG丸ｺﾞｼｯｸM-PRO" panose="020F0600000000000000" pitchFamily="50" charset="-128"/>
              </a:rPr>
              <a:t>救急センターなので、リストカットの処置後の抜糸、ギブスの切除</a:t>
            </a:r>
            <a:r>
              <a:rPr lang="ja-JP" altLang="en-US" sz="1800" dirty="0" smtClean="0">
                <a:latin typeface="HG丸ｺﾞｼｯｸM-PRO" panose="020F0600000000000000" pitchFamily="50" charset="-128"/>
                <a:ea typeface="HG丸ｺﾞｼｯｸM-PRO" panose="020F0600000000000000" pitchFamily="50" charset="-128"/>
              </a:rPr>
              <a:t>、軽度の</a:t>
            </a:r>
            <a:endParaRPr lang="en-US" altLang="ja-JP" sz="18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800" dirty="0">
                <a:latin typeface="HG丸ｺﾞｼｯｸM-PRO" panose="020F0600000000000000" pitchFamily="50" charset="-128"/>
                <a:ea typeface="HG丸ｺﾞｼｯｸM-PRO" panose="020F0600000000000000" pitchFamily="50" charset="-128"/>
              </a:rPr>
              <a:t>　</a:t>
            </a:r>
            <a:r>
              <a:rPr lang="ja-JP" altLang="en-US" sz="1800" dirty="0" smtClean="0">
                <a:latin typeface="HG丸ｺﾞｼｯｸM-PRO" panose="020F0600000000000000" pitchFamily="50" charset="-128"/>
                <a:ea typeface="HG丸ｺﾞｼｯｸM-PRO" panose="020F0600000000000000" pitchFamily="50" charset="-128"/>
              </a:rPr>
              <a:t>　身体</a:t>
            </a:r>
            <a:r>
              <a:rPr lang="ja-JP" altLang="en-US" sz="1800" dirty="0">
                <a:latin typeface="HG丸ｺﾞｼｯｸM-PRO" panose="020F0600000000000000" pitchFamily="50" charset="-128"/>
                <a:ea typeface="HG丸ｺﾞｼｯｸM-PRO" panose="020F0600000000000000" pitchFamily="50" charset="-128"/>
              </a:rPr>
              <a:t>症状に</a:t>
            </a:r>
            <a:r>
              <a:rPr lang="ja-JP" altLang="en-US" sz="1800" dirty="0" smtClean="0">
                <a:latin typeface="HG丸ｺﾞｼｯｸM-PRO" panose="020F0600000000000000" pitchFamily="50" charset="-128"/>
                <a:ea typeface="HG丸ｺﾞｼｯｸM-PRO" panose="020F0600000000000000" pitchFamily="50" charset="-128"/>
              </a:rPr>
              <a:t>より</a:t>
            </a:r>
            <a:r>
              <a:rPr lang="en-US" altLang="ja-JP" sz="1800" dirty="0" smtClean="0">
                <a:latin typeface="HG丸ｺﾞｼｯｸM-PRO" panose="020F0600000000000000" pitchFamily="50" charset="-128"/>
                <a:ea typeface="HG丸ｺﾞｼｯｸM-PRO" panose="020F0600000000000000" pitchFamily="50" charset="-128"/>
              </a:rPr>
              <a:t>『</a:t>
            </a:r>
            <a:r>
              <a:rPr lang="ja-JP" altLang="en-US" sz="1800" dirty="0" smtClean="0">
                <a:latin typeface="HG丸ｺﾞｼｯｸM-PRO" panose="020F0600000000000000" pitchFamily="50" charset="-128"/>
                <a:ea typeface="HG丸ｺﾞｼｯｸM-PRO" panose="020F0600000000000000" pitchFamily="50" charset="-128"/>
              </a:rPr>
              <a:t>再度の受け入れ</a:t>
            </a:r>
            <a:r>
              <a:rPr lang="en-US" altLang="ja-JP" sz="1800" dirty="0" smtClean="0">
                <a:latin typeface="HG丸ｺﾞｼｯｸM-PRO" panose="020F0600000000000000" pitchFamily="50" charset="-128"/>
                <a:ea typeface="HG丸ｺﾞｼｯｸM-PRO" panose="020F0600000000000000" pitchFamily="50" charset="-128"/>
              </a:rPr>
              <a:t>』</a:t>
            </a:r>
            <a:r>
              <a:rPr lang="ja-JP" altLang="en-US" sz="1800" dirty="0" smtClean="0">
                <a:latin typeface="HG丸ｺﾞｼｯｸM-PRO" panose="020F0600000000000000" pitchFamily="50" charset="-128"/>
                <a:ea typeface="HG丸ｺﾞｼｯｸM-PRO" panose="020F0600000000000000" pitchFamily="50" charset="-128"/>
              </a:rPr>
              <a:t>を行うこと</a:t>
            </a:r>
            <a:r>
              <a:rPr lang="ja-JP" altLang="en-US" sz="1800" dirty="0">
                <a:latin typeface="HG丸ｺﾞｼｯｸM-PRO" panose="020F0600000000000000" pitchFamily="50" charset="-128"/>
                <a:ea typeface="HG丸ｺﾞｼｯｸM-PRO" panose="020F0600000000000000" pitchFamily="50" charset="-128"/>
              </a:rPr>
              <a:t>はできない。</a:t>
            </a:r>
          </a:p>
          <a:p>
            <a:pPr marL="0" indent="0">
              <a:buNone/>
            </a:pPr>
            <a:r>
              <a:rPr lang="ja-JP" altLang="en-US" sz="1800" dirty="0" smtClean="0">
                <a:latin typeface="HG丸ｺﾞｼｯｸM-PRO" panose="020F0600000000000000" pitchFamily="50" charset="-128"/>
                <a:ea typeface="HG丸ｺﾞｼｯｸM-PRO" panose="020F0600000000000000" pitchFamily="50" charset="-128"/>
              </a:rPr>
              <a:t>Ａ：本システム</a:t>
            </a:r>
            <a:r>
              <a:rPr lang="ja-JP" altLang="en-US" sz="1800" dirty="0">
                <a:latin typeface="HG丸ｺﾞｼｯｸM-PRO" panose="020F0600000000000000" pitchFamily="50" charset="-128"/>
                <a:ea typeface="HG丸ｺﾞｼｯｸM-PRO" panose="020F0600000000000000" pitchFamily="50" charset="-128"/>
              </a:rPr>
              <a:t>で</a:t>
            </a:r>
            <a:r>
              <a:rPr lang="ja-JP" altLang="en-US" sz="1800" dirty="0" smtClean="0">
                <a:latin typeface="HG丸ｺﾞｼｯｸM-PRO" panose="020F0600000000000000" pitchFamily="50" charset="-128"/>
                <a:ea typeface="HG丸ｺﾞｼｯｸM-PRO" panose="020F0600000000000000" pitchFamily="50" charset="-128"/>
              </a:rPr>
              <a:t>は</a:t>
            </a:r>
            <a:r>
              <a:rPr lang="en-US" altLang="ja-JP" sz="1800" dirty="0" smtClean="0">
                <a:latin typeface="HG丸ｺﾞｼｯｸM-PRO" panose="020F0600000000000000" pitchFamily="50" charset="-128"/>
                <a:ea typeface="HG丸ｺﾞｼｯｸM-PRO" panose="020F0600000000000000" pitchFamily="50" charset="-128"/>
              </a:rPr>
              <a:t>『</a:t>
            </a:r>
            <a:r>
              <a:rPr lang="ja-JP" altLang="en-US" sz="1800" dirty="0" smtClean="0">
                <a:latin typeface="HG丸ｺﾞｼｯｸM-PRO" panose="020F0600000000000000" pitchFamily="50" charset="-128"/>
                <a:ea typeface="HG丸ｺﾞｼｯｸM-PRO" panose="020F0600000000000000" pitchFamily="50" charset="-128"/>
              </a:rPr>
              <a:t>再度の受け入れ</a:t>
            </a:r>
            <a:r>
              <a:rPr lang="en-US" altLang="ja-JP" sz="1800" dirty="0" smtClean="0">
                <a:latin typeface="HG丸ｺﾞｼｯｸM-PRO" panose="020F0600000000000000" pitchFamily="50" charset="-128"/>
                <a:ea typeface="HG丸ｺﾞｼｯｸM-PRO" panose="020F0600000000000000" pitchFamily="50" charset="-128"/>
              </a:rPr>
              <a:t>』</a:t>
            </a:r>
            <a:r>
              <a:rPr lang="ja-JP" altLang="en-US" sz="1800" dirty="0" smtClean="0">
                <a:latin typeface="HG丸ｺﾞｼｯｸM-PRO" panose="020F0600000000000000" pitchFamily="50" charset="-128"/>
                <a:ea typeface="HG丸ｺﾞｼｯｸM-PRO" panose="020F0600000000000000" pitchFamily="50" charset="-128"/>
              </a:rPr>
              <a:t>が前提。しかし</a:t>
            </a:r>
            <a:r>
              <a:rPr lang="ja-JP" altLang="en-US" sz="1800" dirty="0">
                <a:latin typeface="HG丸ｺﾞｼｯｸM-PRO" panose="020F0600000000000000" pitchFamily="50" charset="-128"/>
                <a:ea typeface="HG丸ｺﾞｼｯｸM-PRO" panose="020F0600000000000000" pitchFamily="50" charset="-128"/>
              </a:rPr>
              <a:t>、抜糸やギブスの切除に</a:t>
            </a:r>
            <a:r>
              <a:rPr lang="ja-JP" altLang="en-US" sz="1800" dirty="0" smtClean="0">
                <a:latin typeface="HG丸ｺﾞｼｯｸM-PRO" panose="020F0600000000000000" pitchFamily="50" charset="-128"/>
                <a:ea typeface="HG丸ｺﾞｼｯｸM-PRO" panose="020F0600000000000000" pitchFamily="50" charset="-128"/>
              </a:rPr>
              <a:t>つい</a:t>
            </a:r>
            <a:endParaRPr lang="en-US" altLang="ja-JP" sz="18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800" dirty="0">
                <a:latin typeface="HG丸ｺﾞｼｯｸM-PRO" panose="020F0600000000000000" pitchFamily="50" charset="-128"/>
                <a:ea typeface="HG丸ｺﾞｼｯｸM-PRO" panose="020F0600000000000000" pitchFamily="50" charset="-128"/>
              </a:rPr>
              <a:t>　</a:t>
            </a:r>
            <a:r>
              <a:rPr lang="ja-JP" altLang="en-US" sz="1800" dirty="0" smtClean="0">
                <a:latin typeface="HG丸ｺﾞｼｯｸM-PRO" panose="020F0600000000000000" pitchFamily="50" charset="-128"/>
                <a:ea typeface="HG丸ｺﾞｼｯｸM-PRO" panose="020F0600000000000000" pitchFamily="50" charset="-128"/>
              </a:rPr>
              <a:t>　</a:t>
            </a:r>
            <a:r>
              <a:rPr lang="ja-JP" altLang="en-US" sz="1800" dirty="0" err="1" smtClean="0">
                <a:latin typeface="HG丸ｺﾞｼｯｸM-PRO" panose="020F0600000000000000" pitchFamily="50" charset="-128"/>
                <a:ea typeface="HG丸ｺﾞｼｯｸM-PRO" panose="020F0600000000000000" pitchFamily="50" charset="-128"/>
              </a:rPr>
              <a:t>ては</a:t>
            </a:r>
            <a:r>
              <a:rPr lang="ja-JP" altLang="en-US" sz="1800" dirty="0">
                <a:latin typeface="HG丸ｺﾞｼｯｸM-PRO" panose="020F0600000000000000" pitchFamily="50" charset="-128"/>
                <a:ea typeface="HG丸ｺﾞｼｯｸM-PRO" panose="020F0600000000000000" pitchFamily="50" charset="-128"/>
              </a:rPr>
              <a:t>合併症支援病院もしくは近隣の医療機関で実施できないかなど</a:t>
            </a:r>
            <a:r>
              <a:rPr lang="ja-JP" altLang="en-US" sz="1800" dirty="0" smtClean="0">
                <a:latin typeface="HG丸ｺﾞｼｯｸM-PRO" panose="020F0600000000000000" pitchFamily="50" charset="-128"/>
                <a:ea typeface="HG丸ｺﾞｼｯｸM-PRO" panose="020F0600000000000000" pitchFamily="50" charset="-128"/>
              </a:rPr>
              <a:t>電話コンサル</a:t>
            </a:r>
            <a:endParaRPr lang="en-US" altLang="ja-JP" sz="18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800" dirty="0">
                <a:latin typeface="HG丸ｺﾞｼｯｸM-PRO" panose="020F0600000000000000" pitchFamily="50" charset="-128"/>
                <a:ea typeface="HG丸ｺﾞｼｯｸM-PRO" panose="020F0600000000000000" pitchFamily="50" charset="-128"/>
              </a:rPr>
              <a:t>　</a:t>
            </a:r>
            <a:r>
              <a:rPr lang="ja-JP" altLang="en-US" sz="1800" dirty="0" smtClean="0">
                <a:latin typeface="HG丸ｺﾞｼｯｸM-PRO" panose="020F0600000000000000" pitchFamily="50" charset="-128"/>
                <a:ea typeface="HG丸ｺﾞｼｯｸM-PRO" panose="020F0600000000000000" pitchFamily="50" charset="-128"/>
              </a:rPr>
              <a:t>　テーション</a:t>
            </a:r>
            <a:r>
              <a:rPr lang="ja-JP" altLang="en-US" sz="1800" dirty="0">
                <a:latin typeface="HG丸ｺﾞｼｯｸM-PRO" panose="020F0600000000000000" pitchFamily="50" charset="-128"/>
                <a:ea typeface="HG丸ｺﾞｼｯｸM-PRO" panose="020F0600000000000000" pitchFamily="50" charset="-128"/>
              </a:rPr>
              <a:t>で十分に相談してほしい</a:t>
            </a:r>
            <a:r>
              <a:rPr lang="ja-JP" altLang="en-US" sz="1800" dirty="0" smtClean="0">
                <a:latin typeface="HG丸ｺﾞｼｯｸM-PRO" panose="020F0600000000000000" pitchFamily="50" charset="-128"/>
                <a:ea typeface="HG丸ｺﾞｼｯｸM-PRO" panose="020F0600000000000000" pitchFamily="50" charset="-128"/>
              </a:rPr>
              <a:t>。</a:t>
            </a:r>
            <a:endParaRPr kumimoji="1" lang="ja-JP" altLang="en-US" sz="18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3524743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200" dirty="0">
                <a:latin typeface="HG丸ｺﾞｼｯｸM-PRO" panose="020F0600000000000000" pitchFamily="50" charset="-128"/>
                <a:ea typeface="HG丸ｺﾞｼｯｸM-PRO" panose="020F0600000000000000" pitchFamily="50" charset="-128"/>
              </a:rPr>
              <a:t>二次救急病院等への説明会における質疑応答</a:t>
            </a:r>
            <a:endParaRPr kumimoji="1" lang="ja-JP" altLang="en-US" sz="3200"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495300" y="1600201"/>
            <a:ext cx="8915400" cy="4997151"/>
          </a:xfrm>
        </p:spPr>
        <p:txBody>
          <a:bodyPr>
            <a:noAutofit/>
          </a:bodyPr>
          <a:lstStyle/>
          <a:p>
            <a:pPr marL="0" indent="0">
              <a:buNone/>
            </a:pPr>
            <a:r>
              <a:rPr lang="ja-JP" altLang="en-US" sz="2000" dirty="0" smtClean="0">
                <a:latin typeface="HG丸ｺﾞｼｯｸM-PRO" panose="020F0600000000000000" pitchFamily="50" charset="-128"/>
                <a:ea typeface="HG丸ｺﾞｼｯｸM-PRO" panose="020F0600000000000000" pitchFamily="50" charset="-128"/>
              </a:rPr>
              <a:t>Ｑ：本システム</a:t>
            </a:r>
            <a:r>
              <a:rPr lang="ja-JP" altLang="en-US" sz="2000" dirty="0">
                <a:latin typeface="HG丸ｺﾞｼｯｸM-PRO" panose="020F0600000000000000" pitchFamily="50" charset="-128"/>
                <a:ea typeface="HG丸ｺﾞｼｯｸM-PRO" panose="020F0600000000000000" pitchFamily="50" charset="-128"/>
              </a:rPr>
              <a:t>の対象は、救急車</a:t>
            </a:r>
            <a:r>
              <a:rPr lang="ja-JP" altLang="en-US" sz="2000" dirty="0" smtClean="0">
                <a:latin typeface="HG丸ｺﾞｼｯｸM-PRO" panose="020F0600000000000000" pitchFamily="50" charset="-128"/>
                <a:ea typeface="HG丸ｺﾞｼｯｸM-PRO" panose="020F0600000000000000" pitchFamily="50" charset="-128"/>
              </a:rPr>
              <a:t>で二次救急病院等に</a:t>
            </a:r>
            <a:r>
              <a:rPr lang="ja-JP" altLang="en-US" sz="2000" dirty="0">
                <a:latin typeface="HG丸ｺﾞｼｯｸM-PRO" panose="020F0600000000000000" pitchFamily="50" charset="-128"/>
                <a:ea typeface="HG丸ｺﾞｼｯｸM-PRO" panose="020F0600000000000000" pitchFamily="50" charset="-128"/>
              </a:rPr>
              <a:t>搬送された患者に</a:t>
            </a:r>
            <a:r>
              <a:rPr lang="ja-JP" altLang="en-US" sz="2000" dirty="0" smtClean="0">
                <a:latin typeface="HG丸ｺﾞｼｯｸM-PRO" panose="020F0600000000000000" pitchFamily="50" charset="-128"/>
                <a:ea typeface="HG丸ｺﾞｼｯｸM-PRO" panose="020F0600000000000000" pitchFamily="50" charset="-128"/>
              </a:rPr>
              <a:t>限る　</a:t>
            </a:r>
            <a:endParaRPr lang="en-US" altLang="ja-JP" sz="2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　のか、家族の自動車等で来院された救急患者</a:t>
            </a:r>
            <a:r>
              <a:rPr lang="ja-JP" altLang="en-US" sz="2000" dirty="0">
                <a:latin typeface="HG丸ｺﾞｼｯｸM-PRO" panose="020F0600000000000000" pitchFamily="50" charset="-128"/>
                <a:ea typeface="HG丸ｺﾞｼｯｸM-PRO" panose="020F0600000000000000" pitchFamily="50" charset="-128"/>
              </a:rPr>
              <a:t>は対象外か。</a:t>
            </a:r>
          </a:p>
          <a:p>
            <a:pPr marL="0" indent="0">
              <a:buNone/>
            </a:pPr>
            <a:r>
              <a:rPr lang="ja-JP" altLang="en-US" sz="2000" dirty="0" smtClean="0">
                <a:latin typeface="HG丸ｺﾞｼｯｸM-PRO" panose="020F0600000000000000" pitchFamily="50" charset="-128"/>
                <a:ea typeface="HG丸ｺﾞｼｯｸM-PRO" panose="020F0600000000000000" pitchFamily="50" charset="-128"/>
              </a:rPr>
              <a:t>Ａ：家族の自動車等で来院した救急患者も含む。</a:t>
            </a:r>
            <a:endParaRPr lang="en-US" altLang="ja-JP" sz="2000" dirty="0" smtClean="0">
              <a:latin typeface="HG丸ｺﾞｼｯｸM-PRO" panose="020F0600000000000000" pitchFamily="50" charset="-128"/>
              <a:ea typeface="HG丸ｺﾞｼｯｸM-PRO" panose="020F0600000000000000" pitchFamily="50" charset="-128"/>
            </a:endParaRPr>
          </a:p>
          <a:p>
            <a:pPr marL="0" indent="0">
              <a:buNone/>
            </a:pPr>
            <a:endParaRPr lang="en-US" altLang="ja-JP" sz="2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000" dirty="0" smtClean="0">
                <a:latin typeface="HG丸ｺﾞｼｯｸM-PRO" panose="020F0600000000000000" pitchFamily="50" charset="-128"/>
                <a:ea typeface="HG丸ｺﾞｼｯｸM-PRO" panose="020F0600000000000000" pitchFamily="50" charset="-128"/>
              </a:rPr>
              <a:t>Ｑ：合併症</a:t>
            </a:r>
            <a:r>
              <a:rPr lang="ja-JP" altLang="en-US" sz="2000" dirty="0">
                <a:latin typeface="HG丸ｺﾞｼｯｸM-PRO" panose="020F0600000000000000" pitchFamily="50" charset="-128"/>
                <a:ea typeface="HG丸ｺﾞｼｯｸM-PRO" panose="020F0600000000000000" pitchFamily="50" charset="-128"/>
              </a:rPr>
              <a:t>支援病院から</a:t>
            </a:r>
            <a:r>
              <a:rPr lang="ja-JP" altLang="en-US" sz="2000" dirty="0" smtClean="0">
                <a:latin typeface="HG丸ｺﾞｼｯｸM-PRO" panose="020F0600000000000000" pitchFamily="50" charset="-128"/>
                <a:ea typeface="HG丸ｺﾞｼｯｸM-PRO" panose="020F0600000000000000" pitchFamily="50" charset="-128"/>
              </a:rPr>
              <a:t>の</a:t>
            </a:r>
            <a:r>
              <a:rPr lang="en-US" altLang="ja-JP" sz="2000" dirty="0" smtClean="0">
                <a:latin typeface="HG丸ｺﾞｼｯｸM-PRO" panose="020F0600000000000000" pitchFamily="50" charset="-128"/>
                <a:ea typeface="HG丸ｺﾞｼｯｸM-PRO" panose="020F0600000000000000" pitchFamily="50" charset="-128"/>
              </a:rPr>
              <a:t>『</a:t>
            </a:r>
            <a:r>
              <a:rPr lang="ja-JP" altLang="en-US" sz="2000" dirty="0" smtClean="0">
                <a:latin typeface="HG丸ｺﾞｼｯｸM-PRO" panose="020F0600000000000000" pitchFamily="50" charset="-128"/>
                <a:ea typeface="HG丸ｺﾞｼｯｸM-PRO" panose="020F0600000000000000" pitchFamily="50" charset="-128"/>
              </a:rPr>
              <a:t>再度の受け入れ</a:t>
            </a:r>
            <a:r>
              <a:rPr lang="en-US" altLang="ja-JP" sz="2000" dirty="0" smtClean="0">
                <a:latin typeface="HG丸ｺﾞｼｯｸM-PRO" panose="020F0600000000000000" pitchFamily="50" charset="-128"/>
                <a:ea typeface="HG丸ｺﾞｼｯｸM-PRO" panose="020F0600000000000000" pitchFamily="50" charset="-128"/>
              </a:rPr>
              <a:t>』</a:t>
            </a:r>
            <a:r>
              <a:rPr lang="ja-JP" altLang="en-US" sz="2000" dirty="0" smtClean="0">
                <a:latin typeface="HG丸ｺﾞｼｯｸM-PRO" panose="020F0600000000000000" pitchFamily="50" charset="-128"/>
                <a:ea typeface="HG丸ｺﾞｼｯｸM-PRO" panose="020F0600000000000000" pitchFamily="50" charset="-128"/>
              </a:rPr>
              <a:t>について、</a:t>
            </a:r>
            <a:r>
              <a:rPr lang="ja-JP" altLang="en-US" sz="2000" dirty="0">
                <a:latin typeface="HG丸ｺﾞｼｯｸM-PRO" panose="020F0600000000000000" pitchFamily="50" charset="-128"/>
                <a:ea typeface="HG丸ｺﾞｼｯｸM-PRO" panose="020F0600000000000000" pitchFamily="50" charset="-128"/>
              </a:rPr>
              <a:t>患者の状態</a:t>
            </a:r>
            <a:r>
              <a:rPr lang="ja-JP" altLang="en-US" sz="2000" dirty="0" smtClean="0">
                <a:latin typeface="HG丸ｺﾞｼｯｸM-PRO" panose="020F0600000000000000" pitchFamily="50" charset="-128"/>
                <a:ea typeface="HG丸ｺﾞｼｯｸM-PRO" panose="020F0600000000000000" pitchFamily="50" charset="-128"/>
              </a:rPr>
              <a:t>が重篤</a:t>
            </a:r>
            <a:endParaRPr lang="en-US" altLang="ja-JP" sz="2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　で二次救急病院で</a:t>
            </a:r>
            <a:r>
              <a:rPr lang="ja-JP" altLang="en-US" sz="2000" dirty="0">
                <a:latin typeface="HG丸ｺﾞｼｯｸM-PRO" panose="020F0600000000000000" pitchFamily="50" charset="-128"/>
                <a:ea typeface="HG丸ｺﾞｼｯｸM-PRO" panose="020F0600000000000000" pitchFamily="50" charset="-128"/>
              </a:rPr>
              <a:t>対応</a:t>
            </a:r>
            <a:r>
              <a:rPr lang="ja-JP" altLang="en-US" sz="2000" dirty="0" smtClean="0">
                <a:latin typeface="HG丸ｺﾞｼｯｸM-PRO" panose="020F0600000000000000" pitchFamily="50" charset="-128"/>
                <a:ea typeface="HG丸ｺﾞｼｯｸM-PRO" panose="020F0600000000000000" pitchFamily="50" charset="-128"/>
              </a:rPr>
              <a:t>できない</a:t>
            </a:r>
            <a:r>
              <a:rPr lang="ja-JP" altLang="en-US" sz="2000" dirty="0">
                <a:latin typeface="HG丸ｺﾞｼｯｸM-PRO" panose="020F0600000000000000" pitchFamily="50" charset="-128"/>
                <a:ea typeface="HG丸ｺﾞｼｯｸM-PRO" panose="020F0600000000000000" pitchFamily="50" charset="-128"/>
              </a:rPr>
              <a:t>状態</a:t>
            </a:r>
            <a:r>
              <a:rPr lang="ja-JP" altLang="en-US" sz="2000" dirty="0" smtClean="0">
                <a:latin typeface="HG丸ｺﾞｼｯｸM-PRO" panose="020F0600000000000000" pitchFamily="50" charset="-128"/>
                <a:ea typeface="HG丸ｺﾞｼｯｸM-PRO" panose="020F0600000000000000" pitchFamily="50" charset="-128"/>
              </a:rPr>
              <a:t>の場合</a:t>
            </a:r>
            <a:r>
              <a:rPr lang="ja-JP" altLang="en-US" sz="2000" dirty="0">
                <a:latin typeface="HG丸ｺﾞｼｯｸM-PRO" panose="020F0600000000000000" pitchFamily="50" charset="-128"/>
                <a:ea typeface="HG丸ｺﾞｼｯｸM-PRO" panose="020F0600000000000000" pitchFamily="50" charset="-128"/>
              </a:rPr>
              <a:t>であって</a:t>
            </a:r>
            <a:r>
              <a:rPr lang="ja-JP" altLang="en-US" sz="2000" dirty="0" smtClean="0">
                <a:latin typeface="HG丸ｺﾞｼｯｸM-PRO" panose="020F0600000000000000" pitchFamily="50" charset="-128"/>
                <a:ea typeface="HG丸ｺﾞｼｯｸM-PRO" panose="020F0600000000000000" pitchFamily="50" charset="-128"/>
              </a:rPr>
              <a:t>も、</a:t>
            </a:r>
            <a:r>
              <a:rPr lang="en-US" altLang="ja-JP" sz="2000" dirty="0" smtClean="0">
                <a:latin typeface="HG丸ｺﾞｼｯｸM-PRO" panose="020F0600000000000000" pitchFamily="50" charset="-128"/>
                <a:ea typeface="HG丸ｺﾞｼｯｸM-PRO" panose="020F0600000000000000" pitchFamily="50" charset="-128"/>
              </a:rPr>
              <a:t>『</a:t>
            </a:r>
            <a:r>
              <a:rPr lang="ja-JP" altLang="en-US" sz="2000" dirty="0" smtClean="0">
                <a:latin typeface="HG丸ｺﾞｼｯｸM-PRO" panose="020F0600000000000000" pitchFamily="50" charset="-128"/>
                <a:ea typeface="HG丸ｺﾞｼｯｸM-PRO" panose="020F0600000000000000" pitchFamily="50" charset="-128"/>
              </a:rPr>
              <a:t>再度の受け</a:t>
            </a:r>
            <a:endParaRPr lang="en-US" altLang="ja-JP" sz="2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　入れ</a:t>
            </a:r>
            <a:r>
              <a:rPr lang="en-US" altLang="ja-JP" sz="2000" dirty="0" smtClean="0">
                <a:latin typeface="HG丸ｺﾞｼｯｸM-PRO" panose="020F0600000000000000" pitchFamily="50" charset="-128"/>
                <a:ea typeface="HG丸ｺﾞｼｯｸM-PRO" panose="020F0600000000000000" pitchFamily="50" charset="-128"/>
              </a:rPr>
              <a:t>』</a:t>
            </a:r>
            <a:r>
              <a:rPr lang="ja-JP" altLang="en-US" sz="2000" dirty="0" smtClean="0">
                <a:latin typeface="HG丸ｺﾞｼｯｸM-PRO" panose="020F0600000000000000" pitchFamily="50" charset="-128"/>
                <a:ea typeface="HG丸ｺﾞｼｯｸM-PRO" panose="020F0600000000000000" pitchFamily="50" charset="-128"/>
              </a:rPr>
              <a:t>を求められるのか。</a:t>
            </a:r>
            <a:endParaRPr lang="ja-JP" altLang="en-US" sz="2000" dirty="0">
              <a:latin typeface="HG丸ｺﾞｼｯｸM-PRO" panose="020F0600000000000000" pitchFamily="50" charset="-128"/>
              <a:ea typeface="HG丸ｺﾞｼｯｸM-PRO" panose="020F0600000000000000" pitchFamily="50" charset="-128"/>
            </a:endParaRPr>
          </a:p>
          <a:p>
            <a:pPr marL="0" indent="0">
              <a:buNone/>
            </a:pPr>
            <a:r>
              <a:rPr lang="ja-JP" altLang="en-US" sz="2000" dirty="0" smtClean="0">
                <a:latin typeface="HG丸ｺﾞｼｯｸM-PRO" panose="020F0600000000000000" pitchFamily="50" charset="-128"/>
                <a:ea typeface="HG丸ｺﾞｼｯｸM-PRO" panose="020F0600000000000000" pitchFamily="50" charset="-128"/>
              </a:rPr>
              <a:t>Ａ：患者の状態に</a:t>
            </a:r>
            <a:r>
              <a:rPr lang="ja-JP" altLang="en-US" sz="2000" dirty="0">
                <a:latin typeface="HG丸ｺﾞｼｯｸM-PRO" panose="020F0600000000000000" pitchFamily="50" charset="-128"/>
                <a:ea typeface="HG丸ｺﾞｼｯｸM-PRO" panose="020F0600000000000000" pitchFamily="50" charset="-128"/>
              </a:rPr>
              <a:t>より、救命救急</a:t>
            </a:r>
            <a:r>
              <a:rPr lang="ja-JP" altLang="en-US" sz="2000" dirty="0" smtClean="0">
                <a:latin typeface="HG丸ｺﾞｼｯｸM-PRO" panose="020F0600000000000000" pitchFamily="50" charset="-128"/>
                <a:ea typeface="HG丸ｺﾞｼｯｸM-PRO" panose="020F0600000000000000" pitchFamily="50" charset="-128"/>
              </a:rPr>
              <a:t>センターへの搬送も検討すべき場合</a:t>
            </a:r>
            <a:r>
              <a:rPr lang="ja-JP" altLang="en-US" sz="2000" dirty="0">
                <a:latin typeface="HG丸ｺﾞｼｯｸM-PRO" panose="020F0600000000000000" pitchFamily="50" charset="-128"/>
                <a:ea typeface="HG丸ｺﾞｼｯｸM-PRO" panose="020F0600000000000000" pitchFamily="50" charset="-128"/>
              </a:rPr>
              <a:t>が</a:t>
            </a:r>
            <a:r>
              <a:rPr lang="ja-JP" altLang="en-US" sz="2000" dirty="0" smtClean="0">
                <a:latin typeface="HG丸ｺﾞｼｯｸM-PRO" panose="020F0600000000000000" pitchFamily="50" charset="-128"/>
                <a:ea typeface="HG丸ｺﾞｼｯｸM-PRO" panose="020F0600000000000000" pitchFamily="50" charset="-128"/>
              </a:rPr>
              <a:t>ある</a:t>
            </a:r>
            <a:endParaRPr lang="en-US" altLang="ja-JP" sz="2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　と</a:t>
            </a:r>
            <a:r>
              <a:rPr lang="ja-JP" altLang="en-US" sz="2000" dirty="0">
                <a:latin typeface="HG丸ｺﾞｼｯｸM-PRO" panose="020F0600000000000000" pitchFamily="50" charset="-128"/>
                <a:ea typeface="HG丸ｺﾞｼｯｸM-PRO" panose="020F0600000000000000" pitchFamily="50" charset="-128"/>
              </a:rPr>
              <a:t>考える</a:t>
            </a:r>
            <a:r>
              <a:rPr lang="ja-JP" altLang="en-US" sz="2000" dirty="0" smtClean="0">
                <a:latin typeface="HG丸ｺﾞｼｯｸM-PRO" panose="020F0600000000000000" pitchFamily="50" charset="-128"/>
                <a:ea typeface="HG丸ｺﾞｼｯｸM-PRO" panose="020F0600000000000000" pitchFamily="50" charset="-128"/>
              </a:rPr>
              <a:t>。</a:t>
            </a:r>
          </a:p>
          <a:p>
            <a:endParaRPr lang="ja-JP" altLang="en-US" sz="2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000" dirty="0" smtClean="0">
                <a:latin typeface="HG丸ｺﾞｼｯｸM-PRO" panose="020F0600000000000000" pitchFamily="50" charset="-128"/>
                <a:ea typeface="HG丸ｺﾞｼｯｸM-PRO" panose="020F0600000000000000" pitchFamily="50" charset="-128"/>
              </a:rPr>
              <a:t>Ｑ：二次救急病院等から</a:t>
            </a:r>
            <a:r>
              <a:rPr lang="ja-JP" altLang="en-US" sz="2000" dirty="0">
                <a:latin typeface="HG丸ｺﾞｼｯｸM-PRO" panose="020F0600000000000000" pitchFamily="50" charset="-128"/>
                <a:ea typeface="HG丸ｺﾞｼｯｸM-PRO" panose="020F0600000000000000" pitchFamily="50" charset="-128"/>
              </a:rPr>
              <a:t>合併症支援病院への搬送方法</a:t>
            </a:r>
            <a:r>
              <a:rPr lang="ja-JP" altLang="en-US" sz="2000" dirty="0" smtClean="0">
                <a:latin typeface="HG丸ｺﾞｼｯｸM-PRO" panose="020F0600000000000000" pitchFamily="50" charset="-128"/>
                <a:ea typeface="HG丸ｺﾞｼｯｸM-PRO" panose="020F0600000000000000" pitchFamily="50" charset="-128"/>
              </a:rPr>
              <a:t>は。</a:t>
            </a:r>
            <a:endParaRPr lang="ja-JP" altLang="en-US" sz="2000" dirty="0">
              <a:latin typeface="HG丸ｺﾞｼｯｸM-PRO" panose="020F0600000000000000" pitchFamily="50" charset="-128"/>
              <a:ea typeface="HG丸ｺﾞｼｯｸM-PRO" panose="020F0600000000000000" pitchFamily="50" charset="-128"/>
            </a:endParaRPr>
          </a:p>
          <a:p>
            <a:pPr marL="0" indent="0">
              <a:buNone/>
            </a:pPr>
            <a:r>
              <a:rPr lang="ja-JP" altLang="en-US" sz="2000" dirty="0" smtClean="0">
                <a:latin typeface="HG丸ｺﾞｼｯｸM-PRO" panose="020F0600000000000000" pitchFamily="50" charset="-128"/>
                <a:ea typeface="HG丸ｺﾞｼｯｸM-PRO" panose="020F0600000000000000" pitchFamily="50" charset="-128"/>
              </a:rPr>
              <a:t>Ａ：特</a:t>
            </a:r>
            <a:r>
              <a:rPr lang="ja-JP" altLang="en-US" sz="2000" dirty="0">
                <a:latin typeface="HG丸ｺﾞｼｯｸM-PRO" panose="020F0600000000000000" pitchFamily="50" charset="-128"/>
                <a:ea typeface="HG丸ｺﾞｼｯｸM-PRO" panose="020F0600000000000000" pitchFamily="50" charset="-128"/>
              </a:rPr>
              <a:t>に定めて</a:t>
            </a:r>
            <a:r>
              <a:rPr lang="ja-JP" altLang="en-US" sz="2000" dirty="0" smtClean="0">
                <a:latin typeface="HG丸ｺﾞｼｯｸM-PRO" panose="020F0600000000000000" pitchFamily="50" charset="-128"/>
                <a:ea typeface="HG丸ｺﾞｼｯｸM-PRO" panose="020F0600000000000000" pitchFamily="50" charset="-128"/>
              </a:rPr>
              <a:t>いない。家族</a:t>
            </a:r>
            <a:r>
              <a:rPr lang="ja-JP" altLang="en-US" sz="2000" dirty="0">
                <a:latin typeface="HG丸ｺﾞｼｯｸM-PRO" panose="020F0600000000000000" pitchFamily="50" charset="-128"/>
                <a:ea typeface="HG丸ｺﾞｼｯｸM-PRO" panose="020F0600000000000000" pitchFamily="50" charset="-128"/>
              </a:rPr>
              <a:t>による</a:t>
            </a:r>
            <a:r>
              <a:rPr lang="ja-JP" altLang="en-US" sz="2000" dirty="0" smtClean="0">
                <a:latin typeface="HG丸ｺﾞｼｯｸM-PRO" panose="020F0600000000000000" pitchFamily="50" charset="-128"/>
                <a:ea typeface="HG丸ｺﾞｼｯｸM-PRO" panose="020F0600000000000000" pitchFamily="50" charset="-128"/>
              </a:rPr>
              <a:t>搬送等、ケースバイケース</a:t>
            </a:r>
            <a:r>
              <a:rPr lang="ja-JP" altLang="en-US" sz="2000" dirty="0">
                <a:latin typeface="HG丸ｺﾞｼｯｸM-PRO" panose="020F0600000000000000" pitchFamily="50" charset="-128"/>
                <a:ea typeface="HG丸ｺﾞｼｯｸM-PRO" panose="020F0600000000000000" pitchFamily="50" charset="-128"/>
              </a:rPr>
              <a:t>。</a:t>
            </a:r>
          </a:p>
          <a:p>
            <a:pPr marL="0" indent="0">
              <a:buNone/>
            </a:pPr>
            <a:endParaRPr lang="ja-JP" altLang="en-US" sz="18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0405737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200" dirty="0">
                <a:latin typeface="HG丸ｺﾞｼｯｸM-PRO" panose="020F0600000000000000" pitchFamily="50" charset="-128"/>
                <a:ea typeface="HG丸ｺﾞｼｯｸM-PRO" panose="020F0600000000000000" pitchFamily="50" charset="-128"/>
              </a:rPr>
              <a:t>二次救急病院等への説明会における質疑応答</a:t>
            </a:r>
            <a:endParaRPr kumimoji="1" lang="ja-JP" altLang="en-US" sz="3200"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p:txBody>
          <a:bodyPr>
            <a:noAutofit/>
          </a:bodyPr>
          <a:lstStyle/>
          <a:p>
            <a:pPr marL="0" indent="0">
              <a:buNone/>
            </a:pPr>
            <a:r>
              <a:rPr lang="ja-JP" altLang="en-US" sz="2000" dirty="0" smtClean="0">
                <a:latin typeface="HG丸ｺﾞｼｯｸM-PRO" panose="020F0600000000000000" pitchFamily="50" charset="-128"/>
                <a:ea typeface="HG丸ｺﾞｼｯｸM-PRO" panose="020F0600000000000000" pitchFamily="50" charset="-128"/>
              </a:rPr>
              <a:t>Ｑ：救急</a:t>
            </a:r>
            <a:r>
              <a:rPr lang="ja-JP" altLang="en-US" sz="2000" dirty="0">
                <a:latin typeface="HG丸ｺﾞｼｯｸM-PRO" panose="020F0600000000000000" pitchFamily="50" charset="-128"/>
                <a:ea typeface="HG丸ｺﾞｼｯｸM-PRO" panose="020F0600000000000000" pitchFamily="50" charset="-128"/>
              </a:rPr>
              <a:t>対応が終わり、一般病棟でせん妄などの精神症状がでた患者を</a:t>
            </a:r>
            <a:r>
              <a:rPr lang="ja-JP" altLang="en-US" sz="2000" dirty="0" smtClean="0">
                <a:latin typeface="HG丸ｺﾞｼｯｸM-PRO" panose="020F0600000000000000" pitchFamily="50" charset="-128"/>
                <a:ea typeface="HG丸ｺﾞｼｯｸM-PRO" panose="020F0600000000000000" pitchFamily="50" charset="-128"/>
              </a:rPr>
              <a:t>この</a:t>
            </a:r>
            <a:endParaRPr lang="en-US" altLang="ja-JP" sz="2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　システム</a:t>
            </a:r>
            <a:r>
              <a:rPr lang="ja-JP" altLang="en-US" sz="2000" dirty="0">
                <a:latin typeface="HG丸ｺﾞｼｯｸM-PRO" panose="020F0600000000000000" pitchFamily="50" charset="-128"/>
                <a:ea typeface="HG丸ｺﾞｼｯｸM-PRO" panose="020F0600000000000000" pitchFamily="50" charset="-128"/>
              </a:rPr>
              <a:t>の対象と考えてよいか。</a:t>
            </a:r>
          </a:p>
          <a:p>
            <a:pPr marL="0" indent="0">
              <a:buNone/>
            </a:pPr>
            <a:r>
              <a:rPr lang="ja-JP" altLang="en-US" sz="2000" dirty="0" smtClean="0">
                <a:latin typeface="HG丸ｺﾞｼｯｸM-PRO" panose="020F0600000000000000" pitchFamily="50" charset="-128"/>
                <a:ea typeface="HG丸ｺﾞｼｯｸM-PRO" panose="020F0600000000000000" pitchFamily="50" charset="-128"/>
              </a:rPr>
              <a:t>Ａ：この</a:t>
            </a:r>
            <a:r>
              <a:rPr lang="ja-JP" altLang="en-US" sz="2000" dirty="0">
                <a:latin typeface="HG丸ｺﾞｼｯｸM-PRO" panose="020F0600000000000000" pitchFamily="50" charset="-128"/>
                <a:ea typeface="HG丸ｺﾞｼｯｸM-PRO" panose="020F0600000000000000" pitchFamily="50" charset="-128"/>
              </a:rPr>
              <a:t>システムは夜間・</a:t>
            </a:r>
            <a:r>
              <a:rPr lang="ja-JP" altLang="en-US" sz="2000" dirty="0" smtClean="0">
                <a:latin typeface="HG丸ｺﾞｼｯｸM-PRO" panose="020F0600000000000000" pitchFamily="50" charset="-128"/>
                <a:ea typeface="HG丸ｺﾞｼｯｸM-PRO" panose="020F0600000000000000" pitchFamily="50" charset="-128"/>
              </a:rPr>
              <a:t>休日における二次救急病院等の患者を</a:t>
            </a:r>
            <a:r>
              <a:rPr lang="ja-JP" altLang="en-US" sz="2000" dirty="0">
                <a:latin typeface="HG丸ｺﾞｼｯｸM-PRO" panose="020F0600000000000000" pitchFamily="50" charset="-128"/>
                <a:ea typeface="HG丸ｺﾞｼｯｸM-PRO" panose="020F0600000000000000" pitchFamily="50" charset="-128"/>
              </a:rPr>
              <a:t>対象と</a:t>
            </a:r>
            <a:r>
              <a:rPr lang="ja-JP" altLang="en-US" sz="2000" dirty="0" smtClean="0">
                <a:latin typeface="HG丸ｺﾞｼｯｸM-PRO" panose="020F0600000000000000" pitchFamily="50" charset="-128"/>
                <a:ea typeface="HG丸ｺﾞｼｯｸM-PRO" panose="020F0600000000000000" pitchFamily="50" charset="-128"/>
              </a:rPr>
              <a:t>して</a:t>
            </a:r>
            <a:endParaRPr lang="en-US" altLang="ja-JP" sz="2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　おり</a:t>
            </a:r>
            <a:r>
              <a:rPr lang="ja-JP" altLang="en-US" sz="2000" dirty="0">
                <a:latin typeface="HG丸ｺﾞｼｯｸM-PRO" panose="020F0600000000000000" pitchFamily="50" charset="-128"/>
                <a:ea typeface="HG丸ｺﾞｼｯｸM-PRO" panose="020F0600000000000000" pitchFamily="50" charset="-128"/>
              </a:rPr>
              <a:t>、当該患者の</a:t>
            </a:r>
            <a:r>
              <a:rPr lang="ja-JP" altLang="en-US" sz="2000" dirty="0" smtClean="0">
                <a:latin typeface="HG丸ｺﾞｼｯｸM-PRO" panose="020F0600000000000000" pitchFamily="50" charset="-128"/>
                <a:ea typeface="HG丸ｺﾞｼｯｸM-PRO" panose="020F0600000000000000" pitchFamily="50" charset="-128"/>
              </a:rPr>
              <a:t>事例について</a:t>
            </a:r>
            <a:r>
              <a:rPr lang="ja-JP" altLang="en-US" sz="2000" dirty="0">
                <a:latin typeface="HG丸ｺﾞｼｯｸM-PRO" panose="020F0600000000000000" pitchFamily="50" charset="-128"/>
                <a:ea typeface="HG丸ｺﾞｼｯｸM-PRO" panose="020F0600000000000000" pitchFamily="50" charset="-128"/>
              </a:rPr>
              <a:t>は</a:t>
            </a:r>
            <a:r>
              <a:rPr lang="ja-JP" altLang="en-US" sz="2000" dirty="0" err="1">
                <a:latin typeface="HG丸ｺﾞｼｯｸM-PRO" panose="020F0600000000000000" pitchFamily="50" charset="-128"/>
                <a:ea typeface="HG丸ｺﾞｼｯｸM-PRO" panose="020F0600000000000000" pitchFamily="50" charset="-128"/>
              </a:rPr>
              <a:t>病病</a:t>
            </a:r>
            <a:r>
              <a:rPr lang="ja-JP" altLang="en-US" sz="2000" dirty="0">
                <a:latin typeface="HG丸ｺﾞｼｯｸM-PRO" panose="020F0600000000000000" pitchFamily="50" charset="-128"/>
                <a:ea typeface="HG丸ｺﾞｼｯｸM-PRO" panose="020F0600000000000000" pitchFamily="50" charset="-128"/>
              </a:rPr>
              <a:t>連携などで</a:t>
            </a:r>
            <a:r>
              <a:rPr lang="ja-JP" altLang="en-US" sz="2000" dirty="0" smtClean="0">
                <a:latin typeface="HG丸ｺﾞｼｯｸM-PRO" panose="020F0600000000000000" pitchFamily="50" charset="-128"/>
                <a:ea typeface="HG丸ｺﾞｼｯｸM-PRO" panose="020F0600000000000000" pitchFamily="50" charset="-128"/>
              </a:rPr>
              <a:t>対応してほしい。</a:t>
            </a:r>
            <a:endParaRPr lang="ja-JP" altLang="en-US" sz="2000" dirty="0">
              <a:latin typeface="HG丸ｺﾞｼｯｸM-PRO" panose="020F0600000000000000" pitchFamily="50" charset="-128"/>
              <a:ea typeface="HG丸ｺﾞｼｯｸM-PRO" panose="020F0600000000000000" pitchFamily="50" charset="-128"/>
            </a:endParaRPr>
          </a:p>
          <a:p>
            <a:endParaRPr lang="ja-JP" altLang="en-US" sz="2000" dirty="0">
              <a:latin typeface="HG丸ｺﾞｼｯｸM-PRO" panose="020F0600000000000000" pitchFamily="50" charset="-128"/>
              <a:ea typeface="HG丸ｺﾞｼｯｸM-PRO" panose="020F0600000000000000" pitchFamily="50" charset="-128"/>
            </a:endParaRPr>
          </a:p>
          <a:p>
            <a:pPr marL="0" indent="0">
              <a:buNone/>
            </a:pPr>
            <a:r>
              <a:rPr lang="ja-JP" altLang="en-US" sz="2000" dirty="0" smtClean="0">
                <a:latin typeface="HG丸ｺﾞｼｯｸM-PRO" panose="020F0600000000000000" pitchFamily="50" charset="-128"/>
                <a:ea typeface="HG丸ｺﾞｼｯｸM-PRO" panose="020F0600000000000000" pitchFamily="50" charset="-128"/>
              </a:rPr>
              <a:t>Ｑ：精神科</a:t>
            </a:r>
            <a:r>
              <a:rPr lang="ja-JP" altLang="en-US" sz="2000" dirty="0">
                <a:latin typeface="HG丸ｺﾞｼｯｸM-PRO" panose="020F0600000000000000" pitchFamily="50" charset="-128"/>
                <a:ea typeface="HG丸ｺﾞｼｯｸM-PRO" panose="020F0600000000000000" pitchFamily="50" charset="-128"/>
              </a:rPr>
              <a:t>病院へ</a:t>
            </a:r>
            <a:r>
              <a:rPr lang="ja-JP" altLang="en-US" sz="2000" dirty="0" smtClean="0">
                <a:latin typeface="HG丸ｺﾞｼｯｸM-PRO" panose="020F0600000000000000" pitchFamily="50" charset="-128"/>
                <a:ea typeface="HG丸ｺﾞｼｯｸM-PRO" panose="020F0600000000000000" pitchFamily="50" charset="-128"/>
              </a:rPr>
              <a:t>のつなぎはなかなかスムーズに進まない。つなぎを行える</a:t>
            </a:r>
            <a:endParaRPr lang="en-US" altLang="ja-JP" sz="2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　患者の</a:t>
            </a:r>
            <a:r>
              <a:rPr lang="ja-JP" altLang="en-US" sz="2000" dirty="0">
                <a:latin typeface="HG丸ｺﾞｼｯｸM-PRO" panose="020F0600000000000000" pitchFamily="50" charset="-128"/>
                <a:ea typeface="HG丸ｺﾞｼｯｸM-PRO" panose="020F0600000000000000" pitchFamily="50" charset="-128"/>
              </a:rPr>
              <a:t>状態</a:t>
            </a:r>
            <a:r>
              <a:rPr lang="ja-JP" altLang="en-US" sz="2000" dirty="0" smtClean="0">
                <a:latin typeface="HG丸ｺﾞｼｯｸM-PRO" panose="020F0600000000000000" pitchFamily="50" charset="-128"/>
                <a:ea typeface="HG丸ｺﾞｼｯｸM-PRO" panose="020F0600000000000000" pitchFamily="50" charset="-128"/>
              </a:rPr>
              <a:t>を二次救急病院等と</a:t>
            </a:r>
            <a:r>
              <a:rPr lang="ja-JP" altLang="en-US" sz="2000" dirty="0">
                <a:latin typeface="HG丸ｺﾞｼｯｸM-PRO" panose="020F0600000000000000" pitchFamily="50" charset="-128"/>
                <a:ea typeface="HG丸ｺﾞｼｯｸM-PRO" panose="020F0600000000000000" pitchFamily="50" charset="-128"/>
              </a:rPr>
              <a:t>精神科病院で合わせてほしい。</a:t>
            </a:r>
          </a:p>
          <a:p>
            <a:pPr marL="0" indent="0">
              <a:buNone/>
            </a:pPr>
            <a:r>
              <a:rPr lang="ja-JP" altLang="en-US" sz="2000" dirty="0" smtClean="0">
                <a:latin typeface="HG丸ｺﾞｼｯｸM-PRO" panose="020F0600000000000000" pitchFamily="50" charset="-128"/>
                <a:ea typeface="HG丸ｺﾞｼｯｸM-PRO" panose="020F0600000000000000" pitchFamily="50" charset="-128"/>
              </a:rPr>
              <a:t>Ａ：今後の検証</a:t>
            </a:r>
            <a:r>
              <a:rPr lang="ja-JP" altLang="en-US" sz="2000" dirty="0">
                <a:latin typeface="HG丸ｺﾞｼｯｸM-PRO" panose="020F0600000000000000" pitchFamily="50" charset="-128"/>
                <a:ea typeface="HG丸ｺﾞｼｯｸM-PRO" panose="020F0600000000000000" pitchFamily="50" charset="-128"/>
              </a:rPr>
              <a:t>会議で調整していく予定。</a:t>
            </a:r>
          </a:p>
          <a:p>
            <a:endParaRPr kumimoji="1" lang="ja-JP" altLang="en-US" sz="20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575664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994122"/>
          </a:xfrm>
        </p:spPr>
        <p:txBody>
          <a:bodyPr>
            <a:normAutofit/>
          </a:bodyPr>
          <a:lstStyle/>
          <a:p>
            <a:r>
              <a:rPr lang="ja-JP" altLang="en-US" sz="3200" dirty="0">
                <a:latin typeface="HG丸ｺﾞｼｯｸM-PRO" panose="020F0600000000000000" pitchFamily="50" charset="-128"/>
                <a:ea typeface="HG丸ｺﾞｼｯｸM-PRO" panose="020F0600000000000000" pitchFamily="50" charset="-128"/>
              </a:rPr>
              <a:t>システムの概要</a:t>
            </a:r>
            <a:endParaRPr kumimoji="1" lang="ja-JP" altLang="en-US" sz="3200"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495300" y="1268760"/>
            <a:ext cx="8915400" cy="5040560"/>
          </a:xfrm>
        </p:spPr>
        <p:txBody>
          <a:bodyPr>
            <a:normAutofit fontScale="92500"/>
          </a:bodyPr>
          <a:lstStyle/>
          <a:p>
            <a:pPr marL="0" indent="0">
              <a:buNone/>
            </a:pPr>
            <a:r>
              <a:rPr lang="ja-JP" altLang="en-US" sz="2400" u="sng" dirty="0" smtClean="0">
                <a:latin typeface="HG丸ｺﾞｼｯｸM-PRO" panose="020F0600000000000000" pitchFamily="50" charset="-128"/>
                <a:ea typeface="HG丸ｺﾞｼｯｸM-PRO" panose="020F0600000000000000" pitchFamily="50" charset="-128"/>
              </a:rPr>
              <a:t>システムの概要</a:t>
            </a:r>
            <a:endParaRPr lang="en-US" altLang="ja-JP" sz="2400" u="sng"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200" dirty="0" smtClean="0">
                <a:latin typeface="HG丸ｺﾞｼｯｸM-PRO" panose="020F0600000000000000" pitchFamily="50" charset="-128"/>
                <a:ea typeface="HG丸ｺﾞｼｯｸM-PRO" panose="020F0600000000000000" pitchFamily="50" charset="-128"/>
              </a:rPr>
              <a:t>　</a:t>
            </a:r>
            <a:r>
              <a:rPr lang="ja-JP" altLang="ja-JP" sz="2200" dirty="0" smtClean="0">
                <a:latin typeface="HG丸ｺﾞｼｯｸM-PRO" panose="020F0600000000000000" pitchFamily="50" charset="-128"/>
                <a:ea typeface="HG丸ｺﾞｼｯｸM-PRO" panose="020F0600000000000000" pitchFamily="50" charset="-128"/>
              </a:rPr>
              <a:t>１</a:t>
            </a:r>
            <a:r>
              <a:rPr lang="ja-JP" altLang="ja-JP" sz="2200" dirty="0">
                <a:latin typeface="HG丸ｺﾞｼｯｸM-PRO" panose="020F0600000000000000" pitchFamily="50" charset="-128"/>
                <a:ea typeface="HG丸ｺﾞｼｯｸM-PRO" panose="020F0600000000000000" pitchFamily="50" charset="-128"/>
              </a:rPr>
              <a:t>　精神科合併症患者を受け入れた二次救急病院や救命救急</a:t>
            </a:r>
            <a:r>
              <a:rPr lang="ja-JP" altLang="ja-JP" sz="2200" dirty="0" smtClean="0">
                <a:latin typeface="HG丸ｺﾞｼｯｸM-PRO" panose="020F0600000000000000" pitchFamily="50" charset="-128"/>
                <a:ea typeface="HG丸ｺﾞｼｯｸM-PRO" panose="020F0600000000000000" pitchFamily="50" charset="-128"/>
              </a:rPr>
              <a:t>センター</a:t>
            </a:r>
            <a:r>
              <a:rPr lang="ja-JP" altLang="en-US" sz="2200" dirty="0">
                <a:latin typeface="HG丸ｺﾞｼｯｸM-PRO" panose="020F0600000000000000" pitchFamily="50" charset="-128"/>
                <a:ea typeface="HG丸ｺﾞｼｯｸM-PRO" panose="020F0600000000000000" pitchFamily="50" charset="-128"/>
              </a:rPr>
              <a:t>（</a:t>
            </a:r>
            <a:r>
              <a:rPr lang="ja-JP" altLang="en-US" sz="2200" dirty="0" smtClean="0">
                <a:latin typeface="HG丸ｺﾞｼｯｸM-PRO" panose="020F0600000000000000" pitchFamily="50" charset="-128"/>
                <a:ea typeface="HG丸ｺﾞｼｯｸM-PRO" panose="020F0600000000000000" pitchFamily="50" charset="-128"/>
              </a:rPr>
              <a:t>以</a:t>
            </a:r>
            <a:endParaRPr lang="en-US" altLang="ja-JP" sz="22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200" dirty="0">
                <a:latin typeface="HG丸ｺﾞｼｯｸM-PRO" panose="020F0600000000000000" pitchFamily="50" charset="-128"/>
                <a:ea typeface="HG丸ｺﾞｼｯｸM-PRO" panose="020F0600000000000000" pitchFamily="50" charset="-128"/>
              </a:rPr>
              <a:t>　</a:t>
            </a:r>
            <a:r>
              <a:rPr lang="ja-JP" altLang="en-US" sz="2200" dirty="0" smtClean="0">
                <a:latin typeface="HG丸ｺﾞｼｯｸM-PRO" panose="020F0600000000000000" pitchFamily="50" charset="-128"/>
                <a:ea typeface="HG丸ｺﾞｼｯｸM-PRO" panose="020F0600000000000000" pitchFamily="50" charset="-128"/>
              </a:rPr>
              <a:t>　　下「</a:t>
            </a:r>
            <a:r>
              <a:rPr lang="ja-JP" altLang="en-US" sz="2200" dirty="0">
                <a:latin typeface="HG丸ｺﾞｼｯｸM-PRO" panose="020F0600000000000000" pitchFamily="50" charset="-128"/>
                <a:ea typeface="HG丸ｺﾞｼｯｸM-PRO" panose="020F0600000000000000" pitchFamily="50" charset="-128"/>
              </a:rPr>
              <a:t>二次救急病院等」</a:t>
            </a:r>
            <a:r>
              <a:rPr lang="ja-JP" altLang="en-US" sz="2200" dirty="0" smtClean="0">
                <a:latin typeface="HG丸ｺﾞｼｯｸM-PRO" panose="020F0600000000000000" pitchFamily="50" charset="-128"/>
                <a:ea typeface="HG丸ｺﾞｼｯｸM-PRO" panose="020F0600000000000000" pitchFamily="50" charset="-128"/>
              </a:rPr>
              <a:t>という</a:t>
            </a:r>
            <a:r>
              <a:rPr lang="ja-JP" altLang="en-US" sz="2200" dirty="0">
                <a:latin typeface="HG丸ｺﾞｼｯｸM-PRO" panose="020F0600000000000000" pitchFamily="50" charset="-128"/>
                <a:ea typeface="HG丸ｺﾞｼｯｸM-PRO" panose="020F0600000000000000" pitchFamily="50" charset="-128"/>
              </a:rPr>
              <a:t>。</a:t>
            </a:r>
            <a:r>
              <a:rPr lang="ja-JP" altLang="en-US" sz="2200" dirty="0" smtClean="0">
                <a:latin typeface="HG丸ｺﾞｼｯｸM-PRO" panose="020F0600000000000000" pitchFamily="50" charset="-128"/>
                <a:ea typeface="HG丸ｺﾞｼｯｸM-PRO" panose="020F0600000000000000" pitchFamily="50" charset="-128"/>
              </a:rPr>
              <a:t>）</a:t>
            </a:r>
            <a:r>
              <a:rPr lang="ja-JP" altLang="ja-JP" sz="2200" dirty="0" smtClean="0">
                <a:latin typeface="HG丸ｺﾞｼｯｸM-PRO" panose="020F0600000000000000" pitchFamily="50" charset="-128"/>
                <a:ea typeface="HG丸ｺﾞｼｯｸM-PRO" panose="020F0600000000000000" pitchFamily="50" charset="-128"/>
              </a:rPr>
              <a:t>が、精神科</a:t>
            </a:r>
            <a:r>
              <a:rPr lang="ja-JP" altLang="ja-JP" sz="2200" dirty="0">
                <a:latin typeface="HG丸ｺﾞｼｯｸM-PRO" panose="020F0600000000000000" pitchFamily="50" charset="-128"/>
                <a:ea typeface="HG丸ｺﾞｼｯｸM-PRO" panose="020F0600000000000000" pitchFamily="50" charset="-128"/>
              </a:rPr>
              <a:t>病院（合併症支援病院</a:t>
            </a:r>
            <a:r>
              <a:rPr lang="ja-JP" altLang="ja-JP" sz="2200" dirty="0" smtClean="0">
                <a:latin typeface="HG丸ｺﾞｼｯｸM-PRO" panose="020F0600000000000000" pitchFamily="50" charset="-128"/>
                <a:ea typeface="HG丸ｺﾞｼｯｸM-PRO" panose="020F0600000000000000" pitchFamily="50" charset="-128"/>
              </a:rPr>
              <a:t>）</a:t>
            </a:r>
            <a:endParaRPr lang="en-US" altLang="ja-JP" sz="22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200" dirty="0">
                <a:latin typeface="HG丸ｺﾞｼｯｸM-PRO" panose="020F0600000000000000" pitchFamily="50" charset="-128"/>
                <a:ea typeface="HG丸ｺﾞｼｯｸM-PRO" panose="020F0600000000000000" pitchFamily="50" charset="-128"/>
              </a:rPr>
              <a:t>　</a:t>
            </a:r>
            <a:r>
              <a:rPr lang="ja-JP" altLang="en-US" sz="2200" dirty="0" smtClean="0">
                <a:latin typeface="HG丸ｺﾞｼｯｸM-PRO" panose="020F0600000000000000" pitchFamily="50" charset="-128"/>
                <a:ea typeface="HG丸ｺﾞｼｯｸM-PRO" panose="020F0600000000000000" pitchFamily="50" charset="-128"/>
              </a:rPr>
              <a:t>　　</a:t>
            </a:r>
            <a:r>
              <a:rPr lang="ja-JP" altLang="ja-JP" sz="2200" dirty="0" smtClean="0">
                <a:latin typeface="HG丸ｺﾞｼｯｸM-PRO" panose="020F0600000000000000" pitchFamily="50" charset="-128"/>
                <a:ea typeface="HG丸ｺﾞｼｯｸM-PRO" panose="020F0600000000000000" pitchFamily="50" charset="-128"/>
              </a:rPr>
              <a:t>から</a:t>
            </a:r>
            <a:r>
              <a:rPr lang="ja-JP" altLang="ja-JP" sz="2200" dirty="0">
                <a:latin typeface="HG丸ｺﾞｼｯｸM-PRO" panose="020F0600000000000000" pitchFamily="50" charset="-128"/>
                <a:ea typeface="HG丸ｺﾞｼｯｸM-PRO" panose="020F0600000000000000" pitchFamily="50" charset="-128"/>
              </a:rPr>
              <a:t>精神科領域の電話</a:t>
            </a:r>
            <a:r>
              <a:rPr lang="ja-JP" altLang="ja-JP" sz="2200" dirty="0" smtClean="0">
                <a:latin typeface="HG丸ｺﾞｼｯｸM-PRO" panose="020F0600000000000000" pitchFamily="50" charset="-128"/>
                <a:ea typeface="HG丸ｺﾞｼｯｸM-PRO" panose="020F0600000000000000" pitchFamily="50" charset="-128"/>
              </a:rPr>
              <a:t>コンサルテーション</a:t>
            </a:r>
            <a:r>
              <a:rPr lang="ja-JP" altLang="ja-JP" sz="2200" dirty="0">
                <a:latin typeface="HG丸ｺﾞｼｯｸM-PRO" panose="020F0600000000000000" pitchFamily="50" charset="-128"/>
                <a:ea typeface="HG丸ｺﾞｼｯｸM-PRO" panose="020F0600000000000000" pitchFamily="50" charset="-128"/>
              </a:rPr>
              <a:t>を受けられる。 </a:t>
            </a:r>
          </a:p>
          <a:p>
            <a:pPr marL="0" indent="0">
              <a:buNone/>
            </a:pPr>
            <a:r>
              <a:rPr lang="ja-JP" altLang="en-US" sz="2200" dirty="0" smtClean="0">
                <a:latin typeface="HG丸ｺﾞｼｯｸM-PRO" panose="020F0600000000000000" pitchFamily="50" charset="-128"/>
                <a:ea typeface="HG丸ｺﾞｼｯｸM-PRO" panose="020F0600000000000000" pitchFamily="50" charset="-128"/>
              </a:rPr>
              <a:t>　</a:t>
            </a:r>
            <a:r>
              <a:rPr lang="ja-JP" altLang="ja-JP" sz="2200" dirty="0" smtClean="0">
                <a:latin typeface="HG丸ｺﾞｼｯｸM-PRO" panose="020F0600000000000000" pitchFamily="50" charset="-128"/>
                <a:ea typeface="HG丸ｺﾞｼｯｸM-PRO" panose="020F0600000000000000" pitchFamily="50" charset="-128"/>
              </a:rPr>
              <a:t>２</a:t>
            </a:r>
            <a:r>
              <a:rPr lang="ja-JP" altLang="ja-JP" sz="2200" dirty="0">
                <a:latin typeface="HG丸ｺﾞｼｯｸM-PRO" panose="020F0600000000000000" pitchFamily="50" charset="-128"/>
                <a:ea typeface="HG丸ｺﾞｼｯｸM-PRO" panose="020F0600000000000000" pitchFamily="50" charset="-128"/>
              </a:rPr>
              <a:t>　二次救急</a:t>
            </a:r>
            <a:r>
              <a:rPr lang="ja-JP" altLang="ja-JP" sz="2200" dirty="0" smtClean="0">
                <a:latin typeface="HG丸ｺﾞｼｯｸM-PRO" panose="020F0600000000000000" pitchFamily="50" charset="-128"/>
                <a:ea typeface="HG丸ｺﾞｼｯｸM-PRO" panose="020F0600000000000000" pitchFamily="50" charset="-128"/>
              </a:rPr>
              <a:t>病院</a:t>
            </a:r>
            <a:r>
              <a:rPr lang="ja-JP" altLang="en-US" sz="2200" dirty="0" smtClean="0">
                <a:latin typeface="HG丸ｺﾞｼｯｸM-PRO" panose="020F0600000000000000" pitchFamily="50" charset="-128"/>
                <a:ea typeface="HG丸ｺﾞｼｯｸM-PRO" panose="020F0600000000000000" pitchFamily="50" charset="-128"/>
              </a:rPr>
              <a:t>等</a:t>
            </a:r>
            <a:r>
              <a:rPr lang="ja-JP" altLang="ja-JP" sz="2200" dirty="0" smtClean="0">
                <a:latin typeface="HG丸ｺﾞｼｯｸM-PRO" panose="020F0600000000000000" pitchFamily="50" charset="-128"/>
                <a:ea typeface="HG丸ｺﾞｼｯｸM-PRO" panose="020F0600000000000000" pitchFamily="50" charset="-128"/>
              </a:rPr>
              <a:t>で</a:t>
            </a:r>
            <a:r>
              <a:rPr lang="ja-JP" altLang="ja-JP" sz="2200" dirty="0">
                <a:latin typeface="HG丸ｺﾞｼｯｸM-PRO" panose="020F0600000000000000" pitchFamily="50" charset="-128"/>
                <a:ea typeface="HG丸ｺﾞｼｯｸM-PRO" panose="020F0600000000000000" pitchFamily="50" charset="-128"/>
              </a:rPr>
              <a:t>身体的な処置を終えた患者のうち</a:t>
            </a:r>
            <a:r>
              <a:rPr lang="ja-JP" altLang="ja-JP" sz="2200" dirty="0" smtClean="0">
                <a:latin typeface="HG丸ｺﾞｼｯｸM-PRO" panose="020F0600000000000000" pitchFamily="50" charset="-128"/>
                <a:ea typeface="HG丸ｺﾞｼｯｸM-PRO" panose="020F0600000000000000" pitchFamily="50" charset="-128"/>
              </a:rPr>
              <a:t>、精神科</a:t>
            </a:r>
            <a:r>
              <a:rPr lang="ja-JP" altLang="ja-JP" sz="2200" dirty="0">
                <a:latin typeface="HG丸ｺﾞｼｯｸM-PRO" panose="020F0600000000000000" pitchFamily="50" charset="-128"/>
                <a:ea typeface="HG丸ｺﾞｼｯｸM-PRO" panose="020F0600000000000000" pitchFamily="50" charset="-128"/>
              </a:rPr>
              <a:t>治療が</a:t>
            </a:r>
            <a:r>
              <a:rPr lang="ja-JP" altLang="ja-JP" sz="2200" dirty="0" smtClean="0">
                <a:latin typeface="HG丸ｺﾞｼｯｸM-PRO" panose="020F0600000000000000" pitchFamily="50" charset="-128"/>
                <a:ea typeface="HG丸ｺﾞｼｯｸM-PRO" panose="020F0600000000000000" pitchFamily="50" charset="-128"/>
              </a:rPr>
              <a:t>必</a:t>
            </a:r>
            <a:endParaRPr lang="en-US" altLang="ja-JP" sz="22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200" dirty="0">
                <a:latin typeface="HG丸ｺﾞｼｯｸM-PRO" panose="020F0600000000000000" pitchFamily="50" charset="-128"/>
                <a:ea typeface="HG丸ｺﾞｼｯｸM-PRO" panose="020F0600000000000000" pitchFamily="50" charset="-128"/>
              </a:rPr>
              <a:t>　</a:t>
            </a:r>
            <a:r>
              <a:rPr lang="ja-JP" altLang="en-US" sz="2200" dirty="0" smtClean="0">
                <a:latin typeface="HG丸ｺﾞｼｯｸM-PRO" panose="020F0600000000000000" pitchFamily="50" charset="-128"/>
                <a:ea typeface="HG丸ｺﾞｼｯｸM-PRO" panose="020F0600000000000000" pitchFamily="50" charset="-128"/>
              </a:rPr>
              <a:t>　　</a:t>
            </a:r>
            <a:r>
              <a:rPr lang="ja-JP" altLang="ja-JP" sz="2200" dirty="0" smtClean="0">
                <a:latin typeface="HG丸ｺﾞｼｯｸM-PRO" panose="020F0600000000000000" pitchFamily="50" charset="-128"/>
                <a:ea typeface="HG丸ｺﾞｼｯｸM-PRO" panose="020F0600000000000000" pitchFamily="50" charset="-128"/>
              </a:rPr>
              <a:t>要</a:t>
            </a:r>
            <a:r>
              <a:rPr lang="ja-JP" altLang="ja-JP" sz="2200" dirty="0">
                <a:latin typeface="HG丸ｺﾞｼｯｸM-PRO" panose="020F0600000000000000" pitchFamily="50" charset="-128"/>
                <a:ea typeface="HG丸ｺﾞｼｯｸM-PRO" panose="020F0600000000000000" pitchFamily="50" charset="-128"/>
              </a:rPr>
              <a:t>な患者を</a:t>
            </a:r>
            <a:r>
              <a:rPr lang="ja-JP" altLang="ja-JP" sz="2200" dirty="0" smtClean="0">
                <a:latin typeface="HG丸ｺﾞｼｯｸM-PRO" panose="020F0600000000000000" pitchFamily="50" charset="-128"/>
                <a:ea typeface="HG丸ｺﾞｼｯｸM-PRO" panose="020F0600000000000000" pitchFamily="50" charset="-128"/>
              </a:rPr>
              <a:t>精神科</a:t>
            </a:r>
            <a:r>
              <a:rPr lang="ja-JP" altLang="ja-JP" sz="2200" dirty="0">
                <a:latin typeface="HG丸ｺﾞｼｯｸM-PRO" panose="020F0600000000000000" pitchFamily="50" charset="-128"/>
                <a:ea typeface="HG丸ｺﾞｼｯｸM-PRO" panose="020F0600000000000000" pitchFamily="50" charset="-128"/>
              </a:rPr>
              <a:t>病院（合併症支援病院）へつなぐ。</a:t>
            </a:r>
          </a:p>
          <a:p>
            <a:pPr marL="457200" lvl="1" indent="0">
              <a:buNone/>
            </a:pPr>
            <a:r>
              <a:rPr lang="ja-JP" altLang="en-US" sz="2200" dirty="0" smtClean="0">
                <a:latin typeface="HG丸ｺﾞｼｯｸM-PRO" panose="020F0600000000000000" pitchFamily="50" charset="-128"/>
                <a:ea typeface="HG丸ｺﾞｼｯｸM-PRO" panose="020F0600000000000000" pitchFamily="50" charset="-128"/>
              </a:rPr>
              <a:t>　＊精神科合併症患者：精神疾患と身体疾患を併せ持つ患者</a:t>
            </a:r>
            <a:endParaRPr lang="ja-JP" altLang="en-US"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u="sng" dirty="0">
                <a:latin typeface="HG丸ｺﾞｼｯｸM-PRO" panose="020F0600000000000000" pitchFamily="50" charset="-128"/>
                <a:ea typeface="HG丸ｺﾞｼｯｸM-PRO" panose="020F0600000000000000" pitchFamily="50" charset="-128"/>
              </a:rPr>
              <a:t>システムの稼働時間</a:t>
            </a:r>
          </a:p>
          <a:p>
            <a:pPr lvl="1">
              <a:buFont typeface="Wingdings" panose="05000000000000000000" pitchFamily="2" charset="2"/>
              <a:buChar char="Ø"/>
            </a:pPr>
            <a:r>
              <a:rPr lang="ja-JP" altLang="en-US" sz="2200" dirty="0" smtClean="0">
                <a:latin typeface="HG丸ｺﾞｼｯｸM-PRO" panose="020F0600000000000000" pitchFamily="50" charset="-128"/>
                <a:ea typeface="HG丸ｺﾞｼｯｸM-PRO" panose="020F0600000000000000" pitchFamily="50" charset="-128"/>
              </a:rPr>
              <a:t>平日</a:t>
            </a:r>
            <a:r>
              <a:rPr lang="ja-JP" altLang="en-US" sz="2200" dirty="0">
                <a:latin typeface="HG丸ｺﾞｼｯｸM-PRO" panose="020F0600000000000000" pitchFamily="50" charset="-128"/>
                <a:ea typeface="HG丸ｺﾞｼｯｸM-PRO" panose="020F0600000000000000" pitchFamily="50" charset="-128"/>
              </a:rPr>
              <a:t>夜間（午後５時から翌朝９時まで）及び休日（土・日曜日、祝日、年始・年末）</a:t>
            </a:r>
          </a:p>
          <a:p>
            <a:pPr>
              <a:buFont typeface="Wingdings" panose="05000000000000000000" pitchFamily="2" charset="2"/>
              <a:buChar char="Ø"/>
            </a:pPr>
            <a:endParaRPr lang="ja-JP" altLang="en-US"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u="sng" dirty="0">
                <a:latin typeface="HG丸ｺﾞｼｯｸM-PRO" panose="020F0600000000000000" pitchFamily="50" charset="-128"/>
                <a:ea typeface="HG丸ｺﾞｼｯｸM-PRO" panose="020F0600000000000000" pitchFamily="50" charset="-128"/>
              </a:rPr>
              <a:t>輪番</a:t>
            </a:r>
            <a:r>
              <a:rPr lang="ja-JP" altLang="en-US" sz="2400" u="sng" dirty="0" smtClean="0">
                <a:latin typeface="HG丸ｺﾞｼｯｸM-PRO" panose="020F0600000000000000" pitchFamily="50" charset="-128"/>
                <a:ea typeface="HG丸ｺﾞｼｯｸM-PRO" panose="020F0600000000000000" pitchFamily="50" charset="-128"/>
              </a:rPr>
              <a:t>の精神科病院（合併症支援病院</a:t>
            </a:r>
            <a:r>
              <a:rPr lang="ja-JP" altLang="en-US" sz="2400" u="sng" dirty="0">
                <a:latin typeface="HG丸ｺﾞｼｯｸM-PRO" panose="020F0600000000000000" pitchFamily="50" charset="-128"/>
                <a:ea typeface="HG丸ｺﾞｼｯｸM-PRO" panose="020F0600000000000000" pitchFamily="50" charset="-128"/>
              </a:rPr>
              <a:t>）数及びベッド数</a:t>
            </a:r>
          </a:p>
          <a:p>
            <a:pPr lvl="1">
              <a:buFont typeface="Wingdings" panose="05000000000000000000" pitchFamily="2" charset="2"/>
              <a:buChar char="Ø"/>
            </a:pPr>
            <a:r>
              <a:rPr lang="ja-JP" altLang="en-US" sz="2200" dirty="0" smtClean="0">
                <a:latin typeface="HG丸ｺﾞｼｯｸM-PRO" panose="020F0600000000000000" pitchFamily="50" charset="-128"/>
                <a:ea typeface="HG丸ｺﾞｼｯｸM-PRO" panose="020F0600000000000000" pitchFamily="50" charset="-128"/>
              </a:rPr>
              <a:t>２</a:t>
            </a:r>
            <a:r>
              <a:rPr lang="ja-JP" altLang="en-US" sz="2200" dirty="0">
                <a:latin typeface="HG丸ｺﾞｼｯｸM-PRO" panose="020F0600000000000000" pitchFamily="50" charset="-128"/>
                <a:ea typeface="HG丸ｺﾞｼｯｸM-PRO" panose="020F0600000000000000" pitchFamily="50" charset="-128"/>
              </a:rPr>
              <a:t>病院、ベッド数２床（各病院１床ずつ）</a:t>
            </a:r>
          </a:p>
          <a:p>
            <a:pPr>
              <a:buFont typeface="Wingdings" panose="05000000000000000000" pitchFamily="2" charset="2"/>
              <a:buChar char="Ø"/>
            </a:pPr>
            <a:endParaRPr kumimoji="1" lang="ja-JP" altLang="en-US" sz="2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7399192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200" dirty="0">
                <a:solidFill>
                  <a:prstClr val="black"/>
                </a:solidFill>
                <a:latin typeface="HG丸ｺﾞｼｯｸM-PRO" panose="020F0600000000000000" pitchFamily="50" charset="-128"/>
                <a:ea typeface="HG丸ｺﾞｼｯｸM-PRO" panose="020F0600000000000000" pitchFamily="50" charset="-128"/>
              </a:rPr>
              <a:t>精神科</a:t>
            </a:r>
            <a:r>
              <a:rPr lang="ja-JP" altLang="en-US" sz="3200" dirty="0" smtClean="0">
                <a:solidFill>
                  <a:prstClr val="black"/>
                </a:solidFill>
                <a:latin typeface="HG丸ｺﾞｼｯｸM-PRO" panose="020F0600000000000000" pitchFamily="50" charset="-128"/>
                <a:ea typeface="HG丸ｺﾞｼｯｸM-PRO" panose="020F0600000000000000" pitchFamily="50" charset="-128"/>
              </a:rPr>
              <a:t>病院（合併症</a:t>
            </a:r>
            <a:r>
              <a:rPr lang="ja-JP" altLang="en-US" sz="3200" dirty="0">
                <a:solidFill>
                  <a:prstClr val="black"/>
                </a:solidFill>
                <a:latin typeface="HG丸ｺﾞｼｯｸM-PRO" panose="020F0600000000000000" pitchFamily="50" charset="-128"/>
                <a:ea typeface="HG丸ｺﾞｼｯｸM-PRO" panose="020F0600000000000000" pitchFamily="50" charset="-128"/>
              </a:rPr>
              <a:t>支援</a:t>
            </a:r>
            <a:r>
              <a:rPr lang="ja-JP" altLang="en-US" sz="3200" dirty="0" smtClean="0">
                <a:solidFill>
                  <a:prstClr val="black"/>
                </a:solidFill>
                <a:latin typeface="HG丸ｺﾞｼｯｸM-PRO" panose="020F0600000000000000" pitchFamily="50" charset="-128"/>
                <a:ea typeface="HG丸ｺﾞｼｯｸM-PRO" panose="020F0600000000000000" pitchFamily="50" charset="-128"/>
              </a:rPr>
              <a:t>病院）</a:t>
            </a:r>
            <a:r>
              <a:rPr lang="ja-JP" altLang="en-US" sz="3200" dirty="0">
                <a:solidFill>
                  <a:prstClr val="black"/>
                </a:solidFill>
                <a:latin typeface="HG丸ｺﾞｼｯｸM-PRO" panose="020F0600000000000000" pitchFamily="50" charset="-128"/>
                <a:ea typeface="HG丸ｺﾞｼｯｸM-PRO" panose="020F0600000000000000" pitchFamily="50" charset="-128"/>
              </a:rPr>
              <a:t>が確保する体制</a:t>
            </a:r>
            <a:endParaRPr kumimoji="1" lang="ja-JP" altLang="en-US" dirty="0"/>
          </a:p>
        </p:txBody>
      </p:sp>
      <p:sp>
        <p:nvSpPr>
          <p:cNvPr id="3" name="コンテンツ プレースホルダー 2"/>
          <p:cNvSpPr>
            <a:spLocks noGrp="1"/>
          </p:cNvSpPr>
          <p:nvPr>
            <p:ph idx="1"/>
          </p:nvPr>
        </p:nvSpPr>
        <p:spPr/>
        <p:txBody>
          <a:bodyPr>
            <a:normAutofit/>
          </a:bodyPr>
          <a:lstStyle/>
          <a:p>
            <a:pPr marL="0" lvl="0" indent="0">
              <a:buNone/>
            </a:pPr>
            <a:r>
              <a:rPr lang="ja-JP" altLang="en-US" sz="2400" u="sng" dirty="0">
                <a:solidFill>
                  <a:prstClr val="black"/>
                </a:solidFill>
                <a:latin typeface="HG丸ｺﾞｼｯｸM-PRO" panose="020F0600000000000000" pitchFamily="50" charset="-128"/>
                <a:ea typeface="HG丸ｺﾞｼｯｸM-PRO" panose="020F0600000000000000" pitchFamily="50" charset="-128"/>
              </a:rPr>
              <a:t>基本的な体制</a:t>
            </a:r>
          </a:p>
          <a:p>
            <a:pPr lvl="0">
              <a:buFont typeface="Wingdings" panose="05000000000000000000" pitchFamily="2" charset="2"/>
              <a:buChar char="Ø"/>
            </a:pPr>
            <a:endParaRPr lang="en-US" altLang="ja-JP" sz="2200" dirty="0" smtClean="0">
              <a:solidFill>
                <a:prstClr val="black"/>
              </a:solidFill>
              <a:latin typeface="HG丸ｺﾞｼｯｸM-PRO" panose="020F0600000000000000" pitchFamily="50" charset="-128"/>
              <a:ea typeface="HG丸ｺﾞｼｯｸM-PRO" panose="020F0600000000000000" pitchFamily="50" charset="-128"/>
            </a:endParaRPr>
          </a:p>
          <a:p>
            <a:pPr lvl="1">
              <a:buFont typeface="Wingdings" panose="05000000000000000000" pitchFamily="2" charset="2"/>
              <a:buChar char="Ø"/>
            </a:pPr>
            <a:r>
              <a:rPr lang="ja-JP" altLang="en-US" sz="2200" dirty="0" smtClean="0">
                <a:solidFill>
                  <a:prstClr val="black"/>
                </a:solidFill>
                <a:latin typeface="HG丸ｺﾞｼｯｸM-PRO" panose="020F0600000000000000" pitchFamily="50" charset="-128"/>
                <a:ea typeface="HG丸ｺﾞｼｯｸM-PRO" panose="020F0600000000000000" pitchFamily="50" charset="-128"/>
              </a:rPr>
              <a:t>精神科病院（合併症</a:t>
            </a:r>
            <a:r>
              <a:rPr lang="ja-JP" altLang="en-US" sz="2200" dirty="0">
                <a:solidFill>
                  <a:prstClr val="black"/>
                </a:solidFill>
                <a:latin typeface="HG丸ｺﾞｼｯｸM-PRO" panose="020F0600000000000000" pitchFamily="50" charset="-128"/>
                <a:ea typeface="HG丸ｺﾞｼｯｸM-PRO" panose="020F0600000000000000" pitchFamily="50" charset="-128"/>
              </a:rPr>
              <a:t>支援</a:t>
            </a:r>
            <a:r>
              <a:rPr lang="ja-JP" altLang="en-US" sz="2200" dirty="0" smtClean="0">
                <a:solidFill>
                  <a:prstClr val="black"/>
                </a:solidFill>
                <a:latin typeface="HG丸ｺﾞｼｯｸM-PRO" panose="020F0600000000000000" pitchFamily="50" charset="-128"/>
                <a:ea typeface="HG丸ｺﾞｼｯｸM-PRO" panose="020F0600000000000000" pitchFamily="50" charset="-128"/>
              </a:rPr>
              <a:t>病院）</a:t>
            </a:r>
            <a:r>
              <a:rPr lang="ja-JP" altLang="en-US" sz="2200" dirty="0">
                <a:solidFill>
                  <a:prstClr val="black"/>
                </a:solidFill>
                <a:latin typeface="HG丸ｺﾞｼｯｸM-PRO" panose="020F0600000000000000" pitchFamily="50" charset="-128"/>
                <a:ea typeface="HG丸ｺﾞｼｯｸM-PRO" panose="020F0600000000000000" pitchFamily="50" charset="-128"/>
              </a:rPr>
              <a:t>は</a:t>
            </a:r>
            <a:r>
              <a:rPr lang="ja-JP" altLang="en-US" sz="2200" dirty="0" smtClean="0">
                <a:solidFill>
                  <a:prstClr val="black"/>
                </a:solidFill>
                <a:latin typeface="HG丸ｺﾞｼｯｸM-PRO" panose="020F0600000000000000" pitchFamily="50" charset="-128"/>
                <a:ea typeface="HG丸ｺﾞｼｯｸM-PRO" panose="020F0600000000000000" pitchFamily="50" charset="-128"/>
              </a:rPr>
              <a:t>、二次救急病院等へ</a:t>
            </a:r>
            <a:r>
              <a:rPr lang="ja-JP" altLang="en-US" sz="2200" dirty="0">
                <a:solidFill>
                  <a:prstClr val="black"/>
                </a:solidFill>
                <a:latin typeface="HG丸ｺﾞｼｯｸM-PRO" panose="020F0600000000000000" pitchFamily="50" charset="-128"/>
                <a:ea typeface="HG丸ｺﾞｼｯｸM-PRO" panose="020F0600000000000000" pitchFamily="50" charset="-128"/>
              </a:rPr>
              <a:t>の電話コンサルテーション及び転院等を受け入れるための体制を確保し、併せて</a:t>
            </a:r>
            <a:r>
              <a:rPr lang="ja-JP" altLang="en-US" sz="2200" dirty="0" smtClean="0">
                <a:solidFill>
                  <a:prstClr val="black"/>
                </a:solidFill>
                <a:latin typeface="HG丸ｺﾞｼｯｸM-PRO" panose="020F0600000000000000" pitchFamily="50" charset="-128"/>
                <a:ea typeface="HG丸ｺﾞｼｯｸM-PRO" panose="020F0600000000000000" pitchFamily="50" charset="-128"/>
              </a:rPr>
              <a:t>、身体科医師に</a:t>
            </a:r>
            <a:r>
              <a:rPr lang="ja-JP" altLang="en-US" sz="2200" dirty="0">
                <a:solidFill>
                  <a:prstClr val="black"/>
                </a:solidFill>
                <a:latin typeface="HG丸ｺﾞｼｯｸM-PRO" panose="020F0600000000000000" pitchFamily="50" charset="-128"/>
                <a:ea typeface="HG丸ｺﾞｼｯｸM-PRO" panose="020F0600000000000000" pitchFamily="50" charset="-128"/>
              </a:rPr>
              <a:t>よるサポートも受けられる体制も確保</a:t>
            </a:r>
            <a:r>
              <a:rPr lang="ja-JP" altLang="en-US" sz="22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2200" dirty="0" smtClean="0">
              <a:solidFill>
                <a:prstClr val="black"/>
              </a:solidFill>
              <a:latin typeface="HG丸ｺﾞｼｯｸM-PRO" panose="020F0600000000000000" pitchFamily="50" charset="-128"/>
              <a:ea typeface="HG丸ｺﾞｼｯｸM-PRO" panose="020F0600000000000000" pitchFamily="50" charset="-128"/>
            </a:endParaRPr>
          </a:p>
          <a:p>
            <a:pPr lvl="0">
              <a:buFont typeface="Wingdings" panose="05000000000000000000" pitchFamily="2" charset="2"/>
              <a:buChar char="Ø"/>
            </a:pPr>
            <a:endParaRPr lang="ja-JP" altLang="en-US" sz="2200" dirty="0">
              <a:solidFill>
                <a:prstClr val="black"/>
              </a:solidFill>
              <a:latin typeface="HG丸ｺﾞｼｯｸM-PRO" panose="020F0600000000000000" pitchFamily="50" charset="-128"/>
              <a:ea typeface="HG丸ｺﾞｼｯｸM-PRO" panose="020F0600000000000000" pitchFamily="50" charset="-128"/>
            </a:endParaRPr>
          </a:p>
          <a:p>
            <a:pPr lvl="1">
              <a:buFont typeface="Wingdings" panose="05000000000000000000" pitchFamily="2" charset="2"/>
              <a:buChar char="Ø"/>
            </a:pPr>
            <a:r>
              <a:rPr lang="ja-JP" altLang="en-US" sz="2200" dirty="0" smtClean="0">
                <a:solidFill>
                  <a:prstClr val="black"/>
                </a:solidFill>
                <a:latin typeface="HG丸ｺﾞｼｯｸM-PRO" panose="020F0600000000000000" pitchFamily="50" charset="-128"/>
                <a:ea typeface="HG丸ｺﾞｼｯｸM-PRO" panose="020F0600000000000000" pitchFamily="50" charset="-128"/>
              </a:rPr>
              <a:t>この身体科医師に</a:t>
            </a:r>
            <a:r>
              <a:rPr lang="ja-JP" altLang="en-US" sz="2200" dirty="0">
                <a:solidFill>
                  <a:prstClr val="black"/>
                </a:solidFill>
                <a:latin typeface="HG丸ｺﾞｼｯｸM-PRO" panose="020F0600000000000000" pitchFamily="50" charset="-128"/>
                <a:ea typeface="HG丸ｺﾞｼｯｸM-PRO" panose="020F0600000000000000" pitchFamily="50" charset="-128"/>
              </a:rPr>
              <a:t>よるサポートは、</a:t>
            </a:r>
            <a:r>
              <a:rPr lang="en-US" altLang="ja-JP" sz="2200" dirty="0">
                <a:solidFill>
                  <a:prstClr val="black"/>
                </a:solidFill>
                <a:latin typeface="HG丸ｺﾞｼｯｸM-PRO" panose="020F0600000000000000" pitchFamily="50" charset="-128"/>
                <a:ea typeface="HG丸ｺﾞｼｯｸM-PRO" panose="020F0600000000000000" pitchFamily="50" charset="-128"/>
              </a:rPr>
              <a:t>『</a:t>
            </a:r>
            <a:r>
              <a:rPr lang="ja-JP" altLang="en-US" sz="2200" dirty="0">
                <a:solidFill>
                  <a:prstClr val="black"/>
                </a:solidFill>
                <a:latin typeface="HG丸ｺﾞｼｯｸM-PRO" panose="020F0600000000000000" pitchFamily="50" charset="-128"/>
                <a:ea typeface="HG丸ｺﾞｼｯｸM-PRO" panose="020F0600000000000000" pitchFamily="50" charset="-128"/>
              </a:rPr>
              <a:t>自院</a:t>
            </a:r>
            <a:r>
              <a:rPr lang="ja-JP" altLang="en-US" sz="2200" dirty="0" smtClean="0">
                <a:solidFill>
                  <a:prstClr val="black"/>
                </a:solidFill>
                <a:latin typeface="HG丸ｺﾞｼｯｸM-PRO" panose="020F0600000000000000" pitchFamily="50" charset="-128"/>
                <a:ea typeface="HG丸ｺﾞｼｯｸM-PRO" panose="020F0600000000000000" pitchFamily="50" charset="-128"/>
              </a:rPr>
              <a:t>で身体科医師を</a:t>
            </a:r>
            <a:r>
              <a:rPr lang="ja-JP" altLang="en-US" sz="2200" dirty="0">
                <a:solidFill>
                  <a:prstClr val="black"/>
                </a:solidFill>
                <a:latin typeface="HG丸ｺﾞｼｯｸM-PRO" panose="020F0600000000000000" pitchFamily="50" charset="-128"/>
                <a:ea typeface="HG丸ｺﾞｼｯｸM-PRO" panose="020F0600000000000000" pitchFamily="50" charset="-128"/>
              </a:rPr>
              <a:t>雇用</a:t>
            </a:r>
            <a:r>
              <a:rPr lang="en-US" altLang="ja-JP" sz="2200" dirty="0">
                <a:solidFill>
                  <a:prstClr val="black"/>
                </a:solidFill>
                <a:latin typeface="HG丸ｺﾞｼｯｸM-PRO" panose="020F0600000000000000" pitchFamily="50" charset="-128"/>
                <a:ea typeface="HG丸ｺﾞｼｯｸM-PRO" panose="020F0600000000000000" pitchFamily="50" charset="-128"/>
              </a:rPr>
              <a:t>』</a:t>
            </a:r>
            <a:r>
              <a:rPr lang="ja-JP" altLang="en-US" sz="2200" dirty="0">
                <a:solidFill>
                  <a:prstClr val="black"/>
                </a:solidFill>
                <a:latin typeface="HG丸ｺﾞｼｯｸM-PRO" panose="020F0600000000000000" pitchFamily="50" charset="-128"/>
                <a:ea typeface="HG丸ｺﾞｼｯｸM-PRO" panose="020F0600000000000000" pitchFamily="50" charset="-128"/>
              </a:rPr>
              <a:t>もしくは</a:t>
            </a:r>
            <a:r>
              <a:rPr lang="en-US" altLang="ja-JP" sz="2200" dirty="0">
                <a:solidFill>
                  <a:prstClr val="black"/>
                </a:solidFill>
                <a:latin typeface="HG丸ｺﾞｼｯｸM-PRO" panose="020F0600000000000000" pitchFamily="50" charset="-128"/>
                <a:ea typeface="HG丸ｺﾞｼｯｸM-PRO" panose="020F0600000000000000" pitchFamily="50" charset="-128"/>
              </a:rPr>
              <a:t>『</a:t>
            </a:r>
            <a:r>
              <a:rPr lang="ja-JP" altLang="en-US" sz="2200" dirty="0">
                <a:solidFill>
                  <a:prstClr val="black"/>
                </a:solidFill>
                <a:latin typeface="HG丸ｺﾞｼｯｸM-PRO" panose="020F0600000000000000" pitchFamily="50" charset="-128"/>
                <a:ea typeface="HG丸ｺﾞｼｯｸM-PRO" panose="020F0600000000000000" pitchFamily="50" charset="-128"/>
              </a:rPr>
              <a:t>近隣の病院と連携し</a:t>
            </a:r>
            <a:r>
              <a:rPr lang="ja-JP" altLang="en-US" sz="2200" dirty="0" smtClean="0">
                <a:solidFill>
                  <a:prstClr val="black"/>
                </a:solidFill>
                <a:latin typeface="HG丸ｺﾞｼｯｸM-PRO" panose="020F0600000000000000" pitchFamily="50" charset="-128"/>
                <a:ea typeface="HG丸ｺﾞｼｯｸM-PRO" panose="020F0600000000000000" pitchFamily="50" charset="-128"/>
              </a:rPr>
              <a:t>、二次救急病院等から</a:t>
            </a:r>
            <a:r>
              <a:rPr lang="ja-JP" altLang="en-US" sz="2200" dirty="0">
                <a:solidFill>
                  <a:prstClr val="black"/>
                </a:solidFill>
                <a:latin typeface="HG丸ｺﾞｼｯｸM-PRO" panose="020F0600000000000000" pitchFamily="50" charset="-128"/>
                <a:ea typeface="HG丸ｺﾞｼｯｸM-PRO" panose="020F0600000000000000" pitchFamily="50" charset="-128"/>
              </a:rPr>
              <a:t>患者を受け入れられる体制を確保すること</a:t>
            </a:r>
            <a:r>
              <a:rPr lang="en-US" altLang="ja-JP" sz="2200" dirty="0">
                <a:solidFill>
                  <a:prstClr val="black"/>
                </a:solidFill>
                <a:latin typeface="HG丸ｺﾞｼｯｸM-PRO" panose="020F0600000000000000" pitchFamily="50" charset="-128"/>
                <a:ea typeface="HG丸ｺﾞｼｯｸM-PRO" panose="020F0600000000000000" pitchFamily="50" charset="-128"/>
              </a:rPr>
              <a:t>』</a:t>
            </a:r>
            <a:r>
              <a:rPr lang="ja-JP" altLang="en-US" sz="2200" dirty="0">
                <a:solidFill>
                  <a:prstClr val="black"/>
                </a:solidFill>
                <a:latin typeface="HG丸ｺﾞｼｯｸM-PRO" panose="020F0600000000000000" pitchFamily="50" charset="-128"/>
                <a:ea typeface="HG丸ｺﾞｼｯｸM-PRO" panose="020F0600000000000000" pitchFamily="50" charset="-128"/>
              </a:rPr>
              <a:t>を基本と</a:t>
            </a:r>
            <a:r>
              <a:rPr lang="ja-JP" altLang="en-US" sz="2200" dirty="0" smtClean="0">
                <a:solidFill>
                  <a:prstClr val="black"/>
                </a:solidFill>
                <a:latin typeface="HG丸ｺﾞｼｯｸM-PRO" panose="020F0600000000000000" pitchFamily="50" charset="-128"/>
                <a:ea typeface="HG丸ｺﾞｼｯｸM-PRO" panose="020F0600000000000000" pitchFamily="50" charset="-128"/>
              </a:rPr>
              <a:t>する。（身体科医師が</a:t>
            </a:r>
            <a:r>
              <a:rPr lang="ja-JP" altLang="en-US" sz="2200" dirty="0">
                <a:solidFill>
                  <a:prstClr val="black"/>
                </a:solidFill>
                <a:latin typeface="HG丸ｺﾞｼｯｸM-PRO" panose="020F0600000000000000" pitchFamily="50" charset="-128"/>
                <a:ea typeface="HG丸ｺﾞｼｯｸM-PRO" panose="020F0600000000000000" pitchFamily="50" charset="-128"/>
              </a:rPr>
              <a:t>常駐することが好ましいがオンコール対応も</a:t>
            </a:r>
            <a:r>
              <a:rPr lang="ja-JP" altLang="en-US" sz="2200" dirty="0" smtClean="0">
                <a:solidFill>
                  <a:prstClr val="black"/>
                </a:solidFill>
                <a:latin typeface="HG丸ｺﾞｼｯｸM-PRO" panose="020F0600000000000000" pitchFamily="50" charset="-128"/>
                <a:ea typeface="HG丸ｺﾞｼｯｸM-PRO" panose="020F0600000000000000" pitchFamily="50" charset="-128"/>
              </a:rPr>
              <a:t>可。）</a:t>
            </a:r>
            <a:endParaRPr lang="ja-JP" altLang="en-US" sz="2200" dirty="0">
              <a:solidFill>
                <a:prstClr val="black"/>
              </a:solidFill>
              <a:latin typeface="HG丸ｺﾞｼｯｸM-PRO" panose="020F0600000000000000" pitchFamily="50" charset="-128"/>
              <a:ea typeface="HG丸ｺﾞｼｯｸM-PRO" panose="020F0600000000000000" pitchFamily="50" charset="-128"/>
            </a:endParaRPr>
          </a:p>
          <a:p>
            <a:endParaRPr kumimoji="1" lang="ja-JP" altLang="en-US" dirty="0"/>
          </a:p>
        </p:txBody>
      </p:sp>
    </p:spTree>
    <p:extLst>
      <p:ext uri="{BB962C8B-B14F-4D97-AF65-F5344CB8AC3E}">
        <p14:creationId xmlns:p14="http://schemas.microsoft.com/office/powerpoint/2010/main" val="17463757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800" dirty="0">
                <a:latin typeface="HG丸ｺﾞｼｯｸM-PRO" panose="020F0600000000000000" pitchFamily="50" charset="-128"/>
                <a:ea typeface="HG丸ｺﾞｼｯｸM-PRO" panose="020F0600000000000000" pitchFamily="50" charset="-128"/>
              </a:rPr>
              <a:t>電話コンサルテーションを受ける際のアクセス方法</a:t>
            </a:r>
            <a:endParaRPr kumimoji="1" lang="ja-JP" altLang="en-US" sz="2800" dirty="0">
              <a:latin typeface="HG丸ｺﾞｼｯｸM-PRO" panose="020F0600000000000000" pitchFamily="50" charset="-128"/>
              <a:ea typeface="HG丸ｺﾞｼｯｸM-PRO" panose="020F0600000000000000" pitchFamily="50" charset="-128"/>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5209" y="1484784"/>
            <a:ext cx="2198414" cy="3168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コンテンツ プレースホルダー 3"/>
          <p:cNvSpPr>
            <a:spLocks noGrp="1"/>
          </p:cNvSpPr>
          <p:nvPr>
            <p:ph idx="1"/>
          </p:nvPr>
        </p:nvSpPr>
        <p:spPr>
          <a:xfrm>
            <a:off x="2686918" y="1600201"/>
            <a:ext cx="6723782" cy="3268959"/>
          </a:xfrm>
        </p:spPr>
        <p:txBody>
          <a:bodyPr>
            <a:normAutofit/>
          </a:bodyPr>
          <a:lstStyle/>
          <a:p>
            <a:pPr>
              <a:buFont typeface="Wingdings" panose="05000000000000000000" pitchFamily="2" charset="2"/>
              <a:buChar char="Ø"/>
            </a:pPr>
            <a:r>
              <a:rPr kumimoji="1" lang="ja-JP" altLang="en-US" sz="2200" dirty="0" smtClean="0">
                <a:latin typeface="HG丸ｺﾞｼｯｸM-PRO" panose="020F0600000000000000" pitchFamily="50" charset="-128"/>
                <a:ea typeface="HG丸ｺﾞｼｯｸM-PRO" panose="020F0600000000000000" pitchFamily="50" charset="-128"/>
              </a:rPr>
              <a:t>精神科合併症患者の受入れ</a:t>
            </a:r>
            <a:endParaRPr kumimoji="1" lang="en-US" altLang="ja-JP" sz="2200" dirty="0" smtClean="0">
              <a:latin typeface="HG丸ｺﾞｼｯｸM-PRO" panose="020F0600000000000000" pitchFamily="50" charset="-128"/>
              <a:ea typeface="HG丸ｺﾞｼｯｸM-PRO" panose="020F0600000000000000" pitchFamily="50" charset="-128"/>
            </a:endParaRPr>
          </a:p>
          <a:p>
            <a:pPr marL="0" indent="0">
              <a:buNone/>
            </a:pPr>
            <a:endParaRPr lang="en-US" altLang="ja-JP" sz="2000" dirty="0" smtClean="0">
              <a:latin typeface="HG丸ｺﾞｼｯｸM-PRO" panose="020F0600000000000000" pitchFamily="50" charset="-128"/>
              <a:ea typeface="HG丸ｺﾞｼｯｸM-PRO" panose="020F0600000000000000" pitchFamily="50" charset="-128"/>
            </a:endParaRPr>
          </a:p>
          <a:p>
            <a:pPr>
              <a:buFont typeface="Wingdings" panose="05000000000000000000" pitchFamily="2" charset="2"/>
              <a:buChar char="Ø"/>
            </a:pPr>
            <a:r>
              <a:rPr kumimoji="1" lang="ja-JP" altLang="en-US" sz="2200" dirty="0">
                <a:latin typeface="HG丸ｺﾞｼｯｸM-PRO" panose="020F0600000000000000" pitchFamily="50" charset="-128"/>
                <a:ea typeface="HG丸ｺﾞｼｯｸM-PRO" panose="020F0600000000000000" pitchFamily="50" charset="-128"/>
              </a:rPr>
              <a:t>精神科</a:t>
            </a:r>
            <a:r>
              <a:rPr kumimoji="1" lang="ja-JP" altLang="en-US" sz="2200" dirty="0" smtClean="0">
                <a:latin typeface="HG丸ｺﾞｼｯｸM-PRO" panose="020F0600000000000000" pitchFamily="50" charset="-128"/>
                <a:ea typeface="HG丸ｺﾞｼｯｸM-PRO" panose="020F0600000000000000" pitchFamily="50" charset="-128"/>
              </a:rPr>
              <a:t>領域の電話コンサルテーション</a:t>
            </a:r>
            <a:endParaRPr kumimoji="1" lang="en-US" altLang="ja-JP" sz="2200" dirty="0" smtClean="0">
              <a:latin typeface="HG丸ｺﾞｼｯｸM-PRO" panose="020F0600000000000000" pitchFamily="50" charset="-128"/>
              <a:ea typeface="HG丸ｺﾞｼｯｸM-PRO" panose="020F0600000000000000" pitchFamily="50" charset="-128"/>
            </a:endParaRPr>
          </a:p>
          <a:p>
            <a:pPr lvl="1">
              <a:buFont typeface="Wingdings" panose="05000000000000000000" pitchFamily="2" charset="2"/>
              <a:buChar char="ü"/>
            </a:pPr>
            <a:r>
              <a:rPr lang="ja-JP" altLang="en-US" sz="2000" dirty="0" smtClean="0">
                <a:latin typeface="HG丸ｺﾞｼｯｸM-PRO" panose="020F0600000000000000" pitchFamily="50" charset="-128"/>
                <a:ea typeface="HG丸ｺﾞｼｯｸM-PRO" panose="020F0600000000000000" pitchFamily="50" charset="-128"/>
              </a:rPr>
              <a:t>二次救急病院等がナビダイヤルに電話</a:t>
            </a:r>
            <a:endParaRPr lang="en-US" altLang="ja-JP" sz="2000" dirty="0" smtClean="0">
              <a:latin typeface="HG丸ｺﾞｼｯｸM-PRO" panose="020F0600000000000000" pitchFamily="50" charset="-128"/>
              <a:ea typeface="HG丸ｺﾞｼｯｸM-PRO" panose="020F0600000000000000" pitchFamily="50" charset="-128"/>
            </a:endParaRPr>
          </a:p>
          <a:p>
            <a:pPr lvl="1">
              <a:buFont typeface="Wingdings" panose="05000000000000000000" pitchFamily="2" charset="2"/>
              <a:buChar char="ü"/>
            </a:pPr>
            <a:r>
              <a:rPr lang="ja-JP" altLang="en-US" sz="2000" dirty="0" smtClean="0">
                <a:latin typeface="HG丸ｺﾞｼｯｸM-PRO" panose="020F0600000000000000" pitchFamily="50" charset="-128"/>
                <a:ea typeface="HG丸ｺﾞｼｯｸM-PRO" panose="020F0600000000000000" pitchFamily="50" charset="-128"/>
              </a:rPr>
              <a:t>案内された精神科病院（合併症</a:t>
            </a:r>
            <a:r>
              <a:rPr lang="ja-JP" altLang="en-US" sz="2000" dirty="0">
                <a:latin typeface="HG丸ｺﾞｼｯｸM-PRO" panose="020F0600000000000000" pitchFamily="50" charset="-128"/>
                <a:ea typeface="HG丸ｺﾞｼｯｸM-PRO" panose="020F0600000000000000" pitchFamily="50" charset="-128"/>
              </a:rPr>
              <a:t>支援</a:t>
            </a:r>
            <a:r>
              <a:rPr lang="ja-JP" altLang="en-US" sz="2000" dirty="0" smtClean="0">
                <a:latin typeface="HG丸ｺﾞｼｯｸM-PRO" panose="020F0600000000000000" pitchFamily="50" charset="-128"/>
                <a:ea typeface="HG丸ｺﾞｼｯｸM-PRO" panose="020F0600000000000000" pitchFamily="50" charset="-128"/>
              </a:rPr>
              <a:t>病院）２病院のいずれ</a:t>
            </a:r>
            <a:r>
              <a:rPr lang="ja-JP" altLang="en-US" sz="2000" dirty="0">
                <a:latin typeface="HG丸ｺﾞｼｯｸM-PRO" panose="020F0600000000000000" pitchFamily="50" charset="-128"/>
                <a:ea typeface="HG丸ｺﾞｼｯｸM-PRO" panose="020F0600000000000000" pitchFamily="50" charset="-128"/>
              </a:rPr>
              <a:t>か</a:t>
            </a:r>
            <a:r>
              <a:rPr lang="ja-JP" altLang="en-US" sz="2000" dirty="0" smtClean="0">
                <a:latin typeface="HG丸ｺﾞｼｯｸM-PRO" panose="020F0600000000000000" pitchFamily="50" charset="-128"/>
                <a:ea typeface="HG丸ｺﾞｼｯｸM-PRO" panose="020F0600000000000000" pitchFamily="50" charset="-128"/>
              </a:rPr>
              <a:t>を二次救急病院等が</a:t>
            </a:r>
            <a:r>
              <a:rPr lang="ja-JP" altLang="en-US" sz="2000" dirty="0">
                <a:latin typeface="HG丸ｺﾞｼｯｸM-PRO" panose="020F0600000000000000" pitchFamily="50" charset="-128"/>
                <a:ea typeface="HG丸ｺﾞｼｯｸM-PRO" panose="020F0600000000000000" pitchFamily="50" charset="-128"/>
              </a:rPr>
              <a:t>選択し、電話</a:t>
            </a:r>
            <a:r>
              <a:rPr lang="ja-JP" altLang="en-US" sz="2000" dirty="0" smtClean="0">
                <a:latin typeface="HG丸ｺﾞｼｯｸM-PRO" panose="020F0600000000000000" pitchFamily="50" charset="-128"/>
                <a:ea typeface="HG丸ｺﾞｼｯｸM-PRO" panose="020F0600000000000000" pitchFamily="50" charset="-128"/>
              </a:rPr>
              <a:t>コンサルテーション</a:t>
            </a:r>
            <a:r>
              <a:rPr lang="ja-JP" altLang="en-US" sz="2000" dirty="0">
                <a:latin typeface="HG丸ｺﾞｼｯｸM-PRO" panose="020F0600000000000000" pitchFamily="50" charset="-128"/>
                <a:ea typeface="HG丸ｺﾞｼｯｸM-PRO" panose="020F0600000000000000" pitchFamily="50" charset="-128"/>
              </a:rPr>
              <a:t>を受ける。</a:t>
            </a:r>
            <a:endParaRPr kumimoji="1" lang="ja-JP" altLang="en-US" sz="2000" dirty="0">
              <a:latin typeface="HG丸ｺﾞｼｯｸM-PRO" panose="020F0600000000000000" pitchFamily="50" charset="-128"/>
              <a:ea typeface="HG丸ｺﾞｼｯｸM-PRO" panose="020F0600000000000000" pitchFamily="50" charset="-128"/>
            </a:endParaRPr>
          </a:p>
        </p:txBody>
      </p:sp>
      <p:sp>
        <p:nvSpPr>
          <p:cNvPr id="5" name="下矢印 4"/>
          <p:cNvSpPr/>
          <p:nvPr/>
        </p:nvSpPr>
        <p:spPr>
          <a:xfrm>
            <a:off x="4880992" y="2077294"/>
            <a:ext cx="484632" cy="32494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475209" y="4725144"/>
            <a:ext cx="8870279" cy="8141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smtClean="0">
                <a:solidFill>
                  <a:schemeClr val="tx1"/>
                </a:solidFill>
                <a:latin typeface="HG丸ｺﾞｼｯｸM-PRO" panose="020F0600000000000000" pitchFamily="50" charset="-128"/>
                <a:ea typeface="HG丸ｺﾞｼｯｸM-PRO" panose="020F0600000000000000" pitchFamily="50" charset="-128"/>
              </a:rPr>
              <a:t>電話</a:t>
            </a:r>
            <a:r>
              <a:rPr lang="ja-JP" altLang="en-US" sz="2000" dirty="0">
                <a:solidFill>
                  <a:schemeClr val="tx1"/>
                </a:solidFill>
                <a:latin typeface="HG丸ｺﾞｼｯｸM-PRO" panose="020F0600000000000000" pitchFamily="50" charset="-128"/>
                <a:ea typeface="HG丸ｺﾞｼｯｸM-PRO" panose="020F0600000000000000" pitchFamily="50" charset="-128"/>
              </a:rPr>
              <a:t>コンサルテーションにおける相談内容について</a:t>
            </a:r>
            <a:r>
              <a:rPr lang="ja-JP" altLang="en-US" sz="2000" dirty="0" smtClean="0">
                <a:solidFill>
                  <a:schemeClr val="tx1"/>
                </a:solidFill>
                <a:latin typeface="HG丸ｺﾞｼｯｸM-PRO" panose="020F0600000000000000" pitchFamily="50" charset="-128"/>
                <a:ea typeface="HG丸ｺﾞｼｯｸM-PRO" panose="020F0600000000000000" pitchFamily="50" charset="-128"/>
              </a:rPr>
              <a:t>特段の</a:t>
            </a:r>
            <a:r>
              <a:rPr lang="ja-JP" altLang="en-US" sz="2000" dirty="0">
                <a:solidFill>
                  <a:schemeClr val="tx1"/>
                </a:solidFill>
                <a:latin typeface="HG丸ｺﾞｼｯｸM-PRO" panose="020F0600000000000000" pitchFamily="50" charset="-128"/>
                <a:ea typeface="HG丸ｺﾞｼｯｸM-PRO" panose="020F0600000000000000" pitchFamily="50" charset="-128"/>
              </a:rPr>
              <a:t>制限を設けないが、その提案・助言に従うか否かに</a:t>
            </a:r>
            <a:r>
              <a:rPr lang="ja-JP" altLang="en-US" sz="2000" dirty="0" smtClean="0">
                <a:solidFill>
                  <a:schemeClr val="tx1"/>
                </a:solidFill>
                <a:latin typeface="HG丸ｺﾞｼｯｸM-PRO" panose="020F0600000000000000" pitchFamily="50" charset="-128"/>
                <a:ea typeface="HG丸ｺﾞｼｯｸM-PRO" panose="020F0600000000000000" pitchFamily="50" charset="-128"/>
              </a:rPr>
              <a:t>ついて</a:t>
            </a:r>
            <a:r>
              <a:rPr lang="ja-JP" altLang="en-US" sz="2000" dirty="0">
                <a:solidFill>
                  <a:schemeClr val="tx1"/>
                </a:solidFill>
                <a:latin typeface="HG丸ｺﾞｼｯｸM-PRO" panose="020F0600000000000000" pitchFamily="50" charset="-128"/>
                <a:ea typeface="HG丸ｺﾞｼｯｸM-PRO" panose="020F0600000000000000" pitchFamily="50" charset="-128"/>
              </a:rPr>
              <a:t>は</a:t>
            </a:r>
            <a:r>
              <a:rPr lang="ja-JP" altLang="en-US" sz="2000" dirty="0" smtClean="0">
                <a:solidFill>
                  <a:schemeClr val="tx1"/>
                </a:solidFill>
                <a:latin typeface="HG丸ｺﾞｼｯｸM-PRO" panose="020F0600000000000000" pitchFamily="50" charset="-128"/>
                <a:ea typeface="HG丸ｺﾞｼｯｸM-PRO" panose="020F0600000000000000" pitchFamily="50" charset="-128"/>
              </a:rPr>
              <a:t>、二次救急病院等の</a:t>
            </a:r>
            <a:r>
              <a:rPr lang="ja-JP" altLang="en-US" sz="2000" dirty="0">
                <a:solidFill>
                  <a:schemeClr val="tx1"/>
                </a:solidFill>
                <a:latin typeface="HG丸ｺﾞｼｯｸM-PRO" panose="020F0600000000000000" pitchFamily="50" charset="-128"/>
                <a:ea typeface="HG丸ｺﾞｼｯｸM-PRO" panose="020F0600000000000000" pitchFamily="50" charset="-128"/>
              </a:rPr>
              <a:t>判断に</a:t>
            </a:r>
            <a:r>
              <a:rPr lang="ja-JP" altLang="en-US" sz="2000" dirty="0" smtClean="0">
                <a:solidFill>
                  <a:schemeClr val="tx1"/>
                </a:solidFill>
                <a:latin typeface="HG丸ｺﾞｼｯｸM-PRO" panose="020F0600000000000000" pitchFamily="50" charset="-128"/>
                <a:ea typeface="HG丸ｺﾞｼｯｸM-PRO" panose="020F0600000000000000" pitchFamily="50" charset="-128"/>
              </a:rPr>
              <a:t>よる。</a:t>
            </a:r>
            <a:endParaRPr kumimoji="1" lang="ja-JP" altLang="en-US" sz="2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7" name="正方形/長方形 6"/>
          <p:cNvSpPr/>
          <p:nvPr/>
        </p:nvSpPr>
        <p:spPr>
          <a:xfrm>
            <a:off x="475209" y="5611341"/>
            <a:ext cx="8870279" cy="8141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smtClean="0">
                <a:solidFill>
                  <a:schemeClr val="tx1"/>
                </a:solidFill>
                <a:latin typeface="HG丸ｺﾞｼｯｸM-PRO" panose="020F0600000000000000" pitchFamily="50" charset="-128"/>
                <a:ea typeface="HG丸ｺﾞｼｯｸM-PRO" panose="020F0600000000000000" pitchFamily="50" charset="-128"/>
              </a:rPr>
              <a:t>電話コンサルテーションを受けた後に対診を行うことについては、本システムを検証する中で引き続き検討していく。</a:t>
            </a:r>
            <a:endParaRPr kumimoji="1" lang="ja-JP" altLang="en-US" sz="20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129601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116632"/>
            <a:ext cx="9649072" cy="1143000"/>
          </a:xfrm>
        </p:spPr>
        <p:txBody>
          <a:bodyPr>
            <a:normAutofit/>
          </a:bodyPr>
          <a:lstStyle/>
          <a:p>
            <a:r>
              <a:rPr lang="ja-JP" altLang="en-US" sz="2400" dirty="0">
                <a:latin typeface="HG丸ｺﾞｼｯｸM-PRO" panose="020F0600000000000000" pitchFamily="50" charset="-128"/>
                <a:ea typeface="HG丸ｺﾞｼｯｸM-PRO" panose="020F0600000000000000" pitchFamily="50" charset="-128"/>
              </a:rPr>
              <a:t>精神保健及び精神障害者福祉に関する法律に基づく入院形態について</a:t>
            </a: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344488" y="1124744"/>
            <a:ext cx="9210228" cy="5616624"/>
          </a:xfrm>
        </p:spPr>
        <p:txBody>
          <a:bodyPr>
            <a:normAutofit fontScale="92500" lnSpcReduction="10000"/>
          </a:bodyPr>
          <a:lstStyle/>
          <a:p>
            <a:pPr marL="0" indent="0">
              <a:buNone/>
            </a:pPr>
            <a:r>
              <a:rPr lang="ja-JP" altLang="en-US" sz="2400" b="1" dirty="0" smtClean="0">
                <a:solidFill>
                  <a:srgbClr val="FF0000"/>
                </a:solidFill>
                <a:latin typeface="HG丸ｺﾞｼｯｸM-PRO" panose="020F0600000000000000" pitchFamily="50" charset="-128"/>
                <a:ea typeface="HG丸ｺﾞｼｯｸM-PRO" panose="020F0600000000000000" pitchFamily="50" charset="-128"/>
              </a:rPr>
              <a:t>１　措置</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入院／緊急措置入院（法第２９条／法第２９条の２）</a:t>
            </a:r>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a:p>
            <a:pPr marL="0" indent="0">
              <a:buNone/>
            </a:pPr>
            <a:r>
              <a:rPr lang="ja-JP" altLang="en-US" sz="1600" dirty="0" smtClean="0">
                <a:latin typeface="HG丸ｺﾞｼｯｸM-PRO" panose="020F0600000000000000" pitchFamily="50" charset="-128"/>
                <a:ea typeface="HG丸ｺﾞｼｯｸM-PRO" panose="020F0600000000000000" pitchFamily="50" charset="-128"/>
              </a:rPr>
              <a:t>　</a:t>
            </a:r>
            <a:r>
              <a:rPr lang="en-US" altLang="ja-JP" sz="1700" dirty="0" smtClean="0">
                <a:latin typeface="HG丸ｺﾞｼｯｸM-PRO" panose="020F0600000000000000" pitchFamily="50" charset="-128"/>
                <a:ea typeface="HG丸ｺﾞｼｯｸM-PRO" panose="020F0600000000000000" pitchFamily="50" charset="-128"/>
              </a:rPr>
              <a:t>【</a:t>
            </a:r>
            <a:r>
              <a:rPr lang="ja-JP" altLang="en-US" sz="1700" dirty="0" smtClean="0">
                <a:latin typeface="HG丸ｺﾞｼｯｸM-PRO" panose="020F0600000000000000" pitchFamily="50" charset="-128"/>
                <a:ea typeface="HG丸ｺﾞｼｯｸM-PRO" panose="020F0600000000000000" pitchFamily="50" charset="-128"/>
              </a:rPr>
              <a:t>対　象</a:t>
            </a:r>
            <a:r>
              <a:rPr lang="en-US" altLang="ja-JP" sz="1700" dirty="0">
                <a:latin typeface="HG丸ｺﾞｼｯｸM-PRO" panose="020F0600000000000000" pitchFamily="50" charset="-128"/>
                <a:ea typeface="HG丸ｺﾞｼｯｸM-PRO" panose="020F0600000000000000" pitchFamily="50" charset="-128"/>
              </a:rPr>
              <a:t>】</a:t>
            </a:r>
            <a:r>
              <a:rPr lang="ja-JP" altLang="en-US" sz="1700" dirty="0">
                <a:latin typeface="HG丸ｺﾞｼｯｸM-PRO" panose="020F0600000000000000" pitchFamily="50" charset="-128"/>
                <a:ea typeface="HG丸ｺﾞｼｯｸM-PRO" panose="020F0600000000000000" pitchFamily="50" charset="-128"/>
              </a:rPr>
              <a:t>入院させなければ自傷他害のおそれのある</a:t>
            </a:r>
            <a:r>
              <a:rPr lang="ja-JP" altLang="en-US" sz="1700" dirty="0" err="1" smtClean="0">
                <a:latin typeface="HG丸ｺﾞｼｯｸM-PRO" panose="020F0600000000000000" pitchFamily="50" charset="-128"/>
                <a:ea typeface="HG丸ｺﾞｼｯｸM-PRO" panose="020F0600000000000000" pitchFamily="50" charset="-128"/>
              </a:rPr>
              <a:t>精神障がい</a:t>
            </a:r>
            <a:r>
              <a:rPr lang="ja-JP" altLang="en-US" sz="1700" dirty="0" smtClean="0">
                <a:latin typeface="HG丸ｺﾞｼｯｸM-PRO" panose="020F0600000000000000" pitchFamily="50" charset="-128"/>
                <a:ea typeface="HG丸ｺﾞｼｯｸM-PRO" panose="020F0600000000000000" pitchFamily="50" charset="-128"/>
              </a:rPr>
              <a:t>者</a:t>
            </a:r>
            <a:endParaRPr lang="ja-JP" altLang="en-US" sz="1700" dirty="0">
              <a:latin typeface="HG丸ｺﾞｼｯｸM-PRO" panose="020F0600000000000000" pitchFamily="50" charset="-128"/>
              <a:ea typeface="HG丸ｺﾞｼｯｸM-PRO" panose="020F0600000000000000" pitchFamily="50" charset="-128"/>
            </a:endParaRPr>
          </a:p>
          <a:p>
            <a:pPr marL="0" indent="0">
              <a:buNone/>
            </a:pPr>
            <a:r>
              <a:rPr lang="ja-JP" altLang="en-US" sz="1700" dirty="0" smtClean="0">
                <a:latin typeface="HG丸ｺﾞｼｯｸM-PRO" panose="020F0600000000000000" pitchFamily="50" charset="-128"/>
                <a:ea typeface="HG丸ｺﾞｼｯｸM-PRO" panose="020F0600000000000000" pitchFamily="50" charset="-128"/>
              </a:rPr>
              <a:t>　</a:t>
            </a:r>
            <a:r>
              <a:rPr lang="en-US" altLang="ja-JP" sz="1700" dirty="0" smtClean="0">
                <a:latin typeface="HG丸ｺﾞｼｯｸM-PRO" panose="020F0600000000000000" pitchFamily="50" charset="-128"/>
                <a:ea typeface="HG丸ｺﾞｼｯｸM-PRO" panose="020F0600000000000000" pitchFamily="50" charset="-128"/>
              </a:rPr>
              <a:t>【</a:t>
            </a:r>
            <a:r>
              <a:rPr lang="ja-JP" altLang="en-US" sz="1700" dirty="0">
                <a:latin typeface="HG丸ｺﾞｼｯｸM-PRO" panose="020F0600000000000000" pitchFamily="50" charset="-128"/>
                <a:ea typeface="HG丸ｺﾞｼｯｸM-PRO" panose="020F0600000000000000" pitchFamily="50" charset="-128"/>
              </a:rPr>
              <a:t>要件等</a:t>
            </a:r>
            <a:r>
              <a:rPr lang="en-US" altLang="ja-JP" sz="1700" dirty="0">
                <a:latin typeface="HG丸ｺﾞｼｯｸM-PRO" panose="020F0600000000000000" pitchFamily="50" charset="-128"/>
                <a:ea typeface="HG丸ｺﾞｼｯｸM-PRO" panose="020F0600000000000000" pitchFamily="50" charset="-128"/>
              </a:rPr>
              <a:t>】</a:t>
            </a:r>
            <a:r>
              <a:rPr lang="ja-JP" altLang="en-US" sz="1700" dirty="0">
                <a:latin typeface="HG丸ｺﾞｼｯｸM-PRO" panose="020F0600000000000000" pitchFamily="50" charset="-128"/>
                <a:ea typeface="HG丸ｺﾞｼｯｸM-PRO" panose="020F0600000000000000" pitchFamily="50" charset="-128"/>
              </a:rPr>
              <a:t>精神保健指定医２名の診断の結果が一致した場合に都道府県知事が措置</a:t>
            </a:r>
          </a:p>
          <a:p>
            <a:pPr marL="0" indent="0">
              <a:buNone/>
            </a:pPr>
            <a:r>
              <a:rPr lang="ja-JP" altLang="en-US" sz="1700" dirty="0" smtClean="0">
                <a:latin typeface="HG丸ｺﾞｼｯｸM-PRO" panose="020F0600000000000000" pitchFamily="50" charset="-128"/>
                <a:ea typeface="HG丸ｺﾞｼｯｸM-PRO" panose="020F0600000000000000" pitchFamily="50" charset="-128"/>
              </a:rPr>
              <a:t>　　　　　　（</a:t>
            </a:r>
            <a:r>
              <a:rPr lang="ja-JP" altLang="en-US" sz="1700" dirty="0">
                <a:latin typeface="HG丸ｺﾞｼｯｸM-PRO" panose="020F0600000000000000" pitchFamily="50" charset="-128"/>
                <a:ea typeface="HG丸ｺﾞｼｯｸM-PRO" panose="020F0600000000000000" pitchFamily="50" charset="-128"/>
              </a:rPr>
              <a:t>緊急措置入院は、急速な入院の必要性があることが条件で、指定医の診察は１名</a:t>
            </a:r>
            <a:r>
              <a:rPr lang="ja-JP" altLang="en-US" sz="1700" dirty="0" smtClean="0">
                <a:latin typeface="HG丸ｺﾞｼｯｸM-PRO" panose="020F0600000000000000" pitchFamily="50" charset="-128"/>
                <a:ea typeface="HG丸ｺﾞｼｯｸM-PRO" panose="020F0600000000000000" pitchFamily="50" charset="-128"/>
              </a:rPr>
              <a:t>で</a:t>
            </a:r>
            <a:endParaRPr lang="en-US" altLang="ja-JP" sz="17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700" dirty="0">
                <a:latin typeface="HG丸ｺﾞｼｯｸM-PRO" panose="020F0600000000000000" pitchFamily="50" charset="-128"/>
                <a:ea typeface="HG丸ｺﾞｼｯｸM-PRO" panose="020F0600000000000000" pitchFamily="50" charset="-128"/>
              </a:rPr>
              <a:t>　</a:t>
            </a:r>
            <a:r>
              <a:rPr lang="ja-JP" altLang="en-US" sz="1700" dirty="0" smtClean="0">
                <a:latin typeface="HG丸ｺﾞｼｯｸM-PRO" panose="020F0600000000000000" pitchFamily="50" charset="-128"/>
                <a:ea typeface="HG丸ｺﾞｼｯｸM-PRO" panose="020F0600000000000000" pitchFamily="50" charset="-128"/>
              </a:rPr>
              <a:t>　　　　　　足りる</a:t>
            </a:r>
            <a:r>
              <a:rPr lang="ja-JP" altLang="en-US" sz="1700" dirty="0">
                <a:latin typeface="HG丸ｺﾞｼｯｸM-PRO" panose="020F0600000000000000" pitchFamily="50" charset="-128"/>
                <a:ea typeface="HG丸ｺﾞｼｯｸM-PRO" panose="020F0600000000000000" pitchFamily="50" charset="-128"/>
              </a:rPr>
              <a:t>が、入院</a:t>
            </a:r>
            <a:r>
              <a:rPr lang="ja-JP" altLang="en-US" sz="1700" dirty="0" smtClean="0">
                <a:latin typeface="HG丸ｺﾞｼｯｸM-PRO" panose="020F0600000000000000" pitchFamily="50" charset="-128"/>
                <a:ea typeface="HG丸ｺﾞｼｯｸM-PRO" panose="020F0600000000000000" pitchFamily="50" charset="-128"/>
              </a:rPr>
              <a:t>期間は７２時間以内に制限される）</a:t>
            </a:r>
            <a:endParaRPr lang="en-US" altLang="ja-JP" sz="17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400" b="1" dirty="0" smtClean="0">
                <a:solidFill>
                  <a:srgbClr val="FF0000"/>
                </a:solidFill>
                <a:latin typeface="HG丸ｺﾞｼｯｸM-PRO" panose="020F0600000000000000" pitchFamily="50" charset="-128"/>
                <a:ea typeface="HG丸ｺﾞｼｯｸM-PRO" panose="020F0600000000000000" pitchFamily="50" charset="-128"/>
              </a:rPr>
              <a:t>２　医療</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保護入院（法第３３条）</a:t>
            </a:r>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a:p>
            <a:pPr marL="0" indent="0">
              <a:buNone/>
            </a:pPr>
            <a:r>
              <a:rPr lang="ja-JP" altLang="en-US" sz="1600" dirty="0" smtClean="0">
                <a:latin typeface="HG丸ｺﾞｼｯｸM-PRO" panose="020F0600000000000000" pitchFamily="50" charset="-128"/>
                <a:ea typeface="HG丸ｺﾞｼｯｸM-PRO" panose="020F0600000000000000" pitchFamily="50" charset="-128"/>
              </a:rPr>
              <a:t>　</a:t>
            </a:r>
            <a:r>
              <a:rPr lang="en-US" altLang="ja-JP" sz="1700" dirty="0" smtClean="0">
                <a:latin typeface="HG丸ｺﾞｼｯｸM-PRO" panose="020F0600000000000000" pitchFamily="50" charset="-128"/>
                <a:ea typeface="HG丸ｺﾞｼｯｸM-PRO" panose="020F0600000000000000" pitchFamily="50" charset="-128"/>
              </a:rPr>
              <a:t>【</a:t>
            </a:r>
            <a:r>
              <a:rPr lang="ja-JP" altLang="en-US" sz="1700" dirty="0" smtClean="0">
                <a:latin typeface="HG丸ｺﾞｼｯｸM-PRO" panose="020F0600000000000000" pitchFamily="50" charset="-128"/>
                <a:ea typeface="HG丸ｺﾞｼｯｸM-PRO" panose="020F0600000000000000" pitchFamily="50" charset="-128"/>
              </a:rPr>
              <a:t>対　象</a:t>
            </a:r>
            <a:r>
              <a:rPr lang="en-US" altLang="ja-JP" sz="1700" dirty="0">
                <a:latin typeface="HG丸ｺﾞｼｯｸM-PRO" panose="020F0600000000000000" pitchFamily="50" charset="-128"/>
                <a:ea typeface="HG丸ｺﾞｼｯｸM-PRO" panose="020F0600000000000000" pitchFamily="50" charset="-128"/>
              </a:rPr>
              <a:t>】</a:t>
            </a:r>
            <a:r>
              <a:rPr lang="ja-JP" altLang="en-US" sz="1700" dirty="0">
                <a:latin typeface="HG丸ｺﾞｼｯｸM-PRO" panose="020F0600000000000000" pitchFamily="50" charset="-128"/>
                <a:ea typeface="HG丸ｺﾞｼｯｸM-PRO" panose="020F0600000000000000" pitchFamily="50" charset="-128"/>
              </a:rPr>
              <a:t>入院を必要とする</a:t>
            </a:r>
            <a:r>
              <a:rPr lang="ja-JP" altLang="en-US" sz="1700" dirty="0" err="1" smtClean="0">
                <a:latin typeface="HG丸ｺﾞｼｯｸM-PRO" panose="020F0600000000000000" pitchFamily="50" charset="-128"/>
                <a:ea typeface="HG丸ｺﾞｼｯｸM-PRO" panose="020F0600000000000000" pitchFamily="50" charset="-128"/>
              </a:rPr>
              <a:t>精神障がい</a:t>
            </a:r>
            <a:r>
              <a:rPr lang="ja-JP" altLang="en-US" sz="1700" dirty="0" smtClean="0">
                <a:latin typeface="HG丸ｺﾞｼｯｸM-PRO" panose="020F0600000000000000" pitchFamily="50" charset="-128"/>
                <a:ea typeface="HG丸ｺﾞｼｯｸM-PRO" panose="020F0600000000000000" pitchFamily="50" charset="-128"/>
              </a:rPr>
              <a:t>者</a:t>
            </a:r>
            <a:r>
              <a:rPr lang="ja-JP" altLang="en-US" sz="1700" dirty="0">
                <a:latin typeface="HG丸ｺﾞｼｯｸM-PRO" panose="020F0600000000000000" pitchFamily="50" charset="-128"/>
                <a:ea typeface="HG丸ｺﾞｼｯｸM-PRO" panose="020F0600000000000000" pitchFamily="50" charset="-128"/>
              </a:rPr>
              <a:t>で、自傷他害のおそれはないが、任意入院を行う</a:t>
            </a:r>
            <a:r>
              <a:rPr lang="ja-JP" altLang="en-US" sz="1700" dirty="0" smtClean="0">
                <a:latin typeface="HG丸ｺﾞｼｯｸM-PRO" panose="020F0600000000000000" pitchFamily="50" charset="-128"/>
                <a:ea typeface="HG丸ｺﾞｼｯｸM-PRO" panose="020F0600000000000000" pitchFamily="50" charset="-128"/>
              </a:rPr>
              <a:t>状態</a:t>
            </a:r>
            <a:endParaRPr lang="en-US" altLang="ja-JP" sz="17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700" dirty="0">
                <a:latin typeface="HG丸ｺﾞｼｯｸM-PRO" panose="020F0600000000000000" pitchFamily="50" charset="-128"/>
                <a:ea typeface="HG丸ｺﾞｼｯｸM-PRO" panose="020F0600000000000000" pitchFamily="50" charset="-128"/>
              </a:rPr>
              <a:t>　</a:t>
            </a:r>
            <a:r>
              <a:rPr lang="ja-JP" altLang="en-US" sz="1700" dirty="0" smtClean="0">
                <a:latin typeface="HG丸ｺﾞｼｯｸM-PRO" panose="020F0600000000000000" pitchFamily="50" charset="-128"/>
                <a:ea typeface="HG丸ｺﾞｼｯｸM-PRO" panose="020F0600000000000000" pitchFamily="50" charset="-128"/>
              </a:rPr>
              <a:t>　　　　　にない</a:t>
            </a:r>
            <a:r>
              <a:rPr lang="ja-JP" altLang="en-US" sz="1700" dirty="0">
                <a:latin typeface="HG丸ｺﾞｼｯｸM-PRO" panose="020F0600000000000000" pitchFamily="50" charset="-128"/>
                <a:ea typeface="HG丸ｺﾞｼｯｸM-PRO" panose="020F0600000000000000" pitchFamily="50" charset="-128"/>
              </a:rPr>
              <a:t>者</a:t>
            </a:r>
          </a:p>
          <a:p>
            <a:pPr marL="0" indent="0">
              <a:buNone/>
            </a:pPr>
            <a:r>
              <a:rPr lang="ja-JP" altLang="en-US" sz="1700" dirty="0" smtClean="0">
                <a:latin typeface="HG丸ｺﾞｼｯｸM-PRO" panose="020F0600000000000000" pitchFamily="50" charset="-128"/>
                <a:ea typeface="HG丸ｺﾞｼｯｸM-PRO" panose="020F0600000000000000" pitchFamily="50" charset="-128"/>
              </a:rPr>
              <a:t>　</a:t>
            </a:r>
            <a:r>
              <a:rPr lang="en-US" altLang="ja-JP" sz="1700" dirty="0" smtClean="0">
                <a:latin typeface="HG丸ｺﾞｼｯｸM-PRO" panose="020F0600000000000000" pitchFamily="50" charset="-128"/>
                <a:ea typeface="HG丸ｺﾞｼｯｸM-PRO" panose="020F0600000000000000" pitchFamily="50" charset="-128"/>
              </a:rPr>
              <a:t>【</a:t>
            </a:r>
            <a:r>
              <a:rPr lang="ja-JP" altLang="en-US" sz="1700" dirty="0">
                <a:latin typeface="HG丸ｺﾞｼｯｸM-PRO" panose="020F0600000000000000" pitchFamily="50" charset="-128"/>
                <a:ea typeface="HG丸ｺﾞｼｯｸM-PRO" panose="020F0600000000000000" pitchFamily="50" charset="-128"/>
              </a:rPr>
              <a:t>要件等</a:t>
            </a:r>
            <a:r>
              <a:rPr lang="en-US" altLang="ja-JP" sz="1700" dirty="0">
                <a:latin typeface="HG丸ｺﾞｼｯｸM-PRO" panose="020F0600000000000000" pitchFamily="50" charset="-128"/>
                <a:ea typeface="HG丸ｺﾞｼｯｸM-PRO" panose="020F0600000000000000" pitchFamily="50" charset="-128"/>
              </a:rPr>
              <a:t>】</a:t>
            </a:r>
            <a:r>
              <a:rPr lang="ja-JP" altLang="en-US" sz="1700" dirty="0">
                <a:latin typeface="HG丸ｺﾞｼｯｸM-PRO" panose="020F0600000000000000" pitchFamily="50" charset="-128"/>
                <a:ea typeface="HG丸ｺﾞｼｯｸM-PRO" panose="020F0600000000000000" pitchFamily="50" charset="-128"/>
              </a:rPr>
              <a:t>精神保健指定医（又は特定医師）の診察</a:t>
            </a:r>
            <a:r>
              <a:rPr lang="ja-JP" altLang="en-US" sz="1700" dirty="0" smtClean="0">
                <a:latin typeface="HG丸ｺﾞｼｯｸM-PRO" panose="020F0600000000000000" pitchFamily="50" charset="-128"/>
                <a:ea typeface="HG丸ｺﾞｼｯｸM-PRO" panose="020F0600000000000000" pitchFamily="50" charset="-128"/>
              </a:rPr>
              <a:t>及び家族等の</a:t>
            </a:r>
            <a:r>
              <a:rPr lang="ja-JP" altLang="en-US" sz="1700" dirty="0">
                <a:latin typeface="HG丸ｺﾞｼｯｸM-PRO" panose="020F0600000000000000" pitchFamily="50" charset="-128"/>
                <a:ea typeface="HG丸ｺﾞｼｯｸM-PRO" panose="020F0600000000000000" pitchFamily="50" charset="-128"/>
              </a:rPr>
              <a:t>同意が必要</a:t>
            </a:r>
          </a:p>
          <a:p>
            <a:pPr marL="0" indent="0">
              <a:buNone/>
            </a:pPr>
            <a:r>
              <a:rPr lang="ja-JP" altLang="en-US" sz="1700" dirty="0" smtClean="0">
                <a:latin typeface="HG丸ｺﾞｼｯｸM-PRO" panose="020F0600000000000000" pitchFamily="50" charset="-128"/>
                <a:ea typeface="HG丸ｺﾞｼｯｸM-PRO" panose="020F0600000000000000" pitchFamily="50" charset="-128"/>
              </a:rPr>
              <a:t>　　　　　　（</a:t>
            </a:r>
            <a:r>
              <a:rPr lang="ja-JP" altLang="en-US" sz="1700" dirty="0">
                <a:latin typeface="HG丸ｺﾞｼｯｸM-PRO" panose="020F0600000000000000" pitchFamily="50" charset="-128"/>
                <a:ea typeface="HG丸ｺﾞｼｯｸM-PRO" panose="020F0600000000000000" pitchFamily="50" charset="-128"/>
              </a:rPr>
              <a:t>特定医師による診察の場合は１２時間まで）</a:t>
            </a:r>
          </a:p>
          <a:p>
            <a:pPr marL="0" indent="0">
              <a:buNone/>
            </a:pPr>
            <a:r>
              <a:rPr lang="ja-JP" altLang="en-US" sz="2400" b="1" dirty="0" smtClean="0">
                <a:solidFill>
                  <a:srgbClr val="FF0000"/>
                </a:solidFill>
                <a:latin typeface="HG丸ｺﾞｼｯｸM-PRO" panose="020F0600000000000000" pitchFamily="50" charset="-128"/>
                <a:ea typeface="HG丸ｺﾞｼｯｸM-PRO" panose="020F0600000000000000" pitchFamily="50" charset="-128"/>
              </a:rPr>
              <a:t>３　応急</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入院（法第３３条</a:t>
            </a:r>
            <a:r>
              <a:rPr lang="ja-JP" altLang="en-US" sz="2400" b="1" dirty="0" smtClean="0">
                <a:solidFill>
                  <a:srgbClr val="FF0000"/>
                </a:solidFill>
                <a:latin typeface="HG丸ｺﾞｼｯｸM-PRO" panose="020F0600000000000000" pitchFamily="50" charset="-128"/>
                <a:ea typeface="HG丸ｺﾞｼｯｸM-PRO" panose="020F0600000000000000" pitchFamily="50" charset="-128"/>
              </a:rPr>
              <a:t>の７）</a:t>
            </a:r>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a:p>
            <a:pPr marL="0" indent="0">
              <a:buNone/>
            </a:pPr>
            <a:r>
              <a:rPr lang="ja-JP" altLang="en-US" sz="1600" dirty="0" smtClean="0">
                <a:latin typeface="HG丸ｺﾞｼｯｸM-PRO" panose="020F0600000000000000" pitchFamily="50" charset="-128"/>
                <a:ea typeface="HG丸ｺﾞｼｯｸM-PRO" panose="020F0600000000000000" pitchFamily="50" charset="-128"/>
              </a:rPr>
              <a:t>　</a:t>
            </a:r>
            <a:r>
              <a:rPr lang="en-US" altLang="ja-JP" sz="1700" dirty="0" smtClean="0">
                <a:latin typeface="HG丸ｺﾞｼｯｸM-PRO" panose="020F0600000000000000" pitchFamily="50" charset="-128"/>
                <a:ea typeface="HG丸ｺﾞｼｯｸM-PRO" panose="020F0600000000000000" pitchFamily="50" charset="-128"/>
              </a:rPr>
              <a:t>【</a:t>
            </a:r>
            <a:r>
              <a:rPr lang="ja-JP" altLang="en-US" sz="1700" dirty="0" smtClean="0">
                <a:latin typeface="HG丸ｺﾞｼｯｸM-PRO" panose="020F0600000000000000" pitchFamily="50" charset="-128"/>
                <a:ea typeface="HG丸ｺﾞｼｯｸM-PRO" panose="020F0600000000000000" pitchFamily="50" charset="-128"/>
              </a:rPr>
              <a:t>対　象</a:t>
            </a:r>
            <a:r>
              <a:rPr lang="en-US" altLang="ja-JP" sz="1700" dirty="0">
                <a:latin typeface="HG丸ｺﾞｼｯｸM-PRO" panose="020F0600000000000000" pitchFamily="50" charset="-128"/>
                <a:ea typeface="HG丸ｺﾞｼｯｸM-PRO" panose="020F0600000000000000" pitchFamily="50" charset="-128"/>
              </a:rPr>
              <a:t>】</a:t>
            </a:r>
            <a:r>
              <a:rPr lang="ja-JP" altLang="en-US" sz="1700" dirty="0">
                <a:latin typeface="HG丸ｺﾞｼｯｸM-PRO" panose="020F0600000000000000" pitchFamily="50" charset="-128"/>
                <a:ea typeface="HG丸ｺﾞｼｯｸM-PRO" panose="020F0600000000000000" pitchFamily="50" charset="-128"/>
              </a:rPr>
              <a:t>入院を必要とする</a:t>
            </a:r>
            <a:r>
              <a:rPr lang="ja-JP" altLang="en-US" sz="1700" dirty="0" err="1" smtClean="0">
                <a:latin typeface="HG丸ｺﾞｼｯｸM-PRO" panose="020F0600000000000000" pitchFamily="50" charset="-128"/>
                <a:ea typeface="HG丸ｺﾞｼｯｸM-PRO" panose="020F0600000000000000" pitchFamily="50" charset="-128"/>
              </a:rPr>
              <a:t>精神障がい</a:t>
            </a:r>
            <a:r>
              <a:rPr lang="ja-JP" altLang="en-US" sz="1700" dirty="0" smtClean="0">
                <a:latin typeface="HG丸ｺﾞｼｯｸM-PRO" panose="020F0600000000000000" pitchFamily="50" charset="-128"/>
                <a:ea typeface="HG丸ｺﾞｼｯｸM-PRO" panose="020F0600000000000000" pitchFamily="50" charset="-128"/>
              </a:rPr>
              <a:t>者</a:t>
            </a:r>
            <a:r>
              <a:rPr lang="ja-JP" altLang="en-US" sz="1700" dirty="0">
                <a:latin typeface="HG丸ｺﾞｼｯｸM-PRO" panose="020F0600000000000000" pitchFamily="50" charset="-128"/>
                <a:ea typeface="HG丸ｺﾞｼｯｸM-PRO" panose="020F0600000000000000" pitchFamily="50" charset="-128"/>
              </a:rPr>
              <a:t>で、任意入院を行う状態になく、急速を要し</a:t>
            </a:r>
            <a:r>
              <a:rPr lang="ja-JP" altLang="en-US" sz="1700" dirty="0" smtClean="0">
                <a:latin typeface="HG丸ｺﾞｼｯｸM-PRO" panose="020F0600000000000000" pitchFamily="50" charset="-128"/>
                <a:ea typeface="HG丸ｺﾞｼｯｸM-PRO" panose="020F0600000000000000" pitchFamily="50" charset="-128"/>
              </a:rPr>
              <a:t>、家族等</a:t>
            </a:r>
            <a:endParaRPr lang="en-US" altLang="ja-JP" sz="17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700" dirty="0">
                <a:latin typeface="HG丸ｺﾞｼｯｸM-PRO" panose="020F0600000000000000" pitchFamily="50" charset="-128"/>
                <a:ea typeface="HG丸ｺﾞｼｯｸM-PRO" panose="020F0600000000000000" pitchFamily="50" charset="-128"/>
              </a:rPr>
              <a:t>　</a:t>
            </a:r>
            <a:r>
              <a:rPr lang="ja-JP" altLang="en-US" sz="1700" dirty="0" smtClean="0">
                <a:latin typeface="HG丸ｺﾞｼｯｸM-PRO" panose="020F0600000000000000" pitchFamily="50" charset="-128"/>
                <a:ea typeface="HG丸ｺﾞｼｯｸM-PRO" panose="020F0600000000000000" pitchFamily="50" charset="-128"/>
              </a:rPr>
              <a:t>　　　　　の</a:t>
            </a:r>
            <a:r>
              <a:rPr lang="ja-JP" altLang="en-US" sz="1700" dirty="0">
                <a:latin typeface="HG丸ｺﾞｼｯｸM-PRO" panose="020F0600000000000000" pitchFamily="50" charset="-128"/>
                <a:ea typeface="HG丸ｺﾞｼｯｸM-PRO" panose="020F0600000000000000" pitchFamily="50" charset="-128"/>
              </a:rPr>
              <a:t>同意が得られない者</a:t>
            </a:r>
          </a:p>
          <a:p>
            <a:pPr marL="0" indent="0">
              <a:buNone/>
            </a:pPr>
            <a:r>
              <a:rPr lang="ja-JP" altLang="en-US" sz="1700" dirty="0" smtClean="0">
                <a:latin typeface="HG丸ｺﾞｼｯｸM-PRO" panose="020F0600000000000000" pitchFamily="50" charset="-128"/>
                <a:ea typeface="HG丸ｺﾞｼｯｸM-PRO" panose="020F0600000000000000" pitchFamily="50" charset="-128"/>
              </a:rPr>
              <a:t>　</a:t>
            </a:r>
            <a:r>
              <a:rPr lang="en-US" altLang="ja-JP" sz="1700" dirty="0" smtClean="0">
                <a:latin typeface="HG丸ｺﾞｼｯｸM-PRO" panose="020F0600000000000000" pitchFamily="50" charset="-128"/>
                <a:ea typeface="HG丸ｺﾞｼｯｸM-PRO" panose="020F0600000000000000" pitchFamily="50" charset="-128"/>
              </a:rPr>
              <a:t>【</a:t>
            </a:r>
            <a:r>
              <a:rPr lang="ja-JP" altLang="en-US" sz="1700" dirty="0">
                <a:latin typeface="HG丸ｺﾞｼｯｸM-PRO" panose="020F0600000000000000" pitchFamily="50" charset="-128"/>
                <a:ea typeface="HG丸ｺﾞｼｯｸM-PRO" panose="020F0600000000000000" pitchFamily="50" charset="-128"/>
              </a:rPr>
              <a:t>要件等</a:t>
            </a:r>
            <a:r>
              <a:rPr lang="en-US" altLang="ja-JP" sz="1700" dirty="0">
                <a:latin typeface="HG丸ｺﾞｼｯｸM-PRO" panose="020F0600000000000000" pitchFamily="50" charset="-128"/>
                <a:ea typeface="HG丸ｺﾞｼｯｸM-PRO" panose="020F0600000000000000" pitchFamily="50" charset="-128"/>
              </a:rPr>
              <a:t>】</a:t>
            </a:r>
            <a:r>
              <a:rPr lang="ja-JP" altLang="en-US" sz="1700" dirty="0">
                <a:latin typeface="HG丸ｺﾞｼｯｸM-PRO" panose="020F0600000000000000" pitchFamily="50" charset="-128"/>
                <a:ea typeface="HG丸ｺﾞｼｯｸM-PRO" panose="020F0600000000000000" pitchFamily="50" charset="-128"/>
              </a:rPr>
              <a:t>精神保健指定医（又は特定医師）の診察が必要であり、入院期間は７２時間以内に</a:t>
            </a:r>
            <a:r>
              <a:rPr lang="ja-JP" altLang="en-US" sz="1700" dirty="0" smtClean="0">
                <a:latin typeface="HG丸ｺﾞｼｯｸM-PRO" panose="020F0600000000000000" pitchFamily="50" charset="-128"/>
                <a:ea typeface="HG丸ｺﾞｼｯｸM-PRO" panose="020F0600000000000000" pitchFamily="50" charset="-128"/>
              </a:rPr>
              <a:t>制</a:t>
            </a:r>
            <a:endParaRPr lang="en-US" altLang="ja-JP" sz="17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700" dirty="0">
                <a:latin typeface="HG丸ｺﾞｼｯｸM-PRO" panose="020F0600000000000000" pitchFamily="50" charset="-128"/>
                <a:ea typeface="HG丸ｺﾞｼｯｸM-PRO" panose="020F0600000000000000" pitchFamily="50" charset="-128"/>
              </a:rPr>
              <a:t>　</a:t>
            </a:r>
            <a:r>
              <a:rPr lang="ja-JP" altLang="en-US" sz="1700" dirty="0" smtClean="0">
                <a:latin typeface="HG丸ｺﾞｼｯｸM-PRO" panose="020F0600000000000000" pitchFamily="50" charset="-128"/>
                <a:ea typeface="HG丸ｺﾞｼｯｸM-PRO" panose="020F0600000000000000" pitchFamily="50" charset="-128"/>
              </a:rPr>
              <a:t>　　　　　</a:t>
            </a:r>
            <a:r>
              <a:rPr lang="ja-JP" altLang="en-US" sz="1700" dirty="0" err="1" smtClean="0">
                <a:latin typeface="HG丸ｺﾞｼｯｸM-PRO" panose="020F0600000000000000" pitchFamily="50" charset="-128"/>
                <a:ea typeface="HG丸ｺﾞｼｯｸM-PRO" panose="020F0600000000000000" pitchFamily="50" charset="-128"/>
              </a:rPr>
              <a:t>限される</a:t>
            </a:r>
            <a:r>
              <a:rPr lang="ja-JP" altLang="en-US" sz="1700" dirty="0" smtClean="0">
                <a:latin typeface="HG丸ｺﾞｼｯｸM-PRO" panose="020F0600000000000000" pitchFamily="50" charset="-128"/>
                <a:ea typeface="HG丸ｺﾞｼｯｸM-PRO" panose="020F0600000000000000" pitchFamily="50" charset="-128"/>
              </a:rPr>
              <a:t>。（</a:t>
            </a:r>
            <a:r>
              <a:rPr lang="ja-JP" altLang="en-US" sz="1700" dirty="0">
                <a:latin typeface="HG丸ｺﾞｼｯｸM-PRO" panose="020F0600000000000000" pitchFamily="50" charset="-128"/>
                <a:ea typeface="HG丸ｺﾞｼｯｸM-PRO" panose="020F0600000000000000" pitchFamily="50" charset="-128"/>
              </a:rPr>
              <a:t>特定医師による診察の場合は１２時間まで</a:t>
            </a:r>
            <a:r>
              <a:rPr lang="ja-JP" altLang="en-US" sz="1700" dirty="0" smtClean="0">
                <a:latin typeface="HG丸ｺﾞｼｯｸM-PRO" panose="020F0600000000000000" pitchFamily="50" charset="-128"/>
                <a:ea typeface="HG丸ｺﾞｼｯｸM-PRO" panose="020F0600000000000000" pitchFamily="50" charset="-128"/>
              </a:rPr>
              <a:t>）</a:t>
            </a:r>
            <a:endParaRPr lang="en-US" altLang="ja-JP" sz="17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400" b="1" dirty="0" smtClean="0">
                <a:solidFill>
                  <a:srgbClr val="FF0000"/>
                </a:solidFill>
                <a:latin typeface="HG丸ｺﾞｼｯｸM-PRO" panose="020F0600000000000000" pitchFamily="50" charset="-128"/>
                <a:ea typeface="HG丸ｺﾞｼｯｸM-PRO" panose="020F0600000000000000" pitchFamily="50" charset="-128"/>
              </a:rPr>
              <a:t>４　任意</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入院（法</a:t>
            </a:r>
            <a:r>
              <a:rPr lang="ja-JP" altLang="en-US" sz="2400" b="1" dirty="0" smtClean="0">
                <a:solidFill>
                  <a:srgbClr val="FF0000"/>
                </a:solidFill>
                <a:latin typeface="HG丸ｺﾞｼｯｸM-PRO" panose="020F0600000000000000" pitchFamily="50" charset="-128"/>
                <a:ea typeface="HG丸ｺﾞｼｯｸM-PRO" panose="020F0600000000000000" pitchFamily="50" charset="-128"/>
              </a:rPr>
              <a:t>第２０条）</a:t>
            </a:r>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a:p>
            <a:pPr marL="0" indent="0">
              <a:buNone/>
            </a:pPr>
            <a:r>
              <a:rPr lang="ja-JP" altLang="en-US" sz="1600" dirty="0" smtClean="0">
                <a:latin typeface="HG丸ｺﾞｼｯｸM-PRO" panose="020F0600000000000000" pitchFamily="50" charset="-128"/>
                <a:ea typeface="HG丸ｺﾞｼｯｸM-PRO" panose="020F0600000000000000" pitchFamily="50" charset="-128"/>
              </a:rPr>
              <a:t>　</a:t>
            </a:r>
            <a:r>
              <a:rPr lang="en-US" altLang="ja-JP" sz="1700" dirty="0" smtClean="0">
                <a:latin typeface="HG丸ｺﾞｼｯｸM-PRO" panose="020F0600000000000000" pitchFamily="50" charset="-128"/>
                <a:ea typeface="HG丸ｺﾞｼｯｸM-PRO" panose="020F0600000000000000" pitchFamily="50" charset="-128"/>
              </a:rPr>
              <a:t>【</a:t>
            </a:r>
            <a:r>
              <a:rPr lang="ja-JP" altLang="en-US" sz="1700" dirty="0" smtClean="0">
                <a:latin typeface="HG丸ｺﾞｼｯｸM-PRO" panose="020F0600000000000000" pitchFamily="50" charset="-128"/>
                <a:ea typeface="HG丸ｺﾞｼｯｸM-PRO" panose="020F0600000000000000" pitchFamily="50" charset="-128"/>
              </a:rPr>
              <a:t>対　象</a:t>
            </a:r>
            <a:r>
              <a:rPr lang="en-US" altLang="ja-JP" sz="1700" dirty="0">
                <a:latin typeface="HG丸ｺﾞｼｯｸM-PRO" panose="020F0600000000000000" pitchFamily="50" charset="-128"/>
                <a:ea typeface="HG丸ｺﾞｼｯｸM-PRO" panose="020F0600000000000000" pitchFamily="50" charset="-128"/>
              </a:rPr>
              <a:t>】</a:t>
            </a:r>
            <a:r>
              <a:rPr lang="ja-JP" altLang="en-US" sz="1700" dirty="0">
                <a:latin typeface="HG丸ｺﾞｼｯｸM-PRO" panose="020F0600000000000000" pitchFamily="50" charset="-128"/>
                <a:ea typeface="HG丸ｺﾞｼｯｸM-PRO" panose="020F0600000000000000" pitchFamily="50" charset="-128"/>
              </a:rPr>
              <a:t>入院を必要とする</a:t>
            </a:r>
            <a:r>
              <a:rPr lang="ja-JP" altLang="en-US" sz="1700" dirty="0" err="1" smtClean="0">
                <a:latin typeface="HG丸ｺﾞｼｯｸM-PRO" panose="020F0600000000000000" pitchFamily="50" charset="-128"/>
                <a:ea typeface="HG丸ｺﾞｼｯｸM-PRO" panose="020F0600000000000000" pitchFamily="50" charset="-128"/>
              </a:rPr>
              <a:t>精神障がい</a:t>
            </a:r>
            <a:r>
              <a:rPr lang="ja-JP" altLang="en-US" sz="1700" dirty="0" smtClean="0">
                <a:latin typeface="HG丸ｺﾞｼｯｸM-PRO" panose="020F0600000000000000" pitchFamily="50" charset="-128"/>
                <a:ea typeface="HG丸ｺﾞｼｯｸM-PRO" panose="020F0600000000000000" pitchFamily="50" charset="-128"/>
              </a:rPr>
              <a:t>者</a:t>
            </a:r>
            <a:r>
              <a:rPr lang="ja-JP" altLang="en-US" sz="1700" dirty="0">
                <a:latin typeface="HG丸ｺﾞｼｯｸM-PRO" panose="020F0600000000000000" pitchFamily="50" charset="-128"/>
                <a:ea typeface="HG丸ｺﾞｼｯｸM-PRO" panose="020F0600000000000000" pitchFamily="50" charset="-128"/>
              </a:rPr>
              <a:t>で、入院について、本人の同意がある者</a:t>
            </a:r>
          </a:p>
          <a:p>
            <a:pPr marL="0" indent="0">
              <a:buNone/>
            </a:pPr>
            <a:r>
              <a:rPr lang="ja-JP" altLang="en-US" sz="1700" dirty="0" smtClean="0">
                <a:latin typeface="HG丸ｺﾞｼｯｸM-PRO" panose="020F0600000000000000" pitchFamily="50" charset="-128"/>
                <a:ea typeface="HG丸ｺﾞｼｯｸM-PRO" panose="020F0600000000000000" pitchFamily="50" charset="-128"/>
              </a:rPr>
              <a:t>　</a:t>
            </a:r>
            <a:r>
              <a:rPr lang="en-US" altLang="ja-JP" sz="1700" dirty="0" smtClean="0">
                <a:latin typeface="HG丸ｺﾞｼｯｸM-PRO" panose="020F0600000000000000" pitchFamily="50" charset="-128"/>
                <a:ea typeface="HG丸ｺﾞｼｯｸM-PRO" panose="020F0600000000000000" pitchFamily="50" charset="-128"/>
              </a:rPr>
              <a:t>【</a:t>
            </a:r>
            <a:r>
              <a:rPr lang="ja-JP" altLang="en-US" sz="1700" dirty="0">
                <a:latin typeface="HG丸ｺﾞｼｯｸM-PRO" panose="020F0600000000000000" pitchFamily="50" charset="-128"/>
                <a:ea typeface="HG丸ｺﾞｼｯｸM-PRO" panose="020F0600000000000000" pitchFamily="50" charset="-128"/>
              </a:rPr>
              <a:t>要件等</a:t>
            </a:r>
            <a:r>
              <a:rPr lang="en-US" altLang="ja-JP" sz="1700" dirty="0">
                <a:latin typeface="HG丸ｺﾞｼｯｸM-PRO" panose="020F0600000000000000" pitchFamily="50" charset="-128"/>
                <a:ea typeface="HG丸ｺﾞｼｯｸM-PRO" panose="020F0600000000000000" pitchFamily="50" charset="-128"/>
              </a:rPr>
              <a:t>】</a:t>
            </a:r>
            <a:r>
              <a:rPr lang="ja-JP" altLang="en-US" sz="1700" dirty="0">
                <a:latin typeface="HG丸ｺﾞｼｯｸM-PRO" panose="020F0600000000000000" pitchFamily="50" charset="-128"/>
                <a:ea typeface="HG丸ｺﾞｼｯｸM-PRO" panose="020F0600000000000000" pitchFamily="50" charset="-128"/>
              </a:rPr>
              <a:t>精神保健指定医の診察は不要</a:t>
            </a:r>
            <a:endParaRPr kumimoji="1" lang="ja-JP" altLang="en-US" sz="17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3482694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500" dirty="0">
                <a:latin typeface="HG丸ｺﾞｼｯｸM-PRO" panose="020F0600000000000000" pitchFamily="50" charset="-128"/>
                <a:ea typeface="HG丸ｺﾞｼｯｸM-PRO" panose="020F0600000000000000" pitchFamily="50" charset="-128"/>
              </a:rPr>
              <a:t>電話コンサルテーションの結果、転院となった際の転院方法</a:t>
            </a:r>
            <a:endParaRPr kumimoji="1" lang="ja-JP" altLang="en-US" sz="2500" dirty="0">
              <a:latin typeface="HG丸ｺﾞｼｯｸM-PRO" panose="020F0600000000000000" pitchFamily="50" charset="-128"/>
              <a:ea typeface="HG丸ｺﾞｼｯｸM-PRO" panose="020F0600000000000000" pitchFamily="50" charset="-128"/>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5209" y="1484784"/>
            <a:ext cx="2198414" cy="3498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コンテンツ プレースホルダー 3"/>
          <p:cNvSpPr>
            <a:spLocks noGrp="1"/>
          </p:cNvSpPr>
          <p:nvPr>
            <p:ph idx="1"/>
          </p:nvPr>
        </p:nvSpPr>
        <p:spPr>
          <a:xfrm>
            <a:off x="2686918" y="1600201"/>
            <a:ext cx="6802586" cy="3628999"/>
          </a:xfrm>
        </p:spPr>
        <p:txBody>
          <a:bodyPr>
            <a:normAutofit/>
          </a:bodyPr>
          <a:lstStyle/>
          <a:p>
            <a:pPr>
              <a:buFont typeface="Wingdings" panose="05000000000000000000" pitchFamily="2" charset="2"/>
              <a:buChar char="Ø"/>
            </a:pPr>
            <a:r>
              <a:rPr lang="ja-JP" altLang="en-US" sz="2400" dirty="0">
                <a:latin typeface="HG丸ｺﾞｼｯｸM-PRO" panose="020F0600000000000000" pitchFamily="50" charset="-128"/>
                <a:ea typeface="HG丸ｺﾞｼｯｸM-PRO" panose="020F0600000000000000" pitchFamily="50" charset="-128"/>
              </a:rPr>
              <a:t>ナビダイヤルにより転院について十分に情報交換を行った後</a:t>
            </a:r>
            <a:r>
              <a:rPr lang="ja-JP" altLang="en-US" sz="2400" dirty="0" smtClean="0">
                <a:latin typeface="HG丸ｺﾞｼｯｸM-PRO" panose="020F0600000000000000" pitchFamily="50" charset="-128"/>
                <a:ea typeface="HG丸ｺﾞｼｯｸM-PRO" panose="020F0600000000000000" pitchFamily="50" charset="-128"/>
              </a:rPr>
              <a:t>、二次救急病院等は次の</a:t>
            </a:r>
            <a:r>
              <a:rPr lang="ja-JP" altLang="en-US" sz="2400" dirty="0">
                <a:latin typeface="HG丸ｺﾞｼｯｸM-PRO" panose="020F0600000000000000" pitchFamily="50" charset="-128"/>
                <a:ea typeface="HG丸ｺﾞｼｯｸM-PRO" panose="020F0600000000000000" pitchFamily="50" charset="-128"/>
              </a:rPr>
              <a:t>書類</a:t>
            </a:r>
            <a:r>
              <a:rPr lang="ja-JP" altLang="en-US" sz="2400" dirty="0" smtClean="0">
                <a:latin typeface="HG丸ｺﾞｼｯｸM-PRO" panose="020F0600000000000000" pitchFamily="50" charset="-128"/>
                <a:ea typeface="HG丸ｺﾞｼｯｸM-PRO" panose="020F0600000000000000" pitchFamily="50" charset="-128"/>
              </a:rPr>
              <a:t>を精神科病院（合併症</a:t>
            </a:r>
            <a:r>
              <a:rPr lang="ja-JP" altLang="en-US" sz="2400" dirty="0">
                <a:latin typeface="HG丸ｺﾞｼｯｸM-PRO" panose="020F0600000000000000" pitchFamily="50" charset="-128"/>
                <a:ea typeface="HG丸ｺﾞｼｯｸM-PRO" panose="020F0600000000000000" pitchFamily="50" charset="-128"/>
              </a:rPr>
              <a:t>支援</a:t>
            </a:r>
            <a:r>
              <a:rPr lang="ja-JP" altLang="en-US" sz="2400" dirty="0" smtClean="0">
                <a:latin typeface="HG丸ｺﾞｼｯｸM-PRO" panose="020F0600000000000000" pitchFamily="50" charset="-128"/>
                <a:ea typeface="HG丸ｺﾞｼｯｸM-PRO" panose="020F0600000000000000" pitchFamily="50" charset="-128"/>
              </a:rPr>
              <a:t>病院）</a:t>
            </a:r>
            <a:r>
              <a:rPr lang="ja-JP" altLang="en-US" sz="2400" dirty="0">
                <a:latin typeface="HG丸ｺﾞｼｯｸM-PRO" panose="020F0600000000000000" pitchFamily="50" charset="-128"/>
                <a:ea typeface="HG丸ｺﾞｼｯｸM-PRO" panose="020F0600000000000000" pitchFamily="50" charset="-128"/>
              </a:rPr>
              <a:t>へファックス</a:t>
            </a:r>
            <a:r>
              <a:rPr lang="ja-JP" altLang="en-US" sz="2400" dirty="0" smtClean="0">
                <a:latin typeface="HG丸ｺﾞｼｯｸM-PRO" panose="020F0600000000000000" pitchFamily="50" charset="-128"/>
                <a:ea typeface="HG丸ｺﾞｼｯｸM-PRO" panose="020F0600000000000000" pitchFamily="50" charset="-128"/>
              </a:rPr>
              <a:t>送信する。</a:t>
            </a:r>
            <a:endParaRPr lang="en-US" altLang="ja-JP" sz="2400" dirty="0" smtClean="0">
              <a:latin typeface="HG丸ｺﾞｼｯｸM-PRO" panose="020F0600000000000000" pitchFamily="50" charset="-128"/>
              <a:ea typeface="HG丸ｺﾞｼｯｸM-PRO" panose="020F0600000000000000" pitchFamily="50" charset="-128"/>
            </a:endParaRPr>
          </a:p>
          <a:p>
            <a:pPr lvl="1">
              <a:buFont typeface="Wingdings" panose="05000000000000000000" pitchFamily="2" charset="2"/>
              <a:buChar char="ü"/>
            </a:pPr>
            <a:r>
              <a:rPr lang="en-US" altLang="ja-JP" sz="2000" dirty="0" smtClean="0">
                <a:latin typeface="HG丸ｺﾞｼｯｸM-PRO" panose="020F0600000000000000" pitchFamily="50" charset="-128"/>
                <a:ea typeface="HG丸ｺﾞｼｯｸM-PRO" panose="020F0600000000000000" pitchFamily="50" charset="-128"/>
              </a:rPr>
              <a:t>『</a:t>
            </a:r>
            <a:r>
              <a:rPr lang="ja-JP" altLang="en-US" sz="2000" dirty="0">
                <a:latin typeface="HG丸ｺﾞｼｯｸM-PRO" panose="020F0600000000000000" pitchFamily="50" charset="-128"/>
                <a:ea typeface="HG丸ｺﾞｼｯｸM-PRO" panose="020F0600000000000000" pitchFamily="50" charset="-128"/>
              </a:rPr>
              <a:t>ファックス送信書（夜間・</a:t>
            </a:r>
            <a:r>
              <a:rPr lang="ja-JP" altLang="en-US" sz="2000" dirty="0" smtClean="0">
                <a:latin typeface="HG丸ｺﾞｼｯｸM-PRO" panose="020F0600000000000000" pitchFamily="50" charset="-128"/>
                <a:ea typeface="HG丸ｺﾞｼｯｸM-PRO" panose="020F0600000000000000" pitchFamily="50" charset="-128"/>
              </a:rPr>
              <a:t>休日精神科</a:t>
            </a:r>
            <a:r>
              <a:rPr lang="ja-JP" altLang="en-US" sz="2000" dirty="0">
                <a:latin typeface="HG丸ｺﾞｼｯｸM-PRO" panose="020F0600000000000000" pitchFamily="50" charset="-128"/>
                <a:ea typeface="HG丸ｺﾞｼｯｸM-PRO" panose="020F0600000000000000" pitchFamily="50" charset="-128"/>
              </a:rPr>
              <a:t>合併症支援システム利用（受診）依頼書）</a:t>
            </a:r>
            <a:r>
              <a:rPr lang="en-US" altLang="ja-JP" sz="2000" dirty="0" smtClean="0">
                <a:latin typeface="HG丸ｺﾞｼｯｸM-PRO" panose="020F0600000000000000" pitchFamily="50" charset="-128"/>
                <a:ea typeface="HG丸ｺﾞｼｯｸM-PRO" panose="020F0600000000000000" pitchFamily="50" charset="-128"/>
              </a:rPr>
              <a:t>』</a:t>
            </a:r>
            <a:r>
              <a:rPr lang="ja-JP" altLang="en-US" sz="2000" dirty="0" smtClean="0">
                <a:latin typeface="HG丸ｺﾞｼｯｸM-PRO" panose="020F0600000000000000" pitchFamily="50" charset="-128"/>
                <a:ea typeface="HG丸ｺﾞｼｯｸM-PRO" panose="020F0600000000000000" pitchFamily="50" charset="-128"/>
              </a:rPr>
              <a:t>（様式１）</a:t>
            </a:r>
            <a:endParaRPr lang="en-US" altLang="ja-JP" sz="2000" dirty="0" smtClean="0">
              <a:latin typeface="HG丸ｺﾞｼｯｸM-PRO" panose="020F0600000000000000" pitchFamily="50" charset="-128"/>
              <a:ea typeface="HG丸ｺﾞｼｯｸM-PRO" panose="020F0600000000000000" pitchFamily="50" charset="-128"/>
            </a:endParaRPr>
          </a:p>
          <a:p>
            <a:pPr lvl="1">
              <a:buFont typeface="Wingdings" panose="05000000000000000000" pitchFamily="2" charset="2"/>
              <a:buChar char="ü"/>
            </a:pPr>
            <a:r>
              <a:rPr lang="en-US" altLang="ja-JP" sz="2000" dirty="0" smtClean="0">
                <a:latin typeface="HG丸ｺﾞｼｯｸM-PRO" panose="020F0600000000000000" pitchFamily="50" charset="-128"/>
                <a:ea typeface="HG丸ｺﾞｼｯｸM-PRO" panose="020F0600000000000000" pitchFamily="50" charset="-128"/>
              </a:rPr>
              <a:t>『</a:t>
            </a:r>
            <a:r>
              <a:rPr lang="ja-JP" altLang="en-US" sz="2000" dirty="0">
                <a:latin typeface="HG丸ｺﾞｼｯｸM-PRO" panose="020F0600000000000000" pitchFamily="50" charset="-128"/>
                <a:ea typeface="HG丸ｺﾞｼｯｸM-PRO" panose="020F0600000000000000" pitchFamily="50" charset="-128"/>
              </a:rPr>
              <a:t>身体治療状況等確認シート</a:t>
            </a:r>
            <a:r>
              <a:rPr lang="en-US" altLang="ja-JP" sz="2000" dirty="0" smtClean="0">
                <a:latin typeface="HG丸ｺﾞｼｯｸM-PRO" panose="020F0600000000000000" pitchFamily="50" charset="-128"/>
                <a:ea typeface="HG丸ｺﾞｼｯｸM-PRO" panose="020F0600000000000000" pitchFamily="50" charset="-128"/>
              </a:rPr>
              <a:t>』</a:t>
            </a:r>
            <a:r>
              <a:rPr lang="ja-JP" altLang="en-US" sz="2000" dirty="0" smtClean="0">
                <a:latin typeface="HG丸ｺﾞｼｯｸM-PRO" panose="020F0600000000000000" pitchFamily="50" charset="-128"/>
                <a:ea typeface="HG丸ｺﾞｼｯｸM-PRO" panose="020F0600000000000000" pitchFamily="50" charset="-128"/>
              </a:rPr>
              <a:t>（様式２）</a:t>
            </a:r>
            <a:endParaRPr lang="en-US" altLang="ja-JP" sz="2000" dirty="0" smtClean="0">
              <a:latin typeface="HG丸ｺﾞｼｯｸM-PRO" panose="020F0600000000000000" pitchFamily="50" charset="-128"/>
              <a:ea typeface="HG丸ｺﾞｼｯｸM-PRO" panose="020F0600000000000000" pitchFamily="50" charset="-128"/>
            </a:endParaRPr>
          </a:p>
          <a:p>
            <a:pPr lvl="1">
              <a:buFont typeface="Wingdings" panose="05000000000000000000" pitchFamily="2" charset="2"/>
              <a:buChar char="ü"/>
            </a:pPr>
            <a:r>
              <a:rPr lang="en-US" altLang="ja-JP" sz="2000" dirty="0" smtClean="0">
                <a:latin typeface="HG丸ｺﾞｼｯｸM-PRO" panose="020F0600000000000000" pitchFamily="50" charset="-128"/>
                <a:ea typeface="HG丸ｺﾞｼｯｸM-PRO" panose="020F0600000000000000" pitchFamily="50" charset="-128"/>
              </a:rPr>
              <a:t>『</a:t>
            </a:r>
            <a:r>
              <a:rPr lang="ja-JP" altLang="en-US" sz="2000" dirty="0">
                <a:latin typeface="HG丸ｺﾞｼｯｸM-PRO" panose="020F0600000000000000" pitchFamily="50" charset="-128"/>
                <a:ea typeface="HG丸ｺﾞｼｯｸM-PRO" panose="020F0600000000000000" pitchFamily="50" charset="-128"/>
              </a:rPr>
              <a:t>精神科病院へ転院することの同意書</a:t>
            </a:r>
            <a:r>
              <a:rPr lang="en-US" altLang="ja-JP" sz="2000" dirty="0" smtClean="0">
                <a:latin typeface="HG丸ｺﾞｼｯｸM-PRO" panose="020F0600000000000000" pitchFamily="50" charset="-128"/>
                <a:ea typeface="HG丸ｺﾞｼｯｸM-PRO" panose="020F0600000000000000" pitchFamily="50" charset="-128"/>
              </a:rPr>
              <a:t>』</a:t>
            </a:r>
            <a:r>
              <a:rPr lang="ja-JP" altLang="en-US" sz="2000" dirty="0" smtClean="0">
                <a:latin typeface="HG丸ｺﾞｼｯｸM-PRO" panose="020F0600000000000000" pitchFamily="50" charset="-128"/>
                <a:ea typeface="HG丸ｺﾞｼｯｸM-PRO" panose="020F0600000000000000" pitchFamily="50" charset="-128"/>
              </a:rPr>
              <a:t>（様式３）</a:t>
            </a:r>
            <a:endParaRPr lang="en-US" altLang="ja-JP" sz="2000" dirty="0" smtClean="0">
              <a:latin typeface="HG丸ｺﾞｼｯｸM-PRO" panose="020F0600000000000000" pitchFamily="50" charset="-128"/>
              <a:ea typeface="HG丸ｺﾞｼｯｸM-PRO" panose="020F0600000000000000" pitchFamily="50" charset="-128"/>
            </a:endParaRPr>
          </a:p>
          <a:p>
            <a:pPr lvl="1">
              <a:buFont typeface="Wingdings" panose="05000000000000000000" pitchFamily="2" charset="2"/>
              <a:buChar char="ü"/>
            </a:pPr>
            <a:r>
              <a:rPr lang="en-US" altLang="ja-JP" sz="2000" dirty="0" smtClean="0">
                <a:latin typeface="HG丸ｺﾞｼｯｸM-PRO" panose="020F0600000000000000" pitchFamily="50" charset="-128"/>
                <a:ea typeface="HG丸ｺﾞｼｯｸM-PRO" panose="020F0600000000000000" pitchFamily="50" charset="-128"/>
              </a:rPr>
              <a:t>『</a:t>
            </a:r>
            <a:r>
              <a:rPr lang="ja-JP" altLang="en-US" sz="2000" dirty="0">
                <a:latin typeface="HG丸ｺﾞｼｯｸM-PRO" panose="020F0600000000000000" pitchFamily="50" charset="-128"/>
                <a:ea typeface="HG丸ｺﾞｼｯｸM-PRO" panose="020F0600000000000000" pitchFamily="50" charset="-128"/>
              </a:rPr>
              <a:t>診療情報提供書</a:t>
            </a:r>
            <a:r>
              <a:rPr lang="en-US" altLang="ja-JP" sz="2000" dirty="0" smtClean="0">
                <a:latin typeface="HG丸ｺﾞｼｯｸM-PRO" panose="020F0600000000000000" pitchFamily="50" charset="-128"/>
                <a:ea typeface="HG丸ｺﾞｼｯｸM-PRO" panose="020F0600000000000000" pitchFamily="50" charset="-128"/>
              </a:rPr>
              <a:t>』</a:t>
            </a:r>
            <a:r>
              <a:rPr lang="ja-JP" altLang="en-US" sz="2000" dirty="0" smtClean="0">
                <a:latin typeface="HG丸ｺﾞｼｯｸM-PRO" panose="020F0600000000000000" pitchFamily="50" charset="-128"/>
                <a:ea typeface="HG丸ｺﾞｼｯｸM-PRO" panose="020F0600000000000000" pitchFamily="50" charset="-128"/>
              </a:rPr>
              <a:t>（各病院の様式）</a:t>
            </a:r>
            <a:endParaRPr lang="ja-JP" altLang="en-US" sz="2000" dirty="0">
              <a:latin typeface="HG丸ｺﾞｼｯｸM-PRO" panose="020F0600000000000000" pitchFamily="50" charset="-128"/>
              <a:ea typeface="HG丸ｺﾞｼｯｸM-PRO" panose="020F0600000000000000" pitchFamily="50" charset="-128"/>
            </a:endParaRPr>
          </a:p>
        </p:txBody>
      </p:sp>
      <p:sp>
        <p:nvSpPr>
          <p:cNvPr id="8" name="正方形/長方形 7"/>
          <p:cNvSpPr/>
          <p:nvPr/>
        </p:nvSpPr>
        <p:spPr>
          <a:xfrm>
            <a:off x="773038" y="5229200"/>
            <a:ext cx="8424936" cy="8640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smtClean="0">
                <a:solidFill>
                  <a:schemeClr val="tx1"/>
                </a:solidFill>
                <a:latin typeface="HG丸ｺﾞｼｯｸM-PRO" panose="020F0600000000000000" pitchFamily="50" charset="-128"/>
                <a:ea typeface="HG丸ｺﾞｼｯｸM-PRO" panose="020F0600000000000000" pitchFamily="50" charset="-128"/>
              </a:rPr>
              <a:t>家族</a:t>
            </a:r>
            <a:r>
              <a:rPr lang="ja-JP" altLang="en-US" sz="2400" dirty="0">
                <a:solidFill>
                  <a:schemeClr val="tx1"/>
                </a:solidFill>
                <a:latin typeface="HG丸ｺﾞｼｯｸM-PRO" panose="020F0600000000000000" pitchFamily="50" charset="-128"/>
                <a:ea typeface="HG丸ｺﾞｼｯｸM-PRO" panose="020F0600000000000000" pitchFamily="50" charset="-128"/>
              </a:rPr>
              <a:t>がおらず本人の意識もなく同意書に署名ができない患者に対しては、応急入院で対応する場合もある</a:t>
            </a:r>
            <a:r>
              <a:rPr lang="ja-JP" altLang="en-US" sz="24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24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4761892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15875">
            <a:solidFill>
              <a:schemeClr val="tx1"/>
            </a:solidFill>
          </a:ln>
        </p:spPr>
        <p:txBody>
          <a:bodyPr>
            <a:normAutofit/>
          </a:bodyPr>
          <a:lstStyle/>
          <a:p>
            <a:pPr algn="l"/>
            <a:r>
              <a:rPr lang="ja-JP" altLang="en-US" sz="2800" dirty="0">
                <a:latin typeface="HG丸ｺﾞｼｯｸM-PRO" panose="020F0600000000000000" pitchFamily="50" charset="-128"/>
                <a:ea typeface="HG丸ｺﾞｼｯｸM-PRO" panose="020F0600000000000000" pitchFamily="50" charset="-128"/>
              </a:rPr>
              <a:t>身体疾患を治療した後</a:t>
            </a:r>
            <a:r>
              <a:rPr lang="ja-JP" altLang="en-US" sz="2800" dirty="0" smtClean="0">
                <a:latin typeface="HG丸ｺﾞｼｯｸM-PRO" panose="020F0600000000000000" pitchFamily="50" charset="-128"/>
                <a:ea typeface="HG丸ｺﾞｼｯｸM-PRO" panose="020F0600000000000000" pitchFamily="50" charset="-128"/>
              </a:rPr>
              <a:t>、二次救急病院等</a:t>
            </a:r>
            <a:r>
              <a:rPr lang="ja-JP" altLang="en-US" sz="2800" dirty="0">
                <a:latin typeface="HG丸ｺﾞｼｯｸM-PRO" panose="020F0600000000000000" pitchFamily="50" charset="-128"/>
                <a:ea typeface="HG丸ｺﾞｼｯｸM-PRO" panose="020F0600000000000000" pitchFamily="50" charset="-128"/>
              </a:rPr>
              <a:t>から精神科病院（合併症支援</a:t>
            </a:r>
            <a:r>
              <a:rPr lang="ja-JP" altLang="en-US" sz="2800" dirty="0" smtClean="0">
                <a:latin typeface="HG丸ｺﾞｼｯｸM-PRO" panose="020F0600000000000000" pitchFamily="50" charset="-128"/>
                <a:ea typeface="HG丸ｺﾞｼｯｸM-PRO" panose="020F0600000000000000" pitchFamily="50" charset="-128"/>
              </a:rPr>
              <a:t>病院）</a:t>
            </a:r>
            <a:r>
              <a:rPr lang="ja-JP" altLang="en-US" sz="2800" dirty="0">
                <a:latin typeface="HG丸ｺﾞｼｯｸM-PRO" panose="020F0600000000000000" pitchFamily="50" charset="-128"/>
                <a:ea typeface="HG丸ｺﾞｼｯｸM-PRO" panose="020F0600000000000000" pitchFamily="50" charset="-128"/>
              </a:rPr>
              <a:t>へ搬送する際の患者（状態）</a:t>
            </a:r>
            <a:endParaRPr kumimoji="1" lang="ja-JP" altLang="en-US" sz="2800"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495300" y="1600201"/>
            <a:ext cx="8915400" cy="4853135"/>
          </a:xfrm>
        </p:spPr>
        <p:txBody>
          <a:bodyPr>
            <a:normAutofit fontScale="92500" lnSpcReduction="20000"/>
          </a:bodyPr>
          <a:lstStyle/>
          <a:p>
            <a:pPr marL="0" indent="0">
              <a:buNone/>
            </a:pPr>
            <a:r>
              <a:rPr lang="ja-JP" altLang="en-US" sz="2600" dirty="0" smtClean="0">
                <a:latin typeface="HG丸ｺﾞｼｯｸM-PRO" panose="020F0600000000000000" pitchFamily="50" charset="-128"/>
                <a:ea typeface="HG丸ｺﾞｼｯｸM-PRO" panose="020F0600000000000000" pitchFamily="50" charset="-128"/>
              </a:rPr>
              <a:t>　酸素</a:t>
            </a:r>
            <a:r>
              <a:rPr lang="ja-JP" altLang="en-US" sz="2600" dirty="0">
                <a:latin typeface="HG丸ｺﾞｼｯｸM-PRO" panose="020F0600000000000000" pitchFamily="50" charset="-128"/>
                <a:ea typeface="HG丸ｺﾞｼｯｸM-PRO" panose="020F0600000000000000" pitchFamily="50" charset="-128"/>
              </a:rPr>
              <a:t>吸入器を外して少なくとも３０分以上ＳｐＯ</a:t>
            </a:r>
            <a:r>
              <a:rPr lang="ja-JP" altLang="en-US" sz="2600" baseline="-25000" dirty="0">
                <a:latin typeface="HG丸ｺﾞｼｯｸM-PRO" panose="020F0600000000000000" pitchFamily="50" charset="-128"/>
                <a:ea typeface="HG丸ｺﾞｼｯｸM-PRO" panose="020F0600000000000000" pitchFamily="50" charset="-128"/>
              </a:rPr>
              <a:t>２</a:t>
            </a:r>
            <a:r>
              <a:rPr lang="ja-JP" altLang="en-US" sz="2600" dirty="0">
                <a:latin typeface="HG丸ｺﾞｼｯｸM-PRO" panose="020F0600000000000000" pitchFamily="50" charset="-128"/>
                <a:ea typeface="HG丸ｺﾞｼｯｸM-PRO" panose="020F0600000000000000" pitchFamily="50" charset="-128"/>
              </a:rPr>
              <a:t>が正常に保たれており、概ね次の患者（状態）とする</a:t>
            </a:r>
            <a:r>
              <a:rPr lang="ja-JP" altLang="en-US" sz="2600" dirty="0" smtClean="0">
                <a:latin typeface="HG丸ｺﾞｼｯｸM-PRO" panose="020F0600000000000000" pitchFamily="50" charset="-128"/>
                <a:ea typeface="HG丸ｺﾞｼｯｸM-PRO" panose="020F0600000000000000" pitchFamily="50" charset="-128"/>
              </a:rPr>
              <a:t>。</a:t>
            </a:r>
            <a:endParaRPr lang="en-US" altLang="ja-JP" sz="26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600" dirty="0">
                <a:latin typeface="HG丸ｺﾞｼｯｸM-PRO" panose="020F0600000000000000" pitchFamily="50" charset="-128"/>
                <a:ea typeface="HG丸ｺﾞｼｯｸM-PRO" panose="020F0600000000000000" pitchFamily="50" charset="-128"/>
              </a:rPr>
              <a:t>　</a:t>
            </a:r>
            <a:r>
              <a:rPr lang="ja-JP" altLang="en-US" sz="2600" dirty="0" smtClean="0">
                <a:latin typeface="HG丸ｺﾞｼｯｸM-PRO" panose="020F0600000000000000" pitchFamily="50" charset="-128"/>
                <a:ea typeface="HG丸ｺﾞｼｯｸM-PRO" panose="020F0600000000000000" pitchFamily="50" charset="-128"/>
              </a:rPr>
              <a:t>なお</a:t>
            </a:r>
            <a:r>
              <a:rPr lang="ja-JP" altLang="en-US" sz="2600" dirty="0">
                <a:latin typeface="HG丸ｺﾞｼｯｸM-PRO" panose="020F0600000000000000" pitchFamily="50" charset="-128"/>
                <a:ea typeface="HG丸ｺﾞｼｯｸM-PRO" panose="020F0600000000000000" pitchFamily="50" charset="-128"/>
              </a:rPr>
              <a:t>、身体症状の急変等に</a:t>
            </a:r>
            <a:r>
              <a:rPr lang="ja-JP" altLang="en-US" sz="2600" dirty="0" smtClean="0">
                <a:latin typeface="HG丸ｺﾞｼｯｸM-PRO" panose="020F0600000000000000" pitchFamily="50" charset="-128"/>
                <a:ea typeface="HG丸ｺﾞｼｯｸM-PRO" panose="020F0600000000000000" pitchFamily="50" charset="-128"/>
              </a:rPr>
              <a:t>より二次救急病院等へ</a:t>
            </a:r>
            <a:r>
              <a:rPr lang="ja-JP" altLang="en-US" sz="2600" dirty="0">
                <a:latin typeface="HG丸ｺﾞｼｯｸM-PRO" panose="020F0600000000000000" pitchFamily="50" charset="-128"/>
                <a:ea typeface="HG丸ｺﾞｼｯｸM-PRO" panose="020F0600000000000000" pitchFamily="50" charset="-128"/>
              </a:rPr>
              <a:t>（戻し）搬送する場合（依頼した担当医が不在になった場合においても病院として責任を持って対応）もある</a:t>
            </a:r>
            <a:r>
              <a:rPr lang="ja-JP" altLang="en-US" sz="2600" dirty="0" smtClean="0">
                <a:latin typeface="HG丸ｺﾞｼｯｸM-PRO" panose="020F0600000000000000" pitchFamily="50" charset="-128"/>
                <a:ea typeface="HG丸ｺﾞｼｯｸM-PRO" panose="020F0600000000000000" pitchFamily="50" charset="-128"/>
              </a:rPr>
              <a:t>。</a:t>
            </a:r>
            <a:endParaRPr lang="en-US" altLang="ja-JP" sz="2600" dirty="0" smtClean="0">
              <a:latin typeface="HG丸ｺﾞｼｯｸM-PRO" panose="020F0600000000000000" pitchFamily="50" charset="-128"/>
              <a:ea typeface="HG丸ｺﾞｼｯｸM-PRO" panose="020F0600000000000000" pitchFamily="50" charset="-128"/>
            </a:endParaRPr>
          </a:p>
          <a:p>
            <a:pPr marL="0" indent="0">
              <a:buNone/>
            </a:pPr>
            <a:endParaRPr lang="ja-JP" altLang="en-US" sz="3100" dirty="0">
              <a:latin typeface="HG丸ｺﾞｼｯｸM-PRO" panose="020F0600000000000000" pitchFamily="50" charset="-128"/>
              <a:ea typeface="HG丸ｺﾞｼｯｸM-PRO" panose="020F0600000000000000" pitchFamily="50" charset="-128"/>
            </a:endParaRPr>
          </a:p>
          <a:p>
            <a:pPr lvl="1">
              <a:buFont typeface="Wingdings" panose="05000000000000000000" pitchFamily="2" charset="2"/>
              <a:buChar char="Ø"/>
            </a:pPr>
            <a:r>
              <a:rPr lang="ja-JP" altLang="en-US" sz="2600" dirty="0" smtClean="0">
                <a:latin typeface="HG丸ｺﾞｼｯｸM-PRO" panose="020F0600000000000000" pitchFamily="50" charset="-128"/>
                <a:ea typeface="HG丸ｺﾞｼｯｸM-PRO" panose="020F0600000000000000" pitchFamily="50" charset="-128"/>
              </a:rPr>
              <a:t>リストカット後</a:t>
            </a:r>
            <a:r>
              <a:rPr lang="ja-JP" altLang="en-US" sz="2600" dirty="0">
                <a:latin typeface="HG丸ｺﾞｼｯｸM-PRO" panose="020F0600000000000000" pitchFamily="50" charset="-128"/>
                <a:ea typeface="HG丸ｺﾞｼｯｸM-PRO" panose="020F0600000000000000" pitchFamily="50" charset="-128"/>
              </a:rPr>
              <a:t>で</a:t>
            </a:r>
            <a:r>
              <a:rPr lang="ja-JP" altLang="en-US" sz="2600" dirty="0" smtClean="0">
                <a:latin typeface="HG丸ｺﾞｼｯｸM-PRO" panose="020F0600000000000000" pitchFamily="50" charset="-128"/>
                <a:ea typeface="HG丸ｺﾞｼｯｸM-PRO" panose="020F0600000000000000" pitchFamily="50" charset="-128"/>
              </a:rPr>
              <a:t>縫合済み</a:t>
            </a:r>
            <a:endParaRPr lang="en-US" altLang="ja-JP" sz="2600" dirty="0">
              <a:latin typeface="HG丸ｺﾞｼｯｸM-PRO" panose="020F0600000000000000" pitchFamily="50" charset="-128"/>
              <a:ea typeface="HG丸ｺﾞｼｯｸM-PRO" panose="020F0600000000000000" pitchFamily="50" charset="-128"/>
            </a:endParaRPr>
          </a:p>
          <a:p>
            <a:pPr lvl="1">
              <a:buFont typeface="Wingdings" panose="05000000000000000000" pitchFamily="2" charset="2"/>
              <a:buChar char="Ø"/>
            </a:pPr>
            <a:r>
              <a:rPr lang="ja-JP" altLang="en-US" sz="2600" dirty="0" smtClean="0">
                <a:latin typeface="HG丸ｺﾞｼｯｸM-PRO" panose="020F0600000000000000" pitchFamily="50" charset="-128"/>
                <a:ea typeface="HG丸ｺﾞｼｯｸM-PRO" panose="020F0600000000000000" pitchFamily="50" charset="-128"/>
              </a:rPr>
              <a:t>オーバードーズ後</a:t>
            </a:r>
            <a:r>
              <a:rPr lang="ja-JP" altLang="en-US" sz="2600" dirty="0">
                <a:latin typeface="HG丸ｺﾞｼｯｸM-PRO" panose="020F0600000000000000" pitchFamily="50" charset="-128"/>
                <a:ea typeface="HG丸ｺﾞｼｯｸM-PRO" panose="020F0600000000000000" pitchFamily="50" charset="-128"/>
              </a:rPr>
              <a:t>で意識はほぼ回復している（しばらく静脈確保のための点滴が必要な場合も含む。</a:t>
            </a:r>
            <a:r>
              <a:rPr lang="ja-JP" altLang="en-US" sz="2600" dirty="0" smtClean="0">
                <a:latin typeface="HG丸ｺﾞｼｯｸM-PRO" panose="020F0600000000000000" pitchFamily="50" charset="-128"/>
                <a:ea typeface="HG丸ｺﾞｼｯｸM-PRO" panose="020F0600000000000000" pitchFamily="50" charset="-128"/>
              </a:rPr>
              <a:t>）</a:t>
            </a:r>
            <a:endParaRPr lang="en-US" altLang="ja-JP" sz="2600" dirty="0">
              <a:latin typeface="HG丸ｺﾞｼｯｸM-PRO" panose="020F0600000000000000" pitchFamily="50" charset="-128"/>
              <a:ea typeface="HG丸ｺﾞｼｯｸM-PRO" panose="020F0600000000000000" pitchFamily="50" charset="-128"/>
            </a:endParaRPr>
          </a:p>
          <a:p>
            <a:pPr lvl="1">
              <a:buFont typeface="Wingdings" panose="05000000000000000000" pitchFamily="2" charset="2"/>
              <a:buChar char="Ø"/>
            </a:pPr>
            <a:r>
              <a:rPr lang="ja-JP" altLang="en-US" sz="2600" dirty="0" smtClean="0">
                <a:latin typeface="HG丸ｺﾞｼｯｸM-PRO" panose="020F0600000000000000" pitchFamily="50" charset="-128"/>
                <a:ea typeface="HG丸ｺﾞｼｯｸM-PRO" panose="020F0600000000000000" pitchFamily="50" charset="-128"/>
              </a:rPr>
              <a:t>骨折</a:t>
            </a:r>
            <a:r>
              <a:rPr lang="ja-JP" altLang="en-US" sz="2600" dirty="0">
                <a:latin typeface="HG丸ｺﾞｼｯｸM-PRO" panose="020F0600000000000000" pitchFamily="50" charset="-128"/>
                <a:ea typeface="HG丸ｺﾞｼｯｸM-PRO" panose="020F0600000000000000" pitchFamily="50" charset="-128"/>
              </a:rPr>
              <a:t>をギブスにより</a:t>
            </a:r>
            <a:r>
              <a:rPr lang="ja-JP" altLang="en-US" sz="2600" dirty="0" smtClean="0">
                <a:latin typeface="HG丸ｺﾞｼｯｸM-PRO" panose="020F0600000000000000" pitchFamily="50" charset="-128"/>
                <a:ea typeface="HG丸ｺﾞｼｯｸM-PRO" panose="020F0600000000000000" pitchFamily="50" charset="-128"/>
              </a:rPr>
              <a:t>固定済み</a:t>
            </a:r>
            <a:endParaRPr lang="en-US" altLang="ja-JP" sz="2600" dirty="0">
              <a:latin typeface="HG丸ｺﾞｼｯｸM-PRO" panose="020F0600000000000000" pitchFamily="50" charset="-128"/>
              <a:ea typeface="HG丸ｺﾞｼｯｸM-PRO" panose="020F0600000000000000" pitchFamily="50" charset="-128"/>
            </a:endParaRPr>
          </a:p>
          <a:p>
            <a:pPr lvl="1">
              <a:buFont typeface="Wingdings" panose="05000000000000000000" pitchFamily="2" charset="2"/>
              <a:buChar char="Ø"/>
            </a:pPr>
            <a:r>
              <a:rPr lang="ja-JP" altLang="en-US" sz="2600" dirty="0" smtClean="0">
                <a:latin typeface="HG丸ｺﾞｼｯｸM-PRO" panose="020F0600000000000000" pitchFamily="50" charset="-128"/>
                <a:ea typeface="HG丸ｺﾞｼｯｸM-PRO" panose="020F0600000000000000" pitchFamily="50" charset="-128"/>
              </a:rPr>
              <a:t>次</a:t>
            </a:r>
            <a:r>
              <a:rPr lang="ja-JP" altLang="en-US" sz="2600" dirty="0">
                <a:latin typeface="HG丸ｺﾞｼｯｸM-PRO" panose="020F0600000000000000" pitchFamily="50" charset="-128"/>
                <a:ea typeface="HG丸ｺﾞｼｯｸM-PRO" panose="020F0600000000000000" pitchFamily="50" charset="-128"/>
              </a:rPr>
              <a:t>の場合は、個別に判断・対応する</a:t>
            </a:r>
          </a:p>
          <a:p>
            <a:pPr lvl="2"/>
            <a:r>
              <a:rPr lang="ja-JP" altLang="en-US" sz="2600" dirty="0" smtClean="0">
                <a:latin typeface="HG丸ｺﾞｼｯｸM-PRO" panose="020F0600000000000000" pitchFamily="50" charset="-128"/>
                <a:ea typeface="HG丸ｺﾞｼｯｸM-PRO" panose="020F0600000000000000" pitchFamily="50" charset="-128"/>
              </a:rPr>
              <a:t>救急</a:t>
            </a:r>
            <a:r>
              <a:rPr lang="ja-JP" altLang="en-US" sz="2600" dirty="0">
                <a:latin typeface="HG丸ｺﾞｼｯｸM-PRO" panose="020F0600000000000000" pitchFamily="50" charset="-128"/>
                <a:ea typeface="HG丸ｺﾞｼｯｸM-PRO" panose="020F0600000000000000" pitchFamily="50" charset="-128"/>
              </a:rPr>
              <a:t>疾患は処置済で、その他に内臓疾患がある</a:t>
            </a:r>
            <a:r>
              <a:rPr lang="ja-JP" altLang="en-US" sz="2600" dirty="0" smtClean="0">
                <a:latin typeface="HG丸ｺﾞｼｯｸM-PRO" panose="020F0600000000000000" pitchFamily="50" charset="-128"/>
                <a:ea typeface="HG丸ｺﾞｼｯｸM-PRO" panose="020F0600000000000000" pitchFamily="50" charset="-128"/>
              </a:rPr>
              <a:t>場合</a:t>
            </a:r>
            <a:endParaRPr lang="en-US" altLang="ja-JP" sz="2600" dirty="0">
              <a:latin typeface="HG丸ｺﾞｼｯｸM-PRO" panose="020F0600000000000000" pitchFamily="50" charset="-128"/>
              <a:ea typeface="HG丸ｺﾞｼｯｸM-PRO" panose="020F0600000000000000" pitchFamily="50" charset="-128"/>
            </a:endParaRPr>
          </a:p>
          <a:p>
            <a:pPr lvl="2"/>
            <a:r>
              <a:rPr lang="ja-JP" altLang="en-US" sz="2600" dirty="0" smtClean="0">
                <a:latin typeface="HG丸ｺﾞｼｯｸM-PRO" panose="020F0600000000000000" pitchFamily="50" charset="-128"/>
                <a:ea typeface="HG丸ｺﾞｼｯｸM-PRO" panose="020F0600000000000000" pitchFamily="50" charset="-128"/>
              </a:rPr>
              <a:t>救急</a:t>
            </a:r>
            <a:r>
              <a:rPr lang="ja-JP" altLang="en-US" sz="2600" dirty="0">
                <a:latin typeface="HG丸ｺﾞｼｯｸM-PRO" panose="020F0600000000000000" pitchFamily="50" charset="-128"/>
                <a:ea typeface="HG丸ｺﾞｼｯｸM-PRO" panose="020F0600000000000000" pitchFamily="50" charset="-128"/>
              </a:rPr>
              <a:t>疾患は処置済で、妊婦である場合　等</a:t>
            </a:r>
          </a:p>
          <a:p>
            <a:endParaRPr kumimoji="1" lang="ja-JP" altLang="en-US" dirty="0"/>
          </a:p>
        </p:txBody>
      </p:sp>
    </p:spTree>
    <p:extLst>
      <p:ext uri="{BB962C8B-B14F-4D97-AF65-F5344CB8AC3E}">
        <p14:creationId xmlns:p14="http://schemas.microsoft.com/office/powerpoint/2010/main" val="35110028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60512" y="620688"/>
            <a:ext cx="8915400" cy="778098"/>
          </a:xfrm>
        </p:spPr>
        <p:txBody>
          <a:bodyPr>
            <a:normAutofit/>
          </a:bodyPr>
          <a:lstStyle/>
          <a:p>
            <a:r>
              <a:rPr lang="ja-JP" altLang="en-US" sz="2800" dirty="0">
                <a:latin typeface="HG丸ｺﾞｼｯｸM-PRO" panose="020F0600000000000000" pitchFamily="50" charset="-128"/>
                <a:ea typeface="HG丸ｺﾞｼｯｸM-PRO" panose="020F0600000000000000" pitchFamily="50" charset="-128"/>
              </a:rPr>
              <a:t>システム開始後の事例</a:t>
            </a:r>
            <a:r>
              <a:rPr lang="ja-JP" altLang="en-US" sz="2800" dirty="0" smtClean="0">
                <a:latin typeface="HG丸ｺﾞｼｯｸM-PRO" panose="020F0600000000000000" pitchFamily="50" charset="-128"/>
                <a:ea typeface="HG丸ｺﾞｼｯｸM-PRO" panose="020F0600000000000000" pitchFamily="50" charset="-128"/>
              </a:rPr>
              <a:t>蓄積</a:t>
            </a:r>
            <a:endParaRPr kumimoji="1" lang="ja-JP" altLang="en-US" sz="2800"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632520" y="1628800"/>
            <a:ext cx="8640960" cy="4334470"/>
          </a:xfrm>
        </p:spPr>
        <p:txBody>
          <a:bodyPr>
            <a:noAutofit/>
          </a:bodyPr>
          <a:lstStyle/>
          <a:p>
            <a:pPr>
              <a:buFont typeface="Wingdings" panose="05000000000000000000" pitchFamily="2" charset="2"/>
              <a:buChar char="Ø"/>
            </a:pPr>
            <a:r>
              <a:rPr lang="ja-JP" altLang="en-US" sz="2400" dirty="0" smtClean="0">
                <a:latin typeface="HG丸ｺﾞｼｯｸM-PRO" panose="020F0600000000000000" pitchFamily="50" charset="-128"/>
                <a:ea typeface="HG丸ｺﾞｼｯｸM-PRO" panose="020F0600000000000000" pitchFamily="50" charset="-128"/>
              </a:rPr>
              <a:t>精神科病院（合併症</a:t>
            </a:r>
            <a:r>
              <a:rPr lang="ja-JP" altLang="en-US" sz="2400" dirty="0">
                <a:latin typeface="HG丸ｺﾞｼｯｸM-PRO" panose="020F0600000000000000" pitchFamily="50" charset="-128"/>
                <a:ea typeface="HG丸ｺﾞｼｯｸM-PRO" panose="020F0600000000000000" pitchFamily="50" charset="-128"/>
              </a:rPr>
              <a:t>支援</a:t>
            </a:r>
            <a:r>
              <a:rPr lang="ja-JP" altLang="en-US" sz="2400" dirty="0" smtClean="0">
                <a:latin typeface="HG丸ｺﾞｼｯｸM-PRO" panose="020F0600000000000000" pitchFamily="50" charset="-128"/>
                <a:ea typeface="HG丸ｺﾞｼｯｸM-PRO" panose="020F0600000000000000" pitchFamily="50" charset="-128"/>
              </a:rPr>
              <a:t>病院）</a:t>
            </a:r>
            <a:r>
              <a:rPr lang="ja-JP" altLang="en-US" sz="2400" dirty="0">
                <a:latin typeface="HG丸ｺﾞｼｯｸM-PRO" panose="020F0600000000000000" pitchFamily="50" charset="-128"/>
                <a:ea typeface="HG丸ｺﾞｼｯｸM-PRO" panose="020F0600000000000000" pitchFamily="50" charset="-128"/>
              </a:rPr>
              <a:t>は電話コンサルテーション・転院等について報告書（様式５－１，５－２，６）を作成し、大阪精神科病院協会が取りまとめ大阪府へ提出することにより事例を蓄積する</a:t>
            </a:r>
            <a:r>
              <a:rPr lang="ja-JP" altLang="en-US" sz="2400" dirty="0" smtClean="0">
                <a:latin typeface="HG丸ｺﾞｼｯｸM-PRO" panose="020F0600000000000000" pitchFamily="50" charset="-128"/>
                <a:ea typeface="HG丸ｺﾞｼｯｸM-PRO" panose="020F0600000000000000" pitchFamily="50" charset="-128"/>
              </a:rPr>
              <a:t>。</a:t>
            </a:r>
            <a:endParaRPr lang="en-US" altLang="ja-JP" sz="2400" dirty="0" smtClean="0">
              <a:latin typeface="HG丸ｺﾞｼｯｸM-PRO" panose="020F0600000000000000" pitchFamily="50" charset="-128"/>
              <a:ea typeface="HG丸ｺﾞｼｯｸM-PRO" panose="020F0600000000000000" pitchFamily="50" charset="-128"/>
            </a:endParaRPr>
          </a:p>
          <a:p>
            <a:pPr marL="0" indent="0">
              <a:buNone/>
            </a:pPr>
            <a:r>
              <a:rPr kumimoji="1" lang="ja-JP" altLang="en-US" sz="2400" dirty="0">
                <a:latin typeface="HG丸ｺﾞｼｯｸM-PRO" panose="020F0600000000000000" pitchFamily="50" charset="-128"/>
                <a:ea typeface="HG丸ｺﾞｼｯｸM-PRO" panose="020F0600000000000000" pitchFamily="50" charset="-128"/>
              </a:rPr>
              <a:t>　</a:t>
            </a:r>
            <a:endParaRPr kumimoji="1" lang="en-US" altLang="ja-JP" sz="2400" dirty="0" smtClean="0">
              <a:latin typeface="HG丸ｺﾞｼｯｸM-PRO" panose="020F0600000000000000" pitchFamily="50" charset="-128"/>
              <a:ea typeface="HG丸ｺﾞｼｯｸM-PRO" panose="020F0600000000000000" pitchFamily="50" charset="-128"/>
            </a:endParaRPr>
          </a:p>
          <a:p>
            <a:pPr>
              <a:buFont typeface="Wingdings" panose="05000000000000000000" pitchFamily="2" charset="2"/>
              <a:buChar char="Ø"/>
            </a:pPr>
            <a:r>
              <a:rPr lang="ja-JP" altLang="en-US" sz="2400" dirty="0" smtClean="0">
                <a:latin typeface="HG丸ｺﾞｼｯｸM-PRO" panose="020F0600000000000000" pitchFamily="50" charset="-128"/>
                <a:ea typeface="HG丸ｺﾞｼｯｸM-PRO" panose="020F0600000000000000" pitchFamily="50" charset="-128"/>
              </a:rPr>
              <a:t>二次救急病院等は</a:t>
            </a:r>
            <a:r>
              <a:rPr lang="ja-JP" altLang="en-US" sz="2400" dirty="0">
                <a:latin typeface="HG丸ｺﾞｼｯｸM-PRO" panose="020F0600000000000000" pitchFamily="50" charset="-128"/>
                <a:ea typeface="HG丸ｺﾞｼｯｸM-PRO" panose="020F0600000000000000" pitchFamily="50" charset="-128"/>
              </a:rPr>
              <a:t>、</a:t>
            </a:r>
            <a:r>
              <a:rPr lang="en-US" altLang="ja-JP" sz="2400" dirty="0">
                <a:latin typeface="HG丸ｺﾞｼｯｸM-PRO" panose="020F0600000000000000" pitchFamily="50" charset="-128"/>
                <a:ea typeface="HG丸ｺﾞｼｯｸM-PRO" panose="020F0600000000000000" pitchFamily="50" charset="-128"/>
              </a:rPr>
              <a:t>『</a:t>
            </a:r>
            <a:r>
              <a:rPr lang="ja-JP" altLang="en-US" sz="2400" dirty="0">
                <a:latin typeface="HG丸ｺﾞｼｯｸM-PRO" panose="020F0600000000000000" pitchFamily="50" charset="-128"/>
                <a:ea typeface="HG丸ｺﾞｼｯｸM-PRO" panose="020F0600000000000000" pitchFamily="50" charset="-128"/>
              </a:rPr>
              <a:t>転院できなかった事例</a:t>
            </a:r>
            <a:r>
              <a:rPr lang="en-US" altLang="ja-JP" sz="2400" dirty="0">
                <a:latin typeface="HG丸ｺﾞｼｯｸM-PRO" panose="020F0600000000000000" pitchFamily="50" charset="-128"/>
                <a:ea typeface="HG丸ｺﾞｼｯｸM-PRO" panose="020F0600000000000000" pitchFamily="50" charset="-128"/>
              </a:rPr>
              <a:t>』</a:t>
            </a:r>
            <a:r>
              <a:rPr lang="ja-JP" altLang="en-US" sz="2400" dirty="0">
                <a:latin typeface="HG丸ｺﾞｼｯｸM-PRO" panose="020F0600000000000000" pitchFamily="50" charset="-128"/>
                <a:ea typeface="HG丸ｺﾞｼｯｸM-PRO" panose="020F0600000000000000" pitchFamily="50" charset="-128"/>
              </a:rPr>
              <a:t>や</a:t>
            </a:r>
            <a:r>
              <a:rPr lang="en-US" altLang="ja-JP" sz="2400" dirty="0">
                <a:latin typeface="HG丸ｺﾞｼｯｸM-PRO" panose="020F0600000000000000" pitchFamily="50" charset="-128"/>
                <a:ea typeface="HG丸ｺﾞｼｯｸM-PRO" panose="020F0600000000000000" pitchFamily="50" charset="-128"/>
              </a:rPr>
              <a:t>『</a:t>
            </a:r>
            <a:r>
              <a:rPr lang="ja-JP" altLang="en-US" sz="2400" dirty="0">
                <a:latin typeface="HG丸ｺﾞｼｯｸM-PRO" panose="020F0600000000000000" pitchFamily="50" charset="-128"/>
                <a:ea typeface="HG丸ｺﾞｼｯｸM-PRO" panose="020F0600000000000000" pitchFamily="50" charset="-128"/>
              </a:rPr>
              <a:t>電話コンサルテーションにおける問題事例</a:t>
            </a:r>
            <a:r>
              <a:rPr lang="en-US" altLang="ja-JP" sz="2400" dirty="0">
                <a:latin typeface="HG丸ｺﾞｼｯｸM-PRO" panose="020F0600000000000000" pitchFamily="50" charset="-128"/>
                <a:ea typeface="HG丸ｺﾞｼｯｸM-PRO" panose="020F0600000000000000" pitchFamily="50" charset="-128"/>
              </a:rPr>
              <a:t>』</a:t>
            </a:r>
            <a:r>
              <a:rPr lang="ja-JP" altLang="en-US" sz="2400" dirty="0">
                <a:latin typeface="HG丸ｺﾞｼｯｸM-PRO" panose="020F0600000000000000" pitchFamily="50" charset="-128"/>
                <a:ea typeface="HG丸ｺﾞｼｯｸM-PRO" panose="020F0600000000000000" pitchFamily="50" charset="-128"/>
              </a:rPr>
              <a:t>等について、報告書（様式４）を作成し、大阪府へファックス送信</a:t>
            </a:r>
            <a:r>
              <a:rPr lang="ja-JP" altLang="en-US" sz="2400" dirty="0" smtClean="0">
                <a:latin typeface="HG丸ｺﾞｼｯｸM-PRO" panose="020F0600000000000000" pitchFamily="50" charset="-128"/>
                <a:ea typeface="HG丸ｺﾞｼｯｸM-PRO" panose="020F0600000000000000" pitchFamily="50" charset="-128"/>
              </a:rPr>
              <a:t>することにより事例を蓄積する。</a:t>
            </a:r>
            <a:endParaRPr lang="ja-JP" altLang="en-US" sz="2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6080621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600" dirty="0">
                <a:latin typeface="HG丸ｺﾞｼｯｸM-PRO" panose="020F0600000000000000" pitchFamily="50" charset="-128"/>
                <a:ea typeface="HG丸ｺﾞｼｯｸM-PRO" panose="020F0600000000000000" pitchFamily="50" charset="-128"/>
              </a:rPr>
              <a:t>システム開始後の</a:t>
            </a:r>
            <a:r>
              <a:rPr lang="ja-JP" altLang="en-US" sz="3600" dirty="0" smtClean="0">
                <a:latin typeface="HG丸ｺﾞｼｯｸM-PRO" panose="020F0600000000000000" pitchFamily="50" charset="-128"/>
                <a:ea typeface="HG丸ｺﾞｼｯｸM-PRO" panose="020F0600000000000000" pitchFamily="50" charset="-128"/>
              </a:rPr>
              <a:t>事例検証</a:t>
            </a:r>
            <a:endParaRPr kumimoji="1" lang="ja-JP" altLang="en-US" sz="3600"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495300" y="1600201"/>
            <a:ext cx="8915400" cy="2116831"/>
          </a:xfrm>
        </p:spPr>
        <p:txBody>
          <a:bodyPr/>
          <a:lstStyle/>
          <a:p>
            <a:pPr>
              <a:buFont typeface="Wingdings" panose="05000000000000000000" pitchFamily="2" charset="2"/>
              <a:buChar char="Ø"/>
            </a:pPr>
            <a:r>
              <a:rPr lang="ja-JP" altLang="en-US" sz="2400" dirty="0">
                <a:latin typeface="HG丸ｺﾞｼｯｸM-PRO" panose="020F0600000000000000" pitchFamily="50" charset="-128"/>
                <a:ea typeface="HG丸ｺﾞｼｯｸM-PRO" panose="020F0600000000000000" pitchFamily="50" charset="-128"/>
              </a:rPr>
              <a:t>蓄積した事例により本システムを検証するための検証会議を設置し、概ね２ケ月ごとに検証作業を行い、その結果を関係機関において情報共有する。</a:t>
            </a:r>
          </a:p>
          <a:p>
            <a:pPr>
              <a:buFont typeface="Wingdings" panose="05000000000000000000" pitchFamily="2" charset="2"/>
              <a:buChar char="Ø"/>
            </a:pPr>
            <a:r>
              <a:rPr lang="ja-JP" altLang="en-US" sz="2400" dirty="0">
                <a:latin typeface="HG丸ｺﾞｼｯｸM-PRO" panose="020F0600000000000000" pitchFamily="50" charset="-128"/>
                <a:ea typeface="HG丸ｺﾞｼｯｸM-PRO" panose="020F0600000000000000" pitchFamily="50" charset="-128"/>
              </a:rPr>
              <a:t>検証会議のメンバーは、関係機関から推薦された新精神科救急医療体制検討会委員とし、代理出席も可とする。</a:t>
            </a:r>
          </a:p>
          <a:p>
            <a:endParaRPr kumimoji="1" lang="ja-JP" altLang="en-US" dirty="0"/>
          </a:p>
        </p:txBody>
      </p:sp>
      <p:sp>
        <p:nvSpPr>
          <p:cNvPr id="13" name="タイトル 1"/>
          <p:cNvSpPr txBox="1">
            <a:spLocks/>
          </p:cNvSpPr>
          <p:nvPr/>
        </p:nvSpPr>
        <p:spPr>
          <a:xfrm>
            <a:off x="527397" y="5085184"/>
            <a:ext cx="89154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ja-JP" altLang="en-US" sz="36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587494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4991</TotalTime>
  <Words>1075</Words>
  <Application>Microsoft Office PowerPoint</Application>
  <PresentationFormat>A4 210 x 297 mm</PresentationFormat>
  <Paragraphs>239</Paragraphs>
  <Slides>14</Slides>
  <Notes>9</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Office テーマ</vt:lpstr>
      <vt:lpstr>PowerPoint プレゼンテーション</vt:lpstr>
      <vt:lpstr>システムの概要</vt:lpstr>
      <vt:lpstr>精神科病院（合併症支援病院）が確保する体制</vt:lpstr>
      <vt:lpstr>電話コンサルテーションを受ける際のアクセス方法</vt:lpstr>
      <vt:lpstr>精神保健及び精神障害者福祉に関する法律に基づく入院形態について</vt:lpstr>
      <vt:lpstr>電話コンサルテーションの結果、転院となった際の転院方法</vt:lpstr>
      <vt:lpstr>身体疾患を治療した後、二次救急病院等から精神科病院（合併症支援病院）へ搬送する際の患者（状態）</vt:lpstr>
      <vt:lpstr>システム開始後の事例蓄積</vt:lpstr>
      <vt:lpstr>システム開始後の事例検証</vt:lpstr>
      <vt:lpstr>関係機関</vt:lpstr>
      <vt:lpstr>大阪府の精神科救急医療システム</vt:lpstr>
      <vt:lpstr>二次救急病院等への説明会における質疑応答</vt:lpstr>
      <vt:lpstr>二次救急病院等への説明会における質疑応答</vt:lpstr>
      <vt:lpstr>二次救急病院等への説明会における質疑応答</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岡　信浩</dc:creator>
  <cp:lastModifiedBy>大阪府</cp:lastModifiedBy>
  <cp:revision>261</cp:revision>
  <cp:lastPrinted>2016-01-15T02:59:21Z</cp:lastPrinted>
  <dcterms:created xsi:type="dcterms:W3CDTF">2015-01-27T02:25:32Z</dcterms:created>
  <dcterms:modified xsi:type="dcterms:W3CDTF">2016-01-15T03:05:29Z</dcterms:modified>
</cp:coreProperties>
</file>