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6"/>
  </p:notesMasterIdLst>
  <p:handoutMasterIdLst>
    <p:handoutMasterId r:id="rId7"/>
  </p:handoutMasterIdLst>
  <p:sldIdLst>
    <p:sldId id="275" r:id="rId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1994" userDrawn="1">
          <p15:clr>
            <a:srgbClr val="A4A3A4"/>
          </p15:clr>
        </p15:guide>
        <p15:guide id="3"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412" autoAdjust="0"/>
    <p:restoredTop sz="94434" autoAdjust="0"/>
  </p:normalViewPr>
  <p:slideViewPr>
    <p:cSldViewPr showGuides="1">
      <p:cViewPr>
        <p:scale>
          <a:sx n="75" d="100"/>
          <a:sy n="75" d="100"/>
        </p:scale>
        <p:origin x="2232" y="66"/>
      </p:cViewPr>
      <p:guideLst>
        <p:guide orient="horz" pos="3120"/>
        <p:guide pos="1994"/>
        <p:guide pos="216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100" d="100"/>
        <a:sy n="100" d="100"/>
      </p:scale>
      <p:origin x="0" y="0"/>
    </p:cViewPr>
  </p:sorter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500" b="0" i="0" u="none" strike="noStrike" kern="1200" spc="0" baseline="0">
                <a:solidFill>
                  <a:schemeClr val="tx1"/>
                </a:solidFill>
                <a:latin typeface="UD デジタル 教科書体 N-R" panose="02020400000000000000" pitchFamily="17" charset="-128"/>
                <a:ea typeface="UD デジタル 教科書体 N-R" panose="02020400000000000000" pitchFamily="17" charset="-128"/>
                <a:cs typeface="+mn-cs"/>
              </a:defRPr>
            </a:pPr>
            <a:r>
              <a:rPr lang="ja-JP" altLang="en-US" sz="500" dirty="0">
                <a:solidFill>
                  <a:schemeClr val="tx1"/>
                </a:solidFill>
              </a:rPr>
              <a:t>図１</a:t>
            </a:r>
            <a:r>
              <a:rPr lang="ja-JP" altLang="en-US" sz="500" baseline="0" dirty="0">
                <a:solidFill>
                  <a:schemeClr val="tx1"/>
                </a:solidFill>
              </a:rPr>
              <a:t> 自殺者数の推移</a:t>
            </a:r>
            <a:endParaRPr lang="ja-JP" altLang="en-US" sz="500" dirty="0">
              <a:solidFill>
                <a:schemeClr val="tx1"/>
              </a:solidFill>
            </a:endParaRPr>
          </a:p>
        </c:rich>
      </c:tx>
      <c:layout>
        <c:manualLayout>
          <c:xMode val="edge"/>
          <c:yMode val="edge"/>
          <c:x val="0.40286406871578789"/>
          <c:y val="4.8144174744399922E-2"/>
        </c:manualLayout>
      </c:layout>
      <c:overlay val="0"/>
      <c:spPr>
        <a:noFill/>
        <a:ln>
          <a:noFill/>
        </a:ln>
        <a:effectLst/>
      </c:spPr>
      <c:txPr>
        <a:bodyPr rot="0" spcFirstLastPara="1" vertOverflow="ellipsis" vert="horz" wrap="square" anchor="ctr" anchorCtr="1"/>
        <a:lstStyle/>
        <a:p>
          <a:pPr>
            <a:defRPr sz="500" b="0" i="0" u="none" strike="noStrike" kern="1200" spc="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title>
    <c:autoTitleDeleted val="0"/>
    <c:plotArea>
      <c:layout>
        <c:manualLayout>
          <c:layoutTarget val="inner"/>
          <c:xMode val="edge"/>
          <c:yMode val="edge"/>
          <c:x val="0.10643237449603046"/>
          <c:y val="0.15477139664318232"/>
          <c:w val="0.80792016120023002"/>
          <c:h val="0.70155587188342283"/>
        </c:manualLayout>
      </c:layout>
      <c:lineChart>
        <c:grouping val="standard"/>
        <c:varyColors val="0"/>
        <c:ser>
          <c:idx val="0"/>
          <c:order val="0"/>
          <c:tx>
            <c:strRef>
              <c:f>Sheet1!$A$4</c:f>
              <c:strCache>
                <c:ptCount val="1"/>
                <c:pt idx="0">
                  <c:v>全国</c:v>
                </c:pt>
              </c:strCache>
            </c:strRef>
          </c:tx>
          <c:spPr>
            <a:ln w="12700" cap="rnd">
              <a:solidFill>
                <a:schemeClr val="accent1"/>
              </a:solidFill>
              <a:round/>
            </a:ln>
            <a:effectLst/>
          </c:spPr>
          <c:marker>
            <c:symbol val="square"/>
            <c:size val="5"/>
            <c:spPr>
              <a:solidFill>
                <a:schemeClr val="accent1"/>
              </a:solidFill>
              <a:ln w="19050">
                <a:noFill/>
              </a:ln>
              <a:effectLst/>
            </c:spPr>
          </c:marker>
          <c:dLbls>
            <c:dLbl>
              <c:idx val="0"/>
              <c:layout>
                <c:manualLayout>
                  <c:x val="-2.6800670016750398E-2"/>
                  <c:y val="-4.788125448886761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FEF-45FC-9DB5-7C25C1F340A4}"/>
                </c:ext>
              </c:extLst>
            </c:dLbl>
            <c:dLbl>
              <c:idx val="1"/>
              <c:layout>
                <c:manualLayout>
                  <c:x val="-3.1267448352875531E-2"/>
                  <c:y val="-3.830500359109410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FEF-45FC-9DB5-7C25C1F340A4}"/>
                </c:ext>
              </c:extLst>
            </c:dLbl>
            <c:dLbl>
              <c:idx val="2"/>
              <c:layout>
                <c:manualLayout>
                  <c:x val="-3.1267448352875489E-2"/>
                  <c:y val="-3.830500359109410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FEF-45FC-9DB5-7C25C1F340A4}"/>
                </c:ext>
              </c:extLst>
            </c:dLbl>
            <c:dLbl>
              <c:idx val="3"/>
              <c:layout>
                <c:manualLayout>
                  <c:x val="-2.6800670016750419E-2"/>
                  <c:y val="-2.87287526933205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6FEF-45FC-9DB5-7C25C1F340A4}"/>
                </c:ext>
              </c:extLst>
            </c:dLbl>
            <c:dLbl>
              <c:idx val="4"/>
              <c:layout>
                <c:manualLayout>
                  <c:x val="-3.1267448352875572E-2"/>
                  <c:y val="-4.309312903998089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6FEF-45FC-9DB5-7C25C1F340A4}"/>
                </c:ext>
              </c:extLst>
            </c:dLbl>
            <c:dLbl>
              <c:idx val="5"/>
              <c:layout>
                <c:manualLayout>
                  <c:x val="-2.4567280848687884E-2"/>
                  <c:y val="-4.3093129039980846E-2"/>
                </c:manualLayout>
              </c:layout>
              <c:tx>
                <c:rich>
                  <a:bodyPr/>
                  <a:lstStyle/>
                  <a:p>
                    <a:fld id="{E48E521B-5275-4434-B187-27E4E5D5BF11}" type="VALUE">
                      <a:rPr lang="en-US" altLang="ja-JP">
                        <a:solidFill>
                          <a:schemeClr val="tx1"/>
                        </a:solidFill>
                      </a:rPr>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6FEF-45FC-9DB5-7C25C1F340A4}"/>
                </c:ext>
              </c:extLst>
            </c:dLbl>
            <c:dLbl>
              <c:idx val="6"/>
              <c:layout>
                <c:manualLayout>
                  <c:x val="-1.9256068071829974E-2"/>
                  <c:y val="-5.623986955040712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6FEF-45FC-9DB5-7C25C1F340A4}"/>
                </c:ext>
              </c:extLst>
            </c:dLbl>
            <c:dLbl>
              <c:idx val="7"/>
              <c:layout>
                <c:manualLayout>
                  <c:x val="-3.1267448352875406E-2"/>
                  <c:y val="-3.830500359109408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6FEF-45FC-9DB5-7C25C1F340A4}"/>
                </c:ext>
              </c:extLst>
            </c:dLbl>
            <c:dLbl>
              <c:idx val="8"/>
              <c:layout>
                <c:manualLayout>
                  <c:x val="-3.350083752093802E-2"/>
                  <c:y val="-3.351687814220732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6FEF-45FC-9DB5-7C25C1F340A4}"/>
                </c:ext>
              </c:extLst>
            </c:dLbl>
            <c:dLbl>
              <c:idx val="9"/>
              <c:layout>
                <c:manualLayout>
                  <c:x val="-3.7967615857063257E-2"/>
                  <c:y val="-5.266937993775436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6FEF-45FC-9DB5-7C25C1F340A4}"/>
                </c:ext>
              </c:extLst>
            </c:dLbl>
            <c:spPr>
              <a:noFill/>
              <a:ln>
                <a:noFill/>
              </a:ln>
              <a:effectLst/>
            </c:spPr>
            <c:txPr>
              <a:bodyPr rot="0" spcFirstLastPara="1" vertOverflow="ellipsis" vert="horz" wrap="square" lIns="38100" tIns="19050" rIns="38100" bIns="19050" anchor="ctr" anchorCtr="1">
                <a:spAutoFit/>
              </a:bodyPr>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Sheet1!$J$3:$S$3</c:f>
              <c:strCache>
                <c:ptCount val="10"/>
                <c:pt idx="0">
                  <c:v>H24年</c:v>
                </c:pt>
                <c:pt idx="1">
                  <c:v>H25年</c:v>
                </c:pt>
                <c:pt idx="2">
                  <c:v>H26年</c:v>
                </c:pt>
                <c:pt idx="3">
                  <c:v>H27年</c:v>
                </c:pt>
                <c:pt idx="4">
                  <c:v>H28年</c:v>
                </c:pt>
                <c:pt idx="5">
                  <c:v>H29年</c:v>
                </c:pt>
                <c:pt idx="6">
                  <c:v>H30年</c:v>
                </c:pt>
                <c:pt idx="7">
                  <c:v>R1年</c:v>
                </c:pt>
                <c:pt idx="8">
                  <c:v>R2年</c:v>
                </c:pt>
                <c:pt idx="9">
                  <c:v>R3年</c:v>
                </c:pt>
              </c:strCache>
            </c:strRef>
          </c:cat>
          <c:val>
            <c:numRef>
              <c:f>Sheet1!$J$4:$S$4</c:f>
              <c:numCache>
                <c:formatCode>#,##0_ </c:formatCode>
                <c:ptCount val="10"/>
                <c:pt idx="0">
                  <c:v>27858</c:v>
                </c:pt>
                <c:pt idx="1">
                  <c:v>27283</c:v>
                </c:pt>
                <c:pt idx="2">
                  <c:v>25427</c:v>
                </c:pt>
                <c:pt idx="3">
                  <c:v>24025</c:v>
                </c:pt>
                <c:pt idx="4">
                  <c:v>21897</c:v>
                </c:pt>
                <c:pt idx="5">
                  <c:v>21321</c:v>
                </c:pt>
                <c:pt idx="6">
                  <c:v>20840</c:v>
                </c:pt>
                <c:pt idx="7">
                  <c:v>20169</c:v>
                </c:pt>
                <c:pt idx="8">
                  <c:v>21081</c:v>
                </c:pt>
                <c:pt idx="9" formatCode="#,##0">
                  <c:v>21007</c:v>
                </c:pt>
              </c:numCache>
            </c:numRef>
          </c:val>
          <c:smooth val="0"/>
          <c:extLst>
            <c:ext xmlns:c16="http://schemas.microsoft.com/office/drawing/2014/chart" uri="{C3380CC4-5D6E-409C-BE32-E72D297353CC}">
              <c16:uniqueId val="{0000000A-6FEF-45FC-9DB5-7C25C1F340A4}"/>
            </c:ext>
          </c:extLst>
        </c:ser>
        <c:dLbls>
          <c:showLegendKey val="0"/>
          <c:showVal val="0"/>
          <c:showCatName val="0"/>
          <c:showSerName val="0"/>
          <c:showPercent val="0"/>
          <c:showBubbleSize val="0"/>
        </c:dLbls>
        <c:marker val="1"/>
        <c:smooth val="0"/>
        <c:axId val="1024404159"/>
        <c:axId val="1024408319"/>
      </c:lineChart>
      <c:lineChart>
        <c:grouping val="standard"/>
        <c:varyColors val="0"/>
        <c:ser>
          <c:idx val="1"/>
          <c:order val="1"/>
          <c:tx>
            <c:strRef>
              <c:f>Sheet1!$A$5</c:f>
              <c:strCache>
                <c:ptCount val="1"/>
                <c:pt idx="0">
                  <c:v>大阪府</c:v>
                </c:pt>
              </c:strCache>
            </c:strRef>
          </c:tx>
          <c:spPr>
            <a:ln w="12700" cap="rnd">
              <a:solidFill>
                <a:srgbClr val="FF0000"/>
              </a:solidFill>
              <a:prstDash val="dash"/>
              <a:round/>
            </a:ln>
            <a:effectLst/>
          </c:spPr>
          <c:marker>
            <c:symbol val="triangle"/>
            <c:size val="6"/>
            <c:spPr>
              <a:solidFill>
                <a:srgbClr val="FF0000"/>
              </a:solidFill>
              <a:ln w="19050">
                <a:noFill/>
                <a:prstDash val="solid"/>
              </a:ln>
              <a:effectLst/>
            </c:spPr>
          </c:marker>
          <c:dLbls>
            <c:dLbl>
              <c:idx val="0"/>
              <c:layout>
                <c:manualLayout>
                  <c:x val="-1.7867113344500279E-2"/>
                  <c:y val="-3.830500359109408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6FEF-45FC-9DB5-7C25C1F340A4}"/>
                </c:ext>
              </c:extLst>
            </c:dLbl>
            <c:dLbl>
              <c:idx val="1"/>
              <c:layout>
                <c:manualLayout>
                  <c:x val="-1.7867113344500279E-2"/>
                  <c:y val="-2.872875269332060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6FEF-45FC-9DB5-7C25C1F340A4}"/>
                </c:ext>
              </c:extLst>
            </c:dLbl>
            <c:dLbl>
              <c:idx val="2"/>
              <c:layout>
                <c:manualLayout>
                  <c:x val="-1.340033500837521E-2"/>
                  <c:y val="-3.351687814220741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6FEF-45FC-9DB5-7C25C1F340A4}"/>
                </c:ext>
              </c:extLst>
            </c:dLbl>
            <c:dLbl>
              <c:idx val="3"/>
              <c:layout>
                <c:manualLayout>
                  <c:x val="-2.0100502512562814E-2"/>
                  <c:y val="-1.915250179554704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6FEF-45FC-9DB5-7C25C1F340A4}"/>
                </c:ext>
              </c:extLst>
            </c:dLbl>
            <c:dLbl>
              <c:idx val="4"/>
              <c:layout>
                <c:manualLayout>
                  <c:x val="-2.6800670016750419E-2"/>
                  <c:y val="-1.915250179554713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6FEF-45FC-9DB5-7C25C1F340A4}"/>
                </c:ext>
              </c:extLst>
            </c:dLbl>
            <c:dLbl>
              <c:idx val="5"/>
              <c:layout>
                <c:manualLayout>
                  <c:x val="-2.4567280848687884E-2"/>
                  <c:y val="-3.351687814220732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6FEF-45FC-9DB5-7C25C1F340A4}"/>
                </c:ext>
              </c:extLst>
            </c:dLbl>
            <c:dLbl>
              <c:idx val="6"/>
              <c:layout>
                <c:manualLayout>
                  <c:x val="-2.6800670016750419E-2"/>
                  <c:y val="-3.830500359109412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6FEF-45FC-9DB5-7C25C1F340A4}"/>
                </c:ext>
              </c:extLst>
            </c:dLbl>
            <c:dLbl>
              <c:idx val="7"/>
              <c:layout>
                <c:manualLayout>
                  <c:x val="-2.6431618568016846E-2"/>
                  <c:y val="-5.820277003102183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6FEF-45FC-9DB5-7C25C1F340A4}"/>
                </c:ext>
              </c:extLst>
            </c:dLbl>
            <c:dLbl>
              <c:idx val="8"/>
              <c:layout>
                <c:manualLayout>
                  <c:x val="-2.6800670016750582E-2"/>
                  <c:y val="-2.394062724443384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6FEF-45FC-9DB5-7C25C1F340A4}"/>
                </c:ext>
              </c:extLst>
            </c:dLbl>
            <c:dLbl>
              <c:idx val="9"/>
              <c:layout>
                <c:manualLayout>
                  <c:x val="-2.9034059184812954E-2"/>
                  <c:y val="-3.830500359109404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6FEF-45FC-9DB5-7C25C1F340A4}"/>
                </c:ext>
              </c:extLst>
            </c:dLbl>
            <c:spPr>
              <a:noFill/>
              <a:ln>
                <a:noFill/>
              </a:ln>
              <a:effectLst/>
            </c:spPr>
            <c:txPr>
              <a:bodyPr rot="0" spcFirstLastPara="1" vertOverflow="ellipsis" vert="horz" wrap="square" lIns="38100" tIns="19050" rIns="38100" bIns="19050" anchor="ctr" anchorCtr="1">
                <a:spAutoFit/>
              </a:bodyPr>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Sheet1!$J$3:$S$3</c:f>
              <c:strCache>
                <c:ptCount val="10"/>
                <c:pt idx="0">
                  <c:v>H24年</c:v>
                </c:pt>
                <c:pt idx="1">
                  <c:v>H25年</c:v>
                </c:pt>
                <c:pt idx="2">
                  <c:v>H26年</c:v>
                </c:pt>
                <c:pt idx="3">
                  <c:v>H27年</c:v>
                </c:pt>
                <c:pt idx="4">
                  <c:v>H28年</c:v>
                </c:pt>
                <c:pt idx="5">
                  <c:v>H29年</c:v>
                </c:pt>
                <c:pt idx="6">
                  <c:v>H30年</c:v>
                </c:pt>
                <c:pt idx="7">
                  <c:v>R1年</c:v>
                </c:pt>
                <c:pt idx="8">
                  <c:v>R2年</c:v>
                </c:pt>
                <c:pt idx="9">
                  <c:v>R3年</c:v>
                </c:pt>
              </c:strCache>
            </c:strRef>
          </c:cat>
          <c:val>
            <c:numRef>
              <c:f>Sheet1!$J$5:$S$5</c:f>
              <c:numCache>
                <c:formatCode>#,##0_ </c:formatCode>
                <c:ptCount val="10"/>
                <c:pt idx="0">
                  <c:v>1740</c:v>
                </c:pt>
                <c:pt idx="1">
                  <c:v>1578</c:v>
                </c:pt>
                <c:pt idx="2">
                  <c:v>1386</c:v>
                </c:pt>
                <c:pt idx="3">
                  <c:v>1295</c:v>
                </c:pt>
                <c:pt idx="4">
                  <c:v>1238</c:v>
                </c:pt>
                <c:pt idx="5">
                  <c:v>1201</c:v>
                </c:pt>
                <c:pt idx="6">
                  <c:v>1275</c:v>
                </c:pt>
                <c:pt idx="7">
                  <c:v>1231</c:v>
                </c:pt>
                <c:pt idx="8">
                  <c:v>1409</c:v>
                </c:pt>
                <c:pt idx="9" formatCode="#,##0">
                  <c:v>1376</c:v>
                </c:pt>
              </c:numCache>
            </c:numRef>
          </c:val>
          <c:smooth val="0"/>
          <c:extLst>
            <c:ext xmlns:c16="http://schemas.microsoft.com/office/drawing/2014/chart" uri="{C3380CC4-5D6E-409C-BE32-E72D297353CC}">
              <c16:uniqueId val="{00000015-6FEF-45FC-9DB5-7C25C1F340A4}"/>
            </c:ext>
          </c:extLst>
        </c:ser>
        <c:dLbls>
          <c:showLegendKey val="0"/>
          <c:showVal val="0"/>
          <c:showCatName val="0"/>
          <c:showSerName val="0"/>
          <c:showPercent val="0"/>
          <c:showBubbleSize val="0"/>
        </c:dLbls>
        <c:marker val="1"/>
        <c:smooth val="0"/>
        <c:axId val="1177297263"/>
        <c:axId val="1177295599"/>
      </c:lineChart>
      <c:catAx>
        <c:axId val="10244041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crossAx val="1024408319"/>
        <c:crosses val="autoZero"/>
        <c:auto val="1"/>
        <c:lblAlgn val="ctr"/>
        <c:lblOffset val="100"/>
        <c:noMultiLvlLbl val="0"/>
      </c:catAx>
      <c:valAx>
        <c:axId val="1024408319"/>
        <c:scaling>
          <c:orientation val="minMax"/>
          <c:max val="35000"/>
          <c:min val="5000"/>
        </c:scaling>
        <c:delete val="0"/>
        <c:axPos val="l"/>
        <c:majorGridlines>
          <c:spPr>
            <a:ln w="6350" cap="flat" cmpd="sng" algn="ctr">
              <a:solidFill>
                <a:sysClr val="window" lastClr="FFFFFF">
                  <a:lumMod val="95000"/>
                  <a:alpha val="40000"/>
                </a:sysClr>
              </a:solidFill>
              <a:round/>
            </a:ln>
            <a:effectLst/>
          </c:spPr>
        </c:majorGridlines>
        <c:title>
          <c:tx>
            <c:rich>
              <a:bodyPr rot="0" spcFirstLastPara="1" vertOverflow="ellipsis" wrap="square" anchor="ctr" anchorCtr="1"/>
              <a:lstStyle/>
              <a:p>
                <a:pPr>
                  <a:defRPr sz="6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r>
                  <a:rPr lang="en-US" altLang="ja-JP" sz="600" dirty="0">
                    <a:solidFill>
                      <a:schemeClr val="tx1"/>
                    </a:solidFill>
                  </a:rPr>
                  <a:t>(</a:t>
                </a:r>
                <a:r>
                  <a:rPr lang="ja-JP" altLang="en-US" sz="600" dirty="0">
                    <a:solidFill>
                      <a:schemeClr val="tx1"/>
                    </a:solidFill>
                  </a:rPr>
                  <a:t>人）</a:t>
                </a:r>
              </a:p>
            </c:rich>
          </c:tx>
          <c:layout>
            <c:manualLayout>
              <c:xMode val="edge"/>
              <c:yMode val="edge"/>
              <c:x val="3.3762961178725442E-3"/>
              <c:y val="5.2162773727036475E-2"/>
            </c:manualLayout>
          </c:layout>
          <c:overlay val="0"/>
          <c:spPr>
            <a:noFill/>
            <a:ln>
              <a:noFill/>
            </a:ln>
            <a:effectLst/>
          </c:spPr>
          <c:txPr>
            <a:bodyPr rot="0" spcFirstLastPara="1" vertOverflow="ellipsis" wrap="square" anchor="ctr" anchorCtr="1"/>
            <a:lstStyle/>
            <a:p>
              <a:pPr>
                <a:defRPr sz="6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title>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crossAx val="1024404159"/>
        <c:crosses val="autoZero"/>
        <c:crossBetween val="between"/>
      </c:valAx>
      <c:valAx>
        <c:axId val="1177295599"/>
        <c:scaling>
          <c:orientation val="minMax"/>
          <c:max val="3000"/>
          <c:min val="500"/>
        </c:scaling>
        <c:delete val="0"/>
        <c:axPos val="r"/>
        <c:title>
          <c:tx>
            <c:rich>
              <a:bodyPr rot="0" spcFirstLastPara="1" vertOverflow="ellipsis" wrap="square" anchor="ctr" anchorCtr="1"/>
              <a:lstStyle/>
              <a:p>
                <a:pPr>
                  <a:defRPr sz="6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r>
                  <a:rPr lang="en-US" altLang="ja-JP" sz="600" dirty="0">
                    <a:solidFill>
                      <a:schemeClr val="tx1"/>
                    </a:solidFill>
                  </a:rPr>
                  <a:t>(</a:t>
                </a:r>
                <a:r>
                  <a:rPr lang="ja-JP" altLang="en-US" sz="600" dirty="0">
                    <a:solidFill>
                      <a:schemeClr val="tx1"/>
                    </a:solidFill>
                  </a:rPr>
                  <a:t>人）</a:t>
                </a:r>
              </a:p>
            </c:rich>
          </c:tx>
          <c:layout>
            <c:manualLayout>
              <c:xMode val="edge"/>
              <c:yMode val="edge"/>
              <c:x val="0.9273296606701148"/>
              <c:y val="4.7236359702899675E-2"/>
            </c:manualLayout>
          </c:layout>
          <c:overlay val="0"/>
          <c:spPr>
            <a:noFill/>
            <a:ln>
              <a:noFill/>
            </a:ln>
            <a:effectLst/>
          </c:spPr>
          <c:txPr>
            <a:bodyPr rot="0" spcFirstLastPara="1" vertOverflow="ellipsis" wrap="square" anchor="ctr" anchorCtr="1"/>
            <a:lstStyle/>
            <a:p>
              <a:pPr>
                <a:defRPr sz="6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title>
        <c:numFmt formatCode="#,##0_ " sourceLinked="1"/>
        <c:majorTickMark val="out"/>
        <c:minorTickMark val="none"/>
        <c:tickLblPos val="nextTo"/>
        <c:spPr>
          <a:noFill/>
          <a:ln>
            <a:noFill/>
          </a:ln>
          <a:effectLst/>
        </c:spPr>
        <c:txPr>
          <a:bodyPr rot="-6000000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crossAx val="1177297263"/>
        <c:crosses val="max"/>
        <c:crossBetween val="between"/>
        <c:majorUnit val="500"/>
      </c:valAx>
      <c:catAx>
        <c:axId val="1177297263"/>
        <c:scaling>
          <c:orientation val="minMax"/>
        </c:scaling>
        <c:delete val="1"/>
        <c:axPos val="b"/>
        <c:numFmt formatCode="General" sourceLinked="1"/>
        <c:majorTickMark val="out"/>
        <c:minorTickMark val="none"/>
        <c:tickLblPos val="nextTo"/>
        <c:crossAx val="1177295599"/>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legendEntry>
      <c:legendEntry>
        <c:idx val="1"/>
        <c:txPr>
          <a:bodyPr rot="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legendEntry>
      <c:layout>
        <c:manualLayout>
          <c:xMode val="edge"/>
          <c:yMode val="edge"/>
          <c:x val="0.12799179452499423"/>
          <c:y val="0.68559267044301531"/>
          <c:w val="0.28208223930226362"/>
          <c:h val="0.12387521466448248"/>
        </c:manualLayout>
      </c:layout>
      <c:overlay val="0"/>
      <c:spPr>
        <a:solidFill>
          <a:sysClr val="window" lastClr="FFFFFF"/>
        </a:solidFill>
        <a:ln w="3175">
          <a:solidFill>
            <a:sysClr val="windowText" lastClr="000000"/>
          </a:solidFill>
        </a:ln>
        <a:effectLst/>
      </c:spPr>
      <c:txPr>
        <a:bodyPr rot="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legend>
    <c:plotVisOnly val="1"/>
    <c:dispBlanksAs val="gap"/>
    <c:showDLblsOverMax val="0"/>
  </c:chart>
  <c:spPr>
    <a:noFill/>
    <a:ln>
      <a:noFill/>
    </a:ln>
    <a:effectLst/>
  </c:spPr>
  <c:txPr>
    <a:bodyPr/>
    <a:lstStyle/>
    <a:p>
      <a:pPr>
        <a:defRPr sz="900">
          <a:latin typeface="UD デジタル 教科書体 N-R" panose="02020400000000000000" pitchFamily="17" charset="-128"/>
          <a:ea typeface="UD デジタル 教科書体 N-R" panose="02020400000000000000" pitchFamily="17" charset="-128"/>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13930D9E-5541-4E7D-92AE-FE27CE3B4210}" type="datetimeFigureOut">
              <a:rPr kumimoji="1" lang="ja-JP" altLang="en-US" smtClean="0"/>
              <a:pPr/>
              <a:t>2023/1/25</a:t>
            </a:fld>
            <a:endParaRPr kumimoji="1" lang="ja-JP" altLang="en-US" dirty="0"/>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AFCC74CF-2974-43C2-B1BA-968B08766009}" type="slidenum">
              <a:rPr kumimoji="1" lang="ja-JP" altLang="en-US" smtClean="0"/>
              <a:pPr/>
              <a:t>‹#›</a:t>
            </a:fld>
            <a:endParaRPr kumimoji="1" lang="ja-JP" altLang="en-US" dirty="0"/>
          </a:p>
        </p:txBody>
      </p:sp>
    </p:spTree>
    <p:extLst>
      <p:ext uri="{BB962C8B-B14F-4D97-AF65-F5344CB8AC3E}">
        <p14:creationId xmlns:p14="http://schemas.microsoft.com/office/powerpoint/2010/main" val="2104474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463F529-7817-45D6-BEB3-183E26F1A381}" type="datetimeFigureOut">
              <a:rPr kumimoji="1" lang="ja-JP" altLang="en-US" smtClean="0"/>
              <a:pPr/>
              <a:t>2023/1/25</a:t>
            </a:fld>
            <a:endParaRPr kumimoji="1" lang="ja-JP" altLang="en-US" dirty="0"/>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4FCC3252-D045-46E0-8C0C-4A93F0530C6E}" type="slidenum">
              <a:rPr kumimoji="1" lang="ja-JP" altLang="en-US" smtClean="0"/>
              <a:pPr/>
              <a:t>‹#›</a:t>
            </a:fld>
            <a:endParaRPr kumimoji="1" lang="ja-JP" altLang="en-US" dirty="0"/>
          </a:p>
        </p:txBody>
      </p:sp>
    </p:spTree>
    <p:extLst>
      <p:ext uri="{BB962C8B-B14F-4D97-AF65-F5344CB8AC3E}">
        <p14:creationId xmlns:p14="http://schemas.microsoft.com/office/powerpoint/2010/main" val="574752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FCC3252-D045-46E0-8C0C-4A93F0530C6E}" type="slidenum">
              <a:rPr kumimoji="1" lang="ja-JP" altLang="en-US" smtClean="0"/>
              <a:pPr/>
              <a:t>1</a:t>
            </a:fld>
            <a:endParaRPr kumimoji="1" lang="ja-JP" altLang="en-US" dirty="0"/>
          </a:p>
        </p:txBody>
      </p:sp>
    </p:spTree>
    <p:extLst>
      <p:ext uri="{BB962C8B-B14F-4D97-AF65-F5344CB8AC3E}">
        <p14:creationId xmlns:p14="http://schemas.microsoft.com/office/powerpoint/2010/main" val="1141852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2023/1/25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1545430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2023/1/25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197432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2023/1/25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221827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2023/1/25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91543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2023/1/25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3134584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045D10F-AF4F-4F6E-8233-B4FE7360FC7B}" type="datetimeFigureOut">
              <a:rPr kumimoji="1" lang="ja-JP" altLang="en-US" smtClean="0"/>
              <a:pPr/>
              <a:t>2023/1/25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359413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045D10F-AF4F-4F6E-8233-B4FE7360FC7B}" type="datetimeFigureOut">
              <a:rPr kumimoji="1" lang="ja-JP" altLang="en-US" smtClean="0"/>
              <a:pPr/>
              <a:t>2023/1/25</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1686136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045D10F-AF4F-4F6E-8233-B4FE7360FC7B}" type="datetimeFigureOut">
              <a:rPr kumimoji="1" lang="ja-JP" altLang="en-US" smtClean="0"/>
              <a:pPr/>
              <a:t>2023/1/25</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1283379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045D10F-AF4F-4F6E-8233-B4FE7360FC7B}" type="datetimeFigureOut">
              <a:rPr kumimoji="1" lang="ja-JP" altLang="en-US" smtClean="0"/>
              <a:pPr/>
              <a:t>2023/1/25</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650651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045D10F-AF4F-4F6E-8233-B4FE7360FC7B}" type="datetimeFigureOut">
              <a:rPr kumimoji="1" lang="ja-JP" altLang="en-US" smtClean="0"/>
              <a:pPr/>
              <a:t>2023/1/25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494976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045D10F-AF4F-4F6E-8233-B4FE7360FC7B}" type="datetimeFigureOut">
              <a:rPr kumimoji="1" lang="ja-JP" altLang="en-US" smtClean="0"/>
              <a:pPr/>
              <a:t>2023/1/25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358158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E045D10F-AF4F-4F6E-8233-B4FE7360FC7B}" type="datetimeFigureOut">
              <a:rPr kumimoji="1" lang="ja-JP" altLang="en-US" smtClean="0"/>
              <a:pPr/>
              <a:t>2023/1/25</a:t>
            </a:fld>
            <a:endParaRPr kumimoji="1" lang="ja-JP" altLang="en-US" dirty="0"/>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064979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正方形/長方形 96"/>
          <p:cNvSpPr/>
          <p:nvPr/>
        </p:nvSpPr>
        <p:spPr>
          <a:xfrm>
            <a:off x="219721" y="5666285"/>
            <a:ext cx="6418558" cy="330177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98" name="正方形/長方形 97"/>
          <p:cNvSpPr/>
          <p:nvPr/>
        </p:nvSpPr>
        <p:spPr>
          <a:xfrm>
            <a:off x="116632" y="4944331"/>
            <a:ext cx="6624736" cy="411312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745"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nvGrpSpPr>
          <p:cNvPr id="20" name="グループ化 19"/>
          <p:cNvGrpSpPr/>
          <p:nvPr/>
        </p:nvGrpSpPr>
        <p:grpSpPr>
          <a:xfrm>
            <a:off x="116632" y="465228"/>
            <a:ext cx="6624736" cy="1355563"/>
            <a:chOff x="116632" y="922203"/>
            <a:chExt cx="6624736" cy="1500629"/>
          </a:xfrm>
        </p:grpSpPr>
        <p:sp>
          <p:nvSpPr>
            <p:cNvPr id="150" name="正方形/長方形 149"/>
            <p:cNvSpPr/>
            <p:nvPr/>
          </p:nvSpPr>
          <p:spPr>
            <a:xfrm>
              <a:off x="116632" y="1091738"/>
              <a:ext cx="6624736" cy="133109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42" name="正方形/長方形 141"/>
            <p:cNvSpPr/>
            <p:nvPr/>
          </p:nvSpPr>
          <p:spPr>
            <a:xfrm>
              <a:off x="116632" y="1247395"/>
              <a:ext cx="6430316" cy="112272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基本理念</a:t>
              </a:r>
              <a:r>
                <a:rPr kumimoji="1" lang="en-US" altLang="ja-JP"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p>
            <a:p>
              <a:pPr marL="0" marR="0" lvl="0" indent="0" algn="l" defTabSz="914400" rtl="0" eaLnBrk="1" fontAlgn="auto" latinLnBrk="0" hangingPunct="1">
                <a:lnSpc>
                  <a:spcPts val="1500"/>
                </a:lnSpc>
                <a:spcBef>
                  <a:spcPts val="0"/>
                </a:spcBef>
                <a:spcAft>
                  <a:spcPts val="0"/>
                </a:spcAft>
                <a:buClrTx/>
                <a:buSzTx/>
                <a:buFontTx/>
                <a:buNone/>
                <a:tabLst/>
                <a:defRPr/>
              </a:pP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　自殺</a:t>
              </a:r>
              <a:r>
                <a:rPr lang="ja-JP" altLang="en-US" sz="1100" dirty="0">
                  <a:solidFill>
                    <a:schemeClr val="tx1"/>
                  </a:solidFill>
                  <a:latin typeface="HG丸ｺﾞｼｯｸM-PRO" panose="020F0600000000000000" pitchFamily="50" charset="-128"/>
                  <a:ea typeface="HG丸ｺﾞｼｯｸM-PRO" panose="020F0600000000000000" pitchFamily="50" charset="-128"/>
                </a:rPr>
                <a:t>対策基本法第２条に基づき、「誰も自殺に追い込まれることのない社会の実現」をめざして</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自殺</a:t>
              </a:r>
              <a:r>
                <a:rPr lang="ja-JP" altLang="en-US" sz="1100" dirty="0">
                  <a:solidFill>
                    <a:schemeClr val="tx1"/>
                  </a:solidFill>
                  <a:latin typeface="HG丸ｺﾞｼｯｸM-PRO" panose="020F0600000000000000" pitchFamily="50" charset="-128"/>
                  <a:ea typeface="HG丸ｺﾞｼｯｸM-PRO" panose="020F0600000000000000" pitchFamily="50" charset="-128"/>
                </a:rPr>
                <a:t>対策を総合的に推進</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する。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計画の位置付け</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自殺</a:t>
              </a:r>
              <a:r>
                <a:rPr lang="ja-JP" altLang="en-US" sz="1100" dirty="0">
                  <a:solidFill>
                    <a:schemeClr val="tx1"/>
                  </a:solidFill>
                  <a:latin typeface="HG丸ｺﾞｼｯｸM-PRO" panose="020F0600000000000000" pitchFamily="50" charset="-128"/>
                  <a:ea typeface="HG丸ｺﾞｼｯｸM-PRO" panose="020F0600000000000000" pitchFamily="50" charset="-128"/>
                </a:rPr>
                <a:t>対策基本法第</a:t>
              </a:r>
              <a:r>
                <a:rPr lang="en-US" altLang="ja-JP" sz="1100" dirty="0">
                  <a:solidFill>
                    <a:schemeClr val="tx1"/>
                  </a:solidFill>
                  <a:latin typeface="HG丸ｺﾞｼｯｸM-PRO" panose="020F0600000000000000" pitchFamily="50" charset="-128"/>
                  <a:ea typeface="HG丸ｺﾞｼｯｸM-PRO" panose="020F0600000000000000" pitchFamily="50" charset="-128"/>
                </a:rPr>
                <a:t>13</a:t>
              </a:r>
              <a:r>
                <a:rPr lang="ja-JP" altLang="en-US" sz="1100" dirty="0">
                  <a:solidFill>
                    <a:schemeClr val="tx1"/>
                  </a:solidFill>
                  <a:latin typeface="HG丸ｺﾞｼｯｸM-PRO" panose="020F0600000000000000" pitchFamily="50" charset="-128"/>
                  <a:ea typeface="HG丸ｺﾞｼｯｸM-PRO" panose="020F0600000000000000" pitchFamily="50" charset="-128"/>
                </a:rPr>
                <a:t>条第１項に定める「都道府県自殺対策計画</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100" dirty="0">
                <a:solidFill>
                  <a:schemeClr val="tx1"/>
                </a:solidFill>
                <a:latin typeface="HG丸ｺﾞｼｯｸM-PRO" panose="020F0600000000000000" pitchFamily="50" charset="-128"/>
                <a:ea typeface="HG丸ｺﾞｼｯｸM-PRO" panose="020F0600000000000000" pitchFamily="50" charset="-128"/>
              </a:endParaRPr>
            </a:p>
            <a:p>
              <a:pPr>
                <a:lnSpc>
                  <a:spcPts val="900"/>
                </a:lnSpc>
                <a:spcBef>
                  <a:spcPts val="600"/>
                </a:spcBef>
                <a:defRPr/>
              </a:pPr>
              <a:r>
                <a:rPr kumimoji="1" lang="en-US" altLang="ja-JP"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rPr>
                <a:t>計画期間</a:t>
              </a:r>
              <a:r>
                <a:rPr kumimoji="1" lang="en-US" altLang="ja-JP"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令和</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５年度～令和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10</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年度（６年間）</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9" name="ホームベース 18"/>
            <p:cNvSpPr/>
            <p:nvPr/>
          </p:nvSpPr>
          <p:spPr>
            <a:xfrm>
              <a:off x="116632" y="922203"/>
              <a:ext cx="4140000" cy="318820"/>
            </a:xfrm>
            <a:prstGeom prst="homePlate">
              <a:avLst/>
            </a:prstGeom>
            <a:ln/>
          </p:spPr>
          <p:style>
            <a:lnRef idx="0">
              <a:schemeClr val="accent5"/>
            </a:lnRef>
            <a:fillRef idx="3">
              <a:schemeClr val="accent5"/>
            </a:fillRef>
            <a:effectRef idx="3">
              <a:schemeClr val="accent5"/>
            </a:effectRef>
            <a:fontRef idx="minor">
              <a:schemeClr val="lt1"/>
            </a:fontRef>
          </p:style>
          <p:txBody>
            <a:bodyPr tIns="36000" bIns="3600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１　</a:t>
              </a:r>
              <a:r>
                <a:rPr kumimoji="1" lang="ja-JP" altLang="en-US" sz="1400" b="1" i="0" u="none" strike="noStrike" kern="1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基本的事項</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sp>
        <p:nvSpPr>
          <p:cNvPr id="153" name="テキスト ボックス 152"/>
          <p:cNvSpPr txBox="1"/>
          <p:nvPr/>
        </p:nvSpPr>
        <p:spPr>
          <a:xfrm>
            <a:off x="28502" y="23081"/>
            <a:ext cx="6571743" cy="384721"/>
          </a:xfrm>
          <a:prstGeom prst="rect">
            <a:avLst/>
          </a:prstGeom>
          <a:noFill/>
        </p:spPr>
        <p:txBody>
          <a:bodyPr wrap="square" rtlCol="0">
            <a:spAutoFit/>
          </a:bodyPr>
          <a:lstStyle/>
          <a:p>
            <a:pPr lvl="0">
              <a:defRPr/>
            </a:pPr>
            <a:r>
              <a:rPr kumimoji="1" lang="ja-JP" altLang="en-US" sz="1900" b="1" i="0" u="sng"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900" b="1" i="0" u="sng"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「大阪府自殺対策</a:t>
            </a:r>
            <a:r>
              <a:rPr lang="ja-JP" altLang="en-US" sz="1900" b="1" u="sng" kern="0" dirty="0" smtClean="0">
                <a:solidFill>
                  <a:prstClr val="black"/>
                </a:solidFill>
                <a:latin typeface="ＭＳ ゴシック" panose="020B0609070205080204" pitchFamily="49" charset="-128"/>
                <a:ea typeface="ＭＳ ゴシック" panose="020B0609070205080204" pitchFamily="49" charset="-128"/>
              </a:rPr>
              <a:t>計画」（案</a:t>
            </a:r>
            <a:r>
              <a:rPr lang="ja-JP" altLang="en-US" sz="1900" b="1" u="sng" kern="0" dirty="0">
                <a:solidFill>
                  <a:prstClr val="black"/>
                </a:solidFill>
                <a:latin typeface="ＭＳ ゴシック" panose="020B0609070205080204" pitchFamily="49" charset="-128"/>
                <a:ea typeface="ＭＳ ゴシック" panose="020B0609070205080204" pitchFamily="49" charset="-128"/>
              </a:rPr>
              <a:t>）</a:t>
            </a:r>
            <a:r>
              <a:rPr kumimoji="1" lang="ja-JP" altLang="en-US" sz="1900" b="1" i="0" u="sng"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の概要</a:t>
            </a:r>
            <a:endParaRPr kumimoji="1" lang="ja-JP" altLang="en-US" sz="19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60" name="ホームベース 159"/>
          <p:cNvSpPr/>
          <p:nvPr/>
        </p:nvSpPr>
        <p:spPr>
          <a:xfrm>
            <a:off x="125785" y="4801840"/>
            <a:ext cx="4140000" cy="288000"/>
          </a:xfrm>
          <a:prstGeom prst="homePlate">
            <a:avLst/>
          </a:prstGeom>
          <a:ln/>
        </p:spPr>
        <p:style>
          <a:lnRef idx="0">
            <a:schemeClr val="accent5"/>
          </a:lnRef>
          <a:fillRef idx="3">
            <a:schemeClr val="accent5"/>
          </a:fillRef>
          <a:effectRef idx="3">
            <a:schemeClr val="accent5"/>
          </a:effectRef>
          <a:fontRef idx="minor">
            <a:schemeClr val="lt1"/>
          </a:fontRef>
        </p:style>
        <p:txBody>
          <a:bodyPr tIns="36000" bIns="3600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３　</a:t>
            </a:r>
            <a:r>
              <a:rPr kumimoji="1" lang="ja-JP" altLang="en-US" sz="1400" b="1" i="0" u="none" strike="noStrike" kern="1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基本的な考え方</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72" name="正方形/長方形 71"/>
          <p:cNvSpPr/>
          <p:nvPr/>
        </p:nvSpPr>
        <p:spPr>
          <a:xfrm>
            <a:off x="139157" y="8265368"/>
            <a:ext cx="6579686" cy="739766"/>
          </a:xfrm>
          <a:prstGeom prst="rect">
            <a:avLst/>
          </a:prstGeom>
          <a:solidFill>
            <a:schemeClr val="accent5">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marL="85725"/>
            <a:endParaRPr lang="en-US" altLang="ja-JP" sz="1100" dirty="0">
              <a:latin typeface="Meiryo UI" panose="020B0604030504040204" pitchFamily="50" charset="-128"/>
              <a:ea typeface="Meiryo UI" panose="020B0604030504040204" pitchFamily="50" charset="-128"/>
            </a:endParaRPr>
          </a:p>
        </p:txBody>
      </p:sp>
      <p:sp>
        <p:nvSpPr>
          <p:cNvPr id="4" name="Rectangle 2"/>
          <p:cNvSpPr>
            <a:spLocks noChangeArrowheads="1"/>
          </p:cNvSpPr>
          <p:nvPr/>
        </p:nvSpPr>
        <p:spPr bwMode="auto">
          <a:xfrm>
            <a:off x="8587346" y="854640"/>
            <a:ext cx="1687536" cy="100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6" name="AutoShape 383"/>
          <p:cNvSpPr>
            <a:spLocks noChangeArrowheads="1"/>
          </p:cNvSpPr>
          <p:nvPr/>
        </p:nvSpPr>
        <p:spPr bwMode="gray">
          <a:xfrm>
            <a:off x="125785" y="9166605"/>
            <a:ext cx="1900757" cy="204311"/>
          </a:xfrm>
          <a:prstGeom prst="flowChartAlternateProcess">
            <a:avLst/>
          </a:prstGeom>
          <a:noFill/>
          <a:ln w="9525" algn="ctr">
            <a:noFill/>
            <a:miter lim="800000"/>
            <a:headEnd/>
            <a:tailEnd/>
          </a:ln>
          <a:effectLst/>
          <a:extLst/>
        </p:spPr>
        <p:txBody>
          <a:bodyPr rot="0" vert="horz" wrap="square" lIns="0" tIns="0" rIns="0" bIns="0" anchor="t" anchorCtr="0" upright="1">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メイリオ" panose="020B0604030504040204" pitchFamily="50" charset="-128"/>
              </a:rPr>
              <a:t>&lt;</a:t>
            </a:r>
            <a:r>
              <a:rPr lang="ja-JP" altLang="en-US" sz="120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策定</a:t>
            </a:r>
            <a:r>
              <a:rPr kumimoji="1" lang="ja-JP" altLang="en-US" sz="1200" b="0" i="0" u="none" strike="noStrike" kern="1200" cap="none" spc="0" normalizeH="0" baseline="0" noProof="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メイリオ" panose="020B0604030504040204" pitchFamily="50" charset="-128"/>
              </a:rPr>
              <a:t>スケジュール</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メイリオ" panose="020B0604030504040204" pitchFamily="50" charset="-128"/>
              </a:rPr>
              <a:t>&gt;</a:t>
            </a:r>
          </a:p>
        </p:txBody>
      </p:sp>
      <p:sp>
        <p:nvSpPr>
          <p:cNvPr id="17" name="角丸四角形 16"/>
          <p:cNvSpPr/>
          <p:nvPr/>
        </p:nvSpPr>
        <p:spPr>
          <a:xfrm>
            <a:off x="139731" y="5125948"/>
            <a:ext cx="6613097" cy="54671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自殺</a:t>
            </a:r>
            <a:r>
              <a:rPr lang="ja-JP" altLang="en-US" sz="1000" dirty="0">
                <a:solidFill>
                  <a:schemeClr val="tx1"/>
                </a:solidFill>
                <a:latin typeface="HG丸ｺﾞｼｯｸM-PRO" panose="020F0600000000000000" pitchFamily="50" charset="-128"/>
                <a:ea typeface="HG丸ｺﾞｼｯｸM-PRO" panose="020F0600000000000000" pitchFamily="50" charset="-128"/>
              </a:rPr>
              <a:t>対策基本法第</a:t>
            </a:r>
            <a:r>
              <a:rPr lang="en-US" altLang="ja-JP" sz="1000" dirty="0">
                <a:solidFill>
                  <a:schemeClr val="tx1"/>
                </a:solidFill>
                <a:latin typeface="HG丸ｺﾞｼｯｸM-PRO" panose="020F0600000000000000" pitchFamily="50" charset="-128"/>
                <a:ea typeface="HG丸ｺﾞｼｯｸM-PRO" panose="020F0600000000000000" pitchFamily="50" charset="-128"/>
              </a:rPr>
              <a:t>13</a:t>
            </a:r>
            <a:r>
              <a:rPr lang="ja-JP" altLang="en-US" sz="1000" dirty="0">
                <a:solidFill>
                  <a:schemeClr val="tx1"/>
                </a:solidFill>
                <a:latin typeface="HG丸ｺﾞｼｯｸM-PRO" panose="020F0600000000000000" pitchFamily="50" charset="-128"/>
                <a:ea typeface="HG丸ｺﾞｼｯｸM-PRO" panose="020F0600000000000000" pitchFamily="50" charset="-128"/>
              </a:rPr>
              <a:t>条に基づき、</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国の自殺総合対策大綱</a:t>
            </a:r>
            <a:r>
              <a:rPr lang="ja-JP" altLang="en-US" sz="1000" dirty="0">
                <a:solidFill>
                  <a:schemeClr val="tx1"/>
                </a:solidFill>
                <a:latin typeface="HG丸ｺﾞｼｯｸM-PRO" panose="020F0600000000000000" pitchFamily="50" charset="-128"/>
                <a:ea typeface="HG丸ｺﾞｼｯｸM-PRO" panose="020F0600000000000000" pitchFamily="50" charset="-128"/>
              </a:rPr>
              <a:t>及び府における自殺の現状や大阪府自殺対策基本指針を踏まえたこれまでの取組みなどを勘案し</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つの</a:t>
            </a:r>
            <a:r>
              <a:rPr lang="ja-JP" altLang="en-US" sz="1000" dirty="0">
                <a:solidFill>
                  <a:schemeClr val="tx1"/>
                </a:solidFill>
                <a:latin typeface="HG丸ｺﾞｼｯｸM-PRO" panose="020F0600000000000000" pitchFamily="50" charset="-128"/>
                <a:ea typeface="HG丸ｺﾞｼｯｸM-PRO" panose="020F0600000000000000" pitchFamily="50" charset="-128"/>
              </a:rPr>
              <a:t>基本的な認識の下、</a:t>
            </a:r>
            <a:r>
              <a:rPr lang="en-US" altLang="ja-JP" sz="1000" dirty="0">
                <a:solidFill>
                  <a:schemeClr val="tx1"/>
                </a:solidFill>
                <a:latin typeface="HG丸ｺﾞｼｯｸM-PRO" panose="020F0600000000000000" pitchFamily="50" charset="-128"/>
                <a:ea typeface="HG丸ｺﾞｼｯｸM-PRO" panose="020F0600000000000000" pitchFamily="50" charset="-128"/>
              </a:rPr>
              <a:t>7</a:t>
            </a:r>
            <a:r>
              <a:rPr lang="ja-JP" altLang="en-US" sz="1000" dirty="0" err="1">
                <a:solidFill>
                  <a:schemeClr val="tx1"/>
                </a:solidFill>
                <a:latin typeface="HG丸ｺﾞｼｯｸM-PRO" panose="020F0600000000000000" pitchFamily="50" charset="-128"/>
                <a:ea typeface="HG丸ｺﾞｼｯｸM-PRO" panose="020F0600000000000000" pitchFamily="50" charset="-128"/>
              </a:rPr>
              <a:t>つの</a:t>
            </a:r>
            <a:r>
              <a:rPr lang="ja-JP" altLang="en-US" sz="1000" dirty="0">
                <a:solidFill>
                  <a:schemeClr val="tx1"/>
                </a:solidFill>
                <a:latin typeface="HG丸ｺﾞｼｯｸM-PRO" panose="020F0600000000000000" pitchFamily="50" charset="-128"/>
                <a:ea typeface="HG丸ｺﾞｼｯｸM-PRO" panose="020F0600000000000000" pitchFamily="50" charset="-128"/>
              </a:rPr>
              <a:t>基本的な方針に沿って、当面</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marL="85725"/>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特</a:t>
            </a:r>
            <a:r>
              <a:rPr lang="ja-JP" altLang="en-US" sz="1000" dirty="0">
                <a:solidFill>
                  <a:schemeClr val="tx1"/>
                </a:solidFill>
                <a:latin typeface="HG丸ｺﾞｼｯｸM-PRO" panose="020F0600000000000000" pitchFamily="50" charset="-128"/>
                <a:ea typeface="HG丸ｺﾞｼｯｸM-PRO" panose="020F0600000000000000" pitchFamily="50" charset="-128"/>
              </a:rPr>
              <a:t>に集中的に取組まなければならない施策として、</a:t>
            </a:r>
            <a:r>
              <a:rPr lang="en-US" altLang="ja-JP" sz="1000" dirty="0">
                <a:solidFill>
                  <a:schemeClr val="tx1"/>
                </a:solidFill>
                <a:latin typeface="HG丸ｺﾞｼｯｸM-PRO" panose="020F0600000000000000" pitchFamily="50" charset="-128"/>
                <a:ea typeface="HG丸ｺﾞｼｯｸM-PRO" panose="020F0600000000000000" pitchFamily="50" charset="-128"/>
              </a:rPr>
              <a:t>11</a:t>
            </a:r>
            <a:r>
              <a:rPr lang="ja-JP" altLang="en-US" sz="1000" dirty="0">
                <a:solidFill>
                  <a:schemeClr val="tx1"/>
                </a:solidFill>
                <a:latin typeface="HG丸ｺﾞｼｯｸM-PRO" panose="020F0600000000000000" pitchFamily="50" charset="-128"/>
                <a:ea typeface="HG丸ｺﾞｼｯｸM-PRO" panose="020F0600000000000000" pitchFamily="50" charset="-128"/>
              </a:rPr>
              <a:t>の重点施策を設定する 。</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10" name="グループ化 9"/>
          <p:cNvGrpSpPr/>
          <p:nvPr/>
        </p:nvGrpSpPr>
        <p:grpSpPr>
          <a:xfrm>
            <a:off x="-23255" y="1863470"/>
            <a:ext cx="6912002" cy="2888145"/>
            <a:chOff x="-15615" y="1975376"/>
            <a:chExt cx="6912002" cy="2784264"/>
          </a:xfrm>
        </p:grpSpPr>
        <p:sp>
          <p:nvSpPr>
            <p:cNvPr id="155" name="正方形/長方形 154"/>
            <p:cNvSpPr/>
            <p:nvPr/>
          </p:nvSpPr>
          <p:spPr>
            <a:xfrm>
              <a:off x="116632" y="2102108"/>
              <a:ext cx="6624736" cy="26575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57" name="ホームベース 156"/>
            <p:cNvSpPr/>
            <p:nvPr/>
          </p:nvSpPr>
          <p:spPr>
            <a:xfrm>
              <a:off x="116632" y="1975376"/>
              <a:ext cx="4140000" cy="277641"/>
            </a:xfrm>
            <a:prstGeom prst="homePlate">
              <a:avLst/>
            </a:prstGeom>
            <a:ln/>
          </p:spPr>
          <p:style>
            <a:lnRef idx="0">
              <a:schemeClr val="accent5"/>
            </a:lnRef>
            <a:fillRef idx="3">
              <a:schemeClr val="accent5"/>
            </a:fillRef>
            <a:effectRef idx="3">
              <a:schemeClr val="accent5"/>
            </a:effectRef>
            <a:fontRef idx="minor">
              <a:schemeClr val="lt1"/>
            </a:fontRef>
          </p:style>
          <p:txBody>
            <a:bodyPr tIns="36000" bIns="3600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２</a:t>
              </a:r>
              <a:r>
                <a:rPr kumimoji="1" lang="ja-JP" altLang="en-US" sz="1400" b="1" i="0" u="none" strike="noStrike" kern="1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1" lang="ja-JP" altLang="en-US" sz="1400" b="1" i="0" u="none" strike="noStrike" kern="1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現状とこれまでの</a:t>
              </a:r>
              <a:r>
                <a:rPr lang="ja-JP" altLang="en-US" sz="1400" b="1" kern="100" dirty="0" smtClean="0">
                  <a:solidFill>
                    <a:prstClr val="white"/>
                  </a:solidFill>
                  <a:latin typeface="HG丸ｺﾞｼｯｸM-PRO" panose="020F0600000000000000" pitchFamily="50" charset="-128"/>
                  <a:ea typeface="HG丸ｺﾞｼｯｸM-PRO" panose="020F0600000000000000" pitchFamily="50" charset="-128"/>
                  <a:cs typeface="Times New Roman" panose="02020603050405020304" pitchFamily="18" charset="0"/>
                </a:rPr>
                <a:t>取組</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nvGrpSpPr>
            <p:cNvPr id="9" name="グループ化 8"/>
            <p:cNvGrpSpPr/>
            <p:nvPr/>
          </p:nvGrpSpPr>
          <p:grpSpPr>
            <a:xfrm>
              <a:off x="174320" y="2765379"/>
              <a:ext cx="3490113" cy="1329178"/>
              <a:chOff x="174320" y="2750460"/>
              <a:chExt cx="3490113" cy="1364468"/>
            </a:xfrm>
          </p:grpSpPr>
          <p:graphicFrame>
            <p:nvGraphicFramePr>
              <p:cNvPr id="57" name="グラフ 56"/>
              <p:cNvGraphicFramePr/>
              <p:nvPr>
                <p:extLst>
                  <p:ext uri="{D42A27DB-BD31-4B8C-83A1-F6EECF244321}">
                    <p14:modId xmlns:p14="http://schemas.microsoft.com/office/powerpoint/2010/main" val="91286701"/>
                  </p:ext>
                </p:extLst>
              </p:nvPr>
            </p:nvGraphicFramePr>
            <p:xfrm>
              <a:off x="174320" y="2750460"/>
              <a:ext cx="3099394" cy="1263279"/>
            </p:xfrm>
            <a:graphic>
              <a:graphicData uri="http://schemas.openxmlformats.org/drawingml/2006/chart">
                <c:chart xmlns:c="http://schemas.openxmlformats.org/drawingml/2006/chart" xmlns:r="http://schemas.openxmlformats.org/officeDocument/2006/relationships" r:id="rId3"/>
              </a:graphicData>
            </a:graphic>
          </p:graphicFrame>
          <p:sp>
            <p:nvSpPr>
              <p:cNvPr id="58" name="テキスト ボックス 57">
                <a:extLst>
                  <a:ext uri="{FF2B5EF4-FFF2-40B4-BE49-F238E27FC236}">
                    <a16:creationId xmlns:a16="http://schemas.microsoft.com/office/drawing/2014/main" id="{4AF5FBA0-2F40-482E-9510-4B15C2DE648D}"/>
                  </a:ext>
                </a:extLst>
              </p:cNvPr>
              <p:cNvSpPr txBox="1"/>
              <p:nvPr/>
            </p:nvSpPr>
            <p:spPr>
              <a:xfrm>
                <a:off x="2114825" y="3961040"/>
                <a:ext cx="1549608" cy="153888"/>
              </a:xfrm>
              <a:prstGeom prst="rect">
                <a:avLst/>
              </a:prstGeom>
              <a:noFill/>
              <a:ln>
                <a:noFill/>
              </a:ln>
            </p:spPr>
            <p:txBody>
              <a:bodyPr wrap="square" rtlCol="0">
                <a:spAutoFit/>
              </a:bodyPr>
              <a:lstStyle/>
              <a:p>
                <a:pPr algn="ctr"/>
                <a:r>
                  <a:rPr kumimoji="1" lang="ja-JP" altLang="en-US" sz="400" dirty="0">
                    <a:latin typeface="Meiryo UI" panose="020B0604030504040204" pitchFamily="50" charset="-128"/>
                    <a:ea typeface="Meiryo UI" panose="020B0604030504040204" pitchFamily="50" charset="-128"/>
                  </a:rPr>
                  <a:t>出典：地域における自殺の基礎資料</a:t>
                </a:r>
              </a:p>
            </p:txBody>
          </p:sp>
        </p:grpSp>
        <p:sp>
          <p:nvSpPr>
            <p:cNvPr id="7" name="テキスト ボックス 6"/>
            <p:cNvSpPr txBox="1"/>
            <p:nvPr/>
          </p:nvSpPr>
          <p:spPr>
            <a:xfrm>
              <a:off x="61888" y="2491271"/>
              <a:ext cx="3365512" cy="369332"/>
            </a:xfrm>
            <a:prstGeom prst="rect">
              <a:avLst/>
            </a:prstGeom>
            <a:noFill/>
          </p:spPr>
          <p:txBody>
            <a:bodyPr wrap="square" rtlCol="0">
              <a:spAutoFit/>
            </a:bodyPr>
            <a:lstStyle/>
            <a:p>
              <a:pPr marL="171450" indent="-85725">
                <a:buFont typeface="Wingdings" panose="05000000000000000000" pitchFamily="2" charset="2"/>
                <a:buChar char="Ø"/>
              </a:pPr>
              <a:r>
                <a:rPr lang="ja-JP" altLang="en-US" sz="900" dirty="0" smtClean="0">
                  <a:latin typeface="HG丸ｺﾞｼｯｸM-PRO" panose="020F0600000000000000" pitchFamily="50" charset="-128"/>
                  <a:ea typeface="HG丸ｺﾞｼｯｸM-PRO" panose="020F0600000000000000" pitchFamily="50" charset="-128"/>
                </a:rPr>
                <a:t>自殺者数</a:t>
              </a:r>
              <a:endParaRPr lang="en-US" altLang="ja-JP" sz="900" dirty="0">
                <a:latin typeface="HG丸ｺﾞｼｯｸM-PRO" panose="020F0600000000000000" pitchFamily="50" charset="-128"/>
                <a:ea typeface="HG丸ｺﾞｼｯｸM-PRO" panose="020F0600000000000000" pitchFamily="50" charset="-128"/>
              </a:endParaRPr>
            </a:p>
            <a:p>
              <a:pPr marL="85725"/>
              <a:r>
                <a:rPr lang="ja-JP" altLang="en-US" sz="900" dirty="0">
                  <a:latin typeface="HG丸ｺﾞｼｯｸM-PRO" panose="020F0600000000000000" pitchFamily="50" charset="-128"/>
                  <a:ea typeface="HG丸ｺﾞｼｯｸM-PRO" panose="020F0600000000000000" pitchFamily="50" charset="-128"/>
                </a:rPr>
                <a:t>　・減少傾向を維持していたが、令和</a:t>
              </a:r>
              <a:r>
                <a:rPr lang="en-US" altLang="ja-JP" sz="900" dirty="0">
                  <a:latin typeface="HG丸ｺﾞｼｯｸM-PRO" panose="020F0600000000000000" pitchFamily="50" charset="-128"/>
                  <a:ea typeface="HG丸ｺﾞｼｯｸM-PRO" panose="020F0600000000000000" pitchFamily="50" charset="-128"/>
                </a:rPr>
                <a:t>2</a:t>
              </a:r>
              <a:r>
                <a:rPr lang="ja-JP" altLang="en-US" sz="900" dirty="0">
                  <a:latin typeface="HG丸ｺﾞｼｯｸM-PRO" panose="020F0600000000000000" pitchFamily="50" charset="-128"/>
                  <a:ea typeface="HG丸ｺﾞｼｯｸM-PRO" panose="020F0600000000000000" pitchFamily="50" charset="-128"/>
                </a:rPr>
                <a:t>年は前年より増加</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63" name="角丸四角形 62"/>
            <p:cNvSpPr/>
            <p:nvPr/>
          </p:nvSpPr>
          <p:spPr>
            <a:xfrm>
              <a:off x="139387" y="2315897"/>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現状</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4" name="角丸四角形 63"/>
            <p:cNvSpPr/>
            <p:nvPr/>
          </p:nvSpPr>
          <p:spPr>
            <a:xfrm>
              <a:off x="130508" y="4051346"/>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これまでの</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取組み</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5" name="テキスト ボックス 64"/>
            <p:cNvSpPr txBox="1"/>
            <p:nvPr/>
          </p:nvSpPr>
          <p:spPr>
            <a:xfrm>
              <a:off x="3421333" y="2519800"/>
              <a:ext cx="3274959" cy="1200329"/>
            </a:xfrm>
            <a:prstGeom prst="rect">
              <a:avLst/>
            </a:prstGeom>
            <a:noFill/>
          </p:spPr>
          <p:txBody>
            <a:bodyPr wrap="square" rtlCol="0">
              <a:spAutoFit/>
            </a:bodyPr>
            <a:lstStyle/>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特に</a:t>
              </a:r>
              <a:r>
                <a:rPr lang="en-US" altLang="ja-JP" sz="900" dirty="0">
                  <a:latin typeface="HG丸ｺﾞｼｯｸM-PRO" panose="020F0600000000000000" pitchFamily="50" charset="-128"/>
                  <a:ea typeface="HG丸ｺﾞｼｯｸM-PRO" panose="020F0600000000000000" pitchFamily="50" charset="-128"/>
                </a:rPr>
                <a:t>20</a:t>
              </a:r>
              <a:r>
                <a:rPr lang="ja-JP" altLang="en-US" sz="900" dirty="0">
                  <a:latin typeface="HG丸ｺﾞｼｯｸM-PRO" panose="020F0600000000000000" pitchFamily="50" charset="-128"/>
                  <a:ea typeface="HG丸ｺﾞｼｯｸM-PRO" panose="020F0600000000000000" pitchFamily="50" charset="-128"/>
                </a:rPr>
                <a:t>歳未満の自殺が増加</a:t>
              </a:r>
              <a:r>
                <a:rPr lang="en-US" altLang="ja-JP" sz="900" dirty="0">
                  <a:latin typeface="HG丸ｺﾞｼｯｸM-PRO" panose="020F0600000000000000" pitchFamily="50" charset="-128"/>
                  <a:ea typeface="HG丸ｺﾞｼｯｸM-PRO" panose="020F0600000000000000" pitchFamily="50" charset="-128"/>
                </a:rPr>
                <a:t/>
              </a:r>
              <a:br>
                <a:rPr lang="en-US" altLang="ja-JP" sz="900" dirty="0">
                  <a:latin typeface="HG丸ｺﾞｼｯｸM-PRO" panose="020F0600000000000000" pitchFamily="50" charset="-128"/>
                  <a:ea typeface="HG丸ｺﾞｼｯｸM-PRO" panose="020F0600000000000000" pitchFamily="50" charset="-128"/>
                </a:rPr>
              </a:br>
              <a:r>
                <a:rPr lang="ja-JP" altLang="en-US" sz="900" dirty="0">
                  <a:latin typeface="HG丸ｺﾞｼｯｸM-PRO" panose="020F0600000000000000" pitchFamily="50" charset="-128"/>
                  <a:ea typeface="HG丸ｺﾞｼｯｸM-PRO" panose="020F0600000000000000" pitchFamily="50" charset="-128"/>
                </a:rPr>
                <a:t>・男性：平成</a:t>
              </a:r>
              <a:r>
                <a:rPr lang="en-US" altLang="ja-JP" sz="900" dirty="0">
                  <a:latin typeface="HG丸ｺﾞｼｯｸM-PRO" panose="020F0600000000000000" pitchFamily="50" charset="-128"/>
                  <a:ea typeface="HG丸ｺﾞｼｯｸM-PRO" panose="020F0600000000000000" pitchFamily="50" charset="-128"/>
                </a:rPr>
                <a:t>24</a:t>
              </a:r>
              <a:r>
                <a:rPr lang="ja-JP" altLang="en-US" sz="900" dirty="0" smtClean="0">
                  <a:latin typeface="HG丸ｺﾞｼｯｸM-PRO" panose="020F0600000000000000" pitchFamily="50" charset="-128"/>
                  <a:ea typeface="HG丸ｺﾞｼｯｸM-PRO" panose="020F0600000000000000" pitchFamily="50" charset="-128"/>
                </a:rPr>
                <a:t>年 </a:t>
              </a:r>
              <a:r>
                <a:rPr lang="en-US" altLang="ja-JP" sz="900" dirty="0" smtClean="0">
                  <a:latin typeface="HG丸ｺﾞｼｯｸM-PRO" panose="020F0600000000000000" pitchFamily="50" charset="-128"/>
                  <a:ea typeface="HG丸ｺﾞｼｯｸM-PRO" panose="020F0600000000000000" pitchFamily="50" charset="-128"/>
                </a:rPr>
                <a:t>15</a:t>
              </a:r>
              <a:r>
                <a:rPr lang="ja-JP" altLang="en-US" sz="900" dirty="0">
                  <a:latin typeface="HG丸ｺﾞｼｯｸM-PRO" panose="020F0600000000000000" pitchFamily="50" charset="-128"/>
                  <a:ea typeface="HG丸ｺﾞｼｯｸM-PRO" panose="020F0600000000000000" pitchFamily="50" charset="-128"/>
                </a:rPr>
                <a:t>名 ⇒ 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 </a:t>
              </a:r>
              <a:r>
                <a:rPr lang="en-US" altLang="ja-JP" sz="900" dirty="0">
                  <a:latin typeface="HG丸ｺﾞｼｯｸM-PRO" panose="020F0600000000000000" pitchFamily="50" charset="-128"/>
                  <a:ea typeface="HG丸ｺﾞｼｯｸM-PRO" panose="020F0600000000000000" pitchFamily="50" charset="-128"/>
                </a:rPr>
                <a:t>33</a:t>
              </a:r>
              <a:r>
                <a:rPr lang="ja-JP" altLang="en-US" sz="900" dirty="0">
                  <a:latin typeface="HG丸ｺﾞｼｯｸM-PRO" panose="020F0600000000000000" pitchFamily="50" charset="-128"/>
                  <a:ea typeface="HG丸ｺﾞｼｯｸM-PRO" panose="020F0600000000000000" pitchFamily="50" charset="-128"/>
                </a:rPr>
                <a:t>名</a:t>
              </a:r>
              <a:endParaRPr lang="en-US" altLang="ja-JP" sz="900" dirty="0">
                <a:latin typeface="HG丸ｺﾞｼｯｸM-PRO" panose="020F0600000000000000" pitchFamily="50" charset="-128"/>
                <a:ea typeface="HG丸ｺﾞｼｯｸM-PRO" panose="020F0600000000000000" pitchFamily="50" charset="-128"/>
              </a:endParaRPr>
            </a:p>
            <a:p>
              <a:pPr marL="85725"/>
              <a:r>
                <a:rPr lang="en-US" altLang="ja-JP" sz="900" dirty="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・女性：平成</a:t>
              </a:r>
              <a:r>
                <a:rPr lang="en-US" altLang="ja-JP" sz="900" dirty="0">
                  <a:latin typeface="HG丸ｺﾞｼｯｸM-PRO" panose="020F0600000000000000" pitchFamily="50" charset="-128"/>
                  <a:ea typeface="HG丸ｺﾞｼｯｸM-PRO" panose="020F0600000000000000" pitchFamily="50" charset="-128"/>
                </a:rPr>
                <a:t>24</a:t>
              </a:r>
              <a:r>
                <a:rPr lang="ja-JP" altLang="en-US" sz="900" dirty="0" smtClean="0">
                  <a:latin typeface="HG丸ｺﾞｼｯｸM-PRO" panose="020F0600000000000000" pitchFamily="50" charset="-128"/>
                  <a:ea typeface="HG丸ｺﾞｼｯｸM-PRO" panose="020F0600000000000000" pitchFamily="50" charset="-128"/>
                </a:rPr>
                <a:t>年  </a:t>
              </a:r>
              <a:r>
                <a:rPr lang="en-US" altLang="ja-JP" sz="900" dirty="0">
                  <a:latin typeface="HG丸ｺﾞｼｯｸM-PRO" panose="020F0600000000000000" pitchFamily="50" charset="-128"/>
                  <a:ea typeface="HG丸ｺﾞｼｯｸM-PRO" panose="020F0600000000000000" pitchFamily="50" charset="-128"/>
                </a:rPr>
                <a:t>8</a:t>
              </a:r>
              <a:r>
                <a:rPr lang="ja-JP" altLang="en-US" sz="900" dirty="0">
                  <a:latin typeface="HG丸ｺﾞｼｯｸM-PRO" panose="020F0600000000000000" pitchFamily="50" charset="-128"/>
                  <a:ea typeface="HG丸ｺﾞｼｯｸM-PRO" panose="020F0600000000000000" pitchFamily="50" charset="-128"/>
                </a:rPr>
                <a:t>名 ⇒ 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 </a:t>
              </a:r>
              <a:r>
                <a:rPr lang="en-US" altLang="ja-JP" sz="900" dirty="0">
                  <a:latin typeface="HG丸ｺﾞｼｯｸM-PRO" panose="020F0600000000000000" pitchFamily="50" charset="-128"/>
                  <a:ea typeface="HG丸ｺﾞｼｯｸM-PRO" panose="020F0600000000000000" pitchFamily="50" charset="-128"/>
                </a:rPr>
                <a:t>22</a:t>
              </a:r>
              <a:r>
                <a:rPr lang="ja-JP" altLang="en-US" sz="900" dirty="0">
                  <a:latin typeface="HG丸ｺﾞｼｯｸM-PRO" panose="020F0600000000000000" pitchFamily="50" charset="-128"/>
                  <a:ea typeface="HG丸ｺﾞｼｯｸM-PRO" panose="020F0600000000000000" pitchFamily="50" charset="-128"/>
                </a:rPr>
                <a:t>名</a:t>
              </a:r>
              <a:r>
                <a:rPr lang="en-US" altLang="ja-JP" sz="900" dirty="0">
                  <a:latin typeface="HG丸ｺﾞｼｯｸM-PRO" panose="020F0600000000000000" pitchFamily="50" charset="-128"/>
                  <a:ea typeface="HG丸ｺﾞｼｯｸM-PRO" panose="020F0600000000000000" pitchFamily="50" charset="-128"/>
                </a:rPr>
                <a:t>  </a:t>
              </a:r>
              <a:endParaRPr lang="en-US" altLang="ja-JP" sz="900" dirty="0" smtClean="0">
                <a:latin typeface="HG丸ｺﾞｼｯｸM-PRO" panose="020F0600000000000000" pitchFamily="50" charset="-128"/>
                <a:ea typeface="HG丸ｺﾞｼｯｸM-PRO" panose="020F0600000000000000" pitchFamily="50" charset="-128"/>
              </a:endParaRPr>
            </a:p>
            <a:p>
              <a:pPr marL="85725"/>
              <a:endParaRPr lang="en-US" altLang="ja-JP" sz="900" dirty="0" smtClean="0">
                <a:latin typeface="HG丸ｺﾞｼｯｸM-PRO" panose="020F0600000000000000" pitchFamily="50" charset="-128"/>
                <a:ea typeface="HG丸ｺﾞｼｯｸM-PRO" panose="020F0600000000000000" pitchFamily="50" charset="-128"/>
              </a:endParaRPr>
            </a:p>
            <a:p>
              <a:pPr marL="85725"/>
              <a:endParaRPr lang="en-US" altLang="ja-JP" sz="900" dirty="0">
                <a:latin typeface="HG丸ｺﾞｼｯｸM-PRO" panose="020F0600000000000000" pitchFamily="50" charset="-128"/>
                <a:ea typeface="HG丸ｺﾞｼｯｸM-PRO" panose="020F0600000000000000" pitchFamily="50" charset="-128"/>
              </a:endParaRPr>
            </a:p>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自殺死亡率（</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人口</a:t>
              </a:r>
              <a:r>
                <a:rPr lang="en-US" altLang="ja-JP" sz="900" dirty="0">
                  <a:latin typeface="HG丸ｺﾞｼｯｸM-PRO" panose="020F0600000000000000" pitchFamily="50" charset="-128"/>
                  <a:ea typeface="HG丸ｺﾞｼｯｸM-PRO" panose="020F0600000000000000" pitchFamily="50" charset="-128"/>
                </a:rPr>
                <a:t>10</a:t>
              </a:r>
              <a:r>
                <a:rPr lang="ja-JP" altLang="en-US" sz="900" smtClean="0">
                  <a:latin typeface="HG丸ｺﾞｼｯｸM-PRO" panose="020F0600000000000000" pitchFamily="50" charset="-128"/>
                  <a:ea typeface="HG丸ｺﾞｼｯｸM-PRO" panose="020F0600000000000000" pitchFamily="50" charset="-128"/>
                </a:rPr>
                <a:t>万人当たりの自殺者数</a:t>
              </a:r>
              <a:r>
                <a:rPr lang="ja-JP" altLang="en-US" sz="900" dirty="0">
                  <a:latin typeface="HG丸ｺﾞｼｯｸM-PRO" panose="020F0600000000000000" pitchFamily="50" charset="-128"/>
                  <a:ea typeface="HG丸ｺﾞｼｯｸM-PRO" panose="020F0600000000000000" pitchFamily="50" charset="-128"/>
                </a:rPr>
                <a:t>）</a:t>
              </a:r>
              <a:r>
                <a:rPr lang="en-US" altLang="ja-JP" sz="900" dirty="0">
                  <a:latin typeface="HG丸ｺﾞｼｯｸM-PRO" panose="020F0600000000000000" pitchFamily="50" charset="-128"/>
                  <a:ea typeface="HG丸ｺﾞｼｯｸM-PRO" panose="020F0600000000000000" pitchFamily="50" charset="-128"/>
                </a:rPr>
                <a:t/>
              </a:r>
              <a:br>
                <a:rPr lang="en-US" altLang="ja-JP" sz="900" dirty="0">
                  <a:latin typeface="HG丸ｺﾞｼｯｸM-PRO" panose="020F0600000000000000" pitchFamily="50" charset="-128"/>
                  <a:ea typeface="HG丸ｺﾞｼｯｸM-PRO" panose="020F0600000000000000" pitchFamily="50" charset="-128"/>
                </a:rPr>
              </a:br>
              <a:r>
                <a:rPr lang="ja-JP" altLang="en-US" sz="900" dirty="0">
                  <a:latin typeface="HG丸ｺﾞｼｯｸM-PRO" panose="020F0600000000000000" pitchFamily="50" charset="-128"/>
                  <a:ea typeface="HG丸ｺﾞｼｯｸM-PRO" panose="020F0600000000000000" pitchFamily="50" charset="-128"/>
                </a:rPr>
                <a:t>・低下傾向を維持していたが、令和</a:t>
              </a:r>
              <a:r>
                <a:rPr lang="en-US" altLang="ja-JP" sz="900" dirty="0">
                  <a:latin typeface="HG丸ｺﾞｼｯｸM-PRO" panose="020F0600000000000000" pitchFamily="50" charset="-128"/>
                  <a:ea typeface="HG丸ｺﾞｼｯｸM-PRO" panose="020F0600000000000000" pitchFamily="50" charset="-128"/>
                </a:rPr>
                <a:t>2</a:t>
              </a:r>
              <a:r>
                <a:rPr lang="ja-JP" altLang="en-US" sz="900" dirty="0">
                  <a:latin typeface="HG丸ｺﾞｼｯｸM-PRO" panose="020F0600000000000000" pitchFamily="50" charset="-128"/>
                  <a:ea typeface="HG丸ｺﾞｼｯｸM-PRO" panose="020F0600000000000000" pitchFamily="50" charset="-128"/>
                </a:rPr>
                <a:t>年は前年より上昇</a:t>
              </a:r>
              <a:endParaRPr lang="en-US" altLang="ja-JP" sz="900" dirty="0">
                <a:latin typeface="HG丸ｺﾞｼｯｸM-PRO" panose="020F0600000000000000" pitchFamily="50" charset="-128"/>
                <a:ea typeface="HG丸ｺﾞｼｯｸM-PRO" panose="020F0600000000000000" pitchFamily="50" charset="-128"/>
              </a:endParaRPr>
            </a:p>
            <a:p>
              <a:pPr marL="85725"/>
              <a:r>
                <a:rPr lang="ja-JP" altLang="en-US" sz="900" dirty="0">
                  <a:latin typeface="HG丸ｺﾞｼｯｸM-PRO" panose="020F0600000000000000" pitchFamily="50" charset="-128"/>
                  <a:ea typeface="HG丸ｺﾞｼｯｸM-PRO" panose="020F0600000000000000" pitchFamily="50" charset="-128"/>
                </a:rPr>
                <a:t>  ・平成</a:t>
              </a:r>
              <a:r>
                <a:rPr lang="en-US" altLang="ja-JP" sz="900" dirty="0">
                  <a:latin typeface="HG丸ｺﾞｼｯｸM-PRO" panose="020F0600000000000000" pitchFamily="50" charset="-128"/>
                  <a:ea typeface="HG丸ｺﾞｼｯｸM-PRO" panose="020F0600000000000000" pitchFamily="50" charset="-128"/>
                </a:rPr>
                <a:t>24</a:t>
              </a:r>
              <a:r>
                <a:rPr lang="ja-JP" altLang="en-US" sz="900" dirty="0" smtClean="0">
                  <a:latin typeface="HG丸ｺﾞｼｯｸM-PRO" panose="020F0600000000000000" pitchFamily="50" charset="-128"/>
                  <a:ea typeface="HG丸ｺﾞｼｯｸM-PRO" panose="020F0600000000000000" pitchFamily="50" charset="-128"/>
                </a:rPr>
                <a:t>年</a:t>
              </a:r>
              <a:r>
                <a:rPr lang="ja-JP" altLang="en-US" sz="900" dirty="0" smtClean="0">
                  <a:solidFill>
                    <a:srgbClr val="FF0000"/>
                  </a:solidFill>
                  <a:latin typeface="HG丸ｺﾞｼｯｸM-PRO" panose="020F0600000000000000" pitchFamily="50" charset="-128"/>
                  <a:ea typeface="HG丸ｺﾞｼｯｸM-PRO" panose="020F0600000000000000" pitchFamily="50" charset="-128"/>
                </a:rPr>
                <a:t>：</a:t>
              </a:r>
              <a:r>
                <a:rPr lang="en-US" altLang="ja-JP" sz="900" dirty="0" smtClean="0">
                  <a:latin typeface="HG丸ｺﾞｼｯｸM-PRO" panose="020F0600000000000000" pitchFamily="50" charset="-128"/>
                  <a:ea typeface="HG丸ｺﾞｼｯｸM-PRO" panose="020F0600000000000000" pitchFamily="50" charset="-128"/>
                </a:rPr>
                <a:t>19.6</a:t>
              </a:r>
              <a:r>
                <a:rPr lang="ja-JP" altLang="en-US" sz="900" dirty="0">
                  <a:latin typeface="HG丸ｺﾞｼｯｸM-PRO" panose="020F0600000000000000" pitchFamily="50" charset="-128"/>
                  <a:ea typeface="HG丸ｺﾞｼｯｸM-PRO" panose="020F0600000000000000" pitchFamily="50" charset="-128"/>
                </a:rPr>
                <a:t>　→　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a:t>
              </a:r>
              <a:r>
                <a:rPr lang="en-US" altLang="ja-JP" sz="900" dirty="0">
                  <a:latin typeface="HG丸ｺﾞｼｯｸM-PRO" panose="020F0600000000000000" pitchFamily="50" charset="-128"/>
                  <a:ea typeface="HG丸ｺﾞｼｯｸM-PRO" panose="020F0600000000000000" pitchFamily="50" charset="-128"/>
                </a:rPr>
                <a:t>15.6</a:t>
              </a:r>
              <a:endParaRPr lang="ja-JP" altLang="en-US" sz="900" dirty="0">
                <a:latin typeface="HG丸ｺﾞｼｯｸM-PRO" panose="020F0600000000000000" pitchFamily="50" charset="-128"/>
                <a:ea typeface="HG丸ｺﾞｼｯｸM-PRO" panose="020F0600000000000000" pitchFamily="50" charset="-128"/>
              </a:endParaRPr>
            </a:p>
          </p:txBody>
        </p:sp>
        <p:sp>
          <p:nvSpPr>
            <p:cNvPr id="67" name="テキスト ボックス 66"/>
            <p:cNvSpPr txBox="1"/>
            <p:nvPr/>
          </p:nvSpPr>
          <p:spPr>
            <a:xfrm>
              <a:off x="-15615" y="4266829"/>
              <a:ext cx="6912002" cy="489565"/>
            </a:xfrm>
            <a:prstGeom prst="rect">
              <a:avLst/>
            </a:prstGeom>
            <a:noFill/>
          </p:spPr>
          <p:txBody>
            <a:bodyPr wrap="square" rtlCol="0">
              <a:spAutoFit/>
            </a:bodyPr>
            <a:lstStyle/>
            <a:p>
              <a:pPr marL="171450" indent="-85725">
                <a:buFont typeface="Wingdings" panose="05000000000000000000" pitchFamily="2" charset="2"/>
                <a:buChar char="Ø"/>
              </a:pPr>
              <a:r>
                <a:rPr lang="ja-JP" altLang="en-US" sz="900" dirty="0" smtClean="0">
                  <a:latin typeface="HG丸ｺﾞｼｯｸM-PRO" panose="020F0600000000000000" pitchFamily="50" charset="-128"/>
                  <a:ea typeface="HG丸ｺﾞｼｯｸM-PRO" panose="020F0600000000000000" pitchFamily="50" charset="-128"/>
                </a:rPr>
                <a:t>大阪府自殺対策基本指針を踏まえ展開してきた、重点的な施策ごとの事業については、</a:t>
              </a:r>
              <a:r>
                <a:rPr lang="en-US" altLang="ja-JP" sz="900" dirty="0" smtClean="0">
                  <a:latin typeface="HG丸ｺﾞｼｯｸM-PRO" panose="020F0600000000000000" pitchFamily="50" charset="-128"/>
                  <a:ea typeface="HG丸ｺﾞｼｯｸM-PRO" panose="020F0600000000000000" pitchFamily="50" charset="-128"/>
                </a:rPr>
                <a:t>107</a:t>
              </a:r>
              <a:r>
                <a:rPr lang="ja-JP" altLang="en-US" sz="900" dirty="0" smtClean="0">
                  <a:latin typeface="HG丸ｺﾞｼｯｸM-PRO" panose="020F0600000000000000" pitchFamily="50" charset="-128"/>
                  <a:ea typeface="HG丸ｺﾞｼｯｸM-PRO" panose="020F0600000000000000" pitchFamily="50" charset="-128"/>
                </a:rPr>
                <a:t>事業中</a:t>
              </a:r>
              <a:r>
                <a:rPr lang="en-US" altLang="ja-JP" sz="900" dirty="0" smtClean="0">
                  <a:latin typeface="HG丸ｺﾞｼｯｸM-PRO" panose="020F0600000000000000" pitchFamily="50" charset="-128"/>
                  <a:ea typeface="HG丸ｺﾞｼｯｸM-PRO" panose="020F0600000000000000" pitchFamily="50" charset="-128"/>
                </a:rPr>
                <a:t>9</a:t>
              </a:r>
              <a:r>
                <a:rPr lang="ja-JP" altLang="en-US" sz="900" dirty="0" smtClean="0">
                  <a:latin typeface="HG丸ｺﾞｼｯｸM-PRO" panose="020F0600000000000000" pitchFamily="50" charset="-128"/>
                  <a:ea typeface="HG丸ｺﾞｼｯｸM-PRO" panose="020F0600000000000000" pitchFamily="50" charset="-128"/>
                </a:rPr>
                <a:t>割以上が目標を達成。</a:t>
              </a:r>
              <a:endParaRPr lang="en-US" altLang="ja-JP" sz="900" dirty="0" smtClean="0">
                <a:latin typeface="HG丸ｺﾞｼｯｸM-PRO" panose="020F0600000000000000" pitchFamily="50" charset="-128"/>
                <a:ea typeface="HG丸ｺﾞｼｯｸM-PRO" panose="020F0600000000000000" pitchFamily="50" charset="-128"/>
              </a:endParaRPr>
            </a:p>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また</a:t>
              </a:r>
              <a:r>
                <a:rPr lang="ja-JP" altLang="en-US" sz="900" dirty="0" smtClean="0">
                  <a:latin typeface="HG丸ｺﾞｼｯｸM-PRO" panose="020F0600000000000000" pitchFamily="50" charset="-128"/>
                  <a:ea typeface="HG丸ｺﾞｼｯｸM-PRO" panose="020F0600000000000000" pitchFamily="50" charset="-128"/>
                </a:rPr>
                <a:t>、府内各市町村</a:t>
              </a:r>
              <a:r>
                <a:rPr lang="ja-JP" altLang="en-US" sz="900" dirty="0">
                  <a:latin typeface="HG丸ｺﾞｼｯｸM-PRO" panose="020F0600000000000000" pitchFamily="50" charset="-128"/>
                  <a:ea typeface="HG丸ｺﾞｼｯｸM-PRO" panose="020F0600000000000000" pitchFamily="50" charset="-128"/>
                </a:rPr>
                <a:t>の</a:t>
              </a:r>
              <a:r>
                <a:rPr lang="ja-JP" altLang="en-US" sz="900" dirty="0" smtClean="0">
                  <a:latin typeface="HG丸ｺﾞｼｯｸM-PRO" panose="020F0600000000000000" pitchFamily="50" charset="-128"/>
                  <a:ea typeface="HG丸ｺﾞｼｯｸM-PRO" panose="020F0600000000000000" pitchFamily="50" charset="-128"/>
                </a:rPr>
                <a:t>自殺対策計画の策定については、</a:t>
              </a:r>
              <a:r>
                <a:rPr lang="en-US" altLang="ja-JP" sz="900" dirty="0" smtClean="0">
                  <a:latin typeface="HG丸ｺﾞｼｯｸM-PRO" panose="020F0600000000000000" pitchFamily="50" charset="-128"/>
                  <a:ea typeface="HG丸ｺﾞｼｯｸM-PRO" panose="020F0600000000000000" pitchFamily="50" charset="-128"/>
                </a:rPr>
                <a:t>43</a:t>
              </a:r>
              <a:r>
                <a:rPr lang="ja-JP" altLang="en-US" sz="900" dirty="0" smtClean="0">
                  <a:latin typeface="HG丸ｺﾞｼｯｸM-PRO" panose="020F0600000000000000" pitchFamily="50" charset="-128"/>
                  <a:ea typeface="HG丸ｺﾞｼｯｸM-PRO" panose="020F0600000000000000" pitchFamily="50" charset="-128"/>
                </a:rPr>
                <a:t>市町村すべてが令和</a:t>
              </a:r>
              <a:r>
                <a:rPr lang="en-US" altLang="ja-JP" sz="900" dirty="0" smtClean="0">
                  <a:latin typeface="HG丸ｺﾞｼｯｸM-PRO" panose="020F0600000000000000" pitchFamily="50" charset="-128"/>
                  <a:ea typeface="HG丸ｺﾞｼｯｸM-PRO" panose="020F0600000000000000" pitchFamily="50" charset="-128"/>
                </a:rPr>
                <a:t>3</a:t>
              </a:r>
              <a:r>
                <a:rPr lang="ja-JP" altLang="en-US" sz="900" dirty="0" smtClean="0">
                  <a:latin typeface="HG丸ｺﾞｼｯｸM-PRO" panose="020F0600000000000000" pitchFamily="50" charset="-128"/>
                  <a:ea typeface="HG丸ｺﾞｼｯｸM-PRO" panose="020F0600000000000000" pitchFamily="50" charset="-128"/>
                </a:rPr>
                <a:t>年度までに策定済み。</a:t>
              </a:r>
              <a:endParaRPr lang="en-US" altLang="ja-JP" sz="900" dirty="0" smtClean="0">
                <a:latin typeface="HG丸ｺﾞｼｯｸM-PRO" panose="020F0600000000000000" pitchFamily="50" charset="-128"/>
                <a:ea typeface="HG丸ｺﾞｼｯｸM-PRO" panose="020F0600000000000000" pitchFamily="50" charset="-128"/>
              </a:endParaRPr>
            </a:p>
            <a:p>
              <a:pPr marL="171450" indent="-85725">
                <a:buFont typeface="Wingdings" panose="05000000000000000000" pitchFamily="2" charset="2"/>
                <a:buChar char="Ø"/>
              </a:pPr>
              <a:r>
                <a:rPr lang="ja-JP" altLang="en-US" sz="900" dirty="0" smtClean="0">
                  <a:latin typeface="HG丸ｺﾞｼｯｸM-PRO" panose="020F0600000000000000" pitchFamily="50" charset="-128"/>
                  <a:ea typeface="HG丸ｺﾞｼｯｸM-PRO" panose="020F0600000000000000" pitchFamily="50" charset="-128"/>
                </a:rPr>
                <a:t>しかし、府内の自殺者数については、令和</a:t>
              </a:r>
              <a:r>
                <a:rPr lang="en-US" altLang="ja-JP" sz="900" dirty="0" smtClean="0">
                  <a:latin typeface="HG丸ｺﾞｼｯｸM-PRO" panose="020F0600000000000000" pitchFamily="50" charset="-128"/>
                  <a:ea typeface="HG丸ｺﾞｼｯｸM-PRO" panose="020F0600000000000000" pitchFamily="50" charset="-128"/>
                </a:rPr>
                <a:t>2</a:t>
              </a:r>
              <a:r>
                <a:rPr lang="ja-JP" altLang="en-US" sz="900" dirty="0" smtClean="0">
                  <a:latin typeface="HG丸ｺﾞｼｯｸM-PRO" panose="020F0600000000000000" pitchFamily="50" charset="-128"/>
                  <a:ea typeface="HG丸ｺﾞｼｯｸM-PRO" panose="020F0600000000000000" pitchFamily="50" charset="-128"/>
                </a:rPr>
                <a:t>年に増加に転じ、令和３年の自殺者数は平成</a:t>
              </a:r>
              <a:r>
                <a:rPr lang="en-US" altLang="ja-JP" sz="900" dirty="0" smtClean="0">
                  <a:latin typeface="HG丸ｺﾞｼｯｸM-PRO" panose="020F0600000000000000" pitchFamily="50" charset="-128"/>
                  <a:ea typeface="HG丸ｺﾞｼｯｸM-PRO" panose="020F0600000000000000" pitchFamily="50" charset="-128"/>
                </a:rPr>
                <a:t>29</a:t>
              </a:r>
              <a:r>
                <a:rPr lang="ja-JP" altLang="en-US" sz="900" dirty="0" smtClean="0">
                  <a:latin typeface="HG丸ｺﾞｼｯｸM-PRO" panose="020F0600000000000000" pitchFamily="50" charset="-128"/>
                  <a:ea typeface="HG丸ｺﾞｼｯｸM-PRO" panose="020F0600000000000000" pitchFamily="50" charset="-128"/>
                </a:rPr>
                <a:t>年より増加。</a:t>
              </a:r>
              <a:endParaRPr lang="en-US" altLang="ja-JP" sz="900" dirty="0" smtClean="0">
                <a:latin typeface="HG丸ｺﾞｼｯｸM-PRO" panose="020F0600000000000000" pitchFamily="50" charset="-128"/>
                <a:ea typeface="HG丸ｺﾞｼｯｸM-PRO" panose="020F0600000000000000" pitchFamily="50" charset="-128"/>
              </a:endParaRPr>
            </a:p>
          </p:txBody>
        </p:sp>
      </p:grpSp>
      <p:grpSp>
        <p:nvGrpSpPr>
          <p:cNvPr id="16" name="グループ化 15"/>
          <p:cNvGrpSpPr/>
          <p:nvPr/>
        </p:nvGrpSpPr>
        <p:grpSpPr>
          <a:xfrm>
            <a:off x="0" y="5711574"/>
            <a:ext cx="9372896" cy="2322879"/>
            <a:chOff x="-3111" y="5445899"/>
            <a:chExt cx="9372896" cy="2322879"/>
          </a:xfrm>
        </p:grpSpPr>
        <p:sp>
          <p:nvSpPr>
            <p:cNvPr id="68" name="角丸四角形 67"/>
            <p:cNvSpPr/>
            <p:nvPr/>
          </p:nvSpPr>
          <p:spPr>
            <a:xfrm>
              <a:off x="130867" y="5445899"/>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基本的な認識</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9" name="角丸四角形 68"/>
            <p:cNvSpPr/>
            <p:nvPr/>
          </p:nvSpPr>
          <p:spPr>
            <a:xfrm>
              <a:off x="128439" y="6231469"/>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基本的な方針</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1" name="角丸四角形 70"/>
            <p:cNvSpPr/>
            <p:nvPr/>
          </p:nvSpPr>
          <p:spPr>
            <a:xfrm>
              <a:off x="3403542" y="5445899"/>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rPr>
                <a:t>重点施策</a:t>
              </a:r>
              <a:endParaRPr kumimoji="1" lang="ja-JP" altLang="en-US" sz="1100" b="1"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10978" y="5628744"/>
              <a:ext cx="3399604" cy="907941"/>
            </a:xfrm>
            <a:prstGeom prst="rect">
              <a:avLst/>
            </a:prstGeom>
            <a:noFill/>
          </p:spPr>
          <p:txBody>
            <a:bodyPr wrap="square" rtlCol="0">
              <a:spAutoFit/>
            </a:bodyPr>
            <a:lstStyle/>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１．自殺は、その多くが追い込まれた末の死である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２．自殺は大きな社会問題であり</a:t>
              </a:r>
              <a:r>
                <a:rPr lang="ja-JP" altLang="en-US" sz="900" dirty="0" smtClean="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あらゆる</a:t>
              </a:r>
              <a:r>
                <a:rPr lang="ja-JP" altLang="en-US" sz="900" dirty="0" smtClean="0">
                  <a:latin typeface="HG丸ｺﾞｼｯｸM-PRO" panose="020F0600000000000000" pitchFamily="50" charset="-128"/>
                  <a:ea typeface="HG丸ｺﾞｼｯｸM-PRO" panose="020F0600000000000000" pitchFamily="50" charset="-128"/>
                </a:rPr>
                <a:t>主体が連携し、</a:t>
              </a:r>
              <a:endParaRPr lang="en-US" altLang="ja-JP" sz="900" dirty="0" smtClean="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府域</a:t>
              </a:r>
              <a:r>
                <a:rPr lang="ja-JP" altLang="en-US" sz="900" dirty="0">
                  <a:latin typeface="HG丸ｺﾞｼｯｸM-PRO" panose="020F0600000000000000" pitchFamily="50" charset="-128"/>
                  <a:ea typeface="HG丸ｺﾞｼｯｸM-PRO" panose="020F0600000000000000" pitchFamily="50" charset="-128"/>
                </a:rPr>
                <a:t>全体で対策を推進する</a:t>
              </a:r>
            </a:p>
            <a:p>
              <a:endParaRPr kumimoji="1" lang="ja-JP" altLang="en-US" dirty="0"/>
            </a:p>
          </p:txBody>
        </p:sp>
        <p:sp>
          <p:nvSpPr>
            <p:cNvPr id="84" name="テキスト ボックス 83"/>
            <p:cNvSpPr txBox="1"/>
            <p:nvPr/>
          </p:nvSpPr>
          <p:spPr>
            <a:xfrm>
              <a:off x="-3111" y="6419691"/>
              <a:ext cx="6161607" cy="1349087"/>
            </a:xfrm>
            <a:prstGeom prst="rect">
              <a:avLst/>
            </a:prstGeom>
            <a:noFill/>
          </p:spPr>
          <p:txBody>
            <a:bodyPr wrap="square" rtlCol="0">
              <a:spAutoFit/>
            </a:bodyPr>
            <a:lstStyle/>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１．生きることの包括的な支援として取組む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２．府民一人ひとりの問題として取組む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３．社会的要因を踏まえて取組む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４．</a:t>
              </a:r>
              <a:r>
                <a:rPr lang="ja-JP" altLang="en-US" sz="900" dirty="0" smtClean="0">
                  <a:latin typeface="HG丸ｺﾞｼｯｸM-PRO" panose="020F0600000000000000" pitchFamily="50" charset="-128"/>
                  <a:ea typeface="HG丸ｺﾞｼｯｸM-PRO" panose="020F0600000000000000" pitchFamily="50" charset="-128"/>
                </a:rPr>
                <a:t>事前対応、</a:t>
              </a:r>
              <a:r>
                <a:rPr lang="ja-JP" altLang="en-US" sz="900" dirty="0">
                  <a:latin typeface="HG丸ｺﾞｼｯｸM-PRO" panose="020F0600000000000000" pitchFamily="50" charset="-128"/>
                  <a:ea typeface="HG丸ｺﾞｼｯｸM-PRO" panose="020F0600000000000000" pitchFamily="50" charset="-128"/>
                </a:rPr>
                <a:t>危機対応、事後</a:t>
              </a:r>
              <a:r>
                <a:rPr lang="ja-JP" altLang="en-US" sz="900" dirty="0" smtClean="0">
                  <a:latin typeface="HG丸ｺﾞｼｯｸM-PRO" panose="020F0600000000000000" pitchFamily="50" charset="-128"/>
                  <a:ea typeface="HG丸ｺﾞｼｯｸM-PRO" panose="020F0600000000000000" pitchFamily="50" charset="-128"/>
                </a:rPr>
                <a:t>対応ごとに</a:t>
              </a:r>
              <a:r>
                <a:rPr lang="ja-JP" altLang="en-US" sz="900" dirty="0">
                  <a:latin typeface="HG丸ｺﾞｼｯｸM-PRO" panose="020F0600000000000000" pitchFamily="50" charset="-128"/>
                  <a:ea typeface="HG丸ｺﾞｼｯｸM-PRO" panose="020F0600000000000000" pitchFamily="50" charset="-128"/>
                </a:rPr>
                <a:t>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５．自殺の実態に基づき継続的に取組む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６．関連施策との有機的な連携を強化して総合的に取組む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７．市町村、関係団体、民間団体等との連携・協働を</a:t>
              </a:r>
              <a:r>
                <a:rPr lang="ja-JP" altLang="en-US" sz="900" dirty="0" smtClean="0">
                  <a:latin typeface="HG丸ｺﾞｼｯｸM-PRO" panose="020F0600000000000000" pitchFamily="50" charset="-128"/>
                  <a:ea typeface="HG丸ｺﾞｼｯｸM-PRO" panose="020F0600000000000000" pitchFamily="50" charset="-128"/>
                </a:rPr>
                <a:t>推進する</a:t>
              </a:r>
              <a:endParaRPr lang="ja-JP" altLang="en-US" sz="900" dirty="0">
                <a:latin typeface="HG丸ｺﾞｼｯｸM-PRO" panose="020F0600000000000000" pitchFamily="50" charset="-128"/>
                <a:ea typeface="HG丸ｺﾞｼｯｸM-PRO" panose="020F0600000000000000" pitchFamily="50" charset="-128"/>
              </a:endParaRPr>
            </a:p>
          </p:txBody>
        </p:sp>
        <p:sp>
          <p:nvSpPr>
            <p:cNvPr id="87" name="テキスト ボックス 86"/>
            <p:cNvSpPr txBox="1"/>
            <p:nvPr/>
          </p:nvSpPr>
          <p:spPr>
            <a:xfrm>
              <a:off x="3208178" y="5618727"/>
              <a:ext cx="6161607" cy="2067233"/>
            </a:xfrm>
            <a:prstGeom prst="rect">
              <a:avLst/>
            </a:prstGeom>
            <a:noFill/>
          </p:spPr>
          <p:txBody>
            <a:bodyPr wrap="square" rtlCol="0">
              <a:spAutoFit/>
            </a:bodyPr>
            <a:lstStyle/>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１．府民のこころの健康づくりを進める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２．府民一人ひとりの気づきと見守りを促す</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３．社会的な取組みで自殺を防ぐ</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４．自殺対策に関わる人材</a:t>
              </a:r>
              <a:r>
                <a:rPr lang="ja-JP" altLang="en-US" sz="900" dirty="0" smtClean="0">
                  <a:latin typeface="HG丸ｺﾞｼｯｸM-PRO" panose="020F0600000000000000" pitchFamily="50" charset="-128"/>
                  <a:ea typeface="HG丸ｺﾞｼｯｸM-PRO" panose="020F0600000000000000" pitchFamily="50" charset="-128"/>
                </a:rPr>
                <a:t>の養成</a:t>
              </a:r>
              <a:r>
                <a:rPr lang="ja-JP" altLang="en-US" sz="900" dirty="0">
                  <a:latin typeface="HG丸ｺﾞｼｯｸM-PRO" panose="020F0600000000000000" pitchFamily="50" charset="-128"/>
                  <a:ea typeface="HG丸ｺﾞｼｯｸM-PRO" panose="020F0600000000000000" pitchFamily="50" charset="-128"/>
                </a:rPr>
                <a:t>及び資質の向上を図る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５．適切な精神科医療を受けられるようにする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６．自殺未遂者の再度の自殺企図を防ぐ</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７．遺された人の支援を充実する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８．自殺の状況に関する調査・分析を推進する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９．関連施策との有機的な連携と民間団体等との協働を推進する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１０．地域レベルの実践的な取組みを支援する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b="1" u="sng" dirty="0">
                  <a:latin typeface="HG丸ｺﾞｼｯｸM-PRO" panose="020F0600000000000000" pitchFamily="50" charset="-128"/>
                  <a:ea typeface="HG丸ｺﾞｼｯｸM-PRO" panose="020F0600000000000000" pitchFamily="50" charset="-128"/>
                </a:rPr>
                <a:t>１１．子ども・若者の自殺対策を推進</a:t>
              </a:r>
              <a:r>
                <a:rPr lang="ja-JP" altLang="en-US" sz="900" b="1" u="sng" dirty="0" smtClean="0">
                  <a:latin typeface="HG丸ｺﾞｼｯｸM-PRO" panose="020F0600000000000000" pitchFamily="50" charset="-128"/>
                  <a:ea typeface="HG丸ｺﾞｼｯｸM-PRO" panose="020F0600000000000000" pitchFamily="50" charset="-128"/>
                </a:rPr>
                <a:t>する</a:t>
              </a:r>
              <a:r>
                <a:rPr lang="en-US" altLang="ja-JP" sz="900" b="1" u="sng" dirty="0" smtClean="0">
                  <a:latin typeface="HG丸ｺﾞｼｯｸM-PRO" panose="020F0600000000000000" pitchFamily="50" charset="-128"/>
                  <a:ea typeface="HG丸ｺﾞｼｯｸM-PRO" panose="020F0600000000000000" pitchFamily="50" charset="-128"/>
                </a:rPr>
                <a:t>【</a:t>
              </a:r>
              <a:r>
                <a:rPr lang="ja-JP" altLang="en-US" sz="900" b="1" u="sng" dirty="0" smtClean="0">
                  <a:latin typeface="HG丸ｺﾞｼｯｸM-PRO" panose="020F0600000000000000" pitchFamily="50" charset="-128"/>
                  <a:ea typeface="HG丸ｺﾞｼｯｸM-PRO" panose="020F0600000000000000" pitchFamily="50" charset="-128"/>
                </a:rPr>
                <a:t>追加</a:t>
              </a:r>
              <a:r>
                <a:rPr lang="en-US" altLang="ja-JP" sz="900" b="1" u="sng" dirty="0">
                  <a:latin typeface="HG丸ｺﾞｼｯｸM-PRO" panose="020F0600000000000000" pitchFamily="50" charset="-128"/>
                  <a:ea typeface="HG丸ｺﾞｼｯｸM-PRO" panose="020F0600000000000000" pitchFamily="50" charset="-128"/>
                </a:rPr>
                <a:t>】</a:t>
              </a:r>
              <a:endParaRPr lang="ja-JP" altLang="en-US" sz="900" b="1" u="sng" dirty="0">
                <a:latin typeface="HG丸ｺﾞｼｯｸM-PRO" panose="020F0600000000000000" pitchFamily="50" charset="-128"/>
                <a:ea typeface="HG丸ｺﾞｼｯｸM-PRO" panose="020F0600000000000000" pitchFamily="50" charset="-128"/>
              </a:endParaRPr>
            </a:p>
          </p:txBody>
        </p:sp>
      </p:grpSp>
      <p:sp>
        <p:nvSpPr>
          <p:cNvPr id="89" name="テキスト ボックス 88"/>
          <p:cNvSpPr txBox="1"/>
          <p:nvPr/>
        </p:nvSpPr>
        <p:spPr>
          <a:xfrm>
            <a:off x="166156" y="7824859"/>
            <a:ext cx="6161607" cy="1182375"/>
          </a:xfrm>
          <a:prstGeom prst="rect">
            <a:avLst/>
          </a:prstGeom>
          <a:noFill/>
        </p:spPr>
        <p:txBody>
          <a:bodyPr wrap="square" rtlCol="0">
            <a:spAutoFit/>
          </a:bodyPr>
          <a:lstStyle/>
          <a:p>
            <a:pPr marL="171450" indent="-85725">
              <a:lnSpc>
                <a:spcPts val="1700"/>
              </a:lnSpc>
              <a:buFont typeface="Wingdings" panose="05000000000000000000" pitchFamily="2" charset="2"/>
              <a:buChar char="Ø"/>
            </a:pPr>
            <a:endParaRPr lang="en-US" altLang="ja-JP" sz="1000" b="1" dirty="0" smtClean="0">
              <a:latin typeface="HG丸ｺﾞｼｯｸM-PRO" panose="020F0600000000000000" pitchFamily="50" charset="-128"/>
              <a:ea typeface="HG丸ｺﾞｼｯｸM-PRO" panose="020F0600000000000000" pitchFamily="50" charset="-128"/>
            </a:endParaRPr>
          </a:p>
          <a:p>
            <a:pPr marL="171450" indent="-85725">
              <a:lnSpc>
                <a:spcPts val="1700"/>
              </a:lnSpc>
              <a:buFont typeface="Wingdings" panose="05000000000000000000" pitchFamily="2" charset="2"/>
              <a:buChar char="Ø"/>
            </a:pPr>
            <a:endParaRPr lang="en-US" altLang="ja-JP" sz="1000" b="1" dirty="0">
              <a:latin typeface="HG丸ｺﾞｼｯｸM-PRO" panose="020F0600000000000000" pitchFamily="50" charset="-128"/>
              <a:ea typeface="HG丸ｺﾞｼｯｸM-PRO" panose="020F0600000000000000" pitchFamily="50" charset="-128"/>
            </a:endParaRPr>
          </a:p>
          <a:p>
            <a:pPr marL="85725">
              <a:lnSpc>
                <a:spcPts val="1700"/>
              </a:lnSpc>
            </a:pPr>
            <a:r>
              <a:rPr lang="ja-JP" altLang="en-US" sz="1100" b="1" u="sng" dirty="0" smtClean="0">
                <a:latin typeface="HG丸ｺﾞｼｯｸM-PRO" panose="020F0600000000000000" pitchFamily="50" charset="-128"/>
                <a:ea typeface="HG丸ｺﾞｼｯｸM-PRO" panose="020F0600000000000000" pitchFamily="50" charset="-128"/>
              </a:rPr>
              <a:t>計</a:t>
            </a:r>
            <a:r>
              <a:rPr lang="ja-JP" altLang="en-US" sz="1100" b="1" u="sng" dirty="0">
                <a:latin typeface="HG丸ｺﾞｼｯｸM-PRO" panose="020F0600000000000000" pitchFamily="50" charset="-128"/>
                <a:ea typeface="HG丸ｺﾞｼｯｸM-PRO" panose="020F0600000000000000" pitchFamily="50" charset="-128"/>
              </a:rPr>
              <a:t>画期間中、府内の自殺者数の減少傾向を維持する。</a:t>
            </a:r>
            <a:endParaRPr lang="en-US" altLang="ja-JP" sz="1100" b="1" u="sng" dirty="0">
              <a:latin typeface="HG丸ｺﾞｼｯｸM-PRO" panose="020F0600000000000000" pitchFamily="50" charset="-128"/>
              <a:ea typeface="HG丸ｺﾞｼｯｸM-PRO" panose="020F0600000000000000" pitchFamily="50" charset="-128"/>
            </a:endParaRPr>
          </a:p>
          <a:p>
            <a:pPr marL="85725">
              <a:lnSpc>
                <a:spcPts val="1700"/>
              </a:lnSpc>
            </a:pPr>
            <a:r>
              <a:rPr lang="en-US" altLang="ja-JP" sz="1100" b="1" dirty="0" smtClean="0">
                <a:latin typeface="HG丸ｺﾞｼｯｸM-PRO" panose="020F0600000000000000" pitchFamily="50" charset="-128"/>
                <a:ea typeface="HG丸ｺﾞｼｯｸM-PRO" panose="020F0600000000000000" pitchFamily="50" charset="-128"/>
              </a:rPr>
              <a:t>【</a:t>
            </a:r>
            <a:r>
              <a:rPr lang="ja-JP" altLang="en-US" sz="1100" b="1" dirty="0" smtClean="0">
                <a:latin typeface="HG丸ｺﾞｼｯｸM-PRO" panose="020F0600000000000000" pitchFamily="50" charset="-128"/>
                <a:ea typeface="HG丸ｺﾞｼｯｸM-PRO" panose="020F0600000000000000" pitchFamily="50" charset="-128"/>
              </a:rPr>
              <a:t>指標</a:t>
            </a:r>
            <a:r>
              <a:rPr lang="ja-JP" altLang="en-US" sz="1100" b="1" dirty="0">
                <a:latin typeface="HG丸ｺﾞｼｯｸM-PRO" panose="020F0600000000000000" pitchFamily="50" charset="-128"/>
                <a:ea typeface="HG丸ｺﾞｼｯｸM-PRO" panose="020F0600000000000000" pitchFamily="50" charset="-128"/>
              </a:rPr>
              <a:t>：令和</a:t>
            </a:r>
            <a:r>
              <a:rPr lang="en-US" altLang="ja-JP" sz="1100" b="1" dirty="0">
                <a:latin typeface="HG丸ｺﾞｼｯｸM-PRO" panose="020F0600000000000000" pitchFamily="50" charset="-128"/>
                <a:ea typeface="HG丸ｺﾞｼｯｸM-PRO" panose="020F0600000000000000" pitchFamily="50" charset="-128"/>
              </a:rPr>
              <a:t>9</a:t>
            </a:r>
            <a:r>
              <a:rPr lang="ja-JP" altLang="en-US" sz="1100" b="1" dirty="0">
                <a:latin typeface="HG丸ｺﾞｼｯｸM-PRO" panose="020F0600000000000000" pitchFamily="50" charset="-128"/>
                <a:ea typeface="HG丸ｺﾞｼｯｸM-PRO" panose="020F0600000000000000" pitchFamily="50" charset="-128"/>
              </a:rPr>
              <a:t>年の自殺死亡率を</a:t>
            </a:r>
            <a:r>
              <a:rPr lang="en-US" altLang="ja-JP" sz="1100" b="1" dirty="0" smtClean="0">
                <a:latin typeface="HG丸ｺﾞｼｯｸM-PRO" panose="020F0600000000000000" pitchFamily="50" charset="-128"/>
                <a:ea typeface="HG丸ｺﾞｼｯｸM-PRO" panose="020F0600000000000000" pitchFamily="50" charset="-128"/>
              </a:rPr>
              <a:t>13.0</a:t>
            </a:r>
            <a:r>
              <a:rPr lang="ja-JP" altLang="en-US" sz="1100" b="1">
                <a:latin typeface="HG丸ｺﾞｼｯｸM-PRO" panose="020F0600000000000000" pitchFamily="50" charset="-128"/>
                <a:ea typeface="HG丸ｺﾞｼｯｸM-PRO" panose="020F0600000000000000" pitchFamily="50" charset="-128"/>
              </a:rPr>
              <a:t>以下</a:t>
            </a:r>
            <a:r>
              <a:rPr lang="ja-JP" altLang="en-US" sz="1100" b="1" smtClean="0">
                <a:latin typeface="HG丸ｺﾞｼｯｸM-PRO" panose="020F0600000000000000" pitchFamily="50" charset="-128"/>
                <a:ea typeface="HG丸ｺﾞｼｯｸM-PRO" panose="020F0600000000000000" pitchFamily="50" charset="-128"/>
              </a:rPr>
              <a:t>（</a:t>
            </a:r>
            <a:r>
              <a:rPr lang="en-US" altLang="ja-JP" sz="1100" b="1" dirty="0" smtClean="0">
                <a:latin typeface="HG丸ｺﾞｼｯｸM-PRO" panose="020F0600000000000000" pitchFamily="50" charset="-128"/>
                <a:ea typeface="HG丸ｺﾞｼｯｸM-PRO" panose="020F0600000000000000" pitchFamily="50" charset="-128"/>
              </a:rPr>
              <a:t>※</a:t>
            </a:r>
            <a:r>
              <a:rPr lang="ja-JP" altLang="en-US" sz="1100" b="1" dirty="0" smtClean="0">
                <a:latin typeface="HG丸ｺﾞｼｯｸM-PRO" panose="020F0600000000000000" pitchFamily="50" charset="-128"/>
                <a:ea typeface="HG丸ｺﾞｼｯｸM-PRO" panose="020F0600000000000000" pitchFamily="50" charset="-128"/>
              </a:rPr>
              <a:t>）</a:t>
            </a:r>
            <a:r>
              <a:rPr lang="ja-JP" altLang="en-US" sz="1100" b="1" dirty="0">
                <a:latin typeface="HG丸ｺﾞｼｯｸM-PRO" panose="020F0600000000000000" pitchFamily="50" charset="-128"/>
                <a:ea typeface="HG丸ｺﾞｼｯｸM-PRO" panose="020F0600000000000000" pitchFamily="50" charset="-128"/>
              </a:rPr>
              <a:t>とする </a:t>
            </a:r>
            <a:r>
              <a:rPr lang="en-US" altLang="ja-JP" sz="1100" b="1" dirty="0" smtClean="0">
                <a:latin typeface="HG丸ｺﾞｼｯｸM-PRO" panose="020F0600000000000000" pitchFamily="50" charset="-128"/>
                <a:ea typeface="HG丸ｺﾞｼｯｸM-PRO" panose="020F0600000000000000" pitchFamily="50" charset="-128"/>
              </a:rPr>
              <a:t>】</a:t>
            </a:r>
            <a:endParaRPr lang="en-US" altLang="ja-JP" sz="1100" b="1" dirty="0">
              <a:latin typeface="HG丸ｺﾞｼｯｸM-PRO" panose="020F0600000000000000" pitchFamily="50" charset="-128"/>
              <a:ea typeface="HG丸ｺﾞｼｯｸM-PRO" panose="020F0600000000000000" pitchFamily="50" charset="-128"/>
            </a:endParaRPr>
          </a:p>
          <a:p>
            <a:pPr marL="85725">
              <a:lnSpc>
                <a:spcPts val="1700"/>
              </a:lnSpc>
            </a:pPr>
            <a:r>
              <a:rPr lang="ja-JP" altLang="en-US" sz="900" dirty="0">
                <a:latin typeface="HG丸ｺﾞｼｯｸM-PRO" panose="020F0600000000000000" pitchFamily="50" charset="-128"/>
                <a:ea typeface="HG丸ｺﾞｼｯｸM-PRO" panose="020F0600000000000000" pitchFamily="50" charset="-128"/>
              </a:rPr>
              <a:t>（</a:t>
            </a:r>
            <a:r>
              <a:rPr lang="en-US"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国大綱の数値目標（令和</a:t>
            </a:r>
            <a:r>
              <a:rPr lang="en-US" altLang="ja-JP" sz="900" dirty="0">
                <a:latin typeface="HG丸ｺﾞｼｯｸM-PRO" panose="020F0600000000000000" pitchFamily="50" charset="-128"/>
                <a:ea typeface="HG丸ｺﾞｼｯｸM-PRO" panose="020F0600000000000000" pitchFamily="50" charset="-128"/>
              </a:rPr>
              <a:t>8</a:t>
            </a:r>
            <a:r>
              <a:rPr lang="ja-JP" altLang="en-US" sz="900" dirty="0">
                <a:latin typeface="HG丸ｺﾞｼｯｸM-PRO" panose="020F0600000000000000" pitchFamily="50" charset="-128"/>
                <a:ea typeface="HG丸ｺﾞｼｯｸM-PRO" panose="020F0600000000000000" pitchFamily="50" charset="-128"/>
              </a:rPr>
              <a:t>年：</a:t>
            </a:r>
            <a:r>
              <a:rPr lang="en-US" altLang="ja-JP" sz="900" dirty="0">
                <a:latin typeface="HG丸ｺﾞｼｯｸM-PRO" panose="020F0600000000000000" pitchFamily="50" charset="-128"/>
                <a:ea typeface="HG丸ｺﾞｼｯｸM-PRO" panose="020F0600000000000000" pitchFamily="50" charset="-128"/>
              </a:rPr>
              <a:t>13.0</a:t>
            </a:r>
            <a:r>
              <a:rPr lang="ja-JP" altLang="en-US" sz="900" dirty="0">
                <a:latin typeface="HG丸ｺﾞｼｯｸM-PRO" panose="020F0600000000000000" pitchFamily="50" charset="-128"/>
                <a:ea typeface="HG丸ｺﾞｼｯｸM-PRO" panose="020F0600000000000000" pitchFamily="50" charset="-128"/>
              </a:rPr>
              <a:t>以下）を参考に設定</a:t>
            </a:r>
            <a:r>
              <a:rPr lang="ja-JP" altLang="en-US" sz="800" dirty="0">
                <a:latin typeface="Meiryo UI" panose="020B0604030504040204" pitchFamily="50" charset="-128"/>
                <a:ea typeface="Meiryo UI" panose="020B0604030504040204" pitchFamily="50" charset="-128"/>
              </a:rPr>
              <a:t>）</a:t>
            </a:r>
          </a:p>
        </p:txBody>
      </p:sp>
      <p:sp>
        <p:nvSpPr>
          <p:cNvPr id="91" name="角丸四角形 90"/>
          <p:cNvSpPr/>
          <p:nvPr/>
        </p:nvSpPr>
        <p:spPr>
          <a:xfrm>
            <a:off x="131550" y="8086382"/>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HG丸ｺﾞｼｯｸM-PRO" panose="020F0600000000000000" pitchFamily="50" charset="-128"/>
                <a:ea typeface="HG丸ｺﾞｼｯｸM-PRO" panose="020F0600000000000000" pitchFamily="50" charset="-128"/>
              </a:rPr>
              <a:t>全体目標</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graphicFrame>
        <p:nvGraphicFramePr>
          <p:cNvPr id="36" name="表 35"/>
          <p:cNvGraphicFramePr>
            <a:graphicFrameLocks noGrp="1"/>
          </p:cNvGraphicFramePr>
          <p:nvPr>
            <p:extLst>
              <p:ext uri="{D42A27DB-BD31-4B8C-83A1-F6EECF244321}">
                <p14:modId xmlns:p14="http://schemas.microsoft.com/office/powerpoint/2010/main" val="831547981"/>
              </p:ext>
            </p:extLst>
          </p:nvPr>
        </p:nvGraphicFramePr>
        <p:xfrm>
          <a:off x="1713891" y="9287841"/>
          <a:ext cx="5076000" cy="567148"/>
        </p:xfrm>
        <a:graphic>
          <a:graphicData uri="http://schemas.openxmlformats.org/drawingml/2006/table">
            <a:tbl>
              <a:tblPr>
                <a:tableStyleId>{5C22544A-7EE6-4342-B048-85BDC9FD1C3A}</a:tableStyleId>
              </a:tblPr>
              <a:tblGrid>
                <a:gridCol w="3420000">
                  <a:extLst>
                    <a:ext uri="{9D8B030D-6E8A-4147-A177-3AD203B41FA5}">
                      <a16:colId xmlns:a16="http://schemas.microsoft.com/office/drawing/2014/main" val="202659963"/>
                    </a:ext>
                  </a:extLst>
                </a:gridCol>
                <a:gridCol w="828000">
                  <a:extLst>
                    <a:ext uri="{9D8B030D-6E8A-4147-A177-3AD203B41FA5}">
                      <a16:colId xmlns:a16="http://schemas.microsoft.com/office/drawing/2014/main" val="1829811110"/>
                    </a:ext>
                  </a:extLst>
                </a:gridCol>
                <a:gridCol w="828000">
                  <a:extLst>
                    <a:ext uri="{9D8B030D-6E8A-4147-A177-3AD203B41FA5}">
                      <a16:colId xmlns:a16="http://schemas.microsoft.com/office/drawing/2014/main" val="709121778"/>
                    </a:ext>
                  </a:extLst>
                </a:gridCol>
              </a:tblGrid>
              <a:tr h="189049">
                <a:tc>
                  <a:txBody>
                    <a:bodyPr/>
                    <a:lstStyle/>
                    <a:p>
                      <a:pPr algn="l" fontAlgn="ctr"/>
                      <a:r>
                        <a:rPr lang="ja-JP" altLang="en-US" sz="1100" u="none" strike="noStrike" dirty="0" smtClean="0">
                          <a:effectLst/>
                          <a:latin typeface="HG丸ｺﾞｼｯｸM-PRO" panose="020F0600000000000000" pitchFamily="50" charset="-128"/>
                          <a:ea typeface="HG丸ｺﾞｼｯｸM-PRO" panose="020F0600000000000000" pitchFamily="50" charset="-128"/>
                        </a:rPr>
                        <a:t>～１月</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solidFill>
                      <a:schemeClr val="tx2">
                        <a:lumMod val="40000"/>
                        <a:lumOff val="60000"/>
                      </a:schemeClr>
                    </a:solidFill>
                  </a:tcPr>
                </a:tc>
                <a:tc>
                  <a:txBody>
                    <a:bodyPr/>
                    <a:lstStyle/>
                    <a:p>
                      <a:pPr algn="l" fontAlgn="ctr"/>
                      <a:r>
                        <a:rPr lang="ja-JP" altLang="en-US" sz="1100" u="none" strike="noStrike" dirty="0">
                          <a:effectLst/>
                          <a:latin typeface="HG丸ｺﾞｼｯｸM-PRO" panose="020F0600000000000000" pitchFamily="50" charset="-128"/>
                          <a:ea typeface="HG丸ｺﾞｼｯｸM-PRO" panose="020F0600000000000000" pitchFamily="50" charset="-128"/>
                        </a:rPr>
                        <a:t>２月</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solidFill>
                      <a:schemeClr val="tx2">
                        <a:lumMod val="40000"/>
                        <a:lumOff val="60000"/>
                      </a:schemeClr>
                    </a:solidFill>
                  </a:tcPr>
                </a:tc>
                <a:tc>
                  <a:txBody>
                    <a:bodyPr/>
                    <a:lstStyle/>
                    <a:p>
                      <a:pPr algn="l" fontAlgn="ctr"/>
                      <a:r>
                        <a:rPr lang="ja-JP" altLang="en-US" sz="1100" u="none" strike="noStrike" dirty="0">
                          <a:effectLst/>
                          <a:latin typeface="HG丸ｺﾞｼｯｸM-PRO" panose="020F0600000000000000" pitchFamily="50" charset="-128"/>
                          <a:ea typeface="HG丸ｺﾞｼｯｸM-PRO" panose="020F0600000000000000" pitchFamily="50" charset="-128"/>
                        </a:rPr>
                        <a:t>３月</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solidFill>
                      <a:schemeClr val="tx2">
                        <a:lumMod val="40000"/>
                        <a:lumOff val="60000"/>
                      </a:schemeClr>
                    </a:solidFill>
                  </a:tcPr>
                </a:tc>
                <a:extLst>
                  <a:ext uri="{0D108BD9-81ED-4DB2-BD59-A6C34878D82A}">
                    <a16:rowId xmlns:a16="http://schemas.microsoft.com/office/drawing/2014/main" val="217101106"/>
                  </a:ext>
                </a:extLst>
              </a:tr>
              <a:tr h="378099">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12894456"/>
                  </a:ext>
                </a:extLst>
              </a:tr>
            </a:tbl>
          </a:graphicData>
        </a:graphic>
      </p:graphicFrame>
      <p:sp>
        <p:nvSpPr>
          <p:cNvPr id="41" name="角丸四角形 40"/>
          <p:cNvSpPr/>
          <p:nvPr/>
        </p:nvSpPr>
        <p:spPr>
          <a:xfrm>
            <a:off x="6100333" y="9554859"/>
            <a:ext cx="537946" cy="214169"/>
          </a:xfrm>
          <a:prstGeom prst="roundRect">
            <a:avLst/>
          </a:prstGeom>
          <a:solidFill>
            <a:schemeClr val="bg1"/>
          </a:solidFill>
          <a:ln cmpd="tri">
            <a:prstDash val="solid"/>
          </a:ln>
        </p:spPr>
        <p:style>
          <a:lnRef idx="2">
            <a:schemeClr val="accent1">
              <a:shade val="50000"/>
            </a:schemeClr>
          </a:lnRef>
          <a:fillRef idx="1">
            <a:schemeClr val="accent1"/>
          </a:fillRef>
          <a:effectRef idx="0">
            <a:schemeClr val="accent1"/>
          </a:effectRef>
          <a:fontRef idx="minor">
            <a:schemeClr val="lt1"/>
          </a:fontRef>
        </p:style>
        <p:txBody>
          <a:bodyPr vert="horz" wrap="square" lIns="34892" tIns="34892" rIns="34892" bIns="34892"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計画</a:t>
            </a:r>
            <a:r>
              <a:rPr lang="ja-JP" altLang="en-US" sz="800" b="1" dirty="0">
                <a:solidFill>
                  <a:prstClr val="black"/>
                </a:solidFill>
                <a:latin typeface="HG丸ｺﾞｼｯｸM-PRO" panose="020F0600000000000000" pitchFamily="50" charset="-128"/>
                <a:ea typeface="HG丸ｺﾞｼｯｸM-PRO" panose="020F0600000000000000" pitchFamily="50" charset="-128"/>
              </a:rPr>
              <a:t>策定</a:t>
            </a:r>
            <a:endParaRPr kumimoji="1" lang="en-US" altLang="ja-JP" sz="5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正方形/長方形 41"/>
          <p:cNvSpPr/>
          <p:nvPr/>
        </p:nvSpPr>
        <p:spPr>
          <a:xfrm>
            <a:off x="5131507" y="9529094"/>
            <a:ext cx="648072" cy="262171"/>
          </a:xfrm>
          <a:prstGeom prst="rect">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vert="horz" wrap="square" lIns="34892" tIns="0" rIns="34892"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パブリック</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コメント実施</a:t>
            </a:r>
            <a:endParaRPr kumimoji="1" lang="en-US" altLang="ja-JP" sz="7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ホームベース 43"/>
          <p:cNvSpPr/>
          <p:nvPr/>
        </p:nvSpPr>
        <p:spPr>
          <a:xfrm>
            <a:off x="1739913" y="9489506"/>
            <a:ext cx="3378173" cy="341348"/>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lIns="34892" tIns="34892" rIns="34892" bIns="34892"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自殺対策推進本部担当者会議、自殺対策審議会での意見を踏まえ検討</a:t>
            </a:r>
            <a:endParaRPr kumimoji="1" lang="en-US" altLang="ja-JP" sz="8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3660286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明朝"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2" ma:contentTypeDescription="新しいドキュメントを作成します。" ma:contentTypeScope="" ma:versionID="d768b147d438f47c1093bbb282a1436b">
  <xsd:schema xmlns:xsd="http://www.w3.org/2001/XMLSchema" xmlns:xs="http://www.w3.org/2001/XMLSchema" xmlns:p="http://schemas.microsoft.com/office/2006/metadata/properties" xmlns:ns2="593365d6-ff8f-42ea-b041-1cf5a6bd90ad" xmlns:ns3="37ef2d1b-1235-44d9-8c81-ea4e54386f8b" targetNamespace="http://schemas.microsoft.com/office/2006/metadata/properties" ma:root="true" ma:fieldsID="d1bb835cc652d21d17a3641e173e7e6b" ns2:_="" ns3:_="">
    <xsd:import namespace="593365d6-ff8f-42ea-b041-1cf5a6bd90ad"/>
    <xsd:import namespace="37ef2d1b-1235-44d9-8c81-ea4e54386f8b"/>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3365d6-ff8f-42ea-b041-1cf5a6bd90ad"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593365d6-ff8f-42ea-b041-1cf5a6bd90ad" xsi:nil="true"/>
  </documentManagement>
</p:properties>
</file>

<file path=customXml/itemProps1.xml><?xml version="1.0" encoding="utf-8"?>
<ds:datastoreItem xmlns:ds="http://schemas.openxmlformats.org/officeDocument/2006/customXml" ds:itemID="{EFE641A1-DB53-434A-8356-3EFC5C34AB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3365d6-ff8f-42ea-b041-1cf5a6bd90ad"/>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086A0FF-B647-4965-913B-8EAF7BA1EDBB}">
  <ds:schemaRefs>
    <ds:schemaRef ds:uri="http://schemas.microsoft.com/sharepoint/v3/contenttype/forms"/>
  </ds:schemaRefs>
</ds:datastoreItem>
</file>

<file path=customXml/itemProps3.xml><?xml version="1.0" encoding="utf-8"?>
<ds:datastoreItem xmlns:ds="http://schemas.openxmlformats.org/officeDocument/2006/customXml" ds:itemID="{86C10886-5F67-4D14-A95A-CA8BF384C546}">
  <ds:schemaRefs>
    <ds:schemaRef ds:uri="593365d6-ff8f-42ea-b041-1cf5a6bd90ad"/>
    <ds:schemaRef ds:uri="http://schemas.microsoft.com/office/2006/metadata/properties"/>
    <ds:schemaRef ds:uri="http://www.w3.org/XML/1998/namespace"/>
    <ds:schemaRef ds:uri="http://purl.org/dc/elements/1.1/"/>
    <ds:schemaRef ds:uri="http://purl.org/dc/dcmitype/"/>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0</TotalTime>
  <Words>753</Words>
  <Application>Microsoft Office PowerPoint</Application>
  <PresentationFormat>A4 210 x 297 mm</PresentationFormat>
  <Paragraphs>91</Paragraphs>
  <Slides>1</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vt:i4>
      </vt:variant>
    </vt:vector>
  </HeadingPairs>
  <TitlesOfParts>
    <vt:vector size="14" baseType="lpstr">
      <vt:lpstr>HG丸ｺﾞｼｯｸM-PRO</vt:lpstr>
      <vt:lpstr>Meiryo UI</vt:lpstr>
      <vt:lpstr>ＭＳ Ｐゴシック</vt:lpstr>
      <vt:lpstr>ＭＳ ゴシック</vt:lpstr>
      <vt:lpstr>UD デジタル 教科書体 N-R</vt:lpstr>
      <vt:lpstr>メイリオ</vt:lpstr>
      <vt:lpstr>游ゴシック</vt:lpstr>
      <vt:lpstr>游ゴシック Light</vt:lpstr>
      <vt:lpstr>Arial</vt:lpstr>
      <vt:lpstr>Calibri</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2022-06-07T09:44:02Z</dcterms:created>
  <dcterms:modified xsi:type="dcterms:W3CDTF">2023-01-25T07:56:54Z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