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drawings/drawing7.xml" ContentType="application/vnd.openxmlformats-officedocument.drawingml.chartshapes+xml"/>
  <Override PartName="/ppt/charts/chart8.xml" ContentType="application/vnd.openxmlformats-officedocument.drawingml.chart+xml"/>
  <Override PartName="/ppt/drawings/drawing8.xml" ContentType="application/vnd.openxmlformats-officedocument.drawingml.chartshapes+xml"/>
  <Override PartName="/ppt/charts/chart9.xml" ContentType="application/vnd.openxmlformats-officedocument.drawingml.chart+xml"/>
  <Override PartName="/ppt/drawings/drawing9.xml" ContentType="application/vnd.openxmlformats-officedocument.drawingml.chartshapes+xml"/>
  <Override PartName="/ppt/charts/chart10.xml" ContentType="application/vnd.openxmlformats-officedocument.drawingml.chart+xml"/>
  <Override PartName="/ppt/drawings/drawing10.xml" ContentType="application/vnd.openxmlformats-officedocument.drawingml.chartshapes+xml"/>
  <Override PartName="/ppt/charts/chart11.xml" ContentType="application/vnd.openxmlformats-officedocument.drawingml.chart+xml"/>
  <Override PartName="/ppt/drawings/drawing11.xml" ContentType="application/vnd.openxmlformats-officedocument.drawingml.chartshapes+xml"/>
  <Override PartName="/ppt/charts/chart12.xml" ContentType="application/vnd.openxmlformats-officedocument.drawingml.chart+xml"/>
  <Override PartName="/ppt/drawings/drawing12.xml" ContentType="application/vnd.openxmlformats-officedocument.drawingml.chartshapes+xml"/>
  <Override PartName="/ppt/charts/chart13.xml" ContentType="application/vnd.openxmlformats-officedocument.drawingml.chart+xml"/>
  <Override PartName="/ppt/drawings/drawing13.xml" ContentType="application/vnd.openxmlformats-officedocument.drawingml.chartshapes+xml"/>
  <Override PartName="/ppt/charts/chart14.xml" ContentType="application/vnd.openxmlformats-officedocument.drawingml.chart+xml"/>
  <Override PartName="/ppt/drawings/drawing14.xml" ContentType="application/vnd.openxmlformats-officedocument.drawingml.chartshapes+xml"/>
  <Override PartName="/ppt/charts/chart15.xml" ContentType="application/vnd.openxmlformats-officedocument.drawingml.chart+xml"/>
  <Override PartName="/ppt/drawings/drawing15.xml" ContentType="application/vnd.openxmlformats-officedocument.drawingml.chartshapes+xml"/>
  <Override PartName="/ppt/charts/chart16.xml" ContentType="application/vnd.openxmlformats-officedocument.drawingml.chart+xml"/>
  <Override PartName="/ppt/drawings/drawing16.xml" ContentType="application/vnd.openxmlformats-officedocument.drawingml.chartshapes+xml"/>
  <Override PartName="/ppt/charts/chart17.xml" ContentType="application/vnd.openxmlformats-officedocument.drawingml.chart+xml"/>
  <Override PartName="/ppt/drawings/drawing17.xml" ContentType="application/vnd.openxmlformats-officedocument.drawingml.chartshapes+xml"/>
  <Override PartName="/ppt/charts/chart18.xml" ContentType="application/vnd.openxmlformats-officedocument.drawingml.chart+xml"/>
  <Override PartName="/ppt/drawings/drawing18.xml" ContentType="application/vnd.openxmlformats-officedocument.drawingml.chartshapes+xml"/>
  <Override PartName="/ppt/charts/chart19.xml" ContentType="application/vnd.openxmlformats-officedocument.drawingml.chart+xml"/>
  <Override PartName="/ppt/drawings/drawing19.xml" ContentType="application/vnd.openxmlformats-officedocument.drawingml.chartshapes+xml"/>
  <Override PartName="/ppt/charts/chart20.xml" ContentType="application/vnd.openxmlformats-officedocument.drawingml.chart+xml"/>
  <Override PartName="/ppt/drawings/drawing20.xml" ContentType="application/vnd.openxmlformats-officedocument.drawingml.chartshapes+xml"/>
  <Override PartName="/ppt/charts/chart21.xml" ContentType="application/vnd.openxmlformats-officedocument.drawingml.chart+xml"/>
  <Override PartName="/ppt/drawings/drawing21.xml" ContentType="application/vnd.openxmlformats-officedocument.drawingml.chartshapes+xml"/>
  <Override PartName="/ppt/charts/chart22.xml" ContentType="application/vnd.openxmlformats-officedocument.drawingml.chart+xml"/>
  <Override PartName="/ppt/drawings/drawing22.xml" ContentType="application/vnd.openxmlformats-officedocument.drawingml.chartshapes+xml"/>
  <Override PartName="/ppt/charts/chart23.xml" ContentType="application/vnd.openxmlformats-officedocument.drawingml.chart+xml"/>
  <Override PartName="/ppt/drawings/drawing23.xml" ContentType="application/vnd.openxmlformats-officedocument.drawingml.chartshapes+xml"/>
  <Override PartName="/ppt/charts/chart24.xml" ContentType="application/vnd.openxmlformats-officedocument.drawingml.chart+xml"/>
  <Override PartName="/ppt/drawings/drawing24.xml" ContentType="application/vnd.openxmlformats-officedocument.drawingml.chartshapes+xml"/>
  <Override PartName="/ppt/charts/chart25.xml" ContentType="application/vnd.openxmlformats-officedocument.drawingml.chart+xml"/>
  <Override PartName="/ppt/drawings/drawing25.xml" ContentType="application/vnd.openxmlformats-officedocument.drawingml.chartshapes+xml"/>
  <Override PartName="/ppt/charts/chart26.xml" ContentType="application/vnd.openxmlformats-officedocument.drawingml.chart+xml"/>
  <Override PartName="/ppt/drawings/drawing26.xml" ContentType="application/vnd.openxmlformats-officedocument.drawingml.chartshapes+xml"/>
  <Override PartName="/ppt/charts/chart27.xml" ContentType="application/vnd.openxmlformats-officedocument.drawingml.chart+xml"/>
  <Override PartName="/ppt/drawings/drawing27.xml" ContentType="application/vnd.openxmlformats-officedocument.drawingml.chartshapes+xml"/>
  <Override PartName="/ppt/charts/chart28.xml" ContentType="application/vnd.openxmlformats-officedocument.drawingml.chart+xml"/>
  <Override PartName="/ppt/drawings/drawing28.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57" r:id="rId3"/>
    <p:sldId id="261" r:id="rId4"/>
    <p:sldId id="258" r:id="rId5"/>
    <p:sldId id="262" r:id="rId6"/>
    <p:sldId id="259" r:id="rId7"/>
    <p:sldId id="263" r:id="rId8"/>
    <p:sldId id="260" r:id="rId9"/>
    <p:sldId id="264" r:id="rId10"/>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94660"/>
  </p:normalViewPr>
  <p:slideViewPr>
    <p:cSldViewPr snapToGrid="0">
      <p:cViewPr varScale="1">
        <p:scale>
          <a:sx n="74" d="100"/>
          <a:sy n="74" d="100"/>
        </p:scale>
        <p:origin x="1134"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______9.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______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______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______12.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______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______14.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______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package" Target="../embeddings/Microsoft_Excel_______16.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8.xml"/><Relationship Id="rId1" Type="http://schemas.openxmlformats.org/officeDocument/2006/relationships/package" Target="../embeddings/Microsoft_Excel_______17.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9.xml"/><Relationship Id="rId1" Type="http://schemas.openxmlformats.org/officeDocument/2006/relationships/package" Target="../embeddings/Microsoft_Excel_______18.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___1.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20.xml"/><Relationship Id="rId1" Type="http://schemas.openxmlformats.org/officeDocument/2006/relationships/package" Target="../embeddings/Microsoft_Excel_______19.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21.xml"/><Relationship Id="rId1" Type="http://schemas.openxmlformats.org/officeDocument/2006/relationships/package" Target="../embeddings/Microsoft_Excel_______20.xlsx"/></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22.xml"/><Relationship Id="rId1" Type="http://schemas.openxmlformats.org/officeDocument/2006/relationships/package" Target="../embeddings/Microsoft_Excel_______21.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23.xml"/><Relationship Id="rId1" Type="http://schemas.openxmlformats.org/officeDocument/2006/relationships/package" Target="../embeddings/Microsoft_Excel_______22.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24.xml"/><Relationship Id="rId1" Type="http://schemas.openxmlformats.org/officeDocument/2006/relationships/package" Target="../embeddings/Microsoft_Excel_______23.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25.xml"/><Relationship Id="rId1" Type="http://schemas.openxmlformats.org/officeDocument/2006/relationships/package" Target="../embeddings/Microsoft_Excel_______24.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26.xml"/><Relationship Id="rId1" Type="http://schemas.openxmlformats.org/officeDocument/2006/relationships/package" Target="../embeddings/Microsoft_Excel_______25.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27.xml"/><Relationship Id="rId1" Type="http://schemas.openxmlformats.org/officeDocument/2006/relationships/package" Target="../embeddings/Microsoft_Excel_______26.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28.xml"/><Relationship Id="rId1" Type="http://schemas.openxmlformats.org/officeDocument/2006/relationships/package" Target="../embeddings/Microsoft_Excel_______27.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______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______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______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______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______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______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______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0.1125"/>
          <c:w val="0.33333333333333331"/>
          <c:h val="0.68749999999999989"/>
        </c:manualLayout>
      </c:layout>
      <c:barChart>
        <c:barDir val="bar"/>
        <c:grouping val="clustered"/>
        <c:varyColors val="0"/>
        <c:ser>
          <c:idx val="0"/>
          <c:order val="0"/>
          <c:tx>
            <c:strRef>
              <c:f>'17 (2)'!$A$5</c:f>
              <c:strCache>
                <c:ptCount val="1"/>
                <c:pt idx="0">
                  <c:v>男性
(n=952)</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'17 (2)'!$C$3:$M$3</c:f>
              <c:strCache>
                <c:ptCount val="11"/>
                <c:pt idx="0">
                  <c:v>こころの健康相談統一ダイヤル</c:v>
                </c:pt>
                <c:pt idx="1">
                  <c:v>各市町村の相談窓口</c:v>
                </c:pt>
                <c:pt idx="2">
                  <c:v>新型コロナこころのフリーダイヤル（電話相談）</c:v>
                </c:pt>
                <c:pt idx="3">
                  <c:v>保健所のこころの健康相談</c:v>
                </c:pt>
                <c:pt idx="4">
                  <c:v>大阪府こころの健康総合センター実施のこころの電話相談</c:v>
                </c:pt>
                <c:pt idx="5">
                  <c:v>大阪府こころのほっとライン</c:v>
                </c:pt>
                <c:pt idx="6">
                  <c:v>大阪府こころのほっとライン新型コロナ専用（ＳＮＳ相談）</c:v>
                </c:pt>
                <c:pt idx="7">
                  <c:v>大阪精神科救急ダイヤル</c:v>
                </c:pt>
                <c:pt idx="8">
                  <c:v>大阪府妊産婦こころの相談センター</c:v>
                </c:pt>
                <c:pt idx="9">
                  <c:v>その他</c:v>
                </c:pt>
                <c:pt idx="10">
                  <c:v>いずれも知らない</c:v>
                </c:pt>
              </c:strCache>
            </c:strRef>
          </c:cat>
          <c:val>
            <c:numRef>
              <c:f>'17 (2)'!$C$5:$M$5</c:f>
              <c:numCache>
                <c:formatCode>0.0</c:formatCode>
                <c:ptCount val="11"/>
                <c:pt idx="0">
                  <c:v>20.7</c:v>
                </c:pt>
                <c:pt idx="1">
                  <c:v>9.3000000000000007</c:v>
                </c:pt>
                <c:pt idx="2">
                  <c:v>8.5</c:v>
                </c:pt>
                <c:pt idx="3">
                  <c:v>7.7</c:v>
                </c:pt>
                <c:pt idx="4">
                  <c:v>8</c:v>
                </c:pt>
                <c:pt idx="5">
                  <c:v>5.4</c:v>
                </c:pt>
                <c:pt idx="6">
                  <c:v>3.4</c:v>
                </c:pt>
                <c:pt idx="7">
                  <c:v>2.2000000000000002</c:v>
                </c:pt>
                <c:pt idx="8">
                  <c:v>1.9</c:v>
                </c:pt>
                <c:pt idx="9">
                  <c:v>0</c:v>
                </c:pt>
                <c:pt idx="10">
                  <c:v>66.599999999999994</c:v>
                </c:pt>
              </c:numCache>
            </c:numRef>
          </c:val>
          <c:extLst>
            <c:ext xmlns:c16="http://schemas.microsoft.com/office/drawing/2014/chart" uri="{C3380CC4-5D6E-409C-BE32-E72D297353CC}">
              <c16:uniqueId val="{00000000-F1B6-40D5-B204-278B51A14E37}"/>
            </c:ext>
          </c:extLst>
        </c:ser>
        <c:ser>
          <c:idx val="1"/>
          <c:order val="1"/>
          <c:tx>
            <c:strRef>
              <c:f>'17 (2)'!$A$6</c:f>
              <c:strCache>
                <c:ptCount val="1"/>
                <c:pt idx="0">
                  <c:v>女性
(n=1,048)</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'17 (2)'!$C$6:$M$6</c:f>
              <c:numCache>
                <c:formatCode>0.0</c:formatCode>
                <c:ptCount val="11"/>
                <c:pt idx="0">
                  <c:v>21.8</c:v>
                </c:pt>
                <c:pt idx="1">
                  <c:v>13.7</c:v>
                </c:pt>
                <c:pt idx="2">
                  <c:v>10.199999999999999</c:v>
                </c:pt>
                <c:pt idx="3">
                  <c:v>10.5</c:v>
                </c:pt>
                <c:pt idx="4">
                  <c:v>8.9</c:v>
                </c:pt>
                <c:pt idx="5">
                  <c:v>6.6</c:v>
                </c:pt>
                <c:pt idx="6">
                  <c:v>4</c:v>
                </c:pt>
                <c:pt idx="7">
                  <c:v>2.7</c:v>
                </c:pt>
                <c:pt idx="8">
                  <c:v>2.7</c:v>
                </c:pt>
                <c:pt idx="9">
                  <c:v>0</c:v>
                </c:pt>
                <c:pt idx="10">
                  <c:v>59.5</c:v>
                </c:pt>
              </c:numCache>
            </c:numRef>
          </c:val>
          <c:extLst>
            <c:ext xmlns:c16="http://schemas.microsoft.com/office/drawing/2014/chart" uri="{C3380CC4-5D6E-409C-BE32-E72D297353CC}">
              <c16:uniqueId val="{00000001-F1B6-40D5-B204-278B51A14E37}"/>
            </c:ext>
          </c:extLst>
        </c:ser>
        <c:dLbls>
          <c:showLegendKey val="0"/>
          <c:showVal val="0"/>
          <c:showCatName val="0"/>
          <c:showSerName val="0"/>
          <c:showPercent val="0"/>
          <c:showBubbleSize val="0"/>
        </c:dLbls>
        <c:gapWidth val="100"/>
        <c:axId val="391525680"/>
        <c:axId val="391529992"/>
      </c:barChart>
      <c:catAx>
        <c:axId val="391525680"/>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391529992"/>
        <c:crosses val="autoZero"/>
        <c:auto val="1"/>
        <c:lblAlgn val="ctr"/>
        <c:lblOffset val="100"/>
        <c:tickLblSkip val="1"/>
        <c:tickMarkSkip val="1"/>
        <c:noMultiLvlLbl val="0"/>
      </c:catAx>
      <c:valAx>
        <c:axId val="391529992"/>
        <c:scaling>
          <c:orientation val="minMax"/>
          <c:max val="8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391525680"/>
        <c:crosses val="autoZero"/>
        <c:crossBetween val="between"/>
        <c:majorUnit val="2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
          <c:y val="0.43169398907103829"/>
          <c:w val="0.55294117647058827"/>
          <c:h val="0.34426229508196721"/>
        </c:manualLayout>
      </c:layout>
      <c:barChart>
        <c:barDir val="bar"/>
        <c:grouping val="percentStacked"/>
        <c:varyColors val="0"/>
        <c:ser>
          <c:idx val="0"/>
          <c:order val="0"/>
          <c:tx>
            <c:strRef>
              <c:f>'41 (2)'!$C$3</c:f>
              <c:strCache>
                <c:ptCount val="1"/>
                <c:pt idx="0">
                  <c:v>小中学生の頃</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6F0-4C5F-9BBF-F448EBF09F58}"/>
                </c:ext>
              </c:extLst>
            </c:dLbl>
            <c:dLbl>
              <c:idx val="1"/>
              <c:layout>
                <c:manualLayout>
                  <c:x val="-2.9117647058822991E-3"/>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96F0-4C5F-9BBF-F448EBF09F58}"/>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'41 (2)'!$A$5:$A$6</c:f>
              <c:strCache>
                <c:ptCount val="2"/>
                <c:pt idx="0">
                  <c:v>男性
(n=292)</c:v>
                </c:pt>
                <c:pt idx="1">
                  <c:v>女性
(n=341)</c:v>
                </c:pt>
              </c:strCache>
            </c:strRef>
          </c:cat>
          <c:val>
            <c:numRef>
              <c:f>'41 (2)'!$C$5:$C$6</c:f>
              <c:numCache>
                <c:formatCode>0.0</c:formatCode>
                <c:ptCount val="2"/>
                <c:pt idx="0">
                  <c:v>6.5</c:v>
                </c:pt>
                <c:pt idx="1">
                  <c:v>4.0999999999999996</c:v>
                </c:pt>
              </c:numCache>
            </c:numRef>
          </c:val>
          <c:extLst>
            <c:ext xmlns:c16="http://schemas.microsoft.com/office/drawing/2014/chart" uri="{C3380CC4-5D6E-409C-BE32-E72D297353CC}">
              <c16:uniqueId val="{00000002-96F0-4C5F-9BBF-F448EBF09F58}"/>
            </c:ext>
          </c:extLst>
        </c:ser>
        <c:ser>
          <c:idx val="1"/>
          <c:order val="1"/>
          <c:tx>
            <c:strRef>
              <c:f>'41 (2)'!$D$3</c:f>
              <c:strCache>
                <c:ptCount val="1"/>
                <c:pt idx="0">
                  <c:v>10代後半</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6F0-4C5F-9BBF-F448EBF09F58}"/>
                </c:ext>
              </c:extLst>
            </c:dLbl>
            <c:dLbl>
              <c:idx val="1"/>
              <c:layout>
                <c:manualLayout>
                  <c:x val="5.8823529411764167E-3"/>
                  <c:y val="1.0018099206310814E-16"/>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96F0-4C5F-9BBF-F448EBF09F58}"/>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'41 (2)'!$D$5:$D$6</c:f>
              <c:numCache>
                <c:formatCode>0.0</c:formatCode>
                <c:ptCount val="2"/>
                <c:pt idx="0">
                  <c:v>6.2</c:v>
                </c:pt>
                <c:pt idx="1">
                  <c:v>4.7</c:v>
                </c:pt>
              </c:numCache>
            </c:numRef>
          </c:val>
          <c:extLst>
            <c:ext xmlns:c16="http://schemas.microsoft.com/office/drawing/2014/chart" uri="{C3380CC4-5D6E-409C-BE32-E72D297353CC}">
              <c16:uniqueId val="{00000005-96F0-4C5F-9BBF-F448EBF09F58}"/>
            </c:ext>
          </c:extLst>
        </c:ser>
        <c:ser>
          <c:idx val="2"/>
          <c:order val="2"/>
          <c:tx>
            <c:strRef>
              <c:f>'41 (2)'!$E$3</c:f>
              <c:strCache>
                <c:ptCount val="1"/>
                <c:pt idx="0">
                  <c:v>20代</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6F0-4C5F-9BBF-F448EBF09F58}"/>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6F0-4C5F-9BBF-F448EBF09F58}"/>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'41 (2)'!$E$5:$E$6</c:f>
              <c:numCache>
                <c:formatCode>0.0</c:formatCode>
                <c:ptCount val="2"/>
                <c:pt idx="0">
                  <c:v>22.9</c:v>
                </c:pt>
                <c:pt idx="1">
                  <c:v>28.7</c:v>
                </c:pt>
              </c:numCache>
            </c:numRef>
          </c:val>
          <c:extLst>
            <c:ext xmlns:c16="http://schemas.microsoft.com/office/drawing/2014/chart" uri="{C3380CC4-5D6E-409C-BE32-E72D297353CC}">
              <c16:uniqueId val="{00000008-96F0-4C5F-9BBF-F448EBF09F58}"/>
            </c:ext>
          </c:extLst>
        </c:ser>
        <c:ser>
          <c:idx val="3"/>
          <c:order val="3"/>
          <c:tx>
            <c:strRef>
              <c:f>'41 (2)'!$F$3</c:f>
              <c:strCache>
                <c:ptCount val="1"/>
                <c:pt idx="0">
                  <c:v>30代</c:v>
                </c:pt>
              </c:strCache>
            </c:strRef>
          </c:tx>
          <c:spPr>
            <a:pattFill prst="dkHorz">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96F0-4C5F-9BBF-F448EBF09F58}"/>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6F0-4C5F-9BBF-F448EBF09F58}"/>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'41 (2)'!$F$5:$F$6</c:f>
              <c:numCache>
                <c:formatCode>0.0</c:formatCode>
                <c:ptCount val="2"/>
                <c:pt idx="0">
                  <c:v>13.7</c:v>
                </c:pt>
                <c:pt idx="1">
                  <c:v>15.5</c:v>
                </c:pt>
              </c:numCache>
            </c:numRef>
          </c:val>
          <c:extLst>
            <c:ext xmlns:c16="http://schemas.microsoft.com/office/drawing/2014/chart" uri="{C3380CC4-5D6E-409C-BE32-E72D297353CC}">
              <c16:uniqueId val="{0000000B-96F0-4C5F-9BBF-F448EBF09F58}"/>
            </c:ext>
          </c:extLst>
        </c:ser>
        <c:ser>
          <c:idx val="4"/>
          <c:order val="4"/>
          <c:tx>
            <c:strRef>
              <c:f>'41 (2)'!$G$3</c:f>
              <c:strCache>
                <c:ptCount val="1"/>
                <c:pt idx="0">
                  <c:v>40代</c:v>
                </c:pt>
              </c:strCache>
            </c:strRef>
          </c:tx>
          <c:spPr>
            <a:solidFill>
              <a:srgbClr val="CCFF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6F0-4C5F-9BBF-F448EBF09F58}"/>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96F0-4C5F-9BBF-F448EBF09F58}"/>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'41 (2)'!$G$5:$G$6</c:f>
              <c:numCache>
                <c:formatCode>0.0</c:formatCode>
                <c:ptCount val="2"/>
                <c:pt idx="0">
                  <c:v>18.8</c:v>
                </c:pt>
                <c:pt idx="1">
                  <c:v>15</c:v>
                </c:pt>
              </c:numCache>
            </c:numRef>
          </c:val>
          <c:extLst>
            <c:ext xmlns:c16="http://schemas.microsoft.com/office/drawing/2014/chart" uri="{C3380CC4-5D6E-409C-BE32-E72D297353CC}">
              <c16:uniqueId val="{0000000E-96F0-4C5F-9BBF-F448EBF09F58}"/>
            </c:ext>
          </c:extLst>
        </c:ser>
        <c:ser>
          <c:idx val="5"/>
          <c:order val="5"/>
          <c:tx>
            <c:strRef>
              <c:f>'41 (2)'!$H$3</c:f>
              <c:strCache>
                <c:ptCount val="1"/>
                <c:pt idx="0">
                  <c:v>50代</c:v>
                </c:pt>
              </c:strCache>
            </c:strRef>
          </c:tx>
          <c:spPr>
            <a:pattFill prst="lgGrid">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96F0-4C5F-9BBF-F448EBF09F58}"/>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96F0-4C5F-9BBF-F448EBF09F58}"/>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'41 (2)'!$H$5:$H$6</c:f>
              <c:numCache>
                <c:formatCode>0.0</c:formatCode>
                <c:ptCount val="2"/>
                <c:pt idx="0">
                  <c:v>10.3</c:v>
                </c:pt>
                <c:pt idx="1">
                  <c:v>13.5</c:v>
                </c:pt>
              </c:numCache>
            </c:numRef>
          </c:val>
          <c:extLst>
            <c:ext xmlns:c16="http://schemas.microsoft.com/office/drawing/2014/chart" uri="{C3380CC4-5D6E-409C-BE32-E72D297353CC}">
              <c16:uniqueId val="{00000011-96F0-4C5F-9BBF-F448EBF09F58}"/>
            </c:ext>
          </c:extLst>
        </c:ser>
        <c:ser>
          <c:idx val="6"/>
          <c:order val="6"/>
          <c:tx>
            <c:strRef>
              <c:f>'41 (2)'!$I$3</c:f>
              <c:strCache>
                <c:ptCount val="1"/>
                <c:pt idx="0">
                  <c:v>60代</c:v>
                </c:pt>
              </c:strCache>
            </c:strRef>
          </c:tx>
          <c:spPr>
            <a:solidFill>
              <a:srgbClr val="A7D971"/>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96F0-4C5F-9BBF-F448EBF09F58}"/>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96F0-4C5F-9BBF-F448EBF09F58}"/>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'41 (2)'!$I$5:$I$6</c:f>
              <c:numCache>
                <c:formatCode>0.0</c:formatCode>
                <c:ptCount val="2"/>
                <c:pt idx="0">
                  <c:v>5.0999999999999996</c:v>
                </c:pt>
                <c:pt idx="1">
                  <c:v>5.6</c:v>
                </c:pt>
              </c:numCache>
            </c:numRef>
          </c:val>
          <c:extLst>
            <c:ext xmlns:c16="http://schemas.microsoft.com/office/drawing/2014/chart" uri="{C3380CC4-5D6E-409C-BE32-E72D297353CC}">
              <c16:uniqueId val="{00000014-96F0-4C5F-9BBF-F448EBF09F58}"/>
            </c:ext>
          </c:extLst>
        </c:ser>
        <c:ser>
          <c:idx val="7"/>
          <c:order val="7"/>
          <c:tx>
            <c:strRef>
              <c:f>'41 (2)'!$J$3</c:f>
              <c:strCache>
                <c:ptCount val="1"/>
                <c:pt idx="0">
                  <c:v>70代以上</c:v>
                </c:pt>
              </c:strCache>
            </c:strRef>
          </c:tx>
          <c:spPr>
            <a:pattFill prst="wdDnDiag">
              <a:fgClr>
                <a:srgbClr val="969696"/>
              </a:fgClr>
              <a:bgClr>
                <a:srgbClr val="FFFFFF"/>
              </a:bgClr>
            </a:pattFill>
            <a:ln w="12700">
              <a:solidFill>
                <a:srgbClr val="000000"/>
              </a:solidFill>
            </a:ln>
          </c:spPr>
          <c:invertIfNegative val="0"/>
          <c:dLbls>
            <c:dLbl>
              <c:idx val="0"/>
              <c:layout>
                <c:manualLayout>
                  <c:x val="-1.4705882352942254E-3"/>
                  <c:y val="7.7323264919753928E-2"/>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15-96F0-4C5F-9BBF-F448EBF09F58}"/>
                </c:ext>
              </c:extLst>
            </c:dLbl>
            <c:dLbl>
              <c:idx val="1"/>
              <c:layout>
                <c:manualLayout>
                  <c:x val="0"/>
                  <c:y val="8.2787315519986235E-2"/>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16-96F0-4C5F-9BBF-F448EBF09F58}"/>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'41 (2)'!$J$5:$J$6</c:f>
              <c:numCache>
                <c:formatCode>0.0</c:formatCode>
                <c:ptCount val="2"/>
                <c:pt idx="0">
                  <c:v>1.7</c:v>
                </c:pt>
                <c:pt idx="1">
                  <c:v>0.9</c:v>
                </c:pt>
              </c:numCache>
            </c:numRef>
          </c:val>
          <c:extLst>
            <c:ext xmlns:c16="http://schemas.microsoft.com/office/drawing/2014/chart" uri="{C3380CC4-5D6E-409C-BE32-E72D297353CC}">
              <c16:uniqueId val="{00000017-96F0-4C5F-9BBF-F448EBF09F58}"/>
            </c:ext>
          </c:extLst>
        </c:ser>
        <c:ser>
          <c:idx val="8"/>
          <c:order val="8"/>
          <c:tx>
            <c:strRef>
              <c:f>'41 (2)'!$K$3</c:f>
              <c:strCache>
                <c:ptCount val="1"/>
                <c:pt idx="0">
                  <c:v>わからない・覚えていない</c:v>
                </c:pt>
              </c:strCache>
            </c:strRef>
          </c:tx>
          <c:spPr>
            <a:solidFill>
              <a:srgbClr val="D9D9D9"/>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96F0-4C5F-9BBF-F448EBF09F58}"/>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96F0-4C5F-9BBF-F448EBF09F58}"/>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'41 (2)'!$K$5:$K$6</c:f>
              <c:numCache>
                <c:formatCode>0.0</c:formatCode>
                <c:ptCount val="2"/>
                <c:pt idx="0">
                  <c:v>14</c:v>
                </c:pt>
                <c:pt idx="1">
                  <c:v>12</c:v>
                </c:pt>
              </c:numCache>
            </c:numRef>
          </c:val>
          <c:extLst>
            <c:ext xmlns:c16="http://schemas.microsoft.com/office/drawing/2014/chart" uri="{C3380CC4-5D6E-409C-BE32-E72D297353CC}">
              <c16:uniqueId val="{0000001A-96F0-4C5F-9BBF-F448EBF09F58}"/>
            </c:ext>
          </c:extLst>
        </c:ser>
        <c:ser>
          <c:idx val="9"/>
          <c:order val="9"/>
          <c:tx>
            <c:strRef>
              <c:f>'41 (2)'!$L$3</c:f>
              <c:strCache>
                <c:ptCount val="1"/>
                <c:pt idx="0">
                  <c:v>無回答</c:v>
                </c:pt>
              </c:strCache>
            </c:strRef>
          </c:tx>
          <c:spPr>
            <a:solidFill>
              <a:srgbClr val="FFFFFF"/>
            </a:solidFill>
            <a:ln w="12700">
              <a:solidFill>
                <a:srgbClr val="000000"/>
              </a:solidFill>
            </a:ln>
          </c:spPr>
          <c:invertIfNegative val="0"/>
          <c:dLbls>
            <c:dLbl>
              <c:idx val="0"/>
              <c:layout>
                <c:manualLayout>
                  <c:x val="-1.3802686428913055E-4"/>
                  <c:y val="8.1967643388838746E-2"/>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1B-96F0-4C5F-9BBF-F448EBF09F58}"/>
                </c:ext>
              </c:extLst>
            </c:dLbl>
            <c:dLbl>
              <c:idx val="1"/>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1C-96F0-4C5F-9BBF-F448EBF09F58}"/>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'41 (2)'!$L$5:$L$6</c:f>
              <c:numCache>
                <c:formatCode>0.0</c:formatCode>
                <c:ptCount val="2"/>
                <c:pt idx="0">
                  <c:v>0.7</c:v>
                </c:pt>
                <c:pt idx="1">
                  <c:v>0</c:v>
                </c:pt>
              </c:numCache>
            </c:numRef>
          </c:val>
          <c:extLst>
            <c:ext xmlns:c16="http://schemas.microsoft.com/office/drawing/2014/chart" uri="{C3380CC4-5D6E-409C-BE32-E72D297353CC}">
              <c16:uniqueId val="{0000001D-96F0-4C5F-9BBF-F448EBF09F58}"/>
            </c:ext>
          </c:extLst>
        </c:ser>
        <c:dLbls>
          <c:showLegendKey val="0"/>
          <c:showVal val="0"/>
          <c:showCatName val="0"/>
          <c:showSerName val="0"/>
          <c:showPercent val="0"/>
          <c:showBubbleSize val="0"/>
        </c:dLbls>
        <c:gapWidth val="50"/>
        <c:overlap val="100"/>
        <c:axId val="409479016"/>
        <c:axId val="409479408"/>
      </c:barChart>
      <c:catAx>
        <c:axId val="409479016"/>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09479408"/>
        <c:crosses val="autoZero"/>
        <c:auto val="1"/>
        <c:lblAlgn val="ctr"/>
        <c:lblOffset val="100"/>
        <c:tickLblSkip val="1"/>
        <c:tickMarkSkip val="1"/>
        <c:noMultiLvlLbl val="0"/>
      </c:catAx>
      <c:valAx>
        <c:axId val="409479408"/>
        <c:scaling>
          <c:orientation val="minMax"/>
          <c:max val="1"/>
          <c:min val="0"/>
        </c:scaling>
        <c:delete val="0"/>
        <c:axPos val="b"/>
        <c:numFmt formatCode="General" sourceLinked="0"/>
        <c:majorTickMark val="out"/>
        <c:minorTickMark val="none"/>
        <c:tickLblPos val="none"/>
        <c:spPr>
          <a:ln w="12700"/>
        </c:spPr>
        <c:crossAx val="409479016"/>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0.12"/>
          <c:w val="0.33333333333333331"/>
          <c:h val="0.66666666666666674"/>
        </c:manualLayout>
      </c:layout>
      <c:barChart>
        <c:barDir val="bar"/>
        <c:grouping val="clustered"/>
        <c:varyColors val="0"/>
        <c:ser>
          <c:idx val="0"/>
          <c:order val="0"/>
          <c:tx>
            <c:strRef>
              <c:f>'39 (2)'!$A$5</c:f>
              <c:strCache>
                <c:ptCount val="1"/>
                <c:pt idx="0">
                  <c:v>男性
(n=292)</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'39 (2)'!$C$3:$L$3</c:f>
              <c:strCache>
                <c:ptCount val="10"/>
                <c:pt idx="0">
                  <c:v>勤務問題</c:v>
                </c:pt>
                <c:pt idx="1">
                  <c:v>家庭問題</c:v>
                </c:pt>
                <c:pt idx="2">
                  <c:v>経済・生活問題</c:v>
                </c:pt>
                <c:pt idx="3">
                  <c:v>健康問題</c:v>
                </c:pt>
                <c:pt idx="4">
                  <c:v>孤独感</c:v>
                </c:pt>
                <c:pt idx="5">
                  <c:v>交際問題</c:v>
                </c:pt>
                <c:pt idx="6">
                  <c:v>学校問題</c:v>
                </c:pt>
                <c:pt idx="7">
                  <c:v>その他</c:v>
                </c:pt>
                <c:pt idx="8">
                  <c:v>わからない</c:v>
                </c:pt>
                <c:pt idx="9">
                  <c:v>無回答</c:v>
                </c:pt>
              </c:strCache>
            </c:strRef>
          </c:cat>
          <c:val>
            <c:numRef>
              <c:f>'39 (2)'!$C$5:$L$5</c:f>
              <c:numCache>
                <c:formatCode>0.0</c:formatCode>
                <c:ptCount val="10"/>
                <c:pt idx="0">
                  <c:v>50</c:v>
                </c:pt>
                <c:pt idx="1">
                  <c:v>24</c:v>
                </c:pt>
                <c:pt idx="2">
                  <c:v>33.200000000000003</c:v>
                </c:pt>
                <c:pt idx="3">
                  <c:v>26.7</c:v>
                </c:pt>
                <c:pt idx="4">
                  <c:v>15.8</c:v>
                </c:pt>
                <c:pt idx="5">
                  <c:v>8.1999999999999993</c:v>
                </c:pt>
                <c:pt idx="6">
                  <c:v>6.8</c:v>
                </c:pt>
                <c:pt idx="7">
                  <c:v>1.4</c:v>
                </c:pt>
                <c:pt idx="8">
                  <c:v>13.7</c:v>
                </c:pt>
                <c:pt idx="9">
                  <c:v>0.7</c:v>
                </c:pt>
              </c:numCache>
            </c:numRef>
          </c:val>
          <c:extLst>
            <c:ext xmlns:c16="http://schemas.microsoft.com/office/drawing/2014/chart" uri="{C3380CC4-5D6E-409C-BE32-E72D297353CC}">
              <c16:uniqueId val="{00000000-C71E-4557-9185-06E3C027EE61}"/>
            </c:ext>
          </c:extLst>
        </c:ser>
        <c:ser>
          <c:idx val="1"/>
          <c:order val="1"/>
          <c:tx>
            <c:strRef>
              <c:f>'39 (2)'!$A$6</c:f>
              <c:strCache>
                <c:ptCount val="1"/>
                <c:pt idx="0">
                  <c:v>女性
(n=341)</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'39 (2)'!$C$6:$L$6</c:f>
              <c:numCache>
                <c:formatCode>0.0</c:formatCode>
                <c:ptCount val="10"/>
                <c:pt idx="0">
                  <c:v>35.799999999999997</c:v>
                </c:pt>
                <c:pt idx="1">
                  <c:v>37.799999999999997</c:v>
                </c:pt>
                <c:pt idx="2">
                  <c:v>24.9</c:v>
                </c:pt>
                <c:pt idx="3">
                  <c:v>29.3</c:v>
                </c:pt>
                <c:pt idx="4">
                  <c:v>17.3</c:v>
                </c:pt>
                <c:pt idx="5">
                  <c:v>7.6</c:v>
                </c:pt>
                <c:pt idx="6">
                  <c:v>3.2</c:v>
                </c:pt>
                <c:pt idx="7">
                  <c:v>1.8</c:v>
                </c:pt>
                <c:pt idx="8">
                  <c:v>12</c:v>
                </c:pt>
                <c:pt idx="9">
                  <c:v>0</c:v>
                </c:pt>
              </c:numCache>
            </c:numRef>
          </c:val>
          <c:extLst>
            <c:ext xmlns:c16="http://schemas.microsoft.com/office/drawing/2014/chart" uri="{C3380CC4-5D6E-409C-BE32-E72D297353CC}">
              <c16:uniqueId val="{00000001-C71E-4557-9185-06E3C027EE61}"/>
            </c:ext>
          </c:extLst>
        </c:ser>
        <c:dLbls>
          <c:showLegendKey val="0"/>
          <c:showVal val="0"/>
          <c:showCatName val="0"/>
          <c:showSerName val="0"/>
          <c:showPercent val="0"/>
          <c:showBubbleSize val="0"/>
        </c:dLbls>
        <c:gapWidth val="100"/>
        <c:axId val="403646296"/>
        <c:axId val="403648648"/>
      </c:barChart>
      <c:catAx>
        <c:axId val="403646296"/>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403648648"/>
        <c:crosses val="autoZero"/>
        <c:auto val="1"/>
        <c:lblAlgn val="ctr"/>
        <c:lblOffset val="100"/>
        <c:tickLblSkip val="1"/>
        <c:tickMarkSkip val="1"/>
        <c:noMultiLvlLbl val="0"/>
      </c:catAx>
      <c:valAx>
        <c:axId val="403648648"/>
        <c:scaling>
          <c:orientation val="minMax"/>
          <c:max val="6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403646296"/>
        <c:crosses val="autoZero"/>
        <c:crossBetween val="between"/>
        <c:majorUnit val="2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43169398907103829"/>
          <c:w val="0.48529411764705876"/>
          <c:h val="0.34426229508196721"/>
        </c:manualLayout>
      </c:layout>
      <c:barChart>
        <c:barDir val="bar"/>
        <c:grouping val="percentStacked"/>
        <c:varyColors val="0"/>
        <c:ser>
          <c:idx val="0"/>
          <c:order val="0"/>
          <c:tx>
            <c:strRef>
              <c:f>'35 (2)'!$C$3</c:f>
              <c:strCache>
                <c:ptCount val="1"/>
                <c:pt idx="0">
                  <c:v>いいえ</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7C1-4A04-A6C8-7AFA63D3285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7C1-4A04-A6C8-7AFA63D3285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'35 (2)'!$A$5:$A$6</c:f>
              <c:strCache>
                <c:ptCount val="2"/>
                <c:pt idx="0">
                  <c:v>男性
(n=952)</c:v>
                </c:pt>
                <c:pt idx="1">
                  <c:v>女性
(n=1,048)</c:v>
                </c:pt>
              </c:strCache>
            </c:strRef>
          </c:cat>
          <c:val>
            <c:numRef>
              <c:f>'35 (2)'!$C$5:$C$6</c:f>
              <c:numCache>
                <c:formatCode>0.0</c:formatCode>
                <c:ptCount val="2"/>
                <c:pt idx="0">
                  <c:v>69.099999999999994</c:v>
                </c:pt>
                <c:pt idx="1">
                  <c:v>67.5</c:v>
                </c:pt>
              </c:numCache>
            </c:numRef>
          </c:val>
          <c:extLst>
            <c:ext xmlns:c16="http://schemas.microsoft.com/office/drawing/2014/chart" uri="{C3380CC4-5D6E-409C-BE32-E72D297353CC}">
              <c16:uniqueId val="{00000002-07C1-4A04-A6C8-7AFA63D32856}"/>
            </c:ext>
          </c:extLst>
        </c:ser>
        <c:ser>
          <c:idx val="1"/>
          <c:order val="1"/>
          <c:tx>
            <c:strRef>
              <c:f>'35 (2)'!$D$3</c:f>
              <c:strCache>
                <c:ptCount val="1"/>
                <c:pt idx="0">
                  <c:v>「うつかもしれない」と感じたことがある</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7C1-4A04-A6C8-7AFA63D3285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7C1-4A04-A6C8-7AFA63D3285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'35 (2)'!$D$5:$D$6</c:f>
              <c:numCache>
                <c:formatCode>0.0</c:formatCode>
                <c:ptCount val="2"/>
                <c:pt idx="0">
                  <c:v>21.4</c:v>
                </c:pt>
                <c:pt idx="1">
                  <c:v>24.6</c:v>
                </c:pt>
              </c:numCache>
            </c:numRef>
          </c:val>
          <c:extLst>
            <c:ext xmlns:c16="http://schemas.microsoft.com/office/drawing/2014/chart" uri="{C3380CC4-5D6E-409C-BE32-E72D297353CC}">
              <c16:uniqueId val="{00000005-07C1-4A04-A6C8-7AFA63D32856}"/>
            </c:ext>
          </c:extLst>
        </c:ser>
        <c:ser>
          <c:idx val="2"/>
          <c:order val="2"/>
          <c:tx>
            <c:strRef>
              <c:f>'35 (2)'!$E$3</c:f>
              <c:strCache>
                <c:ptCount val="1"/>
                <c:pt idx="0">
                  <c:v>うつ病と診断されたことがある</c:v>
                </c:pt>
              </c:strCache>
            </c:strRef>
          </c:tx>
          <c:spPr>
            <a:solidFill>
              <a:srgbClr val="3366FF"/>
            </a:solidFill>
            <a:ln w="12700">
              <a:solidFill>
                <a:srgbClr val="000000"/>
              </a:solidFill>
            </a:ln>
          </c:spPr>
          <c:invertIfNegative val="0"/>
          <c:dLbls>
            <c:dLbl>
              <c:idx val="0"/>
              <c:layout>
                <c:manualLayout>
                  <c:x val="-1.4330708661417324E-3"/>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07C1-4A04-A6C8-7AFA63D3285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7C1-4A04-A6C8-7AFA63D3285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'35 (2)'!$E$5:$E$6</c:f>
              <c:numCache>
                <c:formatCode>0.0</c:formatCode>
                <c:ptCount val="2"/>
                <c:pt idx="0">
                  <c:v>9.1999999999999993</c:v>
                </c:pt>
                <c:pt idx="1">
                  <c:v>7.9</c:v>
                </c:pt>
              </c:numCache>
            </c:numRef>
          </c:val>
          <c:extLst>
            <c:ext xmlns:c16="http://schemas.microsoft.com/office/drawing/2014/chart" uri="{C3380CC4-5D6E-409C-BE32-E72D297353CC}">
              <c16:uniqueId val="{00000008-07C1-4A04-A6C8-7AFA63D32856}"/>
            </c:ext>
          </c:extLst>
        </c:ser>
        <c:ser>
          <c:idx val="3"/>
          <c:order val="3"/>
          <c:tx>
            <c:strRef>
              <c:f>'35 (2)'!$F$3</c:f>
              <c:strCache>
                <c:ptCount val="1"/>
                <c:pt idx="0">
                  <c:v>無回答</c:v>
                </c:pt>
              </c:strCache>
            </c:strRef>
          </c:tx>
          <c:spPr>
            <a:solidFill>
              <a:srgbClr val="FFFFFF"/>
            </a:solidFill>
            <a:ln w="12700">
              <a:solidFill>
                <a:srgbClr val="000000"/>
              </a:solidFill>
            </a:ln>
          </c:spPr>
          <c:invertIfNegative val="0"/>
          <c:dLbls>
            <c:dLbl>
              <c:idx val="0"/>
              <c:layout>
                <c:manualLayout>
                  <c:x val="1.7765169059749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9-07C1-4A04-A6C8-7AFA63D32856}"/>
                </c:ext>
              </c:extLst>
            </c:dLbl>
            <c:dLbl>
              <c:idx val="1"/>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A-07C1-4A04-A6C8-7AFA63D3285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'35 (2)'!$F$5:$F$6</c:f>
              <c:numCache>
                <c:formatCode>0.0</c:formatCode>
                <c:ptCount val="2"/>
                <c:pt idx="0">
                  <c:v>0.2</c:v>
                </c:pt>
                <c:pt idx="1">
                  <c:v>0</c:v>
                </c:pt>
              </c:numCache>
            </c:numRef>
          </c:val>
          <c:extLst>
            <c:ext xmlns:c16="http://schemas.microsoft.com/office/drawing/2014/chart" uri="{C3380CC4-5D6E-409C-BE32-E72D297353CC}">
              <c16:uniqueId val="{0000000B-07C1-4A04-A6C8-7AFA63D32856}"/>
            </c:ext>
          </c:extLst>
        </c:ser>
        <c:dLbls>
          <c:showLegendKey val="0"/>
          <c:showVal val="0"/>
          <c:showCatName val="0"/>
          <c:showSerName val="0"/>
          <c:showPercent val="0"/>
          <c:showBubbleSize val="0"/>
        </c:dLbls>
        <c:gapWidth val="50"/>
        <c:overlap val="100"/>
        <c:axId val="403649824"/>
        <c:axId val="403651392"/>
      </c:barChart>
      <c:catAx>
        <c:axId val="403649824"/>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03651392"/>
        <c:crosses val="autoZero"/>
        <c:auto val="1"/>
        <c:lblAlgn val="ctr"/>
        <c:lblOffset val="100"/>
        <c:tickLblSkip val="1"/>
        <c:tickMarkSkip val="1"/>
        <c:noMultiLvlLbl val="0"/>
      </c:catAx>
      <c:valAx>
        <c:axId val="403651392"/>
        <c:scaling>
          <c:orientation val="minMax"/>
          <c:max val="1"/>
          <c:min val="0"/>
        </c:scaling>
        <c:delete val="0"/>
        <c:axPos val="b"/>
        <c:numFmt formatCode="General" sourceLinked="0"/>
        <c:majorTickMark val="out"/>
        <c:minorTickMark val="none"/>
        <c:tickLblPos val="none"/>
        <c:spPr>
          <a:ln w="12700"/>
        </c:spPr>
        <c:crossAx val="403649824"/>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19974715549936792"/>
          <c:w val="0.48529411764705876"/>
          <c:h val="0.69532237673830599"/>
        </c:manualLayout>
      </c:layout>
      <c:barChart>
        <c:barDir val="bar"/>
        <c:grouping val="percentStacked"/>
        <c:varyColors val="0"/>
        <c:ser>
          <c:idx val="0"/>
          <c:order val="0"/>
          <c:tx>
            <c:strRef>
              <c:f>'35 (2)'!$C$3</c:f>
              <c:strCache>
                <c:ptCount val="1"/>
                <c:pt idx="0">
                  <c:v>いいえ</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391-406F-8891-E4561CA39435}"/>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391-406F-8891-E4561CA39435}"/>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391-406F-8891-E4561CA39435}"/>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391-406F-8891-E4561CA39435}"/>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391-406F-8891-E4561CA39435}"/>
                </c:ext>
              </c:extLst>
            </c:dLbl>
            <c:dLbl>
              <c:idx val="5"/>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391-406F-8891-E4561CA39435}"/>
                </c:ext>
              </c:extLst>
            </c:dLbl>
            <c:dLbl>
              <c:idx val="6"/>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391-406F-8891-E4561CA39435}"/>
                </c:ext>
              </c:extLst>
            </c:dLbl>
            <c:dLbl>
              <c:idx val="7"/>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391-406F-8891-E4561CA39435}"/>
                </c:ext>
              </c:extLst>
            </c:dLbl>
            <c:dLbl>
              <c:idx val="8"/>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391-406F-8891-E4561CA39435}"/>
                </c:ext>
              </c:extLst>
            </c:dLbl>
            <c:dLbl>
              <c:idx val="9"/>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D391-406F-8891-E4561CA39435}"/>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'35 (2)'!$A$27:$A$36</c:f>
              <c:strCache>
                <c:ptCount val="10"/>
                <c:pt idx="0">
                  <c:v>男性18～29歳
(n=152)</c:v>
                </c:pt>
                <c:pt idx="1">
                  <c:v>30代
(n=132)</c:v>
                </c:pt>
                <c:pt idx="2">
                  <c:v>40代
(n=174)</c:v>
                </c:pt>
                <c:pt idx="3">
                  <c:v>50代
(n=160)</c:v>
                </c:pt>
                <c:pt idx="4">
                  <c:v>60代以上
(n=334)</c:v>
                </c:pt>
                <c:pt idx="5">
                  <c:v>女性18～29歳
(n=154)</c:v>
                </c:pt>
                <c:pt idx="6">
                  <c:v>30代
(n=136)</c:v>
                </c:pt>
                <c:pt idx="7">
                  <c:v>40代
(n=180)</c:v>
                </c:pt>
                <c:pt idx="8">
                  <c:v>50代
(n=166)</c:v>
                </c:pt>
                <c:pt idx="9">
                  <c:v>60代以上
(n=412)</c:v>
                </c:pt>
              </c:strCache>
            </c:strRef>
          </c:cat>
          <c:val>
            <c:numRef>
              <c:f>'35 (2)'!$C$27:$C$36</c:f>
              <c:numCache>
                <c:formatCode>0.0</c:formatCode>
                <c:ptCount val="10"/>
                <c:pt idx="0">
                  <c:v>62.5</c:v>
                </c:pt>
                <c:pt idx="1">
                  <c:v>69.7</c:v>
                </c:pt>
                <c:pt idx="2">
                  <c:v>56.3</c:v>
                </c:pt>
                <c:pt idx="3">
                  <c:v>66.3</c:v>
                </c:pt>
                <c:pt idx="4">
                  <c:v>79.900000000000006</c:v>
                </c:pt>
                <c:pt idx="5">
                  <c:v>62.3</c:v>
                </c:pt>
                <c:pt idx="6">
                  <c:v>59.6</c:v>
                </c:pt>
                <c:pt idx="7">
                  <c:v>59.4</c:v>
                </c:pt>
                <c:pt idx="8">
                  <c:v>60.2</c:v>
                </c:pt>
                <c:pt idx="9">
                  <c:v>78.400000000000006</c:v>
                </c:pt>
              </c:numCache>
            </c:numRef>
          </c:val>
          <c:extLst>
            <c:ext xmlns:c16="http://schemas.microsoft.com/office/drawing/2014/chart" uri="{C3380CC4-5D6E-409C-BE32-E72D297353CC}">
              <c16:uniqueId val="{0000000A-D391-406F-8891-E4561CA39435}"/>
            </c:ext>
          </c:extLst>
        </c:ser>
        <c:ser>
          <c:idx val="1"/>
          <c:order val="1"/>
          <c:tx>
            <c:strRef>
              <c:f>'35 (2)'!$D$3</c:f>
              <c:strCache>
                <c:ptCount val="1"/>
                <c:pt idx="0">
                  <c:v>「うつかもしれない」と感じたことがある</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D391-406F-8891-E4561CA39435}"/>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D391-406F-8891-E4561CA39435}"/>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D391-406F-8891-E4561CA39435}"/>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D391-406F-8891-E4561CA39435}"/>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D391-406F-8891-E4561CA39435}"/>
                </c:ext>
              </c:extLst>
            </c:dLbl>
            <c:dLbl>
              <c:idx val="5"/>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D391-406F-8891-E4561CA39435}"/>
                </c:ext>
              </c:extLst>
            </c:dLbl>
            <c:dLbl>
              <c:idx val="6"/>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D391-406F-8891-E4561CA39435}"/>
                </c:ext>
              </c:extLst>
            </c:dLbl>
            <c:dLbl>
              <c:idx val="7"/>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D391-406F-8891-E4561CA39435}"/>
                </c:ext>
              </c:extLst>
            </c:dLbl>
            <c:dLbl>
              <c:idx val="8"/>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D391-406F-8891-E4561CA39435}"/>
                </c:ext>
              </c:extLst>
            </c:dLbl>
            <c:dLbl>
              <c:idx val="9"/>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D391-406F-8891-E4561CA39435}"/>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'35 (2)'!$D$27:$D$36</c:f>
              <c:numCache>
                <c:formatCode>0.0</c:formatCode>
                <c:ptCount val="10"/>
                <c:pt idx="0">
                  <c:v>27</c:v>
                </c:pt>
                <c:pt idx="1">
                  <c:v>18.899999999999999</c:v>
                </c:pt>
                <c:pt idx="2">
                  <c:v>28.2</c:v>
                </c:pt>
                <c:pt idx="3">
                  <c:v>23.1</c:v>
                </c:pt>
                <c:pt idx="4">
                  <c:v>15.6</c:v>
                </c:pt>
                <c:pt idx="5">
                  <c:v>27.9</c:v>
                </c:pt>
                <c:pt idx="6">
                  <c:v>31.6</c:v>
                </c:pt>
                <c:pt idx="7">
                  <c:v>28.3</c:v>
                </c:pt>
                <c:pt idx="8">
                  <c:v>27.7</c:v>
                </c:pt>
                <c:pt idx="9">
                  <c:v>18.2</c:v>
                </c:pt>
              </c:numCache>
            </c:numRef>
          </c:val>
          <c:extLst>
            <c:ext xmlns:c16="http://schemas.microsoft.com/office/drawing/2014/chart" uri="{C3380CC4-5D6E-409C-BE32-E72D297353CC}">
              <c16:uniqueId val="{00000015-D391-406F-8891-E4561CA39435}"/>
            </c:ext>
          </c:extLst>
        </c:ser>
        <c:ser>
          <c:idx val="2"/>
          <c:order val="2"/>
          <c:tx>
            <c:strRef>
              <c:f>'35 (2)'!$E$3</c:f>
              <c:strCache>
                <c:ptCount val="1"/>
                <c:pt idx="0">
                  <c:v>うつ病と診断されたことがある</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D391-406F-8891-E4561CA39435}"/>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D391-406F-8891-E4561CA39435}"/>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D391-406F-8891-E4561CA39435}"/>
                </c:ext>
              </c:extLst>
            </c:dLbl>
            <c:dLbl>
              <c:idx val="3"/>
              <c:layout>
                <c:manualLayout>
                  <c:x val="-1.8529411764705882E-3"/>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19-D391-406F-8891-E4561CA39435}"/>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D391-406F-8891-E4561CA39435}"/>
                </c:ext>
              </c:extLst>
            </c:dLbl>
            <c:dLbl>
              <c:idx val="5"/>
              <c:layout>
                <c:manualLayout>
                  <c:x val="-7.0437702640111161E-4"/>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1B-D391-406F-8891-E4561CA39435}"/>
                </c:ext>
              </c:extLst>
            </c:dLbl>
            <c:dLbl>
              <c:idx val="6"/>
              <c:layout>
                <c:manualLayout>
                  <c:x val="-2.9117647058823528E-3"/>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1C-D391-406F-8891-E4561CA39435}"/>
                </c:ext>
              </c:extLst>
            </c:dLbl>
            <c:dLbl>
              <c:idx val="7"/>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D391-406F-8891-E4561CA39435}"/>
                </c:ext>
              </c:extLst>
            </c:dLbl>
            <c:dLbl>
              <c:idx val="8"/>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E-D391-406F-8891-E4561CA39435}"/>
                </c:ext>
              </c:extLst>
            </c:dLbl>
            <c:dLbl>
              <c:idx val="9"/>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D391-406F-8891-E4561CA39435}"/>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'35 (2)'!$E$27:$E$36</c:f>
              <c:numCache>
                <c:formatCode>0.0</c:formatCode>
                <c:ptCount val="10"/>
                <c:pt idx="0">
                  <c:v>9.9</c:v>
                </c:pt>
                <c:pt idx="1">
                  <c:v>11.4</c:v>
                </c:pt>
                <c:pt idx="2">
                  <c:v>14.9</c:v>
                </c:pt>
                <c:pt idx="3">
                  <c:v>10.6</c:v>
                </c:pt>
                <c:pt idx="4">
                  <c:v>4.5</c:v>
                </c:pt>
                <c:pt idx="5">
                  <c:v>9.6999999999999993</c:v>
                </c:pt>
                <c:pt idx="6">
                  <c:v>8.8000000000000007</c:v>
                </c:pt>
                <c:pt idx="7">
                  <c:v>12.2</c:v>
                </c:pt>
                <c:pt idx="8">
                  <c:v>12</c:v>
                </c:pt>
                <c:pt idx="9">
                  <c:v>3.4</c:v>
                </c:pt>
              </c:numCache>
            </c:numRef>
          </c:val>
          <c:extLst>
            <c:ext xmlns:c16="http://schemas.microsoft.com/office/drawing/2014/chart" uri="{C3380CC4-5D6E-409C-BE32-E72D297353CC}">
              <c16:uniqueId val="{00000020-D391-406F-8891-E4561CA39435}"/>
            </c:ext>
          </c:extLst>
        </c:ser>
        <c:ser>
          <c:idx val="3"/>
          <c:order val="3"/>
          <c:tx>
            <c:strRef>
              <c:f>'35 (2)'!$F$3</c:f>
              <c:strCache>
                <c:ptCount val="1"/>
                <c:pt idx="0">
                  <c:v>無回答</c:v>
                </c:pt>
              </c:strCache>
            </c:strRef>
          </c:tx>
          <c:spPr>
            <a:solidFill>
              <a:srgbClr val="FFFFFF"/>
            </a:solidFill>
            <a:ln w="12700">
              <a:solidFill>
                <a:srgbClr val="000000"/>
              </a:solidFill>
            </a:ln>
          </c:spPr>
          <c:invertIfNegative val="0"/>
          <c:dLbls>
            <c:dLbl>
              <c:idx val="0"/>
              <c:layout>
                <c:manualLayout>
                  <c:x val="1.897626215840667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21-D391-406F-8891-E4561CA39435}"/>
                </c:ext>
              </c:extLst>
            </c:dLbl>
            <c:dLbl>
              <c:idx val="1"/>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22-D391-406F-8891-E4561CA39435}"/>
                </c:ext>
              </c:extLst>
            </c:dLbl>
            <c:dLbl>
              <c:idx val="2"/>
              <c:layout>
                <c:manualLayout>
                  <c:x val="1.8735294117647058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23-D391-406F-8891-E4561CA39435}"/>
                </c:ext>
              </c:extLst>
            </c:dLbl>
            <c:dLbl>
              <c:idx val="3"/>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24-D391-406F-8891-E4561CA39435}"/>
                </c:ext>
              </c:extLst>
            </c:dLbl>
            <c:dLbl>
              <c:idx val="4"/>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25-D391-406F-8891-E4561CA39435}"/>
                </c:ext>
              </c:extLst>
            </c:dLbl>
            <c:dLbl>
              <c:idx val="5"/>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26-D391-406F-8891-E4561CA39435}"/>
                </c:ext>
              </c:extLst>
            </c:dLbl>
            <c:dLbl>
              <c:idx val="6"/>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27-D391-406F-8891-E4561CA39435}"/>
                </c:ext>
              </c:extLst>
            </c:dLbl>
            <c:dLbl>
              <c:idx val="7"/>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28-D391-406F-8891-E4561CA39435}"/>
                </c:ext>
              </c:extLst>
            </c:dLbl>
            <c:dLbl>
              <c:idx val="8"/>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29-D391-406F-8891-E4561CA39435}"/>
                </c:ext>
              </c:extLst>
            </c:dLbl>
            <c:dLbl>
              <c:idx val="9"/>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2A-D391-406F-8891-E4561CA39435}"/>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'35 (2)'!$F$27:$F$36</c:f>
              <c:numCache>
                <c:formatCode>0.0</c:formatCode>
                <c:ptCount val="10"/>
                <c:pt idx="0">
                  <c:v>0.7</c:v>
                </c:pt>
                <c:pt idx="1">
                  <c:v>0</c:v>
                </c:pt>
                <c:pt idx="2">
                  <c:v>0.6</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2B-D391-406F-8891-E4561CA39435}"/>
            </c:ext>
          </c:extLst>
        </c:ser>
        <c:dLbls>
          <c:showLegendKey val="0"/>
          <c:showVal val="0"/>
          <c:showCatName val="0"/>
          <c:showSerName val="0"/>
          <c:showPercent val="0"/>
          <c:showBubbleSize val="0"/>
        </c:dLbls>
        <c:gapWidth val="45"/>
        <c:overlap val="100"/>
        <c:axId val="403643552"/>
        <c:axId val="403651000"/>
      </c:barChart>
      <c:catAx>
        <c:axId val="403643552"/>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03651000"/>
        <c:crosses val="autoZero"/>
        <c:auto val="1"/>
        <c:lblAlgn val="ctr"/>
        <c:lblOffset val="100"/>
        <c:tickLblSkip val="1"/>
        <c:tickMarkSkip val="1"/>
        <c:noMultiLvlLbl val="0"/>
      </c:catAx>
      <c:valAx>
        <c:axId val="403651000"/>
        <c:scaling>
          <c:orientation val="minMax"/>
          <c:max val="1"/>
          <c:min val="0"/>
        </c:scaling>
        <c:delete val="0"/>
        <c:axPos val="b"/>
        <c:numFmt formatCode="0" sourceLinked="0"/>
        <c:majorTickMark val="out"/>
        <c:minorTickMark val="none"/>
        <c:tickLblPos val="none"/>
        <c:spPr>
          <a:ln w="12700"/>
        </c:spPr>
        <c:crossAx val="403643552"/>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43169398907103829"/>
          <c:w val="0.48529411764705876"/>
          <c:h val="0.34426229508196721"/>
        </c:manualLayout>
      </c:layout>
      <c:barChart>
        <c:barDir val="bar"/>
        <c:grouping val="percentStacked"/>
        <c:varyColors val="0"/>
        <c:ser>
          <c:idx val="0"/>
          <c:order val="0"/>
          <c:tx>
            <c:strRef>
              <c:f>'37 (2)'!$C$3</c:f>
              <c:strCache>
                <c:ptCount val="1"/>
                <c:pt idx="0">
                  <c:v>影響があったと思う</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8BE-4154-967A-904C0C612B57}"/>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8BE-4154-967A-904C0C612B57}"/>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'37 (2)'!$A$5:$A$6</c:f>
              <c:strCache>
                <c:ptCount val="2"/>
                <c:pt idx="0">
                  <c:v>男性
(n=292)</c:v>
                </c:pt>
                <c:pt idx="1">
                  <c:v>女性
(n=341)</c:v>
                </c:pt>
              </c:strCache>
            </c:strRef>
          </c:cat>
          <c:val>
            <c:numRef>
              <c:f>'37 (2)'!$C$5:$C$6</c:f>
              <c:numCache>
                <c:formatCode>0.0</c:formatCode>
                <c:ptCount val="2"/>
                <c:pt idx="0">
                  <c:v>24.7</c:v>
                </c:pt>
                <c:pt idx="1">
                  <c:v>17.600000000000001</c:v>
                </c:pt>
              </c:numCache>
            </c:numRef>
          </c:val>
          <c:extLst>
            <c:ext xmlns:c16="http://schemas.microsoft.com/office/drawing/2014/chart" uri="{C3380CC4-5D6E-409C-BE32-E72D297353CC}">
              <c16:uniqueId val="{00000002-C8BE-4154-967A-904C0C612B57}"/>
            </c:ext>
          </c:extLst>
        </c:ser>
        <c:ser>
          <c:idx val="1"/>
          <c:order val="1"/>
          <c:tx>
            <c:strRef>
              <c:f>'37 (2)'!$D$3</c:f>
              <c:strCache>
                <c:ptCount val="1"/>
                <c:pt idx="0">
                  <c:v>影響はなかった</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8BE-4154-967A-904C0C612B57}"/>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8BE-4154-967A-904C0C612B57}"/>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'37 (2)'!$D$5:$D$6</c:f>
              <c:numCache>
                <c:formatCode>0.0</c:formatCode>
                <c:ptCount val="2"/>
                <c:pt idx="0">
                  <c:v>54.5</c:v>
                </c:pt>
                <c:pt idx="1">
                  <c:v>58.9</c:v>
                </c:pt>
              </c:numCache>
            </c:numRef>
          </c:val>
          <c:extLst>
            <c:ext xmlns:c16="http://schemas.microsoft.com/office/drawing/2014/chart" uri="{C3380CC4-5D6E-409C-BE32-E72D297353CC}">
              <c16:uniqueId val="{00000005-C8BE-4154-967A-904C0C612B57}"/>
            </c:ext>
          </c:extLst>
        </c:ser>
        <c:ser>
          <c:idx val="2"/>
          <c:order val="2"/>
          <c:tx>
            <c:strRef>
              <c:f>'37 (2)'!$E$3</c:f>
              <c:strCache>
                <c:ptCount val="1"/>
                <c:pt idx="0">
                  <c:v>わからない</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8BE-4154-967A-904C0C612B57}"/>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8BE-4154-967A-904C0C612B57}"/>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'37 (2)'!$E$5:$E$6</c:f>
              <c:numCache>
                <c:formatCode>0.0</c:formatCode>
                <c:ptCount val="2"/>
                <c:pt idx="0">
                  <c:v>20.5</c:v>
                </c:pt>
                <c:pt idx="1">
                  <c:v>23.2</c:v>
                </c:pt>
              </c:numCache>
            </c:numRef>
          </c:val>
          <c:extLst>
            <c:ext xmlns:c16="http://schemas.microsoft.com/office/drawing/2014/chart" uri="{C3380CC4-5D6E-409C-BE32-E72D297353CC}">
              <c16:uniqueId val="{00000008-C8BE-4154-967A-904C0C612B57}"/>
            </c:ext>
          </c:extLst>
        </c:ser>
        <c:ser>
          <c:idx val="3"/>
          <c:order val="3"/>
          <c:tx>
            <c:strRef>
              <c:f>'37 (2)'!$F$3</c:f>
              <c:strCache>
                <c:ptCount val="1"/>
                <c:pt idx="0">
                  <c:v>無回答</c:v>
                </c:pt>
              </c:strCache>
            </c:strRef>
          </c:tx>
          <c:spPr>
            <a:solidFill>
              <a:srgbClr val="FFFFFF"/>
            </a:solidFill>
            <a:ln w="12700">
              <a:solidFill>
                <a:srgbClr val="000000"/>
              </a:solidFill>
            </a:ln>
          </c:spPr>
          <c:invertIfNegative val="0"/>
          <c:dLbls>
            <c:dLbl>
              <c:idx val="0"/>
              <c:layout>
                <c:manualLayout>
                  <c:x val="1.8007410838351088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9-C8BE-4154-967A-904C0C612B57}"/>
                </c:ext>
              </c:extLst>
            </c:dLbl>
            <c:dLbl>
              <c:idx val="1"/>
              <c:layout>
                <c:manualLayout>
                  <c:x val="1.8007410838351088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A-C8BE-4154-967A-904C0C612B57}"/>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'37 (2)'!$F$5:$F$6</c:f>
              <c:numCache>
                <c:formatCode>0.0</c:formatCode>
                <c:ptCount val="2"/>
                <c:pt idx="0">
                  <c:v>0.3</c:v>
                </c:pt>
                <c:pt idx="1">
                  <c:v>0.3</c:v>
                </c:pt>
              </c:numCache>
            </c:numRef>
          </c:val>
          <c:extLst>
            <c:ext xmlns:c16="http://schemas.microsoft.com/office/drawing/2014/chart" uri="{C3380CC4-5D6E-409C-BE32-E72D297353CC}">
              <c16:uniqueId val="{0000000B-C8BE-4154-967A-904C0C612B57}"/>
            </c:ext>
          </c:extLst>
        </c:ser>
        <c:dLbls>
          <c:showLegendKey val="0"/>
          <c:showVal val="0"/>
          <c:showCatName val="0"/>
          <c:showSerName val="0"/>
          <c:showPercent val="0"/>
          <c:showBubbleSize val="0"/>
        </c:dLbls>
        <c:gapWidth val="50"/>
        <c:overlap val="100"/>
        <c:axId val="403642376"/>
        <c:axId val="403651784"/>
      </c:barChart>
      <c:catAx>
        <c:axId val="403642376"/>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03651784"/>
        <c:crosses val="autoZero"/>
        <c:auto val="1"/>
        <c:lblAlgn val="ctr"/>
        <c:lblOffset val="100"/>
        <c:tickLblSkip val="1"/>
        <c:tickMarkSkip val="1"/>
        <c:noMultiLvlLbl val="0"/>
      </c:catAx>
      <c:valAx>
        <c:axId val="403651784"/>
        <c:scaling>
          <c:orientation val="minMax"/>
          <c:max val="1"/>
          <c:min val="0"/>
        </c:scaling>
        <c:delete val="0"/>
        <c:axPos val="b"/>
        <c:numFmt formatCode="General" sourceLinked="0"/>
        <c:majorTickMark val="out"/>
        <c:minorTickMark val="none"/>
        <c:tickLblPos val="none"/>
        <c:spPr>
          <a:ln w="12700"/>
        </c:spPr>
        <c:crossAx val="403642376"/>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0.15"/>
          <c:w val="0.33333333333333331"/>
          <c:h val="0.58333333333333337"/>
        </c:manualLayout>
      </c:layout>
      <c:barChart>
        <c:barDir val="bar"/>
        <c:grouping val="clustered"/>
        <c:varyColors val="0"/>
        <c:ser>
          <c:idx val="0"/>
          <c:order val="0"/>
          <c:tx>
            <c:strRef>
              <c:f>'43 (2)'!$A$5</c:f>
              <c:strCache>
                <c:ptCount val="1"/>
                <c:pt idx="0">
                  <c:v>男性
(n=292)</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'43 (2)'!$C$3:$I$3</c:f>
              <c:strCache>
                <c:ptCount val="7"/>
                <c:pt idx="0">
                  <c:v>精神科や心療内科等の医療機関</c:v>
                </c:pt>
                <c:pt idx="1">
                  <c:v>かかりつけの医療機関（精神科や心療内科等を除く）</c:v>
                </c:pt>
                <c:pt idx="2">
                  <c:v>保健所等公的機関</c:v>
                </c:pt>
                <c:pt idx="3">
                  <c:v>メンタルヘルスに関する電話相談やＳＮＳ相談の窓口</c:v>
                </c:pt>
                <c:pt idx="4">
                  <c:v>その他</c:v>
                </c:pt>
                <c:pt idx="5">
                  <c:v>利用していない</c:v>
                </c:pt>
                <c:pt idx="6">
                  <c:v>無回答</c:v>
                </c:pt>
              </c:strCache>
            </c:strRef>
          </c:cat>
          <c:val>
            <c:numRef>
              <c:f>'43 (2)'!$C$5:$I$5</c:f>
              <c:numCache>
                <c:formatCode>0.0</c:formatCode>
                <c:ptCount val="7"/>
                <c:pt idx="0">
                  <c:v>33.9</c:v>
                </c:pt>
                <c:pt idx="1">
                  <c:v>8.9</c:v>
                </c:pt>
                <c:pt idx="2">
                  <c:v>4.5</c:v>
                </c:pt>
                <c:pt idx="3">
                  <c:v>2.1</c:v>
                </c:pt>
                <c:pt idx="4">
                  <c:v>0</c:v>
                </c:pt>
                <c:pt idx="5">
                  <c:v>57.5</c:v>
                </c:pt>
                <c:pt idx="6">
                  <c:v>0.3</c:v>
                </c:pt>
              </c:numCache>
            </c:numRef>
          </c:val>
          <c:extLst>
            <c:ext xmlns:c16="http://schemas.microsoft.com/office/drawing/2014/chart" uri="{C3380CC4-5D6E-409C-BE32-E72D297353CC}">
              <c16:uniqueId val="{00000000-B6C2-427E-A35E-DF54403B6A8B}"/>
            </c:ext>
          </c:extLst>
        </c:ser>
        <c:ser>
          <c:idx val="1"/>
          <c:order val="1"/>
          <c:tx>
            <c:strRef>
              <c:f>'43 (2)'!$A$6</c:f>
              <c:strCache>
                <c:ptCount val="1"/>
                <c:pt idx="0">
                  <c:v>女性
(n=341)</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'43 (2)'!$C$6:$I$6</c:f>
              <c:numCache>
                <c:formatCode>0.0</c:formatCode>
                <c:ptCount val="7"/>
                <c:pt idx="0">
                  <c:v>30.8</c:v>
                </c:pt>
                <c:pt idx="1">
                  <c:v>8.1999999999999993</c:v>
                </c:pt>
                <c:pt idx="2">
                  <c:v>2.1</c:v>
                </c:pt>
                <c:pt idx="3">
                  <c:v>2.9</c:v>
                </c:pt>
                <c:pt idx="4">
                  <c:v>0.9</c:v>
                </c:pt>
                <c:pt idx="5">
                  <c:v>60.7</c:v>
                </c:pt>
                <c:pt idx="6">
                  <c:v>0</c:v>
                </c:pt>
              </c:numCache>
            </c:numRef>
          </c:val>
          <c:extLst>
            <c:ext xmlns:c16="http://schemas.microsoft.com/office/drawing/2014/chart" uri="{C3380CC4-5D6E-409C-BE32-E72D297353CC}">
              <c16:uniqueId val="{00000001-B6C2-427E-A35E-DF54403B6A8B}"/>
            </c:ext>
          </c:extLst>
        </c:ser>
        <c:dLbls>
          <c:showLegendKey val="0"/>
          <c:showVal val="0"/>
          <c:showCatName val="0"/>
          <c:showSerName val="0"/>
          <c:showPercent val="0"/>
          <c:showBubbleSize val="0"/>
        </c:dLbls>
        <c:gapWidth val="100"/>
        <c:axId val="410191144"/>
        <c:axId val="410189184"/>
      </c:barChart>
      <c:catAx>
        <c:axId val="410191144"/>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410189184"/>
        <c:crosses val="autoZero"/>
        <c:auto val="1"/>
        <c:lblAlgn val="ctr"/>
        <c:lblOffset val="100"/>
        <c:tickLblSkip val="1"/>
        <c:tickMarkSkip val="1"/>
        <c:noMultiLvlLbl val="0"/>
      </c:catAx>
      <c:valAx>
        <c:axId val="410189184"/>
        <c:scaling>
          <c:orientation val="minMax"/>
          <c:max val="8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410191144"/>
        <c:crosses val="autoZero"/>
        <c:crossBetween val="between"/>
        <c:majorUnit val="2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9.4736842105263161E-2"/>
          <c:w val="0.33333333333333331"/>
          <c:h val="0.73684210526315785"/>
        </c:manualLayout>
      </c:layout>
      <c:barChart>
        <c:barDir val="bar"/>
        <c:grouping val="clustered"/>
        <c:varyColors val="0"/>
        <c:ser>
          <c:idx val="0"/>
          <c:order val="0"/>
          <c:tx>
            <c:strRef>
              <c:f>'45 (2)'!$A$5</c:f>
              <c:strCache>
                <c:ptCount val="1"/>
                <c:pt idx="0">
                  <c:v>男性
(n=168)</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'45 (2)'!$C$3:$P$3</c:f>
              <c:strCache>
                <c:ptCount val="14"/>
                <c:pt idx="0">
                  <c:v>精神的な悩みを話すことに抵抗があるから</c:v>
                </c:pt>
                <c:pt idx="1">
                  <c:v>お金がかかることは避けたいから</c:v>
                </c:pt>
                <c:pt idx="2">
                  <c:v>どこを利用したらよいかわからなかったから</c:v>
                </c:pt>
                <c:pt idx="3">
                  <c:v>根本的な問題の解決にはならないから</c:v>
                </c:pt>
                <c:pt idx="4">
                  <c:v>何もしなくても症状が軽減したから</c:v>
                </c:pt>
                <c:pt idx="5">
                  <c:v>身近な人に相談できたから</c:v>
                </c:pt>
                <c:pt idx="6">
                  <c:v>病院等に相談したかったが相談するハードルが高く感じられたから</c:v>
                </c:pt>
                <c:pt idx="7">
                  <c:v>時間の都合がつかなかったから</c:v>
                </c:pt>
                <c:pt idx="8">
                  <c:v>治療をしなくても、ほとんどのうつ病は自然に治ると思ったから</c:v>
                </c:pt>
                <c:pt idx="9">
                  <c:v>インターネット等で対応策を検索できたから</c:v>
                </c:pt>
                <c:pt idx="10">
                  <c:v>過去に利用して嫌な思いをした、又は症状がよくならなかったから</c:v>
                </c:pt>
                <c:pt idx="11">
                  <c:v>その他</c:v>
                </c:pt>
                <c:pt idx="12">
                  <c:v>わからない</c:v>
                </c:pt>
                <c:pt idx="13">
                  <c:v>無回答</c:v>
                </c:pt>
              </c:strCache>
            </c:strRef>
          </c:cat>
          <c:val>
            <c:numRef>
              <c:f>'45 (2)'!$C$5:$P$5</c:f>
              <c:numCache>
                <c:formatCode>0.0</c:formatCode>
                <c:ptCount val="14"/>
                <c:pt idx="0">
                  <c:v>28</c:v>
                </c:pt>
                <c:pt idx="1">
                  <c:v>24.4</c:v>
                </c:pt>
                <c:pt idx="2">
                  <c:v>25.6</c:v>
                </c:pt>
                <c:pt idx="3">
                  <c:v>23.8</c:v>
                </c:pt>
                <c:pt idx="4">
                  <c:v>10.1</c:v>
                </c:pt>
                <c:pt idx="5">
                  <c:v>4.8</c:v>
                </c:pt>
                <c:pt idx="6">
                  <c:v>7.1</c:v>
                </c:pt>
                <c:pt idx="7">
                  <c:v>7.1</c:v>
                </c:pt>
                <c:pt idx="8">
                  <c:v>7.7</c:v>
                </c:pt>
                <c:pt idx="9">
                  <c:v>1.8</c:v>
                </c:pt>
                <c:pt idx="10">
                  <c:v>0.6</c:v>
                </c:pt>
                <c:pt idx="11">
                  <c:v>2.4</c:v>
                </c:pt>
                <c:pt idx="12">
                  <c:v>23.2</c:v>
                </c:pt>
                <c:pt idx="13">
                  <c:v>1.2</c:v>
                </c:pt>
              </c:numCache>
            </c:numRef>
          </c:val>
          <c:extLst>
            <c:ext xmlns:c16="http://schemas.microsoft.com/office/drawing/2014/chart" uri="{C3380CC4-5D6E-409C-BE32-E72D297353CC}">
              <c16:uniqueId val="{00000000-EC24-44C4-9207-166C6CBA650F}"/>
            </c:ext>
          </c:extLst>
        </c:ser>
        <c:ser>
          <c:idx val="1"/>
          <c:order val="1"/>
          <c:tx>
            <c:strRef>
              <c:f>'45 (2)'!$A$6</c:f>
              <c:strCache>
                <c:ptCount val="1"/>
                <c:pt idx="0">
                  <c:v>女性
(n=207)</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'45 (2)'!$C$6:$P$6</c:f>
              <c:numCache>
                <c:formatCode>0.0</c:formatCode>
                <c:ptCount val="14"/>
                <c:pt idx="0">
                  <c:v>29</c:v>
                </c:pt>
                <c:pt idx="1">
                  <c:v>27.1</c:v>
                </c:pt>
                <c:pt idx="2">
                  <c:v>25.6</c:v>
                </c:pt>
                <c:pt idx="3">
                  <c:v>25.6</c:v>
                </c:pt>
                <c:pt idx="4">
                  <c:v>11.1</c:v>
                </c:pt>
                <c:pt idx="5">
                  <c:v>13</c:v>
                </c:pt>
                <c:pt idx="6">
                  <c:v>8.6999999999999993</c:v>
                </c:pt>
                <c:pt idx="7">
                  <c:v>6.8</c:v>
                </c:pt>
                <c:pt idx="8">
                  <c:v>5.8</c:v>
                </c:pt>
                <c:pt idx="9">
                  <c:v>2.9</c:v>
                </c:pt>
                <c:pt idx="10">
                  <c:v>2.4</c:v>
                </c:pt>
                <c:pt idx="11">
                  <c:v>3.9</c:v>
                </c:pt>
                <c:pt idx="12">
                  <c:v>14</c:v>
                </c:pt>
                <c:pt idx="13">
                  <c:v>1</c:v>
                </c:pt>
              </c:numCache>
            </c:numRef>
          </c:val>
          <c:extLst>
            <c:ext xmlns:c16="http://schemas.microsoft.com/office/drawing/2014/chart" uri="{C3380CC4-5D6E-409C-BE32-E72D297353CC}">
              <c16:uniqueId val="{00000001-EC24-44C4-9207-166C6CBA650F}"/>
            </c:ext>
          </c:extLst>
        </c:ser>
        <c:dLbls>
          <c:showLegendKey val="0"/>
          <c:showVal val="0"/>
          <c:showCatName val="0"/>
          <c:showSerName val="0"/>
          <c:showPercent val="0"/>
          <c:showBubbleSize val="0"/>
        </c:dLbls>
        <c:gapWidth val="100"/>
        <c:axId val="410166840"/>
        <c:axId val="410165272"/>
      </c:barChart>
      <c:catAx>
        <c:axId val="410166840"/>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410165272"/>
        <c:crosses val="autoZero"/>
        <c:auto val="1"/>
        <c:lblAlgn val="ctr"/>
        <c:lblOffset val="100"/>
        <c:tickLblSkip val="1"/>
        <c:tickMarkSkip val="1"/>
        <c:noMultiLvlLbl val="0"/>
      </c:catAx>
      <c:valAx>
        <c:axId val="410165272"/>
        <c:scaling>
          <c:orientation val="minMax"/>
          <c:max val="4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410166840"/>
        <c:crosses val="autoZero"/>
        <c:crossBetween val="between"/>
        <c:majorUnit val="1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43169398907103829"/>
          <c:w val="0.48529411764705876"/>
          <c:h val="0.34426229508196721"/>
        </c:manualLayout>
      </c:layout>
      <c:barChart>
        <c:barDir val="bar"/>
        <c:grouping val="percentStacked"/>
        <c:varyColors val="0"/>
        <c:ser>
          <c:idx val="0"/>
          <c:order val="0"/>
          <c:tx>
            <c:strRef>
              <c:f>'49 (2)'!$C$3</c:f>
              <c:strCache>
                <c:ptCount val="1"/>
                <c:pt idx="0">
                  <c:v>影響があったと思う</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D55-4DA6-9A18-8BC4526A22BF}"/>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D55-4DA6-9A18-8BC4526A22BF}"/>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'49 (2)'!$A$5:$A$6</c:f>
              <c:strCache>
                <c:ptCount val="2"/>
                <c:pt idx="0">
                  <c:v>男性
(n=364)</c:v>
                </c:pt>
                <c:pt idx="1">
                  <c:v>女性
(n=439)</c:v>
                </c:pt>
              </c:strCache>
            </c:strRef>
          </c:cat>
          <c:val>
            <c:numRef>
              <c:f>'49 (2)'!$C$5:$C$6</c:f>
              <c:numCache>
                <c:formatCode>0.0</c:formatCode>
                <c:ptCount val="2"/>
                <c:pt idx="0">
                  <c:v>12.1</c:v>
                </c:pt>
                <c:pt idx="1">
                  <c:v>9.3000000000000007</c:v>
                </c:pt>
              </c:numCache>
            </c:numRef>
          </c:val>
          <c:extLst>
            <c:ext xmlns:c16="http://schemas.microsoft.com/office/drawing/2014/chart" uri="{C3380CC4-5D6E-409C-BE32-E72D297353CC}">
              <c16:uniqueId val="{00000002-0D55-4DA6-9A18-8BC4526A22BF}"/>
            </c:ext>
          </c:extLst>
        </c:ser>
        <c:ser>
          <c:idx val="1"/>
          <c:order val="1"/>
          <c:tx>
            <c:strRef>
              <c:f>'49 (2)'!$D$3</c:f>
              <c:strCache>
                <c:ptCount val="1"/>
                <c:pt idx="0">
                  <c:v>影響はなかった</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D55-4DA6-9A18-8BC4526A22BF}"/>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D55-4DA6-9A18-8BC4526A22BF}"/>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'49 (2)'!$D$5:$D$6</c:f>
              <c:numCache>
                <c:formatCode>0.0</c:formatCode>
                <c:ptCount val="2"/>
                <c:pt idx="0">
                  <c:v>76.400000000000006</c:v>
                </c:pt>
                <c:pt idx="1">
                  <c:v>75.599999999999994</c:v>
                </c:pt>
              </c:numCache>
            </c:numRef>
          </c:val>
          <c:extLst>
            <c:ext xmlns:c16="http://schemas.microsoft.com/office/drawing/2014/chart" uri="{C3380CC4-5D6E-409C-BE32-E72D297353CC}">
              <c16:uniqueId val="{00000005-0D55-4DA6-9A18-8BC4526A22BF}"/>
            </c:ext>
          </c:extLst>
        </c:ser>
        <c:ser>
          <c:idx val="2"/>
          <c:order val="2"/>
          <c:tx>
            <c:strRef>
              <c:f>'49 (2)'!$E$3</c:f>
              <c:strCache>
                <c:ptCount val="1"/>
                <c:pt idx="0">
                  <c:v>わからない</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D55-4DA6-9A18-8BC4526A22BF}"/>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D55-4DA6-9A18-8BC4526A22BF}"/>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'49 (2)'!$E$5:$E$6</c:f>
              <c:numCache>
                <c:formatCode>0.0</c:formatCode>
                <c:ptCount val="2"/>
                <c:pt idx="0">
                  <c:v>11.3</c:v>
                </c:pt>
                <c:pt idx="1">
                  <c:v>14.8</c:v>
                </c:pt>
              </c:numCache>
            </c:numRef>
          </c:val>
          <c:extLst>
            <c:ext xmlns:c16="http://schemas.microsoft.com/office/drawing/2014/chart" uri="{C3380CC4-5D6E-409C-BE32-E72D297353CC}">
              <c16:uniqueId val="{00000008-0D55-4DA6-9A18-8BC4526A22BF}"/>
            </c:ext>
          </c:extLst>
        </c:ser>
        <c:ser>
          <c:idx val="3"/>
          <c:order val="3"/>
          <c:tx>
            <c:strRef>
              <c:f>'49 (2)'!$F$3</c:f>
              <c:strCache>
                <c:ptCount val="1"/>
                <c:pt idx="0">
                  <c:v>無回答</c:v>
                </c:pt>
              </c:strCache>
            </c:strRef>
          </c:tx>
          <c:spPr>
            <a:solidFill>
              <a:srgbClr val="FFFFFF"/>
            </a:solidFill>
            <a:ln w="12700">
              <a:solidFill>
                <a:srgbClr val="000000"/>
              </a:solidFill>
            </a:ln>
          </c:spPr>
          <c:invertIfNegative val="0"/>
          <c:dLbls>
            <c:dLbl>
              <c:idx val="0"/>
              <c:layout>
                <c:manualLayout>
                  <c:x val="1.8006600277906439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0D55-4DA6-9A18-8BC4526A22BF}"/>
                </c:ext>
              </c:extLst>
            </c:dLbl>
            <c:dLbl>
              <c:idx val="1"/>
              <c:layout>
                <c:manualLayout>
                  <c:x val="1.7765169059749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0D55-4DA6-9A18-8BC4526A22BF}"/>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'49 (2)'!$F$5:$F$6</c:f>
              <c:numCache>
                <c:formatCode>0.0</c:formatCode>
                <c:ptCount val="2"/>
                <c:pt idx="0">
                  <c:v>0.3</c:v>
                </c:pt>
                <c:pt idx="1">
                  <c:v>0.2</c:v>
                </c:pt>
              </c:numCache>
            </c:numRef>
          </c:val>
          <c:extLst>
            <c:ext xmlns:c16="http://schemas.microsoft.com/office/drawing/2014/chart" uri="{C3380CC4-5D6E-409C-BE32-E72D297353CC}">
              <c16:uniqueId val="{0000000B-0D55-4DA6-9A18-8BC4526A22BF}"/>
            </c:ext>
          </c:extLst>
        </c:ser>
        <c:dLbls>
          <c:showLegendKey val="0"/>
          <c:showVal val="0"/>
          <c:showCatName val="0"/>
          <c:showSerName val="0"/>
          <c:showPercent val="0"/>
          <c:showBubbleSize val="0"/>
        </c:dLbls>
        <c:gapWidth val="50"/>
        <c:overlap val="100"/>
        <c:axId val="412980200"/>
        <c:axId val="412979808"/>
      </c:barChart>
      <c:catAx>
        <c:axId val="412980200"/>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12979808"/>
        <c:crosses val="autoZero"/>
        <c:auto val="1"/>
        <c:lblAlgn val="ctr"/>
        <c:lblOffset val="100"/>
        <c:tickLblSkip val="1"/>
        <c:tickMarkSkip val="1"/>
        <c:noMultiLvlLbl val="0"/>
      </c:catAx>
      <c:valAx>
        <c:axId val="412979808"/>
        <c:scaling>
          <c:orientation val="minMax"/>
          <c:max val="1"/>
          <c:min val="0"/>
        </c:scaling>
        <c:delete val="0"/>
        <c:axPos val="b"/>
        <c:numFmt formatCode="General" sourceLinked="0"/>
        <c:majorTickMark val="out"/>
        <c:minorTickMark val="none"/>
        <c:tickLblPos val="none"/>
        <c:spPr>
          <a:ln w="12700"/>
        </c:spPr>
        <c:crossAx val="412980200"/>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30649854510184293"/>
          <c:w val="0.48529411764705876"/>
          <c:h val="0.53152279340446174"/>
        </c:manualLayout>
      </c:layout>
      <c:barChart>
        <c:barDir val="bar"/>
        <c:grouping val="percentStacked"/>
        <c:varyColors val="0"/>
        <c:ser>
          <c:idx val="0"/>
          <c:order val="0"/>
          <c:tx>
            <c:strRef>
              <c:f>'49 (2)'!$C$3</c:f>
              <c:strCache>
                <c:ptCount val="1"/>
                <c:pt idx="0">
                  <c:v>影響があったと思う</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292-4ACB-ABA1-D1F10A341E50}"/>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292-4ACB-ABA1-D1F10A341E50}"/>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292-4ACB-ABA1-D1F10A341E50}"/>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292-4ACB-ABA1-D1F10A341E50}"/>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292-4ACB-ABA1-D1F10A341E50}"/>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'49 (2)'!$A$13:$A$17</c:f>
              <c:strCache>
                <c:ptCount val="5"/>
                <c:pt idx="0">
                  <c:v>18～29歳
(n=132)</c:v>
                </c:pt>
                <c:pt idx="1">
                  <c:v>30代
(n=122)</c:v>
                </c:pt>
                <c:pt idx="2">
                  <c:v>40代
(n=179)</c:v>
                </c:pt>
                <c:pt idx="3">
                  <c:v>50代
(n=135)</c:v>
                </c:pt>
                <c:pt idx="4">
                  <c:v>60代以上
(n=238)</c:v>
                </c:pt>
              </c:strCache>
            </c:strRef>
          </c:cat>
          <c:val>
            <c:numRef>
              <c:f>'49 (2)'!$C$13:$C$17</c:f>
              <c:numCache>
                <c:formatCode>0.0</c:formatCode>
                <c:ptCount val="5"/>
                <c:pt idx="0">
                  <c:v>15.2</c:v>
                </c:pt>
                <c:pt idx="1">
                  <c:v>10.7</c:v>
                </c:pt>
                <c:pt idx="2">
                  <c:v>13.4</c:v>
                </c:pt>
                <c:pt idx="3">
                  <c:v>6.7</c:v>
                </c:pt>
                <c:pt idx="4">
                  <c:v>8.4</c:v>
                </c:pt>
              </c:numCache>
            </c:numRef>
          </c:val>
          <c:extLst>
            <c:ext xmlns:c16="http://schemas.microsoft.com/office/drawing/2014/chart" uri="{C3380CC4-5D6E-409C-BE32-E72D297353CC}">
              <c16:uniqueId val="{00000005-E292-4ACB-ABA1-D1F10A341E50}"/>
            </c:ext>
          </c:extLst>
        </c:ser>
        <c:ser>
          <c:idx val="1"/>
          <c:order val="1"/>
          <c:tx>
            <c:strRef>
              <c:f>'49 (2)'!$D$3</c:f>
              <c:strCache>
                <c:ptCount val="1"/>
                <c:pt idx="0">
                  <c:v>影響はなかった</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292-4ACB-ABA1-D1F10A341E50}"/>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E292-4ACB-ABA1-D1F10A341E50}"/>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E292-4ACB-ABA1-D1F10A341E50}"/>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E292-4ACB-ABA1-D1F10A341E50}"/>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E292-4ACB-ABA1-D1F10A341E50}"/>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'49 (2)'!$D$13:$D$17</c:f>
              <c:numCache>
                <c:formatCode>0.0</c:formatCode>
                <c:ptCount val="5"/>
                <c:pt idx="0">
                  <c:v>64.400000000000006</c:v>
                </c:pt>
                <c:pt idx="1">
                  <c:v>70.5</c:v>
                </c:pt>
                <c:pt idx="2">
                  <c:v>72.099999999999994</c:v>
                </c:pt>
                <c:pt idx="3">
                  <c:v>80.7</c:v>
                </c:pt>
                <c:pt idx="4">
                  <c:v>85.3</c:v>
                </c:pt>
              </c:numCache>
            </c:numRef>
          </c:val>
          <c:extLst>
            <c:ext xmlns:c16="http://schemas.microsoft.com/office/drawing/2014/chart" uri="{C3380CC4-5D6E-409C-BE32-E72D297353CC}">
              <c16:uniqueId val="{0000000B-E292-4ACB-ABA1-D1F10A341E50}"/>
            </c:ext>
          </c:extLst>
        </c:ser>
        <c:ser>
          <c:idx val="2"/>
          <c:order val="2"/>
          <c:tx>
            <c:strRef>
              <c:f>'49 (2)'!$E$3</c:f>
              <c:strCache>
                <c:ptCount val="1"/>
                <c:pt idx="0">
                  <c:v>わからない</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E292-4ACB-ABA1-D1F10A341E50}"/>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E292-4ACB-ABA1-D1F10A341E50}"/>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E292-4ACB-ABA1-D1F10A341E50}"/>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E292-4ACB-ABA1-D1F10A341E50}"/>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E292-4ACB-ABA1-D1F10A341E50}"/>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'49 (2)'!$E$13:$E$17</c:f>
              <c:numCache>
                <c:formatCode>0.0</c:formatCode>
                <c:ptCount val="5"/>
                <c:pt idx="0">
                  <c:v>18.899999999999999</c:v>
                </c:pt>
                <c:pt idx="1">
                  <c:v>18.899999999999999</c:v>
                </c:pt>
                <c:pt idx="2">
                  <c:v>14.5</c:v>
                </c:pt>
                <c:pt idx="3">
                  <c:v>12.6</c:v>
                </c:pt>
                <c:pt idx="4">
                  <c:v>6.3</c:v>
                </c:pt>
              </c:numCache>
            </c:numRef>
          </c:val>
          <c:extLst>
            <c:ext xmlns:c16="http://schemas.microsoft.com/office/drawing/2014/chart" uri="{C3380CC4-5D6E-409C-BE32-E72D297353CC}">
              <c16:uniqueId val="{00000011-E292-4ACB-ABA1-D1F10A341E50}"/>
            </c:ext>
          </c:extLst>
        </c:ser>
        <c:ser>
          <c:idx val="3"/>
          <c:order val="3"/>
          <c:tx>
            <c:strRef>
              <c:f>'49 (2)'!$F$3</c:f>
              <c:strCache>
                <c:ptCount val="1"/>
                <c:pt idx="0">
                  <c:v>無回答</c:v>
                </c:pt>
              </c:strCache>
            </c:strRef>
          </c:tx>
          <c:spPr>
            <a:solidFill>
              <a:srgbClr val="FFFFFF"/>
            </a:solidFill>
            <a:ln w="12700">
              <a:solidFill>
                <a:srgbClr val="000000"/>
              </a:solidFill>
            </a:ln>
          </c:spPr>
          <c:invertIfNegative val="0"/>
          <c:dLbls>
            <c:dLbl>
              <c:idx val="0"/>
              <c:layout>
                <c:manualLayout>
                  <c:x val="3.3094025011579434E-4"/>
                  <c:y val="5.4316808847002754E-2"/>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E292-4ACB-ABA1-D1F10A341E50}"/>
                </c:ext>
              </c:extLst>
            </c:dLbl>
            <c:dLbl>
              <c:idx val="1"/>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E292-4ACB-ABA1-D1F10A341E50}"/>
                </c:ext>
              </c:extLst>
            </c:dLbl>
            <c:dLbl>
              <c:idx val="2"/>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E292-4ACB-ABA1-D1F10A341E50}"/>
                </c:ext>
              </c:extLst>
            </c:dLbl>
            <c:dLbl>
              <c:idx val="3"/>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E292-4ACB-ABA1-D1F10A341E50}"/>
                </c:ext>
              </c:extLst>
            </c:dLbl>
            <c:dLbl>
              <c:idx val="4"/>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E292-4ACB-ABA1-D1F10A341E50}"/>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'49 (2)'!$F$13:$F$17</c:f>
              <c:numCache>
                <c:formatCode>0.0</c:formatCode>
                <c:ptCount val="5"/>
                <c:pt idx="0">
                  <c:v>1.5</c:v>
                </c:pt>
                <c:pt idx="1">
                  <c:v>0</c:v>
                </c:pt>
                <c:pt idx="2">
                  <c:v>0</c:v>
                </c:pt>
                <c:pt idx="3">
                  <c:v>0</c:v>
                </c:pt>
                <c:pt idx="4">
                  <c:v>0</c:v>
                </c:pt>
              </c:numCache>
            </c:numRef>
          </c:val>
          <c:extLst>
            <c:ext xmlns:c16="http://schemas.microsoft.com/office/drawing/2014/chart" uri="{C3380CC4-5D6E-409C-BE32-E72D297353CC}">
              <c16:uniqueId val="{00000017-E292-4ACB-ABA1-D1F10A341E50}"/>
            </c:ext>
          </c:extLst>
        </c:ser>
        <c:dLbls>
          <c:showLegendKey val="0"/>
          <c:showVal val="0"/>
          <c:showCatName val="0"/>
          <c:showSerName val="0"/>
          <c:showPercent val="0"/>
          <c:showBubbleSize val="0"/>
        </c:dLbls>
        <c:gapWidth val="45"/>
        <c:overlap val="100"/>
        <c:axId val="412984120"/>
        <c:axId val="412980592"/>
      </c:barChart>
      <c:catAx>
        <c:axId val="412984120"/>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12980592"/>
        <c:crosses val="autoZero"/>
        <c:auto val="1"/>
        <c:lblAlgn val="ctr"/>
        <c:lblOffset val="100"/>
        <c:tickLblSkip val="1"/>
        <c:tickMarkSkip val="1"/>
        <c:noMultiLvlLbl val="0"/>
      </c:catAx>
      <c:valAx>
        <c:axId val="412980592"/>
        <c:scaling>
          <c:orientation val="minMax"/>
          <c:max val="1"/>
          <c:min val="0"/>
        </c:scaling>
        <c:delete val="0"/>
        <c:axPos val="b"/>
        <c:numFmt formatCode="0" sourceLinked="0"/>
        <c:majorTickMark val="out"/>
        <c:minorTickMark val="none"/>
        <c:tickLblPos val="none"/>
        <c:spPr>
          <a:ln w="12700"/>
        </c:spPr>
        <c:crossAx val="412984120"/>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30649854510184293"/>
          <c:w val="0.48529411764705876"/>
          <c:h val="0.53152279340446174"/>
        </c:manualLayout>
      </c:layout>
      <c:barChart>
        <c:barDir val="bar"/>
        <c:grouping val="percentStacked"/>
        <c:varyColors val="0"/>
        <c:ser>
          <c:idx val="0"/>
          <c:order val="0"/>
          <c:tx>
            <c:strRef>
              <c:f>'47 (2)'!$C$3</c:f>
              <c:strCache>
                <c:ptCount val="1"/>
                <c:pt idx="0">
                  <c:v>考えたことがない</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FF9-4CF3-944F-5B75CAA2729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FF9-4CF3-944F-5B75CAA27296}"/>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FF9-4CF3-944F-5B75CAA27296}"/>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FF9-4CF3-944F-5B75CAA27296}"/>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FF9-4CF3-944F-5B75CAA2729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'47 (2)'!$A$13:$A$17</c:f>
              <c:strCache>
                <c:ptCount val="5"/>
                <c:pt idx="0">
                  <c:v>18～29歳
(n=307)</c:v>
                </c:pt>
                <c:pt idx="1">
                  <c:v>30代
(n=270)</c:v>
                </c:pt>
                <c:pt idx="2">
                  <c:v>40代
(n=357)</c:v>
                </c:pt>
                <c:pt idx="3">
                  <c:v>50代
(n=327)</c:v>
                </c:pt>
                <c:pt idx="4">
                  <c:v>60代以上
(n=747)</c:v>
                </c:pt>
              </c:strCache>
            </c:strRef>
          </c:cat>
          <c:val>
            <c:numRef>
              <c:f>'47 (2)'!$C$13:$C$17</c:f>
              <c:numCache>
                <c:formatCode>0.0</c:formatCode>
                <c:ptCount val="5"/>
                <c:pt idx="0">
                  <c:v>57</c:v>
                </c:pt>
                <c:pt idx="1">
                  <c:v>54.4</c:v>
                </c:pt>
                <c:pt idx="2">
                  <c:v>49.9</c:v>
                </c:pt>
                <c:pt idx="3">
                  <c:v>58.1</c:v>
                </c:pt>
                <c:pt idx="4">
                  <c:v>67.900000000000006</c:v>
                </c:pt>
              </c:numCache>
            </c:numRef>
          </c:val>
          <c:extLst>
            <c:ext xmlns:c16="http://schemas.microsoft.com/office/drawing/2014/chart" uri="{C3380CC4-5D6E-409C-BE32-E72D297353CC}">
              <c16:uniqueId val="{00000005-CFF9-4CF3-944F-5B75CAA27296}"/>
            </c:ext>
          </c:extLst>
        </c:ser>
        <c:ser>
          <c:idx val="1"/>
          <c:order val="1"/>
          <c:tx>
            <c:strRef>
              <c:f>'47 (2)'!$D$3</c:f>
              <c:strCache>
                <c:ptCount val="1"/>
                <c:pt idx="0">
                  <c:v>死にたい気持ちになったことがある</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FF9-4CF3-944F-5B75CAA2729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FF9-4CF3-944F-5B75CAA27296}"/>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CFF9-4CF3-944F-5B75CAA27296}"/>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FF9-4CF3-944F-5B75CAA27296}"/>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CFF9-4CF3-944F-5B75CAA2729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'47 (2)'!$D$13:$D$17</c:f>
              <c:numCache>
                <c:formatCode>0.0</c:formatCode>
                <c:ptCount val="5"/>
                <c:pt idx="0">
                  <c:v>29.3</c:v>
                </c:pt>
                <c:pt idx="1">
                  <c:v>34.4</c:v>
                </c:pt>
                <c:pt idx="2">
                  <c:v>37.5</c:v>
                </c:pt>
                <c:pt idx="3">
                  <c:v>32.4</c:v>
                </c:pt>
                <c:pt idx="4">
                  <c:v>28.4</c:v>
                </c:pt>
              </c:numCache>
            </c:numRef>
          </c:val>
          <c:extLst>
            <c:ext xmlns:c16="http://schemas.microsoft.com/office/drawing/2014/chart" uri="{C3380CC4-5D6E-409C-BE32-E72D297353CC}">
              <c16:uniqueId val="{0000000B-CFF9-4CF3-944F-5B75CAA27296}"/>
            </c:ext>
          </c:extLst>
        </c:ser>
        <c:ser>
          <c:idx val="2"/>
          <c:order val="2"/>
          <c:tx>
            <c:strRef>
              <c:f>'47 (2)'!$E$3</c:f>
              <c:strCache>
                <c:ptCount val="1"/>
                <c:pt idx="0">
                  <c:v>本気で自殺をしたいと考えたことがある</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CFF9-4CF3-944F-5B75CAA27296}"/>
                </c:ext>
              </c:extLst>
            </c:dLbl>
            <c:dLbl>
              <c:idx val="1"/>
              <c:layout>
                <c:manualLayout>
                  <c:x val="-6.1278369615573548E-4"/>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CFF9-4CF3-944F-5B75CAA27296}"/>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CFF9-4CF3-944F-5B75CAA27296}"/>
                </c:ext>
              </c:extLst>
            </c:dLbl>
            <c:dLbl>
              <c:idx val="3"/>
              <c:layout>
                <c:manualLayout>
                  <c:x val="-1.2131773969430292E-3"/>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CFF9-4CF3-944F-5B75CAA27296}"/>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CFF9-4CF3-944F-5B75CAA2729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'47 (2)'!$E$13:$E$17</c:f>
              <c:numCache>
                <c:formatCode>0.0</c:formatCode>
                <c:ptCount val="5"/>
                <c:pt idx="0">
                  <c:v>13.7</c:v>
                </c:pt>
                <c:pt idx="1">
                  <c:v>10.7</c:v>
                </c:pt>
                <c:pt idx="2">
                  <c:v>12.6</c:v>
                </c:pt>
                <c:pt idx="3">
                  <c:v>8.9</c:v>
                </c:pt>
                <c:pt idx="4">
                  <c:v>3.5</c:v>
                </c:pt>
              </c:numCache>
            </c:numRef>
          </c:val>
          <c:extLst>
            <c:ext xmlns:c16="http://schemas.microsoft.com/office/drawing/2014/chart" uri="{C3380CC4-5D6E-409C-BE32-E72D297353CC}">
              <c16:uniqueId val="{00000011-CFF9-4CF3-944F-5B75CAA27296}"/>
            </c:ext>
          </c:extLst>
        </c:ser>
        <c:ser>
          <c:idx val="3"/>
          <c:order val="3"/>
          <c:tx>
            <c:strRef>
              <c:f>'47 (2)'!$F$3</c:f>
              <c:strCache>
                <c:ptCount val="1"/>
                <c:pt idx="0">
                  <c:v>無回答</c:v>
                </c:pt>
              </c:strCache>
            </c:strRef>
          </c:tx>
          <c:spPr>
            <a:solidFill>
              <a:srgbClr val="FFFFFF"/>
            </a:solidFill>
            <a:ln w="12700">
              <a:solidFill>
                <a:srgbClr val="000000"/>
              </a:solidFill>
            </a:ln>
          </c:spPr>
          <c:invertIfNegative val="0"/>
          <c:dLbls>
            <c:dLbl>
              <c:idx val="0"/>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CFF9-4CF3-944F-5B75CAA27296}"/>
                </c:ext>
              </c:extLst>
            </c:dLbl>
            <c:dLbl>
              <c:idx val="1"/>
              <c:layout>
                <c:manualLayout>
                  <c:x val="1.8251042149143124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CFF9-4CF3-944F-5B75CAA27296}"/>
                </c:ext>
              </c:extLst>
            </c:dLbl>
            <c:dLbl>
              <c:idx val="2"/>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CFF9-4CF3-944F-5B75CAA27296}"/>
                </c:ext>
              </c:extLst>
            </c:dLbl>
            <c:dLbl>
              <c:idx val="3"/>
              <c:layout>
                <c:manualLayout>
                  <c:x val="1.8735294117647058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CFF9-4CF3-944F-5B75CAA27296}"/>
                </c:ext>
              </c:extLst>
            </c:dLbl>
            <c:dLbl>
              <c:idx val="4"/>
              <c:layout>
                <c:manualLayout>
                  <c:x val="1.8006600277906439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CFF9-4CF3-944F-5B75CAA2729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'47 (2)'!$F$13:$F$17</c:f>
              <c:numCache>
                <c:formatCode>0.0</c:formatCode>
                <c:ptCount val="5"/>
                <c:pt idx="0">
                  <c:v>0</c:v>
                </c:pt>
                <c:pt idx="1">
                  <c:v>0.4</c:v>
                </c:pt>
                <c:pt idx="2">
                  <c:v>0</c:v>
                </c:pt>
                <c:pt idx="3">
                  <c:v>0.6</c:v>
                </c:pt>
                <c:pt idx="4">
                  <c:v>0.3</c:v>
                </c:pt>
              </c:numCache>
            </c:numRef>
          </c:val>
          <c:extLst>
            <c:ext xmlns:c16="http://schemas.microsoft.com/office/drawing/2014/chart" uri="{C3380CC4-5D6E-409C-BE32-E72D297353CC}">
              <c16:uniqueId val="{00000017-CFF9-4CF3-944F-5B75CAA27296}"/>
            </c:ext>
          </c:extLst>
        </c:ser>
        <c:dLbls>
          <c:showLegendKey val="0"/>
          <c:showVal val="0"/>
          <c:showCatName val="0"/>
          <c:showSerName val="0"/>
          <c:showPercent val="0"/>
          <c:showBubbleSize val="0"/>
        </c:dLbls>
        <c:gapWidth val="45"/>
        <c:overlap val="100"/>
        <c:axId val="412975496"/>
        <c:axId val="412975888"/>
      </c:barChart>
      <c:catAx>
        <c:axId val="412975496"/>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12975888"/>
        <c:crosses val="autoZero"/>
        <c:auto val="1"/>
        <c:lblAlgn val="ctr"/>
        <c:lblOffset val="100"/>
        <c:tickLblSkip val="1"/>
        <c:tickMarkSkip val="1"/>
        <c:noMultiLvlLbl val="0"/>
      </c:catAx>
      <c:valAx>
        <c:axId val="412975888"/>
        <c:scaling>
          <c:orientation val="minMax"/>
          <c:max val="1"/>
          <c:min val="0"/>
        </c:scaling>
        <c:delete val="0"/>
        <c:axPos val="b"/>
        <c:numFmt formatCode="0" sourceLinked="0"/>
        <c:majorTickMark val="out"/>
        <c:minorTickMark val="none"/>
        <c:tickLblPos val="none"/>
        <c:spPr>
          <a:ln w="12700"/>
        </c:spPr>
        <c:crossAx val="412975496"/>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0.12857142857142856"/>
          <c:w val="0.33333333333333331"/>
          <c:h val="0.6428571428571429"/>
        </c:manualLayout>
      </c:layout>
      <c:barChart>
        <c:barDir val="bar"/>
        <c:grouping val="clustered"/>
        <c:varyColors val="0"/>
        <c:ser>
          <c:idx val="0"/>
          <c:order val="0"/>
          <c:tx>
            <c:strRef>
              <c:f>'15 (2)'!$A$5</c:f>
              <c:strCache>
                <c:ptCount val="1"/>
                <c:pt idx="0">
                  <c:v>男性(n=952)</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wrap="square" lIns="38100" tIns="19050" rIns="38100" bIns="19050" anchor="ctr">
                <a:spAutoFit/>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'15 (2)'!$C$3:$K$3</c:f>
              <c:strCache>
                <c:ptCount val="9"/>
                <c:pt idx="0">
                  <c:v>大阪府こころの健康総合センターサイト「こころのオアシス」</c:v>
                </c:pt>
                <c:pt idx="1">
                  <c:v>厚生労働省特設サイト「まもろうよこころ」</c:v>
                </c:pt>
                <c:pt idx="2">
                  <c:v>自殺予防週間</c:v>
                </c:pt>
                <c:pt idx="3">
                  <c:v>ゲートキーパー</c:v>
                </c:pt>
                <c:pt idx="4">
                  <c:v>自殺対策基本法</c:v>
                </c:pt>
                <c:pt idx="5">
                  <c:v>自殺対策強化月間</c:v>
                </c:pt>
                <c:pt idx="6">
                  <c:v>大阪府自殺対策基本指針</c:v>
                </c:pt>
                <c:pt idx="7">
                  <c:v>居住している自治体の自殺対策計画</c:v>
                </c:pt>
                <c:pt idx="8">
                  <c:v>いずれも知らない</c:v>
                </c:pt>
              </c:strCache>
            </c:strRef>
          </c:cat>
          <c:val>
            <c:numRef>
              <c:f>'15 (2)'!$C$5:$K$5</c:f>
              <c:numCache>
                <c:formatCode>0.0</c:formatCode>
                <c:ptCount val="9"/>
                <c:pt idx="0">
                  <c:v>10.4</c:v>
                </c:pt>
                <c:pt idx="1">
                  <c:v>10.4</c:v>
                </c:pt>
                <c:pt idx="2">
                  <c:v>10.1</c:v>
                </c:pt>
                <c:pt idx="3">
                  <c:v>5.8</c:v>
                </c:pt>
                <c:pt idx="4">
                  <c:v>4.8</c:v>
                </c:pt>
                <c:pt idx="5">
                  <c:v>4.5</c:v>
                </c:pt>
                <c:pt idx="6">
                  <c:v>2.2999999999999998</c:v>
                </c:pt>
                <c:pt idx="7">
                  <c:v>1.4</c:v>
                </c:pt>
                <c:pt idx="8">
                  <c:v>75</c:v>
                </c:pt>
              </c:numCache>
            </c:numRef>
          </c:val>
          <c:extLst>
            <c:ext xmlns:c16="http://schemas.microsoft.com/office/drawing/2014/chart" uri="{C3380CC4-5D6E-409C-BE32-E72D297353CC}">
              <c16:uniqueId val="{00000000-4387-40C7-B79B-A64CC92CBAD4}"/>
            </c:ext>
          </c:extLst>
        </c:ser>
        <c:ser>
          <c:idx val="1"/>
          <c:order val="1"/>
          <c:tx>
            <c:strRef>
              <c:f>'15 (2)'!$A$6</c:f>
              <c:strCache>
                <c:ptCount val="1"/>
                <c:pt idx="0">
                  <c:v>女性(n=1,048)</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wrap="square" lIns="38100" tIns="19050" rIns="38100" bIns="19050" anchor="ctr">
                <a:spAutoFit/>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'15 (2)'!$C$6:$K$6</c:f>
              <c:numCache>
                <c:formatCode>0.0</c:formatCode>
                <c:ptCount val="9"/>
                <c:pt idx="0">
                  <c:v>13.8</c:v>
                </c:pt>
                <c:pt idx="1">
                  <c:v>11.7</c:v>
                </c:pt>
                <c:pt idx="2">
                  <c:v>8.9</c:v>
                </c:pt>
                <c:pt idx="3">
                  <c:v>4.5</c:v>
                </c:pt>
                <c:pt idx="4">
                  <c:v>4.8</c:v>
                </c:pt>
                <c:pt idx="5">
                  <c:v>3.3</c:v>
                </c:pt>
                <c:pt idx="6">
                  <c:v>2.4</c:v>
                </c:pt>
                <c:pt idx="7">
                  <c:v>1.3</c:v>
                </c:pt>
                <c:pt idx="8">
                  <c:v>72.599999999999994</c:v>
                </c:pt>
              </c:numCache>
            </c:numRef>
          </c:val>
          <c:extLst>
            <c:ext xmlns:c16="http://schemas.microsoft.com/office/drawing/2014/chart" uri="{C3380CC4-5D6E-409C-BE32-E72D297353CC}">
              <c16:uniqueId val="{00000001-4387-40C7-B79B-A64CC92CBAD4}"/>
            </c:ext>
          </c:extLst>
        </c:ser>
        <c:dLbls>
          <c:showLegendKey val="0"/>
          <c:showVal val="0"/>
          <c:showCatName val="0"/>
          <c:showSerName val="0"/>
          <c:showPercent val="0"/>
          <c:showBubbleSize val="0"/>
        </c:dLbls>
        <c:gapWidth val="100"/>
        <c:axId val="389814256"/>
        <c:axId val="389815432"/>
      </c:barChart>
      <c:catAx>
        <c:axId val="389814256"/>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389815432"/>
        <c:crosses val="autoZero"/>
        <c:auto val="1"/>
        <c:lblAlgn val="ctr"/>
        <c:lblOffset val="100"/>
        <c:tickLblSkip val="1"/>
        <c:tickMarkSkip val="1"/>
        <c:noMultiLvlLbl val="0"/>
      </c:catAx>
      <c:valAx>
        <c:axId val="389815432"/>
        <c:scaling>
          <c:orientation val="minMax"/>
          <c:max val="8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txPr>
          <a:bodyPr/>
          <a:lstStyle/>
          <a:p>
            <a:pPr>
              <a:defRPr sz="700"/>
            </a:pPr>
            <a:endParaRPr lang="ja-JP"/>
          </a:p>
        </c:txPr>
        <c:crossAx val="389814256"/>
        <c:crosses val="autoZero"/>
        <c:crossBetween val="between"/>
        <c:majorUnit val="20"/>
      </c:valAx>
      <c:spPr>
        <a:noFill/>
        <a:ln w="25400">
          <a:noFill/>
        </a:ln>
      </c:spPr>
    </c:plotArea>
    <c:plotVisOnly val="1"/>
    <c:dispBlanksAs val="gap"/>
    <c:showDLblsOverMax val="0"/>
  </c:chart>
  <c:spPr>
    <a:noFill/>
    <a:ln w="25400">
      <a:noFill/>
    </a:ln>
  </c:spPr>
  <c:txPr>
    <a:bodyPr/>
    <a:lstStyle/>
    <a:p>
      <a:pPr>
        <a:defRPr sz="900">
          <a:latin typeface="ＭＳ ゴシック"/>
          <a:ea typeface="ＭＳ ゴシック"/>
          <a:cs typeface="ＭＳ ゴシック"/>
        </a:defRPr>
      </a:pPr>
      <a:endParaRPr lang="ja-JP"/>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43169398907103829"/>
          <c:w val="0.48529411764705876"/>
          <c:h val="0.34426229508196721"/>
        </c:manualLayout>
      </c:layout>
      <c:barChart>
        <c:barDir val="bar"/>
        <c:grouping val="percentStacked"/>
        <c:varyColors val="0"/>
        <c:ser>
          <c:idx val="0"/>
          <c:order val="0"/>
          <c:tx>
            <c:strRef>
              <c:f>'47 (2)'!$C$3</c:f>
              <c:strCache>
                <c:ptCount val="1"/>
                <c:pt idx="0">
                  <c:v>考えたことがない</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2B2-4E31-A5ED-60CBF69F4319}"/>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2B2-4E31-A5ED-60CBF69F4319}"/>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'47 (2)'!$A$5:$A$6</c:f>
              <c:strCache>
                <c:ptCount val="2"/>
                <c:pt idx="0">
                  <c:v>男性
(n=952)</c:v>
                </c:pt>
                <c:pt idx="1">
                  <c:v>女性
(n=1,048)</c:v>
                </c:pt>
              </c:strCache>
            </c:strRef>
          </c:cat>
          <c:val>
            <c:numRef>
              <c:f>'47 (2)'!$C$5:$C$6</c:f>
              <c:numCache>
                <c:formatCode>0.0</c:formatCode>
                <c:ptCount val="2"/>
                <c:pt idx="0">
                  <c:v>61.4</c:v>
                </c:pt>
                <c:pt idx="1">
                  <c:v>57.9</c:v>
                </c:pt>
              </c:numCache>
            </c:numRef>
          </c:val>
          <c:extLst>
            <c:ext xmlns:c16="http://schemas.microsoft.com/office/drawing/2014/chart" uri="{C3380CC4-5D6E-409C-BE32-E72D297353CC}">
              <c16:uniqueId val="{00000002-32B2-4E31-A5ED-60CBF69F4319}"/>
            </c:ext>
          </c:extLst>
        </c:ser>
        <c:ser>
          <c:idx val="1"/>
          <c:order val="1"/>
          <c:tx>
            <c:strRef>
              <c:f>'47 (2)'!$D$3</c:f>
              <c:strCache>
                <c:ptCount val="1"/>
                <c:pt idx="0">
                  <c:v>死にたい気持ちになったことがある</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2B2-4E31-A5ED-60CBF69F4319}"/>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2B2-4E31-A5ED-60CBF69F4319}"/>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'47 (2)'!$D$5:$D$6</c:f>
              <c:numCache>
                <c:formatCode>0.0</c:formatCode>
                <c:ptCount val="2"/>
                <c:pt idx="0">
                  <c:v>30.3</c:v>
                </c:pt>
                <c:pt idx="1">
                  <c:v>33</c:v>
                </c:pt>
              </c:numCache>
            </c:numRef>
          </c:val>
          <c:extLst>
            <c:ext xmlns:c16="http://schemas.microsoft.com/office/drawing/2014/chart" uri="{C3380CC4-5D6E-409C-BE32-E72D297353CC}">
              <c16:uniqueId val="{00000005-32B2-4E31-A5ED-60CBF69F4319}"/>
            </c:ext>
          </c:extLst>
        </c:ser>
        <c:ser>
          <c:idx val="2"/>
          <c:order val="2"/>
          <c:tx>
            <c:strRef>
              <c:f>'47 (2)'!$E$3</c:f>
              <c:strCache>
                <c:ptCount val="1"/>
                <c:pt idx="0">
                  <c:v>本気で自殺をしたいと考えたことがある</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2B2-4E31-A5ED-60CBF69F4319}"/>
                </c:ext>
              </c:extLst>
            </c:dLbl>
            <c:dLbl>
              <c:idx val="1"/>
              <c:layout>
                <c:manualLayout>
                  <c:x val="-2.183765632237147E-3"/>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2B2-4E31-A5ED-60CBF69F4319}"/>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'47 (2)'!$E$5:$E$6</c:f>
              <c:numCache>
                <c:formatCode>0.0</c:formatCode>
                <c:ptCount val="2"/>
                <c:pt idx="0">
                  <c:v>8</c:v>
                </c:pt>
                <c:pt idx="1">
                  <c:v>8.9</c:v>
                </c:pt>
              </c:numCache>
            </c:numRef>
          </c:val>
          <c:extLst>
            <c:ext xmlns:c16="http://schemas.microsoft.com/office/drawing/2014/chart" uri="{C3380CC4-5D6E-409C-BE32-E72D297353CC}">
              <c16:uniqueId val="{00000008-32B2-4E31-A5ED-60CBF69F4319}"/>
            </c:ext>
          </c:extLst>
        </c:ser>
        <c:ser>
          <c:idx val="3"/>
          <c:order val="3"/>
          <c:tx>
            <c:strRef>
              <c:f>'47 (2)'!$F$3</c:f>
              <c:strCache>
                <c:ptCount val="1"/>
                <c:pt idx="0">
                  <c:v>無回答</c:v>
                </c:pt>
              </c:strCache>
            </c:strRef>
          </c:tx>
          <c:spPr>
            <a:solidFill>
              <a:srgbClr val="FFFFFF"/>
            </a:solidFill>
            <a:ln w="12700">
              <a:solidFill>
                <a:srgbClr val="000000"/>
              </a:solidFill>
            </a:ln>
          </c:spPr>
          <c:invertIfNegative val="0"/>
          <c:dLbls>
            <c:dLbl>
              <c:idx val="0"/>
              <c:layout>
                <c:manualLayout>
                  <c:x val="1.8007410838351088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2B2-4E31-A5ED-60CBF69F4319}"/>
                </c:ext>
              </c:extLst>
            </c:dLbl>
            <c:dLbl>
              <c:idx val="1"/>
              <c:layout>
                <c:manualLayout>
                  <c:x val="1.776470588235294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2B2-4E31-A5ED-60CBF69F4319}"/>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'47 (2)'!$F$5:$F$6</c:f>
              <c:numCache>
                <c:formatCode>0.0</c:formatCode>
                <c:ptCount val="2"/>
                <c:pt idx="0">
                  <c:v>0.3</c:v>
                </c:pt>
                <c:pt idx="1">
                  <c:v>0.2</c:v>
                </c:pt>
              </c:numCache>
            </c:numRef>
          </c:val>
          <c:extLst>
            <c:ext xmlns:c16="http://schemas.microsoft.com/office/drawing/2014/chart" uri="{C3380CC4-5D6E-409C-BE32-E72D297353CC}">
              <c16:uniqueId val="{0000000B-32B2-4E31-A5ED-60CBF69F4319}"/>
            </c:ext>
          </c:extLst>
        </c:ser>
        <c:dLbls>
          <c:showLegendKey val="0"/>
          <c:showVal val="0"/>
          <c:showCatName val="0"/>
          <c:showSerName val="0"/>
          <c:showPercent val="0"/>
          <c:showBubbleSize val="0"/>
        </c:dLbls>
        <c:gapWidth val="50"/>
        <c:overlap val="100"/>
        <c:axId val="412975104"/>
        <c:axId val="412972752"/>
      </c:barChart>
      <c:catAx>
        <c:axId val="412975104"/>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12972752"/>
        <c:crosses val="autoZero"/>
        <c:auto val="1"/>
        <c:lblAlgn val="ctr"/>
        <c:lblOffset val="100"/>
        <c:tickLblSkip val="1"/>
        <c:tickMarkSkip val="1"/>
        <c:noMultiLvlLbl val="0"/>
      </c:catAx>
      <c:valAx>
        <c:axId val="412972752"/>
        <c:scaling>
          <c:orientation val="minMax"/>
          <c:max val="1"/>
          <c:min val="0"/>
        </c:scaling>
        <c:delete val="0"/>
        <c:axPos val="b"/>
        <c:numFmt formatCode="General" sourceLinked="0"/>
        <c:majorTickMark val="out"/>
        <c:minorTickMark val="none"/>
        <c:tickLblPos val="none"/>
        <c:spPr>
          <a:ln w="12700"/>
        </c:spPr>
        <c:crossAx val="412975104"/>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43169398907103829"/>
          <c:w val="0.48529411764705876"/>
          <c:h val="0.34426229508196721"/>
        </c:manualLayout>
      </c:layout>
      <c:barChart>
        <c:barDir val="bar"/>
        <c:grouping val="percentStacked"/>
        <c:varyColors val="0"/>
        <c:ser>
          <c:idx val="0"/>
          <c:order val="0"/>
          <c:tx>
            <c:strRef>
              <c:f>'53 (2)'!$C$3</c:f>
              <c:strCache>
                <c:ptCount val="1"/>
                <c:pt idx="0">
                  <c:v>小中学生の頃</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926-4C58-A2B0-7C4C7768CA2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926-4C58-A2B0-7C4C7768CA2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'53 (2)'!$A$5:$A$6</c:f>
              <c:strCache>
                <c:ptCount val="2"/>
                <c:pt idx="0">
                  <c:v>男性
(n=364)</c:v>
                </c:pt>
                <c:pt idx="1">
                  <c:v>女性
(n=439)</c:v>
                </c:pt>
              </c:strCache>
            </c:strRef>
          </c:cat>
          <c:val>
            <c:numRef>
              <c:f>'53 (2)'!$C$5:$C$6</c:f>
              <c:numCache>
                <c:formatCode>0.0</c:formatCode>
                <c:ptCount val="2"/>
                <c:pt idx="0">
                  <c:v>10.7</c:v>
                </c:pt>
                <c:pt idx="1">
                  <c:v>13</c:v>
                </c:pt>
              </c:numCache>
            </c:numRef>
          </c:val>
          <c:extLst>
            <c:ext xmlns:c16="http://schemas.microsoft.com/office/drawing/2014/chart" uri="{C3380CC4-5D6E-409C-BE32-E72D297353CC}">
              <c16:uniqueId val="{00000002-F926-4C58-A2B0-7C4C7768CA26}"/>
            </c:ext>
          </c:extLst>
        </c:ser>
        <c:ser>
          <c:idx val="1"/>
          <c:order val="1"/>
          <c:tx>
            <c:strRef>
              <c:f>'53 (2)'!$D$3</c:f>
              <c:strCache>
                <c:ptCount val="1"/>
                <c:pt idx="0">
                  <c:v>10代後半</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926-4C58-A2B0-7C4C7768CA2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926-4C58-A2B0-7C4C7768CA2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'53 (2)'!$D$5:$D$6</c:f>
              <c:numCache>
                <c:formatCode>0.0</c:formatCode>
                <c:ptCount val="2"/>
                <c:pt idx="0">
                  <c:v>13.2</c:v>
                </c:pt>
                <c:pt idx="1">
                  <c:v>17.100000000000001</c:v>
                </c:pt>
              </c:numCache>
            </c:numRef>
          </c:val>
          <c:extLst>
            <c:ext xmlns:c16="http://schemas.microsoft.com/office/drawing/2014/chart" uri="{C3380CC4-5D6E-409C-BE32-E72D297353CC}">
              <c16:uniqueId val="{00000005-F926-4C58-A2B0-7C4C7768CA26}"/>
            </c:ext>
          </c:extLst>
        </c:ser>
        <c:ser>
          <c:idx val="2"/>
          <c:order val="2"/>
          <c:tx>
            <c:strRef>
              <c:f>'53 (2)'!$E$3</c:f>
              <c:strCache>
                <c:ptCount val="1"/>
                <c:pt idx="0">
                  <c:v>20代</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926-4C58-A2B0-7C4C7768CA2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926-4C58-A2B0-7C4C7768CA2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'53 (2)'!$E$5:$E$6</c:f>
              <c:numCache>
                <c:formatCode>0.0</c:formatCode>
                <c:ptCount val="2"/>
                <c:pt idx="0">
                  <c:v>24.2</c:v>
                </c:pt>
                <c:pt idx="1">
                  <c:v>22.8</c:v>
                </c:pt>
              </c:numCache>
            </c:numRef>
          </c:val>
          <c:extLst>
            <c:ext xmlns:c16="http://schemas.microsoft.com/office/drawing/2014/chart" uri="{C3380CC4-5D6E-409C-BE32-E72D297353CC}">
              <c16:uniqueId val="{00000008-F926-4C58-A2B0-7C4C7768CA26}"/>
            </c:ext>
          </c:extLst>
        </c:ser>
        <c:ser>
          <c:idx val="3"/>
          <c:order val="3"/>
          <c:tx>
            <c:strRef>
              <c:f>'53 (2)'!$F$3</c:f>
              <c:strCache>
                <c:ptCount val="1"/>
                <c:pt idx="0">
                  <c:v>30代</c:v>
                </c:pt>
              </c:strCache>
            </c:strRef>
          </c:tx>
          <c:spPr>
            <a:pattFill prst="dkHorz">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F926-4C58-A2B0-7C4C7768CA2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F926-4C58-A2B0-7C4C7768CA2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'53 (2)'!$F$5:$F$6</c:f>
              <c:numCache>
                <c:formatCode>0.0</c:formatCode>
                <c:ptCount val="2"/>
                <c:pt idx="0">
                  <c:v>12.4</c:v>
                </c:pt>
                <c:pt idx="1">
                  <c:v>13.2</c:v>
                </c:pt>
              </c:numCache>
            </c:numRef>
          </c:val>
          <c:extLst>
            <c:ext xmlns:c16="http://schemas.microsoft.com/office/drawing/2014/chart" uri="{C3380CC4-5D6E-409C-BE32-E72D297353CC}">
              <c16:uniqueId val="{0000000B-F926-4C58-A2B0-7C4C7768CA26}"/>
            </c:ext>
          </c:extLst>
        </c:ser>
        <c:ser>
          <c:idx val="4"/>
          <c:order val="4"/>
          <c:tx>
            <c:strRef>
              <c:f>'53 (2)'!$G$3</c:f>
              <c:strCache>
                <c:ptCount val="1"/>
                <c:pt idx="0">
                  <c:v>40代</c:v>
                </c:pt>
              </c:strCache>
            </c:strRef>
          </c:tx>
          <c:spPr>
            <a:solidFill>
              <a:srgbClr val="CCFF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F926-4C58-A2B0-7C4C7768CA2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F926-4C58-A2B0-7C4C7768CA2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'53 (2)'!$G$5:$G$6</c:f>
              <c:numCache>
                <c:formatCode>0.0</c:formatCode>
                <c:ptCount val="2"/>
                <c:pt idx="0">
                  <c:v>16.5</c:v>
                </c:pt>
                <c:pt idx="1">
                  <c:v>12.1</c:v>
                </c:pt>
              </c:numCache>
            </c:numRef>
          </c:val>
          <c:extLst>
            <c:ext xmlns:c16="http://schemas.microsoft.com/office/drawing/2014/chart" uri="{C3380CC4-5D6E-409C-BE32-E72D297353CC}">
              <c16:uniqueId val="{0000000E-F926-4C58-A2B0-7C4C7768CA26}"/>
            </c:ext>
          </c:extLst>
        </c:ser>
        <c:ser>
          <c:idx val="5"/>
          <c:order val="5"/>
          <c:tx>
            <c:strRef>
              <c:f>'53 (2)'!$H$3</c:f>
              <c:strCache>
                <c:ptCount val="1"/>
                <c:pt idx="0">
                  <c:v>50代</c:v>
                </c:pt>
              </c:strCache>
            </c:strRef>
          </c:tx>
          <c:spPr>
            <a:pattFill prst="lgGrid">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F926-4C58-A2B0-7C4C7768CA2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F926-4C58-A2B0-7C4C7768CA2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'53 (2)'!$H$5:$H$6</c:f>
              <c:numCache>
                <c:formatCode>0.0</c:formatCode>
                <c:ptCount val="2"/>
                <c:pt idx="0">
                  <c:v>7.4</c:v>
                </c:pt>
                <c:pt idx="1">
                  <c:v>6.6</c:v>
                </c:pt>
              </c:numCache>
            </c:numRef>
          </c:val>
          <c:extLst>
            <c:ext xmlns:c16="http://schemas.microsoft.com/office/drawing/2014/chart" uri="{C3380CC4-5D6E-409C-BE32-E72D297353CC}">
              <c16:uniqueId val="{00000011-F926-4C58-A2B0-7C4C7768CA26}"/>
            </c:ext>
          </c:extLst>
        </c:ser>
        <c:ser>
          <c:idx val="6"/>
          <c:order val="6"/>
          <c:tx>
            <c:strRef>
              <c:f>'53 (2)'!$I$3</c:f>
              <c:strCache>
                <c:ptCount val="1"/>
                <c:pt idx="0">
                  <c:v>60代</c:v>
                </c:pt>
              </c:strCache>
            </c:strRef>
          </c:tx>
          <c:spPr>
            <a:solidFill>
              <a:srgbClr val="A7D971"/>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F926-4C58-A2B0-7C4C7768CA26}"/>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F926-4C58-A2B0-7C4C7768CA2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'53 (2)'!$I$5:$I$6</c:f>
              <c:numCache>
                <c:formatCode>0.0</c:formatCode>
                <c:ptCount val="2"/>
                <c:pt idx="0">
                  <c:v>4.0999999999999996</c:v>
                </c:pt>
                <c:pt idx="1">
                  <c:v>4.8</c:v>
                </c:pt>
              </c:numCache>
            </c:numRef>
          </c:val>
          <c:extLst>
            <c:ext xmlns:c16="http://schemas.microsoft.com/office/drawing/2014/chart" uri="{C3380CC4-5D6E-409C-BE32-E72D297353CC}">
              <c16:uniqueId val="{00000014-F926-4C58-A2B0-7C4C7768CA26}"/>
            </c:ext>
          </c:extLst>
        </c:ser>
        <c:ser>
          <c:idx val="7"/>
          <c:order val="7"/>
          <c:tx>
            <c:strRef>
              <c:f>'53 (2)'!$J$3</c:f>
              <c:strCache>
                <c:ptCount val="1"/>
                <c:pt idx="0">
                  <c:v>70代以上</c:v>
                </c:pt>
              </c:strCache>
            </c:strRef>
          </c:tx>
          <c:spPr>
            <a:pattFill prst="wdDnDiag">
              <a:fgClr>
                <a:srgbClr val="969696"/>
              </a:fgClr>
              <a:bgClr>
                <a:srgbClr val="FFFFFF"/>
              </a:bgClr>
            </a:pattFill>
            <a:ln w="12700">
              <a:solidFill>
                <a:srgbClr val="000000"/>
              </a:solidFill>
            </a:ln>
          </c:spPr>
          <c:invertIfNegative val="0"/>
          <c:dLbls>
            <c:dLbl>
              <c:idx val="0"/>
              <c:layout>
                <c:manualLayout>
                  <c:x val="0"/>
                  <c:y val="7.7322834645669247E-2"/>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F926-4C58-A2B0-7C4C7768CA26}"/>
                </c:ext>
              </c:extLst>
            </c:dLbl>
            <c:dLbl>
              <c:idx val="1"/>
              <c:layout>
                <c:manualLayout>
                  <c:x val="-1.0784189145616935E-16"/>
                  <c:y val="7.7322834645669289E-2"/>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F926-4C58-A2B0-7C4C7768CA2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'53 (2)'!$J$5:$J$6</c:f>
              <c:numCache>
                <c:formatCode>0.0</c:formatCode>
                <c:ptCount val="2"/>
                <c:pt idx="0">
                  <c:v>1.4</c:v>
                </c:pt>
                <c:pt idx="1">
                  <c:v>0.7</c:v>
                </c:pt>
              </c:numCache>
            </c:numRef>
          </c:val>
          <c:extLst>
            <c:ext xmlns:c16="http://schemas.microsoft.com/office/drawing/2014/chart" uri="{C3380CC4-5D6E-409C-BE32-E72D297353CC}">
              <c16:uniqueId val="{00000017-F926-4C58-A2B0-7C4C7768CA26}"/>
            </c:ext>
          </c:extLst>
        </c:ser>
        <c:ser>
          <c:idx val="8"/>
          <c:order val="8"/>
          <c:tx>
            <c:strRef>
              <c:f>'53 (2)'!$K$3</c:f>
              <c:strCache>
                <c:ptCount val="1"/>
                <c:pt idx="0">
                  <c:v>わからない・覚えていない</c:v>
                </c:pt>
              </c:strCache>
            </c:strRef>
          </c:tx>
          <c:spPr>
            <a:solidFill>
              <a:srgbClr val="D9D9D9"/>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F926-4C58-A2B0-7C4C7768CA26}"/>
                </c:ext>
              </c:extLst>
            </c:dLbl>
            <c:dLbl>
              <c:idx val="1"/>
              <c:layout>
                <c:manualLayout>
                  <c:x val="5.0903195924028124E-4"/>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F926-4C58-A2B0-7C4C7768CA2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'53 (2)'!$K$5:$K$6</c:f>
              <c:numCache>
                <c:formatCode>0.0</c:formatCode>
                <c:ptCount val="2"/>
                <c:pt idx="0">
                  <c:v>9.6</c:v>
                </c:pt>
                <c:pt idx="1">
                  <c:v>9.1</c:v>
                </c:pt>
              </c:numCache>
            </c:numRef>
          </c:val>
          <c:extLst>
            <c:ext xmlns:c16="http://schemas.microsoft.com/office/drawing/2014/chart" uri="{C3380CC4-5D6E-409C-BE32-E72D297353CC}">
              <c16:uniqueId val="{0000001A-F926-4C58-A2B0-7C4C7768CA26}"/>
            </c:ext>
          </c:extLst>
        </c:ser>
        <c:ser>
          <c:idx val="9"/>
          <c:order val="9"/>
          <c:tx>
            <c:strRef>
              <c:f>'53 (2)'!$L$3</c:f>
              <c:strCache>
                <c:ptCount val="1"/>
                <c:pt idx="0">
                  <c:v>無回答</c:v>
                </c:pt>
              </c:strCache>
            </c:strRef>
          </c:tx>
          <c:spPr>
            <a:solidFill>
              <a:srgbClr val="FFFFFF"/>
            </a:solidFill>
            <a:ln w="12700">
              <a:solidFill>
                <a:srgbClr val="000000"/>
              </a:solidFill>
            </a:ln>
          </c:spPr>
          <c:invertIfNegative val="0"/>
          <c:dLbls>
            <c:dLbl>
              <c:idx val="0"/>
              <c:layout>
                <c:manualLayout>
                  <c:x val="1.8492704955998147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F926-4C58-A2B0-7C4C7768CA26}"/>
                </c:ext>
              </c:extLst>
            </c:dLbl>
            <c:dLbl>
              <c:idx val="1"/>
              <c:layout>
                <c:manualLayout>
                  <c:x val="1.897626215840667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F926-4C58-A2B0-7C4C7768CA26}"/>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'53 (2)'!$L$5:$L$6</c:f>
              <c:numCache>
                <c:formatCode>0.0</c:formatCode>
                <c:ptCount val="2"/>
                <c:pt idx="0">
                  <c:v>0.5</c:v>
                </c:pt>
                <c:pt idx="1">
                  <c:v>0.7</c:v>
                </c:pt>
              </c:numCache>
            </c:numRef>
          </c:val>
          <c:extLst>
            <c:ext xmlns:c16="http://schemas.microsoft.com/office/drawing/2014/chart" uri="{C3380CC4-5D6E-409C-BE32-E72D297353CC}">
              <c16:uniqueId val="{0000001D-F926-4C58-A2B0-7C4C7768CA26}"/>
            </c:ext>
          </c:extLst>
        </c:ser>
        <c:dLbls>
          <c:showLegendKey val="0"/>
          <c:showVal val="0"/>
          <c:showCatName val="0"/>
          <c:showSerName val="0"/>
          <c:showPercent val="0"/>
          <c:showBubbleSize val="0"/>
        </c:dLbls>
        <c:gapWidth val="50"/>
        <c:overlap val="100"/>
        <c:axId val="412962168"/>
        <c:axId val="412962560"/>
      </c:barChart>
      <c:catAx>
        <c:axId val="412962168"/>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12962560"/>
        <c:crosses val="autoZero"/>
        <c:auto val="1"/>
        <c:lblAlgn val="ctr"/>
        <c:lblOffset val="100"/>
        <c:tickLblSkip val="1"/>
        <c:tickMarkSkip val="1"/>
        <c:noMultiLvlLbl val="0"/>
      </c:catAx>
      <c:valAx>
        <c:axId val="412962560"/>
        <c:scaling>
          <c:orientation val="minMax"/>
          <c:max val="1"/>
          <c:min val="0"/>
        </c:scaling>
        <c:delete val="0"/>
        <c:axPos val="b"/>
        <c:numFmt formatCode="General" sourceLinked="0"/>
        <c:majorTickMark val="out"/>
        <c:minorTickMark val="none"/>
        <c:tickLblPos val="none"/>
        <c:spPr>
          <a:ln w="12700"/>
        </c:spPr>
        <c:crossAx val="412962168"/>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0.12"/>
          <c:w val="0.33333333333333331"/>
          <c:h val="0.66666666666666674"/>
        </c:manualLayout>
      </c:layout>
      <c:barChart>
        <c:barDir val="bar"/>
        <c:grouping val="clustered"/>
        <c:varyColors val="0"/>
        <c:ser>
          <c:idx val="0"/>
          <c:order val="0"/>
          <c:tx>
            <c:strRef>
              <c:f>'51 (2)'!$A$5</c:f>
              <c:strCache>
                <c:ptCount val="1"/>
                <c:pt idx="0">
                  <c:v>男性
(n=364)</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'51 (2)'!$C$3:$L$3</c:f>
              <c:strCache>
                <c:ptCount val="10"/>
                <c:pt idx="0">
                  <c:v>家庭問題</c:v>
                </c:pt>
                <c:pt idx="1">
                  <c:v>勤務問題</c:v>
                </c:pt>
                <c:pt idx="2">
                  <c:v>経済・生活問題</c:v>
                </c:pt>
                <c:pt idx="3">
                  <c:v>健康問題</c:v>
                </c:pt>
                <c:pt idx="4">
                  <c:v>孤独感</c:v>
                </c:pt>
                <c:pt idx="5">
                  <c:v>交際問題</c:v>
                </c:pt>
                <c:pt idx="6">
                  <c:v>学校問題</c:v>
                </c:pt>
                <c:pt idx="7">
                  <c:v>その他</c:v>
                </c:pt>
                <c:pt idx="8">
                  <c:v>わからない</c:v>
                </c:pt>
                <c:pt idx="9">
                  <c:v>無回答</c:v>
                </c:pt>
              </c:strCache>
            </c:strRef>
          </c:cat>
          <c:val>
            <c:numRef>
              <c:f>'51 (2)'!$C$5:$L$5</c:f>
              <c:numCache>
                <c:formatCode>0.0</c:formatCode>
                <c:ptCount val="10"/>
                <c:pt idx="0">
                  <c:v>24.2</c:v>
                </c:pt>
                <c:pt idx="1">
                  <c:v>36</c:v>
                </c:pt>
                <c:pt idx="2">
                  <c:v>31.3</c:v>
                </c:pt>
                <c:pt idx="3">
                  <c:v>23.9</c:v>
                </c:pt>
                <c:pt idx="4">
                  <c:v>15.4</c:v>
                </c:pt>
                <c:pt idx="5">
                  <c:v>9.3000000000000007</c:v>
                </c:pt>
                <c:pt idx="6">
                  <c:v>11</c:v>
                </c:pt>
                <c:pt idx="7">
                  <c:v>1.1000000000000001</c:v>
                </c:pt>
                <c:pt idx="8">
                  <c:v>12.6</c:v>
                </c:pt>
                <c:pt idx="9">
                  <c:v>0.3</c:v>
                </c:pt>
              </c:numCache>
            </c:numRef>
          </c:val>
          <c:extLst>
            <c:ext xmlns:c16="http://schemas.microsoft.com/office/drawing/2014/chart" uri="{C3380CC4-5D6E-409C-BE32-E72D297353CC}">
              <c16:uniqueId val="{00000000-EAB7-4627-9DFE-9A6D0DBB65A4}"/>
            </c:ext>
          </c:extLst>
        </c:ser>
        <c:ser>
          <c:idx val="1"/>
          <c:order val="1"/>
          <c:tx>
            <c:strRef>
              <c:f>'51 (2)'!$A$6</c:f>
              <c:strCache>
                <c:ptCount val="1"/>
                <c:pt idx="0">
                  <c:v>女性
(n=439)</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'51 (2)'!$C$6:$L$6</c:f>
              <c:numCache>
                <c:formatCode>0.0</c:formatCode>
                <c:ptCount val="10"/>
                <c:pt idx="0">
                  <c:v>44.4</c:v>
                </c:pt>
                <c:pt idx="1">
                  <c:v>24.4</c:v>
                </c:pt>
                <c:pt idx="2">
                  <c:v>21.6</c:v>
                </c:pt>
                <c:pt idx="3">
                  <c:v>25.1</c:v>
                </c:pt>
                <c:pt idx="4">
                  <c:v>16.2</c:v>
                </c:pt>
                <c:pt idx="5">
                  <c:v>13.4</c:v>
                </c:pt>
                <c:pt idx="6">
                  <c:v>11.2</c:v>
                </c:pt>
                <c:pt idx="7">
                  <c:v>2.7</c:v>
                </c:pt>
                <c:pt idx="8">
                  <c:v>10.5</c:v>
                </c:pt>
                <c:pt idx="9">
                  <c:v>0.2</c:v>
                </c:pt>
              </c:numCache>
            </c:numRef>
          </c:val>
          <c:extLst>
            <c:ext xmlns:c16="http://schemas.microsoft.com/office/drawing/2014/chart" uri="{C3380CC4-5D6E-409C-BE32-E72D297353CC}">
              <c16:uniqueId val="{00000001-EAB7-4627-9DFE-9A6D0DBB65A4}"/>
            </c:ext>
          </c:extLst>
        </c:ser>
        <c:dLbls>
          <c:showLegendKey val="0"/>
          <c:showVal val="0"/>
          <c:showCatName val="0"/>
          <c:showSerName val="0"/>
          <c:showPercent val="0"/>
          <c:showBubbleSize val="0"/>
        </c:dLbls>
        <c:gapWidth val="100"/>
        <c:axId val="412982944"/>
        <c:axId val="412983336"/>
      </c:barChart>
      <c:catAx>
        <c:axId val="412982944"/>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412983336"/>
        <c:crosses val="autoZero"/>
        <c:auto val="1"/>
        <c:lblAlgn val="ctr"/>
        <c:lblOffset val="100"/>
        <c:tickLblSkip val="1"/>
        <c:tickMarkSkip val="1"/>
        <c:noMultiLvlLbl val="0"/>
      </c:catAx>
      <c:valAx>
        <c:axId val="412983336"/>
        <c:scaling>
          <c:orientation val="minMax"/>
          <c:max val="5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412982944"/>
        <c:crosses val="autoZero"/>
        <c:crossBetween val="between"/>
        <c:majorUnit val="1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8.5714285714285715E-2"/>
          <c:w val="0.33333333333333331"/>
          <c:h val="0.76190476190476186"/>
        </c:manualLayout>
      </c:layout>
      <c:barChart>
        <c:barDir val="bar"/>
        <c:grouping val="clustered"/>
        <c:varyColors val="0"/>
        <c:ser>
          <c:idx val="0"/>
          <c:order val="0"/>
          <c:tx>
            <c:strRef>
              <c:f>'55 (2)'!$A$5</c:f>
              <c:strCache>
                <c:ptCount val="1"/>
                <c:pt idx="0">
                  <c:v>男性
(n=364)</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'55 (2)'!$C$3:$R$3</c:f>
              <c:strCache>
                <c:ptCount val="16"/>
                <c:pt idx="0">
                  <c:v>我慢した</c:v>
                </c:pt>
                <c:pt idx="1">
                  <c:v>家族や友人、職場の同僚など身近な人に悩みを聞いてもらった</c:v>
                </c:pt>
                <c:pt idx="2">
                  <c:v>できるだけ休養をとるようにした</c:v>
                </c:pt>
                <c:pt idx="3">
                  <c:v>趣味や仕事など他のことで気を紛らわせるように努めた</c:v>
                </c:pt>
                <c:pt idx="4">
                  <c:v>家族や恋人など身近な人が悲しむことを考えた</c:v>
                </c:pt>
                <c:pt idx="5">
                  <c:v>医療機関の医師やカウンセラーなどに相談した</c:v>
                </c:pt>
                <c:pt idx="6">
                  <c:v>将来を楽観的に考えられるようにした</c:v>
                </c:pt>
                <c:pt idx="7">
                  <c:v>自殺を試みたが、死にきれなかった</c:v>
                </c:pt>
                <c:pt idx="8">
                  <c:v>まだ「思いとどまれた」とは思わない</c:v>
                </c:pt>
                <c:pt idx="9">
                  <c:v>インターネットで対応策を検索した</c:v>
                </c:pt>
                <c:pt idx="10">
                  <c:v>インターネット上の見知らぬ人に相談した</c:v>
                </c:pt>
                <c:pt idx="11">
                  <c:v>メンタルヘルスに関する電話相談やＳＮＳ相談を利用した</c:v>
                </c:pt>
                <c:pt idx="12">
                  <c:v>保健所等公的機関に相談した</c:v>
                </c:pt>
                <c:pt idx="13">
                  <c:v>その他</c:v>
                </c:pt>
                <c:pt idx="14">
                  <c:v>特に何もしなかった</c:v>
                </c:pt>
                <c:pt idx="15">
                  <c:v>無回答</c:v>
                </c:pt>
              </c:strCache>
            </c:strRef>
          </c:cat>
          <c:val>
            <c:numRef>
              <c:f>'55 (2)'!$C$5:$R$5</c:f>
              <c:numCache>
                <c:formatCode>0.0</c:formatCode>
                <c:ptCount val="16"/>
                <c:pt idx="0">
                  <c:v>25</c:v>
                </c:pt>
                <c:pt idx="1">
                  <c:v>12.1</c:v>
                </c:pt>
                <c:pt idx="2">
                  <c:v>14.6</c:v>
                </c:pt>
                <c:pt idx="3">
                  <c:v>13.2</c:v>
                </c:pt>
                <c:pt idx="4">
                  <c:v>10.4</c:v>
                </c:pt>
                <c:pt idx="5">
                  <c:v>10.4</c:v>
                </c:pt>
                <c:pt idx="6">
                  <c:v>8.5</c:v>
                </c:pt>
                <c:pt idx="7">
                  <c:v>6.9</c:v>
                </c:pt>
                <c:pt idx="8">
                  <c:v>3.8</c:v>
                </c:pt>
                <c:pt idx="9">
                  <c:v>2.7</c:v>
                </c:pt>
                <c:pt idx="10">
                  <c:v>2.5</c:v>
                </c:pt>
                <c:pt idx="11">
                  <c:v>3.3</c:v>
                </c:pt>
                <c:pt idx="12">
                  <c:v>1.9</c:v>
                </c:pt>
                <c:pt idx="13">
                  <c:v>1.6</c:v>
                </c:pt>
                <c:pt idx="14">
                  <c:v>33.200000000000003</c:v>
                </c:pt>
                <c:pt idx="15">
                  <c:v>0.3</c:v>
                </c:pt>
              </c:numCache>
            </c:numRef>
          </c:val>
          <c:extLst>
            <c:ext xmlns:c16="http://schemas.microsoft.com/office/drawing/2014/chart" uri="{C3380CC4-5D6E-409C-BE32-E72D297353CC}">
              <c16:uniqueId val="{00000000-BB62-40B9-91AC-0AFF6BD43324}"/>
            </c:ext>
          </c:extLst>
        </c:ser>
        <c:ser>
          <c:idx val="1"/>
          <c:order val="1"/>
          <c:tx>
            <c:strRef>
              <c:f>'55 (2)'!$A$6</c:f>
              <c:strCache>
                <c:ptCount val="1"/>
                <c:pt idx="0">
                  <c:v>女性
(n=439)</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'55 (2)'!$C$6:$R$6</c:f>
              <c:numCache>
                <c:formatCode>0.0</c:formatCode>
                <c:ptCount val="16"/>
                <c:pt idx="0">
                  <c:v>28</c:v>
                </c:pt>
                <c:pt idx="1">
                  <c:v>20</c:v>
                </c:pt>
                <c:pt idx="2">
                  <c:v>12.3</c:v>
                </c:pt>
                <c:pt idx="3">
                  <c:v>13.2</c:v>
                </c:pt>
                <c:pt idx="4">
                  <c:v>15</c:v>
                </c:pt>
                <c:pt idx="5">
                  <c:v>9.8000000000000007</c:v>
                </c:pt>
                <c:pt idx="6">
                  <c:v>7.5</c:v>
                </c:pt>
                <c:pt idx="7">
                  <c:v>7.7</c:v>
                </c:pt>
                <c:pt idx="8">
                  <c:v>3.6</c:v>
                </c:pt>
                <c:pt idx="9">
                  <c:v>3.4</c:v>
                </c:pt>
                <c:pt idx="10">
                  <c:v>2.1</c:v>
                </c:pt>
                <c:pt idx="11">
                  <c:v>1.1000000000000001</c:v>
                </c:pt>
                <c:pt idx="12">
                  <c:v>1.1000000000000001</c:v>
                </c:pt>
                <c:pt idx="13">
                  <c:v>2.5</c:v>
                </c:pt>
                <c:pt idx="14">
                  <c:v>26.7</c:v>
                </c:pt>
                <c:pt idx="15">
                  <c:v>0.2</c:v>
                </c:pt>
              </c:numCache>
            </c:numRef>
          </c:val>
          <c:extLst>
            <c:ext xmlns:c16="http://schemas.microsoft.com/office/drawing/2014/chart" uri="{C3380CC4-5D6E-409C-BE32-E72D297353CC}">
              <c16:uniqueId val="{00000001-BB62-40B9-91AC-0AFF6BD43324}"/>
            </c:ext>
          </c:extLst>
        </c:ser>
        <c:dLbls>
          <c:showLegendKey val="0"/>
          <c:showVal val="0"/>
          <c:showCatName val="0"/>
          <c:showSerName val="0"/>
          <c:showPercent val="0"/>
          <c:showBubbleSize val="0"/>
        </c:dLbls>
        <c:gapWidth val="100"/>
        <c:axId val="415608768"/>
        <c:axId val="415617000"/>
      </c:barChart>
      <c:catAx>
        <c:axId val="415608768"/>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415617000"/>
        <c:crosses val="autoZero"/>
        <c:auto val="1"/>
        <c:lblAlgn val="ctr"/>
        <c:lblOffset val="100"/>
        <c:tickLblSkip val="1"/>
        <c:tickMarkSkip val="1"/>
        <c:noMultiLvlLbl val="0"/>
      </c:catAx>
      <c:valAx>
        <c:axId val="415617000"/>
        <c:scaling>
          <c:orientation val="minMax"/>
          <c:max val="4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415608768"/>
        <c:crosses val="autoZero"/>
        <c:crossBetween val="between"/>
        <c:majorUnit val="1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0.1"/>
          <c:w val="0.33333333333333331"/>
          <c:h val="0.72222222222222221"/>
        </c:manualLayout>
      </c:layout>
      <c:barChart>
        <c:barDir val="bar"/>
        <c:grouping val="clustered"/>
        <c:varyColors val="0"/>
        <c:ser>
          <c:idx val="0"/>
          <c:order val="0"/>
          <c:tx>
            <c:strRef>
              <c:f>'61 (2)'!$A$5</c:f>
              <c:strCache>
                <c:ptCount val="1"/>
                <c:pt idx="0">
                  <c:v>男性
(n=952)</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'61 (2)'!$C$3:$O$3</c:f>
              <c:strCache>
                <c:ptCount val="13"/>
                <c:pt idx="0">
                  <c:v>相談窓口情報等のわかりやすい発信</c:v>
                </c:pt>
                <c:pt idx="1">
                  <c:v>相談体制の充実（メールやＳＮＳ等を用いた相談窓口の充実など）</c:v>
                </c:pt>
                <c:pt idx="2">
                  <c:v>必要な時に適切な医療が受けられる精神科医療体制の整備</c:v>
                </c:pt>
                <c:pt idx="3">
                  <c:v>ゲートキーパーの養成やその役割の普及啓発</c:v>
                </c:pt>
                <c:pt idx="4">
                  <c:v>自殺の多くが追い込まれた末の死である事や自殺予防の広報・啓発</c:v>
                </c:pt>
                <c:pt idx="5">
                  <c:v>子どもや若者の自殺予防対策（ＳＯＳの出し方教育の推進など）</c:v>
                </c:pt>
                <c:pt idx="6">
                  <c:v>労働者への支援（職場におけるメンタルヘルスなど）</c:v>
                </c:pt>
                <c:pt idx="7">
                  <c:v>自殺未遂者への支援</c:v>
                </c:pt>
                <c:pt idx="8">
                  <c:v>債務や労働問題等の法律相談</c:v>
                </c:pt>
                <c:pt idx="9">
                  <c:v>女性に対する支援（妊産婦への支援など）</c:v>
                </c:pt>
                <c:pt idx="10">
                  <c:v>自死遺族への支援</c:v>
                </c:pt>
                <c:pt idx="11">
                  <c:v>その他</c:v>
                </c:pt>
                <c:pt idx="12">
                  <c:v>特にない</c:v>
                </c:pt>
              </c:strCache>
            </c:strRef>
          </c:cat>
          <c:val>
            <c:numRef>
              <c:f>'61 (2)'!$C$5:$O$5</c:f>
              <c:numCache>
                <c:formatCode>0.0</c:formatCode>
                <c:ptCount val="13"/>
                <c:pt idx="0">
                  <c:v>23.8</c:v>
                </c:pt>
                <c:pt idx="1">
                  <c:v>20.8</c:v>
                </c:pt>
                <c:pt idx="2">
                  <c:v>19.3</c:v>
                </c:pt>
                <c:pt idx="3">
                  <c:v>15.8</c:v>
                </c:pt>
                <c:pt idx="4">
                  <c:v>16.899999999999999</c:v>
                </c:pt>
                <c:pt idx="5">
                  <c:v>11.2</c:v>
                </c:pt>
                <c:pt idx="6">
                  <c:v>13.2</c:v>
                </c:pt>
                <c:pt idx="7">
                  <c:v>7.7</c:v>
                </c:pt>
                <c:pt idx="8">
                  <c:v>9</c:v>
                </c:pt>
                <c:pt idx="9">
                  <c:v>4.3</c:v>
                </c:pt>
                <c:pt idx="10">
                  <c:v>3.9</c:v>
                </c:pt>
                <c:pt idx="11">
                  <c:v>2.1</c:v>
                </c:pt>
                <c:pt idx="12">
                  <c:v>34.1</c:v>
                </c:pt>
              </c:numCache>
            </c:numRef>
          </c:val>
          <c:extLst>
            <c:ext xmlns:c16="http://schemas.microsoft.com/office/drawing/2014/chart" uri="{C3380CC4-5D6E-409C-BE32-E72D297353CC}">
              <c16:uniqueId val="{00000000-8232-49A0-AC1F-78F0049C6F0C}"/>
            </c:ext>
          </c:extLst>
        </c:ser>
        <c:ser>
          <c:idx val="1"/>
          <c:order val="1"/>
          <c:tx>
            <c:strRef>
              <c:f>'61 (2)'!$A$6</c:f>
              <c:strCache>
                <c:ptCount val="1"/>
                <c:pt idx="0">
                  <c:v>女性
(n=1,048)</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'61 (2)'!$C$6:$O$6</c:f>
              <c:numCache>
                <c:formatCode>0.0</c:formatCode>
                <c:ptCount val="13"/>
                <c:pt idx="0">
                  <c:v>30</c:v>
                </c:pt>
                <c:pt idx="1">
                  <c:v>23.9</c:v>
                </c:pt>
                <c:pt idx="2">
                  <c:v>21.9</c:v>
                </c:pt>
                <c:pt idx="3">
                  <c:v>19</c:v>
                </c:pt>
                <c:pt idx="4">
                  <c:v>15</c:v>
                </c:pt>
                <c:pt idx="5">
                  <c:v>17.899999999999999</c:v>
                </c:pt>
                <c:pt idx="6">
                  <c:v>11.7</c:v>
                </c:pt>
                <c:pt idx="7">
                  <c:v>8.6999999999999993</c:v>
                </c:pt>
                <c:pt idx="8">
                  <c:v>7</c:v>
                </c:pt>
                <c:pt idx="9">
                  <c:v>6.3</c:v>
                </c:pt>
                <c:pt idx="10">
                  <c:v>5.6</c:v>
                </c:pt>
                <c:pt idx="11">
                  <c:v>0.8</c:v>
                </c:pt>
                <c:pt idx="12">
                  <c:v>29.2</c:v>
                </c:pt>
              </c:numCache>
            </c:numRef>
          </c:val>
          <c:extLst>
            <c:ext xmlns:c16="http://schemas.microsoft.com/office/drawing/2014/chart" uri="{C3380CC4-5D6E-409C-BE32-E72D297353CC}">
              <c16:uniqueId val="{00000001-8232-49A0-AC1F-78F0049C6F0C}"/>
            </c:ext>
          </c:extLst>
        </c:ser>
        <c:dLbls>
          <c:showLegendKey val="0"/>
          <c:showVal val="0"/>
          <c:showCatName val="0"/>
          <c:showSerName val="0"/>
          <c:showPercent val="0"/>
          <c:showBubbleSize val="0"/>
        </c:dLbls>
        <c:gapWidth val="100"/>
        <c:axId val="415633072"/>
        <c:axId val="415636992"/>
      </c:barChart>
      <c:catAx>
        <c:axId val="415633072"/>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415636992"/>
        <c:crosses val="autoZero"/>
        <c:auto val="1"/>
        <c:lblAlgn val="ctr"/>
        <c:lblOffset val="100"/>
        <c:tickLblSkip val="1"/>
        <c:tickMarkSkip val="1"/>
        <c:noMultiLvlLbl val="0"/>
      </c:catAx>
      <c:valAx>
        <c:axId val="415636992"/>
        <c:scaling>
          <c:orientation val="minMax"/>
          <c:max val="4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415633072"/>
        <c:crosses val="autoZero"/>
        <c:crossBetween val="between"/>
        <c:majorUnit val="1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30649854510184293"/>
          <c:w val="0.48529411764705876"/>
          <c:h val="0.53152279340446174"/>
        </c:manualLayout>
      </c:layout>
      <c:barChart>
        <c:barDir val="bar"/>
        <c:grouping val="percentStacked"/>
        <c:varyColors val="0"/>
        <c:ser>
          <c:idx val="0"/>
          <c:order val="0"/>
          <c:tx>
            <c:strRef>
              <c:f>'57 (2)'!$C$3</c:f>
              <c:strCache>
                <c:ptCount val="1"/>
                <c:pt idx="0">
                  <c:v>いいえ</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39D-4865-A6D9-2A4AF2E8E93E}"/>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39D-4865-A6D9-2A4AF2E8E93E}"/>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39D-4865-A6D9-2A4AF2E8E93E}"/>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39D-4865-A6D9-2A4AF2E8E93E}"/>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39D-4865-A6D9-2A4AF2E8E93E}"/>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'57 (2)'!$A$13:$A$17</c:f>
              <c:strCache>
                <c:ptCount val="5"/>
                <c:pt idx="0">
                  <c:v>18～29歳
(n=307)</c:v>
                </c:pt>
                <c:pt idx="1">
                  <c:v>30代
(n=270)</c:v>
                </c:pt>
                <c:pt idx="2">
                  <c:v>40代
(n=357)</c:v>
                </c:pt>
                <c:pt idx="3">
                  <c:v>50代
(n=327)</c:v>
                </c:pt>
                <c:pt idx="4">
                  <c:v>60代以上
(n=747)</c:v>
                </c:pt>
              </c:strCache>
            </c:strRef>
          </c:cat>
          <c:val>
            <c:numRef>
              <c:f>'57 (2)'!$C$13:$C$17</c:f>
              <c:numCache>
                <c:formatCode>0.0</c:formatCode>
                <c:ptCount val="5"/>
                <c:pt idx="0">
                  <c:v>86.6</c:v>
                </c:pt>
                <c:pt idx="1">
                  <c:v>91.1</c:v>
                </c:pt>
                <c:pt idx="2">
                  <c:v>90.2</c:v>
                </c:pt>
                <c:pt idx="3">
                  <c:v>91.1</c:v>
                </c:pt>
                <c:pt idx="4">
                  <c:v>96.5</c:v>
                </c:pt>
              </c:numCache>
            </c:numRef>
          </c:val>
          <c:extLst>
            <c:ext xmlns:c16="http://schemas.microsoft.com/office/drawing/2014/chart" uri="{C3380CC4-5D6E-409C-BE32-E72D297353CC}">
              <c16:uniqueId val="{00000005-939D-4865-A6D9-2A4AF2E8E93E}"/>
            </c:ext>
          </c:extLst>
        </c:ser>
        <c:ser>
          <c:idx val="1"/>
          <c:order val="1"/>
          <c:tx>
            <c:strRef>
              <c:f>'57 (2)'!$D$3</c:f>
              <c:strCache>
                <c:ptCount val="1"/>
                <c:pt idx="0">
                  <c:v>はい</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39D-4865-A6D9-2A4AF2E8E93E}"/>
                </c:ext>
              </c:extLst>
            </c:dLbl>
            <c:dLbl>
              <c:idx val="1"/>
              <c:layout>
                <c:manualLayout>
                  <c:x val="-2.8903427512737378E-3"/>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39D-4865-A6D9-2A4AF2E8E93E}"/>
                </c:ext>
              </c:extLst>
            </c:dLbl>
            <c:dLbl>
              <c:idx val="2"/>
              <c:layout>
                <c:manualLayout>
                  <c:x val="-4.8529411764705881E-4"/>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39D-4865-A6D9-2A4AF2E8E93E}"/>
                </c:ext>
              </c:extLst>
            </c:dLbl>
            <c:dLbl>
              <c:idx val="3"/>
              <c:layout>
                <c:manualLayout>
                  <c:x val="-2.6690597498842056E-3"/>
                  <c:y val="0"/>
                </c:manualLayout>
              </c:layout>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939D-4865-A6D9-2A4AF2E8E93E}"/>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39D-4865-A6D9-2A4AF2E8E93E}"/>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'57 (2)'!$D$13:$D$17</c:f>
              <c:numCache>
                <c:formatCode>0.0</c:formatCode>
                <c:ptCount val="5"/>
                <c:pt idx="0">
                  <c:v>13</c:v>
                </c:pt>
                <c:pt idx="1">
                  <c:v>8.1</c:v>
                </c:pt>
                <c:pt idx="2">
                  <c:v>9.8000000000000007</c:v>
                </c:pt>
                <c:pt idx="3">
                  <c:v>8.3000000000000007</c:v>
                </c:pt>
                <c:pt idx="4">
                  <c:v>3.2</c:v>
                </c:pt>
              </c:numCache>
            </c:numRef>
          </c:val>
          <c:extLst>
            <c:ext xmlns:c16="http://schemas.microsoft.com/office/drawing/2014/chart" uri="{C3380CC4-5D6E-409C-BE32-E72D297353CC}">
              <c16:uniqueId val="{0000000B-939D-4865-A6D9-2A4AF2E8E93E}"/>
            </c:ext>
          </c:extLst>
        </c:ser>
        <c:ser>
          <c:idx val="2"/>
          <c:order val="2"/>
          <c:tx>
            <c:strRef>
              <c:f>'57 (2)'!$E$3</c:f>
              <c:strCache>
                <c:ptCount val="1"/>
                <c:pt idx="0">
                  <c:v>無回答</c:v>
                </c:pt>
              </c:strCache>
            </c:strRef>
          </c:tx>
          <c:spPr>
            <a:solidFill>
              <a:srgbClr val="FFFFFF"/>
            </a:solidFill>
            <a:ln w="12700">
              <a:solidFill>
                <a:srgbClr val="000000"/>
              </a:solidFill>
            </a:ln>
          </c:spPr>
          <c:invertIfNegative val="0"/>
          <c:dLbls>
            <c:dLbl>
              <c:idx val="0"/>
              <c:layout>
                <c:manualLayout>
                  <c:x val="1.800810560444650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39D-4865-A6D9-2A4AF2E8E93E}"/>
                </c:ext>
              </c:extLst>
            </c:dLbl>
            <c:dLbl>
              <c:idx val="1"/>
              <c:layout>
                <c:manualLayout>
                  <c:x val="1.8979620194534506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939D-4865-A6D9-2A4AF2E8E93E}"/>
                </c:ext>
              </c:extLst>
            </c:dLbl>
            <c:dLbl>
              <c:idx val="2"/>
              <c:layout>
                <c:manualLayout>
                  <c:x val="1.7279411764705883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939D-4865-A6D9-2A4AF2E8E93E}"/>
                </c:ext>
              </c:extLst>
            </c:dLbl>
            <c:dLbl>
              <c:idx val="3"/>
              <c:layout>
                <c:manualLayout>
                  <c:x val="1.8735294117647058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939D-4865-A6D9-2A4AF2E8E93E}"/>
                </c:ext>
              </c:extLst>
            </c:dLbl>
            <c:dLbl>
              <c:idx val="4"/>
              <c:layout>
                <c:manualLayout>
                  <c:x val="3.0806932265241428E-2"/>
                  <c:y val="-1.9395587190786409E-3"/>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6.6841596278998106E-2"/>
                      <c:h val="5.8583899127061106E-2"/>
                    </c:manualLayout>
                  </c15:layout>
                </c:ext>
                <c:ext xmlns:c16="http://schemas.microsoft.com/office/drawing/2014/chart" uri="{C3380CC4-5D6E-409C-BE32-E72D297353CC}">
                  <c16:uniqueId val="{00000010-939D-4865-A6D9-2A4AF2E8E93E}"/>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'57 (2)'!$E$13:$E$17</c:f>
              <c:numCache>
                <c:formatCode>0.0</c:formatCode>
                <c:ptCount val="5"/>
                <c:pt idx="0">
                  <c:v>0.3</c:v>
                </c:pt>
                <c:pt idx="1">
                  <c:v>0.7</c:v>
                </c:pt>
                <c:pt idx="2">
                  <c:v>0</c:v>
                </c:pt>
                <c:pt idx="3">
                  <c:v>0.6</c:v>
                </c:pt>
                <c:pt idx="4">
                  <c:v>0.3</c:v>
                </c:pt>
              </c:numCache>
            </c:numRef>
          </c:val>
          <c:extLst>
            <c:ext xmlns:c16="http://schemas.microsoft.com/office/drawing/2014/chart" uri="{C3380CC4-5D6E-409C-BE32-E72D297353CC}">
              <c16:uniqueId val="{00000011-939D-4865-A6D9-2A4AF2E8E93E}"/>
            </c:ext>
          </c:extLst>
        </c:ser>
        <c:dLbls>
          <c:showLegendKey val="0"/>
          <c:showVal val="0"/>
          <c:showCatName val="0"/>
          <c:showSerName val="0"/>
          <c:showPercent val="0"/>
          <c:showBubbleSize val="0"/>
        </c:dLbls>
        <c:gapWidth val="45"/>
        <c:overlap val="100"/>
        <c:axId val="415626408"/>
        <c:axId val="415619744"/>
      </c:barChart>
      <c:catAx>
        <c:axId val="415626408"/>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15619744"/>
        <c:crosses val="autoZero"/>
        <c:auto val="1"/>
        <c:lblAlgn val="ctr"/>
        <c:lblOffset val="100"/>
        <c:tickLblSkip val="1"/>
        <c:tickMarkSkip val="1"/>
        <c:noMultiLvlLbl val="0"/>
      </c:catAx>
      <c:valAx>
        <c:axId val="415619744"/>
        <c:scaling>
          <c:orientation val="minMax"/>
          <c:max val="1"/>
          <c:min val="0"/>
        </c:scaling>
        <c:delete val="0"/>
        <c:axPos val="b"/>
        <c:numFmt formatCode="0" sourceLinked="0"/>
        <c:majorTickMark val="out"/>
        <c:minorTickMark val="none"/>
        <c:tickLblPos val="none"/>
        <c:spPr>
          <a:ln w="12700"/>
        </c:spPr>
        <c:crossAx val="415626408"/>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43169398907103829"/>
          <c:w val="0.48529411764705876"/>
          <c:h val="0.34426229508196721"/>
        </c:manualLayout>
      </c:layout>
      <c:barChart>
        <c:barDir val="bar"/>
        <c:grouping val="percentStacked"/>
        <c:varyColors val="0"/>
        <c:ser>
          <c:idx val="0"/>
          <c:order val="0"/>
          <c:tx>
            <c:strRef>
              <c:f>'57 (2)'!$C$3</c:f>
              <c:strCache>
                <c:ptCount val="1"/>
                <c:pt idx="0">
                  <c:v>いいえ</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192-4491-9355-0620B7BDB144}"/>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192-4491-9355-0620B7BDB144}"/>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'57 (2)'!$A$5:$A$6</c:f>
              <c:strCache>
                <c:ptCount val="2"/>
                <c:pt idx="0">
                  <c:v>男性
(n=952)</c:v>
                </c:pt>
                <c:pt idx="1">
                  <c:v>女性
(n=1,048)</c:v>
                </c:pt>
              </c:strCache>
            </c:strRef>
          </c:cat>
          <c:val>
            <c:numRef>
              <c:f>'57 (2)'!$C$5:$C$6</c:f>
              <c:numCache>
                <c:formatCode>0.0</c:formatCode>
                <c:ptCount val="2"/>
                <c:pt idx="0">
                  <c:v>93.4</c:v>
                </c:pt>
                <c:pt idx="1">
                  <c:v>91.3</c:v>
                </c:pt>
              </c:numCache>
            </c:numRef>
          </c:val>
          <c:extLst>
            <c:ext xmlns:c16="http://schemas.microsoft.com/office/drawing/2014/chart" uri="{C3380CC4-5D6E-409C-BE32-E72D297353CC}">
              <c16:uniqueId val="{00000002-A192-4491-9355-0620B7BDB144}"/>
            </c:ext>
          </c:extLst>
        </c:ser>
        <c:ser>
          <c:idx val="1"/>
          <c:order val="1"/>
          <c:tx>
            <c:strRef>
              <c:f>'57 (2)'!$D$3</c:f>
              <c:strCache>
                <c:ptCount val="1"/>
                <c:pt idx="0">
                  <c:v>はい</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192-4491-9355-0620B7BDB144}"/>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192-4491-9355-0620B7BDB144}"/>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'57 (2)'!$D$5:$D$6</c:f>
              <c:numCache>
                <c:formatCode>0.0</c:formatCode>
                <c:ptCount val="2"/>
                <c:pt idx="0">
                  <c:v>6.3</c:v>
                </c:pt>
                <c:pt idx="1">
                  <c:v>8.3000000000000007</c:v>
                </c:pt>
              </c:numCache>
            </c:numRef>
          </c:val>
          <c:extLst>
            <c:ext xmlns:c16="http://schemas.microsoft.com/office/drawing/2014/chart" uri="{C3380CC4-5D6E-409C-BE32-E72D297353CC}">
              <c16:uniqueId val="{00000005-A192-4491-9355-0620B7BDB144}"/>
            </c:ext>
          </c:extLst>
        </c:ser>
        <c:ser>
          <c:idx val="2"/>
          <c:order val="2"/>
          <c:tx>
            <c:strRef>
              <c:f>'57 (2)'!$E$3</c:f>
              <c:strCache>
                <c:ptCount val="1"/>
                <c:pt idx="0">
                  <c:v>無回答</c:v>
                </c:pt>
              </c:strCache>
            </c:strRef>
          </c:tx>
          <c:spPr>
            <a:solidFill>
              <a:srgbClr val="FFFFFF"/>
            </a:solidFill>
            <a:ln w="12700">
              <a:solidFill>
                <a:srgbClr val="000000"/>
              </a:solidFill>
            </a:ln>
          </c:spPr>
          <c:invertIfNegative val="0"/>
          <c:dLbls>
            <c:dLbl>
              <c:idx val="0"/>
              <c:layout>
                <c:manualLayout>
                  <c:x val="1.8007410838351088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192-4491-9355-0620B7BDB144}"/>
                </c:ext>
              </c:extLst>
            </c:dLbl>
            <c:dLbl>
              <c:idx val="1"/>
              <c:layout>
                <c:manualLayout>
                  <c:x val="1.8249999999999999E-2"/>
                  <c:y val="0"/>
                </c:manualLayout>
              </c:layout>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192-4491-9355-0620B7BDB144}"/>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'57 (2)'!$E$5:$E$6</c:f>
              <c:numCache>
                <c:formatCode>0.0</c:formatCode>
                <c:ptCount val="2"/>
                <c:pt idx="0">
                  <c:v>0.3</c:v>
                </c:pt>
                <c:pt idx="1">
                  <c:v>0.4</c:v>
                </c:pt>
              </c:numCache>
            </c:numRef>
          </c:val>
          <c:extLst>
            <c:ext xmlns:c16="http://schemas.microsoft.com/office/drawing/2014/chart" uri="{C3380CC4-5D6E-409C-BE32-E72D297353CC}">
              <c16:uniqueId val="{00000008-A192-4491-9355-0620B7BDB144}"/>
            </c:ext>
          </c:extLst>
        </c:ser>
        <c:dLbls>
          <c:showLegendKey val="0"/>
          <c:showVal val="0"/>
          <c:showCatName val="0"/>
          <c:showSerName val="0"/>
          <c:showPercent val="0"/>
          <c:showBubbleSize val="0"/>
        </c:dLbls>
        <c:gapWidth val="50"/>
        <c:overlap val="100"/>
        <c:axId val="415623664"/>
        <c:axId val="415618960"/>
      </c:barChart>
      <c:catAx>
        <c:axId val="415623664"/>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415618960"/>
        <c:crosses val="autoZero"/>
        <c:auto val="1"/>
        <c:lblAlgn val="ctr"/>
        <c:lblOffset val="100"/>
        <c:tickLblSkip val="1"/>
        <c:tickMarkSkip val="1"/>
        <c:noMultiLvlLbl val="0"/>
      </c:catAx>
      <c:valAx>
        <c:axId val="415618960"/>
        <c:scaling>
          <c:orientation val="minMax"/>
          <c:max val="1"/>
          <c:min val="0"/>
        </c:scaling>
        <c:delete val="0"/>
        <c:axPos val="b"/>
        <c:numFmt formatCode="General" sourceLinked="0"/>
        <c:majorTickMark val="out"/>
        <c:minorTickMark val="none"/>
        <c:tickLblPos val="none"/>
        <c:spPr>
          <a:ln w="12700"/>
        </c:spPr>
        <c:crossAx val="415623664"/>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7.605633802816901E-2"/>
          <c:w val="0.33333333333333331"/>
          <c:h val="0.73380281690140847"/>
        </c:manualLayout>
      </c:layout>
      <c:barChart>
        <c:barDir val="bar"/>
        <c:grouping val="clustered"/>
        <c:varyColors val="0"/>
        <c:ser>
          <c:idx val="0"/>
          <c:order val="0"/>
          <c:tx>
            <c:strRef>
              <c:f>'1'!$A$29</c:f>
              <c:strCache>
                <c:ptCount val="1"/>
                <c:pt idx="0">
                  <c:v>考えたことがない
(n=1,197)</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'1'!$C$3:$P$3</c:f>
              <c:strCache>
                <c:ptCount val="13"/>
                <c:pt idx="0">
                  <c:v>相談窓口情報等のわかりやすい発信</c:v>
                </c:pt>
                <c:pt idx="1">
                  <c:v>相談体制の充実（メールやＳＮＳ等を用いた相談窓口の充実など）</c:v>
                </c:pt>
                <c:pt idx="2">
                  <c:v>必要な時に適切な医療が受けられる精神科医療体制の整備</c:v>
                </c:pt>
                <c:pt idx="3">
                  <c:v>ゲートキーパーの養成やその役割の普及啓発</c:v>
                </c:pt>
                <c:pt idx="4">
                  <c:v>自殺の多くが追い込まれた末の死である事や自殺予防の広報・啓発</c:v>
                </c:pt>
                <c:pt idx="5">
                  <c:v>子どもや若者の自殺予防対策（ＳＯＳの出し方教育の推進など）</c:v>
                </c:pt>
                <c:pt idx="6">
                  <c:v>労働者への支援（職場におけるメンタルヘルスなど）</c:v>
                </c:pt>
                <c:pt idx="7">
                  <c:v>自殺未遂者への支援</c:v>
                </c:pt>
                <c:pt idx="8">
                  <c:v>債務や労働問題等の法律相談</c:v>
                </c:pt>
                <c:pt idx="9">
                  <c:v>女性に対する支援（妊産婦への支援など）</c:v>
                </c:pt>
                <c:pt idx="10">
                  <c:v>自死遺族への支援</c:v>
                </c:pt>
                <c:pt idx="11">
                  <c:v>その他</c:v>
                </c:pt>
                <c:pt idx="12">
                  <c:v>特にない</c:v>
                </c:pt>
              </c:strCache>
            </c:strRef>
          </c:cat>
          <c:val>
            <c:numRef>
              <c:f>'1'!$C$29:$P$29</c:f>
              <c:numCache>
                <c:formatCode>0.0</c:formatCode>
                <c:ptCount val="13"/>
                <c:pt idx="0">
                  <c:v>27.3</c:v>
                </c:pt>
                <c:pt idx="1">
                  <c:v>22.6</c:v>
                </c:pt>
                <c:pt idx="2">
                  <c:v>19.100000000000001</c:v>
                </c:pt>
                <c:pt idx="3">
                  <c:v>15.7</c:v>
                </c:pt>
                <c:pt idx="4">
                  <c:v>15</c:v>
                </c:pt>
                <c:pt idx="5">
                  <c:v>14</c:v>
                </c:pt>
                <c:pt idx="6">
                  <c:v>10.9</c:v>
                </c:pt>
                <c:pt idx="7">
                  <c:v>7.4</c:v>
                </c:pt>
                <c:pt idx="8">
                  <c:v>7.5</c:v>
                </c:pt>
                <c:pt idx="9">
                  <c:v>5.2</c:v>
                </c:pt>
                <c:pt idx="10">
                  <c:v>4.5</c:v>
                </c:pt>
                <c:pt idx="11">
                  <c:v>0.8</c:v>
                </c:pt>
                <c:pt idx="12">
                  <c:v>34.299999999999997</c:v>
                </c:pt>
              </c:numCache>
            </c:numRef>
          </c:val>
          <c:extLst>
            <c:ext xmlns:c16="http://schemas.microsoft.com/office/drawing/2014/chart" uri="{C3380CC4-5D6E-409C-BE32-E72D297353CC}">
              <c16:uniqueId val="{00000000-65DF-4528-8548-8B5D0E125716}"/>
            </c:ext>
          </c:extLst>
        </c:ser>
        <c:ser>
          <c:idx val="1"/>
          <c:order val="1"/>
          <c:tx>
            <c:strRef>
              <c:f>'1'!$A$30</c:f>
              <c:strCache>
                <c:ptCount val="1"/>
                <c:pt idx="0">
                  <c:v>死にたい気持ちになったことがある
(n=635)</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Lit>
              <c:ptCount val="13"/>
              <c:pt idx="0">
                <c:v>相談窓口情報等のわかりやすい発信</c:v>
              </c:pt>
              <c:pt idx="1">
                <c:v>相談体制の充実（メールやＳＮＳ等を用いた相談窓口の充実など）</c:v>
              </c:pt>
              <c:pt idx="2">
                <c:v>必要な時に適切な医療が受けられる精神科医療体制の整備</c:v>
              </c:pt>
              <c:pt idx="3">
                <c:v>ゲートキーパーの養成やその役割の普及啓発</c:v>
              </c:pt>
              <c:pt idx="4">
                <c:v>自殺の多くが追い込まれた末の死である事や自殺予防の広報・啓発</c:v>
              </c:pt>
              <c:pt idx="5">
                <c:v>子どもや若者の自殺予防対策（ＳＯＳの出し方教育の推進など）</c:v>
              </c:pt>
              <c:pt idx="6">
                <c:v>労働者への支援（職場におけるメンタルヘルスなど）</c:v>
              </c:pt>
              <c:pt idx="7">
                <c:v>自殺未遂者への支援</c:v>
              </c:pt>
              <c:pt idx="8">
                <c:v>債務や労働問題等の法律相談</c:v>
              </c:pt>
              <c:pt idx="9">
                <c:v>女性に対する支援（妊産婦への支援など）</c:v>
              </c:pt>
              <c:pt idx="10">
                <c:v>自死遺族への支援</c:v>
              </c:pt>
              <c:pt idx="11">
                <c:v>その他</c:v>
              </c:pt>
              <c:pt idx="12">
                <c:v>特にない</c:v>
              </c:pt>
              <c:extLst>
                <c:ext xmlns:c15="http://schemas.microsoft.com/office/drawing/2012/chart" uri="{02D57815-91ED-43cb-92C2-25804820EDAC}">
                  <c15:autoCat val="1"/>
                </c:ext>
              </c:extLst>
            </c:strLit>
          </c:cat>
          <c:val>
            <c:numRef>
              <c:f>'1'!$C$30:$P$30</c:f>
              <c:numCache>
                <c:formatCode>0.0</c:formatCode>
                <c:ptCount val="13"/>
                <c:pt idx="0">
                  <c:v>28.8</c:v>
                </c:pt>
                <c:pt idx="1">
                  <c:v>23.3</c:v>
                </c:pt>
                <c:pt idx="2">
                  <c:v>21.9</c:v>
                </c:pt>
                <c:pt idx="3">
                  <c:v>20.2</c:v>
                </c:pt>
                <c:pt idx="4">
                  <c:v>17.5</c:v>
                </c:pt>
                <c:pt idx="5">
                  <c:v>16.7</c:v>
                </c:pt>
                <c:pt idx="6">
                  <c:v>15.3</c:v>
                </c:pt>
                <c:pt idx="7">
                  <c:v>8.8000000000000007</c:v>
                </c:pt>
                <c:pt idx="8">
                  <c:v>8.5</c:v>
                </c:pt>
                <c:pt idx="9">
                  <c:v>5.4</c:v>
                </c:pt>
                <c:pt idx="10">
                  <c:v>4.7</c:v>
                </c:pt>
                <c:pt idx="11">
                  <c:v>2.4</c:v>
                </c:pt>
                <c:pt idx="12">
                  <c:v>25.4</c:v>
                </c:pt>
              </c:numCache>
            </c:numRef>
          </c:val>
          <c:extLst>
            <c:ext xmlns:c16="http://schemas.microsoft.com/office/drawing/2014/chart" uri="{C3380CC4-5D6E-409C-BE32-E72D297353CC}">
              <c16:uniqueId val="{00000001-65DF-4528-8548-8B5D0E125716}"/>
            </c:ext>
          </c:extLst>
        </c:ser>
        <c:ser>
          <c:idx val="2"/>
          <c:order val="2"/>
          <c:tx>
            <c:strRef>
              <c:f>'1'!$A$31</c:f>
              <c:strCache>
                <c:ptCount val="1"/>
                <c:pt idx="0">
                  <c:v>本気で自殺をしたいと考えたことがある
(n=171)</c:v>
                </c:pt>
              </c:strCache>
            </c:strRef>
          </c:tx>
          <c:spPr>
            <a:solidFill>
              <a:srgbClr val="3366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Lit>
              <c:ptCount val="13"/>
              <c:pt idx="0">
                <c:v>相談窓口情報等のわかりやすい発信</c:v>
              </c:pt>
              <c:pt idx="1">
                <c:v>相談体制の充実（メールやＳＮＳ等を用いた相談窓口の充実など）</c:v>
              </c:pt>
              <c:pt idx="2">
                <c:v>必要な時に適切な医療が受けられる精神科医療体制の整備</c:v>
              </c:pt>
              <c:pt idx="3">
                <c:v>ゲートキーパーの養成やその役割の普及啓発</c:v>
              </c:pt>
              <c:pt idx="4">
                <c:v>自殺の多くが追い込まれた末の死である事や自殺予防の広報・啓発</c:v>
              </c:pt>
              <c:pt idx="5">
                <c:v>子どもや若者の自殺予防対策（ＳＯＳの出し方教育の推進など）</c:v>
              </c:pt>
              <c:pt idx="6">
                <c:v>労働者への支援（職場におけるメンタルヘルスなど）</c:v>
              </c:pt>
              <c:pt idx="7">
                <c:v>自殺未遂者への支援</c:v>
              </c:pt>
              <c:pt idx="8">
                <c:v>債務や労働問題等の法律相談</c:v>
              </c:pt>
              <c:pt idx="9">
                <c:v>女性に対する支援（妊産婦への支援など）</c:v>
              </c:pt>
              <c:pt idx="10">
                <c:v>自死遺族への支援</c:v>
              </c:pt>
              <c:pt idx="11">
                <c:v>その他</c:v>
              </c:pt>
              <c:pt idx="12">
                <c:v>特にない</c:v>
              </c:pt>
              <c:extLst>
                <c:ext xmlns:c15="http://schemas.microsoft.com/office/drawing/2012/chart" uri="{02D57815-91ED-43cb-92C2-25804820EDAC}">
                  <c15:autoCat val="1"/>
                </c:ext>
              </c:extLst>
            </c:strLit>
          </c:cat>
          <c:val>
            <c:numRef>
              <c:f>'1'!$C$31:$P$31</c:f>
              <c:numCache>
                <c:formatCode>0.0</c:formatCode>
                <c:ptCount val="13"/>
                <c:pt idx="0">
                  <c:v>18.100000000000001</c:v>
                </c:pt>
                <c:pt idx="1">
                  <c:v>18.100000000000001</c:v>
                </c:pt>
                <c:pt idx="2">
                  <c:v>27.5</c:v>
                </c:pt>
                <c:pt idx="3">
                  <c:v>20.5</c:v>
                </c:pt>
                <c:pt idx="4">
                  <c:v>15.2</c:v>
                </c:pt>
                <c:pt idx="5">
                  <c:v>14</c:v>
                </c:pt>
                <c:pt idx="6">
                  <c:v>12.9</c:v>
                </c:pt>
                <c:pt idx="7">
                  <c:v>12.9</c:v>
                </c:pt>
                <c:pt idx="8">
                  <c:v>9.4</c:v>
                </c:pt>
                <c:pt idx="9">
                  <c:v>5.8</c:v>
                </c:pt>
                <c:pt idx="10">
                  <c:v>7</c:v>
                </c:pt>
                <c:pt idx="11">
                  <c:v>1.8</c:v>
                </c:pt>
                <c:pt idx="12">
                  <c:v>34.5</c:v>
                </c:pt>
              </c:numCache>
            </c:numRef>
          </c:val>
          <c:extLst>
            <c:ext xmlns:c16="http://schemas.microsoft.com/office/drawing/2014/chart" uri="{C3380CC4-5D6E-409C-BE32-E72D297353CC}">
              <c16:uniqueId val="{00000002-65DF-4528-8548-8B5D0E125716}"/>
            </c:ext>
          </c:extLst>
        </c:ser>
        <c:dLbls>
          <c:showLegendKey val="0"/>
          <c:showVal val="0"/>
          <c:showCatName val="0"/>
          <c:showSerName val="0"/>
          <c:showPercent val="0"/>
          <c:showBubbleSize val="0"/>
        </c:dLbls>
        <c:gapWidth val="100"/>
        <c:axId val="343855800"/>
        <c:axId val="343862072"/>
      </c:barChart>
      <c:catAx>
        <c:axId val="343855800"/>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343862072"/>
        <c:crosses val="autoZero"/>
        <c:auto val="1"/>
        <c:lblAlgn val="ctr"/>
        <c:lblOffset val="100"/>
        <c:tickLblSkip val="1"/>
        <c:tickMarkSkip val="1"/>
        <c:noMultiLvlLbl val="0"/>
      </c:catAx>
      <c:valAx>
        <c:axId val="343862072"/>
        <c:scaling>
          <c:orientation val="minMax"/>
          <c:max val="40"/>
          <c:min val="0"/>
        </c:scaling>
        <c:delete val="0"/>
        <c:axPos val="t"/>
        <c:majorGridlines>
          <c:spPr>
            <a:ln w="3175">
              <a:solidFill>
                <a:srgbClr val="000000"/>
              </a:solidFill>
              <a:prstDash val="sysDash"/>
            </a:ln>
          </c:spPr>
        </c:majorGridlines>
        <c:numFmt formatCode="0" sourceLinked="0"/>
        <c:majorTickMark val="out"/>
        <c:minorTickMark val="none"/>
        <c:tickLblPos val="nextTo"/>
        <c:spPr>
          <a:ln w="12700"/>
        </c:spPr>
        <c:crossAx val="343855800"/>
        <c:crosses val="autoZero"/>
        <c:crossBetween val="between"/>
        <c:majorUnit val="1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7.605633802816901E-2"/>
          <c:w val="0.33333333333333331"/>
          <c:h val="0.78873239436619713"/>
        </c:manualLayout>
      </c:layout>
      <c:barChart>
        <c:barDir val="bar"/>
        <c:grouping val="clustered"/>
        <c:varyColors val="0"/>
        <c:ser>
          <c:idx val="0"/>
          <c:order val="0"/>
          <c:tx>
            <c:strRef>
              <c:f>'1'!$A$19</c:f>
              <c:strCache>
                <c:ptCount val="1"/>
                <c:pt idx="0">
                  <c:v>いいえ
(n=1,370)</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'1'!$C$3:$P$3</c:f>
              <c:strCache>
                <c:ptCount val="13"/>
                <c:pt idx="0">
                  <c:v>相談窓口情報等のわかりやすい発信</c:v>
                </c:pt>
                <c:pt idx="1">
                  <c:v>相談体制の充実（メールやＳＮＳ等を用いた相談窓口の充実など）</c:v>
                </c:pt>
                <c:pt idx="2">
                  <c:v>必要な時に適切な医療が受けられる精神科医療体制の整備</c:v>
                </c:pt>
                <c:pt idx="3">
                  <c:v>ゲートキーパーの養成やその役割の普及啓発</c:v>
                </c:pt>
                <c:pt idx="4">
                  <c:v>自殺の多くが追い込まれた末の死である事や自殺予防の広報・啓発</c:v>
                </c:pt>
                <c:pt idx="5">
                  <c:v>子どもや若者の自殺予防対策（ＳＯＳの出し方教育の推進など）</c:v>
                </c:pt>
                <c:pt idx="6">
                  <c:v>労働者への支援（職場におけるメンタルヘルスなど）</c:v>
                </c:pt>
                <c:pt idx="7">
                  <c:v>自殺未遂者への支援</c:v>
                </c:pt>
                <c:pt idx="8">
                  <c:v>債務や労働問題等の法律相談</c:v>
                </c:pt>
                <c:pt idx="9">
                  <c:v>女性に対する支援（妊産婦への支援など）</c:v>
                </c:pt>
                <c:pt idx="10">
                  <c:v>自死遺族への支援</c:v>
                </c:pt>
                <c:pt idx="11">
                  <c:v>その他</c:v>
                </c:pt>
                <c:pt idx="12">
                  <c:v>特にない</c:v>
                </c:pt>
              </c:strCache>
            </c:strRef>
          </c:cat>
          <c:val>
            <c:numRef>
              <c:f>'1'!$C$19:$P$19</c:f>
              <c:numCache>
                <c:formatCode>0.0</c:formatCode>
                <c:ptCount val="13"/>
                <c:pt idx="0">
                  <c:v>27.4</c:v>
                </c:pt>
                <c:pt idx="1">
                  <c:v>22.1</c:v>
                </c:pt>
                <c:pt idx="2">
                  <c:v>18.2</c:v>
                </c:pt>
                <c:pt idx="3">
                  <c:v>15.8</c:v>
                </c:pt>
                <c:pt idx="4">
                  <c:v>15</c:v>
                </c:pt>
                <c:pt idx="5">
                  <c:v>15.3</c:v>
                </c:pt>
                <c:pt idx="6">
                  <c:v>10.9</c:v>
                </c:pt>
                <c:pt idx="7">
                  <c:v>6.6</c:v>
                </c:pt>
                <c:pt idx="8">
                  <c:v>7.6</c:v>
                </c:pt>
                <c:pt idx="9">
                  <c:v>5.3</c:v>
                </c:pt>
                <c:pt idx="10">
                  <c:v>3.9</c:v>
                </c:pt>
                <c:pt idx="11">
                  <c:v>0.9</c:v>
                </c:pt>
                <c:pt idx="12">
                  <c:v>34.299999999999997</c:v>
                </c:pt>
              </c:numCache>
            </c:numRef>
          </c:val>
          <c:extLst>
            <c:ext xmlns:c16="http://schemas.microsoft.com/office/drawing/2014/chart" uri="{C3380CC4-5D6E-409C-BE32-E72D297353CC}">
              <c16:uniqueId val="{00000000-4A46-4FF1-B831-717F087B1A2E}"/>
            </c:ext>
          </c:extLst>
        </c:ser>
        <c:ser>
          <c:idx val="1"/>
          <c:order val="1"/>
          <c:tx>
            <c:strRef>
              <c:f>'1'!$A$20</c:f>
              <c:strCache>
                <c:ptCount val="1"/>
                <c:pt idx="0">
                  <c:v>「うつかもしれない」と感じたことがある
(n=464)</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Lit>
              <c:ptCount val="13"/>
              <c:pt idx="0">
                <c:v>相談窓口情報等のわかりやすい発信</c:v>
              </c:pt>
              <c:pt idx="1">
                <c:v>相談体制の充実（メールやＳＮＳ等を用いた相談窓口の充実など）</c:v>
              </c:pt>
              <c:pt idx="2">
                <c:v>必要な時に適切な医療が受けられる精神科医療体制の整備</c:v>
              </c:pt>
              <c:pt idx="3">
                <c:v>ゲートキーパーの養成やその役割の普及啓発</c:v>
              </c:pt>
              <c:pt idx="4">
                <c:v>自殺の多くが追い込まれた末の死である事や自殺予防の広報・啓発</c:v>
              </c:pt>
              <c:pt idx="5">
                <c:v>子どもや若者の自殺予防対策（ＳＯＳの出し方教育の推進など）</c:v>
              </c:pt>
              <c:pt idx="6">
                <c:v>労働者への支援（職場におけるメンタルヘルスなど）</c:v>
              </c:pt>
              <c:pt idx="7">
                <c:v>自殺未遂者への支援</c:v>
              </c:pt>
              <c:pt idx="8">
                <c:v>債務や労働問題等の法律相談</c:v>
              </c:pt>
              <c:pt idx="9">
                <c:v>女性に対する支援（妊産婦への支援など）</c:v>
              </c:pt>
              <c:pt idx="10">
                <c:v>自死遺族への支援</c:v>
              </c:pt>
              <c:pt idx="11">
                <c:v>その他</c:v>
              </c:pt>
              <c:pt idx="12">
                <c:v>特にない</c:v>
              </c:pt>
              <c:extLst>
                <c:ext xmlns:c15="http://schemas.microsoft.com/office/drawing/2012/chart" uri="{02D57815-91ED-43cb-92C2-25804820EDAC}">
                  <c15:autoCat val="1"/>
                </c:ext>
              </c:extLst>
            </c:strLit>
          </c:cat>
          <c:val>
            <c:numRef>
              <c:f>'1'!$C$20:$P$20</c:f>
              <c:numCache>
                <c:formatCode>0.0</c:formatCode>
                <c:ptCount val="13"/>
                <c:pt idx="0">
                  <c:v>29.1</c:v>
                </c:pt>
                <c:pt idx="1">
                  <c:v>24.1</c:v>
                </c:pt>
                <c:pt idx="2">
                  <c:v>25.2</c:v>
                </c:pt>
                <c:pt idx="3">
                  <c:v>22.4</c:v>
                </c:pt>
                <c:pt idx="4">
                  <c:v>17.7</c:v>
                </c:pt>
                <c:pt idx="5">
                  <c:v>15.9</c:v>
                </c:pt>
                <c:pt idx="6">
                  <c:v>14.9</c:v>
                </c:pt>
                <c:pt idx="7">
                  <c:v>11.9</c:v>
                </c:pt>
                <c:pt idx="8">
                  <c:v>9.1</c:v>
                </c:pt>
                <c:pt idx="9">
                  <c:v>7.1</c:v>
                </c:pt>
                <c:pt idx="10">
                  <c:v>6.9</c:v>
                </c:pt>
                <c:pt idx="11">
                  <c:v>2.6</c:v>
                </c:pt>
                <c:pt idx="12">
                  <c:v>22.2</c:v>
                </c:pt>
              </c:numCache>
            </c:numRef>
          </c:val>
          <c:extLst>
            <c:ext xmlns:c16="http://schemas.microsoft.com/office/drawing/2014/chart" uri="{C3380CC4-5D6E-409C-BE32-E72D297353CC}">
              <c16:uniqueId val="{00000001-4A46-4FF1-B831-717F087B1A2E}"/>
            </c:ext>
          </c:extLst>
        </c:ser>
        <c:ser>
          <c:idx val="2"/>
          <c:order val="2"/>
          <c:tx>
            <c:strRef>
              <c:f>'1'!$A$21</c:f>
              <c:strCache>
                <c:ptCount val="1"/>
                <c:pt idx="0">
                  <c:v>うつ病と診断されたことがある
(n=172)</c:v>
                </c:pt>
              </c:strCache>
            </c:strRef>
          </c:tx>
          <c:spPr>
            <a:solidFill>
              <a:srgbClr val="3366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Lit>
              <c:ptCount val="13"/>
              <c:pt idx="0">
                <c:v>相談窓口情報等のわかりやすい発信</c:v>
              </c:pt>
              <c:pt idx="1">
                <c:v>相談体制の充実（メールやＳＮＳ等を用いた相談窓口の充実など）</c:v>
              </c:pt>
              <c:pt idx="2">
                <c:v>必要な時に適切な医療が受けられる精神科医療体制の整備</c:v>
              </c:pt>
              <c:pt idx="3">
                <c:v>ゲートキーパーの養成やその役割の普及啓発</c:v>
              </c:pt>
              <c:pt idx="4">
                <c:v>自殺の多くが追い込まれた末の死である事や自殺予防の広報・啓発</c:v>
              </c:pt>
              <c:pt idx="5">
                <c:v>子どもや若者の自殺予防対策（ＳＯＳの出し方教育の推進など）</c:v>
              </c:pt>
              <c:pt idx="6">
                <c:v>労働者への支援（職場におけるメンタルヘルスなど）</c:v>
              </c:pt>
              <c:pt idx="7">
                <c:v>自殺未遂者への支援</c:v>
              </c:pt>
              <c:pt idx="8">
                <c:v>債務や労働問題等の法律相談</c:v>
              </c:pt>
              <c:pt idx="9">
                <c:v>女性に対する支援（妊産婦への支援など）</c:v>
              </c:pt>
              <c:pt idx="10">
                <c:v>自死遺族への支援</c:v>
              </c:pt>
              <c:pt idx="11">
                <c:v>その他</c:v>
              </c:pt>
              <c:pt idx="12">
                <c:v>特にない</c:v>
              </c:pt>
              <c:extLst>
                <c:ext xmlns:c15="http://schemas.microsoft.com/office/drawing/2012/chart" uri="{02D57815-91ED-43cb-92C2-25804820EDAC}">
                  <c15:autoCat val="1"/>
                </c:ext>
              </c:extLst>
            </c:strLit>
          </c:cat>
          <c:val>
            <c:numRef>
              <c:f>'1'!$C$21:$P$21</c:f>
              <c:numCache>
                <c:formatCode>0.0</c:formatCode>
                <c:ptCount val="13"/>
                <c:pt idx="0">
                  <c:v>18.600000000000001</c:v>
                </c:pt>
                <c:pt idx="1">
                  <c:v>20.9</c:v>
                </c:pt>
                <c:pt idx="2">
                  <c:v>28.5</c:v>
                </c:pt>
                <c:pt idx="3">
                  <c:v>17.399999999999999</c:v>
                </c:pt>
                <c:pt idx="4">
                  <c:v>17.399999999999999</c:v>
                </c:pt>
                <c:pt idx="5">
                  <c:v>8.6999999999999993</c:v>
                </c:pt>
                <c:pt idx="6">
                  <c:v>18</c:v>
                </c:pt>
                <c:pt idx="7">
                  <c:v>12.2</c:v>
                </c:pt>
                <c:pt idx="8">
                  <c:v>8.1</c:v>
                </c:pt>
                <c:pt idx="9">
                  <c:v>1.2</c:v>
                </c:pt>
                <c:pt idx="10">
                  <c:v>6.4</c:v>
                </c:pt>
                <c:pt idx="11">
                  <c:v>1.7</c:v>
                </c:pt>
                <c:pt idx="12">
                  <c:v>33.700000000000003</c:v>
                </c:pt>
              </c:numCache>
            </c:numRef>
          </c:val>
          <c:extLst>
            <c:ext xmlns:c16="http://schemas.microsoft.com/office/drawing/2014/chart" uri="{C3380CC4-5D6E-409C-BE32-E72D297353CC}">
              <c16:uniqueId val="{00000002-4A46-4FF1-B831-717F087B1A2E}"/>
            </c:ext>
          </c:extLst>
        </c:ser>
        <c:dLbls>
          <c:showLegendKey val="0"/>
          <c:showVal val="0"/>
          <c:showCatName val="0"/>
          <c:showSerName val="0"/>
          <c:showPercent val="0"/>
          <c:showBubbleSize val="0"/>
        </c:dLbls>
        <c:gapWidth val="100"/>
        <c:axId val="343248240"/>
        <c:axId val="343245496"/>
      </c:barChart>
      <c:catAx>
        <c:axId val="343248240"/>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343245496"/>
        <c:crosses val="autoZero"/>
        <c:auto val="1"/>
        <c:lblAlgn val="ctr"/>
        <c:lblOffset val="100"/>
        <c:tickLblSkip val="1"/>
        <c:tickMarkSkip val="1"/>
        <c:noMultiLvlLbl val="0"/>
      </c:catAx>
      <c:valAx>
        <c:axId val="343245496"/>
        <c:scaling>
          <c:orientation val="minMax"/>
          <c:max val="40"/>
          <c:min val="0"/>
        </c:scaling>
        <c:delete val="0"/>
        <c:axPos val="t"/>
        <c:majorGridlines>
          <c:spPr>
            <a:ln w="3175">
              <a:solidFill>
                <a:srgbClr val="000000"/>
              </a:solidFill>
              <a:prstDash val="sysDash"/>
            </a:ln>
          </c:spPr>
        </c:majorGridlines>
        <c:numFmt formatCode="0" sourceLinked="0"/>
        <c:majorTickMark val="out"/>
        <c:minorTickMark val="none"/>
        <c:tickLblPos val="nextTo"/>
        <c:spPr>
          <a:ln w="12700"/>
        </c:spPr>
        <c:crossAx val="343248240"/>
        <c:crosses val="autoZero"/>
        <c:crossBetween val="between"/>
        <c:majorUnit val="1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0.12857142857142856"/>
          <c:w val="0.33333333333333331"/>
          <c:h val="0.6428571428571429"/>
        </c:manualLayout>
      </c:layout>
      <c:barChart>
        <c:barDir val="bar"/>
        <c:grouping val="clustered"/>
        <c:varyColors val="0"/>
        <c:ser>
          <c:idx val="0"/>
          <c:order val="0"/>
          <c:tx>
            <c:strRef>
              <c:f>'21 (2)'!$A$5</c:f>
              <c:strCache>
                <c:ptCount val="1"/>
                <c:pt idx="0">
                  <c:v>男性
(n=460)</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'21 (2)'!$C$3:$K$3</c:f>
              <c:strCache>
                <c:ptCount val="9"/>
                <c:pt idx="0">
                  <c:v>悩みを話すことに抵抗を感じるから</c:v>
                </c:pt>
                <c:pt idx="1">
                  <c:v>相談しても解決できないと思うから</c:v>
                </c:pt>
                <c:pt idx="2">
                  <c:v>相談することで、相手に心配をかけたり困らせてしまうと思うから</c:v>
                </c:pt>
                <c:pt idx="3">
                  <c:v>誰に相談していいかわからないから</c:v>
                </c:pt>
                <c:pt idx="4">
                  <c:v>病院等の専門家に相談したいが相談するハードルが高く感じるから</c:v>
                </c:pt>
                <c:pt idx="5">
                  <c:v>過去に、身近な人に相談したが、未解決や嫌な思いをしたから</c:v>
                </c:pt>
                <c:pt idx="6">
                  <c:v>過去に、病院等の専門家に相談したが未解決や嫌な思いをしたから</c:v>
                </c:pt>
                <c:pt idx="7">
                  <c:v>その他</c:v>
                </c:pt>
                <c:pt idx="8">
                  <c:v>わからない</c:v>
                </c:pt>
              </c:strCache>
            </c:strRef>
          </c:cat>
          <c:val>
            <c:numRef>
              <c:f>'21 (2)'!$C$5:$K$5</c:f>
              <c:numCache>
                <c:formatCode>0.0</c:formatCode>
                <c:ptCount val="9"/>
                <c:pt idx="0">
                  <c:v>50.2</c:v>
                </c:pt>
                <c:pt idx="1">
                  <c:v>35.700000000000003</c:v>
                </c:pt>
                <c:pt idx="2">
                  <c:v>30.7</c:v>
                </c:pt>
                <c:pt idx="3">
                  <c:v>34.299999999999997</c:v>
                </c:pt>
                <c:pt idx="4">
                  <c:v>13.9</c:v>
                </c:pt>
                <c:pt idx="5">
                  <c:v>7</c:v>
                </c:pt>
                <c:pt idx="6">
                  <c:v>4.8</c:v>
                </c:pt>
                <c:pt idx="7">
                  <c:v>1.5</c:v>
                </c:pt>
                <c:pt idx="8">
                  <c:v>5.2</c:v>
                </c:pt>
              </c:numCache>
            </c:numRef>
          </c:val>
          <c:extLst>
            <c:ext xmlns:c16="http://schemas.microsoft.com/office/drawing/2014/chart" uri="{C3380CC4-5D6E-409C-BE32-E72D297353CC}">
              <c16:uniqueId val="{00000000-48C6-4067-9915-0CE5427D52B3}"/>
            </c:ext>
          </c:extLst>
        </c:ser>
        <c:ser>
          <c:idx val="1"/>
          <c:order val="1"/>
          <c:tx>
            <c:strRef>
              <c:f>'21 (2)'!$A$6</c:f>
              <c:strCache>
                <c:ptCount val="1"/>
                <c:pt idx="0">
                  <c:v>女性
(n=469)</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'21 (2)'!$C$6:$K$6</c:f>
              <c:numCache>
                <c:formatCode>0.0</c:formatCode>
                <c:ptCount val="9"/>
                <c:pt idx="0">
                  <c:v>43.3</c:v>
                </c:pt>
                <c:pt idx="1">
                  <c:v>40.5</c:v>
                </c:pt>
                <c:pt idx="2">
                  <c:v>40.700000000000003</c:v>
                </c:pt>
                <c:pt idx="3">
                  <c:v>33.299999999999997</c:v>
                </c:pt>
                <c:pt idx="4">
                  <c:v>16.2</c:v>
                </c:pt>
                <c:pt idx="5">
                  <c:v>12.2</c:v>
                </c:pt>
                <c:pt idx="6">
                  <c:v>6.8</c:v>
                </c:pt>
                <c:pt idx="7">
                  <c:v>0.9</c:v>
                </c:pt>
                <c:pt idx="8">
                  <c:v>4.7</c:v>
                </c:pt>
              </c:numCache>
            </c:numRef>
          </c:val>
          <c:extLst>
            <c:ext xmlns:c16="http://schemas.microsoft.com/office/drawing/2014/chart" uri="{C3380CC4-5D6E-409C-BE32-E72D297353CC}">
              <c16:uniqueId val="{00000001-48C6-4067-9915-0CE5427D52B3}"/>
            </c:ext>
          </c:extLst>
        </c:ser>
        <c:dLbls>
          <c:showLegendKey val="0"/>
          <c:showVal val="0"/>
          <c:showCatName val="0"/>
          <c:showSerName val="0"/>
          <c:showPercent val="0"/>
          <c:showBubbleSize val="0"/>
        </c:dLbls>
        <c:gapWidth val="100"/>
        <c:axId val="393070096"/>
        <c:axId val="393071664"/>
      </c:barChart>
      <c:catAx>
        <c:axId val="393070096"/>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393071664"/>
        <c:crosses val="autoZero"/>
        <c:auto val="1"/>
        <c:lblAlgn val="ctr"/>
        <c:lblOffset val="100"/>
        <c:tickLblSkip val="1"/>
        <c:tickMarkSkip val="1"/>
        <c:noMultiLvlLbl val="0"/>
      </c:catAx>
      <c:valAx>
        <c:axId val="393071664"/>
        <c:scaling>
          <c:orientation val="minMax"/>
          <c:max val="6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393070096"/>
        <c:crosses val="autoZero"/>
        <c:crossBetween val="between"/>
        <c:majorUnit val="2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43169398907103829"/>
          <c:w val="0.48529411764705876"/>
          <c:h val="0.34426229508196721"/>
        </c:manualLayout>
      </c:layout>
      <c:barChart>
        <c:barDir val="bar"/>
        <c:grouping val="percentStacked"/>
        <c:varyColors val="0"/>
        <c:ser>
          <c:idx val="0"/>
          <c:order val="0"/>
          <c:tx>
            <c:strRef>
              <c:f>'19 (2)'!$C$3</c:f>
              <c:strCache>
                <c:ptCount val="1"/>
                <c:pt idx="0">
                  <c:v>そう思う</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EF6-40B3-AD59-2463BF6105F9}"/>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EF6-40B3-AD59-2463BF6105F9}"/>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'19 (2)'!$A$5:$A$6</c:f>
              <c:strCache>
                <c:ptCount val="2"/>
                <c:pt idx="0">
                  <c:v>男性
(n=952)</c:v>
                </c:pt>
                <c:pt idx="1">
                  <c:v>女性
(n=1,048)</c:v>
                </c:pt>
              </c:strCache>
            </c:strRef>
          </c:cat>
          <c:val>
            <c:numRef>
              <c:f>'19 (2)'!$C$5:$C$6</c:f>
              <c:numCache>
                <c:formatCode>0.0</c:formatCode>
                <c:ptCount val="2"/>
                <c:pt idx="0">
                  <c:v>15.4</c:v>
                </c:pt>
                <c:pt idx="1">
                  <c:v>12.8</c:v>
                </c:pt>
              </c:numCache>
            </c:numRef>
          </c:val>
          <c:extLst>
            <c:ext xmlns:c16="http://schemas.microsoft.com/office/drawing/2014/chart" uri="{C3380CC4-5D6E-409C-BE32-E72D297353CC}">
              <c16:uniqueId val="{00000002-CEF6-40B3-AD59-2463BF6105F9}"/>
            </c:ext>
          </c:extLst>
        </c:ser>
        <c:ser>
          <c:idx val="1"/>
          <c:order val="1"/>
          <c:tx>
            <c:strRef>
              <c:f>'19 (2)'!$D$3</c:f>
              <c:strCache>
                <c:ptCount val="1"/>
                <c:pt idx="0">
                  <c:v>どちらかというとそう思う</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EF6-40B3-AD59-2463BF6105F9}"/>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EF6-40B3-AD59-2463BF6105F9}"/>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'19 (2)'!$D$5:$D$6</c:f>
              <c:numCache>
                <c:formatCode>0.0</c:formatCode>
                <c:ptCount val="2"/>
                <c:pt idx="0">
                  <c:v>32.9</c:v>
                </c:pt>
                <c:pt idx="1">
                  <c:v>32</c:v>
                </c:pt>
              </c:numCache>
            </c:numRef>
          </c:val>
          <c:extLst>
            <c:ext xmlns:c16="http://schemas.microsoft.com/office/drawing/2014/chart" uri="{C3380CC4-5D6E-409C-BE32-E72D297353CC}">
              <c16:uniqueId val="{00000005-CEF6-40B3-AD59-2463BF6105F9}"/>
            </c:ext>
          </c:extLst>
        </c:ser>
        <c:ser>
          <c:idx val="2"/>
          <c:order val="2"/>
          <c:tx>
            <c:strRef>
              <c:f>'19 (2)'!$E$3</c:f>
              <c:strCache>
                <c:ptCount val="1"/>
                <c:pt idx="0">
                  <c:v>どちらかというとそうは思わない</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EF6-40B3-AD59-2463BF6105F9}"/>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EF6-40B3-AD59-2463BF6105F9}"/>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'19 (2)'!$E$5:$E$6</c:f>
              <c:numCache>
                <c:formatCode>0.0</c:formatCode>
                <c:ptCount val="2"/>
                <c:pt idx="0">
                  <c:v>17</c:v>
                </c:pt>
                <c:pt idx="1">
                  <c:v>20.2</c:v>
                </c:pt>
              </c:numCache>
            </c:numRef>
          </c:val>
          <c:extLst>
            <c:ext xmlns:c16="http://schemas.microsoft.com/office/drawing/2014/chart" uri="{C3380CC4-5D6E-409C-BE32-E72D297353CC}">
              <c16:uniqueId val="{00000008-CEF6-40B3-AD59-2463BF6105F9}"/>
            </c:ext>
          </c:extLst>
        </c:ser>
        <c:ser>
          <c:idx val="3"/>
          <c:order val="3"/>
          <c:tx>
            <c:strRef>
              <c:f>'19 (2)'!$F$3</c:f>
              <c:strCache>
                <c:ptCount val="1"/>
                <c:pt idx="0">
                  <c:v>そうは思わない</c:v>
                </c:pt>
              </c:strCache>
            </c:strRef>
          </c:tx>
          <c:spPr>
            <a:pattFill prst="dkHorz">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EF6-40B3-AD59-2463BF6105F9}"/>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CEF6-40B3-AD59-2463BF6105F9}"/>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'19 (2)'!$F$5:$F$6</c:f>
              <c:numCache>
                <c:formatCode>0.0</c:formatCode>
                <c:ptCount val="2"/>
                <c:pt idx="0">
                  <c:v>14.7</c:v>
                </c:pt>
                <c:pt idx="1">
                  <c:v>22.6</c:v>
                </c:pt>
              </c:numCache>
            </c:numRef>
          </c:val>
          <c:extLst>
            <c:ext xmlns:c16="http://schemas.microsoft.com/office/drawing/2014/chart" uri="{C3380CC4-5D6E-409C-BE32-E72D297353CC}">
              <c16:uniqueId val="{0000000B-CEF6-40B3-AD59-2463BF6105F9}"/>
            </c:ext>
          </c:extLst>
        </c:ser>
        <c:ser>
          <c:idx val="4"/>
          <c:order val="4"/>
          <c:tx>
            <c:strRef>
              <c:f>'19 (2)'!$G$3</c:f>
              <c:strCache>
                <c:ptCount val="1"/>
                <c:pt idx="0">
                  <c:v>わからない</c:v>
                </c:pt>
              </c:strCache>
            </c:strRef>
          </c:tx>
          <c:spPr>
            <a:solidFill>
              <a:srgbClr val="CCFF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CEF6-40B3-AD59-2463BF6105F9}"/>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CEF6-40B3-AD59-2463BF6105F9}"/>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'19 (2)'!$G$5:$G$6</c:f>
              <c:numCache>
                <c:formatCode>0.0</c:formatCode>
                <c:ptCount val="2"/>
                <c:pt idx="0">
                  <c:v>20</c:v>
                </c:pt>
                <c:pt idx="1">
                  <c:v>12.4</c:v>
                </c:pt>
              </c:numCache>
            </c:numRef>
          </c:val>
          <c:extLst>
            <c:ext xmlns:c16="http://schemas.microsoft.com/office/drawing/2014/chart" uri="{C3380CC4-5D6E-409C-BE32-E72D297353CC}">
              <c16:uniqueId val="{0000000E-CEF6-40B3-AD59-2463BF6105F9}"/>
            </c:ext>
          </c:extLst>
        </c:ser>
        <c:dLbls>
          <c:showLegendKey val="0"/>
          <c:showVal val="0"/>
          <c:showCatName val="0"/>
          <c:showSerName val="0"/>
          <c:showPercent val="0"/>
          <c:showBubbleSize val="0"/>
        </c:dLbls>
        <c:gapWidth val="50"/>
        <c:overlap val="100"/>
        <c:axId val="393072840"/>
        <c:axId val="393066960"/>
      </c:barChart>
      <c:catAx>
        <c:axId val="393072840"/>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393066960"/>
        <c:crosses val="autoZero"/>
        <c:auto val="1"/>
        <c:lblAlgn val="ctr"/>
        <c:lblOffset val="100"/>
        <c:tickLblSkip val="1"/>
        <c:tickMarkSkip val="1"/>
        <c:noMultiLvlLbl val="0"/>
      </c:catAx>
      <c:valAx>
        <c:axId val="393066960"/>
        <c:scaling>
          <c:orientation val="minMax"/>
          <c:max val="1"/>
          <c:min val="0"/>
        </c:scaling>
        <c:delete val="0"/>
        <c:axPos val="b"/>
        <c:numFmt formatCode="General" sourceLinked="0"/>
        <c:majorTickMark val="out"/>
        <c:minorTickMark val="none"/>
        <c:tickLblPos val="none"/>
        <c:spPr>
          <a:ln w="12700"/>
        </c:spPr>
        <c:crossAx val="393072840"/>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0.12"/>
          <c:w val="0.33333333333333331"/>
          <c:h val="0.66666666666666674"/>
        </c:manualLayout>
      </c:layout>
      <c:barChart>
        <c:barDir val="bar"/>
        <c:grouping val="clustered"/>
        <c:varyColors val="0"/>
        <c:ser>
          <c:idx val="0"/>
          <c:order val="0"/>
          <c:tx>
            <c:strRef>
              <c:f>'23 (3)'!$A$5</c:f>
              <c:strCache>
                <c:ptCount val="1"/>
                <c:pt idx="0">
                  <c:v>男性
(n=952)</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'23 (3)'!$C$3:$L$3</c:f>
              <c:strCache>
                <c:ptCount val="10"/>
                <c:pt idx="0">
                  <c:v>勤務問題</c:v>
                </c:pt>
                <c:pt idx="1">
                  <c:v>家庭問題</c:v>
                </c:pt>
                <c:pt idx="2">
                  <c:v>健康問題</c:v>
                </c:pt>
                <c:pt idx="3">
                  <c:v>経済・生活問題</c:v>
                </c:pt>
                <c:pt idx="4">
                  <c:v>孤独感</c:v>
                </c:pt>
                <c:pt idx="5">
                  <c:v>交際問題</c:v>
                </c:pt>
                <c:pt idx="6">
                  <c:v>学校問題</c:v>
                </c:pt>
                <c:pt idx="7">
                  <c:v>その他</c:v>
                </c:pt>
                <c:pt idx="8">
                  <c:v>わからない</c:v>
                </c:pt>
                <c:pt idx="9">
                  <c:v>無回答</c:v>
                </c:pt>
              </c:strCache>
            </c:strRef>
          </c:cat>
          <c:val>
            <c:numRef>
              <c:f>'23 (3)'!$C$5:$L$5</c:f>
              <c:numCache>
                <c:formatCode>0.0</c:formatCode>
                <c:ptCount val="10"/>
                <c:pt idx="0">
                  <c:v>36</c:v>
                </c:pt>
                <c:pt idx="1">
                  <c:v>20.3</c:v>
                </c:pt>
                <c:pt idx="2">
                  <c:v>21.6</c:v>
                </c:pt>
                <c:pt idx="3">
                  <c:v>25.8</c:v>
                </c:pt>
                <c:pt idx="4">
                  <c:v>8.8000000000000007</c:v>
                </c:pt>
                <c:pt idx="5">
                  <c:v>7.8</c:v>
                </c:pt>
                <c:pt idx="6">
                  <c:v>5.9</c:v>
                </c:pt>
                <c:pt idx="7">
                  <c:v>2.4</c:v>
                </c:pt>
                <c:pt idx="8">
                  <c:v>30.1</c:v>
                </c:pt>
                <c:pt idx="9">
                  <c:v>0.4</c:v>
                </c:pt>
              </c:numCache>
            </c:numRef>
          </c:val>
          <c:extLst>
            <c:ext xmlns:c16="http://schemas.microsoft.com/office/drawing/2014/chart" uri="{C3380CC4-5D6E-409C-BE32-E72D297353CC}">
              <c16:uniqueId val="{00000000-BB03-4C6E-A384-A610BC2CF033}"/>
            </c:ext>
          </c:extLst>
        </c:ser>
        <c:ser>
          <c:idx val="1"/>
          <c:order val="1"/>
          <c:tx>
            <c:strRef>
              <c:f>'23 (3)'!$A$6</c:f>
              <c:strCache>
                <c:ptCount val="1"/>
                <c:pt idx="0">
                  <c:v>女性
(n=1,048)</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'23 (3)'!$C$6:$L$6</c:f>
              <c:numCache>
                <c:formatCode>0.0</c:formatCode>
                <c:ptCount val="10"/>
                <c:pt idx="0">
                  <c:v>29.7</c:v>
                </c:pt>
                <c:pt idx="1">
                  <c:v>36</c:v>
                </c:pt>
                <c:pt idx="2">
                  <c:v>25.9</c:v>
                </c:pt>
                <c:pt idx="3">
                  <c:v>21.8</c:v>
                </c:pt>
                <c:pt idx="4">
                  <c:v>10.8</c:v>
                </c:pt>
                <c:pt idx="5">
                  <c:v>9</c:v>
                </c:pt>
                <c:pt idx="6">
                  <c:v>8.9</c:v>
                </c:pt>
                <c:pt idx="7">
                  <c:v>2.8</c:v>
                </c:pt>
                <c:pt idx="8">
                  <c:v>26</c:v>
                </c:pt>
                <c:pt idx="9">
                  <c:v>0</c:v>
                </c:pt>
              </c:numCache>
            </c:numRef>
          </c:val>
          <c:extLst>
            <c:ext xmlns:c16="http://schemas.microsoft.com/office/drawing/2014/chart" uri="{C3380CC4-5D6E-409C-BE32-E72D297353CC}">
              <c16:uniqueId val="{00000001-BB03-4C6E-A384-A610BC2CF033}"/>
            </c:ext>
          </c:extLst>
        </c:ser>
        <c:dLbls>
          <c:showLegendKey val="0"/>
          <c:showVal val="0"/>
          <c:showCatName val="0"/>
          <c:showSerName val="0"/>
          <c:showPercent val="0"/>
          <c:showBubbleSize val="0"/>
        </c:dLbls>
        <c:gapWidth val="100"/>
        <c:axId val="394646192"/>
        <c:axId val="394644232"/>
      </c:barChart>
      <c:catAx>
        <c:axId val="394646192"/>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394644232"/>
        <c:crosses val="autoZero"/>
        <c:auto val="1"/>
        <c:lblAlgn val="ctr"/>
        <c:lblOffset val="100"/>
        <c:tickLblSkip val="1"/>
        <c:tickMarkSkip val="1"/>
        <c:noMultiLvlLbl val="0"/>
      </c:catAx>
      <c:valAx>
        <c:axId val="394644232"/>
        <c:scaling>
          <c:orientation val="minMax"/>
          <c:max val="4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394646192"/>
        <c:crosses val="autoZero"/>
        <c:crossBetween val="between"/>
        <c:majorUnit val="1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43169398907103829"/>
          <c:w val="0.48529411764705876"/>
          <c:h val="0.34426229508196721"/>
        </c:manualLayout>
      </c:layout>
      <c:barChart>
        <c:barDir val="bar"/>
        <c:grouping val="percentStacked"/>
        <c:varyColors val="0"/>
        <c:ser>
          <c:idx val="0"/>
          <c:order val="0"/>
          <c:tx>
            <c:strRef>
              <c:f>'25 (2)'!$C$3</c:f>
              <c:strCache>
                <c:ptCount val="1"/>
                <c:pt idx="0">
                  <c:v>影響があったと思う</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DAC-44D8-8D7F-1293BEA9BE7D}"/>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DAC-44D8-8D7F-1293BEA9BE7D}"/>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'25 (2)'!$A$5:$A$6</c:f>
              <c:strCache>
                <c:ptCount val="2"/>
                <c:pt idx="0">
                  <c:v>男性
(n=948)</c:v>
                </c:pt>
                <c:pt idx="1">
                  <c:v>女性
(n=1,048)</c:v>
                </c:pt>
              </c:strCache>
            </c:strRef>
          </c:cat>
          <c:val>
            <c:numRef>
              <c:f>'25 (2)'!$C$5:$C$6</c:f>
              <c:numCache>
                <c:formatCode>0.0</c:formatCode>
                <c:ptCount val="2"/>
                <c:pt idx="0">
                  <c:v>21.5</c:v>
                </c:pt>
                <c:pt idx="1">
                  <c:v>21.3</c:v>
                </c:pt>
              </c:numCache>
            </c:numRef>
          </c:val>
          <c:extLst>
            <c:ext xmlns:c16="http://schemas.microsoft.com/office/drawing/2014/chart" uri="{C3380CC4-5D6E-409C-BE32-E72D297353CC}">
              <c16:uniqueId val="{00000002-FDAC-44D8-8D7F-1293BEA9BE7D}"/>
            </c:ext>
          </c:extLst>
        </c:ser>
        <c:ser>
          <c:idx val="1"/>
          <c:order val="1"/>
          <c:tx>
            <c:strRef>
              <c:f>'25 (2)'!$D$3</c:f>
              <c:strCache>
                <c:ptCount val="1"/>
                <c:pt idx="0">
                  <c:v>影響はなかった</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DAC-44D8-8D7F-1293BEA9BE7D}"/>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DAC-44D8-8D7F-1293BEA9BE7D}"/>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'25 (2)'!$D$5:$D$6</c:f>
              <c:numCache>
                <c:formatCode>0.0</c:formatCode>
                <c:ptCount val="2"/>
                <c:pt idx="0">
                  <c:v>56.6</c:v>
                </c:pt>
                <c:pt idx="1">
                  <c:v>57.3</c:v>
                </c:pt>
              </c:numCache>
            </c:numRef>
          </c:val>
          <c:extLst>
            <c:ext xmlns:c16="http://schemas.microsoft.com/office/drawing/2014/chart" uri="{C3380CC4-5D6E-409C-BE32-E72D297353CC}">
              <c16:uniqueId val="{00000005-FDAC-44D8-8D7F-1293BEA9BE7D}"/>
            </c:ext>
          </c:extLst>
        </c:ser>
        <c:ser>
          <c:idx val="2"/>
          <c:order val="2"/>
          <c:tx>
            <c:strRef>
              <c:f>'25 (2)'!$E$3</c:f>
              <c:strCache>
                <c:ptCount val="1"/>
                <c:pt idx="0">
                  <c:v>わからない</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DAC-44D8-8D7F-1293BEA9BE7D}"/>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DAC-44D8-8D7F-1293BEA9BE7D}"/>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'25 (2)'!$E$5:$E$6</c:f>
              <c:numCache>
                <c:formatCode>0.0</c:formatCode>
                <c:ptCount val="2"/>
                <c:pt idx="0">
                  <c:v>21.8</c:v>
                </c:pt>
                <c:pt idx="1">
                  <c:v>21.4</c:v>
                </c:pt>
              </c:numCache>
            </c:numRef>
          </c:val>
          <c:extLst>
            <c:ext xmlns:c16="http://schemas.microsoft.com/office/drawing/2014/chart" uri="{C3380CC4-5D6E-409C-BE32-E72D297353CC}">
              <c16:uniqueId val="{00000008-FDAC-44D8-8D7F-1293BEA9BE7D}"/>
            </c:ext>
          </c:extLst>
        </c:ser>
        <c:dLbls>
          <c:showLegendKey val="0"/>
          <c:showVal val="0"/>
          <c:showCatName val="0"/>
          <c:showSerName val="0"/>
          <c:showPercent val="0"/>
          <c:showBubbleSize val="0"/>
        </c:dLbls>
        <c:gapWidth val="50"/>
        <c:overlap val="100"/>
        <c:axId val="391973128"/>
        <c:axId val="391973520"/>
      </c:barChart>
      <c:catAx>
        <c:axId val="391973128"/>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391973520"/>
        <c:crosses val="autoZero"/>
        <c:auto val="1"/>
        <c:lblAlgn val="ctr"/>
        <c:lblOffset val="100"/>
        <c:tickLblSkip val="1"/>
        <c:tickMarkSkip val="1"/>
        <c:noMultiLvlLbl val="0"/>
      </c:catAx>
      <c:valAx>
        <c:axId val="391973520"/>
        <c:scaling>
          <c:orientation val="minMax"/>
          <c:max val="1"/>
          <c:min val="0"/>
        </c:scaling>
        <c:delete val="0"/>
        <c:axPos val="b"/>
        <c:numFmt formatCode="General" sourceLinked="0"/>
        <c:majorTickMark val="out"/>
        <c:minorTickMark val="none"/>
        <c:tickLblPos val="none"/>
        <c:spPr>
          <a:ln w="12700"/>
        </c:spPr>
        <c:crossAx val="391973128"/>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7352941176470589"/>
          <c:y val="0.30649854510184293"/>
          <c:w val="0.48529411764705876"/>
          <c:h val="0.53152279340446174"/>
        </c:manualLayout>
      </c:layout>
      <c:barChart>
        <c:barDir val="bar"/>
        <c:grouping val="percentStacked"/>
        <c:varyColors val="0"/>
        <c:ser>
          <c:idx val="0"/>
          <c:order val="0"/>
          <c:tx>
            <c:strRef>
              <c:f>'25 (2)'!$C$3</c:f>
              <c:strCache>
                <c:ptCount val="1"/>
                <c:pt idx="0">
                  <c:v>影響があったと思う</c:v>
                </c:pt>
              </c:strCache>
            </c:strRef>
          </c:tx>
          <c:spPr>
            <a:solidFill>
              <a:srgbClr val="99CC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493-466B-85EF-366E440DCB5F}"/>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493-466B-85EF-366E440DCB5F}"/>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493-466B-85EF-366E440DCB5F}"/>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493-466B-85EF-366E440DCB5F}"/>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493-466B-85EF-366E440DCB5F}"/>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'25 (2)'!$A$13:$A$17</c:f>
              <c:strCache>
                <c:ptCount val="5"/>
                <c:pt idx="0">
                  <c:v>18～29歳
(n=306)</c:v>
                </c:pt>
                <c:pt idx="1">
                  <c:v>30代
(n=269)</c:v>
                </c:pt>
                <c:pt idx="2">
                  <c:v>40代
(n=357)</c:v>
                </c:pt>
                <c:pt idx="3">
                  <c:v>50代
(n=327)</c:v>
                </c:pt>
                <c:pt idx="4">
                  <c:v>60代以上
(n=745)</c:v>
                </c:pt>
              </c:strCache>
            </c:strRef>
          </c:cat>
          <c:val>
            <c:numRef>
              <c:f>'25 (2)'!$C$13:$C$17</c:f>
              <c:numCache>
                <c:formatCode>0.0</c:formatCode>
                <c:ptCount val="5"/>
                <c:pt idx="0">
                  <c:v>25.2</c:v>
                </c:pt>
                <c:pt idx="1">
                  <c:v>23</c:v>
                </c:pt>
                <c:pt idx="2">
                  <c:v>23.2</c:v>
                </c:pt>
                <c:pt idx="3">
                  <c:v>23.2</c:v>
                </c:pt>
                <c:pt idx="4">
                  <c:v>17.399999999999999</c:v>
                </c:pt>
              </c:numCache>
            </c:numRef>
          </c:val>
          <c:extLst>
            <c:ext xmlns:c16="http://schemas.microsoft.com/office/drawing/2014/chart" uri="{C3380CC4-5D6E-409C-BE32-E72D297353CC}">
              <c16:uniqueId val="{00000005-D493-466B-85EF-366E440DCB5F}"/>
            </c:ext>
          </c:extLst>
        </c:ser>
        <c:ser>
          <c:idx val="1"/>
          <c:order val="1"/>
          <c:tx>
            <c:strRef>
              <c:f>'25 (2)'!$D$3</c:f>
              <c:strCache>
                <c:ptCount val="1"/>
                <c:pt idx="0">
                  <c:v>影響はなかった</c:v>
                </c:pt>
              </c:strCache>
            </c:strRef>
          </c:tx>
          <c:spPr>
            <a:pattFill prst="wdUpDiag">
              <a:fgClr>
                <a:srgbClr val="969696"/>
              </a:fgClr>
              <a:bgClr>
                <a:srgbClr val="FFFFFF"/>
              </a:bgClr>
            </a:patt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493-466B-85EF-366E440DCB5F}"/>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493-466B-85EF-366E440DCB5F}"/>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493-466B-85EF-366E440DCB5F}"/>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D493-466B-85EF-366E440DCB5F}"/>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D493-466B-85EF-366E440DCB5F}"/>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'25 (2)'!$D$13:$D$17</c:f>
              <c:numCache>
                <c:formatCode>0.0</c:formatCode>
                <c:ptCount val="5"/>
                <c:pt idx="0">
                  <c:v>44.1</c:v>
                </c:pt>
                <c:pt idx="1">
                  <c:v>55</c:v>
                </c:pt>
                <c:pt idx="2">
                  <c:v>51</c:v>
                </c:pt>
                <c:pt idx="3">
                  <c:v>56</c:v>
                </c:pt>
                <c:pt idx="4">
                  <c:v>66.3</c:v>
                </c:pt>
              </c:numCache>
            </c:numRef>
          </c:val>
          <c:extLst>
            <c:ext xmlns:c16="http://schemas.microsoft.com/office/drawing/2014/chart" uri="{C3380CC4-5D6E-409C-BE32-E72D297353CC}">
              <c16:uniqueId val="{0000000B-D493-466B-85EF-366E440DCB5F}"/>
            </c:ext>
          </c:extLst>
        </c:ser>
        <c:ser>
          <c:idx val="2"/>
          <c:order val="2"/>
          <c:tx>
            <c:strRef>
              <c:f>'25 (2)'!$E$3</c:f>
              <c:strCache>
                <c:ptCount val="1"/>
                <c:pt idx="0">
                  <c:v>わからない</c:v>
                </c:pt>
              </c:strCache>
            </c:strRef>
          </c:tx>
          <c:spPr>
            <a:solidFill>
              <a:srgbClr val="3366FF"/>
            </a:solidFill>
            <a:ln w="12700">
              <a:solidFill>
                <a:srgbClr val="000000"/>
              </a:solidFill>
            </a:ln>
          </c:spPr>
          <c:invertIfNegative val="0"/>
          <c:dLbls>
            <c:dLbl>
              <c:idx val="0"/>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D493-466B-85EF-366E440DCB5F}"/>
                </c:ext>
              </c:extLst>
            </c:dLbl>
            <c:dLbl>
              <c:idx val="1"/>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D493-466B-85EF-366E440DCB5F}"/>
                </c:ext>
              </c:extLst>
            </c:dLbl>
            <c:dLbl>
              <c:idx val="2"/>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D493-466B-85EF-366E440DCB5F}"/>
                </c:ext>
              </c:extLst>
            </c:dLbl>
            <c:dLbl>
              <c:idx val="3"/>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D493-466B-85EF-366E440DCB5F}"/>
                </c:ext>
              </c:extLst>
            </c:dLbl>
            <c:dLbl>
              <c:idx val="4"/>
              <c:numFmt formatCode="0.0" sourceLinked="0"/>
              <c:spPr>
                <a:solidFill>
                  <a:srgbClr val="FFFFFF"/>
                </a:solidFill>
                <a:ln w="25400">
                  <a:noFill/>
                </a:ln>
                <a:effectLst/>
              </c:spPr>
              <c:txPr>
                <a:bodyPr/>
                <a:lstStyle/>
                <a:p>
                  <a:pPr>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D493-466B-85EF-366E440DCB5F}"/>
                </c:ext>
              </c:extLst>
            </c:dLbl>
            <c:numFmt formatCode="0.0" sourceLinked="0"/>
            <c:spPr>
              <a:solidFill>
                <a:srgbClr val="FFFFFF"/>
              </a:solid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'25 (2)'!$E$13:$E$17</c:f>
              <c:numCache>
                <c:formatCode>0.0</c:formatCode>
                <c:ptCount val="5"/>
                <c:pt idx="0">
                  <c:v>30.7</c:v>
                </c:pt>
                <c:pt idx="1">
                  <c:v>21.9</c:v>
                </c:pt>
                <c:pt idx="2">
                  <c:v>25.8</c:v>
                </c:pt>
                <c:pt idx="3">
                  <c:v>20.8</c:v>
                </c:pt>
                <c:pt idx="4">
                  <c:v>16.2</c:v>
                </c:pt>
              </c:numCache>
            </c:numRef>
          </c:val>
          <c:extLst>
            <c:ext xmlns:c16="http://schemas.microsoft.com/office/drawing/2014/chart" uri="{C3380CC4-5D6E-409C-BE32-E72D297353CC}">
              <c16:uniqueId val="{00000011-D493-466B-85EF-366E440DCB5F}"/>
            </c:ext>
          </c:extLst>
        </c:ser>
        <c:dLbls>
          <c:showLegendKey val="0"/>
          <c:showVal val="0"/>
          <c:showCatName val="0"/>
          <c:showSerName val="0"/>
          <c:showPercent val="0"/>
          <c:showBubbleSize val="0"/>
        </c:dLbls>
        <c:gapWidth val="45"/>
        <c:overlap val="100"/>
        <c:axId val="391975088"/>
        <c:axId val="391976264"/>
      </c:barChart>
      <c:catAx>
        <c:axId val="391975088"/>
        <c:scaling>
          <c:orientation val="maxMin"/>
        </c:scaling>
        <c:delete val="0"/>
        <c:axPos val="l"/>
        <c:numFmt formatCode="General" sourceLinked="1"/>
        <c:majorTickMark val="out"/>
        <c:minorTickMark val="none"/>
        <c:tickLblPos val="none"/>
        <c:spPr>
          <a:ln w="25400">
            <a:noFill/>
          </a:ln>
        </c:spPr>
        <c:txPr>
          <a:bodyPr rot="0" vert="horz"/>
          <a:lstStyle/>
          <a:p>
            <a:pPr>
              <a:defRPr/>
            </a:pPr>
            <a:endParaRPr lang="ja-JP"/>
          </a:p>
        </c:txPr>
        <c:crossAx val="391976264"/>
        <c:crosses val="autoZero"/>
        <c:auto val="1"/>
        <c:lblAlgn val="ctr"/>
        <c:lblOffset val="100"/>
        <c:tickLblSkip val="1"/>
        <c:tickMarkSkip val="1"/>
        <c:noMultiLvlLbl val="0"/>
      </c:catAx>
      <c:valAx>
        <c:axId val="391976264"/>
        <c:scaling>
          <c:orientation val="minMax"/>
          <c:max val="1"/>
          <c:min val="0"/>
        </c:scaling>
        <c:delete val="0"/>
        <c:axPos val="b"/>
        <c:numFmt formatCode="0" sourceLinked="0"/>
        <c:majorTickMark val="out"/>
        <c:minorTickMark val="none"/>
        <c:tickLblPos val="none"/>
        <c:spPr>
          <a:ln w="12700"/>
        </c:spPr>
        <c:crossAx val="391975088"/>
        <c:crosses val="max"/>
        <c:crossBetween val="between"/>
        <c:majorUnit val="0.2"/>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8.1818181818181818E-2"/>
          <c:w val="0.33333333333333331"/>
          <c:h val="0.77272727272727271"/>
        </c:manualLayout>
      </c:layout>
      <c:barChart>
        <c:barDir val="bar"/>
        <c:grouping val="clustered"/>
        <c:varyColors val="0"/>
        <c:ser>
          <c:idx val="0"/>
          <c:order val="0"/>
          <c:tx>
            <c:strRef>
              <c:f>'27 (2)'!$A$5</c:f>
              <c:strCache>
                <c:ptCount val="1"/>
                <c:pt idx="0">
                  <c:v>男性
(n=204)</c:v>
                </c:pt>
              </c:strCache>
            </c:strRef>
          </c:tx>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'27 (2)'!$C$3:$S$3</c:f>
              <c:strCache>
                <c:ptCount val="17"/>
                <c:pt idx="0">
                  <c:v>趣味や娯楽がしにくくなった</c:v>
                </c:pt>
                <c:pt idx="1">
                  <c:v>同居家族以外の家族や友人と交流が少なくなった</c:v>
                </c:pt>
                <c:pt idx="2">
                  <c:v>自分や家族の感染への不安</c:v>
                </c:pt>
                <c:pt idx="3">
                  <c:v>自分や家族の収入が減った</c:v>
                </c:pt>
                <c:pt idx="4">
                  <c:v>医療機関に受診しづらくなった</c:v>
                </c:pt>
                <c:pt idx="5">
                  <c:v>感染した人や濃厚接触者に対する偏見や差別</c:v>
                </c:pt>
                <c:pt idx="6">
                  <c:v>家庭内でのいさかいが増えた</c:v>
                </c:pt>
                <c:pt idx="7">
                  <c:v>病気等の悩みの話をしたり悩みを聞いてもらう機会が少なくなった</c:v>
                </c:pt>
                <c:pt idx="8">
                  <c:v>リモートワーク・リモート授業が増えた</c:v>
                </c:pt>
                <c:pt idx="9">
                  <c:v>仕事や家事、勉強の効率が落ちた</c:v>
                </c:pt>
                <c:pt idx="10">
                  <c:v>仕事を失った</c:v>
                </c:pt>
                <c:pt idx="11">
                  <c:v>就職活動がしにくくなった</c:v>
                </c:pt>
                <c:pt idx="12">
                  <c:v>友人や同僚との人間関係が悪化した</c:v>
                </c:pt>
                <c:pt idx="13">
                  <c:v>希望する仕事に就職できなかった</c:v>
                </c:pt>
                <c:pt idx="14">
                  <c:v>福祉・介護サービスを利用しづらくなった</c:v>
                </c:pt>
                <c:pt idx="15">
                  <c:v>その他</c:v>
                </c:pt>
                <c:pt idx="16">
                  <c:v>無回答</c:v>
                </c:pt>
              </c:strCache>
            </c:strRef>
          </c:cat>
          <c:val>
            <c:numRef>
              <c:f>'27 (2)'!$C$5:$S$5</c:f>
              <c:numCache>
                <c:formatCode>0.0</c:formatCode>
                <c:ptCount val="17"/>
                <c:pt idx="0">
                  <c:v>49</c:v>
                </c:pt>
                <c:pt idx="1">
                  <c:v>36.299999999999997</c:v>
                </c:pt>
                <c:pt idx="2">
                  <c:v>39.700000000000003</c:v>
                </c:pt>
                <c:pt idx="3">
                  <c:v>24</c:v>
                </c:pt>
                <c:pt idx="4">
                  <c:v>21.6</c:v>
                </c:pt>
                <c:pt idx="5">
                  <c:v>15.2</c:v>
                </c:pt>
                <c:pt idx="6">
                  <c:v>11.8</c:v>
                </c:pt>
                <c:pt idx="7">
                  <c:v>9.8000000000000007</c:v>
                </c:pt>
                <c:pt idx="8">
                  <c:v>14.2</c:v>
                </c:pt>
                <c:pt idx="9">
                  <c:v>11.8</c:v>
                </c:pt>
                <c:pt idx="10">
                  <c:v>10.3</c:v>
                </c:pt>
                <c:pt idx="11">
                  <c:v>8.8000000000000007</c:v>
                </c:pt>
                <c:pt idx="12">
                  <c:v>7.8</c:v>
                </c:pt>
                <c:pt idx="13">
                  <c:v>8.3000000000000007</c:v>
                </c:pt>
                <c:pt idx="14">
                  <c:v>4.9000000000000004</c:v>
                </c:pt>
                <c:pt idx="15">
                  <c:v>2.9</c:v>
                </c:pt>
                <c:pt idx="16">
                  <c:v>0.5</c:v>
                </c:pt>
              </c:numCache>
            </c:numRef>
          </c:val>
          <c:extLst>
            <c:ext xmlns:c16="http://schemas.microsoft.com/office/drawing/2014/chart" uri="{C3380CC4-5D6E-409C-BE32-E72D297353CC}">
              <c16:uniqueId val="{00000000-6192-4DBB-9F67-6D7C323EE7E0}"/>
            </c:ext>
          </c:extLst>
        </c:ser>
        <c:ser>
          <c:idx val="1"/>
          <c:order val="1"/>
          <c:tx>
            <c:strRef>
              <c:f>'27 (2)'!$A$6</c:f>
              <c:strCache>
                <c:ptCount val="1"/>
                <c:pt idx="0">
                  <c:v>女性
(n=223)</c:v>
                </c:pt>
              </c:strCache>
            </c:strRef>
          </c:tx>
          <c:spPr>
            <a:pattFill prst="wdUpDiag">
              <a:fgClr>
                <a:srgbClr val="969696"/>
              </a:fgClr>
              <a:bgClr>
                <a:srgbClr val="FFFFFF"/>
              </a:bgClr>
            </a:patt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'27 (2)'!$C$6:$S$6</c:f>
              <c:numCache>
                <c:formatCode>0.0</c:formatCode>
                <c:ptCount val="17"/>
                <c:pt idx="0">
                  <c:v>55.2</c:v>
                </c:pt>
                <c:pt idx="1">
                  <c:v>52</c:v>
                </c:pt>
                <c:pt idx="2">
                  <c:v>46.6</c:v>
                </c:pt>
                <c:pt idx="3">
                  <c:v>32.700000000000003</c:v>
                </c:pt>
                <c:pt idx="4">
                  <c:v>24.7</c:v>
                </c:pt>
                <c:pt idx="5">
                  <c:v>16.100000000000001</c:v>
                </c:pt>
                <c:pt idx="6">
                  <c:v>14.3</c:v>
                </c:pt>
                <c:pt idx="7">
                  <c:v>13</c:v>
                </c:pt>
                <c:pt idx="8">
                  <c:v>9</c:v>
                </c:pt>
                <c:pt idx="9">
                  <c:v>9</c:v>
                </c:pt>
                <c:pt idx="10">
                  <c:v>7.6</c:v>
                </c:pt>
                <c:pt idx="11">
                  <c:v>8.1</c:v>
                </c:pt>
                <c:pt idx="12">
                  <c:v>4.9000000000000004</c:v>
                </c:pt>
                <c:pt idx="13">
                  <c:v>4.5</c:v>
                </c:pt>
                <c:pt idx="14">
                  <c:v>5.4</c:v>
                </c:pt>
                <c:pt idx="15">
                  <c:v>2.7</c:v>
                </c:pt>
                <c:pt idx="16">
                  <c:v>0</c:v>
                </c:pt>
              </c:numCache>
            </c:numRef>
          </c:val>
          <c:extLst>
            <c:ext xmlns:c16="http://schemas.microsoft.com/office/drawing/2014/chart" uri="{C3380CC4-5D6E-409C-BE32-E72D297353CC}">
              <c16:uniqueId val="{00000001-6192-4DBB-9F67-6D7C323EE7E0}"/>
            </c:ext>
          </c:extLst>
        </c:ser>
        <c:dLbls>
          <c:showLegendKey val="0"/>
          <c:showVal val="0"/>
          <c:showCatName val="0"/>
          <c:showSerName val="0"/>
          <c:showPercent val="0"/>
          <c:showBubbleSize val="0"/>
        </c:dLbls>
        <c:gapWidth val="100"/>
        <c:axId val="391975480"/>
        <c:axId val="391976656"/>
      </c:barChart>
      <c:catAx>
        <c:axId val="391975480"/>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391976656"/>
        <c:crosses val="autoZero"/>
        <c:auto val="1"/>
        <c:lblAlgn val="ctr"/>
        <c:lblOffset val="100"/>
        <c:tickLblSkip val="1"/>
        <c:tickMarkSkip val="1"/>
        <c:noMultiLvlLbl val="0"/>
      </c:catAx>
      <c:valAx>
        <c:axId val="391976656"/>
        <c:scaling>
          <c:orientation val="minMax"/>
          <c:max val="6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391975480"/>
        <c:crosses val="autoZero"/>
        <c:crossBetween val="between"/>
        <c:majorUnit val="20"/>
      </c:valAx>
      <c:spPr>
        <a:noFill/>
        <a:ln w="25400">
          <a:noFill/>
        </a:ln>
      </c:spPr>
    </c:plotArea>
    <c:plotVisOnly val="1"/>
    <c:dispBlanksAs val="gap"/>
    <c:showDLblsOverMax val="0"/>
  </c:chart>
  <c:spPr>
    <a:noFill/>
    <a:ln w="25400">
      <a:noFill/>
    </a:ln>
  </c:spPr>
  <c:txPr>
    <a:bodyPr/>
    <a:lstStyle/>
    <a:p>
      <a:pPr>
        <a:defRPr sz="700">
          <a:latin typeface="ＭＳ ゴシック"/>
          <a:ea typeface="ＭＳ ゴシック"/>
          <a:cs typeface="ＭＳ ゴシック"/>
        </a:defRPr>
      </a:pPr>
      <a:endParaRPr lang="ja-JP"/>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0666666666666671"/>
          <c:y val="0.15743440233236153"/>
          <c:w val="0.30666666666666664"/>
          <c:h val="0.74449075362461192"/>
        </c:manualLayout>
      </c:layout>
      <c:barChart>
        <c:barDir val="bar"/>
        <c:grouping val="clustered"/>
        <c:varyColors val="0"/>
        <c:ser>
          <c:idx val="0"/>
          <c:order val="0"/>
          <c:spPr>
            <a:solidFill>
              <a:srgbClr val="99CCFF"/>
            </a:solidFill>
            <a:ln w="12700">
              <a:solidFill>
                <a:srgbClr val="000000"/>
              </a:solidFill>
            </a:ln>
          </c:spPr>
          <c:invertIfNegative val="0"/>
          <c:dLbls>
            <c:numFmt formatCode="0.0" sourceLinked="0"/>
            <c:spPr>
              <a:noFill/>
              <a:ln w="25400">
                <a:noFill/>
              </a:ln>
              <a:effectLst/>
              <a:extLst>
                <a:ext uri="{909E8E84-426E-40DD-AFC4-6F175D3DCCD1}">
                  <a14:hiddenFill xmlns:a14="http://schemas.microsoft.com/office/drawing/2010/main">
                    <a:solidFill>
                      <a:srgbClr val="FFFFFF"/>
                    </a:solidFill>
                  </a14:hiddenFill>
                </a:ext>
              </a:extLst>
            </c:spPr>
            <c:txPr>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'Q8-10'!$B$2:$J$2</c:f>
              <c:strCache>
                <c:ptCount val="9"/>
                <c:pt idx="0">
                  <c:v>令和２年１月～５月頃（１回目の緊急事態宣言発令）</c:v>
                </c:pt>
                <c:pt idx="1">
                  <c:v>令和２年６月～９月頃</c:v>
                </c:pt>
                <c:pt idx="2">
                  <c:v>令和２年10月～令和３年２月頃（２回目の緊急事態宣言発令）</c:v>
                </c:pt>
                <c:pt idx="3">
                  <c:v>令和３年３月～６月頃（３回目の緊急事態宣言発令）</c:v>
                </c:pt>
                <c:pt idx="4">
                  <c:v>令和３年７月～11月頃（４回目の緊急事態宣言発令）</c:v>
                </c:pt>
                <c:pt idx="5">
                  <c:v>令和３年12月～令和４年３月頃</c:v>
                </c:pt>
                <c:pt idx="6">
                  <c:v>令和４年４月以降</c:v>
                </c:pt>
                <c:pt idx="7">
                  <c:v>わからない</c:v>
                </c:pt>
                <c:pt idx="8">
                  <c:v>無回答</c:v>
                </c:pt>
              </c:strCache>
            </c:strRef>
          </c:cat>
          <c:val>
            <c:numRef>
              <c:f>'Q8-10'!$B$3:$J$3</c:f>
              <c:numCache>
                <c:formatCode>0.0</c:formatCode>
                <c:ptCount val="9"/>
                <c:pt idx="0">
                  <c:v>30.6</c:v>
                </c:pt>
                <c:pt idx="1">
                  <c:v>14.7</c:v>
                </c:pt>
                <c:pt idx="2">
                  <c:v>13.8</c:v>
                </c:pt>
                <c:pt idx="3">
                  <c:v>7.5</c:v>
                </c:pt>
                <c:pt idx="4">
                  <c:v>3.5</c:v>
                </c:pt>
                <c:pt idx="5">
                  <c:v>4.9000000000000004</c:v>
                </c:pt>
                <c:pt idx="6">
                  <c:v>4</c:v>
                </c:pt>
                <c:pt idx="7">
                  <c:v>21</c:v>
                </c:pt>
                <c:pt idx="8">
                  <c:v>0</c:v>
                </c:pt>
              </c:numCache>
            </c:numRef>
          </c:val>
          <c:extLst>
            <c:ext xmlns:c16="http://schemas.microsoft.com/office/drawing/2014/chart" uri="{C3380CC4-5D6E-409C-BE32-E72D297353CC}">
              <c16:uniqueId val="{00000000-8149-465C-8CD3-4972AB975D5F}"/>
            </c:ext>
          </c:extLst>
        </c:ser>
        <c:dLbls>
          <c:showLegendKey val="0"/>
          <c:showVal val="0"/>
          <c:showCatName val="0"/>
          <c:showSerName val="0"/>
          <c:showPercent val="0"/>
          <c:showBubbleSize val="0"/>
        </c:dLbls>
        <c:gapWidth val="60"/>
        <c:axId val="342813968"/>
        <c:axId val="343072640"/>
      </c:barChart>
      <c:catAx>
        <c:axId val="342813968"/>
        <c:scaling>
          <c:orientation val="maxMin"/>
        </c:scaling>
        <c:delete val="0"/>
        <c:axPos val="l"/>
        <c:numFmt formatCode="General" sourceLinked="1"/>
        <c:majorTickMark val="in"/>
        <c:minorTickMark val="none"/>
        <c:tickLblPos val="none"/>
        <c:spPr>
          <a:ln w="12700">
            <a:solidFill>
              <a:srgbClr val="898989"/>
            </a:solidFill>
            <a:prstDash val="solid"/>
          </a:ln>
        </c:spPr>
        <c:txPr>
          <a:bodyPr rot="0" vert="horz"/>
          <a:lstStyle/>
          <a:p>
            <a:pPr>
              <a:defRPr/>
            </a:pPr>
            <a:endParaRPr lang="ja-JP"/>
          </a:p>
        </c:txPr>
        <c:crossAx val="343072640"/>
        <c:crosses val="autoZero"/>
        <c:auto val="1"/>
        <c:lblAlgn val="ctr"/>
        <c:lblOffset val="100"/>
        <c:tickLblSkip val="1"/>
        <c:tickMarkSkip val="1"/>
        <c:noMultiLvlLbl val="0"/>
      </c:catAx>
      <c:valAx>
        <c:axId val="343072640"/>
        <c:scaling>
          <c:orientation val="minMax"/>
          <c:max val="40"/>
          <c:min val="0"/>
        </c:scaling>
        <c:delete val="0"/>
        <c:axPos val="t"/>
        <c:majorGridlines>
          <c:spPr>
            <a:ln w="3175">
              <a:solidFill>
                <a:srgbClr val="000000"/>
              </a:solidFill>
              <a:prstDash val="sysDash"/>
            </a:ln>
          </c:spPr>
        </c:majorGridlines>
        <c:numFmt formatCode="General" sourceLinked="0"/>
        <c:majorTickMark val="out"/>
        <c:minorTickMark val="none"/>
        <c:tickLblPos val="nextTo"/>
        <c:spPr>
          <a:ln w="12700"/>
        </c:spPr>
        <c:crossAx val="342813968"/>
        <c:crosses val="autoZero"/>
        <c:crossBetween val="between"/>
        <c:majorUnit val="10"/>
      </c:valAx>
      <c:spPr>
        <a:noFill/>
        <a:ln w="25400">
          <a:noFill/>
        </a:ln>
      </c:spPr>
    </c:plotArea>
    <c:plotVisOnly val="1"/>
    <c:dispBlanksAs val="gap"/>
    <c:showDLblsOverMax val="0"/>
  </c:chart>
  <c:spPr>
    <a:noFill/>
    <a:ln w="25400">
      <a:noFill/>
    </a:ln>
  </c:spPr>
  <c:txPr>
    <a:bodyPr/>
    <a:lstStyle/>
    <a:p>
      <a:pPr>
        <a:defRPr sz="600">
          <a:latin typeface="ＭＳ ゴシック"/>
          <a:ea typeface="ＭＳ ゴシック"/>
          <a:cs typeface="ＭＳ ゴシック"/>
        </a:defRPr>
      </a:pPr>
      <a:endParaRPr lang="ja-JP"/>
    </a:p>
  </c:txPr>
  <c:externalData r:id="rId1">
    <c:autoUpdate val="0"/>
  </c:externalData>
  <c:userShapes r:id="rId2"/>
</c:chartSpace>
</file>

<file path=ppt/drawings/drawing1.xml><?xml version="1.0" encoding="utf-8"?>
<c:userShapes xmlns:c="http://schemas.openxmlformats.org/drawingml/2006/chart">
  <cdr:absSizeAnchor xmlns:cdr="http://schemas.openxmlformats.org/drawingml/2006/chartDrawing">
    <cdr:from>
      <cdr:x>0.5068</cdr:x>
      <cdr:y>0.82085</cdr:y>
    </cdr:from>
    <cdr:ext cx="2262759" cy="301508"/>
    <cdr:grpSp>
      <cdr:nvGrpSpPr>
        <cdr:cNvPr id="7" name="グループ化 6">
          <a:extLst xmlns:a="http://schemas.openxmlformats.org/drawingml/2006/main">
            <a:ext uri="{FF2B5EF4-FFF2-40B4-BE49-F238E27FC236}">
              <a16:creationId xmlns:a16="http://schemas.microsoft.com/office/drawing/2014/main" id="{C90493A1-9FA1-47BE-9AF3-F21BEF2D0516}"/>
            </a:ext>
          </a:extLst>
        </cdr:cNvPr>
        <cdr:cNvGrpSpPr/>
      </cdr:nvGrpSpPr>
      <cdr:grpSpPr>
        <a:xfrm xmlns:a="http://schemas.openxmlformats.org/drawingml/2006/main">
          <a:off x="2649968" y="2246666"/>
          <a:ext cx="2262759" cy="301508"/>
          <a:chOff x="50799" y="5013441"/>
          <a:chExt cx="2262759" cy="301509"/>
        </a:xfrm>
      </cdr:grpSpPr>
      <cdr:sp macro="" textlink="">
        <cdr:nvSpPr>
          <cdr:cNvPr id="2" name="正方形/長方形 1"/>
          <cdr:cNvSpPr/>
        </cdr:nvSpPr>
        <cdr:spPr>
          <a:xfrm xmlns:a="http://schemas.openxmlformats.org/drawingml/2006/main">
            <a:off x="50799" y="5013441"/>
            <a:ext cx="2262759" cy="301509"/>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sz="700"/>
          </a:p>
        </cdr:txBody>
      </cdr:sp>
      <cdr:sp macro="" textlink="">
        <cdr:nvSpPr>
          <cdr:cNvPr id="3" name="テキスト ボックス 2"/>
          <cdr:cNvSpPr txBox="1"/>
        </cdr:nvSpPr>
        <cdr:spPr>
          <a:xfrm xmlns:a="http://schemas.openxmlformats.org/drawingml/2006/main">
            <a:off x="177295" y="5076940"/>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4" name="テキスト ボックス 3"/>
          <cdr:cNvSpPr txBox="1"/>
        </cdr:nvSpPr>
        <cdr:spPr>
          <a:xfrm xmlns:a="http://schemas.openxmlformats.org/drawingml/2006/main">
            <a:off x="405895" y="5089640"/>
            <a:ext cx="493725"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a:latin typeface="ＭＳ ゴシック" panose="020B0609070205080204" pitchFamily="49" charset="-128"/>
                <a:ea typeface="ＭＳ ゴシック" panose="020B0609070205080204" pitchFamily="49" charset="-128"/>
              </a:rPr>
              <a:t>男性</a:t>
            </a:r>
            <a:r>
              <a:rPr lang="en-US" altLang="ja-JP" sz="700">
                <a:latin typeface="ＭＳ ゴシック" panose="020B0609070205080204" pitchFamily="49" charset="-128"/>
                <a:ea typeface="ＭＳ ゴシック" panose="020B0609070205080204" pitchFamily="49" charset="-128"/>
              </a:rPr>
              <a:t>(n=952)</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180341" y="5067415"/>
            <a:ext cx="177799" cy="177800"/>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6" name="テキスト ボックス 5"/>
          <cdr:cNvSpPr txBox="1"/>
        </cdr:nvSpPr>
        <cdr:spPr>
          <a:xfrm xmlns:a="http://schemas.openxmlformats.org/drawingml/2006/main">
            <a:off x="1408941" y="5080115"/>
            <a:ext cx="583493"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a:latin typeface="ＭＳ ゴシック" panose="020B0609070205080204" pitchFamily="49" charset="-128"/>
                <a:ea typeface="ＭＳ ゴシック" panose="020B0609070205080204" pitchFamily="49" charset="-128"/>
              </a:rPr>
              <a:t>女性</a:t>
            </a:r>
            <a:r>
              <a:rPr lang="en-US" altLang="ja-JP" sz="700">
                <a:latin typeface="ＭＳ ゴシック" panose="020B0609070205080204" pitchFamily="49" charset="-128"/>
                <a:ea typeface="ＭＳ ゴシック" panose="020B0609070205080204" pitchFamily="49" charset="-128"/>
              </a:rPr>
              <a:t>(n=1,048)</a:t>
            </a:r>
            <a:endParaRPr lang="ja-JP" altLang="en-US" sz="70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0.07389</cdr:x>
      <cdr:y>0.1125</cdr:y>
    </cdr:from>
    <cdr:to>
      <cdr:x>0.50667</cdr:x>
      <cdr:y>0.8</cdr:y>
    </cdr:to>
    <cdr:grpSp>
      <cdr:nvGrpSpPr>
        <cdr:cNvPr id="19" name="グループ化 18">
          <a:extLst xmlns:a="http://schemas.openxmlformats.org/drawingml/2006/main">
            <a:ext uri="{FF2B5EF4-FFF2-40B4-BE49-F238E27FC236}">
              <a16:creationId xmlns:a16="http://schemas.microsoft.com/office/drawing/2014/main" id="{7035D727-C67E-42A4-A4F1-D931FED30686}"/>
            </a:ext>
          </a:extLst>
        </cdr:cNvPr>
        <cdr:cNvGrpSpPr/>
      </cdr:nvGrpSpPr>
      <cdr:grpSpPr>
        <a:xfrm xmlns:a="http://schemas.openxmlformats.org/drawingml/2006/main">
          <a:off x="386358" y="307912"/>
          <a:ext cx="2262930" cy="1881687"/>
          <a:chOff x="-423969" y="685800"/>
          <a:chExt cx="4284769" cy="4191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こころの健康相談統一ダイヤル</a:t>
            </a:r>
          </a:p>
        </cdr:txBody>
      </cdr:sp>
      <cdr:sp macro="" textlink="">
        <cdr:nvSpPr>
          <cdr:cNvPr id="9" name="テキスト ボックス 8"/>
          <cdr:cNvSpPr txBox="1"/>
        </cdr:nvSpPr>
        <cdr:spPr>
          <a:xfrm xmlns:a="http://schemas.openxmlformats.org/drawingml/2006/main">
            <a:off x="304800" y="106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dirty="0">
                <a:latin typeface="ＭＳ ゴシック" panose="020B0609070205080204" pitchFamily="49" charset="-128"/>
                <a:ea typeface="ＭＳ ゴシック" panose="020B0609070205080204" pitchFamily="49" charset="-128"/>
              </a:rPr>
              <a:t>各市町村の相談窓口</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新型コロナこころのフリーダイヤル（電話相談）</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保健所のこころの健康相談</a:t>
            </a:r>
          </a:p>
        </cdr:txBody>
      </cdr:sp>
      <cdr:sp macro="" textlink="">
        <cdr:nvSpPr>
          <cdr:cNvPr id="12" name="テキスト ボックス 11"/>
          <cdr:cNvSpPr txBox="1"/>
        </cdr:nvSpPr>
        <cdr:spPr>
          <a:xfrm xmlns:a="http://schemas.openxmlformats.org/drawingml/2006/main">
            <a:off x="-423969" y="2209800"/>
            <a:ext cx="4284769" cy="412016"/>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dirty="0">
                <a:latin typeface="ＭＳ ゴシック" panose="020B0609070205080204" pitchFamily="49" charset="-128"/>
                <a:ea typeface="ＭＳ ゴシック" panose="020B0609070205080204" pitchFamily="49" charset="-128"/>
              </a:rPr>
              <a:t>大阪府こころの健康総合センター実施のこころの電話相談</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dirty="0">
                <a:latin typeface="ＭＳ ゴシック" panose="020B0609070205080204" pitchFamily="49" charset="-128"/>
                <a:ea typeface="ＭＳ ゴシック" panose="020B0609070205080204" pitchFamily="49" charset="-128"/>
              </a:rPr>
              <a:t>大阪府こころのほっとライン</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dirty="0">
                <a:latin typeface="ＭＳ ゴシック" panose="020B0609070205080204" pitchFamily="49" charset="-128"/>
                <a:ea typeface="ＭＳ ゴシック" panose="020B0609070205080204" pitchFamily="49" charset="-128"/>
              </a:rPr>
              <a:t>大阪府こころのほっとライン新型コロナ専用</a:t>
            </a:r>
            <a:endParaRPr lang="en-US" altLang="ja-JP" sz="600" dirty="0">
              <a:latin typeface="ＭＳ ゴシック" panose="020B0609070205080204" pitchFamily="49" charset="-128"/>
              <a:ea typeface="ＭＳ ゴシック" panose="020B0609070205080204" pitchFamily="49" charset="-128"/>
            </a:endParaRPr>
          </a:p>
          <a:p xmlns:a="http://schemas.openxmlformats.org/drawingml/2006/main">
            <a:pPr algn="r">
              <a:lnSpc>
                <a:spcPct val="95000"/>
              </a:lnSpc>
            </a:pPr>
            <a:r>
              <a:rPr lang="ja-JP" altLang="en-US" sz="600" dirty="0">
                <a:latin typeface="ＭＳ ゴシック" panose="020B0609070205080204" pitchFamily="49" charset="-128"/>
                <a:ea typeface="ＭＳ ゴシック" panose="020B0609070205080204" pitchFamily="49" charset="-128"/>
              </a:rPr>
              <a:t>（ＳＮＳ相談）</a:t>
            </a:r>
          </a:p>
        </cdr:txBody>
      </cdr:sp>
      <cdr:sp macro="" textlink="">
        <cdr:nvSpPr>
          <cdr:cNvPr id="15" name="テキスト ボックス 14"/>
          <cdr:cNvSpPr txBox="1"/>
        </cdr:nvSpPr>
        <cdr:spPr>
          <a:xfrm xmlns:a="http://schemas.openxmlformats.org/drawingml/2006/main">
            <a:off x="304800" y="3352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大阪精神科救急ダイヤル</a:t>
            </a:r>
          </a:p>
        </cdr:txBody>
      </cdr:sp>
      <cdr:sp macro="" textlink="">
        <cdr:nvSpPr>
          <cdr:cNvPr id="16" name="テキスト ボックス 15"/>
          <cdr:cNvSpPr txBox="1"/>
        </cdr:nvSpPr>
        <cdr:spPr>
          <a:xfrm xmlns:a="http://schemas.openxmlformats.org/drawingml/2006/main">
            <a:off x="304800" y="3733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大阪府妊産婦こころの相談センター</a:t>
            </a:r>
          </a:p>
        </cdr:txBody>
      </cdr:sp>
      <cdr:sp macro="" textlink="">
        <cdr:nvSpPr>
          <cdr:cNvPr id="17" name="テキスト ボックス 16"/>
          <cdr:cNvSpPr txBox="1"/>
        </cdr:nvSpPr>
        <cdr:spPr>
          <a:xfrm xmlns:a="http://schemas.openxmlformats.org/drawingml/2006/main">
            <a:off x="304800" y="4114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その他</a:t>
            </a:r>
          </a:p>
        </cdr:txBody>
      </cdr:sp>
      <cdr:sp macro="" textlink="">
        <cdr:nvSpPr>
          <cdr:cNvPr id="18" name="テキスト ボックス 17"/>
          <cdr:cNvSpPr txBox="1"/>
        </cdr:nvSpPr>
        <cdr:spPr>
          <a:xfrm xmlns:a="http://schemas.openxmlformats.org/drawingml/2006/main">
            <a:off x="304800" y="449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いずれも知らない</a:t>
            </a:r>
          </a:p>
        </cdr:txBody>
      </cdr:sp>
    </cdr:grpSp>
  </cdr:relSizeAnchor>
</c:userShapes>
</file>

<file path=ppt/drawings/drawing10.xml><?xml version="1.0" encoding="utf-8"?>
<c:userShapes xmlns:c="http://schemas.openxmlformats.org/drawingml/2006/chart">
  <cdr:absSizeAnchor xmlns:cdr="http://schemas.openxmlformats.org/drawingml/2006/chartDrawing">
    <cdr:from>
      <cdr:x>0.34034</cdr:x>
      <cdr:y>0.34522</cdr:y>
    </cdr:from>
    <cdr:ext cx="359073" cy="215444"/>
    <cdr:sp macro="" textlink="">
      <cdr:nvSpPr>
        <cdr:cNvPr id="2" name="項目0"/>
        <cdr:cNvSpPr txBox="1"/>
      </cdr:nvSpPr>
      <cdr:spPr>
        <a:xfrm xmlns:a="http://schemas.openxmlformats.org/drawingml/2006/main">
          <a:off x="2939176" y="802322"/>
          <a:ext cx="359073" cy="215444"/>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小中学生</a:t>
          </a:r>
          <a:endParaRPr lang="en-US" altLang="ja-JP" sz="700" dirty="0">
            <a:latin typeface="ＭＳ ゴシック" panose="020B0609070205080204" pitchFamily="49" charset="-128"/>
            <a:ea typeface="ＭＳ ゴシック" panose="020B0609070205080204" pitchFamily="49" charset="-128"/>
          </a:endParaRPr>
        </a:p>
        <a:p xmlns:a="http://schemas.openxmlformats.org/drawingml/2006/main">
          <a:r>
            <a:rPr lang="ja-JP" altLang="en-US" sz="700" dirty="0">
              <a:latin typeface="ＭＳ ゴシック" panose="020B0609070205080204" pitchFamily="49" charset="-128"/>
              <a:ea typeface="ＭＳ ゴシック" panose="020B0609070205080204" pitchFamily="49" charset="-128"/>
            </a:rPr>
            <a:t>の頃</a:t>
          </a:r>
        </a:p>
      </cdr:txBody>
    </cdr:sp>
  </cdr:absSizeAnchor>
  <cdr:absSizeAnchor xmlns:cdr="http://schemas.openxmlformats.org/drawingml/2006/chartDrawing">
    <cdr:from>
      <cdr:x>0.39013</cdr:x>
      <cdr:y>0.27413</cdr:y>
    </cdr:from>
    <cdr:ext cx="359073" cy="107722"/>
    <cdr:sp macro="" textlink="">
      <cdr:nvSpPr>
        <cdr:cNvPr id="3" name="項目0"/>
        <cdr:cNvSpPr txBox="1"/>
      </cdr:nvSpPr>
      <cdr:spPr>
        <a:xfrm xmlns:a="http://schemas.openxmlformats.org/drawingml/2006/main">
          <a:off x="3369163" y="637115"/>
          <a:ext cx="359073"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10</a:t>
          </a:r>
          <a:r>
            <a:rPr lang="ja-JP" altLang="en-US" sz="700" dirty="0">
              <a:latin typeface="ＭＳ ゴシック" panose="020B0609070205080204" pitchFamily="49" charset="-128"/>
              <a:ea typeface="ＭＳ ゴシック" panose="020B0609070205080204" pitchFamily="49" charset="-128"/>
            </a:rPr>
            <a:t>代後半</a:t>
          </a:r>
        </a:p>
      </cdr:txBody>
    </cdr:sp>
  </cdr:absSizeAnchor>
  <cdr:absSizeAnchor xmlns:cdr="http://schemas.openxmlformats.org/drawingml/2006/chartDrawing">
    <cdr:from>
      <cdr:x>0.46976</cdr:x>
      <cdr:y>0.39708</cdr:y>
    </cdr:from>
    <cdr:ext cx="179536" cy="107722"/>
    <cdr:sp macro="" textlink="">
      <cdr:nvSpPr>
        <cdr:cNvPr id="4" name="項目0"/>
        <cdr:cNvSpPr txBox="1"/>
      </cdr:nvSpPr>
      <cdr:spPr>
        <a:xfrm xmlns:a="http://schemas.openxmlformats.org/drawingml/2006/main">
          <a:off x="4056847" y="922861"/>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20</a:t>
          </a:r>
          <a:r>
            <a:rPr lang="ja-JP" altLang="en-US" sz="700" dirty="0">
              <a:latin typeface="ＭＳ ゴシック" panose="020B0609070205080204" pitchFamily="49" charset="-128"/>
              <a:ea typeface="ＭＳ ゴシック" panose="020B0609070205080204" pitchFamily="49" charset="-128"/>
            </a:rPr>
            <a:t>代</a:t>
          </a:r>
        </a:p>
      </cdr:txBody>
    </cdr:sp>
  </cdr:absSizeAnchor>
  <cdr:absSizeAnchor xmlns:cdr="http://schemas.openxmlformats.org/drawingml/2006/chartDrawing">
    <cdr:from>
      <cdr:x>0.57079</cdr:x>
      <cdr:y>0.39708</cdr:y>
    </cdr:from>
    <cdr:ext cx="179536" cy="107722"/>
    <cdr:sp macro="" textlink="">
      <cdr:nvSpPr>
        <cdr:cNvPr id="5" name="項目0"/>
        <cdr:cNvSpPr txBox="1"/>
      </cdr:nvSpPr>
      <cdr:spPr>
        <a:xfrm xmlns:a="http://schemas.openxmlformats.org/drawingml/2006/main">
          <a:off x="4929342" y="922861"/>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30</a:t>
          </a:r>
          <a:r>
            <a:rPr lang="ja-JP" altLang="en-US" sz="700" dirty="0">
              <a:latin typeface="ＭＳ ゴシック" panose="020B0609070205080204" pitchFamily="49" charset="-128"/>
              <a:ea typeface="ＭＳ ゴシック" panose="020B0609070205080204" pitchFamily="49" charset="-128"/>
            </a:rPr>
            <a:t>代</a:t>
          </a:r>
        </a:p>
      </cdr:txBody>
    </cdr:sp>
  </cdr:absSizeAnchor>
  <cdr:absSizeAnchor xmlns:cdr="http://schemas.openxmlformats.org/drawingml/2006/chartDrawing">
    <cdr:from>
      <cdr:x>0.66297</cdr:x>
      <cdr:y>0.39708</cdr:y>
    </cdr:from>
    <cdr:ext cx="179536" cy="107722"/>
    <cdr:sp macro="" textlink="">
      <cdr:nvSpPr>
        <cdr:cNvPr id="6" name="項目0"/>
        <cdr:cNvSpPr txBox="1"/>
      </cdr:nvSpPr>
      <cdr:spPr>
        <a:xfrm xmlns:a="http://schemas.openxmlformats.org/drawingml/2006/main">
          <a:off x="5725409" y="922861"/>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40</a:t>
          </a:r>
          <a:r>
            <a:rPr lang="ja-JP" altLang="en-US" sz="700" dirty="0">
              <a:latin typeface="ＭＳ ゴシック" panose="020B0609070205080204" pitchFamily="49" charset="-128"/>
              <a:ea typeface="ＭＳ ゴシック" panose="020B0609070205080204" pitchFamily="49" charset="-128"/>
            </a:rPr>
            <a:t>代</a:t>
          </a:r>
        </a:p>
      </cdr:txBody>
    </cdr:sp>
  </cdr:absSizeAnchor>
  <cdr:absSizeAnchor xmlns:cdr="http://schemas.openxmlformats.org/drawingml/2006/chartDrawing">
    <cdr:from>
      <cdr:x>0.74357</cdr:x>
      <cdr:y>0.39298</cdr:y>
    </cdr:from>
    <cdr:ext cx="179536" cy="107722"/>
    <cdr:sp macro="" textlink="">
      <cdr:nvSpPr>
        <cdr:cNvPr id="7" name="項目0"/>
        <cdr:cNvSpPr txBox="1"/>
      </cdr:nvSpPr>
      <cdr:spPr>
        <a:xfrm xmlns:a="http://schemas.openxmlformats.org/drawingml/2006/main">
          <a:off x="6421471" y="913333"/>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50</a:t>
          </a:r>
          <a:r>
            <a:rPr lang="ja-JP" altLang="en-US" sz="700" dirty="0">
              <a:latin typeface="ＭＳ ゴシック" panose="020B0609070205080204" pitchFamily="49" charset="-128"/>
              <a:ea typeface="ＭＳ ゴシック" panose="020B0609070205080204" pitchFamily="49" charset="-128"/>
            </a:rPr>
            <a:t>代</a:t>
          </a:r>
        </a:p>
      </cdr:txBody>
    </cdr:sp>
  </cdr:absSizeAnchor>
  <cdr:absSizeAnchor xmlns:cdr="http://schemas.openxmlformats.org/drawingml/2006/chartDrawing">
    <cdr:from>
      <cdr:x>0.77656</cdr:x>
      <cdr:y>0.32741</cdr:y>
    </cdr:from>
    <cdr:ext cx="179536" cy="107722"/>
    <cdr:sp macro="" textlink="">
      <cdr:nvSpPr>
        <cdr:cNvPr id="8" name="項目0"/>
        <cdr:cNvSpPr txBox="1"/>
      </cdr:nvSpPr>
      <cdr:spPr>
        <a:xfrm xmlns:a="http://schemas.openxmlformats.org/drawingml/2006/main">
          <a:off x="6706372" y="760941"/>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60</a:t>
          </a:r>
          <a:r>
            <a:rPr lang="ja-JP" altLang="en-US" sz="700" dirty="0">
              <a:latin typeface="ＭＳ ゴシック" panose="020B0609070205080204" pitchFamily="49" charset="-128"/>
              <a:ea typeface="ＭＳ ゴシック" panose="020B0609070205080204" pitchFamily="49" charset="-128"/>
            </a:rPr>
            <a:t>代</a:t>
          </a:r>
        </a:p>
      </cdr:txBody>
    </cdr:sp>
  </cdr:absSizeAnchor>
  <cdr:absSizeAnchor xmlns:cdr="http://schemas.openxmlformats.org/drawingml/2006/chartDrawing">
    <cdr:from>
      <cdr:x>0.79397</cdr:x>
      <cdr:y>0.25364</cdr:y>
    </cdr:from>
    <cdr:ext cx="359073" cy="107722"/>
    <cdr:sp macro="" textlink="">
      <cdr:nvSpPr>
        <cdr:cNvPr id="9" name="項目0"/>
        <cdr:cNvSpPr txBox="1"/>
      </cdr:nvSpPr>
      <cdr:spPr>
        <a:xfrm xmlns:a="http://schemas.openxmlformats.org/drawingml/2006/main">
          <a:off x="4509419" y="589494"/>
          <a:ext cx="359073"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70</a:t>
          </a:r>
          <a:r>
            <a:rPr lang="ja-JP" altLang="en-US" sz="700" dirty="0">
              <a:latin typeface="ＭＳ ゴシック" panose="020B0609070205080204" pitchFamily="49" charset="-128"/>
              <a:ea typeface="ＭＳ ゴシック" panose="020B0609070205080204" pitchFamily="49" charset="-128"/>
            </a:rPr>
            <a:t>代以上</a:t>
          </a:r>
        </a:p>
      </cdr:txBody>
    </cdr:sp>
  </cdr:absSizeAnchor>
  <cdr:absSizeAnchor xmlns:cdr="http://schemas.openxmlformats.org/drawingml/2006/chartDrawing">
    <cdr:from>
      <cdr:x>0.76932</cdr:x>
      <cdr:y>0.2036</cdr:y>
    </cdr:from>
    <cdr:ext cx="1077217" cy="107722"/>
    <cdr:sp macro="" textlink="">
      <cdr:nvSpPr>
        <cdr:cNvPr id="10" name="項目0"/>
        <cdr:cNvSpPr txBox="1"/>
      </cdr:nvSpPr>
      <cdr:spPr>
        <a:xfrm xmlns:a="http://schemas.openxmlformats.org/drawingml/2006/main">
          <a:off x="4369433" y="473194"/>
          <a:ext cx="1077217"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わからない・覚えていない</a:t>
          </a:r>
        </a:p>
      </cdr:txBody>
    </cdr:sp>
  </cdr:absSizeAnchor>
  <cdr:absSizeAnchor xmlns:cdr="http://schemas.openxmlformats.org/drawingml/2006/chartDrawing">
    <cdr:from>
      <cdr:x>0.88451</cdr:x>
      <cdr:y>0.35609</cdr:y>
    </cdr:from>
    <cdr:ext cx="269304" cy="107722"/>
    <cdr:sp macro="" textlink="">
      <cdr:nvSpPr>
        <cdr:cNvPr id="11" name="項目0"/>
        <cdr:cNvSpPr txBox="1"/>
      </cdr:nvSpPr>
      <cdr:spPr>
        <a:xfrm xmlns:a="http://schemas.openxmlformats.org/drawingml/2006/main">
          <a:off x="7638628" y="827598"/>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無回答</a:t>
          </a:r>
        </a:p>
      </cdr:txBody>
    </cdr:sp>
  </cdr:absSizeAnchor>
  <cdr:relSizeAnchor xmlns:cdr="http://schemas.openxmlformats.org/drawingml/2006/chartDrawing">
    <cdr:from>
      <cdr:x>0.40809</cdr:x>
      <cdr:y>0.32787</cdr:y>
    </cdr:from>
    <cdr:to>
      <cdr:x>0.41226</cdr:x>
      <cdr:y>0.46311</cdr:y>
    </cdr:to>
    <cdr:cxnSp macro="">
      <cdr:nvCxnSpPr>
        <cdr:cNvPr id="12" name="直線矢印コネクタ 11"/>
        <cdr:cNvCxnSpPr/>
      </cdr:nvCxnSpPr>
      <cdr:spPr>
        <a:xfrm xmlns:a="http://schemas.openxmlformats.org/drawingml/2006/main" flipH="1">
          <a:off x="3524235" y="762006"/>
          <a:ext cx="36012" cy="314312"/>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0.79544</cdr:x>
      <cdr:y>0.3815</cdr:y>
    </cdr:from>
    <cdr:to>
      <cdr:x>0.79544</cdr:x>
      <cdr:y>0.45895</cdr:y>
    </cdr:to>
    <cdr:cxnSp macro="">
      <cdr:nvCxnSpPr>
        <cdr:cNvPr id="13" name="直線矢印コネクタ 12"/>
        <cdr:cNvCxnSpPr/>
      </cdr:nvCxnSpPr>
      <cdr:spPr>
        <a:xfrm xmlns:a="http://schemas.openxmlformats.org/drawingml/2006/main">
          <a:off x="6869455" y="886637"/>
          <a:ext cx="0" cy="180000"/>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0.8137</cdr:x>
      <cdr:y>0.30362</cdr:y>
    </cdr:from>
    <cdr:to>
      <cdr:x>0.8137</cdr:x>
      <cdr:y>0.41205</cdr:y>
    </cdr:to>
    <cdr:cxnSp macro="">
      <cdr:nvCxnSpPr>
        <cdr:cNvPr id="14" name="直線矢印コネクタ 13"/>
        <cdr:cNvCxnSpPr/>
      </cdr:nvCxnSpPr>
      <cdr:spPr>
        <a:xfrm xmlns:a="http://schemas.openxmlformats.org/drawingml/2006/main">
          <a:off x="7027123" y="705647"/>
          <a:ext cx="0" cy="252002"/>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0.03529</cdr:x>
      <cdr:y>0.43169</cdr:y>
    </cdr:from>
    <cdr:to>
      <cdr:x>0.34963</cdr:x>
      <cdr:y>0.77322</cdr:y>
    </cdr:to>
    <cdr:grpSp>
      <cdr:nvGrpSpPr>
        <cdr:cNvPr id="17" name="グループ化 16"/>
        <cdr:cNvGrpSpPr/>
      </cdr:nvGrpSpPr>
      <cdr:grpSpPr>
        <a:xfrm xmlns:a="http://schemas.openxmlformats.org/drawingml/2006/main">
          <a:off x="214569" y="1003291"/>
          <a:ext cx="1911241" cy="793750"/>
          <a:chOff x="304800" y="1003300"/>
          <a:chExt cx="2844800" cy="793750"/>
        </a:xfrm>
      </cdr:grpSpPr>
      <cdr:sp macro="" textlink="">
        <cdr:nvSpPr>
          <cdr:cNvPr id="15" name="テキスト ボックス 14"/>
          <cdr:cNvSpPr txBox="1"/>
        </cdr:nvSpPr>
        <cdr:spPr>
          <a:xfrm xmlns:a="http://schemas.openxmlformats.org/drawingml/2006/main">
            <a:off x="304800" y="10033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男性
</a:t>
            </a:r>
            <a:r>
              <a:rPr lang="en-US" altLang="ja-JP" sz="700" dirty="0">
                <a:latin typeface="ＭＳ ゴシック" panose="020B0609070205080204" pitchFamily="49" charset="-128"/>
                <a:ea typeface="ＭＳ ゴシック" panose="020B0609070205080204" pitchFamily="49" charset="-128"/>
              </a:rPr>
              <a:t>(n=292)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304800" y="13970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女性
</a:t>
            </a:r>
            <a:r>
              <a:rPr lang="en-US" altLang="ja-JP" sz="700">
                <a:latin typeface="ＭＳ ゴシック" panose="020B0609070205080204" pitchFamily="49" charset="-128"/>
                <a:ea typeface="ＭＳ ゴシック" panose="020B0609070205080204" pitchFamily="49" charset="-128"/>
              </a:rPr>
              <a:t>(n=341)</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0.33804</cdr:x>
      <cdr:y>0.73224</cdr:y>
    </cdr:from>
    <cdr:to>
      <cdr:x>0.95138</cdr:x>
      <cdr:y>0.87297</cdr:y>
    </cdr:to>
    <cdr:grpSp>
      <cdr:nvGrpSpPr>
        <cdr:cNvPr id="25" name="グループ化 24"/>
        <cdr:cNvGrpSpPr/>
      </cdr:nvGrpSpPr>
      <cdr:grpSpPr>
        <a:xfrm xmlns:a="http://schemas.openxmlformats.org/drawingml/2006/main">
          <a:off x="2055341" y="1701799"/>
          <a:ext cx="3729212" cy="327071"/>
          <a:chOff x="3125381" y="1739900"/>
          <a:chExt cx="4634296" cy="327045"/>
        </a:xfrm>
      </cdr:grpSpPr>
      <cdr:sp macro="" textlink="">
        <cdr:nvSpPr>
          <cdr:cNvPr id="18" name="テキスト ボックス 17"/>
          <cdr:cNvSpPr txBox="1"/>
        </cdr:nvSpPr>
        <cdr:spPr>
          <a:xfrm xmlns:a="http://schemas.openxmlformats.org/drawingml/2006/main">
            <a:off x="7480300" y="1739900"/>
            <a:ext cx="279377"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9" name="テキスト ボックス 18"/>
          <cdr:cNvSpPr txBox="1"/>
        </cdr:nvSpPr>
        <cdr:spPr>
          <a:xfrm xmlns:a="http://schemas.openxmlformats.org/drawingml/2006/main">
            <a:off x="3125381" y="1866900"/>
            <a:ext cx="200837"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20" name="テキスト ボックス 19"/>
          <cdr:cNvSpPr txBox="1"/>
        </cdr:nvSpPr>
        <cdr:spPr>
          <a:xfrm xmlns:a="http://schemas.openxmlformats.org/drawingml/2006/main">
            <a:off x="3943946" y="1866900"/>
            <a:ext cx="240107"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20</a:t>
            </a:r>
            <a:endParaRPr lang="ja-JP" altLang="en-US" sz="700">
              <a:latin typeface="ＭＳ ゴシック" panose="020B0609070205080204" pitchFamily="49" charset="-128"/>
            </a:endParaRPr>
          </a:p>
        </cdr:txBody>
      </cdr:sp>
      <cdr:sp macro="" textlink="">
        <cdr:nvSpPr>
          <cdr:cNvPr id="21" name="テキスト ボックス 20"/>
          <cdr:cNvSpPr txBox="1"/>
        </cdr:nvSpPr>
        <cdr:spPr>
          <a:xfrm xmlns:a="http://schemas.openxmlformats.org/drawingml/2006/main">
            <a:off x="4782146" y="1866900"/>
            <a:ext cx="240107"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40</a:t>
            </a:r>
            <a:endParaRPr lang="ja-JP" altLang="en-US" sz="700" dirty="0">
              <a:latin typeface="ＭＳ ゴシック" panose="020B0609070205080204" pitchFamily="49" charset="-128"/>
            </a:endParaRPr>
          </a:p>
        </cdr:txBody>
      </cdr:sp>
      <cdr:sp macro="" textlink="">
        <cdr:nvSpPr>
          <cdr:cNvPr id="22" name="テキスト ボックス 21"/>
          <cdr:cNvSpPr txBox="1"/>
        </cdr:nvSpPr>
        <cdr:spPr>
          <a:xfrm xmlns:a="http://schemas.openxmlformats.org/drawingml/2006/main">
            <a:off x="5638590" y="1866900"/>
            <a:ext cx="240107"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23" name="テキスト ボックス 22"/>
          <cdr:cNvSpPr txBox="1"/>
        </cdr:nvSpPr>
        <cdr:spPr>
          <a:xfrm xmlns:a="http://schemas.openxmlformats.org/drawingml/2006/main">
            <a:off x="6458546" y="1866900"/>
            <a:ext cx="240107"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24" name="テキスト ボックス 23"/>
          <cdr:cNvSpPr txBox="1"/>
        </cdr:nvSpPr>
        <cdr:spPr>
          <a:xfrm xmlns:a="http://schemas.openxmlformats.org/drawingml/2006/main">
            <a:off x="7277111" y="1866900"/>
            <a:ext cx="279377"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100</a:t>
            </a:r>
            <a:endParaRPr lang="ja-JP" altLang="en-US" sz="700">
              <a:latin typeface="ＭＳ ゴシック" panose="020B0609070205080204" pitchFamily="49" charset="-128"/>
            </a:endParaRPr>
          </a:p>
        </cdr:txBody>
      </cdr:sp>
    </cdr:grpSp>
  </cdr:relSizeAnchor>
  <cdr:relSizeAnchor xmlns:cdr="http://schemas.openxmlformats.org/drawingml/2006/chartDrawing">
    <cdr:from>
      <cdr:x>0.86259</cdr:x>
      <cdr:y>0.24352</cdr:y>
    </cdr:from>
    <cdr:to>
      <cdr:x>0.86259</cdr:x>
      <cdr:y>0.46037</cdr:y>
    </cdr:to>
    <cdr:cxnSp macro="">
      <cdr:nvCxnSpPr>
        <cdr:cNvPr id="28" name="直線矢印コネクタ 27"/>
        <cdr:cNvCxnSpPr/>
      </cdr:nvCxnSpPr>
      <cdr:spPr>
        <a:xfrm xmlns:a="http://schemas.openxmlformats.org/drawingml/2006/main">
          <a:off x="7449368" y="565965"/>
          <a:ext cx="0" cy="503981"/>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0.23552</cdr:x>
      <cdr:y>0.0692</cdr:y>
    </cdr:from>
    <cdr:to>
      <cdr:x>1</cdr:x>
      <cdr:y>0.23143</cdr:y>
    </cdr:to>
    <cdr:sp macro="" textlink="">
      <cdr:nvSpPr>
        <cdr:cNvPr id="27" name="テキスト ボックス 31"/>
        <cdr:cNvSpPr txBox="1"/>
      </cdr:nvSpPr>
      <cdr:spPr>
        <a:xfrm xmlns:a="http://schemas.openxmlformats.org/drawingml/2006/main">
          <a:off x="1432007" y="160831"/>
          <a:ext cx="4648164" cy="37702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050" b="1" dirty="0" smtClean="0">
              <a:latin typeface="ＭＳ Ｐゴシック" panose="020B0600070205080204" pitchFamily="50" charset="-128"/>
              <a:ea typeface="ＭＳ Ｐゴシック" panose="020B0600070205080204" pitchFamily="50" charset="-128"/>
            </a:rPr>
            <a:t>うつ状態に初めてなった時期　　</a:t>
          </a:r>
          <a:r>
            <a:rPr kumimoji="1" lang="ja-JP" altLang="en-US" sz="800" b="1" dirty="0" smtClean="0">
              <a:latin typeface="ＭＳ Ｐゴシック" panose="020B0600070205080204" pitchFamily="50" charset="-128"/>
              <a:ea typeface="ＭＳ Ｐゴシック" panose="020B0600070205080204" pitchFamily="50" charset="-128"/>
            </a:rPr>
            <a:t>（うつかもしれないと感じたことがあると回答した人も含む）</a:t>
          </a:r>
          <a:endParaRPr kumimoji="1" lang="ja-JP" altLang="en-US" sz="1050" b="1" dirty="0">
            <a:latin typeface="ＭＳ Ｐゴシック" panose="020B0600070205080204" pitchFamily="50" charset="-128"/>
            <a:ea typeface="ＭＳ Ｐゴシック" panose="020B0600070205080204" pitchFamily="50" charset="-128"/>
          </a:endParaRPr>
        </a:p>
      </cdr:txBody>
    </cdr:sp>
  </cdr:relSizeAnchor>
</c:userShapes>
</file>

<file path=ppt/drawings/drawing11.xml><?xml version="1.0" encoding="utf-8"?>
<c:userShapes xmlns:c="http://schemas.openxmlformats.org/drawingml/2006/chart">
  <cdr:absSizeAnchor xmlns:cdr="http://schemas.openxmlformats.org/drawingml/2006/chartDrawing">
    <cdr:from>
      <cdr:x>0.5333</cdr:x>
      <cdr:y>0.81513</cdr:y>
    </cdr:from>
    <cdr:ext cx="2156079" cy="256158"/>
    <cdr:grpSp>
      <cdr:nvGrpSpPr>
        <cdr:cNvPr id="7" name="グループ化 6">
          <a:extLst xmlns:a="http://schemas.openxmlformats.org/drawingml/2006/main">
            <a:ext uri="{FF2B5EF4-FFF2-40B4-BE49-F238E27FC236}">
              <a16:creationId xmlns:a16="http://schemas.microsoft.com/office/drawing/2014/main" id="{19981FF5-295C-48FF-BA27-A3F8C17924FB}"/>
            </a:ext>
          </a:extLst>
        </cdr:cNvPr>
        <cdr:cNvGrpSpPr/>
      </cdr:nvGrpSpPr>
      <cdr:grpSpPr>
        <a:xfrm xmlns:a="http://schemas.openxmlformats.org/drawingml/2006/main">
          <a:off x="4063746" y="3029268"/>
          <a:ext cx="2156079" cy="256158"/>
          <a:chOff x="50799" y="4620895"/>
          <a:chExt cx="2156079" cy="303506"/>
        </a:xfrm>
      </cdr:grpSpPr>
      <cdr:sp macro="" textlink="">
        <cdr:nvSpPr>
          <cdr:cNvPr id="2" name="正方形/長方形 1"/>
          <cdr:cNvSpPr/>
        </cdr:nvSpPr>
        <cdr:spPr>
          <a:xfrm xmlns:a="http://schemas.openxmlformats.org/drawingml/2006/main">
            <a:off x="50799" y="4620895"/>
            <a:ext cx="2156079" cy="303506"/>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sz="700"/>
          </a:p>
        </cdr:txBody>
      </cdr:sp>
      <cdr:sp macro="" textlink="">
        <cdr:nvSpPr>
          <cdr:cNvPr id="3" name="テキスト ボックス 2"/>
          <cdr:cNvSpPr txBox="1"/>
        </cdr:nvSpPr>
        <cdr:spPr>
          <a:xfrm xmlns:a="http://schemas.openxmlformats.org/drawingml/2006/main">
            <a:off x="174755" y="4684394"/>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4" name="テキスト ボックス 3"/>
          <cdr:cNvSpPr txBox="1"/>
        </cdr:nvSpPr>
        <cdr:spPr>
          <a:xfrm xmlns:a="http://schemas.openxmlformats.org/drawingml/2006/main">
            <a:off x="403355" y="4697094"/>
            <a:ext cx="493725"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a:latin typeface="ＭＳ ゴシック" panose="020B0609070205080204" pitchFamily="49" charset="-128"/>
                <a:ea typeface="ＭＳ ゴシック" panose="020B0609070205080204" pitchFamily="49" charset="-128"/>
              </a:rPr>
              <a:t>男性</a:t>
            </a:r>
            <a:r>
              <a:rPr lang="en-US" altLang="ja-JP" sz="700">
                <a:latin typeface="ＭＳ ゴシック" panose="020B0609070205080204" pitchFamily="49" charset="-128"/>
                <a:ea typeface="ＭＳ ゴシック" panose="020B0609070205080204" pitchFamily="49" charset="-128"/>
              </a:rPr>
              <a:t>(n=292)</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217806" y="4684394"/>
            <a:ext cx="177799" cy="177800"/>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6" name="テキスト ボックス 5"/>
          <cdr:cNvSpPr txBox="1"/>
        </cdr:nvSpPr>
        <cdr:spPr>
          <a:xfrm xmlns:a="http://schemas.openxmlformats.org/drawingml/2006/main">
            <a:off x="1446406" y="4697094"/>
            <a:ext cx="493725"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a:latin typeface="ＭＳ ゴシック" panose="020B0609070205080204" pitchFamily="49" charset="-128"/>
                <a:ea typeface="ＭＳ ゴシック" panose="020B0609070205080204" pitchFamily="49" charset="-128"/>
              </a:rPr>
              <a:t>女性</a:t>
            </a:r>
            <a:r>
              <a:rPr lang="en-US" altLang="ja-JP" sz="700">
                <a:latin typeface="ＭＳ ゴシック" panose="020B0609070205080204" pitchFamily="49" charset="-128"/>
                <a:ea typeface="ＭＳ ゴシック" panose="020B0609070205080204" pitchFamily="49" charset="-128"/>
              </a:rPr>
              <a:t>(n=341)</a:t>
            </a:r>
            <a:endParaRPr lang="ja-JP" altLang="en-US" sz="70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0.04</cdr:x>
      <cdr:y>0.12</cdr:y>
    </cdr:from>
    <cdr:to>
      <cdr:x>0.50667</cdr:x>
      <cdr:y>0.78667</cdr:y>
    </cdr:to>
    <cdr:grpSp>
      <cdr:nvGrpSpPr>
        <cdr:cNvPr id="18" name="グループ化 17">
          <a:extLst xmlns:a="http://schemas.openxmlformats.org/drawingml/2006/main">
            <a:ext uri="{FF2B5EF4-FFF2-40B4-BE49-F238E27FC236}">
              <a16:creationId xmlns:a16="http://schemas.microsoft.com/office/drawing/2014/main" id="{6502BA44-D2E6-43CA-B784-D7781ABD1B14}"/>
            </a:ext>
          </a:extLst>
        </cdr:cNvPr>
        <cdr:cNvGrpSpPr/>
      </cdr:nvGrpSpPr>
      <cdr:grpSpPr>
        <a:xfrm xmlns:a="http://schemas.openxmlformats.org/drawingml/2006/main">
          <a:off x="304800" y="445956"/>
          <a:ext cx="3556025" cy="2477547"/>
          <a:chOff x="304800" y="685800"/>
          <a:chExt cx="3556000" cy="3810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勤務問題</a:t>
            </a:r>
          </a:p>
        </cdr:txBody>
      </cdr:sp>
      <cdr:sp macro="" textlink="">
        <cdr:nvSpPr>
          <cdr:cNvPr id="9" name="テキスト ボックス 8"/>
          <cdr:cNvSpPr txBox="1"/>
        </cdr:nvSpPr>
        <cdr:spPr>
          <a:xfrm xmlns:a="http://schemas.openxmlformats.org/drawingml/2006/main">
            <a:off x="304800" y="106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家庭問題</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経済・生活問題</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健康問題</a:t>
            </a:r>
          </a:p>
        </cdr:txBody>
      </cdr:sp>
      <cdr:sp macro="" textlink="">
        <cdr:nvSpPr>
          <cdr:cNvPr id="12" name="テキスト ボックス 11"/>
          <cdr:cNvSpPr txBox="1"/>
        </cdr:nvSpPr>
        <cdr:spPr>
          <a:xfrm xmlns:a="http://schemas.openxmlformats.org/drawingml/2006/main">
            <a:off x="304800" y="220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孤独感</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交際問題</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学校問題</a:t>
            </a:r>
          </a:p>
        </cdr:txBody>
      </cdr:sp>
      <cdr:sp macro="" textlink="">
        <cdr:nvSpPr>
          <cdr:cNvPr id="15" name="テキスト ボックス 14"/>
          <cdr:cNvSpPr txBox="1"/>
        </cdr:nvSpPr>
        <cdr:spPr>
          <a:xfrm xmlns:a="http://schemas.openxmlformats.org/drawingml/2006/main">
            <a:off x="304800" y="3352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16" name="テキスト ボックス 15"/>
          <cdr:cNvSpPr txBox="1"/>
        </cdr:nvSpPr>
        <cdr:spPr>
          <a:xfrm xmlns:a="http://schemas.openxmlformats.org/drawingml/2006/main">
            <a:off x="304800" y="3733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わからない</a:t>
            </a:r>
          </a:p>
        </cdr:txBody>
      </cdr:sp>
      <cdr:sp macro="" textlink="">
        <cdr:nvSpPr>
          <cdr:cNvPr id="17" name="テキスト ボックス 16"/>
          <cdr:cNvSpPr txBox="1"/>
        </cdr:nvSpPr>
        <cdr:spPr>
          <a:xfrm xmlns:a="http://schemas.openxmlformats.org/drawingml/2006/main">
            <a:off x="304800" y="4114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無回答</a:t>
            </a:r>
          </a:p>
        </cdr:txBody>
      </cdr:sp>
    </cdr:grpSp>
  </cdr:relSizeAnchor>
  <cdr:relSizeAnchor xmlns:cdr="http://schemas.openxmlformats.org/drawingml/2006/chartDrawing">
    <cdr:from>
      <cdr:x>0.81966</cdr:x>
      <cdr:y>0.00669</cdr:y>
    </cdr:from>
    <cdr:to>
      <cdr:x>0.9329</cdr:x>
      <cdr:y>0.06052</cdr:y>
    </cdr:to>
    <cdr:sp macro="" textlink="">
      <cdr:nvSpPr>
        <cdr:cNvPr id="20" name="テキスト ボックス 22"/>
        <cdr:cNvSpPr txBox="1"/>
      </cdr:nvSpPr>
      <cdr:spPr>
        <a:xfrm xmlns:a="http://schemas.openxmlformats.org/drawingml/2006/main">
          <a:off x="6245846" y="24861"/>
          <a:ext cx="862889" cy="20004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r"/>
          <a:r>
            <a:rPr kumimoji="1" lang="ja-JP" altLang="en-US" sz="700" dirty="0" smtClean="0"/>
            <a:t>（複数回答可）</a:t>
          </a:r>
          <a:endParaRPr kumimoji="1" lang="ja-JP" altLang="en-US" sz="700" dirty="0"/>
        </a:p>
      </cdr:txBody>
    </cdr:sp>
  </cdr:relSizeAnchor>
</c:userShapes>
</file>

<file path=ppt/drawings/drawing12.xml><?xml version="1.0" encoding="utf-8"?>
<c:userShapes xmlns:c="http://schemas.openxmlformats.org/drawingml/2006/chart">
  <cdr:absSizeAnchor xmlns:cdr="http://schemas.openxmlformats.org/drawingml/2006/chartDrawing">
    <cdr:from>
      <cdr:x>0.52132</cdr:x>
      <cdr:y>0.39708</cdr:y>
    </cdr:from>
    <cdr:ext cx="269304" cy="107722"/>
    <cdr:sp macro="" textlink="">
      <cdr:nvSpPr>
        <cdr:cNvPr id="2" name="項目0"/>
        <cdr:cNvSpPr txBox="1"/>
      </cdr:nvSpPr>
      <cdr:spPr>
        <a:xfrm xmlns:a="http://schemas.openxmlformats.org/drawingml/2006/main">
          <a:off x="3180765" y="922863"/>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いいえ</a:t>
          </a:r>
          <a:endParaRPr lang="ja-JP" altLang="en-US" sz="900" dirty="0">
            <a:latin typeface="ＭＳ ゴシック" panose="020B0609070205080204" pitchFamily="49" charset="-128"/>
            <a:ea typeface="ＭＳ ゴシック" panose="020B0609070205080204" pitchFamily="49" charset="-128"/>
          </a:endParaRPr>
        </a:p>
      </cdr:txBody>
    </cdr:sp>
  </cdr:absSizeAnchor>
  <cdr:absSizeAnchor xmlns:cdr="http://schemas.openxmlformats.org/drawingml/2006/chartDrawing">
    <cdr:from>
      <cdr:x>0.68051</cdr:x>
      <cdr:y>0.3441</cdr:y>
    </cdr:from>
    <cdr:ext cx="897682" cy="215444"/>
    <cdr:sp macro="" textlink="">
      <cdr:nvSpPr>
        <cdr:cNvPr id="3" name="項目0"/>
        <cdr:cNvSpPr txBox="1"/>
      </cdr:nvSpPr>
      <cdr:spPr>
        <a:xfrm xmlns:a="http://schemas.openxmlformats.org/drawingml/2006/main">
          <a:off x="4152041" y="799719"/>
          <a:ext cx="897682" cy="215444"/>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「うつかもしれない」</a:t>
          </a:r>
          <a:endParaRPr lang="en-US" altLang="ja-JP" sz="700" dirty="0">
            <a:latin typeface="ＭＳ ゴシック" panose="020B0609070205080204" pitchFamily="49" charset="-128"/>
            <a:ea typeface="ＭＳ ゴシック" panose="020B0609070205080204" pitchFamily="49" charset="-128"/>
          </a:endParaRPr>
        </a:p>
        <a:p xmlns:a="http://schemas.openxmlformats.org/drawingml/2006/main">
          <a:r>
            <a:rPr lang="ja-JP" altLang="en-US" sz="700" dirty="0">
              <a:latin typeface="ＭＳ ゴシック" panose="020B0609070205080204" pitchFamily="49" charset="-128"/>
              <a:ea typeface="ＭＳ ゴシック" panose="020B0609070205080204" pitchFamily="49" charset="-128"/>
            </a:rPr>
            <a:t>と感じたことがある</a:t>
          </a:r>
        </a:p>
      </cdr:txBody>
    </cdr:sp>
  </cdr:absSizeAnchor>
  <cdr:absSizeAnchor xmlns:cdr="http://schemas.openxmlformats.org/drawingml/2006/chartDrawing">
    <cdr:from>
      <cdr:x>0.73426</cdr:x>
      <cdr:y>0.2646</cdr:y>
    </cdr:from>
    <cdr:ext cx="1256754" cy="107722"/>
    <cdr:sp macro="" textlink="">
      <cdr:nvSpPr>
        <cdr:cNvPr id="4" name="項目0"/>
        <cdr:cNvSpPr txBox="1"/>
      </cdr:nvSpPr>
      <cdr:spPr>
        <a:xfrm xmlns:a="http://schemas.openxmlformats.org/drawingml/2006/main">
          <a:off x="4479974" y="614946"/>
          <a:ext cx="125675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うつ病と診断されたことがある</a:t>
          </a:r>
        </a:p>
      </cdr:txBody>
    </cdr:sp>
  </cdr:absSizeAnchor>
  <cdr:absSizeAnchor xmlns:cdr="http://schemas.openxmlformats.org/drawingml/2006/chartDrawing">
    <cdr:from>
      <cdr:x>0.84888</cdr:x>
      <cdr:y>0.40081</cdr:y>
    </cdr:from>
    <cdr:ext cx="269304" cy="107722"/>
    <cdr:sp macro="" textlink="">
      <cdr:nvSpPr>
        <cdr:cNvPr id="5" name="項目0"/>
        <cdr:cNvSpPr txBox="1"/>
      </cdr:nvSpPr>
      <cdr:spPr>
        <a:xfrm xmlns:a="http://schemas.openxmlformats.org/drawingml/2006/main">
          <a:off x="5179328" y="931532"/>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無回答</a:t>
          </a:r>
          <a:endParaRPr lang="ja-JP" altLang="en-US" sz="900" dirty="0">
            <a:latin typeface="ＭＳ ゴシック" panose="020B0609070205080204" pitchFamily="49" charset="-128"/>
            <a:ea typeface="ＭＳ ゴシック" panose="020B0609070205080204" pitchFamily="49" charset="-128"/>
          </a:endParaRPr>
        </a:p>
      </cdr:txBody>
    </cdr:sp>
  </cdr:absSizeAnchor>
  <cdr:relSizeAnchor xmlns:cdr="http://schemas.openxmlformats.org/drawingml/2006/chartDrawing">
    <cdr:from>
      <cdr:x>0.8325</cdr:x>
      <cdr:y>0.30549</cdr:y>
    </cdr:from>
    <cdr:to>
      <cdr:x>0.8325</cdr:x>
      <cdr:y>0.46039</cdr:y>
    </cdr:to>
    <cdr:cxnSp macro="">
      <cdr:nvCxnSpPr>
        <cdr:cNvPr id="6" name="直線矢印コネクタ 5">
          <a:extLst xmlns:a="http://schemas.openxmlformats.org/drawingml/2006/main">
            <a:ext uri="{FF2B5EF4-FFF2-40B4-BE49-F238E27FC236}">
              <a16:creationId xmlns:a16="http://schemas.microsoft.com/office/drawing/2014/main" id="{4BE68901-CA09-429E-84BC-0934FD10DEA6}"/>
            </a:ext>
          </a:extLst>
        </cdr:cNvPr>
        <cdr:cNvCxnSpPr/>
      </cdr:nvCxnSpPr>
      <cdr:spPr>
        <a:xfrm xmlns:a="http://schemas.openxmlformats.org/drawingml/2006/main">
          <a:off x="7189487" y="709984"/>
          <a:ext cx="0" cy="360000"/>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0.03529</cdr:x>
      <cdr:y>0.43169</cdr:y>
    </cdr:from>
    <cdr:to>
      <cdr:x>0.36471</cdr:x>
      <cdr:y>0.77322</cdr:y>
    </cdr:to>
    <cdr:grpSp>
      <cdr:nvGrpSpPr>
        <cdr:cNvPr id="9" name="グループ化 8">
          <a:extLst xmlns:a="http://schemas.openxmlformats.org/drawingml/2006/main">
            <a:ext uri="{FF2B5EF4-FFF2-40B4-BE49-F238E27FC236}">
              <a16:creationId xmlns:a16="http://schemas.microsoft.com/office/drawing/2014/main" id="{F84DC321-26B6-4740-A4D0-460C431C56B7}"/>
            </a:ext>
          </a:extLst>
        </cdr:cNvPr>
        <cdr:cNvGrpSpPr/>
      </cdr:nvGrpSpPr>
      <cdr:grpSpPr>
        <a:xfrm xmlns:a="http://schemas.openxmlformats.org/drawingml/2006/main">
          <a:off x="215317" y="1003291"/>
          <a:ext cx="2009913" cy="793750"/>
          <a:chOff x="304800" y="1003300"/>
          <a:chExt cx="2844800" cy="793750"/>
        </a:xfrm>
      </cdr:grpSpPr>
      <cdr:sp macro="" textlink="">
        <cdr:nvSpPr>
          <cdr:cNvPr id="7" name="テキスト ボックス 6"/>
          <cdr:cNvSpPr txBox="1"/>
        </cdr:nvSpPr>
        <cdr:spPr>
          <a:xfrm xmlns:a="http://schemas.openxmlformats.org/drawingml/2006/main">
            <a:off x="304800" y="10033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男性
</a:t>
            </a:r>
            <a:r>
              <a:rPr lang="en-US" altLang="ja-JP" sz="700" dirty="0">
                <a:latin typeface="ＭＳ ゴシック" panose="020B0609070205080204" pitchFamily="49" charset="-128"/>
                <a:ea typeface="ＭＳ ゴシック" panose="020B0609070205080204" pitchFamily="49" charset="-128"/>
              </a:rPr>
              <a:t>(n=952)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8" name="テキスト ボックス 7"/>
          <cdr:cNvSpPr txBox="1"/>
        </cdr:nvSpPr>
        <cdr:spPr>
          <a:xfrm xmlns:a="http://schemas.openxmlformats.org/drawingml/2006/main">
            <a:off x="304800" y="13970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女性
</a:t>
            </a:r>
            <a:r>
              <a:rPr lang="en-US" altLang="ja-JP" sz="700">
                <a:latin typeface="ＭＳ ゴシック" panose="020B0609070205080204" pitchFamily="49" charset="-128"/>
                <a:ea typeface="ＭＳ ゴシック" panose="020B0609070205080204" pitchFamily="49" charset="-128"/>
              </a:rPr>
              <a:t>(n=1,048)</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0.35472</cdr:x>
      <cdr:y>0.74863</cdr:y>
    </cdr:from>
    <cdr:to>
      <cdr:x>0.91852</cdr:x>
      <cdr:y>0.88936</cdr:y>
    </cdr:to>
    <cdr:grpSp>
      <cdr:nvGrpSpPr>
        <cdr:cNvPr id="17" name="グループ化 16">
          <a:extLst xmlns:a="http://schemas.openxmlformats.org/drawingml/2006/main">
            <a:ext uri="{FF2B5EF4-FFF2-40B4-BE49-F238E27FC236}">
              <a16:creationId xmlns:a16="http://schemas.microsoft.com/office/drawing/2014/main" id="{37E12443-1904-4BBB-97B9-B198BD80542E}"/>
            </a:ext>
          </a:extLst>
        </cdr:cNvPr>
        <cdr:cNvGrpSpPr/>
      </cdr:nvGrpSpPr>
      <cdr:grpSpPr>
        <a:xfrm xmlns:a="http://schemas.openxmlformats.org/drawingml/2006/main">
          <a:off x="2164277" y="1739891"/>
          <a:ext cx="3439951" cy="327071"/>
          <a:chOff x="3063345" y="1739900"/>
          <a:chExt cx="4868924" cy="327045"/>
        </a:xfrm>
      </cdr:grpSpPr>
      <cdr:sp macro="" textlink="">
        <cdr:nvSpPr>
          <cdr:cNvPr id="10" name="テキスト ボックス 9"/>
          <cdr:cNvSpPr txBox="1"/>
        </cdr:nvSpPr>
        <cdr:spPr>
          <a:xfrm xmlns:a="http://schemas.openxmlformats.org/drawingml/2006/main">
            <a:off x="7480300" y="1739900"/>
            <a:ext cx="451969"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1" name="テキスト ボックス 10"/>
          <cdr:cNvSpPr txBox="1"/>
        </cdr:nvSpPr>
        <cdr:spPr>
          <a:xfrm xmlns:a="http://schemas.openxmlformats.org/drawingml/2006/main">
            <a:off x="3063345" y="1866900"/>
            <a:ext cx="324910"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12" name="テキスト ボックス 11"/>
          <cdr:cNvSpPr txBox="1"/>
        </cdr:nvSpPr>
        <cdr:spPr>
          <a:xfrm xmlns:a="http://schemas.openxmlformats.org/drawingml/2006/main">
            <a:off x="3869779" y="1866900"/>
            <a:ext cx="388439"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20</a:t>
            </a:r>
            <a:endParaRPr lang="ja-JP" altLang="en-US" sz="700">
              <a:latin typeface="ＭＳ ゴシック" panose="020B0609070205080204" pitchFamily="49" charset="-128"/>
            </a:endParaRPr>
          </a:p>
        </cdr:txBody>
      </cdr:sp>
      <cdr:sp macro="" textlink="">
        <cdr:nvSpPr>
          <cdr:cNvPr id="13" name="テキスト ボックス 12"/>
          <cdr:cNvSpPr txBox="1"/>
        </cdr:nvSpPr>
        <cdr:spPr>
          <a:xfrm xmlns:a="http://schemas.openxmlformats.org/drawingml/2006/main">
            <a:off x="4707979" y="1866900"/>
            <a:ext cx="388439"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40</a:t>
            </a:r>
            <a:endParaRPr lang="ja-JP" altLang="en-US" sz="700" dirty="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5546180" y="1866900"/>
            <a:ext cx="388439"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15" name="テキスト ボックス 14"/>
          <cdr:cNvSpPr txBox="1"/>
        </cdr:nvSpPr>
        <cdr:spPr>
          <a:xfrm xmlns:a="http://schemas.openxmlformats.org/drawingml/2006/main">
            <a:off x="6384380" y="1866900"/>
            <a:ext cx="388439"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7190815" y="1866900"/>
            <a:ext cx="451969"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100</a:t>
            </a:r>
            <a:endParaRPr lang="ja-JP" altLang="en-US" sz="700">
              <a:latin typeface="ＭＳ ゴシック" panose="020B0609070205080204" pitchFamily="49" charset="-128"/>
            </a:endParaRPr>
          </a:p>
        </cdr:txBody>
      </cdr:sp>
    </cdr:grpSp>
  </cdr:relSizeAnchor>
</c:userShapes>
</file>

<file path=ppt/drawings/drawing13.xml><?xml version="1.0" encoding="utf-8"?>
<c:userShapes xmlns:c="http://schemas.openxmlformats.org/drawingml/2006/chart">
  <cdr:absSizeAnchor xmlns:cdr="http://schemas.openxmlformats.org/drawingml/2006/chartDrawing">
    <cdr:from>
      <cdr:x>0.50572</cdr:x>
      <cdr:y>0.17052</cdr:y>
    </cdr:from>
    <cdr:ext cx="269303" cy="107722"/>
    <cdr:sp macro="" textlink="">
      <cdr:nvSpPr>
        <cdr:cNvPr id="2" name="項目0"/>
        <cdr:cNvSpPr txBox="1"/>
      </cdr:nvSpPr>
      <cdr:spPr>
        <a:xfrm xmlns:a="http://schemas.openxmlformats.org/drawingml/2006/main">
          <a:off x="2657342" y="619768"/>
          <a:ext cx="269303"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いいえ</a:t>
          </a:r>
        </a:p>
      </cdr:txBody>
    </cdr:sp>
  </cdr:absSizeAnchor>
  <cdr:absSizeAnchor xmlns:cdr="http://schemas.openxmlformats.org/drawingml/2006/chartDrawing">
    <cdr:from>
      <cdr:x>0.64018</cdr:x>
      <cdr:y>0.14088</cdr:y>
    </cdr:from>
    <cdr:ext cx="897681" cy="215443"/>
    <cdr:sp macro="" textlink="">
      <cdr:nvSpPr>
        <cdr:cNvPr id="3" name="項目0"/>
        <cdr:cNvSpPr txBox="1"/>
      </cdr:nvSpPr>
      <cdr:spPr>
        <a:xfrm xmlns:a="http://schemas.openxmlformats.org/drawingml/2006/main">
          <a:off x="3363884" y="512047"/>
          <a:ext cx="897681" cy="215443"/>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「うつかもしれない」</a:t>
          </a:r>
          <a:endParaRPr lang="en-US" altLang="ja-JP" sz="700" dirty="0">
            <a:latin typeface="ＭＳ ゴシック" panose="020B0609070205080204" pitchFamily="49" charset="-128"/>
            <a:ea typeface="ＭＳ ゴシック" panose="020B0609070205080204" pitchFamily="49" charset="-128"/>
          </a:endParaRPr>
        </a:p>
        <a:p xmlns:a="http://schemas.openxmlformats.org/drawingml/2006/main">
          <a:r>
            <a:rPr lang="ja-JP" altLang="en-US" sz="700" dirty="0">
              <a:latin typeface="ＭＳ ゴシック" panose="020B0609070205080204" pitchFamily="49" charset="-128"/>
              <a:ea typeface="ＭＳ ゴシック" panose="020B0609070205080204" pitchFamily="49" charset="-128"/>
            </a:rPr>
            <a:t>と感じたことがある</a:t>
          </a:r>
        </a:p>
      </cdr:txBody>
    </cdr:sp>
  </cdr:absSizeAnchor>
  <cdr:absSizeAnchor xmlns:cdr="http://schemas.openxmlformats.org/drawingml/2006/chartDrawing">
    <cdr:from>
      <cdr:x>0.69353</cdr:x>
      <cdr:y>0.1105</cdr:y>
    </cdr:from>
    <cdr:ext cx="1256754" cy="107722"/>
    <cdr:sp macro="" textlink="">
      <cdr:nvSpPr>
        <cdr:cNvPr id="4" name="項目0"/>
        <cdr:cNvSpPr txBox="1"/>
      </cdr:nvSpPr>
      <cdr:spPr>
        <a:xfrm xmlns:a="http://schemas.openxmlformats.org/drawingml/2006/main">
          <a:off x="3403778" y="401619"/>
          <a:ext cx="125675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うつ病と診断されたことがある</a:t>
          </a:r>
        </a:p>
      </cdr:txBody>
    </cdr:sp>
  </cdr:absSizeAnchor>
  <cdr:absSizeAnchor xmlns:cdr="http://schemas.openxmlformats.org/drawingml/2006/chartDrawing">
    <cdr:from>
      <cdr:x>0.84676</cdr:x>
      <cdr:y>0.17784</cdr:y>
    </cdr:from>
    <cdr:ext cx="269303" cy="107722"/>
    <cdr:sp macro="" textlink="">
      <cdr:nvSpPr>
        <cdr:cNvPr id="5" name="項目0"/>
        <cdr:cNvSpPr txBox="1"/>
      </cdr:nvSpPr>
      <cdr:spPr>
        <a:xfrm xmlns:a="http://schemas.openxmlformats.org/drawingml/2006/main">
          <a:off x="4155851" y="646384"/>
          <a:ext cx="269303"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無回答</a:t>
          </a:r>
        </a:p>
      </cdr:txBody>
    </cdr:sp>
  </cdr:absSizeAnchor>
  <cdr:relSizeAnchor xmlns:cdr="http://schemas.openxmlformats.org/drawingml/2006/chartDrawing">
    <cdr:from>
      <cdr:x>0.82942</cdr:x>
      <cdr:y>0.14136</cdr:y>
    </cdr:from>
    <cdr:to>
      <cdr:x>0.82942</cdr:x>
      <cdr:y>0.21303</cdr:y>
    </cdr:to>
    <cdr:cxnSp macro="">
      <cdr:nvCxnSpPr>
        <cdr:cNvPr id="6" name="直線矢印コネクタ 5"/>
        <cdr:cNvCxnSpPr/>
      </cdr:nvCxnSpPr>
      <cdr:spPr>
        <a:xfrm xmlns:a="http://schemas.openxmlformats.org/drawingml/2006/main">
          <a:off x="7162911" y="710013"/>
          <a:ext cx="0" cy="360000"/>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0.03529</cdr:x>
      <cdr:y>0.19975</cdr:y>
    </cdr:from>
    <cdr:to>
      <cdr:x>0.36471</cdr:x>
      <cdr:y>0.89381</cdr:y>
    </cdr:to>
    <cdr:grpSp>
      <cdr:nvGrpSpPr>
        <cdr:cNvPr id="17" name="グループ化 16"/>
        <cdr:cNvGrpSpPr/>
      </cdr:nvGrpSpPr>
      <cdr:grpSpPr>
        <a:xfrm xmlns:a="http://schemas.openxmlformats.org/drawingml/2006/main">
          <a:off x="185434" y="726008"/>
          <a:ext cx="1730964" cy="2522620"/>
          <a:chOff x="304800" y="1003300"/>
          <a:chExt cx="2844800" cy="3486150"/>
        </a:xfrm>
      </cdr:grpSpPr>
      <cdr:sp macro="" textlink="">
        <cdr:nvSpPr>
          <cdr:cNvPr id="7" name="テキスト ボックス 6"/>
          <cdr:cNvSpPr txBox="1"/>
        </cdr:nvSpPr>
        <cdr:spPr>
          <a:xfrm xmlns:a="http://schemas.openxmlformats.org/drawingml/2006/main">
            <a:off x="304800" y="1003300"/>
            <a:ext cx="2844800" cy="3492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dirty="0">
                <a:latin typeface="ＭＳ ゴシック" panose="020B0609070205080204" pitchFamily="49" charset="-128"/>
                <a:ea typeface="ＭＳ ゴシック" panose="020B0609070205080204" pitchFamily="49" charset="-128"/>
              </a:rPr>
              <a:t>【</a:t>
            </a:r>
            <a:r>
              <a:rPr lang="ja-JP" altLang="en-US" sz="700" dirty="0">
                <a:latin typeface="ＭＳ ゴシック" panose="020B0609070205080204" pitchFamily="49" charset="-128"/>
                <a:ea typeface="ＭＳ ゴシック" panose="020B0609070205080204" pitchFamily="49" charset="-128"/>
              </a:rPr>
              <a:t>男性</a:t>
            </a:r>
            <a:r>
              <a:rPr lang="en-US" altLang="ja-JP" sz="700" dirty="0">
                <a:latin typeface="ＭＳ ゴシック" panose="020B0609070205080204" pitchFamily="49" charset="-128"/>
                <a:ea typeface="ＭＳ ゴシック" panose="020B0609070205080204" pitchFamily="49" charset="-128"/>
              </a:rPr>
              <a:t>】18</a:t>
            </a:r>
            <a:r>
              <a:rPr lang="ja-JP" altLang="en-US" sz="700" dirty="0">
                <a:latin typeface="ＭＳ ゴシック" panose="020B0609070205080204" pitchFamily="49" charset="-128"/>
                <a:ea typeface="ＭＳ ゴシック" panose="020B0609070205080204" pitchFamily="49" charset="-128"/>
              </a:rPr>
              <a:t>～</a:t>
            </a:r>
            <a:r>
              <a:rPr lang="en-US" altLang="ja-JP" sz="700" dirty="0">
                <a:latin typeface="ＭＳ ゴシック" panose="020B0609070205080204" pitchFamily="49" charset="-128"/>
                <a:ea typeface="ＭＳ ゴシック" panose="020B0609070205080204" pitchFamily="49" charset="-128"/>
              </a:rPr>
              <a:t>29</a:t>
            </a:r>
            <a:r>
              <a:rPr lang="ja-JP" altLang="en-US" sz="700" dirty="0">
                <a:latin typeface="ＭＳ ゴシック" panose="020B0609070205080204" pitchFamily="49" charset="-128"/>
                <a:ea typeface="ＭＳ ゴシック" panose="020B0609070205080204" pitchFamily="49" charset="-128"/>
              </a:rPr>
              <a:t>歳
</a:t>
            </a:r>
            <a:r>
              <a:rPr lang="en-US" altLang="ja-JP" sz="700" dirty="0">
                <a:latin typeface="ＭＳ ゴシック" panose="020B0609070205080204" pitchFamily="49" charset="-128"/>
                <a:ea typeface="ＭＳ ゴシック" panose="020B0609070205080204" pitchFamily="49" charset="-128"/>
              </a:rPr>
              <a:t>(n=152)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8" name="テキスト ボックス 7"/>
          <cdr:cNvSpPr txBox="1"/>
        </cdr:nvSpPr>
        <cdr:spPr>
          <a:xfrm xmlns:a="http://schemas.openxmlformats.org/drawingml/2006/main">
            <a:off x="304800" y="1346200"/>
            <a:ext cx="2844800" cy="3492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30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(n=132)</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9" name="テキスト ボックス 8"/>
          <cdr:cNvSpPr txBox="1"/>
        </cdr:nvSpPr>
        <cdr:spPr>
          <a:xfrm xmlns:a="http://schemas.openxmlformats.org/drawingml/2006/main">
            <a:off x="304800" y="1701800"/>
            <a:ext cx="2844800" cy="3492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40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(n=174)</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10" name="テキスト ボックス 9"/>
          <cdr:cNvSpPr txBox="1"/>
        </cdr:nvSpPr>
        <cdr:spPr>
          <a:xfrm xmlns:a="http://schemas.openxmlformats.org/drawingml/2006/main">
            <a:off x="304800" y="2057400"/>
            <a:ext cx="2844800" cy="3492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50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(n=160)</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11" name="テキスト ボックス 10"/>
          <cdr:cNvSpPr txBox="1"/>
        </cdr:nvSpPr>
        <cdr:spPr>
          <a:xfrm xmlns:a="http://schemas.openxmlformats.org/drawingml/2006/main">
            <a:off x="304800" y="2400300"/>
            <a:ext cx="2844800" cy="3492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dirty="0">
                <a:latin typeface="ＭＳ ゴシック" panose="020B0609070205080204" pitchFamily="49" charset="-128"/>
                <a:ea typeface="ＭＳ ゴシック" panose="020B0609070205080204" pitchFamily="49" charset="-128"/>
              </a:rPr>
              <a:t>60</a:t>
            </a:r>
            <a:r>
              <a:rPr lang="ja-JP" altLang="en-US" sz="700" dirty="0">
                <a:latin typeface="ＭＳ ゴシック" panose="020B0609070205080204" pitchFamily="49" charset="-128"/>
                <a:ea typeface="ＭＳ ゴシック" panose="020B0609070205080204" pitchFamily="49" charset="-128"/>
              </a:rPr>
              <a:t>代以上
</a:t>
            </a:r>
            <a:r>
              <a:rPr lang="en-US" altLang="ja-JP" sz="700" dirty="0">
                <a:latin typeface="ＭＳ ゴシック" panose="020B0609070205080204" pitchFamily="49" charset="-128"/>
                <a:ea typeface="ＭＳ ゴシック" panose="020B0609070205080204" pitchFamily="49" charset="-128"/>
              </a:rPr>
              <a:t>(n=334)</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12" name="テキスト ボックス 11"/>
          <cdr:cNvSpPr txBox="1"/>
        </cdr:nvSpPr>
        <cdr:spPr>
          <a:xfrm xmlns:a="http://schemas.openxmlformats.org/drawingml/2006/main">
            <a:off x="304800" y="2743200"/>
            <a:ext cx="2844800" cy="3492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a:t>
            </a:r>
            <a:r>
              <a:rPr lang="ja-JP" altLang="en-US" sz="700">
                <a:latin typeface="ＭＳ ゴシック" panose="020B0609070205080204" pitchFamily="49" charset="-128"/>
                <a:ea typeface="ＭＳ ゴシック" panose="020B0609070205080204" pitchFamily="49" charset="-128"/>
              </a:rPr>
              <a:t>女性</a:t>
            </a:r>
            <a:r>
              <a:rPr lang="en-US" altLang="ja-JP" sz="700">
                <a:latin typeface="ＭＳ ゴシック" panose="020B0609070205080204" pitchFamily="49" charset="-128"/>
                <a:ea typeface="ＭＳ ゴシック" panose="020B0609070205080204" pitchFamily="49" charset="-128"/>
              </a:rPr>
              <a:t>】18</a:t>
            </a:r>
            <a:r>
              <a:rPr lang="ja-JP" altLang="en-US" sz="700">
                <a:latin typeface="ＭＳ ゴシック" panose="020B0609070205080204" pitchFamily="49" charset="-128"/>
                <a:ea typeface="ＭＳ ゴシック" panose="020B0609070205080204" pitchFamily="49" charset="-128"/>
              </a:rPr>
              <a:t>～</a:t>
            </a:r>
            <a:r>
              <a:rPr lang="en-US" altLang="ja-JP" sz="700">
                <a:latin typeface="ＭＳ ゴシック" panose="020B0609070205080204" pitchFamily="49" charset="-128"/>
                <a:ea typeface="ＭＳ ゴシック" panose="020B0609070205080204" pitchFamily="49" charset="-128"/>
              </a:rPr>
              <a:t>29</a:t>
            </a:r>
            <a:r>
              <a:rPr lang="ja-JP" altLang="en-US" sz="700">
                <a:latin typeface="ＭＳ ゴシック" panose="020B0609070205080204" pitchFamily="49" charset="-128"/>
                <a:ea typeface="ＭＳ ゴシック" panose="020B0609070205080204" pitchFamily="49" charset="-128"/>
              </a:rPr>
              <a:t>歳
</a:t>
            </a:r>
            <a:r>
              <a:rPr lang="en-US" altLang="ja-JP" sz="700">
                <a:latin typeface="ＭＳ ゴシック" panose="020B0609070205080204" pitchFamily="49" charset="-128"/>
                <a:ea typeface="ＭＳ ゴシック" panose="020B0609070205080204" pitchFamily="49" charset="-128"/>
              </a:rPr>
              <a:t>(n=154)</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13" name="テキスト ボックス 12"/>
          <cdr:cNvSpPr txBox="1"/>
        </cdr:nvSpPr>
        <cdr:spPr>
          <a:xfrm xmlns:a="http://schemas.openxmlformats.org/drawingml/2006/main">
            <a:off x="304800" y="3098800"/>
            <a:ext cx="2844800" cy="3492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30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(n=136)</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304800" y="3454400"/>
            <a:ext cx="2844800" cy="3492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40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(n=180)</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15" name="テキスト ボックス 14"/>
          <cdr:cNvSpPr txBox="1"/>
        </cdr:nvSpPr>
        <cdr:spPr>
          <a:xfrm xmlns:a="http://schemas.openxmlformats.org/drawingml/2006/main">
            <a:off x="304800" y="3797300"/>
            <a:ext cx="2844800" cy="3492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50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(n=166)</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304800" y="4140200"/>
            <a:ext cx="2844800" cy="3492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60</a:t>
            </a:r>
            <a:r>
              <a:rPr lang="ja-JP" altLang="en-US" sz="700">
                <a:latin typeface="ＭＳ ゴシック" panose="020B0609070205080204" pitchFamily="49" charset="-128"/>
                <a:ea typeface="ＭＳ ゴシック" panose="020B0609070205080204" pitchFamily="49" charset="-128"/>
              </a:rPr>
              <a:t>代以上
</a:t>
            </a:r>
            <a:r>
              <a:rPr lang="en-US" altLang="ja-JP" sz="700">
                <a:latin typeface="ＭＳ ゴシック" panose="020B0609070205080204" pitchFamily="49" charset="-128"/>
                <a:ea typeface="ＭＳ ゴシック" panose="020B0609070205080204" pitchFamily="49" charset="-128"/>
              </a:rPr>
              <a:t>(n=412)</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0.35015</cdr:x>
      <cdr:y>0.88243</cdr:y>
    </cdr:from>
    <cdr:to>
      <cdr:x>0.93124</cdr:x>
      <cdr:y>0.95886</cdr:y>
    </cdr:to>
    <cdr:grpSp>
      <cdr:nvGrpSpPr>
        <cdr:cNvPr id="25" name="グループ化 24"/>
        <cdr:cNvGrpSpPr/>
      </cdr:nvGrpSpPr>
      <cdr:grpSpPr>
        <a:xfrm xmlns:a="http://schemas.openxmlformats.org/drawingml/2006/main">
          <a:off x="1839892" y="3207267"/>
          <a:ext cx="3053384" cy="277791"/>
          <a:chOff x="3023842" y="4432300"/>
          <a:chExt cx="5018330" cy="383909"/>
        </a:xfrm>
      </cdr:grpSpPr>
      <cdr:sp macro="" textlink="">
        <cdr:nvSpPr>
          <cdr:cNvPr id="18" name="テキスト ボックス 17"/>
          <cdr:cNvSpPr txBox="1"/>
        </cdr:nvSpPr>
        <cdr:spPr>
          <a:xfrm xmlns:a="http://schemas.openxmlformats.org/drawingml/2006/main">
            <a:off x="7480299" y="4432300"/>
            <a:ext cx="561873" cy="256909"/>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9" name="テキスト ボックス 18"/>
          <cdr:cNvSpPr txBox="1"/>
        </cdr:nvSpPr>
        <cdr:spPr>
          <a:xfrm xmlns:a="http://schemas.openxmlformats.org/drawingml/2006/main">
            <a:off x="3023842" y="4559300"/>
            <a:ext cx="403917" cy="256909"/>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20" name="テキスト ボックス 19"/>
          <cdr:cNvSpPr txBox="1"/>
        </cdr:nvSpPr>
        <cdr:spPr>
          <a:xfrm xmlns:a="http://schemas.openxmlformats.org/drawingml/2006/main">
            <a:off x="3822552" y="4559300"/>
            <a:ext cx="482895" cy="256909"/>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20</a:t>
            </a:r>
            <a:endParaRPr lang="ja-JP" altLang="en-US" sz="700" dirty="0">
              <a:latin typeface="ＭＳ ゴシック" panose="020B0609070205080204" pitchFamily="49" charset="-128"/>
            </a:endParaRPr>
          </a:p>
        </cdr:txBody>
      </cdr:sp>
      <cdr:sp macro="" textlink="">
        <cdr:nvSpPr>
          <cdr:cNvPr id="21" name="テキスト ボックス 20"/>
          <cdr:cNvSpPr txBox="1"/>
        </cdr:nvSpPr>
        <cdr:spPr>
          <a:xfrm xmlns:a="http://schemas.openxmlformats.org/drawingml/2006/main">
            <a:off x="4660753" y="4559300"/>
            <a:ext cx="482895" cy="256909"/>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40</a:t>
            </a:r>
            <a:endParaRPr lang="ja-JP" altLang="en-US" sz="700">
              <a:latin typeface="ＭＳ ゴシック" panose="020B0609070205080204" pitchFamily="49" charset="-128"/>
            </a:endParaRPr>
          </a:p>
        </cdr:txBody>
      </cdr:sp>
      <cdr:sp macro="" textlink="">
        <cdr:nvSpPr>
          <cdr:cNvPr id="22" name="テキスト ボックス 21"/>
          <cdr:cNvSpPr txBox="1"/>
        </cdr:nvSpPr>
        <cdr:spPr>
          <a:xfrm xmlns:a="http://schemas.openxmlformats.org/drawingml/2006/main">
            <a:off x="5498953" y="4559300"/>
            <a:ext cx="482895" cy="256909"/>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23" name="テキスト ボックス 22"/>
          <cdr:cNvSpPr txBox="1"/>
        </cdr:nvSpPr>
        <cdr:spPr>
          <a:xfrm xmlns:a="http://schemas.openxmlformats.org/drawingml/2006/main">
            <a:off x="6337152" y="4559300"/>
            <a:ext cx="482895" cy="256909"/>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80</a:t>
            </a:r>
            <a:endParaRPr lang="ja-JP" altLang="en-US" sz="700" dirty="0">
              <a:latin typeface="ＭＳ ゴシック" panose="020B0609070205080204" pitchFamily="49" charset="-128"/>
            </a:endParaRPr>
          </a:p>
        </cdr:txBody>
      </cdr:sp>
      <cdr:sp macro="" textlink="">
        <cdr:nvSpPr>
          <cdr:cNvPr id="24" name="テキスト ボックス 23"/>
          <cdr:cNvSpPr txBox="1"/>
        </cdr:nvSpPr>
        <cdr:spPr>
          <a:xfrm xmlns:a="http://schemas.openxmlformats.org/drawingml/2006/main">
            <a:off x="7135864" y="4559300"/>
            <a:ext cx="561873" cy="256909"/>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100</a:t>
            </a:r>
            <a:endParaRPr lang="ja-JP" altLang="en-US" sz="700">
              <a:latin typeface="ＭＳ ゴシック" panose="020B0609070205080204" pitchFamily="49" charset="-128"/>
            </a:endParaRPr>
          </a:p>
        </cdr:txBody>
      </cdr:sp>
    </cdr:grpSp>
  </cdr:relSizeAnchor>
  <cdr:relSizeAnchor xmlns:cdr="http://schemas.openxmlformats.org/drawingml/2006/chartDrawing">
    <cdr:from>
      <cdr:x>0.12269</cdr:x>
      <cdr:y>0.03419</cdr:y>
    </cdr:from>
    <cdr:to>
      <cdr:x>1</cdr:x>
      <cdr:y>0.10405</cdr:y>
    </cdr:to>
    <cdr:sp macro="" textlink="">
      <cdr:nvSpPr>
        <cdr:cNvPr id="26" name="テキスト ボックス 31"/>
        <cdr:cNvSpPr txBox="1"/>
      </cdr:nvSpPr>
      <cdr:spPr>
        <a:xfrm xmlns:a="http://schemas.openxmlformats.org/drawingml/2006/main">
          <a:off x="644692" y="124252"/>
          <a:ext cx="4609889" cy="25391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kumimoji="1" lang="ja-JP" altLang="en-US" sz="1050" b="1" dirty="0">
              <a:latin typeface="ＭＳ Ｐゴシック" panose="020B0600070205080204" pitchFamily="50" charset="-128"/>
              <a:ea typeface="ＭＳ Ｐゴシック" panose="020B0600070205080204" pitchFamily="50" charset="-128"/>
            </a:rPr>
            <a:t>うつと感じたことやうつ病と診断されたことの</a:t>
          </a:r>
          <a:r>
            <a:rPr kumimoji="1" lang="ja-JP" altLang="en-US" sz="1050" b="1" dirty="0" smtClean="0">
              <a:latin typeface="ＭＳ Ｐゴシック" panose="020B0600070205080204" pitchFamily="50" charset="-128"/>
              <a:ea typeface="ＭＳ Ｐゴシック" panose="020B0600070205080204" pitchFamily="50" charset="-128"/>
            </a:rPr>
            <a:t>有無（性年代別）</a:t>
          </a:r>
          <a:endParaRPr kumimoji="1" lang="ja-JP" altLang="en-US" sz="1050" b="1" dirty="0">
            <a:latin typeface="ＭＳ Ｐゴシック" panose="020B0600070205080204" pitchFamily="50" charset="-128"/>
            <a:ea typeface="ＭＳ Ｐゴシック" panose="020B0600070205080204" pitchFamily="50" charset="-128"/>
          </a:endParaRPr>
        </a:p>
      </cdr:txBody>
    </cdr:sp>
  </cdr:relSizeAnchor>
</c:userShapes>
</file>

<file path=ppt/drawings/drawing14.xml><?xml version="1.0" encoding="utf-8"?>
<c:userShapes xmlns:c="http://schemas.openxmlformats.org/drawingml/2006/chart">
  <cdr:absSizeAnchor xmlns:cdr="http://schemas.openxmlformats.org/drawingml/2006/chartDrawing">
    <cdr:from>
      <cdr:x>0.37697</cdr:x>
      <cdr:y>0.39751</cdr:y>
    </cdr:from>
    <cdr:ext cx="1007244" cy="107722"/>
    <cdr:sp macro="" textlink="">
      <cdr:nvSpPr>
        <cdr:cNvPr id="2" name="項目0"/>
        <cdr:cNvSpPr txBox="1"/>
      </cdr:nvSpPr>
      <cdr:spPr>
        <a:xfrm xmlns:a="http://schemas.openxmlformats.org/drawingml/2006/main">
          <a:off x="3255492" y="923859"/>
          <a:ext cx="1007244" cy="107722"/>
        </a:xfrm>
        <a:prstGeom xmlns:a="http://schemas.openxmlformats.org/drawingml/2006/main" prst="rect">
          <a:avLst/>
        </a:prstGeom>
      </cdr:spPr>
      <cdr:txBody>
        <a:bodyPr xmlns:a="http://schemas.openxmlformats.org/drawingml/2006/main" vertOverflow="clip" vert="horz" wrap="squar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影響があったと思う</a:t>
          </a:r>
          <a:endParaRPr lang="ja-JP" altLang="en-US" sz="900" dirty="0">
            <a:latin typeface="ＭＳ ゴシック" panose="020B0609070205080204" pitchFamily="49" charset="-128"/>
            <a:ea typeface="ＭＳ ゴシック" panose="020B0609070205080204" pitchFamily="49" charset="-128"/>
          </a:endParaRPr>
        </a:p>
      </cdr:txBody>
    </cdr:sp>
  </cdr:absSizeAnchor>
  <cdr:absSizeAnchor xmlns:cdr="http://schemas.openxmlformats.org/drawingml/2006/chartDrawing">
    <cdr:from>
      <cdr:x>0.57886</cdr:x>
      <cdr:y>0.39708</cdr:y>
    </cdr:from>
    <cdr:ext cx="628377" cy="107722"/>
    <cdr:sp macro="" textlink="">
      <cdr:nvSpPr>
        <cdr:cNvPr id="3" name="項目0"/>
        <cdr:cNvSpPr txBox="1"/>
      </cdr:nvSpPr>
      <cdr:spPr>
        <a:xfrm xmlns:a="http://schemas.openxmlformats.org/drawingml/2006/main">
          <a:off x="4999035" y="922863"/>
          <a:ext cx="628377"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影響はなかった</a:t>
          </a:r>
        </a:p>
      </cdr:txBody>
    </cdr:sp>
  </cdr:absSizeAnchor>
  <cdr:absSizeAnchor xmlns:cdr="http://schemas.openxmlformats.org/drawingml/2006/chartDrawing">
    <cdr:from>
      <cdr:x>0.77421</cdr:x>
      <cdr:y>0.39298</cdr:y>
    </cdr:from>
    <cdr:ext cx="448841" cy="107722"/>
    <cdr:sp macro="" textlink="">
      <cdr:nvSpPr>
        <cdr:cNvPr id="4" name="項目0"/>
        <cdr:cNvSpPr txBox="1"/>
      </cdr:nvSpPr>
      <cdr:spPr>
        <a:xfrm xmlns:a="http://schemas.openxmlformats.org/drawingml/2006/main">
          <a:off x="6686078" y="913335"/>
          <a:ext cx="448841"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わからない</a:t>
          </a:r>
          <a:endParaRPr lang="ja-JP" altLang="en-US" sz="900" dirty="0">
            <a:latin typeface="ＭＳ ゴシック" panose="020B0609070205080204" pitchFamily="49" charset="-128"/>
            <a:ea typeface="ＭＳ ゴシック" panose="020B0609070205080204" pitchFamily="49" charset="-128"/>
          </a:endParaRPr>
        </a:p>
      </cdr:txBody>
    </cdr:sp>
  </cdr:absSizeAnchor>
  <cdr:absSizeAnchor xmlns:cdr="http://schemas.openxmlformats.org/drawingml/2006/chartDrawing">
    <cdr:from>
      <cdr:x>0.85459</cdr:x>
      <cdr:y>0.39708</cdr:y>
    </cdr:from>
    <cdr:ext cx="269304" cy="107722"/>
    <cdr:sp macro="" textlink="">
      <cdr:nvSpPr>
        <cdr:cNvPr id="5" name="項目0"/>
        <cdr:cNvSpPr txBox="1"/>
      </cdr:nvSpPr>
      <cdr:spPr>
        <a:xfrm xmlns:a="http://schemas.openxmlformats.org/drawingml/2006/main">
          <a:off x="7380239" y="922863"/>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無回答</a:t>
          </a:r>
        </a:p>
      </cdr:txBody>
    </cdr:sp>
  </cdr:absSizeAnchor>
  <cdr:relSizeAnchor xmlns:cdr="http://schemas.openxmlformats.org/drawingml/2006/chartDrawing">
    <cdr:from>
      <cdr:x>0.03529</cdr:x>
      <cdr:y>0.43169</cdr:y>
    </cdr:from>
    <cdr:to>
      <cdr:x>0.36471</cdr:x>
      <cdr:y>0.77322</cdr:y>
    </cdr:to>
    <cdr:grpSp>
      <cdr:nvGrpSpPr>
        <cdr:cNvPr id="9" name="グループ化 8">
          <a:extLst xmlns:a="http://schemas.openxmlformats.org/drawingml/2006/main">
            <a:ext uri="{FF2B5EF4-FFF2-40B4-BE49-F238E27FC236}">
              <a16:creationId xmlns:a16="http://schemas.microsoft.com/office/drawing/2014/main" id="{6A3F59D2-7741-495B-820A-57C54D552272}"/>
            </a:ext>
          </a:extLst>
        </cdr:cNvPr>
        <cdr:cNvGrpSpPr/>
      </cdr:nvGrpSpPr>
      <cdr:grpSpPr>
        <a:xfrm xmlns:a="http://schemas.openxmlformats.org/drawingml/2006/main">
          <a:off x="304764" y="1003291"/>
          <a:ext cx="2844872" cy="793750"/>
          <a:chOff x="304800" y="1003300"/>
          <a:chExt cx="2844800" cy="793750"/>
        </a:xfrm>
      </cdr:grpSpPr>
      <cdr:sp macro="" textlink="">
        <cdr:nvSpPr>
          <cdr:cNvPr id="7" name="テキスト ボックス 6"/>
          <cdr:cNvSpPr txBox="1"/>
        </cdr:nvSpPr>
        <cdr:spPr>
          <a:xfrm xmlns:a="http://schemas.openxmlformats.org/drawingml/2006/main">
            <a:off x="304800" y="10033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男性
</a:t>
            </a:r>
            <a:r>
              <a:rPr lang="en-US" altLang="ja-JP" sz="700" dirty="0">
                <a:latin typeface="ＭＳ ゴシック" panose="020B0609070205080204" pitchFamily="49" charset="-128"/>
                <a:ea typeface="ＭＳ ゴシック" panose="020B0609070205080204" pitchFamily="49" charset="-128"/>
              </a:rPr>
              <a:t>(n=292)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8" name="テキスト ボックス 7"/>
          <cdr:cNvSpPr txBox="1"/>
        </cdr:nvSpPr>
        <cdr:spPr>
          <a:xfrm xmlns:a="http://schemas.openxmlformats.org/drawingml/2006/main">
            <a:off x="304800" y="13970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女性
</a:t>
            </a:r>
            <a:r>
              <a:rPr lang="en-US" altLang="ja-JP" sz="700">
                <a:latin typeface="ＭＳ ゴシック" panose="020B0609070205080204" pitchFamily="49" charset="-128"/>
                <a:ea typeface="ＭＳ ゴシック" panose="020B0609070205080204" pitchFamily="49" charset="-128"/>
              </a:rPr>
              <a:t>(n=341)</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0.36024</cdr:x>
      <cdr:y>0.74863</cdr:y>
    </cdr:from>
    <cdr:to>
      <cdr:x>0.90316</cdr:x>
      <cdr:y>0.88936</cdr:y>
    </cdr:to>
    <cdr:grpSp>
      <cdr:nvGrpSpPr>
        <cdr:cNvPr id="17" name="グループ化 16">
          <a:extLst xmlns:a="http://schemas.openxmlformats.org/drawingml/2006/main">
            <a:ext uri="{FF2B5EF4-FFF2-40B4-BE49-F238E27FC236}">
              <a16:creationId xmlns:a16="http://schemas.microsoft.com/office/drawing/2014/main" id="{911B8E25-35DB-4517-9940-9F4C3D699E9F}"/>
            </a:ext>
          </a:extLst>
        </cdr:cNvPr>
        <cdr:cNvGrpSpPr/>
      </cdr:nvGrpSpPr>
      <cdr:grpSpPr>
        <a:xfrm xmlns:a="http://schemas.openxmlformats.org/drawingml/2006/main">
          <a:off x="3111033" y="1739891"/>
          <a:ext cx="4688657" cy="327071"/>
          <a:chOff x="3111025" y="1739900"/>
          <a:chExt cx="4688593" cy="327045"/>
        </a:xfrm>
      </cdr:grpSpPr>
      <cdr:sp macro="" textlink="">
        <cdr:nvSpPr>
          <cdr:cNvPr id="10" name="テキスト ボックス 9"/>
          <cdr:cNvSpPr txBox="1"/>
        </cdr:nvSpPr>
        <cdr:spPr>
          <a:xfrm xmlns:a="http://schemas.openxmlformats.org/drawingml/2006/main">
            <a:off x="7480300" y="1739900"/>
            <a:ext cx="319318"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1" name="テキスト ボックス 10"/>
          <cdr:cNvSpPr txBox="1"/>
        </cdr:nvSpPr>
        <cdr:spPr>
          <a:xfrm xmlns:a="http://schemas.openxmlformats.org/drawingml/2006/main">
            <a:off x="3111025" y="1866900"/>
            <a:ext cx="229550"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12" name="テキスト ボックス 11"/>
          <cdr:cNvSpPr txBox="1"/>
        </cdr:nvSpPr>
        <cdr:spPr>
          <a:xfrm xmlns:a="http://schemas.openxmlformats.org/drawingml/2006/main">
            <a:off x="3926783" y="1866900"/>
            <a:ext cx="274434"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20</a:t>
            </a:r>
            <a:endParaRPr lang="ja-JP" altLang="en-US" sz="700">
              <a:latin typeface="ＭＳ ゴシック" panose="020B0609070205080204" pitchFamily="49" charset="-128"/>
            </a:endParaRPr>
          </a:p>
        </cdr:txBody>
      </cdr:sp>
      <cdr:sp macro="" textlink="">
        <cdr:nvSpPr>
          <cdr:cNvPr id="13" name="テキスト ボックス 12"/>
          <cdr:cNvSpPr txBox="1"/>
        </cdr:nvSpPr>
        <cdr:spPr>
          <a:xfrm xmlns:a="http://schemas.openxmlformats.org/drawingml/2006/main">
            <a:off x="4764983" y="1866900"/>
            <a:ext cx="274434"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40</a:t>
            </a:r>
            <a:endParaRPr lang="ja-JP" altLang="en-US" sz="70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5603183" y="1866900"/>
            <a:ext cx="274434"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15" name="テキスト ボックス 14"/>
          <cdr:cNvSpPr txBox="1"/>
        </cdr:nvSpPr>
        <cdr:spPr>
          <a:xfrm xmlns:a="http://schemas.openxmlformats.org/drawingml/2006/main">
            <a:off x="6441383" y="1866900"/>
            <a:ext cx="274434"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7257141" y="1866900"/>
            <a:ext cx="319318"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100</a:t>
            </a:r>
            <a:endParaRPr lang="ja-JP" altLang="en-US" sz="700" dirty="0">
              <a:latin typeface="ＭＳ ゴシック" panose="020B0609070205080204" pitchFamily="49" charset="-128"/>
            </a:endParaRPr>
          </a:p>
        </cdr:txBody>
      </cdr:sp>
    </cdr:grpSp>
  </cdr:relSizeAnchor>
  <cdr:relSizeAnchor xmlns:cdr="http://schemas.openxmlformats.org/drawingml/2006/chartDrawing">
    <cdr:from>
      <cdr:x>0.32336</cdr:x>
      <cdr:y>0.15344</cdr:y>
    </cdr:from>
    <cdr:to>
      <cdr:x>0.79304</cdr:x>
      <cdr:y>0.26269</cdr:y>
    </cdr:to>
    <cdr:sp macro="" textlink="">
      <cdr:nvSpPr>
        <cdr:cNvPr id="18" name="テキスト ボックス 31"/>
        <cdr:cNvSpPr txBox="1"/>
      </cdr:nvSpPr>
      <cdr:spPr>
        <a:xfrm xmlns:a="http://schemas.openxmlformats.org/drawingml/2006/main">
          <a:off x="2792503" y="356605"/>
          <a:ext cx="4056195" cy="25391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050" b="1" dirty="0" smtClean="0">
              <a:latin typeface="ＭＳ Ｐゴシック" panose="020B0600070205080204" pitchFamily="50" charset="-128"/>
              <a:ea typeface="ＭＳ Ｐゴシック" panose="020B0600070205080204" pitchFamily="50" charset="-128"/>
            </a:rPr>
            <a:t>うつ状態の原因として新型コロナ感染症拡大の影響</a:t>
          </a:r>
          <a:endParaRPr kumimoji="1" lang="ja-JP" altLang="en-US" sz="1050" b="1" dirty="0">
            <a:latin typeface="ＭＳ Ｐゴシック" panose="020B0600070205080204" pitchFamily="50" charset="-128"/>
            <a:ea typeface="ＭＳ Ｐゴシック" panose="020B0600070205080204" pitchFamily="50" charset="-128"/>
          </a:endParaRPr>
        </a:p>
      </cdr:txBody>
    </cdr:sp>
  </cdr:relSizeAnchor>
</c:userShapes>
</file>

<file path=ppt/drawings/drawing15.xml><?xml version="1.0" encoding="utf-8"?>
<c:userShapes xmlns:c="http://schemas.openxmlformats.org/drawingml/2006/chart">
  <cdr:absSizeAnchor xmlns:cdr="http://schemas.openxmlformats.org/drawingml/2006/chartDrawing">
    <cdr:from>
      <cdr:x>0.5408</cdr:x>
      <cdr:y>0.75764</cdr:y>
    </cdr:from>
    <cdr:ext cx="2165604" cy="307954"/>
    <cdr:grpSp>
      <cdr:nvGrpSpPr>
        <cdr:cNvPr id="7" name="グループ化 6"/>
        <cdr:cNvGrpSpPr/>
      </cdr:nvGrpSpPr>
      <cdr:grpSpPr>
        <a:xfrm xmlns:a="http://schemas.openxmlformats.org/drawingml/2006/main">
          <a:off x="3812119" y="3049903"/>
          <a:ext cx="2165604" cy="307954"/>
          <a:chOff x="50800" y="3454400"/>
          <a:chExt cx="2165604" cy="307955"/>
        </a:xfrm>
      </cdr:grpSpPr>
      <cdr:sp macro="" textlink="">
        <cdr:nvSpPr>
          <cdr:cNvPr id="2" name="正方形/長方形 1"/>
          <cdr:cNvSpPr/>
        </cdr:nvSpPr>
        <cdr:spPr>
          <a:xfrm xmlns:a="http://schemas.openxmlformats.org/drawingml/2006/main">
            <a:off x="50800" y="3454400"/>
            <a:ext cx="2165604" cy="307955"/>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sz="700"/>
          </a:p>
        </cdr:txBody>
      </cdr:sp>
      <cdr:sp macro="" textlink="">
        <cdr:nvSpPr>
          <cdr:cNvPr id="3" name="テキスト ボックス 2"/>
          <cdr:cNvSpPr txBox="1"/>
        </cdr:nvSpPr>
        <cdr:spPr>
          <a:xfrm xmlns:a="http://schemas.openxmlformats.org/drawingml/2006/main">
            <a:off x="174755" y="3517899"/>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4" name="テキスト ボックス 3"/>
          <cdr:cNvSpPr txBox="1"/>
        </cdr:nvSpPr>
        <cdr:spPr>
          <a:xfrm xmlns:a="http://schemas.openxmlformats.org/drawingml/2006/main">
            <a:off x="403355" y="3530599"/>
            <a:ext cx="493725"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男性</a:t>
            </a:r>
            <a:r>
              <a:rPr lang="en-US" altLang="ja-JP" sz="700" dirty="0">
                <a:latin typeface="ＭＳ ゴシック" panose="020B0609070205080204" pitchFamily="49" charset="-128"/>
                <a:ea typeface="ＭＳ ゴシック" panose="020B0609070205080204" pitchFamily="49" charset="-128"/>
              </a:rPr>
              <a:t>(n=292)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189231" y="3517899"/>
            <a:ext cx="177799" cy="177799"/>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6" name="テキスト ボックス 5"/>
          <cdr:cNvSpPr txBox="1"/>
        </cdr:nvSpPr>
        <cdr:spPr>
          <a:xfrm xmlns:a="http://schemas.openxmlformats.org/drawingml/2006/main">
            <a:off x="1417831" y="3530599"/>
            <a:ext cx="493725"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女性</a:t>
            </a:r>
            <a:r>
              <a:rPr lang="en-US" altLang="ja-JP" sz="700" dirty="0">
                <a:latin typeface="ＭＳ ゴシック" panose="020B0609070205080204" pitchFamily="49" charset="-128"/>
                <a:ea typeface="ＭＳ ゴシック" panose="020B0609070205080204" pitchFamily="49" charset="-128"/>
              </a:rPr>
              <a:t>(n=341)</a:t>
            </a:r>
            <a:endParaRPr lang="ja-JP" altLang="en-US" sz="700" dirty="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0.04</cdr:x>
      <cdr:y>0.15</cdr:y>
    </cdr:from>
    <cdr:to>
      <cdr:x>0.50667</cdr:x>
      <cdr:y>0.73333</cdr:y>
    </cdr:to>
    <cdr:grpSp>
      <cdr:nvGrpSpPr>
        <cdr:cNvPr id="15" name="グループ化 14"/>
        <cdr:cNvGrpSpPr/>
      </cdr:nvGrpSpPr>
      <cdr:grpSpPr>
        <a:xfrm xmlns:a="http://schemas.openxmlformats.org/drawingml/2006/main">
          <a:off x="281961" y="603830"/>
          <a:ext cx="3289575" cy="2348212"/>
          <a:chOff x="304800" y="685800"/>
          <a:chExt cx="3556000" cy="2667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精神科や心療内科等の医療機関</a:t>
            </a:r>
          </a:p>
        </cdr:txBody>
      </cdr:sp>
      <cdr:sp macro="" textlink="">
        <cdr:nvSpPr>
          <cdr:cNvPr id="9" name="テキスト ボックス 8"/>
          <cdr:cNvSpPr txBox="1"/>
        </cdr:nvSpPr>
        <cdr:spPr>
          <a:xfrm xmlns:a="http://schemas.openxmlformats.org/drawingml/2006/main">
            <a:off x="304800" y="106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かかりつけの医療機関（精神科や心療内科等を除く）</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保健所等公的機関</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メンタルヘルスに関する電話相談やＳＮＳ相談の窓口</a:t>
            </a:r>
          </a:p>
        </cdr:txBody>
      </cdr:sp>
      <cdr:sp macro="" textlink="">
        <cdr:nvSpPr>
          <cdr:cNvPr id="12" name="テキスト ボックス 11"/>
          <cdr:cNvSpPr txBox="1"/>
        </cdr:nvSpPr>
        <cdr:spPr>
          <a:xfrm xmlns:a="http://schemas.openxmlformats.org/drawingml/2006/main">
            <a:off x="304800" y="220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利用していない</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無回答</a:t>
            </a:r>
          </a:p>
        </cdr:txBody>
      </cdr:sp>
    </cdr:grpSp>
  </cdr:relSizeAnchor>
  <cdr:relSizeAnchor xmlns:cdr="http://schemas.openxmlformats.org/drawingml/2006/chartDrawing">
    <cdr:from>
      <cdr:x>0.22397</cdr:x>
      <cdr:y>0.04159</cdr:y>
    </cdr:from>
    <cdr:to>
      <cdr:x>0.62436</cdr:x>
      <cdr:y>0.1024</cdr:y>
    </cdr:to>
    <cdr:sp macro="" textlink="">
      <cdr:nvSpPr>
        <cdr:cNvPr id="17" name="テキスト ボックス 31"/>
        <cdr:cNvSpPr txBox="1"/>
      </cdr:nvSpPr>
      <cdr:spPr>
        <a:xfrm xmlns:a="http://schemas.openxmlformats.org/drawingml/2006/main">
          <a:off x="1578740" y="167408"/>
          <a:ext cx="2822383" cy="24478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050" b="1" dirty="0">
              <a:latin typeface="ＭＳ Ｐゴシック" panose="020B0600070205080204" pitchFamily="50" charset="-128"/>
              <a:ea typeface="ＭＳ Ｐゴシック" panose="020B0600070205080204" pitchFamily="50" charset="-128"/>
            </a:rPr>
            <a:t>利用</a:t>
          </a:r>
          <a:r>
            <a:rPr kumimoji="1" lang="ja-JP" altLang="en-US" sz="1050" b="1" dirty="0" smtClean="0">
              <a:latin typeface="ＭＳ Ｐゴシック" panose="020B0600070205080204" pitchFamily="50" charset="-128"/>
              <a:ea typeface="ＭＳ Ｐゴシック" panose="020B0600070205080204" pitchFamily="50" charset="-128"/>
            </a:rPr>
            <a:t>した相談機関</a:t>
          </a:r>
          <a:endParaRPr kumimoji="1" lang="ja-JP" altLang="en-US" sz="1050" b="1" dirty="0">
            <a:latin typeface="ＭＳ Ｐゴシック" panose="020B0600070205080204" pitchFamily="50" charset="-128"/>
            <a:ea typeface="ＭＳ Ｐゴシック" panose="020B0600070205080204" pitchFamily="50" charset="-128"/>
          </a:endParaRPr>
        </a:p>
      </cdr:txBody>
    </cdr:sp>
  </cdr:relSizeAnchor>
  <cdr:relSizeAnchor xmlns:cdr="http://schemas.openxmlformats.org/drawingml/2006/chartDrawing">
    <cdr:from>
      <cdr:x>0.38169</cdr:x>
      <cdr:y>0.06274</cdr:y>
    </cdr:from>
    <cdr:to>
      <cdr:x>0.5523</cdr:x>
      <cdr:y>0.11243</cdr:y>
    </cdr:to>
    <cdr:sp macro="" textlink="">
      <cdr:nvSpPr>
        <cdr:cNvPr id="18" name="テキスト ボックス 22"/>
        <cdr:cNvSpPr txBox="1"/>
      </cdr:nvSpPr>
      <cdr:spPr>
        <a:xfrm xmlns:a="http://schemas.openxmlformats.org/drawingml/2006/main">
          <a:off x="2690519" y="252547"/>
          <a:ext cx="1202663"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700" dirty="0" smtClean="0"/>
            <a:t>（複数回答可）</a:t>
          </a:r>
          <a:endParaRPr kumimoji="1" lang="ja-JP" altLang="en-US" sz="700" dirty="0"/>
        </a:p>
      </cdr:txBody>
    </cdr:sp>
  </cdr:relSizeAnchor>
</c:userShapes>
</file>

<file path=ppt/drawings/drawing16.xml><?xml version="1.0" encoding="utf-8"?>
<c:userShapes xmlns:c="http://schemas.openxmlformats.org/drawingml/2006/chart">
  <cdr:absSizeAnchor xmlns:cdr="http://schemas.openxmlformats.org/drawingml/2006/chartDrawing">
    <cdr:from>
      <cdr:x>0.48101</cdr:x>
      <cdr:y>0.84585</cdr:y>
    </cdr:from>
    <cdr:ext cx="2165604" cy="305357"/>
    <cdr:grpSp>
      <cdr:nvGrpSpPr>
        <cdr:cNvPr id="7" name="グループ化 6"/>
        <cdr:cNvGrpSpPr/>
      </cdr:nvGrpSpPr>
      <cdr:grpSpPr>
        <a:xfrm xmlns:a="http://schemas.openxmlformats.org/drawingml/2006/main">
          <a:off x="2340628" y="4779651"/>
          <a:ext cx="2165604" cy="305357"/>
          <a:chOff x="-129488" y="6155431"/>
          <a:chExt cx="2165604" cy="305362"/>
        </a:xfrm>
      </cdr:grpSpPr>
      <cdr:sp macro="" textlink="">
        <cdr:nvSpPr>
          <cdr:cNvPr id="2" name="正方形/長方形 1"/>
          <cdr:cNvSpPr/>
        </cdr:nvSpPr>
        <cdr:spPr>
          <a:xfrm xmlns:a="http://schemas.openxmlformats.org/drawingml/2006/main">
            <a:off x="-129488" y="6155431"/>
            <a:ext cx="2165604" cy="305362"/>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sz="700"/>
          </a:p>
        </cdr:txBody>
      </cdr:sp>
      <cdr:sp macro="" textlink="">
        <cdr:nvSpPr>
          <cdr:cNvPr id="3" name="テキスト ボックス 2"/>
          <cdr:cNvSpPr txBox="1"/>
        </cdr:nvSpPr>
        <cdr:spPr>
          <a:xfrm xmlns:a="http://schemas.openxmlformats.org/drawingml/2006/main">
            <a:off x="174755" y="6244680"/>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4" name="テキスト ボックス 3"/>
          <cdr:cNvSpPr txBox="1"/>
        </cdr:nvSpPr>
        <cdr:spPr>
          <a:xfrm xmlns:a="http://schemas.openxmlformats.org/drawingml/2006/main">
            <a:off x="403355" y="6257380"/>
            <a:ext cx="493725"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男性</a:t>
            </a:r>
            <a:r>
              <a:rPr lang="en-US" altLang="ja-JP" sz="700" dirty="0">
                <a:latin typeface="ＭＳ ゴシック" panose="020B0609070205080204" pitchFamily="49" charset="-128"/>
                <a:ea typeface="ＭＳ ゴシック" panose="020B0609070205080204" pitchFamily="49" charset="-128"/>
              </a:rPr>
              <a:t>(n=168)</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189231" y="6235155"/>
            <a:ext cx="177799" cy="177800"/>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6" name="テキスト ボックス 5"/>
          <cdr:cNvSpPr txBox="1"/>
        </cdr:nvSpPr>
        <cdr:spPr>
          <a:xfrm xmlns:a="http://schemas.openxmlformats.org/drawingml/2006/main">
            <a:off x="1417831" y="6247855"/>
            <a:ext cx="493725"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a:latin typeface="ＭＳ ゴシック" panose="020B0609070205080204" pitchFamily="49" charset="-128"/>
                <a:ea typeface="ＭＳ ゴシック" panose="020B0609070205080204" pitchFamily="49" charset="-128"/>
              </a:rPr>
              <a:t>女性</a:t>
            </a:r>
            <a:r>
              <a:rPr lang="en-US" altLang="ja-JP" sz="700">
                <a:latin typeface="ＭＳ ゴシック" panose="020B0609070205080204" pitchFamily="49" charset="-128"/>
                <a:ea typeface="ＭＳ ゴシック" panose="020B0609070205080204" pitchFamily="49" charset="-128"/>
              </a:rPr>
              <a:t>(n=207)</a:t>
            </a:r>
            <a:endParaRPr lang="ja-JP" altLang="en-US" sz="70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0.00625</cdr:x>
      <cdr:y>0.09474</cdr:y>
    </cdr:from>
    <cdr:to>
      <cdr:x>0.50667</cdr:x>
      <cdr:y>0.83158</cdr:y>
    </cdr:to>
    <cdr:grpSp>
      <cdr:nvGrpSpPr>
        <cdr:cNvPr id="22" name="グループ化 21"/>
        <cdr:cNvGrpSpPr/>
      </cdr:nvGrpSpPr>
      <cdr:grpSpPr>
        <a:xfrm xmlns:a="http://schemas.openxmlformats.org/drawingml/2006/main">
          <a:off x="30413" y="535348"/>
          <a:ext cx="2435078" cy="4163667"/>
          <a:chOff x="304800" y="685800"/>
          <a:chExt cx="3556000" cy="5334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精神的な悩みを話すことに抵抗があるから</a:t>
            </a:r>
          </a:p>
        </cdr:txBody>
      </cdr:sp>
      <cdr:sp macro="" textlink="">
        <cdr:nvSpPr>
          <cdr:cNvPr id="9" name="テキスト ボックス 8"/>
          <cdr:cNvSpPr txBox="1"/>
        </cdr:nvSpPr>
        <cdr:spPr>
          <a:xfrm xmlns:a="http://schemas.openxmlformats.org/drawingml/2006/main">
            <a:off x="304800" y="106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お金がかかることは避けたいから</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どこを利用したらよいかわからなかったから</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根本的な問題の解決にはならないから</a:t>
            </a:r>
          </a:p>
        </cdr:txBody>
      </cdr:sp>
      <cdr:sp macro="" textlink="">
        <cdr:nvSpPr>
          <cdr:cNvPr id="12" name="テキスト ボックス 11"/>
          <cdr:cNvSpPr txBox="1"/>
        </cdr:nvSpPr>
        <cdr:spPr>
          <a:xfrm xmlns:a="http://schemas.openxmlformats.org/drawingml/2006/main">
            <a:off x="304800" y="220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何もしなくても症状が軽減したから</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身近な人に相談できたから</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病院等に相談したかったが相談するハードルが高く感じられたから</a:t>
            </a:r>
          </a:p>
        </cdr:txBody>
      </cdr:sp>
      <cdr:sp macro="" textlink="">
        <cdr:nvSpPr>
          <cdr:cNvPr id="15" name="テキスト ボックス 14"/>
          <cdr:cNvSpPr txBox="1"/>
        </cdr:nvSpPr>
        <cdr:spPr>
          <a:xfrm xmlns:a="http://schemas.openxmlformats.org/drawingml/2006/main">
            <a:off x="304800" y="3352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時間の都合がつかなかったから</a:t>
            </a:r>
          </a:p>
        </cdr:txBody>
      </cdr:sp>
      <cdr:sp macro="" textlink="">
        <cdr:nvSpPr>
          <cdr:cNvPr id="16" name="テキスト ボックス 15"/>
          <cdr:cNvSpPr txBox="1"/>
        </cdr:nvSpPr>
        <cdr:spPr>
          <a:xfrm xmlns:a="http://schemas.openxmlformats.org/drawingml/2006/main">
            <a:off x="304800" y="3733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治療をしなくても、ほとんどのうつ病は自然に治ると思ったから</a:t>
            </a:r>
          </a:p>
        </cdr:txBody>
      </cdr:sp>
      <cdr:sp macro="" textlink="">
        <cdr:nvSpPr>
          <cdr:cNvPr id="17" name="テキスト ボックス 16"/>
          <cdr:cNvSpPr txBox="1"/>
        </cdr:nvSpPr>
        <cdr:spPr>
          <a:xfrm xmlns:a="http://schemas.openxmlformats.org/drawingml/2006/main">
            <a:off x="304800" y="4114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インターネット等で対応策を検索できたから</a:t>
            </a:r>
          </a:p>
        </cdr:txBody>
      </cdr:sp>
      <cdr:sp macro="" textlink="">
        <cdr:nvSpPr>
          <cdr:cNvPr id="18" name="テキスト ボックス 17"/>
          <cdr:cNvSpPr txBox="1"/>
        </cdr:nvSpPr>
        <cdr:spPr>
          <a:xfrm xmlns:a="http://schemas.openxmlformats.org/drawingml/2006/main">
            <a:off x="304800" y="449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過去に利用して嫌な思いをした、又は症状がよくならなかったから</a:t>
            </a:r>
          </a:p>
        </cdr:txBody>
      </cdr:sp>
      <cdr:sp macro="" textlink="">
        <cdr:nvSpPr>
          <cdr:cNvPr id="19" name="テキスト ボックス 18"/>
          <cdr:cNvSpPr txBox="1"/>
        </cdr:nvSpPr>
        <cdr:spPr>
          <a:xfrm xmlns:a="http://schemas.openxmlformats.org/drawingml/2006/main">
            <a:off x="304800" y="487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20" name="テキスト ボックス 19"/>
          <cdr:cNvSpPr txBox="1"/>
        </cdr:nvSpPr>
        <cdr:spPr>
          <a:xfrm xmlns:a="http://schemas.openxmlformats.org/drawingml/2006/main">
            <a:off x="304800" y="525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わからない</a:t>
            </a:r>
          </a:p>
        </cdr:txBody>
      </cdr:sp>
      <cdr:sp macro="" textlink="">
        <cdr:nvSpPr>
          <cdr:cNvPr id="21" name="テキスト ボックス 20"/>
          <cdr:cNvSpPr txBox="1"/>
        </cdr:nvSpPr>
        <cdr:spPr>
          <a:xfrm xmlns:a="http://schemas.openxmlformats.org/drawingml/2006/main">
            <a:off x="304800" y="563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無回答</a:t>
            </a:r>
          </a:p>
        </cdr:txBody>
      </cdr:sp>
    </cdr:grpSp>
  </cdr:relSizeAnchor>
</c:userShapes>
</file>

<file path=ppt/drawings/drawing17.xml><?xml version="1.0" encoding="utf-8"?>
<c:userShapes xmlns:c="http://schemas.openxmlformats.org/drawingml/2006/chart">
  <cdr:absSizeAnchor xmlns:cdr="http://schemas.openxmlformats.org/drawingml/2006/chartDrawing">
    <cdr:from>
      <cdr:x>0.36698</cdr:x>
      <cdr:y>0.34112</cdr:y>
    </cdr:from>
    <cdr:ext cx="538609" cy="215444"/>
    <cdr:sp macro="" textlink="">
      <cdr:nvSpPr>
        <cdr:cNvPr id="2" name="項目0"/>
        <cdr:cNvSpPr txBox="1"/>
      </cdr:nvSpPr>
      <cdr:spPr>
        <a:xfrm xmlns:a="http://schemas.openxmlformats.org/drawingml/2006/main">
          <a:off x="3169239" y="792793"/>
          <a:ext cx="538609" cy="215444"/>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影響が</a:t>
          </a:r>
          <a:endParaRPr lang="en-US" altLang="ja-JP" sz="700" dirty="0">
            <a:latin typeface="ＭＳ ゴシック" panose="020B0609070205080204" pitchFamily="49" charset="-128"/>
            <a:ea typeface="ＭＳ ゴシック" panose="020B0609070205080204" pitchFamily="49" charset="-128"/>
          </a:endParaRPr>
        </a:p>
        <a:p xmlns:a="http://schemas.openxmlformats.org/drawingml/2006/main">
          <a:r>
            <a:rPr lang="ja-JP" altLang="en-US" sz="700" dirty="0">
              <a:latin typeface="ＭＳ ゴシック" panose="020B0609070205080204" pitchFamily="49" charset="-128"/>
              <a:ea typeface="ＭＳ ゴシック" panose="020B0609070205080204" pitchFamily="49" charset="-128"/>
            </a:rPr>
            <a:t>あったと思う</a:t>
          </a:r>
        </a:p>
      </cdr:txBody>
    </cdr:sp>
  </cdr:absSizeAnchor>
  <cdr:absSizeAnchor xmlns:cdr="http://schemas.openxmlformats.org/drawingml/2006/chartDrawing">
    <cdr:from>
      <cdr:x>0.57061</cdr:x>
      <cdr:y>0.39708</cdr:y>
    </cdr:from>
    <cdr:ext cx="628377" cy="107722"/>
    <cdr:sp macro="" textlink="">
      <cdr:nvSpPr>
        <cdr:cNvPr id="3" name="項目0"/>
        <cdr:cNvSpPr txBox="1"/>
      </cdr:nvSpPr>
      <cdr:spPr>
        <a:xfrm xmlns:a="http://schemas.openxmlformats.org/drawingml/2006/main">
          <a:off x="4927788" y="922863"/>
          <a:ext cx="628377"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影響はなかった</a:t>
          </a:r>
        </a:p>
      </cdr:txBody>
    </cdr:sp>
  </cdr:absSizeAnchor>
  <cdr:absSizeAnchor xmlns:cdr="http://schemas.openxmlformats.org/drawingml/2006/chartDrawing">
    <cdr:from>
      <cdr:x>0.79768</cdr:x>
      <cdr:y>0.31989</cdr:y>
    </cdr:from>
    <cdr:ext cx="448841" cy="107722"/>
    <cdr:sp macro="" textlink="">
      <cdr:nvSpPr>
        <cdr:cNvPr id="4" name="項目0"/>
        <cdr:cNvSpPr txBox="1"/>
      </cdr:nvSpPr>
      <cdr:spPr>
        <a:xfrm xmlns:a="http://schemas.openxmlformats.org/drawingml/2006/main">
          <a:off x="6888739" y="648265"/>
          <a:ext cx="448841"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わからない</a:t>
          </a:r>
          <a:endParaRPr lang="ja-JP" altLang="en-US" sz="900" dirty="0">
            <a:latin typeface="ＭＳ ゴシック" panose="020B0609070205080204" pitchFamily="49" charset="-128"/>
            <a:ea typeface="ＭＳ ゴシック" panose="020B0609070205080204" pitchFamily="49" charset="-128"/>
          </a:endParaRPr>
        </a:p>
      </cdr:txBody>
    </cdr:sp>
  </cdr:absSizeAnchor>
  <cdr:absSizeAnchor xmlns:cdr="http://schemas.openxmlformats.org/drawingml/2006/chartDrawing">
    <cdr:from>
      <cdr:x>0.84908</cdr:x>
      <cdr:y>0.40039</cdr:y>
    </cdr:from>
    <cdr:ext cx="230832" cy="92333"/>
    <cdr:sp macro="" textlink="">
      <cdr:nvSpPr>
        <cdr:cNvPr id="5" name="項目0"/>
        <cdr:cNvSpPr txBox="1"/>
      </cdr:nvSpPr>
      <cdr:spPr>
        <a:xfrm xmlns:a="http://schemas.openxmlformats.org/drawingml/2006/main">
          <a:off x="7332655" y="930556"/>
          <a:ext cx="230832" cy="92333"/>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600" dirty="0">
              <a:latin typeface="ＭＳ ゴシック" panose="020B0609070205080204" pitchFamily="49" charset="-128"/>
              <a:ea typeface="ＭＳ ゴシック" panose="020B0609070205080204" pitchFamily="49" charset="-128"/>
            </a:rPr>
            <a:t>無回答</a:t>
          </a:r>
          <a:endParaRPr lang="ja-JP" altLang="en-US" sz="900" dirty="0">
            <a:latin typeface="ＭＳ ゴシック" panose="020B0609070205080204" pitchFamily="49" charset="-128"/>
            <a:ea typeface="ＭＳ ゴシック" panose="020B0609070205080204" pitchFamily="49" charset="-128"/>
          </a:endParaRPr>
        </a:p>
      </cdr:txBody>
    </cdr:sp>
  </cdr:absSizeAnchor>
  <cdr:relSizeAnchor xmlns:cdr="http://schemas.openxmlformats.org/drawingml/2006/chartDrawing">
    <cdr:from>
      <cdr:x>0.82998</cdr:x>
      <cdr:y>0.3651</cdr:y>
    </cdr:from>
    <cdr:to>
      <cdr:x>0.82998</cdr:x>
      <cdr:y>0.46038</cdr:y>
    </cdr:to>
    <cdr:cxnSp macro="">
      <cdr:nvCxnSpPr>
        <cdr:cNvPr id="6" name="直線矢印コネクタ 5">
          <a:extLst xmlns:a="http://schemas.openxmlformats.org/drawingml/2006/main">
            <a:ext uri="{FF2B5EF4-FFF2-40B4-BE49-F238E27FC236}">
              <a16:creationId xmlns:a16="http://schemas.microsoft.com/office/drawing/2014/main" id="{1DB57BA2-B88F-4CE9-A23F-310C3ED679FC}"/>
            </a:ext>
          </a:extLst>
        </cdr:cNvPr>
        <cdr:cNvCxnSpPr/>
      </cdr:nvCxnSpPr>
      <cdr:spPr>
        <a:xfrm xmlns:a="http://schemas.openxmlformats.org/drawingml/2006/main">
          <a:off x="7167685" y="848540"/>
          <a:ext cx="0" cy="221435"/>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0.03529</cdr:x>
      <cdr:y>0.43169</cdr:y>
    </cdr:from>
    <cdr:to>
      <cdr:x>0.36471</cdr:x>
      <cdr:y>0.77322</cdr:y>
    </cdr:to>
    <cdr:grpSp>
      <cdr:nvGrpSpPr>
        <cdr:cNvPr id="9" name="グループ化 8">
          <a:extLst xmlns:a="http://schemas.openxmlformats.org/drawingml/2006/main">
            <a:ext uri="{FF2B5EF4-FFF2-40B4-BE49-F238E27FC236}">
              <a16:creationId xmlns:a16="http://schemas.microsoft.com/office/drawing/2014/main" id="{0DBA4F64-00DB-43DF-96A0-2967C5079FB1}"/>
            </a:ext>
          </a:extLst>
        </cdr:cNvPr>
        <cdr:cNvGrpSpPr/>
      </cdr:nvGrpSpPr>
      <cdr:grpSpPr>
        <a:xfrm xmlns:a="http://schemas.openxmlformats.org/drawingml/2006/main">
          <a:off x="304764" y="874844"/>
          <a:ext cx="2844872" cy="692129"/>
          <a:chOff x="304800" y="1003300"/>
          <a:chExt cx="2844800" cy="793750"/>
        </a:xfrm>
      </cdr:grpSpPr>
      <cdr:sp macro="" textlink="">
        <cdr:nvSpPr>
          <cdr:cNvPr id="7" name="テキスト ボックス 6"/>
          <cdr:cNvSpPr txBox="1"/>
        </cdr:nvSpPr>
        <cdr:spPr>
          <a:xfrm xmlns:a="http://schemas.openxmlformats.org/drawingml/2006/main">
            <a:off x="304800" y="10033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男性
</a:t>
            </a:r>
            <a:r>
              <a:rPr lang="en-US" altLang="ja-JP" sz="700" dirty="0">
                <a:latin typeface="ＭＳ ゴシック" panose="020B0609070205080204" pitchFamily="49" charset="-128"/>
                <a:ea typeface="ＭＳ ゴシック" panose="020B0609070205080204" pitchFamily="49" charset="-128"/>
              </a:rPr>
              <a:t>(n=364)</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8" name="テキスト ボックス 7"/>
          <cdr:cNvSpPr txBox="1"/>
        </cdr:nvSpPr>
        <cdr:spPr>
          <a:xfrm xmlns:a="http://schemas.openxmlformats.org/drawingml/2006/main">
            <a:off x="304800" y="13970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女性
</a:t>
            </a:r>
            <a:r>
              <a:rPr lang="en-US" altLang="ja-JP" sz="700" dirty="0">
                <a:latin typeface="ＭＳ ゴシック" panose="020B0609070205080204" pitchFamily="49" charset="-128"/>
                <a:ea typeface="ＭＳ ゴシック" panose="020B0609070205080204" pitchFamily="49" charset="-128"/>
              </a:rPr>
              <a:t>(n=439)</a:t>
            </a:r>
            <a:endParaRPr lang="ja-JP" altLang="en-US" sz="700" dirty="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0.36024</cdr:x>
      <cdr:y>0.74863</cdr:y>
    </cdr:from>
    <cdr:to>
      <cdr:x>0.90316</cdr:x>
      <cdr:y>0.89598</cdr:y>
    </cdr:to>
    <cdr:grpSp>
      <cdr:nvGrpSpPr>
        <cdr:cNvPr id="17" name="グループ化 16">
          <a:extLst xmlns:a="http://schemas.openxmlformats.org/drawingml/2006/main">
            <a:ext uri="{FF2B5EF4-FFF2-40B4-BE49-F238E27FC236}">
              <a16:creationId xmlns:a16="http://schemas.microsoft.com/office/drawing/2014/main" id="{D34CD075-292E-42A6-A3DC-7119058338AB}"/>
            </a:ext>
          </a:extLst>
        </cdr:cNvPr>
        <cdr:cNvGrpSpPr/>
      </cdr:nvGrpSpPr>
      <cdr:grpSpPr>
        <a:xfrm xmlns:a="http://schemas.openxmlformats.org/drawingml/2006/main">
          <a:off x="3111054" y="1517142"/>
          <a:ext cx="4688594" cy="298619"/>
          <a:chOff x="3111025" y="1739900"/>
          <a:chExt cx="4688593" cy="342445"/>
        </a:xfrm>
      </cdr:grpSpPr>
      <cdr:sp macro="" textlink="">
        <cdr:nvSpPr>
          <cdr:cNvPr id="10" name="テキスト ボックス 9"/>
          <cdr:cNvSpPr txBox="1"/>
        </cdr:nvSpPr>
        <cdr:spPr>
          <a:xfrm xmlns:a="http://schemas.openxmlformats.org/drawingml/2006/main">
            <a:off x="7480300" y="1739900"/>
            <a:ext cx="319318" cy="215444"/>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1" name="テキスト ボックス 10"/>
          <cdr:cNvSpPr txBox="1"/>
        </cdr:nvSpPr>
        <cdr:spPr>
          <a:xfrm xmlns:a="http://schemas.openxmlformats.org/drawingml/2006/main">
            <a:off x="3111025" y="1866901"/>
            <a:ext cx="229550" cy="215444"/>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12" name="テキスト ボックス 11"/>
          <cdr:cNvSpPr txBox="1"/>
        </cdr:nvSpPr>
        <cdr:spPr>
          <a:xfrm xmlns:a="http://schemas.openxmlformats.org/drawingml/2006/main">
            <a:off x="3926783" y="1866901"/>
            <a:ext cx="274434" cy="215444"/>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20</a:t>
            </a:r>
            <a:endParaRPr lang="ja-JP" altLang="en-US" sz="700">
              <a:latin typeface="ＭＳ ゴシック" panose="020B0609070205080204" pitchFamily="49" charset="-128"/>
            </a:endParaRPr>
          </a:p>
        </cdr:txBody>
      </cdr:sp>
      <cdr:sp macro="" textlink="">
        <cdr:nvSpPr>
          <cdr:cNvPr id="13" name="テキスト ボックス 12"/>
          <cdr:cNvSpPr txBox="1"/>
        </cdr:nvSpPr>
        <cdr:spPr>
          <a:xfrm xmlns:a="http://schemas.openxmlformats.org/drawingml/2006/main">
            <a:off x="4764983" y="1866901"/>
            <a:ext cx="274434" cy="215444"/>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40</a:t>
            </a:r>
            <a:endParaRPr lang="ja-JP" altLang="en-US" sz="700" dirty="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5603183" y="1866901"/>
            <a:ext cx="274434" cy="215444"/>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15" name="テキスト ボックス 14"/>
          <cdr:cNvSpPr txBox="1"/>
        </cdr:nvSpPr>
        <cdr:spPr>
          <a:xfrm xmlns:a="http://schemas.openxmlformats.org/drawingml/2006/main">
            <a:off x="6441383" y="1866901"/>
            <a:ext cx="274434" cy="215444"/>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7257141" y="1866901"/>
            <a:ext cx="319318" cy="215444"/>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100</a:t>
            </a:r>
            <a:endParaRPr lang="ja-JP" altLang="en-US" sz="700" dirty="0">
              <a:latin typeface="ＭＳ ゴシック" panose="020B0609070205080204" pitchFamily="49" charset="-128"/>
            </a:endParaRPr>
          </a:p>
        </cdr:txBody>
      </cdr:sp>
    </cdr:grpSp>
  </cdr:relSizeAnchor>
  <cdr:relSizeAnchor xmlns:cdr="http://schemas.openxmlformats.org/drawingml/2006/chartDrawing">
    <cdr:from>
      <cdr:x>0.35933</cdr:x>
      <cdr:y>0.23205</cdr:y>
    </cdr:from>
    <cdr:to>
      <cdr:x>0.80175</cdr:x>
      <cdr:y>0.3413</cdr:y>
    </cdr:to>
    <cdr:sp macro="" textlink="">
      <cdr:nvSpPr>
        <cdr:cNvPr id="18" name="テキスト ボックス 16"/>
        <cdr:cNvSpPr txBox="1"/>
      </cdr:nvSpPr>
      <cdr:spPr>
        <a:xfrm xmlns:a="http://schemas.openxmlformats.org/drawingml/2006/main">
          <a:off x="3103173" y="470265"/>
          <a:ext cx="3820768" cy="2214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050" b="1" dirty="0">
              <a:latin typeface="ＭＳ Ｐゴシック" panose="020B0600070205080204" pitchFamily="50" charset="-128"/>
              <a:ea typeface="ＭＳ Ｐゴシック" panose="020B0600070205080204" pitchFamily="50" charset="-128"/>
            </a:rPr>
            <a:t>自殺を考える原因として新型コロナ感染症拡大の影響の有無</a:t>
          </a:r>
        </a:p>
      </cdr:txBody>
    </cdr:sp>
  </cdr:relSizeAnchor>
</c:userShapes>
</file>

<file path=ppt/drawings/drawing18.xml><?xml version="1.0" encoding="utf-8"?>
<c:userShapes xmlns:c="http://schemas.openxmlformats.org/drawingml/2006/chart">
  <cdr:absSizeAnchor xmlns:cdr="http://schemas.openxmlformats.org/drawingml/2006/chartDrawing">
    <cdr:from>
      <cdr:x>0.37453</cdr:x>
      <cdr:y>0.24219</cdr:y>
    </cdr:from>
    <cdr:ext cx="538609" cy="215444"/>
    <cdr:sp macro="" textlink="">
      <cdr:nvSpPr>
        <cdr:cNvPr id="2" name="項目0"/>
        <cdr:cNvSpPr txBox="1"/>
      </cdr:nvSpPr>
      <cdr:spPr>
        <a:xfrm xmlns:a="http://schemas.openxmlformats.org/drawingml/2006/main">
          <a:off x="3234441" y="792783"/>
          <a:ext cx="538609" cy="215444"/>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影響が</a:t>
          </a:r>
          <a:endParaRPr lang="en-US" altLang="ja-JP" sz="700" dirty="0">
            <a:latin typeface="ＭＳ ゴシック" panose="020B0609070205080204" pitchFamily="49" charset="-128"/>
            <a:ea typeface="ＭＳ ゴシック" panose="020B0609070205080204" pitchFamily="49" charset="-128"/>
          </a:endParaRPr>
        </a:p>
        <a:p xmlns:a="http://schemas.openxmlformats.org/drawingml/2006/main">
          <a:r>
            <a:rPr lang="ja-JP" altLang="en-US" sz="700" dirty="0">
              <a:latin typeface="ＭＳ ゴシック" panose="020B0609070205080204" pitchFamily="49" charset="-128"/>
              <a:ea typeface="ＭＳ ゴシック" panose="020B0609070205080204" pitchFamily="49" charset="-128"/>
            </a:rPr>
            <a:t>あったと思う</a:t>
          </a:r>
        </a:p>
      </cdr:txBody>
    </cdr:sp>
  </cdr:absSizeAnchor>
  <cdr:absSizeAnchor xmlns:cdr="http://schemas.openxmlformats.org/drawingml/2006/chartDrawing">
    <cdr:from>
      <cdr:x>0.55678</cdr:x>
      <cdr:y>0.28192</cdr:y>
    </cdr:from>
    <cdr:ext cx="628377" cy="107722"/>
    <cdr:sp macro="" textlink="">
      <cdr:nvSpPr>
        <cdr:cNvPr id="3" name="項目0"/>
        <cdr:cNvSpPr txBox="1"/>
      </cdr:nvSpPr>
      <cdr:spPr>
        <a:xfrm xmlns:a="http://schemas.openxmlformats.org/drawingml/2006/main">
          <a:off x="4808352" y="922857"/>
          <a:ext cx="628377"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影響はなかった</a:t>
          </a:r>
        </a:p>
      </cdr:txBody>
    </cdr:sp>
  </cdr:absSizeAnchor>
  <cdr:absSizeAnchor xmlns:cdr="http://schemas.openxmlformats.org/drawingml/2006/chartDrawing">
    <cdr:from>
      <cdr:x>0.76455</cdr:x>
      <cdr:y>0.27901</cdr:y>
    </cdr:from>
    <cdr:ext cx="448841" cy="107722"/>
    <cdr:sp macro="" textlink="">
      <cdr:nvSpPr>
        <cdr:cNvPr id="4" name="項目0"/>
        <cdr:cNvSpPr txBox="1"/>
      </cdr:nvSpPr>
      <cdr:spPr>
        <a:xfrm xmlns:a="http://schemas.openxmlformats.org/drawingml/2006/main">
          <a:off x="6602654" y="913330"/>
          <a:ext cx="448841"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わからない</a:t>
          </a:r>
        </a:p>
      </cdr:txBody>
    </cdr:sp>
  </cdr:absSizeAnchor>
  <cdr:absSizeAnchor xmlns:cdr="http://schemas.openxmlformats.org/drawingml/2006/chartDrawing">
    <cdr:from>
      <cdr:x>0.83624</cdr:x>
      <cdr:y>0.247</cdr:y>
    </cdr:from>
    <cdr:ext cx="269304" cy="107722"/>
    <cdr:sp macro="" textlink="">
      <cdr:nvSpPr>
        <cdr:cNvPr id="5" name="項目0"/>
        <cdr:cNvSpPr txBox="1"/>
      </cdr:nvSpPr>
      <cdr:spPr>
        <a:xfrm xmlns:a="http://schemas.openxmlformats.org/drawingml/2006/main">
          <a:off x="7221769" y="808549"/>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無回答</a:t>
          </a:r>
        </a:p>
      </cdr:txBody>
    </cdr:sp>
  </cdr:absSizeAnchor>
  <cdr:relSizeAnchor xmlns:cdr="http://schemas.openxmlformats.org/drawingml/2006/chartDrawing">
    <cdr:from>
      <cdr:x>0.03529</cdr:x>
      <cdr:y>0.3065</cdr:y>
    </cdr:from>
    <cdr:to>
      <cdr:x>0.36471</cdr:x>
      <cdr:y>0.83957</cdr:y>
    </cdr:to>
    <cdr:grpSp>
      <cdr:nvGrpSpPr>
        <cdr:cNvPr id="12" name="グループ化 11"/>
        <cdr:cNvGrpSpPr/>
      </cdr:nvGrpSpPr>
      <cdr:grpSpPr>
        <a:xfrm xmlns:a="http://schemas.openxmlformats.org/drawingml/2006/main">
          <a:off x="304764" y="807577"/>
          <a:ext cx="2844872" cy="1404551"/>
          <a:chOff x="304800" y="1003300"/>
          <a:chExt cx="2844800" cy="1744980"/>
        </a:xfrm>
      </cdr:grpSpPr>
      <cdr:sp macro="" textlink="">
        <cdr:nvSpPr>
          <cdr:cNvPr id="7" name="テキスト ボックス 6"/>
          <cdr:cNvSpPr txBox="1"/>
        </cdr:nvSpPr>
        <cdr:spPr>
          <a:xfrm xmlns:a="http://schemas.openxmlformats.org/drawingml/2006/main">
            <a:off x="304800" y="10033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dirty="0">
                <a:latin typeface="ＭＳ ゴシック" panose="020B0609070205080204" pitchFamily="49" charset="-128"/>
                <a:ea typeface="ＭＳ ゴシック" panose="020B0609070205080204" pitchFamily="49" charset="-128"/>
              </a:rPr>
              <a:t>18</a:t>
            </a:r>
            <a:r>
              <a:rPr lang="ja-JP" altLang="en-US" sz="700" dirty="0">
                <a:latin typeface="ＭＳ ゴシック" panose="020B0609070205080204" pitchFamily="49" charset="-128"/>
                <a:ea typeface="ＭＳ ゴシック" panose="020B0609070205080204" pitchFamily="49" charset="-128"/>
              </a:rPr>
              <a:t>～</a:t>
            </a:r>
            <a:r>
              <a:rPr lang="en-US" altLang="ja-JP" sz="700" dirty="0">
                <a:latin typeface="ＭＳ ゴシック" panose="020B0609070205080204" pitchFamily="49" charset="-128"/>
                <a:ea typeface="ＭＳ ゴシック" panose="020B0609070205080204" pitchFamily="49" charset="-128"/>
              </a:rPr>
              <a:t>29</a:t>
            </a:r>
            <a:r>
              <a:rPr lang="ja-JP" altLang="en-US" sz="700" dirty="0">
                <a:latin typeface="ＭＳ ゴシック" panose="020B0609070205080204" pitchFamily="49" charset="-128"/>
                <a:ea typeface="ＭＳ ゴシック" panose="020B0609070205080204" pitchFamily="49" charset="-128"/>
              </a:rPr>
              <a:t>歳
</a:t>
            </a:r>
            <a:r>
              <a:rPr lang="en-US" altLang="ja-JP" sz="700" dirty="0">
                <a:latin typeface="ＭＳ ゴシック" panose="020B0609070205080204" pitchFamily="49" charset="-128"/>
                <a:ea typeface="ＭＳ ゴシック" panose="020B0609070205080204" pitchFamily="49" charset="-128"/>
              </a:rPr>
              <a:t>(n=132)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8" name="テキスト ボックス 7"/>
          <cdr:cNvSpPr txBox="1"/>
        </cdr:nvSpPr>
        <cdr:spPr>
          <a:xfrm xmlns:a="http://schemas.openxmlformats.org/drawingml/2006/main">
            <a:off x="304800" y="13462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30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(n=122)</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9" name="テキスト ボックス 8"/>
          <cdr:cNvSpPr txBox="1"/>
        </cdr:nvSpPr>
        <cdr:spPr>
          <a:xfrm xmlns:a="http://schemas.openxmlformats.org/drawingml/2006/main">
            <a:off x="304800" y="17018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40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(n=179)</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10" name="テキスト ボックス 9"/>
          <cdr:cNvSpPr txBox="1"/>
        </cdr:nvSpPr>
        <cdr:spPr>
          <a:xfrm xmlns:a="http://schemas.openxmlformats.org/drawingml/2006/main">
            <a:off x="304800" y="20447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50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(n=135)</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11" name="テキスト ボックス 10"/>
          <cdr:cNvSpPr txBox="1"/>
        </cdr:nvSpPr>
        <cdr:spPr>
          <a:xfrm xmlns:a="http://schemas.openxmlformats.org/drawingml/2006/main">
            <a:off x="304800" y="24003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60</a:t>
            </a:r>
            <a:r>
              <a:rPr lang="ja-JP" altLang="en-US" sz="700">
                <a:latin typeface="ＭＳ ゴシック" panose="020B0609070205080204" pitchFamily="49" charset="-128"/>
                <a:ea typeface="ＭＳ ゴシック" panose="020B0609070205080204" pitchFamily="49" charset="-128"/>
              </a:rPr>
              <a:t>代以上
</a:t>
            </a:r>
            <a:r>
              <a:rPr lang="en-US" altLang="ja-JP" sz="700">
                <a:latin typeface="ＭＳ ゴシック" panose="020B0609070205080204" pitchFamily="49" charset="-128"/>
                <a:ea typeface="ＭＳ ゴシック" panose="020B0609070205080204" pitchFamily="49" charset="-128"/>
              </a:rPr>
              <a:t>(n=238)</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0.36024</cdr:x>
      <cdr:y>0.81862</cdr:y>
    </cdr:from>
    <cdr:to>
      <cdr:x>0.90316</cdr:x>
      <cdr:y>0.91853</cdr:y>
    </cdr:to>
    <cdr:grpSp>
      <cdr:nvGrpSpPr>
        <cdr:cNvPr id="20" name="グループ化 19"/>
        <cdr:cNvGrpSpPr/>
      </cdr:nvGrpSpPr>
      <cdr:grpSpPr>
        <a:xfrm xmlns:a="http://schemas.openxmlformats.org/drawingml/2006/main">
          <a:off x="3111054" y="2156927"/>
          <a:ext cx="4688594" cy="263252"/>
          <a:chOff x="3111025" y="2679700"/>
          <a:chExt cx="4688593" cy="327056"/>
        </a:xfrm>
      </cdr:grpSpPr>
      <cdr:sp macro="" textlink="">
        <cdr:nvSpPr>
          <cdr:cNvPr id="13" name="テキスト ボックス 12"/>
          <cdr:cNvSpPr txBox="1"/>
        </cdr:nvSpPr>
        <cdr:spPr>
          <a:xfrm xmlns:a="http://schemas.openxmlformats.org/drawingml/2006/main">
            <a:off x="7480300" y="2679700"/>
            <a:ext cx="319318"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3111025" y="2806700"/>
            <a:ext cx="229550"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15" name="テキスト ボックス 14"/>
          <cdr:cNvSpPr txBox="1"/>
        </cdr:nvSpPr>
        <cdr:spPr>
          <a:xfrm xmlns:a="http://schemas.openxmlformats.org/drawingml/2006/main">
            <a:off x="3926783" y="2806700"/>
            <a:ext cx="274434"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20</a:t>
            </a:r>
            <a:endParaRPr lang="ja-JP" altLang="en-US" sz="700">
              <a:latin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4764983" y="2806700"/>
            <a:ext cx="274434"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40</a:t>
            </a:r>
            <a:endParaRPr lang="ja-JP" altLang="en-US" sz="700">
              <a:latin typeface="ＭＳ ゴシック" panose="020B0609070205080204" pitchFamily="49" charset="-128"/>
            </a:endParaRPr>
          </a:p>
        </cdr:txBody>
      </cdr:sp>
      <cdr:sp macro="" textlink="">
        <cdr:nvSpPr>
          <cdr:cNvPr id="17" name="テキスト ボックス 16"/>
          <cdr:cNvSpPr txBox="1"/>
        </cdr:nvSpPr>
        <cdr:spPr>
          <a:xfrm xmlns:a="http://schemas.openxmlformats.org/drawingml/2006/main">
            <a:off x="5603183" y="2806700"/>
            <a:ext cx="274434"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18" name="テキスト ボックス 17"/>
          <cdr:cNvSpPr txBox="1"/>
        </cdr:nvSpPr>
        <cdr:spPr>
          <a:xfrm xmlns:a="http://schemas.openxmlformats.org/drawingml/2006/main">
            <a:off x="6441383" y="2806700"/>
            <a:ext cx="274434"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19" name="テキスト ボックス 18"/>
          <cdr:cNvSpPr txBox="1"/>
        </cdr:nvSpPr>
        <cdr:spPr>
          <a:xfrm xmlns:a="http://schemas.openxmlformats.org/drawingml/2006/main">
            <a:off x="7257141" y="2806700"/>
            <a:ext cx="319318"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100</a:t>
            </a:r>
            <a:endParaRPr lang="ja-JP" altLang="en-US" sz="700" dirty="0">
              <a:latin typeface="ＭＳ ゴシック" panose="020B0609070205080204" pitchFamily="49" charset="-128"/>
            </a:endParaRPr>
          </a:p>
        </cdr:txBody>
      </cdr:sp>
    </cdr:grpSp>
  </cdr:relSizeAnchor>
  <cdr:relSizeAnchor xmlns:cdr="http://schemas.openxmlformats.org/drawingml/2006/chartDrawing">
    <cdr:from>
      <cdr:x>0.35999</cdr:x>
      <cdr:y>0.17153</cdr:y>
    </cdr:from>
    <cdr:to>
      <cdr:x>0.88534</cdr:x>
      <cdr:y>0.25851</cdr:y>
    </cdr:to>
    <cdr:sp macro="" textlink="">
      <cdr:nvSpPr>
        <cdr:cNvPr id="21" name="テキスト ボックス 16"/>
        <cdr:cNvSpPr txBox="1"/>
      </cdr:nvSpPr>
      <cdr:spPr>
        <a:xfrm xmlns:a="http://schemas.openxmlformats.org/drawingml/2006/main">
          <a:off x="3108899" y="500726"/>
          <a:ext cx="4536897" cy="25391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050" b="1" dirty="0">
              <a:latin typeface="ＭＳ Ｐゴシック" panose="020B0600070205080204" pitchFamily="50" charset="-128"/>
              <a:ea typeface="ＭＳ Ｐゴシック" panose="020B0600070205080204" pitchFamily="50" charset="-128"/>
            </a:rPr>
            <a:t>自殺を考える原因として新型コロナ感染症拡大の影響の</a:t>
          </a:r>
          <a:r>
            <a:rPr kumimoji="1" lang="ja-JP" altLang="en-US" sz="1050" b="1" dirty="0" smtClean="0">
              <a:latin typeface="ＭＳ Ｐゴシック" panose="020B0600070205080204" pitchFamily="50" charset="-128"/>
              <a:ea typeface="ＭＳ Ｐゴシック" panose="020B0600070205080204" pitchFamily="50" charset="-128"/>
            </a:rPr>
            <a:t>有無（年代別）</a:t>
          </a:r>
          <a:endParaRPr kumimoji="1" lang="ja-JP" altLang="en-US" sz="1050" b="1" dirty="0">
            <a:latin typeface="ＭＳ Ｐゴシック" panose="020B0600070205080204" pitchFamily="50" charset="-128"/>
            <a:ea typeface="ＭＳ Ｐゴシック" panose="020B0600070205080204" pitchFamily="50" charset="-128"/>
          </a:endParaRPr>
        </a:p>
      </cdr:txBody>
    </cdr:sp>
  </cdr:relSizeAnchor>
</c:userShapes>
</file>

<file path=ppt/drawings/drawing19.xml><?xml version="1.0" encoding="utf-8"?>
<c:userShapes xmlns:c="http://schemas.openxmlformats.org/drawingml/2006/chart">
  <cdr:absSizeAnchor xmlns:cdr="http://schemas.openxmlformats.org/drawingml/2006/chartDrawing">
    <cdr:from>
      <cdr:x>0.3981</cdr:x>
      <cdr:y>0.28491</cdr:y>
    </cdr:from>
    <cdr:ext cx="718145" cy="107722"/>
    <cdr:sp macro="" textlink="">
      <cdr:nvSpPr>
        <cdr:cNvPr id="2" name="項目0"/>
        <cdr:cNvSpPr txBox="1"/>
      </cdr:nvSpPr>
      <cdr:spPr>
        <a:xfrm xmlns:a="http://schemas.openxmlformats.org/drawingml/2006/main">
          <a:off x="2567941" y="932623"/>
          <a:ext cx="718145"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考えたことがない</a:t>
          </a:r>
        </a:p>
      </cdr:txBody>
    </cdr:sp>
  </cdr:absSizeAnchor>
  <cdr:absSizeAnchor xmlns:cdr="http://schemas.openxmlformats.org/drawingml/2006/chartDrawing">
    <cdr:from>
      <cdr:x>0.61225</cdr:x>
      <cdr:y>0.24042</cdr:y>
    </cdr:from>
    <cdr:ext cx="718145" cy="215444"/>
    <cdr:sp macro="" textlink="">
      <cdr:nvSpPr>
        <cdr:cNvPr id="3" name="項目0"/>
        <cdr:cNvSpPr txBox="1"/>
      </cdr:nvSpPr>
      <cdr:spPr>
        <a:xfrm xmlns:a="http://schemas.openxmlformats.org/drawingml/2006/main">
          <a:off x="3949275" y="787001"/>
          <a:ext cx="718145" cy="215444"/>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死にたい気持ちに</a:t>
          </a:r>
          <a:endParaRPr lang="en-US" altLang="ja-JP" sz="700" dirty="0">
            <a:latin typeface="ＭＳ ゴシック" panose="020B0609070205080204" pitchFamily="49" charset="-128"/>
            <a:ea typeface="ＭＳ ゴシック" panose="020B0609070205080204" pitchFamily="49" charset="-128"/>
          </a:endParaRPr>
        </a:p>
        <a:p xmlns:a="http://schemas.openxmlformats.org/drawingml/2006/main">
          <a:r>
            <a:rPr lang="ja-JP" altLang="en-US" sz="700" dirty="0">
              <a:latin typeface="ＭＳ ゴシック" panose="020B0609070205080204" pitchFamily="49" charset="-128"/>
              <a:ea typeface="ＭＳ ゴシック" panose="020B0609070205080204" pitchFamily="49" charset="-128"/>
            </a:rPr>
            <a:t>なったことがある</a:t>
          </a:r>
        </a:p>
      </cdr:txBody>
    </cdr:sp>
  </cdr:absSizeAnchor>
  <cdr:absSizeAnchor xmlns:cdr="http://schemas.openxmlformats.org/drawingml/2006/chartDrawing">
    <cdr:from>
      <cdr:x>0.71857</cdr:x>
      <cdr:y>0.19173</cdr:y>
    </cdr:from>
    <cdr:ext cx="1285988" cy="215444"/>
    <cdr:sp macro="" textlink="">
      <cdr:nvSpPr>
        <cdr:cNvPr id="4" name="項目0"/>
        <cdr:cNvSpPr txBox="1"/>
      </cdr:nvSpPr>
      <cdr:spPr>
        <a:xfrm xmlns:a="http://schemas.openxmlformats.org/drawingml/2006/main">
          <a:off x="4635074" y="627604"/>
          <a:ext cx="1285988" cy="215444"/>
        </a:xfrm>
        <a:prstGeom xmlns:a="http://schemas.openxmlformats.org/drawingml/2006/main" prst="rect">
          <a:avLst/>
        </a:prstGeom>
      </cdr:spPr>
      <cdr:txBody>
        <a:bodyPr xmlns:a="http://schemas.openxmlformats.org/drawingml/2006/main" vertOverflow="clip" vert="horz" wrap="squar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本気で自殺をしたいと考えたことがある</a:t>
          </a:r>
          <a:endParaRPr lang="ja-JP" altLang="en-US" sz="900" dirty="0">
            <a:latin typeface="ＭＳ ゴシック" panose="020B0609070205080204" pitchFamily="49" charset="-128"/>
            <a:ea typeface="ＭＳ ゴシック" panose="020B0609070205080204" pitchFamily="49" charset="-128"/>
          </a:endParaRPr>
        </a:p>
      </cdr:txBody>
    </cdr:sp>
  </cdr:absSizeAnchor>
  <cdr:absSizeAnchor xmlns:cdr="http://schemas.openxmlformats.org/drawingml/2006/chartDrawing">
    <cdr:from>
      <cdr:x>0.84981</cdr:x>
      <cdr:y>0.28192</cdr:y>
    </cdr:from>
    <cdr:ext cx="269304" cy="107722"/>
    <cdr:sp macro="" textlink="">
      <cdr:nvSpPr>
        <cdr:cNvPr id="5" name="項目0"/>
        <cdr:cNvSpPr txBox="1"/>
      </cdr:nvSpPr>
      <cdr:spPr>
        <a:xfrm xmlns:a="http://schemas.openxmlformats.org/drawingml/2006/main">
          <a:off x="5481629" y="922857"/>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無回答</a:t>
          </a:r>
        </a:p>
      </cdr:txBody>
    </cdr:sp>
  </cdr:absSizeAnchor>
  <cdr:relSizeAnchor xmlns:cdr="http://schemas.openxmlformats.org/drawingml/2006/chartDrawing">
    <cdr:from>
      <cdr:x>0.82448</cdr:x>
      <cdr:y>0.22749</cdr:y>
    </cdr:from>
    <cdr:to>
      <cdr:x>0.82523</cdr:x>
      <cdr:y>0.31973</cdr:y>
    </cdr:to>
    <cdr:cxnSp macro="">
      <cdr:nvCxnSpPr>
        <cdr:cNvPr id="6" name="直線矢印コネクタ 5">
          <a:extLst xmlns:a="http://schemas.openxmlformats.org/drawingml/2006/main">
            <a:ext uri="{FF2B5EF4-FFF2-40B4-BE49-F238E27FC236}">
              <a16:creationId xmlns:a16="http://schemas.microsoft.com/office/drawing/2014/main" id="{523CD360-BFB9-451F-AEB8-14B451519EA1}"/>
            </a:ext>
          </a:extLst>
        </cdr:cNvPr>
        <cdr:cNvCxnSpPr/>
      </cdr:nvCxnSpPr>
      <cdr:spPr>
        <a:xfrm xmlns:a="http://schemas.openxmlformats.org/drawingml/2006/main" flipH="1">
          <a:off x="4486889" y="744683"/>
          <a:ext cx="4057" cy="301929"/>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0.03529</cdr:x>
      <cdr:y>0.3065</cdr:y>
    </cdr:from>
    <cdr:to>
      <cdr:x>0.36471</cdr:x>
      <cdr:y>0.83957</cdr:y>
    </cdr:to>
    <cdr:grpSp>
      <cdr:nvGrpSpPr>
        <cdr:cNvPr id="12" name="グループ化 11">
          <a:extLst xmlns:a="http://schemas.openxmlformats.org/drawingml/2006/main">
            <a:ext uri="{FF2B5EF4-FFF2-40B4-BE49-F238E27FC236}">
              <a16:creationId xmlns:a16="http://schemas.microsoft.com/office/drawing/2014/main" id="{17440EEC-92E9-430F-8B75-724FFB07D0FB}"/>
            </a:ext>
          </a:extLst>
        </cdr:cNvPr>
        <cdr:cNvGrpSpPr/>
      </cdr:nvGrpSpPr>
      <cdr:grpSpPr>
        <a:xfrm xmlns:a="http://schemas.openxmlformats.org/drawingml/2006/main">
          <a:off x="227635" y="1003305"/>
          <a:ext cx="2124897" cy="1744964"/>
          <a:chOff x="304800" y="1003300"/>
          <a:chExt cx="2844800" cy="1744980"/>
        </a:xfrm>
      </cdr:grpSpPr>
      <cdr:sp macro="" textlink="">
        <cdr:nvSpPr>
          <cdr:cNvPr id="7" name="テキスト ボックス 6"/>
          <cdr:cNvSpPr txBox="1"/>
        </cdr:nvSpPr>
        <cdr:spPr>
          <a:xfrm xmlns:a="http://schemas.openxmlformats.org/drawingml/2006/main">
            <a:off x="304800" y="10033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800" dirty="0">
                <a:latin typeface="ＭＳ ゴシック" panose="020B0609070205080204" pitchFamily="49" charset="-128"/>
                <a:ea typeface="ＭＳ ゴシック" panose="020B0609070205080204" pitchFamily="49" charset="-128"/>
              </a:rPr>
              <a:t>18</a:t>
            </a:r>
            <a:r>
              <a:rPr lang="ja-JP" altLang="en-US" sz="800" dirty="0">
                <a:latin typeface="ＭＳ ゴシック" panose="020B0609070205080204" pitchFamily="49" charset="-128"/>
                <a:ea typeface="ＭＳ ゴシック" panose="020B0609070205080204" pitchFamily="49" charset="-128"/>
              </a:rPr>
              <a:t>～</a:t>
            </a:r>
            <a:r>
              <a:rPr lang="en-US" altLang="ja-JP" sz="800" dirty="0">
                <a:latin typeface="ＭＳ ゴシック" panose="020B0609070205080204" pitchFamily="49" charset="-128"/>
                <a:ea typeface="ＭＳ ゴシック" panose="020B0609070205080204" pitchFamily="49" charset="-128"/>
              </a:rPr>
              <a:t>29</a:t>
            </a:r>
            <a:r>
              <a:rPr lang="ja-JP" altLang="en-US" sz="800" dirty="0">
                <a:latin typeface="ＭＳ ゴシック" panose="020B0609070205080204" pitchFamily="49" charset="-128"/>
                <a:ea typeface="ＭＳ ゴシック" panose="020B0609070205080204" pitchFamily="49" charset="-128"/>
              </a:rPr>
              <a:t>歳
</a:t>
            </a:r>
            <a:r>
              <a:rPr lang="en-US" altLang="ja-JP" sz="800" dirty="0">
                <a:latin typeface="ＭＳ ゴシック" panose="020B0609070205080204" pitchFamily="49" charset="-128"/>
                <a:ea typeface="ＭＳ ゴシック" panose="020B0609070205080204" pitchFamily="49" charset="-128"/>
              </a:rPr>
              <a:t>(n=307)</a:t>
            </a:r>
            <a:endParaRPr lang="ja-JP" altLang="en-US" sz="800" dirty="0">
              <a:latin typeface="ＭＳ ゴシック" panose="020B0609070205080204" pitchFamily="49" charset="-128"/>
              <a:ea typeface="ＭＳ ゴシック" panose="020B0609070205080204" pitchFamily="49" charset="-128"/>
            </a:endParaRPr>
          </a:p>
        </cdr:txBody>
      </cdr:sp>
      <cdr:sp macro="" textlink="">
        <cdr:nvSpPr>
          <cdr:cNvPr id="8" name="テキスト ボックス 7"/>
          <cdr:cNvSpPr txBox="1"/>
        </cdr:nvSpPr>
        <cdr:spPr>
          <a:xfrm xmlns:a="http://schemas.openxmlformats.org/drawingml/2006/main">
            <a:off x="304800" y="13462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800">
                <a:latin typeface="ＭＳ ゴシック" panose="020B0609070205080204" pitchFamily="49" charset="-128"/>
                <a:ea typeface="ＭＳ ゴシック" panose="020B0609070205080204" pitchFamily="49" charset="-128"/>
              </a:rPr>
              <a:t>30</a:t>
            </a:r>
            <a:r>
              <a:rPr lang="ja-JP" altLang="en-US" sz="800">
                <a:latin typeface="ＭＳ ゴシック" panose="020B0609070205080204" pitchFamily="49" charset="-128"/>
                <a:ea typeface="ＭＳ ゴシック" panose="020B0609070205080204" pitchFamily="49" charset="-128"/>
              </a:rPr>
              <a:t>代
</a:t>
            </a:r>
            <a:r>
              <a:rPr lang="en-US" altLang="ja-JP" sz="800">
                <a:latin typeface="ＭＳ ゴシック" panose="020B0609070205080204" pitchFamily="49" charset="-128"/>
                <a:ea typeface="ＭＳ ゴシック" panose="020B0609070205080204" pitchFamily="49" charset="-128"/>
              </a:rPr>
              <a:t>(n=270)</a:t>
            </a:r>
            <a:endParaRPr lang="ja-JP" altLang="en-US" sz="800">
              <a:latin typeface="ＭＳ ゴシック" panose="020B0609070205080204" pitchFamily="49" charset="-128"/>
              <a:ea typeface="ＭＳ ゴシック" panose="020B0609070205080204" pitchFamily="49" charset="-128"/>
            </a:endParaRPr>
          </a:p>
        </cdr:txBody>
      </cdr:sp>
      <cdr:sp macro="" textlink="">
        <cdr:nvSpPr>
          <cdr:cNvPr id="9" name="テキスト ボックス 8"/>
          <cdr:cNvSpPr txBox="1"/>
        </cdr:nvSpPr>
        <cdr:spPr>
          <a:xfrm xmlns:a="http://schemas.openxmlformats.org/drawingml/2006/main">
            <a:off x="304800" y="17018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800">
                <a:latin typeface="ＭＳ ゴシック" panose="020B0609070205080204" pitchFamily="49" charset="-128"/>
                <a:ea typeface="ＭＳ ゴシック" panose="020B0609070205080204" pitchFamily="49" charset="-128"/>
              </a:rPr>
              <a:t>40</a:t>
            </a:r>
            <a:r>
              <a:rPr lang="ja-JP" altLang="en-US" sz="800">
                <a:latin typeface="ＭＳ ゴシック" panose="020B0609070205080204" pitchFamily="49" charset="-128"/>
                <a:ea typeface="ＭＳ ゴシック" panose="020B0609070205080204" pitchFamily="49" charset="-128"/>
              </a:rPr>
              <a:t>代
</a:t>
            </a:r>
            <a:r>
              <a:rPr lang="en-US" altLang="ja-JP" sz="800">
                <a:latin typeface="ＭＳ ゴシック" panose="020B0609070205080204" pitchFamily="49" charset="-128"/>
                <a:ea typeface="ＭＳ ゴシック" panose="020B0609070205080204" pitchFamily="49" charset="-128"/>
              </a:rPr>
              <a:t>(n=357)</a:t>
            </a:r>
            <a:endParaRPr lang="ja-JP" altLang="en-US" sz="800">
              <a:latin typeface="ＭＳ ゴシック" panose="020B0609070205080204" pitchFamily="49" charset="-128"/>
              <a:ea typeface="ＭＳ ゴシック" panose="020B0609070205080204" pitchFamily="49" charset="-128"/>
            </a:endParaRPr>
          </a:p>
        </cdr:txBody>
      </cdr:sp>
      <cdr:sp macro="" textlink="">
        <cdr:nvSpPr>
          <cdr:cNvPr id="10" name="テキスト ボックス 9"/>
          <cdr:cNvSpPr txBox="1"/>
        </cdr:nvSpPr>
        <cdr:spPr>
          <a:xfrm xmlns:a="http://schemas.openxmlformats.org/drawingml/2006/main">
            <a:off x="304800" y="20447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800">
                <a:latin typeface="ＭＳ ゴシック" panose="020B0609070205080204" pitchFamily="49" charset="-128"/>
                <a:ea typeface="ＭＳ ゴシック" panose="020B0609070205080204" pitchFamily="49" charset="-128"/>
              </a:rPr>
              <a:t>50</a:t>
            </a:r>
            <a:r>
              <a:rPr lang="ja-JP" altLang="en-US" sz="800">
                <a:latin typeface="ＭＳ ゴシック" panose="020B0609070205080204" pitchFamily="49" charset="-128"/>
                <a:ea typeface="ＭＳ ゴシック" panose="020B0609070205080204" pitchFamily="49" charset="-128"/>
              </a:rPr>
              <a:t>代
</a:t>
            </a:r>
            <a:r>
              <a:rPr lang="en-US" altLang="ja-JP" sz="800">
                <a:latin typeface="ＭＳ ゴシック" panose="020B0609070205080204" pitchFamily="49" charset="-128"/>
                <a:ea typeface="ＭＳ ゴシック" panose="020B0609070205080204" pitchFamily="49" charset="-128"/>
              </a:rPr>
              <a:t>(n=327)</a:t>
            </a:r>
            <a:endParaRPr lang="ja-JP" altLang="en-US" sz="800">
              <a:latin typeface="ＭＳ ゴシック" panose="020B0609070205080204" pitchFamily="49" charset="-128"/>
              <a:ea typeface="ＭＳ ゴシック" panose="020B0609070205080204" pitchFamily="49" charset="-128"/>
            </a:endParaRPr>
          </a:p>
        </cdr:txBody>
      </cdr:sp>
      <cdr:sp macro="" textlink="">
        <cdr:nvSpPr>
          <cdr:cNvPr id="11" name="テキスト ボックス 10"/>
          <cdr:cNvSpPr txBox="1"/>
        </cdr:nvSpPr>
        <cdr:spPr>
          <a:xfrm xmlns:a="http://schemas.openxmlformats.org/drawingml/2006/main">
            <a:off x="304800" y="24003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800">
                <a:latin typeface="ＭＳ ゴシック" panose="020B0609070205080204" pitchFamily="49" charset="-128"/>
                <a:ea typeface="ＭＳ ゴシック" panose="020B0609070205080204" pitchFamily="49" charset="-128"/>
              </a:rPr>
              <a:t>60</a:t>
            </a:r>
            <a:r>
              <a:rPr lang="ja-JP" altLang="en-US" sz="800">
                <a:latin typeface="ＭＳ ゴシック" panose="020B0609070205080204" pitchFamily="49" charset="-128"/>
                <a:ea typeface="ＭＳ ゴシック" panose="020B0609070205080204" pitchFamily="49" charset="-128"/>
              </a:rPr>
              <a:t>代以上
</a:t>
            </a:r>
            <a:r>
              <a:rPr lang="en-US" altLang="ja-JP" sz="800">
                <a:latin typeface="ＭＳ ゴシック" panose="020B0609070205080204" pitchFamily="49" charset="-128"/>
                <a:ea typeface="ＭＳ ゴシック" panose="020B0609070205080204" pitchFamily="49" charset="-128"/>
              </a:rPr>
              <a:t>(n=747)</a:t>
            </a:r>
            <a:endParaRPr lang="ja-JP" altLang="en-US" sz="8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0.35574</cdr:x>
      <cdr:y>0.81862</cdr:y>
    </cdr:from>
    <cdr:to>
      <cdr:x>0.91568</cdr:x>
      <cdr:y>0.91853</cdr:y>
    </cdr:to>
    <cdr:grpSp>
      <cdr:nvGrpSpPr>
        <cdr:cNvPr id="20" name="グループ化 19">
          <a:extLst xmlns:a="http://schemas.openxmlformats.org/drawingml/2006/main">
            <a:ext uri="{FF2B5EF4-FFF2-40B4-BE49-F238E27FC236}">
              <a16:creationId xmlns:a16="http://schemas.microsoft.com/office/drawing/2014/main" id="{2DE642CC-184A-46E9-B329-463AE5C64919}"/>
            </a:ext>
          </a:extLst>
        </cdr:cNvPr>
        <cdr:cNvGrpSpPr/>
      </cdr:nvGrpSpPr>
      <cdr:grpSpPr>
        <a:xfrm xmlns:a="http://schemas.openxmlformats.org/drawingml/2006/main">
          <a:off x="2294666" y="2679690"/>
          <a:ext cx="3611873" cy="327055"/>
          <a:chOff x="3072135" y="2679700"/>
          <a:chExt cx="4835677" cy="327056"/>
        </a:xfrm>
      </cdr:grpSpPr>
      <cdr:sp macro="" textlink="">
        <cdr:nvSpPr>
          <cdr:cNvPr id="13" name="テキスト ボックス 12"/>
          <cdr:cNvSpPr txBox="1"/>
        </cdr:nvSpPr>
        <cdr:spPr>
          <a:xfrm xmlns:a="http://schemas.openxmlformats.org/drawingml/2006/main">
            <a:off x="7480300" y="2679700"/>
            <a:ext cx="427512"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3072135" y="2806700"/>
            <a:ext cx="307328"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15" name="テキスト ボックス 14"/>
          <cdr:cNvSpPr txBox="1"/>
        </cdr:nvSpPr>
        <cdr:spPr>
          <a:xfrm xmlns:a="http://schemas.openxmlformats.org/drawingml/2006/main">
            <a:off x="3880290" y="2806700"/>
            <a:ext cx="367420"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20</a:t>
            </a:r>
            <a:endParaRPr lang="ja-JP" altLang="en-US" sz="700" dirty="0">
              <a:latin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4718489" y="2806700"/>
            <a:ext cx="367420"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40</a:t>
            </a:r>
            <a:endParaRPr lang="ja-JP" altLang="en-US" sz="700">
              <a:latin typeface="ＭＳ ゴシック" panose="020B0609070205080204" pitchFamily="49" charset="-128"/>
            </a:endParaRPr>
          </a:p>
        </cdr:txBody>
      </cdr:sp>
      <cdr:sp macro="" textlink="">
        <cdr:nvSpPr>
          <cdr:cNvPr id="17" name="テキスト ボックス 16"/>
          <cdr:cNvSpPr txBox="1"/>
        </cdr:nvSpPr>
        <cdr:spPr>
          <a:xfrm xmlns:a="http://schemas.openxmlformats.org/drawingml/2006/main">
            <a:off x="5556689" y="2806700"/>
            <a:ext cx="367420"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18" name="テキスト ボックス 17"/>
          <cdr:cNvSpPr txBox="1"/>
        </cdr:nvSpPr>
        <cdr:spPr>
          <a:xfrm xmlns:a="http://schemas.openxmlformats.org/drawingml/2006/main">
            <a:off x="6394889" y="2806700"/>
            <a:ext cx="367420"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19" name="テキスト ボックス 18"/>
          <cdr:cNvSpPr txBox="1"/>
        </cdr:nvSpPr>
        <cdr:spPr>
          <a:xfrm xmlns:a="http://schemas.openxmlformats.org/drawingml/2006/main">
            <a:off x="7203044" y="2806700"/>
            <a:ext cx="427512"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100</a:t>
            </a:r>
            <a:endParaRPr lang="ja-JP" altLang="en-US" sz="700">
              <a:latin typeface="ＭＳ ゴシック" panose="020B0609070205080204" pitchFamily="49" charset="-128"/>
            </a:endParaRPr>
          </a:p>
        </cdr:txBody>
      </cdr:sp>
    </cdr:grpSp>
  </cdr:relSizeAnchor>
  <cdr:relSizeAnchor xmlns:cdr="http://schemas.openxmlformats.org/drawingml/2006/chartDrawing">
    <cdr:from>
      <cdr:x>0.36192</cdr:x>
      <cdr:y>0.13794</cdr:y>
    </cdr:from>
    <cdr:to>
      <cdr:x>0.71931</cdr:x>
      <cdr:y>0.21786</cdr:y>
    </cdr:to>
    <cdr:sp macro="" textlink="">
      <cdr:nvSpPr>
        <cdr:cNvPr id="22" name="テキスト ボックス 1"/>
        <cdr:cNvSpPr txBox="1"/>
      </cdr:nvSpPr>
      <cdr:spPr>
        <a:xfrm xmlns:a="http://schemas.openxmlformats.org/drawingml/2006/main">
          <a:off x="2334541" y="451535"/>
          <a:ext cx="2305318"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050" b="1" dirty="0">
              <a:latin typeface="ＭＳ Ｐゴシック" panose="020B0600070205080204" pitchFamily="50" charset="-128"/>
              <a:ea typeface="ＭＳ Ｐゴシック" panose="020B0600070205080204" pitchFamily="50" charset="-128"/>
            </a:rPr>
            <a:t>自殺を考えたことの有無（年代別）</a:t>
          </a:r>
        </a:p>
      </cdr:txBody>
    </cdr:sp>
  </cdr:relSizeAnchor>
</c:userShapes>
</file>

<file path=ppt/drawings/drawing2.xml><?xml version="1.0" encoding="utf-8"?>
<c:userShapes xmlns:c="http://schemas.openxmlformats.org/drawingml/2006/chart">
  <cdr:absSizeAnchor xmlns:cdr="http://schemas.openxmlformats.org/drawingml/2006/chartDrawing">
    <cdr:from>
      <cdr:x>0.5208</cdr:x>
      <cdr:y>0.77889</cdr:y>
    </cdr:from>
    <cdr:ext cx="2324608" cy="321534"/>
    <cdr:grpSp>
      <cdr:nvGrpSpPr>
        <cdr:cNvPr id="7" name="グループ化 6">
          <a:extLst xmlns:a="http://schemas.openxmlformats.org/drawingml/2006/main">
            <a:ext uri="{FF2B5EF4-FFF2-40B4-BE49-F238E27FC236}">
              <a16:creationId xmlns:a16="http://schemas.microsoft.com/office/drawing/2014/main" id="{310E4740-8715-449D-93A4-CA1B0E373FF0}"/>
            </a:ext>
          </a:extLst>
        </cdr:cNvPr>
        <cdr:cNvGrpSpPr/>
      </cdr:nvGrpSpPr>
      <cdr:grpSpPr>
        <a:xfrm xmlns:a="http://schemas.openxmlformats.org/drawingml/2006/main">
          <a:off x="2751676" y="2289460"/>
          <a:ext cx="2324608" cy="321534"/>
          <a:chOff x="50800" y="4225784"/>
          <a:chExt cx="2324608" cy="290957"/>
        </a:xfrm>
      </cdr:grpSpPr>
      <cdr:sp macro="" textlink="">
        <cdr:nvSpPr>
          <cdr:cNvPr id="2" name="正方形/長方形 1"/>
          <cdr:cNvSpPr/>
        </cdr:nvSpPr>
        <cdr:spPr>
          <a:xfrm xmlns:a="http://schemas.openxmlformats.org/drawingml/2006/main">
            <a:off x="50800" y="4225784"/>
            <a:ext cx="2324608" cy="290957"/>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sp macro="" textlink="">
        <cdr:nvSpPr>
          <cdr:cNvPr id="3" name="テキスト ボックス 2"/>
          <cdr:cNvSpPr txBox="1"/>
        </cdr:nvSpPr>
        <cdr:spPr>
          <a:xfrm xmlns:a="http://schemas.openxmlformats.org/drawingml/2006/main">
            <a:off x="174755" y="4289283"/>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4" name="テキスト ボックス 3"/>
          <cdr:cNvSpPr txBox="1"/>
        </cdr:nvSpPr>
        <cdr:spPr>
          <a:xfrm xmlns:a="http://schemas.openxmlformats.org/drawingml/2006/main">
            <a:off x="403355" y="4301983"/>
            <a:ext cx="493725" cy="93924"/>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男性</a:t>
            </a:r>
            <a:r>
              <a:rPr lang="en-US" altLang="ja-JP" sz="700" dirty="0">
                <a:latin typeface="ＭＳ ゴシック" panose="020B0609070205080204" pitchFamily="49" charset="-128"/>
                <a:ea typeface="ＭＳ ゴシック" panose="020B0609070205080204" pitchFamily="49" charset="-128"/>
              </a:rPr>
              <a:t>(n=952)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189231" y="4289283"/>
            <a:ext cx="177800" cy="177800"/>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6" name="テキスト ボックス 5"/>
          <cdr:cNvSpPr txBox="1"/>
        </cdr:nvSpPr>
        <cdr:spPr>
          <a:xfrm xmlns:a="http://schemas.openxmlformats.org/drawingml/2006/main">
            <a:off x="1417831" y="4301983"/>
            <a:ext cx="583493" cy="93924"/>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女性</a:t>
            </a:r>
            <a:r>
              <a:rPr lang="en-US" altLang="ja-JP" sz="700" dirty="0">
                <a:latin typeface="ＭＳ ゴシック" panose="020B0609070205080204" pitchFamily="49" charset="-128"/>
                <a:ea typeface="ＭＳ ゴシック" panose="020B0609070205080204" pitchFamily="49" charset="-128"/>
              </a:rPr>
              <a:t>(n=1,048)</a:t>
            </a:r>
            <a:endParaRPr lang="ja-JP" altLang="en-US" sz="700" dirty="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0.17875</cdr:x>
      <cdr:y>0.12857</cdr:y>
    </cdr:from>
    <cdr:to>
      <cdr:x>0.50667</cdr:x>
      <cdr:y>0.77143</cdr:y>
    </cdr:to>
    <cdr:grpSp>
      <cdr:nvGrpSpPr>
        <cdr:cNvPr id="17" name="グループ化 16">
          <a:extLst xmlns:a="http://schemas.openxmlformats.org/drawingml/2006/main">
            <a:ext uri="{FF2B5EF4-FFF2-40B4-BE49-F238E27FC236}">
              <a16:creationId xmlns:a16="http://schemas.microsoft.com/office/drawing/2014/main" id="{86FE56EE-546C-44C7-A856-BBC759CC0824}"/>
            </a:ext>
          </a:extLst>
        </cdr:cNvPr>
        <cdr:cNvGrpSpPr/>
      </cdr:nvGrpSpPr>
      <cdr:grpSpPr>
        <a:xfrm xmlns:a="http://schemas.openxmlformats.org/drawingml/2006/main">
          <a:off x="944436" y="377917"/>
          <a:ext cx="1732584" cy="1889615"/>
          <a:chOff x="304800" y="685800"/>
          <a:chExt cx="3556000" cy="3429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dirty="0">
                <a:latin typeface="ＭＳ ゴシック" panose="020B0609070205080204" pitchFamily="49" charset="-128"/>
                <a:ea typeface="ＭＳ ゴシック" panose="020B0609070205080204" pitchFamily="49" charset="-128"/>
              </a:rPr>
              <a:t>大阪府こころの健康総合センターサイト</a:t>
            </a:r>
            <a:endParaRPr lang="en-US" altLang="ja-JP" sz="600" dirty="0">
              <a:latin typeface="ＭＳ ゴシック" panose="020B0609070205080204" pitchFamily="49" charset="-128"/>
              <a:ea typeface="ＭＳ ゴシック" panose="020B0609070205080204" pitchFamily="49" charset="-128"/>
            </a:endParaRPr>
          </a:p>
          <a:p xmlns:a="http://schemas.openxmlformats.org/drawingml/2006/main">
            <a:pPr algn="r">
              <a:lnSpc>
                <a:spcPct val="95000"/>
              </a:lnSpc>
            </a:pPr>
            <a:r>
              <a:rPr lang="ja-JP" altLang="en-US" sz="600" dirty="0">
                <a:latin typeface="ＭＳ ゴシック" panose="020B0609070205080204" pitchFamily="49" charset="-128"/>
                <a:ea typeface="ＭＳ ゴシック" panose="020B0609070205080204" pitchFamily="49" charset="-128"/>
              </a:rPr>
              <a:t>「こころのオアシス」</a:t>
            </a:r>
          </a:p>
        </cdr:txBody>
      </cdr:sp>
      <cdr:sp macro="" textlink="">
        <cdr:nvSpPr>
          <cdr:cNvPr id="9" name="テキスト ボックス 8"/>
          <cdr:cNvSpPr txBox="1"/>
        </cdr:nvSpPr>
        <cdr:spPr>
          <a:xfrm xmlns:a="http://schemas.openxmlformats.org/drawingml/2006/main">
            <a:off x="304800" y="106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dirty="0">
                <a:latin typeface="ＭＳ ゴシック" panose="020B0609070205080204" pitchFamily="49" charset="-128"/>
                <a:ea typeface="ＭＳ ゴシック" panose="020B0609070205080204" pitchFamily="49" charset="-128"/>
              </a:rPr>
              <a:t>厚生労働省特設サイト「まもろうよこころ」</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自殺予防週間</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ゲートキーパー</a:t>
            </a:r>
          </a:p>
        </cdr:txBody>
      </cdr:sp>
      <cdr:sp macro="" textlink="">
        <cdr:nvSpPr>
          <cdr:cNvPr id="12" name="テキスト ボックス 11"/>
          <cdr:cNvSpPr txBox="1"/>
        </cdr:nvSpPr>
        <cdr:spPr>
          <a:xfrm xmlns:a="http://schemas.openxmlformats.org/drawingml/2006/main">
            <a:off x="304800" y="220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自殺対策基本法</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自殺対策強化月間</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大阪府自殺対策基本指針</a:t>
            </a:r>
          </a:p>
        </cdr:txBody>
      </cdr:sp>
      <cdr:sp macro="" textlink="">
        <cdr:nvSpPr>
          <cdr:cNvPr id="15" name="テキスト ボックス 14"/>
          <cdr:cNvSpPr txBox="1"/>
        </cdr:nvSpPr>
        <cdr:spPr>
          <a:xfrm xmlns:a="http://schemas.openxmlformats.org/drawingml/2006/main">
            <a:off x="304800" y="3352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居住している自治体の自殺対策計画</a:t>
            </a:r>
          </a:p>
        </cdr:txBody>
      </cdr:sp>
      <cdr:sp macro="" textlink="">
        <cdr:nvSpPr>
          <cdr:cNvPr id="16" name="テキスト ボックス 15"/>
          <cdr:cNvSpPr txBox="1"/>
        </cdr:nvSpPr>
        <cdr:spPr>
          <a:xfrm xmlns:a="http://schemas.openxmlformats.org/drawingml/2006/main">
            <a:off x="304800" y="3733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600">
                <a:latin typeface="ＭＳ ゴシック" panose="020B0609070205080204" pitchFamily="49" charset="-128"/>
                <a:ea typeface="ＭＳ ゴシック" panose="020B0609070205080204" pitchFamily="49" charset="-128"/>
              </a:rPr>
              <a:t>いずれも知らない</a:t>
            </a:r>
          </a:p>
        </cdr:txBody>
      </cdr:sp>
    </cdr:grpSp>
  </cdr:relSizeAnchor>
</c:userShapes>
</file>

<file path=ppt/drawings/drawing20.xml><?xml version="1.0" encoding="utf-8"?>
<c:userShapes xmlns:c="http://schemas.openxmlformats.org/drawingml/2006/chart">
  <cdr:absSizeAnchor xmlns:cdr="http://schemas.openxmlformats.org/drawingml/2006/chartDrawing">
    <cdr:from>
      <cdr:x>0.46906</cdr:x>
      <cdr:y>0.39708</cdr:y>
    </cdr:from>
    <cdr:ext cx="718145" cy="107722"/>
    <cdr:sp macro="" textlink="">
      <cdr:nvSpPr>
        <cdr:cNvPr id="2" name="項目0"/>
        <cdr:cNvSpPr txBox="1"/>
      </cdr:nvSpPr>
      <cdr:spPr>
        <a:xfrm xmlns:a="http://schemas.openxmlformats.org/drawingml/2006/main">
          <a:off x="2253087" y="922863"/>
          <a:ext cx="718145"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考えたことがない</a:t>
          </a:r>
        </a:p>
      </cdr:txBody>
    </cdr:sp>
  </cdr:absSizeAnchor>
  <cdr:absSizeAnchor xmlns:cdr="http://schemas.openxmlformats.org/drawingml/2006/chartDrawing">
    <cdr:from>
      <cdr:x>0.68736</cdr:x>
      <cdr:y>0.34112</cdr:y>
    </cdr:from>
    <cdr:ext cx="718145" cy="215444"/>
    <cdr:sp macro="" textlink="">
      <cdr:nvSpPr>
        <cdr:cNvPr id="3" name="項目0"/>
        <cdr:cNvSpPr txBox="1"/>
      </cdr:nvSpPr>
      <cdr:spPr>
        <a:xfrm xmlns:a="http://schemas.openxmlformats.org/drawingml/2006/main">
          <a:off x="3301671" y="792793"/>
          <a:ext cx="718145" cy="215444"/>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死にたい気持ちに</a:t>
          </a:r>
          <a:endParaRPr lang="en-US" altLang="ja-JP" sz="700" dirty="0">
            <a:latin typeface="ＭＳ ゴシック" panose="020B0609070205080204" pitchFamily="49" charset="-128"/>
            <a:ea typeface="ＭＳ ゴシック" panose="020B0609070205080204" pitchFamily="49" charset="-128"/>
          </a:endParaRPr>
        </a:p>
        <a:p xmlns:a="http://schemas.openxmlformats.org/drawingml/2006/main">
          <a:r>
            <a:rPr lang="ja-JP" altLang="en-US" sz="700" dirty="0">
              <a:latin typeface="ＭＳ ゴシック" panose="020B0609070205080204" pitchFamily="49" charset="-128"/>
              <a:ea typeface="ＭＳ ゴシック" panose="020B0609070205080204" pitchFamily="49" charset="-128"/>
            </a:rPr>
            <a:t>なったことがある</a:t>
          </a:r>
        </a:p>
      </cdr:txBody>
    </cdr:sp>
  </cdr:absSizeAnchor>
  <cdr:absSizeAnchor xmlns:cdr="http://schemas.openxmlformats.org/drawingml/2006/chartDrawing">
    <cdr:from>
      <cdr:x>0.61021</cdr:x>
      <cdr:y>0.24954</cdr:y>
    </cdr:from>
    <cdr:ext cx="1615827" cy="107722"/>
    <cdr:sp macro="" textlink="">
      <cdr:nvSpPr>
        <cdr:cNvPr id="4" name="項目0"/>
        <cdr:cNvSpPr txBox="1"/>
      </cdr:nvSpPr>
      <cdr:spPr>
        <a:xfrm xmlns:a="http://schemas.openxmlformats.org/drawingml/2006/main">
          <a:off x="2931101" y="579965"/>
          <a:ext cx="1615827"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本気で自殺をしたいと考えたことがある</a:t>
          </a:r>
          <a:endParaRPr lang="ja-JP" altLang="en-US" sz="900" dirty="0">
            <a:latin typeface="ＭＳ ゴシック" panose="020B0609070205080204" pitchFamily="49" charset="-128"/>
            <a:ea typeface="ＭＳ ゴシック" panose="020B0609070205080204" pitchFamily="49" charset="-128"/>
          </a:endParaRPr>
        </a:p>
      </cdr:txBody>
    </cdr:sp>
  </cdr:absSizeAnchor>
  <cdr:absSizeAnchor xmlns:cdr="http://schemas.openxmlformats.org/drawingml/2006/chartDrawing">
    <cdr:from>
      <cdr:x>0.85082</cdr:x>
      <cdr:y>0.39708</cdr:y>
    </cdr:from>
    <cdr:ext cx="269304" cy="107722"/>
    <cdr:sp macro="" textlink="">
      <cdr:nvSpPr>
        <cdr:cNvPr id="5" name="項目0"/>
        <cdr:cNvSpPr txBox="1"/>
      </cdr:nvSpPr>
      <cdr:spPr>
        <a:xfrm xmlns:a="http://schemas.openxmlformats.org/drawingml/2006/main">
          <a:off x="4086836" y="922863"/>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無回答</a:t>
          </a:r>
          <a:endParaRPr lang="ja-JP" altLang="en-US" sz="900" dirty="0">
            <a:latin typeface="ＭＳ ゴシック" panose="020B0609070205080204" pitchFamily="49" charset="-128"/>
            <a:ea typeface="ＭＳ ゴシック" panose="020B0609070205080204" pitchFamily="49" charset="-128"/>
          </a:endParaRPr>
        </a:p>
      </cdr:txBody>
    </cdr:sp>
  </cdr:absSizeAnchor>
  <cdr:relSizeAnchor xmlns:cdr="http://schemas.openxmlformats.org/drawingml/2006/chartDrawing">
    <cdr:from>
      <cdr:x>0.83575</cdr:x>
      <cdr:y>0.30772</cdr:y>
    </cdr:from>
    <cdr:to>
      <cdr:x>0.83575</cdr:x>
      <cdr:y>0.46262</cdr:y>
    </cdr:to>
    <cdr:cxnSp macro="">
      <cdr:nvCxnSpPr>
        <cdr:cNvPr id="6" name="直線矢印コネクタ 5">
          <a:extLst xmlns:a="http://schemas.openxmlformats.org/drawingml/2006/main">
            <a:ext uri="{FF2B5EF4-FFF2-40B4-BE49-F238E27FC236}">
              <a16:creationId xmlns:a16="http://schemas.microsoft.com/office/drawing/2014/main" id="{CE78D96F-87AA-4922-BE44-76EC535904F1}"/>
            </a:ext>
          </a:extLst>
        </cdr:cNvPr>
        <cdr:cNvCxnSpPr/>
      </cdr:nvCxnSpPr>
      <cdr:spPr>
        <a:xfrm xmlns:a="http://schemas.openxmlformats.org/drawingml/2006/main">
          <a:off x="7217573" y="715179"/>
          <a:ext cx="0" cy="360000"/>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0.03529</cdr:x>
      <cdr:y>0.43169</cdr:y>
    </cdr:from>
    <cdr:to>
      <cdr:x>0.36471</cdr:x>
      <cdr:y>0.77322</cdr:y>
    </cdr:to>
    <cdr:grpSp>
      <cdr:nvGrpSpPr>
        <cdr:cNvPr id="9" name="グループ化 8">
          <a:extLst xmlns:a="http://schemas.openxmlformats.org/drawingml/2006/main">
            <a:ext uri="{FF2B5EF4-FFF2-40B4-BE49-F238E27FC236}">
              <a16:creationId xmlns:a16="http://schemas.microsoft.com/office/drawing/2014/main" id="{D8F7D2A1-7BFF-4468-B8E2-14FBFD6D5BB4}"/>
            </a:ext>
          </a:extLst>
        </cdr:cNvPr>
        <cdr:cNvGrpSpPr/>
      </cdr:nvGrpSpPr>
      <cdr:grpSpPr>
        <a:xfrm xmlns:a="http://schemas.openxmlformats.org/drawingml/2006/main">
          <a:off x="169512" y="1003291"/>
          <a:ext cx="1582339" cy="793750"/>
          <a:chOff x="304800" y="1003300"/>
          <a:chExt cx="2844800" cy="793750"/>
        </a:xfrm>
      </cdr:grpSpPr>
      <cdr:sp macro="" textlink="">
        <cdr:nvSpPr>
          <cdr:cNvPr id="7" name="テキスト ボックス 6"/>
          <cdr:cNvSpPr txBox="1"/>
        </cdr:nvSpPr>
        <cdr:spPr>
          <a:xfrm xmlns:a="http://schemas.openxmlformats.org/drawingml/2006/main">
            <a:off x="304800" y="10033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男性
</a:t>
            </a:r>
            <a:r>
              <a:rPr lang="en-US" altLang="ja-JP" sz="700" dirty="0">
                <a:latin typeface="ＭＳ ゴシック" panose="020B0609070205080204" pitchFamily="49" charset="-128"/>
                <a:ea typeface="ＭＳ ゴシック" panose="020B0609070205080204" pitchFamily="49" charset="-128"/>
              </a:rPr>
              <a:t>(n=952)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8" name="テキスト ボックス 7"/>
          <cdr:cNvSpPr txBox="1"/>
        </cdr:nvSpPr>
        <cdr:spPr>
          <a:xfrm xmlns:a="http://schemas.openxmlformats.org/drawingml/2006/main">
            <a:off x="304800" y="13970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女性
</a:t>
            </a:r>
            <a:r>
              <a:rPr lang="en-US" altLang="ja-JP" sz="700">
                <a:latin typeface="ＭＳ ゴシック" panose="020B0609070205080204" pitchFamily="49" charset="-128"/>
                <a:ea typeface="ＭＳ ゴシック" panose="020B0609070205080204" pitchFamily="49" charset="-128"/>
              </a:rPr>
              <a:t>(n=1,048)</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0.34964</cdr:x>
      <cdr:y>0.74863</cdr:y>
    </cdr:from>
    <cdr:to>
      <cdr:x>0.93266</cdr:x>
      <cdr:y>0.88936</cdr:y>
    </cdr:to>
    <cdr:grpSp>
      <cdr:nvGrpSpPr>
        <cdr:cNvPr id="17" name="グループ化 16">
          <a:extLst xmlns:a="http://schemas.openxmlformats.org/drawingml/2006/main">
            <a:ext uri="{FF2B5EF4-FFF2-40B4-BE49-F238E27FC236}">
              <a16:creationId xmlns:a16="http://schemas.microsoft.com/office/drawing/2014/main" id="{31A73945-4DD4-4D68-A05A-D74BA9CD7CDD}"/>
            </a:ext>
          </a:extLst>
        </cdr:cNvPr>
        <cdr:cNvGrpSpPr/>
      </cdr:nvGrpSpPr>
      <cdr:grpSpPr>
        <a:xfrm xmlns:a="http://schemas.openxmlformats.org/drawingml/2006/main">
          <a:off x="1679455" y="1739892"/>
          <a:ext cx="2800478" cy="327061"/>
          <a:chOff x="3019447" y="1739900"/>
          <a:chExt cx="5034951" cy="327045"/>
        </a:xfrm>
      </cdr:grpSpPr>
      <cdr:sp macro="" textlink="">
        <cdr:nvSpPr>
          <cdr:cNvPr id="10" name="テキスト ボックス 9"/>
          <cdr:cNvSpPr txBox="1"/>
        </cdr:nvSpPr>
        <cdr:spPr>
          <a:xfrm xmlns:a="http://schemas.openxmlformats.org/drawingml/2006/main">
            <a:off x="7480299" y="1739900"/>
            <a:ext cx="574099"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1" name="テキスト ボックス 10"/>
          <cdr:cNvSpPr txBox="1"/>
        </cdr:nvSpPr>
        <cdr:spPr>
          <a:xfrm xmlns:a="http://schemas.openxmlformats.org/drawingml/2006/main">
            <a:off x="3019447" y="1866900"/>
            <a:ext cx="412706"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12" name="テキスト ボックス 11"/>
          <cdr:cNvSpPr txBox="1"/>
        </cdr:nvSpPr>
        <cdr:spPr>
          <a:xfrm xmlns:a="http://schemas.openxmlformats.org/drawingml/2006/main">
            <a:off x="3817298" y="1866900"/>
            <a:ext cx="493402"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20</a:t>
            </a:r>
            <a:endParaRPr lang="ja-JP" altLang="en-US" sz="700" dirty="0">
              <a:latin typeface="ＭＳ ゴシック" panose="020B0609070205080204" pitchFamily="49" charset="-128"/>
            </a:endParaRPr>
          </a:p>
        </cdr:txBody>
      </cdr:sp>
      <cdr:sp macro="" textlink="">
        <cdr:nvSpPr>
          <cdr:cNvPr id="13" name="テキスト ボックス 12"/>
          <cdr:cNvSpPr txBox="1"/>
        </cdr:nvSpPr>
        <cdr:spPr>
          <a:xfrm xmlns:a="http://schemas.openxmlformats.org/drawingml/2006/main">
            <a:off x="4655500" y="1866900"/>
            <a:ext cx="493402"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40</a:t>
            </a:r>
            <a:endParaRPr lang="ja-JP" altLang="en-US" sz="70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5493699" y="1866900"/>
            <a:ext cx="493402"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15" name="テキスト ボックス 14"/>
          <cdr:cNvSpPr txBox="1"/>
        </cdr:nvSpPr>
        <cdr:spPr>
          <a:xfrm xmlns:a="http://schemas.openxmlformats.org/drawingml/2006/main">
            <a:off x="6331899" y="1866900"/>
            <a:ext cx="493402"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7129750" y="1866900"/>
            <a:ext cx="574099"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100</a:t>
            </a:r>
            <a:endParaRPr lang="ja-JP" altLang="en-US" sz="700">
              <a:latin typeface="ＭＳ ゴシック" panose="020B0609070205080204" pitchFamily="49" charset="-128"/>
            </a:endParaRPr>
          </a:p>
        </cdr:txBody>
      </cdr:sp>
    </cdr:grpSp>
  </cdr:relSizeAnchor>
</c:userShapes>
</file>

<file path=ppt/drawings/drawing21.xml><?xml version="1.0" encoding="utf-8"?>
<c:userShapes xmlns:c="http://schemas.openxmlformats.org/drawingml/2006/chart">
  <cdr:absSizeAnchor xmlns:cdr="http://schemas.openxmlformats.org/drawingml/2006/chartDrawing">
    <cdr:from>
      <cdr:x>0.37264</cdr:x>
      <cdr:y>0.34522</cdr:y>
    </cdr:from>
    <cdr:ext cx="359073" cy="215444"/>
    <cdr:sp macro="" textlink="">
      <cdr:nvSpPr>
        <cdr:cNvPr id="2" name="項目0"/>
        <cdr:cNvSpPr txBox="1"/>
      </cdr:nvSpPr>
      <cdr:spPr>
        <a:xfrm xmlns:a="http://schemas.openxmlformats.org/drawingml/2006/main">
          <a:off x="3218119" y="802322"/>
          <a:ext cx="359073" cy="215444"/>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小中学生</a:t>
          </a:r>
          <a:endParaRPr lang="en-US" altLang="ja-JP" sz="700" dirty="0">
            <a:latin typeface="ＭＳ ゴシック" panose="020B0609070205080204" pitchFamily="49" charset="-128"/>
            <a:ea typeface="ＭＳ ゴシック" panose="020B0609070205080204" pitchFamily="49" charset="-128"/>
          </a:endParaRPr>
        </a:p>
        <a:p xmlns:a="http://schemas.openxmlformats.org/drawingml/2006/main">
          <a:r>
            <a:rPr lang="ja-JP" altLang="en-US" sz="700" dirty="0">
              <a:latin typeface="ＭＳ ゴシック" panose="020B0609070205080204" pitchFamily="49" charset="-128"/>
              <a:ea typeface="ＭＳ ゴシック" panose="020B0609070205080204" pitchFamily="49" charset="-128"/>
            </a:rPr>
            <a:t>の頃</a:t>
          </a:r>
        </a:p>
      </cdr:txBody>
    </cdr:sp>
  </cdr:absSizeAnchor>
  <cdr:absSizeAnchor xmlns:cdr="http://schemas.openxmlformats.org/drawingml/2006/chartDrawing">
    <cdr:from>
      <cdr:x>0.43161</cdr:x>
      <cdr:y>0.40023</cdr:y>
    </cdr:from>
    <cdr:ext cx="359073" cy="107722"/>
    <cdr:sp macro="" textlink="">
      <cdr:nvSpPr>
        <cdr:cNvPr id="3" name="項目0"/>
        <cdr:cNvSpPr txBox="1"/>
      </cdr:nvSpPr>
      <cdr:spPr>
        <a:xfrm xmlns:a="http://schemas.openxmlformats.org/drawingml/2006/main">
          <a:off x="3727384" y="930184"/>
          <a:ext cx="359073"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10</a:t>
          </a:r>
          <a:r>
            <a:rPr lang="ja-JP" altLang="en-US" sz="700" dirty="0">
              <a:latin typeface="ＭＳ ゴシック" panose="020B0609070205080204" pitchFamily="49" charset="-128"/>
              <a:ea typeface="ＭＳ ゴシック" panose="020B0609070205080204" pitchFamily="49" charset="-128"/>
            </a:rPr>
            <a:t>代後半</a:t>
          </a:r>
        </a:p>
      </cdr:txBody>
    </cdr:sp>
  </cdr:absSizeAnchor>
  <cdr:absSizeAnchor xmlns:cdr="http://schemas.openxmlformats.org/drawingml/2006/chartDrawing">
    <cdr:from>
      <cdr:x>0.53487</cdr:x>
      <cdr:y>0.39708</cdr:y>
    </cdr:from>
    <cdr:ext cx="179536" cy="107722"/>
    <cdr:sp macro="" textlink="">
      <cdr:nvSpPr>
        <cdr:cNvPr id="4" name="項目0"/>
        <cdr:cNvSpPr txBox="1"/>
      </cdr:nvSpPr>
      <cdr:spPr>
        <a:xfrm xmlns:a="http://schemas.openxmlformats.org/drawingml/2006/main">
          <a:off x="4619137" y="922863"/>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20</a:t>
          </a:r>
          <a:r>
            <a:rPr lang="ja-JP" altLang="en-US" sz="700" dirty="0">
              <a:latin typeface="ＭＳ ゴシック" panose="020B0609070205080204" pitchFamily="49" charset="-128"/>
              <a:ea typeface="ＭＳ ゴシック" panose="020B0609070205080204" pitchFamily="49" charset="-128"/>
            </a:rPr>
            <a:t>代</a:t>
          </a:r>
        </a:p>
      </cdr:txBody>
    </cdr:sp>
  </cdr:absSizeAnchor>
  <cdr:absSizeAnchor xmlns:cdr="http://schemas.openxmlformats.org/drawingml/2006/chartDrawing">
    <cdr:from>
      <cdr:x>0.62368</cdr:x>
      <cdr:y>0.39708</cdr:y>
    </cdr:from>
    <cdr:ext cx="179536" cy="107722"/>
    <cdr:sp macro="" textlink="">
      <cdr:nvSpPr>
        <cdr:cNvPr id="5" name="項目0"/>
        <cdr:cNvSpPr txBox="1"/>
      </cdr:nvSpPr>
      <cdr:spPr>
        <a:xfrm xmlns:a="http://schemas.openxmlformats.org/drawingml/2006/main">
          <a:off x="5386100" y="922863"/>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30</a:t>
          </a:r>
          <a:r>
            <a:rPr lang="ja-JP" altLang="en-US" sz="700" dirty="0">
              <a:latin typeface="ＭＳ ゴシック" panose="020B0609070205080204" pitchFamily="49" charset="-128"/>
              <a:ea typeface="ＭＳ ゴシック" panose="020B0609070205080204" pitchFamily="49" charset="-128"/>
            </a:rPr>
            <a:t>代</a:t>
          </a:r>
        </a:p>
      </cdr:txBody>
    </cdr:sp>
  </cdr:absSizeAnchor>
  <cdr:absSizeAnchor xmlns:cdr="http://schemas.openxmlformats.org/drawingml/2006/chartDrawing">
    <cdr:from>
      <cdr:x>0.6938</cdr:x>
      <cdr:y>0.39708</cdr:y>
    </cdr:from>
    <cdr:ext cx="179536" cy="107722"/>
    <cdr:sp macro="" textlink="">
      <cdr:nvSpPr>
        <cdr:cNvPr id="6" name="項目0"/>
        <cdr:cNvSpPr txBox="1"/>
      </cdr:nvSpPr>
      <cdr:spPr>
        <a:xfrm xmlns:a="http://schemas.openxmlformats.org/drawingml/2006/main">
          <a:off x="5991657" y="922863"/>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40</a:t>
          </a:r>
          <a:r>
            <a:rPr lang="ja-JP" altLang="en-US" sz="700" dirty="0">
              <a:latin typeface="ＭＳ ゴシック" panose="020B0609070205080204" pitchFamily="49" charset="-128"/>
              <a:ea typeface="ＭＳ ゴシック" panose="020B0609070205080204" pitchFamily="49" charset="-128"/>
            </a:rPr>
            <a:t>代</a:t>
          </a:r>
        </a:p>
      </cdr:txBody>
    </cdr:sp>
  </cdr:absSizeAnchor>
  <cdr:absSizeAnchor xmlns:cdr="http://schemas.openxmlformats.org/drawingml/2006/chartDrawing">
    <cdr:from>
      <cdr:x>0.74501</cdr:x>
      <cdr:y>0.39708</cdr:y>
    </cdr:from>
    <cdr:ext cx="179536" cy="107722"/>
    <cdr:sp macro="" textlink="">
      <cdr:nvSpPr>
        <cdr:cNvPr id="7" name="項目0"/>
        <cdr:cNvSpPr txBox="1"/>
      </cdr:nvSpPr>
      <cdr:spPr>
        <a:xfrm xmlns:a="http://schemas.openxmlformats.org/drawingml/2006/main">
          <a:off x="6433906" y="922862"/>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50</a:t>
          </a:r>
          <a:r>
            <a:rPr lang="ja-JP" altLang="en-US" sz="700" dirty="0">
              <a:latin typeface="ＭＳ ゴシック" panose="020B0609070205080204" pitchFamily="49" charset="-128"/>
              <a:ea typeface="ＭＳ ゴシック" panose="020B0609070205080204" pitchFamily="49" charset="-128"/>
            </a:rPr>
            <a:t>代</a:t>
          </a:r>
        </a:p>
      </cdr:txBody>
    </cdr:sp>
  </cdr:absSizeAnchor>
  <cdr:absSizeAnchor xmlns:cdr="http://schemas.openxmlformats.org/drawingml/2006/chartDrawing">
    <cdr:from>
      <cdr:x>0.77461</cdr:x>
      <cdr:y>0.33403</cdr:y>
    </cdr:from>
    <cdr:ext cx="179536" cy="107722"/>
    <cdr:sp macro="" textlink="">
      <cdr:nvSpPr>
        <cdr:cNvPr id="8" name="項目0"/>
        <cdr:cNvSpPr txBox="1"/>
      </cdr:nvSpPr>
      <cdr:spPr>
        <a:xfrm xmlns:a="http://schemas.openxmlformats.org/drawingml/2006/main">
          <a:off x="6689532" y="776329"/>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60</a:t>
          </a:r>
          <a:r>
            <a:rPr lang="ja-JP" altLang="en-US" sz="700" dirty="0">
              <a:latin typeface="ＭＳ ゴシック" panose="020B0609070205080204" pitchFamily="49" charset="-128"/>
              <a:ea typeface="ＭＳ ゴシック" panose="020B0609070205080204" pitchFamily="49" charset="-128"/>
            </a:rPr>
            <a:t>代</a:t>
          </a:r>
        </a:p>
      </cdr:txBody>
    </cdr:sp>
  </cdr:absSizeAnchor>
  <cdr:absSizeAnchor xmlns:cdr="http://schemas.openxmlformats.org/drawingml/2006/chartDrawing">
    <cdr:from>
      <cdr:x>0.77968</cdr:x>
      <cdr:y>0.25836</cdr:y>
    </cdr:from>
    <cdr:ext cx="359073" cy="107722"/>
    <cdr:sp macro="" textlink="">
      <cdr:nvSpPr>
        <cdr:cNvPr id="9" name="項目0"/>
        <cdr:cNvSpPr txBox="1"/>
      </cdr:nvSpPr>
      <cdr:spPr>
        <a:xfrm xmlns:a="http://schemas.openxmlformats.org/drawingml/2006/main">
          <a:off x="6733316" y="600463"/>
          <a:ext cx="359073"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en-US" altLang="ja-JP" sz="700" dirty="0">
              <a:latin typeface="ＭＳ ゴシック" panose="020B0609070205080204" pitchFamily="49" charset="-128"/>
              <a:ea typeface="ＭＳ ゴシック" panose="020B0609070205080204" pitchFamily="49" charset="-128"/>
            </a:rPr>
            <a:t>70</a:t>
          </a:r>
          <a:r>
            <a:rPr lang="ja-JP" altLang="en-US" sz="700" dirty="0">
              <a:latin typeface="ＭＳ ゴシック" panose="020B0609070205080204" pitchFamily="49" charset="-128"/>
              <a:ea typeface="ＭＳ ゴシック" panose="020B0609070205080204" pitchFamily="49" charset="-128"/>
            </a:rPr>
            <a:t>代以上</a:t>
          </a:r>
        </a:p>
      </cdr:txBody>
    </cdr:sp>
  </cdr:absSizeAnchor>
  <cdr:absSizeAnchor xmlns:cdr="http://schemas.openxmlformats.org/drawingml/2006/chartDrawing">
    <cdr:from>
      <cdr:x>0.72722</cdr:x>
      <cdr:y>0.1827</cdr:y>
    </cdr:from>
    <cdr:ext cx="1077218" cy="107722"/>
    <cdr:sp macro="" textlink="">
      <cdr:nvSpPr>
        <cdr:cNvPr id="10" name="項目0"/>
        <cdr:cNvSpPr txBox="1"/>
      </cdr:nvSpPr>
      <cdr:spPr>
        <a:xfrm xmlns:a="http://schemas.openxmlformats.org/drawingml/2006/main">
          <a:off x="6280272" y="424622"/>
          <a:ext cx="1077218"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わからない・覚えていない</a:t>
          </a:r>
        </a:p>
      </cdr:txBody>
    </cdr:sp>
  </cdr:absSizeAnchor>
  <cdr:absSizeAnchor xmlns:cdr="http://schemas.openxmlformats.org/drawingml/2006/chartDrawing">
    <cdr:from>
      <cdr:x>0.8481</cdr:x>
      <cdr:y>0.40023</cdr:y>
    </cdr:from>
    <cdr:ext cx="269304" cy="107722"/>
    <cdr:sp macro="" textlink="">
      <cdr:nvSpPr>
        <cdr:cNvPr id="11" name="項目0"/>
        <cdr:cNvSpPr txBox="1"/>
      </cdr:nvSpPr>
      <cdr:spPr>
        <a:xfrm xmlns:a="http://schemas.openxmlformats.org/drawingml/2006/main">
          <a:off x="7324192" y="930184"/>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無回答</a:t>
          </a:r>
        </a:p>
      </cdr:txBody>
    </cdr:sp>
  </cdr:absSizeAnchor>
  <cdr:relSizeAnchor xmlns:cdr="http://schemas.openxmlformats.org/drawingml/2006/chartDrawing">
    <cdr:from>
      <cdr:x>0.80641</cdr:x>
      <cdr:y>0.31467</cdr:y>
    </cdr:from>
    <cdr:to>
      <cdr:x>0.80641</cdr:x>
      <cdr:y>0.4231</cdr:y>
    </cdr:to>
    <cdr:cxnSp macro="">
      <cdr:nvCxnSpPr>
        <cdr:cNvPr id="14" name="直線矢印コネクタ 13"/>
        <cdr:cNvCxnSpPr/>
      </cdr:nvCxnSpPr>
      <cdr:spPr>
        <a:xfrm xmlns:a="http://schemas.openxmlformats.org/drawingml/2006/main">
          <a:off x="6964157" y="731316"/>
          <a:ext cx="0" cy="252000"/>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0.83649</cdr:x>
      <cdr:y>0.239</cdr:y>
    </cdr:from>
    <cdr:to>
      <cdr:x>0.83649</cdr:x>
      <cdr:y>0.45585</cdr:y>
    </cdr:to>
    <cdr:cxnSp macro="">
      <cdr:nvCxnSpPr>
        <cdr:cNvPr id="15" name="直線矢印コネクタ 14"/>
        <cdr:cNvCxnSpPr/>
      </cdr:nvCxnSpPr>
      <cdr:spPr>
        <a:xfrm xmlns:a="http://schemas.openxmlformats.org/drawingml/2006/main">
          <a:off x="7223960" y="555452"/>
          <a:ext cx="0" cy="504000"/>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0.03529</cdr:x>
      <cdr:y>0.43169</cdr:y>
    </cdr:from>
    <cdr:to>
      <cdr:x>0.36471</cdr:x>
      <cdr:y>0.77322</cdr:y>
    </cdr:to>
    <cdr:grpSp>
      <cdr:nvGrpSpPr>
        <cdr:cNvPr id="18" name="グループ化 17"/>
        <cdr:cNvGrpSpPr/>
      </cdr:nvGrpSpPr>
      <cdr:grpSpPr>
        <a:xfrm xmlns:a="http://schemas.openxmlformats.org/drawingml/2006/main">
          <a:off x="304764" y="1003291"/>
          <a:ext cx="2844872" cy="793750"/>
          <a:chOff x="304800" y="1003300"/>
          <a:chExt cx="2844800" cy="793750"/>
        </a:xfrm>
      </cdr:grpSpPr>
      <cdr:sp macro="" textlink="">
        <cdr:nvSpPr>
          <cdr:cNvPr id="16" name="テキスト ボックス 15"/>
          <cdr:cNvSpPr txBox="1"/>
        </cdr:nvSpPr>
        <cdr:spPr>
          <a:xfrm xmlns:a="http://schemas.openxmlformats.org/drawingml/2006/main">
            <a:off x="304800" y="10033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男性
</a:t>
            </a:r>
            <a:r>
              <a:rPr lang="en-US" altLang="ja-JP" sz="700" dirty="0">
                <a:latin typeface="ＭＳ ゴシック" panose="020B0609070205080204" pitchFamily="49" charset="-128"/>
                <a:ea typeface="ＭＳ ゴシック" panose="020B0609070205080204" pitchFamily="49" charset="-128"/>
              </a:rPr>
              <a:t>(n=364)</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17" name="テキスト ボックス 16"/>
          <cdr:cNvSpPr txBox="1"/>
        </cdr:nvSpPr>
        <cdr:spPr>
          <a:xfrm xmlns:a="http://schemas.openxmlformats.org/drawingml/2006/main">
            <a:off x="304800" y="13970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女性
</a:t>
            </a:r>
            <a:r>
              <a:rPr lang="en-US" altLang="ja-JP" sz="700">
                <a:latin typeface="ＭＳ ゴシック" panose="020B0609070205080204" pitchFamily="49" charset="-128"/>
                <a:ea typeface="ＭＳ ゴシック" panose="020B0609070205080204" pitchFamily="49" charset="-128"/>
              </a:rPr>
              <a:t>(n=439)</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0.36024</cdr:x>
      <cdr:y>0.74863</cdr:y>
    </cdr:from>
    <cdr:to>
      <cdr:x>0.90316</cdr:x>
      <cdr:y>0.88936</cdr:y>
    </cdr:to>
    <cdr:grpSp>
      <cdr:nvGrpSpPr>
        <cdr:cNvPr id="26" name="グループ化 25"/>
        <cdr:cNvGrpSpPr/>
      </cdr:nvGrpSpPr>
      <cdr:grpSpPr>
        <a:xfrm xmlns:a="http://schemas.openxmlformats.org/drawingml/2006/main">
          <a:off x="3111054" y="1739892"/>
          <a:ext cx="4688594" cy="327061"/>
          <a:chOff x="3111025" y="1739900"/>
          <a:chExt cx="4688593" cy="327045"/>
        </a:xfrm>
      </cdr:grpSpPr>
      <cdr:sp macro="" textlink="">
        <cdr:nvSpPr>
          <cdr:cNvPr id="19" name="テキスト ボックス 18"/>
          <cdr:cNvSpPr txBox="1"/>
        </cdr:nvSpPr>
        <cdr:spPr>
          <a:xfrm xmlns:a="http://schemas.openxmlformats.org/drawingml/2006/main">
            <a:off x="7480300" y="1739900"/>
            <a:ext cx="319318"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20" name="テキスト ボックス 19"/>
          <cdr:cNvSpPr txBox="1"/>
        </cdr:nvSpPr>
        <cdr:spPr>
          <a:xfrm xmlns:a="http://schemas.openxmlformats.org/drawingml/2006/main">
            <a:off x="3111025" y="1866900"/>
            <a:ext cx="229550"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21" name="テキスト ボックス 20"/>
          <cdr:cNvSpPr txBox="1"/>
        </cdr:nvSpPr>
        <cdr:spPr>
          <a:xfrm xmlns:a="http://schemas.openxmlformats.org/drawingml/2006/main">
            <a:off x="3926783" y="1866900"/>
            <a:ext cx="274434"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20</a:t>
            </a:r>
            <a:endParaRPr lang="ja-JP" altLang="en-US" sz="700">
              <a:latin typeface="ＭＳ ゴシック" panose="020B0609070205080204" pitchFamily="49" charset="-128"/>
            </a:endParaRPr>
          </a:p>
        </cdr:txBody>
      </cdr:sp>
      <cdr:sp macro="" textlink="">
        <cdr:nvSpPr>
          <cdr:cNvPr id="22" name="テキスト ボックス 21"/>
          <cdr:cNvSpPr txBox="1"/>
        </cdr:nvSpPr>
        <cdr:spPr>
          <a:xfrm xmlns:a="http://schemas.openxmlformats.org/drawingml/2006/main">
            <a:off x="4764983" y="1866900"/>
            <a:ext cx="274434"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40</a:t>
            </a:r>
            <a:endParaRPr lang="ja-JP" altLang="en-US" sz="700">
              <a:latin typeface="ＭＳ ゴシック" panose="020B0609070205080204" pitchFamily="49" charset="-128"/>
            </a:endParaRPr>
          </a:p>
        </cdr:txBody>
      </cdr:sp>
      <cdr:sp macro="" textlink="">
        <cdr:nvSpPr>
          <cdr:cNvPr id="23" name="テキスト ボックス 22"/>
          <cdr:cNvSpPr txBox="1"/>
        </cdr:nvSpPr>
        <cdr:spPr>
          <a:xfrm xmlns:a="http://schemas.openxmlformats.org/drawingml/2006/main">
            <a:off x="5603183" y="1866900"/>
            <a:ext cx="274434"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24" name="テキスト ボックス 23"/>
          <cdr:cNvSpPr txBox="1"/>
        </cdr:nvSpPr>
        <cdr:spPr>
          <a:xfrm xmlns:a="http://schemas.openxmlformats.org/drawingml/2006/main">
            <a:off x="6441383" y="1866900"/>
            <a:ext cx="274434"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25" name="テキスト ボックス 24"/>
          <cdr:cNvSpPr txBox="1"/>
        </cdr:nvSpPr>
        <cdr:spPr>
          <a:xfrm xmlns:a="http://schemas.openxmlformats.org/drawingml/2006/main">
            <a:off x="7257141" y="1866900"/>
            <a:ext cx="319318"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100</a:t>
            </a:r>
            <a:endParaRPr lang="ja-JP" altLang="en-US" sz="700" dirty="0">
              <a:latin typeface="ＭＳ ゴシック" panose="020B0609070205080204" pitchFamily="49" charset="-128"/>
            </a:endParaRPr>
          </a:p>
        </cdr:txBody>
      </cdr:sp>
    </cdr:grpSp>
  </cdr:relSizeAnchor>
  <cdr:relSizeAnchor xmlns:cdr="http://schemas.openxmlformats.org/drawingml/2006/chartDrawing">
    <cdr:from>
      <cdr:x>0.79193</cdr:x>
      <cdr:y>0.38697</cdr:y>
    </cdr:from>
    <cdr:to>
      <cdr:x>0.79193</cdr:x>
      <cdr:y>0.46441</cdr:y>
    </cdr:to>
    <cdr:cxnSp macro="">
      <cdr:nvCxnSpPr>
        <cdr:cNvPr id="28" name="直線矢印コネクタ 27"/>
        <cdr:cNvCxnSpPr/>
      </cdr:nvCxnSpPr>
      <cdr:spPr>
        <a:xfrm xmlns:a="http://schemas.openxmlformats.org/drawingml/2006/main">
          <a:off x="6839111" y="899346"/>
          <a:ext cx="0" cy="180000"/>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0.36653</cdr:x>
      <cdr:y>0.15453</cdr:y>
    </cdr:from>
    <cdr:to>
      <cdr:x>0.63347</cdr:x>
      <cdr:y>0.2671</cdr:y>
    </cdr:to>
    <cdr:sp macro="" textlink="">
      <cdr:nvSpPr>
        <cdr:cNvPr id="27" name="テキスト ボックス 42"/>
        <cdr:cNvSpPr txBox="1"/>
      </cdr:nvSpPr>
      <cdr:spPr>
        <a:xfrm xmlns:a="http://schemas.openxmlformats.org/drawingml/2006/main">
          <a:off x="3165341" y="359148"/>
          <a:ext cx="2305318"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050" b="1" dirty="0" smtClean="0">
              <a:latin typeface="ＭＳ Ｐゴシック" panose="020B0600070205080204" pitchFamily="50" charset="-128"/>
              <a:ea typeface="ＭＳ Ｐゴシック" panose="020B0600070205080204" pitchFamily="50" charset="-128"/>
            </a:rPr>
            <a:t>初めて自殺</a:t>
          </a:r>
          <a:r>
            <a:rPr kumimoji="1" lang="ja-JP" altLang="en-US" sz="1050" b="1" dirty="0">
              <a:latin typeface="ＭＳ Ｐゴシック" panose="020B0600070205080204" pitchFamily="50" charset="-128"/>
              <a:ea typeface="ＭＳ Ｐゴシック" panose="020B0600070205080204" pitchFamily="50" charset="-128"/>
            </a:rPr>
            <a:t>を</a:t>
          </a:r>
          <a:r>
            <a:rPr kumimoji="1" lang="ja-JP" altLang="en-US" sz="1050" b="1" dirty="0" smtClean="0">
              <a:latin typeface="ＭＳ Ｐゴシック" panose="020B0600070205080204" pitchFamily="50" charset="-128"/>
              <a:ea typeface="ＭＳ Ｐゴシック" panose="020B0600070205080204" pitchFamily="50" charset="-128"/>
            </a:rPr>
            <a:t>考えた時期</a:t>
          </a:r>
          <a:endParaRPr kumimoji="1" lang="ja-JP" altLang="en-US" sz="1050" b="1" dirty="0">
            <a:latin typeface="ＭＳ Ｐゴシック" panose="020B0600070205080204" pitchFamily="50" charset="-128"/>
            <a:ea typeface="ＭＳ Ｐゴシック" panose="020B0600070205080204" pitchFamily="50" charset="-128"/>
          </a:endParaRPr>
        </a:p>
      </cdr:txBody>
    </cdr:sp>
  </cdr:relSizeAnchor>
</c:userShapes>
</file>

<file path=ppt/drawings/drawing22.xml><?xml version="1.0" encoding="utf-8"?>
<c:userShapes xmlns:c="http://schemas.openxmlformats.org/drawingml/2006/chart">
  <cdr:absSizeAnchor xmlns:cdr="http://schemas.openxmlformats.org/drawingml/2006/chartDrawing">
    <cdr:from>
      <cdr:x>0.5383</cdr:x>
      <cdr:y>0.80523</cdr:y>
    </cdr:from>
    <cdr:ext cx="2137029" cy="303504"/>
    <cdr:grpSp>
      <cdr:nvGrpSpPr>
        <cdr:cNvPr id="7" name="グループ化 6">
          <a:extLst xmlns:a="http://schemas.openxmlformats.org/drawingml/2006/main">
            <a:ext uri="{FF2B5EF4-FFF2-40B4-BE49-F238E27FC236}">
              <a16:creationId xmlns:a16="http://schemas.microsoft.com/office/drawing/2014/main" id="{0AF1776F-E628-47C1-978B-D000DB5508DE}"/>
            </a:ext>
          </a:extLst>
        </cdr:cNvPr>
        <cdr:cNvGrpSpPr/>
      </cdr:nvGrpSpPr>
      <cdr:grpSpPr>
        <a:xfrm xmlns:a="http://schemas.openxmlformats.org/drawingml/2006/main">
          <a:off x="4101846" y="3315773"/>
          <a:ext cx="2137029" cy="303504"/>
          <a:chOff x="50799" y="4620895"/>
          <a:chExt cx="2137029" cy="303506"/>
        </a:xfrm>
      </cdr:grpSpPr>
      <cdr:sp macro="" textlink="">
        <cdr:nvSpPr>
          <cdr:cNvPr id="2" name="正方形/長方形 1"/>
          <cdr:cNvSpPr/>
        </cdr:nvSpPr>
        <cdr:spPr>
          <a:xfrm xmlns:a="http://schemas.openxmlformats.org/drawingml/2006/main">
            <a:off x="50799" y="4620895"/>
            <a:ext cx="2137029" cy="303506"/>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sz="700"/>
          </a:p>
        </cdr:txBody>
      </cdr:sp>
      <cdr:sp macro="" textlink="">
        <cdr:nvSpPr>
          <cdr:cNvPr id="3" name="テキスト ボックス 2"/>
          <cdr:cNvSpPr txBox="1"/>
        </cdr:nvSpPr>
        <cdr:spPr>
          <a:xfrm xmlns:a="http://schemas.openxmlformats.org/drawingml/2006/main">
            <a:off x="174755" y="4684394"/>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4" name="テキスト ボックス 3"/>
          <cdr:cNvSpPr txBox="1"/>
        </cdr:nvSpPr>
        <cdr:spPr>
          <a:xfrm xmlns:a="http://schemas.openxmlformats.org/drawingml/2006/main">
            <a:off x="403355" y="4697094"/>
            <a:ext cx="493725"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a:latin typeface="ＭＳ ゴシック" panose="020B0609070205080204" pitchFamily="49" charset="-128"/>
                <a:ea typeface="ＭＳ ゴシック" panose="020B0609070205080204" pitchFamily="49" charset="-128"/>
              </a:rPr>
              <a:t>男性</a:t>
            </a:r>
            <a:r>
              <a:rPr lang="en-US" altLang="ja-JP" sz="700">
                <a:latin typeface="ＭＳ ゴシック" panose="020B0609070205080204" pitchFamily="49" charset="-128"/>
                <a:ea typeface="ＭＳ ゴシック" panose="020B0609070205080204" pitchFamily="49" charset="-128"/>
              </a:rPr>
              <a:t>(n=364)</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179706" y="4674869"/>
            <a:ext cx="177799" cy="177800"/>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6" name="テキスト ボックス 5"/>
          <cdr:cNvSpPr txBox="1"/>
        </cdr:nvSpPr>
        <cdr:spPr>
          <a:xfrm xmlns:a="http://schemas.openxmlformats.org/drawingml/2006/main">
            <a:off x="1408306" y="4687569"/>
            <a:ext cx="493725"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女性</a:t>
            </a:r>
            <a:r>
              <a:rPr lang="en-US" altLang="ja-JP" sz="700" dirty="0">
                <a:latin typeface="ＭＳ ゴシック" panose="020B0609070205080204" pitchFamily="49" charset="-128"/>
                <a:ea typeface="ＭＳ ゴシック" panose="020B0609070205080204" pitchFamily="49" charset="-128"/>
              </a:rPr>
              <a:t>(n=439)</a:t>
            </a:r>
            <a:endParaRPr lang="ja-JP" altLang="en-US" sz="700" dirty="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0.04</cdr:x>
      <cdr:y>0.12</cdr:y>
    </cdr:from>
    <cdr:to>
      <cdr:x>0.50667</cdr:x>
      <cdr:y>0.78667</cdr:y>
    </cdr:to>
    <cdr:grpSp>
      <cdr:nvGrpSpPr>
        <cdr:cNvPr id="18" name="グループ化 17">
          <a:extLst xmlns:a="http://schemas.openxmlformats.org/drawingml/2006/main">
            <a:ext uri="{FF2B5EF4-FFF2-40B4-BE49-F238E27FC236}">
              <a16:creationId xmlns:a16="http://schemas.microsoft.com/office/drawing/2014/main" id="{F034E606-5038-45F6-880E-FF3BFD19E0CD}"/>
            </a:ext>
          </a:extLst>
        </cdr:cNvPr>
        <cdr:cNvGrpSpPr/>
      </cdr:nvGrpSpPr>
      <cdr:grpSpPr>
        <a:xfrm xmlns:a="http://schemas.openxmlformats.org/drawingml/2006/main">
          <a:off x="304800" y="494136"/>
          <a:ext cx="3556025" cy="2745211"/>
          <a:chOff x="304800" y="685800"/>
          <a:chExt cx="3556000" cy="3810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家庭問題</a:t>
            </a:r>
          </a:p>
        </cdr:txBody>
      </cdr:sp>
      <cdr:sp macro="" textlink="">
        <cdr:nvSpPr>
          <cdr:cNvPr id="9" name="テキスト ボックス 8"/>
          <cdr:cNvSpPr txBox="1"/>
        </cdr:nvSpPr>
        <cdr:spPr>
          <a:xfrm xmlns:a="http://schemas.openxmlformats.org/drawingml/2006/main">
            <a:off x="304800" y="106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勤務問題</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経済・生活問題</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健康問題</a:t>
            </a:r>
          </a:p>
        </cdr:txBody>
      </cdr:sp>
      <cdr:sp macro="" textlink="">
        <cdr:nvSpPr>
          <cdr:cNvPr id="12" name="テキスト ボックス 11"/>
          <cdr:cNvSpPr txBox="1"/>
        </cdr:nvSpPr>
        <cdr:spPr>
          <a:xfrm xmlns:a="http://schemas.openxmlformats.org/drawingml/2006/main">
            <a:off x="304800" y="220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孤独感</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交際問題</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学校問題</a:t>
            </a:r>
          </a:p>
        </cdr:txBody>
      </cdr:sp>
      <cdr:sp macro="" textlink="">
        <cdr:nvSpPr>
          <cdr:cNvPr id="15" name="テキスト ボックス 14"/>
          <cdr:cNvSpPr txBox="1"/>
        </cdr:nvSpPr>
        <cdr:spPr>
          <a:xfrm xmlns:a="http://schemas.openxmlformats.org/drawingml/2006/main">
            <a:off x="304800" y="3352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16" name="テキスト ボックス 15"/>
          <cdr:cNvSpPr txBox="1"/>
        </cdr:nvSpPr>
        <cdr:spPr>
          <a:xfrm xmlns:a="http://schemas.openxmlformats.org/drawingml/2006/main">
            <a:off x="304800" y="3733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わからない</a:t>
            </a:r>
          </a:p>
        </cdr:txBody>
      </cdr:sp>
      <cdr:sp macro="" textlink="">
        <cdr:nvSpPr>
          <cdr:cNvPr id="17" name="テキスト ボックス 16"/>
          <cdr:cNvSpPr txBox="1"/>
        </cdr:nvSpPr>
        <cdr:spPr>
          <a:xfrm xmlns:a="http://schemas.openxmlformats.org/drawingml/2006/main">
            <a:off x="304800" y="4114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無回答</a:t>
            </a:r>
          </a:p>
        </cdr:txBody>
      </cdr:sp>
    </cdr:grpSp>
  </cdr:relSizeAnchor>
</c:userShapes>
</file>

<file path=ppt/drawings/drawing23.xml><?xml version="1.0" encoding="utf-8"?>
<c:userShapes xmlns:c="http://schemas.openxmlformats.org/drawingml/2006/chart">
  <cdr:absSizeAnchor xmlns:cdr="http://schemas.openxmlformats.org/drawingml/2006/chartDrawing">
    <cdr:from>
      <cdr:x>0.7133</cdr:x>
      <cdr:y>0.65373</cdr:y>
    </cdr:from>
    <cdr:ext cx="1175004" cy="522578"/>
    <cdr:grpSp>
      <cdr:nvGrpSpPr>
        <cdr:cNvPr id="7" name="グループ化 6"/>
        <cdr:cNvGrpSpPr/>
      </cdr:nvGrpSpPr>
      <cdr:grpSpPr>
        <a:xfrm xmlns:a="http://schemas.openxmlformats.org/drawingml/2006/main">
          <a:off x="4304231" y="3719888"/>
          <a:ext cx="1175004" cy="522578"/>
          <a:chOff x="50800" y="6954521"/>
          <a:chExt cx="1175004" cy="522585"/>
        </a:xfrm>
      </cdr:grpSpPr>
      <cdr:sp macro="" textlink="">
        <cdr:nvSpPr>
          <cdr:cNvPr id="2" name="正方形/長方形 1"/>
          <cdr:cNvSpPr/>
        </cdr:nvSpPr>
        <cdr:spPr>
          <a:xfrm xmlns:a="http://schemas.openxmlformats.org/drawingml/2006/main">
            <a:off x="50800" y="6954521"/>
            <a:ext cx="1175004" cy="522585"/>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sp macro="" textlink="">
        <cdr:nvSpPr>
          <cdr:cNvPr id="3" name="テキスト ボックス 2"/>
          <cdr:cNvSpPr txBox="1"/>
        </cdr:nvSpPr>
        <cdr:spPr>
          <a:xfrm xmlns:a="http://schemas.openxmlformats.org/drawingml/2006/main">
            <a:off x="174755" y="7018019"/>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4" name="テキスト ボックス 3"/>
          <cdr:cNvSpPr txBox="1"/>
        </cdr:nvSpPr>
        <cdr:spPr>
          <a:xfrm xmlns:a="http://schemas.openxmlformats.org/drawingml/2006/main">
            <a:off x="403355" y="7030719"/>
            <a:ext cx="493725" cy="107723"/>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男性</a:t>
            </a:r>
            <a:r>
              <a:rPr lang="en-US" altLang="ja-JP" sz="700" dirty="0">
                <a:latin typeface="ＭＳ ゴシック" panose="020B0609070205080204" pitchFamily="49" charset="-128"/>
                <a:ea typeface="ＭＳ ゴシック" panose="020B0609070205080204" pitchFamily="49" charset="-128"/>
              </a:rPr>
              <a:t>(n=364)</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79581" y="7237096"/>
            <a:ext cx="177799" cy="177799"/>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6" name="テキスト ボックス 5"/>
          <cdr:cNvSpPr txBox="1"/>
        </cdr:nvSpPr>
        <cdr:spPr>
          <a:xfrm xmlns:a="http://schemas.openxmlformats.org/drawingml/2006/main">
            <a:off x="408181" y="7249796"/>
            <a:ext cx="493725" cy="107723"/>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女性</a:t>
            </a:r>
            <a:r>
              <a:rPr lang="en-US" altLang="ja-JP" sz="700" dirty="0">
                <a:latin typeface="ＭＳ ゴシック" panose="020B0609070205080204" pitchFamily="49" charset="-128"/>
                <a:ea typeface="ＭＳ ゴシック" panose="020B0609070205080204" pitchFamily="49" charset="-128"/>
              </a:rPr>
              <a:t>(n=439)</a:t>
            </a:r>
            <a:endParaRPr lang="ja-JP" altLang="en-US" sz="700" dirty="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0.04</cdr:x>
      <cdr:y>0.08571</cdr:y>
    </cdr:from>
    <cdr:to>
      <cdr:x>0.50667</cdr:x>
      <cdr:y>0.84762</cdr:y>
    </cdr:to>
    <cdr:grpSp>
      <cdr:nvGrpSpPr>
        <cdr:cNvPr id="24" name="グループ化 23"/>
        <cdr:cNvGrpSpPr/>
      </cdr:nvGrpSpPr>
      <cdr:grpSpPr>
        <a:xfrm xmlns:a="http://schemas.openxmlformats.org/drawingml/2006/main">
          <a:off x="241370" y="487711"/>
          <a:ext cx="2816003" cy="4335460"/>
          <a:chOff x="304800" y="685800"/>
          <a:chExt cx="3556000" cy="6096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我慢した</a:t>
            </a:r>
          </a:p>
        </cdr:txBody>
      </cdr:sp>
      <cdr:sp macro="" textlink="">
        <cdr:nvSpPr>
          <cdr:cNvPr id="9" name="テキスト ボックス 8"/>
          <cdr:cNvSpPr txBox="1"/>
        </cdr:nvSpPr>
        <cdr:spPr>
          <a:xfrm xmlns:a="http://schemas.openxmlformats.org/drawingml/2006/main">
            <a:off x="304800" y="106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家族や友人、職場の同僚など身近な人に悩みを聞いてもらった</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できるだけ休養をとるようにした</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趣味や仕事など他のことで気を紛らわせるように努めた</a:t>
            </a:r>
          </a:p>
        </cdr:txBody>
      </cdr:sp>
      <cdr:sp macro="" textlink="">
        <cdr:nvSpPr>
          <cdr:cNvPr id="12" name="テキスト ボックス 11"/>
          <cdr:cNvSpPr txBox="1"/>
        </cdr:nvSpPr>
        <cdr:spPr>
          <a:xfrm xmlns:a="http://schemas.openxmlformats.org/drawingml/2006/main">
            <a:off x="304800" y="220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家族や恋人など身近な人が悲しむことを考えた</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医療機関の医師やカウンセラーなどに相談した</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将来を楽観的に考えられるようにした</a:t>
            </a:r>
          </a:p>
        </cdr:txBody>
      </cdr:sp>
      <cdr:sp macro="" textlink="">
        <cdr:nvSpPr>
          <cdr:cNvPr id="15" name="テキスト ボックス 14"/>
          <cdr:cNvSpPr txBox="1"/>
        </cdr:nvSpPr>
        <cdr:spPr>
          <a:xfrm xmlns:a="http://schemas.openxmlformats.org/drawingml/2006/main">
            <a:off x="304800" y="3352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自殺を試みたが、死にきれなかった</a:t>
            </a:r>
          </a:p>
        </cdr:txBody>
      </cdr:sp>
      <cdr:sp macro="" textlink="">
        <cdr:nvSpPr>
          <cdr:cNvPr id="16" name="テキスト ボックス 15"/>
          <cdr:cNvSpPr txBox="1"/>
        </cdr:nvSpPr>
        <cdr:spPr>
          <a:xfrm xmlns:a="http://schemas.openxmlformats.org/drawingml/2006/main">
            <a:off x="304800" y="3733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まだ「思いとどまれた」とは思わない</a:t>
            </a:r>
          </a:p>
        </cdr:txBody>
      </cdr:sp>
      <cdr:sp macro="" textlink="">
        <cdr:nvSpPr>
          <cdr:cNvPr id="17" name="テキスト ボックス 16"/>
          <cdr:cNvSpPr txBox="1"/>
        </cdr:nvSpPr>
        <cdr:spPr>
          <a:xfrm xmlns:a="http://schemas.openxmlformats.org/drawingml/2006/main">
            <a:off x="304800" y="4114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インターネットで対応策を検索した</a:t>
            </a:r>
          </a:p>
        </cdr:txBody>
      </cdr:sp>
      <cdr:sp macro="" textlink="">
        <cdr:nvSpPr>
          <cdr:cNvPr id="18" name="テキスト ボックス 17"/>
          <cdr:cNvSpPr txBox="1"/>
        </cdr:nvSpPr>
        <cdr:spPr>
          <a:xfrm xmlns:a="http://schemas.openxmlformats.org/drawingml/2006/main">
            <a:off x="304800" y="449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インターネット上の見知らぬ人に相談した</a:t>
            </a:r>
          </a:p>
        </cdr:txBody>
      </cdr:sp>
      <cdr:sp macro="" textlink="">
        <cdr:nvSpPr>
          <cdr:cNvPr id="19" name="テキスト ボックス 18"/>
          <cdr:cNvSpPr txBox="1"/>
        </cdr:nvSpPr>
        <cdr:spPr>
          <a:xfrm xmlns:a="http://schemas.openxmlformats.org/drawingml/2006/main">
            <a:off x="304800" y="487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メンタルヘルスに関する電話相談やＳＮＳ相談を利用した</a:t>
            </a:r>
          </a:p>
        </cdr:txBody>
      </cdr:sp>
      <cdr:sp macro="" textlink="">
        <cdr:nvSpPr>
          <cdr:cNvPr id="20" name="テキスト ボックス 19"/>
          <cdr:cNvSpPr txBox="1"/>
        </cdr:nvSpPr>
        <cdr:spPr>
          <a:xfrm xmlns:a="http://schemas.openxmlformats.org/drawingml/2006/main">
            <a:off x="304800" y="525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保健所等公的機関に相談した</a:t>
            </a:r>
          </a:p>
        </cdr:txBody>
      </cdr:sp>
      <cdr:sp macro="" textlink="">
        <cdr:nvSpPr>
          <cdr:cNvPr id="21" name="テキスト ボックス 20"/>
          <cdr:cNvSpPr txBox="1"/>
        </cdr:nvSpPr>
        <cdr:spPr>
          <a:xfrm xmlns:a="http://schemas.openxmlformats.org/drawingml/2006/main">
            <a:off x="304800" y="563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22" name="テキスト ボックス 21"/>
          <cdr:cNvSpPr txBox="1"/>
        </cdr:nvSpPr>
        <cdr:spPr>
          <a:xfrm xmlns:a="http://schemas.openxmlformats.org/drawingml/2006/main">
            <a:off x="304800" y="601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特に何もしなかった</a:t>
            </a:r>
          </a:p>
        </cdr:txBody>
      </cdr:sp>
      <cdr:sp macro="" textlink="">
        <cdr:nvSpPr>
          <cdr:cNvPr id="23" name="テキスト ボックス 22"/>
          <cdr:cNvSpPr txBox="1"/>
        </cdr:nvSpPr>
        <cdr:spPr>
          <a:xfrm xmlns:a="http://schemas.openxmlformats.org/drawingml/2006/main">
            <a:off x="304800" y="640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無回答</a:t>
            </a:r>
          </a:p>
        </cdr:txBody>
      </cdr:sp>
    </cdr:grpSp>
  </cdr:relSizeAnchor>
</c:userShapes>
</file>

<file path=ppt/drawings/drawing24.xml><?xml version="1.0" encoding="utf-8"?>
<c:userShapes xmlns:c="http://schemas.openxmlformats.org/drawingml/2006/chart">
  <cdr:absSizeAnchor xmlns:cdr="http://schemas.openxmlformats.org/drawingml/2006/chartDrawing">
    <cdr:from>
      <cdr:x>0.5293</cdr:x>
      <cdr:y>0.84335</cdr:y>
    </cdr:from>
    <cdr:ext cx="2253233" cy="312297"/>
    <cdr:grpSp>
      <cdr:nvGrpSpPr>
        <cdr:cNvPr id="7" name="グループ化 6"/>
        <cdr:cNvGrpSpPr/>
      </cdr:nvGrpSpPr>
      <cdr:grpSpPr>
        <a:xfrm xmlns:a="http://schemas.openxmlformats.org/drawingml/2006/main">
          <a:off x="3423164" y="4773547"/>
          <a:ext cx="2253233" cy="312297"/>
          <a:chOff x="50800" y="5793203"/>
          <a:chExt cx="2253234" cy="312298"/>
        </a:xfrm>
      </cdr:grpSpPr>
      <cdr:sp macro="" textlink="">
        <cdr:nvSpPr>
          <cdr:cNvPr id="2" name="正方形/長方形 1"/>
          <cdr:cNvSpPr/>
        </cdr:nvSpPr>
        <cdr:spPr>
          <a:xfrm xmlns:a="http://schemas.openxmlformats.org/drawingml/2006/main">
            <a:off x="50800" y="5793203"/>
            <a:ext cx="2253234" cy="312298"/>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sp macro="" textlink="">
        <cdr:nvSpPr>
          <cdr:cNvPr id="3" name="テキスト ボックス 2"/>
          <cdr:cNvSpPr txBox="1"/>
        </cdr:nvSpPr>
        <cdr:spPr>
          <a:xfrm xmlns:a="http://schemas.openxmlformats.org/drawingml/2006/main">
            <a:off x="177295" y="5856702"/>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4" name="テキスト ボックス 3"/>
          <cdr:cNvSpPr txBox="1"/>
        </cdr:nvSpPr>
        <cdr:spPr>
          <a:xfrm xmlns:a="http://schemas.openxmlformats.org/drawingml/2006/main">
            <a:off x="405895" y="5869402"/>
            <a:ext cx="493725"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男性</a:t>
            </a:r>
            <a:r>
              <a:rPr lang="en-US" altLang="ja-JP" sz="700" dirty="0">
                <a:latin typeface="ＭＳ ゴシック" panose="020B0609070205080204" pitchFamily="49" charset="-128"/>
                <a:ea typeface="ＭＳ ゴシック" panose="020B0609070205080204" pitchFamily="49" charset="-128"/>
              </a:rPr>
              <a:t>(n=952)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218441" y="5847177"/>
            <a:ext cx="177799" cy="177799"/>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6" name="テキスト ボックス 5"/>
          <cdr:cNvSpPr txBox="1"/>
        </cdr:nvSpPr>
        <cdr:spPr>
          <a:xfrm xmlns:a="http://schemas.openxmlformats.org/drawingml/2006/main">
            <a:off x="1447041" y="5859877"/>
            <a:ext cx="583493"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女性</a:t>
            </a:r>
            <a:r>
              <a:rPr lang="en-US" altLang="ja-JP" sz="700" dirty="0">
                <a:latin typeface="ＭＳ ゴシック" panose="020B0609070205080204" pitchFamily="49" charset="-128"/>
                <a:ea typeface="ＭＳ ゴシック" panose="020B0609070205080204" pitchFamily="49" charset="-128"/>
              </a:rPr>
              <a:t>(n=1,048)</a:t>
            </a:r>
            <a:endParaRPr lang="ja-JP" altLang="en-US" sz="700" dirty="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0.115</cdr:x>
      <cdr:y>0.1</cdr:y>
    </cdr:from>
    <cdr:to>
      <cdr:x>0.50667</cdr:x>
      <cdr:y>0.82222</cdr:y>
    </cdr:to>
    <cdr:grpSp>
      <cdr:nvGrpSpPr>
        <cdr:cNvPr id="21" name="グループ化 20"/>
        <cdr:cNvGrpSpPr/>
      </cdr:nvGrpSpPr>
      <cdr:grpSpPr>
        <a:xfrm xmlns:a="http://schemas.openxmlformats.org/drawingml/2006/main">
          <a:off x="743744" y="566022"/>
          <a:ext cx="2533064" cy="4087925"/>
          <a:chOff x="304800" y="685800"/>
          <a:chExt cx="3556000" cy="4953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相談窓口情報等のわかりやすい発信</a:t>
            </a:r>
          </a:p>
        </cdr:txBody>
      </cdr:sp>
      <cdr:sp macro="" textlink="">
        <cdr:nvSpPr>
          <cdr:cNvPr id="9" name="テキスト ボックス 8"/>
          <cdr:cNvSpPr txBox="1"/>
        </cdr:nvSpPr>
        <cdr:spPr>
          <a:xfrm xmlns:a="http://schemas.openxmlformats.org/drawingml/2006/main">
            <a:off x="304800" y="106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相談体制の充実（メールやＳＮＳ等を用いた相談窓口の充実など）</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必要な時に適切な医療が受けられる精神科医療体制の整備</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ゲートキーパーの養成やその役割の普及啓発</a:t>
            </a:r>
          </a:p>
        </cdr:txBody>
      </cdr:sp>
      <cdr:sp macro="" textlink="">
        <cdr:nvSpPr>
          <cdr:cNvPr id="12" name="テキスト ボックス 11"/>
          <cdr:cNvSpPr txBox="1"/>
        </cdr:nvSpPr>
        <cdr:spPr>
          <a:xfrm xmlns:a="http://schemas.openxmlformats.org/drawingml/2006/main">
            <a:off x="304800" y="220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自殺の多くが追い込まれた末の死である事や自殺予防の広報・啓発</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子どもや若者の自殺予防対策（ＳＯＳの出し方教育の推進など）</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労働者への支援（職場におけるメンタルヘルスなど）</a:t>
            </a:r>
          </a:p>
        </cdr:txBody>
      </cdr:sp>
      <cdr:sp macro="" textlink="">
        <cdr:nvSpPr>
          <cdr:cNvPr id="15" name="テキスト ボックス 14"/>
          <cdr:cNvSpPr txBox="1"/>
        </cdr:nvSpPr>
        <cdr:spPr>
          <a:xfrm xmlns:a="http://schemas.openxmlformats.org/drawingml/2006/main">
            <a:off x="304800" y="3352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自殺未遂者への支援</a:t>
            </a:r>
          </a:p>
        </cdr:txBody>
      </cdr:sp>
      <cdr:sp macro="" textlink="">
        <cdr:nvSpPr>
          <cdr:cNvPr id="16" name="テキスト ボックス 15"/>
          <cdr:cNvSpPr txBox="1"/>
        </cdr:nvSpPr>
        <cdr:spPr>
          <a:xfrm xmlns:a="http://schemas.openxmlformats.org/drawingml/2006/main">
            <a:off x="304800" y="3733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債務や労働問題等の法律相談</a:t>
            </a:r>
          </a:p>
        </cdr:txBody>
      </cdr:sp>
      <cdr:sp macro="" textlink="">
        <cdr:nvSpPr>
          <cdr:cNvPr id="17" name="テキスト ボックス 16"/>
          <cdr:cNvSpPr txBox="1"/>
        </cdr:nvSpPr>
        <cdr:spPr>
          <a:xfrm xmlns:a="http://schemas.openxmlformats.org/drawingml/2006/main">
            <a:off x="304800" y="4114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女性に対する支援（妊産婦への支援など）</a:t>
            </a:r>
          </a:p>
        </cdr:txBody>
      </cdr:sp>
      <cdr:sp macro="" textlink="">
        <cdr:nvSpPr>
          <cdr:cNvPr id="18" name="テキスト ボックス 17"/>
          <cdr:cNvSpPr txBox="1"/>
        </cdr:nvSpPr>
        <cdr:spPr>
          <a:xfrm xmlns:a="http://schemas.openxmlformats.org/drawingml/2006/main">
            <a:off x="304800" y="449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自死遺族への支援</a:t>
            </a:r>
          </a:p>
        </cdr:txBody>
      </cdr:sp>
      <cdr:sp macro="" textlink="">
        <cdr:nvSpPr>
          <cdr:cNvPr id="19" name="テキスト ボックス 18"/>
          <cdr:cNvSpPr txBox="1"/>
        </cdr:nvSpPr>
        <cdr:spPr>
          <a:xfrm xmlns:a="http://schemas.openxmlformats.org/drawingml/2006/main">
            <a:off x="304800" y="487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20" name="テキスト ボックス 19"/>
          <cdr:cNvSpPr txBox="1"/>
        </cdr:nvSpPr>
        <cdr:spPr>
          <a:xfrm xmlns:a="http://schemas.openxmlformats.org/drawingml/2006/main">
            <a:off x="304800" y="525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特にない</a:t>
            </a:r>
          </a:p>
        </cdr:txBody>
      </cdr:sp>
    </cdr:grpSp>
  </cdr:relSizeAnchor>
  <cdr:absSizeAnchor xmlns:cdr="http://schemas.openxmlformats.org/drawingml/2006/chartDrawing">
    <cdr:from>
      <cdr:x>0.65467</cdr:x>
      <cdr:y>0</cdr:y>
    </cdr:from>
    <cdr:ext cx="857927" cy="200055"/>
    <cdr:sp macro="" textlink="">
      <cdr:nvSpPr>
        <cdr:cNvPr id="22" name="テキスト ボックス 21"/>
        <cdr:cNvSpPr txBox="1"/>
      </cdr:nvSpPr>
      <cdr:spPr>
        <a:xfrm xmlns:a="http://schemas.openxmlformats.org/drawingml/2006/main">
          <a:off x="4233989" y="0"/>
          <a:ext cx="857927" cy="20005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dirty="0">
              <a:latin typeface="ＭＳ ゴシック" panose="020B0609070205080204" pitchFamily="49" charset="-128"/>
            </a:rPr>
            <a:t>(</a:t>
          </a:r>
          <a:r>
            <a:rPr lang="en-US" altLang="ja-JP" sz="700" dirty="0" smtClean="0">
              <a:latin typeface="ＭＳ ゴシック" panose="020B0609070205080204" pitchFamily="49" charset="-128"/>
            </a:rPr>
            <a:t>3</a:t>
          </a:r>
          <a:r>
            <a:rPr lang="ja-JP" altLang="en-US" sz="700" dirty="0" err="1" smtClean="0">
              <a:latin typeface="ＭＳ ゴシック" panose="020B0609070205080204" pitchFamily="49" charset="-128"/>
            </a:rPr>
            <a:t>つまで</a:t>
          </a:r>
          <a:r>
            <a:rPr lang="ja-JP" altLang="en-US" sz="700" dirty="0" smtClean="0">
              <a:latin typeface="ＭＳ ゴシック" panose="020B0609070205080204" pitchFamily="49" charset="-128"/>
            </a:rPr>
            <a:t>回答可</a:t>
          </a:r>
          <a:r>
            <a:rPr lang="en-US" altLang="ja-JP" sz="700" dirty="0" smtClean="0">
              <a:latin typeface="ＭＳ ゴシック" panose="020B0609070205080204" pitchFamily="49" charset="-128"/>
            </a:rPr>
            <a:t>)</a:t>
          </a:r>
          <a:endParaRPr lang="ja-JP" altLang="en-US" sz="700" dirty="0">
            <a:latin typeface="ＭＳ ゴシック" panose="020B0609070205080204" pitchFamily="49" charset="-128"/>
          </a:endParaRPr>
        </a:p>
      </cdr:txBody>
    </cdr:sp>
  </cdr:absSizeAnchor>
</c:userShapes>
</file>

<file path=ppt/drawings/drawing25.xml><?xml version="1.0" encoding="utf-8"?>
<c:userShapes xmlns:c="http://schemas.openxmlformats.org/drawingml/2006/chart">
  <cdr:absSizeAnchor xmlns:cdr="http://schemas.openxmlformats.org/drawingml/2006/chartDrawing">
    <cdr:from>
      <cdr:x>0.56383</cdr:x>
      <cdr:y>0.28192</cdr:y>
    </cdr:from>
    <cdr:ext cx="269304" cy="107722"/>
    <cdr:sp macro="" textlink="">
      <cdr:nvSpPr>
        <cdr:cNvPr id="2" name="項目0"/>
        <cdr:cNvSpPr txBox="1"/>
      </cdr:nvSpPr>
      <cdr:spPr>
        <a:xfrm xmlns:a="http://schemas.openxmlformats.org/drawingml/2006/main">
          <a:off x="2517520" y="922857"/>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いいえ</a:t>
          </a:r>
        </a:p>
      </cdr:txBody>
    </cdr:sp>
  </cdr:absSizeAnchor>
  <cdr:absSizeAnchor xmlns:cdr="http://schemas.openxmlformats.org/drawingml/2006/chartDrawing">
    <cdr:from>
      <cdr:x>0.81243</cdr:x>
      <cdr:y>0.28192</cdr:y>
    </cdr:from>
    <cdr:ext cx="179536" cy="107722"/>
    <cdr:sp macro="" textlink="">
      <cdr:nvSpPr>
        <cdr:cNvPr id="3" name="項目0"/>
        <cdr:cNvSpPr txBox="1"/>
      </cdr:nvSpPr>
      <cdr:spPr>
        <a:xfrm xmlns:a="http://schemas.openxmlformats.org/drawingml/2006/main">
          <a:off x="3627528" y="922857"/>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はい</a:t>
          </a:r>
        </a:p>
      </cdr:txBody>
    </cdr:sp>
  </cdr:absSizeAnchor>
  <cdr:absSizeAnchor xmlns:cdr="http://schemas.openxmlformats.org/drawingml/2006/chartDrawing">
    <cdr:from>
      <cdr:x>0.87622</cdr:x>
      <cdr:y>0.27111</cdr:y>
    </cdr:from>
    <cdr:ext cx="404458" cy="107722"/>
    <cdr:sp macro="" textlink="">
      <cdr:nvSpPr>
        <cdr:cNvPr id="4" name="項目0"/>
        <cdr:cNvSpPr txBox="1"/>
      </cdr:nvSpPr>
      <cdr:spPr>
        <a:xfrm xmlns:a="http://schemas.openxmlformats.org/drawingml/2006/main">
          <a:off x="3912352" y="887461"/>
          <a:ext cx="404458" cy="107722"/>
        </a:xfrm>
        <a:prstGeom xmlns:a="http://schemas.openxmlformats.org/drawingml/2006/main" prst="rect">
          <a:avLst/>
        </a:prstGeom>
      </cdr:spPr>
      <cdr:txBody>
        <a:bodyPr xmlns:a="http://schemas.openxmlformats.org/drawingml/2006/main" vertOverflow="clip" vert="horz" wrap="squar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無回答</a:t>
          </a:r>
        </a:p>
      </cdr:txBody>
    </cdr:sp>
  </cdr:absSizeAnchor>
  <cdr:relSizeAnchor xmlns:cdr="http://schemas.openxmlformats.org/drawingml/2006/chartDrawing">
    <cdr:from>
      <cdr:x>0.03529</cdr:x>
      <cdr:y>0.3065</cdr:y>
    </cdr:from>
    <cdr:to>
      <cdr:x>0.36471</cdr:x>
      <cdr:y>0.83957</cdr:y>
    </cdr:to>
    <cdr:grpSp>
      <cdr:nvGrpSpPr>
        <cdr:cNvPr id="10" name="グループ化 9">
          <a:extLst xmlns:a="http://schemas.openxmlformats.org/drawingml/2006/main">
            <a:ext uri="{FF2B5EF4-FFF2-40B4-BE49-F238E27FC236}">
              <a16:creationId xmlns:a16="http://schemas.microsoft.com/office/drawing/2014/main" id="{CAA4E00B-BA76-4DA5-AD8E-AA22AD454BFA}"/>
            </a:ext>
          </a:extLst>
        </cdr:cNvPr>
        <cdr:cNvGrpSpPr/>
      </cdr:nvGrpSpPr>
      <cdr:grpSpPr>
        <a:xfrm xmlns:a="http://schemas.openxmlformats.org/drawingml/2006/main">
          <a:off x="157571" y="1003305"/>
          <a:ext cx="1470872" cy="1744964"/>
          <a:chOff x="304800" y="1003300"/>
          <a:chExt cx="2844800" cy="1744980"/>
        </a:xfrm>
      </cdr:grpSpPr>
      <cdr:sp macro="" textlink="">
        <cdr:nvSpPr>
          <cdr:cNvPr id="5" name="テキスト ボックス 4"/>
          <cdr:cNvSpPr txBox="1"/>
        </cdr:nvSpPr>
        <cdr:spPr>
          <a:xfrm xmlns:a="http://schemas.openxmlformats.org/drawingml/2006/main">
            <a:off x="304800" y="10033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dirty="0">
                <a:latin typeface="ＭＳ ゴシック" panose="020B0609070205080204" pitchFamily="49" charset="-128"/>
                <a:ea typeface="ＭＳ ゴシック" panose="020B0609070205080204" pitchFamily="49" charset="-128"/>
              </a:rPr>
              <a:t>18</a:t>
            </a:r>
            <a:r>
              <a:rPr lang="ja-JP" altLang="en-US" sz="700" dirty="0">
                <a:latin typeface="ＭＳ ゴシック" panose="020B0609070205080204" pitchFamily="49" charset="-128"/>
                <a:ea typeface="ＭＳ ゴシック" panose="020B0609070205080204" pitchFamily="49" charset="-128"/>
              </a:rPr>
              <a:t>～</a:t>
            </a:r>
            <a:r>
              <a:rPr lang="en-US" altLang="ja-JP" sz="700" dirty="0">
                <a:latin typeface="ＭＳ ゴシック" panose="020B0609070205080204" pitchFamily="49" charset="-128"/>
                <a:ea typeface="ＭＳ ゴシック" panose="020B0609070205080204" pitchFamily="49" charset="-128"/>
              </a:rPr>
              <a:t>29</a:t>
            </a:r>
            <a:r>
              <a:rPr lang="ja-JP" altLang="en-US" sz="700" dirty="0">
                <a:latin typeface="ＭＳ ゴシック" panose="020B0609070205080204" pitchFamily="49" charset="-128"/>
                <a:ea typeface="ＭＳ ゴシック" panose="020B0609070205080204" pitchFamily="49" charset="-128"/>
              </a:rPr>
              <a:t>歳
</a:t>
            </a:r>
            <a:r>
              <a:rPr lang="en-US" altLang="ja-JP" sz="700" dirty="0">
                <a:latin typeface="ＭＳ ゴシック" panose="020B0609070205080204" pitchFamily="49" charset="-128"/>
                <a:ea typeface="ＭＳ ゴシック" panose="020B0609070205080204" pitchFamily="49" charset="-128"/>
              </a:rPr>
              <a:t>(n=307)</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6" name="テキスト ボックス 5"/>
          <cdr:cNvSpPr txBox="1"/>
        </cdr:nvSpPr>
        <cdr:spPr>
          <a:xfrm xmlns:a="http://schemas.openxmlformats.org/drawingml/2006/main">
            <a:off x="304800" y="13462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30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(n=270)</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7" name="テキスト ボックス 6"/>
          <cdr:cNvSpPr txBox="1"/>
        </cdr:nvSpPr>
        <cdr:spPr>
          <a:xfrm xmlns:a="http://schemas.openxmlformats.org/drawingml/2006/main">
            <a:off x="304800" y="17018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40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(n=357)</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8" name="テキスト ボックス 7"/>
          <cdr:cNvSpPr txBox="1"/>
        </cdr:nvSpPr>
        <cdr:spPr>
          <a:xfrm xmlns:a="http://schemas.openxmlformats.org/drawingml/2006/main">
            <a:off x="304800" y="20447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50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(n=327)</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9" name="テキスト ボックス 8"/>
          <cdr:cNvSpPr txBox="1"/>
        </cdr:nvSpPr>
        <cdr:spPr>
          <a:xfrm xmlns:a="http://schemas.openxmlformats.org/drawingml/2006/main">
            <a:off x="304800" y="24003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60</a:t>
            </a:r>
            <a:r>
              <a:rPr lang="ja-JP" altLang="en-US" sz="700">
                <a:latin typeface="ＭＳ ゴシック" panose="020B0609070205080204" pitchFamily="49" charset="-128"/>
                <a:ea typeface="ＭＳ ゴシック" panose="020B0609070205080204" pitchFamily="49" charset="-128"/>
              </a:rPr>
              <a:t>代以上
</a:t>
            </a:r>
            <a:r>
              <a:rPr lang="en-US" altLang="ja-JP" sz="700">
                <a:latin typeface="ＭＳ ゴシック" panose="020B0609070205080204" pitchFamily="49" charset="-128"/>
                <a:ea typeface="ＭＳ ゴシック" panose="020B0609070205080204" pitchFamily="49" charset="-128"/>
              </a:rPr>
              <a:t>(n=747)</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0.34783</cdr:x>
      <cdr:y>0.81862</cdr:y>
    </cdr:from>
    <cdr:to>
      <cdr:x>0.9377</cdr:x>
      <cdr:y>0.91853</cdr:y>
    </cdr:to>
    <cdr:grpSp>
      <cdr:nvGrpSpPr>
        <cdr:cNvPr id="18" name="グループ化 17">
          <a:extLst xmlns:a="http://schemas.openxmlformats.org/drawingml/2006/main">
            <a:ext uri="{FF2B5EF4-FFF2-40B4-BE49-F238E27FC236}">
              <a16:creationId xmlns:a16="http://schemas.microsoft.com/office/drawing/2014/main" id="{CA186B4C-08AE-48E4-8B2D-808930701F4D}"/>
            </a:ext>
          </a:extLst>
        </cdr:cNvPr>
        <cdr:cNvGrpSpPr/>
      </cdr:nvGrpSpPr>
      <cdr:grpSpPr>
        <a:xfrm xmlns:a="http://schemas.openxmlformats.org/drawingml/2006/main">
          <a:off x="1553073" y="2679691"/>
          <a:ext cx="2633789" cy="327048"/>
          <a:chOff x="3003810" y="2679700"/>
          <a:chExt cx="5094094" cy="327056"/>
        </a:xfrm>
      </cdr:grpSpPr>
      <cdr:sp macro="" textlink="">
        <cdr:nvSpPr>
          <cdr:cNvPr id="11" name="テキスト ボックス 10"/>
          <cdr:cNvSpPr txBox="1"/>
        </cdr:nvSpPr>
        <cdr:spPr>
          <a:xfrm xmlns:a="http://schemas.openxmlformats.org/drawingml/2006/main">
            <a:off x="7480299" y="2679700"/>
            <a:ext cx="617605"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2" name="テキスト ボックス 11"/>
          <cdr:cNvSpPr txBox="1"/>
        </cdr:nvSpPr>
        <cdr:spPr>
          <a:xfrm xmlns:a="http://schemas.openxmlformats.org/drawingml/2006/main">
            <a:off x="3003810" y="2806700"/>
            <a:ext cx="443982"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13" name="テキスト ボックス 12"/>
          <cdr:cNvSpPr txBox="1"/>
        </cdr:nvSpPr>
        <cdr:spPr>
          <a:xfrm xmlns:a="http://schemas.openxmlformats.org/drawingml/2006/main">
            <a:off x="3798604" y="2806700"/>
            <a:ext cx="530793"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20</a:t>
            </a:r>
            <a:endParaRPr lang="ja-JP" altLang="en-US" sz="70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4636803" y="2806700"/>
            <a:ext cx="530793"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40</a:t>
            </a:r>
            <a:endParaRPr lang="ja-JP" altLang="en-US" sz="700">
              <a:latin typeface="ＭＳ ゴシック" panose="020B0609070205080204" pitchFamily="49" charset="-128"/>
            </a:endParaRPr>
          </a:p>
        </cdr:txBody>
      </cdr:sp>
      <cdr:sp macro="" textlink="">
        <cdr:nvSpPr>
          <cdr:cNvPr id="15" name="テキスト ボックス 14"/>
          <cdr:cNvSpPr txBox="1"/>
        </cdr:nvSpPr>
        <cdr:spPr>
          <a:xfrm xmlns:a="http://schemas.openxmlformats.org/drawingml/2006/main">
            <a:off x="5475003" y="2806700"/>
            <a:ext cx="530793"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6313203" y="2806700"/>
            <a:ext cx="530793"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17" name="テキスト ボックス 16"/>
          <cdr:cNvSpPr txBox="1"/>
        </cdr:nvSpPr>
        <cdr:spPr>
          <a:xfrm xmlns:a="http://schemas.openxmlformats.org/drawingml/2006/main">
            <a:off x="7107996" y="2806700"/>
            <a:ext cx="617605" cy="20005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100</a:t>
            </a:r>
            <a:endParaRPr lang="ja-JP" altLang="en-US" sz="700" dirty="0">
              <a:latin typeface="ＭＳ ゴシック" panose="020B0609070205080204" pitchFamily="49" charset="-128"/>
            </a:endParaRPr>
          </a:p>
        </cdr:txBody>
      </cdr:sp>
    </cdr:grpSp>
  </cdr:relSizeAnchor>
  <cdr:relSizeAnchor xmlns:cdr="http://schemas.openxmlformats.org/drawingml/2006/chartDrawing">
    <cdr:from>
      <cdr:x>0.87299</cdr:x>
      <cdr:y>0.31208</cdr:y>
    </cdr:from>
    <cdr:to>
      <cdr:x>0.87299</cdr:x>
      <cdr:y>0.33957</cdr:y>
    </cdr:to>
    <cdr:cxnSp macro="">
      <cdr:nvCxnSpPr>
        <cdr:cNvPr id="19" name="直線矢印コネクタ 18">
          <a:extLst xmlns:a="http://schemas.openxmlformats.org/drawingml/2006/main">
            <a:ext uri="{FF2B5EF4-FFF2-40B4-BE49-F238E27FC236}">
              <a16:creationId xmlns:a16="http://schemas.microsoft.com/office/drawing/2014/main" id="{86636F35-DDA2-4146-996A-A1A60365D2D9}"/>
            </a:ext>
          </a:extLst>
        </cdr:cNvPr>
        <cdr:cNvCxnSpPr/>
      </cdr:nvCxnSpPr>
      <cdr:spPr>
        <a:xfrm xmlns:a="http://schemas.openxmlformats.org/drawingml/2006/main">
          <a:off x="7539103" y="1021572"/>
          <a:ext cx="0" cy="90000"/>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0.43759</cdr:x>
      <cdr:y>0.15375</cdr:y>
    </cdr:from>
    <cdr:to>
      <cdr:x>0.9539</cdr:x>
      <cdr:y>0.23367</cdr:y>
    </cdr:to>
    <cdr:sp macro="" textlink="">
      <cdr:nvSpPr>
        <cdr:cNvPr id="20" name="テキスト ボックス 1"/>
        <cdr:cNvSpPr txBox="1"/>
      </cdr:nvSpPr>
      <cdr:spPr>
        <a:xfrm xmlns:a="http://schemas.openxmlformats.org/drawingml/2006/main">
          <a:off x="1953860" y="503283"/>
          <a:ext cx="2305318"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050" b="1" dirty="0">
              <a:latin typeface="ＭＳ Ｐゴシック" panose="020B0600070205080204" pitchFamily="50" charset="-128"/>
              <a:ea typeface="ＭＳ Ｐゴシック" panose="020B0600070205080204" pitchFamily="50" charset="-128"/>
            </a:rPr>
            <a:t>自殺未遂の有無（年代別）</a:t>
          </a:r>
        </a:p>
      </cdr:txBody>
    </cdr:sp>
  </cdr:relSizeAnchor>
</c:userShapes>
</file>

<file path=ppt/drawings/drawing26.xml><?xml version="1.0" encoding="utf-8"?>
<c:userShapes xmlns:c="http://schemas.openxmlformats.org/drawingml/2006/chart">
  <cdr:absSizeAnchor xmlns:cdr="http://schemas.openxmlformats.org/drawingml/2006/chartDrawing">
    <cdr:from>
      <cdr:x>0.58011</cdr:x>
      <cdr:y>0.39708</cdr:y>
    </cdr:from>
    <cdr:ext cx="269304" cy="107722"/>
    <cdr:sp macro="" textlink="">
      <cdr:nvSpPr>
        <cdr:cNvPr id="2" name="項目0"/>
        <cdr:cNvSpPr txBox="1"/>
      </cdr:nvSpPr>
      <cdr:spPr>
        <a:xfrm xmlns:a="http://schemas.openxmlformats.org/drawingml/2006/main">
          <a:off x="4125225" y="922863"/>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いいえ</a:t>
          </a:r>
        </a:p>
      </cdr:txBody>
    </cdr:sp>
  </cdr:absSizeAnchor>
  <cdr:absSizeAnchor xmlns:cdr="http://schemas.openxmlformats.org/drawingml/2006/chartDrawing">
    <cdr:from>
      <cdr:x>0.82872</cdr:x>
      <cdr:y>0.39708</cdr:y>
    </cdr:from>
    <cdr:ext cx="179536" cy="107722"/>
    <cdr:sp macro="" textlink="">
      <cdr:nvSpPr>
        <cdr:cNvPr id="3" name="項目0"/>
        <cdr:cNvSpPr txBox="1"/>
      </cdr:nvSpPr>
      <cdr:spPr>
        <a:xfrm xmlns:a="http://schemas.openxmlformats.org/drawingml/2006/main">
          <a:off x="5893118" y="922863"/>
          <a:ext cx="179536"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はい</a:t>
          </a:r>
        </a:p>
      </cdr:txBody>
    </cdr:sp>
  </cdr:absSizeAnchor>
  <cdr:absSizeAnchor xmlns:cdr="http://schemas.openxmlformats.org/drawingml/2006/chartDrawing">
    <cdr:from>
      <cdr:x>0.85276</cdr:x>
      <cdr:y>0.30828</cdr:y>
    </cdr:from>
    <cdr:ext cx="269304" cy="107722"/>
    <cdr:sp macro="" textlink="">
      <cdr:nvSpPr>
        <cdr:cNvPr id="4" name="項目0"/>
        <cdr:cNvSpPr txBox="1"/>
      </cdr:nvSpPr>
      <cdr:spPr>
        <a:xfrm xmlns:a="http://schemas.openxmlformats.org/drawingml/2006/main">
          <a:off x="6064069" y="716483"/>
          <a:ext cx="269304"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無回答</a:t>
          </a:r>
        </a:p>
      </cdr:txBody>
    </cdr:sp>
  </cdr:absSizeAnchor>
  <cdr:relSizeAnchor xmlns:cdr="http://schemas.openxmlformats.org/drawingml/2006/chartDrawing">
    <cdr:from>
      <cdr:x>0.03529</cdr:x>
      <cdr:y>0.43169</cdr:y>
    </cdr:from>
    <cdr:to>
      <cdr:x>0.36471</cdr:x>
      <cdr:y>0.77322</cdr:y>
    </cdr:to>
    <cdr:grpSp>
      <cdr:nvGrpSpPr>
        <cdr:cNvPr id="7" name="グループ化 6">
          <a:extLst xmlns:a="http://schemas.openxmlformats.org/drawingml/2006/main">
            <a:ext uri="{FF2B5EF4-FFF2-40B4-BE49-F238E27FC236}">
              <a16:creationId xmlns:a16="http://schemas.microsoft.com/office/drawing/2014/main" id="{5EAEDBED-6D06-4059-BF73-C276C0DA8333}"/>
            </a:ext>
          </a:extLst>
        </cdr:cNvPr>
        <cdr:cNvGrpSpPr/>
      </cdr:nvGrpSpPr>
      <cdr:grpSpPr>
        <a:xfrm xmlns:a="http://schemas.openxmlformats.org/drawingml/2006/main">
          <a:off x="250951" y="1003291"/>
          <a:ext cx="2342542" cy="793750"/>
          <a:chOff x="304800" y="1003300"/>
          <a:chExt cx="2844800" cy="793750"/>
        </a:xfrm>
      </cdr:grpSpPr>
      <cdr:sp macro="" textlink="">
        <cdr:nvSpPr>
          <cdr:cNvPr id="5" name="テキスト ボックス 4"/>
          <cdr:cNvSpPr txBox="1"/>
        </cdr:nvSpPr>
        <cdr:spPr>
          <a:xfrm xmlns:a="http://schemas.openxmlformats.org/drawingml/2006/main">
            <a:off x="304800" y="10033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男性
</a:t>
            </a:r>
            <a:r>
              <a:rPr lang="en-US" altLang="ja-JP" sz="700" dirty="0">
                <a:latin typeface="ＭＳ ゴシック" panose="020B0609070205080204" pitchFamily="49" charset="-128"/>
                <a:ea typeface="ＭＳ ゴシック" panose="020B0609070205080204" pitchFamily="49" charset="-128"/>
              </a:rPr>
              <a:t>(n=952)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6" name="テキスト ボックス 5"/>
          <cdr:cNvSpPr txBox="1"/>
        </cdr:nvSpPr>
        <cdr:spPr>
          <a:xfrm xmlns:a="http://schemas.openxmlformats.org/drawingml/2006/main">
            <a:off x="304800" y="13970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女性
</a:t>
            </a:r>
            <a:r>
              <a:rPr lang="en-US" altLang="ja-JP" sz="700">
                <a:latin typeface="ＭＳ ゴシック" panose="020B0609070205080204" pitchFamily="49" charset="-128"/>
                <a:ea typeface="ＭＳ ゴシック" panose="020B0609070205080204" pitchFamily="49" charset="-128"/>
              </a:rPr>
              <a:t>(n=1,048)</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0.35739</cdr:x>
      <cdr:y>0.74863</cdr:y>
    </cdr:from>
    <cdr:to>
      <cdr:x>0.91108</cdr:x>
      <cdr:y>0.88936</cdr:y>
    </cdr:to>
    <cdr:grpSp>
      <cdr:nvGrpSpPr>
        <cdr:cNvPr id="15" name="グループ化 14">
          <a:extLst xmlns:a="http://schemas.openxmlformats.org/drawingml/2006/main">
            <a:ext uri="{FF2B5EF4-FFF2-40B4-BE49-F238E27FC236}">
              <a16:creationId xmlns:a16="http://schemas.microsoft.com/office/drawing/2014/main" id="{ADFC9C08-8EED-405C-9DC2-33AA336F3C2B}"/>
            </a:ext>
          </a:extLst>
        </cdr:cNvPr>
        <cdr:cNvGrpSpPr/>
      </cdr:nvGrpSpPr>
      <cdr:grpSpPr>
        <a:xfrm xmlns:a="http://schemas.openxmlformats.org/drawingml/2006/main">
          <a:off x="2541439" y="1739891"/>
          <a:ext cx="3937350" cy="327071"/>
          <a:chOff x="3086412" y="1739900"/>
          <a:chExt cx="4781680" cy="327045"/>
        </a:xfrm>
      </cdr:grpSpPr>
      <cdr:sp macro="" textlink="">
        <cdr:nvSpPr>
          <cdr:cNvPr id="8" name="テキスト ボックス 7"/>
          <cdr:cNvSpPr txBox="1"/>
        </cdr:nvSpPr>
        <cdr:spPr>
          <a:xfrm xmlns:a="http://schemas.openxmlformats.org/drawingml/2006/main">
            <a:off x="7480300" y="1739900"/>
            <a:ext cx="387792"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9" name="テキスト ボックス 8"/>
          <cdr:cNvSpPr txBox="1"/>
        </cdr:nvSpPr>
        <cdr:spPr>
          <a:xfrm xmlns:a="http://schemas.openxmlformats.org/drawingml/2006/main">
            <a:off x="3086412" y="1866900"/>
            <a:ext cx="278774"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10" name="テキスト ボックス 9"/>
          <cdr:cNvSpPr txBox="1"/>
        </cdr:nvSpPr>
        <cdr:spPr>
          <a:xfrm xmlns:a="http://schemas.openxmlformats.org/drawingml/2006/main">
            <a:off x="3897359" y="1866900"/>
            <a:ext cx="333283"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20</a:t>
            </a:r>
            <a:endParaRPr lang="ja-JP" altLang="en-US" sz="700" dirty="0">
              <a:latin typeface="ＭＳ ゴシック" panose="020B0609070205080204" pitchFamily="49" charset="-128"/>
            </a:endParaRPr>
          </a:p>
        </cdr:txBody>
      </cdr:sp>
      <cdr:sp macro="" textlink="">
        <cdr:nvSpPr>
          <cdr:cNvPr id="11" name="テキスト ボックス 10"/>
          <cdr:cNvSpPr txBox="1"/>
        </cdr:nvSpPr>
        <cdr:spPr>
          <a:xfrm xmlns:a="http://schemas.openxmlformats.org/drawingml/2006/main">
            <a:off x="4735559" y="1866900"/>
            <a:ext cx="333283"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40</a:t>
            </a:r>
            <a:endParaRPr lang="ja-JP" altLang="en-US" sz="700">
              <a:latin typeface="ＭＳ ゴシック" panose="020B0609070205080204" pitchFamily="49" charset="-128"/>
            </a:endParaRPr>
          </a:p>
        </cdr:txBody>
      </cdr:sp>
      <cdr:sp macro="" textlink="">
        <cdr:nvSpPr>
          <cdr:cNvPr id="12" name="テキスト ボックス 11"/>
          <cdr:cNvSpPr txBox="1"/>
        </cdr:nvSpPr>
        <cdr:spPr>
          <a:xfrm xmlns:a="http://schemas.openxmlformats.org/drawingml/2006/main">
            <a:off x="5573758" y="1866900"/>
            <a:ext cx="333283"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60</a:t>
            </a:r>
            <a:endParaRPr lang="ja-JP" altLang="en-US" sz="700" dirty="0">
              <a:latin typeface="ＭＳ ゴシック" panose="020B0609070205080204" pitchFamily="49" charset="-128"/>
            </a:endParaRPr>
          </a:p>
        </cdr:txBody>
      </cdr:sp>
      <cdr:sp macro="" textlink="">
        <cdr:nvSpPr>
          <cdr:cNvPr id="13" name="テキスト ボックス 12"/>
          <cdr:cNvSpPr txBox="1"/>
        </cdr:nvSpPr>
        <cdr:spPr>
          <a:xfrm xmlns:a="http://schemas.openxmlformats.org/drawingml/2006/main">
            <a:off x="6411958" y="1866900"/>
            <a:ext cx="333283"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7222904" y="1866900"/>
            <a:ext cx="387792"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100</a:t>
            </a:r>
            <a:endParaRPr lang="ja-JP" altLang="en-US" sz="700">
              <a:latin typeface="ＭＳ ゴシック" panose="020B0609070205080204" pitchFamily="49" charset="-128"/>
            </a:endParaRPr>
          </a:p>
        </cdr:txBody>
      </cdr:sp>
    </cdr:grpSp>
  </cdr:relSizeAnchor>
  <cdr:relSizeAnchor xmlns:cdr="http://schemas.openxmlformats.org/drawingml/2006/chartDrawing">
    <cdr:from>
      <cdr:x>0.87262</cdr:x>
      <cdr:y>0.36647</cdr:y>
    </cdr:from>
    <cdr:to>
      <cdr:x>0.87262</cdr:x>
      <cdr:y>0.49039</cdr:y>
    </cdr:to>
    <cdr:cxnSp macro="">
      <cdr:nvCxnSpPr>
        <cdr:cNvPr id="16" name="直線矢印コネクタ 15">
          <a:extLst xmlns:a="http://schemas.openxmlformats.org/drawingml/2006/main">
            <a:ext uri="{FF2B5EF4-FFF2-40B4-BE49-F238E27FC236}">
              <a16:creationId xmlns:a16="http://schemas.microsoft.com/office/drawing/2014/main" id="{8D977D80-FA6C-4566-8413-F95B7229137C}"/>
            </a:ext>
          </a:extLst>
        </cdr:cNvPr>
        <cdr:cNvCxnSpPr/>
      </cdr:nvCxnSpPr>
      <cdr:spPr>
        <a:xfrm xmlns:a="http://schemas.openxmlformats.org/drawingml/2006/main">
          <a:off x="7535928" y="851710"/>
          <a:ext cx="0" cy="288000"/>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7.xml><?xml version="1.0" encoding="utf-8"?>
<c:userShapes xmlns:c="http://schemas.openxmlformats.org/drawingml/2006/chart">
  <cdr:absSizeAnchor xmlns:cdr="http://schemas.openxmlformats.org/drawingml/2006/chartDrawing">
    <cdr:from>
      <cdr:x>0.41165</cdr:x>
      <cdr:y>0.82664</cdr:y>
    </cdr:from>
    <cdr:ext cx="2919780" cy="716191"/>
    <cdr:grpSp>
      <cdr:nvGrpSpPr>
        <cdr:cNvPr id="9" name="グループ化 8"/>
        <cdr:cNvGrpSpPr/>
      </cdr:nvGrpSpPr>
      <cdr:grpSpPr>
        <a:xfrm xmlns:a="http://schemas.openxmlformats.org/drawingml/2006/main">
          <a:off x="2260520" y="4406538"/>
          <a:ext cx="2919780" cy="716191"/>
          <a:chOff x="50800" y="7959180"/>
          <a:chExt cx="3311652" cy="778423"/>
        </a:xfrm>
      </cdr:grpSpPr>
      <cdr:sp macro="" textlink="">
        <cdr:nvSpPr>
          <cdr:cNvPr id="2" name="正方形/長方形 1"/>
          <cdr:cNvSpPr/>
        </cdr:nvSpPr>
        <cdr:spPr>
          <a:xfrm xmlns:a="http://schemas.openxmlformats.org/drawingml/2006/main">
            <a:off x="50800" y="7959180"/>
            <a:ext cx="3311652" cy="778423"/>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sp macro="" textlink="">
        <cdr:nvSpPr>
          <cdr:cNvPr id="3" name="テキスト ボックス 2"/>
          <cdr:cNvSpPr txBox="1"/>
        </cdr:nvSpPr>
        <cdr:spPr>
          <a:xfrm xmlns:a="http://schemas.openxmlformats.org/drawingml/2006/main">
            <a:off x="174437" y="8022680"/>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4" name="テキスト ボックス 3"/>
          <cdr:cNvSpPr txBox="1"/>
        </cdr:nvSpPr>
        <cdr:spPr>
          <a:xfrm xmlns:a="http://schemas.openxmlformats.org/drawingml/2006/main">
            <a:off x="403037" y="8035380"/>
            <a:ext cx="1272703"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考えたことがない</a:t>
            </a:r>
            <a:r>
              <a:rPr lang="en-US" altLang="ja-JP" sz="700" dirty="0">
                <a:latin typeface="ＭＳ ゴシック" panose="020B0609070205080204" pitchFamily="49" charset="-128"/>
                <a:ea typeface="ＭＳ ゴシック" panose="020B0609070205080204" pitchFamily="49" charset="-128"/>
              </a:rPr>
              <a:t>(n=1,197)</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77167" y="8251280"/>
            <a:ext cx="177799" cy="177799"/>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6" name="テキスト ボックス 5"/>
          <cdr:cNvSpPr txBox="1"/>
        </cdr:nvSpPr>
        <cdr:spPr>
          <a:xfrm xmlns:a="http://schemas.openxmlformats.org/drawingml/2006/main">
            <a:off x="405767" y="8263980"/>
            <a:ext cx="1985416"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死にたい気持ちになったことがある</a:t>
            </a:r>
            <a:r>
              <a:rPr lang="en-US" altLang="ja-JP" sz="700" dirty="0">
                <a:latin typeface="ＭＳ ゴシック" panose="020B0609070205080204" pitchFamily="49" charset="-128"/>
                <a:ea typeface="ＭＳ ゴシック" panose="020B0609070205080204" pitchFamily="49" charset="-128"/>
              </a:rPr>
              <a:t>(n=635)</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7" name="テキスト ボックス 6"/>
          <cdr:cNvSpPr txBox="1"/>
        </cdr:nvSpPr>
        <cdr:spPr>
          <a:xfrm xmlns:a="http://schemas.openxmlformats.org/drawingml/2006/main">
            <a:off x="179897" y="8479881"/>
            <a:ext cx="177799" cy="177799"/>
          </a:xfrm>
          <a:prstGeom xmlns:a="http://schemas.openxmlformats.org/drawingml/2006/main" prst="rect">
            <a:avLst/>
          </a:prstGeom>
          <a:solidFill xmlns:a="http://schemas.openxmlformats.org/drawingml/2006/main">
            <a:srgbClr val="3366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8" name="テキスト ボックス 7"/>
          <cdr:cNvSpPr txBox="1"/>
        </cdr:nvSpPr>
        <cdr:spPr>
          <a:xfrm xmlns:a="http://schemas.openxmlformats.org/drawingml/2006/main">
            <a:off x="408497" y="8492581"/>
            <a:ext cx="2189049" cy="107722"/>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本気で自殺をしたいと考えたことがある</a:t>
            </a:r>
            <a:r>
              <a:rPr lang="en-US" altLang="ja-JP" sz="700" dirty="0">
                <a:latin typeface="ＭＳ ゴシック" panose="020B0609070205080204" pitchFamily="49" charset="-128"/>
                <a:ea typeface="ＭＳ ゴシック" panose="020B0609070205080204" pitchFamily="49" charset="-128"/>
              </a:rPr>
              <a:t>(n=171)</a:t>
            </a:r>
            <a:endParaRPr lang="ja-JP" altLang="en-US" sz="700" dirty="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0.06938</cdr:x>
      <cdr:y>0.07606</cdr:y>
    </cdr:from>
    <cdr:to>
      <cdr:x>0.50667</cdr:x>
      <cdr:y>0.80845</cdr:y>
    </cdr:to>
    <cdr:grpSp>
      <cdr:nvGrpSpPr>
        <cdr:cNvPr id="24" name="グループ化 23"/>
        <cdr:cNvGrpSpPr/>
      </cdr:nvGrpSpPr>
      <cdr:grpSpPr>
        <a:xfrm xmlns:a="http://schemas.openxmlformats.org/drawingml/2006/main">
          <a:off x="380991" y="405450"/>
          <a:ext cx="2401318" cy="3904124"/>
          <a:chOff x="304800" y="685800"/>
          <a:chExt cx="3556000" cy="6604000"/>
        </a:xfrm>
      </cdr:grpSpPr>
      <cdr:sp macro="" textlink="">
        <cdr:nvSpPr>
          <cdr:cNvPr id="10" name="テキスト ボックス 9"/>
          <cdr:cNvSpPr txBox="1"/>
        </cdr:nvSpPr>
        <cdr:spPr>
          <a:xfrm xmlns:a="http://schemas.openxmlformats.org/drawingml/2006/main">
            <a:off x="304800" y="685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相談窓口情報等のわかりやすい発信</a:t>
            </a:r>
          </a:p>
        </cdr:txBody>
      </cdr:sp>
      <cdr:sp macro="" textlink="">
        <cdr:nvSpPr>
          <cdr:cNvPr id="11" name="テキスト ボックス 10"/>
          <cdr:cNvSpPr txBox="1"/>
        </cdr:nvSpPr>
        <cdr:spPr>
          <a:xfrm xmlns:a="http://schemas.openxmlformats.org/drawingml/2006/main">
            <a:off x="304800" y="1193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相談体制の充実（メールやＳＮＳ等を用いた相談窓口の充実など）</a:t>
            </a:r>
          </a:p>
        </cdr:txBody>
      </cdr:sp>
      <cdr:sp macro="" textlink="">
        <cdr:nvSpPr>
          <cdr:cNvPr id="12" name="テキスト ボックス 11"/>
          <cdr:cNvSpPr txBox="1"/>
        </cdr:nvSpPr>
        <cdr:spPr>
          <a:xfrm xmlns:a="http://schemas.openxmlformats.org/drawingml/2006/main">
            <a:off x="304800" y="1701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必要な時に適切な医療が受けられる精神科医療体制の整備</a:t>
            </a:r>
          </a:p>
        </cdr:txBody>
      </cdr:sp>
      <cdr:sp macro="" textlink="">
        <cdr:nvSpPr>
          <cdr:cNvPr id="13" name="テキスト ボックス 12"/>
          <cdr:cNvSpPr txBox="1"/>
        </cdr:nvSpPr>
        <cdr:spPr>
          <a:xfrm xmlns:a="http://schemas.openxmlformats.org/drawingml/2006/main">
            <a:off x="304800" y="2209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ゲートキーパーの養成やその役割の普及啓発</a:t>
            </a:r>
          </a:p>
        </cdr:txBody>
      </cdr:sp>
      <cdr:sp macro="" textlink="">
        <cdr:nvSpPr>
          <cdr:cNvPr id="14" name="テキスト ボックス 13"/>
          <cdr:cNvSpPr txBox="1"/>
        </cdr:nvSpPr>
        <cdr:spPr>
          <a:xfrm xmlns:a="http://schemas.openxmlformats.org/drawingml/2006/main">
            <a:off x="304800" y="2717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自殺の多くが追い込まれた末の死である事や自殺予防の広報・啓発</a:t>
            </a:r>
          </a:p>
        </cdr:txBody>
      </cdr:sp>
      <cdr:sp macro="" textlink="">
        <cdr:nvSpPr>
          <cdr:cNvPr id="15" name="テキスト ボックス 14"/>
          <cdr:cNvSpPr txBox="1"/>
        </cdr:nvSpPr>
        <cdr:spPr>
          <a:xfrm xmlns:a="http://schemas.openxmlformats.org/drawingml/2006/main">
            <a:off x="304800" y="3225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子どもや若者の自殺予防対策（ＳＯＳの出し方教育の推進など）</a:t>
            </a:r>
          </a:p>
        </cdr:txBody>
      </cdr:sp>
      <cdr:sp macro="" textlink="">
        <cdr:nvSpPr>
          <cdr:cNvPr id="16" name="テキスト ボックス 15"/>
          <cdr:cNvSpPr txBox="1"/>
        </cdr:nvSpPr>
        <cdr:spPr>
          <a:xfrm xmlns:a="http://schemas.openxmlformats.org/drawingml/2006/main">
            <a:off x="304800" y="3733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労働者への支援（職場におけるメンタルヘルスなど）</a:t>
            </a:r>
          </a:p>
        </cdr:txBody>
      </cdr:sp>
      <cdr:sp macro="" textlink="">
        <cdr:nvSpPr>
          <cdr:cNvPr id="17" name="テキスト ボックス 16"/>
          <cdr:cNvSpPr txBox="1"/>
        </cdr:nvSpPr>
        <cdr:spPr>
          <a:xfrm xmlns:a="http://schemas.openxmlformats.org/drawingml/2006/main">
            <a:off x="304800" y="4241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自殺未遂者への支援</a:t>
            </a:r>
          </a:p>
        </cdr:txBody>
      </cdr:sp>
      <cdr:sp macro="" textlink="">
        <cdr:nvSpPr>
          <cdr:cNvPr id="18" name="テキスト ボックス 17"/>
          <cdr:cNvSpPr txBox="1"/>
        </cdr:nvSpPr>
        <cdr:spPr>
          <a:xfrm xmlns:a="http://schemas.openxmlformats.org/drawingml/2006/main">
            <a:off x="304800" y="4749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債務や労働問題等の法律相談</a:t>
            </a:r>
          </a:p>
        </cdr:txBody>
      </cdr:sp>
      <cdr:sp macro="" textlink="">
        <cdr:nvSpPr>
          <cdr:cNvPr id="19" name="テキスト ボックス 18"/>
          <cdr:cNvSpPr txBox="1"/>
        </cdr:nvSpPr>
        <cdr:spPr>
          <a:xfrm xmlns:a="http://schemas.openxmlformats.org/drawingml/2006/main">
            <a:off x="304800" y="5257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女性に対する支援（妊産婦への支援など）</a:t>
            </a:r>
          </a:p>
        </cdr:txBody>
      </cdr:sp>
      <cdr:sp macro="" textlink="">
        <cdr:nvSpPr>
          <cdr:cNvPr id="20" name="テキスト ボックス 19"/>
          <cdr:cNvSpPr txBox="1"/>
        </cdr:nvSpPr>
        <cdr:spPr>
          <a:xfrm xmlns:a="http://schemas.openxmlformats.org/drawingml/2006/main">
            <a:off x="304800" y="5765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自死遺族への支援</a:t>
            </a:r>
          </a:p>
        </cdr:txBody>
      </cdr:sp>
      <cdr:sp macro="" textlink="">
        <cdr:nvSpPr>
          <cdr:cNvPr id="21" name="テキスト ボックス 20"/>
          <cdr:cNvSpPr txBox="1"/>
        </cdr:nvSpPr>
        <cdr:spPr>
          <a:xfrm xmlns:a="http://schemas.openxmlformats.org/drawingml/2006/main">
            <a:off x="304800" y="6273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22" name="テキスト ボックス 21"/>
          <cdr:cNvSpPr txBox="1"/>
        </cdr:nvSpPr>
        <cdr:spPr>
          <a:xfrm xmlns:a="http://schemas.openxmlformats.org/drawingml/2006/main">
            <a:off x="304800" y="6781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特にない</a:t>
            </a:r>
          </a:p>
        </cdr:txBody>
      </cdr:sp>
    </cdr:grpSp>
  </cdr:relSizeAnchor>
  <cdr:absSizeAnchor xmlns:cdr="http://schemas.openxmlformats.org/drawingml/2006/chartDrawing">
    <cdr:from>
      <cdr:x>0.82725</cdr:x>
      <cdr:y>0.0101</cdr:y>
    </cdr:from>
    <cdr:ext cx="857927" cy="200055"/>
    <cdr:sp macro="" textlink="">
      <cdr:nvSpPr>
        <cdr:cNvPr id="25" name="テキスト ボックス 24"/>
        <cdr:cNvSpPr txBox="1"/>
      </cdr:nvSpPr>
      <cdr:spPr>
        <a:xfrm xmlns:a="http://schemas.openxmlformats.org/drawingml/2006/main">
          <a:off x="4542747" y="53861"/>
          <a:ext cx="857927" cy="20005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dirty="0">
              <a:latin typeface="ＭＳ ゴシック" panose="020B0609070205080204" pitchFamily="49" charset="-128"/>
            </a:rPr>
            <a:t>(</a:t>
          </a:r>
          <a:r>
            <a:rPr lang="en-US" altLang="ja-JP" sz="700" dirty="0" smtClean="0">
              <a:latin typeface="ＭＳ ゴシック" panose="020B0609070205080204" pitchFamily="49" charset="-128"/>
            </a:rPr>
            <a:t>3</a:t>
          </a:r>
          <a:r>
            <a:rPr lang="ja-JP" altLang="en-US" sz="700" dirty="0" err="1" smtClean="0">
              <a:latin typeface="ＭＳ ゴシック" panose="020B0609070205080204" pitchFamily="49" charset="-128"/>
            </a:rPr>
            <a:t>つまで</a:t>
          </a:r>
          <a:r>
            <a:rPr lang="ja-JP" altLang="en-US" sz="700" dirty="0" smtClean="0">
              <a:latin typeface="ＭＳ ゴシック" panose="020B0609070205080204" pitchFamily="49" charset="-128"/>
            </a:rPr>
            <a:t>回答可</a:t>
          </a:r>
          <a:r>
            <a:rPr lang="en-US" altLang="ja-JP" sz="700" dirty="0" smtClean="0">
              <a:latin typeface="ＭＳ ゴシック" panose="020B0609070205080204" pitchFamily="49" charset="-128"/>
            </a:rPr>
            <a:t>)</a:t>
          </a:r>
          <a:endParaRPr lang="ja-JP" altLang="en-US" sz="700" dirty="0">
            <a:latin typeface="ＭＳ ゴシック" panose="020B0609070205080204" pitchFamily="49" charset="-128"/>
          </a:endParaRPr>
        </a:p>
      </cdr:txBody>
    </cdr:sp>
  </cdr:absSizeAnchor>
</c:userShapes>
</file>

<file path=ppt/drawings/drawing28.xml><?xml version="1.0" encoding="utf-8"?>
<c:userShapes xmlns:c="http://schemas.openxmlformats.org/drawingml/2006/chart">
  <cdr:absSizeAnchor xmlns:cdr="http://schemas.openxmlformats.org/drawingml/2006/chartDrawing">
    <cdr:from>
      <cdr:x>0.43045</cdr:x>
      <cdr:y>0.87213</cdr:y>
    </cdr:from>
    <cdr:ext cx="3180207" cy="552446"/>
    <cdr:grpSp>
      <cdr:nvGrpSpPr>
        <cdr:cNvPr id="9" name="グループ化 8"/>
        <cdr:cNvGrpSpPr/>
      </cdr:nvGrpSpPr>
      <cdr:grpSpPr>
        <a:xfrm xmlns:a="http://schemas.openxmlformats.org/drawingml/2006/main">
          <a:off x="2663291" y="4482558"/>
          <a:ext cx="3180207" cy="552446"/>
          <a:chOff x="135719" y="7903015"/>
          <a:chExt cx="3180208" cy="812951"/>
        </a:xfrm>
      </cdr:grpSpPr>
      <cdr:sp macro="" textlink="">
        <cdr:nvSpPr>
          <cdr:cNvPr id="2" name="正方形/長方形 1"/>
          <cdr:cNvSpPr/>
        </cdr:nvSpPr>
        <cdr:spPr>
          <a:xfrm xmlns:a="http://schemas.openxmlformats.org/drawingml/2006/main">
            <a:off x="135719" y="7903015"/>
            <a:ext cx="3180208" cy="81295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sp macro="" textlink="">
        <cdr:nvSpPr>
          <cdr:cNvPr id="3" name="テキスト ボックス 2"/>
          <cdr:cNvSpPr txBox="1"/>
        </cdr:nvSpPr>
        <cdr:spPr>
          <a:xfrm xmlns:a="http://schemas.openxmlformats.org/drawingml/2006/main">
            <a:off x="177930" y="8022680"/>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4" name="テキスト ボックス 3"/>
          <cdr:cNvSpPr txBox="1"/>
        </cdr:nvSpPr>
        <cdr:spPr>
          <a:xfrm xmlns:a="http://schemas.openxmlformats.org/drawingml/2006/main">
            <a:off x="457330" y="8035381"/>
            <a:ext cx="673261" cy="135074"/>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いいえ</a:t>
            </a:r>
            <a:r>
              <a:rPr lang="en-US" altLang="ja-JP" sz="700" dirty="0">
                <a:latin typeface="ＭＳ ゴシック" panose="020B0609070205080204" pitchFamily="49" charset="-128"/>
                <a:ea typeface="ＭＳ ゴシック" panose="020B0609070205080204" pitchFamily="49" charset="-128"/>
              </a:rPr>
              <a:t>(n=1,370)</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73992" y="8260805"/>
            <a:ext cx="177799" cy="177799"/>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6" name="テキスト ボックス 5"/>
          <cdr:cNvSpPr txBox="1"/>
        </cdr:nvSpPr>
        <cdr:spPr>
          <a:xfrm xmlns:a="http://schemas.openxmlformats.org/drawingml/2006/main">
            <a:off x="402592" y="8273505"/>
            <a:ext cx="2019784" cy="135074"/>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「うつかもしれない」と感じたことがある</a:t>
            </a:r>
            <a:r>
              <a:rPr lang="en-US" altLang="ja-JP" sz="700" dirty="0">
                <a:latin typeface="ＭＳ ゴシック" panose="020B0609070205080204" pitchFamily="49" charset="-128"/>
                <a:ea typeface="ＭＳ ゴシック" panose="020B0609070205080204" pitchFamily="49" charset="-128"/>
              </a:rPr>
              <a:t>(n=464)</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7" name="テキスト ボックス 6"/>
          <cdr:cNvSpPr txBox="1"/>
        </cdr:nvSpPr>
        <cdr:spPr>
          <a:xfrm xmlns:a="http://schemas.openxmlformats.org/drawingml/2006/main">
            <a:off x="179578" y="8489405"/>
            <a:ext cx="177799" cy="177799"/>
          </a:xfrm>
          <a:prstGeom xmlns:a="http://schemas.openxmlformats.org/drawingml/2006/main" prst="rect">
            <a:avLst/>
          </a:prstGeom>
          <a:solidFill xmlns:a="http://schemas.openxmlformats.org/drawingml/2006/main">
            <a:srgbClr val="3366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8" name="テキスト ボックス 7"/>
          <cdr:cNvSpPr txBox="1"/>
        </cdr:nvSpPr>
        <cdr:spPr>
          <a:xfrm xmlns:a="http://schemas.openxmlformats.org/drawingml/2006/main">
            <a:off x="446278" y="8502102"/>
            <a:ext cx="1570943" cy="136358"/>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うつ病と診断されたことがある</a:t>
            </a:r>
            <a:r>
              <a:rPr lang="en-US" altLang="ja-JP" sz="700" dirty="0">
                <a:latin typeface="ＭＳ ゴシック" panose="020B0609070205080204" pitchFamily="49" charset="-128"/>
                <a:ea typeface="ＭＳ ゴシック" panose="020B0609070205080204" pitchFamily="49" charset="-128"/>
              </a:rPr>
              <a:t>(n=172)</a:t>
            </a:r>
            <a:endParaRPr lang="ja-JP" altLang="en-US" sz="700" dirty="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0.11875</cdr:x>
      <cdr:y>0.07606</cdr:y>
    </cdr:from>
    <cdr:to>
      <cdr:x>0.50667</cdr:x>
      <cdr:y>0.8662</cdr:y>
    </cdr:to>
    <cdr:grpSp>
      <cdr:nvGrpSpPr>
        <cdr:cNvPr id="24" name="グループ化 23"/>
        <cdr:cNvGrpSpPr/>
      </cdr:nvGrpSpPr>
      <cdr:grpSpPr>
        <a:xfrm xmlns:a="http://schemas.openxmlformats.org/drawingml/2006/main">
          <a:off x="734733" y="390932"/>
          <a:ext cx="2400148" cy="4061147"/>
          <a:chOff x="304800" y="685800"/>
          <a:chExt cx="3556000" cy="6604000"/>
        </a:xfrm>
      </cdr:grpSpPr>
      <cdr:sp macro="" textlink="">
        <cdr:nvSpPr>
          <cdr:cNvPr id="10" name="テキスト ボックス 9"/>
          <cdr:cNvSpPr txBox="1"/>
        </cdr:nvSpPr>
        <cdr:spPr>
          <a:xfrm xmlns:a="http://schemas.openxmlformats.org/drawingml/2006/main">
            <a:off x="304800" y="685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相談窓口情報等のわかりやすい発信</a:t>
            </a:r>
          </a:p>
        </cdr:txBody>
      </cdr:sp>
      <cdr:sp macro="" textlink="">
        <cdr:nvSpPr>
          <cdr:cNvPr id="11" name="テキスト ボックス 10"/>
          <cdr:cNvSpPr txBox="1"/>
        </cdr:nvSpPr>
        <cdr:spPr>
          <a:xfrm xmlns:a="http://schemas.openxmlformats.org/drawingml/2006/main">
            <a:off x="304800" y="1193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相談体制の充実（メールやＳＮＳ等を用いた相談窓口の充実など）</a:t>
            </a:r>
          </a:p>
        </cdr:txBody>
      </cdr:sp>
      <cdr:sp macro="" textlink="">
        <cdr:nvSpPr>
          <cdr:cNvPr id="12" name="テキスト ボックス 11"/>
          <cdr:cNvSpPr txBox="1"/>
        </cdr:nvSpPr>
        <cdr:spPr>
          <a:xfrm xmlns:a="http://schemas.openxmlformats.org/drawingml/2006/main">
            <a:off x="304800" y="1701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必要な時に適切な医療が受けられる精神科医療体制の整備</a:t>
            </a:r>
          </a:p>
        </cdr:txBody>
      </cdr:sp>
      <cdr:sp macro="" textlink="">
        <cdr:nvSpPr>
          <cdr:cNvPr id="13" name="テキスト ボックス 12"/>
          <cdr:cNvSpPr txBox="1"/>
        </cdr:nvSpPr>
        <cdr:spPr>
          <a:xfrm xmlns:a="http://schemas.openxmlformats.org/drawingml/2006/main">
            <a:off x="304800" y="2209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ゲートキーパーの養成やその役割の普及啓発</a:t>
            </a:r>
          </a:p>
        </cdr:txBody>
      </cdr:sp>
      <cdr:sp macro="" textlink="">
        <cdr:nvSpPr>
          <cdr:cNvPr id="14" name="テキスト ボックス 13"/>
          <cdr:cNvSpPr txBox="1"/>
        </cdr:nvSpPr>
        <cdr:spPr>
          <a:xfrm xmlns:a="http://schemas.openxmlformats.org/drawingml/2006/main">
            <a:off x="304800" y="2717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自殺の多くが追い込まれた末の死である事や自殺予防の広報・啓発</a:t>
            </a:r>
          </a:p>
        </cdr:txBody>
      </cdr:sp>
      <cdr:sp macro="" textlink="">
        <cdr:nvSpPr>
          <cdr:cNvPr id="15" name="テキスト ボックス 14"/>
          <cdr:cNvSpPr txBox="1"/>
        </cdr:nvSpPr>
        <cdr:spPr>
          <a:xfrm xmlns:a="http://schemas.openxmlformats.org/drawingml/2006/main">
            <a:off x="304800" y="3225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子どもや若者の自殺予防対策（ＳＯＳの出し方教育の推進など）</a:t>
            </a:r>
          </a:p>
        </cdr:txBody>
      </cdr:sp>
      <cdr:sp macro="" textlink="">
        <cdr:nvSpPr>
          <cdr:cNvPr id="16" name="テキスト ボックス 15"/>
          <cdr:cNvSpPr txBox="1"/>
        </cdr:nvSpPr>
        <cdr:spPr>
          <a:xfrm xmlns:a="http://schemas.openxmlformats.org/drawingml/2006/main">
            <a:off x="304800" y="3733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労働者への支援（職場におけるメンタルヘルスなど）</a:t>
            </a:r>
          </a:p>
        </cdr:txBody>
      </cdr:sp>
      <cdr:sp macro="" textlink="">
        <cdr:nvSpPr>
          <cdr:cNvPr id="17" name="テキスト ボックス 16"/>
          <cdr:cNvSpPr txBox="1"/>
        </cdr:nvSpPr>
        <cdr:spPr>
          <a:xfrm xmlns:a="http://schemas.openxmlformats.org/drawingml/2006/main">
            <a:off x="304800" y="4241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自殺未遂者への支援</a:t>
            </a:r>
          </a:p>
        </cdr:txBody>
      </cdr:sp>
      <cdr:sp macro="" textlink="">
        <cdr:nvSpPr>
          <cdr:cNvPr id="18" name="テキスト ボックス 17"/>
          <cdr:cNvSpPr txBox="1"/>
        </cdr:nvSpPr>
        <cdr:spPr>
          <a:xfrm xmlns:a="http://schemas.openxmlformats.org/drawingml/2006/main">
            <a:off x="304800" y="4749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債務や労働問題等の法律相談</a:t>
            </a:r>
          </a:p>
        </cdr:txBody>
      </cdr:sp>
      <cdr:sp macro="" textlink="">
        <cdr:nvSpPr>
          <cdr:cNvPr id="19" name="テキスト ボックス 18"/>
          <cdr:cNvSpPr txBox="1"/>
        </cdr:nvSpPr>
        <cdr:spPr>
          <a:xfrm xmlns:a="http://schemas.openxmlformats.org/drawingml/2006/main">
            <a:off x="304800" y="5257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女性に対する支援（妊産婦への支援など）</a:t>
            </a:r>
          </a:p>
        </cdr:txBody>
      </cdr:sp>
      <cdr:sp macro="" textlink="">
        <cdr:nvSpPr>
          <cdr:cNvPr id="20" name="テキスト ボックス 19"/>
          <cdr:cNvSpPr txBox="1"/>
        </cdr:nvSpPr>
        <cdr:spPr>
          <a:xfrm xmlns:a="http://schemas.openxmlformats.org/drawingml/2006/main">
            <a:off x="304800" y="5765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自死遺族への支援</a:t>
            </a:r>
          </a:p>
        </cdr:txBody>
      </cdr:sp>
      <cdr:sp macro="" textlink="">
        <cdr:nvSpPr>
          <cdr:cNvPr id="21" name="テキスト ボックス 20"/>
          <cdr:cNvSpPr txBox="1"/>
        </cdr:nvSpPr>
        <cdr:spPr>
          <a:xfrm xmlns:a="http://schemas.openxmlformats.org/drawingml/2006/main">
            <a:off x="304800" y="6273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22" name="テキスト ボックス 21"/>
          <cdr:cNvSpPr txBox="1"/>
        </cdr:nvSpPr>
        <cdr:spPr>
          <a:xfrm xmlns:a="http://schemas.openxmlformats.org/drawingml/2006/main">
            <a:off x="304800" y="6781800"/>
            <a:ext cx="3556000" cy="508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特にない</a:t>
            </a:r>
          </a:p>
        </cdr:txBody>
      </cdr:sp>
    </cdr:grpSp>
  </cdr:relSizeAnchor>
  <cdr:absSizeAnchor xmlns:cdr="http://schemas.openxmlformats.org/drawingml/2006/chartDrawing">
    <cdr:from>
      <cdr:x>0.75391</cdr:x>
      <cdr:y>0.02021</cdr:y>
    </cdr:from>
    <cdr:ext cx="857927" cy="200054"/>
    <cdr:sp macro="" textlink="">
      <cdr:nvSpPr>
        <cdr:cNvPr id="25" name="テキスト ボックス 24"/>
        <cdr:cNvSpPr txBox="1"/>
      </cdr:nvSpPr>
      <cdr:spPr>
        <a:xfrm xmlns:a="http://schemas.openxmlformats.org/drawingml/2006/main">
          <a:off x="4664594" y="103875"/>
          <a:ext cx="857927" cy="200054"/>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dirty="0">
              <a:latin typeface="ＭＳ ゴシック" panose="020B0609070205080204" pitchFamily="49" charset="-128"/>
            </a:rPr>
            <a:t>(</a:t>
          </a:r>
          <a:r>
            <a:rPr lang="en-US" altLang="ja-JP" sz="700" dirty="0" smtClean="0">
              <a:latin typeface="ＭＳ ゴシック" panose="020B0609070205080204" pitchFamily="49" charset="-128"/>
            </a:rPr>
            <a:t>3</a:t>
          </a:r>
          <a:r>
            <a:rPr lang="ja-JP" altLang="en-US" sz="700" dirty="0" err="1" smtClean="0">
              <a:latin typeface="ＭＳ ゴシック" panose="020B0609070205080204" pitchFamily="49" charset="-128"/>
            </a:rPr>
            <a:t>つまで</a:t>
          </a:r>
          <a:r>
            <a:rPr lang="ja-JP" altLang="en-US" sz="700" dirty="0" smtClean="0">
              <a:latin typeface="ＭＳ ゴシック" panose="020B0609070205080204" pitchFamily="49" charset="-128"/>
            </a:rPr>
            <a:t>回答可</a:t>
          </a:r>
          <a:r>
            <a:rPr lang="en-US" altLang="ja-JP" sz="700" dirty="0" smtClean="0">
              <a:latin typeface="ＭＳ ゴシック" panose="020B0609070205080204" pitchFamily="49" charset="-128"/>
            </a:rPr>
            <a:t>)</a:t>
          </a:r>
          <a:endParaRPr lang="ja-JP" altLang="en-US" sz="700" dirty="0">
            <a:latin typeface="ＭＳ ゴシック" panose="020B0609070205080204" pitchFamily="49" charset="-128"/>
          </a:endParaRPr>
        </a:p>
      </cdr:txBody>
    </cdr:sp>
  </cdr:absSizeAnchor>
</c:userShapes>
</file>

<file path=ppt/drawings/drawing3.xml><?xml version="1.0" encoding="utf-8"?>
<c:userShapes xmlns:c="http://schemas.openxmlformats.org/drawingml/2006/chart">
  <cdr:absSizeAnchor xmlns:cdr="http://schemas.openxmlformats.org/drawingml/2006/chartDrawing">
    <cdr:from>
      <cdr:x>0.5333</cdr:x>
      <cdr:y>0.7924</cdr:y>
    </cdr:from>
    <cdr:ext cx="2137029" cy="297586"/>
    <cdr:grpSp>
      <cdr:nvGrpSpPr>
        <cdr:cNvPr id="7" name="グループ化 6">
          <a:extLst xmlns:a="http://schemas.openxmlformats.org/drawingml/2006/main">
            <a:ext uri="{FF2B5EF4-FFF2-40B4-BE49-F238E27FC236}">
              <a16:creationId xmlns:a16="http://schemas.microsoft.com/office/drawing/2014/main" id="{41603865-0F40-4BF4-B538-BCF41A4C131A}"/>
            </a:ext>
          </a:extLst>
        </cdr:cNvPr>
        <cdr:cNvGrpSpPr/>
      </cdr:nvGrpSpPr>
      <cdr:grpSpPr>
        <a:xfrm xmlns:a="http://schemas.openxmlformats.org/drawingml/2006/main">
          <a:off x="2633642" y="4730882"/>
          <a:ext cx="2137029" cy="297586"/>
          <a:chOff x="50799" y="4225784"/>
          <a:chExt cx="2137029" cy="298570"/>
        </a:xfrm>
      </cdr:grpSpPr>
      <cdr:sp macro="" textlink="">
        <cdr:nvSpPr>
          <cdr:cNvPr id="2" name="正方形/長方形 1"/>
          <cdr:cNvSpPr/>
        </cdr:nvSpPr>
        <cdr:spPr>
          <a:xfrm xmlns:a="http://schemas.openxmlformats.org/drawingml/2006/main">
            <a:off x="50799" y="4225784"/>
            <a:ext cx="2137029" cy="298570"/>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sp macro="" textlink="">
        <cdr:nvSpPr>
          <cdr:cNvPr id="3" name="テキスト ボックス 2"/>
          <cdr:cNvSpPr txBox="1"/>
        </cdr:nvSpPr>
        <cdr:spPr>
          <a:xfrm xmlns:a="http://schemas.openxmlformats.org/drawingml/2006/main">
            <a:off x="174755" y="4289283"/>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4" name="テキスト ボックス 3"/>
          <cdr:cNvSpPr txBox="1"/>
        </cdr:nvSpPr>
        <cdr:spPr>
          <a:xfrm xmlns:a="http://schemas.openxmlformats.org/drawingml/2006/main">
            <a:off x="403355" y="4301983"/>
            <a:ext cx="493725" cy="107723"/>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男性</a:t>
            </a:r>
            <a:r>
              <a:rPr lang="en-US" altLang="ja-JP" sz="700" dirty="0">
                <a:latin typeface="ＭＳ ゴシック" panose="020B0609070205080204" pitchFamily="49" charset="-128"/>
                <a:ea typeface="ＭＳ ゴシック" panose="020B0609070205080204" pitchFamily="49" charset="-128"/>
              </a:rPr>
              <a:t>(n=460)</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189231" y="4289283"/>
            <a:ext cx="177799" cy="177800"/>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6" name="テキスト ボックス 5"/>
          <cdr:cNvSpPr txBox="1"/>
        </cdr:nvSpPr>
        <cdr:spPr>
          <a:xfrm xmlns:a="http://schemas.openxmlformats.org/drawingml/2006/main">
            <a:off x="1417831" y="4301983"/>
            <a:ext cx="493725" cy="107723"/>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女性</a:t>
            </a:r>
            <a:r>
              <a:rPr lang="en-US" altLang="ja-JP" sz="700" dirty="0">
                <a:latin typeface="ＭＳ ゴシック" panose="020B0609070205080204" pitchFamily="49" charset="-128"/>
                <a:ea typeface="ＭＳ ゴシック" panose="020B0609070205080204" pitchFamily="49" charset="-128"/>
              </a:rPr>
              <a:t>(n=469)</a:t>
            </a:r>
            <a:endParaRPr lang="ja-JP" altLang="en-US" sz="700" dirty="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cdr:x>
      <cdr:y>0.12857</cdr:y>
    </cdr:from>
    <cdr:to>
      <cdr:x>0.50667</cdr:x>
      <cdr:y>0.77143</cdr:y>
    </cdr:to>
    <cdr:grpSp>
      <cdr:nvGrpSpPr>
        <cdr:cNvPr id="17" name="グループ化 16">
          <a:extLst xmlns:a="http://schemas.openxmlformats.org/drawingml/2006/main">
            <a:ext uri="{FF2B5EF4-FFF2-40B4-BE49-F238E27FC236}">
              <a16:creationId xmlns:a16="http://schemas.microsoft.com/office/drawing/2014/main" id="{4C1983EE-CB18-4E81-8CBC-7ABE997765A7}"/>
            </a:ext>
          </a:extLst>
        </cdr:cNvPr>
        <cdr:cNvGrpSpPr/>
      </cdr:nvGrpSpPr>
      <cdr:grpSpPr>
        <a:xfrm xmlns:a="http://schemas.openxmlformats.org/drawingml/2006/main">
          <a:off x="0" y="767604"/>
          <a:ext cx="2502133" cy="3838081"/>
          <a:chOff x="304800" y="685800"/>
          <a:chExt cx="3556000" cy="3429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悩みを話すことに抵抗を感じるから</a:t>
            </a:r>
          </a:p>
        </cdr:txBody>
      </cdr:sp>
      <cdr:sp macro="" textlink="">
        <cdr:nvSpPr>
          <cdr:cNvPr id="9" name="テキスト ボックス 8"/>
          <cdr:cNvSpPr txBox="1"/>
        </cdr:nvSpPr>
        <cdr:spPr>
          <a:xfrm xmlns:a="http://schemas.openxmlformats.org/drawingml/2006/main">
            <a:off x="304800" y="106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相談しても解決できないと思うから</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相談することで、相手に心配をかけたり困らせてしまうと思うから</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誰に相談していいかわからないから</a:t>
            </a:r>
          </a:p>
        </cdr:txBody>
      </cdr:sp>
      <cdr:sp macro="" textlink="">
        <cdr:nvSpPr>
          <cdr:cNvPr id="12" name="テキスト ボックス 11"/>
          <cdr:cNvSpPr txBox="1"/>
        </cdr:nvSpPr>
        <cdr:spPr>
          <a:xfrm xmlns:a="http://schemas.openxmlformats.org/drawingml/2006/main">
            <a:off x="304800" y="220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病院等の専門家に相談したいが相談するハードルが高く</a:t>
            </a:r>
            <a:endParaRPr lang="en-US" altLang="ja-JP" sz="700" dirty="0">
              <a:latin typeface="ＭＳ ゴシック" panose="020B0609070205080204" pitchFamily="49" charset="-128"/>
              <a:ea typeface="ＭＳ ゴシック" panose="020B0609070205080204" pitchFamily="49" charset="-128"/>
            </a:endParaRPr>
          </a:p>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感じるから</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過去に、身近な人に相談したが、未解決や嫌な思いを</a:t>
            </a:r>
            <a:endParaRPr lang="en-US" altLang="ja-JP" sz="700">
              <a:latin typeface="ＭＳ ゴシック" panose="020B0609070205080204" pitchFamily="49" charset="-128"/>
              <a:ea typeface="ＭＳ ゴシック" panose="020B0609070205080204" pitchFamily="49" charset="-128"/>
            </a:endParaRPr>
          </a:p>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したから</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過去に、病院等の専門家に相談したが未解決や嫌な思いをしたから</a:t>
            </a:r>
          </a:p>
        </cdr:txBody>
      </cdr:sp>
      <cdr:sp macro="" textlink="">
        <cdr:nvSpPr>
          <cdr:cNvPr id="15" name="テキスト ボックス 14"/>
          <cdr:cNvSpPr txBox="1"/>
        </cdr:nvSpPr>
        <cdr:spPr>
          <a:xfrm xmlns:a="http://schemas.openxmlformats.org/drawingml/2006/main">
            <a:off x="304800" y="3352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16" name="テキスト ボックス 15"/>
          <cdr:cNvSpPr txBox="1"/>
        </cdr:nvSpPr>
        <cdr:spPr>
          <a:xfrm xmlns:a="http://schemas.openxmlformats.org/drawingml/2006/main">
            <a:off x="304800" y="3733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わからない</a:t>
            </a:r>
          </a:p>
        </cdr:txBody>
      </cdr:sp>
    </cdr:grpSp>
  </cdr:relSizeAnchor>
  <cdr:relSizeAnchor xmlns:cdr="http://schemas.openxmlformats.org/drawingml/2006/chartDrawing">
    <cdr:from>
      <cdr:x>0.8266</cdr:x>
      <cdr:y>0.00902</cdr:y>
    </cdr:from>
    <cdr:to>
      <cdr:x>1</cdr:x>
      <cdr:y>0.04253</cdr:y>
    </cdr:to>
    <cdr:sp macro="" textlink="">
      <cdr:nvSpPr>
        <cdr:cNvPr id="20" name="テキスト ボックス 22"/>
        <cdr:cNvSpPr txBox="1"/>
      </cdr:nvSpPr>
      <cdr:spPr>
        <a:xfrm xmlns:a="http://schemas.openxmlformats.org/drawingml/2006/main">
          <a:off x="4082056" y="53861"/>
          <a:ext cx="856331"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700" dirty="0" smtClean="0"/>
            <a:t>（複数回答可）</a:t>
          </a:r>
          <a:endParaRPr kumimoji="1" lang="ja-JP" altLang="en-US" sz="700" dirty="0"/>
        </a:p>
      </cdr:txBody>
    </cdr:sp>
  </cdr:relSizeAnchor>
</c:userShapes>
</file>

<file path=ppt/drawings/drawing4.xml><?xml version="1.0" encoding="utf-8"?>
<c:userShapes xmlns:c="http://schemas.openxmlformats.org/drawingml/2006/chart">
  <cdr:absSizeAnchor xmlns:cdr="http://schemas.openxmlformats.org/drawingml/2006/chartDrawing">
    <cdr:from>
      <cdr:x>0.38417</cdr:x>
      <cdr:y>0.39708</cdr:y>
    </cdr:from>
    <cdr:ext cx="359073" cy="107722"/>
    <cdr:sp macro="" textlink="">
      <cdr:nvSpPr>
        <cdr:cNvPr id="2" name="項目0"/>
        <cdr:cNvSpPr txBox="1"/>
      </cdr:nvSpPr>
      <cdr:spPr>
        <a:xfrm xmlns:a="http://schemas.openxmlformats.org/drawingml/2006/main">
          <a:off x="2953763" y="922863"/>
          <a:ext cx="359073"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そう思う</a:t>
          </a:r>
        </a:p>
      </cdr:txBody>
    </cdr:sp>
  </cdr:absSizeAnchor>
  <cdr:absSizeAnchor xmlns:cdr="http://schemas.openxmlformats.org/drawingml/2006/chartDrawing">
    <cdr:from>
      <cdr:x>0.44791</cdr:x>
      <cdr:y>0.398</cdr:y>
    </cdr:from>
    <cdr:ext cx="1077218" cy="107722"/>
    <cdr:sp macro="" textlink="">
      <cdr:nvSpPr>
        <cdr:cNvPr id="3" name="項目0"/>
        <cdr:cNvSpPr txBox="1"/>
      </cdr:nvSpPr>
      <cdr:spPr>
        <a:xfrm xmlns:a="http://schemas.openxmlformats.org/drawingml/2006/main">
          <a:off x="3443840" y="840054"/>
          <a:ext cx="1077218"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どちらかというとそう思う</a:t>
          </a:r>
        </a:p>
      </cdr:txBody>
    </cdr:sp>
  </cdr:absSizeAnchor>
  <cdr:absSizeAnchor xmlns:cdr="http://schemas.openxmlformats.org/drawingml/2006/chartDrawing">
    <cdr:from>
      <cdr:x>0.53371</cdr:x>
      <cdr:y>0.24226</cdr:y>
    </cdr:from>
    <cdr:ext cx="1346522" cy="107722"/>
    <cdr:sp macro="" textlink="">
      <cdr:nvSpPr>
        <cdr:cNvPr id="4" name="項目0"/>
        <cdr:cNvSpPr txBox="1"/>
      </cdr:nvSpPr>
      <cdr:spPr>
        <a:xfrm xmlns:a="http://schemas.openxmlformats.org/drawingml/2006/main">
          <a:off x="4103530" y="511338"/>
          <a:ext cx="1346522"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どちらかというとそうは思わない</a:t>
          </a:r>
        </a:p>
      </cdr:txBody>
    </cdr:sp>
  </cdr:absSizeAnchor>
  <cdr:absSizeAnchor xmlns:cdr="http://schemas.openxmlformats.org/drawingml/2006/chartDrawing">
    <cdr:from>
      <cdr:x>0.69917</cdr:x>
      <cdr:y>0.34246</cdr:y>
    </cdr:from>
    <cdr:ext cx="359073" cy="215444"/>
    <cdr:sp macro="" textlink="">
      <cdr:nvSpPr>
        <cdr:cNvPr id="5" name="項目0"/>
        <cdr:cNvSpPr txBox="1"/>
      </cdr:nvSpPr>
      <cdr:spPr>
        <a:xfrm xmlns:a="http://schemas.openxmlformats.org/drawingml/2006/main">
          <a:off x="5375700" y="722821"/>
          <a:ext cx="359073" cy="215444"/>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そうは</a:t>
          </a:r>
          <a:endParaRPr lang="en-US" altLang="ja-JP" sz="700" dirty="0">
            <a:latin typeface="ＭＳ ゴシック" panose="020B0609070205080204" pitchFamily="49" charset="-128"/>
            <a:ea typeface="ＭＳ ゴシック" panose="020B0609070205080204" pitchFamily="49" charset="-128"/>
          </a:endParaRPr>
        </a:p>
        <a:p xmlns:a="http://schemas.openxmlformats.org/drawingml/2006/main">
          <a:r>
            <a:rPr lang="ja-JP" altLang="en-US" sz="700" dirty="0">
              <a:latin typeface="ＭＳ ゴシック" panose="020B0609070205080204" pitchFamily="49" charset="-128"/>
              <a:ea typeface="ＭＳ ゴシック" panose="020B0609070205080204" pitchFamily="49" charset="-128"/>
            </a:rPr>
            <a:t>思わない</a:t>
          </a:r>
        </a:p>
      </cdr:txBody>
    </cdr:sp>
  </cdr:absSizeAnchor>
  <cdr:absSizeAnchor xmlns:cdr="http://schemas.openxmlformats.org/drawingml/2006/chartDrawing">
    <cdr:from>
      <cdr:x>0.77688</cdr:x>
      <cdr:y>0.39708</cdr:y>
    </cdr:from>
    <cdr:ext cx="448841" cy="107722"/>
    <cdr:sp macro="" textlink="">
      <cdr:nvSpPr>
        <cdr:cNvPr id="6" name="項目0"/>
        <cdr:cNvSpPr txBox="1"/>
      </cdr:nvSpPr>
      <cdr:spPr>
        <a:xfrm xmlns:a="http://schemas.openxmlformats.org/drawingml/2006/main">
          <a:off x="5973188" y="922863"/>
          <a:ext cx="448841"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わからない</a:t>
          </a:r>
          <a:endParaRPr lang="ja-JP" altLang="en-US" sz="900" dirty="0">
            <a:latin typeface="ＭＳ ゴシック" panose="020B0609070205080204" pitchFamily="49" charset="-128"/>
            <a:ea typeface="ＭＳ ゴシック" panose="020B0609070205080204" pitchFamily="49" charset="-128"/>
          </a:endParaRPr>
        </a:p>
      </cdr:txBody>
    </cdr:sp>
  </cdr:absSizeAnchor>
  <cdr:relSizeAnchor xmlns:cdr="http://schemas.openxmlformats.org/drawingml/2006/chartDrawing">
    <cdr:from>
      <cdr:x>0.65028</cdr:x>
      <cdr:y>0.30362</cdr:y>
    </cdr:from>
    <cdr:to>
      <cdr:x>0.65028</cdr:x>
      <cdr:y>0.45852</cdr:y>
    </cdr:to>
    <cdr:cxnSp macro="">
      <cdr:nvCxnSpPr>
        <cdr:cNvPr id="7" name="直線矢印コネクタ 6">
          <a:extLst xmlns:a="http://schemas.openxmlformats.org/drawingml/2006/main">
            <a:ext uri="{FF2B5EF4-FFF2-40B4-BE49-F238E27FC236}">
              <a16:creationId xmlns:a16="http://schemas.microsoft.com/office/drawing/2014/main" id="{A198C3CA-3249-460E-9EB1-222711B00729}"/>
            </a:ext>
          </a:extLst>
        </cdr:cNvPr>
        <cdr:cNvCxnSpPr/>
      </cdr:nvCxnSpPr>
      <cdr:spPr>
        <a:xfrm xmlns:a="http://schemas.openxmlformats.org/drawingml/2006/main">
          <a:off x="5615843" y="705654"/>
          <a:ext cx="0" cy="360000"/>
        </a:xfrm>
        <a:prstGeom xmlns:a="http://schemas.openxmlformats.org/drawingml/2006/main" prst="straightConnector1">
          <a:avLst/>
        </a:prstGeom>
        <a:ln xmlns:a="http://schemas.openxmlformats.org/drawingml/2006/main" w="6350">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0.03529</cdr:x>
      <cdr:y>0.43169</cdr:y>
    </cdr:from>
    <cdr:to>
      <cdr:x>0.36471</cdr:x>
      <cdr:y>0.77322</cdr:y>
    </cdr:to>
    <cdr:grpSp>
      <cdr:nvGrpSpPr>
        <cdr:cNvPr id="11" name="グループ化 10">
          <a:extLst xmlns:a="http://schemas.openxmlformats.org/drawingml/2006/main">
            <a:ext uri="{FF2B5EF4-FFF2-40B4-BE49-F238E27FC236}">
              <a16:creationId xmlns:a16="http://schemas.microsoft.com/office/drawing/2014/main" id="{57CB2A45-63C8-4B83-B233-91074EC91C4B}"/>
            </a:ext>
          </a:extLst>
        </cdr:cNvPr>
        <cdr:cNvGrpSpPr/>
      </cdr:nvGrpSpPr>
      <cdr:grpSpPr>
        <a:xfrm xmlns:a="http://schemas.openxmlformats.org/drawingml/2006/main">
          <a:off x="271334" y="911152"/>
          <a:ext cx="2532807" cy="720855"/>
          <a:chOff x="304800" y="1003300"/>
          <a:chExt cx="2844800" cy="793750"/>
        </a:xfrm>
      </cdr:grpSpPr>
      <cdr:sp macro="" textlink="">
        <cdr:nvSpPr>
          <cdr:cNvPr id="9" name="テキスト ボックス 8"/>
          <cdr:cNvSpPr txBox="1"/>
        </cdr:nvSpPr>
        <cdr:spPr>
          <a:xfrm xmlns:a="http://schemas.openxmlformats.org/drawingml/2006/main">
            <a:off x="304800" y="10033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男性</a:t>
            </a:r>
            <a:r>
              <a:rPr lang="ja-JP" altLang="en-US" sz="900" dirty="0">
                <a:latin typeface="ＭＳ ゴシック" panose="020B0609070205080204" pitchFamily="49" charset="-128"/>
                <a:ea typeface="ＭＳ ゴシック" panose="020B0609070205080204" pitchFamily="49" charset="-128"/>
              </a:rPr>
              <a:t>
</a:t>
            </a:r>
            <a:r>
              <a:rPr lang="en-US" altLang="ja-JP" sz="700" dirty="0">
                <a:latin typeface="ＭＳ ゴシック" panose="020B0609070205080204" pitchFamily="49" charset="-128"/>
                <a:ea typeface="ＭＳ ゴシック" panose="020B0609070205080204" pitchFamily="49" charset="-128"/>
              </a:rPr>
              <a:t>(n=952)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10" name="テキスト ボックス 9"/>
          <cdr:cNvSpPr txBox="1"/>
        </cdr:nvSpPr>
        <cdr:spPr>
          <a:xfrm xmlns:a="http://schemas.openxmlformats.org/drawingml/2006/main">
            <a:off x="304800" y="13970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女性
</a:t>
            </a:r>
            <a:r>
              <a:rPr lang="en-US" altLang="ja-JP" sz="700" dirty="0">
                <a:latin typeface="ＭＳ ゴシック" panose="020B0609070205080204" pitchFamily="49" charset="-128"/>
                <a:ea typeface="ＭＳ ゴシック" panose="020B0609070205080204" pitchFamily="49" charset="-128"/>
              </a:rPr>
              <a:t>(n=1,048)</a:t>
            </a:r>
            <a:endParaRPr lang="ja-JP" altLang="en-US" sz="700" dirty="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0.35861</cdr:x>
      <cdr:y>0.74863</cdr:y>
    </cdr:from>
    <cdr:to>
      <cdr:x>0.90771</cdr:x>
      <cdr:y>0.89806</cdr:y>
    </cdr:to>
    <cdr:grpSp>
      <cdr:nvGrpSpPr>
        <cdr:cNvPr id="19" name="グループ化 18">
          <a:extLst xmlns:a="http://schemas.openxmlformats.org/drawingml/2006/main">
            <a:ext uri="{FF2B5EF4-FFF2-40B4-BE49-F238E27FC236}">
              <a16:creationId xmlns:a16="http://schemas.microsoft.com/office/drawing/2014/main" id="{5BF15D29-C363-478B-AEC2-A387FA480CEE}"/>
            </a:ext>
          </a:extLst>
        </cdr:cNvPr>
        <cdr:cNvGrpSpPr/>
      </cdr:nvGrpSpPr>
      <cdr:grpSpPr>
        <a:xfrm xmlns:a="http://schemas.openxmlformats.org/drawingml/2006/main">
          <a:off x="2757240" y="1580106"/>
          <a:ext cx="4221859" cy="315396"/>
          <a:chOff x="3096884" y="1739900"/>
          <a:chExt cx="4742077" cy="347275"/>
        </a:xfrm>
      </cdr:grpSpPr>
      <cdr:sp macro="" textlink="">
        <cdr:nvSpPr>
          <cdr:cNvPr id="12" name="テキスト ボックス 11"/>
          <cdr:cNvSpPr txBox="1"/>
        </cdr:nvSpPr>
        <cdr:spPr>
          <a:xfrm xmlns:a="http://schemas.openxmlformats.org/drawingml/2006/main">
            <a:off x="7480300" y="1739900"/>
            <a:ext cx="358661" cy="22027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3" name="テキスト ボックス 12"/>
          <cdr:cNvSpPr txBox="1"/>
        </cdr:nvSpPr>
        <cdr:spPr>
          <a:xfrm xmlns:a="http://schemas.openxmlformats.org/drawingml/2006/main">
            <a:off x="3096884" y="1866900"/>
            <a:ext cx="257832" cy="22027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3909876" y="1866900"/>
            <a:ext cx="308247" cy="22027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20</a:t>
            </a:r>
            <a:endParaRPr lang="ja-JP" altLang="en-US" sz="700">
              <a:latin typeface="ＭＳ ゴシック" panose="020B0609070205080204" pitchFamily="49" charset="-128"/>
            </a:endParaRPr>
          </a:p>
        </cdr:txBody>
      </cdr:sp>
      <cdr:sp macro="" textlink="">
        <cdr:nvSpPr>
          <cdr:cNvPr id="15" name="テキスト ボックス 14"/>
          <cdr:cNvSpPr txBox="1"/>
        </cdr:nvSpPr>
        <cdr:spPr>
          <a:xfrm xmlns:a="http://schemas.openxmlformats.org/drawingml/2006/main">
            <a:off x="4748076" y="1866900"/>
            <a:ext cx="308247" cy="22027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40</a:t>
            </a:r>
            <a:endParaRPr lang="ja-JP" altLang="en-US" sz="700">
              <a:latin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5586277" y="1866900"/>
            <a:ext cx="308247" cy="22027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17" name="テキスト ボックス 16"/>
          <cdr:cNvSpPr txBox="1"/>
        </cdr:nvSpPr>
        <cdr:spPr>
          <a:xfrm xmlns:a="http://schemas.openxmlformats.org/drawingml/2006/main">
            <a:off x="6424477" y="1866900"/>
            <a:ext cx="308247" cy="22027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80</a:t>
            </a:r>
            <a:endParaRPr lang="ja-JP" altLang="en-US" sz="700" dirty="0">
              <a:latin typeface="ＭＳ ゴシック" panose="020B0609070205080204" pitchFamily="49" charset="-128"/>
            </a:endParaRPr>
          </a:p>
        </cdr:txBody>
      </cdr:sp>
      <cdr:sp macro="" textlink="">
        <cdr:nvSpPr>
          <cdr:cNvPr id="18" name="テキスト ボックス 17"/>
          <cdr:cNvSpPr txBox="1"/>
        </cdr:nvSpPr>
        <cdr:spPr>
          <a:xfrm xmlns:a="http://schemas.openxmlformats.org/drawingml/2006/main">
            <a:off x="7237469" y="1866900"/>
            <a:ext cx="358661" cy="22027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100</a:t>
            </a:r>
            <a:endParaRPr lang="ja-JP" altLang="en-US" sz="700" dirty="0">
              <a:latin typeface="ＭＳ ゴシック" panose="020B0609070205080204" pitchFamily="49" charset="-128"/>
            </a:endParaRPr>
          </a:p>
        </cdr:txBody>
      </cdr:sp>
    </cdr:grpSp>
  </cdr:relSizeAnchor>
  <cdr:relSizeAnchor xmlns:cdr="http://schemas.openxmlformats.org/drawingml/2006/chartDrawing">
    <cdr:from>
      <cdr:x>0.39851</cdr:x>
      <cdr:y>0.07517</cdr:y>
    </cdr:from>
    <cdr:to>
      <cdr:x>0.79983</cdr:x>
      <cdr:y>0.19547</cdr:y>
    </cdr:to>
    <cdr:sp macro="" textlink="">
      <cdr:nvSpPr>
        <cdr:cNvPr id="20" name="テキスト ボックス 1"/>
        <cdr:cNvSpPr txBox="1"/>
      </cdr:nvSpPr>
      <cdr:spPr>
        <a:xfrm xmlns:a="http://schemas.openxmlformats.org/drawingml/2006/main">
          <a:off x="3064019" y="158659"/>
          <a:ext cx="3085624" cy="25391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1050" b="1" dirty="0">
              <a:latin typeface="ＭＳ Ｐゴシック" panose="020B0600070205080204" pitchFamily="50" charset="-128"/>
              <a:ea typeface="ＭＳ Ｐゴシック" panose="020B0600070205080204" pitchFamily="50" charset="-128"/>
            </a:rPr>
            <a:t>相談や助け</a:t>
          </a:r>
          <a:r>
            <a:rPr kumimoji="1" lang="ja-JP" altLang="en-US" sz="1050" b="1" dirty="0" smtClean="0">
              <a:latin typeface="ＭＳ Ｐゴシック" panose="020B0600070205080204" pitchFamily="50" charset="-128"/>
              <a:ea typeface="ＭＳ Ｐゴシック" panose="020B0600070205080204" pitchFamily="50" charset="-128"/>
            </a:rPr>
            <a:t>を</a:t>
          </a:r>
          <a:r>
            <a:rPr kumimoji="1" lang="ja-JP" altLang="en-US" sz="1050" b="1" dirty="0">
              <a:latin typeface="ＭＳ Ｐゴシック" panose="020B0600070205080204" pitchFamily="50" charset="-128"/>
              <a:ea typeface="ＭＳ Ｐゴシック" panose="020B0600070205080204" pitchFamily="50" charset="-128"/>
            </a:rPr>
            <a:t>求める</a:t>
          </a:r>
          <a:r>
            <a:rPr kumimoji="1" lang="ja-JP" altLang="en-US" sz="1050" b="1" dirty="0" smtClean="0">
              <a:latin typeface="ＭＳ Ｐゴシック" panose="020B0600070205080204" pitchFamily="50" charset="-128"/>
              <a:ea typeface="ＭＳ Ｐゴシック" panose="020B0600070205080204" pitchFamily="50" charset="-128"/>
            </a:rPr>
            <a:t>こと</a:t>
          </a:r>
          <a:r>
            <a:rPr kumimoji="1" lang="ja-JP" altLang="en-US" sz="1050" b="1" dirty="0">
              <a:latin typeface="ＭＳ Ｐゴシック" panose="020B0600070205080204" pitchFamily="50" charset="-128"/>
              <a:ea typeface="ＭＳ Ｐゴシック" panose="020B0600070205080204" pitchFamily="50" charset="-128"/>
            </a:rPr>
            <a:t>へのためらいの有無</a:t>
          </a:r>
        </a:p>
      </cdr:txBody>
    </cdr:sp>
  </cdr:relSizeAnchor>
</c:userShapes>
</file>

<file path=ppt/drawings/drawing5.xml><?xml version="1.0" encoding="utf-8"?>
<c:userShapes xmlns:c="http://schemas.openxmlformats.org/drawingml/2006/chart">
  <cdr:absSizeAnchor xmlns:cdr="http://schemas.openxmlformats.org/drawingml/2006/chartDrawing">
    <cdr:from>
      <cdr:x>0.52555</cdr:x>
      <cdr:y>0.82193</cdr:y>
    </cdr:from>
    <cdr:ext cx="2362080" cy="308825"/>
    <cdr:grpSp>
      <cdr:nvGrpSpPr>
        <cdr:cNvPr id="7" name="グループ化 6">
          <a:extLst xmlns:a="http://schemas.openxmlformats.org/drawingml/2006/main">
            <a:ext uri="{FF2B5EF4-FFF2-40B4-BE49-F238E27FC236}">
              <a16:creationId xmlns:a16="http://schemas.microsoft.com/office/drawing/2014/main" id="{19A4274A-349A-4C3B-AB65-646E21C8A1EE}"/>
            </a:ext>
          </a:extLst>
        </cdr:cNvPr>
        <cdr:cNvGrpSpPr/>
      </cdr:nvGrpSpPr>
      <cdr:grpSpPr>
        <a:xfrm xmlns:a="http://schemas.openxmlformats.org/drawingml/2006/main">
          <a:off x="3600838" y="2933245"/>
          <a:ext cx="2362080" cy="308825"/>
          <a:chOff x="50799" y="4620896"/>
          <a:chExt cx="2300859" cy="293981"/>
        </a:xfrm>
      </cdr:grpSpPr>
      <cdr:sp macro="" textlink="">
        <cdr:nvSpPr>
          <cdr:cNvPr id="2" name="正方形/長方形 1"/>
          <cdr:cNvSpPr/>
        </cdr:nvSpPr>
        <cdr:spPr>
          <a:xfrm xmlns:a="http://schemas.openxmlformats.org/drawingml/2006/main">
            <a:off x="50799" y="4620896"/>
            <a:ext cx="2300859" cy="29398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sz="700"/>
          </a:p>
        </cdr:txBody>
      </cdr:sp>
      <cdr:sp macro="" textlink="">
        <cdr:nvSpPr>
          <cdr:cNvPr id="3" name="テキスト ボックス 2"/>
          <cdr:cNvSpPr txBox="1"/>
        </cdr:nvSpPr>
        <cdr:spPr>
          <a:xfrm xmlns:a="http://schemas.openxmlformats.org/drawingml/2006/main">
            <a:off x="177295" y="4684394"/>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4" name="テキスト ボックス 3"/>
          <cdr:cNvSpPr txBox="1"/>
        </cdr:nvSpPr>
        <cdr:spPr>
          <a:xfrm xmlns:a="http://schemas.openxmlformats.org/drawingml/2006/main">
            <a:off x="405895" y="4697094"/>
            <a:ext cx="493725" cy="107724"/>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男性</a:t>
            </a:r>
            <a:r>
              <a:rPr lang="en-US" altLang="ja-JP" sz="700" dirty="0">
                <a:latin typeface="ＭＳ ゴシック" panose="020B0609070205080204" pitchFamily="49" charset="-128"/>
                <a:ea typeface="ＭＳ ゴシック" panose="020B0609070205080204" pitchFamily="49" charset="-128"/>
              </a:rPr>
              <a:t>(n=952)</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237491" y="4674869"/>
            <a:ext cx="177799" cy="177800"/>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700"/>
          </a:p>
        </cdr:txBody>
      </cdr:sp>
      <cdr:sp macro="" textlink="">
        <cdr:nvSpPr>
          <cdr:cNvPr id="6" name="テキスト ボックス 5"/>
          <cdr:cNvSpPr txBox="1"/>
        </cdr:nvSpPr>
        <cdr:spPr>
          <a:xfrm xmlns:a="http://schemas.openxmlformats.org/drawingml/2006/main">
            <a:off x="1466091" y="4687569"/>
            <a:ext cx="583493" cy="107724"/>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a:latin typeface="ＭＳ ゴシック" panose="020B0609070205080204" pitchFamily="49" charset="-128"/>
                <a:ea typeface="ＭＳ ゴシック" panose="020B0609070205080204" pitchFamily="49" charset="-128"/>
              </a:rPr>
              <a:t>女性</a:t>
            </a:r>
            <a:r>
              <a:rPr lang="en-US" altLang="ja-JP" sz="700">
                <a:latin typeface="ＭＳ ゴシック" panose="020B0609070205080204" pitchFamily="49" charset="-128"/>
                <a:ea typeface="ＭＳ ゴシック" panose="020B0609070205080204" pitchFamily="49" charset="-128"/>
              </a:rPr>
              <a:t>(n=1,048)</a:t>
            </a:r>
            <a:endParaRPr lang="ja-JP" altLang="en-US" sz="70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0.04</cdr:x>
      <cdr:y>0.12</cdr:y>
    </cdr:from>
    <cdr:to>
      <cdr:x>0.50667</cdr:x>
      <cdr:y>0.78667</cdr:y>
    </cdr:to>
    <cdr:grpSp>
      <cdr:nvGrpSpPr>
        <cdr:cNvPr id="18" name="グループ化 17">
          <a:extLst xmlns:a="http://schemas.openxmlformats.org/drawingml/2006/main">
            <a:ext uri="{FF2B5EF4-FFF2-40B4-BE49-F238E27FC236}">
              <a16:creationId xmlns:a16="http://schemas.microsoft.com/office/drawing/2014/main" id="{72D58018-4063-434C-A2A5-EFB1F29BF040}"/>
            </a:ext>
          </a:extLst>
        </cdr:cNvPr>
        <cdr:cNvGrpSpPr/>
      </cdr:nvGrpSpPr>
      <cdr:grpSpPr>
        <a:xfrm xmlns:a="http://schemas.openxmlformats.org/drawingml/2006/main">
          <a:off x="274062" y="428247"/>
          <a:ext cx="3197418" cy="2379164"/>
          <a:chOff x="304800" y="685800"/>
          <a:chExt cx="3556000" cy="3810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勤務問題</a:t>
            </a:r>
          </a:p>
        </cdr:txBody>
      </cdr:sp>
      <cdr:sp macro="" textlink="">
        <cdr:nvSpPr>
          <cdr:cNvPr id="9" name="テキスト ボックス 8"/>
          <cdr:cNvSpPr txBox="1"/>
        </cdr:nvSpPr>
        <cdr:spPr>
          <a:xfrm xmlns:a="http://schemas.openxmlformats.org/drawingml/2006/main">
            <a:off x="304800" y="106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家庭問題</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健康問題</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経済・生活問題</a:t>
            </a:r>
          </a:p>
        </cdr:txBody>
      </cdr:sp>
      <cdr:sp macro="" textlink="">
        <cdr:nvSpPr>
          <cdr:cNvPr id="12" name="テキスト ボックス 11"/>
          <cdr:cNvSpPr txBox="1"/>
        </cdr:nvSpPr>
        <cdr:spPr>
          <a:xfrm xmlns:a="http://schemas.openxmlformats.org/drawingml/2006/main">
            <a:off x="304800" y="220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孤独感</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交際問題</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学校問題</a:t>
            </a:r>
          </a:p>
        </cdr:txBody>
      </cdr:sp>
      <cdr:sp macro="" textlink="">
        <cdr:nvSpPr>
          <cdr:cNvPr id="15" name="テキスト ボックス 14"/>
          <cdr:cNvSpPr txBox="1"/>
        </cdr:nvSpPr>
        <cdr:spPr>
          <a:xfrm xmlns:a="http://schemas.openxmlformats.org/drawingml/2006/main">
            <a:off x="304800" y="3352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16" name="テキスト ボックス 15"/>
          <cdr:cNvSpPr txBox="1"/>
        </cdr:nvSpPr>
        <cdr:spPr>
          <a:xfrm xmlns:a="http://schemas.openxmlformats.org/drawingml/2006/main">
            <a:off x="304800" y="3733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わからない</a:t>
            </a:r>
          </a:p>
        </cdr:txBody>
      </cdr:sp>
      <cdr:sp macro="" textlink="">
        <cdr:nvSpPr>
          <cdr:cNvPr id="17" name="テキスト ボックス 16"/>
          <cdr:cNvSpPr txBox="1"/>
        </cdr:nvSpPr>
        <cdr:spPr>
          <a:xfrm xmlns:a="http://schemas.openxmlformats.org/drawingml/2006/main">
            <a:off x="304800" y="4114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無回答</a:t>
            </a:r>
          </a:p>
        </cdr:txBody>
      </cdr:sp>
    </cdr:grpSp>
  </cdr:relSizeAnchor>
  <cdr:relSizeAnchor xmlns:cdr="http://schemas.openxmlformats.org/drawingml/2006/chartDrawing">
    <cdr:from>
      <cdr:x>0.75536</cdr:x>
      <cdr:y>0.01725</cdr:y>
    </cdr:from>
    <cdr:to>
      <cdr:x>0.93089</cdr:x>
      <cdr:y>0.07331</cdr:y>
    </cdr:to>
    <cdr:sp macro="" textlink="">
      <cdr:nvSpPr>
        <cdr:cNvPr id="20" name="テキスト ボックス 22"/>
        <cdr:cNvSpPr txBox="1"/>
      </cdr:nvSpPr>
      <cdr:spPr>
        <a:xfrm xmlns:a="http://schemas.openxmlformats.org/drawingml/2006/main">
          <a:off x="5175415" y="61555"/>
          <a:ext cx="1202663"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700" dirty="0" smtClean="0"/>
            <a:t>（複数回答可）</a:t>
          </a:r>
          <a:endParaRPr kumimoji="1" lang="ja-JP" altLang="en-US" sz="700" dirty="0"/>
        </a:p>
      </cdr:txBody>
    </cdr:sp>
  </cdr:relSizeAnchor>
</c:userShapes>
</file>

<file path=ppt/drawings/drawing6.xml><?xml version="1.0" encoding="utf-8"?>
<c:userShapes xmlns:c="http://schemas.openxmlformats.org/drawingml/2006/chart">
  <cdr:absSizeAnchor xmlns:cdr="http://schemas.openxmlformats.org/drawingml/2006/chartDrawing">
    <cdr:from>
      <cdr:x>0.36561</cdr:x>
      <cdr:y>0.39804</cdr:y>
    </cdr:from>
    <cdr:ext cx="807913" cy="107722"/>
    <cdr:sp macro="" textlink="">
      <cdr:nvSpPr>
        <cdr:cNvPr id="2" name="項目0"/>
        <cdr:cNvSpPr txBox="1"/>
      </cdr:nvSpPr>
      <cdr:spPr>
        <a:xfrm xmlns:a="http://schemas.openxmlformats.org/drawingml/2006/main">
          <a:off x="2530718" y="837443"/>
          <a:ext cx="807913"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影響があったと思う</a:t>
          </a:r>
        </a:p>
      </cdr:txBody>
    </cdr:sp>
  </cdr:absSizeAnchor>
  <cdr:absSizeAnchor xmlns:cdr="http://schemas.openxmlformats.org/drawingml/2006/chartDrawing">
    <cdr:from>
      <cdr:x>0.56867</cdr:x>
      <cdr:y>0.39804</cdr:y>
    </cdr:from>
    <cdr:ext cx="628377" cy="107722"/>
    <cdr:sp macro="" textlink="">
      <cdr:nvSpPr>
        <cdr:cNvPr id="3" name="項目0"/>
        <cdr:cNvSpPr txBox="1"/>
      </cdr:nvSpPr>
      <cdr:spPr>
        <a:xfrm xmlns:a="http://schemas.openxmlformats.org/drawingml/2006/main">
          <a:off x="3936281" y="837443"/>
          <a:ext cx="628377"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影響はなかった</a:t>
          </a:r>
        </a:p>
      </cdr:txBody>
    </cdr:sp>
  </cdr:absSizeAnchor>
  <cdr:absSizeAnchor xmlns:cdr="http://schemas.openxmlformats.org/drawingml/2006/chartDrawing">
    <cdr:from>
      <cdr:x>0.77246</cdr:x>
      <cdr:y>0.39743</cdr:y>
    </cdr:from>
    <cdr:ext cx="448841" cy="107722"/>
    <cdr:sp macro="" textlink="">
      <cdr:nvSpPr>
        <cdr:cNvPr id="4" name="項目0"/>
        <cdr:cNvSpPr txBox="1"/>
      </cdr:nvSpPr>
      <cdr:spPr>
        <a:xfrm xmlns:a="http://schemas.openxmlformats.org/drawingml/2006/main">
          <a:off x="5346896" y="836160"/>
          <a:ext cx="448841"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わからない</a:t>
          </a:r>
          <a:endParaRPr lang="ja-JP" altLang="en-US" sz="800" dirty="0">
            <a:latin typeface="ＭＳ ゴシック" panose="020B0609070205080204" pitchFamily="49" charset="-128"/>
            <a:ea typeface="ＭＳ ゴシック" panose="020B0609070205080204" pitchFamily="49" charset="-128"/>
          </a:endParaRPr>
        </a:p>
      </cdr:txBody>
    </cdr:sp>
  </cdr:absSizeAnchor>
  <cdr:relSizeAnchor xmlns:cdr="http://schemas.openxmlformats.org/drawingml/2006/chartDrawing">
    <cdr:from>
      <cdr:x>0.03529</cdr:x>
      <cdr:y>0.43169</cdr:y>
    </cdr:from>
    <cdr:to>
      <cdr:x>0.36471</cdr:x>
      <cdr:y>0.77322</cdr:y>
    </cdr:to>
    <cdr:grpSp>
      <cdr:nvGrpSpPr>
        <cdr:cNvPr id="7" name="グループ化 6">
          <a:extLst xmlns:a="http://schemas.openxmlformats.org/drawingml/2006/main">
            <a:ext uri="{FF2B5EF4-FFF2-40B4-BE49-F238E27FC236}">
              <a16:creationId xmlns:a16="http://schemas.microsoft.com/office/drawing/2014/main" id="{315BEDFA-6877-4186-9011-ECD22A3774BB}"/>
            </a:ext>
          </a:extLst>
        </cdr:cNvPr>
        <cdr:cNvGrpSpPr/>
      </cdr:nvGrpSpPr>
      <cdr:grpSpPr>
        <a:xfrm xmlns:a="http://schemas.openxmlformats.org/drawingml/2006/main">
          <a:off x="244274" y="799028"/>
          <a:ext cx="2280215" cy="632149"/>
          <a:chOff x="304800" y="1003300"/>
          <a:chExt cx="2844800" cy="793750"/>
        </a:xfrm>
      </cdr:grpSpPr>
      <cdr:sp macro="" textlink="">
        <cdr:nvSpPr>
          <cdr:cNvPr id="5" name="テキスト ボックス 4"/>
          <cdr:cNvSpPr txBox="1"/>
        </cdr:nvSpPr>
        <cdr:spPr>
          <a:xfrm xmlns:a="http://schemas.openxmlformats.org/drawingml/2006/main">
            <a:off x="304800" y="10033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男性
</a:t>
            </a:r>
            <a:r>
              <a:rPr lang="en-US" altLang="ja-JP" sz="700" dirty="0">
                <a:latin typeface="ＭＳ ゴシック" panose="020B0609070205080204" pitchFamily="49" charset="-128"/>
                <a:ea typeface="ＭＳ ゴシック" panose="020B0609070205080204" pitchFamily="49" charset="-128"/>
              </a:rPr>
              <a:t>(n=948)</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6" name="テキスト ボックス 5"/>
          <cdr:cNvSpPr txBox="1"/>
        </cdr:nvSpPr>
        <cdr:spPr>
          <a:xfrm xmlns:a="http://schemas.openxmlformats.org/drawingml/2006/main">
            <a:off x="304800" y="1397000"/>
            <a:ext cx="2844800" cy="40005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女性
</a:t>
            </a:r>
            <a:r>
              <a:rPr lang="en-US" altLang="ja-JP" sz="700">
                <a:latin typeface="ＭＳ ゴシック" panose="020B0609070205080204" pitchFamily="49" charset="-128"/>
                <a:ea typeface="ＭＳ ゴシック" panose="020B0609070205080204" pitchFamily="49" charset="-128"/>
              </a:rPr>
              <a:t>(n=1,048)</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0.35695</cdr:x>
      <cdr:y>0.74863</cdr:y>
    </cdr:from>
    <cdr:to>
      <cdr:x>0.91231</cdr:x>
      <cdr:y>0.88936</cdr:y>
    </cdr:to>
    <cdr:grpSp>
      <cdr:nvGrpSpPr>
        <cdr:cNvPr id="15" name="グループ化 14">
          <a:extLst xmlns:a="http://schemas.openxmlformats.org/drawingml/2006/main">
            <a:ext uri="{FF2B5EF4-FFF2-40B4-BE49-F238E27FC236}">
              <a16:creationId xmlns:a16="http://schemas.microsoft.com/office/drawing/2014/main" id="{80F6550D-76D1-47AB-83CF-4D3D1DDC4042}"/>
            </a:ext>
          </a:extLst>
        </cdr:cNvPr>
        <cdr:cNvGrpSpPr/>
      </cdr:nvGrpSpPr>
      <cdr:grpSpPr>
        <a:xfrm xmlns:a="http://schemas.openxmlformats.org/drawingml/2006/main">
          <a:off x="2470775" y="1385662"/>
          <a:ext cx="3844150" cy="260482"/>
          <a:chOff x="3082604" y="1739900"/>
          <a:chExt cx="4796088" cy="327045"/>
        </a:xfrm>
      </cdr:grpSpPr>
      <cdr:sp macro="" textlink="">
        <cdr:nvSpPr>
          <cdr:cNvPr id="8" name="テキスト ボックス 7"/>
          <cdr:cNvSpPr txBox="1"/>
        </cdr:nvSpPr>
        <cdr:spPr>
          <a:xfrm xmlns:a="http://schemas.openxmlformats.org/drawingml/2006/main">
            <a:off x="7480300" y="1739900"/>
            <a:ext cx="398392"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9" name="テキスト ボックス 8"/>
          <cdr:cNvSpPr txBox="1"/>
        </cdr:nvSpPr>
        <cdr:spPr>
          <a:xfrm xmlns:a="http://schemas.openxmlformats.org/drawingml/2006/main">
            <a:off x="3082604" y="1866900"/>
            <a:ext cx="286394"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0</a:t>
            </a:r>
            <a:endParaRPr lang="ja-JP" altLang="en-US" sz="700" dirty="0">
              <a:latin typeface="ＭＳ ゴシック" panose="020B0609070205080204" pitchFamily="49" charset="-128"/>
            </a:endParaRPr>
          </a:p>
        </cdr:txBody>
      </cdr:sp>
      <cdr:sp macro="" textlink="">
        <cdr:nvSpPr>
          <cdr:cNvPr id="10" name="テキスト ボックス 9"/>
          <cdr:cNvSpPr txBox="1"/>
        </cdr:nvSpPr>
        <cdr:spPr>
          <a:xfrm xmlns:a="http://schemas.openxmlformats.org/drawingml/2006/main">
            <a:off x="3892804" y="1866900"/>
            <a:ext cx="342393"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20</a:t>
            </a:r>
            <a:endParaRPr lang="ja-JP" altLang="en-US" sz="700">
              <a:latin typeface="ＭＳ ゴシック" panose="020B0609070205080204" pitchFamily="49" charset="-128"/>
            </a:endParaRPr>
          </a:p>
        </cdr:txBody>
      </cdr:sp>
      <cdr:sp macro="" textlink="">
        <cdr:nvSpPr>
          <cdr:cNvPr id="11" name="テキスト ボックス 10"/>
          <cdr:cNvSpPr txBox="1"/>
        </cdr:nvSpPr>
        <cdr:spPr>
          <a:xfrm xmlns:a="http://schemas.openxmlformats.org/drawingml/2006/main">
            <a:off x="4731004" y="1866900"/>
            <a:ext cx="342393"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40</a:t>
            </a:r>
            <a:endParaRPr lang="ja-JP" altLang="en-US" sz="700" dirty="0">
              <a:latin typeface="ＭＳ ゴシック" panose="020B0609070205080204" pitchFamily="49" charset="-128"/>
            </a:endParaRPr>
          </a:p>
        </cdr:txBody>
      </cdr:sp>
      <cdr:sp macro="" textlink="">
        <cdr:nvSpPr>
          <cdr:cNvPr id="12" name="テキスト ボックス 11"/>
          <cdr:cNvSpPr txBox="1"/>
        </cdr:nvSpPr>
        <cdr:spPr>
          <a:xfrm xmlns:a="http://schemas.openxmlformats.org/drawingml/2006/main">
            <a:off x="5569205" y="1866900"/>
            <a:ext cx="342393"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60</a:t>
            </a:r>
            <a:endParaRPr lang="ja-JP" altLang="en-US" sz="700">
              <a:latin typeface="ＭＳ ゴシック" panose="020B0609070205080204" pitchFamily="49" charset="-128"/>
            </a:endParaRPr>
          </a:p>
        </cdr:txBody>
      </cdr:sp>
      <cdr:sp macro="" textlink="">
        <cdr:nvSpPr>
          <cdr:cNvPr id="13" name="テキスト ボックス 12"/>
          <cdr:cNvSpPr txBox="1"/>
        </cdr:nvSpPr>
        <cdr:spPr>
          <a:xfrm xmlns:a="http://schemas.openxmlformats.org/drawingml/2006/main">
            <a:off x="6407405" y="1866900"/>
            <a:ext cx="342393"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80</a:t>
            </a:r>
            <a:endParaRPr lang="ja-JP" altLang="en-US" sz="70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7217604" y="1866900"/>
            <a:ext cx="398392" cy="20004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100</a:t>
            </a:r>
            <a:endParaRPr lang="ja-JP" altLang="en-US" sz="700">
              <a:latin typeface="ＭＳ ゴシック" panose="020B0609070205080204" pitchFamily="49" charset="-128"/>
            </a:endParaRPr>
          </a:p>
        </cdr:txBody>
      </cdr:sp>
    </cdr:grpSp>
  </cdr:relSizeAnchor>
</c:userShapes>
</file>

<file path=ppt/drawings/drawing7.xml><?xml version="1.0" encoding="utf-8"?>
<c:userShapes xmlns:c="http://schemas.openxmlformats.org/drawingml/2006/chart">
  <cdr:absSizeAnchor xmlns:cdr="http://schemas.openxmlformats.org/drawingml/2006/chartDrawing">
    <cdr:from>
      <cdr:x>0.37125</cdr:x>
      <cdr:y>0.27077</cdr:y>
    </cdr:from>
    <cdr:ext cx="807913" cy="107722"/>
    <cdr:sp macro="" textlink="">
      <cdr:nvSpPr>
        <cdr:cNvPr id="2" name="項目0"/>
        <cdr:cNvSpPr txBox="1"/>
      </cdr:nvSpPr>
      <cdr:spPr>
        <a:xfrm xmlns:a="http://schemas.openxmlformats.org/drawingml/2006/main">
          <a:off x="2527710" y="577894"/>
          <a:ext cx="807913"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影響があったと思う</a:t>
          </a:r>
        </a:p>
      </cdr:txBody>
    </cdr:sp>
  </cdr:absSizeAnchor>
  <cdr:absSizeAnchor xmlns:cdr="http://schemas.openxmlformats.org/drawingml/2006/chartDrawing">
    <cdr:from>
      <cdr:x>0.55435</cdr:x>
      <cdr:y>0.27077</cdr:y>
    </cdr:from>
    <cdr:ext cx="628377" cy="107722"/>
    <cdr:sp macro="" textlink="">
      <cdr:nvSpPr>
        <cdr:cNvPr id="3" name="項目0"/>
        <cdr:cNvSpPr txBox="1"/>
      </cdr:nvSpPr>
      <cdr:spPr>
        <a:xfrm xmlns:a="http://schemas.openxmlformats.org/drawingml/2006/main">
          <a:off x="3774365" y="577894"/>
          <a:ext cx="628377"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影響はなかった</a:t>
          </a:r>
        </a:p>
      </cdr:txBody>
    </cdr:sp>
  </cdr:absSizeAnchor>
  <cdr:absSizeAnchor xmlns:cdr="http://schemas.openxmlformats.org/drawingml/2006/chartDrawing">
    <cdr:from>
      <cdr:x>0.7489</cdr:x>
      <cdr:y>0.27077</cdr:y>
    </cdr:from>
    <cdr:ext cx="448841" cy="107722"/>
    <cdr:sp macro="" textlink="">
      <cdr:nvSpPr>
        <cdr:cNvPr id="4" name="項目0"/>
        <cdr:cNvSpPr txBox="1"/>
      </cdr:nvSpPr>
      <cdr:spPr>
        <a:xfrm xmlns:a="http://schemas.openxmlformats.org/drawingml/2006/main">
          <a:off x="5099017" y="577894"/>
          <a:ext cx="448841" cy="107722"/>
        </a:xfrm>
        <a:prstGeom xmlns:a="http://schemas.openxmlformats.org/drawingml/2006/main" prst="rect">
          <a:avLst/>
        </a:prstGeom>
      </cdr:spPr>
      <cdr:txBody>
        <a:bodyPr xmlns:a="http://schemas.openxmlformats.org/drawingml/2006/main" vertOverflow="clip" vert="horz" wrap="none" lIns="0" tIns="0" rIns="0" bIns="0" rtlCol="0" anchor="ctr">
          <a:spAutoFit/>
        </a:bodyPr>
        <a:lstStyle xmlns:a="http://schemas.openxmlformats.org/drawingml/2006/main"/>
        <a:p xmlns:a="http://schemas.openxmlformats.org/drawingml/2006/main">
          <a:r>
            <a:rPr lang="ja-JP" altLang="en-US" sz="700" dirty="0">
              <a:latin typeface="ＭＳ ゴシック" panose="020B0609070205080204" pitchFamily="49" charset="-128"/>
              <a:ea typeface="ＭＳ ゴシック" panose="020B0609070205080204" pitchFamily="49" charset="-128"/>
            </a:rPr>
            <a:t>わからない</a:t>
          </a:r>
        </a:p>
      </cdr:txBody>
    </cdr:sp>
  </cdr:absSizeAnchor>
  <cdr:relSizeAnchor xmlns:cdr="http://schemas.openxmlformats.org/drawingml/2006/chartDrawing">
    <cdr:from>
      <cdr:x>0.03529</cdr:x>
      <cdr:y>0.3065</cdr:y>
    </cdr:from>
    <cdr:to>
      <cdr:x>0.36471</cdr:x>
      <cdr:y>0.83957</cdr:y>
    </cdr:to>
    <cdr:grpSp>
      <cdr:nvGrpSpPr>
        <cdr:cNvPr id="10" name="グループ化 9">
          <a:extLst xmlns:a="http://schemas.openxmlformats.org/drawingml/2006/main">
            <a:ext uri="{FF2B5EF4-FFF2-40B4-BE49-F238E27FC236}">
              <a16:creationId xmlns:a16="http://schemas.microsoft.com/office/drawing/2014/main" id="{BE96035F-14AA-409F-8B14-A780DA68E01B}"/>
            </a:ext>
          </a:extLst>
        </cdr:cNvPr>
        <cdr:cNvGrpSpPr/>
      </cdr:nvGrpSpPr>
      <cdr:grpSpPr>
        <a:xfrm xmlns:a="http://schemas.openxmlformats.org/drawingml/2006/main">
          <a:off x="240277" y="654157"/>
          <a:ext cx="2242906" cy="1137721"/>
          <a:chOff x="304800" y="1003300"/>
          <a:chExt cx="2844800" cy="1744980"/>
        </a:xfrm>
      </cdr:grpSpPr>
      <cdr:sp macro="" textlink="">
        <cdr:nvSpPr>
          <cdr:cNvPr id="5" name="テキスト ボックス 4"/>
          <cdr:cNvSpPr txBox="1"/>
        </cdr:nvSpPr>
        <cdr:spPr>
          <a:xfrm xmlns:a="http://schemas.openxmlformats.org/drawingml/2006/main">
            <a:off x="304800" y="10033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dirty="0">
                <a:latin typeface="ＭＳ ゴシック" panose="020B0609070205080204" pitchFamily="49" charset="-128"/>
                <a:ea typeface="ＭＳ ゴシック" panose="020B0609070205080204" pitchFamily="49" charset="-128"/>
              </a:rPr>
              <a:t>18</a:t>
            </a:r>
            <a:r>
              <a:rPr lang="ja-JP" altLang="en-US" sz="700" dirty="0">
                <a:latin typeface="ＭＳ ゴシック" panose="020B0609070205080204" pitchFamily="49" charset="-128"/>
                <a:ea typeface="ＭＳ ゴシック" panose="020B0609070205080204" pitchFamily="49" charset="-128"/>
              </a:rPr>
              <a:t>～</a:t>
            </a:r>
            <a:r>
              <a:rPr lang="en-US" altLang="ja-JP" sz="700" dirty="0">
                <a:latin typeface="ＭＳ ゴシック" panose="020B0609070205080204" pitchFamily="49" charset="-128"/>
                <a:ea typeface="ＭＳ ゴシック" panose="020B0609070205080204" pitchFamily="49" charset="-128"/>
              </a:rPr>
              <a:t>29</a:t>
            </a:r>
            <a:r>
              <a:rPr lang="ja-JP" altLang="en-US" sz="700" dirty="0">
                <a:latin typeface="ＭＳ ゴシック" panose="020B0609070205080204" pitchFamily="49" charset="-128"/>
                <a:ea typeface="ＭＳ ゴシック" panose="020B0609070205080204" pitchFamily="49" charset="-128"/>
              </a:rPr>
              <a:t>歳
</a:t>
            </a:r>
            <a:r>
              <a:rPr lang="en-US" altLang="ja-JP" sz="700" dirty="0">
                <a:latin typeface="ＭＳ ゴシック" panose="020B0609070205080204" pitchFamily="49" charset="-128"/>
                <a:ea typeface="ＭＳ ゴシック" panose="020B0609070205080204" pitchFamily="49" charset="-128"/>
              </a:rPr>
              <a:t>(n=306)</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6" name="テキスト ボックス 5"/>
          <cdr:cNvSpPr txBox="1"/>
        </cdr:nvSpPr>
        <cdr:spPr>
          <a:xfrm xmlns:a="http://schemas.openxmlformats.org/drawingml/2006/main">
            <a:off x="304800" y="13462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30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(n=269)</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7" name="テキスト ボックス 6"/>
          <cdr:cNvSpPr txBox="1"/>
        </cdr:nvSpPr>
        <cdr:spPr>
          <a:xfrm xmlns:a="http://schemas.openxmlformats.org/drawingml/2006/main">
            <a:off x="304800" y="17018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40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(n=357)</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8" name="テキスト ボックス 7"/>
          <cdr:cNvSpPr txBox="1"/>
        </cdr:nvSpPr>
        <cdr:spPr>
          <a:xfrm xmlns:a="http://schemas.openxmlformats.org/drawingml/2006/main">
            <a:off x="304800" y="20447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50</a:t>
            </a:r>
            <a:r>
              <a:rPr lang="ja-JP" altLang="en-US" sz="700">
                <a:latin typeface="ＭＳ ゴシック" panose="020B0609070205080204" pitchFamily="49" charset="-128"/>
                <a:ea typeface="ＭＳ ゴシック" panose="020B0609070205080204" pitchFamily="49" charset="-128"/>
              </a:rPr>
              <a:t>代
</a:t>
            </a:r>
            <a:r>
              <a:rPr lang="en-US" altLang="ja-JP" sz="700">
                <a:latin typeface="ＭＳ ゴシック" panose="020B0609070205080204" pitchFamily="49" charset="-128"/>
                <a:ea typeface="ＭＳ ゴシック" panose="020B0609070205080204" pitchFamily="49" charset="-128"/>
              </a:rPr>
              <a:t>(n=327)</a:t>
            </a:r>
            <a:endParaRPr lang="ja-JP" altLang="en-US" sz="700">
              <a:latin typeface="ＭＳ ゴシック" panose="020B0609070205080204" pitchFamily="49" charset="-128"/>
              <a:ea typeface="ＭＳ ゴシック" panose="020B0609070205080204" pitchFamily="49" charset="-128"/>
            </a:endParaRPr>
          </a:p>
        </cdr:txBody>
      </cdr:sp>
      <cdr:sp macro="" textlink="">
        <cdr:nvSpPr>
          <cdr:cNvPr id="9" name="テキスト ボックス 8"/>
          <cdr:cNvSpPr txBox="1"/>
        </cdr:nvSpPr>
        <cdr:spPr>
          <a:xfrm xmlns:a="http://schemas.openxmlformats.org/drawingml/2006/main">
            <a:off x="304800" y="2400300"/>
            <a:ext cx="2844800" cy="34798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en-US" altLang="ja-JP" sz="700">
                <a:latin typeface="ＭＳ ゴシック" panose="020B0609070205080204" pitchFamily="49" charset="-128"/>
                <a:ea typeface="ＭＳ ゴシック" panose="020B0609070205080204" pitchFamily="49" charset="-128"/>
              </a:rPr>
              <a:t>60</a:t>
            </a:r>
            <a:r>
              <a:rPr lang="ja-JP" altLang="en-US" sz="700">
                <a:latin typeface="ＭＳ ゴシック" panose="020B0609070205080204" pitchFamily="49" charset="-128"/>
                <a:ea typeface="ＭＳ ゴシック" panose="020B0609070205080204" pitchFamily="49" charset="-128"/>
              </a:rPr>
              <a:t>代以上
</a:t>
            </a:r>
            <a:r>
              <a:rPr lang="en-US" altLang="ja-JP" sz="700">
                <a:latin typeface="ＭＳ ゴシック" panose="020B0609070205080204" pitchFamily="49" charset="-128"/>
                <a:ea typeface="ＭＳ ゴシック" panose="020B0609070205080204" pitchFamily="49" charset="-128"/>
              </a:rPr>
              <a:t>(n=745)</a:t>
            </a:r>
            <a:endParaRPr lang="ja-JP" altLang="en-US" sz="700">
              <a:latin typeface="ＭＳ ゴシック" panose="020B0609070205080204" pitchFamily="49" charset="-128"/>
              <a:ea typeface="ＭＳ ゴシック" panose="020B0609070205080204" pitchFamily="49" charset="-128"/>
            </a:endParaRPr>
          </a:p>
        </cdr:txBody>
      </cdr:sp>
    </cdr:grpSp>
  </cdr:relSizeAnchor>
  <cdr:relSizeAnchor xmlns:cdr="http://schemas.openxmlformats.org/drawingml/2006/chartDrawing">
    <cdr:from>
      <cdr:x>0.35668</cdr:x>
      <cdr:y>0.81862</cdr:y>
    </cdr:from>
    <cdr:to>
      <cdr:x>0.91308</cdr:x>
      <cdr:y>0.94471</cdr:y>
    </cdr:to>
    <cdr:grpSp>
      <cdr:nvGrpSpPr>
        <cdr:cNvPr id="18" name="グループ化 17">
          <a:extLst xmlns:a="http://schemas.openxmlformats.org/drawingml/2006/main">
            <a:ext uri="{FF2B5EF4-FFF2-40B4-BE49-F238E27FC236}">
              <a16:creationId xmlns:a16="http://schemas.microsoft.com/office/drawing/2014/main" id="{91434969-AF5A-4764-8EB2-16AB4716E2BF}"/>
            </a:ext>
          </a:extLst>
        </cdr:cNvPr>
        <cdr:cNvGrpSpPr/>
      </cdr:nvGrpSpPr>
      <cdr:grpSpPr>
        <a:xfrm xmlns:a="http://schemas.openxmlformats.org/drawingml/2006/main">
          <a:off x="2428510" y="1747165"/>
          <a:ext cx="3788333" cy="269112"/>
          <a:chOff x="3080220" y="2679700"/>
          <a:chExt cx="4805098" cy="412737"/>
        </a:xfrm>
      </cdr:grpSpPr>
      <cdr:sp macro="" textlink="">
        <cdr:nvSpPr>
          <cdr:cNvPr id="11" name="テキスト ボックス 10"/>
          <cdr:cNvSpPr txBox="1"/>
        </cdr:nvSpPr>
        <cdr:spPr>
          <a:xfrm xmlns:a="http://schemas.openxmlformats.org/drawingml/2006/main">
            <a:off x="7480300" y="2679700"/>
            <a:ext cx="405018" cy="28573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a:latin typeface="ＭＳ ゴシック" panose="020B0609070205080204" pitchFamily="49" charset="-128"/>
              </a:rPr>
              <a:t>(%)</a:t>
            </a:r>
            <a:endParaRPr lang="ja-JP" altLang="en-US" sz="700">
              <a:latin typeface="ＭＳ ゴシック" panose="020B0609070205080204" pitchFamily="49" charset="-128"/>
            </a:endParaRPr>
          </a:p>
        </cdr:txBody>
      </cdr:sp>
      <cdr:sp macro="" textlink="">
        <cdr:nvSpPr>
          <cdr:cNvPr id="12" name="テキスト ボックス 11"/>
          <cdr:cNvSpPr txBox="1"/>
        </cdr:nvSpPr>
        <cdr:spPr>
          <a:xfrm xmlns:a="http://schemas.openxmlformats.org/drawingml/2006/main">
            <a:off x="3080220" y="2806701"/>
            <a:ext cx="291158" cy="28573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0</a:t>
            </a:r>
            <a:endParaRPr lang="ja-JP" altLang="en-US" sz="700">
              <a:latin typeface="ＭＳ ゴシック" panose="020B0609070205080204" pitchFamily="49" charset="-128"/>
            </a:endParaRPr>
          </a:p>
        </cdr:txBody>
      </cdr:sp>
      <cdr:sp macro="" textlink="">
        <cdr:nvSpPr>
          <cdr:cNvPr id="13" name="テキスト ボックス 12"/>
          <cdr:cNvSpPr txBox="1"/>
        </cdr:nvSpPr>
        <cdr:spPr>
          <a:xfrm xmlns:a="http://schemas.openxmlformats.org/drawingml/2006/main">
            <a:off x="3889956" y="2806701"/>
            <a:ext cx="348088" cy="28573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a:latin typeface="ＭＳ ゴシック" panose="020B0609070205080204" pitchFamily="49" charset="-128"/>
              </a:rPr>
              <a:t>20</a:t>
            </a:r>
            <a:endParaRPr lang="ja-JP" altLang="en-US" sz="700">
              <a:latin typeface="ＭＳ ゴシック" panose="020B0609070205080204" pitchFamily="49" charset="-128"/>
            </a:endParaRPr>
          </a:p>
        </cdr:txBody>
      </cdr:sp>
      <cdr:sp macro="" textlink="">
        <cdr:nvSpPr>
          <cdr:cNvPr id="14" name="テキスト ボックス 13"/>
          <cdr:cNvSpPr txBox="1"/>
        </cdr:nvSpPr>
        <cdr:spPr>
          <a:xfrm xmlns:a="http://schemas.openxmlformats.org/drawingml/2006/main">
            <a:off x="4728155" y="2806701"/>
            <a:ext cx="348088" cy="28573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40</a:t>
            </a:r>
            <a:endParaRPr lang="ja-JP" altLang="en-US" sz="700" dirty="0">
              <a:latin typeface="ＭＳ ゴシック" panose="020B0609070205080204" pitchFamily="49" charset="-128"/>
            </a:endParaRPr>
          </a:p>
        </cdr:txBody>
      </cdr:sp>
      <cdr:sp macro="" textlink="">
        <cdr:nvSpPr>
          <cdr:cNvPr id="15" name="テキスト ボックス 14"/>
          <cdr:cNvSpPr txBox="1"/>
        </cdr:nvSpPr>
        <cdr:spPr>
          <a:xfrm xmlns:a="http://schemas.openxmlformats.org/drawingml/2006/main">
            <a:off x="5566356" y="2806701"/>
            <a:ext cx="348088" cy="28573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60</a:t>
            </a:r>
            <a:endParaRPr lang="ja-JP" altLang="en-US" sz="700" dirty="0">
              <a:latin typeface="ＭＳ ゴシック" panose="020B0609070205080204" pitchFamily="49" charset="-128"/>
            </a:endParaRPr>
          </a:p>
        </cdr:txBody>
      </cdr:sp>
      <cdr:sp macro="" textlink="">
        <cdr:nvSpPr>
          <cdr:cNvPr id="16" name="テキスト ボックス 15"/>
          <cdr:cNvSpPr txBox="1"/>
        </cdr:nvSpPr>
        <cdr:spPr>
          <a:xfrm xmlns:a="http://schemas.openxmlformats.org/drawingml/2006/main">
            <a:off x="6404556" y="2806701"/>
            <a:ext cx="348088" cy="28573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80</a:t>
            </a:r>
            <a:endParaRPr lang="ja-JP" altLang="en-US" sz="700" dirty="0">
              <a:latin typeface="ＭＳ ゴシック" panose="020B0609070205080204" pitchFamily="49" charset="-128"/>
            </a:endParaRPr>
          </a:p>
        </cdr:txBody>
      </cdr:sp>
      <cdr:sp macro="" textlink="">
        <cdr:nvSpPr>
          <cdr:cNvPr id="17" name="テキスト ボックス 16"/>
          <cdr:cNvSpPr txBox="1"/>
        </cdr:nvSpPr>
        <cdr:spPr>
          <a:xfrm xmlns:a="http://schemas.openxmlformats.org/drawingml/2006/main">
            <a:off x="7214290" y="2806701"/>
            <a:ext cx="405019" cy="285736"/>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pPr algn="ctr"/>
            <a:r>
              <a:rPr lang="en-US" altLang="ja-JP" sz="700" dirty="0">
                <a:latin typeface="ＭＳ ゴシック" panose="020B0609070205080204" pitchFamily="49" charset="-128"/>
              </a:rPr>
              <a:t>100</a:t>
            </a:r>
            <a:endParaRPr lang="ja-JP" altLang="en-US" sz="700" dirty="0">
              <a:latin typeface="ＭＳ ゴシック" panose="020B0609070205080204" pitchFamily="49" charset="-128"/>
            </a:endParaRPr>
          </a:p>
        </cdr:txBody>
      </cdr:sp>
    </cdr:grpSp>
  </cdr:relSizeAnchor>
  <cdr:relSizeAnchor xmlns:cdr="http://schemas.openxmlformats.org/drawingml/2006/chartDrawing">
    <cdr:from>
      <cdr:x>0.30666</cdr:x>
      <cdr:y>0.14718</cdr:y>
    </cdr:from>
    <cdr:to>
      <cdr:x>0.96156</cdr:x>
      <cdr:y>0.24898</cdr:y>
    </cdr:to>
    <cdr:sp macro="" textlink="">
      <cdr:nvSpPr>
        <cdr:cNvPr id="19" name="テキスト ボックス 9">
          <a:extLst xmlns:a="http://schemas.openxmlformats.org/drawingml/2006/main">
            <a:ext uri="{FF2B5EF4-FFF2-40B4-BE49-F238E27FC236}">
              <a16:creationId xmlns:a16="http://schemas.microsoft.com/office/drawing/2014/main" id="{695CCA2C-3A2E-4DED-A925-4948FE41CEC3}"/>
            </a:ext>
          </a:extLst>
        </cdr:cNvPr>
        <cdr:cNvSpPr txBox="1"/>
      </cdr:nvSpPr>
      <cdr:spPr>
        <a:xfrm xmlns:a="http://schemas.openxmlformats.org/drawingml/2006/main">
          <a:off x="2087946" y="314118"/>
          <a:ext cx="4458985" cy="21727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pPr algn="ctr"/>
          <a:r>
            <a:rPr kumimoji="1" lang="ja-JP" altLang="en-US" sz="1050" b="1" dirty="0">
              <a:latin typeface="ＭＳ Ｐゴシック" panose="020B0600070205080204" pitchFamily="50" charset="-128"/>
              <a:ea typeface="ＭＳ Ｐゴシック" panose="020B0600070205080204" pitchFamily="50" charset="-128"/>
            </a:rPr>
            <a:t>悩みやストレスの原因として新型コロナ感染症拡大の影響の有無（年代別）</a:t>
          </a:r>
        </a:p>
      </cdr:txBody>
    </cdr:sp>
  </cdr:relSizeAnchor>
</c:userShapes>
</file>

<file path=ppt/drawings/drawing8.xml><?xml version="1.0" encoding="utf-8"?>
<c:userShapes xmlns:c="http://schemas.openxmlformats.org/drawingml/2006/chart">
  <cdr:absSizeAnchor xmlns:cdr="http://schemas.openxmlformats.org/drawingml/2006/chartDrawing">
    <cdr:from>
      <cdr:x>0.52455</cdr:x>
      <cdr:y>0.88561</cdr:y>
    </cdr:from>
    <cdr:ext cx="2146554" cy="199109"/>
    <cdr:grpSp>
      <cdr:nvGrpSpPr>
        <cdr:cNvPr id="7" name="グループ化 6">
          <a:extLst xmlns:a="http://schemas.openxmlformats.org/drawingml/2006/main">
            <a:ext uri="{FF2B5EF4-FFF2-40B4-BE49-F238E27FC236}">
              <a16:creationId xmlns:a16="http://schemas.microsoft.com/office/drawing/2014/main" id="{DC39AB1E-C871-45DB-BA21-95D56ECB0EF9}"/>
            </a:ext>
          </a:extLst>
        </cdr:cNvPr>
        <cdr:cNvGrpSpPr/>
      </cdr:nvGrpSpPr>
      <cdr:grpSpPr>
        <a:xfrm xmlns:a="http://schemas.openxmlformats.org/drawingml/2006/main">
          <a:off x="3231172" y="4701488"/>
          <a:ext cx="2146554" cy="199109"/>
          <a:chOff x="50800" y="7340190"/>
          <a:chExt cx="2146554" cy="298856"/>
        </a:xfrm>
      </cdr:grpSpPr>
      <cdr:sp macro="" textlink="">
        <cdr:nvSpPr>
          <cdr:cNvPr id="2" name="正方形/長方形 1"/>
          <cdr:cNvSpPr/>
        </cdr:nvSpPr>
        <cdr:spPr>
          <a:xfrm xmlns:a="http://schemas.openxmlformats.org/drawingml/2006/main">
            <a:off x="50800" y="7340190"/>
            <a:ext cx="2146554" cy="298856"/>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miter lim="800000"/>
            <a:headEnd type="none" w="med" len="med"/>
            <a:tailEnd type="none" w="med" len="me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sp macro="" textlink="">
        <cdr:nvSpPr>
          <cdr:cNvPr id="3" name="テキスト ボックス 2"/>
          <cdr:cNvSpPr txBox="1"/>
        </cdr:nvSpPr>
        <cdr:spPr>
          <a:xfrm xmlns:a="http://schemas.openxmlformats.org/drawingml/2006/main">
            <a:off x="174755" y="7403689"/>
            <a:ext cx="177800" cy="177800"/>
          </a:xfrm>
          <a:prstGeom xmlns:a="http://schemas.openxmlformats.org/drawingml/2006/main" prst="rect">
            <a:avLst/>
          </a:prstGeom>
          <a:solidFill xmlns:a="http://schemas.openxmlformats.org/drawingml/2006/main">
            <a:srgbClr val="99CCFF"/>
          </a:solid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4" name="テキスト ボックス 3"/>
          <cdr:cNvSpPr txBox="1"/>
        </cdr:nvSpPr>
        <cdr:spPr>
          <a:xfrm xmlns:a="http://schemas.openxmlformats.org/drawingml/2006/main">
            <a:off x="403355" y="7411702"/>
            <a:ext cx="493725" cy="161686"/>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男性</a:t>
            </a:r>
            <a:r>
              <a:rPr lang="en-US" altLang="ja-JP" sz="700" dirty="0">
                <a:latin typeface="ＭＳ ゴシック" panose="020B0609070205080204" pitchFamily="49" charset="-128"/>
                <a:ea typeface="ＭＳ ゴシック" panose="020B0609070205080204" pitchFamily="49" charset="-128"/>
              </a:rPr>
              <a:t>(n=204)</a:t>
            </a:r>
            <a:endParaRPr lang="ja-JP" altLang="en-US" sz="700" dirty="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1198756" y="7403689"/>
            <a:ext cx="177799" cy="177800"/>
          </a:xfrm>
          <a:prstGeom xmlns:a="http://schemas.openxmlformats.org/drawingml/2006/main" prst="rect">
            <a:avLst/>
          </a:prstGeom>
          <a:pattFill xmlns:a="http://schemas.openxmlformats.org/drawingml/2006/main" prst="wdUpDiag">
            <a:fgClr>
              <a:srgbClr val="969696"/>
            </a:fgClr>
            <a:bgClr>
              <a:srgbClr val="FFFFFF"/>
            </a:bgClr>
          </a:pattFill>
          <a:ln xmlns:a="http://schemas.openxmlformats.org/drawingml/2006/mai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cdr:spPr>
        <cdr:txBody>
          <a:bodyPr xmlns:a="http://schemas.openxmlformats.org/drawingml/2006/main" vertOverflow="clip" vert="horz" rtlCol="0"/>
          <a:lstStyle xmlns:a="http://schemas.openxmlformats.org/drawingml/2006/main"/>
          <a:p xmlns:a="http://schemas.openxmlformats.org/drawingml/2006/main">
            <a:endParaRPr lang="ja-JP" altLang="en-US" sz="1100"/>
          </a:p>
        </cdr:txBody>
      </cdr:sp>
      <cdr:sp macro="" textlink="">
        <cdr:nvSpPr>
          <cdr:cNvPr id="6" name="テキスト ボックス 5"/>
          <cdr:cNvSpPr txBox="1"/>
        </cdr:nvSpPr>
        <cdr:spPr>
          <a:xfrm xmlns:a="http://schemas.openxmlformats.org/drawingml/2006/main">
            <a:off x="1427356" y="7416390"/>
            <a:ext cx="493725" cy="161687"/>
          </a:xfrm>
          <a:prstGeom xmlns:a="http://schemas.openxmlformats.org/drawingml/2006/main" prst="rect">
            <a:avLst/>
          </a:prstGeom>
        </cdr:spPr>
        <cdr:txBody>
          <a:bodyPr xmlns:a="http://schemas.openxmlformats.org/drawingml/2006/main" vertOverflow="clip" vert="horz" wrap="none" lIns="0" tIns="0" rIns="0" bIns="0" rtlCol="0" anchor="t">
            <a:spAutoFit/>
          </a:bodyPr>
          <a:lstStyle xmlns:a="http://schemas.openxmlformats.org/drawingml/2006/main"/>
          <a:p xmlns:a="http://schemas.openxmlformats.org/drawingml/2006/main">
            <a:pPr algn="l"/>
            <a:r>
              <a:rPr lang="ja-JP" altLang="en-US" sz="700" dirty="0">
                <a:latin typeface="ＭＳ ゴシック" panose="020B0609070205080204" pitchFamily="49" charset="-128"/>
                <a:ea typeface="ＭＳ ゴシック" panose="020B0609070205080204" pitchFamily="49" charset="-128"/>
              </a:rPr>
              <a:t>女性</a:t>
            </a:r>
            <a:r>
              <a:rPr lang="en-US" altLang="ja-JP" sz="700" dirty="0">
                <a:latin typeface="ＭＳ ゴシック" panose="020B0609070205080204" pitchFamily="49" charset="-128"/>
                <a:ea typeface="ＭＳ ゴシック" panose="020B0609070205080204" pitchFamily="49" charset="-128"/>
              </a:rPr>
              <a:t>(n=223)</a:t>
            </a:r>
            <a:endParaRPr lang="ja-JP" altLang="en-US" sz="700" dirty="0">
              <a:latin typeface="ＭＳ ゴシック" panose="020B0609070205080204" pitchFamily="49" charset="-128"/>
              <a:ea typeface="ＭＳ ゴシック" panose="020B0609070205080204" pitchFamily="49" charset="-128"/>
            </a:endParaRPr>
          </a:p>
        </cdr:txBody>
      </cdr:sp>
    </cdr:grpSp>
  </cdr:absSizeAnchor>
  <cdr:relSizeAnchor xmlns:cdr="http://schemas.openxmlformats.org/drawingml/2006/chartDrawing">
    <cdr:from>
      <cdr:x>0.00458</cdr:x>
      <cdr:y>0.08009</cdr:y>
    </cdr:from>
    <cdr:to>
      <cdr:x>0.5</cdr:x>
      <cdr:y>0.85282</cdr:y>
    </cdr:to>
    <cdr:grpSp>
      <cdr:nvGrpSpPr>
        <cdr:cNvPr id="25" name="グループ化 24">
          <a:extLst xmlns:a="http://schemas.openxmlformats.org/drawingml/2006/main">
            <a:ext uri="{FF2B5EF4-FFF2-40B4-BE49-F238E27FC236}">
              <a16:creationId xmlns:a16="http://schemas.microsoft.com/office/drawing/2014/main" id="{DC0819FB-A7D6-4681-AC4A-672AD36B838F}"/>
            </a:ext>
          </a:extLst>
        </cdr:cNvPr>
        <cdr:cNvGrpSpPr/>
      </cdr:nvGrpSpPr>
      <cdr:grpSpPr>
        <a:xfrm xmlns:a="http://schemas.openxmlformats.org/drawingml/2006/main">
          <a:off x="28212" y="425178"/>
          <a:ext cx="3051735" cy="4102236"/>
          <a:chOff x="304800" y="685800"/>
          <a:chExt cx="3556000" cy="6477000"/>
        </a:xfrm>
      </cdr:grpSpPr>
      <cdr:sp macro="" textlink="">
        <cdr:nvSpPr>
          <cdr:cNvPr id="8" name="テキスト ボックス 7"/>
          <cdr:cNvSpPr txBox="1"/>
        </cdr:nvSpPr>
        <cdr:spPr>
          <a:xfrm xmlns:a="http://schemas.openxmlformats.org/drawingml/2006/main">
            <a:off x="304800" y="68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趣味や娯楽がしにくくなった</a:t>
            </a:r>
          </a:p>
        </cdr:txBody>
      </cdr:sp>
      <cdr:sp macro="" textlink="">
        <cdr:nvSpPr>
          <cdr:cNvPr id="9" name="テキスト ボックス 8"/>
          <cdr:cNvSpPr txBox="1"/>
        </cdr:nvSpPr>
        <cdr:spPr>
          <a:xfrm xmlns:a="http://schemas.openxmlformats.org/drawingml/2006/main">
            <a:off x="304800" y="1066801"/>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同居家族以外の家族や友人と交流が少なくなった</a:t>
            </a:r>
          </a:p>
        </cdr:txBody>
      </cdr:sp>
      <cdr:sp macro="" textlink="">
        <cdr:nvSpPr>
          <cdr:cNvPr id="10" name="テキスト ボックス 9"/>
          <cdr:cNvSpPr txBox="1"/>
        </cdr:nvSpPr>
        <cdr:spPr>
          <a:xfrm xmlns:a="http://schemas.openxmlformats.org/drawingml/2006/main">
            <a:off x="304800" y="144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自分や家族の感染への不安</a:t>
            </a:r>
          </a:p>
        </cdr:txBody>
      </cdr:sp>
      <cdr:sp macro="" textlink="">
        <cdr:nvSpPr>
          <cdr:cNvPr id="11" name="テキスト ボックス 10"/>
          <cdr:cNvSpPr txBox="1"/>
        </cdr:nvSpPr>
        <cdr:spPr>
          <a:xfrm xmlns:a="http://schemas.openxmlformats.org/drawingml/2006/main">
            <a:off x="304800" y="182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自分や家族の収入が減った</a:t>
            </a:r>
          </a:p>
        </cdr:txBody>
      </cdr:sp>
      <cdr:sp macro="" textlink="">
        <cdr:nvSpPr>
          <cdr:cNvPr id="12" name="テキスト ボックス 11"/>
          <cdr:cNvSpPr txBox="1"/>
        </cdr:nvSpPr>
        <cdr:spPr>
          <a:xfrm xmlns:a="http://schemas.openxmlformats.org/drawingml/2006/main">
            <a:off x="304800" y="220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医療機関に受診しづらくなった</a:t>
            </a:r>
          </a:p>
        </cdr:txBody>
      </cdr:sp>
      <cdr:sp macro="" textlink="">
        <cdr:nvSpPr>
          <cdr:cNvPr id="13" name="テキスト ボックス 12"/>
          <cdr:cNvSpPr txBox="1"/>
        </cdr:nvSpPr>
        <cdr:spPr>
          <a:xfrm xmlns:a="http://schemas.openxmlformats.org/drawingml/2006/main">
            <a:off x="304800" y="259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感染した人や濃厚接触者に対する偏見や差別</a:t>
            </a:r>
          </a:p>
        </cdr:txBody>
      </cdr:sp>
      <cdr:sp macro="" textlink="">
        <cdr:nvSpPr>
          <cdr:cNvPr id="14" name="テキスト ボックス 13"/>
          <cdr:cNvSpPr txBox="1"/>
        </cdr:nvSpPr>
        <cdr:spPr>
          <a:xfrm xmlns:a="http://schemas.openxmlformats.org/drawingml/2006/main">
            <a:off x="304800" y="297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家庭内でのいさかいが増えた</a:t>
            </a:r>
          </a:p>
        </cdr:txBody>
      </cdr:sp>
      <cdr:sp macro="" textlink="">
        <cdr:nvSpPr>
          <cdr:cNvPr id="15" name="テキスト ボックス 14"/>
          <cdr:cNvSpPr txBox="1"/>
        </cdr:nvSpPr>
        <cdr:spPr>
          <a:xfrm xmlns:a="http://schemas.openxmlformats.org/drawingml/2006/main">
            <a:off x="1148185" y="3352800"/>
            <a:ext cx="2712615"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病気等の悩みの話をしたり悩みを聞いてもらう機会が少なくなった</a:t>
            </a:r>
          </a:p>
        </cdr:txBody>
      </cdr:sp>
      <cdr:sp macro="" textlink="">
        <cdr:nvSpPr>
          <cdr:cNvPr id="16" name="テキスト ボックス 15"/>
          <cdr:cNvSpPr txBox="1"/>
        </cdr:nvSpPr>
        <cdr:spPr>
          <a:xfrm xmlns:a="http://schemas.openxmlformats.org/drawingml/2006/main">
            <a:off x="304800" y="3733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リモートワーク・リモート授業が増えた</a:t>
            </a:r>
          </a:p>
        </cdr:txBody>
      </cdr:sp>
      <cdr:sp macro="" textlink="">
        <cdr:nvSpPr>
          <cdr:cNvPr id="17" name="テキスト ボックス 16"/>
          <cdr:cNvSpPr txBox="1"/>
        </cdr:nvSpPr>
        <cdr:spPr>
          <a:xfrm xmlns:a="http://schemas.openxmlformats.org/drawingml/2006/main">
            <a:off x="304800" y="4114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仕事や家事、勉強の効率が落ちた</a:t>
            </a:r>
          </a:p>
        </cdr:txBody>
      </cdr:sp>
      <cdr:sp macro="" textlink="">
        <cdr:nvSpPr>
          <cdr:cNvPr id="18" name="テキスト ボックス 17"/>
          <cdr:cNvSpPr txBox="1"/>
        </cdr:nvSpPr>
        <cdr:spPr>
          <a:xfrm xmlns:a="http://schemas.openxmlformats.org/drawingml/2006/main">
            <a:off x="304800" y="4495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仕事を失った</a:t>
            </a:r>
          </a:p>
        </cdr:txBody>
      </cdr:sp>
      <cdr:sp macro="" textlink="">
        <cdr:nvSpPr>
          <cdr:cNvPr id="19" name="テキスト ボックス 18"/>
          <cdr:cNvSpPr txBox="1"/>
        </cdr:nvSpPr>
        <cdr:spPr>
          <a:xfrm xmlns:a="http://schemas.openxmlformats.org/drawingml/2006/main">
            <a:off x="304800" y="4876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就職活動がしにくくなった</a:t>
            </a:r>
          </a:p>
        </cdr:txBody>
      </cdr:sp>
      <cdr:sp macro="" textlink="">
        <cdr:nvSpPr>
          <cdr:cNvPr id="20" name="テキスト ボックス 19"/>
          <cdr:cNvSpPr txBox="1"/>
        </cdr:nvSpPr>
        <cdr:spPr>
          <a:xfrm xmlns:a="http://schemas.openxmlformats.org/drawingml/2006/main">
            <a:off x="304800" y="5257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友人や同僚との人間関係が悪化した</a:t>
            </a:r>
          </a:p>
        </cdr:txBody>
      </cdr:sp>
      <cdr:sp macro="" textlink="">
        <cdr:nvSpPr>
          <cdr:cNvPr id="21" name="テキスト ボックス 20"/>
          <cdr:cNvSpPr txBox="1"/>
        </cdr:nvSpPr>
        <cdr:spPr>
          <a:xfrm xmlns:a="http://schemas.openxmlformats.org/drawingml/2006/main">
            <a:off x="304800" y="5638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希望する仕事に就職できなかった</a:t>
            </a:r>
          </a:p>
        </cdr:txBody>
      </cdr:sp>
      <cdr:sp macro="" textlink="">
        <cdr:nvSpPr>
          <cdr:cNvPr id="22" name="テキスト ボックス 21"/>
          <cdr:cNvSpPr txBox="1"/>
        </cdr:nvSpPr>
        <cdr:spPr>
          <a:xfrm xmlns:a="http://schemas.openxmlformats.org/drawingml/2006/main">
            <a:off x="304800" y="6019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福祉・介護サービスを利用しづらくなった</a:t>
            </a:r>
          </a:p>
        </cdr:txBody>
      </cdr:sp>
      <cdr:sp macro="" textlink="">
        <cdr:nvSpPr>
          <cdr:cNvPr id="23" name="テキスト ボックス 22"/>
          <cdr:cNvSpPr txBox="1"/>
        </cdr:nvSpPr>
        <cdr:spPr>
          <a:xfrm xmlns:a="http://schemas.openxmlformats.org/drawingml/2006/main">
            <a:off x="304800" y="6400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その他</a:t>
            </a:r>
          </a:p>
        </cdr:txBody>
      </cdr:sp>
      <cdr:sp macro="" textlink="">
        <cdr:nvSpPr>
          <cdr:cNvPr id="24" name="テキスト ボックス 23"/>
          <cdr:cNvSpPr txBox="1"/>
        </cdr:nvSpPr>
        <cdr:spPr>
          <a:xfrm xmlns:a="http://schemas.openxmlformats.org/drawingml/2006/main">
            <a:off x="304800" y="6781800"/>
            <a:ext cx="3556000" cy="3810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無回答</a:t>
            </a:r>
          </a:p>
        </cdr:txBody>
      </cdr:sp>
    </cdr:grpSp>
  </cdr:relSizeAnchor>
</c:userShapes>
</file>

<file path=ppt/drawings/drawing9.xml><?xml version="1.0" encoding="utf-8"?>
<c:userShapes xmlns:c="http://schemas.openxmlformats.org/drawingml/2006/chart">
  <cdr:relSizeAnchor xmlns:cdr="http://schemas.openxmlformats.org/drawingml/2006/chartDrawing">
    <cdr:from>
      <cdr:x>0.04</cdr:x>
      <cdr:y>0.15743</cdr:y>
    </cdr:from>
    <cdr:to>
      <cdr:x>0.50667</cdr:x>
      <cdr:y>0.90229</cdr:y>
    </cdr:to>
    <cdr:grpSp>
      <cdr:nvGrpSpPr>
        <cdr:cNvPr id="11" name="グループ化 10">
          <a:extLst xmlns:a="http://schemas.openxmlformats.org/drawingml/2006/main">
            <a:ext uri="{FF2B5EF4-FFF2-40B4-BE49-F238E27FC236}">
              <a16:creationId xmlns:a16="http://schemas.microsoft.com/office/drawing/2014/main" id="{2AA7A3A7-0467-422B-B697-2D478041D16F}"/>
            </a:ext>
          </a:extLst>
        </cdr:cNvPr>
        <cdr:cNvGrpSpPr/>
      </cdr:nvGrpSpPr>
      <cdr:grpSpPr>
        <a:xfrm xmlns:a="http://schemas.openxmlformats.org/drawingml/2006/main">
          <a:off x="216536" y="328531"/>
          <a:ext cx="2526269" cy="1554400"/>
          <a:chOff x="304800" y="685800"/>
          <a:chExt cx="3556000" cy="3086100"/>
        </a:xfrm>
      </cdr:grpSpPr>
      <cdr:sp macro="" textlink="">
        <cdr:nvSpPr>
          <cdr:cNvPr id="2" name="テキスト ボックス 1"/>
          <cdr:cNvSpPr txBox="1"/>
        </cdr:nvSpPr>
        <cdr:spPr>
          <a:xfrm xmlns:a="http://schemas.openxmlformats.org/drawingml/2006/main">
            <a:off x="304800" y="685800"/>
            <a:ext cx="3556000" cy="3429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令和２年１月～５月頃</a:t>
            </a:r>
          </a:p>
        </cdr:txBody>
      </cdr:sp>
      <cdr:sp macro="" textlink="">
        <cdr:nvSpPr>
          <cdr:cNvPr id="3" name="テキスト ボックス 2"/>
          <cdr:cNvSpPr txBox="1"/>
        </cdr:nvSpPr>
        <cdr:spPr>
          <a:xfrm xmlns:a="http://schemas.openxmlformats.org/drawingml/2006/main">
            <a:off x="304800" y="1028700"/>
            <a:ext cx="3556000" cy="3429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令和２年６月～９月頃</a:t>
            </a:r>
          </a:p>
        </cdr:txBody>
      </cdr:sp>
      <cdr:sp macro="" textlink="">
        <cdr:nvSpPr>
          <cdr:cNvPr id="4" name="テキスト ボックス 3"/>
          <cdr:cNvSpPr txBox="1"/>
        </cdr:nvSpPr>
        <cdr:spPr>
          <a:xfrm xmlns:a="http://schemas.openxmlformats.org/drawingml/2006/main">
            <a:off x="304800" y="1371600"/>
            <a:ext cx="3556000" cy="3429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令和２年</a:t>
            </a:r>
            <a:r>
              <a:rPr lang="en-US" altLang="ja-JP" sz="700">
                <a:latin typeface="ＭＳ ゴシック" panose="020B0609070205080204" pitchFamily="49" charset="-128"/>
                <a:ea typeface="ＭＳ ゴシック" panose="020B0609070205080204" pitchFamily="49" charset="-128"/>
              </a:rPr>
              <a:t>10</a:t>
            </a:r>
            <a:r>
              <a:rPr lang="ja-JP" altLang="en-US" sz="700">
                <a:latin typeface="ＭＳ ゴシック" panose="020B0609070205080204" pitchFamily="49" charset="-128"/>
                <a:ea typeface="ＭＳ ゴシック" panose="020B0609070205080204" pitchFamily="49" charset="-128"/>
              </a:rPr>
              <a:t>月～令和３年２月頃</a:t>
            </a:r>
            <a:endParaRPr lang="en-US" altLang="ja-JP" sz="700">
              <a:latin typeface="ＭＳ ゴシック" panose="020B0609070205080204" pitchFamily="49" charset="-128"/>
              <a:ea typeface="ＭＳ ゴシック" panose="020B0609070205080204" pitchFamily="49" charset="-128"/>
            </a:endParaRPr>
          </a:p>
        </cdr:txBody>
      </cdr:sp>
      <cdr:sp macro="" textlink="">
        <cdr:nvSpPr>
          <cdr:cNvPr id="5" name="テキスト ボックス 4"/>
          <cdr:cNvSpPr txBox="1"/>
        </cdr:nvSpPr>
        <cdr:spPr>
          <a:xfrm xmlns:a="http://schemas.openxmlformats.org/drawingml/2006/main">
            <a:off x="304800" y="1714500"/>
            <a:ext cx="3556000" cy="3429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令和３年３月～６月頃</a:t>
            </a:r>
            <a:endParaRPr lang="en-US" altLang="ja-JP" sz="700" dirty="0">
              <a:latin typeface="ＭＳ ゴシック" panose="020B0609070205080204" pitchFamily="49" charset="-128"/>
              <a:ea typeface="ＭＳ ゴシック" panose="020B0609070205080204" pitchFamily="49" charset="-128"/>
            </a:endParaRPr>
          </a:p>
        </cdr:txBody>
      </cdr:sp>
      <cdr:sp macro="" textlink="">
        <cdr:nvSpPr>
          <cdr:cNvPr id="6" name="テキスト ボックス 5"/>
          <cdr:cNvSpPr txBox="1"/>
        </cdr:nvSpPr>
        <cdr:spPr>
          <a:xfrm xmlns:a="http://schemas.openxmlformats.org/drawingml/2006/main">
            <a:off x="304800" y="2057400"/>
            <a:ext cx="3556000" cy="3429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dirty="0">
                <a:latin typeface="ＭＳ ゴシック" panose="020B0609070205080204" pitchFamily="49" charset="-128"/>
                <a:ea typeface="ＭＳ ゴシック" panose="020B0609070205080204" pitchFamily="49" charset="-128"/>
              </a:rPr>
              <a:t>令和３年７月～</a:t>
            </a:r>
            <a:r>
              <a:rPr lang="en-US" altLang="ja-JP" sz="700" dirty="0">
                <a:latin typeface="ＭＳ ゴシック" panose="020B0609070205080204" pitchFamily="49" charset="-128"/>
                <a:ea typeface="ＭＳ ゴシック" panose="020B0609070205080204" pitchFamily="49" charset="-128"/>
              </a:rPr>
              <a:t>11</a:t>
            </a:r>
            <a:r>
              <a:rPr lang="ja-JP" altLang="en-US" sz="700" dirty="0">
                <a:latin typeface="ＭＳ ゴシック" panose="020B0609070205080204" pitchFamily="49" charset="-128"/>
                <a:ea typeface="ＭＳ ゴシック" panose="020B0609070205080204" pitchFamily="49" charset="-128"/>
              </a:rPr>
              <a:t>月頃</a:t>
            </a:r>
            <a:endParaRPr lang="en-US" altLang="ja-JP" sz="700" dirty="0">
              <a:latin typeface="ＭＳ ゴシック" panose="020B0609070205080204" pitchFamily="49" charset="-128"/>
              <a:ea typeface="ＭＳ ゴシック" panose="020B0609070205080204" pitchFamily="49" charset="-128"/>
            </a:endParaRPr>
          </a:p>
        </cdr:txBody>
      </cdr:sp>
      <cdr:sp macro="" textlink="">
        <cdr:nvSpPr>
          <cdr:cNvPr id="7" name="テキスト ボックス 6"/>
          <cdr:cNvSpPr txBox="1"/>
        </cdr:nvSpPr>
        <cdr:spPr>
          <a:xfrm xmlns:a="http://schemas.openxmlformats.org/drawingml/2006/main">
            <a:off x="304800" y="2400300"/>
            <a:ext cx="3556000" cy="3429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令和３年</a:t>
            </a:r>
            <a:r>
              <a:rPr lang="en-US" altLang="ja-JP" sz="700">
                <a:latin typeface="ＭＳ ゴシック" panose="020B0609070205080204" pitchFamily="49" charset="-128"/>
                <a:ea typeface="ＭＳ ゴシック" panose="020B0609070205080204" pitchFamily="49" charset="-128"/>
              </a:rPr>
              <a:t>12</a:t>
            </a:r>
            <a:r>
              <a:rPr lang="ja-JP" altLang="en-US" sz="700">
                <a:latin typeface="ＭＳ ゴシック" panose="020B0609070205080204" pitchFamily="49" charset="-128"/>
                <a:ea typeface="ＭＳ ゴシック" panose="020B0609070205080204" pitchFamily="49" charset="-128"/>
              </a:rPr>
              <a:t>月～令和４年３月頃</a:t>
            </a:r>
          </a:p>
        </cdr:txBody>
      </cdr:sp>
      <cdr:sp macro="" textlink="">
        <cdr:nvSpPr>
          <cdr:cNvPr id="8" name="テキスト ボックス 7"/>
          <cdr:cNvSpPr txBox="1"/>
        </cdr:nvSpPr>
        <cdr:spPr>
          <a:xfrm xmlns:a="http://schemas.openxmlformats.org/drawingml/2006/main">
            <a:off x="304800" y="2743200"/>
            <a:ext cx="3556000" cy="3429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令和４年４月以降</a:t>
            </a:r>
          </a:p>
        </cdr:txBody>
      </cdr:sp>
      <cdr:sp macro="" textlink="">
        <cdr:nvSpPr>
          <cdr:cNvPr id="9" name="テキスト ボックス 8"/>
          <cdr:cNvSpPr txBox="1"/>
        </cdr:nvSpPr>
        <cdr:spPr>
          <a:xfrm xmlns:a="http://schemas.openxmlformats.org/drawingml/2006/main">
            <a:off x="304800" y="3086100"/>
            <a:ext cx="3556000" cy="3429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わからない</a:t>
            </a:r>
          </a:p>
        </cdr:txBody>
      </cdr:sp>
      <cdr:sp macro="" textlink="">
        <cdr:nvSpPr>
          <cdr:cNvPr id="10" name="テキスト ボックス 9"/>
          <cdr:cNvSpPr txBox="1"/>
        </cdr:nvSpPr>
        <cdr:spPr>
          <a:xfrm xmlns:a="http://schemas.openxmlformats.org/drawingml/2006/main">
            <a:off x="304800" y="3429000"/>
            <a:ext cx="3556000" cy="342900"/>
          </a:xfrm>
          <a:prstGeom xmlns:a="http://schemas.openxmlformats.org/drawingml/2006/main" prst="rect">
            <a:avLst/>
          </a:prstGeom>
        </cdr:spPr>
        <cdr:txBody>
          <a:bodyPr xmlns:a="http://schemas.openxmlformats.org/drawingml/2006/main" vertOverflow="clip" vert="horz" tIns="0" bIns="0" rtlCol="0" anchor="ctr"/>
          <a:lstStyle xmlns:a="http://schemas.openxmlformats.org/drawingml/2006/main"/>
          <a:p xmlns:a="http://schemas.openxmlformats.org/drawingml/2006/main">
            <a:pPr algn="r">
              <a:lnSpc>
                <a:spcPct val="95000"/>
              </a:lnSpc>
            </a:pPr>
            <a:r>
              <a:rPr lang="ja-JP" altLang="en-US" sz="700">
                <a:latin typeface="ＭＳ ゴシック" panose="020B0609070205080204" pitchFamily="49" charset="-128"/>
                <a:ea typeface="ＭＳ ゴシック" panose="020B0609070205080204" pitchFamily="49" charset="-128"/>
              </a:rPr>
              <a:t>無回答</a:t>
            </a:r>
          </a:p>
        </cdr:txBody>
      </cdr:sp>
    </cdr:grpSp>
  </cdr:relSizeAnchor>
  <cdr:absSizeAnchor xmlns:cdr="http://schemas.openxmlformats.org/drawingml/2006/chartDrawing">
    <cdr:from>
      <cdr:x>0.81208</cdr:x>
      <cdr:y>0.12828</cdr:y>
    </cdr:from>
    <cdr:ext cx="319318" cy="200055"/>
    <cdr:sp macro="" textlink="">
      <cdr:nvSpPr>
        <cdr:cNvPr id="12" name="テキスト ボックス 11"/>
        <cdr:cNvSpPr txBox="1"/>
      </cdr:nvSpPr>
      <cdr:spPr>
        <a:xfrm xmlns:a="http://schemas.openxmlformats.org/drawingml/2006/main">
          <a:off x="4396111" y="293999"/>
          <a:ext cx="319318" cy="20005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dirty="0">
              <a:latin typeface="ＭＳ ゴシック" panose="020B0609070205080204" pitchFamily="49" charset="-128"/>
            </a:rPr>
            <a:t>(%)</a:t>
          </a:r>
          <a:endParaRPr lang="ja-JP" altLang="en-US" sz="700" dirty="0">
            <a:latin typeface="ＭＳ ゴシック" panose="020B0609070205080204" pitchFamily="49" charset="-128"/>
          </a:endParaRPr>
        </a:p>
      </cdr:txBody>
    </cdr:sp>
  </cdr:absSizeAnchor>
  <cdr:absSizeAnchor xmlns:cdr="http://schemas.openxmlformats.org/drawingml/2006/chartDrawing">
    <cdr:from>
      <cdr:x>0.41275</cdr:x>
      <cdr:y>0.09913</cdr:y>
    </cdr:from>
    <cdr:ext cx="498855" cy="200055"/>
    <cdr:sp macro="" textlink="">
      <cdr:nvSpPr>
        <cdr:cNvPr id="13" name="テキスト ボックス 12"/>
        <cdr:cNvSpPr txBox="1"/>
      </cdr:nvSpPr>
      <cdr:spPr>
        <a:xfrm xmlns:a="http://schemas.openxmlformats.org/drawingml/2006/main">
          <a:off x="2234379" y="227192"/>
          <a:ext cx="498855" cy="200055"/>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US" altLang="ja-JP" sz="700" dirty="0">
              <a:latin typeface="ＭＳ ゴシック" panose="020B0609070205080204" pitchFamily="49" charset="-128"/>
            </a:rPr>
            <a:t>(n=428)</a:t>
          </a:r>
          <a:endParaRPr lang="ja-JP" altLang="en-US" sz="700" dirty="0">
            <a:latin typeface="ＭＳ ゴシック" panose="020B0609070205080204" pitchFamily="49" charset="-128"/>
          </a:endParaRPr>
        </a:p>
      </cdr:txBody>
    </cdr:sp>
  </cdr:abs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CBEF5768-C3F7-4597-B9E8-EF1947C63C25}" type="datetimeFigureOut">
              <a:rPr kumimoji="1" lang="ja-JP" altLang="en-US" smtClean="0"/>
              <a:t>2022/9/2</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0F33935D-7794-41A5-ADD7-4A419DD30346}" type="slidenum">
              <a:rPr kumimoji="1" lang="ja-JP" altLang="en-US" smtClean="0"/>
              <a:t>‹#›</a:t>
            </a:fld>
            <a:endParaRPr kumimoji="1" lang="ja-JP" altLang="en-US"/>
          </a:p>
        </p:txBody>
      </p:sp>
    </p:spTree>
    <p:extLst>
      <p:ext uri="{BB962C8B-B14F-4D97-AF65-F5344CB8AC3E}">
        <p14:creationId xmlns:p14="http://schemas.microsoft.com/office/powerpoint/2010/main" val="16876881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3349148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73570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239593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130520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374364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56741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1385011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2394565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300272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297028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D38B532-BB65-49BC-8BFB-F9C55A819F2C}" type="datetimeFigureOut">
              <a:rPr kumimoji="1" lang="ja-JP" altLang="en-US" smtClean="0"/>
              <a:t>2022/9/2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1132122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8B532-BB65-49BC-8BFB-F9C55A819F2C}" type="datetimeFigureOut">
              <a:rPr kumimoji="1" lang="ja-JP" altLang="en-US" smtClean="0"/>
              <a:t>2022/9/2</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54572-5E7F-42CE-B6C6-FF640B6176BB}" type="slidenum">
              <a:rPr kumimoji="1" lang="ja-JP" altLang="en-US" smtClean="0"/>
              <a:t>‹#›</a:t>
            </a:fld>
            <a:endParaRPr kumimoji="1" lang="ja-JP" altLang="en-US"/>
          </a:p>
        </p:txBody>
      </p:sp>
    </p:spTree>
    <p:extLst>
      <p:ext uri="{BB962C8B-B14F-4D97-AF65-F5344CB8AC3E}">
        <p14:creationId xmlns:p14="http://schemas.microsoft.com/office/powerpoint/2010/main" val="2439838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xml"/><Relationship Id="rId4" Type="http://schemas.openxmlformats.org/officeDocument/2006/relationships/chart" Target="../charts/chart26.xml"/></Relationships>
</file>

<file path=ppt/slides/_rels/slide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グラフ 19"/>
          <p:cNvGraphicFramePr>
            <a:graphicFrameLocks/>
          </p:cNvGraphicFramePr>
          <p:nvPr>
            <p:extLst>
              <p:ext uri="{D42A27DB-BD31-4B8C-83A1-F6EECF244321}">
                <p14:modId xmlns:p14="http://schemas.microsoft.com/office/powerpoint/2010/main" val="3477763936"/>
              </p:ext>
            </p:extLst>
          </p:nvPr>
        </p:nvGraphicFramePr>
        <p:xfrm>
          <a:off x="4468969" y="4219098"/>
          <a:ext cx="5228824" cy="27369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p:cNvGraphicFramePr>
            <a:graphicFrameLocks/>
          </p:cNvGraphicFramePr>
          <p:nvPr>
            <p:extLst>
              <p:ext uri="{D42A27DB-BD31-4B8C-83A1-F6EECF244321}">
                <p14:modId xmlns:p14="http://schemas.microsoft.com/office/powerpoint/2010/main" val="1284671680"/>
              </p:ext>
            </p:extLst>
          </p:nvPr>
        </p:nvGraphicFramePr>
        <p:xfrm>
          <a:off x="-814588" y="4161281"/>
          <a:ext cx="5283557" cy="2939388"/>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ctrTitle"/>
          </p:nvPr>
        </p:nvSpPr>
        <p:spPr>
          <a:xfrm>
            <a:off x="0" y="11869"/>
            <a:ext cx="9906000" cy="418564"/>
          </a:xfrm>
          <a:solidFill>
            <a:srgbClr val="0070C0"/>
          </a:solidFill>
        </p:spPr>
        <p:txBody>
          <a:bodyPr anchor="ctr">
            <a:normAutofit/>
          </a:bodyPr>
          <a:lstStyle/>
          <a:p>
            <a:r>
              <a:rPr lang="ja-JP" altLang="en-US" sz="1800" b="1" dirty="0">
                <a:solidFill>
                  <a:schemeClr val="bg1"/>
                </a:solidFill>
                <a:latin typeface="ＭＳ Ｐゴシック" panose="020B0600070205080204" pitchFamily="50" charset="-128"/>
                <a:ea typeface="ＭＳ Ｐゴシック" panose="020B0600070205080204" pitchFamily="50" charset="-128"/>
              </a:rPr>
              <a:t>大阪府自殺対策に関する意識調査 </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r>
              <a:rPr lang="ja-JP" altLang="en-US" sz="1800" b="1" dirty="0">
                <a:solidFill>
                  <a:schemeClr val="bg1"/>
                </a:solidFill>
                <a:latin typeface="ＭＳ Ｐゴシック" panose="020B0600070205080204" pitchFamily="50" charset="-128"/>
                <a:ea typeface="ＭＳ Ｐゴシック" panose="020B0600070205080204" pitchFamily="50" charset="-128"/>
              </a:rPr>
              <a:t>概要版</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endParaRPr lang="ja-JP" altLang="en-US" sz="18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0" y="430433"/>
            <a:ext cx="9906000" cy="2862322"/>
          </a:xfrm>
          <a:prstGeom prst="rect">
            <a:avLst/>
          </a:prstGeom>
          <a:solidFill>
            <a:schemeClr val="bg1">
              <a:lumMod val="95000"/>
            </a:schemeClr>
          </a:solidFill>
        </p:spPr>
        <p:txBody>
          <a:bodyPr wrap="square" rtlCol="0">
            <a:spAutoFit/>
          </a:bodyPr>
          <a:lstStyle/>
          <a:p>
            <a:r>
              <a:rPr kumimoji="1" lang="ja-JP" altLang="en-US" sz="1200" dirty="0">
                <a:latin typeface="ＭＳ Ｐゴシック" panose="020B0600070205080204" pitchFamily="50" charset="-128"/>
                <a:ea typeface="ＭＳ Ｐゴシック" panose="020B0600070205080204" pitchFamily="50" charset="-128"/>
              </a:rPr>
              <a:t>■目的 ： 府自殺対策基本指針の見直しにあたり、府民の自殺対策の認知度やうつ・自殺に対する意識などを把握</a:t>
            </a:r>
            <a:endParaRPr kumimoji="1" lang="en-US" altLang="ja-JP" sz="1200" dirty="0">
              <a:latin typeface="ＭＳ Ｐゴシック" panose="020B0600070205080204" pitchFamily="50" charset="-128"/>
              <a:ea typeface="ＭＳ Ｐゴシック" panose="020B0600070205080204" pitchFamily="50" charset="-128"/>
            </a:endParaRPr>
          </a:p>
          <a:p>
            <a:r>
              <a:rPr kumimoji="1" lang="ja-JP" altLang="en-US" sz="1200" dirty="0">
                <a:latin typeface="ＭＳ Ｐゴシック" panose="020B0600070205080204" pitchFamily="50" charset="-128"/>
                <a:ea typeface="ＭＳ Ｐゴシック" panose="020B0600070205080204" pitchFamily="50" charset="-128"/>
              </a:rPr>
              <a:t>■調査期間 ： 令和</a:t>
            </a:r>
            <a:r>
              <a:rPr kumimoji="1" lang="en-US" altLang="ja-JP" sz="1200" dirty="0">
                <a:latin typeface="ＭＳ Ｐゴシック" panose="020B0600070205080204" pitchFamily="50" charset="-128"/>
                <a:ea typeface="ＭＳ Ｐゴシック" panose="020B0600070205080204" pitchFamily="50" charset="-128"/>
              </a:rPr>
              <a:t>4</a:t>
            </a:r>
            <a:r>
              <a:rPr kumimoji="1" lang="ja-JP" altLang="en-US" sz="1200" dirty="0">
                <a:latin typeface="ＭＳ Ｐゴシック" panose="020B0600070205080204" pitchFamily="50" charset="-128"/>
                <a:ea typeface="ＭＳ Ｐゴシック" panose="020B0600070205080204" pitchFamily="50" charset="-128"/>
              </a:rPr>
              <a:t>年</a:t>
            </a:r>
            <a:r>
              <a:rPr kumimoji="1" lang="en-US" altLang="ja-JP" sz="1200" dirty="0">
                <a:latin typeface="ＭＳ Ｐゴシック" panose="020B0600070205080204" pitchFamily="50" charset="-128"/>
                <a:ea typeface="ＭＳ Ｐゴシック" panose="020B0600070205080204" pitchFamily="50" charset="-128"/>
              </a:rPr>
              <a:t>7</a:t>
            </a:r>
            <a:r>
              <a:rPr kumimoji="1" lang="ja-JP" altLang="en-US" sz="1200" dirty="0">
                <a:latin typeface="ＭＳ Ｐゴシック" panose="020B0600070205080204" pitchFamily="50" charset="-128"/>
                <a:ea typeface="ＭＳ Ｐゴシック" panose="020B0600070205080204" pitchFamily="50" charset="-128"/>
              </a:rPr>
              <a:t>月</a:t>
            </a:r>
            <a:r>
              <a:rPr kumimoji="1" lang="en-US" altLang="ja-JP" sz="1200" dirty="0">
                <a:latin typeface="ＭＳ Ｐゴシック" panose="020B0600070205080204" pitchFamily="50" charset="-128"/>
                <a:ea typeface="ＭＳ Ｐゴシック" panose="020B0600070205080204" pitchFamily="50" charset="-128"/>
              </a:rPr>
              <a:t>14</a:t>
            </a:r>
            <a:r>
              <a:rPr kumimoji="1" lang="ja-JP" altLang="en-US" sz="1200" dirty="0">
                <a:latin typeface="ＭＳ Ｐゴシック" panose="020B0600070205080204" pitchFamily="50" charset="-128"/>
                <a:ea typeface="ＭＳ Ｐゴシック" panose="020B0600070205080204" pitchFamily="50" charset="-128"/>
              </a:rPr>
              <a:t>日（水）～</a:t>
            </a:r>
            <a:r>
              <a:rPr kumimoji="1" lang="en-US" altLang="ja-JP" sz="1200" dirty="0">
                <a:latin typeface="ＭＳ Ｐゴシック" panose="020B0600070205080204" pitchFamily="50" charset="-128"/>
                <a:ea typeface="ＭＳ Ｐゴシック" panose="020B0600070205080204" pitchFamily="50" charset="-128"/>
              </a:rPr>
              <a:t>19</a:t>
            </a:r>
            <a:r>
              <a:rPr kumimoji="1" lang="ja-JP" altLang="en-US" sz="1200" dirty="0">
                <a:latin typeface="ＭＳ Ｐゴシック" panose="020B0600070205080204" pitchFamily="50" charset="-128"/>
                <a:ea typeface="ＭＳ Ｐゴシック" panose="020B0600070205080204" pitchFamily="50" charset="-128"/>
              </a:rPr>
              <a:t>日（火）</a:t>
            </a:r>
            <a:endParaRPr kumimoji="1" lang="en-US" altLang="ja-JP" sz="1200" dirty="0">
              <a:latin typeface="ＭＳ Ｐゴシック" panose="020B0600070205080204" pitchFamily="50" charset="-128"/>
              <a:ea typeface="ＭＳ Ｐゴシック" panose="020B0600070205080204" pitchFamily="50" charset="-128"/>
            </a:endParaRPr>
          </a:p>
          <a:p>
            <a:r>
              <a:rPr kumimoji="1" lang="ja-JP" altLang="en-US" sz="1200" dirty="0">
                <a:latin typeface="ＭＳ Ｐゴシック" panose="020B0600070205080204" pitchFamily="50" charset="-128"/>
                <a:ea typeface="ＭＳ Ｐゴシック" panose="020B0600070205080204" pitchFamily="50" charset="-128"/>
              </a:rPr>
              <a:t>■調査対象 ： </a:t>
            </a:r>
            <a:r>
              <a:rPr kumimoji="1" lang="en-US" altLang="ja-JP" sz="1200" dirty="0">
                <a:latin typeface="ＭＳ Ｐゴシック" panose="020B0600070205080204" pitchFamily="50" charset="-128"/>
                <a:ea typeface="ＭＳ Ｐゴシック" panose="020B0600070205080204" pitchFamily="50" charset="-128"/>
              </a:rPr>
              <a:t>18</a:t>
            </a:r>
            <a:r>
              <a:rPr kumimoji="1" lang="ja-JP" altLang="en-US" sz="1200" dirty="0">
                <a:latin typeface="ＭＳ Ｐゴシック" panose="020B0600070205080204" pitchFamily="50" charset="-128"/>
                <a:ea typeface="ＭＳ Ｐゴシック" panose="020B0600070205080204" pitchFamily="50" charset="-128"/>
              </a:rPr>
              <a:t>歳以上の府民 </a:t>
            </a:r>
            <a:r>
              <a:rPr kumimoji="1" lang="en-US" altLang="ja-JP" sz="1200" dirty="0">
                <a:latin typeface="ＭＳ Ｐゴシック" panose="020B0600070205080204" pitchFamily="50" charset="-128"/>
                <a:ea typeface="ＭＳ Ｐゴシック" panose="020B0600070205080204" pitchFamily="50" charset="-128"/>
              </a:rPr>
              <a:t>2,000</a:t>
            </a:r>
            <a:r>
              <a:rPr kumimoji="1" lang="ja-JP" altLang="en-US" sz="1200" dirty="0">
                <a:latin typeface="ＭＳ Ｐゴシック" panose="020B0600070205080204" pitchFamily="50" charset="-128"/>
                <a:ea typeface="ＭＳ Ｐゴシック" panose="020B0600070205080204" pitchFamily="50" charset="-128"/>
              </a:rPr>
              <a:t>名</a:t>
            </a:r>
            <a:endParaRPr kumimoji="1" lang="en-US" altLang="ja-JP" sz="1200" dirty="0">
              <a:latin typeface="ＭＳ Ｐゴシック" panose="020B0600070205080204" pitchFamily="50" charset="-128"/>
              <a:ea typeface="ＭＳ Ｐゴシック" panose="020B0600070205080204" pitchFamily="50" charset="-128"/>
            </a:endParaRPr>
          </a:p>
          <a:p>
            <a:r>
              <a:rPr kumimoji="1" lang="ja-JP" altLang="en-US" sz="1200" dirty="0">
                <a:latin typeface="ＭＳ Ｐゴシック" panose="020B0600070205080204" pitchFamily="50" charset="-128"/>
                <a:ea typeface="ＭＳ Ｐゴシック" panose="020B0600070205080204" pitchFamily="50" charset="-128"/>
              </a:rPr>
              <a:t>■調査方法 ： </a:t>
            </a:r>
            <a:r>
              <a:rPr kumimoji="1" lang="en-US" altLang="ja-JP" sz="1200" dirty="0">
                <a:latin typeface="ＭＳ Ｐゴシック" panose="020B0600070205080204" pitchFamily="50" charset="-128"/>
                <a:ea typeface="ＭＳ Ｐゴシック" panose="020B0600070205080204" pitchFamily="50" charset="-128"/>
              </a:rPr>
              <a:t>WEB</a:t>
            </a:r>
            <a:r>
              <a:rPr kumimoji="1" lang="ja-JP" altLang="en-US" sz="1200" dirty="0">
                <a:latin typeface="ＭＳ Ｐゴシック" panose="020B0600070205080204" pitchFamily="50" charset="-128"/>
                <a:ea typeface="ＭＳ Ｐゴシック" panose="020B0600070205080204" pitchFamily="50" charset="-128"/>
              </a:rPr>
              <a:t>回答</a:t>
            </a:r>
            <a:r>
              <a:rPr kumimoji="1" lang="ja-JP" altLang="en-US" sz="1200" dirty="0" smtClean="0">
                <a:latin typeface="ＭＳ Ｐゴシック" panose="020B0600070205080204" pitchFamily="50" charset="-128"/>
                <a:ea typeface="ＭＳ Ｐゴシック" panose="020B0600070205080204" pitchFamily="50" charset="-128"/>
              </a:rPr>
              <a:t>方式</a:t>
            </a:r>
            <a:endParaRPr kumimoji="1" lang="en-US" altLang="ja-JP" sz="1200" dirty="0" smtClean="0">
              <a:latin typeface="ＭＳ Ｐゴシック" panose="020B0600070205080204" pitchFamily="50" charset="-128"/>
              <a:ea typeface="ＭＳ Ｐゴシック" panose="020B0600070205080204" pitchFamily="50" charset="-128"/>
            </a:endParaRPr>
          </a:p>
          <a:p>
            <a:r>
              <a:rPr kumimoji="1" lang="ja-JP" altLang="en-US" sz="1200" dirty="0" smtClean="0">
                <a:latin typeface="ＭＳ Ｐゴシック" panose="020B0600070205080204" pitchFamily="50" charset="-128"/>
                <a:ea typeface="ＭＳ Ｐゴシック" panose="020B0600070205080204" pitchFamily="50" charset="-128"/>
              </a:rPr>
              <a:t>　　　　　　　　　インターネットリサーチ</a:t>
            </a:r>
            <a:r>
              <a:rPr kumimoji="1" lang="ja-JP" altLang="en-US" sz="1200" dirty="0">
                <a:latin typeface="ＭＳ Ｐゴシック" panose="020B0600070205080204" pitchFamily="50" charset="-128"/>
                <a:ea typeface="ＭＳ Ｐゴシック" panose="020B0600070205080204" pitchFamily="50" charset="-128"/>
              </a:rPr>
              <a:t>会社が保有するモニターから上記対象に該当する方に対し調査協力を</a:t>
            </a:r>
            <a:r>
              <a:rPr kumimoji="1" lang="ja-JP" altLang="en-US" sz="1200" dirty="0" smtClean="0">
                <a:latin typeface="ＭＳ Ｐゴシック" panose="020B0600070205080204" pitchFamily="50" charset="-128"/>
                <a:ea typeface="ＭＳ Ｐゴシック" panose="020B0600070205080204" pitchFamily="50" charset="-128"/>
              </a:rPr>
              <a:t>依頼</a:t>
            </a:r>
            <a:endParaRPr kumimoji="1" lang="en-US" altLang="ja-JP" sz="1200" dirty="0" smtClean="0">
              <a:latin typeface="ＭＳ Ｐゴシック" panose="020B0600070205080204" pitchFamily="50" charset="-128"/>
              <a:ea typeface="ＭＳ Ｐゴシック" panose="020B0600070205080204" pitchFamily="50" charset="-128"/>
            </a:endParaRPr>
          </a:p>
          <a:p>
            <a:r>
              <a:rPr kumimoji="1" lang="en-US" altLang="ja-JP" sz="1200" dirty="0">
                <a:latin typeface="ＭＳ Ｐゴシック" panose="020B0600070205080204" pitchFamily="50" charset="-128"/>
                <a:ea typeface="ＭＳ Ｐゴシック" panose="020B0600070205080204" pitchFamily="50" charset="-128"/>
              </a:rPr>
              <a:t> </a:t>
            </a:r>
            <a:r>
              <a:rPr kumimoji="1" lang="en-US" altLang="ja-JP" sz="1200" dirty="0" smtClean="0">
                <a:latin typeface="ＭＳ Ｐゴシック" panose="020B0600070205080204" pitchFamily="50" charset="-128"/>
                <a:ea typeface="ＭＳ Ｐゴシック" panose="020B0600070205080204" pitchFamily="50" charset="-128"/>
              </a:rPr>
              <a:t>                   </a:t>
            </a:r>
            <a:r>
              <a:rPr kumimoji="1" lang="ja-JP" altLang="en-US" sz="1200">
                <a:latin typeface="ＭＳ Ｐゴシック" panose="020B0600070205080204" pitchFamily="50" charset="-128"/>
                <a:ea typeface="ＭＳ Ｐゴシック" panose="020B0600070205080204" pitchFamily="50" charset="-128"/>
              </a:rPr>
              <a:t>国勢</a:t>
            </a:r>
            <a:r>
              <a:rPr kumimoji="1" lang="ja-JP" altLang="en-US" sz="1200" smtClean="0">
                <a:latin typeface="ＭＳ Ｐゴシック" panose="020B0600070205080204" pitchFamily="50" charset="-128"/>
                <a:ea typeface="ＭＳ Ｐゴシック" panose="020B0600070205080204" pitchFamily="50" charset="-128"/>
              </a:rPr>
              <a:t>調査</a:t>
            </a:r>
            <a:r>
              <a:rPr kumimoji="1" lang="ja-JP" altLang="en-US" sz="1200" dirty="0" smtClean="0">
                <a:latin typeface="ＭＳ Ｐゴシック" panose="020B0600070205080204" pitchFamily="50" charset="-128"/>
                <a:ea typeface="ＭＳ Ｐゴシック" panose="020B0600070205080204" pitchFamily="50" charset="-128"/>
              </a:rPr>
              <a:t>結果に基づいた居住地域別男女別年代別に回収目標とするモニター数を割り当て、</a:t>
            </a:r>
            <a:r>
              <a:rPr kumimoji="1" lang="en-US" altLang="ja-JP" sz="1200" dirty="0" smtClean="0">
                <a:latin typeface="ＭＳ Ｐゴシック" panose="020B0600070205080204" pitchFamily="50" charset="-128"/>
                <a:ea typeface="ＭＳ Ｐゴシック" panose="020B0600070205080204" pitchFamily="50" charset="-128"/>
              </a:rPr>
              <a:t>2000</a:t>
            </a:r>
            <a:r>
              <a:rPr kumimoji="1" lang="ja-JP" altLang="en-US" sz="1200" dirty="0" smtClean="0">
                <a:latin typeface="ＭＳ Ｐゴシック" panose="020B0600070205080204" pitchFamily="50" charset="-128"/>
                <a:ea typeface="ＭＳ Ｐゴシック" panose="020B0600070205080204" pitchFamily="50" charset="-128"/>
              </a:rPr>
              <a:t>人の回答を得るまで配信</a:t>
            </a:r>
            <a:endParaRPr kumimoji="1" lang="en-US" altLang="ja-JP" sz="1200" dirty="0">
              <a:latin typeface="ＭＳ Ｐゴシック" panose="020B0600070205080204" pitchFamily="50" charset="-128"/>
              <a:ea typeface="ＭＳ Ｐゴシック" panose="020B0600070205080204" pitchFamily="50" charset="-128"/>
            </a:endParaRPr>
          </a:p>
          <a:p>
            <a:r>
              <a:rPr kumimoji="1" lang="ja-JP" altLang="en-US" sz="1200" dirty="0">
                <a:latin typeface="ＭＳ Ｐゴシック" panose="020B0600070205080204" pitchFamily="50" charset="-128"/>
                <a:ea typeface="ＭＳ Ｐゴシック" panose="020B0600070205080204" pitchFamily="50" charset="-128"/>
              </a:rPr>
              <a:t>■調査項目 ： ①大阪府の自殺対策、②悩みやストレスに関すること、③うつに関すること、④自殺に関する意識、⑤今後の自殺対策</a:t>
            </a:r>
            <a:endParaRPr kumimoji="1" lang="en-US" altLang="ja-JP" sz="1200" dirty="0">
              <a:latin typeface="ＭＳ Ｐゴシック" panose="020B0600070205080204" pitchFamily="50" charset="-128"/>
              <a:ea typeface="ＭＳ Ｐゴシック" panose="020B0600070205080204" pitchFamily="50" charset="-128"/>
            </a:endParaRPr>
          </a:p>
          <a:p>
            <a:r>
              <a:rPr kumimoji="1" lang="ja-JP" altLang="en-US" sz="1200" dirty="0">
                <a:latin typeface="ＭＳ Ｐゴシック" panose="020B0600070205080204" pitchFamily="50" charset="-128"/>
                <a:ea typeface="ＭＳ Ｐゴシック" panose="020B0600070205080204" pitchFamily="50" charset="-128"/>
              </a:rPr>
              <a:t>■回収数 ： </a:t>
            </a:r>
            <a:r>
              <a:rPr kumimoji="1" lang="en-US" altLang="ja-JP" sz="1200" dirty="0">
                <a:latin typeface="ＭＳ Ｐゴシック" panose="020B0600070205080204" pitchFamily="50" charset="-128"/>
                <a:ea typeface="ＭＳ Ｐゴシック" panose="020B0600070205080204" pitchFamily="50" charset="-128"/>
              </a:rPr>
              <a:t>2,008</a:t>
            </a:r>
            <a:r>
              <a:rPr kumimoji="1" lang="ja-JP" altLang="en-US" sz="1200" dirty="0">
                <a:latin typeface="ＭＳ Ｐゴシック" panose="020B0600070205080204" pitchFamily="50" charset="-128"/>
                <a:ea typeface="ＭＳ Ｐゴシック" panose="020B0600070205080204" pitchFamily="50" charset="-128"/>
              </a:rPr>
              <a:t>名（男性 </a:t>
            </a:r>
            <a:r>
              <a:rPr kumimoji="1" lang="en-US" altLang="ja-JP" sz="1200" dirty="0">
                <a:latin typeface="ＭＳ Ｐゴシック" panose="020B0600070205080204" pitchFamily="50" charset="-128"/>
                <a:ea typeface="ＭＳ Ｐゴシック" panose="020B0600070205080204" pitchFamily="50" charset="-128"/>
              </a:rPr>
              <a:t>952</a:t>
            </a:r>
            <a:r>
              <a:rPr kumimoji="1" lang="ja-JP" altLang="en-US" sz="1200" dirty="0">
                <a:latin typeface="ＭＳ Ｐゴシック" panose="020B0600070205080204" pitchFamily="50" charset="-128"/>
                <a:ea typeface="ＭＳ Ｐゴシック" panose="020B0600070205080204" pitchFamily="50" charset="-128"/>
              </a:rPr>
              <a:t>名、女性 </a:t>
            </a:r>
            <a:r>
              <a:rPr kumimoji="1" lang="en-US" altLang="ja-JP" sz="1200" dirty="0">
                <a:latin typeface="ＭＳ Ｐゴシック" panose="020B0600070205080204" pitchFamily="50" charset="-128"/>
                <a:ea typeface="ＭＳ Ｐゴシック" panose="020B0600070205080204" pitchFamily="50" charset="-128"/>
              </a:rPr>
              <a:t>1,048</a:t>
            </a:r>
            <a:r>
              <a:rPr kumimoji="1" lang="ja-JP" altLang="en-US" sz="1200" dirty="0">
                <a:latin typeface="ＭＳ Ｐゴシック" panose="020B0600070205080204" pitchFamily="50" charset="-128"/>
                <a:ea typeface="ＭＳ Ｐゴシック" panose="020B0600070205080204" pitchFamily="50" charset="-128"/>
              </a:rPr>
              <a:t>名、答えたくない </a:t>
            </a:r>
            <a:r>
              <a:rPr kumimoji="1" lang="en-US" altLang="ja-JP" sz="1200" dirty="0">
                <a:latin typeface="ＭＳ Ｐゴシック" panose="020B0600070205080204" pitchFamily="50" charset="-128"/>
                <a:ea typeface="ＭＳ Ｐゴシック" panose="020B0600070205080204" pitchFamily="50" charset="-128"/>
              </a:rPr>
              <a:t>8</a:t>
            </a:r>
            <a:r>
              <a:rPr kumimoji="1" lang="ja-JP" altLang="en-US" sz="1200" dirty="0">
                <a:latin typeface="ＭＳ Ｐゴシック" panose="020B0600070205080204" pitchFamily="50" charset="-128"/>
                <a:ea typeface="ＭＳ Ｐゴシック" panose="020B0600070205080204" pitchFamily="50" charset="-128"/>
              </a:rPr>
              <a:t>名）</a:t>
            </a:r>
            <a:endParaRPr kumimoji="1" lang="en-US" altLang="ja-JP" sz="1200" dirty="0">
              <a:latin typeface="ＭＳ Ｐゴシック" panose="020B0600070205080204" pitchFamily="50" charset="-128"/>
              <a:ea typeface="ＭＳ Ｐゴシック" panose="020B0600070205080204" pitchFamily="50" charset="-128"/>
            </a:endParaRPr>
          </a:p>
          <a:p>
            <a:endParaRPr kumimoji="1" lang="en-US" altLang="ja-JP" sz="1200" dirty="0">
              <a:latin typeface="ＭＳ Ｐゴシック" panose="020B0600070205080204" pitchFamily="50" charset="-128"/>
              <a:ea typeface="ＭＳ Ｐゴシック" panose="020B0600070205080204" pitchFamily="50" charset="-128"/>
            </a:endParaRPr>
          </a:p>
          <a:p>
            <a:endParaRPr kumimoji="1" lang="en-US" altLang="ja-JP" sz="1200" dirty="0">
              <a:latin typeface="ＭＳ Ｐゴシック" panose="020B0600070205080204" pitchFamily="50" charset="-128"/>
              <a:ea typeface="ＭＳ Ｐゴシック" panose="020B0600070205080204" pitchFamily="50" charset="-128"/>
            </a:endParaRPr>
          </a:p>
          <a:p>
            <a:endParaRPr kumimoji="1" lang="en-US" altLang="ja-JP" sz="1200" dirty="0">
              <a:latin typeface="ＭＳ Ｐゴシック" panose="020B0600070205080204" pitchFamily="50" charset="-128"/>
              <a:ea typeface="ＭＳ Ｐゴシック" panose="020B0600070205080204" pitchFamily="50" charset="-128"/>
            </a:endParaRPr>
          </a:p>
          <a:p>
            <a:endParaRPr kumimoji="1" lang="en-US" altLang="ja-JP" sz="1200" dirty="0">
              <a:latin typeface="ＭＳ Ｐゴシック" panose="020B0600070205080204" pitchFamily="50" charset="-128"/>
              <a:ea typeface="ＭＳ Ｐゴシック" panose="020B0600070205080204" pitchFamily="50" charset="-128"/>
            </a:endParaRPr>
          </a:p>
          <a:p>
            <a:endParaRPr kumimoji="1" lang="en-US" altLang="ja-JP" sz="1200" dirty="0">
              <a:latin typeface="ＭＳ Ｐゴシック" panose="020B0600070205080204" pitchFamily="50" charset="-128"/>
              <a:ea typeface="ＭＳ Ｐゴシック" panose="020B0600070205080204" pitchFamily="50" charset="-128"/>
            </a:endParaRPr>
          </a:p>
          <a:p>
            <a:endParaRPr kumimoji="1" lang="en-US" altLang="ja-JP" sz="1200" dirty="0">
              <a:latin typeface="ＭＳ Ｐゴシック" panose="020B0600070205080204" pitchFamily="50" charset="-128"/>
              <a:ea typeface="ＭＳ Ｐゴシック" panose="020B0600070205080204" pitchFamily="50" charset="-128"/>
            </a:endParaRPr>
          </a:p>
          <a:p>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141669" y="3217232"/>
            <a:ext cx="3618963" cy="286379"/>
          </a:xfrm>
          <a:prstGeom prst="rect">
            <a:avLst/>
          </a:prstGeom>
          <a:solidFill>
            <a:srgbClr val="0070C0"/>
          </a:solidFill>
        </p:spPr>
        <p:txBody>
          <a:bodyPr wrap="square" rtlCol="0">
            <a:spAutoFit/>
          </a:bodyP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主な調査結果① （大阪府の自殺対策）</a:t>
            </a:r>
          </a:p>
        </p:txBody>
      </p:sp>
      <p:sp>
        <p:nvSpPr>
          <p:cNvPr id="17" name="テキスト ボックス 16"/>
          <p:cNvSpPr txBox="1"/>
          <p:nvPr/>
        </p:nvSpPr>
        <p:spPr>
          <a:xfrm>
            <a:off x="141669" y="3483601"/>
            <a:ext cx="9556124" cy="600164"/>
          </a:xfrm>
          <a:prstGeom prst="rect">
            <a:avLst/>
          </a:prstGeom>
          <a:solidFill>
            <a:schemeClr val="accent1">
              <a:lumMod val="20000"/>
              <a:lumOff val="80000"/>
            </a:schemeClr>
          </a:solid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〇「自殺対策の認知度」「府相談窓口の認知度」ともに、「いずれも知らない</a:t>
            </a:r>
            <a:r>
              <a:rPr kumimoji="1" lang="ja-JP" altLang="en-US" sz="1100" dirty="0" smtClean="0">
                <a:latin typeface="ＭＳ Ｐゴシック" panose="020B0600070205080204" pitchFamily="50" charset="-128"/>
                <a:ea typeface="ＭＳ Ｐゴシック" panose="020B0600070205080204" pitchFamily="50" charset="-128"/>
              </a:rPr>
              <a:t>」が最多。</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ja-JP" altLang="en-US" sz="1100" dirty="0">
                <a:latin typeface="ＭＳ Ｐゴシック" panose="020B0600070205080204" pitchFamily="50" charset="-128"/>
                <a:ea typeface="ＭＳ Ｐゴシック" panose="020B0600070205080204" pitchFamily="50" charset="-128"/>
              </a:rPr>
              <a:t>〇「自殺対策の認知度」で最も認知されているものは、大阪府こころの健康総合センターのサイト「こころのオアシス」。</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ja-JP" altLang="en-US" sz="1100" dirty="0">
                <a:latin typeface="ＭＳ Ｐゴシック" panose="020B0600070205080204" pitchFamily="50" charset="-128"/>
                <a:ea typeface="ＭＳ Ｐゴシック" panose="020B0600070205080204" pitchFamily="50" charset="-128"/>
              </a:rPr>
              <a:t>　 相談窓口の中では、「こころの健康相談統一ダイヤル</a:t>
            </a:r>
            <a:r>
              <a:rPr kumimoji="1" lang="ja-JP" altLang="en-US" sz="1100" dirty="0" smtClean="0">
                <a:latin typeface="ＭＳ Ｐゴシック" panose="020B0600070205080204" pitchFamily="50" charset="-128"/>
                <a:ea typeface="ＭＳ Ｐゴシック" panose="020B0600070205080204" pitchFamily="50" charset="-128"/>
              </a:rPr>
              <a:t>」。</a:t>
            </a:r>
            <a:endParaRPr kumimoji="1" lang="ja-JP" altLang="en-US" sz="1100" dirty="0">
              <a:latin typeface="ＭＳ Ｐゴシック" panose="020B0600070205080204" pitchFamily="50" charset="-128"/>
              <a:ea typeface="ＭＳ Ｐゴシック" panose="020B060007020508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4028153546"/>
              </p:ext>
            </p:extLst>
          </p:nvPr>
        </p:nvGraphicFramePr>
        <p:xfrm>
          <a:off x="276900" y="2135198"/>
          <a:ext cx="4743717" cy="1049031"/>
        </p:xfrm>
        <a:graphic>
          <a:graphicData uri="http://schemas.openxmlformats.org/drawingml/2006/table">
            <a:tbl>
              <a:tblPr firstRow="1" bandRow="1">
                <a:tableStyleId>{5940675A-B579-460E-94D1-54222C63F5DA}</a:tableStyleId>
              </a:tblPr>
              <a:tblGrid>
                <a:gridCol w="389709">
                  <a:extLst>
                    <a:ext uri="{9D8B030D-6E8A-4147-A177-3AD203B41FA5}">
                      <a16:colId xmlns:a16="http://schemas.microsoft.com/office/drawing/2014/main" val="1303488277"/>
                    </a:ext>
                  </a:extLst>
                </a:gridCol>
                <a:gridCol w="544251">
                  <a:extLst>
                    <a:ext uri="{9D8B030D-6E8A-4147-A177-3AD203B41FA5}">
                      <a16:colId xmlns:a16="http://schemas.microsoft.com/office/drawing/2014/main" val="2750234571"/>
                    </a:ext>
                  </a:extLst>
                </a:gridCol>
                <a:gridCol w="544251">
                  <a:extLst>
                    <a:ext uri="{9D8B030D-6E8A-4147-A177-3AD203B41FA5}">
                      <a16:colId xmlns:a16="http://schemas.microsoft.com/office/drawing/2014/main" val="58248136"/>
                    </a:ext>
                  </a:extLst>
                </a:gridCol>
                <a:gridCol w="544251">
                  <a:extLst>
                    <a:ext uri="{9D8B030D-6E8A-4147-A177-3AD203B41FA5}">
                      <a16:colId xmlns:a16="http://schemas.microsoft.com/office/drawing/2014/main" val="1639802655"/>
                    </a:ext>
                  </a:extLst>
                </a:gridCol>
                <a:gridCol w="544251">
                  <a:extLst>
                    <a:ext uri="{9D8B030D-6E8A-4147-A177-3AD203B41FA5}">
                      <a16:colId xmlns:a16="http://schemas.microsoft.com/office/drawing/2014/main" val="1857297429"/>
                    </a:ext>
                  </a:extLst>
                </a:gridCol>
                <a:gridCol w="544251">
                  <a:extLst>
                    <a:ext uri="{9D8B030D-6E8A-4147-A177-3AD203B41FA5}">
                      <a16:colId xmlns:a16="http://schemas.microsoft.com/office/drawing/2014/main" val="2146540293"/>
                    </a:ext>
                  </a:extLst>
                </a:gridCol>
                <a:gridCol w="544251">
                  <a:extLst>
                    <a:ext uri="{9D8B030D-6E8A-4147-A177-3AD203B41FA5}">
                      <a16:colId xmlns:a16="http://schemas.microsoft.com/office/drawing/2014/main" val="650601498"/>
                    </a:ext>
                  </a:extLst>
                </a:gridCol>
                <a:gridCol w="544251">
                  <a:extLst>
                    <a:ext uri="{9D8B030D-6E8A-4147-A177-3AD203B41FA5}">
                      <a16:colId xmlns:a16="http://schemas.microsoft.com/office/drawing/2014/main" val="4224424377"/>
                    </a:ext>
                  </a:extLst>
                </a:gridCol>
                <a:gridCol w="544251">
                  <a:extLst>
                    <a:ext uri="{9D8B030D-6E8A-4147-A177-3AD203B41FA5}">
                      <a16:colId xmlns:a16="http://schemas.microsoft.com/office/drawing/2014/main" val="719217821"/>
                    </a:ext>
                  </a:extLst>
                </a:gridCol>
              </a:tblGrid>
              <a:tr h="312132">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年代</a:t>
                      </a:r>
                    </a:p>
                  </a:txBody>
                  <a:tcPr anchor="ctr">
                    <a:solidFill>
                      <a:schemeClr val="bg1"/>
                    </a:solidFill>
                  </a:tcPr>
                </a:tc>
                <a:tc>
                  <a:txBody>
                    <a:bodyPr/>
                    <a:lstStyle/>
                    <a:p>
                      <a:pPr algn="ctr"/>
                      <a:r>
                        <a:rPr kumimoji="1" lang="en-US" altLang="ja-JP" sz="800" dirty="0">
                          <a:solidFill>
                            <a:schemeClr val="tx1"/>
                          </a:solidFill>
                          <a:latin typeface="ＭＳ Ｐゴシック" panose="020B0600070205080204" pitchFamily="50" charset="-128"/>
                          <a:ea typeface="ＭＳ Ｐゴシック" panose="020B0600070205080204" pitchFamily="50" charset="-128"/>
                        </a:rPr>
                        <a:t>18</a:t>
                      </a:r>
                      <a:r>
                        <a:rPr kumimoji="1" lang="ja-JP" altLang="en-US" sz="8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800" dirty="0">
                          <a:solidFill>
                            <a:schemeClr val="tx1"/>
                          </a:solidFill>
                          <a:latin typeface="ＭＳ Ｐゴシック" panose="020B0600070205080204" pitchFamily="50" charset="-128"/>
                          <a:ea typeface="ＭＳ Ｐゴシック" panose="020B0600070205080204" pitchFamily="50" charset="-128"/>
                        </a:rPr>
                        <a:t>19</a:t>
                      </a:r>
                      <a:r>
                        <a:rPr kumimoji="1" lang="ja-JP" altLang="en-US" sz="800" dirty="0">
                          <a:solidFill>
                            <a:schemeClr val="tx1"/>
                          </a:solidFill>
                          <a:latin typeface="ＭＳ Ｐゴシック" panose="020B0600070205080204" pitchFamily="50" charset="-128"/>
                          <a:ea typeface="ＭＳ Ｐゴシック" panose="020B0600070205080204" pitchFamily="50" charset="-128"/>
                        </a:rPr>
                        <a:t>歳</a:t>
                      </a:r>
                    </a:p>
                  </a:txBody>
                  <a:tcPr anchor="ctr">
                    <a:solidFill>
                      <a:schemeClr val="bg1"/>
                    </a:solidFill>
                  </a:tcPr>
                </a:tc>
                <a:tc>
                  <a:txBody>
                    <a:bodyPr/>
                    <a:lstStyle/>
                    <a:p>
                      <a:pPr algn="ctr"/>
                      <a:r>
                        <a:rPr kumimoji="1" lang="en-US" altLang="ja-JP" sz="800" dirty="0">
                          <a:solidFill>
                            <a:schemeClr val="tx1"/>
                          </a:solidFill>
                          <a:latin typeface="ＭＳ Ｐゴシック" panose="020B0600070205080204" pitchFamily="50" charset="-128"/>
                          <a:ea typeface="ＭＳ Ｐゴシック" panose="020B0600070205080204" pitchFamily="50" charset="-128"/>
                        </a:rPr>
                        <a:t>20</a:t>
                      </a:r>
                      <a:r>
                        <a:rPr kumimoji="1" lang="ja-JP" altLang="en-US" sz="800" dirty="0">
                          <a:solidFill>
                            <a:schemeClr val="tx1"/>
                          </a:solidFill>
                          <a:latin typeface="ＭＳ Ｐゴシック" panose="020B0600070205080204" pitchFamily="50" charset="-128"/>
                          <a:ea typeface="ＭＳ Ｐゴシック" panose="020B0600070205080204" pitchFamily="50" charset="-128"/>
                        </a:rPr>
                        <a:t>代</a:t>
                      </a:r>
                    </a:p>
                  </a:txBody>
                  <a:tcPr anchor="ctr">
                    <a:solidFill>
                      <a:schemeClr val="bg1"/>
                    </a:solidFill>
                  </a:tcPr>
                </a:tc>
                <a:tc>
                  <a:txBody>
                    <a:bodyPr/>
                    <a:lstStyle/>
                    <a:p>
                      <a:pPr algn="ctr"/>
                      <a:r>
                        <a:rPr kumimoji="1" lang="en-US" altLang="ja-JP" sz="800" dirty="0">
                          <a:solidFill>
                            <a:schemeClr val="tx1"/>
                          </a:solidFill>
                          <a:latin typeface="ＭＳ Ｐゴシック" panose="020B0600070205080204" pitchFamily="50" charset="-128"/>
                          <a:ea typeface="ＭＳ Ｐゴシック" panose="020B0600070205080204" pitchFamily="50" charset="-128"/>
                        </a:rPr>
                        <a:t>30</a:t>
                      </a:r>
                      <a:r>
                        <a:rPr kumimoji="1" lang="ja-JP" altLang="en-US" sz="800" dirty="0">
                          <a:solidFill>
                            <a:schemeClr val="tx1"/>
                          </a:solidFill>
                          <a:latin typeface="ＭＳ Ｐゴシック" panose="020B0600070205080204" pitchFamily="50" charset="-128"/>
                          <a:ea typeface="ＭＳ Ｐゴシック" panose="020B0600070205080204" pitchFamily="50" charset="-128"/>
                        </a:rPr>
                        <a:t>代</a:t>
                      </a:r>
                    </a:p>
                  </a:txBody>
                  <a:tcPr anchor="ctr">
                    <a:solidFill>
                      <a:schemeClr val="bg1"/>
                    </a:solidFill>
                  </a:tcPr>
                </a:tc>
                <a:tc>
                  <a:txBody>
                    <a:bodyPr/>
                    <a:lstStyle/>
                    <a:p>
                      <a:pPr algn="ctr"/>
                      <a:r>
                        <a:rPr kumimoji="1" lang="en-US" altLang="ja-JP" sz="800" dirty="0">
                          <a:solidFill>
                            <a:schemeClr val="tx1"/>
                          </a:solidFill>
                          <a:latin typeface="ＭＳ Ｐゴシック" panose="020B0600070205080204" pitchFamily="50" charset="-128"/>
                          <a:ea typeface="ＭＳ Ｐゴシック" panose="020B0600070205080204" pitchFamily="50" charset="-128"/>
                        </a:rPr>
                        <a:t>40</a:t>
                      </a:r>
                      <a:r>
                        <a:rPr kumimoji="1" lang="ja-JP" altLang="en-US" sz="800" dirty="0">
                          <a:solidFill>
                            <a:schemeClr val="tx1"/>
                          </a:solidFill>
                          <a:latin typeface="ＭＳ Ｐゴシック" panose="020B0600070205080204" pitchFamily="50" charset="-128"/>
                          <a:ea typeface="ＭＳ Ｐゴシック" panose="020B0600070205080204" pitchFamily="50" charset="-128"/>
                        </a:rPr>
                        <a:t>代</a:t>
                      </a:r>
                    </a:p>
                  </a:txBody>
                  <a:tcPr anchor="ctr">
                    <a:solidFill>
                      <a:schemeClr val="bg1"/>
                    </a:solidFill>
                  </a:tcPr>
                </a:tc>
                <a:tc>
                  <a:txBody>
                    <a:bodyPr/>
                    <a:lstStyle/>
                    <a:p>
                      <a:pPr algn="ctr"/>
                      <a:r>
                        <a:rPr kumimoji="1" lang="en-US" altLang="ja-JP" sz="800" dirty="0">
                          <a:solidFill>
                            <a:schemeClr val="tx1"/>
                          </a:solidFill>
                          <a:latin typeface="ＭＳ Ｐゴシック" panose="020B0600070205080204" pitchFamily="50" charset="-128"/>
                          <a:ea typeface="ＭＳ Ｐゴシック" panose="020B0600070205080204" pitchFamily="50" charset="-128"/>
                        </a:rPr>
                        <a:t>50</a:t>
                      </a:r>
                      <a:r>
                        <a:rPr kumimoji="1" lang="ja-JP" altLang="en-US" sz="800" dirty="0">
                          <a:solidFill>
                            <a:schemeClr val="tx1"/>
                          </a:solidFill>
                          <a:latin typeface="ＭＳ Ｐゴシック" panose="020B0600070205080204" pitchFamily="50" charset="-128"/>
                          <a:ea typeface="ＭＳ Ｐゴシック" panose="020B0600070205080204" pitchFamily="50" charset="-128"/>
                        </a:rPr>
                        <a:t>代</a:t>
                      </a:r>
                    </a:p>
                  </a:txBody>
                  <a:tcPr anchor="ctr">
                    <a:solidFill>
                      <a:schemeClr val="bg1"/>
                    </a:solidFill>
                  </a:tcPr>
                </a:tc>
                <a:tc>
                  <a:txBody>
                    <a:bodyPr/>
                    <a:lstStyle/>
                    <a:p>
                      <a:pPr algn="ctr"/>
                      <a:r>
                        <a:rPr kumimoji="1" lang="en-US" altLang="ja-JP" sz="800" dirty="0">
                          <a:solidFill>
                            <a:schemeClr val="tx1"/>
                          </a:solidFill>
                          <a:latin typeface="ＭＳ Ｐゴシック" panose="020B0600070205080204" pitchFamily="50" charset="-128"/>
                          <a:ea typeface="ＭＳ Ｐゴシック" panose="020B0600070205080204" pitchFamily="50" charset="-128"/>
                        </a:rPr>
                        <a:t>60</a:t>
                      </a:r>
                      <a:r>
                        <a:rPr kumimoji="1" lang="ja-JP" altLang="en-US" sz="800" dirty="0">
                          <a:solidFill>
                            <a:schemeClr val="tx1"/>
                          </a:solidFill>
                          <a:latin typeface="ＭＳ Ｐゴシック" panose="020B0600070205080204" pitchFamily="50" charset="-128"/>
                          <a:ea typeface="ＭＳ Ｐゴシック" panose="020B0600070205080204" pitchFamily="50" charset="-128"/>
                        </a:rPr>
                        <a:t>代</a:t>
                      </a:r>
                    </a:p>
                  </a:txBody>
                  <a:tcPr anchor="ctr">
                    <a:solidFill>
                      <a:schemeClr val="bg1"/>
                    </a:solidFill>
                  </a:tcPr>
                </a:tc>
                <a:tc>
                  <a:txBody>
                    <a:bodyPr/>
                    <a:lstStyle/>
                    <a:p>
                      <a:pPr algn="ctr"/>
                      <a:r>
                        <a:rPr kumimoji="1" lang="en-US" altLang="ja-JP" sz="800" dirty="0">
                          <a:solidFill>
                            <a:schemeClr val="tx1"/>
                          </a:solidFill>
                          <a:latin typeface="ＭＳ Ｐゴシック" panose="020B0600070205080204" pitchFamily="50" charset="-128"/>
                          <a:ea typeface="ＭＳ Ｐゴシック" panose="020B0600070205080204" pitchFamily="50" charset="-128"/>
                        </a:rPr>
                        <a:t>70</a:t>
                      </a:r>
                      <a:r>
                        <a:rPr kumimoji="1" lang="ja-JP" altLang="en-US" sz="800" dirty="0">
                          <a:solidFill>
                            <a:schemeClr val="tx1"/>
                          </a:solidFill>
                          <a:latin typeface="ＭＳ Ｐゴシック" panose="020B0600070205080204" pitchFamily="50" charset="-128"/>
                          <a:ea typeface="ＭＳ Ｐゴシック" panose="020B0600070205080204" pitchFamily="50" charset="-128"/>
                        </a:rPr>
                        <a:t>代</a:t>
                      </a:r>
                    </a:p>
                  </a:txBody>
                  <a:tcPr anchor="ctr">
                    <a:solidFill>
                      <a:schemeClr val="bg1"/>
                    </a:solidFill>
                  </a:tcPr>
                </a:tc>
                <a:tc>
                  <a:txBody>
                    <a:bodyPr/>
                    <a:lstStyle/>
                    <a:p>
                      <a:pPr algn="ctr"/>
                      <a:r>
                        <a:rPr kumimoji="1" lang="en-US" altLang="ja-JP" sz="800" dirty="0">
                          <a:solidFill>
                            <a:schemeClr val="tx1"/>
                          </a:solidFill>
                          <a:latin typeface="ＭＳ Ｐゴシック" panose="020B0600070205080204" pitchFamily="50" charset="-128"/>
                          <a:ea typeface="ＭＳ Ｐゴシック" panose="020B0600070205080204" pitchFamily="50" charset="-128"/>
                        </a:rPr>
                        <a:t>80</a:t>
                      </a:r>
                      <a:r>
                        <a:rPr kumimoji="1" lang="ja-JP" altLang="en-US" sz="800" dirty="0">
                          <a:solidFill>
                            <a:schemeClr val="tx1"/>
                          </a:solidFill>
                          <a:latin typeface="ＭＳ Ｐゴシック" panose="020B0600070205080204" pitchFamily="50" charset="-128"/>
                          <a:ea typeface="ＭＳ Ｐゴシック" panose="020B0600070205080204" pitchFamily="50" charset="-128"/>
                        </a:rPr>
                        <a:t>代</a:t>
                      </a:r>
                      <a:endParaRPr kumimoji="1" lang="en-US" altLang="ja-JP" sz="8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以上</a:t>
                      </a:r>
                    </a:p>
                  </a:txBody>
                  <a:tcPr anchor="ctr">
                    <a:solidFill>
                      <a:schemeClr val="bg1"/>
                    </a:solidFill>
                  </a:tcPr>
                </a:tc>
                <a:extLst>
                  <a:ext uri="{0D108BD9-81ED-4DB2-BD59-A6C34878D82A}">
                    <a16:rowId xmlns:a16="http://schemas.microsoft.com/office/drawing/2014/main" val="4028328684"/>
                  </a:ext>
                </a:extLst>
              </a:tr>
              <a:tr h="237917">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男性</a:t>
                      </a:r>
                      <a:endParaRPr kumimoji="1" lang="en-US" altLang="ja-JP" sz="8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１２</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１４０</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１３２</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１７４</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１６０</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２１２</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１１０</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１２</a:t>
                      </a:r>
                    </a:p>
                  </a:txBody>
                  <a:tcPr anchor="ctr">
                    <a:solidFill>
                      <a:schemeClr val="bg1"/>
                    </a:solidFill>
                  </a:tcPr>
                </a:tc>
                <a:extLst>
                  <a:ext uri="{0D108BD9-81ED-4DB2-BD59-A6C34878D82A}">
                    <a16:rowId xmlns:a16="http://schemas.microsoft.com/office/drawing/2014/main" val="2549810771"/>
                  </a:ext>
                </a:extLst>
              </a:tr>
              <a:tr h="237917">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女性</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１３</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１４１</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１３６</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１８０</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１６６</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２８５</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１１６</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１１</a:t>
                      </a:r>
                    </a:p>
                  </a:txBody>
                  <a:tcPr anchor="ctr">
                    <a:solidFill>
                      <a:schemeClr val="bg1"/>
                    </a:solidFill>
                  </a:tcPr>
                </a:tc>
                <a:extLst>
                  <a:ext uri="{0D108BD9-81ED-4DB2-BD59-A6C34878D82A}">
                    <a16:rowId xmlns:a16="http://schemas.microsoft.com/office/drawing/2014/main" val="3309927369"/>
                  </a:ext>
                </a:extLst>
              </a:tr>
              <a:tr h="237917">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合計</a:t>
                      </a: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25(1.2% )</a:t>
                      </a: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282(14.0%)</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270(13.4%)</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357(17.8%)</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327(16.3%)</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498(24.8%)</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226(11.3%)</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23(1.1%)</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extLst>
                  <a:ext uri="{0D108BD9-81ED-4DB2-BD59-A6C34878D82A}">
                    <a16:rowId xmlns:a16="http://schemas.microsoft.com/office/drawing/2014/main" val="4036129678"/>
                  </a:ext>
                </a:extLst>
              </a:tr>
            </a:tbl>
          </a:graphicData>
        </a:graphic>
      </p:graphicFrame>
      <p:sp>
        <p:nvSpPr>
          <p:cNvPr id="5" name="テキスト ボックス 4"/>
          <p:cNvSpPr txBox="1"/>
          <p:nvPr/>
        </p:nvSpPr>
        <p:spPr>
          <a:xfrm>
            <a:off x="201035" y="1912001"/>
            <a:ext cx="1159099" cy="246221"/>
          </a:xfrm>
          <a:prstGeom prst="rect">
            <a:avLst/>
          </a:prstGeom>
          <a:noFill/>
        </p:spPr>
        <p:txBody>
          <a:bodyPr wrap="square" rtlCol="0">
            <a:spAutoFit/>
          </a:bodyPr>
          <a:lstStyle/>
          <a:p>
            <a:pPr algn="ctr"/>
            <a:r>
              <a:rPr kumimoji="1" lang="ja-JP" altLang="en-US" sz="1000" dirty="0">
                <a:latin typeface="ＭＳ Ｐゴシック" panose="020B0600070205080204" pitchFamily="50" charset="-128"/>
                <a:ea typeface="ＭＳ Ｐゴシック" panose="020B0600070205080204" pitchFamily="50" charset="-128"/>
              </a:rPr>
              <a:t>＜回答者内訳＞</a:t>
            </a:r>
          </a:p>
        </p:txBody>
      </p:sp>
      <p:graphicFrame>
        <p:nvGraphicFramePr>
          <p:cNvPr id="14" name="表 13"/>
          <p:cNvGraphicFramePr>
            <a:graphicFrameLocks noGrp="1"/>
          </p:cNvGraphicFramePr>
          <p:nvPr>
            <p:extLst>
              <p:ext uri="{D42A27DB-BD31-4B8C-83A1-F6EECF244321}">
                <p14:modId xmlns:p14="http://schemas.microsoft.com/office/powerpoint/2010/main" val="1525927846"/>
              </p:ext>
            </p:extLst>
          </p:nvPr>
        </p:nvGraphicFramePr>
        <p:xfrm>
          <a:off x="5086418" y="2130588"/>
          <a:ext cx="4743717" cy="1058250"/>
        </p:xfrm>
        <a:graphic>
          <a:graphicData uri="http://schemas.openxmlformats.org/drawingml/2006/table">
            <a:tbl>
              <a:tblPr firstRow="1" bandRow="1">
                <a:tableStyleId>{5940675A-B579-460E-94D1-54222C63F5DA}</a:tableStyleId>
              </a:tblPr>
              <a:tblGrid>
                <a:gridCol w="389709">
                  <a:extLst>
                    <a:ext uri="{9D8B030D-6E8A-4147-A177-3AD203B41FA5}">
                      <a16:colId xmlns:a16="http://schemas.microsoft.com/office/drawing/2014/main" val="1303488277"/>
                    </a:ext>
                  </a:extLst>
                </a:gridCol>
                <a:gridCol w="544251">
                  <a:extLst>
                    <a:ext uri="{9D8B030D-6E8A-4147-A177-3AD203B41FA5}">
                      <a16:colId xmlns:a16="http://schemas.microsoft.com/office/drawing/2014/main" val="2750234571"/>
                    </a:ext>
                  </a:extLst>
                </a:gridCol>
                <a:gridCol w="544251">
                  <a:extLst>
                    <a:ext uri="{9D8B030D-6E8A-4147-A177-3AD203B41FA5}">
                      <a16:colId xmlns:a16="http://schemas.microsoft.com/office/drawing/2014/main" val="58248136"/>
                    </a:ext>
                  </a:extLst>
                </a:gridCol>
                <a:gridCol w="544251">
                  <a:extLst>
                    <a:ext uri="{9D8B030D-6E8A-4147-A177-3AD203B41FA5}">
                      <a16:colId xmlns:a16="http://schemas.microsoft.com/office/drawing/2014/main" val="1639802655"/>
                    </a:ext>
                  </a:extLst>
                </a:gridCol>
                <a:gridCol w="544251">
                  <a:extLst>
                    <a:ext uri="{9D8B030D-6E8A-4147-A177-3AD203B41FA5}">
                      <a16:colId xmlns:a16="http://schemas.microsoft.com/office/drawing/2014/main" val="1857297429"/>
                    </a:ext>
                  </a:extLst>
                </a:gridCol>
                <a:gridCol w="544251">
                  <a:extLst>
                    <a:ext uri="{9D8B030D-6E8A-4147-A177-3AD203B41FA5}">
                      <a16:colId xmlns:a16="http://schemas.microsoft.com/office/drawing/2014/main" val="2146540293"/>
                    </a:ext>
                  </a:extLst>
                </a:gridCol>
                <a:gridCol w="544251">
                  <a:extLst>
                    <a:ext uri="{9D8B030D-6E8A-4147-A177-3AD203B41FA5}">
                      <a16:colId xmlns:a16="http://schemas.microsoft.com/office/drawing/2014/main" val="650601498"/>
                    </a:ext>
                  </a:extLst>
                </a:gridCol>
                <a:gridCol w="544251">
                  <a:extLst>
                    <a:ext uri="{9D8B030D-6E8A-4147-A177-3AD203B41FA5}">
                      <a16:colId xmlns:a16="http://schemas.microsoft.com/office/drawing/2014/main" val="4224424377"/>
                    </a:ext>
                  </a:extLst>
                </a:gridCol>
                <a:gridCol w="544251">
                  <a:extLst>
                    <a:ext uri="{9D8B030D-6E8A-4147-A177-3AD203B41FA5}">
                      <a16:colId xmlns:a16="http://schemas.microsoft.com/office/drawing/2014/main" val="719217821"/>
                    </a:ext>
                  </a:extLst>
                </a:gridCol>
              </a:tblGrid>
              <a:tr h="327261">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職業</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勤め人</a:t>
                      </a:r>
                      <a:endParaRPr kumimoji="1" lang="en-US" altLang="ja-JP" sz="800" dirty="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8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800" dirty="0">
                          <a:solidFill>
                            <a:schemeClr val="tx1"/>
                          </a:solidFill>
                          <a:latin typeface="ＭＳ Ｐゴシック" panose="020B0600070205080204" pitchFamily="50" charset="-128"/>
                          <a:ea typeface="ＭＳ Ｐゴシック" panose="020B0600070205080204" pitchFamily="50" charset="-128"/>
                        </a:rPr>
                        <a:t>常勤</a:t>
                      </a:r>
                      <a:r>
                        <a:rPr kumimoji="1" lang="en-US" altLang="ja-JP" sz="800"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8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勤め人</a:t>
                      </a:r>
                      <a:r>
                        <a:rPr kumimoji="1" lang="en-US" altLang="ja-JP" sz="800" dirty="0">
                          <a:solidFill>
                            <a:schemeClr val="tx1"/>
                          </a:solidFill>
                          <a:latin typeface="ＭＳ Ｐゴシック" panose="020B0600070205080204" pitchFamily="50" charset="-128"/>
                          <a:ea typeface="ＭＳ Ｐゴシック" panose="020B0600070205080204" pitchFamily="50" charset="-128"/>
                        </a:rPr>
                        <a:t/>
                      </a:r>
                      <a:br>
                        <a:rPr kumimoji="1" lang="en-US" altLang="ja-JP" sz="800" dirty="0">
                          <a:solidFill>
                            <a:schemeClr val="tx1"/>
                          </a:solidFill>
                          <a:latin typeface="ＭＳ Ｐゴシック" panose="020B0600070205080204" pitchFamily="50" charset="-128"/>
                          <a:ea typeface="ＭＳ Ｐゴシック" panose="020B0600070205080204" pitchFamily="50" charset="-128"/>
                        </a:rPr>
                      </a:br>
                      <a:r>
                        <a:rPr kumimoji="1" lang="en-US" altLang="ja-JP" sz="6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600" dirty="0">
                          <a:solidFill>
                            <a:schemeClr val="tx1"/>
                          </a:solidFill>
                          <a:latin typeface="ＭＳ Ｐゴシック" panose="020B0600070205080204" pitchFamily="50" charset="-128"/>
                          <a:ea typeface="ＭＳ Ｐゴシック" panose="020B0600070205080204" pitchFamily="50" charset="-128"/>
                        </a:rPr>
                        <a:t>パート等</a:t>
                      </a:r>
                      <a:r>
                        <a:rPr kumimoji="1" lang="en-US" altLang="ja-JP" sz="600"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自営業</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自由業</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専業主婦・主夫</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無職</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学生</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その他</a:t>
                      </a:r>
                    </a:p>
                  </a:txBody>
                  <a:tcPr anchor="ctr">
                    <a:solidFill>
                      <a:schemeClr val="bg1"/>
                    </a:solidFill>
                  </a:tcPr>
                </a:tc>
                <a:extLst>
                  <a:ext uri="{0D108BD9-81ED-4DB2-BD59-A6C34878D82A}">
                    <a16:rowId xmlns:a16="http://schemas.microsoft.com/office/drawing/2014/main" val="4028328684"/>
                  </a:ext>
                </a:extLst>
              </a:tr>
              <a:tr h="240990">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男性</a:t>
                      </a:r>
                      <a:endParaRPr kumimoji="1" lang="en-US" altLang="ja-JP" sz="8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４４８</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１４４</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６７</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３７</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８</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２１４</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２７</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７</a:t>
                      </a:r>
                    </a:p>
                  </a:txBody>
                  <a:tcPr anchor="ctr">
                    <a:solidFill>
                      <a:schemeClr val="bg1"/>
                    </a:solidFill>
                  </a:tcPr>
                </a:tc>
                <a:extLst>
                  <a:ext uri="{0D108BD9-81ED-4DB2-BD59-A6C34878D82A}">
                    <a16:rowId xmlns:a16="http://schemas.microsoft.com/office/drawing/2014/main" val="2549810771"/>
                  </a:ext>
                </a:extLst>
              </a:tr>
              <a:tr h="240990">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女性</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１９６</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２９２</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２６</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１８</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３６８</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１１９</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２８</a:t>
                      </a:r>
                    </a:p>
                  </a:txBody>
                  <a:tcPr anchor="ctr">
                    <a:solidFill>
                      <a:schemeClr val="bg1"/>
                    </a:solidFill>
                  </a:tcPr>
                </a:tc>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１</a:t>
                      </a:r>
                    </a:p>
                  </a:txBody>
                  <a:tcPr anchor="ctr">
                    <a:solidFill>
                      <a:schemeClr val="bg1"/>
                    </a:solidFill>
                  </a:tcPr>
                </a:tc>
                <a:extLst>
                  <a:ext uri="{0D108BD9-81ED-4DB2-BD59-A6C34878D82A}">
                    <a16:rowId xmlns:a16="http://schemas.microsoft.com/office/drawing/2014/main" val="3309927369"/>
                  </a:ext>
                </a:extLst>
              </a:tr>
              <a:tr h="240990">
                <a:tc>
                  <a:txBody>
                    <a:bodyPr/>
                    <a:lstStyle/>
                    <a:p>
                      <a:pPr algn="ctr"/>
                      <a:r>
                        <a:rPr kumimoji="1" lang="ja-JP" altLang="en-US" sz="800" dirty="0">
                          <a:solidFill>
                            <a:schemeClr val="tx1"/>
                          </a:solidFill>
                          <a:latin typeface="ＭＳ Ｐゴシック" panose="020B0600070205080204" pitchFamily="50" charset="-128"/>
                          <a:ea typeface="ＭＳ Ｐゴシック" panose="020B0600070205080204" pitchFamily="50" charset="-128"/>
                        </a:rPr>
                        <a:t>合計</a:t>
                      </a: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645</a:t>
                      </a:r>
                      <a:r>
                        <a:rPr kumimoji="1" lang="ja-JP" altLang="en-US" sz="6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600" dirty="0">
                          <a:solidFill>
                            <a:schemeClr val="tx1"/>
                          </a:solidFill>
                          <a:latin typeface="ＭＳ Ｐゴシック" panose="020B0600070205080204" pitchFamily="50" charset="-128"/>
                          <a:ea typeface="ＭＳ Ｐゴシック" panose="020B0600070205080204" pitchFamily="50" charset="-128"/>
                        </a:rPr>
                        <a:t>32.1%</a:t>
                      </a:r>
                      <a:r>
                        <a:rPr kumimoji="1" lang="ja-JP" altLang="en-US" sz="600" dirty="0">
                          <a:solidFill>
                            <a:schemeClr val="tx1"/>
                          </a:solidFill>
                          <a:latin typeface="ＭＳ Ｐゴシック" panose="020B0600070205080204" pitchFamily="50" charset="-128"/>
                          <a:ea typeface="ＭＳ Ｐゴシック" panose="020B0600070205080204" pitchFamily="50" charset="-128"/>
                        </a:rPr>
                        <a:t>）</a:t>
                      </a: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439(21.9%)</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93(4.6%)</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56(2.8%)</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377(18.8%)</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335(16.7%)</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55(2.7%)</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tc>
                  <a:txBody>
                    <a:bodyPr/>
                    <a:lstStyle/>
                    <a:p>
                      <a:pPr algn="ctr"/>
                      <a:r>
                        <a:rPr kumimoji="1" lang="en-US" altLang="ja-JP" sz="600" dirty="0">
                          <a:solidFill>
                            <a:schemeClr val="tx1"/>
                          </a:solidFill>
                          <a:latin typeface="ＭＳ Ｐゴシック" panose="020B0600070205080204" pitchFamily="50" charset="-128"/>
                          <a:ea typeface="ＭＳ Ｐゴシック" panose="020B0600070205080204" pitchFamily="50" charset="-128"/>
                        </a:rPr>
                        <a:t>8(0.4%)</a:t>
                      </a:r>
                      <a:endParaRPr kumimoji="1" lang="ja-JP" altLang="en-US" sz="600" dirty="0">
                        <a:solidFill>
                          <a:schemeClr val="tx1"/>
                        </a:solidFill>
                        <a:latin typeface="ＭＳ Ｐゴシック" panose="020B0600070205080204" pitchFamily="50" charset="-128"/>
                        <a:ea typeface="ＭＳ Ｐゴシック" panose="020B0600070205080204" pitchFamily="50" charset="-128"/>
                      </a:endParaRPr>
                    </a:p>
                  </a:txBody>
                  <a:tcPr anchor="ctr">
                    <a:solidFill>
                      <a:schemeClr val="bg1"/>
                    </a:solidFill>
                  </a:tcPr>
                </a:tc>
                <a:extLst>
                  <a:ext uri="{0D108BD9-81ED-4DB2-BD59-A6C34878D82A}">
                    <a16:rowId xmlns:a16="http://schemas.microsoft.com/office/drawing/2014/main" val="3844887699"/>
                  </a:ext>
                </a:extLst>
              </a:tr>
            </a:tbl>
          </a:graphicData>
        </a:graphic>
      </p:graphicFrame>
      <p:sp>
        <p:nvSpPr>
          <p:cNvPr id="18" name="テキスト ボックス 3"/>
          <p:cNvSpPr txBox="1"/>
          <p:nvPr/>
        </p:nvSpPr>
        <p:spPr>
          <a:xfrm>
            <a:off x="8638123" y="74830"/>
            <a:ext cx="1177572" cy="276999"/>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defPPr>
              <a:defRPr lang="ja-JP"/>
            </a:defPPr>
            <a:lvl1pPr algn="l" rtl="0" fontAlgn="base">
              <a:spcBef>
                <a:spcPct val="0"/>
              </a:spcBef>
              <a:spcAft>
                <a:spcPct val="0"/>
              </a:spcAft>
              <a:defRPr kumimoji="1" sz="3400" kern="1200">
                <a:solidFill>
                  <a:schemeClr val="dk1"/>
                </a:solidFill>
                <a:latin typeface="+mn-lt"/>
                <a:ea typeface="+mn-ea"/>
                <a:cs typeface="+mn-cs"/>
              </a:defRPr>
            </a:lvl1pPr>
            <a:lvl2pPr marL="478861" algn="l" rtl="0" fontAlgn="base">
              <a:spcBef>
                <a:spcPct val="0"/>
              </a:spcBef>
              <a:spcAft>
                <a:spcPct val="0"/>
              </a:spcAft>
              <a:defRPr kumimoji="1" sz="3400" kern="1200">
                <a:solidFill>
                  <a:schemeClr val="dk1"/>
                </a:solidFill>
                <a:latin typeface="+mn-lt"/>
                <a:ea typeface="+mn-ea"/>
                <a:cs typeface="+mn-cs"/>
              </a:defRPr>
            </a:lvl2pPr>
            <a:lvl3pPr marL="957722" algn="l" rtl="0" fontAlgn="base">
              <a:spcBef>
                <a:spcPct val="0"/>
              </a:spcBef>
              <a:spcAft>
                <a:spcPct val="0"/>
              </a:spcAft>
              <a:defRPr kumimoji="1" sz="3400" kern="1200">
                <a:solidFill>
                  <a:schemeClr val="dk1"/>
                </a:solidFill>
                <a:latin typeface="+mn-lt"/>
                <a:ea typeface="+mn-ea"/>
                <a:cs typeface="+mn-cs"/>
              </a:defRPr>
            </a:lvl3pPr>
            <a:lvl4pPr marL="1436583" algn="l" rtl="0" fontAlgn="base">
              <a:spcBef>
                <a:spcPct val="0"/>
              </a:spcBef>
              <a:spcAft>
                <a:spcPct val="0"/>
              </a:spcAft>
              <a:defRPr kumimoji="1" sz="3400" kern="1200">
                <a:solidFill>
                  <a:schemeClr val="dk1"/>
                </a:solidFill>
                <a:latin typeface="+mn-lt"/>
                <a:ea typeface="+mn-ea"/>
                <a:cs typeface="+mn-cs"/>
              </a:defRPr>
            </a:lvl4pPr>
            <a:lvl5pPr marL="1915444" algn="l" rtl="0" fontAlgn="base">
              <a:spcBef>
                <a:spcPct val="0"/>
              </a:spcBef>
              <a:spcAft>
                <a:spcPct val="0"/>
              </a:spcAft>
              <a:defRPr kumimoji="1" sz="3400" kern="1200">
                <a:solidFill>
                  <a:schemeClr val="dk1"/>
                </a:solidFill>
                <a:latin typeface="+mn-lt"/>
                <a:ea typeface="+mn-ea"/>
                <a:cs typeface="+mn-cs"/>
              </a:defRPr>
            </a:lvl5pPr>
            <a:lvl6pPr marL="2394306" algn="l" defTabSz="957722" rtl="0" eaLnBrk="1" latinLnBrk="0" hangingPunct="1">
              <a:defRPr kumimoji="1" sz="3400" kern="1200">
                <a:solidFill>
                  <a:schemeClr val="dk1"/>
                </a:solidFill>
                <a:latin typeface="+mn-lt"/>
                <a:ea typeface="+mn-ea"/>
                <a:cs typeface="+mn-cs"/>
              </a:defRPr>
            </a:lvl6pPr>
            <a:lvl7pPr marL="2873167" algn="l" defTabSz="957722" rtl="0" eaLnBrk="1" latinLnBrk="0" hangingPunct="1">
              <a:defRPr kumimoji="1" sz="3400" kern="1200">
                <a:solidFill>
                  <a:schemeClr val="dk1"/>
                </a:solidFill>
                <a:latin typeface="+mn-lt"/>
                <a:ea typeface="+mn-ea"/>
                <a:cs typeface="+mn-cs"/>
              </a:defRPr>
            </a:lvl7pPr>
            <a:lvl8pPr marL="3352028" algn="l" defTabSz="957722" rtl="0" eaLnBrk="1" latinLnBrk="0" hangingPunct="1">
              <a:defRPr kumimoji="1" sz="3400" kern="1200">
                <a:solidFill>
                  <a:schemeClr val="dk1"/>
                </a:solidFill>
                <a:latin typeface="+mn-lt"/>
                <a:ea typeface="+mn-ea"/>
                <a:cs typeface="+mn-cs"/>
              </a:defRPr>
            </a:lvl8pPr>
            <a:lvl9pPr marL="3830888" algn="l" defTabSz="957722" rtl="0" eaLnBrk="1" latinLnBrk="0" hangingPunct="1">
              <a:defRPr kumimoji="1" sz="3400" kern="1200">
                <a:solidFill>
                  <a:schemeClr val="dk1"/>
                </a:solidFill>
                <a:latin typeface="+mn-lt"/>
                <a:ea typeface="+mn-ea"/>
                <a:cs typeface="+mn-cs"/>
              </a:defRPr>
            </a:lvl9pPr>
          </a:lstStyle>
          <a:p>
            <a:pPr algn="ctr"/>
            <a:r>
              <a:rPr kumimoji="1" lang="en-US" altLang="ja-JP" sz="1200" dirty="0">
                <a:latin typeface="UD デジタル 教科書体 N-B" panose="02020700000000000000" pitchFamily="17" charset="-128"/>
                <a:ea typeface="UD デジタル 教科書体 N-B" panose="02020700000000000000" pitchFamily="17" charset="-128"/>
              </a:rPr>
              <a:t>【</a:t>
            </a:r>
            <a:r>
              <a:rPr kumimoji="1" lang="ja-JP" altLang="en-US" sz="1200" dirty="0">
                <a:latin typeface="UD デジタル 教科書体 N-B" panose="02020700000000000000" pitchFamily="17" charset="-128"/>
                <a:ea typeface="UD デジタル 教科書体 N-B" panose="02020700000000000000" pitchFamily="17" charset="-128"/>
              </a:rPr>
              <a:t>資料</a:t>
            </a:r>
            <a:r>
              <a:rPr kumimoji="1" lang="en-US" altLang="ja-JP" sz="1200" dirty="0">
                <a:latin typeface="UD デジタル 教科書体 N-B" panose="02020700000000000000" pitchFamily="17" charset="-128"/>
                <a:ea typeface="UD デジタル 教科書体 N-B" panose="02020700000000000000" pitchFamily="17" charset="-128"/>
              </a:rPr>
              <a:t>3-6】</a:t>
            </a:r>
            <a:endParaRPr kumimoji="1" lang="ja-JP" altLang="en-US" sz="1400" dirty="0">
              <a:latin typeface="UD デジタル 教科書体 N-B" panose="02020700000000000000" pitchFamily="17" charset="-128"/>
              <a:ea typeface="UD デジタル 教科書体 N-B" panose="02020700000000000000" pitchFamily="17" charset="-128"/>
            </a:endParaRPr>
          </a:p>
        </p:txBody>
      </p:sp>
      <p:sp>
        <p:nvSpPr>
          <p:cNvPr id="21" name="テキスト ボックス 20"/>
          <p:cNvSpPr txBox="1"/>
          <p:nvPr/>
        </p:nvSpPr>
        <p:spPr>
          <a:xfrm>
            <a:off x="1794193" y="4111275"/>
            <a:ext cx="1367570" cy="253916"/>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自殺対策の認知度</a:t>
            </a:r>
          </a:p>
        </p:txBody>
      </p:sp>
      <p:sp>
        <p:nvSpPr>
          <p:cNvPr id="22" name="テキスト ボックス 21"/>
          <p:cNvSpPr txBox="1"/>
          <p:nvPr/>
        </p:nvSpPr>
        <p:spPr>
          <a:xfrm>
            <a:off x="7077750" y="4113770"/>
            <a:ext cx="2305318" cy="261610"/>
          </a:xfrm>
          <a:prstGeom prst="rect">
            <a:avLst/>
          </a:prstGeom>
          <a:noFill/>
        </p:spPr>
        <p:txBody>
          <a:bodyPr wrap="square" rtlCol="0">
            <a:spAutoFit/>
          </a:bodyPr>
          <a:lstStyle/>
          <a:p>
            <a:r>
              <a:rPr kumimoji="1" lang="ja-JP" altLang="en-US" sz="1050" b="1" dirty="0" smtClean="0">
                <a:latin typeface="ＭＳ Ｐゴシック" panose="020B0600070205080204" pitchFamily="50" charset="-128"/>
                <a:ea typeface="ＭＳ Ｐゴシック" panose="020B0600070205080204" pitchFamily="50" charset="-128"/>
              </a:rPr>
              <a:t>大阪府相談窓口で知っているもの</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9610947" y="6581001"/>
            <a:ext cx="333375" cy="276999"/>
          </a:xfrm>
          <a:prstGeom prst="rect">
            <a:avLst/>
          </a:prstGeom>
          <a:noFill/>
        </p:spPr>
        <p:txBody>
          <a:bodyPr wrap="square" rtlCol="0">
            <a:spAutoFit/>
          </a:bodyPr>
          <a:lstStyle/>
          <a:p>
            <a:r>
              <a:rPr kumimoji="1" lang="ja-JP" altLang="en-US" sz="1200" dirty="0" smtClean="0"/>
              <a:t>１</a:t>
            </a:r>
            <a:endParaRPr kumimoji="1" lang="ja-JP" altLang="en-US" dirty="0"/>
          </a:p>
        </p:txBody>
      </p:sp>
      <p:sp>
        <p:nvSpPr>
          <p:cNvPr id="23" name="テキスト ボックス 22"/>
          <p:cNvSpPr txBox="1"/>
          <p:nvPr/>
        </p:nvSpPr>
        <p:spPr>
          <a:xfrm>
            <a:off x="3011194" y="4135663"/>
            <a:ext cx="1202663" cy="200055"/>
          </a:xfrm>
          <a:prstGeom prst="rect">
            <a:avLst/>
          </a:prstGeom>
          <a:noFill/>
        </p:spPr>
        <p:txBody>
          <a:bodyPr wrap="square" rtlCol="0">
            <a:spAutoFit/>
          </a:bodyPr>
          <a:lstStyle/>
          <a:p>
            <a:r>
              <a:rPr kumimoji="1" lang="ja-JP" altLang="en-US" sz="700" dirty="0" smtClean="0"/>
              <a:t>（複数回答可）</a:t>
            </a:r>
            <a:endParaRPr kumimoji="1" lang="ja-JP" altLang="en-US" sz="700" dirty="0"/>
          </a:p>
        </p:txBody>
      </p:sp>
      <p:sp>
        <p:nvSpPr>
          <p:cNvPr id="24" name="テキスト ボックス 23"/>
          <p:cNvSpPr txBox="1"/>
          <p:nvPr/>
        </p:nvSpPr>
        <p:spPr>
          <a:xfrm>
            <a:off x="9096461" y="4147584"/>
            <a:ext cx="1202663" cy="200055"/>
          </a:xfrm>
          <a:prstGeom prst="rect">
            <a:avLst/>
          </a:prstGeom>
          <a:noFill/>
        </p:spPr>
        <p:txBody>
          <a:bodyPr wrap="square" rtlCol="0">
            <a:spAutoFit/>
          </a:bodyPr>
          <a:lstStyle/>
          <a:p>
            <a:r>
              <a:rPr kumimoji="1" lang="ja-JP" altLang="en-US" sz="700" dirty="0" smtClean="0"/>
              <a:t>（複数回答可）</a:t>
            </a:r>
            <a:endParaRPr kumimoji="1" lang="ja-JP" altLang="en-US" sz="700" dirty="0"/>
          </a:p>
        </p:txBody>
      </p:sp>
      <p:sp>
        <p:nvSpPr>
          <p:cNvPr id="11" name="テキスト ボックス 10"/>
          <p:cNvSpPr txBox="1"/>
          <p:nvPr/>
        </p:nvSpPr>
        <p:spPr>
          <a:xfrm>
            <a:off x="1136025" y="1956533"/>
            <a:ext cx="4953000" cy="215444"/>
          </a:xfrm>
          <a:prstGeom prst="rect">
            <a:avLst/>
          </a:prstGeom>
          <a:noFill/>
        </p:spPr>
        <p:txBody>
          <a:bodyPr wrap="square" rtlCol="0">
            <a:spAutoFit/>
          </a:bodyPr>
          <a:lstStyle/>
          <a:p>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設定した年代</a:t>
            </a:r>
            <a:r>
              <a:rPr kumimoji="1" lang="ja-JP" altLang="en-US" sz="800" dirty="0">
                <a:latin typeface="ＭＳ Ｐゴシック" panose="020B0600070205080204" pitchFamily="50" charset="-128"/>
                <a:ea typeface="ＭＳ Ｐゴシック" panose="020B0600070205080204" pitchFamily="50" charset="-128"/>
              </a:rPr>
              <a:t>の</a:t>
            </a:r>
            <a:r>
              <a:rPr kumimoji="1" lang="ja-JP" altLang="en-US" sz="800" dirty="0" smtClean="0">
                <a:latin typeface="ＭＳ Ｐゴシック" panose="020B0600070205080204" pitchFamily="50" charset="-128"/>
                <a:ea typeface="ＭＳ Ｐゴシック" panose="020B0600070205080204" pitchFamily="50" charset="-128"/>
              </a:rPr>
              <a:t>割り当て　</a:t>
            </a:r>
            <a:r>
              <a:rPr kumimoji="1" lang="en-US" altLang="ja-JP" sz="800" dirty="0" smtClean="0">
                <a:latin typeface="ＭＳ Ｐゴシック" panose="020B0600070205080204" pitchFamily="50" charset="-128"/>
                <a:ea typeface="ＭＳ Ｐゴシック" panose="020B0600070205080204" pitchFamily="50" charset="-128"/>
              </a:rPr>
              <a:t>30</a:t>
            </a:r>
            <a:r>
              <a:rPr kumimoji="1" lang="ja-JP" altLang="en-US" sz="800" dirty="0">
                <a:latin typeface="ＭＳ Ｐゴシック" panose="020B0600070205080204" pitchFamily="50" charset="-128"/>
                <a:ea typeface="ＭＳ Ｐゴシック" panose="020B0600070205080204" pitchFamily="50" charset="-128"/>
              </a:rPr>
              <a:t>歳未満 </a:t>
            </a:r>
            <a:r>
              <a:rPr kumimoji="1" lang="en-US" altLang="ja-JP" sz="800" dirty="0">
                <a:latin typeface="ＭＳ Ｐゴシック" panose="020B0600070205080204" pitchFamily="50" charset="-128"/>
                <a:ea typeface="ＭＳ Ｐゴシック" panose="020B0600070205080204" pitchFamily="50" charset="-128"/>
              </a:rPr>
              <a:t>15.3%</a:t>
            </a:r>
            <a:r>
              <a:rPr kumimoji="1" lang="ja-JP" altLang="en-US" sz="800" dirty="0" err="1">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30</a:t>
            </a:r>
            <a:r>
              <a:rPr kumimoji="1" lang="ja-JP" altLang="en-US" sz="800" dirty="0">
                <a:latin typeface="ＭＳ Ｐゴシック" panose="020B0600070205080204" pitchFamily="50" charset="-128"/>
                <a:ea typeface="ＭＳ Ｐゴシック" panose="020B0600070205080204" pitchFamily="50" charset="-128"/>
              </a:rPr>
              <a:t>代 </a:t>
            </a:r>
            <a:r>
              <a:rPr kumimoji="1" lang="en-US" altLang="ja-JP" sz="800" dirty="0">
                <a:latin typeface="ＭＳ Ｐゴシック" panose="020B0600070205080204" pitchFamily="50" charset="-128"/>
                <a:ea typeface="ＭＳ Ｐゴシック" panose="020B0600070205080204" pitchFamily="50" charset="-128"/>
              </a:rPr>
              <a:t>13.4%</a:t>
            </a:r>
            <a:r>
              <a:rPr kumimoji="1" lang="ja-JP" altLang="en-US" sz="800" dirty="0" err="1">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40</a:t>
            </a:r>
            <a:r>
              <a:rPr kumimoji="1" lang="ja-JP" altLang="en-US" sz="800" dirty="0">
                <a:latin typeface="ＭＳ Ｐゴシック" panose="020B0600070205080204" pitchFamily="50" charset="-128"/>
                <a:ea typeface="ＭＳ Ｐゴシック" panose="020B0600070205080204" pitchFamily="50" charset="-128"/>
              </a:rPr>
              <a:t>代</a:t>
            </a:r>
            <a:r>
              <a:rPr kumimoji="1" lang="en-US" altLang="ja-JP" sz="800" dirty="0">
                <a:latin typeface="ＭＳ Ｐゴシック" panose="020B0600070205080204" pitchFamily="50" charset="-128"/>
                <a:ea typeface="ＭＳ Ｐゴシック" panose="020B0600070205080204" pitchFamily="50" charset="-128"/>
              </a:rPr>
              <a:t>17.7%</a:t>
            </a:r>
            <a:r>
              <a:rPr kumimoji="1" lang="ja-JP" altLang="en-US" sz="800" dirty="0" err="1">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50</a:t>
            </a:r>
            <a:r>
              <a:rPr kumimoji="1" lang="ja-JP" altLang="en-US" sz="800" dirty="0">
                <a:latin typeface="ＭＳ Ｐゴシック" panose="020B0600070205080204" pitchFamily="50" charset="-128"/>
                <a:ea typeface="ＭＳ Ｐゴシック" panose="020B0600070205080204" pitchFamily="50" charset="-128"/>
              </a:rPr>
              <a:t>代</a:t>
            </a:r>
            <a:r>
              <a:rPr kumimoji="1" lang="en-US" altLang="ja-JP" sz="800" dirty="0">
                <a:latin typeface="ＭＳ Ｐゴシック" panose="020B0600070205080204" pitchFamily="50" charset="-128"/>
                <a:ea typeface="ＭＳ Ｐゴシック" panose="020B0600070205080204" pitchFamily="50" charset="-128"/>
              </a:rPr>
              <a:t>16.3%</a:t>
            </a:r>
            <a:r>
              <a:rPr kumimoji="1" lang="ja-JP" altLang="en-US" sz="800" dirty="0" err="1">
                <a:latin typeface="ＭＳ Ｐゴシック" panose="020B0600070205080204" pitchFamily="50" charset="-128"/>
                <a:ea typeface="ＭＳ Ｐゴシック" panose="020B0600070205080204" pitchFamily="50" charset="-128"/>
              </a:rPr>
              <a:t>、</a:t>
            </a:r>
            <a:r>
              <a:rPr kumimoji="1" lang="en-US" altLang="ja-JP" sz="800" dirty="0">
                <a:latin typeface="ＭＳ Ｐゴシック" panose="020B0600070205080204" pitchFamily="50" charset="-128"/>
                <a:ea typeface="ＭＳ Ｐゴシック" panose="020B0600070205080204" pitchFamily="50" charset="-128"/>
              </a:rPr>
              <a:t>60</a:t>
            </a:r>
            <a:r>
              <a:rPr kumimoji="1" lang="ja-JP" altLang="en-US" sz="800" dirty="0">
                <a:latin typeface="ＭＳ Ｐゴシック" panose="020B0600070205080204" pitchFamily="50" charset="-128"/>
                <a:ea typeface="ＭＳ Ｐゴシック" panose="020B0600070205080204" pitchFamily="50" charset="-128"/>
              </a:rPr>
              <a:t>代以上</a:t>
            </a:r>
            <a:r>
              <a:rPr kumimoji="1" lang="en-US" altLang="ja-JP" sz="800" dirty="0">
                <a:latin typeface="ＭＳ Ｐゴシック" panose="020B0600070205080204" pitchFamily="50" charset="-128"/>
                <a:ea typeface="ＭＳ Ｐゴシック" panose="020B0600070205080204" pitchFamily="50" charset="-128"/>
              </a:rPr>
              <a:t>37.3</a:t>
            </a:r>
            <a:r>
              <a:rPr kumimoji="1" lang="en-US" altLang="ja-JP" sz="800" dirty="0" smtClean="0">
                <a:latin typeface="ＭＳ Ｐゴシック" panose="020B0600070205080204" pitchFamily="50" charset="-128"/>
                <a:ea typeface="ＭＳ Ｐゴシック" panose="020B0600070205080204" pitchFamily="50" charset="-128"/>
              </a:rPr>
              <a:t>%</a:t>
            </a:r>
            <a:endParaRPr kumimoji="1" lang="ja-JP" altLang="en-US" sz="800" dirty="0"/>
          </a:p>
        </p:txBody>
      </p:sp>
    </p:spTree>
    <p:extLst>
      <p:ext uri="{BB962C8B-B14F-4D97-AF65-F5344CB8AC3E}">
        <p14:creationId xmlns:p14="http://schemas.microsoft.com/office/powerpoint/2010/main" val="3737505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1519294" y="3540855"/>
            <a:ext cx="2305318" cy="261610"/>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悩みやストレスの原因</a:t>
            </a:r>
          </a:p>
        </p:txBody>
      </p:sp>
      <p:graphicFrame>
        <p:nvGraphicFramePr>
          <p:cNvPr id="14" name="グラフ 13">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3650969261"/>
              </p:ext>
            </p:extLst>
          </p:nvPr>
        </p:nvGraphicFramePr>
        <p:xfrm>
          <a:off x="4759404" y="1795162"/>
          <a:ext cx="4938388" cy="59703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グラフ 21"/>
          <p:cNvGraphicFramePr>
            <a:graphicFrameLocks/>
          </p:cNvGraphicFramePr>
          <p:nvPr>
            <p:extLst>
              <p:ext uri="{D42A27DB-BD31-4B8C-83A1-F6EECF244321}">
                <p14:modId xmlns:p14="http://schemas.microsoft.com/office/powerpoint/2010/main" val="648893514"/>
              </p:ext>
            </p:extLst>
          </p:nvPr>
        </p:nvGraphicFramePr>
        <p:xfrm>
          <a:off x="-2173328" y="1638337"/>
          <a:ext cx="7688688" cy="2110663"/>
        </p:xfrm>
        <a:graphic>
          <a:graphicData uri="http://schemas.openxmlformats.org/drawingml/2006/chart">
            <c:chart xmlns:c="http://schemas.openxmlformats.org/drawingml/2006/chart" xmlns:r="http://schemas.openxmlformats.org/officeDocument/2006/relationships" r:id="rId3"/>
          </a:graphicData>
        </a:graphic>
      </p:graphicFrame>
      <p:sp>
        <p:nvSpPr>
          <p:cNvPr id="4" name="タイトル 1"/>
          <p:cNvSpPr txBox="1">
            <a:spLocks/>
          </p:cNvSpPr>
          <p:nvPr/>
        </p:nvSpPr>
        <p:spPr>
          <a:xfrm>
            <a:off x="0" y="11869"/>
            <a:ext cx="9906000" cy="41856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800" b="1" dirty="0">
                <a:solidFill>
                  <a:schemeClr val="bg1"/>
                </a:solidFill>
                <a:latin typeface="ＭＳ Ｐゴシック" panose="020B0600070205080204" pitchFamily="50" charset="-128"/>
                <a:ea typeface="ＭＳ Ｐゴシック" panose="020B0600070205080204" pitchFamily="50" charset="-128"/>
              </a:rPr>
              <a:t>大阪府自殺対策に関する意識調査 </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r>
              <a:rPr lang="ja-JP" altLang="en-US" sz="1800" b="1" dirty="0">
                <a:solidFill>
                  <a:schemeClr val="bg1"/>
                </a:solidFill>
                <a:latin typeface="ＭＳ Ｐゴシック" panose="020B0600070205080204" pitchFamily="50" charset="-128"/>
                <a:ea typeface="ＭＳ Ｐゴシック" panose="020B0600070205080204" pitchFamily="50" charset="-128"/>
              </a:rPr>
              <a:t>概要版</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endParaRPr lang="ja-JP" altLang="en-US" sz="1800" b="1" dirty="0">
              <a:solidFill>
                <a:schemeClr val="bg1"/>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141668" y="791556"/>
            <a:ext cx="9556124" cy="769441"/>
          </a:xfrm>
          <a:prstGeom prst="rect">
            <a:avLst/>
          </a:prstGeom>
          <a:solidFill>
            <a:schemeClr val="accent1">
              <a:lumMod val="20000"/>
              <a:lumOff val="80000"/>
            </a:schemeClr>
          </a:solid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〇「相談や助けを求めることへのためらい」については</a:t>
            </a:r>
            <a:r>
              <a:rPr kumimoji="1" lang="ja-JP" altLang="en-US" sz="1100" dirty="0" smtClean="0">
                <a:latin typeface="ＭＳ Ｐゴシック" panose="020B0600070205080204" pitchFamily="50" charset="-128"/>
                <a:ea typeface="ＭＳ Ｐゴシック" panose="020B0600070205080204" pitchFamily="50" charset="-128"/>
              </a:rPr>
              <a:t>、男女ともに「</a:t>
            </a:r>
            <a:r>
              <a:rPr kumimoji="1" lang="ja-JP" altLang="en-US" sz="1100" dirty="0">
                <a:latin typeface="ＭＳ Ｐゴシック" panose="020B0600070205080204" pitchFamily="50" charset="-128"/>
                <a:ea typeface="ＭＳ Ｐゴシック" panose="020B0600070205080204" pitchFamily="50" charset="-128"/>
              </a:rPr>
              <a:t>どちらかというとそう思う」が</a:t>
            </a:r>
            <a:r>
              <a:rPr kumimoji="1" lang="ja-JP" altLang="en-US" sz="1100" dirty="0" smtClean="0">
                <a:latin typeface="ＭＳ Ｐゴシック" panose="020B0600070205080204" pitchFamily="50" charset="-128"/>
                <a:ea typeface="ＭＳ Ｐゴシック" panose="020B0600070205080204" pitchFamily="50" charset="-128"/>
              </a:rPr>
              <a:t>最も高く、</a:t>
            </a:r>
            <a:r>
              <a:rPr kumimoji="1" lang="ja-JP" altLang="en-US" sz="1100" dirty="0">
                <a:latin typeface="ＭＳ Ｐゴシック" panose="020B0600070205080204" pitchFamily="50" charset="-128"/>
                <a:ea typeface="ＭＳ Ｐゴシック" panose="020B0600070205080204" pitchFamily="50" charset="-128"/>
              </a:rPr>
              <a:t>「そう思う」と合わせると全体の約半数を占める</a:t>
            </a:r>
            <a:r>
              <a:rPr kumimoji="1" lang="ja-JP" altLang="en-US" sz="1100" dirty="0" smtClean="0">
                <a:latin typeface="ＭＳ Ｐゴシック" panose="020B0600070205080204" pitchFamily="50" charset="-128"/>
                <a:ea typeface="ＭＳ Ｐゴシック" panose="020B0600070205080204" pitchFamily="50" charset="-128"/>
              </a:rPr>
              <a:t>。</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ja-JP" altLang="en-US" sz="1100" dirty="0">
                <a:latin typeface="ＭＳ Ｐゴシック" panose="020B0600070205080204" pitchFamily="50" charset="-128"/>
                <a:ea typeface="ＭＳ Ｐゴシック" panose="020B0600070205080204" pitchFamily="50" charset="-128"/>
              </a:rPr>
              <a:t>　 また</a:t>
            </a:r>
            <a:r>
              <a:rPr kumimoji="1" lang="ja-JP" altLang="en-US" sz="1100" dirty="0" smtClean="0">
                <a:latin typeface="ＭＳ Ｐゴシック" panose="020B0600070205080204" pitchFamily="50" charset="-128"/>
                <a:ea typeface="ＭＳ Ｐゴシック" panose="020B0600070205080204" pitchFamily="50" charset="-128"/>
              </a:rPr>
              <a:t>、女性に比べて男性の方がためらいを感じる割合が高い。</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〇「相談や助けを求めることにためらいを感じる理由」としては、男女ともに「悩みを話すことに抵抗を感じるから」が最も高い。</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〇</a:t>
            </a:r>
            <a:r>
              <a:rPr kumimoji="1" lang="ja-JP" altLang="en-US" sz="1100" dirty="0">
                <a:latin typeface="ＭＳ Ｐゴシック" panose="020B0600070205080204" pitchFamily="50" charset="-128"/>
                <a:ea typeface="ＭＳ Ｐゴシック" panose="020B0600070205080204" pitchFamily="50" charset="-128"/>
              </a:rPr>
              <a:t>「悩みやストレスの原因」としては、男性が「勤務問題」、女性が「家庭問題」が</a:t>
            </a:r>
            <a:r>
              <a:rPr kumimoji="1" lang="ja-JP" altLang="en-US" sz="1100" dirty="0" smtClean="0">
                <a:latin typeface="ＭＳ Ｐゴシック" panose="020B0600070205080204" pitchFamily="50" charset="-128"/>
                <a:ea typeface="ＭＳ Ｐゴシック" panose="020B0600070205080204" pitchFamily="50" charset="-128"/>
              </a:rPr>
              <a:t>最も</a:t>
            </a:r>
            <a:r>
              <a:rPr kumimoji="1" lang="ja-JP" altLang="en-US" sz="1100" dirty="0">
                <a:latin typeface="ＭＳ Ｐゴシック" panose="020B0600070205080204" pitchFamily="50" charset="-128"/>
                <a:ea typeface="ＭＳ Ｐゴシック" panose="020B0600070205080204" pitchFamily="50" charset="-128"/>
              </a:rPr>
              <a:t>高く</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男女合わせると「勤務問題」が最多</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　</a:t>
            </a:r>
          </a:p>
        </p:txBody>
      </p:sp>
      <p:sp>
        <p:nvSpPr>
          <p:cNvPr id="20" name="テキスト ボックス 19"/>
          <p:cNvSpPr txBox="1"/>
          <p:nvPr/>
        </p:nvSpPr>
        <p:spPr>
          <a:xfrm>
            <a:off x="77274" y="514909"/>
            <a:ext cx="3618963" cy="286379"/>
          </a:xfrm>
          <a:prstGeom prst="rect">
            <a:avLst/>
          </a:prstGeom>
          <a:solidFill>
            <a:srgbClr val="0070C0"/>
          </a:solidFill>
        </p:spPr>
        <p:txBody>
          <a:bodyPr wrap="square" rtlCol="0">
            <a:spAutoFit/>
          </a:bodyP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主な調査結果② （悩みやストレスに関すること）</a:t>
            </a:r>
          </a:p>
        </p:txBody>
      </p:sp>
      <p:graphicFrame>
        <p:nvGraphicFramePr>
          <p:cNvPr id="24" name="グラフ 23"/>
          <p:cNvGraphicFramePr>
            <a:graphicFrameLocks/>
          </p:cNvGraphicFramePr>
          <p:nvPr>
            <p:extLst>
              <p:ext uri="{D42A27DB-BD31-4B8C-83A1-F6EECF244321}">
                <p14:modId xmlns:p14="http://schemas.microsoft.com/office/powerpoint/2010/main" val="2058661123"/>
              </p:ext>
            </p:extLst>
          </p:nvPr>
        </p:nvGraphicFramePr>
        <p:xfrm>
          <a:off x="-2266682" y="3553289"/>
          <a:ext cx="6851561" cy="3568728"/>
        </p:xfrm>
        <a:graphic>
          <a:graphicData uri="http://schemas.openxmlformats.org/drawingml/2006/chart">
            <c:chart xmlns:c="http://schemas.openxmlformats.org/drawingml/2006/chart" xmlns:r="http://schemas.openxmlformats.org/officeDocument/2006/relationships" r:id="rId4"/>
          </a:graphicData>
        </a:graphic>
      </p:graphicFrame>
      <p:sp>
        <p:nvSpPr>
          <p:cNvPr id="26" name="テキスト ボックス 25"/>
          <p:cNvSpPr txBox="1"/>
          <p:nvPr/>
        </p:nvSpPr>
        <p:spPr>
          <a:xfrm>
            <a:off x="6025359" y="1795162"/>
            <a:ext cx="3162434" cy="253916"/>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相談や助けを求めることにためらいを感じる理由</a:t>
            </a:r>
          </a:p>
        </p:txBody>
      </p:sp>
      <p:sp>
        <p:nvSpPr>
          <p:cNvPr id="11" name="テキスト ボックス 10"/>
          <p:cNvSpPr txBox="1"/>
          <p:nvPr/>
        </p:nvSpPr>
        <p:spPr>
          <a:xfrm>
            <a:off x="9607629" y="6581001"/>
            <a:ext cx="333375" cy="276999"/>
          </a:xfrm>
          <a:prstGeom prst="rect">
            <a:avLst/>
          </a:prstGeom>
          <a:noFill/>
        </p:spPr>
        <p:txBody>
          <a:bodyPr wrap="square" rtlCol="0">
            <a:spAutoFit/>
          </a:bodyPr>
          <a:lstStyle/>
          <a:p>
            <a:r>
              <a:rPr kumimoji="1" lang="ja-JP" altLang="en-US" sz="1200" dirty="0"/>
              <a:t>２</a:t>
            </a:r>
            <a:endParaRPr kumimoji="1" lang="ja-JP" altLang="en-US" dirty="0"/>
          </a:p>
        </p:txBody>
      </p:sp>
    </p:spTree>
    <p:extLst>
      <p:ext uri="{BB962C8B-B14F-4D97-AF65-F5344CB8AC3E}">
        <p14:creationId xmlns:p14="http://schemas.microsoft.com/office/powerpoint/2010/main" val="2665953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a:extLst>
              <a:ext uri="{FF2B5EF4-FFF2-40B4-BE49-F238E27FC236}">
                <a16:creationId xmlns:a16="http://schemas.microsoft.com/office/drawing/2014/main" id="{90DB1296-7F1F-4469-B796-CAE8BBE9D35F}"/>
              </a:ext>
            </a:extLst>
          </p:cNvPr>
          <p:cNvGraphicFramePr>
            <a:graphicFrameLocks/>
          </p:cNvGraphicFramePr>
          <p:nvPr>
            <p:extLst>
              <p:ext uri="{D42A27DB-BD31-4B8C-83A1-F6EECF244321}">
                <p14:modId xmlns:p14="http://schemas.microsoft.com/office/powerpoint/2010/main" val="3525476856"/>
              </p:ext>
            </p:extLst>
          </p:nvPr>
        </p:nvGraphicFramePr>
        <p:xfrm>
          <a:off x="-1781596" y="1272556"/>
          <a:ext cx="6921907" cy="18509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a:extLst>
              <a:ext uri="{FF2B5EF4-FFF2-40B4-BE49-F238E27FC236}">
                <a16:creationId xmlns:a16="http://schemas.microsoft.com/office/drawing/2014/main" id="{00000000-0008-0000-0700-00000D000000}"/>
              </a:ext>
            </a:extLst>
          </p:cNvPr>
          <p:cNvGraphicFramePr>
            <a:graphicFrameLocks/>
          </p:cNvGraphicFramePr>
          <p:nvPr>
            <p:extLst>
              <p:ext uri="{D42A27DB-BD31-4B8C-83A1-F6EECF244321}">
                <p14:modId xmlns:p14="http://schemas.microsoft.com/office/powerpoint/2010/main" val="916113843"/>
              </p:ext>
            </p:extLst>
          </p:nvPr>
        </p:nvGraphicFramePr>
        <p:xfrm>
          <a:off x="-1627201" y="2665767"/>
          <a:ext cx="6808651" cy="21342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グラフ 10"/>
          <p:cNvGraphicFramePr>
            <a:graphicFrameLocks/>
          </p:cNvGraphicFramePr>
          <p:nvPr>
            <p:extLst>
              <p:ext uri="{D42A27DB-BD31-4B8C-83A1-F6EECF244321}">
                <p14:modId xmlns:p14="http://schemas.microsoft.com/office/powerpoint/2010/main" val="3128030629"/>
              </p:ext>
            </p:extLst>
          </p:nvPr>
        </p:nvGraphicFramePr>
        <p:xfrm>
          <a:off x="4209817" y="1897313"/>
          <a:ext cx="6159893" cy="53087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グラフ 11"/>
          <p:cNvGraphicFramePr>
            <a:graphicFrameLocks/>
          </p:cNvGraphicFramePr>
          <p:nvPr>
            <p:extLst>
              <p:ext uri="{D42A27DB-BD31-4B8C-83A1-F6EECF244321}">
                <p14:modId xmlns:p14="http://schemas.microsoft.com/office/powerpoint/2010/main" val="613758578"/>
              </p:ext>
            </p:extLst>
          </p:nvPr>
        </p:nvGraphicFramePr>
        <p:xfrm>
          <a:off x="-493666" y="4771164"/>
          <a:ext cx="5413396" cy="2086836"/>
        </p:xfrm>
        <a:graphic>
          <a:graphicData uri="http://schemas.openxmlformats.org/drawingml/2006/chart">
            <c:chart xmlns:c="http://schemas.openxmlformats.org/drawingml/2006/chart" xmlns:r="http://schemas.openxmlformats.org/officeDocument/2006/relationships" r:id="rId5"/>
          </a:graphicData>
        </a:graphic>
      </p:graphicFrame>
      <p:sp>
        <p:nvSpPr>
          <p:cNvPr id="4" name="タイトル 1"/>
          <p:cNvSpPr txBox="1">
            <a:spLocks/>
          </p:cNvSpPr>
          <p:nvPr/>
        </p:nvSpPr>
        <p:spPr>
          <a:xfrm>
            <a:off x="0" y="11869"/>
            <a:ext cx="9906000" cy="41856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800" b="1" dirty="0">
                <a:solidFill>
                  <a:schemeClr val="bg1"/>
                </a:solidFill>
                <a:latin typeface="ＭＳ Ｐゴシック" panose="020B0600070205080204" pitchFamily="50" charset="-128"/>
                <a:ea typeface="ＭＳ Ｐゴシック" panose="020B0600070205080204" pitchFamily="50" charset="-128"/>
              </a:rPr>
              <a:t>大阪府自殺対策に関する意識調査 </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r>
              <a:rPr lang="ja-JP" altLang="en-US" sz="1800" b="1" dirty="0">
                <a:solidFill>
                  <a:schemeClr val="bg1"/>
                </a:solidFill>
                <a:latin typeface="ＭＳ Ｐゴシック" panose="020B0600070205080204" pitchFamily="50" charset="-128"/>
                <a:ea typeface="ＭＳ Ｐゴシック" panose="020B0600070205080204" pitchFamily="50" charset="-128"/>
              </a:rPr>
              <a:t>概要版</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endParaRPr lang="ja-JP" altLang="en-US" sz="1800" b="1" dirty="0">
              <a:solidFill>
                <a:schemeClr val="bg1"/>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141668" y="791556"/>
            <a:ext cx="9556124" cy="769441"/>
          </a:xfrm>
          <a:prstGeom prst="rect">
            <a:avLst/>
          </a:prstGeom>
          <a:solidFill>
            <a:schemeClr val="accent1">
              <a:lumMod val="20000"/>
              <a:lumOff val="80000"/>
            </a:schemeClr>
          </a:solid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〇「</a:t>
            </a:r>
            <a:r>
              <a:rPr kumimoji="1" lang="ja-JP" altLang="en-US" sz="1100" dirty="0">
                <a:latin typeface="ＭＳ Ｐゴシック" panose="020B0600070205080204" pitchFamily="50" charset="-128"/>
                <a:ea typeface="ＭＳ Ｐゴシック" panose="020B0600070205080204" pitchFamily="50" charset="-128"/>
              </a:rPr>
              <a:t>悩みやストレスの原因として新型コロナ感染症拡大の影響」を確認したところ</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影響があったと思う」と</a:t>
            </a:r>
            <a:r>
              <a:rPr kumimoji="1" lang="ja-JP" altLang="en-US" sz="1100" dirty="0" smtClean="0">
                <a:latin typeface="ＭＳ Ｐゴシック" panose="020B0600070205080204" pitchFamily="50" charset="-128"/>
                <a:ea typeface="ＭＳ Ｐゴシック" panose="020B0600070205080204" pitchFamily="50" charset="-128"/>
              </a:rPr>
              <a:t>回答したのは約</a:t>
            </a:r>
            <a:r>
              <a:rPr kumimoji="1" lang="en-US" altLang="ja-JP" sz="1100" dirty="0" smtClean="0">
                <a:latin typeface="ＭＳ Ｐゴシック" panose="020B0600070205080204" pitchFamily="50" charset="-128"/>
                <a:ea typeface="ＭＳ Ｐゴシック" panose="020B0600070205080204" pitchFamily="50" charset="-128"/>
              </a:rPr>
              <a:t>2</a:t>
            </a:r>
            <a:r>
              <a:rPr kumimoji="1" lang="ja-JP" altLang="en-US" sz="1100" dirty="0" smtClean="0">
                <a:latin typeface="ＭＳ Ｐゴシック" panose="020B0600070205080204" pitchFamily="50" charset="-128"/>
                <a:ea typeface="ＭＳ Ｐゴシック" panose="020B0600070205080204" pitchFamily="50" charset="-128"/>
              </a:rPr>
              <a:t>割。</a:t>
            </a:r>
            <a:endParaRPr kumimoji="1" lang="ja-JP" altLang="en-US" sz="1100" dirty="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　　年代別では</a:t>
            </a:r>
            <a:r>
              <a:rPr kumimoji="1" lang="en-US" altLang="ja-JP" sz="1100" dirty="0" smtClean="0">
                <a:latin typeface="ＭＳ Ｐゴシック" panose="020B0600070205080204" pitchFamily="50" charset="-128"/>
                <a:ea typeface="ＭＳ Ｐゴシック" panose="020B0600070205080204" pitchFamily="50" charset="-128"/>
              </a:rPr>
              <a:t>30</a:t>
            </a:r>
            <a:r>
              <a:rPr kumimoji="1" lang="ja-JP" altLang="en-US" sz="1100" dirty="0" smtClean="0">
                <a:latin typeface="ＭＳ Ｐゴシック" panose="020B0600070205080204" pitchFamily="50" charset="-128"/>
                <a:ea typeface="ＭＳ Ｐゴシック" panose="020B0600070205080204" pitchFamily="50" charset="-128"/>
              </a:rPr>
              <a:t>歳未満が他の年代よりやや</a:t>
            </a:r>
            <a:r>
              <a:rPr kumimoji="1" lang="ja-JP" altLang="en-US" sz="1100" dirty="0">
                <a:latin typeface="ＭＳ Ｐゴシック" panose="020B0600070205080204" pitchFamily="50" charset="-128"/>
                <a:ea typeface="ＭＳ Ｐゴシック" panose="020B0600070205080204" pitchFamily="50" charset="-128"/>
              </a:rPr>
              <a:t>高い</a:t>
            </a:r>
            <a:r>
              <a:rPr kumimoji="1" lang="ja-JP" altLang="en-US" sz="1100" dirty="0" smtClean="0">
                <a:latin typeface="ＭＳ Ｐゴシック" panose="020B0600070205080204" pitchFamily="50" charset="-128"/>
                <a:ea typeface="ＭＳ Ｐゴシック" panose="020B0600070205080204" pitchFamily="50" charset="-128"/>
              </a:rPr>
              <a:t>。</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〇悩み</a:t>
            </a:r>
            <a:r>
              <a:rPr kumimoji="1" lang="ja-JP" altLang="en-US" sz="1100" dirty="0">
                <a:latin typeface="ＭＳ Ｐゴシック" panose="020B0600070205080204" pitchFamily="50" charset="-128"/>
                <a:ea typeface="ＭＳ Ｐゴシック" panose="020B0600070205080204" pitchFamily="50" charset="-128"/>
              </a:rPr>
              <a:t>やストレスの原因として新型コロナ感染症拡大の「影響があったと思う」の原因としては、男女ともに「趣味や娯楽がしにくくなった」が最多</a:t>
            </a:r>
            <a:r>
              <a:rPr kumimoji="1" lang="ja-JP" altLang="en-US" sz="1100" dirty="0" smtClean="0">
                <a:latin typeface="ＭＳ Ｐゴシック" panose="020B0600070205080204" pitchFamily="50" charset="-128"/>
                <a:ea typeface="ＭＳ Ｐゴシック" panose="020B0600070205080204" pitchFamily="50" charset="-128"/>
              </a:rPr>
              <a:t>。</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〇</a:t>
            </a:r>
            <a:r>
              <a:rPr kumimoji="1" lang="ja-JP" altLang="en-US" sz="1100" dirty="0">
                <a:latin typeface="ＭＳ Ｐゴシック" panose="020B0600070205080204" pitchFamily="50" charset="-128"/>
                <a:ea typeface="ＭＳ Ｐゴシック" panose="020B0600070205080204" pitchFamily="50" charset="-128"/>
              </a:rPr>
              <a:t>「最も影響を受けた時期」としては、「令和</a:t>
            </a:r>
            <a:r>
              <a:rPr kumimoji="1" lang="en-US" altLang="ja-JP" sz="1100" dirty="0">
                <a:latin typeface="ＭＳ Ｐゴシック" panose="020B0600070205080204" pitchFamily="50" charset="-128"/>
                <a:ea typeface="ＭＳ Ｐゴシック" panose="020B0600070205080204" pitchFamily="50" charset="-128"/>
              </a:rPr>
              <a:t>2</a:t>
            </a:r>
            <a:r>
              <a:rPr kumimoji="1" lang="ja-JP" altLang="en-US" sz="1100" dirty="0">
                <a:latin typeface="ＭＳ Ｐゴシック" panose="020B0600070205080204" pitchFamily="50" charset="-128"/>
                <a:ea typeface="ＭＳ Ｐゴシック" panose="020B0600070205080204" pitchFamily="50" charset="-128"/>
              </a:rPr>
              <a:t>年</a:t>
            </a:r>
            <a:r>
              <a:rPr kumimoji="1" lang="en-US" altLang="ja-JP" sz="1100" dirty="0">
                <a:latin typeface="ＭＳ Ｐゴシック" panose="020B0600070205080204" pitchFamily="50" charset="-128"/>
                <a:ea typeface="ＭＳ Ｐゴシック" panose="020B0600070205080204" pitchFamily="50" charset="-128"/>
              </a:rPr>
              <a:t>1</a:t>
            </a:r>
            <a:r>
              <a:rPr kumimoji="1" lang="ja-JP" altLang="en-US" sz="1100" dirty="0">
                <a:latin typeface="ＭＳ Ｐゴシック" panose="020B0600070205080204" pitchFamily="50" charset="-128"/>
                <a:ea typeface="ＭＳ Ｐゴシック" panose="020B0600070205080204" pitchFamily="50" charset="-128"/>
              </a:rPr>
              <a:t>～</a:t>
            </a:r>
            <a:r>
              <a:rPr kumimoji="1" lang="en-US" altLang="ja-JP" sz="1100" dirty="0">
                <a:latin typeface="ＭＳ Ｐゴシック" panose="020B0600070205080204" pitchFamily="50" charset="-128"/>
                <a:ea typeface="ＭＳ Ｐゴシック" panose="020B0600070205080204" pitchFamily="50" charset="-128"/>
              </a:rPr>
              <a:t>5</a:t>
            </a:r>
            <a:r>
              <a:rPr kumimoji="1" lang="ja-JP" altLang="en-US" sz="1100" dirty="0">
                <a:latin typeface="ＭＳ Ｐゴシック" panose="020B0600070205080204" pitchFamily="50" charset="-128"/>
                <a:ea typeface="ＭＳ Ｐゴシック" panose="020B0600070205080204" pitchFamily="50" charset="-128"/>
              </a:rPr>
              <a:t>月頃」を回答した者が最多</a:t>
            </a:r>
            <a:r>
              <a:rPr kumimoji="1" lang="ja-JP" altLang="en-US" sz="1100" dirty="0" smtClean="0">
                <a:latin typeface="ＭＳ Ｐゴシック" panose="020B0600070205080204" pitchFamily="50" charset="-128"/>
                <a:ea typeface="ＭＳ Ｐゴシック" panose="020B0600070205080204" pitchFamily="50" charset="-128"/>
              </a:rPr>
              <a:t>。</a:t>
            </a:r>
            <a:endParaRPr kumimoji="1" lang="en-US" altLang="ja-JP" sz="1100"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77274" y="514909"/>
            <a:ext cx="3618963" cy="286379"/>
          </a:xfrm>
          <a:prstGeom prst="rect">
            <a:avLst/>
          </a:prstGeom>
          <a:solidFill>
            <a:srgbClr val="0070C0"/>
          </a:solidFill>
        </p:spPr>
        <p:txBody>
          <a:bodyPr wrap="square" rtlCol="0">
            <a:spAutoFit/>
          </a:bodyP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主な調査結果② （悩みやストレスに関すること）</a:t>
            </a:r>
          </a:p>
        </p:txBody>
      </p:sp>
      <p:sp>
        <p:nvSpPr>
          <p:cNvPr id="15" name="テキスト ボックス 14"/>
          <p:cNvSpPr txBox="1"/>
          <p:nvPr/>
        </p:nvSpPr>
        <p:spPr>
          <a:xfrm>
            <a:off x="470223" y="4710674"/>
            <a:ext cx="2305318" cy="261610"/>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最も影響を受けた時期</a:t>
            </a:r>
          </a:p>
        </p:txBody>
      </p:sp>
      <p:sp>
        <p:nvSpPr>
          <p:cNvPr id="16" name="テキスト ボックス 15"/>
          <p:cNvSpPr txBox="1"/>
          <p:nvPr/>
        </p:nvSpPr>
        <p:spPr>
          <a:xfrm>
            <a:off x="5607097" y="1751171"/>
            <a:ext cx="4298903" cy="253916"/>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新型コロナ感染症拡大の影響による悩みやストレスの原因</a:t>
            </a:r>
          </a:p>
        </p:txBody>
      </p:sp>
      <p:sp>
        <p:nvSpPr>
          <p:cNvPr id="18" name="テキスト ボックス 9">
            <a:extLst>
              <a:ext uri="{FF2B5EF4-FFF2-40B4-BE49-F238E27FC236}">
                <a16:creationId xmlns:a16="http://schemas.microsoft.com/office/drawing/2014/main" id="{695CCA2C-3A2E-4DED-A925-4948FE41CEC3}"/>
              </a:ext>
            </a:extLst>
          </p:cNvPr>
          <p:cNvSpPr txBox="1"/>
          <p:nvPr/>
        </p:nvSpPr>
        <p:spPr>
          <a:xfrm>
            <a:off x="308373" y="1766173"/>
            <a:ext cx="4114800" cy="238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50" b="1" dirty="0">
                <a:latin typeface="ＭＳ Ｐゴシック" panose="020B0600070205080204" pitchFamily="50" charset="-128"/>
                <a:ea typeface="ＭＳ Ｐゴシック" panose="020B0600070205080204" pitchFamily="50" charset="-128"/>
              </a:rPr>
              <a:t>悩みやストレスの原因として新型コロナ感染症拡大の影響の有無</a:t>
            </a:r>
          </a:p>
        </p:txBody>
      </p:sp>
      <p:sp>
        <p:nvSpPr>
          <p:cNvPr id="13" name="テキスト ボックス 12"/>
          <p:cNvSpPr txBox="1"/>
          <p:nvPr/>
        </p:nvSpPr>
        <p:spPr>
          <a:xfrm>
            <a:off x="9572625" y="6581001"/>
            <a:ext cx="333375" cy="276999"/>
          </a:xfrm>
          <a:prstGeom prst="rect">
            <a:avLst/>
          </a:prstGeom>
          <a:noFill/>
        </p:spPr>
        <p:txBody>
          <a:bodyPr wrap="square" rtlCol="0">
            <a:spAutoFit/>
          </a:bodyPr>
          <a:lstStyle/>
          <a:p>
            <a:r>
              <a:rPr kumimoji="1" lang="ja-JP" altLang="en-US" sz="1200" dirty="0"/>
              <a:t>３</a:t>
            </a:r>
            <a:endParaRPr kumimoji="1" lang="ja-JP" altLang="en-US" dirty="0"/>
          </a:p>
        </p:txBody>
      </p:sp>
      <p:sp>
        <p:nvSpPr>
          <p:cNvPr id="14" name="テキスト ボックス 13"/>
          <p:cNvSpPr txBox="1"/>
          <p:nvPr/>
        </p:nvSpPr>
        <p:spPr>
          <a:xfrm>
            <a:off x="8935192" y="1813299"/>
            <a:ext cx="1202663" cy="200055"/>
          </a:xfrm>
          <a:prstGeom prst="rect">
            <a:avLst/>
          </a:prstGeom>
          <a:noFill/>
        </p:spPr>
        <p:txBody>
          <a:bodyPr wrap="square" rtlCol="0">
            <a:spAutoFit/>
          </a:bodyPr>
          <a:lstStyle/>
          <a:p>
            <a:r>
              <a:rPr kumimoji="1" lang="ja-JP" altLang="en-US" sz="700" dirty="0" smtClean="0"/>
              <a:t>（複数回答可）</a:t>
            </a:r>
            <a:endParaRPr kumimoji="1" lang="ja-JP" altLang="en-US" sz="700" dirty="0"/>
          </a:p>
        </p:txBody>
      </p:sp>
    </p:spTree>
    <p:extLst>
      <p:ext uri="{BB962C8B-B14F-4D97-AF65-F5344CB8AC3E}">
        <p14:creationId xmlns:p14="http://schemas.microsoft.com/office/powerpoint/2010/main" val="691142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グラフ 23"/>
          <p:cNvGraphicFramePr>
            <a:graphicFrameLocks/>
          </p:cNvGraphicFramePr>
          <p:nvPr>
            <p:extLst>
              <p:ext uri="{D42A27DB-BD31-4B8C-83A1-F6EECF244321}">
                <p14:modId xmlns:p14="http://schemas.microsoft.com/office/powerpoint/2010/main" val="2012918818"/>
              </p:ext>
            </p:extLst>
          </p:nvPr>
        </p:nvGraphicFramePr>
        <p:xfrm>
          <a:off x="3588644" y="1422897"/>
          <a:ext cx="6080171" cy="23241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グラフ 28"/>
          <p:cNvGraphicFramePr>
            <a:graphicFrameLocks/>
          </p:cNvGraphicFramePr>
          <p:nvPr>
            <p:extLst>
              <p:ext uri="{D42A27DB-BD31-4B8C-83A1-F6EECF244321}">
                <p14:modId xmlns:p14="http://schemas.microsoft.com/office/powerpoint/2010/main" val="461298104"/>
              </p:ext>
            </p:extLst>
          </p:nvPr>
        </p:nvGraphicFramePr>
        <p:xfrm>
          <a:off x="2077792" y="3533774"/>
          <a:ext cx="7620000" cy="3716301"/>
        </p:xfrm>
        <a:graphic>
          <a:graphicData uri="http://schemas.openxmlformats.org/drawingml/2006/chart">
            <c:chart xmlns:c="http://schemas.openxmlformats.org/drawingml/2006/chart" xmlns:r="http://schemas.openxmlformats.org/officeDocument/2006/relationships" r:id="rId3"/>
          </a:graphicData>
        </a:graphic>
      </p:graphicFrame>
      <p:sp>
        <p:nvSpPr>
          <p:cNvPr id="31" name="テキスト ボックス 30"/>
          <p:cNvSpPr txBox="1"/>
          <p:nvPr/>
        </p:nvSpPr>
        <p:spPr>
          <a:xfrm>
            <a:off x="4953000" y="3450907"/>
            <a:ext cx="3955558" cy="307777"/>
          </a:xfrm>
          <a:prstGeom prst="rect">
            <a:avLst/>
          </a:prstGeom>
          <a:noFill/>
        </p:spPr>
        <p:txBody>
          <a:bodyPr wrap="square" rtlCol="0">
            <a:spAutoFit/>
          </a:bodyPr>
          <a:lstStyle/>
          <a:p>
            <a:r>
              <a:rPr kumimoji="1" lang="ja-JP" altLang="en-US" sz="1400" b="1" dirty="0">
                <a:latin typeface="ＭＳ Ｐゴシック" panose="020B0600070205080204" pitchFamily="50" charset="-128"/>
                <a:ea typeface="ＭＳ Ｐゴシック" panose="020B0600070205080204" pitchFamily="50" charset="-128"/>
              </a:rPr>
              <a:t>　</a:t>
            </a:r>
            <a:r>
              <a:rPr kumimoji="1" lang="ja-JP" altLang="en-US" sz="1050" b="1" dirty="0" err="1" smtClean="0">
                <a:latin typeface="ＭＳ Ｐゴシック" panose="020B0600070205080204" pitchFamily="50" charset="-128"/>
                <a:ea typeface="ＭＳ Ｐゴシック" panose="020B0600070205080204" pitchFamily="50" charset="-128"/>
              </a:rPr>
              <a:t>うつの</a:t>
            </a:r>
            <a:r>
              <a:rPr kumimoji="1" lang="ja-JP" altLang="en-US" sz="1050" b="1" dirty="0" smtClean="0">
                <a:latin typeface="ＭＳ Ｐゴシック" panose="020B0600070205080204" pitchFamily="50" charset="-128"/>
                <a:ea typeface="ＭＳ Ｐゴシック" panose="020B0600070205080204" pitchFamily="50" charset="-128"/>
              </a:rPr>
              <a:t>原因　</a:t>
            </a:r>
            <a:r>
              <a:rPr kumimoji="1" lang="ja-JP" altLang="en-US" sz="800" b="1" dirty="0" smtClean="0">
                <a:latin typeface="ＭＳ Ｐゴシック" panose="020B0600070205080204" pitchFamily="50" charset="-128"/>
                <a:ea typeface="ＭＳ Ｐゴシック" panose="020B0600070205080204" pitchFamily="50" charset="-128"/>
              </a:rPr>
              <a:t>（</a:t>
            </a:r>
            <a:r>
              <a:rPr kumimoji="1" lang="ja-JP" altLang="en-US" sz="800" b="1" dirty="0">
                <a:latin typeface="ＭＳ Ｐゴシック" panose="020B0600070205080204" pitchFamily="50" charset="-128"/>
                <a:ea typeface="ＭＳ Ｐゴシック" panose="020B0600070205080204" pitchFamily="50" charset="-128"/>
              </a:rPr>
              <a:t>うつかもしれないと感じたことがあると回答した人も含む）</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4" name="タイトル 1"/>
          <p:cNvSpPr txBox="1">
            <a:spLocks/>
          </p:cNvSpPr>
          <p:nvPr/>
        </p:nvSpPr>
        <p:spPr>
          <a:xfrm>
            <a:off x="0" y="11869"/>
            <a:ext cx="9906000" cy="41856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800" b="1" dirty="0">
                <a:solidFill>
                  <a:schemeClr val="bg1"/>
                </a:solidFill>
                <a:latin typeface="ＭＳ Ｐゴシック" panose="020B0600070205080204" pitchFamily="50" charset="-128"/>
                <a:ea typeface="ＭＳ Ｐゴシック" panose="020B0600070205080204" pitchFamily="50" charset="-128"/>
              </a:rPr>
              <a:t>大阪府自殺対策に関する意識調査 </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r>
              <a:rPr lang="ja-JP" altLang="en-US" sz="1800" b="1" dirty="0">
                <a:solidFill>
                  <a:schemeClr val="bg1"/>
                </a:solidFill>
                <a:latin typeface="ＭＳ Ｐゴシック" panose="020B0600070205080204" pitchFamily="50" charset="-128"/>
                <a:ea typeface="ＭＳ Ｐゴシック" panose="020B0600070205080204" pitchFamily="50" charset="-128"/>
              </a:rPr>
              <a:t>概要版</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endParaRPr lang="ja-JP" altLang="en-US" sz="1800" b="1" dirty="0">
              <a:solidFill>
                <a:schemeClr val="bg1"/>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141668" y="791556"/>
            <a:ext cx="9556124" cy="769441"/>
          </a:xfrm>
          <a:prstGeom prst="rect">
            <a:avLst/>
          </a:prstGeom>
          <a:solidFill>
            <a:schemeClr val="accent1">
              <a:lumMod val="20000"/>
              <a:lumOff val="80000"/>
            </a:schemeClr>
          </a:solid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〇「うつと感じたことやうつ病と診断されたことの有無」について、男女ともに約１割</a:t>
            </a:r>
            <a:r>
              <a:rPr kumimoji="1" lang="ja-JP" altLang="en-US" sz="1100" dirty="0" smtClean="0">
                <a:latin typeface="ＭＳ Ｐゴシック" panose="020B0600070205080204" pitchFamily="50" charset="-128"/>
                <a:ea typeface="ＭＳ Ｐゴシック" panose="020B0600070205080204" pitchFamily="50" charset="-128"/>
              </a:rPr>
              <a:t>がうつ</a:t>
            </a:r>
            <a:r>
              <a:rPr kumimoji="1" lang="ja-JP" altLang="en-US" sz="1100" dirty="0">
                <a:latin typeface="ＭＳ Ｐゴシック" panose="020B0600070205080204" pitchFamily="50" charset="-128"/>
                <a:ea typeface="ＭＳ Ｐゴシック" panose="020B0600070205080204" pitchFamily="50" charset="-128"/>
              </a:rPr>
              <a:t>病と診断されたことが</a:t>
            </a:r>
            <a:r>
              <a:rPr kumimoji="1" lang="ja-JP" altLang="en-US" sz="1100" dirty="0" smtClean="0">
                <a:latin typeface="ＭＳ Ｐゴシック" panose="020B0600070205080204" pitchFamily="50" charset="-128"/>
                <a:ea typeface="ＭＳ Ｐゴシック" panose="020B0600070205080204" pitchFamily="50" charset="-128"/>
              </a:rPr>
              <a:t>あり、性</a:t>
            </a:r>
            <a:r>
              <a:rPr kumimoji="1" lang="ja-JP" altLang="en-US" sz="1100" dirty="0" smtClean="0">
                <a:latin typeface="ＭＳ Ｐゴシック" panose="020B0600070205080204" pitchFamily="50" charset="-128"/>
                <a:ea typeface="ＭＳ Ｐゴシック" panose="020B0600070205080204" pitchFamily="50" charset="-128"/>
              </a:rPr>
              <a:t>年代別では</a:t>
            </a:r>
            <a:r>
              <a:rPr kumimoji="1" lang="en-US" altLang="ja-JP" sz="1100" dirty="0" smtClean="0">
                <a:latin typeface="ＭＳ Ｐゴシック" panose="020B0600070205080204" pitchFamily="50" charset="-128"/>
                <a:ea typeface="ＭＳ Ｐゴシック" panose="020B0600070205080204" pitchFamily="50" charset="-128"/>
              </a:rPr>
              <a:t>40</a:t>
            </a:r>
            <a:r>
              <a:rPr kumimoji="1" lang="ja-JP" altLang="en-US" sz="1100" dirty="0" smtClean="0">
                <a:latin typeface="ＭＳ Ｐゴシック" panose="020B0600070205080204" pitchFamily="50" charset="-128"/>
                <a:ea typeface="ＭＳ Ｐゴシック" panose="020B0600070205080204" pitchFamily="50" charset="-128"/>
              </a:rPr>
              <a:t>代男性が最も高い。</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a:latin typeface="ＭＳ Ｐゴシック" panose="020B0600070205080204" pitchFamily="50" charset="-128"/>
                <a:ea typeface="ＭＳ Ｐゴシック" panose="020B0600070205080204" pitchFamily="50" charset="-128"/>
              </a:rPr>
              <a:t>　</a:t>
            </a:r>
            <a:r>
              <a:rPr kumimoji="1" lang="ja-JP" altLang="en-US" sz="1100" dirty="0" smtClean="0">
                <a:latin typeface="ＭＳ Ｐゴシック" panose="020B0600070205080204" pitchFamily="50" charset="-128"/>
                <a:ea typeface="ＭＳ Ｐゴシック" panose="020B0600070205080204" pitchFamily="50" charset="-128"/>
              </a:rPr>
              <a:t> </a:t>
            </a:r>
            <a:r>
              <a:rPr kumimoji="1" lang="ja-JP" altLang="en-US" sz="1100" dirty="0">
                <a:latin typeface="ＭＳ Ｐゴシック" panose="020B0600070205080204" pitchFamily="50" charset="-128"/>
                <a:ea typeface="ＭＳ Ｐゴシック" panose="020B0600070205080204" pitchFamily="50" charset="-128"/>
              </a:rPr>
              <a:t>「うつ病と診断されたことがある」「うつかもしれないと感じたことがある」を合わせると、男女ともに全体の約</a:t>
            </a:r>
            <a:r>
              <a:rPr kumimoji="1" lang="en-US" altLang="ja-JP" sz="1100" dirty="0">
                <a:latin typeface="ＭＳ Ｐゴシック" panose="020B0600070205080204" pitchFamily="50" charset="-128"/>
                <a:ea typeface="ＭＳ Ｐゴシック" panose="020B0600070205080204" pitchFamily="50" charset="-128"/>
              </a:rPr>
              <a:t>3</a:t>
            </a:r>
            <a:r>
              <a:rPr kumimoji="1" lang="ja-JP" altLang="en-US" sz="1100" dirty="0">
                <a:latin typeface="ＭＳ Ｐゴシック" panose="020B0600070205080204" pitchFamily="50" charset="-128"/>
                <a:ea typeface="ＭＳ Ｐゴシック" panose="020B0600070205080204" pitchFamily="50" charset="-128"/>
              </a:rPr>
              <a:t>割にその経験があり。</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〇うつ経験がある者が、うつ</a:t>
            </a:r>
            <a:r>
              <a:rPr kumimoji="1" lang="ja-JP" altLang="en-US" sz="1100" dirty="0">
                <a:latin typeface="ＭＳ Ｐゴシック" panose="020B0600070205080204" pitchFamily="50" charset="-128"/>
                <a:ea typeface="ＭＳ Ｐゴシック" panose="020B0600070205080204" pitchFamily="50" charset="-128"/>
              </a:rPr>
              <a:t>状態に初めてなった時期は、男女ともに約</a:t>
            </a:r>
            <a:r>
              <a:rPr kumimoji="1" lang="en-US" altLang="ja-JP" sz="1100" dirty="0">
                <a:latin typeface="ＭＳ Ｐゴシック" panose="020B0600070205080204" pitchFamily="50" charset="-128"/>
                <a:ea typeface="ＭＳ Ｐゴシック" panose="020B0600070205080204" pitchFamily="50" charset="-128"/>
              </a:rPr>
              <a:t>5</a:t>
            </a:r>
            <a:r>
              <a:rPr kumimoji="1" lang="ja-JP" altLang="en-US" sz="1100" dirty="0" smtClean="0">
                <a:latin typeface="ＭＳ Ｐゴシック" panose="020B0600070205080204" pitchFamily="50" charset="-128"/>
                <a:ea typeface="ＭＳ Ｐゴシック" panose="020B0600070205080204" pitchFamily="50" charset="-128"/>
              </a:rPr>
              <a:t>割を若年層</a:t>
            </a:r>
            <a:r>
              <a:rPr kumimoji="1" lang="ja-JP" altLang="en-US" sz="1100" dirty="0">
                <a:latin typeface="ＭＳ Ｐゴシック" panose="020B0600070205080204" pitchFamily="50" charset="-128"/>
                <a:ea typeface="ＭＳ Ｐゴシック" panose="020B0600070205080204" pitchFamily="50" charset="-128"/>
              </a:rPr>
              <a:t>（</a:t>
            </a:r>
            <a:r>
              <a:rPr kumimoji="1" lang="en-US" altLang="ja-JP" sz="1100" dirty="0">
                <a:latin typeface="ＭＳ Ｐゴシック" panose="020B0600070205080204" pitchFamily="50" charset="-128"/>
                <a:ea typeface="ＭＳ Ｐゴシック" panose="020B0600070205080204" pitchFamily="50" charset="-128"/>
              </a:rPr>
              <a:t>40</a:t>
            </a:r>
            <a:r>
              <a:rPr kumimoji="1" lang="ja-JP" altLang="en-US" sz="1100" dirty="0">
                <a:latin typeface="ＭＳ Ｐゴシック" panose="020B0600070205080204" pitchFamily="50" charset="-128"/>
                <a:ea typeface="ＭＳ Ｐゴシック" panose="020B0600070205080204" pitchFamily="50" charset="-128"/>
              </a:rPr>
              <a:t>歳未満</a:t>
            </a:r>
            <a:r>
              <a:rPr kumimoji="1" lang="ja-JP" altLang="en-US" sz="1100" dirty="0" smtClean="0">
                <a:latin typeface="ＭＳ Ｐゴシック" panose="020B0600070205080204" pitchFamily="50" charset="-128"/>
                <a:ea typeface="ＭＳ Ｐゴシック" panose="020B0600070205080204" pitchFamily="50" charset="-128"/>
              </a:rPr>
              <a:t>）が占めており、</a:t>
            </a:r>
            <a:r>
              <a:rPr kumimoji="1" lang="en-US" altLang="ja-JP" sz="1100" dirty="0" smtClean="0">
                <a:latin typeface="ＭＳ Ｐゴシック" panose="020B0600070205080204" pitchFamily="50" charset="-128"/>
                <a:ea typeface="ＭＳ Ｐゴシック" panose="020B0600070205080204" pitchFamily="50" charset="-128"/>
              </a:rPr>
              <a:t>20</a:t>
            </a:r>
            <a:r>
              <a:rPr kumimoji="1" lang="ja-JP" altLang="en-US" sz="1100" dirty="0" smtClean="0">
                <a:latin typeface="ＭＳ Ｐゴシック" panose="020B0600070205080204" pitchFamily="50" charset="-128"/>
                <a:ea typeface="ＭＳ Ｐゴシック" panose="020B0600070205080204" pitchFamily="50" charset="-128"/>
              </a:rPr>
              <a:t>代が年代別割合の最多。</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ja-JP" altLang="en-US" sz="1100" dirty="0">
                <a:latin typeface="ＭＳ Ｐゴシック" panose="020B0600070205080204" pitchFamily="50" charset="-128"/>
                <a:ea typeface="ＭＳ Ｐゴシック" panose="020B0600070205080204" pitchFamily="50" charset="-128"/>
              </a:rPr>
              <a:t>〇</a:t>
            </a:r>
            <a:r>
              <a:rPr kumimoji="1" lang="ja-JP" altLang="en-US" sz="1100" dirty="0" err="1">
                <a:latin typeface="ＭＳ Ｐゴシック" panose="020B0600070205080204" pitchFamily="50" charset="-128"/>
                <a:ea typeface="ＭＳ Ｐゴシック" panose="020B0600070205080204" pitchFamily="50" charset="-128"/>
              </a:rPr>
              <a:t>うつの</a:t>
            </a:r>
            <a:r>
              <a:rPr kumimoji="1" lang="ja-JP" altLang="en-US" sz="1100" dirty="0">
                <a:latin typeface="ＭＳ Ｐゴシック" panose="020B0600070205080204" pitchFamily="50" charset="-128"/>
                <a:ea typeface="ＭＳ Ｐゴシック" panose="020B0600070205080204" pitchFamily="50" charset="-128"/>
              </a:rPr>
              <a:t>原因としては、男性が「勤務問題」、女性が「家庭問題</a:t>
            </a:r>
            <a:r>
              <a:rPr kumimoji="1" lang="ja-JP" altLang="en-US" sz="1100" dirty="0" smtClean="0">
                <a:latin typeface="ＭＳ Ｐゴシック" panose="020B0600070205080204" pitchFamily="50" charset="-128"/>
                <a:ea typeface="ＭＳ Ｐゴシック" panose="020B0600070205080204" pitchFamily="50" charset="-128"/>
              </a:rPr>
              <a:t>」と回答した者が最も割合が高く、</a:t>
            </a:r>
            <a:r>
              <a:rPr kumimoji="1" lang="ja-JP" altLang="en-US" sz="1100" dirty="0">
                <a:latin typeface="ＭＳ Ｐゴシック" panose="020B0600070205080204" pitchFamily="50" charset="-128"/>
                <a:ea typeface="ＭＳ Ｐゴシック" panose="020B0600070205080204" pitchFamily="50" charset="-128"/>
              </a:rPr>
              <a:t>男女合わせると「勤務問題」</a:t>
            </a:r>
            <a:r>
              <a:rPr kumimoji="1" lang="ja-JP" altLang="en-US" sz="1100" dirty="0" smtClean="0">
                <a:latin typeface="ＭＳ Ｐゴシック" panose="020B0600070205080204" pitchFamily="50" charset="-128"/>
                <a:ea typeface="ＭＳ Ｐゴシック" panose="020B0600070205080204" pitchFamily="50" charset="-128"/>
              </a:rPr>
              <a:t>が高い。</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77274" y="514909"/>
            <a:ext cx="3618963" cy="286379"/>
          </a:xfrm>
          <a:prstGeom prst="rect">
            <a:avLst/>
          </a:prstGeom>
          <a:solidFill>
            <a:srgbClr val="0070C0"/>
          </a:solidFill>
        </p:spPr>
        <p:txBody>
          <a:bodyPr wrap="square" rtlCol="0">
            <a:spAutoFit/>
          </a:bodyP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主な調査結果③ （うつに関すること）</a:t>
            </a:r>
          </a:p>
        </p:txBody>
      </p:sp>
      <p:graphicFrame>
        <p:nvGraphicFramePr>
          <p:cNvPr id="28" name="グラフ 27"/>
          <p:cNvGraphicFramePr>
            <a:graphicFrameLocks/>
          </p:cNvGraphicFramePr>
          <p:nvPr>
            <p:extLst>
              <p:ext uri="{D42A27DB-BD31-4B8C-83A1-F6EECF244321}">
                <p14:modId xmlns:p14="http://schemas.microsoft.com/office/powerpoint/2010/main" val="207450552"/>
              </p:ext>
            </p:extLst>
          </p:nvPr>
        </p:nvGraphicFramePr>
        <p:xfrm>
          <a:off x="-1426336" y="1280696"/>
          <a:ext cx="6101367" cy="2324100"/>
        </p:xfrm>
        <a:graphic>
          <a:graphicData uri="http://schemas.openxmlformats.org/drawingml/2006/chart">
            <c:chart xmlns:c="http://schemas.openxmlformats.org/drawingml/2006/chart" xmlns:r="http://schemas.openxmlformats.org/officeDocument/2006/relationships" r:id="rId4"/>
          </a:graphicData>
        </a:graphic>
      </p:graphicFrame>
      <p:sp>
        <p:nvSpPr>
          <p:cNvPr id="32" name="テキスト ボックス 31"/>
          <p:cNvSpPr txBox="1"/>
          <p:nvPr/>
        </p:nvSpPr>
        <p:spPr>
          <a:xfrm>
            <a:off x="537652" y="1583728"/>
            <a:ext cx="3050992" cy="253916"/>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うつと感じたことやうつ病と診断されたことの有無</a:t>
            </a:r>
          </a:p>
        </p:txBody>
      </p:sp>
      <p:graphicFrame>
        <p:nvGraphicFramePr>
          <p:cNvPr id="23" name="グラフ 22"/>
          <p:cNvGraphicFramePr>
            <a:graphicFrameLocks/>
          </p:cNvGraphicFramePr>
          <p:nvPr>
            <p:extLst>
              <p:ext uri="{D42A27DB-BD31-4B8C-83A1-F6EECF244321}">
                <p14:modId xmlns:p14="http://schemas.microsoft.com/office/powerpoint/2010/main" val="3907422497"/>
              </p:ext>
            </p:extLst>
          </p:nvPr>
        </p:nvGraphicFramePr>
        <p:xfrm>
          <a:off x="-579550" y="3356714"/>
          <a:ext cx="5254581" cy="3634585"/>
        </p:xfrm>
        <a:graphic>
          <a:graphicData uri="http://schemas.openxmlformats.org/drawingml/2006/chart">
            <c:chart xmlns:c="http://schemas.openxmlformats.org/drawingml/2006/chart" xmlns:r="http://schemas.openxmlformats.org/officeDocument/2006/relationships" r:id="rId5"/>
          </a:graphicData>
        </a:graphic>
      </p:graphicFrame>
      <p:sp>
        <p:nvSpPr>
          <p:cNvPr id="30" name="テキスト ボックス 29"/>
          <p:cNvSpPr txBox="1"/>
          <p:nvPr/>
        </p:nvSpPr>
        <p:spPr>
          <a:xfrm>
            <a:off x="9531104" y="6581001"/>
            <a:ext cx="333375" cy="276999"/>
          </a:xfrm>
          <a:prstGeom prst="rect">
            <a:avLst/>
          </a:prstGeom>
          <a:noFill/>
        </p:spPr>
        <p:txBody>
          <a:bodyPr wrap="square" rtlCol="0">
            <a:spAutoFit/>
          </a:bodyPr>
          <a:lstStyle/>
          <a:p>
            <a:r>
              <a:rPr kumimoji="1" lang="ja-JP" altLang="en-US" sz="1200" dirty="0"/>
              <a:t>４</a:t>
            </a:r>
            <a:endParaRPr kumimoji="1" lang="ja-JP" altLang="en-US" dirty="0"/>
          </a:p>
        </p:txBody>
      </p:sp>
    </p:spTree>
    <p:extLst>
      <p:ext uri="{BB962C8B-B14F-4D97-AF65-F5344CB8AC3E}">
        <p14:creationId xmlns:p14="http://schemas.microsoft.com/office/powerpoint/2010/main" val="19311166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11869"/>
            <a:ext cx="9906000" cy="41856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800" b="1" dirty="0">
                <a:solidFill>
                  <a:schemeClr val="bg1"/>
                </a:solidFill>
                <a:latin typeface="ＭＳ Ｐゴシック" panose="020B0600070205080204" pitchFamily="50" charset="-128"/>
                <a:ea typeface="ＭＳ Ｐゴシック" panose="020B0600070205080204" pitchFamily="50" charset="-128"/>
              </a:rPr>
              <a:t>大阪府自殺対策に関する意識調査 </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r>
              <a:rPr lang="ja-JP" altLang="en-US" sz="1800" b="1" dirty="0">
                <a:solidFill>
                  <a:schemeClr val="bg1"/>
                </a:solidFill>
                <a:latin typeface="ＭＳ Ｐゴシック" panose="020B0600070205080204" pitchFamily="50" charset="-128"/>
                <a:ea typeface="ＭＳ Ｐゴシック" panose="020B0600070205080204" pitchFamily="50" charset="-128"/>
              </a:rPr>
              <a:t>概要版</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endParaRPr lang="ja-JP" altLang="en-US" sz="18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141668" y="791556"/>
            <a:ext cx="9556124" cy="769441"/>
          </a:xfrm>
          <a:prstGeom prst="rect">
            <a:avLst/>
          </a:prstGeom>
          <a:solidFill>
            <a:schemeClr val="accent1">
              <a:lumMod val="20000"/>
              <a:lumOff val="80000"/>
            </a:schemeClr>
          </a:solid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〇うつ状態の原因として新型コロナ感染症拡大の「影響があったと思う」と回答したのは、全体の約</a:t>
            </a:r>
            <a:r>
              <a:rPr kumimoji="1" lang="en-US" altLang="ja-JP" sz="1100" dirty="0">
                <a:latin typeface="ＭＳ Ｐゴシック" panose="020B0600070205080204" pitchFamily="50" charset="-128"/>
                <a:ea typeface="ＭＳ Ｐゴシック" panose="020B0600070205080204" pitchFamily="50" charset="-128"/>
              </a:rPr>
              <a:t>2</a:t>
            </a:r>
            <a:r>
              <a:rPr kumimoji="1" lang="ja-JP" altLang="en-US" sz="1100" dirty="0" smtClean="0">
                <a:latin typeface="ＭＳ Ｐゴシック" panose="020B0600070205080204" pitchFamily="50" charset="-128"/>
                <a:ea typeface="ＭＳ Ｐゴシック" panose="020B0600070205080204" pitchFamily="50" charset="-128"/>
              </a:rPr>
              <a:t>割で、女性に比べ男性の方が割合が高い。</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ja-JP" altLang="en-US" sz="1100" dirty="0">
                <a:latin typeface="ＭＳ Ｐゴシック" panose="020B0600070205080204" pitchFamily="50" charset="-128"/>
                <a:ea typeface="ＭＳ Ｐゴシック" panose="020B0600070205080204" pitchFamily="50" charset="-128"/>
              </a:rPr>
              <a:t>〇相談機関等の利用に</a:t>
            </a:r>
            <a:r>
              <a:rPr kumimoji="1" lang="ja-JP" altLang="en-US" sz="1100" dirty="0" smtClean="0">
                <a:latin typeface="ＭＳ Ｐゴシック" panose="020B0600070205080204" pitchFamily="50" charset="-128"/>
                <a:ea typeface="ＭＳ Ｐゴシック" panose="020B0600070205080204" pitchFamily="50" charset="-128"/>
              </a:rPr>
              <a:t>ついては、男女とも約</a:t>
            </a:r>
            <a:r>
              <a:rPr kumimoji="1" lang="en-US" altLang="ja-JP" sz="1100" dirty="0">
                <a:latin typeface="ＭＳ Ｐゴシック" panose="020B0600070205080204" pitchFamily="50" charset="-128"/>
                <a:ea typeface="ＭＳ Ｐゴシック" panose="020B0600070205080204" pitchFamily="50" charset="-128"/>
              </a:rPr>
              <a:t>6</a:t>
            </a:r>
            <a:r>
              <a:rPr kumimoji="1" lang="ja-JP" altLang="en-US" sz="1100" dirty="0" smtClean="0">
                <a:latin typeface="ＭＳ Ｐゴシック" panose="020B0600070205080204" pitchFamily="50" charset="-128"/>
                <a:ea typeface="ＭＳ Ｐゴシック" panose="020B0600070205080204" pitchFamily="50" charset="-128"/>
              </a:rPr>
              <a:t>割が利用しておらず、利用した中で最も割合が高かったのは精神科や心療内科等の医療機関。</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ja-JP" altLang="en-US" sz="1100" dirty="0">
                <a:latin typeface="ＭＳ Ｐゴシック" panose="020B0600070205080204" pitchFamily="50" charset="-128"/>
                <a:ea typeface="ＭＳ Ｐゴシック" panose="020B0600070205080204" pitchFamily="50" charset="-128"/>
              </a:rPr>
              <a:t>〇相談機関を利用しなかった理由について</a:t>
            </a:r>
            <a:r>
              <a:rPr kumimoji="1" lang="ja-JP" altLang="en-US" sz="1100" dirty="0" smtClean="0">
                <a:latin typeface="ＭＳ Ｐゴシック" panose="020B0600070205080204" pitchFamily="50" charset="-128"/>
                <a:ea typeface="ＭＳ Ｐゴシック" panose="020B0600070205080204" pitchFamily="50" charset="-128"/>
              </a:rPr>
              <a:t>、男女とも最も割合が高かったのは</a:t>
            </a:r>
            <a:r>
              <a:rPr kumimoji="1" lang="ja-JP" altLang="en-US" sz="1100" dirty="0">
                <a:latin typeface="ＭＳ Ｐゴシック" panose="020B0600070205080204" pitchFamily="50" charset="-128"/>
                <a:ea typeface="ＭＳ Ｐゴシック" panose="020B0600070205080204" pitchFamily="50" charset="-128"/>
              </a:rPr>
              <a:t>、「精神的な悩みを話すことに抵抗があるから」</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どこを利用したらよいかわからなかったから</a:t>
            </a:r>
            <a:r>
              <a:rPr kumimoji="1" lang="ja-JP" altLang="en-US" sz="1100" dirty="0" smtClean="0">
                <a:latin typeface="ＭＳ Ｐゴシック" panose="020B0600070205080204" pitchFamily="50" charset="-128"/>
                <a:ea typeface="ＭＳ Ｐゴシック" panose="020B0600070205080204" pitchFamily="50" charset="-128"/>
              </a:rPr>
              <a:t>」も男女ともに割合が高い。</a:t>
            </a:r>
            <a:endParaRPr kumimoji="1" lang="ja-JP" altLang="en-US" sz="1100"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77274" y="514909"/>
            <a:ext cx="3618963" cy="286379"/>
          </a:xfrm>
          <a:prstGeom prst="rect">
            <a:avLst/>
          </a:prstGeom>
          <a:solidFill>
            <a:srgbClr val="0070C0"/>
          </a:solidFill>
        </p:spPr>
        <p:txBody>
          <a:bodyPr wrap="square" rtlCol="0">
            <a:spAutoFit/>
          </a:bodyP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主な調査結果③ （うつに関すること）</a:t>
            </a:r>
          </a:p>
        </p:txBody>
      </p:sp>
      <p:graphicFrame>
        <p:nvGraphicFramePr>
          <p:cNvPr id="15" name="グラフ 14"/>
          <p:cNvGraphicFramePr>
            <a:graphicFrameLocks/>
          </p:cNvGraphicFramePr>
          <p:nvPr>
            <p:extLst>
              <p:ext uri="{D42A27DB-BD31-4B8C-83A1-F6EECF244321}">
                <p14:modId xmlns:p14="http://schemas.microsoft.com/office/powerpoint/2010/main" val="1667217521"/>
              </p:ext>
            </p:extLst>
          </p:nvPr>
        </p:nvGraphicFramePr>
        <p:xfrm>
          <a:off x="-2431245" y="1393589"/>
          <a:ext cx="8636000" cy="23241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p:cNvGraphicFramePr>
            <a:graphicFrameLocks/>
          </p:cNvGraphicFramePr>
          <p:nvPr>
            <p:extLst>
              <p:ext uri="{D42A27DB-BD31-4B8C-83A1-F6EECF244321}">
                <p14:modId xmlns:p14="http://schemas.microsoft.com/office/powerpoint/2010/main" val="1175312236"/>
              </p:ext>
            </p:extLst>
          </p:nvPr>
        </p:nvGraphicFramePr>
        <p:xfrm>
          <a:off x="-1103177" y="3465142"/>
          <a:ext cx="7049037" cy="4025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p:cNvGraphicFramePr>
            <a:graphicFrameLocks/>
          </p:cNvGraphicFramePr>
          <p:nvPr>
            <p:extLst>
              <p:ext uri="{D42A27DB-BD31-4B8C-83A1-F6EECF244321}">
                <p14:modId xmlns:p14="http://schemas.microsoft.com/office/powerpoint/2010/main" val="2469809210"/>
              </p:ext>
            </p:extLst>
          </p:nvPr>
        </p:nvGraphicFramePr>
        <p:xfrm>
          <a:off x="5167769" y="1693522"/>
          <a:ext cx="4866069" cy="5650707"/>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a:off x="5945860" y="1693522"/>
            <a:ext cx="3050992" cy="253916"/>
          </a:xfrm>
          <a:prstGeom prst="rect">
            <a:avLst/>
          </a:prstGeom>
          <a:noFill/>
        </p:spPr>
        <p:txBody>
          <a:bodyPr wrap="square" rtlCol="0">
            <a:spAutoFit/>
          </a:bodyPr>
          <a:lstStyle/>
          <a:p>
            <a:r>
              <a:rPr kumimoji="1" lang="ja-JP" altLang="en-US" sz="1050" b="1" dirty="0" smtClean="0">
                <a:latin typeface="ＭＳ Ｐゴシック" panose="020B0600070205080204" pitchFamily="50" charset="-128"/>
                <a:ea typeface="ＭＳ Ｐゴシック" panose="020B0600070205080204" pitchFamily="50" charset="-128"/>
              </a:rPr>
              <a:t>相談機関を利用しなかった理由</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9572625" y="6581001"/>
            <a:ext cx="333375" cy="276999"/>
          </a:xfrm>
          <a:prstGeom prst="rect">
            <a:avLst/>
          </a:prstGeom>
          <a:noFill/>
        </p:spPr>
        <p:txBody>
          <a:bodyPr wrap="square" rtlCol="0">
            <a:spAutoFit/>
          </a:bodyPr>
          <a:lstStyle/>
          <a:p>
            <a:r>
              <a:rPr kumimoji="1" lang="ja-JP" altLang="en-US" sz="1200" dirty="0"/>
              <a:t>５</a:t>
            </a:r>
            <a:endParaRPr kumimoji="1" lang="ja-JP" altLang="en-US" dirty="0"/>
          </a:p>
        </p:txBody>
      </p:sp>
      <p:sp>
        <p:nvSpPr>
          <p:cNvPr id="14" name="テキスト ボックス 13"/>
          <p:cNvSpPr txBox="1"/>
          <p:nvPr/>
        </p:nvSpPr>
        <p:spPr>
          <a:xfrm>
            <a:off x="7894739" y="1720577"/>
            <a:ext cx="1202663" cy="200055"/>
          </a:xfrm>
          <a:prstGeom prst="rect">
            <a:avLst/>
          </a:prstGeom>
          <a:noFill/>
        </p:spPr>
        <p:txBody>
          <a:bodyPr wrap="square" rtlCol="0">
            <a:spAutoFit/>
          </a:bodyPr>
          <a:lstStyle/>
          <a:p>
            <a:r>
              <a:rPr kumimoji="1" lang="ja-JP" altLang="en-US" sz="700" dirty="0" smtClean="0"/>
              <a:t>（複数回答可）</a:t>
            </a:r>
            <a:endParaRPr kumimoji="1" lang="ja-JP" altLang="en-US" sz="700" dirty="0"/>
          </a:p>
        </p:txBody>
      </p:sp>
    </p:spTree>
    <p:extLst>
      <p:ext uri="{BB962C8B-B14F-4D97-AF65-F5344CB8AC3E}">
        <p14:creationId xmlns:p14="http://schemas.microsoft.com/office/powerpoint/2010/main" val="1648670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a:graphicFrameLocks/>
          </p:cNvGraphicFramePr>
          <p:nvPr>
            <p:extLst>
              <p:ext uri="{D42A27DB-BD31-4B8C-83A1-F6EECF244321}">
                <p14:modId xmlns:p14="http://schemas.microsoft.com/office/powerpoint/2010/main" val="1100541810"/>
              </p:ext>
            </p:extLst>
          </p:nvPr>
        </p:nvGraphicFramePr>
        <p:xfrm>
          <a:off x="2051995" y="3025804"/>
          <a:ext cx="8636000" cy="20265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グラフ 22"/>
          <p:cNvGraphicFramePr>
            <a:graphicFrameLocks/>
          </p:cNvGraphicFramePr>
          <p:nvPr>
            <p:extLst>
              <p:ext uri="{D42A27DB-BD31-4B8C-83A1-F6EECF244321}">
                <p14:modId xmlns:p14="http://schemas.microsoft.com/office/powerpoint/2010/main" val="1554922919"/>
              </p:ext>
            </p:extLst>
          </p:nvPr>
        </p:nvGraphicFramePr>
        <p:xfrm>
          <a:off x="2051995" y="4430064"/>
          <a:ext cx="8636000" cy="2634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グラフ 32"/>
          <p:cNvGraphicFramePr>
            <a:graphicFrameLocks/>
          </p:cNvGraphicFramePr>
          <p:nvPr>
            <p:extLst>
              <p:ext uri="{D42A27DB-BD31-4B8C-83A1-F6EECF244321}">
                <p14:modId xmlns:p14="http://schemas.microsoft.com/office/powerpoint/2010/main" val="2903120903"/>
              </p:ext>
            </p:extLst>
          </p:nvPr>
        </p:nvGraphicFramePr>
        <p:xfrm>
          <a:off x="-1497417" y="3770833"/>
          <a:ext cx="6450417" cy="3273425"/>
        </p:xfrm>
        <a:graphic>
          <a:graphicData uri="http://schemas.openxmlformats.org/drawingml/2006/chart">
            <c:chart xmlns:c="http://schemas.openxmlformats.org/drawingml/2006/chart" xmlns:r="http://schemas.openxmlformats.org/officeDocument/2006/relationships" r:id="rId4"/>
          </a:graphicData>
        </a:graphic>
      </p:graphicFrame>
      <p:sp>
        <p:nvSpPr>
          <p:cNvPr id="4" name="タイトル 1"/>
          <p:cNvSpPr txBox="1">
            <a:spLocks/>
          </p:cNvSpPr>
          <p:nvPr/>
        </p:nvSpPr>
        <p:spPr>
          <a:xfrm>
            <a:off x="0" y="11869"/>
            <a:ext cx="9906000" cy="41856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800" b="1" dirty="0">
                <a:solidFill>
                  <a:schemeClr val="bg1"/>
                </a:solidFill>
                <a:latin typeface="ＭＳ Ｐゴシック" panose="020B0600070205080204" pitchFamily="50" charset="-128"/>
                <a:ea typeface="ＭＳ Ｐゴシック" panose="020B0600070205080204" pitchFamily="50" charset="-128"/>
              </a:rPr>
              <a:t>大阪府自殺対策に関する意識調査 </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r>
              <a:rPr lang="ja-JP" altLang="en-US" sz="1800" b="1" dirty="0">
                <a:solidFill>
                  <a:schemeClr val="bg1"/>
                </a:solidFill>
                <a:latin typeface="ＭＳ Ｐゴシック" panose="020B0600070205080204" pitchFamily="50" charset="-128"/>
                <a:ea typeface="ＭＳ Ｐゴシック" panose="020B0600070205080204" pitchFamily="50" charset="-128"/>
              </a:rPr>
              <a:t>概要版</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endParaRPr lang="ja-JP" altLang="en-US" sz="1800" b="1" dirty="0">
              <a:solidFill>
                <a:schemeClr val="bg1"/>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141668" y="791556"/>
            <a:ext cx="9556124" cy="938719"/>
          </a:xfrm>
          <a:prstGeom prst="rect">
            <a:avLst/>
          </a:prstGeom>
          <a:solidFill>
            <a:schemeClr val="accent1">
              <a:lumMod val="20000"/>
              <a:lumOff val="80000"/>
            </a:schemeClr>
          </a:solid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〇「自殺を考えたことの有無」について、男女ともに約１割が「本気で自殺をしたいと考えたことがある」と回答、年代別では</a:t>
            </a:r>
            <a:r>
              <a:rPr kumimoji="1" lang="en-US" altLang="ja-JP" sz="1100" dirty="0" smtClean="0">
                <a:latin typeface="ＭＳ Ｐゴシック" panose="020B0600070205080204" pitchFamily="50" charset="-128"/>
                <a:ea typeface="ＭＳ Ｐゴシック" panose="020B0600070205080204" pitchFamily="50" charset="-128"/>
              </a:rPr>
              <a:t>30</a:t>
            </a:r>
            <a:r>
              <a:rPr kumimoji="1" lang="ja-JP" altLang="en-US" sz="1100" dirty="0" smtClean="0">
                <a:latin typeface="ＭＳ Ｐゴシック" panose="020B0600070205080204" pitchFamily="50" charset="-128"/>
                <a:ea typeface="ＭＳ Ｐゴシック" panose="020B0600070205080204" pitchFamily="50" charset="-128"/>
              </a:rPr>
              <a:t>歳未満の割合が最も高い。</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　 「本気で自殺をしたいと考えたことがある」「死にたい気持ちになったことがある」を合わせると、男女とも約</a:t>
            </a:r>
            <a:r>
              <a:rPr kumimoji="1" lang="en-US" altLang="ja-JP" sz="1100" dirty="0" smtClean="0">
                <a:latin typeface="ＭＳ Ｐゴシック" panose="020B0600070205080204" pitchFamily="50" charset="-128"/>
                <a:ea typeface="ＭＳ Ｐゴシック" panose="020B0600070205080204" pitchFamily="50" charset="-128"/>
              </a:rPr>
              <a:t>4</a:t>
            </a:r>
            <a:r>
              <a:rPr kumimoji="1" lang="ja-JP" altLang="en-US" sz="1100" dirty="0">
                <a:latin typeface="ＭＳ Ｐゴシック" panose="020B0600070205080204" pitchFamily="50" charset="-128"/>
                <a:ea typeface="ＭＳ Ｐゴシック" panose="020B0600070205080204" pitchFamily="50" charset="-128"/>
              </a:rPr>
              <a:t>割にその経験があり</a:t>
            </a:r>
            <a:r>
              <a:rPr kumimoji="1" lang="ja-JP" altLang="en-US" sz="1100" dirty="0" smtClean="0">
                <a:latin typeface="ＭＳ Ｐゴシック" panose="020B0600070205080204" pitchFamily="50" charset="-128"/>
                <a:ea typeface="ＭＳ Ｐゴシック" panose="020B0600070205080204" pitchFamily="50" charset="-128"/>
              </a:rPr>
              <a:t>。</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〇自殺念慮の経験があると回答した者が、初めて自殺を考えた時期は、男女とも</a:t>
            </a:r>
            <a:r>
              <a:rPr kumimoji="1" lang="en-US" altLang="ja-JP" sz="1100" dirty="0" smtClean="0">
                <a:latin typeface="ＭＳ Ｐゴシック" panose="020B0600070205080204" pitchFamily="50" charset="-128"/>
                <a:ea typeface="ＭＳ Ｐゴシック" panose="020B0600070205080204" pitchFamily="50" charset="-128"/>
              </a:rPr>
              <a:t>20</a:t>
            </a:r>
            <a:r>
              <a:rPr kumimoji="1" lang="ja-JP" altLang="en-US" sz="1100" dirty="0" smtClean="0">
                <a:latin typeface="ＭＳ Ｐゴシック" panose="020B0600070205080204" pitchFamily="50" charset="-128"/>
                <a:ea typeface="ＭＳ Ｐゴシック" panose="020B0600070205080204" pitchFamily="50" charset="-128"/>
              </a:rPr>
              <a:t>代の割合が最も高いなど、若年層（</a:t>
            </a:r>
            <a:r>
              <a:rPr kumimoji="1" lang="en-US" altLang="ja-JP" sz="1100" dirty="0" smtClean="0">
                <a:latin typeface="ＭＳ Ｐゴシック" panose="020B0600070205080204" pitchFamily="50" charset="-128"/>
                <a:ea typeface="ＭＳ Ｐゴシック" panose="020B0600070205080204" pitchFamily="50" charset="-128"/>
              </a:rPr>
              <a:t>40</a:t>
            </a:r>
            <a:r>
              <a:rPr kumimoji="1" lang="ja-JP" altLang="en-US" sz="1100" dirty="0" smtClean="0">
                <a:latin typeface="ＭＳ Ｐゴシック" panose="020B0600070205080204" pitchFamily="50" charset="-128"/>
                <a:ea typeface="ＭＳ Ｐゴシック" panose="020B0600070205080204" pitchFamily="50" charset="-128"/>
              </a:rPr>
              <a:t>歳未満）が占める割合が高い。</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〇</a:t>
            </a:r>
            <a:r>
              <a:rPr kumimoji="1" lang="ja-JP" altLang="en-US" sz="1100" dirty="0">
                <a:latin typeface="ＭＳ Ｐゴシック" panose="020B0600070205080204" pitchFamily="50" charset="-128"/>
                <a:ea typeface="ＭＳ Ｐゴシック" panose="020B0600070205080204" pitchFamily="50" charset="-128"/>
              </a:rPr>
              <a:t>自殺を考える原因として新型コロナ感染症拡大の「影響があったと思う」と回答したのは、全体の約</a:t>
            </a:r>
            <a:r>
              <a:rPr kumimoji="1" lang="en-US" altLang="ja-JP" sz="1100" dirty="0">
                <a:latin typeface="ＭＳ Ｐゴシック" panose="020B0600070205080204" pitchFamily="50" charset="-128"/>
                <a:ea typeface="ＭＳ Ｐゴシック" panose="020B0600070205080204" pitchFamily="50" charset="-128"/>
              </a:rPr>
              <a:t>1</a:t>
            </a:r>
            <a:r>
              <a:rPr kumimoji="1" lang="ja-JP" altLang="en-US" sz="1100" dirty="0" smtClean="0">
                <a:latin typeface="ＭＳ Ｐゴシック" panose="020B0600070205080204" pitchFamily="50" charset="-128"/>
                <a:ea typeface="ＭＳ Ｐゴシック" panose="020B0600070205080204" pitchFamily="50" charset="-128"/>
              </a:rPr>
              <a:t>割で、女性より男性の割合が高く、年代別で最も割合が高いのは</a:t>
            </a:r>
            <a:r>
              <a:rPr kumimoji="1" lang="en-US" altLang="ja-JP" sz="1100" dirty="0" smtClean="0">
                <a:latin typeface="ＭＳ Ｐゴシック" panose="020B0600070205080204" pitchFamily="50" charset="-128"/>
                <a:ea typeface="ＭＳ Ｐゴシック" panose="020B0600070205080204" pitchFamily="50" charset="-128"/>
              </a:rPr>
              <a:t>30</a:t>
            </a:r>
            <a:r>
              <a:rPr kumimoji="1" lang="ja-JP" altLang="en-US" sz="1100" dirty="0" smtClean="0">
                <a:latin typeface="ＭＳ Ｐゴシック" panose="020B0600070205080204" pitchFamily="50" charset="-128"/>
                <a:ea typeface="ＭＳ Ｐゴシック" panose="020B0600070205080204" pitchFamily="50" charset="-128"/>
              </a:rPr>
              <a:t>歳未満。</a:t>
            </a:r>
            <a:endParaRPr kumimoji="1" lang="en-US" altLang="ja-JP" sz="1100"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77274" y="514909"/>
            <a:ext cx="3618963" cy="286379"/>
          </a:xfrm>
          <a:prstGeom prst="rect">
            <a:avLst/>
          </a:prstGeom>
          <a:solidFill>
            <a:srgbClr val="0070C0"/>
          </a:solidFill>
        </p:spPr>
        <p:txBody>
          <a:bodyPr wrap="square" rtlCol="0">
            <a:spAutoFit/>
          </a:bodyP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主な調査結果④ （自殺に関する意識）</a:t>
            </a:r>
          </a:p>
        </p:txBody>
      </p:sp>
      <p:graphicFrame>
        <p:nvGraphicFramePr>
          <p:cNvPr id="42" name="グラフ 41"/>
          <p:cNvGraphicFramePr>
            <a:graphicFrameLocks/>
          </p:cNvGraphicFramePr>
          <p:nvPr>
            <p:extLst>
              <p:ext uri="{D42A27DB-BD31-4B8C-83A1-F6EECF244321}">
                <p14:modId xmlns:p14="http://schemas.microsoft.com/office/powerpoint/2010/main" val="1068954432"/>
              </p:ext>
            </p:extLst>
          </p:nvPr>
        </p:nvGraphicFramePr>
        <p:xfrm>
          <a:off x="-673913" y="1801014"/>
          <a:ext cx="4803408" cy="2324100"/>
        </p:xfrm>
        <a:graphic>
          <a:graphicData uri="http://schemas.openxmlformats.org/drawingml/2006/chart">
            <c:chart xmlns:c="http://schemas.openxmlformats.org/drawingml/2006/chart" xmlns:r="http://schemas.openxmlformats.org/officeDocument/2006/relationships" r:id="rId5"/>
          </a:graphicData>
        </a:graphic>
      </p:graphicFrame>
      <p:sp>
        <p:nvSpPr>
          <p:cNvPr id="43" name="テキスト ボックス 42"/>
          <p:cNvSpPr txBox="1"/>
          <p:nvPr/>
        </p:nvSpPr>
        <p:spPr>
          <a:xfrm>
            <a:off x="1212427" y="1871843"/>
            <a:ext cx="2305318" cy="261610"/>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自殺を考えたことの有無</a:t>
            </a:r>
          </a:p>
        </p:txBody>
      </p:sp>
      <p:graphicFrame>
        <p:nvGraphicFramePr>
          <p:cNvPr id="24" name="グラフ 23"/>
          <p:cNvGraphicFramePr>
            <a:graphicFrameLocks/>
          </p:cNvGraphicFramePr>
          <p:nvPr>
            <p:extLst>
              <p:ext uri="{D42A27DB-BD31-4B8C-83A1-F6EECF244321}">
                <p14:modId xmlns:p14="http://schemas.microsoft.com/office/powerpoint/2010/main" val="3481354092"/>
              </p:ext>
            </p:extLst>
          </p:nvPr>
        </p:nvGraphicFramePr>
        <p:xfrm>
          <a:off x="2051995" y="1375994"/>
          <a:ext cx="8636000" cy="2324100"/>
        </p:xfrm>
        <a:graphic>
          <a:graphicData uri="http://schemas.openxmlformats.org/drawingml/2006/chart">
            <c:chart xmlns:c="http://schemas.openxmlformats.org/drawingml/2006/chart" xmlns:r="http://schemas.openxmlformats.org/officeDocument/2006/relationships" r:id="rId6"/>
          </a:graphicData>
        </a:graphic>
      </p:graphicFrame>
      <p:sp>
        <p:nvSpPr>
          <p:cNvPr id="28" name="テキスト ボックス 27"/>
          <p:cNvSpPr txBox="1"/>
          <p:nvPr/>
        </p:nvSpPr>
        <p:spPr>
          <a:xfrm>
            <a:off x="9572625" y="6581001"/>
            <a:ext cx="333375" cy="276999"/>
          </a:xfrm>
          <a:prstGeom prst="rect">
            <a:avLst/>
          </a:prstGeom>
          <a:noFill/>
        </p:spPr>
        <p:txBody>
          <a:bodyPr wrap="square" rtlCol="0">
            <a:spAutoFit/>
          </a:bodyPr>
          <a:lstStyle/>
          <a:p>
            <a:r>
              <a:rPr kumimoji="1" lang="ja-JP" altLang="en-US" sz="1200" dirty="0"/>
              <a:t>６</a:t>
            </a:r>
            <a:endParaRPr kumimoji="1" lang="ja-JP" altLang="en-US" dirty="0"/>
          </a:p>
        </p:txBody>
      </p:sp>
    </p:spTree>
    <p:extLst>
      <p:ext uri="{BB962C8B-B14F-4D97-AF65-F5344CB8AC3E}">
        <p14:creationId xmlns:p14="http://schemas.microsoft.com/office/powerpoint/2010/main" val="2895993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11869"/>
            <a:ext cx="9906000" cy="41856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800" b="1" dirty="0">
                <a:solidFill>
                  <a:schemeClr val="bg1"/>
                </a:solidFill>
                <a:latin typeface="ＭＳ Ｐゴシック" panose="020B0600070205080204" pitchFamily="50" charset="-128"/>
                <a:ea typeface="ＭＳ Ｐゴシック" panose="020B0600070205080204" pitchFamily="50" charset="-128"/>
              </a:rPr>
              <a:t>大阪府自殺対策に関する意識調査 </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r>
              <a:rPr lang="ja-JP" altLang="en-US" sz="1800" b="1" dirty="0">
                <a:solidFill>
                  <a:schemeClr val="bg1"/>
                </a:solidFill>
                <a:latin typeface="ＭＳ Ｐゴシック" panose="020B0600070205080204" pitchFamily="50" charset="-128"/>
                <a:ea typeface="ＭＳ Ｐゴシック" panose="020B0600070205080204" pitchFamily="50" charset="-128"/>
              </a:rPr>
              <a:t>概要版</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endParaRPr lang="ja-JP" altLang="en-US" sz="18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141668" y="791556"/>
            <a:ext cx="9556124" cy="600164"/>
          </a:xfrm>
          <a:prstGeom prst="rect">
            <a:avLst/>
          </a:prstGeom>
          <a:solidFill>
            <a:schemeClr val="accent1">
              <a:lumMod val="20000"/>
              <a:lumOff val="80000"/>
            </a:schemeClr>
          </a:solid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〇自殺を考える原因としては、男性が「勤務問題」、女性が「家庭問題</a:t>
            </a:r>
            <a:r>
              <a:rPr kumimoji="1" lang="ja-JP" altLang="en-US" sz="1100" dirty="0" smtClean="0">
                <a:latin typeface="ＭＳ Ｐゴシック" panose="020B0600070205080204" pitchFamily="50" charset="-128"/>
                <a:ea typeface="ＭＳ Ｐゴシック" panose="020B0600070205080204" pitchFamily="50" charset="-128"/>
              </a:rPr>
              <a:t>」の割合が最多</a:t>
            </a:r>
            <a:r>
              <a:rPr kumimoji="1" lang="ja-JP" altLang="en-US" sz="1100" dirty="0">
                <a:latin typeface="ＭＳ Ｐゴシック" panose="020B0600070205080204" pitchFamily="50" charset="-128"/>
                <a:ea typeface="ＭＳ Ｐゴシック" panose="020B0600070205080204" pitchFamily="50" charset="-128"/>
              </a:rPr>
              <a:t>。男女合わせると「家庭問題」が最多。</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ja-JP" altLang="en-US" sz="1100" dirty="0">
                <a:latin typeface="ＭＳ Ｐゴシック" panose="020B0600070205080204" pitchFamily="50" charset="-128"/>
                <a:ea typeface="ＭＳ Ｐゴシック" panose="020B0600070205080204" pitchFamily="50" charset="-128"/>
              </a:rPr>
              <a:t>〇自殺を思いとどまった理由は、「特に何もしなかった」「我慢した</a:t>
            </a:r>
            <a:r>
              <a:rPr kumimoji="1" lang="ja-JP" altLang="en-US" sz="1100" dirty="0" smtClean="0">
                <a:latin typeface="ＭＳ Ｐゴシック" panose="020B0600070205080204" pitchFamily="50" charset="-128"/>
                <a:ea typeface="ＭＳ Ｐゴシック" panose="020B0600070205080204" pitchFamily="50" charset="-128"/>
              </a:rPr>
              <a:t>」の割合が高く全体の半数</a:t>
            </a:r>
            <a:r>
              <a:rPr kumimoji="1" lang="ja-JP" altLang="en-US" sz="1100" dirty="0">
                <a:latin typeface="ＭＳ Ｐゴシック" panose="020B0600070205080204" pitchFamily="50" charset="-128"/>
                <a:ea typeface="ＭＳ Ｐゴシック" panose="020B0600070205080204" pitchFamily="50" charset="-128"/>
              </a:rPr>
              <a:t>以上を占める</a:t>
            </a:r>
            <a:r>
              <a:rPr kumimoji="1" lang="ja-JP" altLang="en-US" sz="1100" dirty="0" smtClean="0">
                <a:latin typeface="ＭＳ Ｐゴシック" panose="020B0600070205080204" pitchFamily="50" charset="-128"/>
                <a:ea typeface="ＭＳ Ｐゴシック" panose="020B0600070205080204" pitchFamily="50" charset="-128"/>
              </a:rPr>
              <a:t>。男女で比べると「家族や友人、職場の同僚など身近</a:t>
            </a:r>
            <a:r>
              <a:rPr kumimoji="1" lang="ja-JP" altLang="en-US" sz="1100" dirty="0">
                <a:latin typeface="ＭＳ Ｐゴシック" panose="020B0600070205080204" pitchFamily="50" charset="-128"/>
                <a:ea typeface="ＭＳ Ｐゴシック" panose="020B0600070205080204" pitchFamily="50" charset="-128"/>
              </a:rPr>
              <a:t>な人に悩みを聞いてもらった</a:t>
            </a:r>
            <a:r>
              <a:rPr kumimoji="1" lang="ja-JP" altLang="en-US" sz="1100" dirty="0" smtClean="0">
                <a:latin typeface="ＭＳ Ｐゴシック" panose="020B0600070205080204" pitchFamily="50" charset="-128"/>
                <a:ea typeface="ＭＳ Ｐゴシック" panose="020B0600070205080204" pitchFamily="50" charset="-128"/>
              </a:rPr>
              <a:t>」で男女差が大きい。</a:t>
            </a:r>
          </a:p>
        </p:txBody>
      </p:sp>
      <p:sp>
        <p:nvSpPr>
          <p:cNvPr id="6" name="テキスト ボックス 5"/>
          <p:cNvSpPr txBox="1"/>
          <p:nvPr/>
        </p:nvSpPr>
        <p:spPr>
          <a:xfrm>
            <a:off x="77274" y="514909"/>
            <a:ext cx="3618963" cy="286379"/>
          </a:xfrm>
          <a:prstGeom prst="rect">
            <a:avLst/>
          </a:prstGeom>
          <a:solidFill>
            <a:srgbClr val="0070C0"/>
          </a:solidFill>
        </p:spPr>
        <p:txBody>
          <a:bodyPr wrap="square" rtlCol="0">
            <a:spAutoFit/>
          </a:bodyP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主な調査結果④ （自殺に関する意識）</a:t>
            </a:r>
          </a:p>
        </p:txBody>
      </p:sp>
      <p:sp>
        <p:nvSpPr>
          <p:cNvPr id="2" name="テキスト ボックス 1"/>
          <p:cNvSpPr txBox="1"/>
          <p:nvPr/>
        </p:nvSpPr>
        <p:spPr>
          <a:xfrm>
            <a:off x="6193128" y="1793111"/>
            <a:ext cx="2305318" cy="261610"/>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自殺を思いとどまった理由</a:t>
            </a:r>
          </a:p>
        </p:txBody>
      </p:sp>
      <p:graphicFrame>
        <p:nvGraphicFramePr>
          <p:cNvPr id="15" name="グラフ 14"/>
          <p:cNvGraphicFramePr>
            <a:graphicFrameLocks/>
          </p:cNvGraphicFramePr>
          <p:nvPr>
            <p:extLst>
              <p:ext uri="{D42A27DB-BD31-4B8C-83A1-F6EECF244321}">
                <p14:modId xmlns:p14="http://schemas.microsoft.com/office/powerpoint/2010/main" val="1533304691"/>
              </p:ext>
            </p:extLst>
          </p:nvPr>
        </p:nvGraphicFramePr>
        <p:xfrm>
          <a:off x="-2580067" y="1832855"/>
          <a:ext cx="7620000" cy="4117796"/>
        </p:xfrm>
        <a:graphic>
          <a:graphicData uri="http://schemas.openxmlformats.org/drawingml/2006/chart">
            <c:chart xmlns:c="http://schemas.openxmlformats.org/drawingml/2006/chart" xmlns:r="http://schemas.openxmlformats.org/officeDocument/2006/relationships" r:id="rId2"/>
          </a:graphicData>
        </a:graphic>
      </p:graphicFrame>
      <p:sp>
        <p:nvSpPr>
          <p:cNvPr id="16" name="テキスト ボックス 15"/>
          <p:cNvSpPr txBox="1"/>
          <p:nvPr/>
        </p:nvSpPr>
        <p:spPr>
          <a:xfrm>
            <a:off x="1229933" y="1818648"/>
            <a:ext cx="2305318" cy="261610"/>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自殺を考える原因</a:t>
            </a:r>
          </a:p>
        </p:txBody>
      </p:sp>
      <p:graphicFrame>
        <p:nvGraphicFramePr>
          <p:cNvPr id="11" name="グラフ 10"/>
          <p:cNvGraphicFramePr>
            <a:graphicFrameLocks/>
          </p:cNvGraphicFramePr>
          <p:nvPr>
            <p:extLst>
              <p:ext uri="{D42A27DB-BD31-4B8C-83A1-F6EECF244321}">
                <p14:modId xmlns:p14="http://schemas.microsoft.com/office/powerpoint/2010/main" val="3728682337"/>
              </p:ext>
            </p:extLst>
          </p:nvPr>
        </p:nvGraphicFramePr>
        <p:xfrm>
          <a:off x="4185634" y="1898575"/>
          <a:ext cx="6034250" cy="5690252"/>
        </p:xfrm>
        <a:graphic>
          <a:graphicData uri="http://schemas.openxmlformats.org/drawingml/2006/chart">
            <c:chart xmlns:c="http://schemas.openxmlformats.org/drawingml/2006/chart" xmlns:r="http://schemas.openxmlformats.org/officeDocument/2006/relationships" r:id="rId3"/>
          </a:graphicData>
        </a:graphic>
      </p:graphicFrame>
      <p:sp>
        <p:nvSpPr>
          <p:cNvPr id="18" name="テキスト ボックス 17"/>
          <p:cNvSpPr txBox="1"/>
          <p:nvPr/>
        </p:nvSpPr>
        <p:spPr>
          <a:xfrm>
            <a:off x="9572625" y="6581001"/>
            <a:ext cx="333375" cy="276999"/>
          </a:xfrm>
          <a:prstGeom prst="rect">
            <a:avLst/>
          </a:prstGeom>
          <a:noFill/>
        </p:spPr>
        <p:txBody>
          <a:bodyPr wrap="square" rtlCol="0">
            <a:spAutoFit/>
          </a:bodyPr>
          <a:lstStyle/>
          <a:p>
            <a:r>
              <a:rPr kumimoji="1" lang="ja-JP" altLang="en-US" sz="1200" dirty="0"/>
              <a:t>７</a:t>
            </a:r>
            <a:endParaRPr kumimoji="1" lang="ja-JP" altLang="en-US" dirty="0"/>
          </a:p>
        </p:txBody>
      </p:sp>
      <p:sp>
        <p:nvSpPr>
          <p:cNvPr id="19" name="テキスト ボックス 18"/>
          <p:cNvSpPr txBox="1"/>
          <p:nvPr/>
        </p:nvSpPr>
        <p:spPr>
          <a:xfrm>
            <a:off x="7753436" y="1849425"/>
            <a:ext cx="1202663" cy="200055"/>
          </a:xfrm>
          <a:prstGeom prst="rect">
            <a:avLst/>
          </a:prstGeom>
          <a:noFill/>
        </p:spPr>
        <p:txBody>
          <a:bodyPr wrap="square" rtlCol="0">
            <a:spAutoFit/>
          </a:bodyPr>
          <a:lstStyle/>
          <a:p>
            <a:r>
              <a:rPr kumimoji="1" lang="ja-JP" altLang="en-US" sz="700" dirty="0" smtClean="0"/>
              <a:t>（複数回答可）</a:t>
            </a:r>
            <a:endParaRPr kumimoji="1" lang="ja-JP" altLang="en-US" sz="700" dirty="0"/>
          </a:p>
        </p:txBody>
      </p:sp>
      <p:sp>
        <p:nvSpPr>
          <p:cNvPr id="20" name="テキスト ボックス 19"/>
          <p:cNvSpPr txBox="1"/>
          <p:nvPr/>
        </p:nvSpPr>
        <p:spPr>
          <a:xfrm>
            <a:off x="2320517" y="1894410"/>
            <a:ext cx="1202663" cy="200055"/>
          </a:xfrm>
          <a:prstGeom prst="rect">
            <a:avLst/>
          </a:prstGeom>
          <a:noFill/>
        </p:spPr>
        <p:txBody>
          <a:bodyPr wrap="square" rtlCol="0">
            <a:spAutoFit/>
          </a:bodyPr>
          <a:lstStyle/>
          <a:p>
            <a:r>
              <a:rPr kumimoji="1" lang="ja-JP" altLang="en-US" sz="700" dirty="0" smtClean="0"/>
              <a:t>（複数回答可）</a:t>
            </a:r>
            <a:endParaRPr kumimoji="1" lang="ja-JP" altLang="en-US" sz="700" dirty="0"/>
          </a:p>
        </p:txBody>
      </p:sp>
    </p:spTree>
    <p:extLst>
      <p:ext uri="{BB962C8B-B14F-4D97-AF65-F5344CB8AC3E}">
        <p14:creationId xmlns:p14="http://schemas.microsoft.com/office/powerpoint/2010/main" val="3309171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p:cNvGraphicFramePr>
            <a:graphicFrameLocks/>
          </p:cNvGraphicFramePr>
          <p:nvPr>
            <p:extLst>
              <p:ext uri="{D42A27DB-BD31-4B8C-83A1-F6EECF244321}">
                <p14:modId xmlns:p14="http://schemas.microsoft.com/office/powerpoint/2010/main" val="2411699906"/>
              </p:ext>
            </p:extLst>
          </p:nvPr>
        </p:nvGraphicFramePr>
        <p:xfrm>
          <a:off x="3907545" y="1641509"/>
          <a:ext cx="6467341" cy="56602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p:cNvGraphicFramePr>
            <a:graphicFrameLocks/>
          </p:cNvGraphicFramePr>
          <p:nvPr>
            <p:extLst>
              <p:ext uri="{D42A27DB-BD31-4B8C-83A1-F6EECF244321}">
                <p14:modId xmlns:p14="http://schemas.microsoft.com/office/powerpoint/2010/main" val="1042223735"/>
              </p:ext>
            </p:extLst>
          </p:nvPr>
        </p:nvGraphicFramePr>
        <p:xfrm>
          <a:off x="-402111" y="3730193"/>
          <a:ext cx="4465034" cy="3273425"/>
        </p:xfrm>
        <a:graphic>
          <a:graphicData uri="http://schemas.openxmlformats.org/drawingml/2006/chart">
            <c:chart xmlns:c="http://schemas.openxmlformats.org/drawingml/2006/chart" xmlns:r="http://schemas.openxmlformats.org/officeDocument/2006/relationships" r:id="rId3"/>
          </a:graphicData>
        </a:graphic>
      </p:graphicFrame>
      <p:sp>
        <p:nvSpPr>
          <p:cNvPr id="4" name="タイトル 1"/>
          <p:cNvSpPr txBox="1">
            <a:spLocks/>
          </p:cNvSpPr>
          <p:nvPr/>
        </p:nvSpPr>
        <p:spPr>
          <a:xfrm>
            <a:off x="0" y="11869"/>
            <a:ext cx="9906000" cy="41856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800" b="1" dirty="0">
                <a:solidFill>
                  <a:schemeClr val="bg1"/>
                </a:solidFill>
                <a:latin typeface="ＭＳ Ｐゴシック" panose="020B0600070205080204" pitchFamily="50" charset="-128"/>
                <a:ea typeface="ＭＳ Ｐゴシック" panose="020B0600070205080204" pitchFamily="50" charset="-128"/>
              </a:rPr>
              <a:t>大阪府自殺対策に関する意識調査 </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r>
              <a:rPr lang="ja-JP" altLang="en-US" sz="1800" b="1" dirty="0">
                <a:solidFill>
                  <a:schemeClr val="bg1"/>
                </a:solidFill>
                <a:latin typeface="ＭＳ Ｐゴシック" panose="020B0600070205080204" pitchFamily="50" charset="-128"/>
                <a:ea typeface="ＭＳ Ｐゴシック" panose="020B0600070205080204" pitchFamily="50" charset="-128"/>
              </a:rPr>
              <a:t>概要版</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endParaRPr lang="ja-JP" altLang="en-US" sz="1800" b="1" dirty="0">
              <a:solidFill>
                <a:schemeClr val="bg1"/>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141668" y="791556"/>
            <a:ext cx="9556124" cy="600164"/>
          </a:xfrm>
          <a:prstGeom prst="rect">
            <a:avLst/>
          </a:prstGeom>
          <a:solidFill>
            <a:schemeClr val="accent1">
              <a:lumMod val="20000"/>
              <a:lumOff val="80000"/>
            </a:schemeClr>
          </a:solidFill>
        </p:spPr>
        <p:txBody>
          <a:bodyPr wrap="square" rtlCol="0">
            <a:spAutoFit/>
          </a:bodyPr>
          <a:lstStyle/>
          <a:p>
            <a:r>
              <a:rPr kumimoji="1" lang="ja-JP" altLang="en-US" sz="1100" dirty="0">
                <a:latin typeface="ＭＳ Ｐゴシック" panose="020B0600070205080204" pitchFamily="50" charset="-128"/>
                <a:ea typeface="ＭＳ Ｐゴシック" panose="020B0600070205080204" pitchFamily="50" charset="-128"/>
              </a:rPr>
              <a:t>〇「自殺未遂の経験の有無」について、男女ともに約１割が自殺未遂経験</a:t>
            </a:r>
            <a:r>
              <a:rPr kumimoji="1" lang="ja-JP" altLang="en-US" sz="1100" dirty="0" smtClean="0">
                <a:latin typeface="ＭＳ Ｐゴシック" panose="020B0600070205080204" pitchFamily="50" charset="-128"/>
                <a:ea typeface="ＭＳ Ｐゴシック" panose="020B0600070205080204" pitchFamily="50" charset="-128"/>
              </a:rPr>
              <a:t>あり。年代</a:t>
            </a:r>
            <a:r>
              <a:rPr kumimoji="1" lang="ja-JP" altLang="en-US" sz="1100" dirty="0">
                <a:latin typeface="ＭＳ Ｐゴシック" panose="020B0600070205080204" pitchFamily="50" charset="-128"/>
                <a:ea typeface="ＭＳ Ｐゴシック" panose="020B0600070205080204" pitchFamily="50" charset="-128"/>
              </a:rPr>
              <a:t>別では</a:t>
            </a:r>
            <a:r>
              <a:rPr kumimoji="1" lang="en-US" altLang="ja-JP" sz="1100" dirty="0">
                <a:latin typeface="ＭＳ Ｐゴシック" panose="020B0600070205080204" pitchFamily="50" charset="-128"/>
                <a:ea typeface="ＭＳ Ｐゴシック" panose="020B0600070205080204" pitchFamily="50" charset="-128"/>
              </a:rPr>
              <a:t>30</a:t>
            </a:r>
            <a:r>
              <a:rPr kumimoji="1" lang="ja-JP" altLang="en-US" sz="1100" dirty="0">
                <a:latin typeface="ＭＳ Ｐゴシック" panose="020B0600070205080204" pitchFamily="50" charset="-128"/>
                <a:ea typeface="ＭＳ Ｐゴシック" panose="020B0600070205080204" pitchFamily="50" charset="-128"/>
              </a:rPr>
              <a:t>歳</a:t>
            </a:r>
            <a:r>
              <a:rPr kumimoji="1" lang="ja-JP" altLang="en-US" sz="1100" dirty="0" smtClean="0">
                <a:latin typeface="ＭＳ Ｐゴシック" panose="020B0600070205080204" pitchFamily="50" charset="-128"/>
                <a:ea typeface="ＭＳ Ｐゴシック" panose="020B0600070205080204" pitchFamily="50" charset="-128"/>
              </a:rPr>
              <a:t>未満の割合が最多。</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ja-JP" altLang="en-US" sz="1100" dirty="0">
                <a:latin typeface="ＭＳ Ｐゴシック" panose="020B0600070205080204" pitchFamily="50" charset="-128"/>
                <a:ea typeface="ＭＳ Ｐゴシック" panose="020B0600070205080204" pitchFamily="50" charset="-128"/>
              </a:rPr>
              <a:t>〇「今後求められる自殺対策」について、「特にない」を除いて</a:t>
            </a:r>
            <a:r>
              <a:rPr kumimoji="1" lang="ja-JP" altLang="en-US" sz="1100" dirty="0" smtClean="0">
                <a:latin typeface="ＭＳ Ｐゴシック" panose="020B0600070205080204" pitchFamily="50" charset="-128"/>
                <a:ea typeface="ＭＳ Ｐゴシック" panose="020B0600070205080204" pitchFamily="50" charset="-128"/>
              </a:rPr>
              <a:t>、男女とも最も</a:t>
            </a:r>
            <a:r>
              <a:rPr kumimoji="1" lang="ja-JP" altLang="en-US" sz="1100" dirty="0">
                <a:latin typeface="ＭＳ Ｐゴシック" panose="020B0600070205080204" pitchFamily="50" charset="-128"/>
                <a:ea typeface="ＭＳ Ｐゴシック" panose="020B0600070205080204" pitchFamily="50" charset="-128"/>
              </a:rPr>
              <a:t>回答が多かったのは「相談窓口情報等のわかりやすい発信」。</a:t>
            </a:r>
            <a:endParaRPr kumimoji="1" lang="en-US" altLang="ja-JP" sz="1100" dirty="0">
              <a:latin typeface="ＭＳ Ｐゴシック" panose="020B0600070205080204" pitchFamily="50" charset="-128"/>
              <a:ea typeface="ＭＳ Ｐゴシック" panose="020B0600070205080204" pitchFamily="50" charset="-128"/>
            </a:endParaRPr>
          </a:p>
          <a:p>
            <a:r>
              <a:rPr kumimoji="1" lang="en-US" altLang="ja-JP" sz="1100" dirty="0">
                <a:latin typeface="ＭＳ Ｐゴシック" panose="020B0600070205080204" pitchFamily="50" charset="-128"/>
                <a:ea typeface="ＭＳ Ｐゴシック" panose="020B0600070205080204" pitchFamily="50" charset="-128"/>
              </a:rPr>
              <a:t> </a:t>
            </a:r>
            <a:r>
              <a:rPr kumimoji="1" lang="ja-JP" altLang="en-US" sz="1100" dirty="0">
                <a:latin typeface="ＭＳ Ｐゴシック" panose="020B0600070205080204" pitchFamily="50" charset="-128"/>
                <a:ea typeface="ＭＳ Ｐゴシック" panose="020B0600070205080204" pitchFamily="50" charset="-128"/>
              </a:rPr>
              <a:t>　以下</a:t>
            </a:r>
            <a:r>
              <a:rPr kumimoji="1" lang="ja-JP" altLang="en-US" sz="1100" dirty="0" smtClean="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相談体制の充実（メールや</a:t>
            </a:r>
            <a:r>
              <a:rPr kumimoji="1" lang="en-US" altLang="ja-JP" sz="1100" dirty="0">
                <a:latin typeface="ＭＳ Ｐゴシック" panose="020B0600070205080204" pitchFamily="50" charset="-128"/>
                <a:ea typeface="ＭＳ Ｐゴシック" panose="020B0600070205080204" pitchFamily="50" charset="-128"/>
              </a:rPr>
              <a:t>SNS</a:t>
            </a:r>
            <a:r>
              <a:rPr kumimoji="1" lang="ja-JP" altLang="en-US" sz="1100" dirty="0">
                <a:latin typeface="ＭＳ Ｐゴシック" panose="020B0600070205080204" pitchFamily="50" charset="-128"/>
                <a:ea typeface="ＭＳ Ｐゴシック" panose="020B0600070205080204" pitchFamily="50" charset="-128"/>
              </a:rPr>
              <a:t>等を用いた相談窓口の充実など）」「必要な時に適切な医療が受けられる精神科医療体制の整備</a:t>
            </a:r>
            <a:r>
              <a:rPr kumimoji="1" lang="ja-JP" altLang="en-US" sz="1100" dirty="0" smtClean="0">
                <a:latin typeface="ＭＳ Ｐゴシック" panose="020B0600070205080204" pitchFamily="50" charset="-128"/>
                <a:ea typeface="ＭＳ Ｐゴシック" panose="020B0600070205080204" pitchFamily="50" charset="-128"/>
              </a:rPr>
              <a:t>」の順に多かった。</a:t>
            </a:r>
            <a:endParaRPr kumimoji="1" lang="en-US" altLang="ja-JP" sz="1100"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77274" y="514909"/>
            <a:ext cx="3979571" cy="276999"/>
          </a:xfrm>
          <a:prstGeom prst="rect">
            <a:avLst/>
          </a:prstGeom>
          <a:solidFill>
            <a:srgbClr val="0070C0"/>
          </a:solidFill>
        </p:spPr>
        <p:txBody>
          <a:bodyPr wrap="square" rtlCol="0">
            <a:spAutoFit/>
          </a:bodyP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主な調査結果④⑤ （自殺に関する意識・今後の自殺対策）</a:t>
            </a:r>
          </a:p>
        </p:txBody>
      </p:sp>
      <p:graphicFrame>
        <p:nvGraphicFramePr>
          <p:cNvPr id="21" name="グラフ 20"/>
          <p:cNvGraphicFramePr>
            <a:graphicFrameLocks/>
          </p:cNvGraphicFramePr>
          <p:nvPr>
            <p:extLst>
              <p:ext uri="{D42A27DB-BD31-4B8C-83A1-F6EECF244321}">
                <p14:modId xmlns:p14="http://schemas.microsoft.com/office/powerpoint/2010/main" val="279840367"/>
              </p:ext>
            </p:extLst>
          </p:nvPr>
        </p:nvGraphicFramePr>
        <p:xfrm>
          <a:off x="-1884980" y="1281199"/>
          <a:ext cx="7111109" cy="2324100"/>
        </p:xfrm>
        <a:graphic>
          <a:graphicData uri="http://schemas.openxmlformats.org/drawingml/2006/chart">
            <c:chart xmlns:c="http://schemas.openxmlformats.org/drawingml/2006/chart" xmlns:r="http://schemas.openxmlformats.org/officeDocument/2006/relationships" r:id="rId4"/>
          </a:graphicData>
        </a:graphic>
      </p:graphicFrame>
      <p:sp>
        <p:nvSpPr>
          <p:cNvPr id="24" name="テキスト ボックス 23"/>
          <p:cNvSpPr txBox="1"/>
          <p:nvPr/>
        </p:nvSpPr>
        <p:spPr>
          <a:xfrm>
            <a:off x="1526560" y="1601764"/>
            <a:ext cx="2305318" cy="261610"/>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自殺未遂の有無</a:t>
            </a:r>
          </a:p>
        </p:txBody>
      </p:sp>
      <p:sp>
        <p:nvSpPr>
          <p:cNvPr id="25" name="テキスト ボックス 24"/>
          <p:cNvSpPr txBox="1"/>
          <p:nvPr/>
        </p:nvSpPr>
        <p:spPr>
          <a:xfrm>
            <a:off x="6620380" y="1607411"/>
            <a:ext cx="2305318" cy="261610"/>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今後求められる自殺対策</a:t>
            </a:r>
          </a:p>
        </p:txBody>
      </p:sp>
      <p:sp>
        <p:nvSpPr>
          <p:cNvPr id="13" name="テキスト ボックス 12"/>
          <p:cNvSpPr txBox="1"/>
          <p:nvPr/>
        </p:nvSpPr>
        <p:spPr>
          <a:xfrm>
            <a:off x="9572625" y="6581001"/>
            <a:ext cx="333375" cy="276999"/>
          </a:xfrm>
          <a:prstGeom prst="rect">
            <a:avLst/>
          </a:prstGeom>
          <a:noFill/>
        </p:spPr>
        <p:txBody>
          <a:bodyPr wrap="square" rtlCol="0">
            <a:spAutoFit/>
          </a:bodyPr>
          <a:lstStyle/>
          <a:p>
            <a:r>
              <a:rPr kumimoji="1" lang="ja-JP" altLang="en-US" sz="1200" dirty="0"/>
              <a:t>８</a:t>
            </a:r>
            <a:endParaRPr kumimoji="1" lang="ja-JP" altLang="en-US" dirty="0"/>
          </a:p>
        </p:txBody>
      </p:sp>
    </p:spTree>
    <p:extLst>
      <p:ext uri="{BB962C8B-B14F-4D97-AF65-F5344CB8AC3E}">
        <p14:creationId xmlns:p14="http://schemas.microsoft.com/office/powerpoint/2010/main" val="2194390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p:cNvGraphicFramePr>
            <a:graphicFrameLocks/>
          </p:cNvGraphicFramePr>
          <p:nvPr>
            <p:extLst>
              <p:ext uri="{D42A27DB-BD31-4B8C-83A1-F6EECF244321}">
                <p14:modId xmlns:p14="http://schemas.microsoft.com/office/powerpoint/2010/main" val="4212177804"/>
              </p:ext>
            </p:extLst>
          </p:nvPr>
        </p:nvGraphicFramePr>
        <p:xfrm>
          <a:off x="4414636" y="1668204"/>
          <a:ext cx="5491364" cy="5330662"/>
        </p:xfrm>
        <a:graphic>
          <a:graphicData uri="http://schemas.openxmlformats.org/drawingml/2006/chart">
            <c:chart xmlns:c="http://schemas.openxmlformats.org/drawingml/2006/chart" xmlns:r="http://schemas.openxmlformats.org/officeDocument/2006/relationships" r:id="rId2"/>
          </a:graphicData>
        </a:graphic>
      </p:graphicFrame>
      <p:sp>
        <p:nvSpPr>
          <p:cNvPr id="4" name="タイトル 1"/>
          <p:cNvSpPr txBox="1">
            <a:spLocks/>
          </p:cNvSpPr>
          <p:nvPr/>
        </p:nvSpPr>
        <p:spPr>
          <a:xfrm>
            <a:off x="0" y="11869"/>
            <a:ext cx="9906000" cy="418564"/>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800" b="1" dirty="0">
                <a:solidFill>
                  <a:schemeClr val="bg1"/>
                </a:solidFill>
                <a:latin typeface="ＭＳ Ｐゴシック" panose="020B0600070205080204" pitchFamily="50" charset="-128"/>
                <a:ea typeface="ＭＳ Ｐゴシック" panose="020B0600070205080204" pitchFamily="50" charset="-128"/>
              </a:rPr>
              <a:t>大阪府自殺対策に関する意識調査 </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r>
              <a:rPr lang="ja-JP" altLang="en-US" sz="1800" b="1" dirty="0">
                <a:solidFill>
                  <a:schemeClr val="bg1"/>
                </a:solidFill>
                <a:latin typeface="ＭＳ Ｐゴシック" panose="020B0600070205080204" pitchFamily="50" charset="-128"/>
                <a:ea typeface="ＭＳ Ｐゴシック" panose="020B0600070205080204" pitchFamily="50" charset="-128"/>
              </a:rPr>
              <a:t>概要版</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endParaRPr lang="ja-JP" altLang="en-US" sz="18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141667" y="791556"/>
            <a:ext cx="9650033" cy="600164"/>
          </a:xfrm>
          <a:prstGeom prst="rect">
            <a:avLst/>
          </a:prstGeom>
          <a:solidFill>
            <a:schemeClr val="accent1">
              <a:lumMod val="20000"/>
              <a:lumOff val="80000"/>
            </a:schemeClr>
          </a:solidFill>
        </p:spPr>
        <p:txBody>
          <a:bodyPr wrap="square" rtlCol="0">
            <a:spAutoFit/>
          </a:bodyPr>
          <a:lstStyle/>
          <a:p>
            <a:r>
              <a:rPr kumimoji="1" lang="ja-JP" altLang="en-US" sz="1100" dirty="0" smtClean="0">
                <a:latin typeface="ＭＳ Ｐゴシック" panose="020B0600070205080204" pitchFamily="50" charset="-128"/>
                <a:ea typeface="ＭＳ Ｐゴシック" panose="020B0600070205080204" pitchFamily="50" charset="-128"/>
              </a:rPr>
              <a:t>〇「</a:t>
            </a:r>
            <a:r>
              <a:rPr kumimoji="1" lang="ja-JP" altLang="en-US" sz="1100" dirty="0" smtClean="0">
                <a:latin typeface="ＭＳ Ｐゴシック" panose="020B0600070205080204" pitchFamily="50" charset="-128"/>
                <a:ea typeface="ＭＳ Ｐゴシック" panose="020B0600070205080204" pitchFamily="50" charset="-128"/>
              </a:rPr>
              <a:t>うつ病と診断されたことがある</a:t>
            </a:r>
            <a:r>
              <a:rPr kumimoji="1" lang="ja-JP" altLang="en-US" sz="1100" dirty="0" smtClean="0">
                <a:latin typeface="ＭＳ Ｐゴシック" panose="020B0600070205080204" pitchFamily="50" charset="-128"/>
                <a:ea typeface="ＭＳ Ｐゴシック" panose="020B0600070205080204" pitchFamily="50" charset="-128"/>
              </a:rPr>
              <a:t>」人、「</a:t>
            </a:r>
            <a:r>
              <a:rPr kumimoji="1" lang="ja-JP" altLang="en-US" sz="1100" dirty="0" smtClean="0">
                <a:latin typeface="ＭＳ Ｐゴシック" panose="020B0600070205080204" pitchFamily="50" charset="-128"/>
                <a:ea typeface="ＭＳ Ｐゴシック" panose="020B0600070205080204" pitchFamily="50" charset="-128"/>
              </a:rPr>
              <a:t>本気で自殺を考えたことがある」人</a:t>
            </a:r>
            <a:r>
              <a:rPr kumimoji="1" lang="ja-JP" altLang="en-US" sz="1100" dirty="0" smtClean="0">
                <a:latin typeface="ＭＳ Ｐゴシック" panose="020B0600070205080204" pitchFamily="50" charset="-128"/>
                <a:ea typeface="ＭＳ Ｐゴシック" panose="020B0600070205080204" pitchFamily="50" charset="-128"/>
              </a:rPr>
              <a:t>に対し、今後求められる自殺対策を尋ねたところ、両者とも精神科</a:t>
            </a:r>
            <a:r>
              <a:rPr kumimoji="1" lang="ja-JP" altLang="en-US" sz="1100" dirty="0" smtClean="0">
                <a:latin typeface="ＭＳ Ｐゴシック" panose="020B0600070205080204" pitchFamily="50" charset="-128"/>
                <a:ea typeface="ＭＳ Ｐゴシック" panose="020B0600070205080204" pitchFamily="50" charset="-128"/>
              </a:rPr>
              <a:t>医療体制の</a:t>
            </a:r>
            <a:r>
              <a:rPr kumimoji="1" lang="ja-JP" altLang="en-US" sz="1100" dirty="0" smtClean="0">
                <a:latin typeface="ＭＳ Ｐゴシック" panose="020B0600070205080204" pitchFamily="50" charset="-128"/>
                <a:ea typeface="ＭＳ Ｐゴシック" panose="020B0600070205080204" pitchFamily="50" charset="-128"/>
              </a:rPr>
              <a:t>整備を</a:t>
            </a:r>
            <a:r>
              <a:rPr kumimoji="1" lang="ja-JP" altLang="en-US" sz="1100" dirty="0" smtClean="0">
                <a:latin typeface="ＭＳ Ｐゴシック" panose="020B0600070205080204" pitchFamily="50" charset="-128"/>
                <a:ea typeface="ＭＳ Ｐゴシック" panose="020B0600070205080204" pitchFamily="50" charset="-128"/>
              </a:rPr>
              <a:t>求める</a:t>
            </a:r>
            <a:r>
              <a:rPr kumimoji="1" lang="ja-JP" altLang="en-US" sz="1100" dirty="0" smtClean="0">
                <a:latin typeface="ＭＳ Ｐゴシック" panose="020B0600070205080204" pitchFamily="50" charset="-128"/>
                <a:ea typeface="ＭＳ Ｐゴシック" panose="020B0600070205080204" pitchFamily="50" charset="-128"/>
              </a:rPr>
              <a:t>割合が</a:t>
            </a:r>
            <a:r>
              <a:rPr kumimoji="1" lang="ja-JP" altLang="en-US" sz="1100" dirty="0" smtClean="0">
                <a:latin typeface="ＭＳ Ｐゴシック" panose="020B0600070205080204" pitchFamily="50" charset="-128"/>
                <a:ea typeface="ＭＳ Ｐゴシック" panose="020B0600070205080204" pitchFamily="50" charset="-128"/>
              </a:rPr>
              <a:t>最も高い。</a:t>
            </a:r>
            <a:endParaRPr kumimoji="1" lang="en-US" altLang="ja-JP" sz="1100"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ＭＳ Ｐゴシック" panose="020B0600070205080204" pitchFamily="50" charset="-128"/>
                <a:ea typeface="ＭＳ Ｐゴシック" panose="020B0600070205080204" pitchFamily="50" charset="-128"/>
              </a:rPr>
              <a:t>〇一方で、「うつかもしれないと感じたことがある</a:t>
            </a:r>
            <a:r>
              <a:rPr kumimoji="1" lang="ja-JP" altLang="en-US" sz="1100" dirty="0" smtClean="0">
                <a:latin typeface="ＭＳ Ｐゴシック" panose="020B0600070205080204" pitchFamily="50" charset="-128"/>
                <a:ea typeface="ＭＳ Ｐゴシック" panose="020B0600070205080204" pitchFamily="50" charset="-128"/>
              </a:rPr>
              <a:t>」人、「</a:t>
            </a:r>
            <a:r>
              <a:rPr kumimoji="1" lang="ja-JP" altLang="en-US" sz="1100" dirty="0" smtClean="0">
                <a:latin typeface="ＭＳ Ｐゴシック" panose="020B0600070205080204" pitchFamily="50" charset="-128"/>
                <a:ea typeface="ＭＳ Ｐゴシック" panose="020B0600070205080204" pitchFamily="50" charset="-128"/>
              </a:rPr>
              <a:t>死にたい気持ちになったことがある」</a:t>
            </a:r>
            <a:r>
              <a:rPr kumimoji="1" lang="ja-JP" altLang="en-US" sz="1100" smtClean="0">
                <a:latin typeface="ＭＳ Ｐゴシック" panose="020B0600070205080204" pitchFamily="50" charset="-128"/>
                <a:ea typeface="ＭＳ Ｐゴシック" panose="020B0600070205080204" pitchFamily="50" charset="-128"/>
              </a:rPr>
              <a:t>人では</a:t>
            </a:r>
            <a:r>
              <a:rPr kumimoji="1" lang="ja-JP" altLang="en-US" sz="1100" dirty="0" smtClean="0">
                <a:latin typeface="ＭＳ Ｐゴシック" panose="020B0600070205080204" pitchFamily="50" charset="-128"/>
                <a:ea typeface="ＭＳ Ｐゴシック" panose="020B0600070205080204" pitchFamily="50" charset="-128"/>
              </a:rPr>
              <a:t>、「相談窓口情報等のわかりやすい発信」の割合が最も高い。</a:t>
            </a:r>
            <a:endParaRPr kumimoji="1" lang="en-US" altLang="ja-JP" sz="1100"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77274" y="514909"/>
            <a:ext cx="3979571" cy="276999"/>
          </a:xfrm>
          <a:prstGeom prst="rect">
            <a:avLst/>
          </a:prstGeom>
          <a:solidFill>
            <a:srgbClr val="0070C0"/>
          </a:solidFill>
        </p:spPr>
        <p:txBody>
          <a:bodyPr wrap="square" rtlCol="0">
            <a:spAutoFit/>
          </a:bodyPr>
          <a:lstStyle/>
          <a:p>
            <a:pPr algn="ctr"/>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主な調査</a:t>
            </a:r>
            <a:r>
              <a:rPr kumimoji="1" lang="ja-JP" altLang="en-US" sz="1200" b="1" dirty="0" smtClean="0">
                <a:solidFill>
                  <a:schemeClr val="bg1"/>
                </a:solidFill>
                <a:latin typeface="ＭＳ Ｐゴシック" panose="020B0600070205080204" pitchFamily="50" charset="-128"/>
                <a:ea typeface="ＭＳ Ｐゴシック" panose="020B0600070205080204" pitchFamily="50" charset="-128"/>
              </a:rPr>
              <a:t>結果⑤ （今後</a:t>
            </a:r>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の自殺対策）</a:t>
            </a:r>
          </a:p>
        </p:txBody>
      </p:sp>
      <p:graphicFrame>
        <p:nvGraphicFramePr>
          <p:cNvPr id="7" name="グラフ 6"/>
          <p:cNvGraphicFramePr>
            <a:graphicFrameLocks/>
          </p:cNvGraphicFramePr>
          <p:nvPr>
            <p:extLst>
              <p:ext uri="{D42A27DB-BD31-4B8C-83A1-F6EECF244321}">
                <p14:modId xmlns:p14="http://schemas.microsoft.com/office/powerpoint/2010/main" val="2829041165"/>
              </p:ext>
            </p:extLst>
          </p:nvPr>
        </p:nvGraphicFramePr>
        <p:xfrm>
          <a:off x="-721218" y="1718218"/>
          <a:ext cx="6187225" cy="5139782"/>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p:cNvSpPr txBox="1"/>
          <p:nvPr/>
        </p:nvSpPr>
        <p:spPr>
          <a:xfrm>
            <a:off x="246443" y="1668204"/>
            <a:ext cx="4790940" cy="253916"/>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今後求められる自殺</a:t>
            </a:r>
            <a:r>
              <a:rPr kumimoji="1" lang="ja-JP" altLang="en-US" sz="1050" b="1" dirty="0" smtClean="0">
                <a:latin typeface="ＭＳ Ｐゴシック" panose="020B0600070205080204" pitchFamily="50" charset="-128"/>
                <a:ea typeface="ＭＳ Ｐゴシック" panose="020B0600070205080204" pitchFamily="50" charset="-128"/>
              </a:rPr>
              <a:t>対策（うつと感じたことやうつ病と診断されたことの有無別）</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5851773" y="1668204"/>
            <a:ext cx="3644850" cy="253916"/>
          </a:xfrm>
          <a:prstGeom prst="rect">
            <a:avLst/>
          </a:prstGeom>
          <a:noFill/>
        </p:spPr>
        <p:txBody>
          <a:bodyPr wrap="square" rtlCol="0">
            <a:spAutoFit/>
          </a:bodyPr>
          <a:lstStyle/>
          <a:p>
            <a:r>
              <a:rPr kumimoji="1" lang="ja-JP" altLang="en-US" sz="1050" b="1" dirty="0">
                <a:latin typeface="ＭＳ Ｐゴシック" panose="020B0600070205080204" pitchFamily="50" charset="-128"/>
                <a:ea typeface="ＭＳ Ｐゴシック" panose="020B0600070205080204" pitchFamily="50" charset="-128"/>
              </a:rPr>
              <a:t>今後求められる自殺</a:t>
            </a:r>
            <a:r>
              <a:rPr kumimoji="1" lang="ja-JP" altLang="en-US" sz="1050" b="1" dirty="0" smtClean="0">
                <a:latin typeface="ＭＳ Ｐゴシック" panose="020B0600070205080204" pitchFamily="50" charset="-128"/>
                <a:ea typeface="ＭＳ Ｐゴシック" panose="020B0600070205080204" pitchFamily="50" charset="-128"/>
              </a:rPr>
              <a:t>対策（自殺を考えたことの有無別）</a:t>
            </a:r>
            <a:endParaRPr kumimoji="1" lang="ja-JP" altLang="en-US" sz="1050" b="1" dirty="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9634200" y="6581001"/>
            <a:ext cx="333375" cy="276999"/>
          </a:xfrm>
          <a:prstGeom prst="rect">
            <a:avLst/>
          </a:prstGeom>
          <a:noFill/>
        </p:spPr>
        <p:txBody>
          <a:bodyPr wrap="square" rtlCol="0">
            <a:spAutoFit/>
          </a:bodyPr>
          <a:lstStyle/>
          <a:p>
            <a:r>
              <a:rPr kumimoji="1" lang="ja-JP" altLang="en-US" sz="1200" dirty="0"/>
              <a:t>９</a:t>
            </a:r>
            <a:endParaRPr kumimoji="1" lang="ja-JP" altLang="en-US" dirty="0"/>
          </a:p>
        </p:txBody>
      </p:sp>
    </p:spTree>
    <p:extLst>
      <p:ext uri="{BB962C8B-B14F-4D97-AF65-F5344CB8AC3E}">
        <p14:creationId xmlns:p14="http://schemas.microsoft.com/office/powerpoint/2010/main" val="3325018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1739</TotalTime>
  <Words>3952</Words>
  <Application>Microsoft Office PowerPoint</Application>
  <PresentationFormat>A4 210 x 297 mm</PresentationFormat>
  <Paragraphs>709</Paragraphs>
  <Slides>9</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9</vt:i4>
      </vt:variant>
    </vt:vector>
  </HeadingPairs>
  <TitlesOfParts>
    <vt:vector size="18" baseType="lpstr">
      <vt:lpstr>ＭＳ Ｐゴシック</vt:lpstr>
      <vt:lpstr>ＭＳ ゴシック</vt:lpstr>
      <vt:lpstr>UD デジタル 教科書体 N-B</vt:lpstr>
      <vt:lpstr>游ゴシック</vt:lpstr>
      <vt:lpstr>游ゴシック Light</vt:lpstr>
      <vt:lpstr>Arial</vt:lpstr>
      <vt:lpstr>Calibri</vt:lpstr>
      <vt:lpstr>Calibri Light</vt:lpstr>
      <vt:lpstr>Office テーマ</vt:lpstr>
      <vt:lpstr>大阪府自殺対策に関する意識調査 【概要版】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大阪府自殺対策に関する意識調査 【単純集計結果 速報版】</dc:title>
  <dc:creator>西田　久人</dc:creator>
  <cp:lastModifiedBy>三場　知香</cp:lastModifiedBy>
  <cp:revision>107</cp:revision>
  <cp:lastPrinted>2022-09-02T01:51:23Z</cp:lastPrinted>
  <dcterms:created xsi:type="dcterms:W3CDTF">2022-08-02T07:32:21Z</dcterms:created>
  <dcterms:modified xsi:type="dcterms:W3CDTF">2022-09-02T01:52:38Z</dcterms:modified>
</cp:coreProperties>
</file>