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23"/>
    <p:restoredTop sz="94708"/>
  </p:normalViewPr>
  <p:slideViewPr>
    <p:cSldViewPr snapToGrid="0" snapToObjects="1">
      <p:cViewPr varScale="1">
        <p:scale>
          <a:sx n="70" d="100"/>
          <a:sy n="70" d="100"/>
        </p:scale>
        <p:origin x="5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129AC3C-6F87-5248-A6F7-A616F102661F}" type="datetimeFigureOut">
              <a:rPr kumimoji="1" lang="ja-JP" altLang="en-US" smtClean="0"/>
              <a:t>2022/9/12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3C40A29-D467-104F-8EBE-0A14EC1CBD81}" type="slidenum">
              <a:rPr kumimoji="1" lang="ja-JP" altLang="en-US" smtClean="0"/>
              <a:t>‹#›</a:t>
            </a:fld>
            <a:endParaRPr kumimoji="1" lang="ja-JP" altLang="en-US"/>
          </a:p>
        </p:txBody>
      </p:sp>
    </p:spTree>
    <p:extLst>
      <p:ext uri="{BB962C8B-B14F-4D97-AF65-F5344CB8AC3E}">
        <p14:creationId xmlns:p14="http://schemas.microsoft.com/office/powerpoint/2010/main" val="28847794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8D6448-51CD-F34F-A69C-B22EEE62802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350317D-EA71-D749-9DD5-7B96FDCAC0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2308A22-99EC-2B42-AE21-8D25974D2B44}"/>
              </a:ext>
            </a:extLst>
          </p:cNvPr>
          <p:cNvSpPr>
            <a:spLocks noGrp="1"/>
          </p:cNvSpPr>
          <p:nvPr>
            <p:ph type="dt" sz="half" idx="10"/>
          </p:nvPr>
        </p:nvSpPr>
        <p:spPr/>
        <p:txBody>
          <a:bodyPr/>
          <a:lstStyle/>
          <a:p>
            <a:fld id="{0768F0B3-C42D-0940-A427-D8896FF064F9}" type="datetime1">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DF7246E9-628B-204B-9BA2-63CDF431E0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4603F84-9323-3A4A-8F79-80B14A44FF68}"/>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2068317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AD0DC3-BFC3-F04F-AE04-594976F29AE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72A4213-8163-4F4C-BF72-BBCAD5E0CED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2022F9-E62A-5949-92D9-C70AFBDE12DB}"/>
              </a:ext>
            </a:extLst>
          </p:cNvPr>
          <p:cNvSpPr>
            <a:spLocks noGrp="1"/>
          </p:cNvSpPr>
          <p:nvPr>
            <p:ph type="dt" sz="half" idx="10"/>
          </p:nvPr>
        </p:nvSpPr>
        <p:spPr/>
        <p:txBody>
          <a:bodyPr/>
          <a:lstStyle/>
          <a:p>
            <a:fld id="{7D43E0BE-04BE-1248-9916-86542D99CD0B}" type="datetime1">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FDD4DBF7-F1AE-DD4C-A3C7-D03DAC32C5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7C0E52-1125-A148-9521-DA5D1D5FD0FE}"/>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80127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665518B-283F-1E46-B9D5-B2B879E1C5C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4AD5010-AA16-414E-964F-B87270F123F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4F1A04-2ABF-B049-9C21-BFD715B86556}"/>
              </a:ext>
            </a:extLst>
          </p:cNvPr>
          <p:cNvSpPr>
            <a:spLocks noGrp="1"/>
          </p:cNvSpPr>
          <p:nvPr>
            <p:ph type="dt" sz="half" idx="10"/>
          </p:nvPr>
        </p:nvSpPr>
        <p:spPr/>
        <p:txBody>
          <a:bodyPr/>
          <a:lstStyle/>
          <a:p>
            <a:fld id="{6093BA22-018B-0043-8DFD-AAFB335C7882}" type="datetime1">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B3199FED-8BAC-6B43-A3D7-8B5A435CA3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D2D37A-ECD0-2B4D-B5EE-ECE288F701F4}"/>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1231681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40206E-3973-874B-BB0B-7073A64FA66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71B44A-BA8A-3647-942B-352FE924DFC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70E6BA-46D6-D945-8326-3433E3DA0314}"/>
              </a:ext>
            </a:extLst>
          </p:cNvPr>
          <p:cNvSpPr>
            <a:spLocks noGrp="1"/>
          </p:cNvSpPr>
          <p:nvPr>
            <p:ph type="dt" sz="half" idx="10"/>
          </p:nvPr>
        </p:nvSpPr>
        <p:spPr/>
        <p:txBody>
          <a:bodyPr/>
          <a:lstStyle/>
          <a:p>
            <a:fld id="{0F15F5A9-6696-514F-8BB5-AC8023FE9D2E}" type="datetime1">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D5942609-A60E-E64E-9DC8-2F47C2E51D8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F6CB852-DF2F-E443-B37D-CE94F03260F4}"/>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1223358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6EA58F-DF26-5441-9082-56637C30FBE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DD9C2D-A3EB-5340-93A1-83926F3F6D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1801EE9-5B50-EA49-8CB6-170BB2D4468B}"/>
              </a:ext>
            </a:extLst>
          </p:cNvPr>
          <p:cNvSpPr>
            <a:spLocks noGrp="1"/>
          </p:cNvSpPr>
          <p:nvPr>
            <p:ph type="dt" sz="half" idx="10"/>
          </p:nvPr>
        </p:nvSpPr>
        <p:spPr/>
        <p:txBody>
          <a:bodyPr/>
          <a:lstStyle/>
          <a:p>
            <a:fld id="{725421BB-27E3-5B44-879D-B4A646C0C7DC}" type="datetime1">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892D85C5-7E2C-D94B-B377-1ED73352851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1D005C-F8B7-6144-A515-7D25D05BD49D}"/>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2966388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A476E0-7430-FF4B-805D-9C70C7E57AE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FFA4B00-AC39-604F-8E18-DFBCA328AB0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82BB4DE-63A6-AF48-ADCF-4DCBC575FD5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560F900-6E8F-E74F-A486-01EA40D483B2}"/>
              </a:ext>
            </a:extLst>
          </p:cNvPr>
          <p:cNvSpPr>
            <a:spLocks noGrp="1"/>
          </p:cNvSpPr>
          <p:nvPr>
            <p:ph type="dt" sz="half" idx="10"/>
          </p:nvPr>
        </p:nvSpPr>
        <p:spPr/>
        <p:txBody>
          <a:bodyPr/>
          <a:lstStyle/>
          <a:p>
            <a:fld id="{1C382171-E196-4843-9861-33E4FBB44F0B}" type="datetime1">
              <a:rPr kumimoji="1" lang="ja-JP" altLang="en-US" smtClean="0"/>
              <a:t>2022/9/12</a:t>
            </a:fld>
            <a:endParaRPr kumimoji="1" lang="ja-JP" altLang="en-US"/>
          </a:p>
        </p:txBody>
      </p:sp>
      <p:sp>
        <p:nvSpPr>
          <p:cNvPr id="6" name="フッター プレースホルダー 5">
            <a:extLst>
              <a:ext uri="{FF2B5EF4-FFF2-40B4-BE49-F238E27FC236}">
                <a16:creationId xmlns:a16="http://schemas.microsoft.com/office/drawing/2014/main" id="{9E2BA0EF-7614-9B41-A06F-E38B97CC1CB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82BD63-E443-CE4D-9407-9B4D8D797087}"/>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1168533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F23E9E-1753-254B-928E-CE1EAF7F9C1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8EED3B-E6D4-1C4A-82F2-F35F7741FF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8594494-D3A5-EB49-B199-121EEEBAE85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F29EF2C-53E0-0C49-A496-F9C7A1ECA9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1084BAE-81C1-7E4F-B304-CAC72038B40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85A45D8-582C-C442-BAA1-89CBD656A884}"/>
              </a:ext>
            </a:extLst>
          </p:cNvPr>
          <p:cNvSpPr>
            <a:spLocks noGrp="1"/>
          </p:cNvSpPr>
          <p:nvPr>
            <p:ph type="dt" sz="half" idx="10"/>
          </p:nvPr>
        </p:nvSpPr>
        <p:spPr/>
        <p:txBody>
          <a:bodyPr/>
          <a:lstStyle/>
          <a:p>
            <a:fld id="{F7D029C6-8DD1-0645-AC1F-32BF626A9A22}" type="datetime1">
              <a:rPr kumimoji="1" lang="ja-JP" altLang="en-US" smtClean="0"/>
              <a:t>2022/9/12</a:t>
            </a:fld>
            <a:endParaRPr kumimoji="1" lang="ja-JP" altLang="en-US"/>
          </a:p>
        </p:txBody>
      </p:sp>
      <p:sp>
        <p:nvSpPr>
          <p:cNvPr id="8" name="フッター プレースホルダー 7">
            <a:extLst>
              <a:ext uri="{FF2B5EF4-FFF2-40B4-BE49-F238E27FC236}">
                <a16:creationId xmlns:a16="http://schemas.microsoft.com/office/drawing/2014/main" id="{36B8B9CD-2A96-9F4B-B2F6-960BA72B808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EAB35D9-9855-4549-B5C3-7E8824AA5F1F}"/>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2519056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2537A0-7868-574E-888C-4B4F0DD7F2A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A6B72C0-3090-BE44-B81B-3CD5DC207730}"/>
              </a:ext>
            </a:extLst>
          </p:cNvPr>
          <p:cNvSpPr>
            <a:spLocks noGrp="1"/>
          </p:cNvSpPr>
          <p:nvPr>
            <p:ph type="dt" sz="half" idx="10"/>
          </p:nvPr>
        </p:nvSpPr>
        <p:spPr/>
        <p:txBody>
          <a:bodyPr/>
          <a:lstStyle/>
          <a:p>
            <a:fld id="{5DD63836-8276-544E-B8D2-76D2F14054D1}" type="datetime1">
              <a:rPr kumimoji="1" lang="ja-JP" altLang="en-US" smtClean="0"/>
              <a:t>2022/9/12</a:t>
            </a:fld>
            <a:endParaRPr kumimoji="1" lang="ja-JP" altLang="en-US"/>
          </a:p>
        </p:txBody>
      </p:sp>
      <p:sp>
        <p:nvSpPr>
          <p:cNvPr id="4" name="フッター プレースホルダー 3">
            <a:extLst>
              <a:ext uri="{FF2B5EF4-FFF2-40B4-BE49-F238E27FC236}">
                <a16:creationId xmlns:a16="http://schemas.microsoft.com/office/drawing/2014/main" id="{CA93109A-B4B3-EE48-9F86-D65B15FDE13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EB2E5C3-16BE-9B4C-8D25-94D68F37F5E0}"/>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972117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BC6D9B4-A230-EC42-9A86-AE48D60B3378}"/>
              </a:ext>
            </a:extLst>
          </p:cNvPr>
          <p:cNvSpPr>
            <a:spLocks noGrp="1"/>
          </p:cNvSpPr>
          <p:nvPr>
            <p:ph type="dt" sz="half" idx="10"/>
          </p:nvPr>
        </p:nvSpPr>
        <p:spPr/>
        <p:txBody>
          <a:bodyPr/>
          <a:lstStyle/>
          <a:p>
            <a:fld id="{DC455F7F-0A53-3848-B8E3-3F1B46B2B755}" type="datetime1">
              <a:rPr kumimoji="1" lang="ja-JP" altLang="en-US" smtClean="0"/>
              <a:t>2022/9/12</a:t>
            </a:fld>
            <a:endParaRPr kumimoji="1" lang="ja-JP" altLang="en-US"/>
          </a:p>
        </p:txBody>
      </p:sp>
      <p:sp>
        <p:nvSpPr>
          <p:cNvPr id="3" name="フッター プレースホルダー 2">
            <a:extLst>
              <a:ext uri="{FF2B5EF4-FFF2-40B4-BE49-F238E27FC236}">
                <a16:creationId xmlns:a16="http://schemas.microsoft.com/office/drawing/2014/main" id="{30642905-2935-7C4A-9002-03DE95D3C6E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8C80132-7411-6A48-8888-449EF4B11ED3}"/>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4246242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B94245-3ADB-7E4C-A3A4-36175BF275D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B75BE42-E2E5-9A4A-8F7D-A099971E53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1A8EB4E-589E-7B40-9A72-B917237E8B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30E0687-28E1-A54D-8CFE-BA86A1BA9531}"/>
              </a:ext>
            </a:extLst>
          </p:cNvPr>
          <p:cNvSpPr>
            <a:spLocks noGrp="1"/>
          </p:cNvSpPr>
          <p:nvPr>
            <p:ph type="dt" sz="half" idx="10"/>
          </p:nvPr>
        </p:nvSpPr>
        <p:spPr/>
        <p:txBody>
          <a:bodyPr/>
          <a:lstStyle/>
          <a:p>
            <a:fld id="{1CC038C2-0766-6445-9157-9762D667BDEF}" type="datetime1">
              <a:rPr kumimoji="1" lang="ja-JP" altLang="en-US" smtClean="0"/>
              <a:t>2022/9/12</a:t>
            </a:fld>
            <a:endParaRPr kumimoji="1" lang="ja-JP" altLang="en-US"/>
          </a:p>
        </p:txBody>
      </p:sp>
      <p:sp>
        <p:nvSpPr>
          <p:cNvPr id="6" name="フッター プレースホルダー 5">
            <a:extLst>
              <a:ext uri="{FF2B5EF4-FFF2-40B4-BE49-F238E27FC236}">
                <a16:creationId xmlns:a16="http://schemas.microsoft.com/office/drawing/2014/main" id="{C1A2E046-17EC-284D-9BE1-1BD09F767C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3FA2F90-8574-044D-B022-77B303968528}"/>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113829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4ECE8-7524-6D4F-B90D-70C46797748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C29BA05-29C4-6A40-8842-42CB123747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C5EF340-5A32-DF4C-9716-CCF64DCB9C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E8FE8DA-A53E-BE4B-8DC5-046E7012E01A}"/>
              </a:ext>
            </a:extLst>
          </p:cNvPr>
          <p:cNvSpPr>
            <a:spLocks noGrp="1"/>
          </p:cNvSpPr>
          <p:nvPr>
            <p:ph type="dt" sz="half" idx="10"/>
          </p:nvPr>
        </p:nvSpPr>
        <p:spPr/>
        <p:txBody>
          <a:bodyPr/>
          <a:lstStyle/>
          <a:p>
            <a:fld id="{617A55D7-476B-6142-95C1-73F4EF6FA7BB}" type="datetime1">
              <a:rPr kumimoji="1" lang="ja-JP" altLang="en-US" smtClean="0"/>
              <a:t>2022/9/12</a:t>
            </a:fld>
            <a:endParaRPr kumimoji="1" lang="ja-JP" altLang="en-US"/>
          </a:p>
        </p:txBody>
      </p:sp>
      <p:sp>
        <p:nvSpPr>
          <p:cNvPr id="6" name="フッター プレースホルダー 5">
            <a:extLst>
              <a:ext uri="{FF2B5EF4-FFF2-40B4-BE49-F238E27FC236}">
                <a16:creationId xmlns:a16="http://schemas.microsoft.com/office/drawing/2014/main" id="{D559D380-CD4E-F34B-A85C-DB5DDC8A6D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7A5FB3C-CDBD-2B48-99B1-F4BB5E3215D7}"/>
              </a:ext>
            </a:extLst>
          </p:cNvPr>
          <p:cNvSpPr>
            <a:spLocks noGrp="1"/>
          </p:cNvSpPr>
          <p:nvPr>
            <p:ph type="sldNum" sz="quarter" idx="12"/>
          </p:nvPr>
        </p:nvSpPr>
        <p:spPr/>
        <p:txBody>
          <a:body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349416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C41E9EF-2892-854D-AD56-4FF7908D35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B06372-2A61-0E43-8D60-C6AFE55874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E19F355-4B8B-3A43-B9F4-F9495AB838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1ECE2-1D3C-BC41-AA13-640AC058C01B}" type="datetime1">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F73DF400-D432-F74F-8653-F2D7B68B76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D7280FE-6658-AD48-A238-53E5B8329C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C67D71-DFD3-B748-AECA-5ED9DD22CE08}" type="slidenum">
              <a:rPr kumimoji="1" lang="ja-JP" altLang="en-US" smtClean="0"/>
              <a:t>‹#›</a:t>
            </a:fld>
            <a:endParaRPr kumimoji="1" lang="ja-JP" altLang="en-US"/>
          </a:p>
        </p:txBody>
      </p:sp>
    </p:spTree>
    <p:extLst>
      <p:ext uri="{BB962C8B-B14F-4D97-AF65-F5344CB8AC3E}">
        <p14:creationId xmlns:p14="http://schemas.microsoft.com/office/powerpoint/2010/main" val="3099413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E61FE5-922E-D74B-8829-3073F5EF7971}"/>
              </a:ext>
            </a:extLst>
          </p:cNvPr>
          <p:cNvSpPr>
            <a:spLocks noGrp="1"/>
          </p:cNvSpPr>
          <p:nvPr>
            <p:ph type="ctrTitle"/>
          </p:nvPr>
        </p:nvSpPr>
        <p:spPr/>
        <p:txBody>
          <a:bodyPr>
            <a:normAutofit fontScale="90000"/>
          </a:bodyPr>
          <a:lstStyle/>
          <a:p>
            <a:r>
              <a:rPr lang="ja-JP" altLang="ja-JP" b="1"/>
              <a:t>コロナ禍における大阪府での自殺の傾向とその背景</a:t>
            </a:r>
            <a:endParaRPr kumimoji="1" lang="ja-JP" altLang="en-US"/>
          </a:p>
        </p:txBody>
      </p:sp>
      <p:sp>
        <p:nvSpPr>
          <p:cNvPr id="3" name="字幕 2">
            <a:extLst>
              <a:ext uri="{FF2B5EF4-FFF2-40B4-BE49-F238E27FC236}">
                <a16:creationId xmlns:a16="http://schemas.microsoft.com/office/drawing/2014/main" id="{859C6C12-CF7A-F84F-A2E5-7DE6E7C371B2}"/>
              </a:ext>
            </a:extLst>
          </p:cNvPr>
          <p:cNvSpPr>
            <a:spLocks noGrp="1"/>
          </p:cNvSpPr>
          <p:nvPr>
            <p:ph type="subTitle" idx="1"/>
          </p:nvPr>
        </p:nvSpPr>
        <p:spPr/>
        <p:txBody>
          <a:bodyPr/>
          <a:lstStyle/>
          <a:p>
            <a:endParaRPr lang="en-US" altLang="ja-JP" dirty="0"/>
          </a:p>
          <a:p>
            <a:r>
              <a:rPr lang="ja-JP" altLang="ja-JP"/>
              <a:t>大阪大学大学院国際公共政策研究科</a:t>
            </a:r>
          </a:p>
          <a:p>
            <a:r>
              <a:rPr lang="ja-JP" altLang="ja-JP"/>
              <a:t>松林哲也</a:t>
            </a:r>
          </a:p>
        </p:txBody>
      </p:sp>
      <p:sp>
        <p:nvSpPr>
          <p:cNvPr id="4" name="スライド番号プレースホルダー 3">
            <a:extLst>
              <a:ext uri="{FF2B5EF4-FFF2-40B4-BE49-F238E27FC236}">
                <a16:creationId xmlns:a16="http://schemas.microsoft.com/office/drawing/2014/main" id="{90FA4987-89DB-014D-8BCC-6251000A9B29}"/>
              </a:ext>
            </a:extLst>
          </p:cNvPr>
          <p:cNvSpPr>
            <a:spLocks noGrp="1"/>
          </p:cNvSpPr>
          <p:nvPr>
            <p:ph type="sldNum" sz="quarter" idx="12"/>
          </p:nvPr>
        </p:nvSpPr>
        <p:spPr/>
        <p:txBody>
          <a:bodyPr/>
          <a:lstStyle/>
          <a:p>
            <a:fld id="{ECC67D71-DFD3-B748-AECA-5ED9DD22CE08}" type="slidenum">
              <a:rPr kumimoji="1" lang="ja-JP" altLang="en-US" smtClean="0"/>
              <a:t>1</a:t>
            </a:fld>
            <a:endParaRPr kumimoji="1" lang="ja-JP" altLang="en-US"/>
          </a:p>
        </p:txBody>
      </p:sp>
      <p:sp>
        <p:nvSpPr>
          <p:cNvPr id="5" name="テキスト ボックス 3"/>
          <p:cNvSpPr txBox="1"/>
          <p:nvPr/>
        </p:nvSpPr>
        <p:spPr>
          <a:xfrm>
            <a:off x="10434391" y="392885"/>
            <a:ext cx="1301136" cy="307777"/>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ctr">
            <a:spAutoFit/>
          </a:bodyPr>
          <a:lstStyle>
            <a:defPPr>
              <a:defRPr lang="ja-JP"/>
            </a:defPPr>
            <a:lvl1pPr algn="l" rtl="0" fontAlgn="base">
              <a:spcBef>
                <a:spcPct val="0"/>
              </a:spcBef>
              <a:spcAft>
                <a:spcPct val="0"/>
              </a:spcAft>
              <a:defRPr kumimoji="1" sz="3400" kern="1200">
                <a:solidFill>
                  <a:schemeClr val="dk1"/>
                </a:solidFill>
                <a:latin typeface="+mn-lt"/>
                <a:ea typeface="+mn-ea"/>
                <a:cs typeface="+mn-cs"/>
              </a:defRPr>
            </a:lvl1pPr>
            <a:lvl2pPr marL="478861" algn="l" rtl="0" fontAlgn="base">
              <a:spcBef>
                <a:spcPct val="0"/>
              </a:spcBef>
              <a:spcAft>
                <a:spcPct val="0"/>
              </a:spcAft>
              <a:defRPr kumimoji="1" sz="3400" kern="1200">
                <a:solidFill>
                  <a:schemeClr val="dk1"/>
                </a:solidFill>
                <a:latin typeface="+mn-lt"/>
                <a:ea typeface="+mn-ea"/>
                <a:cs typeface="+mn-cs"/>
              </a:defRPr>
            </a:lvl2pPr>
            <a:lvl3pPr marL="957722" algn="l" rtl="0" fontAlgn="base">
              <a:spcBef>
                <a:spcPct val="0"/>
              </a:spcBef>
              <a:spcAft>
                <a:spcPct val="0"/>
              </a:spcAft>
              <a:defRPr kumimoji="1" sz="3400" kern="1200">
                <a:solidFill>
                  <a:schemeClr val="dk1"/>
                </a:solidFill>
                <a:latin typeface="+mn-lt"/>
                <a:ea typeface="+mn-ea"/>
                <a:cs typeface="+mn-cs"/>
              </a:defRPr>
            </a:lvl3pPr>
            <a:lvl4pPr marL="1436583" algn="l" rtl="0" fontAlgn="base">
              <a:spcBef>
                <a:spcPct val="0"/>
              </a:spcBef>
              <a:spcAft>
                <a:spcPct val="0"/>
              </a:spcAft>
              <a:defRPr kumimoji="1" sz="3400" kern="1200">
                <a:solidFill>
                  <a:schemeClr val="dk1"/>
                </a:solidFill>
                <a:latin typeface="+mn-lt"/>
                <a:ea typeface="+mn-ea"/>
                <a:cs typeface="+mn-cs"/>
              </a:defRPr>
            </a:lvl4pPr>
            <a:lvl5pPr marL="1915444" algn="l" rtl="0" fontAlgn="base">
              <a:spcBef>
                <a:spcPct val="0"/>
              </a:spcBef>
              <a:spcAft>
                <a:spcPct val="0"/>
              </a:spcAft>
              <a:defRPr kumimoji="1" sz="3400" kern="1200">
                <a:solidFill>
                  <a:schemeClr val="dk1"/>
                </a:solidFill>
                <a:latin typeface="+mn-lt"/>
                <a:ea typeface="+mn-ea"/>
                <a:cs typeface="+mn-cs"/>
              </a:defRPr>
            </a:lvl5pPr>
            <a:lvl6pPr marL="2394306" algn="l" defTabSz="957722" rtl="0" eaLnBrk="1" latinLnBrk="0" hangingPunct="1">
              <a:defRPr kumimoji="1" sz="3400" kern="1200">
                <a:solidFill>
                  <a:schemeClr val="dk1"/>
                </a:solidFill>
                <a:latin typeface="+mn-lt"/>
                <a:ea typeface="+mn-ea"/>
                <a:cs typeface="+mn-cs"/>
              </a:defRPr>
            </a:lvl6pPr>
            <a:lvl7pPr marL="2873167" algn="l" defTabSz="957722" rtl="0" eaLnBrk="1" latinLnBrk="0" hangingPunct="1">
              <a:defRPr kumimoji="1" sz="3400" kern="1200">
                <a:solidFill>
                  <a:schemeClr val="dk1"/>
                </a:solidFill>
                <a:latin typeface="+mn-lt"/>
                <a:ea typeface="+mn-ea"/>
                <a:cs typeface="+mn-cs"/>
              </a:defRPr>
            </a:lvl7pPr>
            <a:lvl8pPr marL="3352028" algn="l" defTabSz="957722" rtl="0" eaLnBrk="1" latinLnBrk="0" hangingPunct="1">
              <a:defRPr kumimoji="1" sz="3400" kern="1200">
                <a:solidFill>
                  <a:schemeClr val="dk1"/>
                </a:solidFill>
                <a:latin typeface="+mn-lt"/>
                <a:ea typeface="+mn-ea"/>
                <a:cs typeface="+mn-cs"/>
              </a:defRPr>
            </a:lvl8pPr>
            <a:lvl9pPr marL="3830888" algn="l" defTabSz="957722" rtl="0" eaLnBrk="1" latinLnBrk="0" hangingPunct="1">
              <a:defRPr kumimoji="1" sz="3400" kern="1200">
                <a:solidFill>
                  <a:schemeClr val="dk1"/>
                </a:solidFill>
                <a:latin typeface="+mn-lt"/>
                <a:ea typeface="+mn-ea"/>
                <a:cs typeface="+mn-cs"/>
              </a:defRPr>
            </a:lvl9pPr>
          </a:lstStyle>
          <a:p>
            <a:pPr algn="ctr"/>
            <a:r>
              <a:rPr kumimoji="1" lang="en-US" altLang="ja-JP" sz="1400" dirty="0" smtClean="0">
                <a:latin typeface="UD デジタル 教科書体 N-B" panose="02020700000000000000" pitchFamily="17" charset="-128"/>
                <a:ea typeface="UD デジタル 教科書体 N-B" panose="02020700000000000000" pitchFamily="17" charset="-128"/>
              </a:rPr>
              <a:t>【</a:t>
            </a:r>
            <a:r>
              <a:rPr kumimoji="1" lang="ja-JP" altLang="en-US" sz="1400" dirty="0" smtClean="0">
                <a:latin typeface="UD デジタル 教科書体 N-B" panose="02020700000000000000" pitchFamily="17" charset="-128"/>
                <a:ea typeface="UD デジタル 教科書体 N-B" panose="02020700000000000000" pitchFamily="17" charset="-128"/>
              </a:rPr>
              <a:t>資料</a:t>
            </a:r>
            <a:r>
              <a:rPr kumimoji="1" lang="en-US" altLang="ja-JP" sz="1400" dirty="0" smtClean="0">
                <a:latin typeface="UD デジタル 教科書体 N-B" panose="02020700000000000000" pitchFamily="17" charset="-128"/>
                <a:ea typeface="UD デジタル 教科書体 N-B" panose="02020700000000000000" pitchFamily="17" charset="-128"/>
              </a:rPr>
              <a:t>3-2】</a:t>
            </a:r>
            <a:endParaRPr kumimoji="1" lang="ja-JP" altLang="en-US" sz="14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561364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81FEB7-08A9-0E42-A194-81BDE9F4D112}"/>
              </a:ext>
            </a:extLst>
          </p:cNvPr>
          <p:cNvSpPr>
            <a:spLocks noGrp="1"/>
          </p:cNvSpPr>
          <p:nvPr>
            <p:ph type="title"/>
          </p:nvPr>
        </p:nvSpPr>
        <p:spPr/>
        <p:txBody>
          <a:bodyPr>
            <a:normAutofit/>
          </a:bodyPr>
          <a:lstStyle/>
          <a:p>
            <a:r>
              <a:rPr kumimoji="1" lang="ja-JP" altLang="en-US" sz="2800"/>
              <a:t>目的</a:t>
            </a:r>
          </a:p>
        </p:txBody>
      </p:sp>
      <p:sp>
        <p:nvSpPr>
          <p:cNvPr id="3" name="コンテンツ プレースホルダー 2">
            <a:extLst>
              <a:ext uri="{FF2B5EF4-FFF2-40B4-BE49-F238E27FC236}">
                <a16:creationId xmlns:a16="http://schemas.microsoft.com/office/drawing/2014/main" id="{922B4A74-DB07-FA45-91E5-6306896F697E}"/>
              </a:ext>
            </a:extLst>
          </p:cNvPr>
          <p:cNvSpPr>
            <a:spLocks noGrp="1"/>
          </p:cNvSpPr>
          <p:nvPr>
            <p:ph idx="1"/>
          </p:nvPr>
        </p:nvSpPr>
        <p:spPr/>
        <p:txBody>
          <a:bodyPr>
            <a:normAutofit/>
          </a:bodyPr>
          <a:lstStyle/>
          <a:p>
            <a:r>
              <a:rPr kumimoji="1" lang="en-US" altLang="ja-JP" dirty="0"/>
              <a:t>2020</a:t>
            </a:r>
            <a:r>
              <a:rPr kumimoji="1" lang="ja-JP" altLang="en-US"/>
              <a:t>年以降のコロナ禍で大阪府の自殺の傾向は変化したのか？</a:t>
            </a:r>
            <a:endParaRPr kumimoji="1" lang="en-US" altLang="ja-JP" dirty="0"/>
          </a:p>
          <a:p>
            <a:r>
              <a:rPr lang="ja-JP" altLang="en-US"/>
              <a:t>コロナ禍における</a:t>
            </a:r>
            <a:r>
              <a:rPr lang="ja-JP" altLang="ja-JP"/>
              <a:t>経済状況の悪化</a:t>
            </a:r>
            <a:r>
              <a:rPr lang="ja-JP" altLang="en-US"/>
              <a:t>は自殺率にどのような影響を及ぼしたのか？</a:t>
            </a:r>
            <a:endParaRPr kumimoji="1" lang="en-US" altLang="ja-JP" dirty="0"/>
          </a:p>
          <a:p>
            <a:r>
              <a:rPr lang="ja-JP" altLang="en-US"/>
              <a:t>性別・年齢別の自殺率、地域別の自殺率を時系列に比較</a:t>
            </a:r>
            <a:endParaRPr lang="en-US" altLang="ja-JP" dirty="0"/>
          </a:p>
          <a:p>
            <a:r>
              <a:rPr lang="en-US" altLang="ja-JP" dirty="0"/>
              <a:t>2019</a:t>
            </a:r>
            <a:r>
              <a:rPr lang="ja-JP" altLang="en-US"/>
              <a:t>年から</a:t>
            </a:r>
            <a:r>
              <a:rPr lang="en-US" altLang="ja-JP" dirty="0"/>
              <a:t>2021</a:t>
            </a:r>
            <a:r>
              <a:rPr lang="ja-JP" altLang="en-US"/>
              <a:t>年にかけての月別自殺データ、生活保護申請データ使用</a:t>
            </a:r>
            <a:endParaRPr lang="en-US" altLang="ja-JP" dirty="0"/>
          </a:p>
        </p:txBody>
      </p:sp>
      <p:sp>
        <p:nvSpPr>
          <p:cNvPr id="4" name="スライド番号プレースホルダー 3">
            <a:extLst>
              <a:ext uri="{FF2B5EF4-FFF2-40B4-BE49-F238E27FC236}">
                <a16:creationId xmlns:a16="http://schemas.microsoft.com/office/drawing/2014/main" id="{7F131B8D-37A4-C044-AF81-9B184049EE68}"/>
              </a:ext>
            </a:extLst>
          </p:cNvPr>
          <p:cNvSpPr>
            <a:spLocks noGrp="1"/>
          </p:cNvSpPr>
          <p:nvPr>
            <p:ph type="sldNum" sz="quarter" idx="12"/>
          </p:nvPr>
        </p:nvSpPr>
        <p:spPr/>
        <p:txBody>
          <a:bodyPr/>
          <a:lstStyle/>
          <a:p>
            <a:fld id="{ECC67D71-DFD3-B748-AECA-5ED9DD22CE08}" type="slidenum">
              <a:rPr kumimoji="1" lang="ja-JP" altLang="en-US" smtClean="0"/>
              <a:t>2</a:t>
            </a:fld>
            <a:endParaRPr kumimoji="1" lang="ja-JP" altLang="en-US"/>
          </a:p>
        </p:txBody>
      </p:sp>
    </p:spTree>
    <p:extLst>
      <p:ext uri="{BB962C8B-B14F-4D97-AF65-F5344CB8AC3E}">
        <p14:creationId xmlns:p14="http://schemas.microsoft.com/office/powerpoint/2010/main" val="69047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C7FF02-37DE-7E4F-B895-65B4EC20C980}"/>
              </a:ext>
            </a:extLst>
          </p:cNvPr>
          <p:cNvSpPr>
            <a:spLocks noGrp="1"/>
          </p:cNvSpPr>
          <p:nvPr>
            <p:ph type="title"/>
          </p:nvPr>
        </p:nvSpPr>
        <p:spPr>
          <a:xfrm>
            <a:off x="838199" y="291090"/>
            <a:ext cx="10515599" cy="932688"/>
          </a:xfrm>
        </p:spPr>
        <p:txBody>
          <a:bodyPr vert="horz" lIns="91440" tIns="45720" rIns="91440" bIns="45720" rtlCol="0" anchor="b">
            <a:normAutofit/>
          </a:bodyPr>
          <a:lstStyle/>
          <a:p>
            <a:pPr algn="ctr"/>
            <a:r>
              <a:rPr lang="ja-JP" altLang="en-US" sz="2800" kern="1200">
                <a:solidFill>
                  <a:schemeClr val="tx1"/>
                </a:solidFill>
                <a:latin typeface="+mj-lt"/>
                <a:ea typeface="+mj-ea"/>
                <a:cs typeface="+mj-cs"/>
              </a:rPr>
              <a:t>大阪府ではコロナ禍が始まった</a:t>
            </a:r>
            <a:r>
              <a:rPr lang="en-US" altLang="ja-JP" sz="2800" kern="1200" dirty="0">
                <a:solidFill>
                  <a:schemeClr val="tx1"/>
                </a:solidFill>
                <a:latin typeface="+mj-lt"/>
                <a:ea typeface="+mj-ea"/>
                <a:cs typeface="+mj-cs"/>
              </a:rPr>
              <a:t>2020</a:t>
            </a:r>
            <a:r>
              <a:rPr lang="ja-JP" altLang="en-US" sz="2800" kern="1200">
                <a:solidFill>
                  <a:schemeClr val="tx1"/>
                </a:solidFill>
                <a:latin typeface="+mj-lt"/>
                <a:ea typeface="+mj-ea"/>
                <a:cs typeface="+mj-cs"/>
              </a:rPr>
              <a:t>年に自殺が増加したが、</a:t>
            </a:r>
            <a:r>
              <a:rPr lang="en-US" altLang="ja-JP" sz="2800" kern="1200" dirty="0">
                <a:solidFill>
                  <a:schemeClr val="tx1"/>
                </a:solidFill>
                <a:latin typeface="+mj-lt"/>
                <a:ea typeface="+mj-ea"/>
                <a:cs typeface="+mj-cs"/>
              </a:rPr>
              <a:t>2021</a:t>
            </a:r>
            <a:r>
              <a:rPr lang="ja-JP" altLang="en-US" sz="2800" kern="1200">
                <a:solidFill>
                  <a:schemeClr val="tx1"/>
                </a:solidFill>
                <a:latin typeface="+mj-lt"/>
                <a:ea typeface="+mj-ea"/>
                <a:cs typeface="+mj-cs"/>
              </a:rPr>
              <a:t>年には減少した（</a:t>
            </a:r>
            <a:r>
              <a:rPr lang="en-US" altLang="ja-JP" sz="2800" kern="1200" dirty="0">
                <a:solidFill>
                  <a:schemeClr val="tx1"/>
                </a:solidFill>
                <a:latin typeface="+mj-lt"/>
                <a:ea typeface="+mj-ea"/>
                <a:cs typeface="+mj-cs"/>
              </a:rPr>
              <a:t>2019</a:t>
            </a:r>
            <a:r>
              <a:rPr lang="ja-JP" altLang="en-US" sz="2800" kern="1200">
                <a:solidFill>
                  <a:schemeClr val="tx1"/>
                </a:solidFill>
                <a:latin typeface="+mj-lt"/>
                <a:ea typeface="+mj-ea"/>
                <a:cs typeface="+mj-cs"/>
              </a:rPr>
              <a:t>年との比較）</a:t>
            </a:r>
            <a:endParaRPr kumimoji="1" lang="en-US" altLang="ja-JP" sz="2800" kern="1200" dirty="0">
              <a:solidFill>
                <a:schemeClr val="tx1"/>
              </a:solidFill>
              <a:latin typeface="+mj-lt"/>
              <a:ea typeface="+mj-ea"/>
              <a:cs typeface="+mj-cs"/>
            </a:endParaRPr>
          </a:p>
        </p:txBody>
      </p:sp>
      <p:pic>
        <p:nvPicPr>
          <p:cNvPr id="7" name="コンテンツ プレースホルダー 6">
            <a:extLst>
              <a:ext uri="{FF2B5EF4-FFF2-40B4-BE49-F238E27FC236}">
                <a16:creationId xmlns:a16="http://schemas.microsoft.com/office/drawing/2014/main" id="{B60B77B9-F179-0442-83A8-CF5FF7B70583}"/>
              </a:ext>
            </a:extLst>
          </p:cNvPr>
          <p:cNvPicPr>
            <a:picLocks noGrp="1" noChangeAspect="1"/>
          </p:cNvPicPr>
          <p:nvPr>
            <p:ph idx="1"/>
          </p:nvPr>
        </p:nvPicPr>
        <p:blipFill>
          <a:blip r:embed="rId2"/>
          <a:stretch>
            <a:fillRect/>
          </a:stretch>
        </p:blipFill>
        <p:spPr>
          <a:xfrm>
            <a:off x="2166772" y="1537643"/>
            <a:ext cx="7858455" cy="3782714"/>
          </a:xfrm>
          <a:prstGeom prst="rect">
            <a:avLst/>
          </a:prstGeom>
        </p:spPr>
      </p:pic>
      <p:pic>
        <p:nvPicPr>
          <p:cNvPr id="9" name="図 8">
            <a:extLst>
              <a:ext uri="{FF2B5EF4-FFF2-40B4-BE49-F238E27FC236}">
                <a16:creationId xmlns:a16="http://schemas.microsoft.com/office/drawing/2014/main" id="{2DB5A3C3-C6C2-F946-AA50-56B1EA46E319}"/>
              </a:ext>
            </a:extLst>
          </p:cNvPr>
          <p:cNvPicPr>
            <a:picLocks noChangeAspect="1"/>
          </p:cNvPicPr>
          <p:nvPr/>
        </p:nvPicPr>
        <p:blipFill>
          <a:blip r:embed="rId3"/>
          <a:stretch>
            <a:fillRect/>
          </a:stretch>
        </p:blipFill>
        <p:spPr>
          <a:xfrm>
            <a:off x="3188044" y="5634222"/>
            <a:ext cx="6705600" cy="749300"/>
          </a:xfrm>
          <a:prstGeom prst="rect">
            <a:avLst/>
          </a:prstGeom>
        </p:spPr>
      </p:pic>
      <p:sp>
        <p:nvSpPr>
          <p:cNvPr id="10" name="スライド番号プレースホルダー 9">
            <a:extLst>
              <a:ext uri="{FF2B5EF4-FFF2-40B4-BE49-F238E27FC236}">
                <a16:creationId xmlns:a16="http://schemas.microsoft.com/office/drawing/2014/main" id="{840762E3-B507-2849-A5C4-0E080C887C71}"/>
              </a:ext>
            </a:extLst>
          </p:cNvPr>
          <p:cNvSpPr>
            <a:spLocks noGrp="1"/>
          </p:cNvSpPr>
          <p:nvPr>
            <p:ph type="sldNum" sz="quarter" idx="12"/>
          </p:nvPr>
        </p:nvSpPr>
        <p:spPr/>
        <p:txBody>
          <a:bodyPr/>
          <a:lstStyle/>
          <a:p>
            <a:fld id="{ECC67D71-DFD3-B748-AECA-5ED9DD22CE08}" type="slidenum">
              <a:rPr kumimoji="1" lang="ja-JP" altLang="en-US" smtClean="0"/>
              <a:t>3</a:t>
            </a:fld>
            <a:endParaRPr kumimoji="1" lang="ja-JP" altLang="en-US"/>
          </a:p>
        </p:txBody>
      </p:sp>
    </p:spTree>
    <p:extLst>
      <p:ext uri="{BB962C8B-B14F-4D97-AF65-F5344CB8AC3E}">
        <p14:creationId xmlns:p14="http://schemas.microsoft.com/office/powerpoint/2010/main" val="313677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FBDFFD-2197-FC4E-A9CA-EE4001B6D4A9}"/>
              </a:ext>
            </a:extLst>
          </p:cNvPr>
          <p:cNvSpPr>
            <a:spLocks noGrp="1"/>
          </p:cNvSpPr>
          <p:nvPr>
            <p:ph type="title"/>
          </p:nvPr>
        </p:nvSpPr>
        <p:spPr/>
        <p:txBody>
          <a:bodyPr>
            <a:normAutofit/>
          </a:bodyPr>
          <a:lstStyle/>
          <a:p>
            <a:pPr algn="ctr"/>
            <a:r>
              <a:rPr lang="en-US" altLang="ja-JP" sz="2800" dirty="0"/>
              <a:t>2020</a:t>
            </a:r>
            <a:r>
              <a:rPr lang="ja-JP" altLang="ja-JP" sz="2800"/>
              <a:t>年</a:t>
            </a:r>
            <a:r>
              <a:rPr lang="ja-JP" altLang="en-US" sz="2800"/>
              <a:t>と</a:t>
            </a:r>
            <a:r>
              <a:rPr lang="en-US" altLang="ja-JP" sz="2800" dirty="0"/>
              <a:t>2021</a:t>
            </a:r>
            <a:r>
              <a:rPr lang="ja-JP" altLang="en-US" sz="2800"/>
              <a:t>年</a:t>
            </a:r>
            <a:r>
              <a:rPr lang="ja-JP" altLang="ja-JP" sz="2800"/>
              <a:t>の自殺増加</a:t>
            </a:r>
            <a:r>
              <a:rPr lang="ja-JP" altLang="en-US" sz="2800"/>
              <a:t>が</a:t>
            </a:r>
            <a:r>
              <a:rPr lang="ja-JP" altLang="ja-JP" sz="2800"/>
              <a:t>特に若年女性で顕著</a:t>
            </a:r>
            <a:r>
              <a:rPr lang="en-US" altLang="ja-JP" sz="2800" dirty="0"/>
              <a:t/>
            </a:r>
            <a:br>
              <a:rPr lang="en-US" altLang="ja-JP" sz="2800" dirty="0"/>
            </a:br>
            <a:r>
              <a:rPr lang="ja-JP" altLang="en-US" sz="2800"/>
              <a:t>（</a:t>
            </a:r>
            <a:r>
              <a:rPr lang="en-US" altLang="ja-JP" sz="2800" dirty="0"/>
              <a:t>2019</a:t>
            </a:r>
            <a:r>
              <a:rPr lang="ja-JP" altLang="en-US" sz="2800"/>
              <a:t>年との比較）</a:t>
            </a:r>
            <a:r>
              <a:rPr lang="ja-JP" altLang="ja-JP" sz="2800">
                <a:effectLst/>
              </a:rPr>
              <a:t> </a:t>
            </a:r>
            <a:endParaRPr kumimoji="1" lang="ja-JP" altLang="en-US" sz="2800"/>
          </a:p>
        </p:txBody>
      </p:sp>
      <p:pic>
        <p:nvPicPr>
          <p:cNvPr id="4" name="コンテンツ プレースホルダー 3">
            <a:extLst>
              <a:ext uri="{FF2B5EF4-FFF2-40B4-BE49-F238E27FC236}">
                <a16:creationId xmlns:a16="http://schemas.microsoft.com/office/drawing/2014/main" id="{CBC7F969-77D7-6B4D-A832-A9ED41E03AEF}"/>
              </a:ext>
            </a:extLst>
          </p:cNvPr>
          <p:cNvPicPr>
            <a:picLocks noGrp="1" noChangeAspect="1"/>
          </p:cNvPicPr>
          <p:nvPr>
            <p:ph idx="1"/>
          </p:nvPr>
        </p:nvPicPr>
        <p:blipFill>
          <a:blip r:embed="rId2"/>
          <a:stretch>
            <a:fillRect/>
          </a:stretch>
        </p:blipFill>
        <p:spPr>
          <a:xfrm>
            <a:off x="4001458" y="1825625"/>
            <a:ext cx="4189084" cy="4351338"/>
          </a:xfrm>
          <a:prstGeom prst="rect">
            <a:avLst/>
          </a:prstGeom>
        </p:spPr>
      </p:pic>
      <p:sp>
        <p:nvSpPr>
          <p:cNvPr id="5" name="スライド番号プレースホルダー 4">
            <a:extLst>
              <a:ext uri="{FF2B5EF4-FFF2-40B4-BE49-F238E27FC236}">
                <a16:creationId xmlns:a16="http://schemas.microsoft.com/office/drawing/2014/main" id="{7E4D1D69-27DC-3949-9D10-99CB314D14FC}"/>
              </a:ext>
            </a:extLst>
          </p:cNvPr>
          <p:cNvSpPr>
            <a:spLocks noGrp="1"/>
          </p:cNvSpPr>
          <p:nvPr>
            <p:ph type="sldNum" sz="quarter" idx="12"/>
          </p:nvPr>
        </p:nvSpPr>
        <p:spPr/>
        <p:txBody>
          <a:bodyPr/>
          <a:lstStyle/>
          <a:p>
            <a:fld id="{ECC67D71-DFD3-B748-AECA-5ED9DD22CE08}" type="slidenum">
              <a:rPr kumimoji="1" lang="ja-JP" altLang="en-US" smtClean="0"/>
              <a:t>4</a:t>
            </a:fld>
            <a:endParaRPr kumimoji="1" lang="ja-JP" altLang="en-US"/>
          </a:p>
        </p:txBody>
      </p:sp>
    </p:spTree>
    <p:extLst>
      <p:ext uri="{BB962C8B-B14F-4D97-AF65-F5344CB8AC3E}">
        <p14:creationId xmlns:p14="http://schemas.microsoft.com/office/powerpoint/2010/main" val="1041311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D320A2-3E8B-AD41-A9AA-4D4050E813AA}"/>
              </a:ext>
            </a:extLst>
          </p:cNvPr>
          <p:cNvSpPr>
            <a:spLocks noGrp="1"/>
          </p:cNvSpPr>
          <p:nvPr>
            <p:ph type="title"/>
          </p:nvPr>
        </p:nvSpPr>
        <p:spPr/>
        <p:txBody>
          <a:bodyPr>
            <a:normAutofit/>
          </a:bodyPr>
          <a:lstStyle/>
          <a:p>
            <a:pPr algn="ctr"/>
            <a:r>
              <a:rPr lang="ja-JP" altLang="ja-JP" sz="2800"/>
              <a:t>全国的に見ても</a:t>
            </a:r>
            <a:r>
              <a:rPr lang="ja-JP" altLang="en-US" sz="2800"/>
              <a:t>、</a:t>
            </a:r>
            <a:r>
              <a:rPr lang="ja-JP" altLang="ja-JP" sz="2800"/>
              <a:t>大阪府での若年女性</a:t>
            </a:r>
            <a:r>
              <a:rPr lang="ja-JP" altLang="en-US" sz="2800"/>
              <a:t>の自殺の</a:t>
            </a:r>
            <a:r>
              <a:rPr lang="ja-JP" altLang="ja-JP" sz="2800"/>
              <a:t>増加は著しい</a:t>
            </a:r>
            <a:r>
              <a:rPr lang="en-US" altLang="ja-JP" sz="2800" dirty="0"/>
              <a:t/>
            </a:r>
            <a:br>
              <a:rPr lang="en-US" altLang="ja-JP" sz="2800" dirty="0"/>
            </a:br>
            <a:r>
              <a:rPr lang="ja-JP" altLang="en-US" sz="2800"/>
              <a:t>（</a:t>
            </a:r>
            <a:r>
              <a:rPr lang="en-US" altLang="ja-JP" sz="2800" dirty="0"/>
              <a:t>2019</a:t>
            </a:r>
            <a:r>
              <a:rPr lang="ja-JP" altLang="en-US" sz="2800"/>
              <a:t>年との比較）。</a:t>
            </a:r>
            <a:endParaRPr kumimoji="1" lang="ja-JP" altLang="en-US" sz="2800"/>
          </a:p>
        </p:txBody>
      </p:sp>
      <p:pic>
        <p:nvPicPr>
          <p:cNvPr id="4" name="コンテンツ プレースホルダー 3">
            <a:extLst>
              <a:ext uri="{FF2B5EF4-FFF2-40B4-BE49-F238E27FC236}">
                <a16:creationId xmlns:a16="http://schemas.microsoft.com/office/drawing/2014/main" id="{3DE2ED27-CE42-5940-9A62-6148DFA84216}"/>
              </a:ext>
            </a:extLst>
          </p:cNvPr>
          <p:cNvPicPr>
            <a:picLocks noGrp="1" noChangeAspect="1"/>
          </p:cNvPicPr>
          <p:nvPr>
            <p:ph idx="1"/>
          </p:nvPr>
        </p:nvPicPr>
        <p:blipFill>
          <a:blip r:embed="rId2"/>
          <a:stretch>
            <a:fillRect/>
          </a:stretch>
        </p:blipFill>
        <p:spPr>
          <a:xfrm>
            <a:off x="3130438" y="1825625"/>
            <a:ext cx="5931123" cy="4351338"/>
          </a:xfrm>
          <a:prstGeom prst="rect">
            <a:avLst/>
          </a:prstGeom>
        </p:spPr>
      </p:pic>
      <p:sp>
        <p:nvSpPr>
          <p:cNvPr id="5" name="スライド番号プレースホルダー 4">
            <a:extLst>
              <a:ext uri="{FF2B5EF4-FFF2-40B4-BE49-F238E27FC236}">
                <a16:creationId xmlns:a16="http://schemas.microsoft.com/office/drawing/2014/main" id="{D0F4D94F-81C6-4F48-A79A-B6067070E960}"/>
              </a:ext>
            </a:extLst>
          </p:cNvPr>
          <p:cNvSpPr>
            <a:spLocks noGrp="1"/>
          </p:cNvSpPr>
          <p:nvPr>
            <p:ph type="sldNum" sz="quarter" idx="12"/>
          </p:nvPr>
        </p:nvSpPr>
        <p:spPr/>
        <p:txBody>
          <a:bodyPr/>
          <a:lstStyle/>
          <a:p>
            <a:fld id="{ECC67D71-DFD3-B748-AECA-5ED9DD22CE08}" type="slidenum">
              <a:rPr kumimoji="1" lang="ja-JP" altLang="en-US" smtClean="0"/>
              <a:t>5</a:t>
            </a:fld>
            <a:endParaRPr kumimoji="1" lang="ja-JP" altLang="en-US"/>
          </a:p>
        </p:txBody>
      </p:sp>
    </p:spTree>
    <p:extLst>
      <p:ext uri="{BB962C8B-B14F-4D97-AF65-F5344CB8AC3E}">
        <p14:creationId xmlns:p14="http://schemas.microsoft.com/office/powerpoint/2010/main" val="1819982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B8148-842A-0B47-AC2D-AC4E84D34E13}"/>
              </a:ext>
            </a:extLst>
          </p:cNvPr>
          <p:cNvSpPr>
            <a:spLocks noGrp="1"/>
          </p:cNvSpPr>
          <p:nvPr>
            <p:ph type="title"/>
          </p:nvPr>
        </p:nvSpPr>
        <p:spPr/>
        <p:txBody>
          <a:bodyPr>
            <a:normAutofit/>
          </a:bodyPr>
          <a:lstStyle/>
          <a:p>
            <a:pPr algn="ctr"/>
            <a:r>
              <a:rPr lang="ja-JP" altLang="en-US" sz="2800"/>
              <a:t>府内各市町村における月別</a:t>
            </a:r>
            <a:r>
              <a:rPr lang="ja-JP" altLang="ja-JP" sz="2800"/>
              <a:t>生活保護申請件数と</a:t>
            </a:r>
            <a:r>
              <a:rPr lang="ja-JP" altLang="en-US" sz="2800"/>
              <a:t>月別</a:t>
            </a:r>
            <a:r>
              <a:rPr lang="ja-JP" altLang="ja-JP" sz="2800"/>
              <a:t>自殺率の間に正の関係を認めることはでき</a:t>
            </a:r>
            <a:r>
              <a:rPr lang="ja-JP" altLang="en-US" sz="2800"/>
              <a:t>ない</a:t>
            </a:r>
            <a:endParaRPr kumimoji="1" lang="ja-JP" altLang="en-US" sz="2800"/>
          </a:p>
        </p:txBody>
      </p:sp>
      <p:pic>
        <p:nvPicPr>
          <p:cNvPr id="4" name="コンテンツ プレースホルダー 3">
            <a:extLst>
              <a:ext uri="{FF2B5EF4-FFF2-40B4-BE49-F238E27FC236}">
                <a16:creationId xmlns:a16="http://schemas.microsoft.com/office/drawing/2014/main" id="{76D844F9-96EC-0246-903B-227C14301DD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0576" t="15994" r="21332" b="47998"/>
          <a:stretch/>
        </p:blipFill>
        <p:spPr bwMode="auto">
          <a:xfrm>
            <a:off x="3901139" y="2076054"/>
            <a:ext cx="4389722" cy="3850479"/>
          </a:xfrm>
          <a:prstGeom prst="rect">
            <a:avLst/>
          </a:prstGeom>
          <a:ln>
            <a:noFill/>
          </a:ln>
          <a:extLst>
            <a:ext uri="{53640926-AAD7-44D8-BBD7-CCE9431645EC}">
              <a14:shadowObscured xmlns:a14="http://schemas.microsoft.com/office/drawing/2010/main"/>
            </a:ext>
          </a:extLst>
        </p:spPr>
      </p:pic>
      <p:sp>
        <p:nvSpPr>
          <p:cNvPr id="5" name="スライド番号プレースホルダー 4">
            <a:extLst>
              <a:ext uri="{FF2B5EF4-FFF2-40B4-BE49-F238E27FC236}">
                <a16:creationId xmlns:a16="http://schemas.microsoft.com/office/drawing/2014/main" id="{3782D1CB-E93E-1C43-B654-008F3E7BA637}"/>
              </a:ext>
            </a:extLst>
          </p:cNvPr>
          <p:cNvSpPr>
            <a:spLocks noGrp="1"/>
          </p:cNvSpPr>
          <p:nvPr>
            <p:ph type="sldNum" sz="quarter" idx="12"/>
          </p:nvPr>
        </p:nvSpPr>
        <p:spPr/>
        <p:txBody>
          <a:bodyPr/>
          <a:lstStyle/>
          <a:p>
            <a:fld id="{ECC67D71-DFD3-B748-AECA-5ED9DD22CE08}" type="slidenum">
              <a:rPr kumimoji="1" lang="ja-JP" altLang="en-US" smtClean="0"/>
              <a:t>6</a:t>
            </a:fld>
            <a:endParaRPr kumimoji="1" lang="ja-JP" altLang="en-US"/>
          </a:p>
        </p:txBody>
      </p:sp>
    </p:spTree>
    <p:extLst>
      <p:ext uri="{BB962C8B-B14F-4D97-AF65-F5344CB8AC3E}">
        <p14:creationId xmlns:p14="http://schemas.microsoft.com/office/powerpoint/2010/main" val="41027350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203</Words>
  <Application>Microsoft Office PowerPoint</Application>
  <PresentationFormat>ワイド画面</PresentationFormat>
  <Paragraphs>20</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UD デジタル 教科書体 N-B</vt:lpstr>
      <vt:lpstr>游ゴシック</vt:lpstr>
      <vt:lpstr>游ゴシック Light</vt:lpstr>
      <vt:lpstr>Arial</vt:lpstr>
      <vt:lpstr>Office テーマ</vt:lpstr>
      <vt:lpstr>コロナ禍における大阪府での自殺の傾向とその背景</vt:lpstr>
      <vt:lpstr>目的</vt:lpstr>
      <vt:lpstr>大阪府ではコロナ禍が始まった2020年に自殺が増加したが、2021年には減少した（2019年との比較）</vt:lpstr>
      <vt:lpstr>2020年と2021年の自殺増加が特に若年女性で顕著 （2019年との比較） </vt:lpstr>
      <vt:lpstr>全国的に見ても、大阪府での若年女性の自殺の増加は著しい （2019年との比較）。</vt:lpstr>
      <vt:lpstr>府内各市町村における月別生活保護申請件数と月別自殺率の間に正の関係を認めることはできない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コロナ禍における大阪府での自殺の傾向とその背景</dc:title>
  <dc:creator>松林　哲也</dc:creator>
  <cp:lastModifiedBy>三場　知香</cp:lastModifiedBy>
  <cp:revision>14</cp:revision>
  <cp:lastPrinted>2022-09-12T07:18:18Z</cp:lastPrinted>
  <dcterms:created xsi:type="dcterms:W3CDTF">2022-03-10T01:02:59Z</dcterms:created>
  <dcterms:modified xsi:type="dcterms:W3CDTF">2022-09-12T07:36:13Z</dcterms:modified>
</cp:coreProperties>
</file>