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1.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notesSlides/notesSlide2.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sldIdLst>
    <p:sldId id="257" r:id="rId2"/>
    <p:sldId id="256" r:id="rId3"/>
    <p:sldId id="258" r:id="rId4"/>
    <p:sldId id="260" r:id="rId5"/>
    <p:sldId id="259" r:id="rId6"/>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35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3.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ja-JP" altLang="en-US" sz="2400" dirty="0"/>
              <a:t>市町村赤字対象額</a:t>
            </a:r>
          </a:p>
        </c:rich>
      </c:tx>
      <c:layout>
        <c:manualLayout>
          <c:xMode val="edge"/>
          <c:yMode val="edge"/>
          <c:x val="0.34927105652263779"/>
          <c:y val="1.7409994582369765E-2"/>
        </c:manualLayout>
      </c:layout>
      <c:overlay val="0"/>
    </c:title>
    <c:autoTitleDeleted val="0"/>
    <c:view3D>
      <c:rotX val="30"/>
      <c:rotY val="128"/>
      <c:rAngAx val="0"/>
    </c:view3D>
    <c:floor>
      <c:thickness val="0"/>
    </c:floor>
    <c:sideWall>
      <c:thickness val="0"/>
    </c:sideWall>
    <c:backWall>
      <c:thickness val="0"/>
    </c:backWall>
    <c:plotArea>
      <c:layout>
        <c:manualLayout>
          <c:layoutTarget val="inner"/>
          <c:xMode val="edge"/>
          <c:yMode val="edge"/>
          <c:x val="7.9041719460211074E-2"/>
          <c:y val="0.1380369501427946"/>
          <c:w val="0.9209582805397889"/>
          <c:h val="0.75284159603181333"/>
        </c:manualLayout>
      </c:layout>
      <c:pie3DChart>
        <c:varyColors val="1"/>
        <c:ser>
          <c:idx val="0"/>
          <c:order val="0"/>
          <c:tx>
            <c:strRef>
              <c:f>'[（H28年度決算ベース）赤字解消・激変緩和策のとりまとめ版.xlsx]Ⅰ‐⑦_赤字額対象額の内訳グラフ'!$F$3</c:f>
              <c:strCache>
                <c:ptCount val="1"/>
                <c:pt idx="0">
                  <c:v>府定義</c:v>
                </c:pt>
              </c:strCache>
            </c:strRef>
          </c:tx>
          <c:dPt>
            <c:idx val="1"/>
            <c:bubble3D val="0"/>
            <c:explosion val="8"/>
            <c:extLst>
              <c:ext xmlns:c16="http://schemas.microsoft.com/office/drawing/2014/chart" uri="{C3380CC4-5D6E-409C-BE32-E72D297353CC}">
                <c16:uniqueId val="{00000000-F8A3-4BA3-8F1D-6729B7D2590B}"/>
              </c:ext>
            </c:extLst>
          </c:dPt>
          <c:dPt>
            <c:idx val="2"/>
            <c:bubble3D val="0"/>
            <c:explosion val="20"/>
            <c:extLst>
              <c:ext xmlns:c16="http://schemas.microsoft.com/office/drawing/2014/chart" uri="{C3380CC4-5D6E-409C-BE32-E72D297353CC}">
                <c16:uniqueId val="{00000001-F8A3-4BA3-8F1D-6729B7D2590B}"/>
              </c:ext>
            </c:extLst>
          </c:dPt>
          <c:dPt>
            <c:idx val="3"/>
            <c:bubble3D val="0"/>
            <c:explosion val="9"/>
            <c:extLst>
              <c:ext xmlns:c16="http://schemas.microsoft.com/office/drawing/2014/chart" uri="{C3380CC4-5D6E-409C-BE32-E72D297353CC}">
                <c16:uniqueId val="{00000002-F8A3-4BA3-8F1D-6729B7D2590B}"/>
              </c:ext>
            </c:extLst>
          </c:dPt>
          <c:dPt>
            <c:idx val="4"/>
            <c:bubble3D val="0"/>
            <c:explosion val="6"/>
            <c:extLst>
              <c:ext xmlns:c16="http://schemas.microsoft.com/office/drawing/2014/chart" uri="{C3380CC4-5D6E-409C-BE32-E72D297353CC}">
                <c16:uniqueId val="{00000003-F8A3-4BA3-8F1D-6729B7D2590B}"/>
              </c:ext>
            </c:extLst>
          </c:dPt>
          <c:dPt>
            <c:idx val="5"/>
            <c:bubble3D val="0"/>
            <c:explosion val="25"/>
            <c:extLst>
              <c:ext xmlns:c16="http://schemas.microsoft.com/office/drawing/2014/chart" uri="{C3380CC4-5D6E-409C-BE32-E72D297353CC}">
                <c16:uniqueId val="{00000004-F8A3-4BA3-8F1D-6729B7D2590B}"/>
              </c:ext>
            </c:extLst>
          </c:dPt>
          <c:dPt>
            <c:idx val="6"/>
            <c:bubble3D val="0"/>
            <c:explosion val="7"/>
            <c:extLst>
              <c:ext xmlns:c16="http://schemas.microsoft.com/office/drawing/2014/chart" uri="{C3380CC4-5D6E-409C-BE32-E72D297353CC}">
                <c16:uniqueId val="{00000005-F8A3-4BA3-8F1D-6729B7D2590B}"/>
              </c:ext>
            </c:extLst>
          </c:dPt>
          <c:dPt>
            <c:idx val="8"/>
            <c:bubble3D val="0"/>
            <c:explosion val="6"/>
            <c:extLst>
              <c:ext xmlns:c16="http://schemas.microsoft.com/office/drawing/2014/chart" uri="{C3380CC4-5D6E-409C-BE32-E72D297353CC}">
                <c16:uniqueId val="{00000006-F8A3-4BA3-8F1D-6729B7D2590B}"/>
              </c:ext>
            </c:extLst>
          </c:dPt>
          <c:dLbls>
            <c:dLbl>
              <c:idx val="1"/>
              <c:layout>
                <c:manualLayout>
                  <c:x val="-9.1881654633238469E-2"/>
                  <c:y val="0.20731563748924897"/>
                </c:manualLayout>
              </c:layout>
              <c:tx>
                <c:rich>
                  <a:bodyPr/>
                  <a:lstStyle/>
                  <a:p>
                    <a:r>
                      <a:rPr lang="zh-TW" altLang="en-US" sz="1200" b="1" dirty="0"/>
                      <a:t>公債費等、借入金利息 </a:t>
                    </a:r>
                  </a:p>
                  <a:p>
                    <a:r>
                      <a:rPr lang="en-US" altLang="zh-TW" sz="1200" b="1" dirty="0"/>
                      <a:t>1,842,314 </a:t>
                    </a:r>
                    <a:r>
                      <a:rPr lang="zh-TW" altLang="en-US" sz="1200" b="1" dirty="0"/>
                      <a:t>円</a:t>
                    </a:r>
                    <a:endParaRPr lang="zh-TW" altLang="en-US" dirty="0"/>
                  </a:p>
                </c:rich>
              </c:tx>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F8A3-4BA3-8F1D-6729B7D2590B}"/>
                </c:ext>
              </c:extLst>
            </c:dLbl>
            <c:dLbl>
              <c:idx val="2"/>
              <c:layout>
                <c:manualLayout>
                  <c:x val="-0.20993441822593356"/>
                  <c:y val="-0.10059910593133241"/>
                </c:manualLayout>
              </c:layout>
              <c:tx>
                <c:rich>
                  <a:bodyPr/>
                  <a:lstStyle/>
                  <a:p>
                    <a:r>
                      <a:rPr lang="ja-JP" altLang="en-US" sz="1200" b="1" dirty="0"/>
                      <a:t>保険料（税）の負担緩和を図るため</a:t>
                    </a:r>
                  </a:p>
                  <a:p>
                    <a:r>
                      <a:rPr lang="en-US" altLang="ja-JP" sz="1200" b="1" dirty="0"/>
                      <a:t>5,451,555,331 </a:t>
                    </a:r>
                    <a:r>
                      <a:rPr lang="ja-JP" altLang="en-US" sz="1200" b="1" dirty="0"/>
                      <a:t>円</a:t>
                    </a:r>
                    <a:endParaRPr lang="ja-JP" altLang="en-US" dirty="0"/>
                  </a:p>
                </c:rich>
              </c:tx>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F8A3-4BA3-8F1D-6729B7D2590B}"/>
                </c:ext>
              </c:extLst>
            </c:dLbl>
            <c:dLbl>
              <c:idx val="3"/>
              <c:layout>
                <c:manualLayout>
                  <c:x val="-0.14246061225156101"/>
                  <c:y val="0.17312047027454466"/>
                </c:manualLayout>
              </c:layout>
              <c:tx>
                <c:rich>
                  <a:bodyPr/>
                  <a:lstStyle/>
                  <a:p>
                    <a:r>
                      <a:rPr lang="ja-JP" altLang="en-US" sz="1200" b="1" dirty="0"/>
                      <a:t>地方単独の保険料（税）の軽減額</a:t>
                    </a:r>
                  </a:p>
                  <a:p>
                    <a:r>
                      <a:rPr lang="en-US" altLang="ja-JP" sz="1200" b="1" dirty="0"/>
                      <a:t>416,536,555 </a:t>
                    </a:r>
                    <a:r>
                      <a:rPr lang="ja-JP" altLang="en-US" sz="1200" b="1" dirty="0"/>
                      <a:t>円</a:t>
                    </a:r>
                    <a:endParaRPr lang="ja-JP" altLang="en-US" dirty="0"/>
                  </a:p>
                </c:rich>
              </c:tx>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F8A3-4BA3-8F1D-6729B7D2590B}"/>
                </c:ext>
              </c:extLst>
            </c:dLbl>
            <c:dLbl>
              <c:idx val="4"/>
              <c:layout>
                <c:manualLayout>
                  <c:x val="-0.18267486943800537"/>
                  <c:y val="-8.392654084186725E-2"/>
                </c:manualLayout>
              </c:layout>
              <c:tx>
                <c:rich>
                  <a:bodyPr/>
                  <a:lstStyle/>
                  <a:p>
                    <a:r>
                      <a:rPr lang="ja-JP" altLang="en-US" sz="1200" b="1" dirty="0"/>
                      <a:t>任意給付に充てるため </a:t>
                    </a:r>
                  </a:p>
                  <a:p>
                    <a:r>
                      <a:rPr lang="en-US" altLang="ja-JP" sz="1200" b="1" dirty="0"/>
                      <a:t>326,541,605 </a:t>
                    </a:r>
                    <a:r>
                      <a:rPr lang="ja-JP" altLang="en-US" sz="1200" b="1" dirty="0"/>
                      <a:t>円</a:t>
                    </a:r>
                    <a:endParaRPr lang="ja-JP" altLang="en-US" dirty="0"/>
                  </a:p>
                </c:rich>
              </c:tx>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F8A3-4BA3-8F1D-6729B7D2590B}"/>
                </c:ext>
              </c:extLst>
            </c:dLbl>
            <c:dLbl>
              <c:idx val="5"/>
              <c:layout>
                <c:manualLayout>
                  <c:x val="9.7006851982007022E-2"/>
                  <c:y val="4.5215378960332855E-2"/>
                </c:manualLayout>
              </c:layout>
              <c:tx>
                <c:rich>
                  <a:bodyPr/>
                  <a:lstStyle/>
                  <a:p>
                    <a:pPr>
                      <a:defRPr sz="1400" b="1"/>
                    </a:pPr>
                    <a:r>
                      <a:rPr lang="ja-JP" altLang="en-US" sz="900" b="1" dirty="0"/>
                      <a:t>保険料（税）の減免額に充てるため</a:t>
                    </a:r>
                    <a:r>
                      <a:rPr lang="en-US" altLang="ja-JP" sz="1400" b="1" dirty="0"/>
                      <a:t>5,756,968,063 </a:t>
                    </a:r>
                    <a:r>
                      <a:rPr lang="ja-JP" altLang="en-US" sz="1400" b="1" dirty="0"/>
                      <a:t>円</a:t>
                    </a:r>
                    <a:endParaRPr lang="ja-JP" altLang="en-US" sz="1400" dirty="0"/>
                  </a:p>
                </c:rich>
              </c:tx>
              <c:numFmt formatCode="#,##0_ &quot;円&quot;" sourceLinked="0"/>
              <c:spPr/>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F8A3-4BA3-8F1D-6729B7D2590B}"/>
                </c:ext>
              </c:extLst>
            </c:dLbl>
            <c:dLbl>
              <c:idx val="6"/>
              <c:layout>
                <c:manualLayout>
                  <c:x val="2.7229679288796268E-2"/>
                  <c:y val="-0.31983205880965815"/>
                </c:manualLayout>
              </c:layout>
              <c:tx>
                <c:rich>
                  <a:bodyPr/>
                  <a:lstStyle/>
                  <a:p>
                    <a:r>
                      <a:rPr lang="ja-JP" altLang="en-US" sz="1050" b="1" dirty="0"/>
                      <a:t>その他（一部負担金の減免額の補填）</a:t>
                    </a:r>
                    <a:r>
                      <a:rPr lang="ja-JP" altLang="en-US" sz="1100" b="1" dirty="0"/>
                      <a:t> </a:t>
                    </a:r>
                  </a:p>
                  <a:p>
                    <a:r>
                      <a:rPr lang="en-US" altLang="ja-JP" sz="1200" b="1" dirty="0"/>
                      <a:t>265,343,129 </a:t>
                    </a:r>
                    <a:r>
                      <a:rPr lang="ja-JP" altLang="en-US" sz="1200" b="1" dirty="0"/>
                      <a:t>円</a:t>
                    </a:r>
                    <a:endParaRPr lang="ja-JP" altLang="en-US" dirty="0"/>
                  </a:p>
                </c:rich>
              </c:tx>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F8A3-4BA3-8F1D-6729B7D2590B}"/>
                </c:ext>
              </c:extLst>
            </c:dLbl>
            <c:dLbl>
              <c:idx val="7"/>
              <c:layout>
                <c:manualLayout>
                  <c:x val="4.3744665234778816E-2"/>
                  <c:y val="7.1410647675957895E-2"/>
                </c:manualLayout>
              </c:layout>
              <c:tx>
                <c:rich>
                  <a:bodyPr/>
                  <a:lstStyle/>
                  <a:p>
                    <a:r>
                      <a:rPr lang="ja-JP" altLang="en-US" sz="1000" b="1" dirty="0"/>
                      <a:t>その他（多子世帯支援奨励金）</a:t>
                    </a:r>
                    <a:r>
                      <a:rPr lang="ja-JP" altLang="en-US" sz="1200" b="1" dirty="0"/>
                      <a:t> </a:t>
                    </a:r>
                  </a:p>
                  <a:p>
                    <a:r>
                      <a:rPr lang="en-US" altLang="ja-JP" sz="1200" b="1" dirty="0"/>
                      <a:t>8,713,793 </a:t>
                    </a:r>
                    <a:r>
                      <a:rPr lang="ja-JP" altLang="en-US" sz="1200" b="1" dirty="0"/>
                      <a:t>円</a:t>
                    </a:r>
                    <a:endParaRPr lang="ja-JP" altLang="en-US" dirty="0"/>
                  </a:p>
                </c:rich>
              </c:tx>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F8A3-4BA3-8F1D-6729B7D2590B}"/>
                </c:ext>
              </c:extLst>
            </c:dLbl>
            <c:dLbl>
              <c:idx val="8"/>
              <c:layout>
                <c:manualLayout>
                  <c:x val="6.4062072502019229E-2"/>
                  <c:y val="-0.11404937790692023"/>
                </c:manualLayout>
              </c:layout>
              <c:tx>
                <c:rich>
                  <a:bodyPr/>
                  <a:lstStyle/>
                  <a:p>
                    <a:r>
                      <a:rPr lang="ja-JP" altLang="en-US" sz="1100" b="1" dirty="0"/>
                      <a:t>その他（解消すべきもの） </a:t>
                    </a:r>
                  </a:p>
                  <a:p>
                    <a:r>
                      <a:rPr lang="en-US" altLang="ja-JP" sz="1200" b="1" dirty="0"/>
                      <a:t>56,970,000 </a:t>
                    </a:r>
                    <a:r>
                      <a:rPr lang="ja-JP" altLang="en-US" sz="1200" b="1" dirty="0"/>
                      <a:t>円</a:t>
                    </a:r>
                    <a:endParaRPr lang="ja-JP" altLang="en-US" sz="1200" dirty="0"/>
                  </a:p>
                </c:rich>
              </c:tx>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F8A3-4BA3-8F1D-6729B7D2590B}"/>
                </c:ext>
              </c:extLst>
            </c:dLbl>
            <c:numFmt formatCode="#,##0_ &quot;円&quot;" sourceLinked="0"/>
            <c:spPr>
              <a:noFill/>
              <a:ln>
                <a:noFill/>
              </a:ln>
              <a:effectLst/>
            </c:spPr>
            <c:txPr>
              <a:bodyPr/>
              <a:lstStyle/>
              <a:p>
                <a:pPr>
                  <a:defRPr sz="1200" b="1"/>
                </a:pPr>
                <a:endParaRPr lang="ja-JP"/>
              </a:p>
            </c:tx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'[（H28年度決算ベース）赤字解消・激変緩和策のとりまとめ版.xlsx]Ⅰ‐⑦_赤字額対象額の内訳グラフ'!$E$4:$E$12</c:f>
              <c:strCache>
                <c:ptCount val="9"/>
                <c:pt idx="0">
                  <c:v>累積赤字補填のため</c:v>
                </c:pt>
                <c:pt idx="1">
                  <c:v>公債費等、借入金利息</c:v>
                </c:pt>
                <c:pt idx="2">
                  <c:v>保険料（税）の負担緩和を図るため</c:v>
                </c:pt>
                <c:pt idx="3">
                  <c:v>地方単独の保険料（税）の軽減額</c:v>
                </c:pt>
                <c:pt idx="4">
                  <c:v>任意給付に充てるため</c:v>
                </c:pt>
                <c:pt idx="5">
                  <c:v>その他（保険料（税）の減免額に充てるため）</c:v>
                </c:pt>
                <c:pt idx="6">
                  <c:v>その他（一部負担金の減免額の補填）</c:v>
                </c:pt>
                <c:pt idx="7">
                  <c:v>多子世帯支援奨励金</c:v>
                </c:pt>
                <c:pt idx="8">
                  <c:v>その他（解消すべきもの）</c:v>
                </c:pt>
              </c:strCache>
            </c:strRef>
          </c:cat>
          <c:val>
            <c:numRef>
              <c:f>'[（H28年度決算ベース）赤字解消・激変緩和策のとりまとめ版.xlsx]Ⅰ‐⑦_赤字額対象額の内訳グラフ'!$F$4:$F$12</c:f>
              <c:numCache>
                <c:formatCode>#,##0_ </c:formatCode>
                <c:ptCount val="9"/>
                <c:pt idx="1">
                  <c:v>1842314</c:v>
                </c:pt>
                <c:pt idx="2">
                  <c:v>5451555331</c:v>
                </c:pt>
                <c:pt idx="3">
                  <c:v>416536555</c:v>
                </c:pt>
                <c:pt idx="4">
                  <c:v>326541605</c:v>
                </c:pt>
                <c:pt idx="5">
                  <c:v>5756968063</c:v>
                </c:pt>
                <c:pt idx="6">
                  <c:v>265343127</c:v>
                </c:pt>
                <c:pt idx="7">
                  <c:v>8713793</c:v>
                </c:pt>
                <c:pt idx="8">
                  <c:v>56970000</c:v>
                </c:pt>
              </c:numCache>
            </c:numRef>
          </c:val>
          <c:extLst>
            <c:ext xmlns:c16="http://schemas.microsoft.com/office/drawing/2014/chart" uri="{C3380CC4-5D6E-409C-BE32-E72D297353CC}">
              <c16:uniqueId val="{00000008-F8A3-4BA3-8F1D-6729B7D2590B}"/>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ja-JP" altLang="en-US" sz="2400" dirty="0"/>
              <a:t>市町村赤字対象額</a:t>
            </a:r>
            <a:endParaRPr lang="en-US" altLang="ja-JP" sz="2400" dirty="0"/>
          </a:p>
        </c:rich>
      </c:tx>
      <c:layout>
        <c:manualLayout>
          <c:xMode val="edge"/>
          <c:yMode val="edge"/>
          <c:x val="0.38514030671740462"/>
          <c:y val="4.1026508750489715E-2"/>
        </c:manualLayout>
      </c:layout>
      <c:overlay val="0"/>
    </c:title>
    <c:autoTitleDeleted val="0"/>
    <c:view3D>
      <c:rotX val="30"/>
      <c:rotY val="0"/>
      <c:rAngAx val="0"/>
    </c:view3D>
    <c:floor>
      <c:thickness val="0"/>
    </c:floor>
    <c:sideWall>
      <c:thickness val="0"/>
    </c:sideWall>
    <c:backWall>
      <c:thickness val="0"/>
    </c:backWall>
    <c:plotArea>
      <c:layout>
        <c:manualLayout>
          <c:layoutTarget val="inner"/>
          <c:xMode val="edge"/>
          <c:yMode val="edge"/>
          <c:x val="8.6248655057688847E-2"/>
          <c:y val="0.21453293887266786"/>
          <c:w val="0.9091776027996501"/>
          <c:h val="0.72060221638961797"/>
        </c:manualLayout>
      </c:layout>
      <c:pie3DChart>
        <c:varyColors val="1"/>
        <c:ser>
          <c:idx val="0"/>
          <c:order val="0"/>
          <c:tx>
            <c:strRef>
              <c:f>'[（H28年度決算ベース）赤字解消・激変緩和策のとりまとめ版.xlsx]Ⅰ‐⑦_赤字額対象額の内訳グラフ'!$C$3</c:f>
              <c:strCache>
                <c:ptCount val="1"/>
                <c:pt idx="0">
                  <c:v>国定義</c:v>
                </c:pt>
              </c:strCache>
            </c:strRef>
          </c:tx>
          <c:explosion val="21"/>
          <c:dPt>
            <c:idx val="1"/>
            <c:bubble3D val="0"/>
            <c:explosion val="15"/>
            <c:extLst>
              <c:ext xmlns:c16="http://schemas.microsoft.com/office/drawing/2014/chart" uri="{C3380CC4-5D6E-409C-BE32-E72D297353CC}">
                <c16:uniqueId val="{00000000-DC44-4599-B649-CCFDEE73A0B0}"/>
              </c:ext>
            </c:extLst>
          </c:dPt>
          <c:dPt>
            <c:idx val="2"/>
            <c:bubble3D val="0"/>
            <c:explosion val="24"/>
            <c:extLst>
              <c:ext xmlns:c16="http://schemas.microsoft.com/office/drawing/2014/chart" uri="{C3380CC4-5D6E-409C-BE32-E72D297353CC}">
                <c16:uniqueId val="{00000001-DC44-4599-B649-CCFDEE73A0B0}"/>
              </c:ext>
            </c:extLst>
          </c:dPt>
          <c:dLbls>
            <c:dLbl>
              <c:idx val="0"/>
              <c:layout>
                <c:manualLayout>
                  <c:x val="0.14673971410584008"/>
                  <c:y val="0.16716158522068977"/>
                </c:manualLayout>
              </c:layout>
              <c:tx>
                <c:rich>
                  <a:bodyPr/>
                  <a:lstStyle/>
                  <a:p>
                    <a:pPr>
                      <a:defRPr sz="1600" b="1"/>
                    </a:pPr>
                    <a:r>
                      <a:rPr lang="ja-JP" altLang="en-US" sz="1200" b="1" dirty="0"/>
                      <a:t>累積赤字補填のため</a:t>
                    </a:r>
                    <a:r>
                      <a:rPr lang="ja-JP" altLang="en-US" sz="1400" b="1" dirty="0"/>
                      <a:t> </a:t>
                    </a:r>
                  </a:p>
                  <a:p>
                    <a:pPr>
                      <a:defRPr sz="1600" b="1"/>
                    </a:pPr>
                    <a:r>
                      <a:rPr lang="en-US" altLang="ja-JP" sz="1600" b="1" dirty="0"/>
                      <a:t>1,437,998,444 </a:t>
                    </a:r>
                    <a:r>
                      <a:rPr lang="ja-JP" altLang="en-US" sz="1600" b="1" dirty="0"/>
                      <a:t>円</a:t>
                    </a:r>
                    <a:endParaRPr lang="ja-JP" altLang="en-US" sz="1600" dirty="0"/>
                  </a:p>
                </c:rich>
              </c:tx>
              <c:numFmt formatCode="#,##0_ &quot;円&quot;" sourceLinked="0"/>
              <c:spPr/>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DC44-4599-B649-CCFDEE73A0B0}"/>
                </c:ext>
              </c:extLst>
            </c:dLbl>
            <c:dLbl>
              <c:idx val="1"/>
              <c:layout>
                <c:manualLayout>
                  <c:x val="7.7106941821279112E-2"/>
                  <c:y val="0.32226022505435903"/>
                </c:manualLayout>
              </c:layout>
              <c:tx>
                <c:rich>
                  <a:bodyPr/>
                  <a:lstStyle/>
                  <a:p>
                    <a:pPr>
                      <a:defRPr sz="1600" b="1"/>
                    </a:pPr>
                    <a:r>
                      <a:rPr lang="zh-TW" altLang="en-US" sz="1200" b="1" dirty="0"/>
                      <a:t>公債費等、借入金利息 </a:t>
                    </a:r>
                  </a:p>
                  <a:p>
                    <a:pPr>
                      <a:defRPr sz="1600" b="1"/>
                    </a:pPr>
                    <a:r>
                      <a:rPr lang="en-US" altLang="zh-TW" sz="1600" b="1" dirty="0"/>
                      <a:t>1,842,314 </a:t>
                    </a:r>
                    <a:r>
                      <a:rPr lang="zh-TW" altLang="en-US" sz="1600" b="1" dirty="0"/>
                      <a:t>円</a:t>
                    </a:r>
                    <a:endParaRPr lang="zh-TW" altLang="en-US" sz="1600" dirty="0"/>
                  </a:p>
                </c:rich>
              </c:tx>
              <c:numFmt formatCode="#,##0_ &quot;円&quot;" sourceLinked="0"/>
              <c:spPr/>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DC44-4599-B649-CCFDEE73A0B0}"/>
                </c:ext>
              </c:extLst>
            </c:dLbl>
            <c:dLbl>
              <c:idx val="2"/>
              <c:layout>
                <c:manualLayout>
                  <c:x val="-0.18402110413657743"/>
                  <c:y val="-1.1803847191581888E-2"/>
                </c:manualLayout>
              </c:layout>
              <c:tx>
                <c:rich>
                  <a:bodyPr/>
                  <a:lstStyle/>
                  <a:p>
                    <a:pPr>
                      <a:defRPr sz="1600" b="1"/>
                    </a:pPr>
                    <a:r>
                      <a:rPr lang="ja-JP" altLang="en-US" sz="1200" b="1" dirty="0"/>
                      <a:t>保険料（税）の負担緩和を図るため</a:t>
                    </a:r>
                  </a:p>
                  <a:p>
                    <a:pPr>
                      <a:defRPr sz="1600" b="1"/>
                    </a:pPr>
                    <a:r>
                      <a:rPr lang="ja-JP" altLang="en-US" sz="1200" b="1" dirty="0"/>
                      <a:t> </a:t>
                    </a:r>
                    <a:r>
                      <a:rPr lang="en-US" altLang="ja-JP" sz="1600" b="1" dirty="0"/>
                      <a:t>5,451,555,331 </a:t>
                    </a:r>
                    <a:r>
                      <a:rPr lang="ja-JP" altLang="en-US" sz="1600" b="1" dirty="0"/>
                      <a:t>円</a:t>
                    </a:r>
                    <a:endParaRPr lang="ja-JP" altLang="en-US" sz="1600" dirty="0"/>
                  </a:p>
                </c:rich>
              </c:tx>
              <c:numFmt formatCode="#,##0_ &quot;円&quot;" sourceLinked="0"/>
              <c:spPr/>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DC44-4599-B649-CCFDEE73A0B0}"/>
                </c:ext>
              </c:extLst>
            </c:dLbl>
            <c:dLbl>
              <c:idx val="3"/>
              <c:layout>
                <c:manualLayout>
                  <c:x val="-0.18179102784875756"/>
                  <c:y val="0.39850175377339025"/>
                </c:manualLayout>
              </c:layout>
              <c:tx>
                <c:rich>
                  <a:bodyPr/>
                  <a:lstStyle/>
                  <a:p>
                    <a:pPr>
                      <a:defRPr sz="1600" b="1"/>
                    </a:pPr>
                    <a:r>
                      <a:rPr lang="ja-JP" altLang="en-US" sz="1200" b="1" dirty="0"/>
                      <a:t>地方単独の保険料（税）の軽減額 </a:t>
                    </a:r>
                  </a:p>
                  <a:p>
                    <a:pPr>
                      <a:defRPr sz="1600" b="1"/>
                    </a:pPr>
                    <a:r>
                      <a:rPr lang="en-US" altLang="ja-JP" sz="1600" b="1" dirty="0"/>
                      <a:t>416,536,555 </a:t>
                    </a:r>
                    <a:r>
                      <a:rPr lang="ja-JP" altLang="en-US" sz="1600" b="1" dirty="0"/>
                      <a:t>円</a:t>
                    </a:r>
                    <a:endParaRPr lang="ja-JP" altLang="en-US" sz="1600" dirty="0"/>
                  </a:p>
                </c:rich>
              </c:tx>
              <c:numFmt formatCode="#,##0_ &quot;円&quot;" sourceLinked="0"/>
              <c:spPr/>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DC44-4599-B649-CCFDEE73A0B0}"/>
                </c:ext>
              </c:extLst>
            </c:dLbl>
            <c:dLbl>
              <c:idx val="4"/>
              <c:layout>
                <c:manualLayout>
                  <c:x val="-0.24453177806367571"/>
                  <c:y val="0.14287739958718038"/>
                </c:manualLayout>
              </c:layout>
              <c:tx>
                <c:rich>
                  <a:bodyPr/>
                  <a:lstStyle/>
                  <a:p>
                    <a:pPr>
                      <a:defRPr sz="1600" b="1"/>
                    </a:pPr>
                    <a:r>
                      <a:rPr lang="ja-JP" altLang="en-US" sz="1200" b="1" dirty="0"/>
                      <a:t>任意給付に充てるため </a:t>
                    </a:r>
                  </a:p>
                  <a:p>
                    <a:pPr>
                      <a:defRPr sz="1600" b="1"/>
                    </a:pPr>
                    <a:r>
                      <a:rPr lang="en-US" altLang="ja-JP" sz="1600" b="1" dirty="0"/>
                      <a:t>326,541,605 </a:t>
                    </a:r>
                    <a:r>
                      <a:rPr lang="ja-JP" altLang="en-US" sz="1600" b="1" dirty="0"/>
                      <a:t>円</a:t>
                    </a:r>
                    <a:endParaRPr lang="ja-JP" altLang="en-US" sz="1600" dirty="0"/>
                  </a:p>
                </c:rich>
              </c:tx>
              <c:numFmt formatCode="#,##0_ &quot;円&quot;" sourceLinked="0"/>
              <c:spPr/>
              <c:dLblPos val="bestFit"/>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DC44-4599-B649-CCFDEE73A0B0}"/>
                </c:ext>
              </c:extLst>
            </c:dLbl>
            <c:numFmt formatCode="#,##0_ &quot;円&quot;" sourceLinked="0"/>
            <c:spPr>
              <a:noFill/>
              <a:ln>
                <a:noFill/>
              </a:ln>
              <a:effectLst/>
            </c:spPr>
            <c:txPr>
              <a:bodyPr/>
              <a:lstStyle/>
              <a:p>
                <a:pPr>
                  <a:defRPr b="1"/>
                </a:pPr>
                <a:endParaRPr lang="ja-JP"/>
              </a:p>
            </c:tx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'[（H28年度決算ベース）赤字解消・激変緩和策のとりまとめ版.xlsx]Ⅰ‐⑦_赤字額対象額の内訳グラフ'!$B$4:$B$8</c:f>
              <c:strCache>
                <c:ptCount val="5"/>
                <c:pt idx="0">
                  <c:v>累積赤字補填のため</c:v>
                </c:pt>
                <c:pt idx="1">
                  <c:v>公債費等、借入金利息</c:v>
                </c:pt>
                <c:pt idx="2">
                  <c:v>保険料（税）の負担緩和を図るため</c:v>
                </c:pt>
                <c:pt idx="3">
                  <c:v>地方単独の保険料（税）の軽減額</c:v>
                </c:pt>
                <c:pt idx="4">
                  <c:v>任意給付に充てるため</c:v>
                </c:pt>
              </c:strCache>
            </c:strRef>
          </c:cat>
          <c:val>
            <c:numRef>
              <c:f>'[（H28年度決算ベース）赤字解消・激変緩和策のとりまとめ版.xlsx]Ⅰ‐⑦_赤字額対象額の内訳グラフ'!$C$4:$C$8</c:f>
              <c:numCache>
                <c:formatCode>#,##0_ </c:formatCode>
                <c:ptCount val="5"/>
                <c:pt idx="0">
                  <c:v>1437998444</c:v>
                </c:pt>
                <c:pt idx="1">
                  <c:v>1842314</c:v>
                </c:pt>
                <c:pt idx="2">
                  <c:v>5451555331</c:v>
                </c:pt>
                <c:pt idx="3">
                  <c:v>416536555</c:v>
                </c:pt>
                <c:pt idx="4">
                  <c:v>326541605</c:v>
                </c:pt>
              </c:numCache>
            </c:numRef>
          </c:val>
          <c:extLst>
            <c:ext xmlns:c16="http://schemas.microsoft.com/office/drawing/2014/chart" uri="{C3380CC4-5D6E-409C-BE32-E72D297353CC}">
              <c16:uniqueId val="{00000005-DC44-4599-B649-CCFDEE73A0B0}"/>
            </c:ext>
          </c:extLst>
        </c:ser>
        <c:dLbls>
          <c:dLblPos val="outEnd"/>
          <c:showLegendKey val="0"/>
          <c:showVal val="1"/>
          <c:showCatName val="0"/>
          <c:showSerName val="0"/>
          <c:showPercent val="0"/>
          <c:showBubbleSize val="0"/>
          <c:showLeaderLines val="1"/>
        </c:dLbls>
      </c:pie3DChart>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ja-JP" altLang="en-US"/>
              <a:t>（府定義）市町村</a:t>
            </a:r>
            <a:r>
              <a:rPr lang="ja-JP"/>
              <a:t>赤字額</a:t>
            </a:r>
          </a:p>
        </c:rich>
      </c:tx>
      <c:layout>
        <c:manualLayout>
          <c:xMode val="edge"/>
          <c:yMode val="edge"/>
          <c:x val="0.35659217513295777"/>
          <c:y val="6.0185185185185182E-2"/>
        </c:manualLayout>
      </c:layout>
      <c:overlay val="0"/>
    </c:title>
    <c:autoTitleDeleted val="0"/>
    <c:plotArea>
      <c:layout/>
      <c:barChart>
        <c:barDir val="col"/>
        <c:grouping val="clustered"/>
        <c:varyColors val="0"/>
        <c:ser>
          <c:idx val="0"/>
          <c:order val="0"/>
          <c:tx>
            <c:v>法定外繰入額</c:v>
          </c:tx>
          <c:invertIfNegative val="0"/>
          <c:dLbls>
            <c:dLbl>
              <c:idx val="0"/>
              <c:layout>
                <c:manualLayout>
                  <c:x val="5.3572783713217277E-3"/>
                  <c:y val="2.713072324292794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9C8-4454-823C-510D054D6AFF}"/>
                </c:ext>
              </c:extLst>
            </c:dLbl>
            <c:dLbl>
              <c:idx val="1"/>
              <c:layout>
                <c:manualLayout>
                  <c:x val="1.1069127760423823E-3"/>
                  <c:y val="1.1160688247302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9C8-4454-823C-510D054D6AFF}"/>
                </c:ext>
              </c:extLst>
            </c:dLbl>
            <c:dLbl>
              <c:idx val="2"/>
              <c:layout>
                <c:manualLayout>
                  <c:x val="5.6657013173736209E-3"/>
                  <c:y val="7.302420530766987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9C8-4454-823C-510D054D6AFF}"/>
                </c:ext>
              </c:extLst>
            </c:dLbl>
            <c:dLbl>
              <c:idx val="3"/>
              <c:layout>
                <c:manualLayout>
                  <c:x val="1.9600111575776344E-4"/>
                  <c:y val="1.627661125692621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9C8-4454-823C-510D054D6AFF}"/>
                </c:ext>
              </c:extLst>
            </c:dLbl>
            <c:dLbl>
              <c:idx val="4"/>
              <c:layout>
                <c:manualLayout>
                  <c:x val="-3.2508752750949773E-4"/>
                  <c:y val="1.928587051618539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9C8-4454-823C-510D054D6AFF}"/>
                </c:ext>
              </c:extLst>
            </c:dLbl>
            <c:dLbl>
              <c:idx val="5"/>
              <c:layout>
                <c:manualLayout>
                  <c:x val="3.4520039543769906E-3"/>
                  <c:y val="1.2366579177602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9C8-4454-823C-510D054D6AFF}"/>
                </c:ext>
              </c:extLst>
            </c:dLbl>
            <c:dLbl>
              <c:idx val="6"/>
              <c:layout>
                <c:manualLayout>
                  <c:x val="1.5633941188897388E-3"/>
                  <c:y val="1.409849810440344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9C8-4454-823C-510D054D6AFF}"/>
                </c:ext>
              </c:extLst>
            </c:dLbl>
            <c:numFmt formatCode="#,##0_ "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'Ⅰ‐④_グラフ (当初)'!$B$3:$I$3</c:f>
              <c:strCache>
                <c:ptCount val="8"/>
                <c:pt idx="0">
                  <c:v>対象額　</c:v>
                </c:pt>
                <c:pt idx="1">
                  <c:v>平成30年度</c:v>
                </c:pt>
                <c:pt idx="2">
                  <c:v>令和元年度</c:v>
                </c:pt>
                <c:pt idx="3">
                  <c:v>令和２年度</c:v>
                </c:pt>
                <c:pt idx="4">
                  <c:v>令和３年度</c:v>
                </c:pt>
                <c:pt idx="5">
                  <c:v>令和４年度</c:v>
                </c:pt>
                <c:pt idx="6">
                  <c:v>令和５年度</c:v>
                </c:pt>
                <c:pt idx="7">
                  <c:v>令和６年度</c:v>
                </c:pt>
              </c:strCache>
            </c:strRef>
          </c:cat>
          <c:val>
            <c:numRef>
              <c:f>'Ⅰ‐④_グラフ (当初)'!$B$4:$I$4</c:f>
              <c:numCache>
                <c:formatCode>#,##0_ </c:formatCode>
                <c:ptCount val="8"/>
                <c:pt idx="0">
                  <c:v>12284471</c:v>
                </c:pt>
                <c:pt idx="1">
                  <c:v>2036586</c:v>
                </c:pt>
                <c:pt idx="2">
                  <c:v>1688356</c:v>
                </c:pt>
                <c:pt idx="3">
                  <c:v>1519203</c:v>
                </c:pt>
                <c:pt idx="4">
                  <c:v>916141</c:v>
                </c:pt>
                <c:pt idx="5">
                  <c:v>711467</c:v>
                </c:pt>
                <c:pt idx="6">
                  <c:v>578060</c:v>
                </c:pt>
                <c:pt idx="7">
                  <c:v>0</c:v>
                </c:pt>
              </c:numCache>
            </c:numRef>
          </c:val>
          <c:extLst>
            <c:ext xmlns:c16="http://schemas.microsoft.com/office/drawing/2014/chart" uri="{C3380CC4-5D6E-409C-BE32-E72D297353CC}">
              <c16:uniqueId val="{00000007-09C8-4454-823C-510D054D6AFF}"/>
            </c:ext>
          </c:extLst>
        </c:ser>
        <c:dLbls>
          <c:dLblPos val="ctr"/>
          <c:showLegendKey val="0"/>
          <c:showVal val="1"/>
          <c:showCatName val="0"/>
          <c:showSerName val="0"/>
          <c:showPercent val="0"/>
          <c:showBubbleSize val="0"/>
        </c:dLbls>
        <c:gapWidth val="150"/>
        <c:axId val="109722624"/>
        <c:axId val="109733760"/>
      </c:barChart>
      <c:catAx>
        <c:axId val="109722624"/>
        <c:scaling>
          <c:orientation val="minMax"/>
        </c:scaling>
        <c:delete val="0"/>
        <c:axPos val="b"/>
        <c:numFmt formatCode="General" sourceLinked="0"/>
        <c:majorTickMark val="out"/>
        <c:minorTickMark val="none"/>
        <c:tickLblPos val="nextTo"/>
        <c:crossAx val="109733760"/>
        <c:crosses val="autoZero"/>
        <c:auto val="1"/>
        <c:lblAlgn val="ctr"/>
        <c:lblOffset val="100"/>
        <c:noMultiLvlLbl val="0"/>
      </c:catAx>
      <c:valAx>
        <c:axId val="109733760"/>
        <c:scaling>
          <c:orientation val="minMax"/>
          <c:max val="12000000"/>
        </c:scaling>
        <c:delete val="0"/>
        <c:axPos val="l"/>
        <c:numFmt formatCode="#,##0_);[Red]\(#,##0\)" sourceLinked="0"/>
        <c:majorTickMark val="out"/>
        <c:minorTickMark val="none"/>
        <c:tickLblPos val="nextTo"/>
        <c:crossAx val="109722624"/>
        <c:crosses val="autoZero"/>
        <c:crossBetween val="between"/>
        <c:majorUnit val="2000000"/>
      </c:valAx>
    </c:plotArea>
    <c:legend>
      <c:legendPos val="l"/>
      <c:layout>
        <c:manualLayout>
          <c:xMode val="edge"/>
          <c:yMode val="edge"/>
          <c:x val="0.73837248057166194"/>
          <c:y val="8.8696777486147571E-2"/>
          <c:w val="0.13920168450716935"/>
          <c:h val="8.3717191601049873E-2"/>
        </c:manualLayout>
      </c:layout>
      <c:overlay val="1"/>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a:t>（国定義）市町村赤字額</a:t>
            </a:r>
          </a:p>
        </c:rich>
      </c:tx>
      <c:layout>
        <c:manualLayout>
          <c:xMode val="edge"/>
          <c:yMode val="edge"/>
          <c:x val="0.35102501955052234"/>
          <c:y val="4.6296296296296294E-2"/>
        </c:manualLayout>
      </c:layout>
      <c:overlay val="0"/>
    </c:title>
    <c:autoTitleDeleted val="0"/>
    <c:plotArea>
      <c:layout>
        <c:manualLayout>
          <c:layoutTarget val="inner"/>
          <c:xMode val="edge"/>
          <c:yMode val="edge"/>
          <c:x val="0.13652368333185405"/>
          <c:y val="0.18751166520851559"/>
          <c:w val="0.83985849594887596"/>
          <c:h val="0.67893992417614468"/>
        </c:manualLayout>
      </c:layout>
      <c:barChart>
        <c:barDir val="col"/>
        <c:grouping val="stacked"/>
        <c:varyColors val="0"/>
        <c:ser>
          <c:idx val="0"/>
          <c:order val="0"/>
          <c:tx>
            <c:v>法定外繰入額</c:v>
          </c:tx>
          <c:invertIfNegative val="0"/>
          <c:dLbls>
            <c:dLbl>
              <c:idx val="0"/>
              <c:layout>
                <c:manualLayout>
                  <c:x val="-2.2587923544891923E-3"/>
                  <c:y val="-0.3611118401866433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D06-4B75-B941-379DCDA7704E}"/>
                </c:ext>
              </c:extLst>
            </c:dLbl>
            <c:dLbl>
              <c:idx val="1"/>
              <c:layout>
                <c:manualLayout>
                  <c:x val="-6.111039713875881E-17"/>
                  <c:y val="-9.722222222222222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D06-4B75-B941-379DCDA7704E}"/>
                </c:ext>
              </c:extLst>
            </c:dLbl>
            <c:dLbl>
              <c:idx val="2"/>
              <c:layout>
                <c:manualLayout>
                  <c:x val="4.2257212302196996E-4"/>
                  <c:y val="-7.87037037037037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D06-4B75-B941-379DCDA7704E}"/>
                </c:ext>
              </c:extLst>
            </c:dLbl>
            <c:dLbl>
              <c:idx val="3"/>
              <c:layout>
                <c:manualLayout>
                  <c:x val="0"/>
                  <c:y val="-6.944444444444444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D06-4B75-B941-379DCDA7704E}"/>
                </c:ext>
              </c:extLst>
            </c:dLbl>
            <c:dLbl>
              <c:idx val="4"/>
              <c:layout>
                <c:manualLayout>
                  <c:x val="2.7401571207142885E-4"/>
                  <c:y val="-6.944444444444453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D06-4B75-B941-379DCDA7704E}"/>
                </c:ext>
              </c:extLst>
            </c:dLbl>
            <c:dLbl>
              <c:idx val="5"/>
              <c:layout>
                <c:manualLayout>
                  <c:x val="8.2244083694989916E-4"/>
                  <c:y val="-5.092592592592592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D06-4B75-B941-379DCDA7704E}"/>
                </c:ext>
              </c:extLst>
            </c:dLbl>
            <c:dLbl>
              <c:idx val="6"/>
              <c:layout>
                <c:manualLayout>
                  <c:x val="-1.6257215714276154E-3"/>
                  <c:y val="-5.092592592592592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D06-4B75-B941-379DCDA7704E}"/>
                </c:ext>
              </c:extLst>
            </c:dLbl>
            <c:dLbl>
              <c:idx val="7"/>
              <c:layout>
                <c:manualLayout>
                  <c:x val="-1.9212292962960667E-3"/>
                  <c:y val="-4.629629629629629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D06-4B75-B941-379DCDA7704E}"/>
                </c:ext>
              </c:extLst>
            </c:dLbl>
            <c:numFmt formatCode="#,##0_);[Red]\(#,##0\)"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'Ⅰ‐④_グラフ (当初)'!$B$3:$I$3</c:f>
              <c:strCache>
                <c:ptCount val="8"/>
                <c:pt idx="0">
                  <c:v>対象額　</c:v>
                </c:pt>
                <c:pt idx="1">
                  <c:v>平成30年度</c:v>
                </c:pt>
                <c:pt idx="2">
                  <c:v>令和元年度</c:v>
                </c:pt>
                <c:pt idx="3">
                  <c:v>令和２年度</c:v>
                </c:pt>
                <c:pt idx="4">
                  <c:v>令和３年度</c:v>
                </c:pt>
                <c:pt idx="5">
                  <c:v>令和４年度</c:v>
                </c:pt>
                <c:pt idx="6">
                  <c:v>令和５年度</c:v>
                </c:pt>
                <c:pt idx="7">
                  <c:v>令和６年度</c:v>
                </c:pt>
              </c:strCache>
            </c:strRef>
          </c:cat>
          <c:val>
            <c:numRef>
              <c:f>'Ⅰ‐④_グラフ (当初)'!$B$4:$I$4</c:f>
              <c:numCache>
                <c:formatCode>#,##0_ </c:formatCode>
                <c:ptCount val="8"/>
                <c:pt idx="0">
                  <c:v>7634474</c:v>
                </c:pt>
                <c:pt idx="1">
                  <c:v>1319293</c:v>
                </c:pt>
                <c:pt idx="2">
                  <c:v>898712</c:v>
                </c:pt>
                <c:pt idx="3">
                  <c:v>732523</c:v>
                </c:pt>
                <c:pt idx="4">
                  <c:v>693749</c:v>
                </c:pt>
                <c:pt idx="5">
                  <c:v>159863</c:v>
                </c:pt>
                <c:pt idx="6">
                  <c:v>121132</c:v>
                </c:pt>
                <c:pt idx="7">
                  <c:v>0</c:v>
                </c:pt>
              </c:numCache>
            </c:numRef>
          </c:val>
          <c:extLst>
            <c:ext xmlns:c16="http://schemas.microsoft.com/office/drawing/2014/chart" uri="{C3380CC4-5D6E-409C-BE32-E72D297353CC}">
              <c16:uniqueId val="{00000008-5D06-4B75-B941-379DCDA7704E}"/>
            </c:ext>
          </c:extLst>
        </c:ser>
        <c:dLbls>
          <c:showLegendKey val="0"/>
          <c:showVal val="0"/>
          <c:showCatName val="0"/>
          <c:showSerName val="0"/>
          <c:showPercent val="0"/>
          <c:showBubbleSize val="0"/>
        </c:dLbls>
        <c:gapWidth val="150"/>
        <c:overlap val="60"/>
        <c:axId val="110229760"/>
        <c:axId val="109715456"/>
      </c:barChart>
      <c:catAx>
        <c:axId val="110229760"/>
        <c:scaling>
          <c:orientation val="minMax"/>
        </c:scaling>
        <c:delete val="0"/>
        <c:axPos val="b"/>
        <c:numFmt formatCode="General" sourceLinked="0"/>
        <c:majorTickMark val="out"/>
        <c:minorTickMark val="none"/>
        <c:tickLblPos val="nextTo"/>
        <c:crossAx val="109715456"/>
        <c:crosses val="autoZero"/>
        <c:auto val="1"/>
        <c:lblAlgn val="ctr"/>
        <c:lblOffset val="100"/>
        <c:tickLblSkip val="1"/>
        <c:noMultiLvlLbl val="0"/>
      </c:catAx>
      <c:valAx>
        <c:axId val="109715456"/>
        <c:scaling>
          <c:orientation val="minMax"/>
          <c:max val="8000000"/>
        </c:scaling>
        <c:delete val="0"/>
        <c:axPos val="l"/>
        <c:numFmt formatCode="#,##0_);[Red]\(#,##0\)" sourceLinked="0"/>
        <c:majorTickMark val="out"/>
        <c:minorTickMark val="none"/>
        <c:tickLblPos val="nextTo"/>
        <c:crossAx val="110229760"/>
        <c:crosses val="autoZero"/>
        <c:crossBetween val="between"/>
        <c:majorUnit val="2000000"/>
      </c:valAx>
    </c:plotArea>
    <c:legend>
      <c:legendPos val="r"/>
      <c:layout>
        <c:manualLayout>
          <c:xMode val="edge"/>
          <c:yMode val="edge"/>
          <c:x val="0.73697995577690867"/>
          <c:y val="5.5363444152814231E-2"/>
          <c:w val="0.14126599195984355"/>
          <c:h val="8.3717191601049873E-2"/>
        </c:manualLayout>
      </c:layout>
      <c:overlay val="1"/>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dirty="0"/>
              <a:t>（国定義）市町村赤字額</a:t>
            </a:r>
          </a:p>
        </c:rich>
      </c:tx>
      <c:layout>
        <c:manualLayout>
          <c:xMode val="edge"/>
          <c:yMode val="edge"/>
          <c:x val="0.38330637241005971"/>
          <c:y val="6.7787674714417212E-2"/>
        </c:manualLayout>
      </c:layout>
      <c:overlay val="0"/>
    </c:title>
    <c:autoTitleDeleted val="0"/>
    <c:plotArea>
      <c:layout>
        <c:manualLayout>
          <c:layoutTarget val="inner"/>
          <c:xMode val="edge"/>
          <c:yMode val="edge"/>
          <c:x val="0.13652368333185405"/>
          <c:y val="0.22922703985061255"/>
          <c:w val="0.83985849594887596"/>
          <c:h val="0.63722426100759333"/>
        </c:manualLayout>
      </c:layout>
      <c:barChart>
        <c:barDir val="col"/>
        <c:grouping val="stacked"/>
        <c:varyColors val="0"/>
        <c:ser>
          <c:idx val="0"/>
          <c:order val="0"/>
          <c:tx>
            <c:v>法定外繰入額等</c:v>
          </c:tx>
          <c:invertIfNegative val="0"/>
          <c:dLbls>
            <c:dLbl>
              <c:idx val="0"/>
              <c:layout>
                <c:manualLayout>
                  <c:x val="2.9561760784521719E-3"/>
                  <c:y val="-0.2782657358965915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C6D-4B76-89D4-AEA8AEC146CB}"/>
                </c:ext>
              </c:extLst>
            </c:dLbl>
            <c:dLbl>
              <c:idx val="1"/>
              <c:layout>
                <c:manualLayout>
                  <c:x val="4.9999993438320763E-3"/>
                  <c:y val="-8.333333333333341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6D-4B76-89D4-AEA8AEC146CB}"/>
                </c:ext>
              </c:extLst>
            </c:dLbl>
            <c:dLbl>
              <c:idx val="2"/>
              <c:layout>
                <c:manualLayout>
                  <c:x val="-5.9919089796791757E-4"/>
                  <c:y val="-0.1567738815033672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C6D-4B76-89D4-AEA8AEC146CB}"/>
                </c:ext>
              </c:extLst>
            </c:dLbl>
            <c:dLbl>
              <c:idx val="3"/>
              <c:layout>
                <c:manualLayout>
                  <c:x val="1.4516834040809907E-3"/>
                  <c:y val="-0.1174463549446407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C6D-4B76-89D4-AEA8AEC146CB}"/>
                </c:ext>
              </c:extLst>
            </c:dLbl>
            <c:dLbl>
              <c:idx val="4"/>
              <c:layout>
                <c:manualLayout>
                  <c:x val="1.9406835302744651E-3"/>
                  <c:y val="-8.908392615044009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C6D-4B76-89D4-AEA8AEC146CB}"/>
                </c:ext>
              </c:extLst>
            </c:dLbl>
            <c:dLbl>
              <c:idx val="5"/>
              <c:layout>
                <c:manualLayout>
                  <c:x val="5.1774802982557854E-3"/>
                  <c:y val="-8.7378353765439135E-2"/>
                </c:manualLayout>
              </c:layout>
              <c:numFmt formatCode="#,##0_);[Red]\(#,##0\)" sourceLinked="0"/>
              <c:spPr>
                <a:noFill/>
                <a:ln>
                  <a:noFill/>
                </a:ln>
                <a:effectLst/>
              </c:spPr>
              <c:txPr>
                <a:bodyPr wrap="square" lIns="38100" tIns="19050" rIns="38100" bIns="19050" anchor="ctr">
                  <a:noAutofit/>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8.2622503790379664E-2"/>
                      <c:h val="5.842796646008739E-2"/>
                    </c:manualLayout>
                  </c15:layout>
                </c:ext>
                <c:ext xmlns:c16="http://schemas.microsoft.com/office/drawing/2014/chart" uri="{C3380CC4-5D6E-409C-BE32-E72D297353CC}">
                  <c16:uniqueId val="{00000005-2C6D-4B76-89D4-AEA8AEC146CB}"/>
                </c:ext>
              </c:extLst>
            </c:dLbl>
            <c:dLbl>
              <c:idx val="6"/>
              <c:layout>
                <c:manualLayout>
                  <c:x val="1.7076140451625643E-3"/>
                  <c:y val="-5.438575169592371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C6D-4B76-89D4-AEA8AEC146CB}"/>
                </c:ext>
              </c:extLst>
            </c:dLbl>
            <c:dLbl>
              <c:idx val="7"/>
              <c:layout>
                <c:manualLayout>
                  <c:x val="-1.9212292962960667E-3"/>
                  <c:y val="-4.629629629629629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C6D-4B76-89D4-AEA8AEC146CB}"/>
                </c:ext>
              </c:extLst>
            </c:dLbl>
            <c:numFmt formatCode="#,##0_);[Red]\(#,##0\)"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Ⅰ‐④_グラフ!$B$4:$I$4</c:f>
              <c:strCache>
                <c:ptCount val="8"/>
                <c:pt idx="0">
                  <c:v>対象額　</c:v>
                </c:pt>
                <c:pt idx="1">
                  <c:v>平成30年度</c:v>
                </c:pt>
                <c:pt idx="2">
                  <c:v>令和元年度</c:v>
                </c:pt>
                <c:pt idx="3">
                  <c:v>令和２年度</c:v>
                </c:pt>
                <c:pt idx="4">
                  <c:v>令和３年度</c:v>
                </c:pt>
                <c:pt idx="5">
                  <c:v>令和４年度</c:v>
                </c:pt>
                <c:pt idx="6">
                  <c:v>令和５年度</c:v>
                </c:pt>
                <c:pt idx="7">
                  <c:v>令和６年度</c:v>
                </c:pt>
              </c:strCache>
            </c:strRef>
          </c:cat>
          <c:val>
            <c:numRef>
              <c:f>Ⅰ‐④_グラフ!$B$5:$I$5</c:f>
              <c:numCache>
                <c:formatCode>#,##0_ </c:formatCode>
                <c:ptCount val="8"/>
                <c:pt idx="0">
                  <c:v>7634474</c:v>
                </c:pt>
                <c:pt idx="1">
                  <c:v>1262593</c:v>
                </c:pt>
                <c:pt idx="2">
                  <c:v>3849478</c:v>
                </c:pt>
                <c:pt idx="3">
                  <c:v>2653392</c:v>
                </c:pt>
                <c:pt idx="4">
                  <c:v>1466030</c:v>
                </c:pt>
                <c:pt idx="5">
                  <c:v>1117405</c:v>
                </c:pt>
                <c:pt idx="6">
                  <c:v>688666</c:v>
                </c:pt>
                <c:pt idx="7">
                  <c:v>100000</c:v>
                </c:pt>
              </c:numCache>
            </c:numRef>
          </c:val>
          <c:extLst>
            <c:ext xmlns:c16="http://schemas.microsoft.com/office/drawing/2014/chart" uri="{C3380CC4-5D6E-409C-BE32-E72D297353CC}">
              <c16:uniqueId val="{00000008-2C6D-4B76-89D4-AEA8AEC146CB}"/>
            </c:ext>
          </c:extLst>
        </c:ser>
        <c:dLbls>
          <c:showLegendKey val="0"/>
          <c:showVal val="0"/>
          <c:showCatName val="0"/>
          <c:showSerName val="0"/>
          <c:showPercent val="0"/>
          <c:showBubbleSize val="0"/>
        </c:dLbls>
        <c:gapWidth val="150"/>
        <c:overlap val="60"/>
        <c:axId val="110229760"/>
        <c:axId val="109715456"/>
      </c:barChart>
      <c:catAx>
        <c:axId val="110229760"/>
        <c:scaling>
          <c:orientation val="minMax"/>
        </c:scaling>
        <c:delete val="0"/>
        <c:axPos val="b"/>
        <c:numFmt formatCode="General" sourceLinked="0"/>
        <c:majorTickMark val="out"/>
        <c:minorTickMark val="none"/>
        <c:tickLblPos val="nextTo"/>
        <c:crossAx val="109715456"/>
        <c:crosses val="autoZero"/>
        <c:auto val="1"/>
        <c:lblAlgn val="ctr"/>
        <c:lblOffset val="100"/>
        <c:tickLblSkip val="1"/>
        <c:noMultiLvlLbl val="0"/>
      </c:catAx>
      <c:valAx>
        <c:axId val="109715456"/>
        <c:scaling>
          <c:orientation val="minMax"/>
          <c:max val="12000000"/>
        </c:scaling>
        <c:delete val="0"/>
        <c:axPos val="l"/>
        <c:numFmt formatCode="#,##0_);[Red]\(#,##0\)" sourceLinked="0"/>
        <c:majorTickMark val="out"/>
        <c:minorTickMark val="none"/>
        <c:tickLblPos val="nextTo"/>
        <c:crossAx val="110229760"/>
        <c:crosses val="autoZero"/>
        <c:crossBetween val="between"/>
        <c:majorUnit val="2000000"/>
      </c:valAx>
    </c:plotArea>
    <c:legend>
      <c:legendPos val="r"/>
      <c:layout>
        <c:manualLayout>
          <c:xMode val="edge"/>
          <c:yMode val="edge"/>
          <c:x val="0.74031328867279678"/>
          <c:y val="6.462270341207349E-2"/>
          <c:w val="0.13959932551189955"/>
          <c:h val="8.3717191601049873E-2"/>
        </c:manualLayout>
      </c:layout>
      <c:overlay val="1"/>
    </c:legend>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ja-JP" altLang="en-US"/>
              <a:t>（府定義）市町村</a:t>
            </a:r>
            <a:r>
              <a:rPr lang="ja-JP"/>
              <a:t>赤字額</a:t>
            </a:r>
          </a:p>
        </c:rich>
      </c:tx>
      <c:layout>
        <c:manualLayout>
          <c:xMode val="edge"/>
          <c:yMode val="edge"/>
          <c:x val="0.37124418790674402"/>
          <c:y val="7.407407407407407E-2"/>
        </c:manualLayout>
      </c:layout>
      <c:overlay val="0"/>
    </c:title>
    <c:autoTitleDeleted val="0"/>
    <c:plotArea>
      <c:layout>
        <c:manualLayout>
          <c:layoutTarget val="inner"/>
          <c:xMode val="edge"/>
          <c:yMode val="edge"/>
          <c:x val="0.10255414900311685"/>
          <c:y val="0.23750376101620557"/>
          <c:w val="0.88682412391361776"/>
          <c:h val="0.62989331320734421"/>
        </c:manualLayout>
      </c:layout>
      <c:barChart>
        <c:barDir val="col"/>
        <c:grouping val="clustered"/>
        <c:varyColors val="0"/>
        <c:ser>
          <c:idx val="0"/>
          <c:order val="0"/>
          <c:tx>
            <c:v>法定外繰入額等</c:v>
          </c:tx>
          <c:invertIfNegative val="0"/>
          <c:dLbls>
            <c:dLbl>
              <c:idx val="0"/>
              <c:layout>
                <c:manualLayout>
                  <c:x val="3.7292769520121585E-3"/>
                  <c:y val="2.713072324292794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E8F-4B80-91A9-CDEE1615C865}"/>
                </c:ext>
              </c:extLst>
            </c:dLbl>
            <c:dLbl>
              <c:idx val="1"/>
              <c:layout>
                <c:manualLayout>
                  <c:x val="-3.7771476913820508E-3"/>
                  <c:y val="1.116068824730250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E8F-4B80-91A9-CDEE1615C865}"/>
                </c:ext>
              </c:extLst>
            </c:dLbl>
            <c:dLbl>
              <c:idx val="2"/>
              <c:layout>
                <c:manualLayout>
                  <c:x val="2.4096984787544532E-3"/>
                  <c:y val="7.302420530766987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E8F-4B80-91A9-CDEE1615C865}"/>
                </c:ext>
              </c:extLst>
            </c:dLbl>
            <c:dLbl>
              <c:idx val="3"/>
              <c:layout>
                <c:manualLayout>
                  <c:x val="1.9600111575776344E-4"/>
                  <c:y val="7.017351997666873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E8F-4B80-91A9-CDEE1615C865}"/>
                </c:ext>
              </c:extLst>
            </c:dLbl>
            <c:dLbl>
              <c:idx val="4"/>
              <c:layout>
                <c:manualLayout>
                  <c:x val="1.3029138918002055E-3"/>
                  <c:y val="1.002661125692621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E8F-4B80-91A9-CDEE1615C865}"/>
                </c:ext>
              </c:extLst>
            </c:dLbl>
            <c:dLbl>
              <c:idx val="5"/>
              <c:layout>
                <c:manualLayout>
                  <c:x val="-1.4320003035518801E-3"/>
                  <c:y val="7.736949547973255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E8F-4B80-91A9-CDEE1615C865}"/>
                </c:ext>
              </c:extLst>
            </c:dLbl>
            <c:dLbl>
              <c:idx val="6"/>
              <c:layout>
                <c:manualLayout>
                  <c:x val="-3.3206101390390124E-3"/>
                  <c:y val="4.839238845144272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E8F-4B80-91A9-CDEE1615C865}"/>
                </c:ext>
              </c:extLst>
            </c:dLbl>
            <c:numFmt formatCode="#,##0_);[Red]\(#,##0\)"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Ⅰ‐④_グラフ!$B$4:$I$4</c:f>
              <c:strCache>
                <c:ptCount val="8"/>
                <c:pt idx="0">
                  <c:v>対象額　</c:v>
                </c:pt>
                <c:pt idx="1">
                  <c:v>平成30年度</c:v>
                </c:pt>
                <c:pt idx="2">
                  <c:v>令和元年度</c:v>
                </c:pt>
                <c:pt idx="3">
                  <c:v>令和２年度</c:v>
                </c:pt>
                <c:pt idx="4">
                  <c:v>令和３年度</c:v>
                </c:pt>
                <c:pt idx="5">
                  <c:v>令和４年度</c:v>
                </c:pt>
                <c:pt idx="6">
                  <c:v>令和５年度</c:v>
                </c:pt>
                <c:pt idx="7">
                  <c:v>令和６年度</c:v>
                </c:pt>
              </c:strCache>
            </c:strRef>
          </c:cat>
          <c:val>
            <c:numRef>
              <c:f>Ⅰ‐④_グラフ!$B$5:$I$5</c:f>
              <c:numCache>
                <c:formatCode>#,##0_ </c:formatCode>
                <c:ptCount val="8"/>
                <c:pt idx="0">
                  <c:v>12284471</c:v>
                </c:pt>
                <c:pt idx="1">
                  <c:v>1496552</c:v>
                </c:pt>
                <c:pt idx="2">
                  <c:v>4135637</c:v>
                </c:pt>
                <c:pt idx="3">
                  <c:v>3888611</c:v>
                </c:pt>
                <c:pt idx="4">
                  <c:v>2142245</c:v>
                </c:pt>
                <c:pt idx="5">
                  <c:v>2066945</c:v>
                </c:pt>
                <c:pt idx="6">
                  <c:v>1117160</c:v>
                </c:pt>
                <c:pt idx="7">
                  <c:v>0</c:v>
                </c:pt>
              </c:numCache>
            </c:numRef>
          </c:val>
          <c:extLst>
            <c:ext xmlns:c16="http://schemas.microsoft.com/office/drawing/2014/chart" uri="{C3380CC4-5D6E-409C-BE32-E72D297353CC}">
              <c16:uniqueId val="{00000007-BE8F-4B80-91A9-CDEE1615C865}"/>
            </c:ext>
          </c:extLst>
        </c:ser>
        <c:dLbls>
          <c:dLblPos val="ctr"/>
          <c:showLegendKey val="0"/>
          <c:showVal val="1"/>
          <c:showCatName val="0"/>
          <c:showSerName val="0"/>
          <c:showPercent val="0"/>
          <c:showBubbleSize val="0"/>
        </c:dLbls>
        <c:gapWidth val="150"/>
        <c:axId val="109722624"/>
        <c:axId val="109733760"/>
      </c:barChart>
      <c:catAx>
        <c:axId val="109722624"/>
        <c:scaling>
          <c:orientation val="minMax"/>
        </c:scaling>
        <c:delete val="0"/>
        <c:axPos val="b"/>
        <c:numFmt formatCode="General" sourceLinked="0"/>
        <c:majorTickMark val="out"/>
        <c:minorTickMark val="none"/>
        <c:tickLblPos val="nextTo"/>
        <c:crossAx val="109733760"/>
        <c:crosses val="autoZero"/>
        <c:auto val="1"/>
        <c:lblAlgn val="ctr"/>
        <c:lblOffset val="100"/>
        <c:noMultiLvlLbl val="0"/>
      </c:catAx>
      <c:valAx>
        <c:axId val="109733760"/>
        <c:scaling>
          <c:orientation val="minMax"/>
          <c:max val="12000000"/>
        </c:scaling>
        <c:delete val="0"/>
        <c:axPos val="l"/>
        <c:numFmt formatCode="#,##0_);[Red]\(#,##0\)" sourceLinked="0"/>
        <c:majorTickMark val="out"/>
        <c:minorTickMark val="none"/>
        <c:tickLblPos val="nextTo"/>
        <c:crossAx val="109722624"/>
        <c:crosses val="autoZero"/>
        <c:crossBetween val="between"/>
        <c:majorUnit val="2000000"/>
      </c:valAx>
    </c:plotArea>
    <c:legend>
      <c:legendPos val="l"/>
      <c:layout>
        <c:manualLayout>
          <c:xMode val="edge"/>
          <c:yMode val="edge"/>
          <c:x val="0.73023247347511389"/>
          <c:y val="7.9437518226888312E-2"/>
          <c:w val="0.16199370437750354"/>
          <c:h val="8.3717191601049873E-2"/>
        </c:manualLayout>
      </c:layout>
      <c:overlay val="1"/>
    </c:legend>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a:t>各市町村の統一年度の傾向</a:t>
            </a:r>
          </a:p>
        </c:rich>
      </c:tx>
      <c:overlay val="0"/>
    </c:title>
    <c:autoTitleDeleted val="0"/>
    <c:plotArea>
      <c:layout>
        <c:manualLayout>
          <c:layoutTarget val="inner"/>
          <c:xMode val="edge"/>
          <c:yMode val="edge"/>
          <c:x val="7.8213218942345869E-2"/>
          <c:y val="0.13010425780110821"/>
          <c:w val="0.87568875476468522"/>
          <c:h val="0.69005030621172359"/>
        </c:manualLayout>
      </c:layout>
      <c:barChart>
        <c:barDir val="col"/>
        <c:grouping val="clustered"/>
        <c:varyColors val="0"/>
        <c:ser>
          <c:idx val="0"/>
          <c:order val="0"/>
          <c:tx>
            <c:strRef>
              <c:f>'Ⅱ‐①_（激変緩和）保険料統一年度（R4.9月） '!$B$6</c:f>
              <c:strCache>
                <c:ptCount val="1"/>
                <c:pt idx="0">
                  <c:v>保険料率</c:v>
                </c:pt>
              </c:strCache>
            </c:strRef>
          </c:tx>
          <c:invertIfNegative val="0"/>
          <c:dLbls>
            <c:dLbl>
              <c:idx val="0"/>
              <c:layout>
                <c:manualLayout>
                  <c:x val="0"/>
                  <c:y val="2.3148148148148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652-4669-8A7E-774454EC0DBF}"/>
                </c:ext>
              </c:extLst>
            </c:dLbl>
            <c:dLbl>
              <c:idx val="1"/>
              <c:layout>
                <c:manualLayout>
                  <c:x val="0"/>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652-4669-8A7E-774454EC0DBF}"/>
                </c:ext>
              </c:extLst>
            </c:dLbl>
            <c:dLbl>
              <c:idx val="3"/>
              <c:layout>
                <c:manualLayout>
                  <c:x val="0"/>
                  <c:y val="2.3148148148148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652-4669-8A7E-774454EC0DBF}"/>
                </c:ext>
              </c:extLst>
            </c:dLbl>
            <c:dLbl>
              <c:idx val="4"/>
              <c:layout>
                <c:manualLayout>
                  <c:x val="1.5040438053350448E-3"/>
                  <c:y val="3.10973246089525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652-4669-8A7E-774454EC0DBF}"/>
                </c:ext>
              </c:extLst>
            </c:dLbl>
            <c:dLbl>
              <c:idx val="5"/>
              <c:layout>
                <c:manualLayout>
                  <c:x val="-3.0080876106700896E-3"/>
                  <c:y val="1.7620059897104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652-4669-8A7E-774454EC0DBF}"/>
                </c:ext>
              </c:extLst>
            </c:dLbl>
            <c:dLbl>
              <c:idx val="6"/>
              <c:layout>
                <c:manualLayout>
                  <c:x val="-4.0583128441907647E-3"/>
                  <c:y val="1.7205780378578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652-4669-8A7E-774454EC0DB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'Ⅱ‐①_（激変緩和）保険料統一年度（R4.9月） '!$C$4:$I$5</c:f>
              <c:strCache>
                <c:ptCount val="7"/>
                <c:pt idx="0">
                  <c:v>Ｈ30年度
（第一年次）</c:v>
                </c:pt>
                <c:pt idx="1">
                  <c:v>Ｒ元年度
（第二年次）</c:v>
                </c:pt>
                <c:pt idx="2">
                  <c:v>Ｒ２年度
（第三年次）</c:v>
                </c:pt>
                <c:pt idx="3">
                  <c:v>Ｒ３年度
（第四年次）</c:v>
                </c:pt>
                <c:pt idx="4">
                  <c:v>Ｒ４年度
（第五年次）</c:v>
                </c:pt>
                <c:pt idx="5">
                  <c:v>Ｒ５年度
（第六年次）</c:v>
                </c:pt>
                <c:pt idx="6">
                  <c:v>Ｒ６年度
（最終年）</c:v>
                </c:pt>
              </c:strCache>
            </c:strRef>
          </c:cat>
          <c:val>
            <c:numRef>
              <c:f>'Ⅱ‐①_（激変緩和）保険料統一年度（R4.9月） '!$C$6:$I$6</c:f>
              <c:numCache>
                <c:formatCode>General</c:formatCode>
                <c:ptCount val="7"/>
                <c:pt idx="0">
                  <c:v>10</c:v>
                </c:pt>
                <c:pt idx="1">
                  <c:v>8</c:v>
                </c:pt>
                <c:pt idx="2">
                  <c:v>8</c:v>
                </c:pt>
                <c:pt idx="3">
                  <c:v>14</c:v>
                </c:pt>
                <c:pt idx="4">
                  <c:v>15</c:v>
                </c:pt>
                <c:pt idx="5">
                  <c:v>13</c:v>
                </c:pt>
                <c:pt idx="6">
                  <c:v>43</c:v>
                </c:pt>
              </c:numCache>
            </c:numRef>
          </c:val>
          <c:extLst>
            <c:ext xmlns:c16="http://schemas.microsoft.com/office/drawing/2014/chart" uri="{C3380CC4-5D6E-409C-BE32-E72D297353CC}">
              <c16:uniqueId val="{00000005-B652-4669-8A7E-774454EC0DBF}"/>
            </c:ext>
          </c:extLst>
        </c:ser>
        <c:ser>
          <c:idx val="1"/>
          <c:order val="1"/>
          <c:tx>
            <c:strRef>
              <c:f>'Ⅱ‐①_（激変緩和）保険料統一年度（R4.9月） '!$B$7</c:f>
              <c:strCache>
                <c:ptCount val="1"/>
                <c:pt idx="0">
                  <c:v>保険料の減免基準</c:v>
                </c:pt>
              </c:strCache>
            </c:strRef>
          </c:tx>
          <c:invertIfNegative val="0"/>
          <c:dLbls>
            <c:dLbl>
              <c:idx val="0"/>
              <c:layout>
                <c:manualLayout>
                  <c:x val="-1.5040438053350448E-3"/>
                  <c:y val="2.4253804337420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652-4669-8A7E-774454EC0DBF}"/>
                </c:ext>
              </c:extLst>
            </c:dLbl>
            <c:dLbl>
              <c:idx val="3"/>
              <c:layout>
                <c:manualLayout>
                  <c:x val="0"/>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652-4669-8A7E-774454EC0DBF}"/>
                </c:ext>
              </c:extLst>
            </c:dLbl>
            <c:dLbl>
              <c:idx val="4"/>
              <c:layout>
                <c:manualLayout>
                  <c:x val="-1.1029527158418075E-16"/>
                  <c:y val="1.96240295439845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652-4669-8A7E-774454EC0DBF}"/>
                </c:ext>
              </c:extLst>
            </c:dLbl>
            <c:dLbl>
              <c:idx val="6"/>
              <c:layout>
                <c:manualLayout>
                  <c:x val="0"/>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652-4669-8A7E-774454EC0DBF}"/>
                </c:ext>
              </c:extLst>
            </c:dLbl>
            <c:numFmt formatCode="#,##0_ "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'Ⅱ‐①_（激変緩和）保険料統一年度（R4.9月） '!$C$4:$I$5</c:f>
              <c:strCache>
                <c:ptCount val="7"/>
                <c:pt idx="0">
                  <c:v>Ｈ30年度
（第一年次）</c:v>
                </c:pt>
                <c:pt idx="1">
                  <c:v>Ｒ元年度
（第二年次）</c:v>
                </c:pt>
                <c:pt idx="2">
                  <c:v>Ｒ２年度
（第三年次）</c:v>
                </c:pt>
                <c:pt idx="3">
                  <c:v>Ｒ３年度
（第四年次）</c:v>
                </c:pt>
                <c:pt idx="4">
                  <c:v>Ｒ４年度
（第五年次）</c:v>
                </c:pt>
                <c:pt idx="5">
                  <c:v>Ｒ５年度
（第六年次）</c:v>
                </c:pt>
                <c:pt idx="6">
                  <c:v>Ｒ６年度
（最終年）</c:v>
                </c:pt>
              </c:strCache>
            </c:strRef>
          </c:cat>
          <c:val>
            <c:numRef>
              <c:f>'Ⅱ‐①_（激変緩和）保険料統一年度（R4.9月） '!$C$7:$I$7</c:f>
              <c:numCache>
                <c:formatCode>General</c:formatCode>
                <c:ptCount val="7"/>
                <c:pt idx="0">
                  <c:v>8</c:v>
                </c:pt>
                <c:pt idx="1">
                  <c:v>12</c:v>
                </c:pt>
                <c:pt idx="2">
                  <c:v>14</c:v>
                </c:pt>
                <c:pt idx="3">
                  <c:v>16</c:v>
                </c:pt>
                <c:pt idx="4">
                  <c:v>16</c:v>
                </c:pt>
                <c:pt idx="5">
                  <c:v>18</c:v>
                </c:pt>
                <c:pt idx="6">
                  <c:v>43</c:v>
                </c:pt>
              </c:numCache>
            </c:numRef>
          </c:val>
          <c:extLst>
            <c:ext xmlns:c16="http://schemas.microsoft.com/office/drawing/2014/chart" uri="{C3380CC4-5D6E-409C-BE32-E72D297353CC}">
              <c16:uniqueId val="{0000000A-B652-4669-8A7E-774454EC0DBF}"/>
            </c:ext>
          </c:extLst>
        </c:ser>
        <c:ser>
          <c:idx val="2"/>
          <c:order val="2"/>
          <c:tx>
            <c:strRef>
              <c:f>'Ⅱ‐①_（激変緩和）保険料統一年度（R4.9月） '!$B$8</c:f>
              <c:strCache>
                <c:ptCount val="1"/>
                <c:pt idx="0">
                  <c:v>一部負担金の減免基準</c:v>
                </c:pt>
              </c:strCache>
            </c:strRef>
          </c:tx>
          <c:invertIfNegative val="0"/>
          <c:dLbls>
            <c:dLbl>
              <c:idx val="0"/>
              <c:layout>
                <c:manualLayout>
                  <c:x val="0"/>
                  <c:y val="-4.1427951852568461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652-4669-8A7E-774454EC0DBF}"/>
                </c:ext>
              </c:extLst>
            </c:dLbl>
            <c:dLbl>
              <c:idx val="1"/>
              <c:layout>
                <c:manualLayout>
                  <c:x val="-2.852353941062508E-3"/>
                  <c:y val="-5.0440543119616345E-3"/>
                </c:manualLayout>
              </c:layout>
              <c:spPr>
                <a:noFill/>
                <a:ln>
                  <a:noFill/>
                </a:ln>
                <a:effectLst/>
              </c:spPr>
              <c:txPr>
                <a:bodyPr wrap="square" lIns="38100" tIns="19050" rIns="38100" bIns="19050" anchor="ctr">
                  <a:noAutofit/>
                </a:bodyPr>
                <a:lstStyle/>
                <a:p>
                  <a:pPr>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3.0186159173074347E-2"/>
                      <c:h val="3.9486692970040073E-2"/>
                    </c:manualLayout>
                  </c15:layout>
                </c:ext>
                <c:ext xmlns:c16="http://schemas.microsoft.com/office/drawing/2014/chart" uri="{C3380CC4-5D6E-409C-BE32-E72D297353CC}">
                  <c16:uniqueId val="{0000000C-B652-4669-8A7E-774454EC0DBF}"/>
                </c:ext>
              </c:extLst>
            </c:dLbl>
            <c:dLbl>
              <c:idx val="3"/>
              <c:layout>
                <c:manualLayout>
                  <c:x val="3.008087610669979E-3"/>
                  <c:y val="1.94170285253506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652-4669-8A7E-774454EC0DBF}"/>
                </c:ext>
              </c:extLst>
            </c:dLbl>
            <c:dLbl>
              <c:idx val="4"/>
              <c:layout>
                <c:manualLayout>
                  <c:x val="-1.5040438053350448E-3"/>
                  <c:y val="1.7620059897104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652-4669-8A7E-774454EC0DBF}"/>
                </c:ext>
              </c:extLst>
            </c:dLbl>
            <c:dLbl>
              <c:idx val="5"/>
              <c:layout>
                <c:manualLayout>
                  <c:x val="-1.1029527158418075E-16"/>
                  <c:y val="1.7620059897104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652-4669-8A7E-774454EC0DBF}"/>
                </c:ext>
              </c:extLst>
            </c:dLbl>
            <c:dLbl>
              <c:idx val="6"/>
              <c:layout>
                <c:manualLayout>
                  <c:x val="0"/>
                  <c:y val="9.2592592592592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652-4669-8A7E-774454EC0DB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'Ⅱ‐①_（激変緩和）保険料統一年度（R4.9月） '!$C$4:$I$5</c:f>
              <c:strCache>
                <c:ptCount val="7"/>
                <c:pt idx="0">
                  <c:v>Ｈ30年度
（第一年次）</c:v>
                </c:pt>
                <c:pt idx="1">
                  <c:v>Ｒ元年度
（第二年次）</c:v>
                </c:pt>
                <c:pt idx="2">
                  <c:v>Ｒ２年度
（第三年次）</c:v>
                </c:pt>
                <c:pt idx="3">
                  <c:v>Ｒ３年度
（第四年次）</c:v>
                </c:pt>
                <c:pt idx="4">
                  <c:v>Ｒ４年度
（第五年次）</c:v>
                </c:pt>
                <c:pt idx="5">
                  <c:v>Ｒ５年度
（第六年次）</c:v>
                </c:pt>
                <c:pt idx="6">
                  <c:v>Ｒ６年度
（最終年）</c:v>
                </c:pt>
              </c:strCache>
            </c:strRef>
          </c:cat>
          <c:val>
            <c:numRef>
              <c:f>'Ⅱ‐①_（激変緩和）保険料統一年度（R4.9月） '!$C$8:$I$8</c:f>
              <c:numCache>
                <c:formatCode>General</c:formatCode>
                <c:ptCount val="7"/>
                <c:pt idx="0">
                  <c:v>21</c:v>
                </c:pt>
                <c:pt idx="1">
                  <c:v>27</c:v>
                </c:pt>
                <c:pt idx="2">
                  <c:v>30</c:v>
                </c:pt>
                <c:pt idx="3">
                  <c:v>31</c:v>
                </c:pt>
                <c:pt idx="4">
                  <c:v>32</c:v>
                </c:pt>
                <c:pt idx="5">
                  <c:v>32</c:v>
                </c:pt>
                <c:pt idx="6">
                  <c:v>43</c:v>
                </c:pt>
              </c:numCache>
            </c:numRef>
          </c:val>
          <c:extLst>
            <c:ext xmlns:c16="http://schemas.microsoft.com/office/drawing/2014/chart" uri="{C3380CC4-5D6E-409C-BE32-E72D297353CC}">
              <c16:uniqueId val="{0000000F-B652-4669-8A7E-774454EC0DBF}"/>
            </c:ext>
          </c:extLst>
        </c:ser>
        <c:dLbls>
          <c:showLegendKey val="0"/>
          <c:showVal val="0"/>
          <c:showCatName val="0"/>
          <c:showSerName val="0"/>
          <c:showPercent val="0"/>
          <c:showBubbleSize val="0"/>
        </c:dLbls>
        <c:gapWidth val="150"/>
        <c:axId val="112718976"/>
        <c:axId val="112720512"/>
      </c:barChart>
      <c:catAx>
        <c:axId val="112718976"/>
        <c:scaling>
          <c:orientation val="minMax"/>
        </c:scaling>
        <c:delete val="0"/>
        <c:axPos val="b"/>
        <c:numFmt formatCode="General" sourceLinked="0"/>
        <c:majorTickMark val="out"/>
        <c:minorTickMark val="none"/>
        <c:tickLblPos val="nextTo"/>
        <c:txPr>
          <a:bodyPr/>
          <a:lstStyle/>
          <a:p>
            <a:pPr>
              <a:defRPr sz="1000" baseline="0">
                <a:solidFill>
                  <a:schemeClr val="tx1"/>
                </a:solidFill>
                <a:latin typeface="HGPｺﾞｼｯｸM" panose="020B0600000000000000" pitchFamily="50" charset="-128"/>
                <a:ea typeface="HGPｺﾞｼｯｸM" panose="020B0600000000000000" pitchFamily="50" charset="-128"/>
              </a:defRPr>
            </a:pPr>
            <a:endParaRPr lang="ja-JP"/>
          </a:p>
        </c:txPr>
        <c:crossAx val="112720512"/>
        <c:crosses val="autoZero"/>
        <c:auto val="1"/>
        <c:lblAlgn val="ctr"/>
        <c:lblOffset val="100"/>
        <c:noMultiLvlLbl val="0"/>
      </c:catAx>
      <c:valAx>
        <c:axId val="112720512"/>
        <c:scaling>
          <c:orientation val="minMax"/>
        </c:scaling>
        <c:delete val="0"/>
        <c:axPos val="l"/>
        <c:title>
          <c:tx>
            <c:rich>
              <a:bodyPr rot="0" vert="horz"/>
              <a:lstStyle/>
              <a:p>
                <a:pPr>
                  <a:defRPr/>
                </a:pPr>
                <a:r>
                  <a:rPr lang="ja-JP" altLang="en-US"/>
                  <a:t>（団体数）</a:t>
                </a:r>
              </a:p>
            </c:rich>
          </c:tx>
          <c:layout>
            <c:manualLayout>
              <c:xMode val="edge"/>
              <c:yMode val="edge"/>
              <c:x val="0.10563267697264717"/>
              <c:y val="0.15799978127734032"/>
            </c:manualLayout>
          </c:layout>
          <c:overlay val="0"/>
        </c:title>
        <c:numFmt formatCode="General" sourceLinked="1"/>
        <c:majorTickMark val="out"/>
        <c:minorTickMark val="none"/>
        <c:tickLblPos val="nextTo"/>
        <c:crossAx val="112718976"/>
        <c:crosses val="autoZero"/>
        <c:crossBetween val="between"/>
      </c:valAx>
    </c:plotArea>
    <c:legend>
      <c:legendPos val="t"/>
      <c:legendEntry>
        <c:idx val="0"/>
        <c:txPr>
          <a:bodyPr/>
          <a:lstStyle/>
          <a:p>
            <a:pPr>
              <a:defRPr sz="1100" baseline="0"/>
            </a:pPr>
            <a:endParaRPr lang="ja-JP"/>
          </a:p>
        </c:txPr>
      </c:legendEntry>
      <c:legendEntry>
        <c:idx val="1"/>
        <c:txPr>
          <a:bodyPr/>
          <a:lstStyle/>
          <a:p>
            <a:pPr>
              <a:defRPr sz="1100" baseline="0"/>
            </a:pPr>
            <a:endParaRPr lang="ja-JP"/>
          </a:p>
        </c:txPr>
      </c:legendEntry>
      <c:legendEntry>
        <c:idx val="2"/>
        <c:txPr>
          <a:bodyPr/>
          <a:lstStyle/>
          <a:p>
            <a:pPr>
              <a:defRPr sz="1100" baseline="0"/>
            </a:pPr>
            <a:endParaRPr lang="ja-JP"/>
          </a:p>
        </c:txPr>
      </c:legendEntry>
      <c:layout>
        <c:manualLayout>
          <c:xMode val="edge"/>
          <c:yMode val="edge"/>
          <c:x val="0.20602167031051871"/>
          <c:y val="0.16900951487245683"/>
          <c:w val="0.59431051294799608"/>
          <c:h val="0.12846399082043536"/>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0.25893</cdr:x>
      <cdr:y>0.59574</cdr:y>
    </cdr:from>
    <cdr:to>
      <cdr:x>0.66427</cdr:x>
      <cdr:y>0.7381</cdr:y>
    </cdr:to>
    <cdr:sp macro="" textlink="">
      <cdr:nvSpPr>
        <cdr:cNvPr id="2" name="テキスト ボックス 1"/>
        <cdr:cNvSpPr txBox="1"/>
      </cdr:nvSpPr>
      <cdr:spPr>
        <a:xfrm xmlns:a="http://schemas.openxmlformats.org/drawingml/2006/main">
          <a:off x="2088232" y="2016224"/>
          <a:ext cx="3269048" cy="481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b="1" u="sng" dirty="0"/>
            <a:t>総額　</a:t>
          </a:r>
          <a:r>
            <a:rPr lang="en-US" altLang="ja-JP" sz="2400" b="1" u="sng" dirty="0"/>
            <a:t>12,284,470,790</a:t>
          </a:r>
          <a:r>
            <a:rPr lang="ja-JP" altLang="en-US" sz="2400" b="1" u="sng" dirty="0"/>
            <a:t>円</a:t>
          </a:r>
        </a:p>
      </cdr:txBody>
    </cdr:sp>
  </cdr:relSizeAnchor>
</c:userShapes>
</file>

<file path=ppt/drawings/drawing2.xml><?xml version="1.0" encoding="utf-8"?>
<c:userShapes xmlns:c="http://schemas.openxmlformats.org/drawingml/2006/chart">
  <cdr:relSizeAnchor xmlns:cdr="http://schemas.openxmlformats.org/drawingml/2006/chartDrawing">
    <cdr:from>
      <cdr:x>0.32524</cdr:x>
      <cdr:y>0.53593</cdr:y>
    </cdr:from>
    <cdr:to>
      <cdr:x>0.71218</cdr:x>
      <cdr:y>0.67135</cdr:y>
    </cdr:to>
    <cdr:sp macro="" textlink="">
      <cdr:nvSpPr>
        <cdr:cNvPr id="2" name="テキスト ボックス 1"/>
        <cdr:cNvSpPr txBox="1"/>
      </cdr:nvSpPr>
      <cdr:spPr>
        <a:xfrm xmlns:a="http://schemas.openxmlformats.org/drawingml/2006/main">
          <a:off x="2742028" y="1663150"/>
          <a:ext cx="3262128" cy="4202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b="1" u="sng" dirty="0"/>
            <a:t>総額　</a:t>
          </a:r>
          <a:r>
            <a:rPr lang="en-US" altLang="ja-JP" sz="2400" b="1" u="sng" dirty="0"/>
            <a:t>7,634,474,249</a:t>
          </a:r>
          <a:r>
            <a:rPr lang="ja-JP" altLang="en-US" sz="2400" b="1" u="sng" dirty="0"/>
            <a:t>円</a:t>
          </a:r>
        </a:p>
      </cdr:txBody>
    </cdr:sp>
  </cdr:relSizeAnchor>
</c:userShapes>
</file>

<file path=ppt/drawings/drawing3.xml><?xml version="1.0" encoding="utf-8"?>
<c:userShapes xmlns:c="http://schemas.openxmlformats.org/drawingml/2006/chart">
  <cdr:relSizeAnchor xmlns:cdr="http://schemas.openxmlformats.org/drawingml/2006/chartDrawing">
    <cdr:from>
      <cdr:x>0.87546</cdr:x>
      <cdr:y>0.07292</cdr:y>
    </cdr:from>
    <cdr:to>
      <cdr:x>1</cdr:x>
      <cdr:y>0.14931</cdr:y>
    </cdr:to>
    <cdr:sp macro="" textlink="">
      <cdr:nvSpPr>
        <cdr:cNvPr id="2" name="正方形/長方形 1"/>
        <cdr:cNvSpPr/>
      </cdr:nvSpPr>
      <cdr:spPr>
        <a:xfrm xmlns:a="http://schemas.openxmlformats.org/drawingml/2006/main">
          <a:off x="6829426" y="200026"/>
          <a:ext cx="971550" cy="20954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1000" baseline="0" dirty="0">
              <a:latin typeface="HGPｺﾞｼｯｸE" panose="020B0900000000000000" pitchFamily="50" charset="-128"/>
              <a:ea typeface="HGPｺﾞｼｯｸE" panose="020B0900000000000000" pitchFamily="50" charset="-128"/>
            </a:rPr>
            <a:t>（単位：千円）</a:t>
          </a:r>
          <a:endParaRPr lang="ja-JP" sz="1000" baseline="0" dirty="0">
            <a:latin typeface="HGPｺﾞｼｯｸE" panose="020B0900000000000000" pitchFamily="50" charset="-128"/>
            <a:ea typeface="HGPｺﾞｼｯｸE" panose="020B0900000000000000"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0.88042</cdr:x>
      <cdr:y>0.04861</cdr:y>
    </cdr:from>
    <cdr:to>
      <cdr:x>0.99625</cdr:x>
      <cdr:y>0.12963</cdr:y>
    </cdr:to>
    <cdr:sp macro="" textlink="">
      <cdr:nvSpPr>
        <cdr:cNvPr id="2" name="正方形/長方形 1"/>
        <cdr:cNvSpPr/>
      </cdr:nvSpPr>
      <cdr:spPr>
        <a:xfrm xmlns:a="http://schemas.openxmlformats.org/drawingml/2006/main">
          <a:off x="6708774" y="133350"/>
          <a:ext cx="882652" cy="22224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000" baseline="0">
              <a:latin typeface="HGPｺﾞｼｯｸE" panose="020B0900000000000000" pitchFamily="50" charset="-128"/>
              <a:ea typeface="HGPｺﾞｼｯｸE" panose="020B0900000000000000" pitchFamily="50" charset="-128"/>
            </a:rPr>
            <a:t>（単位：千円）</a:t>
          </a:r>
          <a:endParaRPr lang="ja-JP" sz="1000" baseline="0">
            <a:latin typeface="HGPｺﾞｼｯｸE" panose="020B0900000000000000" pitchFamily="50" charset="-128"/>
            <a:ea typeface="HGPｺﾞｼｯｸE" panose="020B0900000000000000" pitchFamily="50" charset="-128"/>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0.8825</cdr:x>
      <cdr:y>0.05671</cdr:y>
    </cdr:from>
    <cdr:to>
      <cdr:x>1</cdr:x>
      <cdr:y>0.13542</cdr:y>
    </cdr:to>
    <cdr:sp macro="" textlink="">
      <cdr:nvSpPr>
        <cdr:cNvPr id="3" name="正方形/長方形 2"/>
        <cdr:cNvSpPr/>
      </cdr:nvSpPr>
      <cdr:spPr>
        <a:xfrm xmlns:a="http://schemas.openxmlformats.org/drawingml/2006/main">
          <a:off x="6724651" y="155575"/>
          <a:ext cx="895350" cy="2159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wrap="none"/>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000" baseline="0" dirty="0">
              <a:latin typeface="HGPｺﾞｼｯｸE" panose="020B0900000000000000" pitchFamily="50" charset="-128"/>
              <a:ea typeface="HGPｺﾞｼｯｸE" panose="020B0900000000000000" pitchFamily="50" charset="-128"/>
            </a:rPr>
            <a:t>（単位：千円）</a:t>
          </a:r>
          <a:endParaRPr lang="ja-JP" sz="1000" baseline="0" dirty="0">
            <a:latin typeface="HGPｺﾞｼｯｸE" panose="020B0900000000000000" pitchFamily="50" charset="-128"/>
            <a:ea typeface="HGPｺﾞｼｯｸE" panose="020B0900000000000000" pitchFamily="50" charset="-128"/>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0.8779</cdr:x>
      <cdr:y>0.07292</cdr:y>
    </cdr:from>
    <cdr:to>
      <cdr:x>1</cdr:x>
      <cdr:y>0.15278</cdr:y>
    </cdr:to>
    <cdr:sp macro="" textlink="">
      <cdr:nvSpPr>
        <cdr:cNvPr id="2" name="正方形/長方形 1"/>
        <cdr:cNvSpPr/>
      </cdr:nvSpPr>
      <cdr:spPr>
        <a:xfrm xmlns:a="http://schemas.openxmlformats.org/drawingml/2006/main">
          <a:off x="6848476" y="200025"/>
          <a:ext cx="952500" cy="219075"/>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000" baseline="0" dirty="0">
              <a:latin typeface="HGSｺﾞｼｯｸE" panose="020B0900000000000000" pitchFamily="50" charset="-128"/>
              <a:ea typeface="HGPｺﾞｼｯｸE" panose="020B0900000000000000" pitchFamily="50" charset="-128"/>
            </a:rPr>
            <a:t>（単位：千円）</a:t>
          </a:r>
          <a:endParaRPr lang="ja-JP" sz="1000" baseline="0" dirty="0">
            <a:latin typeface="HGSｺﾞｼｯｸE" panose="020B0900000000000000" pitchFamily="50" charset="-128"/>
            <a:ea typeface="HGPｺﾞｼｯｸE" panose="020B0900000000000000"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15D33F41-BF65-4E41-9E75-D3A7A80FADC5}" type="datetimeFigureOut">
              <a:rPr kumimoji="1" lang="ja-JP" altLang="en-US" smtClean="0"/>
              <a:t>2025/4/4</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9CB8D927-82F0-4A0D-8505-6832E629CF65}" type="slidenum">
              <a:rPr kumimoji="1" lang="ja-JP" altLang="en-US" smtClean="0"/>
              <a:t>‹#›</a:t>
            </a:fld>
            <a:endParaRPr kumimoji="1" lang="ja-JP" altLang="en-US"/>
          </a:p>
        </p:txBody>
      </p:sp>
    </p:spTree>
    <p:extLst>
      <p:ext uri="{BB962C8B-B14F-4D97-AF65-F5344CB8AC3E}">
        <p14:creationId xmlns:p14="http://schemas.microsoft.com/office/powerpoint/2010/main" val="4219895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B8D927-82F0-4A0D-8505-6832E629CF65}" type="slidenum">
              <a:rPr kumimoji="1" lang="ja-JP" altLang="en-US" smtClean="0"/>
              <a:t>3</a:t>
            </a:fld>
            <a:endParaRPr kumimoji="1" lang="ja-JP" altLang="en-US"/>
          </a:p>
        </p:txBody>
      </p:sp>
    </p:spTree>
    <p:extLst>
      <p:ext uri="{BB962C8B-B14F-4D97-AF65-F5344CB8AC3E}">
        <p14:creationId xmlns:p14="http://schemas.microsoft.com/office/powerpoint/2010/main" val="2165391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B8D927-82F0-4A0D-8505-6832E629CF65}" type="slidenum">
              <a:rPr kumimoji="1" lang="ja-JP" altLang="en-US" smtClean="0"/>
              <a:t>4</a:t>
            </a:fld>
            <a:endParaRPr kumimoji="1" lang="ja-JP" altLang="en-US"/>
          </a:p>
        </p:txBody>
      </p:sp>
    </p:spTree>
    <p:extLst>
      <p:ext uri="{BB962C8B-B14F-4D97-AF65-F5344CB8AC3E}">
        <p14:creationId xmlns:p14="http://schemas.microsoft.com/office/powerpoint/2010/main" val="3078951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2025/4/4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9655" y="632083"/>
            <a:ext cx="8554024" cy="3021340"/>
          </a:xfrm>
          <a:prstGeom prst="rect">
            <a:avLst/>
          </a:prstGeom>
          <a:noFill/>
        </p:spPr>
        <p:txBody>
          <a:bodyPr wrap="square" rtlCol="0">
            <a:spAutoFit/>
          </a:bodyPr>
          <a:lstStyle/>
          <a:p>
            <a:pPr indent="-185738"/>
            <a:r>
              <a:rPr lang="ja-JP" altLang="en-US" b="1" dirty="0">
                <a:latin typeface="Meiryo UI" panose="020B0604030504040204" pitchFamily="50" charset="-128"/>
                <a:ea typeface="Meiryo UI" panose="020B0604030504040204" pitchFamily="50" charset="-128"/>
                <a:cs typeface="Meiryo UI" panose="020B0604030504040204" pitchFamily="50" charset="-128"/>
              </a:rPr>
              <a:t>１　解消すべき赤字について（</a:t>
            </a:r>
            <a:r>
              <a:rPr lang="en-US" altLang="ja-JP" b="1" dirty="0">
                <a:latin typeface="Meiryo UI" panose="020B0604030504040204" pitchFamily="50" charset="-128"/>
                <a:ea typeface="Meiryo UI" panose="020B0604030504040204" pitchFamily="50" charset="-128"/>
                <a:cs typeface="Meiryo UI" panose="020B0604030504040204" pitchFamily="50" charset="-128"/>
              </a:rPr>
              <a:t>2016</a:t>
            </a:r>
            <a:r>
              <a:rPr lang="ja-JP" altLang="en-US" b="1"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cs typeface="Meiryo UI" panose="020B0604030504040204" pitchFamily="50" charset="-128"/>
              </a:rPr>
              <a:t>28</a:t>
            </a:r>
            <a:r>
              <a:rPr lang="ja-JP" altLang="en-US" b="1" dirty="0">
                <a:latin typeface="Meiryo UI" panose="020B0604030504040204" pitchFamily="50" charset="-128"/>
                <a:ea typeface="Meiryo UI" panose="020B0604030504040204" pitchFamily="50" charset="-128"/>
                <a:cs typeface="Meiryo UI" panose="020B0604030504040204" pitchFamily="50" charset="-128"/>
              </a:rPr>
              <a:t>）年度決算時が基点）</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400" dirty="0">
                <a:latin typeface="+mn-ea"/>
                <a:cs typeface="Meiryo UI" panose="020B0604030504040204" pitchFamily="50" charset="-128"/>
              </a:rPr>
              <a:t> 　大阪府においては、「大阪府国民健康保険運営方針」（平成</a:t>
            </a:r>
            <a:r>
              <a:rPr lang="en-US" altLang="ja-JP" sz="1400" dirty="0">
                <a:latin typeface="+mn-ea"/>
                <a:cs typeface="Meiryo UI" panose="020B0604030504040204" pitchFamily="50" charset="-128"/>
              </a:rPr>
              <a:t>29</a:t>
            </a:r>
            <a:r>
              <a:rPr lang="ja-JP" altLang="en-US" sz="1400" dirty="0">
                <a:latin typeface="+mn-ea"/>
                <a:cs typeface="Meiryo UI" panose="020B0604030504040204" pitchFamily="50" charset="-128"/>
              </a:rPr>
              <a:t>年</a:t>
            </a:r>
            <a:r>
              <a:rPr lang="en-US" altLang="ja-JP" sz="1400" dirty="0">
                <a:latin typeface="+mn-ea"/>
                <a:cs typeface="Meiryo UI" panose="020B0604030504040204" pitchFamily="50" charset="-128"/>
              </a:rPr>
              <a:t>12</a:t>
            </a:r>
            <a:r>
              <a:rPr lang="ja-JP" altLang="en-US" sz="1400" dirty="0">
                <a:latin typeface="+mn-ea"/>
                <a:cs typeface="Meiryo UI" panose="020B0604030504040204" pitchFamily="50" charset="-128"/>
              </a:rPr>
              <a:t>月策定）において、計画的に解消すべき赤字の範囲として、「決算補填等を目的とする法定外一般会計繰入（決算補填等以外の目的のものを含む）」及び「前年度繰上充用金の新規増加分」と定めている。</a:t>
            </a:r>
            <a:endParaRPr lang="en-US" altLang="ja-JP" sz="1400" dirty="0">
              <a:latin typeface="+mn-ea"/>
              <a:cs typeface="Meiryo UI" panose="020B0604030504040204" pitchFamily="50" charset="-128"/>
            </a:endParaRPr>
          </a:p>
          <a:p>
            <a:pPr>
              <a:lnSpc>
                <a:spcPts val="1100"/>
              </a:lnSpc>
            </a:pPr>
            <a:r>
              <a:rPr lang="ja-JP" altLang="en-US" sz="1400" dirty="0">
                <a:latin typeface="+mn-ea"/>
                <a:cs typeface="Meiryo UI" panose="020B0604030504040204" pitchFamily="50" charset="-128"/>
              </a:rPr>
              <a:t>　</a:t>
            </a:r>
            <a:endParaRPr lang="en-US" altLang="ja-JP" sz="1400" dirty="0">
              <a:latin typeface="+mn-ea"/>
              <a:cs typeface="Meiryo UI" panose="020B0604030504040204" pitchFamily="50" charset="-128"/>
            </a:endParaRPr>
          </a:p>
          <a:p>
            <a:pPr algn="just"/>
            <a:r>
              <a:rPr lang="ja-JP" altLang="en-US" sz="1400" dirty="0">
                <a:latin typeface="+mn-ea"/>
                <a:cs typeface="Meiryo UI" panose="020B0604030504040204" pitchFamily="50" charset="-128"/>
              </a:rPr>
              <a:t>　過年度の赤字である累積赤字については、原則として、当該市町村が責任を持って、新制度施行までに解消することとしているが、解消できていない場合は、「大阪府赤字解消計画基準」に基づき策定した計画により解消をめざすこととし、また計画策定対象外の市町村においても早期の解消をめざすこととしており、解消すべき範囲には入れていない。</a:t>
            </a:r>
            <a:endParaRPr lang="en-US" altLang="ja-JP" sz="1400" dirty="0">
              <a:latin typeface="+mn-ea"/>
              <a:cs typeface="Meiryo UI" panose="020B0604030504040204" pitchFamily="50" charset="-128"/>
            </a:endParaRPr>
          </a:p>
          <a:p>
            <a:pPr>
              <a:lnSpc>
                <a:spcPts val="1100"/>
              </a:lnSpc>
            </a:pPr>
            <a:r>
              <a:rPr lang="ja-JP" altLang="en-US" sz="1400" dirty="0">
                <a:latin typeface="+mn-ea"/>
                <a:cs typeface="Meiryo UI" panose="020B0604030504040204" pitchFamily="50" charset="-128"/>
              </a:rPr>
              <a:t>　</a:t>
            </a:r>
            <a:endParaRPr lang="en-US" altLang="ja-JP" sz="1400" dirty="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b="1" dirty="0">
                <a:latin typeface="+mn-ea"/>
                <a:cs typeface="Meiryo UI" panose="020B0604030504040204" pitchFamily="50" charset="-128"/>
              </a:rPr>
              <a:t>≪府内市町村の状況≫</a:t>
            </a:r>
            <a:endParaRPr lang="en-US" altLang="ja-JP" sz="1400" b="1" dirty="0">
              <a:latin typeface="+mn-ea"/>
              <a:cs typeface="Meiryo UI" panose="020B0604030504040204" pitchFamily="50" charset="-128"/>
            </a:endParaRPr>
          </a:p>
          <a:p>
            <a:r>
              <a:rPr lang="ja-JP" altLang="en-US" sz="1400" dirty="0">
                <a:latin typeface="+mn-ea"/>
                <a:cs typeface="Meiryo UI" panose="020B0604030504040204" pitchFamily="50" charset="-128"/>
              </a:rPr>
              <a:t>　平成２８年度決算時点での赤字対象団体は３３団体、赤字対象総額は約１２２億８千４百万円であったが、令和５年度決算時点においては、１</a:t>
            </a:r>
            <a:r>
              <a:rPr lang="en-US" altLang="ja-JP" sz="1400" dirty="0">
                <a:latin typeface="+mn-ea"/>
                <a:cs typeface="Meiryo UI" panose="020B0604030504040204" pitchFamily="50" charset="-128"/>
              </a:rPr>
              <a:t>4</a:t>
            </a:r>
            <a:r>
              <a:rPr lang="ja-JP" altLang="en-US" sz="1400" dirty="0">
                <a:latin typeface="+mn-ea"/>
                <a:cs typeface="Meiryo UI" panose="020B0604030504040204" pitchFamily="50" charset="-128"/>
              </a:rPr>
              <a:t>団体、約</a:t>
            </a:r>
            <a:r>
              <a:rPr lang="en-US" altLang="ja-JP" sz="1400" dirty="0">
                <a:latin typeface="+mn-ea"/>
                <a:cs typeface="Meiryo UI" panose="020B0604030504040204" pitchFamily="50" charset="-128"/>
              </a:rPr>
              <a:t>10</a:t>
            </a:r>
            <a:r>
              <a:rPr lang="ja-JP" altLang="en-US" sz="1400" dirty="0">
                <a:latin typeface="+mn-ea"/>
                <a:cs typeface="Meiryo UI" panose="020B0604030504040204" pitchFamily="50" charset="-128"/>
              </a:rPr>
              <a:t>億９千２百万円と大幅に減少している。なお、繰上充用金の新規増加分は、１団体、約２千５百万円が生じている。</a:t>
            </a:r>
            <a:endParaRPr lang="en-US" altLang="ja-JP" sz="1200" dirty="0">
              <a:latin typeface="+mn-ea"/>
              <a:cs typeface="Meiryo UI" panose="020B0604030504040204" pitchFamily="50" charset="-128"/>
            </a:endParaRPr>
          </a:p>
        </p:txBody>
      </p:sp>
      <p:graphicFrame>
        <p:nvGraphicFramePr>
          <p:cNvPr id="5" name="グラフ 4"/>
          <p:cNvGraphicFramePr>
            <a:graphicFrameLocks/>
          </p:cNvGraphicFramePr>
          <p:nvPr>
            <p:extLst>
              <p:ext uri="{D42A27DB-BD31-4B8C-83A1-F6EECF244321}">
                <p14:modId xmlns:p14="http://schemas.microsoft.com/office/powerpoint/2010/main" val="1989854732"/>
              </p:ext>
            </p:extLst>
          </p:nvPr>
        </p:nvGraphicFramePr>
        <p:xfrm>
          <a:off x="-102095" y="3559648"/>
          <a:ext cx="9155745" cy="2777639"/>
        </p:xfrm>
        <a:graphic>
          <a:graphicData uri="http://schemas.openxmlformats.org/drawingml/2006/chart">
            <c:chart xmlns:c="http://schemas.openxmlformats.org/drawingml/2006/chart" xmlns:r="http://schemas.openxmlformats.org/officeDocument/2006/relationships" r:id="rId2"/>
          </a:graphicData>
        </a:graphic>
      </p:graphicFrame>
      <p:sp>
        <p:nvSpPr>
          <p:cNvPr id="3" name="右中かっこ 2"/>
          <p:cNvSpPr/>
          <p:nvPr/>
        </p:nvSpPr>
        <p:spPr>
          <a:xfrm>
            <a:off x="8379132" y="3796672"/>
            <a:ext cx="216024" cy="20796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 name="テキスト ボックス 3"/>
          <p:cNvSpPr txBox="1"/>
          <p:nvPr/>
        </p:nvSpPr>
        <p:spPr>
          <a:xfrm>
            <a:off x="8579013" y="3643251"/>
            <a:ext cx="369332" cy="2308736"/>
          </a:xfrm>
          <a:prstGeom prst="rect">
            <a:avLst/>
          </a:prstGeom>
          <a:noFill/>
        </p:spPr>
        <p:txBody>
          <a:bodyPr vert="eaVert" wrap="square" rtlCol="0">
            <a:spAutoFit/>
          </a:bodyPr>
          <a:lstStyle/>
          <a:p>
            <a:r>
              <a:rPr kumimoji="1" lang="ja-JP" altLang="en-US" sz="1200" dirty="0"/>
              <a:t>府において解消すべき赤字の範囲</a:t>
            </a:r>
          </a:p>
        </p:txBody>
      </p:sp>
      <p:sp>
        <p:nvSpPr>
          <p:cNvPr id="7" name="タイトル 1"/>
          <p:cNvSpPr txBox="1">
            <a:spLocks/>
          </p:cNvSpPr>
          <p:nvPr/>
        </p:nvSpPr>
        <p:spPr>
          <a:xfrm>
            <a:off x="200356" y="116632"/>
            <a:ext cx="8764132" cy="432048"/>
          </a:xfrm>
          <a:prstGeom prst="rect">
            <a:avLst/>
          </a:prstGeom>
          <a:solidFill>
            <a:schemeClr val="accent1">
              <a:lumMod val="40000"/>
              <a:lumOff val="60000"/>
            </a:schemeClr>
          </a:solidFill>
          <a:effectLst>
            <a:outerShdw blurRad="50800" dist="38100" dir="5400000" algn="t" rotWithShape="0">
              <a:prstClr val="black">
                <a:alpha val="40000"/>
              </a:prstClr>
            </a:outerShdw>
          </a:effectLst>
        </p:spPr>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ja-JP" altLang="en-US" sz="2800" u="sng" dirty="0">
                <a:effectLst>
                  <a:outerShdw blurRad="38100" dist="38100" dir="2700000" algn="tl">
                    <a:srgbClr val="000000">
                      <a:alpha val="43137"/>
                    </a:srgbClr>
                  </a:outerShdw>
                </a:effectLst>
              </a:rPr>
              <a:t>■　</a:t>
            </a:r>
            <a:r>
              <a:rPr lang="en-US" altLang="ja-JP" sz="2800" u="sng" dirty="0">
                <a:effectLst>
                  <a:outerShdw blurRad="38100" dist="38100" dir="2700000" algn="tl">
                    <a:srgbClr val="000000">
                      <a:alpha val="43137"/>
                    </a:srgbClr>
                  </a:outerShdw>
                </a:effectLst>
              </a:rPr>
              <a:t>2018</a:t>
            </a:r>
            <a:r>
              <a:rPr lang="ja-JP" altLang="en-US" sz="2800" u="sng" dirty="0">
                <a:effectLst>
                  <a:outerShdw blurRad="38100" dist="38100" dir="2700000" algn="tl">
                    <a:srgbClr val="000000">
                      <a:alpha val="43137"/>
                    </a:srgbClr>
                  </a:outerShdw>
                </a:effectLst>
              </a:rPr>
              <a:t>（平成</a:t>
            </a:r>
            <a:r>
              <a:rPr lang="en-US" altLang="ja-JP" sz="2800" u="sng" dirty="0">
                <a:effectLst>
                  <a:outerShdw blurRad="38100" dist="38100" dir="2700000" algn="tl">
                    <a:srgbClr val="000000">
                      <a:alpha val="43137"/>
                    </a:srgbClr>
                  </a:outerShdw>
                </a:effectLst>
              </a:rPr>
              <a:t>30</a:t>
            </a:r>
            <a:r>
              <a:rPr lang="ja-JP" altLang="en-US" sz="2800" u="sng" dirty="0">
                <a:effectLst>
                  <a:outerShdw blurRad="38100" dist="38100" dir="2700000" algn="tl">
                    <a:srgbClr val="000000">
                      <a:alpha val="43137"/>
                    </a:srgbClr>
                  </a:outerShdw>
                </a:effectLst>
              </a:rPr>
              <a:t>）年度からの赤字解消計画の策定等について　　</a:t>
            </a:r>
          </a:p>
        </p:txBody>
      </p:sp>
      <p:sp>
        <p:nvSpPr>
          <p:cNvPr id="9" name="テキスト ボックス 8"/>
          <p:cNvSpPr txBox="1"/>
          <p:nvPr/>
        </p:nvSpPr>
        <p:spPr>
          <a:xfrm>
            <a:off x="843166" y="6296239"/>
            <a:ext cx="8199620" cy="338554"/>
          </a:xfrm>
          <a:prstGeom prst="rect">
            <a:avLst/>
          </a:prstGeom>
          <a:noFill/>
        </p:spPr>
        <p:txBody>
          <a:bodyPr wrap="square" rtlCol="0">
            <a:spAutoFit/>
          </a:bodyPr>
          <a:lstStyle/>
          <a:p>
            <a:pPr marL="185738" indent="-185738"/>
            <a:r>
              <a:rPr lang="en-US" altLang="ja-JP" sz="1600" dirty="0">
                <a:latin typeface="+mn-ea"/>
              </a:rPr>
              <a:t>※</a:t>
            </a:r>
            <a:r>
              <a:rPr lang="ja-JP" altLang="en-US" sz="1600" dirty="0">
                <a:latin typeface="+mn-ea"/>
              </a:rPr>
              <a:t>　最終年にあたる２０２４（令和６）年度には、すべて解消される見込み。</a:t>
            </a:r>
            <a:endParaRPr lang="en-US" altLang="ja-JP" sz="1600" dirty="0">
              <a:latin typeface="+mn-ea"/>
            </a:endParaRPr>
          </a:p>
        </p:txBody>
      </p:sp>
      <p:sp>
        <p:nvSpPr>
          <p:cNvPr id="6" name="正方形/長方形 5"/>
          <p:cNvSpPr/>
          <p:nvPr/>
        </p:nvSpPr>
        <p:spPr>
          <a:xfrm>
            <a:off x="3419872" y="5951987"/>
            <a:ext cx="1944216" cy="3442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n-ea"/>
              </a:rPr>
              <a:t>（平成</a:t>
            </a:r>
            <a:r>
              <a:rPr kumimoji="1" lang="en-US" altLang="ja-JP" sz="1200" b="1" dirty="0">
                <a:latin typeface="+mn-ea"/>
              </a:rPr>
              <a:t>28</a:t>
            </a:r>
            <a:r>
              <a:rPr kumimoji="1" lang="ja-JP" altLang="en-US" sz="1200" b="1" dirty="0">
                <a:latin typeface="+mn-ea"/>
              </a:rPr>
              <a:t>年度決算時点）</a:t>
            </a:r>
            <a:endParaRPr kumimoji="1" lang="ja-JP" altLang="en-US" sz="1000" b="1" dirty="0">
              <a:latin typeface="+mn-ea"/>
            </a:endParaRPr>
          </a:p>
        </p:txBody>
      </p:sp>
    </p:spTree>
    <p:extLst>
      <p:ext uri="{BB962C8B-B14F-4D97-AF65-F5344CB8AC3E}">
        <p14:creationId xmlns:p14="http://schemas.microsoft.com/office/powerpoint/2010/main" val="424328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23528" y="260648"/>
            <a:ext cx="8491944" cy="3200876"/>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　（参考</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）国が解消すべきものと整理した法定外一般会計繰入</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n-ea"/>
                <a:cs typeface="Meiryo UI" panose="020B0604030504040204" pitchFamily="50" charset="-128"/>
              </a:rPr>
              <a:t>２０１８（平成３０）年</a:t>
            </a:r>
            <a:r>
              <a:rPr lang="en-US" altLang="ja-JP" sz="1400" dirty="0">
                <a:latin typeface="+mn-ea"/>
                <a:cs typeface="Meiryo UI" panose="020B0604030504040204" pitchFamily="50" charset="-128"/>
              </a:rPr>
              <a:t>1</a:t>
            </a:r>
            <a:r>
              <a:rPr lang="ja-JP" altLang="en-US" sz="1400" dirty="0">
                <a:latin typeface="+mn-ea"/>
                <a:cs typeface="Meiryo UI" panose="020B0604030504040204" pitchFamily="50" charset="-128"/>
              </a:rPr>
              <a:t>月２９日付の厚生労働省通知（保国発</a:t>
            </a:r>
            <a:r>
              <a:rPr lang="en-US" altLang="ja-JP" sz="1400" dirty="0">
                <a:latin typeface="+mn-ea"/>
                <a:cs typeface="Meiryo UI" panose="020B0604030504040204" pitchFamily="50" charset="-128"/>
              </a:rPr>
              <a:t>129</a:t>
            </a:r>
            <a:r>
              <a:rPr lang="ja-JP" altLang="en-US" sz="1400" dirty="0">
                <a:latin typeface="+mn-ea"/>
                <a:cs typeface="Meiryo UI" panose="020B0604030504040204" pitchFamily="50" charset="-128"/>
              </a:rPr>
              <a:t>第２号）に基づき、市町村において削減・解消すべき赤字は、市町村の国民健康保険特別会計における「決算補填等目的の法定外一般会計繰入れ」及び「繰上充用金の新規増加分」とされている。</a:t>
            </a:r>
            <a:endParaRPr lang="en-US" altLang="ja-JP" sz="1400" dirty="0">
              <a:latin typeface="+mn-ea"/>
              <a:cs typeface="Meiryo UI" panose="020B0604030504040204" pitchFamily="50" charset="-128"/>
            </a:endParaRPr>
          </a:p>
          <a:p>
            <a:endParaRPr lang="en-US" altLang="ja-JP" sz="1400" dirty="0">
              <a:latin typeface="+mn-ea"/>
              <a:cs typeface="Meiryo UI" panose="020B0604030504040204" pitchFamily="50" charset="-128"/>
            </a:endParaRPr>
          </a:p>
          <a:p>
            <a:r>
              <a:rPr lang="ja-JP" altLang="en-US" sz="1200" dirty="0">
                <a:latin typeface="+mn-ea"/>
                <a:cs typeface="Meiryo UI" panose="020B0604030504040204" pitchFamily="50" charset="-128"/>
              </a:rPr>
              <a:t>（決算補填等目的の法定外繰入れ）</a:t>
            </a:r>
          </a:p>
          <a:p>
            <a:r>
              <a:rPr lang="ja-JP" altLang="en-US" sz="1200" dirty="0">
                <a:latin typeface="+mn-ea"/>
                <a:cs typeface="Meiryo UI" panose="020B0604030504040204" pitchFamily="50" charset="-128"/>
              </a:rPr>
              <a:t>　　　①決算補填等目的のもの、②保険者の政策によるもの、③過年度の赤字によるもの</a:t>
            </a:r>
          </a:p>
          <a:p>
            <a:endParaRPr lang="en-US" altLang="ja-JP" sz="1400" dirty="0">
              <a:latin typeface="+mn-ea"/>
              <a:cs typeface="Meiryo UI" panose="020B0604030504040204" pitchFamily="50" charset="-128"/>
            </a:endParaRPr>
          </a:p>
          <a:p>
            <a:r>
              <a:rPr lang="ja-JP" altLang="en-US" sz="1400" b="1" dirty="0">
                <a:latin typeface="+mn-ea"/>
                <a:cs typeface="Meiryo UI" panose="020B0604030504040204" pitchFamily="50" charset="-128"/>
              </a:rPr>
              <a:t>　≪府内市町村の状況≫</a:t>
            </a:r>
            <a:r>
              <a:rPr lang="ja-JP" altLang="en-US" sz="1400" dirty="0">
                <a:latin typeface="+mn-ea"/>
                <a:cs typeface="Meiryo UI" panose="020B0604030504040204" pitchFamily="50" charset="-128"/>
              </a:rPr>
              <a:t>　</a:t>
            </a:r>
            <a:endParaRPr lang="en-US" altLang="ja-JP" sz="1400" dirty="0">
              <a:latin typeface="+mn-ea"/>
              <a:cs typeface="Meiryo UI" panose="020B0604030504040204" pitchFamily="50" charset="-128"/>
            </a:endParaRPr>
          </a:p>
          <a:p>
            <a:pPr algn="just"/>
            <a:r>
              <a:rPr lang="ja-JP" altLang="en-US" sz="1400" dirty="0">
                <a:latin typeface="+mn-ea"/>
                <a:cs typeface="Meiryo UI" panose="020B0604030504040204" pitchFamily="50" charset="-128"/>
              </a:rPr>
              <a:t>　平成２８年度決算時点の赤字対象団体は１８団体、赤字対象総額は約７６億３千４百万円であったが、令和５年度決算時点においては、 ４団体、約６億６千４百万円と大幅に減少している。なお、 繰上充用金の新規増加分は、１団体、約２千５百万円が生じている。</a:t>
            </a:r>
            <a:endParaRPr lang="en-US" altLang="ja-JP" sz="1600" dirty="0">
              <a:latin typeface="+mn-ea"/>
              <a:cs typeface="Meiryo UI" panose="020B0604030504040204" pitchFamily="50" charset="-128"/>
            </a:endParaRPr>
          </a:p>
        </p:txBody>
      </p:sp>
      <p:graphicFrame>
        <p:nvGraphicFramePr>
          <p:cNvPr id="6" name="グラフ 5"/>
          <p:cNvGraphicFramePr>
            <a:graphicFrameLocks/>
          </p:cNvGraphicFramePr>
          <p:nvPr>
            <p:extLst>
              <p:ext uri="{D42A27DB-BD31-4B8C-83A1-F6EECF244321}">
                <p14:modId xmlns:p14="http://schemas.microsoft.com/office/powerpoint/2010/main" val="2393897031"/>
              </p:ext>
            </p:extLst>
          </p:nvPr>
        </p:nvGraphicFramePr>
        <p:xfrm>
          <a:off x="-283838" y="3544706"/>
          <a:ext cx="9433048" cy="2736304"/>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3779912" y="6192066"/>
            <a:ext cx="2088232" cy="3442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n-ea"/>
              </a:rPr>
              <a:t>（平成</a:t>
            </a:r>
            <a:r>
              <a:rPr kumimoji="1" lang="en-US" altLang="ja-JP" sz="1200" b="1" dirty="0">
                <a:latin typeface="+mn-ea"/>
              </a:rPr>
              <a:t>28</a:t>
            </a:r>
            <a:r>
              <a:rPr kumimoji="1" lang="ja-JP" altLang="en-US" sz="1200" b="1" dirty="0">
                <a:latin typeface="+mn-ea"/>
              </a:rPr>
              <a:t>年度決算時点）</a:t>
            </a:r>
            <a:endParaRPr kumimoji="1" lang="ja-JP" altLang="en-US" sz="1000" b="1" dirty="0">
              <a:latin typeface="+mn-ea"/>
            </a:endParaRPr>
          </a:p>
        </p:txBody>
      </p:sp>
    </p:spTree>
    <p:extLst>
      <p:ext uri="{BB962C8B-B14F-4D97-AF65-F5344CB8AC3E}">
        <p14:creationId xmlns:p14="http://schemas.microsoft.com/office/powerpoint/2010/main" val="1374398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2" y="3792"/>
            <a:ext cx="8568952"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２　赤字解消計画の進捗見込み（平成</a:t>
            </a:r>
            <a:r>
              <a:rPr kumimoji="1" lang="en-US" altLang="ja-JP" sz="2000" b="1" dirty="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2000" b="1"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月末策定時）　</a:t>
            </a:r>
          </a:p>
        </p:txBody>
      </p:sp>
      <p:graphicFrame>
        <p:nvGraphicFramePr>
          <p:cNvPr id="9" name="表 8"/>
          <p:cNvGraphicFramePr>
            <a:graphicFrameLocks noGrp="1"/>
          </p:cNvGraphicFramePr>
          <p:nvPr>
            <p:extLst>
              <p:ext uri="{D42A27DB-BD31-4B8C-83A1-F6EECF244321}">
                <p14:modId xmlns:p14="http://schemas.microsoft.com/office/powerpoint/2010/main" val="615119959"/>
              </p:ext>
            </p:extLst>
          </p:nvPr>
        </p:nvGraphicFramePr>
        <p:xfrm>
          <a:off x="1088225" y="3119374"/>
          <a:ext cx="7632853" cy="527076"/>
        </p:xfrm>
        <a:graphic>
          <a:graphicData uri="http://schemas.openxmlformats.org/drawingml/2006/table">
            <a:tbl>
              <a:tblPr firstRow="1" bandRow="1">
                <a:tableStyleId>{21E4AEA4-8DFA-4A89-87EB-49C32662AFE0}</a:tableStyleId>
              </a:tblPr>
              <a:tblGrid>
                <a:gridCol w="1080121">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936105">
                  <a:extLst>
                    <a:ext uri="{9D8B030D-6E8A-4147-A177-3AD203B41FA5}">
                      <a16:colId xmlns:a16="http://schemas.microsoft.com/office/drawing/2014/main" val="20002"/>
                    </a:ext>
                  </a:extLst>
                </a:gridCol>
                <a:gridCol w="936107">
                  <a:extLst>
                    <a:ext uri="{9D8B030D-6E8A-4147-A177-3AD203B41FA5}">
                      <a16:colId xmlns:a16="http://schemas.microsoft.com/office/drawing/2014/main" val="20003"/>
                    </a:ext>
                  </a:extLst>
                </a:gridCol>
                <a:gridCol w="936102">
                  <a:extLst>
                    <a:ext uri="{9D8B030D-6E8A-4147-A177-3AD203B41FA5}">
                      <a16:colId xmlns:a16="http://schemas.microsoft.com/office/drawing/2014/main" val="20004"/>
                    </a:ext>
                  </a:extLst>
                </a:gridCol>
                <a:gridCol w="936106">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936104">
                  <a:extLst>
                    <a:ext uri="{9D8B030D-6E8A-4147-A177-3AD203B41FA5}">
                      <a16:colId xmlns:a16="http://schemas.microsoft.com/office/drawing/2014/main" val="20007"/>
                    </a:ext>
                  </a:extLst>
                </a:gridCol>
              </a:tblGrid>
              <a:tr h="236059">
                <a:tc rowSpan="2">
                  <a:txBody>
                    <a:bodyPr/>
                    <a:lstStyle/>
                    <a:p>
                      <a:pPr algn="ctr"/>
                      <a:r>
                        <a:rPr kumimoji="1" lang="ja-JP" altLang="en-US" sz="1200" dirty="0"/>
                        <a:t>削減額</a:t>
                      </a:r>
                      <a:endParaRPr kumimoji="1" lang="en-US" altLang="ja-JP" sz="1200" dirty="0"/>
                    </a:p>
                    <a:p>
                      <a:pPr algn="ctr"/>
                      <a:r>
                        <a:rPr kumimoji="1" lang="ja-JP" altLang="en-US" sz="1200" dirty="0"/>
                        <a:t>（千円）</a:t>
                      </a:r>
                      <a:endParaRPr kumimoji="1" lang="en-US" altLang="ja-JP" sz="1200" dirty="0"/>
                    </a:p>
                  </a:txBody>
                  <a:tcPr/>
                </a:tc>
                <a:tc>
                  <a:txBody>
                    <a:bodyPr/>
                    <a:lstStyle/>
                    <a:p>
                      <a:pPr algn="ctr"/>
                      <a:r>
                        <a:rPr kumimoji="1" lang="ja-JP" altLang="en-US" sz="1100" baseline="0" dirty="0"/>
                        <a:t>平成</a:t>
                      </a:r>
                      <a:r>
                        <a:rPr kumimoji="1" lang="en-US" altLang="ja-JP" sz="1100" baseline="0" dirty="0"/>
                        <a:t>30</a:t>
                      </a:r>
                      <a:r>
                        <a:rPr kumimoji="1" lang="ja-JP" altLang="en-US" sz="1100" baseline="0" dirty="0"/>
                        <a:t>年度</a:t>
                      </a:r>
                    </a:p>
                  </a:txBody>
                  <a:tcPr/>
                </a:tc>
                <a:tc>
                  <a:txBody>
                    <a:bodyPr/>
                    <a:lstStyle/>
                    <a:p>
                      <a:pPr algn="ctr"/>
                      <a:r>
                        <a:rPr kumimoji="1" lang="ja-JP" altLang="en-US" sz="1100" baseline="0" dirty="0"/>
                        <a:t>令和元年度</a:t>
                      </a:r>
                    </a:p>
                  </a:txBody>
                  <a:tcPr/>
                </a:tc>
                <a:tc>
                  <a:txBody>
                    <a:bodyPr/>
                    <a:lstStyle/>
                    <a:p>
                      <a:pPr algn="ctr"/>
                      <a:r>
                        <a:rPr kumimoji="1" lang="ja-JP" altLang="en-US" sz="1100" baseline="0" dirty="0"/>
                        <a:t>令和２年度</a:t>
                      </a:r>
                    </a:p>
                  </a:txBody>
                  <a:tcPr/>
                </a:tc>
                <a:tc>
                  <a:txBody>
                    <a:bodyPr/>
                    <a:lstStyle/>
                    <a:p>
                      <a:pPr algn="ctr"/>
                      <a:r>
                        <a:rPr kumimoji="1" lang="ja-JP" altLang="en-US" sz="1100" baseline="0" dirty="0"/>
                        <a:t>令和３年度</a:t>
                      </a:r>
                    </a:p>
                  </a:txBody>
                  <a:tcPr/>
                </a:tc>
                <a:tc>
                  <a:txBody>
                    <a:bodyPr/>
                    <a:lstStyle/>
                    <a:p>
                      <a:pPr algn="ctr"/>
                      <a:r>
                        <a:rPr kumimoji="1" lang="ja-JP" altLang="en-US" sz="1100" baseline="0" dirty="0"/>
                        <a:t>令和４年度</a:t>
                      </a:r>
                    </a:p>
                  </a:txBody>
                  <a:tcPr/>
                </a:tc>
                <a:tc>
                  <a:txBody>
                    <a:bodyPr/>
                    <a:lstStyle/>
                    <a:p>
                      <a:pPr algn="ctr"/>
                      <a:r>
                        <a:rPr kumimoji="1" lang="ja-JP" altLang="en-US" sz="1100" baseline="0" dirty="0"/>
                        <a:t>令和５年度</a:t>
                      </a:r>
                      <a:endParaRPr kumimoji="1" lang="en-US" altLang="ja-JP" sz="1100" baseline="0" dirty="0"/>
                    </a:p>
                  </a:txBody>
                  <a:tcPr/>
                </a:tc>
                <a:tc>
                  <a:txBody>
                    <a:bodyPr/>
                    <a:lstStyle/>
                    <a:p>
                      <a:pPr algn="ctr"/>
                      <a:r>
                        <a:rPr kumimoji="1" lang="ja-JP" altLang="en-US" sz="1100" baseline="0" dirty="0"/>
                        <a:t>令和６年度</a:t>
                      </a:r>
                      <a:endParaRPr kumimoji="1" lang="en-US" altLang="ja-JP" sz="1100" baseline="0" dirty="0"/>
                    </a:p>
                  </a:txBody>
                  <a:tcPr/>
                </a:tc>
                <a:extLst>
                  <a:ext uri="{0D108BD9-81ED-4DB2-BD59-A6C34878D82A}">
                    <a16:rowId xmlns:a16="http://schemas.microsoft.com/office/drawing/2014/main" val="10000"/>
                  </a:ext>
                </a:extLst>
              </a:tr>
              <a:tr h="267996">
                <a:tc vMerge="1">
                  <a:txBody>
                    <a:bodyPr/>
                    <a:lstStyle/>
                    <a:p>
                      <a:pPr algn="ctr"/>
                      <a:endParaRPr kumimoji="1" lang="ja-JP" altLang="en-US" sz="1400" dirty="0"/>
                    </a:p>
                  </a:txBody>
                  <a:tcPr/>
                </a:tc>
                <a:tc>
                  <a:txBody>
                    <a:bodyPr/>
                    <a:lstStyle/>
                    <a:p>
                      <a:pPr algn="dist"/>
                      <a:r>
                        <a:rPr kumimoji="1" lang="ja-JP" altLang="en-US" sz="1050" spc="0" dirty="0"/>
                        <a:t>▲</a:t>
                      </a:r>
                      <a:r>
                        <a:rPr kumimoji="1" lang="en-US" altLang="ja-JP" sz="1050" spc="0" dirty="0"/>
                        <a:t>10,247,885</a:t>
                      </a:r>
                      <a:endParaRPr kumimoji="1" lang="ja-JP" altLang="en-US" sz="1050" spc="0" dirty="0"/>
                    </a:p>
                  </a:txBody>
                  <a:tcPr/>
                </a:tc>
                <a:tc>
                  <a:txBody>
                    <a:bodyPr/>
                    <a:lstStyle/>
                    <a:p>
                      <a:pPr algn="ctr"/>
                      <a:r>
                        <a:rPr kumimoji="1" lang="ja-JP" altLang="en-US" sz="1050" spc="0" dirty="0"/>
                        <a:t>▲</a:t>
                      </a:r>
                      <a:r>
                        <a:rPr kumimoji="1" lang="en-US" altLang="ja-JP" sz="1050" spc="0" dirty="0"/>
                        <a:t>348,230</a:t>
                      </a:r>
                      <a:endParaRPr kumimoji="1" lang="ja-JP" altLang="en-US" sz="1050" spc="0" dirty="0"/>
                    </a:p>
                  </a:txBody>
                  <a:tcPr/>
                </a:tc>
                <a:tc>
                  <a:txBody>
                    <a:bodyPr/>
                    <a:lstStyle/>
                    <a:p>
                      <a:pPr algn="ctr"/>
                      <a:r>
                        <a:rPr kumimoji="1" lang="ja-JP" altLang="en-US" sz="1050" spc="0" dirty="0"/>
                        <a:t>▲</a:t>
                      </a:r>
                      <a:r>
                        <a:rPr kumimoji="1" lang="en-US" altLang="ja-JP" sz="1050" spc="0" dirty="0"/>
                        <a:t>169,153</a:t>
                      </a:r>
                      <a:endParaRPr kumimoji="1" lang="ja-JP" altLang="en-US" sz="1050" spc="0" dirty="0"/>
                    </a:p>
                  </a:txBody>
                  <a:tcPr/>
                </a:tc>
                <a:tc>
                  <a:txBody>
                    <a:bodyPr/>
                    <a:lstStyle/>
                    <a:p>
                      <a:pPr algn="ctr"/>
                      <a:r>
                        <a:rPr kumimoji="1" lang="ja-JP" altLang="en-US" sz="1050" spc="0" dirty="0"/>
                        <a:t>▲</a:t>
                      </a:r>
                      <a:r>
                        <a:rPr kumimoji="1" lang="en-US" altLang="ja-JP" sz="1050" spc="0" dirty="0"/>
                        <a:t>603,062</a:t>
                      </a:r>
                      <a:endParaRPr kumimoji="1" lang="ja-JP" altLang="en-US" sz="1050" spc="0" dirty="0"/>
                    </a:p>
                  </a:txBody>
                  <a:tcPr/>
                </a:tc>
                <a:tc>
                  <a:txBody>
                    <a:bodyPr/>
                    <a:lstStyle/>
                    <a:p>
                      <a:pPr algn="ctr"/>
                      <a:r>
                        <a:rPr kumimoji="1" lang="ja-JP" altLang="en-US" sz="1050" spc="0" dirty="0"/>
                        <a:t>▲</a:t>
                      </a:r>
                      <a:r>
                        <a:rPr kumimoji="1" lang="en-US" altLang="ja-JP" sz="1050" spc="0" dirty="0"/>
                        <a:t>204,674</a:t>
                      </a:r>
                      <a:endParaRPr kumimoji="1" lang="ja-JP" altLang="en-US" sz="1050" spc="0" dirty="0"/>
                    </a:p>
                  </a:txBody>
                  <a:tcPr/>
                </a:tc>
                <a:tc>
                  <a:txBody>
                    <a:bodyPr/>
                    <a:lstStyle/>
                    <a:p>
                      <a:pPr marL="0" indent="0" algn="ctr">
                        <a:buFont typeface="+mj-lt"/>
                        <a:buNone/>
                      </a:pPr>
                      <a:r>
                        <a:rPr kumimoji="1" lang="ja-JP" altLang="en-US" sz="1050" spc="0" dirty="0"/>
                        <a:t>▲</a:t>
                      </a:r>
                      <a:r>
                        <a:rPr kumimoji="1" lang="en-US" altLang="ja-JP" sz="1050" spc="0" dirty="0"/>
                        <a:t>133,407</a:t>
                      </a:r>
                      <a:endParaRPr kumimoji="1" lang="ja-JP" altLang="en-US" sz="1050" spc="0" dirty="0"/>
                    </a:p>
                  </a:txBody>
                  <a:tcPr/>
                </a:tc>
                <a:tc>
                  <a:txBody>
                    <a:bodyPr/>
                    <a:lstStyle/>
                    <a:p>
                      <a:pPr marL="0" indent="0" algn="ctr">
                        <a:buFont typeface="+mj-lt"/>
                        <a:buNone/>
                      </a:pPr>
                      <a:r>
                        <a:rPr kumimoji="1" lang="ja-JP" altLang="en-US" sz="1050" spc="0" dirty="0"/>
                        <a:t>▲</a:t>
                      </a:r>
                      <a:r>
                        <a:rPr kumimoji="1" lang="en-US" altLang="ja-JP" sz="1050" spc="0" dirty="0"/>
                        <a:t>578,060</a:t>
                      </a:r>
                      <a:endParaRPr kumimoji="1" lang="ja-JP" altLang="en-US" sz="1050" spc="0" dirty="0"/>
                    </a:p>
                  </a:txBody>
                  <a:tcPr/>
                </a:tc>
                <a:extLst>
                  <a:ext uri="{0D108BD9-81ED-4DB2-BD59-A6C34878D82A}">
                    <a16:rowId xmlns:a16="http://schemas.microsoft.com/office/drawing/2014/main" val="10001"/>
                  </a:ext>
                </a:extLst>
              </a:tr>
            </a:tbl>
          </a:graphicData>
        </a:graphic>
      </p:graphicFrame>
      <p:sp>
        <p:nvSpPr>
          <p:cNvPr id="13" name="テキスト ボックス 12"/>
          <p:cNvSpPr txBox="1"/>
          <p:nvPr/>
        </p:nvSpPr>
        <p:spPr>
          <a:xfrm>
            <a:off x="502428" y="412111"/>
            <a:ext cx="8170321" cy="338554"/>
          </a:xfrm>
          <a:prstGeom prst="rect">
            <a:avLst/>
          </a:prstGeom>
          <a:noFill/>
        </p:spPr>
        <p:txBody>
          <a:bodyPr wrap="square" rtlCol="0">
            <a:spAutoFit/>
          </a:bodyPr>
          <a:lstStyle/>
          <a:p>
            <a:r>
              <a:rPr lang="ja-JP" altLang="en-US" sz="1600" dirty="0"/>
              <a:t>　</a:t>
            </a:r>
            <a:r>
              <a:rPr kumimoji="1" lang="ja-JP" altLang="en-US" sz="1400" dirty="0"/>
              <a:t>解消すべき赤字については、激変緩和期間（６年間内）で解消をめざすこととしている。</a:t>
            </a:r>
          </a:p>
        </p:txBody>
      </p:sp>
      <p:sp>
        <p:nvSpPr>
          <p:cNvPr id="3" name="正方形/長方形 2"/>
          <p:cNvSpPr/>
          <p:nvPr/>
        </p:nvSpPr>
        <p:spPr>
          <a:xfrm>
            <a:off x="539552" y="3817095"/>
            <a:ext cx="792088" cy="216024"/>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参　考</a:t>
            </a:r>
            <a:endParaRPr kumimoji="1" lang="en-US" altLang="ja-JP" sz="1400" dirty="0">
              <a:solidFill>
                <a:schemeClr val="tx1"/>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2682561541"/>
              </p:ext>
            </p:extLst>
          </p:nvPr>
        </p:nvGraphicFramePr>
        <p:xfrm>
          <a:off x="1088226" y="6211519"/>
          <a:ext cx="7632853" cy="527076"/>
        </p:xfrm>
        <a:graphic>
          <a:graphicData uri="http://schemas.openxmlformats.org/drawingml/2006/table">
            <a:tbl>
              <a:tblPr firstRow="1" bandRow="1">
                <a:tableStyleId>{21E4AEA4-8DFA-4A89-87EB-49C32662AFE0}</a:tableStyleId>
              </a:tblPr>
              <a:tblGrid>
                <a:gridCol w="1080121">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936105">
                  <a:extLst>
                    <a:ext uri="{9D8B030D-6E8A-4147-A177-3AD203B41FA5}">
                      <a16:colId xmlns:a16="http://schemas.microsoft.com/office/drawing/2014/main" val="20002"/>
                    </a:ext>
                  </a:extLst>
                </a:gridCol>
                <a:gridCol w="936107">
                  <a:extLst>
                    <a:ext uri="{9D8B030D-6E8A-4147-A177-3AD203B41FA5}">
                      <a16:colId xmlns:a16="http://schemas.microsoft.com/office/drawing/2014/main" val="20003"/>
                    </a:ext>
                  </a:extLst>
                </a:gridCol>
                <a:gridCol w="936102">
                  <a:extLst>
                    <a:ext uri="{9D8B030D-6E8A-4147-A177-3AD203B41FA5}">
                      <a16:colId xmlns:a16="http://schemas.microsoft.com/office/drawing/2014/main" val="20004"/>
                    </a:ext>
                  </a:extLst>
                </a:gridCol>
                <a:gridCol w="936106">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936104">
                  <a:extLst>
                    <a:ext uri="{9D8B030D-6E8A-4147-A177-3AD203B41FA5}">
                      <a16:colId xmlns:a16="http://schemas.microsoft.com/office/drawing/2014/main" val="20007"/>
                    </a:ext>
                  </a:extLst>
                </a:gridCol>
              </a:tblGrid>
              <a:tr h="236059">
                <a:tc rowSpan="2">
                  <a:txBody>
                    <a:bodyPr/>
                    <a:lstStyle/>
                    <a:p>
                      <a:pPr algn="ctr"/>
                      <a:r>
                        <a:rPr kumimoji="1" lang="ja-JP" altLang="en-US" sz="1200" dirty="0"/>
                        <a:t>削減額</a:t>
                      </a:r>
                      <a:endParaRPr kumimoji="1" lang="en-US" altLang="ja-JP" sz="1200" dirty="0"/>
                    </a:p>
                    <a:p>
                      <a:pPr algn="ctr"/>
                      <a:r>
                        <a:rPr kumimoji="1" lang="ja-JP" altLang="en-US" sz="1200" dirty="0"/>
                        <a:t>（千円）</a:t>
                      </a:r>
                      <a:endParaRPr kumimoji="1" lang="en-US" altLang="ja-JP" sz="1200" dirty="0"/>
                    </a:p>
                  </a:txBody>
                  <a:tcPr>
                    <a:solidFill>
                      <a:schemeClr val="accent1"/>
                    </a:solidFill>
                  </a:tcPr>
                </a:tc>
                <a:tc>
                  <a:txBody>
                    <a:bodyPr/>
                    <a:lstStyle/>
                    <a:p>
                      <a:pPr algn="ctr"/>
                      <a:r>
                        <a:rPr kumimoji="1" lang="ja-JP" altLang="en-US" sz="1100" baseline="0" dirty="0"/>
                        <a:t>平成</a:t>
                      </a:r>
                      <a:r>
                        <a:rPr kumimoji="1" lang="en-US" altLang="ja-JP" sz="1100" baseline="0" dirty="0"/>
                        <a:t>30</a:t>
                      </a:r>
                      <a:r>
                        <a:rPr kumimoji="1" lang="ja-JP" altLang="en-US" sz="1100" baseline="0" dirty="0"/>
                        <a:t>年度</a:t>
                      </a:r>
                    </a:p>
                  </a:txBody>
                  <a:tcPr>
                    <a:solidFill>
                      <a:schemeClr val="accent1"/>
                    </a:solidFill>
                  </a:tcPr>
                </a:tc>
                <a:tc>
                  <a:txBody>
                    <a:bodyPr/>
                    <a:lstStyle/>
                    <a:p>
                      <a:pPr algn="ctr"/>
                      <a:r>
                        <a:rPr kumimoji="1" lang="ja-JP" altLang="en-US" sz="1100" baseline="0" dirty="0"/>
                        <a:t>令和元年度</a:t>
                      </a:r>
                    </a:p>
                  </a:txBody>
                  <a:tcPr>
                    <a:solidFill>
                      <a:schemeClr val="accent1"/>
                    </a:solidFill>
                  </a:tcPr>
                </a:tc>
                <a:tc>
                  <a:txBody>
                    <a:bodyPr/>
                    <a:lstStyle/>
                    <a:p>
                      <a:pPr algn="ctr"/>
                      <a:r>
                        <a:rPr kumimoji="1" lang="ja-JP" altLang="en-US" sz="1100" baseline="0" dirty="0"/>
                        <a:t>令和２年度</a:t>
                      </a:r>
                    </a:p>
                  </a:txBody>
                  <a:tcPr>
                    <a:solidFill>
                      <a:schemeClr val="accent1"/>
                    </a:solidFill>
                  </a:tcPr>
                </a:tc>
                <a:tc>
                  <a:txBody>
                    <a:bodyPr/>
                    <a:lstStyle/>
                    <a:p>
                      <a:pPr algn="ctr"/>
                      <a:r>
                        <a:rPr kumimoji="1" lang="ja-JP" altLang="en-US" sz="1100" baseline="0" dirty="0"/>
                        <a:t>令和３年度</a:t>
                      </a:r>
                    </a:p>
                  </a:txBody>
                  <a:tcPr>
                    <a:solidFill>
                      <a:schemeClr val="accent1"/>
                    </a:solidFill>
                  </a:tcPr>
                </a:tc>
                <a:tc>
                  <a:txBody>
                    <a:bodyPr/>
                    <a:lstStyle/>
                    <a:p>
                      <a:pPr algn="ctr"/>
                      <a:r>
                        <a:rPr kumimoji="1" lang="ja-JP" altLang="en-US" sz="1100" baseline="0" dirty="0"/>
                        <a:t>令和４年度</a:t>
                      </a:r>
                    </a:p>
                  </a:txBody>
                  <a:tcPr>
                    <a:solidFill>
                      <a:schemeClr val="accent1"/>
                    </a:solidFill>
                  </a:tcPr>
                </a:tc>
                <a:tc>
                  <a:txBody>
                    <a:bodyPr/>
                    <a:lstStyle/>
                    <a:p>
                      <a:pPr algn="ctr"/>
                      <a:r>
                        <a:rPr kumimoji="1" lang="ja-JP" altLang="en-US" sz="1100" baseline="0" dirty="0"/>
                        <a:t>令和５年度</a:t>
                      </a:r>
                      <a:endParaRPr kumimoji="1" lang="en-US" altLang="ja-JP" sz="1100" baseline="0" dirty="0"/>
                    </a:p>
                  </a:txBody>
                  <a:tcPr>
                    <a:solidFill>
                      <a:schemeClr val="accent1"/>
                    </a:solidFill>
                  </a:tcPr>
                </a:tc>
                <a:tc>
                  <a:txBody>
                    <a:bodyPr/>
                    <a:lstStyle/>
                    <a:p>
                      <a:pPr algn="ctr"/>
                      <a:r>
                        <a:rPr kumimoji="1" lang="ja-JP" altLang="en-US" sz="1100" baseline="0" dirty="0"/>
                        <a:t>令和６年度</a:t>
                      </a:r>
                      <a:endParaRPr kumimoji="1" lang="en-US" altLang="ja-JP" sz="1100" baseline="0" dirty="0"/>
                    </a:p>
                  </a:txBody>
                  <a:tcPr>
                    <a:solidFill>
                      <a:schemeClr val="accent1"/>
                    </a:solidFill>
                  </a:tcPr>
                </a:tc>
                <a:extLst>
                  <a:ext uri="{0D108BD9-81ED-4DB2-BD59-A6C34878D82A}">
                    <a16:rowId xmlns:a16="http://schemas.microsoft.com/office/drawing/2014/main" val="10000"/>
                  </a:ext>
                </a:extLst>
              </a:tr>
              <a:tr h="267996">
                <a:tc vMerge="1">
                  <a:txBody>
                    <a:bodyPr/>
                    <a:lstStyle/>
                    <a:p>
                      <a:pPr algn="ctr"/>
                      <a:endParaRPr kumimoji="1" lang="ja-JP" altLang="en-US" sz="1400" dirty="0"/>
                    </a:p>
                  </a:txBody>
                  <a:tcPr/>
                </a:tc>
                <a:tc>
                  <a:txBody>
                    <a:bodyPr/>
                    <a:lstStyle/>
                    <a:p>
                      <a:pPr algn="dist"/>
                      <a:r>
                        <a:rPr kumimoji="1" lang="ja-JP" altLang="en-US" sz="1050" spc="0" dirty="0"/>
                        <a:t>▲</a:t>
                      </a:r>
                      <a:r>
                        <a:rPr kumimoji="1" lang="en-US" altLang="ja-JP" sz="1050" dirty="0"/>
                        <a:t>6,315,181</a:t>
                      </a:r>
                      <a:endParaRPr kumimoji="1" lang="ja-JP" altLang="en-US" sz="1050" spc="0" dirty="0"/>
                    </a:p>
                  </a:txBody>
                  <a:tcPr>
                    <a:solidFill>
                      <a:schemeClr val="accent1">
                        <a:lumMod val="40000"/>
                        <a:lumOff val="60000"/>
                      </a:schemeClr>
                    </a:solidFill>
                  </a:tcPr>
                </a:tc>
                <a:tc>
                  <a:txBody>
                    <a:bodyPr/>
                    <a:lstStyle/>
                    <a:p>
                      <a:pPr algn="ctr"/>
                      <a:r>
                        <a:rPr kumimoji="1" lang="ja-JP" altLang="en-US" sz="1050" spc="0" dirty="0"/>
                        <a:t>▲</a:t>
                      </a:r>
                      <a:r>
                        <a:rPr kumimoji="1" lang="en-US" altLang="ja-JP" sz="1050" dirty="0"/>
                        <a:t>420,581</a:t>
                      </a:r>
                      <a:endParaRPr kumimoji="1" lang="ja-JP" altLang="en-US" sz="1050" spc="0" dirty="0"/>
                    </a:p>
                  </a:txBody>
                  <a:tcPr>
                    <a:solidFill>
                      <a:schemeClr val="accent1">
                        <a:lumMod val="40000"/>
                        <a:lumOff val="60000"/>
                      </a:schemeClr>
                    </a:solidFill>
                  </a:tcPr>
                </a:tc>
                <a:tc>
                  <a:txBody>
                    <a:bodyPr/>
                    <a:lstStyle/>
                    <a:p>
                      <a:pPr algn="ctr"/>
                      <a:r>
                        <a:rPr kumimoji="1" lang="ja-JP" altLang="en-US" sz="1050" spc="0" dirty="0"/>
                        <a:t>▲</a:t>
                      </a:r>
                      <a:r>
                        <a:rPr kumimoji="1" lang="en-US" altLang="ja-JP" sz="1050" dirty="0"/>
                        <a:t>166,189</a:t>
                      </a:r>
                      <a:endParaRPr kumimoji="1" lang="ja-JP" altLang="en-US" sz="1050" spc="0" dirty="0"/>
                    </a:p>
                  </a:txBody>
                  <a:tcPr>
                    <a:solidFill>
                      <a:schemeClr val="accent1">
                        <a:lumMod val="40000"/>
                        <a:lumOff val="60000"/>
                      </a:schemeClr>
                    </a:solidFill>
                  </a:tcPr>
                </a:tc>
                <a:tc>
                  <a:txBody>
                    <a:bodyPr/>
                    <a:lstStyle/>
                    <a:p>
                      <a:pPr algn="ctr"/>
                      <a:r>
                        <a:rPr kumimoji="1" lang="ja-JP" altLang="en-US" sz="1050" spc="0" dirty="0"/>
                        <a:t>▲</a:t>
                      </a:r>
                      <a:r>
                        <a:rPr kumimoji="1" lang="en-US" altLang="ja-JP" sz="1050" dirty="0"/>
                        <a:t>38,774</a:t>
                      </a:r>
                      <a:r>
                        <a:rPr kumimoji="1" lang="en-US" altLang="ja-JP" sz="1050" spc="0" dirty="0"/>
                        <a:t>2</a:t>
                      </a:r>
                      <a:endParaRPr kumimoji="1" lang="ja-JP" altLang="en-US" sz="1050" spc="0" dirty="0"/>
                    </a:p>
                  </a:txBody>
                  <a:tcPr>
                    <a:solidFill>
                      <a:schemeClr val="accent1">
                        <a:lumMod val="40000"/>
                        <a:lumOff val="60000"/>
                      </a:schemeClr>
                    </a:solidFill>
                  </a:tcPr>
                </a:tc>
                <a:tc>
                  <a:txBody>
                    <a:bodyPr/>
                    <a:lstStyle/>
                    <a:p>
                      <a:pPr algn="ctr"/>
                      <a:r>
                        <a:rPr kumimoji="1" lang="ja-JP" altLang="en-US" sz="1050" spc="0" dirty="0"/>
                        <a:t>▲</a:t>
                      </a:r>
                      <a:r>
                        <a:rPr kumimoji="1" lang="en-US" altLang="ja-JP" sz="1050" dirty="0"/>
                        <a:t>533,886</a:t>
                      </a:r>
                      <a:endParaRPr kumimoji="1" lang="ja-JP" altLang="en-US" sz="1050" spc="0" dirty="0"/>
                    </a:p>
                  </a:txBody>
                  <a:tcPr>
                    <a:solidFill>
                      <a:schemeClr val="accent1">
                        <a:lumMod val="40000"/>
                        <a:lumOff val="60000"/>
                      </a:schemeClr>
                    </a:solidFill>
                  </a:tcPr>
                </a:tc>
                <a:tc>
                  <a:txBody>
                    <a:bodyPr/>
                    <a:lstStyle/>
                    <a:p>
                      <a:pPr marL="0" indent="0" algn="ctr">
                        <a:buFont typeface="+mj-lt"/>
                        <a:buNone/>
                      </a:pPr>
                      <a:r>
                        <a:rPr kumimoji="1" lang="ja-JP" altLang="en-US" sz="1050" spc="0" dirty="0"/>
                        <a:t>▲</a:t>
                      </a:r>
                      <a:r>
                        <a:rPr kumimoji="1" lang="en-US" altLang="ja-JP" sz="1050" dirty="0"/>
                        <a:t>38,731</a:t>
                      </a:r>
                      <a:endParaRPr kumimoji="1" lang="ja-JP" altLang="en-US" sz="1050" spc="0" dirty="0"/>
                    </a:p>
                  </a:txBody>
                  <a:tcPr>
                    <a:solidFill>
                      <a:schemeClr val="accent1">
                        <a:lumMod val="40000"/>
                        <a:lumOff val="60000"/>
                      </a:schemeClr>
                    </a:solidFill>
                  </a:tcPr>
                </a:tc>
                <a:tc>
                  <a:txBody>
                    <a:bodyPr/>
                    <a:lstStyle/>
                    <a:p>
                      <a:pPr marL="0" indent="0" algn="ctr">
                        <a:buFont typeface="+mj-lt"/>
                        <a:buNone/>
                      </a:pPr>
                      <a:r>
                        <a:rPr kumimoji="1" lang="ja-JP" altLang="en-US" sz="1050" spc="0" dirty="0"/>
                        <a:t>▲</a:t>
                      </a:r>
                      <a:r>
                        <a:rPr kumimoji="1" lang="en-US" altLang="ja-JP" sz="1050" dirty="0"/>
                        <a:t>121,132</a:t>
                      </a:r>
                      <a:endParaRPr kumimoji="1" lang="ja-JP" altLang="en-US" sz="1050" spc="0" dirty="0"/>
                    </a:p>
                  </a:txBody>
                  <a:tcPr>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17" name="グラフ 16"/>
          <p:cNvGraphicFramePr>
            <a:graphicFrameLocks/>
          </p:cNvGraphicFramePr>
          <p:nvPr>
            <p:extLst>
              <p:ext uri="{D42A27DB-BD31-4B8C-83A1-F6EECF244321}">
                <p14:modId xmlns:p14="http://schemas.microsoft.com/office/powerpoint/2010/main" val="987872186"/>
              </p:ext>
            </p:extLst>
          </p:nvPr>
        </p:nvGraphicFramePr>
        <p:xfrm>
          <a:off x="346785" y="690213"/>
          <a:ext cx="8481609" cy="24929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p:cNvGraphicFramePr>
            <a:graphicFrameLocks/>
          </p:cNvGraphicFramePr>
          <p:nvPr>
            <p:extLst>
              <p:ext uri="{D42A27DB-BD31-4B8C-83A1-F6EECF244321}">
                <p14:modId xmlns:p14="http://schemas.microsoft.com/office/powerpoint/2010/main" val="1793831887"/>
              </p:ext>
            </p:extLst>
          </p:nvPr>
        </p:nvGraphicFramePr>
        <p:xfrm>
          <a:off x="-25739" y="3836041"/>
          <a:ext cx="8832910" cy="237547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43353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602643911"/>
              </p:ext>
            </p:extLst>
          </p:nvPr>
        </p:nvGraphicFramePr>
        <p:xfrm>
          <a:off x="107504" y="3803028"/>
          <a:ext cx="8748464" cy="2435546"/>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199672" y="98748"/>
            <a:ext cx="8568952" cy="553998"/>
          </a:xfrm>
          <a:prstGeom prst="rect">
            <a:avLst/>
          </a:prstGeom>
          <a:noFill/>
        </p:spPr>
        <p:txBody>
          <a:bodyPr wrap="square" rtlCol="0">
            <a:spAutoFit/>
          </a:bodyPr>
          <a:lstStyle/>
          <a:p>
            <a:pPr>
              <a:lnSpc>
                <a:spcPts val="18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　赤字解消計画の進捗見込み（</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令和５</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年</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度決算を踏まえて見直し</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800"/>
              </a:lnSpc>
            </a:pP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７</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年１月末時点</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3" name="テキスト ボックス 12"/>
          <p:cNvSpPr txBox="1"/>
          <p:nvPr/>
        </p:nvSpPr>
        <p:spPr>
          <a:xfrm>
            <a:off x="471371" y="445907"/>
            <a:ext cx="8170321" cy="338554"/>
          </a:xfrm>
          <a:prstGeom prst="rect">
            <a:avLst/>
          </a:prstGeom>
          <a:noFill/>
        </p:spPr>
        <p:txBody>
          <a:bodyPr wrap="square" rtlCol="0">
            <a:spAutoFit/>
          </a:bodyPr>
          <a:lstStyle/>
          <a:p>
            <a:r>
              <a:rPr lang="ja-JP" altLang="en-US" sz="1600" dirty="0"/>
              <a:t>　</a:t>
            </a:r>
            <a:r>
              <a:rPr kumimoji="1" lang="ja-JP" altLang="en-US" sz="1400" dirty="0"/>
              <a:t>解消すべき赤字については、激変緩和期間（６年間内）で解消をめざすこととしている。</a:t>
            </a:r>
          </a:p>
        </p:txBody>
      </p:sp>
      <p:sp>
        <p:nvSpPr>
          <p:cNvPr id="3" name="正方形/長方形 2"/>
          <p:cNvSpPr/>
          <p:nvPr/>
        </p:nvSpPr>
        <p:spPr>
          <a:xfrm>
            <a:off x="535579" y="3972517"/>
            <a:ext cx="792088" cy="216024"/>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参　考</a:t>
            </a:r>
            <a:endParaRPr kumimoji="1" lang="en-US" altLang="ja-JP" sz="1400" dirty="0">
              <a:solidFill>
                <a:schemeClr val="tx1"/>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3478542500"/>
              </p:ext>
            </p:extLst>
          </p:nvPr>
        </p:nvGraphicFramePr>
        <p:xfrm>
          <a:off x="875510" y="3198348"/>
          <a:ext cx="7655917" cy="510540"/>
        </p:xfrm>
        <a:graphic>
          <a:graphicData uri="http://schemas.openxmlformats.org/drawingml/2006/table">
            <a:tbl>
              <a:tblPr firstRow="1" bandRow="1">
                <a:tableStyleId>{21E4AEA4-8DFA-4A89-87EB-49C32662AFE0}</a:tableStyleId>
              </a:tblPr>
              <a:tblGrid>
                <a:gridCol w="1080121">
                  <a:extLst>
                    <a:ext uri="{9D8B030D-6E8A-4147-A177-3AD203B41FA5}">
                      <a16:colId xmlns:a16="http://schemas.microsoft.com/office/drawing/2014/main" val="20000"/>
                    </a:ext>
                  </a:extLst>
                </a:gridCol>
                <a:gridCol w="959168">
                  <a:extLst>
                    <a:ext uri="{9D8B030D-6E8A-4147-A177-3AD203B41FA5}">
                      <a16:colId xmlns:a16="http://schemas.microsoft.com/office/drawing/2014/main" val="20001"/>
                    </a:ext>
                  </a:extLst>
                </a:gridCol>
                <a:gridCol w="936105">
                  <a:extLst>
                    <a:ext uri="{9D8B030D-6E8A-4147-A177-3AD203B41FA5}">
                      <a16:colId xmlns:a16="http://schemas.microsoft.com/office/drawing/2014/main" val="20002"/>
                    </a:ext>
                  </a:extLst>
                </a:gridCol>
                <a:gridCol w="936107">
                  <a:extLst>
                    <a:ext uri="{9D8B030D-6E8A-4147-A177-3AD203B41FA5}">
                      <a16:colId xmlns:a16="http://schemas.microsoft.com/office/drawing/2014/main" val="20003"/>
                    </a:ext>
                  </a:extLst>
                </a:gridCol>
                <a:gridCol w="936102">
                  <a:extLst>
                    <a:ext uri="{9D8B030D-6E8A-4147-A177-3AD203B41FA5}">
                      <a16:colId xmlns:a16="http://schemas.microsoft.com/office/drawing/2014/main" val="20004"/>
                    </a:ext>
                  </a:extLst>
                </a:gridCol>
                <a:gridCol w="936106">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936104">
                  <a:extLst>
                    <a:ext uri="{9D8B030D-6E8A-4147-A177-3AD203B41FA5}">
                      <a16:colId xmlns:a16="http://schemas.microsoft.com/office/drawing/2014/main" val="20007"/>
                    </a:ext>
                  </a:extLst>
                </a:gridCol>
              </a:tblGrid>
              <a:tr h="253476">
                <a:tc rowSpan="2">
                  <a:txBody>
                    <a:bodyPr/>
                    <a:lstStyle/>
                    <a:p>
                      <a:pPr algn="ctr"/>
                      <a:r>
                        <a:rPr kumimoji="1" lang="ja-JP" altLang="en-US" sz="1200" dirty="0"/>
                        <a:t>削減額</a:t>
                      </a:r>
                      <a:endParaRPr kumimoji="1" lang="en-US" altLang="ja-JP" sz="1200" dirty="0"/>
                    </a:p>
                    <a:p>
                      <a:pPr algn="ctr"/>
                      <a:r>
                        <a:rPr kumimoji="1" lang="ja-JP" altLang="en-US" sz="1200" dirty="0"/>
                        <a:t>（千円）</a:t>
                      </a:r>
                      <a:endParaRPr kumimoji="1" lang="en-US" altLang="ja-JP" sz="1200" dirty="0"/>
                    </a:p>
                  </a:txBody>
                  <a:tcPr/>
                </a:tc>
                <a:tc>
                  <a:txBody>
                    <a:bodyPr/>
                    <a:lstStyle/>
                    <a:p>
                      <a:pPr algn="ctr"/>
                      <a:r>
                        <a:rPr kumimoji="1" lang="ja-JP" altLang="en-US" sz="1100" baseline="0" dirty="0"/>
                        <a:t>平成</a:t>
                      </a:r>
                      <a:r>
                        <a:rPr kumimoji="1" lang="en-US" altLang="ja-JP" sz="1100" baseline="0" dirty="0"/>
                        <a:t>30</a:t>
                      </a:r>
                      <a:r>
                        <a:rPr kumimoji="1" lang="ja-JP" altLang="en-US" sz="1100" baseline="0" dirty="0"/>
                        <a:t>年度</a:t>
                      </a:r>
                    </a:p>
                  </a:txBody>
                  <a:tcPr/>
                </a:tc>
                <a:tc>
                  <a:txBody>
                    <a:bodyPr/>
                    <a:lstStyle/>
                    <a:p>
                      <a:pPr algn="ctr"/>
                      <a:r>
                        <a:rPr kumimoji="1" lang="ja-JP" altLang="en-US" sz="1100" baseline="0" dirty="0"/>
                        <a:t>令和元年度</a:t>
                      </a:r>
                    </a:p>
                  </a:txBody>
                  <a:tcPr/>
                </a:tc>
                <a:tc>
                  <a:txBody>
                    <a:bodyPr/>
                    <a:lstStyle/>
                    <a:p>
                      <a:pPr algn="ctr"/>
                      <a:r>
                        <a:rPr kumimoji="1" lang="ja-JP" altLang="en-US" sz="1100" baseline="0" dirty="0"/>
                        <a:t>令和２年度</a:t>
                      </a:r>
                    </a:p>
                  </a:txBody>
                  <a:tcPr/>
                </a:tc>
                <a:tc>
                  <a:txBody>
                    <a:bodyPr/>
                    <a:lstStyle/>
                    <a:p>
                      <a:pPr algn="ctr"/>
                      <a:r>
                        <a:rPr kumimoji="1" lang="ja-JP" altLang="en-US" sz="1100" baseline="0" dirty="0"/>
                        <a:t>令和３年度</a:t>
                      </a:r>
                    </a:p>
                  </a:txBody>
                  <a:tcPr/>
                </a:tc>
                <a:tc>
                  <a:txBody>
                    <a:bodyPr/>
                    <a:lstStyle/>
                    <a:p>
                      <a:pPr algn="ctr"/>
                      <a:r>
                        <a:rPr kumimoji="1" lang="ja-JP" altLang="en-US" sz="1100" baseline="0" dirty="0"/>
                        <a:t>令和４年度</a:t>
                      </a:r>
                    </a:p>
                  </a:txBody>
                  <a:tcPr/>
                </a:tc>
                <a:tc>
                  <a:txBody>
                    <a:bodyPr/>
                    <a:lstStyle/>
                    <a:p>
                      <a:pPr algn="ctr"/>
                      <a:r>
                        <a:rPr kumimoji="1" lang="ja-JP" altLang="en-US" sz="1100" baseline="0" dirty="0"/>
                        <a:t>令和５年度</a:t>
                      </a:r>
                      <a:endParaRPr kumimoji="1" lang="en-US" altLang="ja-JP" sz="1100" baseline="0" dirty="0"/>
                    </a:p>
                  </a:txBody>
                  <a:tcPr/>
                </a:tc>
                <a:tc>
                  <a:txBody>
                    <a:bodyPr/>
                    <a:lstStyle/>
                    <a:p>
                      <a:pPr algn="ctr"/>
                      <a:r>
                        <a:rPr kumimoji="1" lang="ja-JP" altLang="en-US" sz="1100" baseline="0" dirty="0"/>
                        <a:t>令和６年度</a:t>
                      </a:r>
                      <a:endParaRPr kumimoji="1" lang="en-US" altLang="ja-JP" sz="1100" baseline="0" dirty="0"/>
                    </a:p>
                  </a:txBody>
                  <a:tcPr/>
                </a:tc>
                <a:extLst>
                  <a:ext uri="{0D108BD9-81ED-4DB2-BD59-A6C34878D82A}">
                    <a16:rowId xmlns:a16="http://schemas.microsoft.com/office/drawing/2014/main" val="10000"/>
                  </a:ext>
                </a:extLst>
              </a:tr>
              <a:tr h="246021">
                <a:tc vMerge="1">
                  <a:txBody>
                    <a:bodyPr/>
                    <a:lstStyle/>
                    <a:p>
                      <a:pPr algn="ctr"/>
                      <a:endParaRPr kumimoji="1" lang="ja-JP" altLang="en-US" sz="1400" dirty="0"/>
                    </a:p>
                  </a:txBody>
                  <a:tcPr/>
                </a:tc>
                <a:tc>
                  <a:txBody>
                    <a:bodyPr/>
                    <a:lstStyle/>
                    <a:p>
                      <a:pPr algn="dist"/>
                      <a:r>
                        <a:rPr kumimoji="1" lang="ja-JP" altLang="en-US" sz="1050" spc="0" dirty="0"/>
                        <a:t>▲</a:t>
                      </a:r>
                      <a:r>
                        <a:rPr kumimoji="1" lang="en-US" altLang="ja-JP" sz="1050" spc="0" dirty="0"/>
                        <a:t>10,787,919</a:t>
                      </a:r>
                      <a:endParaRPr kumimoji="1" lang="ja-JP" altLang="en-US" sz="1050" spc="0" dirty="0"/>
                    </a:p>
                  </a:txBody>
                  <a:tcPr/>
                </a:tc>
                <a:tc>
                  <a:txBody>
                    <a:bodyPr/>
                    <a:lstStyle/>
                    <a:p>
                      <a:pPr algn="ctr"/>
                      <a:r>
                        <a:rPr kumimoji="1" lang="en-US" altLang="ja-JP" sz="1050" spc="0" dirty="0"/>
                        <a:t>2,639,085</a:t>
                      </a:r>
                      <a:endParaRPr kumimoji="1" lang="ja-JP" altLang="en-US" sz="1050" spc="0" dirty="0"/>
                    </a:p>
                  </a:txBody>
                  <a:tcPr/>
                </a:tc>
                <a:tc>
                  <a:txBody>
                    <a:bodyPr/>
                    <a:lstStyle/>
                    <a:p>
                      <a:pPr algn="ctr"/>
                      <a:r>
                        <a:rPr kumimoji="1" lang="ja-JP" altLang="en-US" sz="1050" spc="0" dirty="0"/>
                        <a:t>▲</a:t>
                      </a:r>
                      <a:r>
                        <a:rPr kumimoji="1" lang="en-US" altLang="ja-JP" sz="1050" spc="0" dirty="0"/>
                        <a:t>247,026</a:t>
                      </a:r>
                    </a:p>
                  </a:txBody>
                  <a:tcPr/>
                </a:tc>
                <a:tc>
                  <a:txBody>
                    <a:bodyPr/>
                    <a:lstStyle/>
                    <a:p>
                      <a:pPr algn="ctr"/>
                      <a:r>
                        <a:rPr kumimoji="1" lang="ja-JP" altLang="en-US" sz="1050" spc="0" dirty="0"/>
                        <a:t>▲</a:t>
                      </a:r>
                      <a:r>
                        <a:rPr kumimoji="1" lang="en-US" altLang="ja-JP" sz="1050" spc="0" dirty="0"/>
                        <a:t>1,746,366</a:t>
                      </a:r>
                      <a:endParaRPr kumimoji="1" lang="ja-JP" altLang="en-US" sz="1050" spc="0" dirty="0"/>
                    </a:p>
                  </a:txBody>
                  <a:tcPr/>
                </a:tc>
                <a:tc>
                  <a:txBody>
                    <a:bodyPr/>
                    <a:lstStyle/>
                    <a:p>
                      <a:pPr algn="ctr"/>
                      <a:r>
                        <a:rPr kumimoji="1" lang="ja-JP" altLang="en-US" sz="1050" spc="0" dirty="0"/>
                        <a:t>▲</a:t>
                      </a:r>
                      <a:r>
                        <a:rPr kumimoji="1" lang="en-US" altLang="ja-JP" sz="1050" spc="0" dirty="0"/>
                        <a:t>75,300</a:t>
                      </a:r>
                      <a:endParaRPr kumimoji="1" lang="ja-JP" altLang="en-US" sz="1050" spc="0" dirty="0"/>
                    </a:p>
                  </a:txBody>
                  <a:tcPr/>
                </a:tc>
                <a:tc>
                  <a:txBody>
                    <a:bodyPr/>
                    <a:lstStyle/>
                    <a:p>
                      <a:pPr marL="0" indent="0" algn="ctr">
                        <a:buFont typeface="+mj-lt"/>
                        <a:buNone/>
                      </a:pPr>
                      <a:r>
                        <a:rPr kumimoji="1" lang="ja-JP" altLang="en-US" sz="1050" spc="0" dirty="0"/>
                        <a:t>▲</a:t>
                      </a:r>
                      <a:r>
                        <a:rPr kumimoji="1" lang="en-US" altLang="ja-JP" sz="1050" spc="0" dirty="0"/>
                        <a:t>949,785</a:t>
                      </a:r>
                    </a:p>
                  </a:txBody>
                  <a:tcPr/>
                </a:tc>
                <a:tc>
                  <a:txBody>
                    <a:bodyPr/>
                    <a:lstStyle/>
                    <a:p>
                      <a:pPr marL="0" indent="0" algn="ctr">
                        <a:buFont typeface="+mj-lt"/>
                        <a:buNone/>
                      </a:pPr>
                      <a:r>
                        <a:rPr kumimoji="1" lang="ja-JP" altLang="en-US" sz="1050" spc="0" dirty="0"/>
                        <a:t>▲</a:t>
                      </a:r>
                      <a:r>
                        <a:rPr kumimoji="1" lang="en-US" altLang="ja-JP" sz="1050" spc="0" dirty="0"/>
                        <a:t>1,117,160</a:t>
                      </a:r>
                    </a:p>
                  </a:txBody>
                  <a:tcPr/>
                </a:tc>
                <a:extLst>
                  <a:ext uri="{0D108BD9-81ED-4DB2-BD59-A6C34878D82A}">
                    <a16:rowId xmlns:a16="http://schemas.microsoft.com/office/drawing/2014/main" val="1000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913754088"/>
              </p:ext>
            </p:extLst>
          </p:nvPr>
        </p:nvGraphicFramePr>
        <p:xfrm>
          <a:off x="875510" y="6199633"/>
          <a:ext cx="7655920" cy="527076"/>
        </p:xfrm>
        <a:graphic>
          <a:graphicData uri="http://schemas.openxmlformats.org/drawingml/2006/table">
            <a:tbl>
              <a:tblPr firstRow="1" bandRow="1">
                <a:tableStyleId>{21E4AEA4-8DFA-4A89-87EB-49C32662AFE0}</a:tableStyleId>
              </a:tblPr>
              <a:tblGrid>
                <a:gridCol w="1083385">
                  <a:extLst>
                    <a:ext uri="{9D8B030D-6E8A-4147-A177-3AD203B41FA5}">
                      <a16:colId xmlns:a16="http://schemas.microsoft.com/office/drawing/2014/main" val="20000"/>
                    </a:ext>
                  </a:extLst>
                </a:gridCol>
                <a:gridCol w="938933">
                  <a:extLst>
                    <a:ext uri="{9D8B030D-6E8A-4147-A177-3AD203B41FA5}">
                      <a16:colId xmlns:a16="http://schemas.microsoft.com/office/drawing/2014/main" val="20001"/>
                    </a:ext>
                  </a:extLst>
                </a:gridCol>
                <a:gridCol w="938934">
                  <a:extLst>
                    <a:ext uri="{9D8B030D-6E8A-4147-A177-3AD203B41FA5}">
                      <a16:colId xmlns:a16="http://schemas.microsoft.com/office/drawing/2014/main" val="20002"/>
                    </a:ext>
                  </a:extLst>
                </a:gridCol>
                <a:gridCol w="938936">
                  <a:extLst>
                    <a:ext uri="{9D8B030D-6E8A-4147-A177-3AD203B41FA5}">
                      <a16:colId xmlns:a16="http://schemas.microsoft.com/office/drawing/2014/main" val="20003"/>
                    </a:ext>
                  </a:extLst>
                </a:gridCol>
                <a:gridCol w="938931">
                  <a:extLst>
                    <a:ext uri="{9D8B030D-6E8A-4147-A177-3AD203B41FA5}">
                      <a16:colId xmlns:a16="http://schemas.microsoft.com/office/drawing/2014/main" val="20004"/>
                    </a:ext>
                  </a:extLst>
                </a:gridCol>
                <a:gridCol w="938935">
                  <a:extLst>
                    <a:ext uri="{9D8B030D-6E8A-4147-A177-3AD203B41FA5}">
                      <a16:colId xmlns:a16="http://schemas.microsoft.com/office/drawing/2014/main" val="20005"/>
                    </a:ext>
                  </a:extLst>
                </a:gridCol>
                <a:gridCol w="938933">
                  <a:extLst>
                    <a:ext uri="{9D8B030D-6E8A-4147-A177-3AD203B41FA5}">
                      <a16:colId xmlns:a16="http://schemas.microsoft.com/office/drawing/2014/main" val="20006"/>
                    </a:ext>
                  </a:extLst>
                </a:gridCol>
                <a:gridCol w="938933">
                  <a:extLst>
                    <a:ext uri="{9D8B030D-6E8A-4147-A177-3AD203B41FA5}">
                      <a16:colId xmlns:a16="http://schemas.microsoft.com/office/drawing/2014/main" val="20007"/>
                    </a:ext>
                  </a:extLst>
                </a:gridCol>
              </a:tblGrid>
              <a:tr h="236059">
                <a:tc rowSpan="2">
                  <a:txBody>
                    <a:bodyPr/>
                    <a:lstStyle/>
                    <a:p>
                      <a:pPr algn="ctr"/>
                      <a:r>
                        <a:rPr kumimoji="1" lang="ja-JP" altLang="en-US" sz="1200" dirty="0"/>
                        <a:t>削減額</a:t>
                      </a:r>
                      <a:endParaRPr kumimoji="1" lang="en-US" altLang="ja-JP" sz="1200" dirty="0"/>
                    </a:p>
                    <a:p>
                      <a:pPr algn="ctr"/>
                      <a:r>
                        <a:rPr kumimoji="1" lang="ja-JP" altLang="en-US" sz="1200" dirty="0"/>
                        <a:t>（千円）</a:t>
                      </a:r>
                      <a:endParaRPr kumimoji="1" lang="en-US" altLang="ja-JP" sz="1200" dirty="0"/>
                    </a:p>
                  </a:txBody>
                  <a:tcPr>
                    <a:solidFill>
                      <a:schemeClr val="accent1"/>
                    </a:solidFill>
                  </a:tcPr>
                </a:tc>
                <a:tc>
                  <a:txBody>
                    <a:bodyPr/>
                    <a:lstStyle/>
                    <a:p>
                      <a:pPr algn="ctr"/>
                      <a:r>
                        <a:rPr kumimoji="1" lang="ja-JP" altLang="en-US" sz="1100" baseline="0" dirty="0"/>
                        <a:t>平成</a:t>
                      </a:r>
                      <a:r>
                        <a:rPr kumimoji="1" lang="en-US" altLang="ja-JP" sz="1100" baseline="0" dirty="0"/>
                        <a:t>30</a:t>
                      </a:r>
                      <a:r>
                        <a:rPr kumimoji="1" lang="ja-JP" altLang="en-US" sz="1100" baseline="0" dirty="0"/>
                        <a:t>年度</a:t>
                      </a:r>
                    </a:p>
                  </a:txBody>
                  <a:tcPr>
                    <a:solidFill>
                      <a:schemeClr val="accent1"/>
                    </a:solidFill>
                  </a:tcPr>
                </a:tc>
                <a:tc>
                  <a:txBody>
                    <a:bodyPr/>
                    <a:lstStyle/>
                    <a:p>
                      <a:pPr algn="ctr"/>
                      <a:r>
                        <a:rPr kumimoji="1" lang="ja-JP" altLang="en-US" sz="1100" baseline="0" dirty="0"/>
                        <a:t>令和元年度</a:t>
                      </a:r>
                    </a:p>
                  </a:txBody>
                  <a:tcPr>
                    <a:solidFill>
                      <a:schemeClr val="accent1"/>
                    </a:solidFill>
                  </a:tcPr>
                </a:tc>
                <a:tc>
                  <a:txBody>
                    <a:bodyPr/>
                    <a:lstStyle/>
                    <a:p>
                      <a:pPr algn="ctr"/>
                      <a:r>
                        <a:rPr kumimoji="1" lang="ja-JP" altLang="en-US" sz="1100" baseline="0" dirty="0"/>
                        <a:t>令和２年度</a:t>
                      </a:r>
                    </a:p>
                  </a:txBody>
                  <a:tcPr>
                    <a:solidFill>
                      <a:schemeClr val="accent1"/>
                    </a:solidFill>
                  </a:tcPr>
                </a:tc>
                <a:tc>
                  <a:txBody>
                    <a:bodyPr/>
                    <a:lstStyle/>
                    <a:p>
                      <a:pPr algn="ctr"/>
                      <a:r>
                        <a:rPr kumimoji="1" lang="ja-JP" altLang="en-US" sz="1100" baseline="0" dirty="0"/>
                        <a:t>令和３年度</a:t>
                      </a:r>
                    </a:p>
                  </a:txBody>
                  <a:tcPr>
                    <a:solidFill>
                      <a:schemeClr val="accent1"/>
                    </a:solidFill>
                  </a:tcPr>
                </a:tc>
                <a:tc>
                  <a:txBody>
                    <a:bodyPr/>
                    <a:lstStyle/>
                    <a:p>
                      <a:pPr algn="ctr"/>
                      <a:r>
                        <a:rPr kumimoji="1" lang="ja-JP" altLang="en-US" sz="1100" baseline="0" dirty="0"/>
                        <a:t>令和４年度</a:t>
                      </a:r>
                    </a:p>
                  </a:txBody>
                  <a:tcPr>
                    <a:solidFill>
                      <a:schemeClr val="accent1"/>
                    </a:solidFill>
                  </a:tcPr>
                </a:tc>
                <a:tc>
                  <a:txBody>
                    <a:bodyPr/>
                    <a:lstStyle/>
                    <a:p>
                      <a:pPr algn="ctr"/>
                      <a:r>
                        <a:rPr kumimoji="1" lang="ja-JP" altLang="en-US" sz="1100" baseline="0" dirty="0"/>
                        <a:t>令和５年度</a:t>
                      </a:r>
                      <a:endParaRPr kumimoji="1" lang="en-US" altLang="ja-JP" sz="1100" baseline="0" dirty="0"/>
                    </a:p>
                  </a:txBody>
                  <a:tcPr>
                    <a:solidFill>
                      <a:schemeClr val="accent1"/>
                    </a:solidFill>
                  </a:tcPr>
                </a:tc>
                <a:tc>
                  <a:txBody>
                    <a:bodyPr/>
                    <a:lstStyle/>
                    <a:p>
                      <a:pPr algn="ctr"/>
                      <a:r>
                        <a:rPr kumimoji="1" lang="ja-JP" altLang="en-US" sz="1100" baseline="0" dirty="0"/>
                        <a:t>令和６年度</a:t>
                      </a:r>
                      <a:endParaRPr kumimoji="1" lang="en-US" altLang="ja-JP" sz="1100" baseline="0" dirty="0"/>
                    </a:p>
                  </a:txBody>
                  <a:tcPr>
                    <a:solidFill>
                      <a:schemeClr val="accent1"/>
                    </a:solidFill>
                  </a:tcPr>
                </a:tc>
                <a:extLst>
                  <a:ext uri="{0D108BD9-81ED-4DB2-BD59-A6C34878D82A}">
                    <a16:rowId xmlns:a16="http://schemas.microsoft.com/office/drawing/2014/main" val="10000"/>
                  </a:ext>
                </a:extLst>
              </a:tr>
              <a:tr h="267996">
                <a:tc vMerge="1">
                  <a:txBody>
                    <a:bodyPr/>
                    <a:lstStyle/>
                    <a:p>
                      <a:pPr algn="ctr"/>
                      <a:endParaRPr kumimoji="1" lang="ja-JP" altLang="en-US" sz="1400" dirty="0"/>
                    </a:p>
                  </a:txBody>
                  <a:tcPr/>
                </a:tc>
                <a:tc>
                  <a:txBody>
                    <a:bodyPr/>
                    <a:lstStyle/>
                    <a:p>
                      <a:pPr algn="dist"/>
                      <a:r>
                        <a:rPr kumimoji="1" lang="ja-JP" altLang="en-US" sz="1050" spc="0" dirty="0"/>
                        <a:t>▲</a:t>
                      </a:r>
                      <a:r>
                        <a:rPr kumimoji="1" lang="en-US" altLang="ja-JP" sz="1050" dirty="0"/>
                        <a:t>6,371,881</a:t>
                      </a:r>
                      <a:endParaRPr kumimoji="1" lang="ja-JP" altLang="en-US" sz="1050" spc="0" dirty="0"/>
                    </a:p>
                  </a:txBody>
                  <a:tcPr>
                    <a:solidFill>
                      <a:schemeClr val="accent1">
                        <a:lumMod val="40000"/>
                        <a:lumOff val="60000"/>
                      </a:schemeClr>
                    </a:solidFill>
                  </a:tcPr>
                </a:tc>
                <a:tc>
                  <a:txBody>
                    <a:bodyPr/>
                    <a:lstStyle/>
                    <a:p>
                      <a:pPr algn="ctr"/>
                      <a:r>
                        <a:rPr kumimoji="1" lang="en-US" altLang="ja-JP" sz="1050" dirty="0"/>
                        <a:t>2,586,885</a:t>
                      </a:r>
                      <a:endParaRPr kumimoji="1" lang="ja-JP" altLang="en-US" sz="1050" spc="0" dirty="0"/>
                    </a:p>
                  </a:txBody>
                  <a:tcPr>
                    <a:solidFill>
                      <a:schemeClr val="accent1">
                        <a:lumMod val="40000"/>
                        <a:lumOff val="60000"/>
                      </a:schemeClr>
                    </a:solidFill>
                  </a:tcPr>
                </a:tc>
                <a:tc>
                  <a:txBody>
                    <a:bodyPr/>
                    <a:lstStyle/>
                    <a:p>
                      <a:pPr algn="ctr"/>
                      <a:r>
                        <a:rPr kumimoji="1" lang="ja-JP" altLang="en-US" sz="1050" spc="0" dirty="0"/>
                        <a:t>▲</a:t>
                      </a:r>
                      <a:r>
                        <a:rPr kumimoji="1" lang="en-US" altLang="ja-JP" sz="1050" dirty="0"/>
                        <a:t>1,196,086</a:t>
                      </a:r>
                    </a:p>
                  </a:txBody>
                  <a:tcPr>
                    <a:solidFill>
                      <a:schemeClr val="accent1">
                        <a:lumMod val="40000"/>
                        <a:lumOff val="60000"/>
                      </a:schemeClr>
                    </a:solidFill>
                  </a:tcPr>
                </a:tc>
                <a:tc>
                  <a:txBody>
                    <a:bodyPr/>
                    <a:lstStyle/>
                    <a:p>
                      <a:pPr algn="ctr"/>
                      <a:r>
                        <a:rPr kumimoji="1" lang="ja-JP" altLang="en-US" sz="1050" spc="0" dirty="0"/>
                        <a:t>▲</a:t>
                      </a:r>
                      <a:r>
                        <a:rPr kumimoji="1" lang="en-US" altLang="ja-JP" sz="1050" dirty="0"/>
                        <a:t>1,187,362</a:t>
                      </a:r>
                      <a:endParaRPr kumimoji="1" lang="ja-JP" altLang="en-US" sz="1050" spc="0" dirty="0"/>
                    </a:p>
                  </a:txBody>
                  <a:tcPr>
                    <a:solidFill>
                      <a:schemeClr val="accent1">
                        <a:lumMod val="40000"/>
                        <a:lumOff val="60000"/>
                      </a:schemeClr>
                    </a:solidFill>
                  </a:tcPr>
                </a:tc>
                <a:tc>
                  <a:txBody>
                    <a:bodyPr/>
                    <a:lstStyle/>
                    <a:p>
                      <a:pPr algn="ctr"/>
                      <a:r>
                        <a:rPr kumimoji="1" lang="ja-JP" altLang="en-US" sz="1050" spc="0" dirty="0"/>
                        <a:t>▲</a:t>
                      </a:r>
                      <a:r>
                        <a:rPr kumimoji="1" lang="en-US" altLang="ja-JP" sz="1050" spc="0" dirty="0"/>
                        <a:t>348,625</a:t>
                      </a:r>
                      <a:endParaRPr kumimoji="1" lang="ja-JP" altLang="en-US" sz="1050" spc="0" dirty="0"/>
                    </a:p>
                  </a:txBody>
                  <a:tcPr>
                    <a:solidFill>
                      <a:schemeClr val="accent1">
                        <a:lumMod val="40000"/>
                        <a:lumOff val="60000"/>
                      </a:schemeClr>
                    </a:solidFill>
                  </a:tcPr>
                </a:tc>
                <a:tc>
                  <a:txBody>
                    <a:bodyPr/>
                    <a:lstStyle/>
                    <a:p>
                      <a:pPr marL="0" indent="0" algn="ctr">
                        <a:buFont typeface="+mj-lt"/>
                        <a:buNone/>
                      </a:pPr>
                      <a:r>
                        <a:rPr kumimoji="1" lang="ja-JP" altLang="en-US" sz="1050" spc="0" dirty="0"/>
                        <a:t>▲</a:t>
                      </a:r>
                      <a:r>
                        <a:rPr kumimoji="1" lang="en-US" altLang="ja-JP" sz="1050" spc="0" dirty="0"/>
                        <a:t>428,739</a:t>
                      </a:r>
                    </a:p>
                  </a:txBody>
                  <a:tcPr>
                    <a:solidFill>
                      <a:schemeClr val="accent1">
                        <a:lumMod val="40000"/>
                        <a:lumOff val="60000"/>
                      </a:schemeClr>
                    </a:solidFill>
                  </a:tcPr>
                </a:tc>
                <a:tc>
                  <a:txBody>
                    <a:bodyPr/>
                    <a:lstStyle/>
                    <a:p>
                      <a:pPr marL="0" indent="0" algn="ctr">
                        <a:buFont typeface="+mj-lt"/>
                        <a:buNone/>
                      </a:pPr>
                      <a:r>
                        <a:rPr kumimoji="1" lang="ja-JP" altLang="en-US" sz="1050" spc="0" dirty="0"/>
                        <a:t>▲</a:t>
                      </a:r>
                      <a:r>
                        <a:rPr kumimoji="1" lang="en-US" altLang="ja-JP" sz="1050" spc="0" dirty="0"/>
                        <a:t>588,666</a:t>
                      </a:r>
                    </a:p>
                  </a:txBody>
                  <a:tcPr>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17" name="グラフ 16"/>
          <p:cNvGraphicFramePr>
            <a:graphicFrameLocks/>
          </p:cNvGraphicFramePr>
          <p:nvPr>
            <p:extLst>
              <p:ext uri="{D42A27DB-BD31-4B8C-83A1-F6EECF244321}">
                <p14:modId xmlns:p14="http://schemas.microsoft.com/office/powerpoint/2010/main" val="3513842664"/>
              </p:ext>
            </p:extLst>
          </p:nvPr>
        </p:nvGraphicFramePr>
        <p:xfrm>
          <a:off x="398987" y="840756"/>
          <a:ext cx="8369637" cy="2379676"/>
        </p:xfrm>
        <a:graphic>
          <a:graphicData uri="http://schemas.openxmlformats.org/drawingml/2006/chart">
            <c:chart xmlns:c="http://schemas.openxmlformats.org/drawingml/2006/chart" xmlns:r="http://schemas.openxmlformats.org/officeDocument/2006/relationships" r:id="rId4"/>
          </a:graphicData>
        </a:graphic>
      </p:graphicFrame>
      <p:sp>
        <p:nvSpPr>
          <p:cNvPr id="4" name="テキスト ボックス 3">
            <a:extLst>
              <a:ext uri="{FF2B5EF4-FFF2-40B4-BE49-F238E27FC236}">
                <a16:creationId xmlns:a16="http://schemas.microsoft.com/office/drawing/2014/main" id="{0C6A9E39-B23F-45D6-B11F-4385AF598527}"/>
              </a:ext>
            </a:extLst>
          </p:cNvPr>
          <p:cNvSpPr txBox="1"/>
          <p:nvPr/>
        </p:nvSpPr>
        <p:spPr>
          <a:xfrm>
            <a:off x="825172" y="6687767"/>
            <a:ext cx="6608034" cy="215444"/>
          </a:xfrm>
          <a:prstGeom prst="rect">
            <a:avLst/>
          </a:prstGeom>
          <a:noFill/>
        </p:spPr>
        <p:txBody>
          <a:bodyPr wrap="square" rtlCol="0">
            <a:spAutoFit/>
          </a:bodyPr>
          <a:lstStyle/>
          <a:p>
            <a:r>
              <a:rPr kumimoji="1" lang="en-US" altLang="ja-JP" sz="800" dirty="0"/>
              <a:t>※</a:t>
            </a:r>
            <a:r>
              <a:rPr kumimoji="1" lang="ja-JP" altLang="en-US" sz="800" dirty="0"/>
              <a:t>令和６年度における、</a:t>
            </a:r>
            <a:r>
              <a:rPr kumimoji="1" lang="en-US" altLang="ja-JP" sz="800" dirty="0"/>
              <a:t>100,000</a:t>
            </a:r>
            <a:r>
              <a:rPr kumimoji="1" lang="ja-JP" altLang="en-US" sz="800" dirty="0"/>
              <a:t>千円は、過年度の赤字によるもの</a:t>
            </a:r>
          </a:p>
        </p:txBody>
      </p:sp>
      <p:sp>
        <p:nvSpPr>
          <p:cNvPr id="10" name="テキスト ボックス 9">
            <a:extLst>
              <a:ext uri="{FF2B5EF4-FFF2-40B4-BE49-F238E27FC236}">
                <a16:creationId xmlns:a16="http://schemas.microsoft.com/office/drawing/2014/main" id="{B59A36D0-3EBE-4FE9-9D5D-A329F1731E8F}"/>
              </a:ext>
            </a:extLst>
          </p:cNvPr>
          <p:cNvSpPr txBox="1"/>
          <p:nvPr/>
        </p:nvSpPr>
        <p:spPr>
          <a:xfrm>
            <a:off x="517836" y="852745"/>
            <a:ext cx="6984776" cy="215444"/>
          </a:xfrm>
          <a:prstGeom prst="rect">
            <a:avLst/>
          </a:prstGeom>
          <a:noFill/>
        </p:spPr>
        <p:txBody>
          <a:bodyPr wrap="square" rtlCol="0">
            <a:spAutoFit/>
          </a:bodyPr>
          <a:lstStyle/>
          <a:p>
            <a:r>
              <a:rPr kumimoji="1" lang="en-US" altLang="ja-JP" sz="800" dirty="0">
                <a:latin typeface="BIZ UD明朝 Medium" panose="02020500000000000000" pitchFamily="17" charset="-128"/>
                <a:ea typeface="BIZ UD明朝 Medium" panose="02020500000000000000" pitchFamily="17" charset="-128"/>
              </a:rPr>
              <a:t>※</a:t>
            </a:r>
            <a:r>
              <a:rPr kumimoji="1" lang="ja-JP" altLang="en-US" sz="800" dirty="0">
                <a:latin typeface="BIZ UD明朝 Medium" panose="02020500000000000000" pitchFamily="17" charset="-128"/>
                <a:ea typeface="BIZ UD明朝 Medium" panose="02020500000000000000" pitchFamily="17" charset="-128"/>
              </a:rPr>
              <a:t>令和５年度の赤字額及び削減額、令和６年度の削減額については、令和５年度に生じた</a:t>
            </a:r>
            <a:r>
              <a:rPr lang="ja-JP" altLang="en-US" sz="800" dirty="0">
                <a:latin typeface="BIZ UD明朝 Medium" panose="02020500000000000000" pitchFamily="17" charset="-128"/>
                <a:ea typeface="BIZ UD明朝 Medium" panose="02020500000000000000" pitchFamily="17" charset="-128"/>
                <a:cs typeface="Meiryo UI" panose="020B0604030504040204" pitchFamily="50" charset="-128"/>
              </a:rPr>
              <a:t>繰上充用金の新規増加分を含む。</a:t>
            </a:r>
            <a:endParaRPr kumimoji="1" lang="ja-JP" altLang="en-US" sz="800" dirty="0">
              <a:latin typeface="BIZ UD明朝 Medium" panose="02020500000000000000" pitchFamily="17" charset="-128"/>
              <a:ea typeface="BIZ UD明朝 Medium" panose="02020500000000000000" pitchFamily="17" charset="-128"/>
            </a:endParaRPr>
          </a:p>
        </p:txBody>
      </p:sp>
      <p:sp>
        <p:nvSpPr>
          <p:cNvPr id="20" name="テキスト ボックス 19">
            <a:extLst>
              <a:ext uri="{FF2B5EF4-FFF2-40B4-BE49-F238E27FC236}">
                <a16:creationId xmlns:a16="http://schemas.microsoft.com/office/drawing/2014/main" id="{D47D4440-34F1-4DBE-BF8F-82F30A9A20F7}"/>
              </a:ext>
            </a:extLst>
          </p:cNvPr>
          <p:cNvSpPr txBox="1"/>
          <p:nvPr/>
        </p:nvSpPr>
        <p:spPr>
          <a:xfrm>
            <a:off x="517836" y="694285"/>
            <a:ext cx="6984776" cy="215444"/>
          </a:xfrm>
          <a:prstGeom prst="rect">
            <a:avLst/>
          </a:prstGeom>
          <a:noFill/>
        </p:spPr>
        <p:txBody>
          <a:bodyPr wrap="square" rtlCol="0">
            <a:spAutoFit/>
          </a:bodyPr>
          <a:lstStyle/>
          <a:p>
            <a:r>
              <a:rPr kumimoji="1" lang="en-US" altLang="ja-JP" sz="800" dirty="0">
                <a:latin typeface="BIZ UD明朝 Medium" panose="02020500000000000000" pitchFamily="17" charset="-128"/>
                <a:ea typeface="BIZ UD明朝 Medium" panose="02020500000000000000" pitchFamily="17" charset="-128"/>
              </a:rPr>
              <a:t>※</a:t>
            </a:r>
            <a:r>
              <a:rPr kumimoji="1" lang="ja-JP" altLang="en-US" sz="800" dirty="0">
                <a:latin typeface="BIZ UD明朝 Medium" panose="02020500000000000000" pitchFamily="17" charset="-128"/>
                <a:ea typeface="BIZ UD明朝 Medium" panose="02020500000000000000" pitchFamily="17" charset="-128"/>
              </a:rPr>
              <a:t>令和５年度までは決算値、令和６年度は各市町村の計画値の合計。</a:t>
            </a:r>
          </a:p>
        </p:txBody>
      </p:sp>
    </p:spTree>
    <p:extLst>
      <p:ext uri="{BB962C8B-B14F-4D97-AF65-F5344CB8AC3E}">
        <p14:creationId xmlns:p14="http://schemas.microsoft.com/office/powerpoint/2010/main" val="2103261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51520" y="116633"/>
            <a:ext cx="8764132" cy="432048"/>
          </a:xfrm>
          <a:prstGeom prst="rect">
            <a:avLst/>
          </a:prstGeom>
          <a:solidFill>
            <a:schemeClr val="accent1">
              <a:lumMod val="40000"/>
              <a:lumOff val="60000"/>
            </a:schemeClr>
          </a:solidFill>
          <a:effectLst>
            <a:outerShdw blurRad="50800" dist="38100" dir="5400000" algn="t" rotWithShape="0">
              <a:prstClr val="black">
                <a:alpha val="40000"/>
              </a:prstClr>
            </a:outerShdw>
          </a:effectLst>
        </p:spPr>
        <p:txBody>
          <a:bodyPr vert="horz" lIns="91440" tIns="45720" rIns="91440" bIns="45720" rtlCol="0" anchor="ctr">
            <a:normAutofit fontScale="8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2800" b="1" u="sng" dirty="0"/>
              <a:t>■　激変緩和措置計画について</a:t>
            </a:r>
            <a:r>
              <a:rPr lang="ja-JP" altLang="en-US" sz="2800" dirty="0"/>
              <a:t>　　　　　　　　　　　　　　　　</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令和７年１月末時点</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u="sng" dirty="0">
                <a:effectLst>
                  <a:outerShdw blurRad="38100" dist="38100" dir="2700000" algn="tl">
                    <a:srgbClr val="000000">
                      <a:alpha val="43137"/>
                    </a:srgbClr>
                  </a:outerShdw>
                </a:effectLst>
              </a:rPr>
              <a:t>　</a:t>
            </a:r>
          </a:p>
        </p:txBody>
      </p:sp>
      <p:sp>
        <p:nvSpPr>
          <p:cNvPr id="3" name="テキスト ボックス 2"/>
          <p:cNvSpPr txBox="1"/>
          <p:nvPr/>
        </p:nvSpPr>
        <p:spPr>
          <a:xfrm>
            <a:off x="349110" y="836712"/>
            <a:ext cx="8568952" cy="738664"/>
          </a:xfrm>
          <a:prstGeom prst="rect">
            <a:avLst/>
          </a:prstGeom>
          <a:noFill/>
        </p:spPr>
        <p:txBody>
          <a:bodyPr wrap="square" rtlCol="0">
            <a:spAutoFit/>
          </a:bodyPr>
          <a:lstStyle/>
          <a:p>
            <a:r>
              <a:rPr kumimoji="1" lang="ja-JP" altLang="en-US" sz="1400" dirty="0">
                <a:latin typeface="+mn-ea"/>
              </a:rPr>
              <a:t>　２０１８（</a:t>
            </a:r>
            <a:r>
              <a:rPr kumimoji="1" lang="ja-JP" altLang="en-US" sz="1400" dirty="0">
                <a:latin typeface="+mn-ea"/>
                <a:cs typeface="Meiryo UI" panose="020B0604030504040204" pitchFamily="50" charset="-128"/>
              </a:rPr>
              <a:t>平成</a:t>
            </a:r>
            <a:r>
              <a:rPr lang="ja-JP" altLang="en-US" sz="1400" dirty="0">
                <a:latin typeface="+mn-ea"/>
                <a:cs typeface="Meiryo UI" panose="020B0604030504040204" pitchFamily="50" charset="-128"/>
              </a:rPr>
              <a:t>３０）</a:t>
            </a:r>
            <a:r>
              <a:rPr kumimoji="1" lang="ja-JP" altLang="en-US" sz="1400" dirty="0">
                <a:latin typeface="+mn-ea"/>
                <a:cs typeface="Meiryo UI" panose="020B0604030504040204" pitchFamily="50" charset="-128"/>
              </a:rPr>
              <a:t>年度</a:t>
            </a:r>
            <a:r>
              <a:rPr lang="ja-JP" altLang="en-US" sz="1400" dirty="0">
                <a:latin typeface="+mn-ea"/>
                <a:cs typeface="Meiryo UI" panose="020B0604030504040204" pitchFamily="50" charset="-128"/>
              </a:rPr>
              <a:t>からの新制度において、保険料が急激に増加することがないよう、２０２３（令和５）年度までの６年間に限り、各市町村において計画を定めた上で激変緩和措置を講ずることとしている。期間経過後の２０２４（令和６）年４月１日には、保険料率、保険料及び一部負担金の減免基準等を府内完全統一を達成している。</a:t>
            </a:r>
            <a:endParaRPr kumimoji="1" lang="ja-JP" altLang="en-US" sz="1400" dirty="0">
              <a:latin typeface="+mn-ea"/>
              <a:cs typeface="Meiryo UI" panose="020B0604030504040204" pitchFamily="50" charset="-128"/>
            </a:endParaRPr>
          </a:p>
        </p:txBody>
      </p:sp>
      <p:graphicFrame>
        <p:nvGraphicFramePr>
          <p:cNvPr id="12" name="グラフ 11"/>
          <p:cNvGraphicFramePr>
            <a:graphicFrameLocks/>
          </p:cNvGraphicFramePr>
          <p:nvPr>
            <p:extLst>
              <p:ext uri="{D42A27DB-BD31-4B8C-83A1-F6EECF244321}">
                <p14:modId xmlns:p14="http://schemas.microsoft.com/office/powerpoint/2010/main" val="231054092"/>
              </p:ext>
            </p:extLst>
          </p:nvPr>
        </p:nvGraphicFramePr>
        <p:xfrm>
          <a:off x="376568" y="1790819"/>
          <a:ext cx="8443903" cy="36038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39341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1147</Words>
  <Application>Microsoft Office PowerPoint</Application>
  <PresentationFormat>画面に合わせる (4:3)</PresentationFormat>
  <Paragraphs>184</Paragraphs>
  <Slides>5</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BIZ UD明朝 Medium</vt:lpstr>
      <vt:lpstr>HGPｺﾞｼｯｸE</vt:lpstr>
      <vt:lpstr>HGSｺﾞｼｯｸE</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2025-04-04T02:10:50Z</dcterms:created>
  <dcterms:modified xsi:type="dcterms:W3CDTF">2025-04-04T02:11:00Z</dcterms:modified>
</cp:coreProperties>
</file>