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8" r:id="rId2"/>
    <p:sldId id="259" r:id="rId3"/>
  </p:sldIdLst>
  <p:sldSz cx="9906000" cy="6858000" type="A4"/>
  <p:notesSz cx="6807200" cy="9939338"/>
  <p:custDataLst>
    <p:tags r:id="rId5"/>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DVulUH2KDXBYCJYbK0gG0Q==" hashData="xo4JCIswALQ+LKdDQb6DoeK8C9N/ZhHF4vdqiHyCLaOTsdBy/qD/S9WynLq83fi6kAMA/H3/p3oJQ4ANJyXLsg=="/>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8FA"/>
    <a:srgbClr val="FCFEFE"/>
    <a:srgbClr val="F6FB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59" autoAdjust="0"/>
    <p:restoredTop sz="94731" autoAdjust="0"/>
  </p:normalViewPr>
  <p:slideViewPr>
    <p:cSldViewPr>
      <p:cViewPr varScale="1">
        <p:scale>
          <a:sx n="78" d="100"/>
          <a:sy n="78" d="100"/>
        </p:scale>
        <p:origin x="1236" y="8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6" cy="496888"/>
          </a:xfrm>
          <a:prstGeom prst="rect">
            <a:avLst/>
          </a:prstGeom>
        </p:spPr>
        <p:txBody>
          <a:bodyPr vert="horz" lIns="91409" tIns="45706" rIns="91409"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6" cy="496888"/>
          </a:xfrm>
          <a:prstGeom prst="rect">
            <a:avLst/>
          </a:prstGeom>
        </p:spPr>
        <p:txBody>
          <a:bodyPr vert="horz" lIns="91409" tIns="45706" rIns="91409" bIns="45706" rtlCol="0"/>
          <a:lstStyle>
            <a:lvl1pPr algn="r">
              <a:defRPr sz="1200"/>
            </a:lvl1pPr>
          </a:lstStyle>
          <a:p>
            <a:fld id="{77E2F5B2-D4A9-40DE-A240-DAB9CFC31A3E}" type="datetimeFigureOut">
              <a:rPr kumimoji="1" lang="ja-JP" altLang="en-US" smtClean="0"/>
              <a:t>2021/6/29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9" tIns="45706" rIns="91409" bIns="45706" rtlCol="0" anchor="ctr"/>
          <a:lstStyle/>
          <a:p>
            <a:endParaRPr lang="ja-JP" altLang="en-US"/>
          </a:p>
        </p:txBody>
      </p:sp>
      <p:sp>
        <p:nvSpPr>
          <p:cNvPr id="5" name="ノート プレースホルダー 4"/>
          <p:cNvSpPr>
            <a:spLocks noGrp="1"/>
          </p:cNvSpPr>
          <p:nvPr>
            <p:ph type="body" sz="quarter" idx="3"/>
          </p:nvPr>
        </p:nvSpPr>
        <p:spPr>
          <a:xfrm>
            <a:off x="681040" y="4721226"/>
            <a:ext cx="5445124" cy="4471987"/>
          </a:xfrm>
          <a:prstGeom prst="rect">
            <a:avLst/>
          </a:prstGeom>
        </p:spPr>
        <p:txBody>
          <a:bodyPr vert="horz" lIns="91409" tIns="45706" rIns="91409"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6" cy="496887"/>
          </a:xfrm>
          <a:prstGeom prst="rect">
            <a:avLst/>
          </a:prstGeom>
        </p:spPr>
        <p:txBody>
          <a:bodyPr vert="horz" lIns="91409" tIns="45706" rIns="91409"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4"/>
            <a:ext cx="2949576" cy="496887"/>
          </a:xfrm>
          <a:prstGeom prst="rect">
            <a:avLst/>
          </a:prstGeom>
        </p:spPr>
        <p:txBody>
          <a:bodyPr vert="horz" lIns="91409" tIns="45706" rIns="91409" bIns="45706" rtlCol="0" anchor="b"/>
          <a:lstStyle>
            <a:lvl1pPr algn="r">
              <a:defRPr sz="1200"/>
            </a:lvl1pPr>
          </a:lstStyle>
          <a:p>
            <a:fld id="{A217F670-6837-4676-AE2E-7B7BAE205FF2}" type="slidenum">
              <a:rPr kumimoji="1" lang="ja-JP" altLang="en-US" smtClean="0"/>
              <a:t>‹#›</a:t>
            </a:fld>
            <a:endParaRPr kumimoji="1" lang="ja-JP" altLang="en-US"/>
          </a:p>
        </p:txBody>
      </p:sp>
    </p:spTree>
    <p:extLst>
      <p:ext uri="{BB962C8B-B14F-4D97-AF65-F5344CB8AC3E}">
        <p14:creationId xmlns:p14="http://schemas.microsoft.com/office/powerpoint/2010/main" val="3041638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17F670-6837-4676-AE2E-7B7BAE205FF2}" type="slidenum">
              <a:rPr kumimoji="1" lang="ja-JP" altLang="en-US" smtClean="0"/>
              <a:t>1</a:t>
            </a:fld>
            <a:endParaRPr kumimoji="1" lang="ja-JP" altLang="en-US"/>
          </a:p>
        </p:txBody>
      </p:sp>
    </p:spTree>
    <p:extLst>
      <p:ext uri="{BB962C8B-B14F-4D97-AF65-F5344CB8AC3E}">
        <p14:creationId xmlns:p14="http://schemas.microsoft.com/office/powerpoint/2010/main" val="331391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17F670-6837-4676-AE2E-7B7BAE205FF2}" type="slidenum">
              <a:rPr kumimoji="1" lang="ja-JP" altLang="en-US" smtClean="0"/>
              <a:t>2</a:t>
            </a:fld>
            <a:endParaRPr kumimoji="1" lang="ja-JP" altLang="en-US"/>
          </a:p>
        </p:txBody>
      </p:sp>
    </p:spTree>
    <p:extLst>
      <p:ext uri="{BB962C8B-B14F-4D97-AF65-F5344CB8AC3E}">
        <p14:creationId xmlns:p14="http://schemas.microsoft.com/office/powerpoint/2010/main" val="220883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2021/6/29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44202" y="44624"/>
            <a:ext cx="6405841" cy="36985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3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「高齢者の飲酒問題に関するアンケート調査」（令和２年度実施）結果概要①</a:t>
            </a:r>
          </a:p>
        </p:txBody>
      </p:sp>
      <p:sp>
        <p:nvSpPr>
          <p:cNvPr id="5" name="正方形/長方形 4"/>
          <p:cNvSpPr/>
          <p:nvPr/>
        </p:nvSpPr>
        <p:spPr>
          <a:xfrm>
            <a:off x="632520" y="506672"/>
            <a:ext cx="8815525" cy="892361"/>
          </a:xfrm>
          <a:prstGeom prst="rect">
            <a:avLst/>
          </a:prstGeom>
          <a:solidFill>
            <a:schemeClr val="bg1"/>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endParaRPr lang="en-US" altLang="ja-JP" sz="200" b="1" dirty="0">
              <a:latin typeface="Meiryo UI" panose="020B0604030504040204" pitchFamily="50" charset="-128"/>
              <a:ea typeface="Meiryo UI" panose="020B0604030504040204" pitchFamily="50" charset="-128"/>
            </a:endParaRPr>
          </a:p>
          <a:p>
            <a:pPr>
              <a:lnSpc>
                <a:spcPts val="1600"/>
              </a:lnSpc>
            </a:pP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目　 的</a:t>
            </a:r>
            <a:r>
              <a:rPr lang="en-US" altLang="ja-JP" sz="1050" b="1"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介護現場の支援者が直面している現状や課題を把握し、飲酒問題のある高齢者への支援に関する啓発資材の作成に役立てる</a:t>
            </a:r>
            <a:endParaRPr lang="en-US" altLang="ja-JP" sz="1050" dirty="0">
              <a:latin typeface="Meiryo UI" panose="020B0604030504040204" pitchFamily="50" charset="-128"/>
              <a:ea typeface="Meiryo UI" panose="020B0604030504040204" pitchFamily="50" charset="-128"/>
            </a:endParaRPr>
          </a:p>
          <a:p>
            <a:pPr>
              <a:lnSpc>
                <a:spcPts val="1600"/>
              </a:lnSpc>
            </a:pP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対　 象</a:t>
            </a:r>
            <a:r>
              <a:rPr lang="en-US" altLang="ja-JP" sz="1050" b="1"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介護支援専門員（協会会員・非会員含む）・地域包括支援センター職員（介護支援専門員以外も含む）</a:t>
            </a:r>
            <a:r>
              <a:rPr lang="en-US" altLang="ja-JP" sz="1050" dirty="0">
                <a:latin typeface="Meiryo UI" panose="020B0604030504040204" pitchFamily="50" charset="-128"/>
                <a:ea typeface="Meiryo UI" panose="020B0604030504040204" pitchFamily="50" charset="-128"/>
              </a:rPr>
              <a:t/>
            </a:r>
            <a:br>
              <a:rPr lang="en-US" altLang="ja-JP" sz="1050" dirty="0">
                <a:latin typeface="Meiryo UI" panose="020B0604030504040204" pitchFamily="50" charset="-128"/>
                <a:ea typeface="Meiryo UI" panose="020B0604030504040204" pitchFamily="50" charset="-128"/>
              </a:rPr>
            </a:b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方　 法</a:t>
            </a:r>
            <a:r>
              <a:rPr lang="en-US" altLang="ja-JP" sz="1050" b="1"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R2.11.1</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R2.11.30</a:t>
            </a:r>
            <a:r>
              <a:rPr lang="ja-JP" altLang="en-US" sz="1050" dirty="0">
                <a:latin typeface="Meiryo UI" panose="020B0604030504040204" pitchFamily="50" charset="-128"/>
                <a:ea typeface="Meiryo UI" panose="020B0604030504040204" pitchFamily="50" charset="-128"/>
              </a:rPr>
              <a:t>の期間で、オンラインでのアンケートフォームに無記名式により回答</a:t>
            </a:r>
            <a:endParaRPr lang="en-US" altLang="ja-JP" sz="1050" dirty="0">
              <a:latin typeface="Meiryo UI" panose="020B0604030504040204" pitchFamily="50" charset="-128"/>
              <a:ea typeface="Meiryo UI" panose="020B0604030504040204" pitchFamily="50" charset="-128"/>
            </a:endParaRPr>
          </a:p>
          <a:p>
            <a:pPr>
              <a:lnSpc>
                <a:spcPts val="1600"/>
              </a:lnSpc>
            </a:pP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回答数</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261</a:t>
            </a:r>
            <a:r>
              <a:rPr lang="ja-JP" altLang="en-US" sz="1050" dirty="0">
                <a:latin typeface="Meiryo UI" panose="020B0604030504040204" pitchFamily="50" charset="-128"/>
                <a:ea typeface="Meiryo UI" panose="020B0604030504040204" pitchFamily="50" charset="-128"/>
              </a:rPr>
              <a:t>名　　　　</a:t>
            </a:r>
            <a:endParaRPr lang="en-US" altLang="ja-JP" sz="1050" dirty="0">
              <a:latin typeface="Meiryo UI" panose="020B0604030504040204" pitchFamily="50" charset="-128"/>
              <a:ea typeface="Meiryo UI" panose="020B0604030504040204" pitchFamily="50" charset="-128"/>
            </a:endParaRPr>
          </a:p>
        </p:txBody>
      </p:sp>
      <p:sp>
        <p:nvSpPr>
          <p:cNvPr id="6" name="角丸四角形 5"/>
          <p:cNvSpPr/>
          <p:nvPr/>
        </p:nvSpPr>
        <p:spPr>
          <a:xfrm>
            <a:off x="307536" y="317651"/>
            <a:ext cx="1302261" cy="21602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300" dirty="0">
                <a:latin typeface="Meiryo UI" panose="020B0604030504040204" pitchFamily="50" charset="-128"/>
                <a:ea typeface="Meiryo UI" panose="020B0604030504040204" pitchFamily="50" charset="-128"/>
              </a:rPr>
              <a:t>調査の概要</a:t>
            </a:r>
          </a:p>
        </p:txBody>
      </p:sp>
      <p:sp>
        <p:nvSpPr>
          <p:cNvPr id="8" name="正方形/長方形 7"/>
          <p:cNvSpPr/>
          <p:nvPr/>
        </p:nvSpPr>
        <p:spPr>
          <a:xfrm>
            <a:off x="116626" y="1531312"/>
            <a:ext cx="4373723" cy="1681182"/>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600"/>
              </a:lnSpc>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年  代</a:t>
            </a:r>
            <a:r>
              <a:rPr lang="en-US" altLang="ja-JP" sz="900" b="1"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40</a:t>
            </a:r>
            <a:r>
              <a:rPr lang="ja-JP" altLang="en-US" sz="900" dirty="0">
                <a:latin typeface="Meiryo UI" panose="020B0604030504040204" pitchFamily="50" charset="-128"/>
                <a:ea typeface="Meiryo UI" panose="020B0604030504040204" pitchFamily="50" charset="-128"/>
              </a:rPr>
              <a:t>代</a:t>
            </a:r>
            <a:r>
              <a:rPr lang="en-US" altLang="ja-JP" sz="800" dirty="0">
                <a:latin typeface="Meiryo UI" panose="020B0604030504040204" pitchFamily="50" charset="-128"/>
                <a:ea typeface="Meiryo UI" panose="020B0604030504040204" pitchFamily="50" charset="-128"/>
              </a:rPr>
              <a:t>(114</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:43.7%)</a:t>
            </a:r>
            <a:r>
              <a:rPr lang="ja-JP" altLang="en-US" sz="900" dirty="0">
                <a:latin typeface="Meiryo UI" panose="020B0604030504040204" pitchFamily="50" charset="-128"/>
                <a:ea typeface="Meiryo UI" panose="020B0604030504040204" pitchFamily="50" charset="-128"/>
              </a:rPr>
              <a:t>、次いで</a:t>
            </a:r>
            <a:r>
              <a:rPr lang="en-US" altLang="ja-JP" sz="900" dirty="0">
                <a:latin typeface="Meiryo UI" panose="020B0604030504040204" pitchFamily="50" charset="-128"/>
                <a:ea typeface="Meiryo UI" panose="020B0604030504040204" pitchFamily="50" charset="-128"/>
              </a:rPr>
              <a:t>50</a:t>
            </a:r>
            <a:r>
              <a:rPr lang="ja-JP" altLang="en-US" sz="900" dirty="0">
                <a:latin typeface="Meiryo UI" panose="020B0604030504040204" pitchFamily="50" charset="-128"/>
                <a:ea typeface="Meiryo UI" panose="020B0604030504040204" pitchFamily="50" charset="-128"/>
              </a:rPr>
              <a:t>代</a:t>
            </a:r>
            <a:r>
              <a:rPr lang="en-US" altLang="ja-JP" sz="800" dirty="0">
                <a:latin typeface="Meiryo UI" panose="020B0604030504040204" pitchFamily="50" charset="-128"/>
                <a:ea typeface="Meiryo UI" panose="020B0604030504040204" pitchFamily="50" charset="-128"/>
              </a:rPr>
              <a:t>(84</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:32.2%)</a:t>
            </a:r>
            <a:r>
              <a:rPr lang="ja-JP" altLang="en-US" sz="8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600"/>
              </a:lnSpc>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職　種</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介護支援専門員</a:t>
            </a:r>
            <a:r>
              <a:rPr lang="en-US" altLang="ja-JP" sz="800" dirty="0">
                <a:latin typeface="Meiryo UI" panose="020B0604030504040204" pitchFamily="50" charset="-128"/>
                <a:ea typeface="Meiryo UI" panose="020B0604030504040204" pitchFamily="50" charset="-128"/>
              </a:rPr>
              <a:t>(132</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:50.6</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次いで社会福祉士</a:t>
            </a:r>
            <a:r>
              <a:rPr lang="en-US" altLang="zh-TW"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73</a:t>
            </a:r>
            <a:r>
              <a:rPr lang="zh-TW" altLang="en-US" sz="800" dirty="0">
                <a:latin typeface="Meiryo UI" panose="020B0604030504040204" pitchFamily="50" charset="-128"/>
                <a:ea typeface="Meiryo UI" panose="020B0604030504040204" pitchFamily="50" charset="-128"/>
              </a:rPr>
              <a:t>人</a:t>
            </a:r>
            <a:r>
              <a:rPr lang="en-US" altLang="zh-TW"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28.0</a:t>
            </a:r>
            <a:r>
              <a:rPr lang="ja-JP" altLang="en-US" sz="800" dirty="0">
                <a:latin typeface="Meiryo UI" panose="020B0604030504040204" pitchFamily="50" charset="-128"/>
                <a:ea typeface="Meiryo UI" panose="020B0604030504040204" pitchFamily="50" charset="-128"/>
              </a:rPr>
              <a:t>％</a:t>
            </a:r>
            <a:r>
              <a:rPr lang="en-US" altLang="zh-TW" sz="800" dirty="0">
                <a:latin typeface="Meiryo UI" panose="020B0604030504040204" pitchFamily="50" charset="-128"/>
                <a:ea typeface="Meiryo UI" panose="020B0604030504040204" pitchFamily="50" charset="-128"/>
              </a:rPr>
              <a:t>)</a:t>
            </a:r>
          </a:p>
          <a:p>
            <a:pPr>
              <a:lnSpc>
                <a:spcPts val="1600"/>
              </a:lnSpc>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所　属</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地域包括支援</a:t>
            </a:r>
            <a:r>
              <a:rPr lang="en-US" altLang="ja-JP" sz="900" dirty="0">
                <a:latin typeface="Meiryo UI" panose="020B0604030504040204" pitchFamily="50" charset="-128"/>
                <a:ea typeface="Meiryo UI" panose="020B0604030504040204" pitchFamily="50" charset="-128"/>
              </a:rPr>
              <a:t>C</a:t>
            </a:r>
            <a:r>
              <a:rPr lang="en-US" altLang="ja-JP" sz="800" dirty="0">
                <a:latin typeface="Meiryo UI" panose="020B0604030504040204" pitchFamily="50" charset="-128"/>
                <a:ea typeface="Meiryo UI" panose="020B0604030504040204" pitchFamily="50" charset="-128"/>
              </a:rPr>
              <a:t>(166</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:63.6</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、次いで居宅介護支援事業所</a:t>
            </a:r>
            <a:r>
              <a:rPr lang="en-US" altLang="ja-JP" sz="800" dirty="0">
                <a:latin typeface="Meiryo UI" panose="020B0604030504040204" pitchFamily="50" charset="-128"/>
                <a:ea typeface="Meiryo UI" panose="020B0604030504040204" pitchFamily="50" charset="-128"/>
              </a:rPr>
              <a:t>(83</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:31.8</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p>
          <a:p>
            <a:pPr>
              <a:lnSpc>
                <a:spcPts val="1600"/>
              </a:lnSpc>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経験年数</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年以上</a:t>
            </a:r>
            <a:r>
              <a:rPr lang="en-US" altLang="ja-JP" sz="800" dirty="0">
                <a:latin typeface="Meiryo UI" panose="020B0604030504040204" pitchFamily="50" charset="-128"/>
                <a:ea typeface="Meiryo UI" panose="020B0604030504040204" pitchFamily="50" charset="-128"/>
              </a:rPr>
              <a:t>(113</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:43.3</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、次いで</a:t>
            </a:r>
            <a:r>
              <a:rPr lang="en-US" altLang="ja-JP" sz="900" dirty="0">
                <a:latin typeface="Meiryo UI" panose="020B0604030504040204" pitchFamily="50" charset="-128"/>
                <a:ea typeface="Meiryo UI" panose="020B0604030504040204" pitchFamily="50" charset="-128"/>
              </a:rPr>
              <a:t>5</a:t>
            </a:r>
            <a:r>
              <a:rPr lang="ja-JP" altLang="en-US" sz="900" dirty="0">
                <a:latin typeface="Meiryo UI" panose="020B0604030504040204" pitchFamily="50" charset="-128"/>
                <a:ea typeface="Meiryo UI" panose="020B0604030504040204" pitchFamily="50" charset="-128"/>
              </a:rPr>
              <a:t>年以上</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年未満</a:t>
            </a:r>
            <a:r>
              <a:rPr lang="en-US" altLang="ja-JP" sz="800" dirty="0">
                <a:latin typeface="Meiryo UI" panose="020B0604030504040204" pitchFamily="50" charset="-128"/>
                <a:ea typeface="Meiryo UI" panose="020B0604030504040204" pitchFamily="50" charset="-128"/>
              </a:rPr>
              <a:t>(65</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:24.9</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p>
          <a:p>
            <a:pPr>
              <a:lnSpc>
                <a:spcPts val="1600"/>
              </a:lnSpc>
            </a:pP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飲酒問題のある高齢者の支援経験</a:t>
            </a:r>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rPr>
              <a:t> </a:t>
            </a:r>
            <a:r>
              <a:rPr lang="en-US" altLang="ja-JP" sz="900" dirty="0">
                <a:highlight>
                  <a:srgbClr val="FFFF00"/>
                </a:highlight>
                <a:latin typeface="Meiryo UI" panose="020B0604030504040204" pitchFamily="50" charset="-128"/>
                <a:ea typeface="Meiryo UI" panose="020B0604030504040204" pitchFamily="50" charset="-128"/>
              </a:rPr>
              <a:t>234</a:t>
            </a:r>
            <a:r>
              <a:rPr lang="ja-JP" altLang="en-US" sz="900" dirty="0">
                <a:highlight>
                  <a:srgbClr val="FFFF00"/>
                </a:highlight>
                <a:latin typeface="Meiryo UI" panose="020B0604030504040204" pitchFamily="50" charset="-128"/>
                <a:ea typeface="Meiryo UI" panose="020B0604030504040204" pitchFamily="50" charset="-128"/>
              </a:rPr>
              <a:t>人</a:t>
            </a:r>
            <a:r>
              <a:rPr lang="en-US" altLang="ja-JP" sz="800" dirty="0">
                <a:highlight>
                  <a:srgbClr val="FFFF00"/>
                </a:highlight>
                <a:latin typeface="Meiryo UI" panose="020B0604030504040204" pitchFamily="50" charset="-128"/>
                <a:ea typeface="Meiryo UI" panose="020B0604030504040204" pitchFamily="50" charset="-128"/>
              </a:rPr>
              <a:t>(89.7%)</a:t>
            </a:r>
            <a:r>
              <a:rPr lang="ja-JP" altLang="en-US" sz="1000" dirty="0">
                <a:highlight>
                  <a:srgbClr val="FFFF00"/>
                </a:highlight>
                <a:latin typeface="Meiryo UI" panose="020B0604030504040204" pitchFamily="50" charset="-128"/>
                <a:ea typeface="Meiryo UI" panose="020B0604030504040204" pitchFamily="50" charset="-128"/>
              </a:rPr>
              <a:t>が、</a:t>
            </a:r>
            <a:r>
              <a:rPr lang="ja-JP" altLang="en-US" sz="900" u="sng" dirty="0" smtClean="0">
                <a:highlight>
                  <a:srgbClr val="FFFF00"/>
                </a:highlight>
                <a:latin typeface="Meiryo UI" panose="020B0604030504040204" pitchFamily="50" charset="-128"/>
                <a:ea typeface="Meiryo UI" panose="020B0604030504040204" pitchFamily="50" charset="-128"/>
              </a:rPr>
              <a:t>「支援の経験</a:t>
            </a:r>
            <a:r>
              <a:rPr lang="ja-JP" altLang="en-US" sz="900" u="sng" dirty="0">
                <a:highlight>
                  <a:srgbClr val="FFFF00"/>
                </a:highlight>
                <a:latin typeface="Meiryo UI" panose="020B0604030504040204" pitchFamily="50" charset="-128"/>
                <a:ea typeface="Meiryo UI" panose="020B0604030504040204" pitchFamily="50" charset="-128"/>
              </a:rPr>
              <a:t>あり」</a:t>
            </a:r>
            <a:r>
              <a:rPr lang="ja-JP" altLang="en-US" sz="900" b="1" dirty="0" smtClean="0">
                <a:latin typeface="Meiryo UI" panose="020B0604030504040204" pitchFamily="50" charset="-128"/>
                <a:ea typeface="Meiryo UI" panose="020B0604030504040204" pitchFamily="50" charset="-128"/>
              </a:rPr>
              <a:t>。　　</a:t>
            </a:r>
            <a:endParaRPr lang="en-US" altLang="ja-JP" sz="900" b="1" dirty="0">
              <a:latin typeface="Meiryo UI" panose="020B0604030504040204" pitchFamily="50" charset="-128"/>
              <a:ea typeface="Meiryo UI" panose="020B0604030504040204" pitchFamily="50" charset="-128"/>
            </a:endParaRPr>
          </a:p>
          <a:p>
            <a:pPr>
              <a:lnSpc>
                <a:spcPts val="1600"/>
              </a:lnSpc>
            </a:pPr>
            <a:r>
              <a:rPr lang="ja-JP" altLang="en-US" sz="900" b="1"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現在の職種の経験年数別にみると、</a:t>
            </a:r>
            <a:r>
              <a:rPr lang="ja-JP" altLang="en-US" sz="900" dirty="0" smtClean="0">
                <a:highlight>
                  <a:srgbClr val="FFFF00"/>
                </a:highlight>
                <a:latin typeface="Meiryo UI" panose="020B0604030504040204" pitchFamily="50" charset="-128"/>
                <a:ea typeface="Meiryo UI" panose="020B0604030504040204" pitchFamily="50" charset="-128"/>
              </a:rPr>
              <a:t>「支援経験あり」の</a:t>
            </a:r>
            <a:r>
              <a:rPr lang="ja-JP" altLang="en-US" sz="900" dirty="0">
                <a:highlight>
                  <a:srgbClr val="FFFF00"/>
                </a:highlight>
                <a:latin typeface="Meiryo UI" panose="020B0604030504040204" pitchFamily="50" charset="-128"/>
                <a:ea typeface="Meiryo UI" panose="020B0604030504040204" pitchFamily="50" charset="-128"/>
              </a:rPr>
              <a:t>割合</a:t>
            </a:r>
            <a:r>
              <a:rPr lang="ja-JP" altLang="en-US" sz="900" dirty="0" smtClean="0">
                <a:highlight>
                  <a:srgbClr val="FFFF00"/>
                </a:highlight>
                <a:latin typeface="Meiryo UI" panose="020B0604030504040204" pitchFamily="50" charset="-128"/>
                <a:ea typeface="Meiryo UI" panose="020B0604030504040204" pitchFamily="50" charset="-128"/>
              </a:rPr>
              <a:t>は、経験年数を重ねるごとに　　</a:t>
            </a:r>
            <a:endParaRPr lang="en-US" altLang="ja-JP" sz="900" dirty="0" smtClean="0">
              <a:highlight>
                <a:srgbClr val="FFFF00"/>
              </a:highlight>
              <a:latin typeface="Meiryo UI" panose="020B0604030504040204" pitchFamily="50" charset="-128"/>
              <a:ea typeface="Meiryo UI" panose="020B0604030504040204" pitchFamily="50" charset="-128"/>
            </a:endParaRPr>
          </a:p>
          <a:p>
            <a:pPr>
              <a:lnSpc>
                <a:spcPts val="1600"/>
              </a:lnSpc>
            </a:pPr>
            <a:r>
              <a:rPr lang="ja-JP" altLang="en-US" sz="900" b="1" dirty="0">
                <a:latin typeface="Meiryo UI" panose="020B0604030504040204" pitchFamily="50" charset="-128"/>
                <a:ea typeface="Meiryo UI" panose="020B0604030504040204" pitchFamily="50" charset="-128"/>
              </a:rPr>
              <a:t>　</a:t>
            </a:r>
            <a:r>
              <a:rPr lang="ja-JP" altLang="en-US" sz="900" dirty="0" smtClean="0">
                <a:highlight>
                  <a:srgbClr val="FFFF00"/>
                </a:highlight>
                <a:latin typeface="Meiryo UI" panose="020B0604030504040204" pitchFamily="50" charset="-128"/>
                <a:ea typeface="Meiryo UI" panose="020B0604030504040204" pitchFamily="50" charset="-128"/>
              </a:rPr>
              <a:t>高くなっている</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p:txBody>
      </p:sp>
      <p:sp>
        <p:nvSpPr>
          <p:cNvPr id="7" name="角丸四角形 6"/>
          <p:cNvSpPr/>
          <p:nvPr/>
        </p:nvSpPr>
        <p:spPr>
          <a:xfrm>
            <a:off x="60679" y="1426036"/>
            <a:ext cx="1795977" cy="2747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300" dirty="0">
                <a:latin typeface="Meiryo UI" panose="020B0604030504040204" pitchFamily="50" charset="-128"/>
                <a:ea typeface="Meiryo UI" panose="020B0604030504040204" pitchFamily="50" charset="-128"/>
              </a:rPr>
              <a:t>回答者の概要について</a:t>
            </a:r>
            <a:endParaRPr kumimoji="1" lang="en-US" altLang="ja-JP" sz="1300" dirty="0">
              <a:latin typeface="Meiryo UI" panose="020B0604030504040204" pitchFamily="50" charset="-128"/>
              <a:ea typeface="Meiryo UI" panose="020B0604030504040204" pitchFamily="50" charset="-128"/>
            </a:endParaRPr>
          </a:p>
        </p:txBody>
      </p:sp>
      <p:sp>
        <p:nvSpPr>
          <p:cNvPr id="9" name="正方形/長方形 8"/>
          <p:cNvSpPr/>
          <p:nvPr/>
        </p:nvSpPr>
        <p:spPr>
          <a:xfrm>
            <a:off x="106967" y="3344774"/>
            <a:ext cx="4373722" cy="3406954"/>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endParaRPr lang="en-US" altLang="ja-JP" sz="1000" b="1"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アルコール依存症についてあてはまると</a:t>
            </a:r>
            <a:r>
              <a:rPr lang="ja-JP" altLang="en-US" sz="1000" b="1" dirty="0" smtClean="0">
                <a:latin typeface="Meiryo UI" panose="020B0604030504040204" pitchFamily="50" charset="-128"/>
                <a:ea typeface="Meiryo UI" panose="020B0604030504040204" pitchFamily="50" charset="-128"/>
              </a:rPr>
              <a:t>思うもの</a:t>
            </a:r>
            <a:r>
              <a:rPr lang="en-US" altLang="ja-JP" sz="1000" b="1"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飲酒にまつわる嘘をつく</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61</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酒に酔って暴言を吐き、暴力を振るう</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54</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昼間から仕事に行かず酒を飲んでいる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36</a:t>
            </a:r>
            <a:r>
              <a:rPr lang="ja-JP" altLang="en-US" sz="900" dirty="0">
                <a:latin typeface="Meiryo UI" panose="020B0604030504040204" pitchFamily="50" charset="-128"/>
                <a:ea typeface="Meiryo UI" panose="020B0604030504040204" pitchFamily="50" charset="-128"/>
              </a:rPr>
              <a:t>％）からは</a:t>
            </a:r>
            <a:r>
              <a:rPr lang="ja-JP" altLang="en-US" sz="900" dirty="0">
                <a:highlight>
                  <a:srgbClr val="FFFF00"/>
                </a:highlight>
                <a:latin typeface="Meiryo UI" panose="020B0604030504040204" pitchFamily="50" charset="-128"/>
                <a:ea typeface="Meiryo UI" panose="020B0604030504040204" pitchFamily="50" charset="-128"/>
              </a:rPr>
              <a:t>ネガティブなイメージが</a:t>
            </a:r>
            <a:r>
              <a:rPr lang="ja-JP" altLang="en-US" sz="900" dirty="0" smtClean="0">
                <a:highlight>
                  <a:srgbClr val="FFFF00"/>
                </a:highlight>
                <a:latin typeface="Meiryo UI" panose="020B0604030504040204" pitchFamily="50" charset="-128"/>
                <a:ea typeface="Meiryo UI" panose="020B0604030504040204" pitchFamily="50" charset="-128"/>
              </a:rPr>
              <a:t>うかがわれたが、</a:t>
            </a:r>
            <a:r>
              <a:rPr lang="ja-JP" altLang="en-US" sz="900" dirty="0" smtClean="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本人の意志が弱いだけであり、性格的な問題である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お酒の強い人は、アルコール依存症にはなりにくい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％）という</a:t>
            </a:r>
            <a:r>
              <a:rPr lang="ja-JP" altLang="en-US" sz="900" dirty="0">
                <a:highlight>
                  <a:srgbClr val="FFFF00"/>
                </a:highlight>
                <a:latin typeface="Meiryo UI" panose="020B0604030504040204" pitchFamily="50" charset="-128"/>
                <a:ea typeface="Meiryo UI" panose="020B0604030504040204" pitchFamily="50" charset="-128"/>
              </a:rPr>
              <a:t>誤解は少なかった</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pPr>
              <a:lnSpc>
                <a:spcPts val="1100"/>
              </a:lnSpc>
            </a:pPr>
            <a:endParaRPr lang="en-US" altLang="ja-JP" sz="600"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アルコール依存症について知っているもの</a:t>
            </a:r>
            <a:r>
              <a:rPr lang="en-US" altLang="ja-JP" sz="1000" b="1" dirty="0">
                <a:latin typeface="Meiryo UI" panose="020B0604030504040204" pitchFamily="50" charset="-128"/>
                <a:ea typeface="Meiryo UI" panose="020B0604030504040204" pitchFamily="50" charset="-128"/>
              </a:rPr>
              <a:t>】</a:t>
            </a: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飲酒をコントロールできない精神疾患</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73</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一度依存症になってしまうと治るのが難しい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72</a:t>
            </a:r>
            <a:r>
              <a:rPr lang="ja-JP" altLang="en-US" sz="900" dirty="0">
                <a:latin typeface="Meiryo UI" panose="020B0604030504040204" pitchFamily="50" charset="-128"/>
                <a:ea typeface="Meiryo UI" panose="020B0604030504040204" pitchFamily="50" charset="-128"/>
              </a:rPr>
              <a:t>％）は</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割以上が知っていたが、「</a:t>
            </a:r>
            <a:r>
              <a:rPr lang="ja-JP" altLang="en-US" sz="900" u="sng" dirty="0">
                <a:latin typeface="Meiryo UI" panose="020B0604030504040204" pitchFamily="50" charset="-128"/>
                <a:ea typeface="Meiryo UI" panose="020B0604030504040204" pitchFamily="50" charset="-128"/>
              </a:rPr>
              <a:t>断酒を続けることにより、依存症から回復する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40</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女性の方が短期間で発症する傾向がある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24</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お酒に強い人ほどなりやすい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rPr>
              <a:t>％）の項目の選択は少なかった</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pPr>
              <a:lnSpc>
                <a:spcPts val="1000"/>
              </a:lnSpc>
            </a:pPr>
            <a:endParaRPr lang="en-US" altLang="ja-JP" sz="900"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アルコール依存症に対応する機関・団体で知っているもの</a:t>
            </a:r>
            <a:r>
              <a:rPr lang="en-US" altLang="ja-JP" sz="1000" b="1" dirty="0">
                <a:latin typeface="Meiryo UI" panose="020B0604030504040204" pitchFamily="50" charset="-128"/>
                <a:ea typeface="Meiryo UI" panose="020B0604030504040204" pitchFamily="50" charset="-128"/>
              </a:rPr>
              <a:t>】</a:t>
            </a:r>
          </a:p>
          <a:p>
            <a:pPr>
              <a:lnSpc>
                <a:spcPts val="1600"/>
              </a:lnSpc>
            </a:pPr>
            <a:r>
              <a:rPr lang="ja-JP" altLang="en-US" sz="800" dirty="0">
                <a:latin typeface="Meiryo UI" panose="020B0604030504040204" pitchFamily="50" charset="-128"/>
                <a:ea typeface="Meiryo UI" panose="020B0604030504040204" pitchFamily="50" charset="-128"/>
              </a:rPr>
              <a:t>　</a:t>
            </a:r>
            <a:r>
              <a:rPr lang="ja-JP" altLang="en-US" sz="900" dirty="0">
                <a:highlight>
                  <a:srgbClr val="FFFF00"/>
                </a:highlight>
                <a:latin typeface="Meiryo UI" panose="020B0604030504040204" pitchFamily="50" charset="-128"/>
                <a:ea typeface="Meiryo UI" panose="020B0604030504040204" pitchFamily="50" charset="-128"/>
              </a:rPr>
              <a:t>専門医療機関や保健所等、自助グループなどは</a:t>
            </a:r>
            <a:r>
              <a:rPr lang="en-US" altLang="ja-JP" sz="900" dirty="0">
                <a:highlight>
                  <a:srgbClr val="FFFF00"/>
                </a:highlight>
                <a:latin typeface="Meiryo UI" panose="020B0604030504040204" pitchFamily="50" charset="-128"/>
                <a:ea typeface="Meiryo UI" panose="020B0604030504040204" pitchFamily="50" charset="-128"/>
              </a:rPr>
              <a:t>75</a:t>
            </a:r>
            <a:r>
              <a:rPr lang="ja-JP" altLang="en-US" sz="900" dirty="0">
                <a:highlight>
                  <a:srgbClr val="FFFF00"/>
                </a:highlight>
                <a:latin typeface="Meiryo UI" panose="020B0604030504040204" pitchFamily="50" charset="-128"/>
                <a:ea typeface="Meiryo UI" panose="020B0604030504040204" pitchFamily="50" charset="-128"/>
              </a:rPr>
              <a:t>％以上が知っている</a:t>
            </a:r>
            <a:r>
              <a:rPr lang="ja-JP" altLang="en-US" sz="900" dirty="0">
                <a:latin typeface="Meiryo UI" panose="020B0604030504040204" pitchFamily="50" charset="-128"/>
                <a:ea typeface="Meiryo UI" panose="020B0604030504040204" pitchFamily="50" charset="-128"/>
              </a:rPr>
              <a:t>と回答した。一方で、</a:t>
            </a:r>
            <a:r>
              <a:rPr lang="ja-JP" altLang="en-US" sz="900" dirty="0">
                <a:highlight>
                  <a:srgbClr val="FFFF00"/>
                </a:highlight>
                <a:latin typeface="Meiryo UI" panose="020B0604030504040204" pitchFamily="50" charset="-128"/>
                <a:ea typeface="Meiryo UI" panose="020B0604030504040204" pitchFamily="50" charset="-128"/>
              </a:rPr>
              <a:t>回復施設などの自助グループ以外の民間支援団体については約</a:t>
            </a:r>
            <a:r>
              <a:rPr lang="en-US" altLang="ja-JP" sz="900" dirty="0">
                <a:highlight>
                  <a:srgbClr val="FFFF00"/>
                </a:highlight>
                <a:latin typeface="Meiryo UI" panose="020B0604030504040204" pitchFamily="50" charset="-128"/>
                <a:ea typeface="Meiryo UI" panose="020B0604030504040204" pitchFamily="50" charset="-128"/>
              </a:rPr>
              <a:t>2</a:t>
            </a:r>
            <a:r>
              <a:rPr lang="ja-JP" altLang="en-US" sz="900" dirty="0">
                <a:highlight>
                  <a:srgbClr val="FFFF00"/>
                </a:highlight>
                <a:latin typeface="Meiryo UI" panose="020B0604030504040204" pitchFamily="50" charset="-128"/>
                <a:ea typeface="Meiryo UI" panose="020B0604030504040204" pitchFamily="50" charset="-128"/>
              </a:rPr>
              <a:t>割</a:t>
            </a:r>
            <a:r>
              <a:rPr lang="ja-JP" altLang="en-US" sz="900" dirty="0">
                <a:latin typeface="Meiryo UI" panose="020B0604030504040204" pitchFamily="50" charset="-128"/>
                <a:ea typeface="Meiryo UI" panose="020B0604030504040204" pitchFamily="50" charset="-128"/>
              </a:rPr>
              <a:t>にとどまり、あまり知られていなかった。</a:t>
            </a:r>
            <a:endParaRPr lang="en-US" altLang="ja-JP" sz="800" dirty="0">
              <a:latin typeface="Meiryo UI" panose="020B0604030504040204" pitchFamily="50" charset="-128"/>
              <a:ea typeface="Meiryo UI" panose="020B0604030504040204" pitchFamily="50" charset="-128"/>
            </a:endParaRPr>
          </a:p>
        </p:txBody>
      </p:sp>
      <p:sp>
        <p:nvSpPr>
          <p:cNvPr id="10" name="角丸四角形 9"/>
          <p:cNvSpPr/>
          <p:nvPr/>
        </p:nvSpPr>
        <p:spPr>
          <a:xfrm>
            <a:off x="60679" y="3298338"/>
            <a:ext cx="4303860" cy="2747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調査結果</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　アルコール依存症に関する知識や理解について</a:t>
            </a:r>
            <a:endParaRPr kumimoji="1" lang="en-US" altLang="ja-JP" sz="1300" dirty="0">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A34C0C0A-73C4-4EC6-9B80-7378974103C6}"/>
              </a:ext>
            </a:extLst>
          </p:cNvPr>
          <p:cNvSpPr/>
          <p:nvPr/>
        </p:nvSpPr>
        <p:spPr>
          <a:xfrm>
            <a:off x="4626850" y="1534048"/>
            <a:ext cx="5162523" cy="5217679"/>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endParaRPr lang="en-US" altLang="ja-JP" sz="1000" b="1"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知識に関して困っていること</a:t>
            </a:r>
            <a:r>
              <a:rPr lang="en-US" altLang="ja-JP" sz="1000" b="1"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「高齢者の飲酒問題についての知識を持っていない」について全体では約</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割、経験年数「</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年未満」及び「</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年以上～</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年未満」では約</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割が選択し</a:t>
            </a:r>
            <a:r>
              <a:rPr lang="ja-JP" altLang="en-US" sz="900" dirty="0" smtClean="0">
                <a:latin typeface="Meiryo UI" panose="020B0604030504040204" pitchFamily="50" charset="-128"/>
                <a:ea typeface="Meiryo UI" panose="020B0604030504040204" pitchFamily="50" charset="-128"/>
              </a:rPr>
              <a:t>、</a:t>
            </a:r>
            <a:r>
              <a:rPr lang="ja-JP" altLang="en-US" sz="900" dirty="0" smtClean="0">
                <a:highlight>
                  <a:srgbClr val="FFFF00"/>
                </a:highlight>
                <a:latin typeface="Meiryo UI" panose="020B0604030504040204" pitchFamily="50" charset="-128"/>
                <a:ea typeface="Meiryo UI" panose="020B0604030504040204" pitchFamily="50" charset="-128"/>
              </a:rPr>
              <a:t>経験年数が長くなるほど減少した</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また、「</a:t>
            </a:r>
            <a:r>
              <a:rPr lang="ja-JP" altLang="en-US" sz="900" u="sng" dirty="0">
                <a:latin typeface="Meiryo UI" panose="020B0604030504040204" pitchFamily="50" charset="-128"/>
                <a:ea typeface="Meiryo UI" panose="020B0604030504040204" pitchFamily="50" charset="-128"/>
              </a:rPr>
              <a:t>飲酒をやめてもらう方法がわからない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55%</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問題行動の原因が飲酒の影響かどうかわからない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）が続き、その他として、「</a:t>
            </a:r>
            <a:r>
              <a:rPr lang="ja-JP" altLang="en-US" sz="900" u="sng" dirty="0">
                <a:latin typeface="Meiryo UI" panose="020B0604030504040204" pitchFamily="50" charset="-128"/>
                <a:ea typeface="Meiryo UI" panose="020B0604030504040204" pitchFamily="50" charset="-128"/>
              </a:rPr>
              <a:t>認知症との判別</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専門機関にかかるタイミング</a:t>
            </a:r>
            <a:r>
              <a:rPr lang="ja-JP" altLang="en-US" sz="900" dirty="0">
                <a:latin typeface="Meiryo UI" panose="020B0604030504040204" pitchFamily="50" charset="-128"/>
                <a:ea typeface="Meiryo UI" panose="020B0604030504040204" pitchFamily="50" charset="-128"/>
              </a:rPr>
              <a:t>」などがみられた。</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　</a:t>
            </a:r>
            <a:r>
              <a:rPr lang="ja-JP" altLang="en-US" sz="900" dirty="0">
                <a:highlight>
                  <a:srgbClr val="FFFF00"/>
                </a:highlight>
                <a:latin typeface="Meiryo UI" panose="020B0604030504040204" pitchFamily="50" charset="-128"/>
                <a:ea typeface="Meiryo UI" panose="020B0604030504040204" pitchFamily="50" charset="-128"/>
              </a:rPr>
              <a:t>問題行動や病状の見立てや、具体的な支援の方法がわからない現状</a:t>
            </a:r>
            <a:r>
              <a:rPr lang="ja-JP" altLang="en-US" sz="900" dirty="0">
                <a:latin typeface="Meiryo UI" panose="020B0604030504040204" pitchFamily="50" charset="-128"/>
                <a:ea typeface="Meiryo UI" panose="020B0604030504040204" pitchFamily="50" charset="-128"/>
              </a:rPr>
              <a:t>がうかがえた。</a:t>
            </a:r>
            <a:endParaRPr lang="en-US" altLang="ja-JP" sz="900" dirty="0">
              <a:latin typeface="Meiryo UI" panose="020B0604030504040204" pitchFamily="50" charset="-128"/>
              <a:ea typeface="Meiryo UI" panose="020B0604030504040204" pitchFamily="50" charset="-128"/>
            </a:endParaRPr>
          </a:p>
          <a:p>
            <a:pPr>
              <a:lnSpc>
                <a:spcPts val="1600"/>
              </a:lnSpc>
            </a:pPr>
            <a:endParaRPr lang="en-US" altLang="ja-JP" sz="900" b="1"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対応の仕方に関して困っていること</a:t>
            </a:r>
            <a:r>
              <a:rPr lang="en-US" altLang="ja-JP" sz="1000" b="1" dirty="0">
                <a:latin typeface="Meiryo UI" panose="020B0604030504040204" pitchFamily="50" charset="-128"/>
                <a:ea typeface="Meiryo UI" panose="020B0604030504040204" pitchFamily="50" charset="-128"/>
              </a:rPr>
              <a:t>】</a:t>
            </a: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酒ばかり飲んで食事をとらない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56</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本人が支援を拒否する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52</a:t>
            </a:r>
            <a:r>
              <a:rPr lang="ja-JP" altLang="en-US" sz="900" dirty="0">
                <a:latin typeface="Meiryo UI" panose="020B0604030504040204" pitchFamily="50" charset="-128"/>
                <a:ea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rPr>
              <a:t>が半数を超え</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失禁や転倒、放尿や不潔行為がある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49</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相談機関や医療機関、自助グループに行くように勧めても行かない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48</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昼間から酒を飲んでいる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46</a:t>
            </a:r>
            <a:r>
              <a:rPr lang="ja-JP" altLang="en-US" sz="900" dirty="0">
                <a:latin typeface="Meiryo UI" panose="020B0604030504040204" pitchFamily="50" charset="-128"/>
                <a:ea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rPr>
              <a:t>も半数近くが選択した</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その他、「</a:t>
            </a:r>
            <a:r>
              <a:rPr lang="ja-JP" altLang="en-US" sz="900" u="sng" dirty="0">
                <a:latin typeface="Meiryo UI" panose="020B0604030504040204" pitchFamily="50" charset="-128"/>
                <a:ea typeface="Meiryo UI" panose="020B0604030504040204" pitchFamily="50" charset="-128"/>
              </a:rPr>
              <a:t>年寄りから楽しみを奪わないで欲しい、と言われる</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周囲の人々の何とかしてほしいと思う圧力への対応が困る</a:t>
            </a:r>
            <a:r>
              <a:rPr lang="ja-JP" altLang="en-US" sz="900" dirty="0">
                <a:latin typeface="Meiryo UI" panose="020B0604030504040204" pitchFamily="50" charset="-128"/>
                <a:ea typeface="Meiryo UI" panose="020B0604030504040204" pitchFamily="50" charset="-128"/>
              </a:rPr>
              <a:t>」などの記載があった。</a:t>
            </a:r>
          </a:p>
          <a:p>
            <a:pPr>
              <a:lnSpc>
                <a:spcPts val="1600"/>
              </a:lnSpc>
            </a:pPr>
            <a:r>
              <a:rPr lang="ja-JP" altLang="en-US" sz="900" dirty="0">
                <a:latin typeface="Meiryo UI" panose="020B0604030504040204" pitchFamily="50" charset="-128"/>
                <a:ea typeface="Meiryo UI" panose="020B0604030504040204" pitchFamily="50" charset="-128"/>
              </a:rPr>
              <a:t>　⇒　</a:t>
            </a:r>
            <a:r>
              <a:rPr lang="ja-JP" altLang="en-US" sz="900" dirty="0">
                <a:highlight>
                  <a:srgbClr val="FFFF00"/>
                </a:highlight>
                <a:latin typeface="Meiryo UI" panose="020B0604030504040204" pitchFamily="50" charset="-128"/>
                <a:ea typeface="Meiryo UI" panose="020B0604030504040204" pitchFamily="50" charset="-128"/>
              </a:rPr>
              <a:t>対応に困難を感じる飲酒問題は多岐にわたり、本人が相談や治療を受けようとしなかったり、支援を拒否</a:t>
            </a:r>
            <a:endParaRPr lang="en-US" altLang="ja-JP" sz="900" dirty="0">
              <a:highlight>
                <a:srgbClr val="FFFF00"/>
              </a:highlight>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dirty="0">
                <a:highlight>
                  <a:srgbClr val="FFFF00"/>
                </a:highlight>
                <a:latin typeface="Meiryo UI" panose="020B0604030504040204" pitchFamily="50" charset="-128"/>
                <a:ea typeface="Meiryo UI" panose="020B0604030504040204" pitchFamily="50" charset="-128"/>
              </a:rPr>
              <a:t>したりするなどの対応の困難さ</a:t>
            </a:r>
            <a:r>
              <a:rPr lang="ja-JP" altLang="en-US" sz="900" dirty="0">
                <a:latin typeface="Meiryo UI" panose="020B0604030504040204" pitchFamily="50" charset="-128"/>
                <a:ea typeface="Meiryo UI" panose="020B0604030504040204" pitchFamily="50" charset="-128"/>
              </a:rPr>
              <a:t>が多くうかがわれた。</a:t>
            </a:r>
          </a:p>
          <a:p>
            <a:pPr>
              <a:lnSpc>
                <a:spcPts val="1600"/>
              </a:lnSpc>
            </a:pPr>
            <a:endParaRPr lang="en-US" altLang="ja-JP" sz="900"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家族に関して困っていること</a:t>
            </a:r>
            <a:r>
              <a:rPr lang="en-US" altLang="ja-JP" sz="1000" b="1" dirty="0">
                <a:latin typeface="Meiryo UI" panose="020B0604030504040204" pitchFamily="50" charset="-128"/>
                <a:ea typeface="Meiryo UI" panose="020B0604030504040204" pitchFamily="50" charset="-128"/>
              </a:rPr>
              <a:t>】</a:t>
            </a:r>
          </a:p>
          <a:p>
            <a:pPr>
              <a:lnSpc>
                <a:spcPts val="1600"/>
              </a:lnSpc>
            </a:pPr>
            <a:r>
              <a:rPr lang="ja-JP" altLang="en-US" sz="8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家族が疲弊している</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69</a:t>
            </a:r>
            <a:r>
              <a:rPr lang="ja-JP" altLang="en-US" sz="900" dirty="0">
                <a:latin typeface="Meiryo UI" panose="020B0604030504040204" pitchFamily="50" charset="-128"/>
                <a:ea typeface="Meiryo UI" panose="020B0604030504040204" pitchFamily="50" charset="-128"/>
              </a:rPr>
              <a:t>％）が最も多く、次いで、「</a:t>
            </a:r>
            <a:r>
              <a:rPr lang="ja-JP" altLang="en-US" sz="900" u="sng" dirty="0">
                <a:latin typeface="Meiryo UI" panose="020B0604030504040204" pitchFamily="50" charset="-128"/>
                <a:ea typeface="Meiryo UI" panose="020B0604030504040204" pitchFamily="50" charset="-128"/>
              </a:rPr>
              <a:t>家族の協力が得られない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46</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家族が酒を飲ませてしまう</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36</a:t>
            </a:r>
            <a:r>
              <a:rPr lang="ja-JP" altLang="en-US" sz="900" dirty="0">
                <a:latin typeface="Meiryo UI" panose="020B0604030504040204" pitchFamily="50" charset="-128"/>
                <a:ea typeface="Meiryo UI" panose="020B0604030504040204" pitchFamily="50" charset="-128"/>
              </a:rPr>
              <a:t>％）であった。その他として、「</a:t>
            </a:r>
            <a:r>
              <a:rPr lang="ja-JP" altLang="en-US" sz="900" u="sng" dirty="0">
                <a:latin typeface="Meiryo UI" panose="020B0604030504040204" pitchFamily="50" charset="-128"/>
                <a:ea typeface="Meiryo UI" panose="020B0604030504040204" pitchFamily="50" charset="-128"/>
              </a:rPr>
              <a:t>若い家族の場合、仕事があり支援者と連絡が取りにくく、家族会などにも参加されない</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お酒を飲んで寝ているほうが家族も楽</a:t>
            </a:r>
            <a:r>
              <a:rPr lang="ja-JP" altLang="en-US" sz="900" dirty="0">
                <a:latin typeface="Meiryo UI" panose="020B0604030504040204" pitchFamily="50" charset="-128"/>
                <a:ea typeface="Meiryo UI" panose="020B0604030504040204" pitchFamily="50" charset="-128"/>
              </a:rPr>
              <a:t>」などの記載もあった。</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　</a:t>
            </a:r>
            <a:r>
              <a:rPr lang="ja-JP" altLang="en-US" sz="900" dirty="0" smtClean="0">
                <a:highlight>
                  <a:srgbClr val="FFFF00"/>
                </a:highlight>
                <a:latin typeface="Meiryo UI" panose="020B0604030504040204" pitchFamily="50" charset="-128"/>
                <a:ea typeface="Meiryo UI" panose="020B0604030504040204" pitchFamily="50" charset="-128"/>
              </a:rPr>
              <a:t>飲酒</a:t>
            </a:r>
            <a:r>
              <a:rPr lang="ja-JP" altLang="en-US" sz="900" dirty="0">
                <a:highlight>
                  <a:srgbClr val="FFFF00"/>
                </a:highlight>
                <a:latin typeface="Meiryo UI" panose="020B0604030504040204" pitchFamily="50" charset="-128"/>
                <a:ea typeface="Meiryo UI" panose="020B0604030504040204" pitchFamily="50" charset="-128"/>
              </a:rPr>
              <a:t>問題への理解不足・支援不足により疲弊した家族から協力が得られないこと</a:t>
            </a:r>
            <a:r>
              <a:rPr lang="ja-JP" altLang="en-US" sz="900" dirty="0" smtClean="0">
                <a:highlight>
                  <a:srgbClr val="FFFF00"/>
                </a:highlight>
                <a:latin typeface="Meiryo UI" panose="020B0604030504040204" pitchFamily="50" charset="-128"/>
                <a:ea typeface="Meiryo UI" panose="020B0604030504040204" pitchFamily="50" charset="-128"/>
              </a:rPr>
              <a:t>に関わり</a:t>
            </a:r>
            <a:r>
              <a:rPr lang="ja-JP" altLang="en-US" sz="900" dirty="0">
                <a:highlight>
                  <a:srgbClr val="FFFF00"/>
                </a:highlight>
                <a:latin typeface="Meiryo UI" panose="020B0604030504040204" pitchFamily="50" charset="-128"/>
                <a:ea typeface="Meiryo UI" panose="020B0604030504040204" pitchFamily="50" charset="-128"/>
              </a:rPr>
              <a:t>の難しさを</a:t>
            </a:r>
            <a:r>
              <a:rPr lang="ja-JP" altLang="en-US" sz="900" dirty="0" smtClean="0">
                <a:highlight>
                  <a:srgbClr val="FFFF00"/>
                </a:highlight>
                <a:latin typeface="Meiryo UI" panose="020B0604030504040204" pitchFamily="50" charset="-128"/>
                <a:ea typeface="Meiryo UI" panose="020B0604030504040204" pitchFamily="50" charset="-128"/>
              </a:rPr>
              <a:t>感じ</a:t>
            </a:r>
            <a:endParaRPr lang="en-US" altLang="ja-JP" sz="900" dirty="0" smtClean="0">
              <a:highlight>
                <a:srgbClr val="FFFF00"/>
              </a:highlight>
              <a:latin typeface="Meiryo UI" panose="020B0604030504040204" pitchFamily="50" charset="-128"/>
              <a:ea typeface="Meiryo UI" panose="020B0604030504040204" pitchFamily="50" charset="-128"/>
            </a:endParaRPr>
          </a:p>
          <a:p>
            <a:pPr>
              <a:lnSpc>
                <a:spcPts val="1600"/>
              </a:lnSpc>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err="1" smtClean="0">
                <a:highlight>
                  <a:srgbClr val="FFFF00"/>
                </a:highlight>
                <a:latin typeface="Meiryo UI" panose="020B0604030504040204" pitchFamily="50" charset="-128"/>
                <a:ea typeface="Meiryo UI" panose="020B0604030504040204" pitchFamily="50" charset="-128"/>
              </a:rPr>
              <a:t>て</a:t>
            </a:r>
            <a:r>
              <a:rPr lang="ja-JP" altLang="en-US" sz="900" dirty="0">
                <a:highlight>
                  <a:srgbClr val="FFFF00"/>
                </a:highlight>
                <a:latin typeface="Meiryo UI" panose="020B0604030504040204" pitchFamily="50" charset="-128"/>
                <a:ea typeface="Meiryo UI" panose="020B0604030504040204" pitchFamily="50" charset="-128"/>
              </a:rPr>
              <a:t>いる</a:t>
            </a:r>
            <a:r>
              <a:rPr lang="ja-JP" altLang="en-US" sz="900" dirty="0">
                <a:latin typeface="Meiryo UI" panose="020B0604030504040204" pitchFamily="50" charset="-128"/>
                <a:ea typeface="Meiryo UI" panose="020B0604030504040204" pitchFamily="50" charset="-128"/>
              </a:rPr>
              <a:t>ことがうかがえる</a:t>
            </a:r>
            <a:r>
              <a:rPr lang="ja-JP" altLang="en-US" sz="900" dirty="0" smtClean="0">
                <a:latin typeface="Meiryo UI" panose="020B0604030504040204" pitchFamily="50" charset="-128"/>
                <a:ea typeface="Meiryo UI" panose="020B0604030504040204" pitchFamily="50" charset="-128"/>
              </a:rPr>
              <a:t>。　　　</a:t>
            </a:r>
            <a:endParaRPr lang="ja-JP" altLang="en-US" sz="900" dirty="0">
              <a:latin typeface="Meiryo UI" panose="020B0604030504040204" pitchFamily="50" charset="-128"/>
              <a:ea typeface="Meiryo UI" panose="020B0604030504040204" pitchFamily="50" charset="-128"/>
            </a:endParaRPr>
          </a:p>
        </p:txBody>
      </p:sp>
      <p:sp>
        <p:nvSpPr>
          <p:cNvPr id="21" name="角丸四角形 9">
            <a:extLst>
              <a:ext uri="{FF2B5EF4-FFF2-40B4-BE49-F238E27FC236}">
                <a16:creationId xmlns:a16="http://schemas.microsoft.com/office/drawing/2014/main" id="{6AAAB34C-8788-4E31-9209-F5EBE2BD9157}"/>
              </a:ext>
            </a:extLst>
          </p:cNvPr>
          <p:cNvSpPr/>
          <p:nvPr/>
        </p:nvSpPr>
        <p:spPr>
          <a:xfrm>
            <a:off x="4592959" y="1426036"/>
            <a:ext cx="4176465" cy="2747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調査結果</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　高齢者の飲酒問題で困っていることについて</a:t>
            </a:r>
            <a:endParaRPr kumimoji="1" lang="en-US" altLang="ja-JP" sz="1300" dirty="0">
              <a:latin typeface="Meiryo UI" panose="020B0604030504040204" pitchFamily="50" charset="-128"/>
              <a:ea typeface="Meiryo UI" panose="020B0604030504040204" pitchFamily="50" charset="-128"/>
            </a:endParaRPr>
          </a:p>
        </p:txBody>
      </p:sp>
    </p:spTree>
    <p:custDataLst>
      <p:tags r:id="rId1"/>
    </p:custDataLst>
    <p:extLst>
      <p:ext uri="{BB962C8B-B14F-4D97-AF65-F5344CB8AC3E}">
        <p14:creationId xmlns:p14="http://schemas.microsoft.com/office/powerpoint/2010/main" val="2833190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44202" y="44624"/>
            <a:ext cx="6405841" cy="36985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3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「高齢者の飲酒問題に関するアンケート調査」（令和２年度実施）結果概要②</a:t>
            </a:r>
          </a:p>
        </p:txBody>
      </p:sp>
      <p:sp>
        <p:nvSpPr>
          <p:cNvPr id="20" name="正方形/長方形 19">
            <a:extLst>
              <a:ext uri="{FF2B5EF4-FFF2-40B4-BE49-F238E27FC236}">
                <a16:creationId xmlns:a16="http://schemas.microsoft.com/office/drawing/2014/main" id="{A34C0C0A-73C4-4EC6-9B80-7378974103C6}"/>
              </a:ext>
            </a:extLst>
          </p:cNvPr>
          <p:cNvSpPr/>
          <p:nvPr/>
        </p:nvSpPr>
        <p:spPr>
          <a:xfrm>
            <a:off x="56456" y="820160"/>
            <a:ext cx="4824535" cy="3256912"/>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endParaRPr lang="en-US" altLang="ja-JP" sz="700" b="1"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社会資源に関して困っていること</a:t>
            </a:r>
            <a:r>
              <a:rPr lang="en-US" altLang="ja-JP" sz="1000" b="1"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依存症に対応する相談機関や医療機関がどのようなところか知らない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13</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依存症に対応する相談機関や医療機関がどこにあるかを知らない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自助グループや回復施設のことを知らない</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22</a:t>
            </a:r>
            <a:r>
              <a:rPr lang="ja-JP" altLang="en-US" sz="900" dirty="0">
                <a:latin typeface="Meiryo UI" panose="020B0604030504040204" pitchFamily="50" charset="-128"/>
                <a:ea typeface="Meiryo UI" panose="020B0604030504040204" pitchFamily="50" charset="-128"/>
              </a:rPr>
              <a:t>％）などとなっており「社会資源を知らないことで困っている」割合は少なくなっている。</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一方で、</a:t>
            </a:r>
            <a:r>
              <a:rPr lang="ja-JP" altLang="en-US" sz="900" dirty="0">
                <a:highlight>
                  <a:srgbClr val="FFFF00"/>
                </a:highlight>
                <a:latin typeface="Meiryo UI" panose="020B0604030504040204" pitchFamily="50" charset="-128"/>
                <a:ea typeface="Meiryo UI" panose="020B0604030504040204" pitchFamily="50" charset="-128"/>
              </a:rPr>
              <a:t>約</a:t>
            </a:r>
            <a:r>
              <a:rPr lang="en-US" altLang="ja-JP" sz="900" dirty="0">
                <a:highlight>
                  <a:srgbClr val="FFFF00"/>
                </a:highlight>
                <a:latin typeface="Meiryo UI" panose="020B0604030504040204" pitchFamily="50" charset="-128"/>
                <a:ea typeface="Meiryo UI" panose="020B0604030504040204" pitchFamily="50" charset="-128"/>
              </a:rPr>
              <a:t>4</a:t>
            </a:r>
            <a:r>
              <a:rPr lang="ja-JP" altLang="en-US" sz="900" dirty="0">
                <a:highlight>
                  <a:srgbClr val="FFFF00"/>
                </a:highlight>
                <a:latin typeface="Meiryo UI" panose="020B0604030504040204" pitchFamily="50" charset="-128"/>
                <a:ea typeface="Meiryo UI" panose="020B0604030504040204" pitchFamily="50" charset="-128"/>
              </a:rPr>
              <a:t>割が、「</a:t>
            </a:r>
            <a:r>
              <a:rPr lang="ja-JP" altLang="en-US" sz="900" u="sng" dirty="0">
                <a:highlight>
                  <a:srgbClr val="FFFF00"/>
                </a:highlight>
                <a:latin typeface="Meiryo UI" panose="020B0604030504040204" pitchFamily="50" charset="-128"/>
                <a:ea typeface="Meiryo UI" panose="020B0604030504040204" pitchFamily="50" charset="-128"/>
              </a:rPr>
              <a:t>依存症に対応する相談機関・医療機関につなぐタイミングがわからない</a:t>
            </a:r>
            <a:r>
              <a:rPr lang="ja-JP" altLang="en-US" sz="900" dirty="0">
                <a:highlight>
                  <a:srgbClr val="FFFF00"/>
                </a:highlight>
                <a:latin typeface="Meiryo UI" panose="020B0604030504040204" pitchFamily="50" charset="-128"/>
                <a:ea typeface="Meiryo UI" panose="020B0604030504040204" pitchFamily="50" charset="-128"/>
              </a:rPr>
              <a:t>」「</a:t>
            </a:r>
            <a:r>
              <a:rPr lang="ja-JP" altLang="en-US" sz="900" u="sng" dirty="0">
                <a:highlight>
                  <a:srgbClr val="FFFF00"/>
                </a:highlight>
                <a:latin typeface="Meiryo UI" panose="020B0604030504040204" pitchFamily="50" charset="-128"/>
                <a:ea typeface="Meiryo UI" panose="020B0604030504040204" pitchFamily="50" charset="-128"/>
              </a:rPr>
              <a:t>困ったときに相談しても解決に至らない</a:t>
            </a:r>
            <a:r>
              <a:rPr lang="ja-JP" altLang="en-US" sz="900" dirty="0">
                <a:highlight>
                  <a:srgbClr val="FFFF00"/>
                </a:highlight>
                <a:latin typeface="Meiryo UI" panose="020B0604030504040204" pitchFamily="50" charset="-128"/>
                <a:ea typeface="Meiryo UI" panose="020B0604030504040204" pitchFamily="50" charset="-128"/>
              </a:rPr>
              <a:t>」を選択</a:t>
            </a:r>
            <a:r>
              <a:rPr lang="ja-JP" altLang="en-US" sz="900" dirty="0">
                <a:latin typeface="Meiryo UI" panose="020B0604030504040204" pitchFamily="50" charset="-128"/>
                <a:ea typeface="Meiryo UI" panose="020B0604030504040204" pitchFamily="50" charset="-128"/>
              </a:rPr>
              <a:t>していた。</a:t>
            </a:r>
            <a:r>
              <a:rPr lang="ja-JP" altLang="en-US" sz="900" dirty="0">
                <a:highlight>
                  <a:srgbClr val="FFFF00"/>
                </a:highlight>
                <a:latin typeface="Meiryo UI" panose="020B0604030504040204" pitchFamily="50" charset="-128"/>
                <a:ea typeface="Meiryo UI" panose="020B0604030504040204" pitchFamily="50" charset="-128"/>
              </a:rPr>
              <a:t>「困ったときに相談しても解決に至らない」については、経験年数が長くなるほど多くなっていた</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a:lnSpc>
                <a:spcPts val="1600"/>
              </a:lnSpc>
            </a:pPr>
            <a:endParaRPr lang="en-US" altLang="ja-JP" sz="900" b="1" dirty="0">
              <a:latin typeface="Meiryo UI" panose="020B0604030504040204" pitchFamily="50" charset="-128"/>
              <a:ea typeface="Meiryo UI" panose="020B0604030504040204" pitchFamily="50" charset="-128"/>
            </a:endParaRPr>
          </a:p>
          <a:p>
            <a:pPr>
              <a:lnSpc>
                <a:spcPts val="1600"/>
              </a:lnSpc>
            </a:pP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その他困っていること</a:t>
            </a:r>
            <a:r>
              <a:rPr lang="en-US" altLang="ja-JP" sz="1000" b="1" dirty="0">
                <a:latin typeface="Meiryo UI" panose="020B0604030504040204" pitchFamily="50" charset="-128"/>
                <a:ea typeface="Meiryo UI" panose="020B0604030504040204" pitchFamily="50" charset="-128"/>
              </a:rPr>
              <a:t>】</a:t>
            </a:r>
          </a:p>
          <a:p>
            <a:pPr marL="171450" indent="-171450">
              <a:lnSpc>
                <a:spcPts val="1600"/>
              </a:lnSpc>
              <a:buFont typeface="Meiryo UI" panose="020B0604030504040204" pitchFamily="50" charset="-128"/>
              <a:buChar char="○"/>
            </a:pPr>
            <a:r>
              <a:rPr lang="ja-JP" altLang="en-US" sz="900" dirty="0">
                <a:highlight>
                  <a:srgbClr val="FFFF00"/>
                </a:highlight>
                <a:latin typeface="Meiryo UI" panose="020B0604030504040204" pitchFamily="50" charset="-128"/>
                <a:ea typeface="Meiryo UI" panose="020B0604030504040204" pitchFamily="50" charset="-128"/>
              </a:rPr>
              <a:t>認知症との鑑別や身体治療が必要になった際の対応</a:t>
            </a:r>
            <a:r>
              <a:rPr lang="ja-JP" altLang="en-US" sz="900" dirty="0">
                <a:latin typeface="Meiryo UI" panose="020B0604030504040204" pitchFamily="50" charset="-128"/>
                <a:ea typeface="Meiryo UI" panose="020B0604030504040204" pitchFamily="50" charset="-128"/>
              </a:rPr>
              <a:t>や、</a:t>
            </a:r>
            <a:r>
              <a:rPr lang="ja-JP" altLang="en-US" sz="900" dirty="0">
                <a:highlight>
                  <a:srgbClr val="FFFF00"/>
                </a:highlight>
                <a:latin typeface="Meiryo UI" panose="020B0604030504040204" pitchFamily="50" charset="-128"/>
                <a:ea typeface="Meiryo UI" panose="020B0604030504040204" pitchFamily="50" charset="-128"/>
              </a:rPr>
              <a:t>飲酒している状態により介護保険サービス利用の意思確認ができなかったり</a:t>
            </a:r>
            <a:r>
              <a:rPr lang="ja-JP" altLang="en-US" sz="900" dirty="0">
                <a:latin typeface="Meiryo UI" panose="020B0604030504040204" pitchFamily="50" charset="-128"/>
                <a:ea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rPr>
              <a:t>拒否や暴言などによりサービスが提供できなかったりする</a:t>
            </a:r>
            <a:r>
              <a:rPr lang="ja-JP" altLang="en-US" sz="900" dirty="0">
                <a:latin typeface="Meiryo UI" panose="020B0604030504040204" pitchFamily="50" charset="-128"/>
                <a:ea typeface="Meiryo UI" panose="020B0604030504040204" pitchFamily="50" charset="-128"/>
              </a:rPr>
              <a:t>こと</a:t>
            </a:r>
            <a:endParaRPr lang="en-US" altLang="ja-JP" sz="900" dirty="0">
              <a:latin typeface="Meiryo UI" panose="020B0604030504040204" pitchFamily="50" charset="-128"/>
              <a:ea typeface="Meiryo UI" panose="020B0604030504040204" pitchFamily="50" charset="-128"/>
            </a:endParaRPr>
          </a:p>
          <a:p>
            <a:pPr marL="171450" indent="-171450">
              <a:lnSpc>
                <a:spcPts val="1600"/>
              </a:lnSpc>
              <a:buFont typeface="Meiryo UI" panose="020B0604030504040204" pitchFamily="50" charset="-128"/>
              <a:buChar char="○"/>
            </a:pPr>
            <a:r>
              <a:rPr lang="ja-JP" altLang="en-US" sz="900" dirty="0">
                <a:highlight>
                  <a:srgbClr val="FFFF00"/>
                </a:highlight>
                <a:latin typeface="Meiryo UI" panose="020B0604030504040204" pitchFamily="50" charset="-128"/>
                <a:ea typeface="Meiryo UI" panose="020B0604030504040204" pitchFamily="50" charset="-128"/>
              </a:rPr>
              <a:t>支援機関等に治療や断酒への本人の意欲の乏しさを理由に関わってもらえないこと</a:t>
            </a:r>
            <a:r>
              <a:rPr lang="ja-JP" altLang="en-US" sz="900" dirty="0">
                <a:latin typeface="Meiryo UI" panose="020B0604030504040204" pitchFamily="50" charset="-128"/>
                <a:ea typeface="Meiryo UI" panose="020B0604030504040204" pitchFamily="50" charset="-128"/>
              </a:rPr>
              <a:t>や、</a:t>
            </a:r>
            <a:r>
              <a:rPr lang="ja-JP" altLang="en-US" sz="900" dirty="0">
                <a:highlight>
                  <a:srgbClr val="FFFF00"/>
                </a:highlight>
                <a:latin typeface="Meiryo UI" panose="020B0604030504040204" pitchFamily="50" charset="-128"/>
                <a:ea typeface="Meiryo UI" panose="020B0604030504040204" pitchFamily="50" charset="-128"/>
              </a:rPr>
              <a:t>主治医が「少しくらい飲んでもよい」と言うなど、理解や協力がないこと</a:t>
            </a:r>
            <a:endParaRPr lang="en-US" altLang="ja-JP" sz="900" dirty="0">
              <a:highlight>
                <a:srgbClr val="FFFF00"/>
              </a:highlight>
              <a:latin typeface="Meiryo UI" panose="020B0604030504040204" pitchFamily="50" charset="-128"/>
              <a:ea typeface="Meiryo UI" panose="020B0604030504040204" pitchFamily="50" charset="-128"/>
            </a:endParaRPr>
          </a:p>
          <a:p>
            <a:pPr marL="171450" indent="-171450">
              <a:lnSpc>
                <a:spcPts val="1600"/>
              </a:lnSpc>
              <a:buFont typeface="Meiryo UI" panose="020B0604030504040204" pitchFamily="50" charset="-128"/>
              <a:buChar char="○"/>
            </a:pPr>
            <a:r>
              <a:rPr lang="ja-JP" altLang="en-US" sz="900" dirty="0">
                <a:highlight>
                  <a:srgbClr val="FFFF00"/>
                </a:highlight>
                <a:latin typeface="Meiryo UI" panose="020B0604030504040204" pitchFamily="50" charset="-128"/>
                <a:ea typeface="Meiryo UI" panose="020B0604030504040204" pitchFamily="50" charset="-128"/>
              </a:rPr>
              <a:t>様々な関係機関との連携</a:t>
            </a:r>
            <a:r>
              <a:rPr lang="ja-JP" altLang="en-US" sz="900" dirty="0">
                <a:latin typeface="Meiryo UI" panose="020B0604030504040204" pitchFamily="50" charset="-128"/>
                <a:ea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rPr>
              <a:t>周囲からの「何とかしてほしい」という要望への対応</a:t>
            </a:r>
            <a:r>
              <a:rPr lang="ja-JP" altLang="en-US" sz="900" dirty="0">
                <a:latin typeface="Meiryo UI" panose="020B0604030504040204" pitchFamily="50" charset="-128"/>
                <a:ea typeface="Meiryo UI" panose="020B0604030504040204" pitchFamily="50" charset="-128"/>
              </a:rPr>
              <a:t>など、</a:t>
            </a:r>
            <a:r>
              <a:rPr lang="ja-JP" altLang="en-US" sz="900" dirty="0">
                <a:highlight>
                  <a:srgbClr val="FFFF00"/>
                </a:highlight>
                <a:latin typeface="Meiryo UI" panose="020B0604030504040204" pitchFamily="50" charset="-128"/>
                <a:ea typeface="Meiryo UI" panose="020B0604030504040204" pitchFamily="50" charset="-128"/>
              </a:rPr>
              <a:t>求められる役割の大きさに難しさを感じていること</a:t>
            </a:r>
            <a:endParaRPr lang="en-US" altLang="ja-JP" sz="900" dirty="0">
              <a:highlight>
                <a:srgbClr val="FFFF00"/>
              </a:highlight>
              <a:latin typeface="Meiryo UI" panose="020B0604030504040204" pitchFamily="50" charset="-128"/>
              <a:ea typeface="Meiryo UI" panose="020B0604030504040204" pitchFamily="50" charset="-128"/>
            </a:endParaRPr>
          </a:p>
        </p:txBody>
      </p:sp>
      <p:sp>
        <p:nvSpPr>
          <p:cNvPr id="21" name="角丸四角形 9">
            <a:extLst>
              <a:ext uri="{FF2B5EF4-FFF2-40B4-BE49-F238E27FC236}">
                <a16:creationId xmlns:a16="http://schemas.microsoft.com/office/drawing/2014/main" id="{6AAAB34C-8788-4E31-9209-F5EBE2BD9157}"/>
              </a:ext>
            </a:extLst>
          </p:cNvPr>
          <p:cNvSpPr/>
          <p:nvPr/>
        </p:nvSpPr>
        <p:spPr>
          <a:xfrm>
            <a:off x="56456" y="584667"/>
            <a:ext cx="4392488" cy="2747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調査結果</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　高齢者の飲酒問題で困っていることについて</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続き</a:t>
            </a:r>
            <a:r>
              <a:rPr lang="en-US" altLang="ja-JP" sz="1100" dirty="0">
                <a:latin typeface="Meiryo UI" panose="020B0604030504040204" pitchFamily="50" charset="-128"/>
                <a:ea typeface="Meiryo UI" panose="020B0604030504040204" pitchFamily="50" charset="-128"/>
              </a:rPr>
              <a:t>)</a:t>
            </a:r>
            <a:endParaRPr kumimoji="1" lang="en-US" altLang="ja-JP" sz="13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C4DE8194-5FE7-4157-9956-1BAC9D95D72E}"/>
              </a:ext>
            </a:extLst>
          </p:cNvPr>
          <p:cNvSpPr/>
          <p:nvPr/>
        </p:nvSpPr>
        <p:spPr>
          <a:xfrm>
            <a:off x="5025009" y="820160"/>
            <a:ext cx="4690772" cy="3256912"/>
          </a:xfrm>
          <a:prstGeom prst="rect">
            <a:avLst/>
          </a:prstGeom>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endParaRPr lang="en-US" altLang="ja-JP" sz="700" b="1"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飲酒問題のある高齢者への支援は困難さを伴うが、好事例も多く記載されていた。</a:t>
            </a: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以下はそれらの事例のポイント。</a:t>
            </a:r>
            <a:endParaRPr lang="en-US" altLang="ja-JP" sz="900" dirty="0">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支援者が本人や家族と関りを続けること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関係機関が一緒に関わり連携を重ねること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本人の思いやペースに合わせて対応すること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最初から断酒を切り出すのではなく、本人の興味・関心のあることから良好な関係を築くこと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介護保険サービスの導入で飲酒の機会を減らすこと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可能な範囲で家族の理解や協力を得ること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主治医に飲酒問題への対応で協力してもらうこと</a:t>
            </a:r>
          </a:p>
          <a:p>
            <a:pPr marL="171450" indent="-171450">
              <a:lnSpc>
                <a:spcPts val="1600"/>
              </a:lnSpc>
              <a:buFont typeface="Arial" panose="020B0604020202020204" pitchFamily="34" charset="0"/>
              <a:buChar char="•"/>
            </a:pPr>
            <a:r>
              <a:rPr lang="ja-JP" altLang="en-US" sz="900" dirty="0">
                <a:latin typeface="Meiryo UI" panose="020B0604030504040204" pitchFamily="50" charset="-128"/>
                <a:ea typeface="Meiryo UI" panose="020B0604030504040204" pitchFamily="50" charset="-128"/>
              </a:rPr>
              <a:t>事前に緊急時の対応方法を決めておくこと</a:t>
            </a:r>
            <a:endParaRPr lang="en-US" altLang="ja-JP" sz="900" dirty="0">
              <a:latin typeface="Meiryo UI" panose="020B0604030504040204" pitchFamily="50" charset="-128"/>
              <a:ea typeface="Meiryo UI" panose="020B0604030504040204" pitchFamily="50" charset="-128"/>
            </a:endParaRPr>
          </a:p>
          <a:p>
            <a:pPr>
              <a:lnSpc>
                <a:spcPts val="1600"/>
              </a:lnSpc>
            </a:pPr>
            <a:endParaRPr lang="en-US" altLang="ja-JP" sz="900" dirty="0">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rPr>
              <a:t>　介護現場の支援者が、本人の思いやペースにあわせて関わり続けることで良好な関係を築き、</a:t>
            </a:r>
            <a:endParaRPr lang="en-US" altLang="ja-JP" sz="900" dirty="0">
              <a:highlight>
                <a:srgbClr val="FFFF00"/>
              </a:highlight>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a:t>
            </a:r>
            <a:r>
              <a:rPr lang="ja-JP" altLang="en-US" sz="900" dirty="0">
                <a:highlight>
                  <a:srgbClr val="FFFF00"/>
                </a:highlight>
                <a:latin typeface="Meiryo UI" panose="020B0604030504040204" pitchFamily="50" charset="-128"/>
                <a:ea typeface="Meiryo UI" panose="020B0604030504040204" pitchFamily="50" charset="-128"/>
              </a:rPr>
              <a:t>介護保険サービスも利用しながら、関係機関と連携して解決方法を一緒に検討していくことが重要</a:t>
            </a:r>
            <a:endParaRPr lang="en-US" altLang="ja-JP" sz="900" dirty="0">
              <a:highlight>
                <a:srgbClr val="FFFF00"/>
              </a:highlight>
              <a:latin typeface="Meiryo UI" panose="020B0604030504040204" pitchFamily="50" charset="-128"/>
              <a:ea typeface="Meiryo UI" panose="020B0604030504040204" pitchFamily="50" charset="-128"/>
            </a:endParaRPr>
          </a:p>
          <a:p>
            <a:pPr>
              <a:lnSpc>
                <a:spcPts val="1600"/>
              </a:lnSpc>
            </a:pPr>
            <a:r>
              <a:rPr lang="ja-JP" altLang="en-US" sz="900" dirty="0">
                <a:latin typeface="Meiryo UI" panose="020B0604030504040204" pitchFamily="50" charset="-128"/>
                <a:ea typeface="Meiryo UI" panose="020B0604030504040204" pitchFamily="50" charset="-128"/>
              </a:rPr>
              <a:t>　であることがうかがえる。</a:t>
            </a:r>
            <a:endParaRPr lang="en-US" altLang="ja-JP" sz="900" dirty="0">
              <a:latin typeface="Meiryo UI" panose="020B0604030504040204" pitchFamily="50" charset="-128"/>
              <a:ea typeface="Meiryo UI" panose="020B0604030504040204" pitchFamily="50" charset="-128"/>
            </a:endParaRPr>
          </a:p>
        </p:txBody>
      </p:sp>
      <p:sp>
        <p:nvSpPr>
          <p:cNvPr id="11" name="角丸四角形 9">
            <a:extLst>
              <a:ext uri="{FF2B5EF4-FFF2-40B4-BE49-F238E27FC236}">
                <a16:creationId xmlns:a16="http://schemas.microsoft.com/office/drawing/2014/main" id="{822271DE-5AD2-40DB-BD49-079035D1D8D3}"/>
              </a:ext>
            </a:extLst>
          </p:cNvPr>
          <p:cNvSpPr/>
          <p:nvPr/>
        </p:nvSpPr>
        <p:spPr>
          <a:xfrm>
            <a:off x="5014756" y="586773"/>
            <a:ext cx="4690771" cy="2747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調査結果</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　飲酒問題のある高齢者への支援でうまくいった経験</a:t>
            </a:r>
            <a:endParaRPr kumimoji="1" lang="en-US" altLang="ja-JP" sz="13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249ABC5B-B418-4762-8C7D-0AF2D7FB0FD9}"/>
              </a:ext>
            </a:extLst>
          </p:cNvPr>
          <p:cNvSpPr/>
          <p:nvPr/>
        </p:nvSpPr>
        <p:spPr>
          <a:xfrm>
            <a:off x="56457" y="4221089"/>
            <a:ext cx="5003014" cy="2520279"/>
          </a:xfrm>
          <a:prstGeom prst="rect">
            <a:avLst/>
          </a:prstGeom>
          <a:solidFill>
            <a:schemeClr val="accent1">
              <a:lumMod val="20000"/>
              <a:lumOff val="8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nSpc>
                <a:spcPts val="1400"/>
              </a:lnSpc>
            </a:pPr>
            <a:endParaRPr lang="en-US" altLang="ja-JP" sz="1050" b="1" dirty="0">
              <a:latin typeface="Meiryo UI" panose="020B0604030504040204" pitchFamily="50" charset="-128"/>
              <a:ea typeface="Meiryo UI" panose="020B0604030504040204" pitchFamily="50" charset="-128"/>
            </a:endParaRPr>
          </a:p>
          <a:p>
            <a:pPr>
              <a:lnSpc>
                <a:spcPts val="1400"/>
              </a:lnSpc>
            </a:pPr>
            <a:r>
              <a:rPr lang="ja-JP" altLang="en-US" sz="900" dirty="0">
                <a:latin typeface="Meiryo UI" panose="020B0604030504040204" pitchFamily="50" charset="-128"/>
                <a:ea typeface="Meiryo UI" panose="020B0604030504040204" pitchFamily="50" charset="-128"/>
              </a:rPr>
              <a:t>飲酒問題のある高齢者への支援では、</a:t>
            </a:r>
            <a:endParaRPr lang="en-US" altLang="ja-JP" sz="900"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高齢者の飲酒問題やアルコール依存症についての知識や理解</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問題行動の見立て</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本人や家族への声掛けや介入などの具体的な支援方法</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本人の否認や拒否などをはじめとする多岐にわたる問題への対応</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家族への支援</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専門の支援機関との連携</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介護保険サービスの利用</a:t>
            </a:r>
            <a:endParaRPr lang="en-US" altLang="ja-JP" sz="900" b="1" dirty="0">
              <a:latin typeface="Meiryo UI" panose="020B0604030504040204" pitchFamily="50" charset="-128"/>
              <a:ea typeface="Meiryo UI" panose="020B0604030504040204" pitchFamily="50" charset="-128"/>
            </a:endParaRPr>
          </a:p>
          <a:p>
            <a:pPr>
              <a:lnSpc>
                <a:spcPts val="1400"/>
              </a:lnSpc>
            </a:pPr>
            <a:r>
              <a:rPr lang="ja-JP" altLang="en-US" sz="900" b="1" dirty="0">
                <a:latin typeface="Meiryo UI" panose="020B0604030504040204" pitchFamily="50" charset="-128"/>
                <a:ea typeface="Meiryo UI" panose="020B0604030504040204" pitchFamily="50" charset="-128"/>
              </a:rPr>
              <a:t>　　・　主治医との</a:t>
            </a:r>
            <a:r>
              <a:rPr lang="ja-JP" altLang="en-US" sz="900" b="1" dirty="0" smtClean="0">
                <a:latin typeface="Meiryo UI" panose="020B0604030504040204" pitchFamily="50" charset="-128"/>
                <a:ea typeface="Meiryo UI" panose="020B0604030504040204" pitchFamily="50" charset="-128"/>
              </a:rPr>
              <a:t>連携</a:t>
            </a:r>
            <a:endParaRPr lang="en-US" altLang="ja-JP" sz="900" b="1" dirty="0" smtClean="0">
              <a:latin typeface="Meiryo UI" panose="020B0604030504040204" pitchFamily="50" charset="-128"/>
              <a:ea typeface="Meiryo UI" panose="020B0604030504040204" pitchFamily="50" charset="-128"/>
            </a:endParaRPr>
          </a:p>
          <a:p>
            <a:pPr>
              <a:lnSpc>
                <a:spcPts val="1400"/>
              </a:lnSpc>
            </a:pPr>
            <a:r>
              <a:rPr lang="ja-JP" altLang="en-US" sz="900" dirty="0" smtClean="0">
                <a:latin typeface="Meiryo UI" panose="020B0604030504040204" pitchFamily="50" charset="-128"/>
                <a:ea typeface="Meiryo UI" panose="020B0604030504040204" pitchFamily="50" charset="-128"/>
              </a:rPr>
              <a:t>などがポイントになると考えられた。</a:t>
            </a:r>
            <a:endParaRPr lang="en-US" altLang="ja-JP" sz="900" dirty="0" smtClean="0">
              <a:latin typeface="Meiryo UI" panose="020B0604030504040204" pitchFamily="50" charset="-128"/>
              <a:ea typeface="Meiryo UI" panose="020B0604030504040204" pitchFamily="50" charset="-128"/>
            </a:endParaRPr>
          </a:p>
          <a:p>
            <a:pPr>
              <a:lnSpc>
                <a:spcPts val="1400"/>
              </a:lnSpc>
            </a:pPr>
            <a:r>
              <a:rPr lang="ja-JP" altLang="en-US" sz="900" b="1"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さらに、以上の</a:t>
            </a:r>
            <a:r>
              <a:rPr lang="ja-JP" altLang="en-US" sz="900" dirty="0">
                <a:latin typeface="Meiryo UI" panose="020B0604030504040204" pitchFamily="50" charset="-128"/>
                <a:ea typeface="Meiryo UI" panose="020B0604030504040204" pitchFamily="50" charset="-128"/>
              </a:rPr>
              <a:t>ポイント</a:t>
            </a:r>
            <a:r>
              <a:rPr lang="ja-JP" altLang="en-US" sz="900" dirty="0" smtClean="0">
                <a:latin typeface="Meiryo UI" panose="020B0604030504040204" pitchFamily="50" charset="-128"/>
                <a:ea typeface="Meiryo UI" panose="020B0604030504040204" pitchFamily="50" charset="-128"/>
              </a:rPr>
              <a:t>を踏まえた</a:t>
            </a:r>
            <a:r>
              <a:rPr lang="ja-JP" altLang="en-US" sz="900" dirty="0">
                <a:latin typeface="Meiryo UI" panose="020B0604030504040204" pitchFamily="50" charset="-128"/>
                <a:ea typeface="Meiryo UI" panose="020B0604030504040204" pitchFamily="50" charset="-128"/>
              </a:rPr>
              <a:t>上</a:t>
            </a:r>
            <a:r>
              <a:rPr lang="ja-JP" altLang="en-US" sz="900" dirty="0" smtClean="0">
                <a:latin typeface="Meiryo UI" panose="020B0604030504040204" pitchFamily="50" charset="-128"/>
                <a:ea typeface="Meiryo UI" panose="020B0604030504040204" pitchFamily="50" charset="-128"/>
              </a:rPr>
              <a:t>で、</a:t>
            </a:r>
            <a:r>
              <a:rPr lang="ja-JP" altLang="en-US" sz="900" b="1" dirty="0" smtClean="0">
                <a:latin typeface="Meiryo UI" panose="020B0604030504040204" pitchFamily="50" charset="-128"/>
                <a:ea typeface="Meiryo UI" panose="020B0604030504040204" pitchFamily="50" charset="-128"/>
              </a:rPr>
              <a:t>「関係機関がどのような役割を担い、依存症</a:t>
            </a:r>
            <a:r>
              <a:rPr lang="ja-JP" altLang="en-US" sz="900" b="1" dirty="0">
                <a:latin typeface="Meiryo UI" panose="020B0604030504040204" pitchFamily="50" charset="-128"/>
                <a:ea typeface="Meiryo UI" panose="020B0604030504040204" pitchFamily="50" charset="-128"/>
              </a:rPr>
              <a:t>専門の相談機関や医療機関</a:t>
            </a:r>
            <a:r>
              <a:rPr lang="ja-JP" altLang="en-US" sz="900" b="1" dirty="0" smtClean="0">
                <a:latin typeface="Meiryo UI" panose="020B0604030504040204" pitchFamily="50" charset="-128"/>
                <a:ea typeface="Meiryo UI" panose="020B0604030504040204" pitchFamily="50" charset="-128"/>
              </a:rPr>
              <a:t>がどのタイミングでどのように介護現場に関わることができるか」</a:t>
            </a:r>
            <a:r>
              <a:rPr lang="ja-JP" altLang="en-US" sz="900" dirty="0" smtClean="0">
                <a:latin typeface="Meiryo UI" panose="020B0604030504040204" pitchFamily="50" charset="-128"/>
                <a:ea typeface="Meiryo UI" panose="020B0604030504040204" pitchFamily="50" charset="-128"/>
              </a:rPr>
              <a:t>が重要なポイントになると考える。</a:t>
            </a:r>
            <a:endParaRPr lang="en-US" altLang="ja-JP" sz="900" dirty="0" smtClean="0">
              <a:latin typeface="Meiryo UI" panose="020B0604030504040204" pitchFamily="50" charset="-128"/>
              <a:ea typeface="Meiryo UI" panose="020B0604030504040204" pitchFamily="50" charset="-128"/>
            </a:endParaRPr>
          </a:p>
        </p:txBody>
      </p:sp>
      <p:sp>
        <p:nvSpPr>
          <p:cNvPr id="14" name="角丸四角形 18">
            <a:extLst>
              <a:ext uri="{FF2B5EF4-FFF2-40B4-BE49-F238E27FC236}">
                <a16:creationId xmlns:a16="http://schemas.microsoft.com/office/drawing/2014/main" id="{DF84E7FB-C1CE-49C7-9277-0A01849DF62E}"/>
              </a:ext>
            </a:extLst>
          </p:cNvPr>
          <p:cNvSpPr/>
          <p:nvPr/>
        </p:nvSpPr>
        <p:spPr>
          <a:xfrm>
            <a:off x="63752" y="4175565"/>
            <a:ext cx="893840" cy="21814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lnSpc>
                <a:spcPts val="1700"/>
              </a:lnSpc>
            </a:pPr>
            <a:r>
              <a:rPr kumimoji="1" lang="ja-JP" altLang="en-US" sz="1300" dirty="0">
                <a:latin typeface="Meiryo UI" panose="020B0604030504040204" pitchFamily="50" charset="-128"/>
                <a:ea typeface="Meiryo UI" panose="020B0604030504040204" pitchFamily="50" charset="-128"/>
              </a:rPr>
              <a:t>まとめ</a:t>
            </a:r>
            <a:endParaRPr kumimoji="1" lang="en-US" altLang="ja-JP" sz="13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BF27C300-F621-4380-834F-4187B093334D}"/>
              </a:ext>
            </a:extLst>
          </p:cNvPr>
          <p:cNvSpPr/>
          <p:nvPr/>
        </p:nvSpPr>
        <p:spPr>
          <a:xfrm>
            <a:off x="5395302" y="4393711"/>
            <a:ext cx="4320479" cy="2307642"/>
          </a:xfrm>
          <a:prstGeom prst="rect">
            <a:avLst/>
          </a:prstGeom>
          <a:ln w="44450" cmpd="dbl"/>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t"/>
          <a:lstStyle/>
          <a:p>
            <a:endParaRPr lang="en-US" altLang="ja-JP" sz="1100" b="1" dirty="0">
              <a:latin typeface="Meiryo UI" panose="020B0604030504040204" pitchFamily="50" charset="-128"/>
              <a:ea typeface="Meiryo UI" panose="020B0604030504040204" pitchFamily="50" charset="-128"/>
            </a:endParaRPr>
          </a:p>
          <a:p>
            <a:pPr marL="171450" indent="-171450">
              <a:lnSpc>
                <a:spcPts val="1700"/>
              </a:lnSpc>
              <a:buFont typeface="Meiryo UI" panose="020B0604030504040204" pitchFamily="50" charset="-128"/>
              <a:buChar char="○"/>
            </a:pPr>
            <a:r>
              <a:rPr lang="ja-JP" altLang="en-US" sz="1200" b="1" dirty="0">
                <a:latin typeface="Meiryo UI" panose="020B0604030504040204" pitchFamily="50" charset="-128"/>
                <a:ea typeface="Meiryo UI" panose="020B0604030504040204" pitchFamily="50" charset="-128"/>
              </a:rPr>
              <a:t>今回の調査で得られた結果を活用して、高齢者の飲酒問題への啓発資材を作成</a:t>
            </a:r>
            <a:r>
              <a:rPr lang="ja-JP" altLang="en-US" sz="1200" b="1" dirty="0" smtClean="0">
                <a:latin typeface="Meiryo UI" panose="020B0604030504040204" pitchFamily="50" charset="-128"/>
                <a:ea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endParaRPr>
          </a:p>
          <a:p>
            <a:pPr>
              <a:lnSpc>
                <a:spcPts val="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Meiryo UI" panose="020B0604030504040204" pitchFamily="50" charset="-128"/>
              <a:buChar char="○"/>
            </a:pPr>
            <a:r>
              <a:rPr lang="ja-JP" altLang="en-US" sz="1200" b="1" dirty="0">
                <a:latin typeface="Meiryo UI" panose="020B0604030504040204" pitchFamily="50" charset="-128"/>
                <a:ea typeface="Meiryo UI" panose="020B0604030504040204" pitchFamily="50" charset="-128"/>
              </a:rPr>
              <a:t>内容については、大阪府依存症関連機関連携会議アルコール健康障がい対策部会（</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）等で意見を得ながらより効果的なものとしていく。</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050" b="1"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アルコール健康障がいに関連する、医療・福祉・自助グループ・回復施設・</a:t>
            </a:r>
            <a:endParaRPr lang="en-US" altLang="ja-JP" sz="1000" dirty="0">
              <a:latin typeface="Meiryo UI" panose="020B0604030504040204" pitchFamily="50" charset="-128"/>
              <a:ea typeface="Meiryo UI" panose="020B0604030504040204" pitchFamily="50" charset="-128"/>
            </a:endParaRPr>
          </a:p>
          <a:p>
            <a:pPr>
              <a:lnSpc>
                <a:spcPts val="1700"/>
              </a:lnSpc>
            </a:pPr>
            <a:r>
              <a:rPr lang="ja-JP" altLang="en-US" sz="1000" dirty="0">
                <a:latin typeface="Meiryo UI" panose="020B0604030504040204" pitchFamily="50" charset="-128"/>
                <a:ea typeface="Meiryo UI" panose="020B0604030504040204" pitchFamily="50" charset="-128"/>
              </a:rPr>
              <a:t>　　　　業界・行政等の機関・団体で</a:t>
            </a:r>
            <a:r>
              <a:rPr lang="ja-JP" altLang="en-US" sz="1000" dirty="0" smtClean="0">
                <a:latin typeface="Meiryo UI" panose="020B0604030504040204" pitchFamily="50" charset="-128"/>
                <a:ea typeface="Meiryo UI" panose="020B0604030504040204" pitchFamily="50" charset="-128"/>
              </a:rPr>
              <a:t>構成</a:t>
            </a:r>
            <a:endParaRPr lang="en-US" altLang="ja-JP" sz="1000" dirty="0" smtClean="0">
              <a:latin typeface="Meiryo UI" panose="020B0604030504040204" pitchFamily="50" charset="-128"/>
              <a:ea typeface="Meiryo UI" panose="020B0604030504040204" pitchFamily="50" charset="-128"/>
            </a:endParaRPr>
          </a:p>
          <a:p>
            <a:pPr>
              <a:lnSpc>
                <a:spcPts val="700"/>
              </a:lnSpc>
            </a:pPr>
            <a:endParaRPr lang="en-US" altLang="ja-JP" sz="1000" dirty="0">
              <a:latin typeface="Meiryo UI" panose="020B0604030504040204" pitchFamily="50" charset="-128"/>
              <a:ea typeface="Meiryo UI" panose="020B0604030504040204" pitchFamily="50" charset="-128"/>
            </a:endParaRPr>
          </a:p>
          <a:p>
            <a:pPr marL="171450" indent="-171450">
              <a:lnSpc>
                <a:spcPts val="1700"/>
              </a:lnSpc>
              <a:buFont typeface="Meiryo UI" panose="020B0604030504040204" pitchFamily="50" charset="-128"/>
              <a:buChar char="○"/>
            </a:pPr>
            <a:r>
              <a:rPr lang="ja-JP" altLang="en-US" sz="1200" b="1" dirty="0">
                <a:latin typeface="Meiryo UI" panose="020B0604030504040204" pitchFamily="50" charset="-128"/>
                <a:ea typeface="Meiryo UI" panose="020B0604030504040204" pitchFamily="50" charset="-128"/>
              </a:rPr>
              <a:t>作成後は、関係する機関や団体等に周知を行う予定。</a:t>
            </a:r>
            <a:endParaRPr lang="en-US" altLang="ja-JP" sz="1200" b="1"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p:txBody>
      </p:sp>
      <p:sp>
        <p:nvSpPr>
          <p:cNvPr id="15" name="角丸四角形 18">
            <a:extLst>
              <a:ext uri="{FF2B5EF4-FFF2-40B4-BE49-F238E27FC236}">
                <a16:creationId xmlns:a16="http://schemas.microsoft.com/office/drawing/2014/main" id="{9D98C110-1457-4A9E-8A22-DD180E8B7AEE}"/>
              </a:ext>
            </a:extLst>
          </p:cNvPr>
          <p:cNvSpPr/>
          <p:nvPr/>
        </p:nvSpPr>
        <p:spPr>
          <a:xfrm>
            <a:off x="5346773" y="4156592"/>
            <a:ext cx="1080120" cy="30773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lnSpc>
                <a:spcPts val="1700"/>
              </a:lnSpc>
            </a:pPr>
            <a:r>
              <a:rPr kumimoji="1" lang="ja-JP" altLang="en-US" sz="1300" dirty="0">
                <a:latin typeface="Meiryo UI" panose="020B0604030504040204" pitchFamily="50" charset="-128"/>
                <a:ea typeface="Meiryo UI" panose="020B0604030504040204" pitchFamily="50" charset="-128"/>
              </a:rPr>
              <a:t>今後の方策</a:t>
            </a:r>
            <a:endParaRPr kumimoji="1" lang="en-US" altLang="ja-JP" sz="1300" dirty="0">
              <a:latin typeface="Meiryo UI" panose="020B0604030504040204" pitchFamily="50" charset="-128"/>
              <a:ea typeface="Meiryo UI" panose="020B0604030504040204" pitchFamily="50" charset="-128"/>
            </a:endParaRPr>
          </a:p>
        </p:txBody>
      </p:sp>
      <p:sp>
        <p:nvSpPr>
          <p:cNvPr id="2" name="二等辺三角形 1">
            <a:extLst>
              <a:ext uri="{FF2B5EF4-FFF2-40B4-BE49-F238E27FC236}">
                <a16:creationId xmlns:a16="http://schemas.microsoft.com/office/drawing/2014/main" id="{AFFC2FDC-AA5C-45C4-947D-9D83488E7A2B}"/>
              </a:ext>
            </a:extLst>
          </p:cNvPr>
          <p:cNvSpPr/>
          <p:nvPr/>
        </p:nvSpPr>
        <p:spPr>
          <a:xfrm rot="5400000">
            <a:off x="4879075" y="5231116"/>
            <a:ext cx="696623" cy="260744"/>
          </a:xfrm>
          <a:prstGeom prst="triangl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0662994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ags/tag2.xml><?xml version="1.0" encoding="utf-8"?>
<p:tagLst xmlns:a="http://schemas.openxmlformats.org/drawingml/2006/main" xmlns:r="http://schemas.openxmlformats.org/officeDocument/2006/relationships" xmlns:p="http://schemas.openxmlformats.org/presentationml/2006/main">
  <p:tag name="ARS_KEYPADPARA_OPTIONMODE" val="0"/>
  <p:tag name="ARS_RESPONSEPARA_NAMEMODE" val="1"/>
  <p:tag name="ARS_RESPONSEPARA_CANVOTE" val="cvAll"/>
  <p:tag name="ARS_RESPONSETYPE" val="None"/>
  <p:tag name="ARS_KEYPADPARA_MODIFY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ags/tag3.xml><?xml version="1.0" encoding="utf-8"?>
<p:tagLst xmlns:a="http://schemas.openxmlformats.org/drawingml/2006/main" xmlns:r="http://schemas.openxmlformats.org/officeDocument/2006/relationships" xmlns:p="http://schemas.openxmlformats.org/presentationml/2006/main">
  <p:tag name="ARS_KEYPADPARA_OPTIONMODE" val="0"/>
  <p:tag name="ARS_RESPONSEPARA_NAMEMODE" val="1"/>
  <p:tag name="ARS_RESPONSEPARA_CANVOTE" val="cvAll"/>
  <p:tag name="ARS_RESPONSETYPE" val="None"/>
  <p:tag name="ARS_KEYPADPARA_MODIFYMODE" val="0"/>
  <p:tag name="ARS_CHARTPARA_DATAFORMAT" val="ltNumberValue"/>
  <p:tag name="ARS_CHARTPARA_SHOWTIME" val="csStop"/>
  <p:tag name="ARS_CHARTPARA_DATAPERCENTBASE" val="crResponse"/>
  <p:tag name="ARS_CHARTPARA_RELATEMODE" val="crNone"/>
  <p:tag name="ARS_CHARTPARA_RELATESLIDE" val="0"/>
  <p:tag name="ARS_CHARTPARA_SHOW3D" val="0"/>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1872</Words>
  <Application>Microsoft Office PowerPoint</Application>
  <PresentationFormat>A4 210 x 297 mm</PresentationFormat>
  <Paragraphs>94</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2021-06-25T05:49:38Z</dcterms:created>
  <dcterms:modified xsi:type="dcterms:W3CDTF">2021-06-29T00:10:54Z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