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5"/>
  </p:notesMasterIdLst>
  <p:sldIdLst>
    <p:sldId id="375" r:id="rId2"/>
    <p:sldId id="376" r:id="rId3"/>
    <p:sldId id="377"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E1AF33EA-464E-423B-8804-271069148479}">
          <p14:sldIdLst>
            <p14:sldId id="375"/>
            <p14:sldId id="376"/>
            <p14:sldId id="377"/>
          </p14:sldIdLst>
        </p14:section>
      </p14:sectionLst>
    </p:ext>
    <p:ext uri="{EFAFB233-063F-42B5-8137-9DF3F51BA10A}">
      <p15:sldGuideLst xmlns:p15="http://schemas.microsoft.com/office/powerpoint/2012/main">
        <p15:guide id="1" orient="horz" pos="4042" userDrawn="1">
          <p15:clr>
            <a:srgbClr val="A4A3A4"/>
          </p15:clr>
        </p15:guide>
        <p15:guide id="2" pos="2177" userDrawn="1">
          <p15:clr>
            <a:srgbClr val="A4A3A4"/>
          </p15:clr>
        </p15:guide>
        <p15:guide id="3" orient="horz" pos="459" userDrawn="1">
          <p15:clr>
            <a:srgbClr val="A4A3A4"/>
          </p15:clr>
        </p15:guide>
        <p15:guide id="4" orient="horz" pos="1026" userDrawn="1">
          <p15:clr>
            <a:srgbClr val="A4A3A4"/>
          </p15:clr>
        </p15:guide>
        <p15:guide id="5" orient="horz" pos="1342" userDrawn="1">
          <p15:clr>
            <a:srgbClr val="A4A3A4"/>
          </p15:clr>
        </p15:guide>
        <p15:guide id="6" orient="horz" pos="2069" userDrawn="1">
          <p15:clr>
            <a:srgbClr val="A4A3A4"/>
          </p15:clr>
        </p15:guide>
        <p15:guide id="7" orient="horz" pos="2494" userDrawn="1">
          <p15:clr>
            <a:srgbClr val="A4A3A4"/>
          </p15:clr>
        </p15:guide>
        <p15:guide id="8" orient="horz" pos="2544" userDrawn="1">
          <p15:clr>
            <a:srgbClr val="A4A3A4"/>
          </p15:clr>
        </p15:guide>
        <p15:guide id="9" pos="43" userDrawn="1">
          <p15:clr>
            <a:srgbClr val="A4A3A4"/>
          </p15:clr>
        </p15:guide>
        <p15:guide id="12" pos="1950" userDrawn="1">
          <p15:clr>
            <a:srgbClr val="A4A3A4"/>
          </p15:clr>
        </p15:guide>
        <p15:guide id="16" pos="796" userDrawn="1">
          <p15:clr>
            <a:srgbClr val="A4A3A4"/>
          </p15:clr>
        </p15:guide>
        <p15:guide id="17" orient="horz" pos="2432" userDrawn="1">
          <p15:clr>
            <a:srgbClr val="A4A3A4"/>
          </p15:clr>
        </p15:guide>
        <p15:guide id="18" pos="5750" userDrawn="1">
          <p15:clr>
            <a:srgbClr val="A4A3A4"/>
          </p15:clr>
        </p15:guide>
        <p15:guide id="19" pos="5556" userDrawn="1">
          <p15:clr>
            <a:srgbClr val="A4A3A4"/>
          </p15:clr>
        </p15:guide>
        <p15:guide id="20" orient="horz" pos="822" userDrawn="1">
          <p15:clr>
            <a:srgbClr val="A4A3A4"/>
          </p15:clr>
        </p15:guide>
        <p15:guide id="21" orient="horz" pos="5" userDrawn="1">
          <p15:clr>
            <a:srgbClr val="A4A3A4"/>
          </p15:clr>
        </p15:guide>
        <p15:guide id="23" pos="2857" userDrawn="1">
          <p15:clr>
            <a:srgbClr val="A4A3A4"/>
          </p15:clr>
        </p15:guide>
        <p15:guide id="24" orient="horz" pos="2183" userDrawn="1">
          <p15:clr>
            <a:srgbClr val="A4A3A4"/>
          </p15:clr>
        </p15:guide>
        <p15:guide id="25" pos="3016" userDrawn="1">
          <p15:clr>
            <a:srgbClr val="A4A3A4"/>
          </p15:clr>
        </p15:guide>
        <p15:guide id="26" pos="753" userDrawn="1">
          <p15:clr>
            <a:srgbClr val="A4A3A4"/>
          </p15:clr>
        </p15:guide>
        <p15:guide id="28" pos="1776" userDrawn="1">
          <p15:clr>
            <a:srgbClr val="A4A3A4"/>
          </p15:clr>
        </p15:guide>
        <p15:guide id="29" pos="1995" userDrawn="1">
          <p15:clr>
            <a:srgbClr val="A4A3A4"/>
          </p15:clr>
        </p15:guide>
        <p15:guide id="30" orient="horz" pos="4133" userDrawn="1">
          <p15:clr>
            <a:srgbClr val="A4A3A4"/>
          </p15:clr>
        </p15:guide>
        <p15:guide id="32" orient="horz" pos="2659" userDrawn="1">
          <p15:clr>
            <a:srgbClr val="A4A3A4"/>
          </p15:clr>
        </p15:guide>
        <p15:guide id="33" orient="horz" pos="4305" userDrawn="1">
          <p15:clr>
            <a:srgbClr val="A4A3A4"/>
          </p15:clr>
        </p15:guide>
        <p15:guide id="36" pos="4694" userDrawn="1">
          <p15:clr>
            <a:srgbClr val="A4A3A4"/>
          </p15:clr>
        </p15:guide>
        <p15:guide id="37" orient="horz" pos="3192" userDrawn="1">
          <p15:clr>
            <a:srgbClr val="A4A3A4"/>
          </p15:clr>
        </p15:guide>
        <p15:guide id="38" orient="horz" pos="3974" userDrawn="1">
          <p15:clr>
            <a:srgbClr val="A4A3A4"/>
          </p15:clr>
        </p15:guide>
        <p15:guide id="39" orient="horz" pos="654" userDrawn="1">
          <p15:clr>
            <a:srgbClr val="A4A3A4"/>
          </p15:clr>
        </p15:guide>
        <p15:guide id="40" pos="5488" userDrawn="1">
          <p15:clr>
            <a:srgbClr val="A4A3A4"/>
          </p15:clr>
        </p15:guide>
        <p15:guide id="41" userDrawn="1">
          <p15:clr>
            <a:srgbClr val="A4A3A4"/>
          </p15:clr>
        </p15:guide>
        <p15:guide id="43" pos="385" userDrawn="1">
          <p15:clr>
            <a:srgbClr val="A4A3A4"/>
          </p15:clr>
        </p15:guide>
        <p15:guide id="44" orient="horz" pos="3441" userDrawn="1">
          <p15:clr>
            <a:srgbClr val="A4A3A4"/>
          </p15:clr>
        </p15:guide>
        <p15:guide id="45" pos="1764" userDrawn="1">
          <p15:clr>
            <a:srgbClr val="A4A3A4"/>
          </p15:clr>
        </p15:guide>
        <p15:guide id="46" pos="998" userDrawn="1">
          <p15:clr>
            <a:srgbClr val="A4A3A4"/>
          </p15:clr>
        </p15:guide>
        <p15:guide id="47" pos="1192" userDrawn="1">
          <p15:clr>
            <a:srgbClr val="A4A3A4"/>
          </p15:clr>
        </p15:guide>
        <p15:guide id="48" pos="776" userDrawn="1">
          <p15:clr>
            <a:srgbClr val="A4A3A4"/>
          </p15:clr>
        </p15:guide>
        <p15:guide id="49" orient="horz" pos="3770" userDrawn="1">
          <p15:clr>
            <a:srgbClr val="A4A3A4"/>
          </p15:clr>
        </p15:guide>
        <p15:guide id="50" pos="3392" userDrawn="1">
          <p15:clr>
            <a:srgbClr val="A4A3A4"/>
          </p15:clr>
        </p15:guide>
        <p15:guide id="51" pos="2074" userDrawn="1">
          <p15:clr>
            <a:srgbClr val="A4A3A4"/>
          </p15:clr>
        </p15:guide>
        <p15:guide id="52" orient="horz" pos="2455" userDrawn="1">
          <p15:clr>
            <a:srgbClr val="A4A3A4"/>
          </p15:clr>
        </p15:guide>
        <p15:guide id="53" orient="horz" pos="902" userDrawn="1">
          <p15:clr>
            <a:srgbClr val="A4A3A4"/>
          </p15:clr>
        </p15:guide>
        <p15:guide id="54" orient="horz" pos="994" userDrawn="1">
          <p15:clr>
            <a:srgbClr val="A4A3A4"/>
          </p15:clr>
        </p15:guide>
        <p15:guide id="55" orient="horz" pos="2137" userDrawn="1">
          <p15:clr>
            <a:srgbClr val="A4A3A4"/>
          </p15:clr>
        </p15:guide>
        <p15:guide id="56" pos="4027" userDrawn="1">
          <p15:clr>
            <a:srgbClr val="A4A3A4"/>
          </p15:clr>
        </p15:guide>
        <p15:guide id="57" orient="horz" pos="268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東　千浩" initials="東　千浩" lastIdx="4" clrIdx="0">
    <p:extLst>
      <p:ext uri="{19B8F6BF-5375-455C-9EA6-DF929625EA0E}">
        <p15:presenceInfo xmlns:p15="http://schemas.microsoft.com/office/powerpoint/2012/main" userId="S-1-5-21-161959346-1900351369-444732941-302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0099"/>
    <a:srgbClr val="2E75B6"/>
    <a:srgbClr val="2F5597"/>
    <a:srgbClr val="F0E6ED"/>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68" autoAdjust="0"/>
    <p:restoredTop sz="94710" autoAdjust="0"/>
  </p:normalViewPr>
  <p:slideViewPr>
    <p:cSldViewPr snapToGrid="0">
      <p:cViewPr varScale="1">
        <p:scale>
          <a:sx n="73" d="100"/>
          <a:sy n="73" d="100"/>
        </p:scale>
        <p:origin x="510" y="78"/>
      </p:cViewPr>
      <p:guideLst>
        <p:guide orient="horz" pos="4042"/>
        <p:guide pos="2177"/>
        <p:guide orient="horz" pos="459"/>
        <p:guide orient="horz" pos="1026"/>
        <p:guide orient="horz" pos="1342"/>
        <p:guide orient="horz" pos="2069"/>
        <p:guide orient="horz" pos="2494"/>
        <p:guide orient="horz" pos="2544"/>
        <p:guide pos="43"/>
        <p:guide pos="1950"/>
        <p:guide pos="796"/>
        <p:guide orient="horz" pos="2432"/>
        <p:guide pos="5750"/>
        <p:guide pos="5556"/>
        <p:guide orient="horz" pos="822"/>
        <p:guide orient="horz" pos="5"/>
        <p:guide pos="2857"/>
        <p:guide orient="horz" pos="2183"/>
        <p:guide pos="3016"/>
        <p:guide pos="753"/>
        <p:guide pos="1776"/>
        <p:guide pos="1995"/>
        <p:guide orient="horz" pos="4133"/>
        <p:guide orient="horz" pos="2659"/>
        <p:guide orient="horz" pos="4305"/>
        <p:guide pos="4694"/>
        <p:guide orient="horz" pos="3192"/>
        <p:guide orient="horz" pos="3974"/>
        <p:guide orient="horz" pos="654"/>
        <p:guide pos="5488"/>
        <p:guide/>
        <p:guide pos="385"/>
        <p:guide orient="horz" pos="3441"/>
        <p:guide pos="1764"/>
        <p:guide pos="998"/>
        <p:guide pos="1192"/>
        <p:guide pos="776"/>
        <p:guide orient="horz" pos="3770"/>
        <p:guide pos="3392"/>
        <p:guide pos="2074"/>
        <p:guide orient="horz" pos="2455"/>
        <p:guide orient="horz" pos="902"/>
        <p:guide orient="horz" pos="994"/>
        <p:guide orient="horz" pos="2137"/>
        <p:guide pos="4027"/>
        <p:guide orient="horz" pos="2683"/>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2949311" cy="499007"/>
          </a:xfrm>
          <a:prstGeom prst="rect">
            <a:avLst/>
          </a:prstGeom>
        </p:spPr>
        <p:txBody>
          <a:bodyPr vert="horz" lIns="90727" tIns="45363" rIns="90727" bIns="45363"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306" y="2"/>
            <a:ext cx="2949311" cy="499007"/>
          </a:xfrm>
          <a:prstGeom prst="rect">
            <a:avLst/>
          </a:prstGeom>
        </p:spPr>
        <p:txBody>
          <a:bodyPr vert="horz" lIns="90727" tIns="45363" rIns="90727" bIns="45363" rtlCol="0"/>
          <a:lstStyle>
            <a:lvl1pPr algn="r">
              <a:defRPr sz="1200"/>
            </a:lvl1pPr>
          </a:lstStyle>
          <a:p>
            <a:fld id="{BB71C458-C75F-40C8-B53B-3D7C198156DC}" type="datetimeFigureOut">
              <a:rPr kumimoji="1" lang="ja-JP" altLang="en-US" smtClean="0"/>
              <a:t>2023/5/29</a:t>
            </a:fld>
            <a:endParaRPr kumimoji="1" lang="ja-JP" altLang="en-US" dirty="0"/>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0727" tIns="45363" rIns="90727" bIns="45363" rtlCol="0" anchor="ctr"/>
          <a:lstStyle/>
          <a:p>
            <a:endParaRPr lang="ja-JP" altLang="en-US" dirty="0"/>
          </a:p>
        </p:txBody>
      </p:sp>
      <p:sp>
        <p:nvSpPr>
          <p:cNvPr id="5" name="ノート プレースホルダー 4"/>
          <p:cNvSpPr>
            <a:spLocks noGrp="1"/>
          </p:cNvSpPr>
          <p:nvPr>
            <p:ph type="body" sz="quarter" idx="3"/>
          </p:nvPr>
        </p:nvSpPr>
        <p:spPr>
          <a:xfrm>
            <a:off x="680246" y="4782937"/>
            <a:ext cx="5446710" cy="3913595"/>
          </a:xfrm>
          <a:prstGeom prst="rect">
            <a:avLst/>
          </a:prstGeom>
        </p:spPr>
        <p:txBody>
          <a:bodyPr vert="horz" lIns="90727" tIns="45363" rIns="90727" bIns="4536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336"/>
            <a:ext cx="2949311" cy="499007"/>
          </a:xfrm>
          <a:prstGeom prst="rect">
            <a:avLst/>
          </a:prstGeom>
        </p:spPr>
        <p:txBody>
          <a:bodyPr vert="horz" lIns="90727" tIns="45363" rIns="90727" bIns="45363"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306" y="9440336"/>
            <a:ext cx="2949311" cy="499007"/>
          </a:xfrm>
          <a:prstGeom prst="rect">
            <a:avLst/>
          </a:prstGeom>
        </p:spPr>
        <p:txBody>
          <a:bodyPr vert="horz" lIns="90727" tIns="45363" rIns="90727" bIns="45363" rtlCol="0" anchor="b"/>
          <a:lstStyle>
            <a:lvl1pPr algn="r">
              <a:defRPr sz="1200"/>
            </a:lvl1pPr>
          </a:lstStyle>
          <a:p>
            <a:fld id="{20A6FFFD-1428-4998-B383-75BE19D46214}" type="slidenum">
              <a:rPr kumimoji="1" lang="ja-JP" altLang="en-US" smtClean="0"/>
              <a:t>‹#›</a:t>
            </a:fld>
            <a:endParaRPr kumimoji="1" lang="ja-JP" altLang="en-US" dirty="0"/>
          </a:p>
        </p:txBody>
      </p:sp>
    </p:spTree>
    <p:extLst>
      <p:ext uri="{BB962C8B-B14F-4D97-AF65-F5344CB8AC3E}">
        <p14:creationId xmlns:p14="http://schemas.microsoft.com/office/powerpoint/2010/main" val="30145490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198" indent="0" algn="ctr">
              <a:buNone/>
              <a:defRPr sz="2000"/>
            </a:lvl2pPr>
            <a:lvl3pPr marL="914395" indent="0" algn="ctr">
              <a:buNone/>
              <a:defRPr sz="1800"/>
            </a:lvl3pPr>
            <a:lvl4pPr marL="1371592" indent="0" algn="ctr">
              <a:buNone/>
              <a:defRPr sz="1600"/>
            </a:lvl4pPr>
            <a:lvl5pPr marL="1828789" indent="0" algn="ctr">
              <a:buNone/>
              <a:defRPr sz="1600"/>
            </a:lvl5pPr>
            <a:lvl6pPr marL="2285987" indent="0" algn="ctr">
              <a:buNone/>
              <a:defRPr sz="1600"/>
            </a:lvl6pPr>
            <a:lvl7pPr marL="2743185" indent="0" algn="ctr">
              <a:buNone/>
              <a:defRPr sz="1600"/>
            </a:lvl7pPr>
            <a:lvl8pPr marL="3200381" indent="0" algn="ctr">
              <a:buNone/>
              <a:defRPr sz="1600"/>
            </a:lvl8pPr>
            <a:lvl9pPr marL="3657579"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90559F3-4683-4322-A65A-EF8AE61DAE5B}" type="datetime3">
              <a:rPr kumimoji="1" lang="ja-JP" altLang="en-US" smtClean="0"/>
              <a:t>令和5年5月29日</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A3614FB-228F-4616-8791-6411FD67CA58}" type="slidenum">
              <a:rPr kumimoji="1" lang="ja-JP" altLang="en-US" smtClean="0"/>
              <a:t>‹#›</a:t>
            </a:fld>
            <a:endParaRPr kumimoji="1" lang="ja-JP" altLang="en-US" dirty="0"/>
          </a:p>
        </p:txBody>
      </p:sp>
    </p:spTree>
    <p:extLst>
      <p:ext uri="{BB962C8B-B14F-4D97-AF65-F5344CB8AC3E}">
        <p14:creationId xmlns:p14="http://schemas.microsoft.com/office/powerpoint/2010/main" val="550007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238FE4-BB3B-42F1-9152-44D58DED1E1D}" type="datetime3">
              <a:rPr kumimoji="1" lang="ja-JP" altLang="en-US" smtClean="0"/>
              <a:t>令和5年5月29日</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A3614FB-228F-4616-8791-6411FD67CA58}" type="slidenum">
              <a:rPr kumimoji="1" lang="ja-JP" altLang="en-US" smtClean="0"/>
              <a:t>‹#›</a:t>
            </a:fld>
            <a:endParaRPr kumimoji="1" lang="ja-JP" altLang="en-US" dirty="0"/>
          </a:p>
        </p:txBody>
      </p:sp>
    </p:spTree>
    <p:extLst>
      <p:ext uri="{BB962C8B-B14F-4D97-AF65-F5344CB8AC3E}">
        <p14:creationId xmlns:p14="http://schemas.microsoft.com/office/powerpoint/2010/main" val="3649067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5D96DB9-3050-481E-9DCD-44C5A49FF0A0}" type="datetime3">
              <a:rPr kumimoji="1" lang="ja-JP" altLang="en-US" smtClean="0"/>
              <a:t>令和5年5月29日</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A3614FB-228F-4616-8791-6411FD67CA58}" type="slidenum">
              <a:rPr kumimoji="1" lang="ja-JP" altLang="en-US" smtClean="0"/>
              <a:t>‹#›</a:t>
            </a:fld>
            <a:endParaRPr kumimoji="1" lang="ja-JP" altLang="en-US" dirty="0"/>
          </a:p>
        </p:txBody>
      </p:sp>
    </p:spTree>
    <p:extLst>
      <p:ext uri="{BB962C8B-B14F-4D97-AF65-F5344CB8AC3E}">
        <p14:creationId xmlns:p14="http://schemas.microsoft.com/office/powerpoint/2010/main" val="1345074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B361C3C-53F3-4AAF-BF30-C46DFDAEA3A3}" type="datetime3">
              <a:rPr kumimoji="1" lang="ja-JP" altLang="en-US" smtClean="0"/>
              <a:t>令和5年5月29日</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A3614FB-228F-4616-8791-6411FD67CA58}" type="slidenum">
              <a:rPr kumimoji="1" lang="ja-JP" altLang="en-US" smtClean="0"/>
              <a:t>‹#›</a:t>
            </a:fld>
            <a:endParaRPr kumimoji="1" lang="ja-JP" altLang="en-US" dirty="0"/>
          </a:p>
        </p:txBody>
      </p:sp>
    </p:spTree>
    <p:extLst>
      <p:ext uri="{BB962C8B-B14F-4D97-AF65-F5344CB8AC3E}">
        <p14:creationId xmlns:p14="http://schemas.microsoft.com/office/powerpoint/2010/main" val="1764975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9" y="1709741"/>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9" y="4589466"/>
            <a:ext cx="7886700" cy="1500187"/>
          </a:xfrm>
        </p:spPr>
        <p:txBody>
          <a:bodyPr/>
          <a:lstStyle>
            <a:lvl1pPr marL="0" indent="0">
              <a:buNone/>
              <a:defRPr sz="2400">
                <a:solidFill>
                  <a:schemeClr val="tx1"/>
                </a:solidFill>
              </a:defRPr>
            </a:lvl1pPr>
            <a:lvl2pPr marL="457198" indent="0">
              <a:buNone/>
              <a:defRPr sz="2000">
                <a:solidFill>
                  <a:schemeClr val="tx1">
                    <a:tint val="75000"/>
                  </a:schemeClr>
                </a:solidFill>
              </a:defRPr>
            </a:lvl2pPr>
            <a:lvl3pPr marL="914395" indent="0">
              <a:buNone/>
              <a:defRPr sz="1800">
                <a:solidFill>
                  <a:schemeClr val="tx1">
                    <a:tint val="75000"/>
                  </a:schemeClr>
                </a:solidFill>
              </a:defRPr>
            </a:lvl3pPr>
            <a:lvl4pPr marL="1371592" indent="0">
              <a:buNone/>
              <a:defRPr sz="1600">
                <a:solidFill>
                  <a:schemeClr val="tx1">
                    <a:tint val="75000"/>
                  </a:schemeClr>
                </a:solidFill>
              </a:defRPr>
            </a:lvl4pPr>
            <a:lvl5pPr marL="1828789" indent="0">
              <a:buNone/>
              <a:defRPr sz="1600">
                <a:solidFill>
                  <a:schemeClr val="tx1">
                    <a:tint val="75000"/>
                  </a:schemeClr>
                </a:solidFill>
              </a:defRPr>
            </a:lvl5pPr>
            <a:lvl6pPr marL="2285987" indent="0">
              <a:buNone/>
              <a:defRPr sz="1600">
                <a:solidFill>
                  <a:schemeClr val="tx1">
                    <a:tint val="75000"/>
                  </a:schemeClr>
                </a:solidFill>
              </a:defRPr>
            </a:lvl6pPr>
            <a:lvl7pPr marL="2743185" indent="0">
              <a:buNone/>
              <a:defRPr sz="1600">
                <a:solidFill>
                  <a:schemeClr val="tx1">
                    <a:tint val="75000"/>
                  </a:schemeClr>
                </a:solidFill>
              </a:defRPr>
            </a:lvl7pPr>
            <a:lvl8pPr marL="3200381" indent="0">
              <a:buNone/>
              <a:defRPr sz="1600">
                <a:solidFill>
                  <a:schemeClr val="tx1">
                    <a:tint val="75000"/>
                  </a:schemeClr>
                </a:solidFill>
              </a:defRPr>
            </a:lvl8pPr>
            <a:lvl9pPr marL="3657579"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DCD2522-6A49-40D0-B109-0CBABA21FAD9}" type="datetime3">
              <a:rPr kumimoji="1" lang="ja-JP" altLang="en-US" smtClean="0"/>
              <a:t>令和5年5月29日</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A3614FB-228F-4616-8791-6411FD67CA58}" type="slidenum">
              <a:rPr kumimoji="1" lang="ja-JP" altLang="en-US" smtClean="0"/>
              <a:t>‹#›</a:t>
            </a:fld>
            <a:endParaRPr kumimoji="1" lang="ja-JP" altLang="en-US" dirty="0"/>
          </a:p>
        </p:txBody>
      </p:sp>
    </p:spTree>
    <p:extLst>
      <p:ext uri="{BB962C8B-B14F-4D97-AF65-F5344CB8AC3E}">
        <p14:creationId xmlns:p14="http://schemas.microsoft.com/office/powerpoint/2010/main" val="2873038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472896C-E5F1-475B-9552-A1FDC0B6C0FF}" type="datetime3">
              <a:rPr kumimoji="1" lang="ja-JP" altLang="en-US" smtClean="0"/>
              <a:t>令和5年5月29日</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8A3614FB-228F-4616-8791-6411FD67CA58}" type="slidenum">
              <a:rPr kumimoji="1" lang="ja-JP" altLang="en-US" smtClean="0"/>
              <a:t>‹#›</a:t>
            </a:fld>
            <a:endParaRPr kumimoji="1" lang="ja-JP" altLang="en-US" dirty="0"/>
          </a:p>
        </p:txBody>
      </p:sp>
    </p:spTree>
    <p:extLst>
      <p:ext uri="{BB962C8B-B14F-4D97-AF65-F5344CB8AC3E}">
        <p14:creationId xmlns:p14="http://schemas.microsoft.com/office/powerpoint/2010/main" val="2239211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8"/>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D81DB7F-BFC8-4926-A6F6-329BACA6E56C}" type="datetime3">
              <a:rPr kumimoji="1" lang="ja-JP" altLang="en-US" smtClean="0"/>
              <a:t>令和5年5月29日</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8A3614FB-228F-4616-8791-6411FD67CA58}" type="slidenum">
              <a:rPr kumimoji="1" lang="ja-JP" altLang="en-US" smtClean="0"/>
              <a:t>‹#›</a:t>
            </a:fld>
            <a:endParaRPr kumimoji="1" lang="ja-JP" altLang="en-US" dirty="0"/>
          </a:p>
        </p:txBody>
      </p:sp>
    </p:spTree>
    <p:extLst>
      <p:ext uri="{BB962C8B-B14F-4D97-AF65-F5344CB8AC3E}">
        <p14:creationId xmlns:p14="http://schemas.microsoft.com/office/powerpoint/2010/main" val="920793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CB069FC-329B-4C1D-B349-064989ECD739}" type="datetime3">
              <a:rPr kumimoji="1" lang="ja-JP" altLang="en-US" smtClean="0"/>
              <a:t>令和5年5月29日</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8A3614FB-228F-4616-8791-6411FD67CA58}" type="slidenum">
              <a:rPr kumimoji="1" lang="ja-JP" altLang="en-US" smtClean="0"/>
              <a:t>‹#›</a:t>
            </a:fld>
            <a:endParaRPr kumimoji="1" lang="ja-JP" altLang="en-US" dirty="0"/>
          </a:p>
        </p:txBody>
      </p:sp>
    </p:spTree>
    <p:extLst>
      <p:ext uri="{BB962C8B-B14F-4D97-AF65-F5344CB8AC3E}">
        <p14:creationId xmlns:p14="http://schemas.microsoft.com/office/powerpoint/2010/main" val="3420976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9A47C3-DC11-49F4-8F97-F151721AB135}" type="datetime3">
              <a:rPr kumimoji="1" lang="ja-JP" altLang="en-US" smtClean="0"/>
              <a:t>令和5年5月29日</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8A3614FB-228F-4616-8791-6411FD67CA58}" type="slidenum">
              <a:rPr kumimoji="1" lang="ja-JP" altLang="en-US" smtClean="0"/>
              <a:t>‹#›</a:t>
            </a:fld>
            <a:endParaRPr kumimoji="1" lang="ja-JP" altLang="en-US" dirty="0"/>
          </a:p>
        </p:txBody>
      </p:sp>
    </p:spTree>
    <p:extLst>
      <p:ext uri="{BB962C8B-B14F-4D97-AF65-F5344CB8AC3E}">
        <p14:creationId xmlns:p14="http://schemas.microsoft.com/office/powerpoint/2010/main" val="3233760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2" y="2057400"/>
            <a:ext cx="2949178" cy="3811588"/>
          </a:xfrm>
        </p:spPr>
        <p:txBody>
          <a:bodyPr/>
          <a:lstStyle>
            <a:lvl1pPr marL="0" indent="0">
              <a:buNone/>
              <a:defRPr sz="1600"/>
            </a:lvl1pPr>
            <a:lvl2pPr marL="457198" indent="0">
              <a:buNone/>
              <a:defRPr sz="1400"/>
            </a:lvl2pPr>
            <a:lvl3pPr marL="914395" indent="0">
              <a:buNone/>
              <a:defRPr sz="1200"/>
            </a:lvl3pPr>
            <a:lvl4pPr marL="1371592" indent="0">
              <a:buNone/>
              <a:defRPr sz="1000"/>
            </a:lvl4pPr>
            <a:lvl5pPr marL="1828789" indent="0">
              <a:buNone/>
              <a:defRPr sz="1000"/>
            </a:lvl5pPr>
            <a:lvl6pPr marL="2285987" indent="0">
              <a:buNone/>
              <a:defRPr sz="1000"/>
            </a:lvl6pPr>
            <a:lvl7pPr marL="2743185" indent="0">
              <a:buNone/>
              <a:defRPr sz="1000"/>
            </a:lvl7pPr>
            <a:lvl8pPr marL="3200381" indent="0">
              <a:buNone/>
              <a:defRPr sz="1000"/>
            </a:lvl8pPr>
            <a:lvl9pPr marL="3657579"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664DE33-6686-48D1-89DD-DF878FDBA047}" type="datetime3">
              <a:rPr kumimoji="1" lang="ja-JP" altLang="en-US" smtClean="0"/>
              <a:t>令和5年5月29日</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8A3614FB-228F-4616-8791-6411FD67CA58}" type="slidenum">
              <a:rPr kumimoji="1" lang="ja-JP" altLang="en-US" smtClean="0"/>
              <a:t>‹#›</a:t>
            </a:fld>
            <a:endParaRPr kumimoji="1" lang="ja-JP" altLang="en-US" dirty="0"/>
          </a:p>
        </p:txBody>
      </p:sp>
    </p:spTree>
    <p:extLst>
      <p:ext uri="{BB962C8B-B14F-4D97-AF65-F5344CB8AC3E}">
        <p14:creationId xmlns:p14="http://schemas.microsoft.com/office/powerpoint/2010/main" val="3077093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r>
              <a:rPr lang="ja-JP" altLang="en-US" dirty="0" smtClean="0"/>
              <a:t>図を追加</a:t>
            </a:r>
            <a:endParaRPr lang="en-US" dirty="0"/>
          </a:p>
        </p:txBody>
      </p:sp>
      <p:sp>
        <p:nvSpPr>
          <p:cNvPr id="4" name="Text Placeholder 3"/>
          <p:cNvSpPr>
            <a:spLocks noGrp="1"/>
          </p:cNvSpPr>
          <p:nvPr>
            <p:ph type="body" sz="half" idx="2"/>
          </p:nvPr>
        </p:nvSpPr>
        <p:spPr>
          <a:xfrm>
            <a:off x="629842" y="2057400"/>
            <a:ext cx="2949178" cy="3811588"/>
          </a:xfrm>
        </p:spPr>
        <p:txBody>
          <a:bodyPr/>
          <a:lstStyle>
            <a:lvl1pPr marL="0" indent="0">
              <a:buNone/>
              <a:defRPr sz="1600"/>
            </a:lvl1pPr>
            <a:lvl2pPr marL="457198" indent="0">
              <a:buNone/>
              <a:defRPr sz="1400"/>
            </a:lvl2pPr>
            <a:lvl3pPr marL="914395" indent="0">
              <a:buNone/>
              <a:defRPr sz="1200"/>
            </a:lvl3pPr>
            <a:lvl4pPr marL="1371592" indent="0">
              <a:buNone/>
              <a:defRPr sz="1000"/>
            </a:lvl4pPr>
            <a:lvl5pPr marL="1828789" indent="0">
              <a:buNone/>
              <a:defRPr sz="1000"/>
            </a:lvl5pPr>
            <a:lvl6pPr marL="2285987" indent="0">
              <a:buNone/>
              <a:defRPr sz="1000"/>
            </a:lvl6pPr>
            <a:lvl7pPr marL="2743185" indent="0">
              <a:buNone/>
              <a:defRPr sz="1000"/>
            </a:lvl7pPr>
            <a:lvl8pPr marL="3200381" indent="0">
              <a:buNone/>
              <a:defRPr sz="1000"/>
            </a:lvl8pPr>
            <a:lvl9pPr marL="3657579"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185AE2E-B546-4CA1-A603-16FD264ED70C}" type="datetime3">
              <a:rPr kumimoji="1" lang="ja-JP" altLang="en-US" smtClean="0"/>
              <a:t>令和5年5月29日</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8A3614FB-228F-4616-8791-6411FD67CA58}" type="slidenum">
              <a:rPr kumimoji="1" lang="ja-JP" altLang="en-US" smtClean="0"/>
              <a:t>‹#›</a:t>
            </a:fld>
            <a:endParaRPr kumimoji="1" lang="ja-JP" altLang="en-US" dirty="0"/>
          </a:p>
        </p:txBody>
      </p:sp>
    </p:spTree>
    <p:extLst>
      <p:ext uri="{BB962C8B-B14F-4D97-AF65-F5344CB8AC3E}">
        <p14:creationId xmlns:p14="http://schemas.microsoft.com/office/powerpoint/2010/main" val="1727321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365128"/>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1"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B72CE3-6147-4ACA-B11E-D6F3CDF5EB8E}" type="datetime3">
              <a:rPr kumimoji="1" lang="ja-JP" altLang="en-US" smtClean="0"/>
              <a:t>令和5年5月29日</a:t>
            </a:fld>
            <a:endParaRPr kumimoji="1" lang="ja-JP" altLang="en-US" dirty="0"/>
          </a:p>
        </p:txBody>
      </p:sp>
      <p:sp>
        <p:nvSpPr>
          <p:cNvPr id="5" name="Footer Placeholder 4"/>
          <p:cNvSpPr>
            <a:spLocks noGrp="1"/>
          </p:cNvSpPr>
          <p:nvPr>
            <p:ph type="ftr" sz="quarter" idx="3"/>
          </p:nvPr>
        </p:nvSpPr>
        <p:spPr>
          <a:xfrm>
            <a:off x="3028951"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3614FB-228F-4616-8791-6411FD67CA58}" type="slidenum">
              <a:rPr kumimoji="1" lang="ja-JP" altLang="en-US" smtClean="0"/>
              <a:t>‹#›</a:t>
            </a:fld>
            <a:endParaRPr kumimoji="1" lang="ja-JP" altLang="en-US" dirty="0"/>
          </a:p>
        </p:txBody>
      </p:sp>
    </p:spTree>
    <p:extLst>
      <p:ext uri="{BB962C8B-B14F-4D97-AF65-F5344CB8AC3E}">
        <p14:creationId xmlns:p14="http://schemas.microsoft.com/office/powerpoint/2010/main" val="22400817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395"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8" indent="-228598" algn="l" defTabSz="914395"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96" indent="-228598" algn="l" defTabSz="914395"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93" indent="-228598" algn="l" defTabSz="914395"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91"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88"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85"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83"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80"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77"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93591" y="830196"/>
            <a:ext cx="9540218" cy="1036309"/>
          </a:xfrm>
          <a:prstGeom prst="rect">
            <a:avLst/>
          </a:prstGeom>
          <a:noFill/>
          <a:ln w="28575" cmpd="dbl">
            <a:noFill/>
          </a:ln>
        </p:spPr>
        <p:txBody>
          <a:bodyPr wrap="square" rtlCol="0">
            <a:spAutoFit/>
          </a:bodyPr>
          <a:lstStyle/>
          <a:p>
            <a:pPr algn="ctr"/>
            <a:r>
              <a:rPr lang="ja-JP" altLang="en-US" sz="3067" b="1" dirty="0" smtClean="0">
                <a:solidFill>
                  <a:srgbClr val="000099"/>
                </a:solidFill>
                <a:effectLst>
                  <a:outerShdw blurRad="38100" dist="38100" dir="2700000" algn="tl">
                    <a:srgbClr val="000000">
                      <a:alpha val="43137"/>
                    </a:srgbClr>
                  </a:outerShdw>
                </a:effectLst>
              </a:rPr>
              <a:t>第１回（仮称）大阪依存症センター機能検討会議</a:t>
            </a:r>
            <a:endParaRPr lang="en-US" altLang="ja-JP" sz="3067" b="1" dirty="0" smtClean="0">
              <a:solidFill>
                <a:srgbClr val="000099"/>
              </a:solidFill>
              <a:effectLst>
                <a:outerShdw blurRad="38100" dist="38100" dir="2700000" algn="tl">
                  <a:srgbClr val="000000">
                    <a:alpha val="43137"/>
                  </a:srgbClr>
                </a:outerShdw>
              </a:effectLst>
            </a:endParaRPr>
          </a:p>
          <a:p>
            <a:pPr algn="ctr"/>
            <a:r>
              <a:rPr lang="ja-JP" altLang="en-US" sz="3067" b="1" dirty="0" smtClean="0">
                <a:solidFill>
                  <a:srgbClr val="000099"/>
                </a:solidFill>
                <a:effectLst>
                  <a:outerShdw blurRad="38100" dist="38100" dir="2700000" algn="tl">
                    <a:srgbClr val="000000">
                      <a:alpha val="43137"/>
                    </a:srgbClr>
                  </a:outerShdw>
                </a:effectLst>
              </a:rPr>
              <a:t>資　　　料</a:t>
            </a:r>
            <a:endParaRPr lang="ja-JP" altLang="en-US" sz="3067" b="1" dirty="0">
              <a:solidFill>
                <a:srgbClr val="000099"/>
              </a:solidFill>
              <a:effectLst>
                <a:outerShdw blurRad="38100" dist="38100" dir="2700000" algn="tl">
                  <a:srgbClr val="000000">
                    <a:alpha val="43137"/>
                  </a:srgbClr>
                </a:outerShdw>
              </a:effectLst>
            </a:endParaRPr>
          </a:p>
        </p:txBody>
      </p:sp>
      <p:sp>
        <p:nvSpPr>
          <p:cNvPr id="9" name="テキスト ボックス 8"/>
          <p:cNvSpPr txBox="1"/>
          <p:nvPr/>
        </p:nvSpPr>
        <p:spPr>
          <a:xfrm>
            <a:off x="0" y="2241697"/>
            <a:ext cx="9144000" cy="656628"/>
          </a:xfrm>
          <a:prstGeom prst="rect">
            <a:avLst/>
          </a:prstGeom>
          <a:solidFill>
            <a:srgbClr val="002060"/>
          </a:solidFill>
          <a:ln>
            <a:noFill/>
          </a:ln>
        </p:spPr>
        <p:txBody>
          <a:bodyPr wrap="square" tIns="90000" bIns="90000" rtlCol="0" anchor="ctr">
            <a:noAutofit/>
          </a:bodyPr>
          <a:lstStyle/>
          <a:p>
            <a:pPr algn="ctr"/>
            <a:r>
              <a:rPr lang="ja-JP" altLang="en-US" sz="3408" b="1" spc="1000" dirty="0" smtClean="0">
                <a:solidFill>
                  <a:schemeClr val="bg1"/>
                </a:solidFill>
              </a:rPr>
              <a:t>～報告事項～</a:t>
            </a:r>
            <a:endParaRPr lang="en-US" altLang="ja-JP" sz="3408" b="1" spc="1000" dirty="0" smtClean="0">
              <a:solidFill>
                <a:schemeClr val="bg1"/>
              </a:solidFill>
            </a:endParaRPr>
          </a:p>
        </p:txBody>
      </p:sp>
      <p:sp>
        <p:nvSpPr>
          <p:cNvPr id="3" name="フリーフォーム 2"/>
          <p:cNvSpPr/>
          <p:nvPr/>
        </p:nvSpPr>
        <p:spPr>
          <a:xfrm>
            <a:off x="0" y="5641816"/>
            <a:ext cx="9144000" cy="1216184"/>
          </a:xfrm>
          <a:custGeom>
            <a:avLst/>
            <a:gdLst>
              <a:gd name="connsiteX0" fmla="*/ 0 w 4329113"/>
              <a:gd name="connsiteY0" fmla="*/ 647700 h 1157287"/>
              <a:gd name="connsiteX1" fmla="*/ 0 w 4329113"/>
              <a:gd name="connsiteY1" fmla="*/ 1157287 h 1157287"/>
              <a:gd name="connsiteX2" fmla="*/ 4329113 w 4329113"/>
              <a:gd name="connsiteY2" fmla="*/ 1157287 h 1157287"/>
              <a:gd name="connsiteX3" fmla="*/ 4329113 w 4329113"/>
              <a:gd name="connsiteY3" fmla="*/ 0 h 1157287"/>
              <a:gd name="connsiteX4" fmla="*/ 0 w 4329113"/>
              <a:gd name="connsiteY4" fmla="*/ 647700 h 1157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9113" h="1157287">
                <a:moveTo>
                  <a:pt x="0" y="647700"/>
                </a:moveTo>
                <a:lnTo>
                  <a:pt x="0" y="1157287"/>
                </a:lnTo>
                <a:lnTo>
                  <a:pt x="4329113" y="1157287"/>
                </a:lnTo>
                <a:lnTo>
                  <a:pt x="4329113" y="0"/>
                </a:lnTo>
                <a:lnTo>
                  <a:pt x="0" y="647700"/>
                </a:lnTo>
                <a:close/>
              </a:path>
            </a:pathLst>
          </a:custGeom>
          <a:gradFill flip="none" rotWithShape="1">
            <a:gsLst>
              <a:gs pos="0">
                <a:schemeClr val="bg1"/>
              </a:gs>
              <a:gs pos="80000">
                <a:schemeClr val="accent5">
                  <a:lumMod val="60000"/>
                  <a:lumOff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kumimoji="1" lang="ja-JP" altLang="en-US" sz="1662"/>
          </a:p>
        </p:txBody>
      </p:sp>
      <p:sp>
        <p:nvSpPr>
          <p:cNvPr id="14" name="テキスト ボックス 13"/>
          <p:cNvSpPr txBox="1"/>
          <p:nvPr/>
        </p:nvSpPr>
        <p:spPr>
          <a:xfrm>
            <a:off x="6147706" y="6193135"/>
            <a:ext cx="2996293" cy="646331"/>
          </a:xfrm>
          <a:prstGeom prst="rect">
            <a:avLst/>
          </a:prstGeom>
          <a:noFill/>
          <a:ln>
            <a:noFill/>
          </a:ln>
        </p:spPr>
        <p:txBody>
          <a:bodyPr wrap="square" rtlCol="0">
            <a:spAutoFit/>
          </a:bodyPr>
          <a:lstStyle/>
          <a:p>
            <a:r>
              <a:rPr lang="ja-JP" altLang="en-US" sz="1200" b="1" dirty="0" smtClean="0">
                <a:latin typeface="UD デジタル 教科書体 NP-B" panose="02020700000000000000" pitchFamily="18" charset="-128"/>
                <a:ea typeface="UD デジタル 教科書体 NP-B" panose="02020700000000000000" pitchFamily="18" charset="-128"/>
              </a:rPr>
              <a:t>令和５年５月</a:t>
            </a:r>
            <a:r>
              <a:rPr lang="ja-JP" altLang="en-US" sz="1200" b="1" dirty="0">
                <a:latin typeface="UD デジタル 教科書体 NP-B" panose="02020700000000000000" pitchFamily="18" charset="-128"/>
                <a:ea typeface="UD デジタル 教科書体 NP-B" panose="02020700000000000000" pitchFamily="18" charset="-128"/>
              </a:rPr>
              <a:t>２９</a:t>
            </a:r>
            <a:r>
              <a:rPr lang="ja-JP" altLang="en-US" sz="1200" b="1" dirty="0" smtClean="0">
                <a:latin typeface="UD デジタル 教科書体 NP-B" panose="02020700000000000000" pitchFamily="18" charset="-128"/>
                <a:ea typeface="UD デジタル 教科書体 NP-B" panose="02020700000000000000" pitchFamily="18" charset="-128"/>
              </a:rPr>
              <a:t>日（月）</a:t>
            </a:r>
            <a:endParaRPr lang="en-US" altLang="ja-JP" sz="1200" b="1" dirty="0">
              <a:latin typeface="UD デジタル 教科書体 NP-B" panose="02020700000000000000" pitchFamily="18" charset="-128"/>
              <a:ea typeface="UD デジタル 教科書体 NP-B" panose="02020700000000000000" pitchFamily="18" charset="-128"/>
            </a:endParaRPr>
          </a:p>
          <a:p>
            <a:r>
              <a:rPr lang="ja-JP" altLang="en-US" sz="1200" b="1" dirty="0">
                <a:latin typeface="UD デジタル 教科書体 NP-B" panose="02020700000000000000" pitchFamily="18" charset="-128"/>
                <a:ea typeface="UD デジタル 教科書体 NP-B" panose="02020700000000000000" pitchFamily="18" charset="-128"/>
              </a:rPr>
              <a:t>大阪府健康医療部保健医療室地域</a:t>
            </a:r>
            <a:r>
              <a:rPr lang="ja-JP" altLang="en-US" sz="1200" b="1" dirty="0" smtClean="0">
                <a:latin typeface="UD デジタル 教科書体 NP-B" panose="02020700000000000000" pitchFamily="18" charset="-128"/>
                <a:ea typeface="UD デジタル 教科書体 NP-B" panose="02020700000000000000" pitchFamily="18" charset="-128"/>
              </a:rPr>
              <a:t>保健課</a:t>
            </a:r>
            <a:endParaRPr lang="en-US" altLang="ja-JP" sz="1200" b="1" dirty="0" smtClean="0">
              <a:latin typeface="UD デジタル 教科書体 NP-B" panose="02020700000000000000" pitchFamily="18" charset="-128"/>
              <a:ea typeface="UD デジタル 教科書体 NP-B" panose="02020700000000000000" pitchFamily="18" charset="-128"/>
            </a:endParaRPr>
          </a:p>
          <a:p>
            <a:r>
              <a:rPr lang="ja-JP" altLang="en-US" sz="1200" b="1" dirty="0">
                <a:latin typeface="UD デジタル 教科書体 NP-B" panose="02020700000000000000" pitchFamily="18" charset="-128"/>
                <a:ea typeface="UD デジタル 教科書体 NP-B" panose="02020700000000000000" pitchFamily="18" charset="-128"/>
              </a:rPr>
              <a:t>大阪市こころの健康センター</a:t>
            </a:r>
          </a:p>
        </p:txBody>
      </p:sp>
      <p:cxnSp>
        <p:nvCxnSpPr>
          <p:cNvPr id="5" name="直線コネクタ 4"/>
          <p:cNvCxnSpPr/>
          <p:nvPr/>
        </p:nvCxnSpPr>
        <p:spPr>
          <a:xfrm flipV="1">
            <a:off x="-14355" y="1839523"/>
            <a:ext cx="9156560" cy="19260"/>
          </a:xfrm>
          <a:prstGeom prst="line">
            <a:avLst/>
          </a:prstGeom>
          <a:ln w="28575" cmpd="dbl">
            <a:solidFill>
              <a:srgbClr val="0000CC"/>
            </a:solidFill>
          </a:ln>
        </p:spPr>
        <p:style>
          <a:lnRef idx="1">
            <a:schemeClr val="accent1"/>
          </a:lnRef>
          <a:fillRef idx="0">
            <a:schemeClr val="accent1"/>
          </a:fillRef>
          <a:effectRef idx="0">
            <a:schemeClr val="accent1"/>
          </a:effectRef>
          <a:fontRef idx="minor">
            <a:schemeClr val="tx1"/>
          </a:fontRef>
        </p:style>
      </p:cxnSp>
      <p:sp>
        <p:nvSpPr>
          <p:cNvPr id="8" name="正方形/長方形 7">
            <a:extLst>
              <a:ext uri="{FF2B5EF4-FFF2-40B4-BE49-F238E27FC236}">
                <a16:creationId xmlns:a16="http://schemas.microsoft.com/office/drawing/2014/main" id="{BC6AEAAE-BA98-4DB5-87E0-98E6907B584F}"/>
              </a:ext>
            </a:extLst>
          </p:cNvPr>
          <p:cNvSpPr/>
          <p:nvPr/>
        </p:nvSpPr>
        <p:spPr>
          <a:xfrm>
            <a:off x="584427" y="4332967"/>
            <a:ext cx="7560000" cy="400110"/>
          </a:xfrm>
          <a:prstGeom prst="rect">
            <a:avLst/>
          </a:prstGeom>
          <a:noFill/>
          <a:ln w="12700">
            <a:noFill/>
          </a:ln>
        </p:spPr>
        <p:txBody>
          <a:bodyPr wrap="square" anchor="ctr">
            <a:spAutoFit/>
          </a:bodyPr>
          <a:lstStyle/>
          <a:p>
            <a:pPr marL="1440000"/>
            <a:r>
              <a:rPr lang="en-US" altLang="ja-JP" sz="2000" b="1" spc="500" dirty="0" smtClean="0">
                <a:solidFill>
                  <a:schemeClr val="tx1">
                    <a:lumMod val="85000"/>
                    <a:lumOff val="15000"/>
                  </a:schemeClr>
                </a:solidFill>
                <a:latin typeface="メイリオ" panose="020B0604030504040204" pitchFamily="50" charset="-128"/>
                <a:ea typeface="メイリオ" panose="020B0604030504040204" pitchFamily="50" charset="-128"/>
              </a:rPr>
              <a:t>Ⅰ</a:t>
            </a:r>
            <a:r>
              <a:rPr lang="ja-JP" altLang="en-US" sz="2000" b="1" spc="500" dirty="0">
                <a:solidFill>
                  <a:schemeClr val="tx1">
                    <a:lumMod val="85000"/>
                    <a:lumOff val="15000"/>
                  </a:schemeClr>
                </a:solidFill>
                <a:latin typeface="メイリオ" panose="020B0604030504040204" pitchFamily="50" charset="-128"/>
                <a:ea typeface="メイリオ" panose="020B0604030504040204" pitchFamily="50" charset="-128"/>
              </a:rPr>
              <a:t> </a:t>
            </a:r>
            <a:r>
              <a:rPr lang="zh-TW" altLang="en-US" sz="2000" b="1" spc="500" dirty="0" smtClean="0">
                <a:solidFill>
                  <a:schemeClr val="tx1">
                    <a:lumMod val="85000"/>
                    <a:lumOff val="15000"/>
                  </a:schemeClr>
                </a:solidFill>
                <a:latin typeface="メイリオ" panose="020B0604030504040204" pitchFamily="50" charset="-128"/>
                <a:ea typeface="メイリオ" panose="020B0604030504040204" pitchFamily="50" charset="-128"/>
              </a:rPr>
              <a:t>Ｒ</a:t>
            </a:r>
            <a:r>
              <a:rPr lang="en-US" altLang="zh-TW" sz="2000" b="1" spc="500" dirty="0">
                <a:solidFill>
                  <a:schemeClr val="tx1">
                    <a:lumMod val="85000"/>
                    <a:lumOff val="15000"/>
                  </a:schemeClr>
                </a:solidFill>
                <a:latin typeface="メイリオ" panose="020B0604030504040204" pitchFamily="50" charset="-128"/>
                <a:ea typeface="メイリオ" panose="020B0604030504040204" pitchFamily="50" charset="-128"/>
              </a:rPr>
              <a:t>4</a:t>
            </a:r>
            <a:r>
              <a:rPr lang="zh-TW" altLang="en-US" sz="2000" b="1" spc="500" dirty="0">
                <a:solidFill>
                  <a:schemeClr val="tx1">
                    <a:lumMod val="85000"/>
                    <a:lumOff val="15000"/>
                  </a:schemeClr>
                </a:solidFill>
                <a:latin typeface="メイリオ" panose="020B0604030504040204" pitchFamily="50" charset="-128"/>
                <a:ea typeface="メイリオ" panose="020B0604030504040204" pitchFamily="50" charset="-128"/>
              </a:rPr>
              <a:t>実態調査報告書</a:t>
            </a:r>
            <a:r>
              <a:rPr lang="en-US" altLang="zh-TW" sz="2000" b="1" spc="500" dirty="0">
                <a:solidFill>
                  <a:schemeClr val="tx1">
                    <a:lumMod val="85000"/>
                    <a:lumOff val="15000"/>
                  </a:schemeClr>
                </a:solidFill>
                <a:latin typeface="メイリオ" panose="020B0604030504040204" pitchFamily="50" charset="-128"/>
                <a:ea typeface="メイリオ" panose="020B0604030504040204" pitchFamily="50" charset="-128"/>
              </a:rPr>
              <a:t>【</a:t>
            </a:r>
            <a:r>
              <a:rPr lang="zh-TW" altLang="en-US" sz="2000" b="1" spc="500" dirty="0">
                <a:solidFill>
                  <a:schemeClr val="tx1">
                    <a:lumMod val="85000"/>
                    <a:lumOff val="15000"/>
                  </a:schemeClr>
                </a:solidFill>
                <a:latin typeface="メイリオ" panose="020B0604030504040204" pitchFamily="50" charset="-128"/>
                <a:ea typeface="メイリオ" panose="020B0604030504040204" pitchFamily="50" charset="-128"/>
              </a:rPr>
              <a:t>概要版</a:t>
            </a:r>
            <a:r>
              <a:rPr lang="en-US" altLang="zh-TW" sz="2000" b="1" spc="500" dirty="0">
                <a:solidFill>
                  <a:schemeClr val="tx1">
                    <a:lumMod val="85000"/>
                    <a:lumOff val="15000"/>
                  </a:schemeClr>
                </a:solidFill>
                <a:latin typeface="メイリオ" panose="020B0604030504040204" pitchFamily="50" charset="-128"/>
                <a:ea typeface="メイリオ" panose="020B0604030504040204" pitchFamily="50" charset="-128"/>
              </a:rPr>
              <a:t>】</a:t>
            </a:r>
            <a:endParaRPr lang="ja-JP" altLang="en-US" sz="2000" b="1" spc="5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10" name="正方形/長方形 9">
            <a:extLst>
              <a:ext uri="{FF2B5EF4-FFF2-40B4-BE49-F238E27FC236}">
                <a16:creationId xmlns:a16="http://schemas.microsoft.com/office/drawing/2014/main" id="{BC6AEAAE-BA98-4DB5-87E0-98E6907B584F}"/>
              </a:ext>
            </a:extLst>
          </p:cNvPr>
          <p:cNvSpPr/>
          <p:nvPr/>
        </p:nvSpPr>
        <p:spPr>
          <a:xfrm>
            <a:off x="600756" y="4821576"/>
            <a:ext cx="7560000" cy="400110"/>
          </a:xfrm>
          <a:prstGeom prst="rect">
            <a:avLst/>
          </a:prstGeom>
          <a:noFill/>
          <a:ln w="12700">
            <a:noFill/>
          </a:ln>
        </p:spPr>
        <p:txBody>
          <a:bodyPr wrap="square" anchor="ctr">
            <a:spAutoFit/>
          </a:bodyPr>
          <a:lstStyle/>
          <a:p>
            <a:pPr marL="1440000"/>
            <a:r>
              <a:rPr lang="en-US" altLang="ja-JP" sz="2000" b="1" spc="500" dirty="0">
                <a:solidFill>
                  <a:schemeClr val="tx1">
                    <a:lumMod val="85000"/>
                    <a:lumOff val="15000"/>
                  </a:schemeClr>
                </a:solidFill>
                <a:latin typeface="メイリオ" panose="020B0604030504040204" pitchFamily="50" charset="-128"/>
                <a:ea typeface="メイリオ" panose="020B0604030504040204" pitchFamily="50" charset="-128"/>
              </a:rPr>
              <a:t>Ⅱ</a:t>
            </a:r>
            <a:r>
              <a:rPr lang="ja-JP" altLang="en-US" sz="2000" b="1" spc="500" dirty="0">
                <a:solidFill>
                  <a:schemeClr val="tx1">
                    <a:lumMod val="85000"/>
                    <a:lumOff val="15000"/>
                  </a:schemeClr>
                </a:solidFill>
                <a:latin typeface="メイリオ" panose="020B0604030504040204" pitchFamily="50" charset="-128"/>
                <a:ea typeface="メイリオ" panose="020B0604030504040204" pitchFamily="50" charset="-128"/>
              </a:rPr>
              <a:t> 相談実績・診療実績　</a:t>
            </a:r>
          </a:p>
        </p:txBody>
      </p:sp>
      <p:sp>
        <p:nvSpPr>
          <p:cNvPr id="15" name="正方形/長方形 14">
            <a:extLst>
              <a:ext uri="{FF2B5EF4-FFF2-40B4-BE49-F238E27FC236}">
                <a16:creationId xmlns:a16="http://schemas.microsoft.com/office/drawing/2014/main" id="{BC6AEAAE-BA98-4DB5-87E0-98E6907B584F}"/>
              </a:ext>
            </a:extLst>
          </p:cNvPr>
          <p:cNvSpPr/>
          <p:nvPr/>
        </p:nvSpPr>
        <p:spPr>
          <a:xfrm>
            <a:off x="1861457" y="3206382"/>
            <a:ext cx="7184571" cy="400110"/>
          </a:xfrm>
          <a:prstGeom prst="rect">
            <a:avLst/>
          </a:prstGeom>
        </p:spPr>
        <p:txBody>
          <a:bodyPr wrap="square" anchor="ctr">
            <a:spAutoFit/>
          </a:bodyPr>
          <a:lstStyle/>
          <a:p>
            <a:r>
              <a:rPr lang="ja-JP" altLang="en-US" sz="2000" b="1" spc="500" dirty="0">
                <a:solidFill>
                  <a:srgbClr val="0000CC"/>
                </a:solidFill>
                <a:latin typeface="メイリオ" panose="020B0604030504040204" pitchFamily="50" charset="-128"/>
                <a:ea typeface="メイリオ" panose="020B0604030504040204" pitchFamily="50" charset="-128"/>
              </a:rPr>
              <a:t>令和</a:t>
            </a:r>
            <a:r>
              <a:rPr lang="ja-JP" altLang="en-US" sz="2000" b="1" spc="500" dirty="0" smtClean="0">
                <a:solidFill>
                  <a:srgbClr val="0000CC"/>
                </a:solidFill>
                <a:latin typeface="メイリオ" panose="020B0604030504040204" pitchFamily="50" charset="-128"/>
                <a:ea typeface="メイリオ" panose="020B0604030504040204" pitchFamily="50" charset="-128"/>
              </a:rPr>
              <a:t>５年度依存症</a:t>
            </a:r>
            <a:r>
              <a:rPr lang="ja-JP" altLang="en-US" sz="2000" b="1" spc="500" dirty="0">
                <a:solidFill>
                  <a:srgbClr val="0000CC"/>
                </a:solidFill>
                <a:latin typeface="メイリオ" panose="020B0604030504040204" pitchFamily="50" charset="-128"/>
                <a:ea typeface="メイリオ" panose="020B0604030504040204" pitchFamily="50" charset="-128"/>
              </a:rPr>
              <a:t>対策強化</a:t>
            </a:r>
            <a:r>
              <a:rPr lang="ja-JP" altLang="en-US" sz="2000" b="1" spc="500" dirty="0" smtClean="0">
                <a:solidFill>
                  <a:srgbClr val="0000CC"/>
                </a:solidFill>
                <a:latin typeface="メイリオ" panose="020B0604030504040204" pitchFamily="50" charset="-128"/>
                <a:ea typeface="メイリオ" panose="020B0604030504040204" pitchFamily="50" charset="-128"/>
              </a:rPr>
              <a:t>事業について</a:t>
            </a:r>
            <a:endParaRPr lang="ja-JP" altLang="en-US" sz="2000" b="1" spc="500" dirty="0">
              <a:solidFill>
                <a:srgbClr val="0000CC"/>
              </a:solidFill>
              <a:latin typeface="メイリオ" panose="020B0604030504040204" pitchFamily="50" charset="-128"/>
              <a:ea typeface="メイリオ" panose="020B0604030504040204" pitchFamily="50" charset="-128"/>
            </a:endParaRPr>
          </a:p>
        </p:txBody>
      </p:sp>
      <p:sp>
        <p:nvSpPr>
          <p:cNvPr id="17" name="正方形/長方形 16">
            <a:extLst>
              <a:ext uri="{FF2B5EF4-FFF2-40B4-BE49-F238E27FC236}">
                <a16:creationId xmlns:a16="http://schemas.microsoft.com/office/drawing/2014/main" id="{BC6AEAAE-BA98-4DB5-87E0-98E6907B584F}"/>
              </a:ext>
            </a:extLst>
          </p:cNvPr>
          <p:cNvSpPr/>
          <p:nvPr/>
        </p:nvSpPr>
        <p:spPr>
          <a:xfrm>
            <a:off x="1861457" y="3777881"/>
            <a:ext cx="7184571" cy="400110"/>
          </a:xfrm>
          <a:prstGeom prst="rect">
            <a:avLst/>
          </a:prstGeom>
        </p:spPr>
        <p:txBody>
          <a:bodyPr wrap="square" anchor="ctr">
            <a:spAutoFit/>
          </a:bodyPr>
          <a:lstStyle/>
          <a:p>
            <a:r>
              <a:rPr lang="ja-JP" altLang="en-US" sz="2000" b="1" spc="500" dirty="0">
                <a:solidFill>
                  <a:srgbClr val="0000CC"/>
                </a:solidFill>
                <a:latin typeface="メイリオ" panose="020B0604030504040204" pitchFamily="50" charset="-128"/>
                <a:ea typeface="メイリオ" panose="020B0604030504040204" pitchFamily="50" charset="-128"/>
              </a:rPr>
              <a:t>ギャンブル等依存症関連データについて</a:t>
            </a:r>
          </a:p>
        </p:txBody>
      </p:sp>
      <p:sp>
        <p:nvSpPr>
          <p:cNvPr id="18" name="正方形/長方形 17">
            <a:extLst>
              <a:ext uri="{FF2B5EF4-FFF2-40B4-BE49-F238E27FC236}">
                <a16:creationId xmlns:a16="http://schemas.microsoft.com/office/drawing/2014/main" id="{BC6AEAAE-BA98-4DB5-87E0-98E6907B584F}"/>
              </a:ext>
            </a:extLst>
          </p:cNvPr>
          <p:cNvSpPr/>
          <p:nvPr/>
        </p:nvSpPr>
        <p:spPr>
          <a:xfrm>
            <a:off x="106136" y="3181889"/>
            <a:ext cx="1600200" cy="400110"/>
          </a:xfrm>
          <a:prstGeom prst="rect">
            <a:avLst/>
          </a:prstGeom>
          <a:solidFill>
            <a:srgbClr val="0070C0"/>
          </a:solidFill>
          <a:ln w="12700">
            <a:noFill/>
          </a:ln>
        </p:spPr>
        <p:txBody>
          <a:bodyPr wrap="square" anchor="ctr">
            <a:spAutoFit/>
          </a:bodyPr>
          <a:lstStyle/>
          <a:p>
            <a:pPr algn="ctr"/>
            <a:r>
              <a:rPr lang="ja-JP" altLang="en-US" sz="2000" b="1" dirty="0">
                <a:solidFill>
                  <a:schemeClr val="bg1"/>
                </a:solidFill>
                <a:latin typeface="メイリオ" panose="020B0604030504040204" pitchFamily="50" charset="-128"/>
                <a:ea typeface="メイリオ" panose="020B0604030504040204" pitchFamily="50" charset="-128"/>
              </a:rPr>
              <a:t>参考</a:t>
            </a:r>
            <a:r>
              <a:rPr lang="ja-JP" altLang="en-US" sz="2000" b="1" dirty="0" smtClean="0">
                <a:solidFill>
                  <a:schemeClr val="bg1"/>
                </a:solidFill>
                <a:latin typeface="メイリオ" panose="020B0604030504040204" pitchFamily="50" charset="-128"/>
                <a:ea typeface="メイリオ" panose="020B0604030504040204" pitchFamily="50" charset="-128"/>
              </a:rPr>
              <a:t>資料１</a:t>
            </a:r>
            <a:endParaRPr lang="en-US" altLang="ja-JP" sz="2000" b="1" dirty="0" smtClean="0">
              <a:solidFill>
                <a:schemeClr val="bg1"/>
              </a:solidFill>
              <a:latin typeface="メイリオ" panose="020B0604030504040204" pitchFamily="50" charset="-128"/>
              <a:ea typeface="メイリオ" panose="020B0604030504040204" pitchFamily="50" charset="-128"/>
            </a:endParaRPr>
          </a:p>
        </p:txBody>
      </p:sp>
      <p:sp>
        <p:nvSpPr>
          <p:cNvPr id="19" name="正方形/長方形 18">
            <a:extLst>
              <a:ext uri="{FF2B5EF4-FFF2-40B4-BE49-F238E27FC236}">
                <a16:creationId xmlns:a16="http://schemas.microsoft.com/office/drawing/2014/main" id="{BC6AEAAE-BA98-4DB5-87E0-98E6907B584F}"/>
              </a:ext>
            </a:extLst>
          </p:cNvPr>
          <p:cNvSpPr/>
          <p:nvPr/>
        </p:nvSpPr>
        <p:spPr>
          <a:xfrm>
            <a:off x="106136" y="3786046"/>
            <a:ext cx="1600200" cy="400110"/>
          </a:xfrm>
          <a:prstGeom prst="rect">
            <a:avLst/>
          </a:prstGeom>
          <a:solidFill>
            <a:srgbClr val="0070C0"/>
          </a:solidFill>
          <a:ln w="12700">
            <a:noFill/>
          </a:ln>
        </p:spPr>
        <p:txBody>
          <a:bodyPr wrap="square" anchor="ctr">
            <a:spAutoFit/>
          </a:bodyPr>
          <a:lstStyle/>
          <a:p>
            <a:pPr algn="ctr"/>
            <a:r>
              <a:rPr lang="ja-JP" altLang="en-US" sz="2000" b="1" dirty="0">
                <a:solidFill>
                  <a:schemeClr val="bg1"/>
                </a:solidFill>
                <a:latin typeface="メイリオ" panose="020B0604030504040204" pitchFamily="50" charset="-128"/>
                <a:ea typeface="メイリオ" panose="020B0604030504040204" pitchFamily="50" charset="-128"/>
              </a:rPr>
              <a:t>参考</a:t>
            </a:r>
            <a:r>
              <a:rPr lang="ja-JP" altLang="en-US" sz="2000" b="1" dirty="0" smtClean="0">
                <a:solidFill>
                  <a:schemeClr val="bg1"/>
                </a:solidFill>
                <a:latin typeface="メイリオ" panose="020B0604030504040204" pitchFamily="50" charset="-128"/>
                <a:ea typeface="メイリオ" panose="020B0604030504040204" pitchFamily="50" charset="-128"/>
              </a:rPr>
              <a:t>資料２</a:t>
            </a:r>
            <a:endParaRPr lang="en-US" altLang="ja-JP" sz="2000" b="1" dirty="0" smtClean="0">
              <a:solidFill>
                <a:schemeClr val="bg1"/>
              </a:solidFill>
              <a:latin typeface="メイリオ" panose="020B0604030504040204" pitchFamily="50" charset="-128"/>
              <a:ea typeface="メイリオ" panose="020B0604030504040204" pitchFamily="50" charset="-128"/>
            </a:endParaRPr>
          </a:p>
        </p:txBody>
      </p:sp>
      <p:sp>
        <p:nvSpPr>
          <p:cNvPr id="6" name="正方形/長方形 5"/>
          <p:cNvSpPr/>
          <p:nvPr/>
        </p:nvSpPr>
        <p:spPr>
          <a:xfrm>
            <a:off x="1779815" y="3518805"/>
            <a:ext cx="7128000" cy="73479"/>
          </a:xfrm>
          <a:prstGeom prst="rect">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1779815" y="4098469"/>
            <a:ext cx="7128000" cy="73479"/>
          </a:xfrm>
          <a:prstGeom prst="rect">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051950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テキスト ボックス 65"/>
          <p:cNvSpPr txBox="1"/>
          <p:nvPr/>
        </p:nvSpPr>
        <p:spPr>
          <a:xfrm>
            <a:off x="85725" y="435199"/>
            <a:ext cx="9058275" cy="425758"/>
          </a:xfrm>
          <a:prstGeom prst="rect">
            <a:avLst/>
          </a:prstGeom>
          <a:noFill/>
          <a:ln>
            <a:noFill/>
          </a:ln>
        </p:spPr>
        <p:txBody>
          <a:bodyPr wrap="square" rtlCol="0">
            <a:spAutoFit/>
          </a:bodyPr>
          <a:lstStyle/>
          <a:p>
            <a:pPr marL="130405" indent="-130405">
              <a:lnSpc>
                <a:spcPts val="1286"/>
              </a:lnSpc>
            </a:pPr>
            <a:r>
              <a:rPr kumimoji="1" lang="ja-JP" altLang="en-US" sz="1143" b="1" dirty="0">
                <a:latin typeface="メイリオ" panose="020B0604030504040204" pitchFamily="50" charset="-128"/>
                <a:ea typeface="メイリオ" panose="020B0604030504040204" pitchFamily="50" charset="-128"/>
              </a:rPr>
              <a:t>○「普及啓発の強化」「相談支援体制の強化」「治療体制の強化」「切れ目のない回復支援体制の強化」「大阪独自の支援体制の強化」「調査・分析の推進」「人材の養成」の７つの基本方針に沿って、総合的かつ計画的に対策を推進する。</a:t>
            </a:r>
            <a:endParaRPr kumimoji="1" lang="en-US" altLang="ja-JP" sz="1143" b="1" dirty="0">
              <a:latin typeface="メイリオ" panose="020B0604030504040204" pitchFamily="50" charset="-128"/>
              <a:ea typeface="メイリオ" panose="020B0604030504040204" pitchFamily="50" charset="-128"/>
            </a:endParaRPr>
          </a:p>
        </p:txBody>
      </p:sp>
      <p:sp>
        <p:nvSpPr>
          <p:cNvPr id="51" name="正方形/長方形 50"/>
          <p:cNvSpPr/>
          <p:nvPr/>
        </p:nvSpPr>
        <p:spPr>
          <a:xfrm>
            <a:off x="7" y="2503"/>
            <a:ext cx="9143993" cy="289006"/>
          </a:xfrm>
          <a:prstGeom prst="rect">
            <a:avLst/>
          </a:prstGeom>
          <a:gradFill>
            <a:gsLst>
              <a:gs pos="0">
                <a:schemeClr val="accent5">
                  <a:lumMod val="75000"/>
                </a:schemeClr>
              </a:gs>
              <a:gs pos="50000">
                <a:schemeClr val="accent5">
                  <a:lumMod val="50000"/>
                </a:schemeClr>
              </a:gs>
              <a:gs pos="100000">
                <a:srgbClr val="002060"/>
              </a:gs>
            </a:gsLst>
          </a:gradFill>
          <a:ln w="12700">
            <a:noFill/>
          </a:ln>
          <a:effectLst/>
        </p:spPr>
        <p:style>
          <a:lnRef idx="0">
            <a:schemeClr val="accent5"/>
          </a:lnRef>
          <a:fillRef idx="3">
            <a:schemeClr val="accent5"/>
          </a:fillRef>
          <a:effectRef idx="3">
            <a:schemeClr val="accent5"/>
          </a:effectRef>
          <a:fontRef idx="minor">
            <a:schemeClr val="lt1"/>
          </a:fontRef>
        </p:style>
        <p:txBody>
          <a:bodyPr lIns="25714" tIns="51429" rIns="77143" bIns="0" rtlCol="0" anchor="ctr"/>
          <a:lstStyle/>
          <a:p>
            <a:pPr marL="1152094" algn="ctr"/>
            <a:r>
              <a:rPr lang="ja-JP" altLang="en-US" sz="1857" b="1" dirty="0">
                <a:solidFill>
                  <a:schemeClr val="bg1"/>
                </a:solidFill>
                <a:latin typeface="メイリオ" panose="020B0604030504040204" pitchFamily="50" charset="-128"/>
                <a:ea typeface="メイリオ" panose="020B0604030504040204" pitchFamily="50" charset="-128"/>
              </a:rPr>
              <a:t>令和５年度　依存症対策強化事業の全体像</a:t>
            </a:r>
            <a:endParaRPr lang="ja-JP" altLang="en-US" sz="1857" b="1" dirty="0">
              <a:solidFill>
                <a:prstClr val="white"/>
              </a:solidFill>
              <a:latin typeface="メイリオ" panose="020B0604030504040204" pitchFamily="50" charset="-128"/>
              <a:ea typeface="メイリオ" panose="020B0604030504040204" pitchFamily="50" charset="-128"/>
            </a:endParaRPr>
          </a:p>
        </p:txBody>
      </p:sp>
      <p:sp>
        <p:nvSpPr>
          <p:cNvPr id="10" name="角丸四角形 9"/>
          <p:cNvSpPr/>
          <p:nvPr/>
        </p:nvSpPr>
        <p:spPr>
          <a:xfrm>
            <a:off x="129630" y="359229"/>
            <a:ext cx="8884741" cy="806663"/>
          </a:xfrm>
          <a:prstGeom prst="roundRect">
            <a:avLst/>
          </a:prstGeom>
          <a:noFill/>
          <a:ln w="41275"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86"/>
          </a:p>
        </p:txBody>
      </p:sp>
      <p:sp>
        <p:nvSpPr>
          <p:cNvPr id="26" name="1 つの角を切り取った四角形 25"/>
          <p:cNvSpPr/>
          <p:nvPr/>
        </p:nvSpPr>
        <p:spPr>
          <a:xfrm>
            <a:off x="45783" y="1596422"/>
            <a:ext cx="3471429" cy="231429"/>
          </a:xfrm>
          <a:prstGeom prst="snip1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zh-TW" sz="1000" dirty="0">
                <a:latin typeface="メイリオ" panose="020B0604030504040204" pitchFamily="50" charset="-128"/>
                <a:ea typeface="メイリオ" panose="020B0604030504040204" pitchFamily="50" charset="-128"/>
              </a:rPr>
              <a:t> </a:t>
            </a:r>
            <a:r>
              <a:rPr kumimoji="1" lang="ja-JP" altLang="en-US" sz="1000" b="1" dirty="0">
                <a:latin typeface="メイリオ" panose="020B0604030504040204" pitchFamily="50" charset="-128"/>
                <a:ea typeface="メイリオ" panose="020B0604030504040204" pitchFamily="50" charset="-128"/>
              </a:rPr>
              <a:t>① 普及啓発の強化</a:t>
            </a:r>
            <a:r>
              <a:rPr kumimoji="1" lang="en-US" altLang="ja-JP" sz="1000" b="1" dirty="0">
                <a:latin typeface="メイリオ" panose="020B0604030504040204" pitchFamily="50" charset="-128"/>
                <a:ea typeface="メイリオ" panose="020B0604030504040204" pitchFamily="50" charset="-128"/>
              </a:rPr>
              <a:t>【14,252</a:t>
            </a:r>
            <a:r>
              <a:rPr kumimoji="1" lang="ja-JP" altLang="en-US" sz="1000" b="1" dirty="0">
                <a:latin typeface="メイリオ" panose="020B0604030504040204" pitchFamily="50" charset="-128"/>
                <a:ea typeface="メイリオ" panose="020B0604030504040204" pitchFamily="50" charset="-128"/>
              </a:rPr>
              <a:t>千円</a:t>
            </a:r>
            <a:r>
              <a:rPr kumimoji="1" lang="en-US" altLang="ja-JP" sz="1000" b="1" dirty="0">
                <a:latin typeface="メイリオ" panose="020B0604030504040204" pitchFamily="50" charset="-128"/>
                <a:ea typeface="メイリオ" panose="020B0604030504040204" pitchFamily="50" charset="-128"/>
              </a:rPr>
              <a:t>】</a:t>
            </a:r>
          </a:p>
        </p:txBody>
      </p:sp>
      <p:sp>
        <p:nvSpPr>
          <p:cNvPr id="27" name="正方形/長方形 26"/>
          <p:cNvSpPr/>
          <p:nvPr/>
        </p:nvSpPr>
        <p:spPr>
          <a:xfrm>
            <a:off x="13607" y="1436914"/>
            <a:ext cx="9102857" cy="4465864"/>
          </a:xfrm>
          <a:prstGeom prst="rect">
            <a:avLst/>
          </a:prstGeom>
          <a:noFill/>
          <a:ln>
            <a:solidFill>
              <a:srgbClr val="3B38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86"/>
          </a:p>
        </p:txBody>
      </p:sp>
      <p:sp>
        <p:nvSpPr>
          <p:cNvPr id="32" name="正方形/長方形 31"/>
          <p:cNvSpPr/>
          <p:nvPr/>
        </p:nvSpPr>
        <p:spPr>
          <a:xfrm>
            <a:off x="57151" y="1859453"/>
            <a:ext cx="1388571" cy="462857"/>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2571" tIns="2571" rIns="2571" bIns="2571" rtlCol="0" anchor="ctr"/>
          <a:lstStyle/>
          <a:p>
            <a:pPr indent="-257148"/>
            <a:r>
              <a:rPr kumimoji="1" lang="en-US" altLang="ja-JP" sz="786" b="1" dirty="0">
                <a:solidFill>
                  <a:schemeClr val="tx1"/>
                </a:solidFill>
                <a:latin typeface="メイリオ" panose="020B0604030504040204" pitchFamily="50" charset="-128"/>
                <a:ea typeface="メイリオ" panose="020B0604030504040204" pitchFamily="50" charset="-128"/>
              </a:rPr>
              <a:t>【</a:t>
            </a:r>
            <a:r>
              <a:rPr kumimoji="1" lang="ja-JP" altLang="en-US" sz="786" b="1" dirty="0">
                <a:solidFill>
                  <a:schemeClr val="tx1"/>
                </a:solidFill>
                <a:latin typeface="メイリオ" panose="020B0604030504040204" pitchFamily="50" charset="-128"/>
                <a:ea typeface="メイリオ" panose="020B0604030504040204" pitchFamily="50" charset="-128"/>
              </a:rPr>
              <a:t>重点❶</a:t>
            </a:r>
            <a:r>
              <a:rPr kumimoji="1" lang="en-US" altLang="ja-JP" sz="786" b="1" dirty="0">
                <a:solidFill>
                  <a:schemeClr val="tx1"/>
                </a:solidFill>
                <a:latin typeface="メイリオ" panose="020B0604030504040204" pitchFamily="50" charset="-128"/>
                <a:ea typeface="メイリオ" panose="020B0604030504040204" pitchFamily="50" charset="-128"/>
              </a:rPr>
              <a:t>】</a:t>
            </a:r>
          </a:p>
          <a:p>
            <a:pPr marL="61233" lvl="2"/>
            <a:r>
              <a:rPr lang="ja-JP" altLang="en-US" sz="786" b="1" dirty="0">
                <a:solidFill>
                  <a:schemeClr val="tx1"/>
                </a:solidFill>
                <a:latin typeface="メイリオ" panose="020B0604030504040204" pitchFamily="50" charset="-128"/>
                <a:ea typeface="メイリオ" panose="020B0604030504040204" pitchFamily="50" charset="-128"/>
              </a:rPr>
              <a:t>若年層</a:t>
            </a:r>
            <a:r>
              <a:rPr kumimoji="1" lang="ja-JP" altLang="en-US" sz="786" b="1" dirty="0">
                <a:solidFill>
                  <a:schemeClr val="tx1"/>
                </a:solidFill>
                <a:latin typeface="メイリオ" panose="020B0604030504040204" pitchFamily="50" charset="-128"/>
                <a:ea typeface="メイリオ" panose="020B0604030504040204" pitchFamily="50" charset="-128"/>
              </a:rPr>
              <a:t>を対象とした</a:t>
            </a:r>
            <a:endParaRPr kumimoji="1" lang="en-US" altLang="ja-JP" sz="786" b="1" dirty="0">
              <a:solidFill>
                <a:schemeClr val="tx1"/>
              </a:solidFill>
              <a:latin typeface="メイリオ" panose="020B0604030504040204" pitchFamily="50" charset="-128"/>
              <a:ea typeface="メイリオ" panose="020B0604030504040204" pitchFamily="50" charset="-128"/>
            </a:endParaRPr>
          </a:p>
          <a:p>
            <a:pPr marL="61233" lvl="2"/>
            <a:r>
              <a:rPr kumimoji="1" lang="ja-JP" altLang="en-US" sz="786" b="1" dirty="0">
                <a:solidFill>
                  <a:schemeClr val="tx1"/>
                </a:solidFill>
                <a:latin typeface="メイリオ" panose="020B0604030504040204" pitchFamily="50" charset="-128"/>
                <a:ea typeface="メイリオ" panose="020B0604030504040204" pitchFamily="50" charset="-128"/>
              </a:rPr>
              <a:t>予防啓発の強化</a:t>
            </a:r>
          </a:p>
        </p:txBody>
      </p:sp>
      <p:sp>
        <p:nvSpPr>
          <p:cNvPr id="33" name="正方形/長方形 32"/>
          <p:cNvSpPr/>
          <p:nvPr/>
        </p:nvSpPr>
        <p:spPr>
          <a:xfrm>
            <a:off x="58902" y="2367909"/>
            <a:ext cx="1388571" cy="462857"/>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2571" tIns="2571" rIns="2571" bIns="2571" rtlCol="0" anchor="ctr"/>
          <a:lstStyle/>
          <a:p>
            <a:pPr indent="-257148"/>
            <a:r>
              <a:rPr kumimoji="1" lang="en-US" altLang="ja-JP" sz="786" b="1" dirty="0">
                <a:solidFill>
                  <a:schemeClr val="tx1"/>
                </a:solidFill>
                <a:latin typeface="メイリオ" panose="020B0604030504040204" pitchFamily="50" charset="-128"/>
                <a:ea typeface="メイリオ" panose="020B0604030504040204" pitchFamily="50" charset="-128"/>
              </a:rPr>
              <a:t>【</a:t>
            </a:r>
            <a:r>
              <a:rPr kumimoji="1" lang="ja-JP" altLang="en-US" sz="786" b="1" dirty="0">
                <a:solidFill>
                  <a:schemeClr val="tx1"/>
                </a:solidFill>
                <a:latin typeface="メイリオ" panose="020B0604030504040204" pitchFamily="50" charset="-128"/>
                <a:ea typeface="メイリオ" panose="020B0604030504040204" pitchFamily="50" charset="-128"/>
              </a:rPr>
              <a:t>重点❷</a:t>
            </a:r>
            <a:r>
              <a:rPr kumimoji="1" lang="en-US" altLang="ja-JP" sz="786" b="1" dirty="0">
                <a:solidFill>
                  <a:schemeClr val="tx1"/>
                </a:solidFill>
                <a:latin typeface="メイリオ" panose="020B0604030504040204" pitchFamily="50" charset="-128"/>
                <a:ea typeface="メイリオ" panose="020B0604030504040204" pitchFamily="50" charset="-128"/>
              </a:rPr>
              <a:t>】</a:t>
            </a:r>
          </a:p>
          <a:p>
            <a:pPr marL="65769" indent="-4536"/>
            <a:r>
              <a:rPr lang="ja-JP" altLang="en-US" sz="786" b="1" dirty="0">
                <a:solidFill>
                  <a:schemeClr val="tx1"/>
                </a:solidFill>
                <a:latin typeface="メイリオ" panose="020B0604030504040204" pitchFamily="50" charset="-128"/>
                <a:ea typeface="メイリオ" panose="020B0604030504040204" pitchFamily="50" charset="-128"/>
              </a:rPr>
              <a:t>依存症に関する正しい知識</a:t>
            </a:r>
            <a:r>
              <a:rPr lang="en-US" altLang="ja-JP" sz="786" b="1" dirty="0">
                <a:solidFill>
                  <a:schemeClr val="tx1"/>
                </a:solidFill>
                <a:latin typeface="メイリオ" panose="020B0604030504040204" pitchFamily="50" charset="-128"/>
                <a:ea typeface="メイリオ" panose="020B0604030504040204" pitchFamily="50" charset="-128"/>
              </a:rPr>
              <a:t/>
            </a:r>
            <a:br>
              <a:rPr lang="en-US" altLang="ja-JP" sz="786" b="1" dirty="0">
                <a:solidFill>
                  <a:schemeClr val="tx1"/>
                </a:solidFill>
                <a:latin typeface="メイリオ" panose="020B0604030504040204" pitchFamily="50" charset="-128"/>
                <a:ea typeface="メイリオ" panose="020B0604030504040204" pitchFamily="50" charset="-128"/>
              </a:rPr>
            </a:br>
            <a:r>
              <a:rPr lang="ja-JP" altLang="en-US" sz="786" b="1" dirty="0">
                <a:solidFill>
                  <a:schemeClr val="tx1"/>
                </a:solidFill>
                <a:latin typeface="メイリオ" panose="020B0604030504040204" pitchFamily="50" charset="-128"/>
                <a:ea typeface="メイリオ" panose="020B0604030504040204" pitchFamily="50" charset="-128"/>
              </a:rPr>
              <a:t>の普及と理解の促進</a:t>
            </a:r>
          </a:p>
        </p:txBody>
      </p:sp>
      <p:sp>
        <p:nvSpPr>
          <p:cNvPr id="34" name="正方形/長方形 33"/>
          <p:cNvSpPr/>
          <p:nvPr/>
        </p:nvSpPr>
        <p:spPr>
          <a:xfrm>
            <a:off x="47626" y="3194572"/>
            <a:ext cx="1388571" cy="462857"/>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2571" tIns="2571" rIns="2571" bIns="2571" rtlCol="0" anchor="ctr"/>
          <a:lstStyle/>
          <a:p>
            <a:pPr indent="-257148"/>
            <a:r>
              <a:rPr kumimoji="1" lang="en-US" altLang="ja-JP" sz="750" b="1" dirty="0">
                <a:solidFill>
                  <a:schemeClr val="tx1"/>
                </a:solidFill>
                <a:latin typeface="メイリオ" panose="020B0604030504040204" pitchFamily="50" charset="-128"/>
                <a:ea typeface="メイリオ" panose="020B0604030504040204" pitchFamily="50" charset="-128"/>
              </a:rPr>
              <a:t>【</a:t>
            </a:r>
            <a:r>
              <a:rPr kumimoji="1" lang="ja-JP" altLang="en-US" sz="750" b="1" dirty="0">
                <a:solidFill>
                  <a:schemeClr val="tx1"/>
                </a:solidFill>
                <a:latin typeface="メイリオ" panose="020B0604030504040204" pitchFamily="50" charset="-128"/>
                <a:ea typeface="メイリオ" panose="020B0604030504040204" pitchFamily="50" charset="-128"/>
              </a:rPr>
              <a:t>重点❸</a:t>
            </a:r>
            <a:r>
              <a:rPr kumimoji="1" lang="en-US" altLang="ja-JP" sz="750" b="1" dirty="0">
                <a:solidFill>
                  <a:schemeClr val="tx1"/>
                </a:solidFill>
                <a:latin typeface="メイリオ" panose="020B0604030504040204" pitchFamily="50" charset="-128"/>
                <a:ea typeface="メイリオ" panose="020B0604030504040204" pitchFamily="50" charset="-128"/>
              </a:rPr>
              <a:t>】</a:t>
            </a:r>
          </a:p>
          <a:p>
            <a:pPr marL="61233" lvl="1"/>
            <a:r>
              <a:rPr kumimoji="1" lang="ja-JP" altLang="en-US" sz="750" b="1" dirty="0">
                <a:solidFill>
                  <a:schemeClr val="tx1"/>
                </a:solidFill>
                <a:latin typeface="メイリオ" panose="020B0604030504040204" pitchFamily="50" charset="-128"/>
                <a:ea typeface="メイリオ" panose="020B0604030504040204" pitchFamily="50" charset="-128"/>
              </a:rPr>
              <a:t>依存症の本人及びその家族等</a:t>
            </a:r>
            <a:r>
              <a:rPr kumimoji="1" lang="en-US" altLang="ja-JP" sz="750" b="1" dirty="0">
                <a:solidFill>
                  <a:schemeClr val="tx1"/>
                </a:solidFill>
                <a:latin typeface="メイリオ" panose="020B0604030504040204" pitchFamily="50" charset="-128"/>
                <a:ea typeface="メイリオ" panose="020B0604030504040204" pitchFamily="50" charset="-128"/>
              </a:rPr>
              <a:t/>
            </a:r>
            <a:br>
              <a:rPr kumimoji="1" lang="en-US" altLang="ja-JP" sz="750" b="1" dirty="0">
                <a:solidFill>
                  <a:schemeClr val="tx1"/>
                </a:solidFill>
                <a:latin typeface="メイリオ" panose="020B0604030504040204" pitchFamily="50" charset="-128"/>
                <a:ea typeface="メイリオ" panose="020B0604030504040204" pitchFamily="50" charset="-128"/>
              </a:rPr>
            </a:br>
            <a:r>
              <a:rPr kumimoji="1" lang="ja-JP" altLang="en-US" sz="750" b="1" dirty="0" err="1">
                <a:solidFill>
                  <a:schemeClr val="tx1"/>
                </a:solidFill>
                <a:latin typeface="メイリオ" panose="020B0604030504040204" pitchFamily="50" charset="-128"/>
                <a:ea typeface="メイリオ" panose="020B0604030504040204" pitchFamily="50" charset="-128"/>
              </a:rPr>
              <a:t>への</a:t>
            </a:r>
            <a:r>
              <a:rPr kumimoji="1" lang="ja-JP" altLang="en-US" sz="750" b="1" dirty="0">
                <a:solidFill>
                  <a:schemeClr val="tx1"/>
                </a:solidFill>
                <a:latin typeface="メイリオ" panose="020B0604030504040204" pitchFamily="50" charset="-128"/>
                <a:ea typeface="メイリオ" panose="020B0604030504040204" pitchFamily="50" charset="-128"/>
              </a:rPr>
              <a:t>相談支援体制の充実</a:t>
            </a:r>
          </a:p>
        </p:txBody>
      </p:sp>
      <p:sp>
        <p:nvSpPr>
          <p:cNvPr id="35" name="正方形/長方形 34"/>
          <p:cNvSpPr/>
          <p:nvPr/>
        </p:nvSpPr>
        <p:spPr>
          <a:xfrm>
            <a:off x="47626" y="4855891"/>
            <a:ext cx="1388571" cy="462857"/>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2571" tIns="2571" rIns="2571" bIns="2571" rtlCol="0" anchor="ctr"/>
          <a:lstStyle/>
          <a:p>
            <a:pPr indent="-257148"/>
            <a:r>
              <a:rPr kumimoji="1" lang="en-US" altLang="ja-JP" sz="786" b="1" dirty="0">
                <a:solidFill>
                  <a:schemeClr val="tx1"/>
                </a:solidFill>
                <a:latin typeface="メイリオ" panose="020B0604030504040204" pitchFamily="50" charset="-128"/>
                <a:ea typeface="メイリオ" panose="020B0604030504040204" pitchFamily="50" charset="-128"/>
              </a:rPr>
              <a:t>【</a:t>
            </a:r>
            <a:r>
              <a:rPr kumimoji="1" lang="ja-JP" altLang="en-US" sz="786" b="1" dirty="0">
                <a:solidFill>
                  <a:schemeClr val="tx1"/>
                </a:solidFill>
                <a:latin typeface="メイリオ" panose="020B0604030504040204" pitchFamily="50" charset="-128"/>
                <a:ea typeface="メイリオ" panose="020B0604030504040204" pitchFamily="50" charset="-128"/>
              </a:rPr>
              <a:t>重点❺</a:t>
            </a:r>
            <a:r>
              <a:rPr kumimoji="1" lang="en-US" altLang="ja-JP" sz="786" b="1" dirty="0">
                <a:solidFill>
                  <a:schemeClr val="tx1"/>
                </a:solidFill>
                <a:latin typeface="メイリオ" panose="020B0604030504040204" pitchFamily="50" charset="-128"/>
                <a:ea typeface="メイリオ" panose="020B0604030504040204" pitchFamily="50" charset="-128"/>
              </a:rPr>
              <a:t>】</a:t>
            </a:r>
          </a:p>
          <a:p>
            <a:pPr marL="61233"/>
            <a:r>
              <a:rPr kumimoji="1" lang="ja-JP" altLang="en-US" sz="786" b="1" dirty="0">
                <a:solidFill>
                  <a:schemeClr val="tx1"/>
                </a:solidFill>
                <a:latin typeface="メイリオ" panose="020B0604030504040204" pitchFamily="50" charset="-128"/>
                <a:ea typeface="メイリオ" panose="020B0604030504040204" pitchFamily="50" charset="-128"/>
              </a:rPr>
              <a:t>関係機関等との協働による</a:t>
            </a:r>
            <a:r>
              <a:rPr kumimoji="1" lang="en-US" altLang="ja-JP" sz="786" b="1" dirty="0">
                <a:solidFill>
                  <a:schemeClr val="tx1"/>
                </a:solidFill>
                <a:latin typeface="メイリオ" panose="020B0604030504040204" pitchFamily="50" charset="-128"/>
                <a:ea typeface="メイリオ" panose="020B0604030504040204" pitchFamily="50" charset="-128"/>
              </a:rPr>
              <a:t/>
            </a:r>
            <a:br>
              <a:rPr kumimoji="1" lang="en-US" altLang="ja-JP" sz="786" b="1" dirty="0">
                <a:solidFill>
                  <a:schemeClr val="tx1"/>
                </a:solidFill>
                <a:latin typeface="メイリオ" panose="020B0604030504040204" pitchFamily="50" charset="-128"/>
                <a:ea typeface="メイリオ" panose="020B0604030504040204" pitchFamily="50" charset="-128"/>
              </a:rPr>
            </a:br>
            <a:r>
              <a:rPr kumimoji="1" lang="ja-JP" altLang="en-US" sz="786" b="1" dirty="0">
                <a:solidFill>
                  <a:schemeClr val="tx1"/>
                </a:solidFill>
                <a:latin typeface="メイリオ" panose="020B0604030504040204" pitchFamily="50" charset="-128"/>
                <a:ea typeface="メイリオ" panose="020B0604030504040204" pitchFamily="50" charset="-128"/>
              </a:rPr>
              <a:t>切れ目のない支援の推進</a:t>
            </a:r>
          </a:p>
        </p:txBody>
      </p:sp>
      <p:sp>
        <p:nvSpPr>
          <p:cNvPr id="36" name="正方形/長方形 35"/>
          <p:cNvSpPr/>
          <p:nvPr/>
        </p:nvSpPr>
        <p:spPr>
          <a:xfrm>
            <a:off x="48647" y="5349175"/>
            <a:ext cx="1388571" cy="462857"/>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2571" tIns="2571" rIns="2571" bIns="2571" rtlCol="0" anchor="ctr"/>
          <a:lstStyle/>
          <a:p>
            <a:pPr indent="-257148"/>
            <a:r>
              <a:rPr kumimoji="1" lang="en-US" altLang="ja-JP" sz="786" b="1" dirty="0">
                <a:solidFill>
                  <a:schemeClr val="tx1"/>
                </a:solidFill>
                <a:latin typeface="メイリオ" panose="020B0604030504040204" pitchFamily="50" charset="-128"/>
                <a:ea typeface="メイリオ" panose="020B0604030504040204" pitchFamily="50" charset="-128"/>
              </a:rPr>
              <a:t>【</a:t>
            </a:r>
            <a:r>
              <a:rPr kumimoji="1" lang="ja-JP" altLang="en-US" sz="786" b="1" dirty="0">
                <a:solidFill>
                  <a:schemeClr val="tx1"/>
                </a:solidFill>
                <a:latin typeface="メイリオ" panose="020B0604030504040204" pitchFamily="50" charset="-128"/>
                <a:ea typeface="メイリオ" panose="020B0604030504040204" pitchFamily="50" charset="-128"/>
              </a:rPr>
              <a:t>重点❻</a:t>
            </a:r>
            <a:r>
              <a:rPr kumimoji="1" lang="en-US" altLang="ja-JP" sz="786" b="1" dirty="0">
                <a:solidFill>
                  <a:schemeClr val="tx1"/>
                </a:solidFill>
                <a:latin typeface="メイリオ" panose="020B0604030504040204" pitchFamily="50" charset="-128"/>
                <a:ea typeface="メイリオ" panose="020B0604030504040204" pitchFamily="50" charset="-128"/>
              </a:rPr>
              <a:t>】</a:t>
            </a:r>
          </a:p>
          <a:p>
            <a:pPr marL="61233"/>
            <a:r>
              <a:rPr kumimoji="1" lang="ja-JP" altLang="en-US" sz="786" b="1" dirty="0">
                <a:solidFill>
                  <a:schemeClr val="tx1"/>
                </a:solidFill>
                <a:latin typeface="メイリオ" panose="020B0604030504040204" pitchFamily="50" charset="-128"/>
                <a:ea typeface="メイリオ" panose="020B0604030504040204" pitchFamily="50" charset="-128"/>
              </a:rPr>
              <a:t>自助グループ・民間団体等</a:t>
            </a:r>
            <a:r>
              <a:rPr kumimoji="1" lang="en-US" altLang="ja-JP" sz="786" b="1" dirty="0">
                <a:solidFill>
                  <a:schemeClr val="tx1"/>
                </a:solidFill>
                <a:latin typeface="メイリオ" panose="020B0604030504040204" pitchFamily="50" charset="-128"/>
                <a:ea typeface="メイリオ" panose="020B0604030504040204" pitchFamily="50" charset="-128"/>
              </a:rPr>
              <a:t/>
            </a:r>
            <a:br>
              <a:rPr kumimoji="1" lang="en-US" altLang="ja-JP" sz="786" b="1" dirty="0">
                <a:solidFill>
                  <a:schemeClr val="tx1"/>
                </a:solidFill>
                <a:latin typeface="メイリオ" panose="020B0604030504040204" pitchFamily="50" charset="-128"/>
                <a:ea typeface="メイリオ" panose="020B0604030504040204" pitchFamily="50" charset="-128"/>
              </a:rPr>
            </a:br>
            <a:r>
              <a:rPr kumimoji="1" lang="ja-JP" altLang="en-US" sz="786" b="1" dirty="0">
                <a:solidFill>
                  <a:schemeClr val="tx1"/>
                </a:solidFill>
                <a:latin typeface="メイリオ" panose="020B0604030504040204" pitchFamily="50" charset="-128"/>
                <a:ea typeface="メイリオ" panose="020B0604030504040204" pitchFamily="50" charset="-128"/>
              </a:rPr>
              <a:t>の活動の充実</a:t>
            </a:r>
          </a:p>
        </p:txBody>
      </p:sp>
      <p:sp>
        <p:nvSpPr>
          <p:cNvPr id="37" name="正方形/長方形 36"/>
          <p:cNvSpPr/>
          <p:nvPr/>
        </p:nvSpPr>
        <p:spPr>
          <a:xfrm>
            <a:off x="4605387" y="1870019"/>
            <a:ext cx="1388571" cy="462857"/>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2571" tIns="2571" rIns="2571" bIns="2571" rtlCol="0" anchor="ctr"/>
          <a:lstStyle/>
          <a:p>
            <a:pPr indent="-257148"/>
            <a:r>
              <a:rPr kumimoji="1" lang="en-US" altLang="ja-JP" sz="786" b="1" dirty="0">
                <a:solidFill>
                  <a:schemeClr val="tx1"/>
                </a:solidFill>
                <a:latin typeface="メイリオ" panose="020B0604030504040204" pitchFamily="50" charset="-128"/>
                <a:ea typeface="メイリオ" panose="020B0604030504040204" pitchFamily="50" charset="-128"/>
              </a:rPr>
              <a:t>【</a:t>
            </a:r>
            <a:r>
              <a:rPr kumimoji="1" lang="ja-JP" altLang="en-US" sz="786" b="1" dirty="0">
                <a:solidFill>
                  <a:schemeClr val="tx1"/>
                </a:solidFill>
                <a:latin typeface="メイリオ" panose="020B0604030504040204" pitchFamily="50" charset="-128"/>
                <a:ea typeface="メイリオ" panose="020B0604030504040204" pitchFamily="50" charset="-128"/>
              </a:rPr>
              <a:t>重点❼</a:t>
            </a:r>
            <a:r>
              <a:rPr kumimoji="1" lang="en-US" altLang="ja-JP" sz="786" b="1" dirty="0">
                <a:solidFill>
                  <a:schemeClr val="tx1"/>
                </a:solidFill>
                <a:latin typeface="メイリオ" panose="020B0604030504040204" pitchFamily="50" charset="-128"/>
                <a:ea typeface="メイリオ" panose="020B0604030504040204" pitchFamily="50" charset="-128"/>
              </a:rPr>
              <a:t>】</a:t>
            </a:r>
          </a:p>
          <a:p>
            <a:pPr marL="61233"/>
            <a:r>
              <a:rPr kumimoji="1" lang="ja-JP" altLang="en-US" sz="786" b="1" dirty="0">
                <a:solidFill>
                  <a:schemeClr val="tx1"/>
                </a:solidFill>
                <a:latin typeface="メイリオ" panose="020B0604030504040204" pitchFamily="50" charset="-128"/>
                <a:ea typeface="メイリオ" panose="020B0604030504040204" pitchFamily="50" charset="-128"/>
              </a:rPr>
              <a:t>予防から相談、治療及び</a:t>
            </a:r>
            <a:r>
              <a:rPr kumimoji="1" lang="en-US" altLang="ja-JP" sz="786" b="1" dirty="0">
                <a:solidFill>
                  <a:schemeClr val="tx1"/>
                </a:solidFill>
                <a:latin typeface="メイリオ" panose="020B0604030504040204" pitchFamily="50" charset="-128"/>
                <a:ea typeface="メイリオ" panose="020B0604030504040204" pitchFamily="50" charset="-128"/>
              </a:rPr>
              <a:t/>
            </a:r>
            <a:br>
              <a:rPr kumimoji="1" lang="en-US" altLang="ja-JP" sz="786" b="1" dirty="0">
                <a:solidFill>
                  <a:schemeClr val="tx1"/>
                </a:solidFill>
                <a:latin typeface="メイリオ" panose="020B0604030504040204" pitchFamily="50" charset="-128"/>
                <a:ea typeface="メイリオ" panose="020B0604030504040204" pitchFamily="50" charset="-128"/>
              </a:rPr>
            </a:br>
            <a:r>
              <a:rPr kumimoji="1" lang="ja-JP" altLang="en-US" sz="786" b="1" dirty="0">
                <a:solidFill>
                  <a:schemeClr val="tx1"/>
                </a:solidFill>
                <a:latin typeface="メイリオ" panose="020B0604030504040204" pitchFamily="50" charset="-128"/>
                <a:ea typeface="メイリオ" panose="020B0604030504040204" pitchFamily="50" charset="-128"/>
              </a:rPr>
              <a:t>回復支援体制の推進</a:t>
            </a:r>
          </a:p>
        </p:txBody>
      </p:sp>
      <p:sp>
        <p:nvSpPr>
          <p:cNvPr id="38" name="正方形/長方形 37"/>
          <p:cNvSpPr/>
          <p:nvPr/>
        </p:nvSpPr>
        <p:spPr>
          <a:xfrm>
            <a:off x="4613212" y="3190175"/>
            <a:ext cx="1388571" cy="462857"/>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2571" tIns="2571" rIns="2571" bIns="2571" rtlCol="0" anchor="ctr"/>
          <a:lstStyle/>
          <a:p>
            <a:pPr indent="-257148"/>
            <a:r>
              <a:rPr kumimoji="1" lang="en-US" altLang="ja-JP" sz="786" b="1" dirty="0">
                <a:solidFill>
                  <a:schemeClr val="tx1"/>
                </a:solidFill>
                <a:latin typeface="メイリオ" panose="020B0604030504040204" pitchFamily="50" charset="-128"/>
                <a:ea typeface="メイリオ" panose="020B0604030504040204" pitchFamily="50" charset="-128"/>
              </a:rPr>
              <a:t>【</a:t>
            </a:r>
            <a:r>
              <a:rPr kumimoji="1" lang="ja-JP" altLang="en-US" sz="786" b="1" dirty="0">
                <a:solidFill>
                  <a:schemeClr val="tx1"/>
                </a:solidFill>
                <a:latin typeface="メイリオ" panose="020B0604030504040204" pitchFamily="50" charset="-128"/>
                <a:ea typeface="メイリオ" panose="020B0604030504040204" pitchFamily="50" charset="-128"/>
              </a:rPr>
              <a:t>重点❽</a:t>
            </a:r>
            <a:r>
              <a:rPr kumimoji="1" lang="en-US" altLang="ja-JP" sz="786" b="1" dirty="0">
                <a:solidFill>
                  <a:schemeClr val="tx1"/>
                </a:solidFill>
                <a:latin typeface="メイリオ" panose="020B0604030504040204" pitchFamily="50" charset="-128"/>
                <a:ea typeface="メイリオ" panose="020B0604030504040204" pitchFamily="50" charset="-128"/>
              </a:rPr>
              <a:t>】</a:t>
            </a:r>
          </a:p>
          <a:p>
            <a:pPr marL="61233"/>
            <a:r>
              <a:rPr kumimoji="1" lang="ja-JP" altLang="en-US" sz="786" b="1" dirty="0">
                <a:solidFill>
                  <a:schemeClr val="tx1"/>
                </a:solidFill>
                <a:latin typeface="メイリオ" panose="020B0604030504040204" pitchFamily="50" charset="-128"/>
                <a:ea typeface="メイリオ" panose="020B0604030504040204" pitchFamily="50" charset="-128"/>
              </a:rPr>
              <a:t>ギャンブル等依存症に</a:t>
            </a:r>
            <a:r>
              <a:rPr kumimoji="1" lang="en-US" altLang="ja-JP" sz="786" b="1" dirty="0">
                <a:solidFill>
                  <a:schemeClr val="tx1"/>
                </a:solidFill>
                <a:latin typeface="メイリオ" panose="020B0604030504040204" pitchFamily="50" charset="-128"/>
                <a:ea typeface="メイリオ" panose="020B0604030504040204" pitchFamily="50" charset="-128"/>
              </a:rPr>
              <a:t/>
            </a:r>
            <a:br>
              <a:rPr kumimoji="1" lang="en-US" altLang="ja-JP" sz="786" b="1" dirty="0">
                <a:solidFill>
                  <a:schemeClr val="tx1"/>
                </a:solidFill>
                <a:latin typeface="メイリオ" panose="020B0604030504040204" pitchFamily="50" charset="-128"/>
                <a:ea typeface="メイリオ" panose="020B0604030504040204" pitchFamily="50" charset="-128"/>
              </a:rPr>
            </a:br>
            <a:r>
              <a:rPr kumimoji="1" lang="ja-JP" altLang="en-US" sz="786" b="1" dirty="0">
                <a:solidFill>
                  <a:schemeClr val="tx1"/>
                </a:solidFill>
                <a:latin typeface="メイリオ" panose="020B0604030504040204" pitchFamily="50" charset="-128"/>
                <a:ea typeface="メイリオ" panose="020B0604030504040204" pitchFamily="50" charset="-128"/>
              </a:rPr>
              <a:t>関する調査・分析の推進</a:t>
            </a:r>
          </a:p>
        </p:txBody>
      </p:sp>
      <p:sp>
        <p:nvSpPr>
          <p:cNvPr id="39" name="正方形/長方形 38"/>
          <p:cNvSpPr/>
          <p:nvPr/>
        </p:nvSpPr>
        <p:spPr>
          <a:xfrm>
            <a:off x="4621035" y="4023645"/>
            <a:ext cx="1388571" cy="462857"/>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2571" tIns="2571" rIns="2571" bIns="2571" rtlCol="0" anchor="ctr"/>
          <a:lstStyle/>
          <a:p>
            <a:pPr indent="-257148"/>
            <a:r>
              <a:rPr kumimoji="1" lang="en-US" altLang="ja-JP" sz="786" b="1" dirty="0">
                <a:solidFill>
                  <a:schemeClr val="tx1"/>
                </a:solidFill>
                <a:latin typeface="メイリオ" panose="020B0604030504040204" pitchFamily="50" charset="-128"/>
                <a:ea typeface="メイリオ" panose="020B0604030504040204" pitchFamily="50" charset="-128"/>
              </a:rPr>
              <a:t>【</a:t>
            </a:r>
            <a:r>
              <a:rPr kumimoji="1" lang="ja-JP" altLang="en-US" sz="786" b="1" dirty="0">
                <a:solidFill>
                  <a:schemeClr val="tx1"/>
                </a:solidFill>
                <a:latin typeface="メイリオ" panose="020B0604030504040204" pitchFamily="50" charset="-128"/>
                <a:ea typeface="メイリオ" panose="020B0604030504040204" pitchFamily="50" charset="-128"/>
              </a:rPr>
              <a:t>重点❾</a:t>
            </a:r>
            <a:r>
              <a:rPr kumimoji="1" lang="en-US" altLang="ja-JP" sz="786" b="1" dirty="0">
                <a:solidFill>
                  <a:schemeClr val="tx1"/>
                </a:solidFill>
                <a:latin typeface="メイリオ" panose="020B0604030504040204" pitchFamily="50" charset="-128"/>
                <a:ea typeface="メイリオ" panose="020B0604030504040204" pitchFamily="50" charset="-128"/>
              </a:rPr>
              <a:t>】</a:t>
            </a:r>
          </a:p>
          <a:p>
            <a:pPr marL="61233"/>
            <a:r>
              <a:rPr kumimoji="1" lang="ja-JP" altLang="en-US" sz="786" b="1" dirty="0">
                <a:solidFill>
                  <a:schemeClr val="tx1"/>
                </a:solidFill>
                <a:latin typeface="メイリオ" panose="020B0604030504040204" pitchFamily="50" charset="-128"/>
                <a:ea typeface="メイリオ" panose="020B0604030504040204" pitchFamily="50" charset="-128"/>
              </a:rPr>
              <a:t>相談支援等を担う</a:t>
            </a:r>
            <a:r>
              <a:rPr kumimoji="1" lang="en-US" altLang="ja-JP" sz="786" b="1" dirty="0">
                <a:solidFill>
                  <a:schemeClr val="tx1"/>
                </a:solidFill>
                <a:latin typeface="メイリオ" panose="020B0604030504040204" pitchFamily="50" charset="-128"/>
                <a:ea typeface="メイリオ" panose="020B0604030504040204" pitchFamily="50" charset="-128"/>
              </a:rPr>
              <a:t/>
            </a:r>
            <a:br>
              <a:rPr kumimoji="1" lang="en-US" altLang="ja-JP" sz="786" b="1" dirty="0">
                <a:solidFill>
                  <a:schemeClr val="tx1"/>
                </a:solidFill>
                <a:latin typeface="メイリオ" panose="020B0604030504040204" pitchFamily="50" charset="-128"/>
                <a:ea typeface="メイリオ" panose="020B0604030504040204" pitchFamily="50" charset="-128"/>
              </a:rPr>
            </a:br>
            <a:r>
              <a:rPr kumimoji="1" lang="ja-JP" altLang="en-US" sz="786" b="1" dirty="0">
                <a:solidFill>
                  <a:schemeClr val="tx1"/>
                </a:solidFill>
                <a:latin typeface="メイリオ" panose="020B0604030504040204" pitchFamily="50" charset="-128"/>
                <a:ea typeface="メイリオ" panose="020B0604030504040204" pitchFamily="50" charset="-128"/>
              </a:rPr>
              <a:t>人材の養成</a:t>
            </a:r>
          </a:p>
        </p:txBody>
      </p:sp>
      <p:sp>
        <p:nvSpPr>
          <p:cNvPr id="40" name="正方形/長方形 39"/>
          <p:cNvSpPr/>
          <p:nvPr/>
        </p:nvSpPr>
        <p:spPr>
          <a:xfrm>
            <a:off x="52778" y="4023645"/>
            <a:ext cx="1388571" cy="462857"/>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2571" tIns="2571" rIns="2571" bIns="2571" rtlCol="0" anchor="ctr"/>
          <a:lstStyle/>
          <a:p>
            <a:pPr indent="-257148"/>
            <a:r>
              <a:rPr kumimoji="1" lang="en-US" altLang="ja-JP" sz="750" b="1" dirty="0">
                <a:solidFill>
                  <a:schemeClr val="tx1"/>
                </a:solidFill>
                <a:latin typeface="メイリオ" panose="020B0604030504040204" pitchFamily="50" charset="-128"/>
                <a:ea typeface="メイリオ" panose="020B0604030504040204" pitchFamily="50" charset="-128"/>
              </a:rPr>
              <a:t>【</a:t>
            </a:r>
            <a:r>
              <a:rPr kumimoji="1" lang="ja-JP" altLang="en-US" sz="750" b="1" dirty="0">
                <a:solidFill>
                  <a:schemeClr val="tx1"/>
                </a:solidFill>
                <a:latin typeface="メイリオ" panose="020B0604030504040204" pitchFamily="50" charset="-128"/>
                <a:ea typeface="メイリオ" panose="020B0604030504040204" pitchFamily="50" charset="-128"/>
              </a:rPr>
              <a:t>重点❹</a:t>
            </a:r>
            <a:r>
              <a:rPr kumimoji="1" lang="en-US" altLang="ja-JP" sz="750" b="1" dirty="0">
                <a:solidFill>
                  <a:schemeClr val="tx1"/>
                </a:solidFill>
                <a:latin typeface="メイリオ" panose="020B0604030504040204" pitchFamily="50" charset="-128"/>
                <a:ea typeface="メイリオ" panose="020B0604030504040204" pitchFamily="50" charset="-128"/>
              </a:rPr>
              <a:t>】</a:t>
            </a:r>
          </a:p>
          <a:p>
            <a:pPr marL="61233" lvl="1"/>
            <a:r>
              <a:rPr kumimoji="1" lang="ja-JP" altLang="en-US" sz="750" b="1" dirty="0">
                <a:solidFill>
                  <a:schemeClr val="tx1"/>
                </a:solidFill>
                <a:latin typeface="メイリオ" panose="020B0604030504040204" pitchFamily="50" charset="-128"/>
                <a:ea typeface="メイリオ" panose="020B0604030504040204" pitchFamily="50" charset="-128"/>
              </a:rPr>
              <a:t>治療可能な医療機関の拡充と治療体制の構築</a:t>
            </a:r>
          </a:p>
        </p:txBody>
      </p:sp>
      <p:sp>
        <p:nvSpPr>
          <p:cNvPr id="53" name="正方形/長方形 52"/>
          <p:cNvSpPr/>
          <p:nvPr/>
        </p:nvSpPr>
        <p:spPr>
          <a:xfrm>
            <a:off x="1524578" y="2373751"/>
            <a:ext cx="3343229" cy="4388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571" tIns="2571" rIns="2571" bIns="2571" rtlCol="0" anchor="ctr"/>
          <a:lstStyle/>
          <a:p>
            <a:pPr>
              <a:lnSpc>
                <a:spcPts val="1143"/>
              </a:lnSpc>
              <a:buFont typeface="Wingdings" panose="05000000000000000000" pitchFamily="2" charset="2"/>
              <a:buChar char="n"/>
            </a:pPr>
            <a:r>
              <a:rPr lang="ja-JP" altLang="en-US" sz="857" b="1" u="sng" dirty="0">
                <a:solidFill>
                  <a:schemeClr val="tx1"/>
                </a:solidFill>
                <a:latin typeface="メイリオ" panose="020B0604030504040204" pitchFamily="50" charset="-128"/>
                <a:ea typeface="メイリオ" panose="020B0604030504040204" pitchFamily="50" charset="-128"/>
              </a:rPr>
              <a:t>府民への普及啓発</a:t>
            </a:r>
          </a:p>
          <a:p>
            <a:pPr>
              <a:lnSpc>
                <a:spcPts val="1143"/>
              </a:lnSpc>
              <a:buFont typeface="Wingdings" panose="05000000000000000000" pitchFamily="2" charset="2"/>
              <a:buChar char="n"/>
            </a:pPr>
            <a:r>
              <a:rPr lang="ja-JP" altLang="en-US" sz="857" b="1" u="sng" dirty="0">
                <a:solidFill>
                  <a:schemeClr val="tx1"/>
                </a:solidFill>
                <a:latin typeface="メイリオ" panose="020B0604030504040204" pitchFamily="50" charset="-128"/>
                <a:ea typeface="メイリオ" panose="020B0604030504040204" pitchFamily="50" charset="-128"/>
              </a:rPr>
              <a:t>多様な関係機関と連携した啓発月間における普及啓発</a:t>
            </a:r>
          </a:p>
        </p:txBody>
      </p:sp>
      <p:sp>
        <p:nvSpPr>
          <p:cNvPr id="58" name="正方形/長方形 57"/>
          <p:cNvSpPr/>
          <p:nvPr/>
        </p:nvSpPr>
        <p:spPr>
          <a:xfrm>
            <a:off x="1510971" y="3239333"/>
            <a:ext cx="3366286" cy="3944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571" tIns="2571" rIns="2571" bIns="2571" rtlCol="0" anchor="ctr"/>
          <a:lstStyle/>
          <a:p>
            <a:pPr>
              <a:lnSpc>
                <a:spcPts val="1000"/>
              </a:lnSpc>
              <a:buFont typeface="Wingdings" panose="05000000000000000000" pitchFamily="2" charset="2"/>
              <a:buChar char="n"/>
            </a:pPr>
            <a:r>
              <a:rPr lang="ja-JP" altLang="en-US" sz="857" b="1" u="sng" dirty="0">
                <a:solidFill>
                  <a:schemeClr val="tx1"/>
                </a:solidFill>
                <a:latin typeface="メイリオ" panose="020B0604030504040204" pitchFamily="50" charset="-128"/>
                <a:ea typeface="メイリオ" panose="020B0604030504040204" pitchFamily="50" charset="-128"/>
              </a:rPr>
              <a:t>相談窓口の整備</a:t>
            </a:r>
            <a:r>
              <a:rPr lang="ja-JP" altLang="en-US" sz="857" b="1" dirty="0">
                <a:solidFill>
                  <a:schemeClr val="tx1"/>
                </a:solidFill>
                <a:latin typeface="メイリオ" panose="020B0604030504040204" pitchFamily="50" charset="-128"/>
                <a:ea typeface="メイリオ" panose="020B0604030504040204" pitchFamily="50" charset="-128"/>
              </a:rPr>
              <a:t>　　　</a:t>
            </a:r>
            <a:r>
              <a:rPr lang="ja-JP" altLang="en-US" sz="857" dirty="0">
                <a:solidFill>
                  <a:schemeClr val="tx1"/>
                </a:solidFill>
                <a:latin typeface="メイリオ" panose="020B0604030504040204" pitchFamily="50" charset="-128"/>
                <a:ea typeface="メイリオ" panose="020B0604030504040204" pitchFamily="50" charset="-128"/>
              </a:rPr>
              <a:t>　　</a:t>
            </a:r>
            <a:endParaRPr lang="en-US" altLang="ja-JP" sz="857" dirty="0">
              <a:solidFill>
                <a:schemeClr val="tx1"/>
              </a:solidFill>
              <a:latin typeface="メイリオ" panose="020B0604030504040204" pitchFamily="50" charset="-128"/>
              <a:ea typeface="メイリオ" panose="020B0604030504040204" pitchFamily="50" charset="-128"/>
            </a:endParaRPr>
          </a:p>
          <a:p>
            <a:pPr>
              <a:lnSpc>
                <a:spcPts val="1000"/>
              </a:lnSpc>
              <a:buFont typeface="Wingdings" panose="05000000000000000000" pitchFamily="2" charset="2"/>
              <a:buChar char="n"/>
            </a:pPr>
            <a:r>
              <a:rPr lang="ja-JP" altLang="en-US" sz="857" dirty="0">
                <a:solidFill>
                  <a:schemeClr val="tx1"/>
                </a:solidFill>
                <a:latin typeface="メイリオ" panose="020B0604030504040204" pitchFamily="50" charset="-128"/>
                <a:ea typeface="メイリオ" panose="020B0604030504040204" pitchFamily="50" charset="-128"/>
              </a:rPr>
              <a:t>本人及び家族等への相談支援の充実</a:t>
            </a:r>
          </a:p>
          <a:p>
            <a:pPr>
              <a:lnSpc>
                <a:spcPts val="1000"/>
              </a:lnSpc>
              <a:buFont typeface="Wingdings" panose="05000000000000000000" pitchFamily="2" charset="2"/>
              <a:buChar char="n"/>
            </a:pPr>
            <a:r>
              <a:rPr lang="ja-JP" altLang="en-US" sz="857" dirty="0">
                <a:solidFill>
                  <a:schemeClr val="tx1"/>
                </a:solidFill>
                <a:latin typeface="メイリオ" panose="020B0604030504040204" pitchFamily="50" charset="-128"/>
                <a:ea typeface="メイリオ" panose="020B0604030504040204" pitchFamily="50" charset="-128"/>
              </a:rPr>
              <a:t>回復支援の充実</a:t>
            </a:r>
          </a:p>
        </p:txBody>
      </p:sp>
      <p:sp>
        <p:nvSpPr>
          <p:cNvPr id="61" name="正方形/長方形 60"/>
          <p:cNvSpPr/>
          <p:nvPr/>
        </p:nvSpPr>
        <p:spPr>
          <a:xfrm>
            <a:off x="1517775" y="4901293"/>
            <a:ext cx="3297046" cy="349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571" tIns="2571" rIns="2571" bIns="2571" rtlCol="0" anchor="ctr"/>
          <a:lstStyle/>
          <a:p>
            <a:pPr>
              <a:lnSpc>
                <a:spcPts val="1286"/>
              </a:lnSpc>
              <a:buFont typeface="Wingdings" panose="05000000000000000000" pitchFamily="2" charset="2"/>
              <a:buChar char="n"/>
            </a:pPr>
            <a:r>
              <a:rPr lang="ja-JP" altLang="en-US" sz="857" b="1" u="sng" dirty="0">
                <a:solidFill>
                  <a:schemeClr val="tx1"/>
                </a:solidFill>
                <a:latin typeface="メイリオ" panose="020B0604030504040204" pitchFamily="50" charset="-128"/>
                <a:ea typeface="メイリオ" panose="020B0604030504040204" pitchFamily="50" charset="-128"/>
              </a:rPr>
              <a:t>ネットワークの強化</a:t>
            </a:r>
            <a:r>
              <a:rPr lang="ja-JP" altLang="en-US" sz="857" b="1" dirty="0">
                <a:solidFill>
                  <a:schemeClr val="tx1"/>
                </a:solidFill>
                <a:latin typeface="メイリオ" panose="020B0604030504040204" pitchFamily="50" charset="-128"/>
                <a:ea typeface="メイリオ" panose="020B0604030504040204" pitchFamily="50" charset="-128"/>
              </a:rPr>
              <a:t>　　　　　</a:t>
            </a:r>
            <a:endParaRPr lang="en-US" altLang="ja-JP" sz="857" b="1" dirty="0">
              <a:solidFill>
                <a:schemeClr val="tx1"/>
              </a:solidFill>
              <a:latin typeface="メイリオ" panose="020B0604030504040204" pitchFamily="50" charset="-128"/>
              <a:ea typeface="メイリオ" panose="020B0604030504040204" pitchFamily="50" charset="-128"/>
            </a:endParaRPr>
          </a:p>
          <a:p>
            <a:pPr>
              <a:lnSpc>
                <a:spcPts val="1286"/>
              </a:lnSpc>
              <a:buFont typeface="Wingdings" panose="05000000000000000000" pitchFamily="2" charset="2"/>
              <a:buChar char="n"/>
            </a:pPr>
            <a:r>
              <a:rPr lang="ja-JP" altLang="en-US" sz="857" b="1" u="sng" dirty="0">
                <a:solidFill>
                  <a:schemeClr val="tx1"/>
                </a:solidFill>
                <a:latin typeface="メイリオ" panose="020B0604030504040204" pitchFamily="50" charset="-128"/>
                <a:ea typeface="メイリオ" panose="020B0604030504040204" pitchFamily="50" charset="-128"/>
              </a:rPr>
              <a:t>円滑な連携支援の実施</a:t>
            </a:r>
          </a:p>
        </p:txBody>
      </p:sp>
      <p:sp>
        <p:nvSpPr>
          <p:cNvPr id="63" name="正方形/長方形 62"/>
          <p:cNvSpPr/>
          <p:nvPr/>
        </p:nvSpPr>
        <p:spPr>
          <a:xfrm>
            <a:off x="1504167" y="5407744"/>
            <a:ext cx="2699904" cy="3086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571" tIns="2571" rIns="2571" bIns="2571" rtlCol="0" anchor="ctr"/>
          <a:lstStyle/>
          <a:p>
            <a:pPr>
              <a:lnSpc>
                <a:spcPts val="1000"/>
              </a:lnSpc>
              <a:buFont typeface="Wingdings" panose="05000000000000000000" pitchFamily="2" charset="2"/>
              <a:buChar char="n"/>
            </a:pPr>
            <a:r>
              <a:rPr lang="ja-JP" altLang="en-US" sz="857" b="1" u="sng" dirty="0">
                <a:solidFill>
                  <a:schemeClr val="tx1"/>
                </a:solidFill>
                <a:latin typeface="メイリオ" panose="020B0604030504040204" pitchFamily="50" charset="-128"/>
                <a:ea typeface="メイリオ" panose="020B0604030504040204" pitchFamily="50" charset="-128"/>
              </a:rPr>
              <a:t>自助グループ・民間団体等が行う活動への支援</a:t>
            </a:r>
          </a:p>
          <a:p>
            <a:pPr>
              <a:lnSpc>
                <a:spcPts val="1000"/>
              </a:lnSpc>
              <a:buFont typeface="Wingdings" panose="05000000000000000000" pitchFamily="2" charset="2"/>
              <a:buChar char="n"/>
            </a:pPr>
            <a:r>
              <a:rPr lang="ja-JP" altLang="en-US" sz="857" dirty="0">
                <a:solidFill>
                  <a:schemeClr val="tx1"/>
                </a:solidFill>
                <a:latin typeface="メイリオ" panose="020B0604030504040204" pitchFamily="50" charset="-128"/>
                <a:ea typeface="メイリオ" panose="020B0604030504040204" pitchFamily="50" charset="-128"/>
              </a:rPr>
              <a:t>自助グループ・民間団体等との協働</a:t>
            </a:r>
          </a:p>
        </p:txBody>
      </p:sp>
      <p:sp>
        <p:nvSpPr>
          <p:cNvPr id="65" name="正方形/長方形 64"/>
          <p:cNvSpPr/>
          <p:nvPr/>
        </p:nvSpPr>
        <p:spPr>
          <a:xfrm>
            <a:off x="6055179" y="1862531"/>
            <a:ext cx="2782661" cy="4343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571" tIns="2571" rIns="2571" bIns="2571" rtlCol="0" anchor="ctr"/>
          <a:lstStyle/>
          <a:p>
            <a:pPr>
              <a:lnSpc>
                <a:spcPts val="1000"/>
              </a:lnSpc>
              <a:buFont typeface="Wingdings" panose="05000000000000000000" pitchFamily="2" charset="2"/>
              <a:buChar char="n"/>
            </a:pPr>
            <a:r>
              <a:rPr lang="en-US" altLang="ja-JP" sz="857" dirty="0">
                <a:solidFill>
                  <a:schemeClr val="tx1"/>
                </a:solidFill>
                <a:latin typeface="メイリオ" panose="020B0604030504040204" pitchFamily="50" charset="-128"/>
                <a:ea typeface="メイリオ" panose="020B0604030504040204" pitchFamily="50" charset="-128"/>
              </a:rPr>
              <a:t>OATIS</a:t>
            </a:r>
            <a:r>
              <a:rPr lang="ja-JP" altLang="en-US" sz="857" dirty="0">
                <a:solidFill>
                  <a:schemeClr val="tx1"/>
                </a:solidFill>
                <a:latin typeface="メイリオ" panose="020B0604030504040204" pitchFamily="50" charset="-128"/>
                <a:ea typeface="メイリオ" panose="020B0604030504040204" pitchFamily="50" charset="-128"/>
              </a:rPr>
              <a:t>による取組みの推進</a:t>
            </a:r>
            <a:endParaRPr lang="en-US" altLang="ja-JP" sz="857" dirty="0">
              <a:solidFill>
                <a:schemeClr val="tx1"/>
              </a:solidFill>
              <a:latin typeface="メイリオ" panose="020B0604030504040204" pitchFamily="50" charset="-128"/>
              <a:ea typeface="メイリオ" panose="020B0604030504040204" pitchFamily="50" charset="-128"/>
            </a:endParaRPr>
          </a:p>
          <a:p>
            <a:pPr>
              <a:lnSpc>
                <a:spcPts val="1000"/>
              </a:lnSpc>
              <a:buFont typeface="Wingdings" panose="05000000000000000000" pitchFamily="2" charset="2"/>
              <a:buChar char="n"/>
            </a:pPr>
            <a:r>
              <a:rPr lang="ja-JP" altLang="en-US" sz="857" b="1" u="sng" dirty="0">
                <a:solidFill>
                  <a:schemeClr val="tx1"/>
                </a:solidFill>
                <a:latin typeface="メイリオ" panose="020B0604030504040204" pitchFamily="50" charset="-128"/>
                <a:ea typeface="メイリオ" panose="020B0604030504040204" pitchFamily="50" charset="-128"/>
              </a:rPr>
              <a:t>「（仮称）大阪依存症センター」の整備検討</a:t>
            </a:r>
            <a:endParaRPr lang="en-US" altLang="ja-JP" sz="857" u="sng" dirty="0">
              <a:solidFill>
                <a:schemeClr val="tx1"/>
              </a:solidFill>
              <a:latin typeface="メイリオ" panose="020B0604030504040204" pitchFamily="50" charset="-128"/>
              <a:ea typeface="メイリオ" panose="020B0604030504040204" pitchFamily="50" charset="-128"/>
            </a:endParaRPr>
          </a:p>
        </p:txBody>
      </p:sp>
      <p:sp>
        <p:nvSpPr>
          <p:cNvPr id="68" name="正方形/長方形 67"/>
          <p:cNvSpPr/>
          <p:nvPr/>
        </p:nvSpPr>
        <p:spPr>
          <a:xfrm>
            <a:off x="6068787" y="3174281"/>
            <a:ext cx="3075214" cy="4343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571" tIns="2571" rIns="2571" bIns="2571" rtlCol="0" anchor="ctr"/>
          <a:lstStyle/>
          <a:p>
            <a:pPr>
              <a:lnSpc>
                <a:spcPts val="1143"/>
              </a:lnSpc>
              <a:buFont typeface="Wingdings" panose="05000000000000000000" pitchFamily="2" charset="2"/>
              <a:buChar char="n"/>
            </a:pPr>
            <a:r>
              <a:rPr lang="ja-JP" altLang="en-US" sz="857" dirty="0">
                <a:solidFill>
                  <a:schemeClr val="tx1"/>
                </a:solidFill>
                <a:latin typeface="メイリオ" panose="020B0604030504040204" pitchFamily="50" charset="-128"/>
                <a:ea typeface="メイリオ" panose="020B0604030504040204" pitchFamily="50" charset="-128"/>
              </a:rPr>
              <a:t>ギャンブル等依存症に関する実態調査</a:t>
            </a:r>
            <a:endParaRPr lang="en-US" altLang="ja-JP" sz="857" dirty="0">
              <a:solidFill>
                <a:schemeClr val="tx1"/>
              </a:solidFill>
              <a:latin typeface="メイリオ" panose="020B0604030504040204" pitchFamily="50" charset="-128"/>
              <a:ea typeface="メイリオ" panose="020B0604030504040204" pitchFamily="50" charset="-128"/>
            </a:endParaRPr>
          </a:p>
          <a:p>
            <a:pPr>
              <a:lnSpc>
                <a:spcPts val="1143"/>
              </a:lnSpc>
              <a:buFont typeface="Wingdings" panose="05000000000000000000" pitchFamily="2" charset="2"/>
              <a:buChar char="n"/>
            </a:pPr>
            <a:r>
              <a:rPr lang="ja-JP" altLang="en-US" sz="857" b="1" u="sng" dirty="0">
                <a:solidFill>
                  <a:schemeClr val="tx1"/>
                </a:solidFill>
                <a:latin typeface="メイリオ" panose="020B0604030504040204" pitchFamily="50" charset="-128"/>
                <a:ea typeface="メイリオ" panose="020B0604030504040204" pitchFamily="50" charset="-128"/>
              </a:rPr>
              <a:t>ギャンブル等依存症の本人及びその家族等の実状把握</a:t>
            </a:r>
          </a:p>
        </p:txBody>
      </p:sp>
      <p:sp>
        <p:nvSpPr>
          <p:cNvPr id="70" name="正方形/長方形 69"/>
          <p:cNvSpPr/>
          <p:nvPr/>
        </p:nvSpPr>
        <p:spPr>
          <a:xfrm>
            <a:off x="6063594" y="4032350"/>
            <a:ext cx="3057464" cy="3988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571" tIns="2571" rIns="2571" bIns="2571" rtlCol="0" anchor="ctr"/>
          <a:lstStyle/>
          <a:p>
            <a:pPr>
              <a:lnSpc>
                <a:spcPts val="1143"/>
              </a:lnSpc>
              <a:buFont typeface="Wingdings" panose="05000000000000000000" pitchFamily="2" charset="2"/>
              <a:buChar char="n"/>
            </a:pPr>
            <a:r>
              <a:rPr lang="ja-JP" altLang="en-US" sz="857" b="1" u="sng" dirty="0">
                <a:solidFill>
                  <a:schemeClr val="tx1"/>
                </a:solidFill>
                <a:latin typeface="メイリオ" panose="020B0604030504040204" pitchFamily="50" charset="-128"/>
                <a:ea typeface="メイリオ" panose="020B0604030504040204" pitchFamily="50" charset="-128"/>
              </a:rPr>
              <a:t>段階的養成プログラムの作成検討</a:t>
            </a:r>
            <a:endParaRPr lang="en-US" altLang="ja-JP" sz="857" b="1" dirty="0">
              <a:solidFill>
                <a:schemeClr val="tx1"/>
              </a:solidFill>
              <a:latin typeface="メイリオ" panose="020B0604030504040204" pitchFamily="50" charset="-128"/>
              <a:ea typeface="メイリオ" panose="020B0604030504040204" pitchFamily="50" charset="-128"/>
            </a:endParaRPr>
          </a:p>
          <a:p>
            <a:pPr marL="61233" indent="-61233">
              <a:lnSpc>
                <a:spcPts val="1143"/>
              </a:lnSpc>
              <a:buFont typeface="Wingdings" panose="05000000000000000000" pitchFamily="2" charset="2"/>
              <a:buChar char="n"/>
            </a:pPr>
            <a:r>
              <a:rPr lang="ja-JP" altLang="en-US" sz="857" dirty="0">
                <a:solidFill>
                  <a:schemeClr val="tx1"/>
                </a:solidFill>
                <a:latin typeface="メイリオ" panose="020B0604030504040204" pitchFamily="50" charset="-128"/>
                <a:ea typeface="メイリオ" panose="020B0604030504040204" pitchFamily="50" charset="-128"/>
              </a:rPr>
              <a:t>様々な相談窓口等での相談対応力の向上</a:t>
            </a:r>
            <a:endParaRPr lang="en-US" altLang="ja-JP" sz="857" dirty="0">
              <a:solidFill>
                <a:schemeClr val="tx1"/>
              </a:solidFill>
              <a:latin typeface="メイリオ" panose="020B0604030504040204" pitchFamily="50" charset="-128"/>
              <a:ea typeface="メイリオ" panose="020B0604030504040204" pitchFamily="50" charset="-128"/>
            </a:endParaRPr>
          </a:p>
        </p:txBody>
      </p:sp>
      <p:sp>
        <p:nvSpPr>
          <p:cNvPr id="94" name="正方形/長方形 93"/>
          <p:cNvSpPr/>
          <p:nvPr/>
        </p:nvSpPr>
        <p:spPr>
          <a:xfrm>
            <a:off x="1539082" y="1868262"/>
            <a:ext cx="3032918" cy="4504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571" tIns="2571" rIns="2571" bIns="2571" rtlCol="0" anchor="ctr"/>
          <a:lstStyle/>
          <a:p>
            <a:pPr>
              <a:lnSpc>
                <a:spcPts val="1143"/>
              </a:lnSpc>
              <a:buFont typeface="Wingdings" panose="05000000000000000000" pitchFamily="2" charset="2"/>
              <a:buChar char="n"/>
            </a:pPr>
            <a:r>
              <a:rPr lang="ja-JP" altLang="en-US" sz="857" b="1" u="sng" dirty="0">
                <a:solidFill>
                  <a:schemeClr val="tx1"/>
                </a:solidFill>
                <a:latin typeface="メイリオ" panose="020B0604030504040204" pitchFamily="50" charset="-128"/>
                <a:ea typeface="メイリオ" panose="020B0604030504040204" pitchFamily="50" charset="-128"/>
              </a:rPr>
              <a:t>児童・生徒への普及啓発</a:t>
            </a:r>
            <a:r>
              <a:rPr lang="ja-JP" altLang="en-US" sz="857" dirty="0">
                <a:solidFill>
                  <a:schemeClr val="tx1"/>
                </a:solidFill>
                <a:latin typeface="メイリオ" panose="020B0604030504040204" pitchFamily="50" charset="-128"/>
                <a:ea typeface="メイリオ" panose="020B0604030504040204" pitchFamily="50" charset="-128"/>
              </a:rPr>
              <a:t>　           </a:t>
            </a:r>
            <a:endParaRPr lang="en-US" altLang="ja-JP" sz="857" dirty="0">
              <a:solidFill>
                <a:schemeClr val="tx1"/>
              </a:solidFill>
              <a:latin typeface="メイリオ" panose="020B0604030504040204" pitchFamily="50" charset="-128"/>
              <a:ea typeface="メイリオ" panose="020B0604030504040204" pitchFamily="50" charset="-128"/>
            </a:endParaRPr>
          </a:p>
          <a:p>
            <a:pPr>
              <a:lnSpc>
                <a:spcPts val="1143"/>
              </a:lnSpc>
              <a:buFont typeface="Wingdings" panose="05000000000000000000" pitchFamily="2" charset="2"/>
              <a:buChar char="n"/>
            </a:pPr>
            <a:r>
              <a:rPr lang="ja-JP" altLang="en-US" sz="857" dirty="0">
                <a:solidFill>
                  <a:schemeClr val="tx1"/>
                </a:solidFill>
                <a:latin typeface="メイリオ" panose="020B0604030504040204" pitchFamily="50" charset="-128"/>
                <a:ea typeface="メイリオ" panose="020B0604030504040204" pitchFamily="50" charset="-128"/>
              </a:rPr>
              <a:t>大学・専修学校等への普及啓発</a:t>
            </a:r>
          </a:p>
          <a:p>
            <a:pPr marL="61233" indent="-61233">
              <a:lnSpc>
                <a:spcPts val="1000"/>
              </a:lnSpc>
              <a:buFont typeface="Wingdings" panose="05000000000000000000" pitchFamily="2" charset="2"/>
              <a:buChar char="n"/>
            </a:pPr>
            <a:r>
              <a:rPr lang="ja-JP" altLang="en-US" sz="857" dirty="0">
                <a:solidFill>
                  <a:schemeClr val="tx1"/>
                </a:solidFill>
                <a:latin typeface="メイリオ" panose="020B0604030504040204" pitchFamily="50" charset="-128"/>
                <a:ea typeface="メイリオ" panose="020B0604030504040204" pitchFamily="50" charset="-128"/>
              </a:rPr>
              <a:t>若年層にかかわる機会がある人たちへの普及啓発</a:t>
            </a:r>
          </a:p>
        </p:txBody>
      </p:sp>
      <p:sp>
        <p:nvSpPr>
          <p:cNvPr id="95" name="正方形/長方形 94"/>
          <p:cNvSpPr/>
          <p:nvPr/>
        </p:nvSpPr>
        <p:spPr>
          <a:xfrm>
            <a:off x="2906830" y="1850573"/>
            <a:ext cx="540000" cy="15428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5143" tIns="5143" rIns="5143" bIns="5143" rtlCol="0" anchor="ctr"/>
          <a:lstStyle/>
          <a:p>
            <a:pPr algn="ctr"/>
            <a:r>
              <a:rPr lang="ja-JP" altLang="en-US" sz="750" b="1" dirty="0">
                <a:latin typeface="メイリオ" panose="020B0604030504040204" pitchFamily="50" charset="-128"/>
                <a:ea typeface="メイリオ" panose="020B0604030504040204" pitchFamily="50" charset="-128"/>
              </a:rPr>
              <a:t>新規 ・拡充</a:t>
            </a:r>
            <a:endParaRPr lang="en-US" altLang="ja-JP" sz="750" b="1" dirty="0">
              <a:latin typeface="メイリオ" panose="020B0604030504040204" pitchFamily="50" charset="-128"/>
              <a:ea typeface="メイリオ" panose="020B0604030504040204" pitchFamily="50" charset="-128"/>
            </a:endParaRPr>
          </a:p>
        </p:txBody>
      </p:sp>
      <p:sp>
        <p:nvSpPr>
          <p:cNvPr id="72" name="正方形/長方形 71"/>
          <p:cNvSpPr/>
          <p:nvPr/>
        </p:nvSpPr>
        <p:spPr>
          <a:xfrm>
            <a:off x="2547831" y="2437603"/>
            <a:ext cx="257143" cy="15428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5143" tIns="5143" rIns="5143" bIns="5143" rtlCol="0" anchor="ctr"/>
          <a:lstStyle/>
          <a:p>
            <a:pPr algn="ctr"/>
            <a:r>
              <a:rPr lang="ja-JP" altLang="en-US" sz="750" b="1" dirty="0">
                <a:latin typeface="メイリオ" panose="020B0604030504040204" pitchFamily="50" charset="-128"/>
                <a:ea typeface="メイリオ" panose="020B0604030504040204" pitchFamily="50" charset="-128"/>
              </a:rPr>
              <a:t>新規</a:t>
            </a:r>
            <a:endParaRPr lang="en-US" altLang="ja-JP" sz="750" b="1" dirty="0">
              <a:latin typeface="メイリオ" panose="020B0604030504040204" pitchFamily="50" charset="-128"/>
              <a:ea typeface="メイリオ" panose="020B0604030504040204" pitchFamily="50" charset="-128"/>
            </a:endParaRPr>
          </a:p>
        </p:txBody>
      </p:sp>
      <p:sp>
        <p:nvSpPr>
          <p:cNvPr id="73" name="正方形/長方形 72"/>
          <p:cNvSpPr/>
          <p:nvPr/>
        </p:nvSpPr>
        <p:spPr>
          <a:xfrm>
            <a:off x="4272406" y="2585376"/>
            <a:ext cx="257143" cy="15428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5143" tIns="5143" rIns="5143" bIns="5143" rtlCol="0" anchor="ctr"/>
          <a:lstStyle/>
          <a:p>
            <a:pPr algn="ctr"/>
            <a:r>
              <a:rPr lang="ja-JP" altLang="en-US" sz="750" b="1" dirty="0">
                <a:latin typeface="メイリオ" panose="020B0604030504040204" pitchFamily="50" charset="-128"/>
                <a:ea typeface="メイリオ" panose="020B0604030504040204" pitchFamily="50" charset="-128"/>
              </a:rPr>
              <a:t>拡充</a:t>
            </a:r>
            <a:endParaRPr lang="en-US" altLang="ja-JP" sz="750" b="1" dirty="0">
              <a:latin typeface="メイリオ" panose="020B0604030504040204" pitchFamily="50" charset="-128"/>
              <a:ea typeface="メイリオ" panose="020B0604030504040204" pitchFamily="50" charset="-128"/>
            </a:endParaRPr>
          </a:p>
        </p:txBody>
      </p:sp>
      <p:sp>
        <p:nvSpPr>
          <p:cNvPr id="74" name="正方形/長方形 73"/>
          <p:cNvSpPr/>
          <p:nvPr/>
        </p:nvSpPr>
        <p:spPr>
          <a:xfrm>
            <a:off x="2429791" y="3213195"/>
            <a:ext cx="257143" cy="15428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5143" tIns="5143" rIns="5143" bIns="5143" rtlCol="0" anchor="ctr"/>
          <a:lstStyle/>
          <a:p>
            <a:pPr algn="ctr"/>
            <a:r>
              <a:rPr lang="ja-JP" altLang="en-US" sz="750" b="1" dirty="0">
                <a:latin typeface="メイリオ" panose="020B0604030504040204" pitchFamily="50" charset="-128"/>
                <a:ea typeface="メイリオ" panose="020B0604030504040204" pitchFamily="50" charset="-128"/>
              </a:rPr>
              <a:t>新規</a:t>
            </a:r>
            <a:endParaRPr lang="en-US" altLang="ja-JP" sz="750" b="1" dirty="0">
              <a:latin typeface="メイリオ" panose="020B0604030504040204" pitchFamily="50" charset="-128"/>
              <a:ea typeface="メイリオ" panose="020B0604030504040204" pitchFamily="50" charset="-128"/>
            </a:endParaRPr>
          </a:p>
        </p:txBody>
      </p:sp>
      <p:sp>
        <p:nvSpPr>
          <p:cNvPr id="91" name="正方形/長方形 90"/>
          <p:cNvSpPr/>
          <p:nvPr/>
        </p:nvSpPr>
        <p:spPr>
          <a:xfrm>
            <a:off x="1505064" y="3990906"/>
            <a:ext cx="3066936" cy="4955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571" tIns="2571" rIns="2571" bIns="2571" rtlCol="0" anchor="ctr"/>
          <a:lstStyle/>
          <a:p>
            <a:pPr>
              <a:lnSpc>
                <a:spcPts val="1000"/>
              </a:lnSpc>
              <a:buFont typeface="Wingdings" panose="05000000000000000000" pitchFamily="2" charset="2"/>
              <a:buChar char="n"/>
            </a:pPr>
            <a:r>
              <a:rPr lang="ja-JP" altLang="en-US" sz="857" b="1" u="sng" dirty="0">
                <a:solidFill>
                  <a:schemeClr val="tx1"/>
                </a:solidFill>
                <a:latin typeface="メイリオ" panose="020B0604030504040204" pitchFamily="50" charset="-128"/>
                <a:ea typeface="メイリオ" panose="020B0604030504040204" pitchFamily="50" charset="-128"/>
              </a:rPr>
              <a:t>ギャンブル等依存症の治療が可能な医療機関の充実</a:t>
            </a:r>
          </a:p>
          <a:p>
            <a:pPr>
              <a:lnSpc>
                <a:spcPts val="1000"/>
              </a:lnSpc>
              <a:buFont typeface="Wingdings" panose="05000000000000000000" pitchFamily="2" charset="2"/>
              <a:buChar char="n"/>
            </a:pPr>
            <a:r>
              <a:rPr lang="ja-JP" altLang="en-US" sz="857" dirty="0">
                <a:solidFill>
                  <a:schemeClr val="tx1"/>
                </a:solidFill>
                <a:latin typeface="メイリオ" panose="020B0604030504040204" pitchFamily="50" charset="-128"/>
                <a:ea typeface="メイリオ" panose="020B0604030504040204" pitchFamily="50" charset="-128"/>
              </a:rPr>
              <a:t>専門治療プログラムの普及</a:t>
            </a:r>
            <a:endParaRPr lang="en-US" altLang="ja-JP" sz="857" dirty="0">
              <a:solidFill>
                <a:schemeClr val="tx1"/>
              </a:solidFill>
              <a:latin typeface="メイリオ" panose="020B0604030504040204" pitchFamily="50" charset="-128"/>
              <a:ea typeface="メイリオ" panose="020B0604030504040204" pitchFamily="50" charset="-128"/>
            </a:endParaRPr>
          </a:p>
          <a:p>
            <a:pPr>
              <a:lnSpc>
                <a:spcPts val="1000"/>
              </a:lnSpc>
              <a:buFont typeface="Wingdings" panose="05000000000000000000" pitchFamily="2" charset="2"/>
              <a:buChar char="n"/>
            </a:pPr>
            <a:r>
              <a:rPr lang="ja-JP" altLang="en-US" sz="857" dirty="0">
                <a:solidFill>
                  <a:schemeClr val="tx1"/>
                </a:solidFill>
                <a:latin typeface="メイリオ" panose="020B0604030504040204" pitchFamily="50" charset="-128"/>
                <a:ea typeface="メイリオ" panose="020B0604030504040204" pitchFamily="50" charset="-128"/>
              </a:rPr>
              <a:t>受診したギャンブル等依存症の本人等への支援</a:t>
            </a:r>
          </a:p>
        </p:txBody>
      </p:sp>
      <p:sp>
        <p:nvSpPr>
          <p:cNvPr id="77" name="正方形/長方形 76"/>
          <p:cNvSpPr/>
          <p:nvPr/>
        </p:nvSpPr>
        <p:spPr>
          <a:xfrm>
            <a:off x="2690703" y="4907533"/>
            <a:ext cx="257143" cy="15428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5143" tIns="5143" rIns="5143" bIns="5143" rtlCol="0" anchor="ctr"/>
          <a:lstStyle/>
          <a:p>
            <a:pPr algn="ctr"/>
            <a:r>
              <a:rPr lang="ja-JP" altLang="en-US" sz="750" b="1" dirty="0">
                <a:latin typeface="メイリオ" panose="020B0604030504040204" pitchFamily="50" charset="-128"/>
                <a:ea typeface="メイリオ" panose="020B0604030504040204" pitchFamily="50" charset="-128"/>
              </a:rPr>
              <a:t>新規</a:t>
            </a:r>
            <a:endParaRPr lang="en-US" altLang="ja-JP" sz="750" b="1" dirty="0">
              <a:latin typeface="メイリオ" panose="020B0604030504040204" pitchFamily="50" charset="-128"/>
              <a:ea typeface="メイリオ" panose="020B0604030504040204" pitchFamily="50" charset="-128"/>
            </a:endParaRPr>
          </a:p>
        </p:txBody>
      </p:sp>
      <p:sp>
        <p:nvSpPr>
          <p:cNvPr id="78" name="正方形/長方形 77"/>
          <p:cNvSpPr/>
          <p:nvPr/>
        </p:nvSpPr>
        <p:spPr>
          <a:xfrm>
            <a:off x="3938460" y="5408541"/>
            <a:ext cx="257143" cy="15428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5143" tIns="5143" rIns="5143" bIns="5143" rtlCol="0" anchor="ctr"/>
          <a:lstStyle/>
          <a:p>
            <a:pPr algn="ctr"/>
            <a:r>
              <a:rPr lang="ja-JP" altLang="en-US" sz="750" b="1" dirty="0">
                <a:latin typeface="メイリオ" panose="020B0604030504040204" pitchFamily="50" charset="-128"/>
                <a:ea typeface="メイリオ" panose="020B0604030504040204" pitchFamily="50" charset="-128"/>
              </a:rPr>
              <a:t>拡充</a:t>
            </a:r>
            <a:endParaRPr lang="en-US" altLang="ja-JP" sz="750" b="1" dirty="0">
              <a:latin typeface="メイリオ" panose="020B0604030504040204" pitchFamily="50" charset="-128"/>
              <a:ea typeface="メイリオ" panose="020B0604030504040204" pitchFamily="50" charset="-128"/>
            </a:endParaRPr>
          </a:p>
        </p:txBody>
      </p:sp>
      <p:sp>
        <p:nvSpPr>
          <p:cNvPr id="79" name="正方形/長方形 78"/>
          <p:cNvSpPr/>
          <p:nvPr/>
        </p:nvSpPr>
        <p:spPr>
          <a:xfrm>
            <a:off x="8393826" y="2040185"/>
            <a:ext cx="257143" cy="15428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5143" tIns="5143" rIns="5143" bIns="5143" rtlCol="0" anchor="ctr"/>
          <a:lstStyle/>
          <a:p>
            <a:pPr algn="ctr"/>
            <a:r>
              <a:rPr lang="ja-JP" altLang="en-US" sz="750" b="1" dirty="0">
                <a:latin typeface="メイリオ" panose="020B0604030504040204" pitchFamily="50" charset="-128"/>
                <a:ea typeface="メイリオ" panose="020B0604030504040204" pitchFamily="50" charset="-128"/>
              </a:rPr>
              <a:t>新規</a:t>
            </a:r>
            <a:endParaRPr lang="en-US" altLang="ja-JP" sz="750" b="1" dirty="0">
              <a:latin typeface="メイリオ" panose="020B0604030504040204" pitchFamily="50" charset="-128"/>
              <a:ea typeface="メイリオ" panose="020B0604030504040204" pitchFamily="50" charset="-128"/>
            </a:endParaRPr>
          </a:p>
        </p:txBody>
      </p:sp>
      <p:sp>
        <p:nvSpPr>
          <p:cNvPr id="80" name="正方形/長方形 79"/>
          <p:cNvSpPr/>
          <p:nvPr/>
        </p:nvSpPr>
        <p:spPr>
          <a:xfrm>
            <a:off x="8841046" y="3383827"/>
            <a:ext cx="257143" cy="15428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5143" tIns="5143" rIns="5143" bIns="5143" rtlCol="0" anchor="ctr"/>
          <a:lstStyle/>
          <a:p>
            <a:pPr algn="ctr"/>
            <a:r>
              <a:rPr lang="ja-JP" altLang="en-US" sz="750" b="1" dirty="0">
                <a:latin typeface="メイリオ" panose="020B0604030504040204" pitchFamily="50" charset="-128"/>
                <a:ea typeface="メイリオ" panose="020B0604030504040204" pitchFamily="50" charset="-128"/>
              </a:rPr>
              <a:t>拡充</a:t>
            </a:r>
            <a:endParaRPr lang="en-US" altLang="ja-JP" sz="750" b="1" dirty="0">
              <a:latin typeface="メイリオ" panose="020B0604030504040204" pitchFamily="50" charset="-128"/>
              <a:ea typeface="メイリオ" panose="020B0604030504040204" pitchFamily="50" charset="-128"/>
            </a:endParaRPr>
          </a:p>
        </p:txBody>
      </p:sp>
      <p:sp>
        <p:nvSpPr>
          <p:cNvPr id="81" name="正方形/長方形 80"/>
          <p:cNvSpPr/>
          <p:nvPr/>
        </p:nvSpPr>
        <p:spPr>
          <a:xfrm>
            <a:off x="7864674" y="4063061"/>
            <a:ext cx="257143" cy="15428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5143" tIns="5143" rIns="5143" bIns="5143" rtlCol="0" anchor="ctr"/>
          <a:lstStyle/>
          <a:p>
            <a:pPr algn="ctr"/>
            <a:r>
              <a:rPr lang="ja-JP" altLang="en-US" sz="750" b="1" dirty="0">
                <a:latin typeface="メイリオ" panose="020B0604030504040204" pitchFamily="50" charset="-128"/>
                <a:ea typeface="メイリオ" panose="020B0604030504040204" pitchFamily="50" charset="-128"/>
              </a:rPr>
              <a:t>新規</a:t>
            </a:r>
            <a:endParaRPr lang="en-US" altLang="ja-JP" sz="750" b="1" dirty="0">
              <a:latin typeface="メイリオ" panose="020B0604030504040204" pitchFamily="50" charset="-128"/>
              <a:ea typeface="メイリオ" panose="020B0604030504040204" pitchFamily="50" charset="-128"/>
            </a:endParaRPr>
          </a:p>
        </p:txBody>
      </p:sp>
      <p:sp>
        <p:nvSpPr>
          <p:cNvPr id="116" name="1 つの角を切り取った四角形 115"/>
          <p:cNvSpPr/>
          <p:nvPr/>
        </p:nvSpPr>
        <p:spPr>
          <a:xfrm>
            <a:off x="45783" y="2925840"/>
            <a:ext cx="3471429" cy="231429"/>
          </a:xfrm>
          <a:prstGeom prst="snip1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zh-TW" sz="1000" dirty="0">
                <a:latin typeface="メイリオ" panose="020B0604030504040204" pitchFamily="50" charset="-128"/>
                <a:ea typeface="メイリオ" panose="020B0604030504040204" pitchFamily="50" charset="-128"/>
              </a:rPr>
              <a:t> </a:t>
            </a:r>
            <a:r>
              <a:rPr kumimoji="1" lang="ja-JP" altLang="en-US" sz="1000" b="1" dirty="0">
                <a:latin typeface="メイリオ" panose="020B0604030504040204" pitchFamily="50" charset="-128"/>
                <a:ea typeface="メイリオ" panose="020B0604030504040204" pitchFamily="50" charset="-128"/>
              </a:rPr>
              <a:t>② 相談支援体制の強化</a:t>
            </a:r>
            <a:r>
              <a:rPr kumimoji="1" lang="en-US" altLang="ja-JP" sz="1000" b="1" dirty="0">
                <a:latin typeface="メイリオ" panose="020B0604030504040204" pitchFamily="50" charset="-128"/>
                <a:ea typeface="メイリオ" panose="020B0604030504040204" pitchFamily="50" charset="-128"/>
              </a:rPr>
              <a:t>【34,228</a:t>
            </a:r>
            <a:r>
              <a:rPr kumimoji="1" lang="ja-JP" altLang="en-US" sz="1000" b="1" dirty="0">
                <a:latin typeface="メイリオ" panose="020B0604030504040204" pitchFamily="50" charset="-128"/>
                <a:ea typeface="メイリオ" panose="020B0604030504040204" pitchFamily="50" charset="-128"/>
              </a:rPr>
              <a:t>千円</a:t>
            </a:r>
            <a:r>
              <a:rPr kumimoji="1" lang="en-US" altLang="ja-JP" sz="1000" b="1" dirty="0">
                <a:latin typeface="メイリオ" panose="020B0604030504040204" pitchFamily="50" charset="-128"/>
                <a:ea typeface="メイリオ" panose="020B0604030504040204" pitchFamily="50" charset="-128"/>
              </a:rPr>
              <a:t>】</a:t>
            </a:r>
          </a:p>
        </p:txBody>
      </p:sp>
      <p:sp>
        <p:nvSpPr>
          <p:cNvPr id="118" name="1 つの角を切り取った四角形 117"/>
          <p:cNvSpPr/>
          <p:nvPr/>
        </p:nvSpPr>
        <p:spPr>
          <a:xfrm>
            <a:off x="45783" y="3761283"/>
            <a:ext cx="3471429" cy="231429"/>
          </a:xfrm>
          <a:prstGeom prst="snip1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zh-TW" sz="1000" dirty="0">
                <a:latin typeface="メイリオ" panose="020B0604030504040204" pitchFamily="50" charset="-128"/>
                <a:ea typeface="メイリオ" panose="020B0604030504040204" pitchFamily="50" charset="-128"/>
              </a:rPr>
              <a:t> </a:t>
            </a:r>
            <a:r>
              <a:rPr kumimoji="1" lang="ja-JP" altLang="en-US" sz="1000" dirty="0">
                <a:latin typeface="メイリオ" panose="020B0604030504040204" pitchFamily="50" charset="-128"/>
                <a:ea typeface="メイリオ" panose="020B0604030504040204" pitchFamily="50" charset="-128"/>
              </a:rPr>
              <a:t>③</a:t>
            </a:r>
            <a:r>
              <a:rPr kumimoji="1" lang="ja-JP" altLang="en-US" sz="1000" b="1" dirty="0">
                <a:latin typeface="メイリオ" panose="020B0604030504040204" pitchFamily="50" charset="-128"/>
                <a:ea typeface="メイリオ" panose="020B0604030504040204" pitchFamily="50" charset="-128"/>
              </a:rPr>
              <a:t> 治療体制の強化</a:t>
            </a:r>
            <a:r>
              <a:rPr kumimoji="1" lang="en-US" altLang="ja-JP" sz="1000" b="1" dirty="0">
                <a:latin typeface="メイリオ" panose="020B0604030504040204" pitchFamily="50" charset="-128"/>
                <a:ea typeface="メイリオ" panose="020B0604030504040204" pitchFamily="50" charset="-128"/>
              </a:rPr>
              <a:t>【4,115</a:t>
            </a:r>
            <a:r>
              <a:rPr kumimoji="1" lang="ja-JP" altLang="en-US" sz="1000" b="1" dirty="0">
                <a:latin typeface="メイリオ" panose="020B0604030504040204" pitchFamily="50" charset="-128"/>
                <a:ea typeface="メイリオ" panose="020B0604030504040204" pitchFamily="50" charset="-128"/>
              </a:rPr>
              <a:t>千円</a:t>
            </a:r>
            <a:r>
              <a:rPr kumimoji="1" lang="en-US" altLang="ja-JP" sz="1000" b="1" dirty="0">
                <a:latin typeface="メイリオ" panose="020B0604030504040204" pitchFamily="50" charset="-128"/>
                <a:ea typeface="メイリオ" panose="020B0604030504040204" pitchFamily="50" charset="-128"/>
              </a:rPr>
              <a:t>】</a:t>
            </a:r>
          </a:p>
        </p:txBody>
      </p:sp>
      <p:sp>
        <p:nvSpPr>
          <p:cNvPr id="119" name="1 つの角を切り取った四角形 118"/>
          <p:cNvSpPr/>
          <p:nvPr/>
        </p:nvSpPr>
        <p:spPr>
          <a:xfrm>
            <a:off x="45783" y="4589582"/>
            <a:ext cx="3471429" cy="231429"/>
          </a:xfrm>
          <a:prstGeom prst="snip1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zh-TW" sz="1000" dirty="0">
                <a:latin typeface="メイリオ" panose="020B0604030504040204" pitchFamily="50" charset="-128"/>
                <a:ea typeface="メイリオ" panose="020B0604030504040204" pitchFamily="50" charset="-128"/>
              </a:rPr>
              <a:t> </a:t>
            </a:r>
            <a:r>
              <a:rPr kumimoji="1" lang="ja-JP" altLang="en-US" sz="1000" dirty="0">
                <a:latin typeface="メイリオ" panose="020B0604030504040204" pitchFamily="50" charset="-128"/>
                <a:ea typeface="メイリオ" panose="020B0604030504040204" pitchFamily="50" charset="-128"/>
              </a:rPr>
              <a:t>④</a:t>
            </a:r>
            <a:r>
              <a:rPr kumimoji="1" lang="ja-JP" altLang="en-US" sz="1000" b="1" dirty="0">
                <a:latin typeface="メイリオ" panose="020B0604030504040204" pitchFamily="50" charset="-128"/>
                <a:ea typeface="メイリオ" panose="020B0604030504040204" pitchFamily="50" charset="-128"/>
              </a:rPr>
              <a:t> 切れ目のない回復支援体制の強化</a:t>
            </a:r>
            <a:r>
              <a:rPr kumimoji="1" lang="en-US" altLang="ja-JP" sz="1000" b="1" dirty="0">
                <a:latin typeface="メイリオ" panose="020B0604030504040204" pitchFamily="50" charset="-128"/>
                <a:ea typeface="メイリオ" panose="020B0604030504040204" pitchFamily="50" charset="-128"/>
              </a:rPr>
              <a:t>【23,172</a:t>
            </a:r>
            <a:r>
              <a:rPr kumimoji="1" lang="ja-JP" altLang="en-US" sz="1000" b="1" dirty="0">
                <a:latin typeface="メイリオ" panose="020B0604030504040204" pitchFamily="50" charset="-128"/>
                <a:ea typeface="メイリオ" panose="020B0604030504040204" pitchFamily="50" charset="-128"/>
              </a:rPr>
              <a:t>千円</a:t>
            </a:r>
            <a:r>
              <a:rPr kumimoji="1" lang="en-US" altLang="ja-JP" sz="1000" b="1" dirty="0">
                <a:latin typeface="メイリオ" panose="020B0604030504040204" pitchFamily="50" charset="-128"/>
                <a:ea typeface="メイリオ" panose="020B0604030504040204" pitchFamily="50" charset="-128"/>
              </a:rPr>
              <a:t>】</a:t>
            </a:r>
          </a:p>
        </p:txBody>
      </p:sp>
      <p:sp>
        <p:nvSpPr>
          <p:cNvPr id="120" name="正方形/長方形 119"/>
          <p:cNvSpPr/>
          <p:nvPr/>
        </p:nvSpPr>
        <p:spPr>
          <a:xfrm>
            <a:off x="2771800" y="5086056"/>
            <a:ext cx="257143" cy="15428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5143" tIns="5143" rIns="5143" bIns="5143" rtlCol="0" anchor="ctr"/>
          <a:lstStyle/>
          <a:p>
            <a:pPr algn="ctr"/>
            <a:r>
              <a:rPr lang="ja-JP" altLang="en-US" sz="750" b="1" dirty="0">
                <a:latin typeface="メイリオ" panose="020B0604030504040204" pitchFamily="50" charset="-128"/>
                <a:ea typeface="メイリオ" panose="020B0604030504040204" pitchFamily="50" charset="-128"/>
              </a:rPr>
              <a:t>新規</a:t>
            </a:r>
            <a:endParaRPr lang="en-US" altLang="ja-JP" sz="750" b="1" dirty="0">
              <a:latin typeface="メイリオ" panose="020B0604030504040204" pitchFamily="50" charset="-128"/>
              <a:ea typeface="メイリオ" panose="020B0604030504040204" pitchFamily="50" charset="-128"/>
            </a:endParaRPr>
          </a:p>
        </p:txBody>
      </p:sp>
      <p:sp>
        <p:nvSpPr>
          <p:cNvPr id="121" name="1 つの角を切り取った四角形 120"/>
          <p:cNvSpPr/>
          <p:nvPr/>
        </p:nvSpPr>
        <p:spPr>
          <a:xfrm>
            <a:off x="4604176" y="1589618"/>
            <a:ext cx="3471429" cy="231429"/>
          </a:xfrm>
          <a:prstGeom prst="snip1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zh-TW" sz="1000" dirty="0">
                <a:latin typeface="メイリオ" panose="020B0604030504040204" pitchFamily="50" charset="-128"/>
                <a:ea typeface="メイリオ" panose="020B0604030504040204" pitchFamily="50" charset="-128"/>
              </a:rPr>
              <a:t> </a:t>
            </a:r>
            <a:r>
              <a:rPr kumimoji="1" lang="ja-JP" altLang="en-US" sz="1000" b="1" dirty="0">
                <a:latin typeface="メイリオ" panose="020B0604030504040204" pitchFamily="50" charset="-128"/>
                <a:ea typeface="メイリオ" panose="020B0604030504040204" pitchFamily="50" charset="-128"/>
              </a:rPr>
              <a:t>⑤ 大阪独自の支援体制の推進</a:t>
            </a:r>
            <a:r>
              <a:rPr kumimoji="1" lang="en-US" altLang="ja-JP" sz="1000" b="1" dirty="0">
                <a:latin typeface="メイリオ" panose="020B0604030504040204" pitchFamily="50" charset="-128"/>
                <a:ea typeface="メイリオ" panose="020B0604030504040204" pitchFamily="50" charset="-128"/>
              </a:rPr>
              <a:t>【634</a:t>
            </a:r>
            <a:r>
              <a:rPr kumimoji="1" lang="ja-JP" altLang="en-US" sz="1000" b="1" dirty="0">
                <a:latin typeface="メイリオ" panose="020B0604030504040204" pitchFamily="50" charset="-128"/>
                <a:ea typeface="メイリオ" panose="020B0604030504040204" pitchFamily="50" charset="-128"/>
              </a:rPr>
              <a:t>千円</a:t>
            </a:r>
            <a:r>
              <a:rPr kumimoji="1" lang="en-US" altLang="ja-JP" sz="1000" b="1" dirty="0">
                <a:latin typeface="メイリオ" panose="020B0604030504040204" pitchFamily="50" charset="-128"/>
                <a:ea typeface="メイリオ" panose="020B0604030504040204" pitchFamily="50" charset="-128"/>
              </a:rPr>
              <a:t>】</a:t>
            </a:r>
          </a:p>
        </p:txBody>
      </p:sp>
      <p:sp>
        <p:nvSpPr>
          <p:cNvPr id="122" name="1 つの角を切り取った四角形 121"/>
          <p:cNvSpPr/>
          <p:nvPr/>
        </p:nvSpPr>
        <p:spPr>
          <a:xfrm>
            <a:off x="4604176" y="2923118"/>
            <a:ext cx="3471429" cy="231429"/>
          </a:xfrm>
          <a:prstGeom prst="snip1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zh-TW" sz="1000" dirty="0">
                <a:latin typeface="メイリオ" panose="020B0604030504040204" pitchFamily="50" charset="-128"/>
                <a:ea typeface="メイリオ" panose="020B0604030504040204" pitchFamily="50" charset="-128"/>
              </a:rPr>
              <a:t> </a:t>
            </a:r>
            <a:r>
              <a:rPr kumimoji="1" lang="ja-JP" altLang="en-US" sz="1000" b="1" dirty="0">
                <a:latin typeface="メイリオ" panose="020B0604030504040204" pitchFamily="50" charset="-128"/>
                <a:ea typeface="メイリオ" panose="020B0604030504040204" pitchFamily="50" charset="-128"/>
              </a:rPr>
              <a:t>⑥ 調査・分析の推進</a:t>
            </a:r>
            <a:r>
              <a:rPr kumimoji="1" lang="en-US" altLang="ja-JP" sz="1000" b="1" dirty="0">
                <a:latin typeface="メイリオ" panose="020B0604030504040204" pitchFamily="50" charset="-128"/>
                <a:ea typeface="メイリオ" panose="020B0604030504040204" pitchFamily="50" charset="-128"/>
              </a:rPr>
              <a:t>【23,522</a:t>
            </a:r>
            <a:r>
              <a:rPr kumimoji="1" lang="ja-JP" altLang="en-US" sz="1000" b="1" dirty="0">
                <a:latin typeface="メイリオ" panose="020B0604030504040204" pitchFamily="50" charset="-128"/>
                <a:ea typeface="メイリオ" panose="020B0604030504040204" pitchFamily="50" charset="-128"/>
              </a:rPr>
              <a:t>千円</a:t>
            </a:r>
            <a:r>
              <a:rPr kumimoji="1" lang="en-US" altLang="ja-JP" sz="1000" b="1" dirty="0">
                <a:latin typeface="メイリオ" panose="020B0604030504040204" pitchFamily="50" charset="-128"/>
                <a:ea typeface="メイリオ" panose="020B0604030504040204" pitchFamily="50" charset="-128"/>
              </a:rPr>
              <a:t>】</a:t>
            </a:r>
          </a:p>
        </p:txBody>
      </p:sp>
      <p:sp>
        <p:nvSpPr>
          <p:cNvPr id="123" name="1 つの角を切り取った四角形 122"/>
          <p:cNvSpPr/>
          <p:nvPr/>
        </p:nvSpPr>
        <p:spPr>
          <a:xfrm>
            <a:off x="4616631" y="3761283"/>
            <a:ext cx="3471429" cy="231429"/>
          </a:xfrm>
          <a:prstGeom prst="snip1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zh-TW" sz="1000" dirty="0">
                <a:latin typeface="メイリオ" panose="020B0604030504040204" pitchFamily="50" charset="-128"/>
                <a:ea typeface="メイリオ" panose="020B0604030504040204" pitchFamily="50" charset="-128"/>
              </a:rPr>
              <a:t> </a:t>
            </a:r>
            <a:r>
              <a:rPr kumimoji="1" lang="ja-JP" altLang="en-US" sz="1000" dirty="0">
                <a:latin typeface="メイリオ" panose="020B0604030504040204" pitchFamily="50" charset="-128"/>
                <a:ea typeface="メイリオ" panose="020B0604030504040204" pitchFamily="50" charset="-128"/>
              </a:rPr>
              <a:t>⑦</a:t>
            </a:r>
            <a:r>
              <a:rPr kumimoji="1" lang="ja-JP" altLang="en-US" sz="1000" b="1" dirty="0">
                <a:latin typeface="メイリオ" panose="020B0604030504040204" pitchFamily="50" charset="-128"/>
                <a:ea typeface="メイリオ" panose="020B0604030504040204" pitchFamily="50" charset="-128"/>
              </a:rPr>
              <a:t> 人材の養成</a:t>
            </a:r>
            <a:r>
              <a:rPr kumimoji="1" lang="en-US" altLang="ja-JP" sz="1000" b="1" dirty="0">
                <a:latin typeface="メイリオ" panose="020B0604030504040204" pitchFamily="50" charset="-128"/>
                <a:ea typeface="メイリオ" panose="020B0604030504040204" pitchFamily="50" charset="-128"/>
              </a:rPr>
              <a:t>【859</a:t>
            </a:r>
            <a:r>
              <a:rPr kumimoji="1" lang="ja-JP" altLang="en-US" sz="1000" b="1" dirty="0">
                <a:latin typeface="メイリオ" panose="020B0604030504040204" pitchFamily="50" charset="-128"/>
                <a:ea typeface="メイリオ" panose="020B0604030504040204" pitchFamily="50" charset="-128"/>
              </a:rPr>
              <a:t>千円</a:t>
            </a:r>
            <a:r>
              <a:rPr kumimoji="1" lang="en-US" altLang="ja-JP" sz="1000" b="1" dirty="0">
                <a:latin typeface="メイリオ" panose="020B0604030504040204" pitchFamily="50" charset="-128"/>
                <a:ea typeface="メイリオ" panose="020B0604030504040204" pitchFamily="50" charset="-128"/>
              </a:rPr>
              <a:t>】</a:t>
            </a:r>
          </a:p>
        </p:txBody>
      </p:sp>
      <p:sp>
        <p:nvSpPr>
          <p:cNvPr id="125" name="1 つの角を切り取った四角形 124"/>
          <p:cNvSpPr/>
          <p:nvPr/>
        </p:nvSpPr>
        <p:spPr>
          <a:xfrm>
            <a:off x="4592411" y="4584552"/>
            <a:ext cx="4403753" cy="236459"/>
          </a:xfrm>
          <a:prstGeom prst="snip1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zh-TW" sz="1143" b="1" dirty="0">
                <a:latin typeface="メイリオ" panose="020B0604030504040204" pitchFamily="50" charset="-128"/>
                <a:ea typeface="メイリオ" panose="020B0604030504040204" pitchFamily="50" charset="-128"/>
              </a:rPr>
              <a:t> </a:t>
            </a:r>
            <a:r>
              <a:rPr kumimoji="1" lang="ja-JP" altLang="en-US" sz="1143" b="1" dirty="0">
                <a:latin typeface="メイリオ" panose="020B0604030504040204" pitchFamily="50" charset="-128"/>
                <a:ea typeface="メイリオ" panose="020B0604030504040204" pitchFamily="50" charset="-128"/>
              </a:rPr>
              <a:t>■その他</a:t>
            </a:r>
            <a:endParaRPr kumimoji="1" lang="en-US" altLang="ja-JP" sz="1143" b="1" dirty="0">
              <a:latin typeface="メイリオ" panose="020B0604030504040204" pitchFamily="50" charset="-128"/>
              <a:ea typeface="メイリオ" panose="020B0604030504040204" pitchFamily="50" charset="-128"/>
            </a:endParaRPr>
          </a:p>
        </p:txBody>
      </p:sp>
      <p:sp>
        <p:nvSpPr>
          <p:cNvPr id="126" name="正方形/長方形 125"/>
          <p:cNvSpPr/>
          <p:nvPr/>
        </p:nvSpPr>
        <p:spPr>
          <a:xfrm>
            <a:off x="4607428" y="4845337"/>
            <a:ext cx="1388571" cy="462857"/>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2571" tIns="2571" rIns="2571" bIns="2571" rtlCol="0" anchor="ctr"/>
          <a:lstStyle/>
          <a:p>
            <a:pPr marL="61233" lvl="1"/>
            <a:r>
              <a:rPr kumimoji="1" lang="ja-JP" altLang="en-US" sz="786" b="1" dirty="0">
                <a:solidFill>
                  <a:schemeClr val="tx1"/>
                </a:solidFill>
                <a:latin typeface="メイリオ" panose="020B0604030504040204" pitchFamily="50" charset="-128"/>
                <a:ea typeface="メイリオ" panose="020B0604030504040204" pitchFamily="50" charset="-128"/>
              </a:rPr>
              <a:t>計画推進体制整備事業</a:t>
            </a:r>
            <a:endParaRPr kumimoji="1" lang="en-US" altLang="ja-JP" sz="786" b="1" dirty="0">
              <a:solidFill>
                <a:schemeClr val="tx1"/>
              </a:solidFill>
              <a:latin typeface="メイリオ" panose="020B0604030504040204" pitchFamily="50" charset="-128"/>
              <a:ea typeface="メイリオ" panose="020B0604030504040204" pitchFamily="50" charset="-128"/>
            </a:endParaRPr>
          </a:p>
          <a:p>
            <a:pPr marL="61233" lvl="1" algn="r"/>
            <a:r>
              <a:rPr kumimoji="1" lang="en-US" altLang="ja-JP" sz="786" b="1" dirty="0">
                <a:solidFill>
                  <a:schemeClr val="tx1"/>
                </a:solidFill>
                <a:latin typeface="メイリオ" panose="020B0604030504040204" pitchFamily="50" charset="-128"/>
                <a:ea typeface="メイリオ" panose="020B0604030504040204" pitchFamily="50" charset="-128"/>
              </a:rPr>
              <a:t>【1,416</a:t>
            </a:r>
            <a:r>
              <a:rPr kumimoji="1" lang="ja-JP" altLang="en-US" sz="786" b="1" dirty="0">
                <a:solidFill>
                  <a:schemeClr val="tx1"/>
                </a:solidFill>
                <a:latin typeface="メイリオ" panose="020B0604030504040204" pitchFamily="50" charset="-128"/>
                <a:ea typeface="メイリオ" panose="020B0604030504040204" pitchFamily="50" charset="-128"/>
              </a:rPr>
              <a:t>千円</a:t>
            </a:r>
            <a:r>
              <a:rPr kumimoji="1" lang="en-US" altLang="ja-JP" sz="786" b="1" dirty="0">
                <a:solidFill>
                  <a:schemeClr val="tx1"/>
                </a:solidFill>
                <a:latin typeface="メイリオ" panose="020B0604030504040204" pitchFamily="50" charset="-128"/>
                <a:ea typeface="メイリオ" panose="020B0604030504040204" pitchFamily="50" charset="-128"/>
              </a:rPr>
              <a:t>】</a:t>
            </a:r>
          </a:p>
        </p:txBody>
      </p:sp>
      <p:sp>
        <p:nvSpPr>
          <p:cNvPr id="128" name="正方形/長方形 127"/>
          <p:cNvSpPr/>
          <p:nvPr/>
        </p:nvSpPr>
        <p:spPr>
          <a:xfrm>
            <a:off x="6068787" y="4819650"/>
            <a:ext cx="3075214" cy="4626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571" tIns="2571" rIns="2571" bIns="2571" rtlCol="0" anchor="ctr"/>
          <a:lstStyle/>
          <a:p>
            <a:pPr>
              <a:lnSpc>
                <a:spcPts val="1000"/>
              </a:lnSpc>
            </a:pPr>
            <a:r>
              <a:rPr lang="ja-JP" altLang="en-US" sz="857" b="1" u="sng" dirty="0">
                <a:solidFill>
                  <a:schemeClr val="tx1"/>
                </a:solidFill>
                <a:latin typeface="メイリオ" panose="020B0604030504040204" pitchFamily="50" charset="-128"/>
                <a:ea typeface="メイリオ" panose="020B0604030504040204" pitchFamily="50" charset="-128"/>
              </a:rPr>
              <a:t>■大阪府ギャンブル等依存症対策推進本部の運営</a:t>
            </a:r>
            <a:endParaRPr lang="en-US" altLang="ja-JP" sz="857" b="1" dirty="0">
              <a:solidFill>
                <a:schemeClr val="tx1"/>
              </a:solidFill>
              <a:latin typeface="メイリオ" panose="020B0604030504040204" pitchFamily="50" charset="-128"/>
              <a:ea typeface="メイリオ" panose="020B0604030504040204" pitchFamily="50" charset="-128"/>
            </a:endParaRPr>
          </a:p>
          <a:p>
            <a:pPr>
              <a:lnSpc>
                <a:spcPts val="571"/>
              </a:lnSpc>
            </a:pPr>
            <a:endParaRPr lang="en-US" altLang="ja-JP" sz="857" b="1" u="sng" dirty="0">
              <a:solidFill>
                <a:schemeClr val="tx1"/>
              </a:solidFill>
              <a:latin typeface="メイリオ" panose="020B0604030504040204" pitchFamily="50" charset="-128"/>
              <a:ea typeface="メイリオ" panose="020B0604030504040204" pitchFamily="50" charset="-128"/>
            </a:endParaRPr>
          </a:p>
          <a:p>
            <a:pPr>
              <a:lnSpc>
                <a:spcPts val="1000"/>
              </a:lnSpc>
            </a:pPr>
            <a:r>
              <a:rPr lang="ja-JP" altLang="en-US" sz="857" b="1" u="sng" dirty="0">
                <a:solidFill>
                  <a:schemeClr val="tx1"/>
                </a:solidFill>
                <a:latin typeface="メイリオ" panose="020B0604030504040204" pitchFamily="50" charset="-128"/>
                <a:ea typeface="メイリオ" panose="020B0604030504040204" pitchFamily="50" charset="-128"/>
              </a:rPr>
              <a:t>■大阪府ギャンブル等依存症対策推進会議の運営</a:t>
            </a:r>
          </a:p>
        </p:txBody>
      </p:sp>
      <p:sp>
        <p:nvSpPr>
          <p:cNvPr id="129" name="正方形/長方形 128"/>
          <p:cNvSpPr/>
          <p:nvPr/>
        </p:nvSpPr>
        <p:spPr>
          <a:xfrm>
            <a:off x="8547752" y="4848193"/>
            <a:ext cx="257143" cy="15428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5143" tIns="5143" rIns="5143" bIns="5143" rtlCol="0" anchor="ctr"/>
          <a:lstStyle/>
          <a:p>
            <a:pPr algn="ctr"/>
            <a:r>
              <a:rPr lang="ja-JP" altLang="en-US" sz="750" b="1" dirty="0">
                <a:latin typeface="メイリオ" panose="020B0604030504040204" pitchFamily="50" charset="-128"/>
                <a:ea typeface="メイリオ" panose="020B0604030504040204" pitchFamily="50" charset="-128"/>
              </a:rPr>
              <a:t>新規</a:t>
            </a:r>
            <a:endParaRPr lang="en-US" altLang="ja-JP" sz="750" b="1" dirty="0">
              <a:latin typeface="メイリオ" panose="020B0604030504040204" pitchFamily="50" charset="-128"/>
              <a:ea typeface="メイリオ" panose="020B0604030504040204" pitchFamily="50" charset="-128"/>
            </a:endParaRPr>
          </a:p>
        </p:txBody>
      </p:sp>
      <p:sp>
        <p:nvSpPr>
          <p:cNvPr id="132" name="正方形/長方形 131"/>
          <p:cNvSpPr/>
          <p:nvPr/>
        </p:nvSpPr>
        <p:spPr>
          <a:xfrm>
            <a:off x="4607428" y="5341997"/>
            <a:ext cx="1388571" cy="462857"/>
          </a:xfrm>
          <a:prstGeom prst="rect">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horz" lIns="2571" tIns="2571" rIns="2571" bIns="2571" rtlCol="0" anchor="ctr"/>
          <a:lstStyle/>
          <a:p>
            <a:pPr marL="61233" lvl="1"/>
            <a:r>
              <a:rPr kumimoji="1" lang="ja-JP" altLang="en-US" sz="786" b="1" dirty="0">
                <a:solidFill>
                  <a:schemeClr val="tx1"/>
                </a:solidFill>
                <a:latin typeface="メイリオ" panose="020B0604030504040204" pitchFamily="50" charset="-128"/>
                <a:ea typeface="メイリオ" panose="020B0604030504040204" pitchFamily="50" charset="-128"/>
              </a:rPr>
              <a:t>アルコール</a:t>
            </a:r>
            <a:r>
              <a:rPr kumimoji="1" lang="ja-JP" altLang="en-US" sz="786" b="1" dirty="0" err="1">
                <a:solidFill>
                  <a:schemeClr val="tx1"/>
                </a:solidFill>
                <a:latin typeface="メイリオ" panose="020B0604030504040204" pitchFamily="50" charset="-128"/>
                <a:ea typeface="メイリオ" panose="020B0604030504040204" pitchFamily="50" charset="-128"/>
              </a:rPr>
              <a:t>健康障がい</a:t>
            </a:r>
            <a:r>
              <a:rPr kumimoji="1" lang="ja-JP" altLang="en-US" sz="786" b="1" dirty="0">
                <a:solidFill>
                  <a:schemeClr val="tx1"/>
                </a:solidFill>
                <a:latin typeface="メイリオ" panose="020B0604030504040204" pitchFamily="50" charset="-128"/>
                <a:ea typeface="メイリオ" panose="020B0604030504040204" pitchFamily="50" charset="-128"/>
              </a:rPr>
              <a:t>対策</a:t>
            </a:r>
            <a:endParaRPr kumimoji="1" lang="en-US" altLang="ja-JP" sz="786" b="1" dirty="0">
              <a:solidFill>
                <a:schemeClr val="tx1"/>
              </a:solidFill>
              <a:latin typeface="メイリオ" panose="020B0604030504040204" pitchFamily="50" charset="-128"/>
              <a:ea typeface="メイリオ" panose="020B0604030504040204" pitchFamily="50" charset="-128"/>
            </a:endParaRPr>
          </a:p>
          <a:p>
            <a:pPr marL="61233" lvl="1"/>
            <a:r>
              <a:rPr kumimoji="1" lang="ja-JP" altLang="en-US" sz="786" b="1" dirty="0">
                <a:solidFill>
                  <a:schemeClr val="tx1"/>
                </a:solidFill>
                <a:latin typeface="メイリオ" panose="020B0604030504040204" pitchFamily="50" charset="-128"/>
                <a:ea typeface="メイリオ" panose="020B0604030504040204" pitchFamily="50" charset="-128"/>
              </a:rPr>
              <a:t>推進計画検討事業</a:t>
            </a:r>
            <a:endParaRPr kumimoji="1" lang="en-US" altLang="ja-JP" sz="786" b="1" dirty="0">
              <a:solidFill>
                <a:schemeClr val="tx1"/>
              </a:solidFill>
              <a:latin typeface="メイリオ" panose="020B0604030504040204" pitchFamily="50" charset="-128"/>
              <a:ea typeface="メイリオ" panose="020B0604030504040204" pitchFamily="50" charset="-128"/>
            </a:endParaRPr>
          </a:p>
          <a:p>
            <a:pPr marL="61233" lvl="1" algn="r"/>
            <a:r>
              <a:rPr kumimoji="1" lang="en-US" altLang="ja-JP" sz="786" b="1" dirty="0">
                <a:solidFill>
                  <a:schemeClr val="tx1"/>
                </a:solidFill>
                <a:latin typeface="メイリオ" panose="020B0604030504040204" pitchFamily="50" charset="-128"/>
                <a:ea typeface="メイリオ" panose="020B0604030504040204" pitchFamily="50" charset="-128"/>
              </a:rPr>
              <a:t>【300</a:t>
            </a:r>
            <a:r>
              <a:rPr kumimoji="1" lang="ja-JP" altLang="en-US" sz="786" b="1" dirty="0">
                <a:solidFill>
                  <a:schemeClr val="tx1"/>
                </a:solidFill>
                <a:latin typeface="メイリオ" panose="020B0604030504040204" pitchFamily="50" charset="-128"/>
                <a:ea typeface="メイリオ" panose="020B0604030504040204" pitchFamily="50" charset="-128"/>
              </a:rPr>
              <a:t>千円</a:t>
            </a:r>
            <a:r>
              <a:rPr kumimoji="1" lang="en-US" altLang="ja-JP" sz="786" b="1" dirty="0">
                <a:solidFill>
                  <a:schemeClr val="tx1"/>
                </a:solidFill>
                <a:latin typeface="メイリオ" panose="020B0604030504040204" pitchFamily="50" charset="-128"/>
                <a:ea typeface="メイリオ" panose="020B0604030504040204" pitchFamily="50" charset="-128"/>
              </a:rPr>
              <a:t>】</a:t>
            </a:r>
          </a:p>
        </p:txBody>
      </p:sp>
      <p:sp>
        <p:nvSpPr>
          <p:cNvPr id="133" name="正方形/長方形 132"/>
          <p:cNvSpPr/>
          <p:nvPr/>
        </p:nvSpPr>
        <p:spPr>
          <a:xfrm>
            <a:off x="6089197" y="5357132"/>
            <a:ext cx="3370539" cy="3537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571" tIns="2571" rIns="2571" bIns="2571" rtlCol="0" anchor="ctr"/>
          <a:lstStyle/>
          <a:p>
            <a:pPr>
              <a:lnSpc>
                <a:spcPts val="1000"/>
              </a:lnSpc>
              <a:buFont typeface="Wingdings" panose="05000000000000000000" pitchFamily="2" charset="2"/>
              <a:buChar char="n"/>
            </a:pPr>
            <a:r>
              <a:rPr lang="ja-JP" altLang="en-US" sz="857" dirty="0">
                <a:solidFill>
                  <a:schemeClr val="tx1"/>
                </a:solidFill>
                <a:latin typeface="メイリオ" panose="020B0604030504040204" pitchFamily="50" charset="-128"/>
                <a:ea typeface="メイリオ" panose="020B0604030504040204" pitchFamily="50" charset="-128"/>
              </a:rPr>
              <a:t>アルコール</a:t>
            </a:r>
            <a:r>
              <a:rPr lang="ja-JP" altLang="en-US" sz="857" dirty="0" err="1">
                <a:solidFill>
                  <a:schemeClr val="tx1"/>
                </a:solidFill>
                <a:latin typeface="メイリオ" panose="020B0604030504040204" pitchFamily="50" charset="-128"/>
                <a:ea typeface="メイリオ" panose="020B0604030504040204" pitchFamily="50" charset="-128"/>
              </a:rPr>
              <a:t>健康障がい</a:t>
            </a:r>
            <a:r>
              <a:rPr lang="ja-JP" altLang="en-US" sz="857" dirty="0">
                <a:solidFill>
                  <a:schemeClr val="tx1"/>
                </a:solidFill>
                <a:latin typeface="メイリオ" panose="020B0604030504040204" pitchFamily="50" charset="-128"/>
                <a:ea typeface="メイリオ" panose="020B0604030504040204" pitchFamily="50" charset="-128"/>
              </a:rPr>
              <a:t>対策推進計画の検討</a:t>
            </a:r>
            <a:endParaRPr lang="en-US" altLang="ja-JP" sz="857" dirty="0">
              <a:solidFill>
                <a:schemeClr val="tx1"/>
              </a:solidFill>
              <a:latin typeface="メイリオ" panose="020B0604030504040204" pitchFamily="50" charset="-128"/>
              <a:ea typeface="メイリオ" panose="020B0604030504040204" pitchFamily="50" charset="-128"/>
            </a:endParaRPr>
          </a:p>
        </p:txBody>
      </p:sp>
      <p:sp>
        <p:nvSpPr>
          <p:cNvPr id="136" name="1 つの角を切り取った四角形 135"/>
          <p:cNvSpPr/>
          <p:nvPr/>
        </p:nvSpPr>
        <p:spPr>
          <a:xfrm>
            <a:off x="45783" y="6305854"/>
            <a:ext cx="3783267" cy="231429"/>
          </a:xfrm>
          <a:prstGeom prst="snip1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b="1" dirty="0">
                <a:latin typeface="メイリオ" panose="020B0604030504040204" pitchFamily="50" charset="-128"/>
                <a:ea typeface="メイリオ" panose="020B0604030504040204" pitchFamily="50" charset="-128"/>
              </a:rPr>
              <a:t>❶ギャンブル等依存症対策基金寄附促進事業</a:t>
            </a:r>
            <a:r>
              <a:rPr kumimoji="1" lang="en-US" altLang="ja-JP" sz="1000" b="1" dirty="0">
                <a:latin typeface="メイリオ" panose="020B0604030504040204" pitchFamily="50" charset="-128"/>
                <a:ea typeface="メイリオ" panose="020B0604030504040204" pitchFamily="50" charset="-128"/>
              </a:rPr>
              <a:t>【161</a:t>
            </a:r>
            <a:r>
              <a:rPr kumimoji="1" lang="ja-JP" altLang="en-US" sz="1000" b="1" dirty="0">
                <a:latin typeface="メイリオ" panose="020B0604030504040204" pitchFamily="50" charset="-128"/>
                <a:ea typeface="メイリオ" panose="020B0604030504040204" pitchFamily="50" charset="-128"/>
              </a:rPr>
              <a:t>千円</a:t>
            </a:r>
            <a:r>
              <a:rPr kumimoji="1" lang="en-US" altLang="ja-JP" sz="1000" b="1" dirty="0">
                <a:latin typeface="メイリオ" panose="020B0604030504040204" pitchFamily="50" charset="-128"/>
                <a:ea typeface="メイリオ" panose="020B0604030504040204" pitchFamily="50" charset="-128"/>
              </a:rPr>
              <a:t>】</a:t>
            </a:r>
          </a:p>
        </p:txBody>
      </p:sp>
      <p:sp>
        <p:nvSpPr>
          <p:cNvPr id="137" name="1 つの角を切り取った四角形 136"/>
          <p:cNvSpPr/>
          <p:nvPr/>
        </p:nvSpPr>
        <p:spPr>
          <a:xfrm>
            <a:off x="4600093" y="6305854"/>
            <a:ext cx="3621343" cy="231429"/>
          </a:xfrm>
          <a:prstGeom prst="snip1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b="1" dirty="0">
                <a:latin typeface="メイリオ" panose="020B0604030504040204" pitchFamily="50" charset="-128"/>
                <a:ea typeface="メイリオ" panose="020B0604030504040204" pitchFamily="50" charset="-128"/>
              </a:rPr>
              <a:t>❷ギャンブル等依存症対策基金積立金</a:t>
            </a:r>
            <a:r>
              <a:rPr kumimoji="1" lang="en-US" altLang="ja-JP" sz="1000" b="1" dirty="0">
                <a:latin typeface="メイリオ" panose="020B0604030504040204" pitchFamily="50" charset="-128"/>
                <a:ea typeface="メイリオ" panose="020B0604030504040204" pitchFamily="50" charset="-128"/>
              </a:rPr>
              <a:t>【20,032</a:t>
            </a:r>
            <a:r>
              <a:rPr kumimoji="1" lang="ja-JP" altLang="en-US" sz="1000" b="1" dirty="0">
                <a:latin typeface="メイリオ" panose="020B0604030504040204" pitchFamily="50" charset="-128"/>
                <a:ea typeface="メイリオ" panose="020B0604030504040204" pitchFamily="50" charset="-128"/>
              </a:rPr>
              <a:t>千円</a:t>
            </a:r>
            <a:r>
              <a:rPr kumimoji="1" lang="en-US" altLang="ja-JP" sz="1000" b="1" dirty="0">
                <a:latin typeface="メイリオ" panose="020B0604030504040204" pitchFamily="50" charset="-128"/>
                <a:ea typeface="メイリオ" panose="020B0604030504040204" pitchFamily="50" charset="-128"/>
              </a:rPr>
              <a:t>】</a:t>
            </a:r>
          </a:p>
        </p:txBody>
      </p:sp>
      <p:sp>
        <p:nvSpPr>
          <p:cNvPr id="139" name="正方形/長方形 138"/>
          <p:cNvSpPr/>
          <p:nvPr/>
        </p:nvSpPr>
        <p:spPr>
          <a:xfrm>
            <a:off x="243357" y="6593456"/>
            <a:ext cx="3370539" cy="1741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571" tIns="2571" rIns="2571" bIns="2571" rtlCol="0" anchor="ctr"/>
          <a:lstStyle/>
          <a:p>
            <a:pPr>
              <a:lnSpc>
                <a:spcPts val="1000"/>
              </a:lnSpc>
              <a:buFont typeface="Wingdings" panose="05000000000000000000" pitchFamily="2" charset="2"/>
              <a:buChar char="n"/>
            </a:pPr>
            <a:r>
              <a:rPr lang="ja-JP" altLang="en-US" sz="857" b="1" u="sng" dirty="0">
                <a:solidFill>
                  <a:schemeClr val="tx1"/>
                </a:solidFill>
                <a:latin typeface="メイリオ" panose="020B0604030504040204" pitchFamily="50" charset="-128"/>
                <a:ea typeface="メイリオ" panose="020B0604030504040204" pitchFamily="50" charset="-128"/>
              </a:rPr>
              <a:t>ギャンブル等依存症基金への寄附募集等に係る事務費等</a:t>
            </a:r>
            <a:endParaRPr lang="en-US" altLang="ja-JP" sz="857" b="1" u="sng" dirty="0">
              <a:solidFill>
                <a:schemeClr val="tx1"/>
              </a:solidFill>
              <a:latin typeface="メイリオ" panose="020B0604030504040204" pitchFamily="50" charset="-128"/>
              <a:ea typeface="メイリオ" panose="020B0604030504040204" pitchFamily="50" charset="-128"/>
            </a:endParaRPr>
          </a:p>
        </p:txBody>
      </p:sp>
      <p:sp>
        <p:nvSpPr>
          <p:cNvPr id="140" name="正方形/長方形 139"/>
          <p:cNvSpPr/>
          <p:nvPr/>
        </p:nvSpPr>
        <p:spPr>
          <a:xfrm>
            <a:off x="4822160" y="6593456"/>
            <a:ext cx="3370539" cy="1741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571" tIns="2571" rIns="2571" bIns="2571" rtlCol="0" anchor="ctr"/>
          <a:lstStyle/>
          <a:p>
            <a:pPr>
              <a:lnSpc>
                <a:spcPts val="1000"/>
              </a:lnSpc>
              <a:buFont typeface="Wingdings" panose="05000000000000000000" pitchFamily="2" charset="2"/>
              <a:buChar char="n"/>
            </a:pPr>
            <a:r>
              <a:rPr lang="ja-JP" altLang="en-US" sz="857" b="1" u="sng" dirty="0">
                <a:solidFill>
                  <a:schemeClr val="tx1"/>
                </a:solidFill>
                <a:latin typeface="メイリオ" panose="020B0604030504040204" pitchFamily="50" charset="-128"/>
                <a:ea typeface="メイリオ" panose="020B0604030504040204" pitchFamily="50" charset="-128"/>
              </a:rPr>
              <a:t>ギャンブル等依存症基金への積立金</a:t>
            </a:r>
            <a:endParaRPr lang="en-US" altLang="ja-JP" sz="857" b="1" u="sng" dirty="0">
              <a:solidFill>
                <a:schemeClr val="tx1"/>
              </a:solidFill>
              <a:latin typeface="メイリオ" panose="020B0604030504040204" pitchFamily="50" charset="-128"/>
              <a:ea typeface="メイリオ" panose="020B0604030504040204" pitchFamily="50" charset="-128"/>
            </a:endParaRPr>
          </a:p>
        </p:txBody>
      </p:sp>
      <p:sp>
        <p:nvSpPr>
          <p:cNvPr id="76" name="正方形/長方形 75"/>
          <p:cNvSpPr/>
          <p:nvPr/>
        </p:nvSpPr>
        <p:spPr>
          <a:xfrm>
            <a:off x="3119842" y="6575711"/>
            <a:ext cx="257143" cy="15428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5143" tIns="5143" rIns="5143" bIns="5143" rtlCol="0" anchor="ctr"/>
          <a:lstStyle/>
          <a:p>
            <a:pPr algn="ctr"/>
            <a:r>
              <a:rPr lang="ja-JP" altLang="en-US" sz="750" b="1" dirty="0">
                <a:latin typeface="メイリオ" panose="020B0604030504040204" pitchFamily="50" charset="-128"/>
                <a:ea typeface="メイリオ" panose="020B0604030504040204" pitchFamily="50" charset="-128"/>
              </a:rPr>
              <a:t>新規</a:t>
            </a:r>
            <a:endParaRPr lang="en-US" altLang="ja-JP" sz="750" b="1" dirty="0">
              <a:latin typeface="メイリオ" panose="020B0604030504040204" pitchFamily="50" charset="-128"/>
              <a:ea typeface="メイリオ" panose="020B0604030504040204" pitchFamily="50" charset="-128"/>
            </a:endParaRPr>
          </a:p>
        </p:txBody>
      </p:sp>
      <p:sp>
        <p:nvSpPr>
          <p:cNvPr id="82" name="正方形/長方形 81"/>
          <p:cNvSpPr/>
          <p:nvPr/>
        </p:nvSpPr>
        <p:spPr>
          <a:xfrm>
            <a:off x="6712127" y="6575711"/>
            <a:ext cx="257143" cy="15428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5143" tIns="5143" rIns="5143" bIns="5143" rtlCol="0" anchor="ctr"/>
          <a:lstStyle/>
          <a:p>
            <a:pPr algn="ctr"/>
            <a:r>
              <a:rPr lang="ja-JP" altLang="en-US" sz="750" b="1" dirty="0">
                <a:latin typeface="メイリオ" panose="020B0604030504040204" pitchFamily="50" charset="-128"/>
                <a:ea typeface="メイリオ" panose="020B0604030504040204" pitchFamily="50" charset="-128"/>
              </a:rPr>
              <a:t>新規</a:t>
            </a:r>
            <a:endParaRPr lang="en-US" altLang="ja-JP" sz="750" b="1" dirty="0">
              <a:latin typeface="メイリオ" panose="020B0604030504040204" pitchFamily="50" charset="-128"/>
              <a:ea typeface="メイリオ" panose="020B0604030504040204" pitchFamily="50" charset="-128"/>
            </a:endParaRPr>
          </a:p>
        </p:txBody>
      </p:sp>
      <p:sp>
        <p:nvSpPr>
          <p:cNvPr id="83" name="正方形/長方形 82"/>
          <p:cNvSpPr/>
          <p:nvPr/>
        </p:nvSpPr>
        <p:spPr>
          <a:xfrm>
            <a:off x="8547752" y="5060464"/>
            <a:ext cx="257143" cy="15428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5143" tIns="5143" rIns="5143" bIns="5143" rtlCol="0" anchor="ctr"/>
          <a:lstStyle/>
          <a:p>
            <a:pPr algn="ctr"/>
            <a:r>
              <a:rPr lang="ja-JP" altLang="en-US" sz="750" b="1" dirty="0">
                <a:latin typeface="メイリオ" panose="020B0604030504040204" pitchFamily="50" charset="-128"/>
                <a:ea typeface="メイリオ" panose="020B0604030504040204" pitchFamily="50" charset="-128"/>
              </a:rPr>
              <a:t>新規</a:t>
            </a:r>
            <a:endParaRPr lang="en-US" altLang="ja-JP" sz="750" b="1" dirty="0">
              <a:latin typeface="メイリオ" panose="020B0604030504040204" pitchFamily="50" charset="-128"/>
              <a:ea typeface="メイリオ" panose="020B0604030504040204" pitchFamily="50" charset="-128"/>
            </a:endParaRPr>
          </a:p>
        </p:txBody>
      </p:sp>
      <p:sp>
        <p:nvSpPr>
          <p:cNvPr id="84" name="正方形/長方形 83"/>
          <p:cNvSpPr/>
          <p:nvPr/>
        </p:nvSpPr>
        <p:spPr>
          <a:xfrm>
            <a:off x="4174133" y="4004848"/>
            <a:ext cx="257143" cy="15428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5143" tIns="5143" rIns="5143" bIns="5143" rtlCol="0" anchor="ctr"/>
          <a:lstStyle/>
          <a:p>
            <a:pPr algn="ctr"/>
            <a:r>
              <a:rPr lang="ja-JP" altLang="en-US" sz="750" b="1" dirty="0">
                <a:latin typeface="メイリオ" panose="020B0604030504040204" pitchFamily="50" charset="-128"/>
                <a:ea typeface="メイリオ" panose="020B0604030504040204" pitchFamily="50" charset="-128"/>
              </a:rPr>
              <a:t>新規</a:t>
            </a:r>
            <a:endParaRPr lang="en-US" altLang="ja-JP" sz="750" b="1" dirty="0">
              <a:latin typeface="メイリオ" panose="020B0604030504040204" pitchFamily="50" charset="-128"/>
              <a:ea typeface="メイリオ" panose="020B0604030504040204" pitchFamily="50" charset="-128"/>
            </a:endParaRPr>
          </a:p>
        </p:txBody>
      </p:sp>
      <p:sp>
        <p:nvSpPr>
          <p:cNvPr id="59" name="テキスト ボックス 58"/>
          <p:cNvSpPr txBox="1"/>
          <p:nvPr/>
        </p:nvSpPr>
        <p:spPr>
          <a:xfrm>
            <a:off x="85725" y="859740"/>
            <a:ext cx="8924925" cy="259045"/>
          </a:xfrm>
          <a:prstGeom prst="rect">
            <a:avLst/>
          </a:prstGeom>
          <a:noFill/>
          <a:ln>
            <a:noFill/>
          </a:ln>
        </p:spPr>
        <p:txBody>
          <a:bodyPr wrap="square" rtlCol="0">
            <a:spAutoFit/>
          </a:bodyPr>
          <a:lstStyle/>
          <a:p>
            <a:pPr marL="130405" indent="-130405">
              <a:lnSpc>
                <a:spcPts val="1286"/>
              </a:lnSpc>
            </a:pPr>
            <a:r>
              <a:rPr kumimoji="1" lang="ja-JP" altLang="en-US" sz="1143" b="1" dirty="0">
                <a:latin typeface="メイリオ" panose="020B0604030504040204" pitchFamily="50" charset="-128"/>
                <a:ea typeface="メイリオ" panose="020B0604030504040204" pitchFamily="50" charset="-128"/>
              </a:rPr>
              <a:t>○併せて基金を設置し、医療機関、市町村、民間団体等が行うギャンブル等依存症の本人及びその家族等を支援する取組みを促進する。</a:t>
            </a:r>
            <a:endParaRPr kumimoji="1" lang="en-US" altLang="ja-JP" sz="1143" b="1" dirty="0">
              <a:latin typeface="メイリオ" panose="020B0604030504040204" pitchFamily="50" charset="-128"/>
              <a:ea typeface="メイリオ" panose="020B0604030504040204" pitchFamily="50" charset="-128"/>
            </a:endParaRPr>
          </a:p>
        </p:txBody>
      </p:sp>
      <p:sp>
        <p:nvSpPr>
          <p:cNvPr id="60" name="正方形/長方形 59"/>
          <p:cNvSpPr/>
          <p:nvPr/>
        </p:nvSpPr>
        <p:spPr>
          <a:xfrm>
            <a:off x="13607" y="6123214"/>
            <a:ext cx="9102857" cy="714375"/>
          </a:xfrm>
          <a:prstGeom prst="rect">
            <a:avLst/>
          </a:prstGeom>
          <a:noFill/>
          <a:ln>
            <a:solidFill>
              <a:srgbClr val="3B38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86"/>
          </a:p>
        </p:txBody>
      </p:sp>
      <p:sp>
        <p:nvSpPr>
          <p:cNvPr id="135" name="角丸四角形 134"/>
          <p:cNvSpPr/>
          <p:nvPr/>
        </p:nvSpPr>
        <p:spPr>
          <a:xfrm>
            <a:off x="5443" y="5969454"/>
            <a:ext cx="4448571" cy="257143"/>
          </a:xfrm>
          <a:prstGeom prst="roundRect">
            <a:avLst/>
          </a:prstGeom>
          <a:solidFill>
            <a:schemeClr val="bg2">
              <a:lumMod val="25000"/>
            </a:schemeClr>
          </a:solidFill>
          <a:ln w="12700">
            <a:noFill/>
          </a:ln>
        </p:spPr>
        <p:style>
          <a:lnRef idx="1">
            <a:schemeClr val="accent3"/>
          </a:lnRef>
          <a:fillRef idx="2">
            <a:schemeClr val="accent3"/>
          </a:fillRef>
          <a:effectRef idx="1">
            <a:schemeClr val="accent3"/>
          </a:effectRef>
          <a:fontRef idx="minor">
            <a:schemeClr val="dk1"/>
          </a:fontRef>
        </p:style>
        <p:txBody>
          <a:bodyPr lIns="0" tIns="0" rIns="0" bIns="0" rtlCol="0" anchor="ctr"/>
          <a:lstStyle/>
          <a:p>
            <a:pPr>
              <a:lnSpc>
                <a:spcPts val="1286"/>
              </a:lnSpc>
            </a:pPr>
            <a:r>
              <a:rPr lang="ja-JP" altLang="en-US" sz="1143" b="1" dirty="0">
                <a:solidFill>
                  <a:schemeClr val="bg1"/>
                </a:solidFill>
                <a:latin typeface="メイリオ" pitchFamily="50" charset="-128"/>
                <a:ea typeface="メイリオ" pitchFamily="50" charset="-128"/>
              </a:rPr>
              <a:t> </a:t>
            </a:r>
            <a:r>
              <a:rPr lang="en-US" altLang="ja-JP" sz="1143" b="1" dirty="0">
                <a:solidFill>
                  <a:schemeClr val="bg1"/>
                </a:solidFill>
                <a:latin typeface="メイリオ" pitchFamily="50" charset="-128"/>
                <a:ea typeface="メイリオ" pitchFamily="50" charset="-128"/>
              </a:rPr>
              <a:t>Ⅱ</a:t>
            </a:r>
            <a:r>
              <a:rPr lang="ja-JP" altLang="en-US" sz="1143" b="1" dirty="0">
                <a:solidFill>
                  <a:schemeClr val="bg1"/>
                </a:solidFill>
                <a:latin typeface="メイリオ" pitchFamily="50" charset="-128"/>
                <a:ea typeface="メイリオ" pitchFamily="50" charset="-128"/>
              </a:rPr>
              <a:t> ギャンブル等依存症対策基金事業</a:t>
            </a:r>
            <a:r>
              <a:rPr lang="en-US" altLang="ja-JP" sz="1143" b="1" dirty="0">
                <a:solidFill>
                  <a:schemeClr val="bg1"/>
                </a:solidFill>
                <a:latin typeface="メイリオ" pitchFamily="50" charset="-128"/>
                <a:ea typeface="メイリオ" pitchFamily="50" charset="-128"/>
              </a:rPr>
              <a:t>【</a:t>
            </a:r>
            <a:r>
              <a:rPr lang="ja-JP" altLang="en-US" sz="1143" b="1" dirty="0">
                <a:solidFill>
                  <a:schemeClr val="bg1"/>
                </a:solidFill>
                <a:latin typeface="メイリオ" pitchFamily="50" charset="-128"/>
                <a:ea typeface="メイリオ" pitchFamily="50" charset="-128"/>
              </a:rPr>
              <a:t>当初予算額：</a:t>
            </a:r>
            <a:r>
              <a:rPr lang="en-US" altLang="ja-JP" sz="1143" b="1" dirty="0">
                <a:solidFill>
                  <a:schemeClr val="bg1"/>
                </a:solidFill>
                <a:latin typeface="メイリオ" pitchFamily="50" charset="-128"/>
                <a:ea typeface="メイリオ" pitchFamily="50" charset="-128"/>
              </a:rPr>
              <a:t>20,193</a:t>
            </a:r>
            <a:r>
              <a:rPr lang="ja-JP" altLang="en-US" sz="1143" b="1" dirty="0">
                <a:solidFill>
                  <a:schemeClr val="bg1"/>
                </a:solidFill>
                <a:latin typeface="メイリオ" pitchFamily="50" charset="-128"/>
                <a:ea typeface="メイリオ" pitchFamily="50" charset="-128"/>
              </a:rPr>
              <a:t>千円</a:t>
            </a:r>
            <a:r>
              <a:rPr lang="en-US" altLang="ja-JP" sz="1143" b="1" dirty="0">
                <a:solidFill>
                  <a:schemeClr val="bg1"/>
                </a:solidFill>
                <a:latin typeface="メイリオ" pitchFamily="50" charset="-128"/>
                <a:ea typeface="メイリオ" pitchFamily="50" charset="-128"/>
              </a:rPr>
              <a:t>】</a:t>
            </a:r>
            <a:r>
              <a:rPr lang="ja-JP" altLang="en-US" sz="1143" dirty="0">
                <a:solidFill>
                  <a:schemeClr val="bg1"/>
                </a:solidFill>
                <a:latin typeface="メイリオ" pitchFamily="50" charset="-128"/>
                <a:ea typeface="メイリオ" pitchFamily="50" charset="-128"/>
              </a:rPr>
              <a:t>　</a:t>
            </a:r>
          </a:p>
        </p:txBody>
      </p:sp>
      <p:sp>
        <p:nvSpPr>
          <p:cNvPr id="25" name="角丸四角形 24"/>
          <p:cNvSpPr/>
          <p:nvPr/>
        </p:nvSpPr>
        <p:spPr>
          <a:xfrm>
            <a:off x="5443" y="1269546"/>
            <a:ext cx="3816000" cy="257143"/>
          </a:xfrm>
          <a:prstGeom prst="roundRect">
            <a:avLst/>
          </a:prstGeom>
          <a:solidFill>
            <a:schemeClr val="bg2">
              <a:lumMod val="25000"/>
            </a:schemeClr>
          </a:solidFill>
          <a:ln w="12700">
            <a:noFill/>
          </a:ln>
        </p:spPr>
        <p:style>
          <a:lnRef idx="1">
            <a:schemeClr val="accent3"/>
          </a:lnRef>
          <a:fillRef idx="2">
            <a:schemeClr val="accent3"/>
          </a:fillRef>
          <a:effectRef idx="1">
            <a:schemeClr val="accent3"/>
          </a:effectRef>
          <a:fontRef idx="minor">
            <a:schemeClr val="dk1"/>
          </a:fontRef>
        </p:style>
        <p:txBody>
          <a:bodyPr lIns="0" tIns="0" rIns="0" bIns="0" rtlCol="0" anchor="ctr"/>
          <a:lstStyle/>
          <a:p>
            <a:pPr>
              <a:lnSpc>
                <a:spcPts val="1286"/>
              </a:lnSpc>
            </a:pPr>
            <a:r>
              <a:rPr lang="ja-JP" altLang="en-US" sz="1143" b="1" dirty="0">
                <a:solidFill>
                  <a:schemeClr val="bg1"/>
                </a:solidFill>
                <a:latin typeface="メイリオ" pitchFamily="50" charset="-128"/>
                <a:ea typeface="メイリオ" pitchFamily="50" charset="-128"/>
              </a:rPr>
              <a:t> </a:t>
            </a:r>
            <a:r>
              <a:rPr lang="en-US" altLang="ja-JP" sz="1143" b="1" dirty="0">
                <a:solidFill>
                  <a:schemeClr val="bg1"/>
                </a:solidFill>
                <a:latin typeface="メイリオ" pitchFamily="50" charset="-128"/>
                <a:ea typeface="メイリオ" pitchFamily="50" charset="-128"/>
              </a:rPr>
              <a:t>Ⅰ </a:t>
            </a:r>
            <a:r>
              <a:rPr lang="ja-JP" altLang="en-US" sz="1143" b="1" dirty="0">
                <a:solidFill>
                  <a:schemeClr val="bg1"/>
                </a:solidFill>
                <a:latin typeface="メイリオ" pitchFamily="50" charset="-128"/>
                <a:ea typeface="メイリオ" pitchFamily="50" charset="-128"/>
              </a:rPr>
              <a:t>依存症対策強化事業</a:t>
            </a:r>
            <a:r>
              <a:rPr lang="en-US" altLang="ja-JP" sz="1143" b="1" dirty="0">
                <a:solidFill>
                  <a:schemeClr val="bg1"/>
                </a:solidFill>
                <a:latin typeface="メイリオ" pitchFamily="50" charset="-128"/>
                <a:ea typeface="メイリオ" pitchFamily="50" charset="-128"/>
              </a:rPr>
              <a:t>【</a:t>
            </a:r>
            <a:r>
              <a:rPr lang="ja-JP" altLang="en-US" sz="1143" b="1" dirty="0">
                <a:solidFill>
                  <a:schemeClr val="bg1"/>
                </a:solidFill>
                <a:latin typeface="メイリオ" pitchFamily="50" charset="-128"/>
                <a:ea typeface="メイリオ" pitchFamily="50" charset="-128"/>
              </a:rPr>
              <a:t>当初予算額：</a:t>
            </a:r>
            <a:r>
              <a:rPr lang="en-US" altLang="ja-JP" sz="1143" b="1" dirty="0">
                <a:solidFill>
                  <a:schemeClr val="bg1"/>
                </a:solidFill>
                <a:latin typeface="メイリオ" pitchFamily="50" charset="-128"/>
                <a:ea typeface="メイリオ" pitchFamily="50" charset="-128"/>
              </a:rPr>
              <a:t>102,498</a:t>
            </a:r>
            <a:r>
              <a:rPr lang="ja-JP" altLang="en-US" sz="1143" b="1" dirty="0">
                <a:solidFill>
                  <a:schemeClr val="bg1"/>
                </a:solidFill>
                <a:latin typeface="メイリオ" pitchFamily="50" charset="-128"/>
                <a:ea typeface="メイリオ" pitchFamily="50" charset="-128"/>
              </a:rPr>
              <a:t>千円</a:t>
            </a:r>
            <a:r>
              <a:rPr lang="en-US" altLang="ja-JP" sz="1143" b="1" dirty="0">
                <a:solidFill>
                  <a:schemeClr val="bg1"/>
                </a:solidFill>
                <a:latin typeface="メイリオ" pitchFamily="50" charset="-128"/>
                <a:ea typeface="メイリオ" pitchFamily="50" charset="-128"/>
              </a:rPr>
              <a:t>】</a:t>
            </a:r>
            <a:endParaRPr lang="ja-JP" altLang="en-US" sz="1000" dirty="0">
              <a:solidFill>
                <a:schemeClr val="bg1"/>
              </a:solidFill>
              <a:latin typeface="メイリオ" pitchFamily="50" charset="-128"/>
              <a:ea typeface="メイリオ" pitchFamily="50" charset="-128"/>
            </a:endParaRPr>
          </a:p>
        </p:txBody>
      </p:sp>
      <p:sp>
        <p:nvSpPr>
          <p:cNvPr id="62" name="テキスト ボックス 61"/>
          <p:cNvSpPr txBox="1"/>
          <p:nvPr/>
        </p:nvSpPr>
        <p:spPr>
          <a:xfrm>
            <a:off x="8074479" y="7938"/>
            <a:ext cx="1053646" cy="269648"/>
          </a:xfrm>
          <a:prstGeom prst="rect">
            <a:avLst/>
          </a:prstGeom>
          <a:solidFill>
            <a:schemeClr val="bg1"/>
          </a:solidFill>
          <a:ln w="19050">
            <a:solidFill>
              <a:schemeClr val="tx1"/>
            </a:solidFill>
          </a:ln>
        </p:spPr>
        <p:txBody>
          <a:bodyPr wrap="square" lIns="7200" tIns="7200" rIns="7200" bIns="7200" rtlCol="0">
            <a:noAutofit/>
          </a:bodyPr>
          <a:lstStyle/>
          <a:p>
            <a:pPr algn="ctr"/>
            <a:r>
              <a:rPr kumimoji="1" lang="ja-JP" altLang="en-US" sz="1400" b="1" dirty="0" smtClean="0">
                <a:latin typeface="ＭＳ Ｐゴシック" panose="020B0600070205080204" pitchFamily="50" charset="-128"/>
                <a:ea typeface="ＭＳ Ｐゴシック" panose="020B0600070205080204" pitchFamily="50" charset="-128"/>
              </a:rPr>
              <a:t>参考資料１</a:t>
            </a:r>
            <a:endParaRPr kumimoji="1" lang="ja-JP" altLang="en-US" sz="1400" b="1" dirty="0">
              <a:latin typeface="ＭＳ Ｐゴシック" panose="020B0600070205080204" pitchFamily="50" charset="-128"/>
              <a:ea typeface="ＭＳ Ｐゴシック" panose="020B0600070205080204" pitchFamily="50" charset="-128"/>
            </a:endParaRPr>
          </a:p>
        </p:txBody>
      </p:sp>
      <p:sp>
        <p:nvSpPr>
          <p:cNvPr id="64" name="正方形/長方形 63"/>
          <p:cNvSpPr/>
          <p:nvPr/>
        </p:nvSpPr>
        <p:spPr>
          <a:xfrm>
            <a:off x="3867151" y="1193348"/>
            <a:ext cx="5219700" cy="3537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571" tIns="2571" rIns="2571" bIns="2571" rtlCol="0" anchor="ctr"/>
          <a:lstStyle/>
          <a:p>
            <a:pPr>
              <a:lnSpc>
                <a:spcPts val="1000"/>
              </a:lnSpc>
            </a:pPr>
            <a:r>
              <a:rPr lang="ja-JP" altLang="en-US" sz="1000" b="1" spc="-60" dirty="0">
                <a:solidFill>
                  <a:srgbClr val="C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r>
              <a:rPr lang="en-US" altLang="ja-JP" sz="1000" b="1" spc="-60" dirty="0" smtClean="0">
                <a:solidFill>
                  <a:srgbClr val="C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Ⅰ</a:t>
            </a:r>
            <a:r>
              <a:rPr lang="ja-JP" altLang="en-US" sz="1000" b="1" spc="-60" dirty="0" smtClean="0">
                <a:solidFill>
                  <a:srgbClr val="C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のうちＩＲ関連施策（★）については、協定書に基づき、市が約</a:t>
            </a:r>
            <a:r>
              <a:rPr lang="en-US" altLang="ja-JP" sz="1000" b="1" spc="-60" dirty="0" smtClean="0">
                <a:solidFill>
                  <a:srgbClr val="C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0.4</a:t>
            </a:r>
            <a:r>
              <a:rPr lang="ja-JP" altLang="en-US" sz="1000" b="1" spc="-60" dirty="0">
                <a:solidFill>
                  <a:srgbClr val="C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億円</a:t>
            </a:r>
            <a:r>
              <a:rPr lang="ja-JP" altLang="en-US" sz="1000" b="1" spc="-60" smtClean="0">
                <a:solidFill>
                  <a:srgbClr val="C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を</a:t>
            </a:r>
            <a:r>
              <a:rPr lang="ja-JP" altLang="en-US" sz="1000" b="1" spc="-60" dirty="0" smtClean="0">
                <a:solidFill>
                  <a:srgbClr val="C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負担し共同で実施</a:t>
            </a:r>
            <a:endParaRPr lang="en-US" altLang="ja-JP" sz="1000" b="1" spc="-60" dirty="0">
              <a:solidFill>
                <a:srgbClr val="C0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67" name="正方形/長方形 66"/>
          <p:cNvSpPr/>
          <p:nvPr/>
        </p:nvSpPr>
        <p:spPr>
          <a:xfrm>
            <a:off x="2114550" y="1612448"/>
            <a:ext cx="438149" cy="2735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571" tIns="2571" rIns="2571" bIns="2571" rtlCol="0" anchor="ctr"/>
          <a:lstStyle/>
          <a:p>
            <a:pPr algn="ctr">
              <a:lnSpc>
                <a:spcPts val="1000"/>
              </a:lnSpc>
            </a:pPr>
            <a:r>
              <a:rPr lang="ja-JP" altLang="en-US" sz="1400" b="1" spc="-60"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endParaRPr lang="en-US" altLang="ja-JP" sz="1400" b="1" spc="-6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69" name="正方形/長方形 68"/>
          <p:cNvSpPr/>
          <p:nvPr/>
        </p:nvSpPr>
        <p:spPr>
          <a:xfrm>
            <a:off x="2371725" y="2936423"/>
            <a:ext cx="438149" cy="2735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571" tIns="2571" rIns="2571" bIns="2571" rtlCol="0" anchor="ctr"/>
          <a:lstStyle/>
          <a:p>
            <a:pPr algn="ctr">
              <a:lnSpc>
                <a:spcPts val="1000"/>
              </a:lnSpc>
            </a:pPr>
            <a:r>
              <a:rPr lang="ja-JP" altLang="en-US" sz="1400" b="1" spc="-6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endParaRPr lang="en-US" altLang="ja-JP" sz="1400" b="1" spc="-6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71" name="正方形/長方形 70"/>
          <p:cNvSpPr/>
          <p:nvPr/>
        </p:nvSpPr>
        <p:spPr>
          <a:xfrm>
            <a:off x="2038350" y="3774623"/>
            <a:ext cx="438149" cy="2735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571" tIns="2571" rIns="2571" bIns="2571" rtlCol="0" anchor="ctr"/>
          <a:lstStyle/>
          <a:p>
            <a:pPr algn="ctr">
              <a:lnSpc>
                <a:spcPts val="1000"/>
              </a:lnSpc>
            </a:pPr>
            <a:r>
              <a:rPr lang="ja-JP" altLang="en-US" sz="1400" b="1" spc="-6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endParaRPr lang="en-US" altLang="ja-JP" sz="1400" b="1" spc="-6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75" name="正方形/長方形 74"/>
          <p:cNvSpPr/>
          <p:nvPr/>
        </p:nvSpPr>
        <p:spPr>
          <a:xfrm>
            <a:off x="3095625" y="4593773"/>
            <a:ext cx="438149" cy="2735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571" tIns="2571" rIns="2571" bIns="2571" rtlCol="0" anchor="ctr"/>
          <a:lstStyle/>
          <a:p>
            <a:pPr algn="ctr">
              <a:lnSpc>
                <a:spcPts val="1000"/>
              </a:lnSpc>
            </a:pPr>
            <a:r>
              <a:rPr lang="ja-JP" altLang="en-US" sz="1400" b="1" spc="-6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endParaRPr lang="en-US" altLang="ja-JP" sz="1400" b="1" spc="-6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85" name="正方形/長方形 84"/>
          <p:cNvSpPr/>
          <p:nvPr/>
        </p:nvSpPr>
        <p:spPr>
          <a:xfrm>
            <a:off x="6772275" y="2926898"/>
            <a:ext cx="438149" cy="2735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571" tIns="2571" rIns="2571" bIns="2571" rtlCol="0" anchor="ctr"/>
          <a:lstStyle/>
          <a:p>
            <a:pPr algn="ctr">
              <a:lnSpc>
                <a:spcPts val="1000"/>
              </a:lnSpc>
            </a:pPr>
            <a:r>
              <a:rPr lang="ja-JP" altLang="en-US" sz="1400" b="1" spc="-6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endParaRPr lang="en-US" altLang="ja-JP" sz="1400" b="1" spc="-6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86" name="正方形/長方形 85"/>
          <p:cNvSpPr/>
          <p:nvPr/>
        </p:nvSpPr>
        <p:spPr>
          <a:xfrm>
            <a:off x="7096125" y="1602923"/>
            <a:ext cx="438149" cy="2735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571" tIns="2571" rIns="2571" bIns="2571" rtlCol="0" anchor="ctr"/>
          <a:lstStyle/>
          <a:p>
            <a:pPr algn="ctr">
              <a:lnSpc>
                <a:spcPts val="1000"/>
              </a:lnSpc>
            </a:pPr>
            <a:r>
              <a:rPr lang="ja-JP" altLang="en-US" sz="1400" b="1" spc="-6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a:t>
            </a:r>
            <a:endParaRPr lang="en-US" altLang="ja-JP" sz="1400" b="1" spc="-6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304447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p:cNvSpPr/>
          <p:nvPr/>
        </p:nvSpPr>
        <p:spPr>
          <a:xfrm>
            <a:off x="7" y="2503"/>
            <a:ext cx="9143993" cy="289006"/>
          </a:xfrm>
          <a:prstGeom prst="rect">
            <a:avLst/>
          </a:prstGeom>
          <a:gradFill>
            <a:gsLst>
              <a:gs pos="0">
                <a:schemeClr val="accent5">
                  <a:lumMod val="75000"/>
                </a:schemeClr>
              </a:gs>
              <a:gs pos="50000">
                <a:schemeClr val="accent5">
                  <a:lumMod val="50000"/>
                </a:schemeClr>
              </a:gs>
              <a:gs pos="100000">
                <a:srgbClr val="002060"/>
              </a:gs>
            </a:gsLst>
          </a:gradFill>
          <a:ln w="12700">
            <a:noFill/>
          </a:ln>
          <a:effectLst/>
        </p:spPr>
        <p:style>
          <a:lnRef idx="0">
            <a:schemeClr val="accent5"/>
          </a:lnRef>
          <a:fillRef idx="3">
            <a:schemeClr val="accent5"/>
          </a:fillRef>
          <a:effectRef idx="3">
            <a:schemeClr val="accent5"/>
          </a:effectRef>
          <a:fontRef idx="minor">
            <a:schemeClr val="lt1"/>
          </a:fontRef>
        </p:style>
        <p:txBody>
          <a:bodyPr lIns="25714" tIns="51429" rIns="77143" bIns="0" rtlCol="0" anchor="ctr"/>
          <a:lstStyle/>
          <a:p>
            <a:pPr algn="ctr"/>
            <a:r>
              <a:rPr lang="ja-JP" altLang="en-US" sz="1857" b="1" dirty="0" smtClean="0">
                <a:solidFill>
                  <a:prstClr val="white"/>
                </a:solidFill>
                <a:latin typeface="メイリオ" panose="020B0604030504040204" pitchFamily="50" charset="-128"/>
                <a:ea typeface="メイリオ" panose="020B0604030504040204" pitchFamily="50" charset="-128"/>
              </a:rPr>
              <a:t>ギャンブル等依存症関連データ</a:t>
            </a:r>
            <a:endParaRPr lang="ja-JP" altLang="en-US" sz="1857" b="1" dirty="0">
              <a:solidFill>
                <a:prstClr val="white"/>
              </a:solidFill>
              <a:latin typeface="メイリオ" panose="020B0604030504040204" pitchFamily="50" charset="-128"/>
              <a:ea typeface="メイリオ" panose="020B0604030504040204" pitchFamily="50" charset="-128"/>
            </a:endParaRPr>
          </a:p>
        </p:txBody>
      </p:sp>
      <p:sp>
        <p:nvSpPr>
          <p:cNvPr id="62" name="テキスト ボックス 61"/>
          <p:cNvSpPr txBox="1"/>
          <p:nvPr/>
        </p:nvSpPr>
        <p:spPr>
          <a:xfrm>
            <a:off x="8074479" y="7938"/>
            <a:ext cx="1053646" cy="269648"/>
          </a:xfrm>
          <a:prstGeom prst="rect">
            <a:avLst/>
          </a:prstGeom>
          <a:solidFill>
            <a:schemeClr val="bg1"/>
          </a:solidFill>
          <a:ln w="19050">
            <a:solidFill>
              <a:schemeClr val="tx1"/>
            </a:solidFill>
          </a:ln>
        </p:spPr>
        <p:txBody>
          <a:bodyPr wrap="square" lIns="7200" tIns="7200" rIns="7200" bIns="7200" rtlCol="0">
            <a:noAutofit/>
          </a:bodyPr>
          <a:lstStyle/>
          <a:p>
            <a:pPr algn="ctr"/>
            <a:r>
              <a:rPr kumimoji="1" lang="ja-JP" altLang="en-US" sz="1400" b="1" dirty="0" smtClean="0">
                <a:latin typeface="ＭＳ Ｐゴシック" panose="020B0600070205080204" pitchFamily="50" charset="-128"/>
                <a:ea typeface="ＭＳ Ｐゴシック" panose="020B0600070205080204" pitchFamily="50" charset="-128"/>
              </a:rPr>
              <a:t>参考資料２</a:t>
            </a:r>
            <a:endParaRPr kumimoji="1" lang="ja-JP" altLang="en-US" sz="1400" b="1" dirty="0">
              <a:latin typeface="ＭＳ Ｐゴシック" panose="020B0600070205080204" pitchFamily="50" charset="-128"/>
              <a:ea typeface="ＭＳ Ｐゴシック" panose="020B0600070205080204" pitchFamily="50" charset="-128"/>
            </a:endParaRPr>
          </a:p>
        </p:txBody>
      </p:sp>
      <p:sp>
        <p:nvSpPr>
          <p:cNvPr id="75" name="正方形/長方形 74"/>
          <p:cNvSpPr/>
          <p:nvPr/>
        </p:nvSpPr>
        <p:spPr>
          <a:xfrm>
            <a:off x="16328" y="606879"/>
            <a:ext cx="9102857" cy="2152650"/>
          </a:xfrm>
          <a:prstGeom prst="rect">
            <a:avLst/>
          </a:prstGeom>
          <a:noFill/>
          <a:ln>
            <a:solidFill>
              <a:srgbClr val="3B38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86"/>
          </a:p>
        </p:txBody>
      </p:sp>
      <p:sp>
        <p:nvSpPr>
          <p:cNvPr id="85" name="角丸四角形 84"/>
          <p:cNvSpPr/>
          <p:nvPr/>
        </p:nvSpPr>
        <p:spPr>
          <a:xfrm>
            <a:off x="5442" y="453120"/>
            <a:ext cx="4608000" cy="257143"/>
          </a:xfrm>
          <a:prstGeom prst="roundRect">
            <a:avLst/>
          </a:prstGeom>
          <a:solidFill>
            <a:schemeClr val="bg2">
              <a:lumMod val="25000"/>
            </a:schemeClr>
          </a:solidFill>
          <a:ln w="12700">
            <a:noFill/>
          </a:ln>
        </p:spPr>
        <p:style>
          <a:lnRef idx="1">
            <a:schemeClr val="accent3"/>
          </a:lnRef>
          <a:fillRef idx="2">
            <a:schemeClr val="accent3"/>
          </a:fillRef>
          <a:effectRef idx="1">
            <a:schemeClr val="accent3"/>
          </a:effectRef>
          <a:fontRef idx="minor">
            <a:schemeClr val="dk1"/>
          </a:fontRef>
        </p:style>
        <p:txBody>
          <a:bodyPr lIns="0" tIns="0" rIns="0" bIns="0" rtlCol="0" anchor="ctr"/>
          <a:lstStyle/>
          <a:p>
            <a:pPr>
              <a:lnSpc>
                <a:spcPts val="1286"/>
              </a:lnSpc>
            </a:pPr>
            <a:r>
              <a:rPr lang="ja-JP" altLang="en-US" sz="1143" b="1" dirty="0">
                <a:solidFill>
                  <a:schemeClr val="bg1"/>
                </a:solidFill>
                <a:latin typeface="メイリオ" pitchFamily="50" charset="-128"/>
                <a:ea typeface="メイリオ" pitchFamily="50" charset="-128"/>
              </a:rPr>
              <a:t> </a:t>
            </a:r>
            <a:r>
              <a:rPr lang="ja-JP" altLang="en-US" sz="1143" b="1" dirty="0" smtClean="0">
                <a:solidFill>
                  <a:schemeClr val="bg1"/>
                </a:solidFill>
                <a:latin typeface="メイリオ" pitchFamily="50" charset="-128"/>
                <a:ea typeface="メイリオ" pitchFamily="50" charset="-128"/>
              </a:rPr>
              <a:t>１．府内相談拠点のギャンブル等依存症相談者数（実数）</a:t>
            </a:r>
            <a:endParaRPr lang="ja-JP" altLang="en-US" sz="1000" dirty="0">
              <a:solidFill>
                <a:schemeClr val="bg1"/>
              </a:solidFill>
              <a:latin typeface="メイリオ" pitchFamily="50" charset="-128"/>
              <a:ea typeface="メイリオ" pitchFamily="50" charset="-128"/>
            </a:endParaRPr>
          </a:p>
        </p:txBody>
      </p:sp>
      <p:graphicFrame>
        <p:nvGraphicFramePr>
          <p:cNvPr id="86" name="表 85"/>
          <p:cNvGraphicFramePr>
            <a:graphicFrameLocks noGrp="1"/>
          </p:cNvGraphicFramePr>
          <p:nvPr>
            <p:extLst>
              <p:ext uri="{D42A27DB-BD31-4B8C-83A1-F6EECF244321}">
                <p14:modId xmlns:p14="http://schemas.microsoft.com/office/powerpoint/2010/main" val="2947613346"/>
              </p:ext>
            </p:extLst>
          </p:nvPr>
        </p:nvGraphicFramePr>
        <p:xfrm>
          <a:off x="165147" y="864119"/>
          <a:ext cx="8280000" cy="1692000"/>
        </p:xfrm>
        <a:graphic>
          <a:graphicData uri="http://schemas.openxmlformats.org/drawingml/2006/table">
            <a:tbl>
              <a:tblPr firstRow="1" firstCol="1"/>
              <a:tblGrid>
                <a:gridCol w="2520000">
                  <a:extLst>
                    <a:ext uri="{9D8B030D-6E8A-4147-A177-3AD203B41FA5}">
                      <a16:colId xmlns:a16="http://schemas.microsoft.com/office/drawing/2014/main" val="2885452109"/>
                    </a:ext>
                  </a:extLst>
                </a:gridCol>
                <a:gridCol w="1440000">
                  <a:extLst>
                    <a:ext uri="{9D8B030D-6E8A-4147-A177-3AD203B41FA5}">
                      <a16:colId xmlns:a16="http://schemas.microsoft.com/office/drawing/2014/main" val="1998704762"/>
                    </a:ext>
                  </a:extLst>
                </a:gridCol>
                <a:gridCol w="1440000">
                  <a:extLst>
                    <a:ext uri="{9D8B030D-6E8A-4147-A177-3AD203B41FA5}">
                      <a16:colId xmlns:a16="http://schemas.microsoft.com/office/drawing/2014/main" val="2924024513"/>
                    </a:ext>
                  </a:extLst>
                </a:gridCol>
                <a:gridCol w="1440000">
                  <a:extLst>
                    <a:ext uri="{9D8B030D-6E8A-4147-A177-3AD203B41FA5}">
                      <a16:colId xmlns:a16="http://schemas.microsoft.com/office/drawing/2014/main" val="3398630509"/>
                    </a:ext>
                  </a:extLst>
                </a:gridCol>
                <a:gridCol w="1440000">
                  <a:extLst>
                    <a:ext uri="{9D8B030D-6E8A-4147-A177-3AD203B41FA5}">
                      <a16:colId xmlns:a16="http://schemas.microsoft.com/office/drawing/2014/main" val="1209483862"/>
                    </a:ext>
                  </a:extLst>
                </a:gridCol>
              </a:tblGrid>
              <a:tr h="216000">
                <a:tc>
                  <a:txBody>
                    <a:bodyPr/>
                    <a:lstStyle/>
                    <a:p>
                      <a:pPr algn="ctr">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相談拠点名</a:t>
                      </a: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令和元年度</a:t>
                      </a: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令和</a:t>
                      </a:r>
                      <a:r>
                        <a:rPr lang="en-US" sz="1200" kern="100" dirty="0">
                          <a:effectLst/>
                          <a:latin typeface="Meiryo UI" panose="020B0604030504040204" pitchFamily="50" charset="-128"/>
                          <a:ea typeface="Meiryo UI" panose="020B0604030504040204" pitchFamily="50" charset="-128"/>
                          <a:cs typeface="Times New Roman" panose="02020603050405020304" pitchFamily="18" charset="0"/>
                        </a:rPr>
                        <a:t>2</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年度</a:t>
                      </a: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令和</a:t>
                      </a:r>
                      <a:r>
                        <a:rPr lang="en-US" sz="120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年度</a:t>
                      </a: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ts val="1400"/>
                        </a:lnSpc>
                        <a:spcAft>
                          <a:spcPts val="0"/>
                        </a:spcAft>
                      </a:pPr>
                      <a:r>
                        <a:rPr 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令和</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４</a:t>
                      </a:r>
                      <a:r>
                        <a:rPr 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年度</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extLst>
                  <a:ext uri="{0D108BD9-81ED-4DB2-BD59-A6C34878D82A}">
                    <a16:rowId xmlns:a16="http://schemas.microsoft.com/office/drawing/2014/main" val="1932295232"/>
                  </a:ext>
                </a:extLst>
              </a:tr>
              <a:tr h="216000">
                <a:tc>
                  <a:txBody>
                    <a:bodyPr/>
                    <a:lstStyle/>
                    <a:p>
                      <a:pPr algn="l">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大阪府こころの健康総合センター</a:t>
                      </a: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400"/>
                        </a:lnSpc>
                        <a:spcAft>
                          <a:spcPts val="0"/>
                        </a:spcAft>
                      </a:pPr>
                      <a:r>
                        <a:rPr lang="en-US" sz="1200" kern="100" dirty="0">
                          <a:effectLst/>
                          <a:latin typeface="Meiryo UI" panose="020B0604030504040204" pitchFamily="50" charset="-128"/>
                          <a:ea typeface="Meiryo UI" panose="020B0604030504040204" pitchFamily="50" charset="-128"/>
                          <a:cs typeface="Times New Roman" panose="02020603050405020304" pitchFamily="18" charset="0"/>
                        </a:rPr>
                        <a:t>191</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人</a:t>
                      </a: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400"/>
                        </a:lnSpc>
                        <a:spcAft>
                          <a:spcPts val="0"/>
                        </a:spcAft>
                      </a:pPr>
                      <a:r>
                        <a:rPr lang="en-US" sz="1200" kern="100" dirty="0">
                          <a:effectLst/>
                          <a:latin typeface="Meiryo UI" panose="020B0604030504040204" pitchFamily="50" charset="-128"/>
                          <a:ea typeface="Meiryo UI" panose="020B0604030504040204" pitchFamily="50" charset="-128"/>
                          <a:cs typeface="Times New Roman" panose="02020603050405020304" pitchFamily="18" charset="0"/>
                        </a:rPr>
                        <a:t>179</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人</a:t>
                      </a: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400"/>
                        </a:lnSpc>
                        <a:spcAft>
                          <a:spcPts val="0"/>
                        </a:spcAft>
                      </a:pPr>
                      <a:r>
                        <a:rPr lang="en-US" sz="1200" kern="100" dirty="0">
                          <a:effectLst/>
                          <a:latin typeface="Meiryo UI" panose="020B0604030504040204" pitchFamily="50" charset="-128"/>
                          <a:ea typeface="Meiryo UI" panose="020B0604030504040204" pitchFamily="50" charset="-128"/>
                          <a:cs typeface="Times New Roman" panose="02020603050405020304" pitchFamily="18" charset="0"/>
                        </a:rPr>
                        <a:t>231</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人</a:t>
                      </a: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400"/>
                        </a:lnSpc>
                        <a:spcAft>
                          <a:spcPts val="0"/>
                        </a:spcAft>
                      </a:pPr>
                      <a:r>
                        <a:rPr 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23</a:t>
                      </a: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8</a:t>
                      </a:r>
                      <a:r>
                        <a:rPr 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人</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5042030"/>
                  </a:ext>
                </a:extLst>
              </a:tr>
              <a:tr h="396000">
                <a:tc>
                  <a:txBody>
                    <a:bodyPr/>
                    <a:lstStyle/>
                    <a:p>
                      <a:pPr algn="l">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大阪府保健所・中核市保健所・</a:t>
                      </a:r>
                    </a:p>
                    <a:p>
                      <a:pPr algn="l">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東大阪市保健センター</a:t>
                      </a: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400"/>
                        </a:lnSpc>
                        <a:spcAft>
                          <a:spcPts val="0"/>
                        </a:spcAft>
                      </a:pPr>
                      <a:r>
                        <a:rPr lang="en-US" sz="1200" kern="100" dirty="0">
                          <a:effectLst/>
                          <a:latin typeface="Meiryo UI" panose="020B0604030504040204" pitchFamily="50" charset="-128"/>
                          <a:ea typeface="Meiryo UI" panose="020B0604030504040204" pitchFamily="50" charset="-128"/>
                          <a:cs typeface="Times New Roman" panose="02020603050405020304" pitchFamily="18" charset="0"/>
                        </a:rPr>
                        <a:t>156</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人</a:t>
                      </a: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400"/>
                        </a:lnSpc>
                        <a:spcAft>
                          <a:spcPts val="0"/>
                        </a:spcAft>
                      </a:pPr>
                      <a:r>
                        <a:rPr lang="en-US" sz="1200" kern="100" dirty="0">
                          <a:effectLst/>
                          <a:latin typeface="Meiryo UI" panose="020B0604030504040204" pitchFamily="50" charset="-128"/>
                          <a:ea typeface="Meiryo UI" panose="020B0604030504040204" pitchFamily="50" charset="-128"/>
                          <a:cs typeface="Times New Roman" panose="02020603050405020304" pitchFamily="18" charset="0"/>
                        </a:rPr>
                        <a:t>130</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人</a:t>
                      </a: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400"/>
                        </a:lnSpc>
                        <a:spcAft>
                          <a:spcPts val="0"/>
                        </a:spcAft>
                      </a:pPr>
                      <a:r>
                        <a:rPr lang="en-US" sz="1200" kern="100" dirty="0">
                          <a:effectLst/>
                          <a:latin typeface="Meiryo UI" panose="020B0604030504040204" pitchFamily="50" charset="-128"/>
                          <a:ea typeface="Meiryo UI" panose="020B0604030504040204" pitchFamily="50" charset="-128"/>
                          <a:cs typeface="Times New Roman" panose="02020603050405020304" pitchFamily="18" charset="0"/>
                        </a:rPr>
                        <a:t>167</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人</a:t>
                      </a: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400"/>
                        </a:lnSpc>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206</a:t>
                      </a:r>
                      <a:r>
                        <a:rPr 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人</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9494629"/>
                  </a:ext>
                </a:extLst>
              </a:tr>
              <a:tr h="216000">
                <a:tc>
                  <a:txBody>
                    <a:bodyPr/>
                    <a:lstStyle/>
                    <a:p>
                      <a:pPr algn="ctr">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小　　計</a:t>
                      </a: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AAAA"/>
                    </a:solidFill>
                  </a:tcPr>
                </a:tc>
                <a:tc>
                  <a:txBody>
                    <a:bodyPr/>
                    <a:lstStyle/>
                    <a:p>
                      <a:pPr algn="r">
                        <a:lnSpc>
                          <a:spcPts val="1400"/>
                        </a:lnSpc>
                        <a:spcAft>
                          <a:spcPts val="0"/>
                        </a:spcAft>
                      </a:pPr>
                      <a:r>
                        <a:rPr lang="en-US" sz="1200" kern="100" dirty="0">
                          <a:effectLst/>
                          <a:latin typeface="Meiryo UI" panose="020B0604030504040204" pitchFamily="50" charset="-128"/>
                          <a:ea typeface="Meiryo UI" panose="020B0604030504040204" pitchFamily="50" charset="-128"/>
                          <a:cs typeface="Times New Roman" panose="02020603050405020304" pitchFamily="18" charset="0"/>
                        </a:rPr>
                        <a:t>347</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人</a:t>
                      </a: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AAAA"/>
                    </a:solidFill>
                  </a:tcPr>
                </a:tc>
                <a:tc>
                  <a:txBody>
                    <a:bodyPr/>
                    <a:lstStyle/>
                    <a:p>
                      <a:pPr algn="r">
                        <a:lnSpc>
                          <a:spcPts val="1400"/>
                        </a:lnSpc>
                        <a:spcAft>
                          <a:spcPts val="0"/>
                        </a:spcAft>
                      </a:pPr>
                      <a:r>
                        <a:rPr lang="en-US" sz="1200" kern="100" dirty="0">
                          <a:effectLst/>
                          <a:latin typeface="Meiryo UI" panose="020B0604030504040204" pitchFamily="50" charset="-128"/>
                          <a:ea typeface="Meiryo UI" panose="020B0604030504040204" pitchFamily="50" charset="-128"/>
                          <a:cs typeface="Times New Roman" panose="02020603050405020304" pitchFamily="18" charset="0"/>
                        </a:rPr>
                        <a:t>309</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人</a:t>
                      </a: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AAAA"/>
                    </a:solidFill>
                  </a:tcPr>
                </a:tc>
                <a:tc>
                  <a:txBody>
                    <a:bodyPr/>
                    <a:lstStyle/>
                    <a:p>
                      <a:pPr algn="r">
                        <a:lnSpc>
                          <a:spcPts val="1400"/>
                        </a:lnSpc>
                        <a:spcAft>
                          <a:spcPts val="0"/>
                        </a:spcAft>
                      </a:pPr>
                      <a:r>
                        <a:rPr lang="en-US" sz="1200" kern="100" dirty="0">
                          <a:effectLst/>
                          <a:latin typeface="Meiryo UI" panose="020B0604030504040204" pitchFamily="50" charset="-128"/>
                          <a:ea typeface="Meiryo UI" panose="020B0604030504040204" pitchFamily="50" charset="-128"/>
                          <a:cs typeface="Times New Roman" panose="02020603050405020304" pitchFamily="18" charset="0"/>
                        </a:rPr>
                        <a:t>398</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人</a:t>
                      </a: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AAAA"/>
                    </a:solidFill>
                  </a:tcPr>
                </a:tc>
                <a:tc>
                  <a:txBody>
                    <a:bodyPr/>
                    <a:lstStyle/>
                    <a:p>
                      <a:pPr algn="r">
                        <a:lnSpc>
                          <a:spcPts val="1400"/>
                        </a:lnSpc>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444</a:t>
                      </a:r>
                      <a:r>
                        <a:rPr 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人</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AAAA"/>
                    </a:solidFill>
                  </a:tcPr>
                </a:tc>
                <a:extLst>
                  <a:ext uri="{0D108BD9-81ED-4DB2-BD59-A6C34878D82A}">
                    <a16:rowId xmlns:a16="http://schemas.microsoft.com/office/drawing/2014/main" val="3459124187"/>
                  </a:ext>
                </a:extLst>
              </a:tr>
              <a:tr h="216000">
                <a:tc>
                  <a:txBody>
                    <a:bodyPr/>
                    <a:lstStyle/>
                    <a:p>
                      <a:pPr algn="l">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大阪市こころの健康センター</a:t>
                      </a: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400"/>
                        </a:lnSpc>
                        <a:spcAft>
                          <a:spcPts val="0"/>
                        </a:spcAft>
                      </a:pPr>
                      <a:r>
                        <a:rPr lang="en-US" sz="1200" kern="100" dirty="0">
                          <a:effectLst/>
                          <a:latin typeface="Meiryo UI" panose="020B0604030504040204" pitchFamily="50" charset="-128"/>
                          <a:ea typeface="Meiryo UI" panose="020B0604030504040204" pitchFamily="50" charset="-128"/>
                          <a:cs typeface="Times New Roman" panose="02020603050405020304" pitchFamily="18" charset="0"/>
                        </a:rPr>
                        <a:t>241</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人</a:t>
                      </a: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400"/>
                        </a:lnSpc>
                        <a:spcAft>
                          <a:spcPts val="0"/>
                        </a:spcAft>
                      </a:pPr>
                      <a:r>
                        <a:rPr lang="en-US" sz="1200" kern="100" dirty="0">
                          <a:effectLst/>
                          <a:latin typeface="Meiryo UI" panose="020B0604030504040204" pitchFamily="50" charset="-128"/>
                          <a:ea typeface="Meiryo UI" panose="020B0604030504040204" pitchFamily="50" charset="-128"/>
                          <a:cs typeface="Times New Roman" panose="02020603050405020304" pitchFamily="18" charset="0"/>
                        </a:rPr>
                        <a:t>121</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人</a:t>
                      </a: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400"/>
                        </a:lnSpc>
                        <a:spcAft>
                          <a:spcPts val="0"/>
                        </a:spcAft>
                      </a:pPr>
                      <a:r>
                        <a:rPr lang="en-US" sz="1200" kern="100" dirty="0">
                          <a:effectLst/>
                          <a:latin typeface="Meiryo UI" panose="020B0604030504040204" pitchFamily="50" charset="-128"/>
                          <a:ea typeface="Meiryo UI" panose="020B0604030504040204" pitchFamily="50" charset="-128"/>
                          <a:cs typeface="Times New Roman" panose="02020603050405020304" pitchFamily="18" charset="0"/>
                        </a:rPr>
                        <a:t>188</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人</a:t>
                      </a: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400"/>
                        </a:lnSpc>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237</a:t>
                      </a:r>
                      <a:r>
                        <a:rPr 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人</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7290474"/>
                  </a:ext>
                </a:extLst>
              </a:tr>
              <a:tr h="216000">
                <a:tc>
                  <a:txBody>
                    <a:bodyPr/>
                    <a:lstStyle/>
                    <a:p>
                      <a:pPr algn="l">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堺市こころの健康センター</a:t>
                      </a: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400"/>
                        </a:lnSpc>
                        <a:spcAft>
                          <a:spcPts val="0"/>
                        </a:spcAft>
                      </a:pPr>
                      <a:r>
                        <a:rPr lang="en-US" sz="1200" kern="100" dirty="0">
                          <a:effectLst/>
                          <a:latin typeface="Meiryo UI" panose="020B0604030504040204" pitchFamily="50" charset="-128"/>
                          <a:ea typeface="Meiryo UI" panose="020B0604030504040204" pitchFamily="50" charset="-128"/>
                          <a:cs typeface="Times New Roman" panose="02020603050405020304" pitchFamily="18" charset="0"/>
                        </a:rPr>
                        <a:t>121</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人</a:t>
                      </a: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400"/>
                        </a:lnSpc>
                        <a:spcAft>
                          <a:spcPts val="0"/>
                        </a:spcAft>
                      </a:pPr>
                      <a:r>
                        <a:rPr lang="en-US" sz="1200" kern="100" dirty="0">
                          <a:effectLst/>
                          <a:latin typeface="Meiryo UI" panose="020B0604030504040204" pitchFamily="50" charset="-128"/>
                          <a:ea typeface="Meiryo UI" panose="020B0604030504040204" pitchFamily="50" charset="-128"/>
                          <a:cs typeface="Times New Roman" panose="02020603050405020304" pitchFamily="18" charset="0"/>
                        </a:rPr>
                        <a:t>117</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人</a:t>
                      </a: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400"/>
                        </a:lnSpc>
                        <a:spcAft>
                          <a:spcPts val="0"/>
                        </a:spcAft>
                      </a:pPr>
                      <a:r>
                        <a:rPr lang="en-US" sz="1200" kern="100" dirty="0">
                          <a:effectLst/>
                          <a:latin typeface="Meiryo UI" panose="020B0604030504040204" pitchFamily="50" charset="-128"/>
                          <a:ea typeface="Meiryo UI" panose="020B0604030504040204" pitchFamily="50" charset="-128"/>
                          <a:cs typeface="Times New Roman" panose="02020603050405020304" pitchFamily="18" charset="0"/>
                        </a:rPr>
                        <a:t>147</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人</a:t>
                      </a: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400"/>
                        </a:lnSpc>
                        <a:spcAft>
                          <a:spcPts val="0"/>
                        </a:spcAft>
                      </a:pPr>
                      <a:r>
                        <a:rPr 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1</a:t>
                      </a: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63</a:t>
                      </a:r>
                      <a:r>
                        <a:rPr 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人</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1797371"/>
                  </a:ext>
                </a:extLst>
              </a:tr>
              <a:tr h="216000">
                <a:tc>
                  <a:txBody>
                    <a:bodyPr/>
                    <a:lstStyle/>
                    <a:p>
                      <a:pPr algn="ctr">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合　　計</a:t>
                      </a: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AAAA"/>
                    </a:solidFill>
                  </a:tcPr>
                </a:tc>
                <a:tc>
                  <a:txBody>
                    <a:bodyPr/>
                    <a:lstStyle/>
                    <a:p>
                      <a:pPr algn="r">
                        <a:lnSpc>
                          <a:spcPts val="1400"/>
                        </a:lnSpc>
                        <a:spcAft>
                          <a:spcPts val="0"/>
                        </a:spcAft>
                      </a:pPr>
                      <a:r>
                        <a:rPr lang="en-US" sz="1200" kern="100" dirty="0">
                          <a:effectLst/>
                          <a:latin typeface="Meiryo UI" panose="020B0604030504040204" pitchFamily="50" charset="-128"/>
                          <a:ea typeface="Meiryo UI" panose="020B0604030504040204" pitchFamily="50" charset="-128"/>
                          <a:cs typeface="Times New Roman" panose="02020603050405020304" pitchFamily="18" charset="0"/>
                        </a:rPr>
                        <a:t>709</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人</a:t>
                      </a: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AAAA"/>
                    </a:solidFill>
                  </a:tcPr>
                </a:tc>
                <a:tc>
                  <a:txBody>
                    <a:bodyPr/>
                    <a:lstStyle/>
                    <a:p>
                      <a:pPr algn="r">
                        <a:lnSpc>
                          <a:spcPts val="1400"/>
                        </a:lnSpc>
                        <a:spcAft>
                          <a:spcPts val="0"/>
                        </a:spcAft>
                      </a:pPr>
                      <a:r>
                        <a:rPr lang="en-US" sz="1200" kern="100" dirty="0">
                          <a:effectLst/>
                          <a:latin typeface="Meiryo UI" panose="020B0604030504040204" pitchFamily="50" charset="-128"/>
                          <a:ea typeface="Meiryo UI" panose="020B0604030504040204" pitchFamily="50" charset="-128"/>
                          <a:cs typeface="Times New Roman" panose="02020603050405020304" pitchFamily="18" charset="0"/>
                        </a:rPr>
                        <a:t>547</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人</a:t>
                      </a: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AAAA"/>
                    </a:solidFill>
                  </a:tcPr>
                </a:tc>
                <a:tc>
                  <a:txBody>
                    <a:bodyPr/>
                    <a:lstStyle/>
                    <a:p>
                      <a:pPr algn="r">
                        <a:lnSpc>
                          <a:spcPts val="1400"/>
                        </a:lnSpc>
                        <a:spcAft>
                          <a:spcPts val="0"/>
                        </a:spcAft>
                      </a:pPr>
                      <a:r>
                        <a:rPr lang="en-US" sz="1200" kern="100" dirty="0">
                          <a:effectLst/>
                          <a:latin typeface="Meiryo UI" panose="020B0604030504040204" pitchFamily="50" charset="-128"/>
                          <a:ea typeface="Meiryo UI" panose="020B0604030504040204" pitchFamily="50" charset="-128"/>
                          <a:cs typeface="Times New Roman" panose="02020603050405020304" pitchFamily="18" charset="0"/>
                        </a:rPr>
                        <a:t>733</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人</a:t>
                      </a: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AAAA"/>
                    </a:solidFill>
                  </a:tcPr>
                </a:tc>
                <a:tc>
                  <a:txBody>
                    <a:bodyPr/>
                    <a:lstStyle/>
                    <a:p>
                      <a:pPr algn="r">
                        <a:lnSpc>
                          <a:spcPts val="1400"/>
                        </a:lnSpc>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844</a:t>
                      </a:r>
                      <a:r>
                        <a:rPr 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人</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4047" marR="7404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EAAAA"/>
                    </a:solidFill>
                  </a:tcPr>
                </a:tc>
                <a:extLst>
                  <a:ext uri="{0D108BD9-81ED-4DB2-BD59-A6C34878D82A}">
                    <a16:rowId xmlns:a16="http://schemas.microsoft.com/office/drawing/2014/main" val="381334692"/>
                  </a:ext>
                </a:extLst>
              </a:tr>
            </a:tbl>
          </a:graphicData>
        </a:graphic>
      </p:graphicFrame>
      <p:sp>
        <p:nvSpPr>
          <p:cNvPr id="87" name="正方形/長方形 86"/>
          <p:cNvSpPr/>
          <p:nvPr/>
        </p:nvSpPr>
        <p:spPr>
          <a:xfrm>
            <a:off x="24815" y="3216729"/>
            <a:ext cx="9102857" cy="3596646"/>
          </a:xfrm>
          <a:prstGeom prst="rect">
            <a:avLst/>
          </a:prstGeom>
          <a:noFill/>
          <a:ln>
            <a:solidFill>
              <a:srgbClr val="3B38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86"/>
          </a:p>
        </p:txBody>
      </p:sp>
      <p:sp>
        <p:nvSpPr>
          <p:cNvPr id="88" name="角丸四角形 87"/>
          <p:cNvSpPr/>
          <p:nvPr/>
        </p:nvSpPr>
        <p:spPr>
          <a:xfrm>
            <a:off x="13606" y="2975880"/>
            <a:ext cx="4608000" cy="257143"/>
          </a:xfrm>
          <a:prstGeom prst="roundRect">
            <a:avLst/>
          </a:prstGeom>
          <a:solidFill>
            <a:schemeClr val="bg2">
              <a:lumMod val="25000"/>
            </a:schemeClr>
          </a:solidFill>
          <a:ln w="12700">
            <a:noFill/>
          </a:ln>
        </p:spPr>
        <p:style>
          <a:lnRef idx="1">
            <a:schemeClr val="accent3"/>
          </a:lnRef>
          <a:fillRef idx="2">
            <a:schemeClr val="accent3"/>
          </a:fillRef>
          <a:effectRef idx="1">
            <a:schemeClr val="accent3"/>
          </a:effectRef>
          <a:fontRef idx="minor">
            <a:schemeClr val="dk1"/>
          </a:fontRef>
        </p:style>
        <p:txBody>
          <a:bodyPr lIns="0" tIns="0" rIns="0" bIns="0" rtlCol="0" anchor="ctr"/>
          <a:lstStyle/>
          <a:p>
            <a:pPr>
              <a:lnSpc>
                <a:spcPts val="1286"/>
              </a:lnSpc>
            </a:pPr>
            <a:r>
              <a:rPr lang="ja-JP" altLang="en-US" sz="1143" b="1" dirty="0">
                <a:solidFill>
                  <a:schemeClr val="bg1"/>
                </a:solidFill>
                <a:latin typeface="メイリオ" pitchFamily="50" charset="-128"/>
                <a:ea typeface="メイリオ" pitchFamily="50" charset="-128"/>
              </a:rPr>
              <a:t> ２</a:t>
            </a:r>
            <a:r>
              <a:rPr lang="ja-JP" altLang="en-US" sz="1143" b="1" dirty="0" smtClean="0">
                <a:solidFill>
                  <a:schemeClr val="bg1"/>
                </a:solidFill>
                <a:latin typeface="メイリオ" pitchFamily="50" charset="-128"/>
                <a:ea typeface="メイリオ" pitchFamily="50" charset="-128"/>
              </a:rPr>
              <a:t>．府内依存症専門医療機関のギャンブル等依存症受診者数（実数）</a:t>
            </a:r>
            <a:endParaRPr lang="ja-JP" altLang="en-US" sz="1000" dirty="0">
              <a:solidFill>
                <a:schemeClr val="bg1"/>
              </a:solidFill>
              <a:latin typeface="メイリオ" pitchFamily="50" charset="-128"/>
              <a:ea typeface="メイリオ" pitchFamily="50" charset="-128"/>
            </a:endParaRPr>
          </a:p>
        </p:txBody>
      </p:sp>
      <p:graphicFrame>
        <p:nvGraphicFramePr>
          <p:cNvPr id="90" name="表 89"/>
          <p:cNvGraphicFramePr>
            <a:graphicFrameLocks noGrp="1"/>
          </p:cNvGraphicFramePr>
          <p:nvPr>
            <p:extLst>
              <p:ext uri="{D42A27DB-BD31-4B8C-83A1-F6EECF244321}">
                <p14:modId xmlns:p14="http://schemas.microsoft.com/office/powerpoint/2010/main" val="1076374617"/>
              </p:ext>
            </p:extLst>
          </p:nvPr>
        </p:nvGraphicFramePr>
        <p:xfrm>
          <a:off x="147592" y="4979191"/>
          <a:ext cx="8280000" cy="1728000"/>
        </p:xfrm>
        <a:graphic>
          <a:graphicData uri="http://schemas.openxmlformats.org/drawingml/2006/table">
            <a:tbl>
              <a:tblPr firstRow="1" firstCol="1"/>
              <a:tblGrid>
                <a:gridCol w="5868000">
                  <a:extLst>
                    <a:ext uri="{9D8B030D-6E8A-4147-A177-3AD203B41FA5}">
                      <a16:colId xmlns:a16="http://schemas.microsoft.com/office/drawing/2014/main" val="4179648934"/>
                    </a:ext>
                  </a:extLst>
                </a:gridCol>
                <a:gridCol w="2412000">
                  <a:extLst>
                    <a:ext uri="{9D8B030D-6E8A-4147-A177-3AD203B41FA5}">
                      <a16:colId xmlns:a16="http://schemas.microsoft.com/office/drawing/2014/main" val="3326695648"/>
                    </a:ext>
                  </a:extLst>
                </a:gridCol>
              </a:tblGrid>
              <a:tr h="216000">
                <a:tc>
                  <a:txBody>
                    <a:bodyPr/>
                    <a:lstStyle/>
                    <a:p>
                      <a:pPr algn="ctr">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医療機関名</a:t>
                      </a:r>
                    </a:p>
                  </a:txBody>
                  <a:tcPr marL="74513" marR="745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所在地</a:t>
                      </a:r>
                    </a:p>
                  </a:txBody>
                  <a:tcPr marL="74513" marR="745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extLst>
                  <a:ext uri="{0D108BD9-81ED-4DB2-BD59-A6C34878D82A}">
                    <a16:rowId xmlns:a16="http://schemas.microsoft.com/office/drawing/2014/main" val="3228499339"/>
                  </a:ext>
                </a:extLst>
              </a:tr>
              <a:tr h="216000">
                <a:tc>
                  <a:txBody>
                    <a:bodyPr/>
                    <a:lstStyle/>
                    <a:p>
                      <a:pPr algn="l">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◎地方独立行政法人大阪府立病院機構　大阪精神医療センター</a:t>
                      </a:r>
                    </a:p>
                  </a:txBody>
                  <a:tcPr marL="74513" marR="745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枚方市</a:t>
                      </a:r>
                    </a:p>
                  </a:txBody>
                  <a:tcPr marL="74513" marR="745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6570944"/>
                  </a:ext>
                </a:extLst>
              </a:tr>
              <a:tr h="216000">
                <a:tc>
                  <a:txBody>
                    <a:bodyPr/>
                    <a:lstStyle/>
                    <a:p>
                      <a:pPr algn="l">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特定医療法人大阪精神医学研究所　新阿武山クリニック</a:t>
                      </a:r>
                    </a:p>
                  </a:txBody>
                  <a:tcPr marL="74513" marR="745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高槻市</a:t>
                      </a:r>
                    </a:p>
                  </a:txBody>
                  <a:tcPr marL="74513" marR="745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3333963"/>
                  </a:ext>
                </a:extLst>
              </a:tr>
              <a:tr h="216000">
                <a:tc>
                  <a:txBody>
                    <a:bodyPr/>
                    <a:lstStyle/>
                    <a:p>
                      <a:pPr algn="l">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医療法人　東布施野田クリニック</a:t>
                      </a:r>
                    </a:p>
                  </a:txBody>
                  <a:tcPr marL="74513" marR="745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東大阪市</a:t>
                      </a:r>
                    </a:p>
                  </a:txBody>
                  <a:tcPr marL="74513" marR="745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4455956"/>
                  </a:ext>
                </a:extLst>
              </a:tr>
              <a:tr h="216000">
                <a:tc>
                  <a:txBody>
                    <a:bodyPr/>
                    <a:lstStyle/>
                    <a:p>
                      <a:pPr algn="l">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一般財団法人成研会　結のぞみ病院</a:t>
                      </a:r>
                    </a:p>
                  </a:txBody>
                  <a:tcPr marL="74513" marR="745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富田林市</a:t>
                      </a:r>
                    </a:p>
                  </a:txBody>
                  <a:tcPr marL="74513" marR="745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1585365"/>
                  </a:ext>
                </a:extLst>
              </a:tr>
              <a:tr h="216000">
                <a:tc>
                  <a:txBody>
                    <a:bodyPr/>
                    <a:lstStyle/>
                    <a:p>
                      <a:pPr algn="l">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医療法人　藤井クリニック</a:t>
                      </a:r>
                    </a:p>
                  </a:txBody>
                  <a:tcPr marL="74513" marR="745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大阪市</a:t>
                      </a:r>
                    </a:p>
                  </a:txBody>
                  <a:tcPr marL="74513" marR="745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8035298"/>
                  </a:ext>
                </a:extLst>
              </a:tr>
              <a:tr h="216000">
                <a:tc>
                  <a:txBody>
                    <a:bodyPr/>
                    <a:lstStyle/>
                    <a:p>
                      <a:pPr algn="l">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医療法人遊心会　に</a:t>
                      </a:r>
                      <a:r>
                        <a:rPr lang="ja-JP" sz="1200" kern="100" dirty="0" err="1">
                          <a:effectLst/>
                          <a:latin typeface="Meiryo UI" panose="020B0604030504040204" pitchFamily="50" charset="-128"/>
                          <a:ea typeface="Meiryo UI" panose="020B0604030504040204" pitchFamily="50" charset="-128"/>
                          <a:cs typeface="Times New Roman" panose="02020603050405020304" pitchFamily="18" charset="0"/>
                        </a:rPr>
                        <a:t>じ</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クリニック</a:t>
                      </a:r>
                    </a:p>
                  </a:txBody>
                  <a:tcPr marL="74513" marR="745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大阪市</a:t>
                      </a:r>
                    </a:p>
                  </a:txBody>
                  <a:tcPr marL="74513" marR="745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8312168"/>
                  </a:ext>
                </a:extLst>
              </a:tr>
              <a:tr h="216000">
                <a:tc>
                  <a:txBody>
                    <a:bodyPr/>
                    <a:lstStyle/>
                    <a:p>
                      <a:pPr algn="l">
                        <a:lnSpc>
                          <a:spcPts val="1400"/>
                        </a:lnSpc>
                        <a:spcAft>
                          <a:spcPts val="0"/>
                        </a:spcAft>
                      </a:pP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医療法人長尾会</a:t>
                      </a:r>
                      <a:r>
                        <a:rPr lang="ja-JP" altLang="en-US" sz="1200" kern="100" dirty="0" err="1" smtClean="0">
                          <a:effectLst/>
                          <a:latin typeface="Meiryo UI" panose="020B0604030504040204" pitchFamily="50" charset="-128"/>
                          <a:ea typeface="Meiryo UI" panose="020B0604030504040204" pitchFamily="50" charset="-128"/>
                          <a:cs typeface="Times New Roman" panose="02020603050405020304" pitchFamily="18" charset="0"/>
                        </a:rPr>
                        <a:t>ねや</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川サナトリウム	</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4513" marR="745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400"/>
                        </a:lnSpc>
                        <a:spcAft>
                          <a:spcPts val="0"/>
                        </a:spcAft>
                      </a:pP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寝屋川市</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4513" marR="7451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2446647"/>
                  </a:ext>
                </a:extLst>
              </a:tr>
            </a:tbl>
          </a:graphicData>
        </a:graphic>
      </p:graphicFrame>
      <p:sp>
        <p:nvSpPr>
          <p:cNvPr id="92" name="正方形/長方形 91"/>
          <p:cNvSpPr/>
          <p:nvPr/>
        </p:nvSpPr>
        <p:spPr>
          <a:xfrm>
            <a:off x="7094764" y="4784270"/>
            <a:ext cx="2049236" cy="2122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571" tIns="2571" rIns="2571" bIns="2571" rtlCol="0" anchor="ctr"/>
          <a:lstStyle/>
          <a:p>
            <a:pPr>
              <a:lnSpc>
                <a:spcPts val="1000"/>
              </a:lnSpc>
            </a:pPr>
            <a:r>
              <a:rPr lang="ja-JP" altLang="en-US" sz="1000" b="1" dirty="0" smtClean="0">
                <a:solidFill>
                  <a:schemeClr val="tx1"/>
                </a:solidFill>
                <a:latin typeface="メイリオ" panose="020B0604030504040204" pitchFamily="50" charset="-128"/>
                <a:ea typeface="メイリオ" panose="020B0604030504040204" pitchFamily="50" charset="-128"/>
              </a:rPr>
              <a:t>令和５年５月１日現在</a:t>
            </a:r>
            <a:endParaRPr lang="en-US" altLang="ja-JP" sz="1000" b="1" dirty="0">
              <a:solidFill>
                <a:schemeClr val="tx1"/>
              </a:solidFill>
              <a:latin typeface="メイリオ" panose="020B0604030504040204" pitchFamily="50" charset="-128"/>
              <a:ea typeface="メイリオ" panose="020B0604030504040204" pitchFamily="50" charset="-128"/>
            </a:endParaRPr>
          </a:p>
        </p:txBody>
      </p:sp>
      <p:sp>
        <p:nvSpPr>
          <p:cNvPr id="93" name="1 つの角を切り取った四角形 92"/>
          <p:cNvSpPr/>
          <p:nvPr/>
        </p:nvSpPr>
        <p:spPr>
          <a:xfrm>
            <a:off x="135590" y="4713812"/>
            <a:ext cx="3471429" cy="216000"/>
          </a:xfrm>
          <a:prstGeom prst="snip1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b="1" dirty="0" smtClean="0">
                <a:latin typeface="メイリオ" panose="020B0604030504040204" pitchFamily="50" charset="-128"/>
                <a:ea typeface="メイリオ" panose="020B0604030504040204" pitchFamily="50" charset="-128"/>
              </a:rPr>
              <a:t>ギャンブル等依存症専門</a:t>
            </a:r>
            <a:r>
              <a:rPr kumimoji="1" lang="ja-JP" altLang="en-US" sz="1000" b="1" smtClean="0">
                <a:latin typeface="メイリオ" panose="020B0604030504040204" pitchFamily="50" charset="-128"/>
                <a:ea typeface="メイリオ" panose="020B0604030504040204" pitchFamily="50" charset="-128"/>
              </a:rPr>
              <a:t>医療機関（７医療機関）</a:t>
            </a:r>
            <a:endParaRPr kumimoji="1" lang="en-US" altLang="ja-JP" sz="1000" b="1" dirty="0">
              <a:latin typeface="メイリオ" panose="020B0604030504040204" pitchFamily="50" charset="-128"/>
              <a:ea typeface="メイリオ" panose="020B0604030504040204" pitchFamily="50" charset="-128"/>
            </a:endParaRPr>
          </a:p>
        </p:txBody>
      </p:sp>
      <p:graphicFrame>
        <p:nvGraphicFramePr>
          <p:cNvPr id="96" name="表 95"/>
          <p:cNvGraphicFramePr>
            <a:graphicFrameLocks noGrp="1"/>
          </p:cNvGraphicFramePr>
          <p:nvPr>
            <p:extLst>
              <p:ext uri="{D42A27DB-BD31-4B8C-83A1-F6EECF244321}">
                <p14:modId xmlns:p14="http://schemas.microsoft.com/office/powerpoint/2010/main" val="2440239446"/>
              </p:ext>
            </p:extLst>
          </p:nvPr>
        </p:nvGraphicFramePr>
        <p:xfrm>
          <a:off x="165147" y="3339072"/>
          <a:ext cx="8280000" cy="1260000"/>
        </p:xfrm>
        <a:graphic>
          <a:graphicData uri="http://schemas.openxmlformats.org/drawingml/2006/table">
            <a:tbl>
              <a:tblPr firstRow="1" firstCol="1"/>
              <a:tblGrid>
                <a:gridCol w="2520000">
                  <a:extLst>
                    <a:ext uri="{9D8B030D-6E8A-4147-A177-3AD203B41FA5}">
                      <a16:colId xmlns:a16="http://schemas.microsoft.com/office/drawing/2014/main" val="4142659790"/>
                    </a:ext>
                  </a:extLst>
                </a:gridCol>
                <a:gridCol w="1440000">
                  <a:extLst>
                    <a:ext uri="{9D8B030D-6E8A-4147-A177-3AD203B41FA5}">
                      <a16:colId xmlns:a16="http://schemas.microsoft.com/office/drawing/2014/main" val="3265855278"/>
                    </a:ext>
                  </a:extLst>
                </a:gridCol>
                <a:gridCol w="1440000">
                  <a:extLst>
                    <a:ext uri="{9D8B030D-6E8A-4147-A177-3AD203B41FA5}">
                      <a16:colId xmlns:a16="http://schemas.microsoft.com/office/drawing/2014/main" val="1896096213"/>
                    </a:ext>
                  </a:extLst>
                </a:gridCol>
                <a:gridCol w="1440000">
                  <a:extLst>
                    <a:ext uri="{9D8B030D-6E8A-4147-A177-3AD203B41FA5}">
                      <a16:colId xmlns:a16="http://schemas.microsoft.com/office/drawing/2014/main" val="3617683053"/>
                    </a:ext>
                  </a:extLst>
                </a:gridCol>
                <a:gridCol w="1440000">
                  <a:extLst>
                    <a:ext uri="{9D8B030D-6E8A-4147-A177-3AD203B41FA5}">
                      <a16:colId xmlns:a16="http://schemas.microsoft.com/office/drawing/2014/main" val="725708612"/>
                    </a:ext>
                  </a:extLst>
                </a:gridCol>
              </a:tblGrid>
              <a:tr h="252000">
                <a:tc>
                  <a:txBody>
                    <a:bodyPr/>
                    <a:lstStyle/>
                    <a:p>
                      <a:pPr algn="ctr">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相談拠点名</a:t>
                      </a:r>
                    </a:p>
                  </a:txBody>
                  <a:tcPr marL="82823" marR="828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令和元年度</a:t>
                      </a:r>
                    </a:p>
                  </a:txBody>
                  <a:tcPr marL="82823" marR="828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令和</a:t>
                      </a:r>
                      <a:r>
                        <a:rPr lang="en-US" sz="1200" kern="100" dirty="0">
                          <a:effectLst/>
                          <a:latin typeface="Meiryo UI" panose="020B0604030504040204" pitchFamily="50" charset="-128"/>
                          <a:ea typeface="Meiryo UI" panose="020B0604030504040204" pitchFamily="50" charset="-128"/>
                          <a:cs typeface="Times New Roman" panose="02020603050405020304" pitchFamily="18" charset="0"/>
                        </a:rPr>
                        <a:t>2</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年度</a:t>
                      </a:r>
                    </a:p>
                  </a:txBody>
                  <a:tcPr marL="82823" marR="828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令和</a:t>
                      </a:r>
                      <a:r>
                        <a:rPr lang="en-US" sz="120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年度</a:t>
                      </a:r>
                    </a:p>
                  </a:txBody>
                  <a:tcPr marL="82823" marR="828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algn="ctr">
                        <a:lnSpc>
                          <a:spcPts val="1400"/>
                        </a:lnSpc>
                        <a:spcAft>
                          <a:spcPts val="0"/>
                        </a:spcAft>
                      </a:pPr>
                      <a:r>
                        <a:rPr 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令和</a:t>
                      </a: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4</a:t>
                      </a:r>
                      <a:r>
                        <a:rPr 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年度</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82823" marR="828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extLst>
                  <a:ext uri="{0D108BD9-81ED-4DB2-BD59-A6C34878D82A}">
                    <a16:rowId xmlns:a16="http://schemas.microsoft.com/office/drawing/2014/main" val="1656167044"/>
                  </a:ext>
                </a:extLst>
              </a:tr>
              <a:tr h="252000">
                <a:tc>
                  <a:txBody>
                    <a:bodyPr/>
                    <a:lstStyle/>
                    <a:p>
                      <a:pPr algn="ctr">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外来受診者総数</a:t>
                      </a:r>
                    </a:p>
                  </a:txBody>
                  <a:tcPr marL="82823" marR="828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lnSpc>
                          <a:spcPts val="1400"/>
                        </a:lnSpc>
                        <a:spcAft>
                          <a:spcPts val="0"/>
                        </a:spcAft>
                      </a:pPr>
                      <a:r>
                        <a:rPr lang="en-US" sz="1200" kern="100" dirty="0">
                          <a:effectLst/>
                          <a:latin typeface="Meiryo UI" panose="020B0604030504040204" pitchFamily="50" charset="-128"/>
                          <a:ea typeface="Meiryo UI" panose="020B0604030504040204" pitchFamily="50" charset="-128"/>
                          <a:cs typeface="Times New Roman" panose="02020603050405020304" pitchFamily="18" charset="0"/>
                        </a:rPr>
                        <a:t>507</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人</a:t>
                      </a:r>
                    </a:p>
                  </a:txBody>
                  <a:tcPr marL="82823" marR="828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lnSpc>
                          <a:spcPts val="1400"/>
                        </a:lnSpc>
                        <a:spcAft>
                          <a:spcPts val="0"/>
                        </a:spcAft>
                      </a:pPr>
                      <a:r>
                        <a:rPr lang="en-US" sz="1200" kern="100" dirty="0">
                          <a:effectLst/>
                          <a:latin typeface="Meiryo UI" panose="020B0604030504040204" pitchFamily="50" charset="-128"/>
                          <a:ea typeface="Meiryo UI" panose="020B0604030504040204" pitchFamily="50" charset="-128"/>
                          <a:cs typeface="Times New Roman" panose="02020603050405020304" pitchFamily="18" charset="0"/>
                        </a:rPr>
                        <a:t>774</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人</a:t>
                      </a:r>
                    </a:p>
                  </a:txBody>
                  <a:tcPr marL="82823" marR="828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lnSpc>
                          <a:spcPts val="1400"/>
                        </a:lnSpc>
                        <a:spcAft>
                          <a:spcPts val="0"/>
                        </a:spcAft>
                      </a:pPr>
                      <a:r>
                        <a:rPr lang="en-US" sz="1200" kern="100" dirty="0">
                          <a:effectLst/>
                          <a:latin typeface="Meiryo UI" panose="020B0604030504040204" pitchFamily="50" charset="-128"/>
                          <a:ea typeface="Meiryo UI" panose="020B0604030504040204" pitchFamily="50" charset="-128"/>
                          <a:cs typeface="Times New Roman" panose="02020603050405020304" pitchFamily="18" charset="0"/>
                        </a:rPr>
                        <a:t>448</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人</a:t>
                      </a:r>
                    </a:p>
                  </a:txBody>
                  <a:tcPr marL="82823" marR="828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r">
                        <a:lnSpc>
                          <a:spcPts val="1400"/>
                        </a:lnSpc>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504</a:t>
                      </a:r>
                      <a:r>
                        <a:rPr 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人</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82823" marR="828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486419602"/>
                  </a:ext>
                </a:extLst>
              </a:tr>
              <a:tr h="252000">
                <a:tc>
                  <a:txBody>
                    <a:bodyPr/>
                    <a:lstStyle/>
                    <a:p>
                      <a:pPr algn="ctr">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（うち新規受診者数）</a:t>
                      </a:r>
                    </a:p>
                  </a:txBody>
                  <a:tcPr marL="82823" marR="828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400"/>
                        </a:lnSpc>
                        <a:spcAft>
                          <a:spcPts val="0"/>
                        </a:spcAft>
                      </a:pPr>
                      <a:r>
                        <a:rPr lang="en-US" sz="1200" kern="100" dirty="0">
                          <a:effectLst/>
                          <a:latin typeface="Meiryo UI" panose="020B0604030504040204" pitchFamily="50" charset="-128"/>
                          <a:ea typeface="Meiryo UI" panose="020B0604030504040204" pitchFamily="50" charset="-128"/>
                          <a:cs typeface="Times New Roman" panose="02020603050405020304" pitchFamily="18" charset="0"/>
                        </a:rPr>
                        <a:t>274</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人</a:t>
                      </a:r>
                    </a:p>
                  </a:txBody>
                  <a:tcPr marL="82823" marR="828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400"/>
                        </a:lnSpc>
                        <a:spcAft>
                          <a:spcPts val="0"/>
                        </a:spcAft>
                      </a:pPr>
                      <a:r>
                        <a:rPr lang="en-US" sz="1200" kern="100" dirty="0">
                          <a:effectLst/>
                          <a:latin typeface="Meiryo UI" panose="020B0604030504040204" pitchFamily="50" charset="-128"/>
                          <a:ea typeface="Meiryo UI" panose="020B0604030504040204" pitchFamily="50" charset="-128"/>
                          <a:cs typeface="Times New Roman" panose="02020603050405020304" pitchFamily="18" charset="0"/>
                        </a:rPr>
                        <a:t>287</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人</a:t>
                      </a:r>
                    </a:p>
                  </a:txBody>
                  <a:tcPr marL="82823" marR="828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400"/>
                        </a:lnSpc>
                        <a:spcAft>
                          <a:spcPts val="0"/>
                        </a:spcAft>
                      </a:pPr>
                      <a:r>
                        <a:rPr lang="en-US" sz="1200" kern="100" dirty="0">
                          <a:effectLst/>
                          <a:latin typeface="Meiryo UI" panose="020B0604030504040204" pitchFamily="50" charset="-128"/>
                          <a:ea typeface="Meiryo UI" panose="020B0604030504040204" pitchFamily="50" charset="-128"/>
                          <a:cs typeface="Times New Roman" panose="02020603050405020304" pitchFamily="18" charset="0"/>
                        </a:rPr>
                        <a:t>285</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人</a:t>
                      </a:r>
                    </a:p>
                  </a:txBody>
                  <a:tcPr marL="82823" marR="828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400"/>
                        </a:lnSpc>
                        <a:spcAft>
                          <a:spcPts val="0"/>
                        </a:spcAft>
                      </a:pPr>
                      <a:r>
                        <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319</a:t>
                      </a:r>
                      <a:r>
                        <a:rPr 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人</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82823" marR="828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0724986"/>
                  </a:ext>
                </a:extLst>
              </a:tr>
              <a:tr h="252000">
                <a:tc>
                  <a:txBody>
                    <a:bodyPr/>
                    <a:lstStyle/>
                    <a:p>
                      <a:pPr algn="ctr">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入院者総数</a:t>
                      </a:r>
                    </a:p>
                  </a:txBody>
                  <a:tcPr marL="82823" marR="828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400"/>
                        </a:lnSpc>
                        <a:spcAft>
                          <a:spcPts val="0"/>
                        </a:spcAft>
                      </a:pPr>
                      <a:r>
                        <a:rPr lang="en-US" sz="1200" kern="100">
                          <a:effectLst/>
                          <a:latin typeface="Meiryo UI" panose="020B0604030504040204" pitchFamily="50" charset="-128"/>
                          <a:ea typeface="Meiryo UI" panose="020B0604030504040204" pitchFamily="50" charset="-128"/>
                          <a:cs typeface="Times New Roman" panose="02020603050405020304" pitchFamily="18" charset="0"/>
                        </a:rPr>
                        <a:t>4</a:t>
                      </a:r>
                      <a:r>
                        <a:rPr lang="ja-JP" sz="1200" kern="100">
                          <a:effectLst/>
                          <a:latin typeface="Meiryo UI" panose="020B0604030504040204" pitchFamily="50" charset="-128"/>
                          <a:ea typeface="Meiryo UI" panose="020B0604030504040204" pitchFamily="50" charset="-128"/>
                          <a:cs typeface="Times New Roman" panose="02020603050405020304" pitchFamily="18" charset="0"/>
                        </a:rPr>
                        <a:t>人</a:t>
                      </a:r>
                    </a:p>
                  </a:txBody>
                  <a:tcPr marL="82823" marR="828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400"/>
                        </a:lnSpc>
                        <a:spcAft>
                          <a:spcPts val="0"/>
                        </a:spcAft>
                      </a:pPr>
                      <a:r>
                        <a:rPr lang="en-US" sz="1200" kern="100">
                          <a:effectLst/>
                          <a:latin typeface="Meiryo UI" panose="020B0604030504040204" pitchFamily="50" charset="-128"/>
                          <a:ea typeface="Meiryo UI" panose="020B0604030504040204" pitchFamily="50" charset="-128"/>
                          <a:cs typeface="Times New Roman" panose="02020603050405020304" pitchFamily="18" charset="0"/>
                        </a:rPr>
                        <a:t>2</a:t>
                      </a:r>
                      <a:r>
                        <a:rPr lang="ja-JP" sz="1200" kern="100">
                          <a:effectLst/>
                          <a:latin typeface="Meiryo UI" panose="020B0604030504040204" pitchFamily="50" charset="-128"/>
                          <a:ea typeface="Meiryo UI" panose="020B0604030504040204" pitchFamily="50" charset="-128"/>
                          <a:cs typeface="Times New Roman" panose="02020603050405020304" pitchFamily="18" charset="0"/>
                        </a:rPr>
                        <a:t>人</a:t>
                      </a:r>
                    </a:p>
                  </a:txBody>
                  <a:tcPr marL="82823" marR="828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400"/>
                        </a:lnSpc>
                        <a:spcAft>
                          <a:spcPts val="0"/>
                        </a:spcAft>
                      </a:pPr>
                      <a:r>
                        <a:rPr lang="en-US" sz="1200" kern="100" dirty="0">
                          <a:effectLst/>
                          <a:latin typeface="Meiryo UI" panose="020B0604030504040204" pitchFamily="50" charset="-128"/>
                          <a:ea typeface="Meiryo UI" panose="020B0604030504040204" pitchFamily="50" charset="-128"/>
                          <a:cs typeface="Times New Roman" panose="02020603050405020304" pitchFamily="18" charset="0"/>
                        </a:rPr>
                        <a:t>6</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人</a:t>
                      </a:r>
                    </a:p>
                  </a:txBody>
                  <a:tcPr marL="82823" marR="828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400"/>
                        </a:lnSpc>
                        <a:spcAft>
                          <a:spcPts val="0"/>
                        </a:spcAft>
                      </a:pPr>
                      <a:r>
                        <a:rPr lang="en-US" sz="1200" kern="100" dirty="0">
                          <a:effectLst/>
                          <a:latin typeface="Meiryo UI" panose="020B0604030504040204" pitchFamily="50" charset="-128"/>
                          <a:ea typeface="Meiryo UI" panose="020B0604030504040204" pitchFamily="50" charset="-128"/>
                          <a:cs typeface="Times New Roman" panose="02020603050405020304" pitchFamily="18" charset="0"/>
                        </a:rPr>
                        <a:t>6</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人</a:t>
                      </a:r>
                    </a:p>
                  </a:txBody>
                  <a:tcPr marL="82823" marR="828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0207217"/>
                  </a:ext>
                </a:extLst>
              </a:tr>
              <a:tr h="252000">
                <a:tc>
                  <a:txBody>
                    <a:bodyPr/>
                    <a:lstStyle/>
                    <a:p>
                      <a:pPr algn="ctr">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依存症専門医療機関</a:t>
                      </a:r>
                    </a:p>
                  </a:txBody>
                  <a:tcPr marL="82823" marR="828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400"/>
                        </a:lnSpc>
                        <a:spcAft>
                          <a:spcPts val="0"/>
                        </a:spcAft>
                      </a:pPr>
                      <a:r>
                        <a:rPr lang="en-US" sz="1200" kern="100">
                          <a:effectLst/>
                          <a:latin typeface="Meiryo UI" panose="020B0604030504040204" pitchFamily="50" charset="-128"/>
                          <a:ea typeface="Meiryo UI" panose="020B0604030504040204" pitchFamily="50" charset="-128"/>
                          <a:cs typeface="Times New Roman" panose="02020603050405020304" pitchFamily="18" charset="0"/>
                        </a:rPr>
                        <a:t>5</a:t>
                      </a:r>
                      <a:r>
                        <a:rPr lang="ja-JP" sz="1200" kern="100">
                          <a:effectLst/>
                          <a:latin typeface="Meiryo UI" panose="020B0604030504040204" pitchFamily="50" charset="-128"/>
                          <a:ea typeface="Meiryo UI" panose="020B0604030504040204" pitchFamily="50" charset="-128"/>
                          <a:cs typeface="Times New Roman" panose="02020603050405020304" pitchFamily="18" charset="0"/>
                        </a:rPr>
                        <a:t>か所</a:t>
                      </a:r>
                    </a:p>
                  </a:txBody>
                  <a:tcPr marL="82823" marR="828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400"/>
                        </a:lnSpc>
                        <a:spcAft>
                          <a:spcPts val="0"/>
                        </a:spcAft>
                      </a:pPr>
                      <a:r>
                        <a:rPr lang="en-US" sz="1200" kern="100">
                          <a:effectLst/>
                          <a:latin typeface="Meiryo UI" panose="020B0604030504040204" pitchFamily="50" charset="-128"/>
                          <a:ea typeface="Meiryo UI" panose="020B0604030504040204" pitchFamily="50" charset="-128"/>
                          <a:cs typeface="Times New Roman" panose="02020603050405020304" pitchFamily="18" charset="0"/>
                        </a:rPr>
                        <a:t>6</a:t>
                      </a:r>
                      <a:r>
                        <a:rPr lang="ja-JP" sz="1200" kern="100">
                          <a:effectLst/>
                          <a:latin typeface="Meiryo UI" panose="020B0604030504040204" pitchFamily="50" charset="-128"/>
                          <a:ea typeface="Meiryo UI" panose="020B0604030504040204" pitchFamily="50" charset="-128"/>
                          <a:cs typeface="Times New Roman" panose="02020603050405020304" pitchFamily="18" charset="0"/>
                        </a:rPr>
                        <a:t>か所</a:t>
                      </a:r>
                    </a:p>
                  </a:txBody>
                  <a:tcPr marL="82823" marR="828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400"/>
                        </a:lnSpc>
                        <a:spcAft>
                          <a:spcPts val="0"/>
                        </a:spcAft>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６か所</a:t>
                      </a:r>
                    </a:p>
                  </a:txBody>
                  <a:tcPr marL="82823" marR="828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400"/>
                        </a:lnSpc>
                        <a:spcAft>
                          <a:spcPts val="0"/>
                        </a:spcAft>
                      </a:pPr>
                      <a:r>
                        <a:rPr lang="ja-JP" altLang="ja-JP" sz="1200" kern="100" smtClean="0">
                          <a:effectLst/>
                          <a:latin typeface="Meiryo UI" panose="020B0604030504040204" pitchFamily="50" charset="-128"/>
                          <a:ea typeface="Meiryo UI" panose="020B0604030504040204" pitchFamily="50" charset="-128"/>
                          <a:cs typeface="Times New Roman" panose="02020603050405020304" pitchFamily="18" charset="0"/>
                        </a:rPr>
                        <a:t>６か所</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82823" marR="828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7422755"/>
                  </a:ext>
                </a:extLst>
              </a:tr>
            </a:tbl>
          </a:graphicData>
        </a:graphic>
      </p:graphicFrame>
    </p:spTree>
    <p:extLst>
      <p:ext uri="{BB962C8B-B14F-4D97-AF65-F5344CB8AC3E}">
        <p14:creationId xmlns:p14="http://schemas.microsoft.com/office/powerpoint/2010/main" val="7528106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1047</Words>
  <Application>Microsoft Office PowerPoint</Application>
  <PresentationFormat>画面に合わせる (4:3)</PresentationFormat>
  <Paragraphs>184</Paragraphs>
  <Slides>3</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3</vt:i4>
      </vt:variant>
    </vt:vector>
  </HeadingPairs>
  <TitlesOfParts>
    <vt:vector size="15" baseType="lpstr">
      <vt:lpstr>Meiryo UI</vt:lpstr>
      <vt:lpstr>ＭＳ Ｐゴシック</vt:lpstr>
      <vt:lpstr>UD デジタル 教科書体 NP-B</vt:lpstr>
      <vt:lpstr>メイリオ</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塩田　尚寛</cp:lastModifiedBy>
  <cp:revision>2</cp:revision>
  <cp:lastPrinted>2023-05-29T04:37:28Z</cp:lastPrinted>
  <dcterms:modified xsi:type="dcterms:W3CDTF">2023-05-29T04:39:22Z</dcterms:modified>
</cp:coreProperties>
</file>