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69" r:id="rId2"/>
    <p:sldId id="268"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EE8"/>
    <a:srgbClr val="2F5597"/>
    <a:srgbClr val="0000CC"/>
    <a:srgbClr val="FFFF99"/>
    <a:srgbClr val="3333FF"/>
    <a:srgbClr val="9999FF"/>
    <a:srgbClr val="CC99FF"/>
    <a:srgbClr val="9966FF"/>
    <a:srgbClr val="FFFF00"/>
    <a:srgbClr val="93C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620" autoAdjust="0"/>
    <p:restoredTop sz="93874" autoAdjust="0"/>
  </p:normalViewPr>
  <p:slideViewPr>
    <p:cSldViewPr>
      <p:cViewPr varScale="1">
        <p:scale>
          <a:sx n="84" d="100"/>
          <a:sy n="84" d="100"/>
        </p:scale>
        <p:origin x="1848" y="96"/>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7"/>
            <a:ext cx="4306937" cy="341393"/>
          </a:xfrm>
          <a:prstGeom prst="rect">
            <a:avLst/>
          </a:prstGeom>
        </p:spPr>
        <p:txBody>
          <a:bodyPr vert="horz" lIns="62941" tIns="31470" rIns="62941" bIns="31470"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0" y="7"/>
            <a:ext cx="4306937" cy="341393"/>
          </a:xfrm>
          <a:prstGeom prst="rect">
            <a:avLst/>
          </a:prstGeom>
        </p:spPr>
        <p:txBody>
          <a:bodyPr vert="horz" lIns="62941" tIns="31470" rIns="62941" bIns="31470" rtlCol="0"/>
          <a:lstStyle>
            <a:lvl1pPr algn="r">
              <a:defRPr sz="800"/>
            </a:lvl1pPr>
          </a:lstStyle>
          <a:p>
            <a:fld id="{5B872779-CD27-4F01-AFF1-5A055514F71A}" type="datetimeFigureOut">
              <a:rPr kumimoji="1" lang="ja-JP" altLang="en-US" smtClean="0"/>
              <a:t>2023/2/2</a:t>
            </a:fld>
            <a:endParaRPr kumimoji="1" lang="ja-JP" altLang="en-US"/>
          </a:p>
        </p:txBody>
      </p:sp>
      <p:sp>
        <p:nvSpPr>
          <p:cNvPr id="4" name="スライド イメージ プレースホルダー 3"/>
          <p:cNvSpPr>
            <a:spLocks noGrp="1" noRot="1" noChangeAspect="1"/>
          </p:cNvSpPr>
          <p:nvPr>
            <p:ph type="sldImg" idx="2"/>
          </p:nvPr>
        </p:nvSpPr>
        <p:spPr>
          <a:xfrm>
            <a:off x="3440113" y="852488"/>
            <a:ext cx="3059112" cy="2295525"/>
          </a:xfrm>
          <a:prstGeom prst="rect">
            <a:avLst/>
          </a:prstGeom>
          <a:noFill/>
          <a:ln w="12700">
            <a:solidFill>
              <a:prstClr val="black"/>
            </a:solidFill>
          </a:ln>
        </p:spPr>
        <p:txBody>
          <a:bodyPr vert="horz" lIns="62941" tIns="31470" rIns="62941" bIns="31470" rtlCol="0" anchor="ctr"/>
          <a:lstStyle/>
          <a:p>
            <a:endParaRPr lang="ja-JP" altLang="en-US"/>
          </a:p>
        </p:txBody>
      </p:sp>
      <p:sp>
        <p:nvSpPr>
          <p:cNvPr id="5" name="ノート プレースホルダー 4"/>
          <p:cNvSpPr>
            <a:spLocks noGrp="1"/>
          </p:cNvSpPr>
          <p:nvPr>
            <p:ph type="body" sz="quarter" idx="3"/>
          </p:nvPr>
        </p:nvSpPr>
        <p:spPr>
          <a:xfrm>
            <a:off x="993831" y="3275853"/>
            <a:ext cx="7951689" cy="2680043"/>
          </a:xfrm>
          <a:prstGeom prst="rect">
            <a:avLst/>
          </a:prstGeom>
        </p:spPr>
        <p:txBody>
          <a:bodyPr vert="horz" lIns="62941" tIns="31470" rIns="62941" bIns="314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6465813"/>
            <a:ext cx="4306937" cy="341393"/>
          </a:xfrm>
          <a:prstGeom prst="rect">
            <a:avLst/>
          </a:prstGeom>
        </p:spPr>
        <p:txBody>
          <a:bodyPr vert="horz" lIns="62941" tIns="31470" rIns="62941" bIns="3147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0" y="6465813"/>
            <a:ext cx="4306937" cy="341393"/>
          </a:xfrm>
          <a:prstGeom prst="rect">
            <a:avLst/>
          </a:prstGeom>
        </p:spPr>
        <p:txBody>
          <a:bodyPr vert="horz" lIns="62941" tIns="31470" rIns="62941" bIns="31470"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2023/2/2</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サブタイトル 2"/>
          <p:cNvSpPr txBox="1">
            <a:spLocks/>
          </p:cNvSpPr>
          <p:nvPr/>
        </p:nvSpPr>
        <p:spPr>
          <a:xfrm>
            <a:off x="264" y="199"/>
            <a:ext cx="12801073" cy="380801"/>
          </a:xfrm>
          <a:prstGeom prst="rect">
            <a:avLst/>
          </a:prstGeom>
          <a:solidFill>
            <a:srgbClr val="000099"/>
          </a:solidFill>
        </p:spPr>
        <p:txBody>
          <a:bodyPr vert="horz" lIns="86398" tIns="43199" rIns="86398" bIns="43199"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smtClean="0">
                <a:solidFill>
                  <a:schemeClr val="bg1"/>
                </a:solidFill>
                <a:latin typeface="Meiryo UI" panose="020B0604030504040204" pitchFamily="50" charset="-128"/>
                <a:ea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rPr>
              <a:t>第２期大阪府ギャンブル等依存症対策推進</a:t>
            </a:r>
            <a:r>
              <a:rPr lang="ja-JP" altLang="en-US" sz="1800" b="1" dirty="0" smtClean="0">
                <a:solidFill>
                  <a:schemeClr val="bg1"/>
                </a:solidFill>
                <a:latin typeface="Meiryo UI" panose="020B0604030504040204" pitchFamily="50" charset="-128"/>
                <a:ea typeface="Meiryo UI" panose="020B0604030504040204" pitchFamily="50" charset="-128"/>
              </a:rPr>
              <a:t>計画」（</a:t>
            </a:r>
            <a:r>
              <a:rPr lang="ja-JP" altLang="en-US" sz="1800" b="1" smtClean="0">
                <a:solidFill>
                  <a:schemeClr val="bg1"/>
                </a:solidFill>
                <a:latin typeface="Meiryo UI" panose="020B0604030504040204" pitchFamily="50" charset="-128"/>
                <a:ea typeface="Meiryo UI" panose="020B0604030504040204" pitchFamily="50" charset="-128"/>
              </a:rPr>
              <a:t>案）の概要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1484284"/>
              </p:ext>
            </p:extLst>
          </p:nvPr>
        </p:nvGraphicFramePr>
        <p:xfrm>
          <a:off x="0" y="749866"/>
          <a:ext cx="6588000" cy="97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50" b="1" dirty="0" smtClean="0">
                          <a:solidFill>
                            <a:schemeClr val="bg1"/>
                          </a:solidFill>
                          <a:latin typeface="Meiryo UI" panose="020B0604030504040204" pitchFamily="50" charset="-128"/>
                          <a:ea typeface="Meiryo UI" panose="020B0604030504040204" pitchFamily="50" charset="-128"/>
                        </a:rPr>
                        <a:t>基本理念</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4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アルコール、薬物等に対する依存に関する施策等との有機的な連携を図りつつ、防止及び回復に必要な対策を講ずるとともに、ギャンブル等依存症の本人及びその家族等が日常生活及び社会生活を円滑に営むことができるように支援する。</a:t>
                      </a:r>
                      <a:r>
                        <a:rPr kumimoji="1" lang="en-US" altLang="ja-JP" sz="1000" b="0" dirty="0" smtClean="0">
                          <a:latin typeface="Meiryo UI" panose="020B0604030504040204" pitchFamily="50" charset="-128"/>
                          <a:ea typeface="Meiryo UI" panose="020B0604030504040204" pitchFamily="50" charset="-128"/>
                        </a:rPr>
                        <a:t/>
                      </a:r>
                      <a:br>
                        <a:rPr kumimoji="1" lang="en-US" altLang="ja-JP" sz="1000" b="0" dirty="0" smtClean="0">
                          <a:latin typeface="Meiryo UI" panose="020B0604030504040204" pitchFamily="50" charset="-128"/>
                          <a:ea typeface="Meiryo UI" panose="020B0604030504040204" pitchFamily="50" charset="-128"/>
                        </a:rPr>
                      </a:br>
                      <a:r>
                        <a:rPr kumimoji="1" lang="ja-JP" altLang="en-US" sz="1000" b="0" dirty="0" smtClean="0">
                          <a:latin typeface="Meiryo UI" panose="020B0604030504040204" pitchFamily="50" charset="-128"/>
                          <a:ea typeface="Meiryo UI" panose="020B0604030504040204" pitchFamily="50" charset="-128"/>
                        </a:rPr>
                        <a:t>（基本法第３条・第４条、基本条例第３条）</a:t>
                      </a: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1441741055"/>
              </p:ext>
            </p:extLst>
          </p:nvPr>
        </p:nvGraphicFramePr>
        <p:xfrm>
          <a:off x="6688832" y="2064296"/>
          <a:ext cx="6100068" cy="7534740"/>
        </p:xfrm>
        <a:graphic>
          <a:graphicData uri="http://schemas.openxmlformats.org/drawingml/2006/table">
            <a:tbl>
              <a:tblPr>
                <a:tableStyleId>{073A0DAA-6AF3-43AB-8588-CEC1D06C72B9}</a:tableStyleId>
              </a:tblPr>
              <a:tblGrid>
                <a:gridCol w="120947">
                  <a:extLst>
                    <a:ext uri="{9D8B030D-6E8A-4147-A177-3AD203B41FA5}">
                      <a16:colId xmlns:a16="http://schemas.microsoft.com/office/drawing/2014/main" val="2375738016"/>
                    </a:ext>
                  </a:extLst>
                </a:gridCol>
                <a:gridCol w="5979121">
                  <a:extLst>
                    <a:ext uri="{9D8B030D-6E8A-4147-A177-3AD203B41FA5}">
                      <a16:colId xmlns:a16="http://schemas.microsoft.com/office/drawing/2014/main" val="4208928748"/>
                    </a:ext>
                  </a:extLst>
                </a:gridCol>
              </a:tblGrid>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⑵"/>
                      </a:pPr>
                      <a:r>
                        <a:rPr kumimoji="1" lang="ja-JP" altLang="en-US" sz="1050" b="1" dirty="0" smtClean="0">
                          <a:solidFill>
                            <a:schemeClr val="bg1"/>
                          </a:solidFill>
                          <a:latin typeface="Meiryo UI" panose="020B0604030504040204" pitchFamily="50" charset="-128"/>
                          <a:ea typeface="Meiryo UI" panose="020B0604030504040204" pitchFamily="50" charset="-128"/>
                        </a:rPr>
                        <a:t>ギャンブル等依存が疑われる人等の推計</a:t>
                      </a:r>
                      <a:r>
                        <a:rPr kumimoji="1" lang="ja-JP" altLang="en-US" sz="1050" b="1" spc="-40" baseline="0" dirty="0" smtClean="0">
                          <a:solidFill>
                            <a:schemeClr val="bg1"/>
                          </a:solidFill>
                          <a:latin typeface="Meiryo UI" panose="020B0604030504040204" pitchFamily="50" charset="-128"/>
                          <a:ea typeface="Meiryo UI" panose="020B0604030504040204" pitchFamily="50" charset="-128"/>
                        </a:rPr>
                        <a:t> </a:t>
                      </a:r>
                      <a:endParaRPr kumimoji="1" lang="en-US" altLang="ja-JP" sz="800" b="1" spc="-40" baseline="0" dirty="0" smtClean="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94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mpd="sng">
                      <a:noFill/>
                    </a:lnR>
                    <a:lnT w="9525"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lvl="1" indent="-95250" algn="l" defTabSz="1280146" rtl="0" eaLnBrk="1" latinLnBrk="0" hangingPunct="1">
                        <a:lnSpc>
                          <a:spcPts val="1600"/>
                        </a:lnSpc>
                        <a:buFont typeface="Arial" panose="020B0604020202020204" pitchFamily="34" charset="0"/>
                        <a:buChar char="•"/>
                      </a:pP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SOGS5</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点以上で、過去１年以内にギャンブル等依存が疑われる人の割合は成人の</a:t>
                      </a: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1.9</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％、府の成人人口</a:t>
                      </a:r>
                      <a:r>
                        <a:rPr kumimoji="1" lang="ja-JP" altLang="en-US" sz="1000" kern="1200" spc="-60" baseline="0" dirty="0" smtClean="0">
                          <a:solidFill>
                            <a:schemeClr val="dk1"/>
                          </a:solidFill>
                          <a:latin typeface="Meiryo UI" panose="020B0604030504040204" pitchFamily="50" charset="-128"/>
                          <a:ea typeface="Meiryo UI" panose="020B0604030504040204" pitchFamily="50" charset="-128"/>
                          <a:cs typeface="+mn-cs"/>
                        </a:rPr>
                        <a:t>（令和４年</a:t>
                      </a:r>
                      <a:r>
                        <a:rPr kumimoji="1" lang="en-US" altLang="ja-JP" sz="1000" kern="1200" spc="-60" baseline="0" dirty="0" smtClean="0">
                          <a:solidFill>
                            <a:schemeClr val="dk1"/>
                          </a:solidFill>
                          <a:latin typeface="Meiryo UI" panose="020B0604030504040204" pitchFamily="50" charset="-128"/>
                          <a:ea typeface="Meiryo UI" panose="020B0604030504040204" pitchFamily="50" charset="-128"/>
                          <a:cs typeface="+mn-cs"/>
                        </a:rPr>
                        <a:t>12</a:t>
                      </a:r>
                      <a:r>
                        <a:rPr kumimoji="1" lang="ja-JP" altLang="en-US" sz="1000" kern="1200" spc="-60" baseline="0" dirty="0" smtClean="0">
                          <a:solidFill>
                            <a:schemeClr val="dk1"/>
                          </a:solidFill>
                          <a:latin typeface="Meiryo UI" panose="020B0604030504040204" pitchFamily="50" charset="-128"/>
                          <a:ea typeface="Meiryo UI" panose="020B0604030504040204" pitchFamily="50" charset="-128"/>
                          <a:cs typeface="+mn-cs"/>
                        </a:rPr>
                        <a:t>月現在：</a:t>
                      </a:r>
                      <a:r>
                        <a:rPr kumimoji="1" lang="en-US" altLang="ja-JP" sz="1000" kern="1200" spc="-60" baseline="0" dirty="0" smtClean="0">
                          <a:solidFill>
                            <a:schemeClr val="dk1"/>
                          </a:solidFill>
                          <a:latin typeface="Meiryo UI" panose="020B0604030504040204" pitchFamily="50" charset="-128"/>
                          <a:ea typeface="Meiryo UI" panose="020B0604030504040204" pitchFamily="50" charset="-128"/>
                          <a:cs typeface="+mn-cs"/>
                        </a:rPr>
                        <a:t>750</a:t>
                      </a:r>
                      <a:r>
                        <a:rPr kumimoji="1" lang="ja-JP" altLang="en-US" sz="1000" kern="1200" spc="-60" baseline="0" dirty="0" smtClean="0">
                          <a:solidFill>
                            <a:schemeClr val="dk1"/>
                          </a:solidFill>
                          <a:latin typeface="Meiryo UI" panose="020B0604030504040204" pitchFamily="50" charset="-128"/>
                          <a:ea typeface="Meiryo UI" panose="020B0604030504040204" pitchFamily="50" charset="-128"/>
                          <a:cs typeface="+mn-cs"/>
                        </a:rPr>
                        <a:t>万人）</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にあてはめると約</a:t>
                      </a: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14</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3</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千人と推計され、うちギャンブル障害に該当する人は約半数と推定。</a:t>
                      </a:r>
                      <a:endPar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600"/>
                        </a:lnSpc>
                        <a:buFont typeface="Arial" panose="020B0604020202020204" pitchFamily="34" charset="0"/>
                        <a:buChar cha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また、</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SOGS3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4</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点の割合は成人の</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1.5</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％、府の成人人口にあてはめると約</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11</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千人と推計。府では、これに該当する層を、過去１年間のギャンブル等行動から将来「ギャンブル等依存のリスクがある人」と捉え、発生予防の観点から、</a:t>
                      </a:r>
                      <a:r>
                        <a:rPr kumimoji="1" lang="ja-JP" altLang="en-US" sz="1000" b="1" u="sng" kern="1200" dirty="0" smtClean="0">
                          <a:solidFill>
                            <a:schemeClr val="dk1"/>
                          </a:solidFill>
                          <a:latin typeface="Meiryo UI" panose="020B0604030504040204" pitchFamily="50" charset="-128"/>
                          <a:ea typeface="Meiryo UI" panose="020B0604030504040204" pitchFamily="50" charset="-128"/>
                          <a:cs typeface="+mn-cs"/>
                        </a:rPr>
                        <a:t>上記のギャンブル等依存が疑われる人と</a:t>
                      </a:r>
                      <a:r>
                        <a:rPr kumimoji="1" lang="ja-JP" altLang="en-US" sz="1000" b="1" u="sng" kern="1200" dirty="0" err="1" smtClean="0">
                          <a:solidFill>
                            <a:schemeClr val="dk1"/>
                          </a:solidFill>
                          <a:latin typeface="Meiryo UI" panose="020B0604030504040204" pitchFamily="50" charset="-128"/>
                          <a:ea typeface="Meiryo UI" panose="020B0604030504040204" pitchFamily="50" charset="-128"/>
                          <a:cs typeface="+mn-cs"/>
                        </a:rPr>
                        <a:t>合わせたの</a:t>
                      </a:r>
                      <a:r>
                        <a:rPr kumimoji="1" lang="ja-JP" altLang="en-US" sz="1000" b="1" u="sng" kern="1200" dirty="0" smtClean="0">
                          <a:solidFill>
                            <a:schemeClr val="dk1"/>
                          </a:solidFill>
                          <a:latin typeface="Meiryo UI" panose="020B0604030504040204" pitchFamily="50" charset="-128"/>
                          <a:ea typeface="Meiryo UI" panose="020B0604030504040204" pitchFamily="50" charset="-128"/>
                          <a:cs typeface="+mn-cs"/>
                        </a:rPr>
                        <a:t>割合（</a:t>
                      </a:r>
                      <a:r>
                        <a:rPr kumimoji="1" lang="en-US" altLang="ja-JP" sz="1000" b="1" u="sng" kern="1200" dirty="0" smtClean="0">
                          <a:solidFill>
                            <a:schemeClr val="dk1"/>
                          </a:solidFill>
                          <a:latin typeface="Meiryo UI" panose="020B0604030504040204" pitchFamily="50" charset="-128"/>
                          <a:ea typeface="Meiryo UI" panose="020B0604030504040204" pitchFamily="50" charset="-128"/>
                          <a:cs typeface="+mn-cs"/>
                        </a:rPr>
                        <a:t>3.4</a:t>
                      </a:r>
                      <a:r>
                        <a:rPr kumimoji="1" lang="ja-JP" altLang="en-US" sz="1000" b="1" u="sng" kern="1200" dirty="0" smtClean="0">
                          <a:solidFill>
                            <a:schemeClr val="dk1"/>
                          </a:solidFill>
                          <a:latin typeface="Meiryo UI" panose="020B0604030504040204" pitchFamily="50" charset="-128"/>
                          <a:ea typeface="Meiryo UI" panose="020B0604030504040204" pitchFamily="50" charset="-128"/>
                          <a:cs typeface="+mn-cs"/>
                        </a:rPr>
                        <a:t>％）について、今後の推移を把握</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していく。</a:t>
                      </a: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txBody>
                  <a:tcPr marL="0" marR="0" marT="0" marB="0">
                    <a:lnL w="12700" cmpd="sng">
                      <a:noFill/>
                    </a:lnL>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2305717086"/>
                  </a:ext>
                </a:extLst>
              </a:tr>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endParaRPr kumimoji="1" lang="en-US" altLang="ja-JP" sz="800" b="1" dirty="0" smtClean="0">
                        <a:solidFill>
                          <a:schemeClr val="bg1"/>
                        </a:solidFill>
                        <a:latin typeface="Meiryo UI" panose="020B0604030504040204" pitchFamily="50" charset="-128"/>
                        <a:ea typeface="Meiryo UI" panose="020B0604030504040204" pitchFamily="50" charset="-128"/>
                      </a:endParaRPr>
                    </a:p>
                    <a:p>
                      <a:pPr marL="0" indent="0">
                        <a:buFont typeface="Wingdings" panose="05000000000000000000" pitchFamily="2" charset="2"/>
                        <a:buChar char="l"/>
                      </a:pPr>
                      <a:endParaRPr kumimoji="1" lang="en-US" altLang="ja-JP" sz="800" b="1" dirty="0" smtClean="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bg1"/>
                    </a:solidFill>
                  </a:tcPr>
                </a:tc>
                <a:extLst>
                  <a:ext uri="{0D108BD9-81ED-4DB2-BD59-A6C34878D82A}">
                    <a16:rowId xmlns:a16="http://schemas.microsoft.com/office/drawing/2014/main" val="98828972"/>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2197360592"/>
              </p:ext>
            </p:extLst>
          </p:nvPr>
        </p:nvGraphicFramePr>
        <p:xfrm>
          <a:off x="6839092" y="3354362"/>
          <a:ext cx="5965092" cy="2467490"/>
        </p:xfrm>
        <a:graphic>
          <a:graphicData uri="http://schemas.openxmlformats.org/drawingml/2006/table">
            <a:tbl>
              <a:tblPr/>
              <a:tblGrid>
                <a:gridCol w="205092">
                  <a:extLst>
                    <a:ext uri="{9D8B030D-6E8A-4147-A177-3AD203B41FA5}">
                      <a16:colId xmlns:a16="http://schemas.microsoft.com/office/drawing/2014/main" val="4024171942"/>
                    </a:ext>
                  </a:extLst>
                </a:gridCol>
                <a:gridCol w="792000">
                  <a:extLst>
                    <a:ext uri="{9D8B030D-6E8A-4147-A177-3AD203B41FA5}">
                      <a16:colId xmlns:a16="http://schemas.microsoft.com/office/drawing/2014/main" val="1514483698"/>
                    </a:ext>
                  </a:extLst>
                </a:gridCol>
                <a:gridCol w="3060000">
                  <a:extLst>
                    <a:ext uri="{9D8B030D-6E8A-4147-A177-3AD203B41FA5}">
                      <a16:colId xmlns:a16="http://schemas.microsoft.com/office/drawing/2014/main" val="3533719708"/>
                    </a:ext>
                  </a:extLst>
                </a:gridCol>
                <a:gridCol w="972000">
                  <a:extLst>
                    <a:ext uri="{9D8B030D-6E8A-4147-A177-3AD203B41FA5}">
                      <a16:colId xmlns:a16="http://schemas.microsoft.com/office/drawing/2014/main" val="2867014325"/>
                    </a:ext>
                  </a:extLst>
                </a:gridCol>
                <a:gridCol w="936000">
                  <a:extLst>
                    <a:ext uri="{9D8B030D-6E8A-4147-A177-3AD203B41FA5}">
                      <a16:colId xmlns:a16="http://schemas.microsoft.com/office/drawing/2014/main" val="3069363958"/>
                    </a:ext>
                  </a:extLst>
                </a:gridCol>
              </a:tblGrid>
              <a:tr h="216000">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＜推 計＞</a:t>
                      </a:r>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52000">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en-US" altLang="ja-JP" sz="1000" b="1" kern="1200" baseline="0" dirty="0" smtClean="0">
                          <a:solidFill>
                            <a:schemeClr val="bg1"/>
                          </a:solidFill>
                          <a:effectLst/>
                          <a:latin typeface="メイリオ" panose="020B0604030504040204" pitchFamily="50" charset="-128"/>
                          <a:ea typeface="メイリオ" panose="020B0604030504040204" pitchFamily="50" charset="-128"/>
                          <a:cs typeface="+mn-cs"/>
                        </a:rPr>
                        <a:t>SOGS</a:t>
                      </a:r>
                      <a:endParaRPr kumimoji="1" lang="ja-JP" altLang="en-US" sz="1000" b="1" kern="1200" baseline="0" dirty="0" smtClean="0">
                        <a:solidFill>
                          <a:schemeClr val="bg1"/>
                        </a:solidFill>
                        <a:effectLst/>
                        <a:latin typeface="メイリオ" panose="020B0604030504040204" pitchFamily="50" charset="-128"/>
                        <a:ea typeface="メイリオ" panose="020B0604030504040204" pitchFamily="50" charset="-128"/>
                        <a:cs typeface="+mn-cs"/>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gridSpan="2">
                  <a:txBody>
                    <a:bodyPr/>
                    <a:lstStyle/>
                    <a:p>
                      <a:pPr algn="ctr"/>
                      <a:r>
                        <a:rPr kumimoji="1" lang="ja-JP" altLang="en-US" sz="1000" b="1" u="none" dirty="0" smtClean="0">
                          <a:solidFill>
                            <a:schemeClr val="bg1"/>
                          </a:solidFill>
                          <a:effectLst/>
                          <a:latin typeface="メイリオ" panose="020B0604030504040204" pitchFamily="50" charset="-128"/>
                          <a:ea typeface="メイリオ" panose="020B0604030504040204" pitchFamily="50" charset="-128"/>
                        </a:rPr>
                        <a:t>割　合</a:t>
                      </a:r>
                      <a:endParaRPr kumimoji="1" lang="zh-TW" altLang="en-US" sz="1000" b="1" u="none" dirty="0" smtClean="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p>
                      <a:pPr algn="ctr"/>
                      <a:endParaRPr kumimoji="1" lang="ja-JP" altLang="en-US" sz="8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effectLst/>
                          <a:latin typeface="メイリオ" panose="020B0604030504040204" pitchFamily="50" charset="-128"/>
                          <a:ea typeface="メイリオ" panose="020B0604030504040204" pitchFamily="50" charset="-128"/>
                        </a:rPr>
                        <a:t>参考推計値</a:t>
                      </a:r>
                      <a:endParaRPr kumimoji="1" lang="zh-TW" altLang="en-US" sz="1000" b="1" dirty="0" smtClean="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362956858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smtClean="0">
                          <a:solidFill>
                            <a:schemeClr val="tx1"/>
                          </a:solidFill>
                          <a:effectLst/>
                          <a:latin typeface="メイリオ" panose="020B0604030504040204" pitchFamily="50" charset="-128"/>
                          <a:ea typeface="メイリオ" panose="020B0604030504040204" pitchFamily="50" charset="-128"/>
                          <a:cs typeface="+mn-cs"/>
                        </a:rPr>
                        <a:t>５点以上</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dirty="0" smtClean="0">
                          <a:solidFill>
                            <a:schemeClr val="tx1"/>
                          </a:solidFill>
                          <a:effectLst/>
                          <a:latin typeface="メイリオ" panose="020B0604030504040204" pitchFamily="50" charset="-128"/>
                          <a:ea typeface="メイリオ" panose="020B0604030504040204" pitchFamily="50" charset="-128"/>
                        </a:rPr>
                        <a:t>ギャンブル等依存が疑われる人 ⇒ 成人の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1.9</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a:t>
                      </a:r>
                      <a:endParaRPr kumimoji="1" lang="zh-TW" altLang="en-US" sz="1000" b="0" u="sng" dirty="0" smtClean="0">
                        <a:solidFill>
                          <a:schemeClr val="tx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r>
                        <a:rPr kumimoji="1" lang="ja-JP" altLang="en-US" sz="1000" b="0" dirty="0" smtClean="0">
                          <a:solidFill>
                            <a:schemeClr val="tx1"/>
                          </a:solidFill>
                          <a:latin typeface="メイリオ" panose="020B0604030504040204" pitchFamily="50" charset="-128"/>
                          <a:ea typeface="メイリオ" panose="020B0604030504040204" pitchFamily="50" charset="-128"/>
                        </a:rPr>
                        <a:t>成人の</a:t>
                      </a:r>
                      <a:endParaRPr kumimoji="1" lang="en-US" altLang="ja-JP" sz="1000" b="0"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1100" b="1" u="sng" dirty="0" smtClean="0">
                          <a:solidFill>
                            <a:schemeClr val="tx1"/>
                          </a:solidFill>
                          <a:latin typeface="メイリオ" panose="020B0604030504040204" pitchFamily="50" charset="-128"/>
                          <a:ea typeface="メイリオ" panose="020B0604030504040204" pitchFamily="50" charset="-128"/>
                        </a:rPr>
                        <a:t>3.4%</a:t>
                      </a:r>
                      <a:endParaRPr kumimoji="1" lang="ja-JP" altLang="en-US" sz="1100" b="1" u="sng"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DE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smtClean="0">
                          <a:solidFill>
                            <a:schemeClr val="tx1"/>
                          </a:solidFill>
                          <a:effectLst/>
                          <a:latin typeface="メイリオ" panose="020B0604030504040204" pitchFamily="50" charset="-128"/>
                          <a:ea typeface="メイリオ" panose="020B0604030504040204" pitchFamily="50" charset="-128"/>
                        </a:rPr>
                        <a:t>14.3</a:t>
                      </a: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smtClean="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30156272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smtClean="0">
                          <a:solidFill>
                            <a:schemeClr val="tx1"/>
                          </a:solidFill>
                          <a:effectLst/>
                          <a:latin typeface="メイリオ" panose="020B0604030504040204" pitchFamily="50" charset="-128"/>
                          <a:ea typeface="メイリオ" panose="020B0604030504040204" pitchFamily="50" charset="-128"/>
                          <a:cs typeface="+mn-cs"/>
                        </a:rPr>
                        <a:t>３</a:t>
                      </a:r>
                      <a:r>
                        <a:rPr kumimoji="1" lang="en-US" altLang="ja-JP" sz="1000" b="0" kern="1200" baseline="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000" b="0" kern="1200" baseline="0" dirty="0" smtClean="0">
                          <a:solidFill>
                            <a:schemeClr val="tx1"/>
                          </a:solidFill>
                          <a:effectLst/>
                          <a:latin typeface="メイリオ" panose="020B0604030504040204" pitchFamily="50" charset="-128"/>
                          <a:ea typeface="メイリオ" panose="020B0604030504040204" pitchFamily="50" charset="-128"/>
                          <a:cs typeface="+mn-cs"/>
                        </a:rPr>
                        <a:t>４点</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spc="-60" baseline="0" dirty="0" smtClean="0">
                          <a:solidFill>
                            <a:schemeClr val="tx1"/>
                          </a:solidFill>
                          <a:effectLst/>
                          <a:latin typeface="メイリオ" panose="020B0604030504040204" pitchFamily="50" charset="-128"/>
                          <a:ea typeface="メイリオ" panose="020B0604030504040204" pitchFamily="50" charset="-128"/>
                        </a:rPr>
                        <a:t>ギャンブル等依存のリスクが</a:t>
                      </a:r>
                      <a:r>
                        <a:rPr kumimoji="1" lang="ja-JP" altLang="en-US" sz="1000" b="0" u="none" spc="-60" baseline="0" smtClean="0">
                          <a:solidFill>
                            <a:schemeClr val="tx1"/>
                          </a:solidFill>
                          <a:effectLst/>
                          <a:latin typeface="メイリオ" panose="020B0604030504040204" pitchFamily="50" charset="-128"/>
                          <a:ea typeface="メイリオ" panose="020B0604030504040204" pitchFamily="50" charset="-128"/>
                        </a:rPr>
                        <a:t>ある人 ⇒ </a:t>
                      </a:r>
                      <a:r>
                        <a:rPr kumimoji="1" lang="ja-JP" altLang="en-US" sz="1000" b="0" u="none" smtClean="0">
                          <a:solidFill>
                            <a:schemeClr val="tx1"/>
                          </a:solidFill>
                          <a:effectLst/>
                          <a:latin typeface="メイリオ" panose="020B0604030504040204" pitchFamily="50" charset="-128"/>
                          <a:ea typeface="メイリオ" panose="020B0604030504040204" pitchFamily="50" charset="-128"/>
                        </a:rPr>
                        <a:t>成人</a:t>
                      </a:r>
                      <a:r>
                        <a:rPr kumimoji="1" lang="ja-JP" altLang="en-US" sz="1000" b="0" u="none" dirty="0" smtClean="0">
                          <a:solidFill>
                            <a:schemeClr val="tx1"/>
                          </a:solidFill>
                          <a:effectLst/>
                          <a:latin typeface="メイリオ" panose="020B0604030504040204" pitchFamily="50" charset="-128"/>
                          <a:ea typeface="メイリオ" panose="020B0604030504040204" pitchFamily="50" charset="-128"/>
                        </a:rPr>
                        <a:t>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1.5</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vMerge="1">
                  <a:txBody>
                    <a:bodyPr/>
                    <a:lstStyle/>
                    <a:p>
                      <a:pPr algn="ct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smtClean="0">
                          <a:solidFill>
                            <a:schemeClr val="tx1"/>
                          </a:solidFill>
                          <a:effectLst/>
                          <a:latin typeface="メイリオ" panose="020B0604030504040204" pitchFamily="50" charset="-128"/>
                          <a:ea typeface="メイリオ" panose="020B0604030504040204" pitchFamily="50" charset="-128"/>
                        </a:rPr>
                        <a:t>11.3</a:t>
                      </a: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smtClean="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816059"/>
                  </a:ext>
                </a:extLst>
              </a:tr>
              <a:tr h="1159193">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171450" indent="-79375">
                        <a:lnSpc>
                          <a:spcPts val="1000"/>
                        </a:lnSpc>
                        <a:spcBef>
                          <a:spcPts val="0"/>
                        </a:spcBef>
                        <a:buClr>
                          <a:schemeClr val="accent1"/>
                        </a:buClr>
                        <a:buFont typeface="Arial" panose="020B0604020202020204" pitchFamily="34" charset="0"/>
                        <a:buChar char="♦"/>
                      </a:pPr>
                      <a:endParaRPr kumimoji="1" lang="en-US" altLang="ja-JP" sz="700" b="1" dirty="0" smtClean="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府実態調査は、大阪府内の住民基本台帳から無作為に抽出した</a:t>
                      </a:r>
                      <a:r>
                        <a:rPr kumimoji="1" lang="en-US" altLang="ja-JP" sz="750" b="1" dirty="0" smtClean="0">
                          <a:solidFill>
                            <a:schemeClr val="tx1"/>
                          </a:solidFill>
                          <a:latin typeface="メイリオ" panose="020B0604030504040204" pitchFamily="50" charset="-128"/>
                          <a:ea typeface="メイリオ" panose="020B0604030504040204" pitchFamily="50" charset="-128"/>
                        </a:rPr>
                        <a:t>18</a:t>
                      </a:r>
                      <a:r>
                        <a:rPr kumimoji="1" lang="ja-JP" altLang="en-US" sz="750" b="1" dirty="0" smtClean="0">
                          <a:solidFill>
                            <a:schemeClr val="tx1"/>
                          </a:solidFill>
                          <a:latin typeface="メイリオ" panose="020B0604030504040204" pitchFamily="50" charset="-128"/>
                          <a:ea typeface="メイリオ" panose="020B0604030504040204" pitchFamily="50" charset="-128"/>
                        </a:rPr>
                        <a:t>歳以上の</a:t>
                      </a:r>
                      <a:r>
                        <a:rPr kumimoji="1" lang="en-US" altLang="ja-JP" sz="750" b="1" dirty="0" smtClean="0">
                          <a:solidFill>
                            <a:schemeClr val="tx1"/>
                          </a:solidFill>
                          <a:latin typeface="メイリオ" panose="020B0604030504040204" pitchFamily="50" charset="-128"/>
                          <a:ea typeface="メイリオ" panose="020B0604030504040204" pitchFamily="50" charset="-128"/>
                        </a:rPr>
                        <a:t>18,000</a:t>
                      </a:r>
                      <a:r>
                        <a:rPr kumimoji="1" lang="ja-JP" altLang="en-US" sz="750" b="1" dirty="0" smtClean="0">
                          <a:solidFill>
                            <a:schemeClr val="tx1"/>
                          </a:solidFill>
                          <a:latin typeface="メイリオ" panose="020B0604030504040204" pitchFamily="50" charset="-128"/>
                          <a:ea typeface="メイリオ" panose="020B0604030504040204" pitchFamily="50" charset="-128"/>
                        </a:rPr>
                        <a:t>名を対象に、</a:t>
                      </a:r>
                      <a:r>
                        <a:rPr kumimoji="1" lang="en-US" altLang="ja-JP" sz="750" b="1" dirty="0" smtClean="0">
                          <a:solidFill>
                            <a:schemeClr val="tx1"/>
                          </a:solidFill>
                          <a:latin typeface="メイリオ" panose="020B0604030504040204" pitchFamily="50" charset="-128"/>
                          <a:ea typeface="メイリオ" panose="020B0604030504040204" pitchFamily="50" charset="-128"/>
                        </a:rPr>
                        <a:t>3,886</a:t>
                      </a:r>
                      <a:r>
                        <a:rPr kumimoji="1" lang="ja-JP" altLang="en-US" sz="750" b="1" dirty="0" smtClean="0">
                          <a:solidFill>
                            <a:schemeClr val="tx1"/>
                          </a:solidFill>
                          <a:latin typeface="メイリオ" panose="020B0604030504040204" pitchFamily="50" charset="-128"/>
                          <a:ea typeface="メイリオ" panose="020B0604030504040204" pitchFamily="50" charset="-128"/>
                        </a:rPr>
                        <a:t>人（回収率</a:t>
                      </a:r>
                      <a:r>
                        <a:rPr kumimoji="1" lang="en-US" altLang="ja-JP" sz="750" b="1" dirty="0" smtClean="0">
                          <a:solidFill>
                            <a:schemeClr val="tx1"/>
                          </a:solidFill>
                          <a:latin typeface="メイリオ" panose="020B0604030504040204" pitchFamily="50" charset="-128"/>
                          <a:ea typeface="メイリオ" panose="020B0604030504040204" pitchFamily="50" charset="-128"/>
                        </a:rPr>
                        <a:t>21.6</a:t>
                      </a:r>
                      <a:r>
                        <a:rPr kumimoji="1" lang="ja-JP" altLang="en-US" sz="750" b="1" dirty="0" smtClean="0">
                          <a:solidFill>
                            <a:schemeClr val="tx1"/>
                          </a:solidFill>
                          <a:latin typeface="メイリオ" panose="020B0604030504040204" pitchFamily="50" charset="-128"/>
                          <a:ea typeface="メイリオ" panose="020B0604030504040204" pitchFamily="50" charset="-128"/>
                        </a:rPr>
                        <a:t>％）より</a:t>
                      </a:r>
                      <a:r>
                        <a:rPr kumimoji="1" lang="en-US" altLang="ja-JP" sz="750" b="1" dirty="0" smtClean="0">
                          <a:solidFill>
                            <a:schemeClr val="tx1"/>
                          </a:solidFill>
                          <a:latin typeface="メイリオ" panose="020B0604030504040204" pitchFamily="50" charset="-128"/>
                          <a:ea typeface="メイリオ" panose="020B0604030504040204" pitchFamily="50" charset="-128"/>
                        </a:rPr>
                        <a:t/>
                      </a:r>
                      <a:br>
                        <a:rPr kumimoji="1" lang="en-US" altLang="ja-JP" sz="750" b="1" dirty="0" smtClean="0">
                          <a:solidFill>
                            <a:schemeClr val="tx1"/>
                          </a:solidFill>
                          <a:latin typeface="メイリオ" panose="020B0604030504040204" pitchFamily="50" charset="-128"/>
                          <a:ea typeface="メイリオ" panose="020B0604030504040204" pitchFamily="50" charset="-128"/>
                        </a:rPr>
                      </a:br>
                      <a:r>
                        <a:rPr kumimoji="1" lang="ja-JP" altLang="en-US" sz="750" b="1" dirty="0" smtClean="0">
                          <a:solidFill>
                            <a:schemeClr val="tx1"/>
                          </a:solidFill>
                          <a:latin typeface="メイリオ" panose="020B0604030504040204" pitchFamily="50" charset="-128"/>
                          <a:ea typeface="メイリオ" panose="020B0604030504040204" pitchFamily="50" charset="-128"/>
                        </a:rPr>
                        <a:t>回答を得、有効票は</a:t>
                      </a:r>
                      <a:r>
                        <a:rPr kumimoji="1" lang="en-US" altLang="ja-JP" sz="750" b="1" dirty="0" smtClean="0">
                          <a:solidFill>
                            <a:schemeClr val="tx1"/>
                          </a:solidFill>
                          <a:latin typeface="メイリオ" panose="020B0604030504040204" pitchFamily="50" charset="-128"/>
                          <a:ea typeface="メイリオ" panose="020B0604030504040204" pitchFamily="50" charset="-128"/>
                        </a:rPr>
                        <a:t>3,785</a:t>
                      </a:r>
                      <a:r>
                        <a:rPr kumimoji="1" lang="ja-JP" altLang="en-US" sz="750" b="1" dirty="0" smtClean="0">
                          <a:solidFill>
                            <a:schemeClr val="tx1"/>
                          </a:solidFill>
                          <a:latin typeface="メイリオ" panose="020B0604030504040204" pitchFamily="50" charset="-128"/>
                          <a:ea typeface="メイリオ" panose="020B0604030504040204" pitchFamily="50" charset="-128"/>
                        </a:rPr>
                        <a:t>票（有効回答率</a:t>
                      </a:r>
                      <a:r>
                        <a:rPr kumimoji="1" lang="en-US" altLang="ja-JP" sz="750" b="1" dirty="0" smtClean="0">
                          <a:solidFill>
                            <a:schemeClr val="tx1"/>
                          </a:solidFill>
                          <a:latin typeface="メイリオ" panose="020B0604030504040204" pitchFamily="50" charset="-128"/>
                          <a:ea typeface="メイリオ" panose="020B0604030504040204" pitchFamily="50" charset="-128"/>
                        </a:rPr>
                        <a:t>21.0</a:t>
                      </a:r>
                      <a:r>
                        <a:rPr kumimoji="1" lang="ja-JP" altLang="en-US" sz="750" b="1" dirty="0" smtClean="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smtClean="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国実態調査 の報告書（</a:t>
                      </a:r>
                      <a:r>
                        <a:rPr kumimoji="1" lang="en-US" altLang="ja-JP" sz="750" b="1" dirty="0" smtClean="0">
                          <a:solidFill>
                            <a:schemeClr val="tx1"/>
                          </a:solidFill>
                          <a:latin typeface="メイリオ" panose="020B0604030504040204" pitchFamily="50" charset="-128"/>
                          <a:ea typeface="メイリオ" panose="020B0604030504040204" pitchFamily="50" charset="-128"/>
                        </a:rPr>
                        <a:t>R3.8</a:t>
                      </a:r>
                      <a:r>
                        <a:rPr kumimoji="1" lang="ja-JP" altLang="en-US" sz="750" b="1" dirty="0" smtClean="0">
                          <a:solidFill>
                            <a:schemeClr val="tx1"/>
                          </a:solidFill>
                          <a:latin typeface="メイリオ" panose="020B0604030504040204" pitchFamily="50" charset="-128"/>
                          <a:ea typeface="メイリオ" panose="020B0604030504040204" pitchFamily="50" charset="-128"/>
                        </a:rPr>
                        <a:t>公表）における、過去１年間にギャンブル等依存が疑われる者の割合は</a:t>
                      </a:r>
                      <a:r>
                        <a:rPr kumimoji="1" lang="en-US" altLang="ja-JP" sz="750" b="1" dirty="0" smtClean="0">
                          <a:solidFill>
                            <a:schemeClr val="tx1"/>
                          </a:solidFill>
                          <a:latin typeface="メイリオ" panose="020B0604030504040204" pitchFamily="50" charset="-128"/>
                          <a:ea typeface="メイリオ" panose="020B0604030504040204" pitchFamily="50" charset="-128"/>
                        </a:rPr>
                        <a:t>2.2</a:t>
                      </a:r>
                      <a:r>
                        <a:rPr kumimoji="1" lang="ja-JP" altLang="en-US" sz="750" b="1" dirty="0" smtClean="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smtClean="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また、同報告書では、</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750" b="1" dirty="0" smtClean="0">
                          <a:solidFill>
                            <a:schemeClr val="tx1"/>
                          </a:solidFill>
                          <a:latin typeface="メイリオ" panose="020B0604030504040204" pitchFamily="50" charset="-128"/>
                          <a:ea typeface="メイリオ" panose="020B0604030504040204" pitchFamily="50" charset="-128"/>
                        </a:rPr>
                        <a:t>DSM</a:t>
                      </a:r>
                      <a:r>
                        <a:rPr kumimoji="1" lang="ja-JP" altLang="en-US" sz="750" b="1" dirty="0" smtClean="0">
                          <a:solidFill>
                            <a:schemeClr val="tx1"/>
                          </a:solidFill>
                          <a:latin typeface="メイリオ" panose="020B0604030504040204" pitchFamily="50" charset="-128"/>
                          <a:ea typeface="メイリオ" panose="020B0604030504040204" pitchFamily="50" charset="-128"/>
                        </a:rPr>
                        <a:t>を用いた割合より高くなることが報告されているほか、</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と</a:t>
                      </a:r>
                      <a:r>
                        <a:rPr kumimoji="1" lang="en-US" altLang="ja-JP" sz="750" b="1" dirty="0" smtClean="0">
                          <a:solidFill>
                            <a:schemeClr val="tx1"/>
                          </a:solidFill>
                          <a:latin typeface="メイリオ" panose="020B0604030504040204" pitchFamily="50" charset="-128"/>
                          <a:ea typeface="メイリオ" panose="020B0604030504040204" pitchFamily="50" charset="-128"/>
                        </a:rPr>
                        <a:t>DSM-5</a:t>
                      </a:r>
                      <a:r>
                        <a:rPr kumimoji="1" lang="ja-JP" altLang="en-US" sz="750" b="1" dirty="0" smtClean="0">
                          <a:solidFill>
                            <a:schemeClr val="tx1"/>
                          </a:solidFill>
                          <a:latin typeface="メイリオ" panose="020B0604030504040204" pitchFamily="50" charset="-128"/>
                          <a:ea typeface="メイリオ" panose="020B0604030504040204" pitchFamily="50" charset="-128"/>
                        </a:rPr>
                        <a:t>の基準による診断結果を比較すると、「</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５点以上でギャンブル障害が疑われた者の</a:t>
                      </a:r>
                      <a:r>
                        <a:rPr kumimoji="1" lang="en-US" altLang="ja-JP" sz="750" b="1" dirty="0" smtClean="0">
                          <a:solidFill>
                            <a:schemeClr val="tx1"/>
                          </a:solidFill>
                          <a:latin typeface="メイリオ" panose="020B0604030504040204" pitchFamily="50" charset="-128"/>
                          <a:ea typeface="メイリオ" panose="020B0604030504040204" pitchFamily="50" charset="-128"/>
                        </a:rPr>
                        <a:t>53%</a:t>
                      </a:r>
                      <a:r>
                        <a:rPr kumimoji="1" lang="ja-JP" altLang="en-US" sz="750" b="1" dirty="0" smtClean="0">
                          <a:solidFill>
                            <a:schemeClr val="tx1"/>
                          </a:solidFill>
                          <a:latin typeface="メイリオ" panose="020B0604030504040204" pitchFamily="50" charset="-128"/>
                          <a:ea typeface="メイリオ" panose="020B0604030504040204" pitchFamily="50" charset="-128"/>
                        </a:rPr>
                        <a:t>は、</a:t>
                      </a:r>
                      <a:r>
                        <a:rPr kumimoji="1" lang="en-US" altLang="ja-JP" sz="750" b="1" dirty="0" smtClean="0">
                          <a:solidFill>
                            <a:schemeClr val="tx1"/>
                          </a:solidFill>
                          <a:latin typeface="メイリオ" panose="020B0604030504040204" pitchFamily="50" charset="-128"/>
                          <a:ea typeface="メイリオ" panose="020B0604030504040204" pitchFamily="50" charset="-128"/>
                        </a:rPr>
                        <a:t>DSM-5</a:t>
                      </a:r>
                      <a:r>
                        <a:rPr kumimoji="1" lang="ja-JP" altLang="en-US" sz="750" b="1" dirty="0" smtClean="0">
                          <a:solidFill>
                            <a:schemeClr val="tx1"/>
                          </a:solidFill>
                          <a:latin typeface="メイリオ" panose="020B0604030504040204" pitchFamily="50" charset="-128"/>
                          <a:ea typeface="メイリオ" panose="020B0604030504040204" pitchFamily="50" charset="-128"/>
                        </a:rPr>
                        <a:t>の</a:t>
                      </a:r>
                      <a:r>
                        <a:rPr kumimoji="1" lang="en-US" altLang="ja-JP" sz="750" b="1" dirty="0" smtClean="0">
                          <a:solidFill>
                            <a:schemeClr val="tx1"/>
                          </a:solidFill>
                          <a:latin typeface="メイリオ" panose="020B0604030504040204" pitchFamily="50" charset="-128"/>
                          <a:ea typeface="メイリオ" panose="020B0604030504040204" pitchFamily="50" charset="-128"/>
                        </a:rPr>
                        <a:t/>
                      </a:r>
                      <a:br>
                        <a:rPr kumimoji="1" lang="en-US" altLang="ja-JP" sz="750" b="1" dirty="0" smtClean="0">
                          <a:solidFill>
                            <a:schemeClr val="tx1"/>
                          </a:solidFill>
                          <a:latin typeface="メイリオ" panose="020B0604030504040204" pitchFamily="50" charset="-128"/>
                          <a:ea typeface="メイリオ" panose="020B0604030504040204" pitchFamily="50" charset="-128"/>
                        </a:rPr>
                      </a:br>
                      <a:r>
                        <a:rPr kumimoji="1" lang="ja-JP" altLang="en-US" sz="750" b="1" dirty="0" smtClean="0">
                          <a:solidFill>
                            <a:schemeClr val="tx1"/>
                          </a:solidFill>
                          <a:latin typeface="メイリオ" panose="020B0604030504040204" pitchFamily="50" charset="-128"/>
                          <a:ea typeface="メイリオ" panose="020B0604030504040204" pitchFamily="50" charset="-128"/>
                        </a:rPr>
                        <a:t>ギャンブル障害には該当しない」とする研究が紹介されている。</a:t>
                      </a: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なお、上記割合は、</a:t>
                      </a:r>
                      <a:r>
                        <a:rPr kumimoji="1" lang="en-US" altLang="ja-JP" sz="750" b="1" dirty="0" smtClean="0">
                          <a:solidFill>
                            <a:schemeClr val="tx1"/>
                          </a:solidFill>
                          <a:latin typeface="メイリオ" panose="020B0604030504040204" pitchFamily="50" charset="-128"/>
                          <a:ea typeface="メイリオ" panose="020B0604030504040204" pitchFamily="50" charset="-128"/>
                        </a:rPr>
                        <a:t>95</a:t>
                      </a:r>
                      <a:r>
                        <a:rPr kumimoji="1" lang="ja-JP" altLang="en-US" sz="750" b="1" dirty="0" smtClean="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750" b="1" dirty="0" smtClean="0">
                          <a:solidFill>
                            <a:schemeClr val="tx1"/>
                          </a:solidFill>
                          <a:latin typeface="メイリオ" panose="020B0604030504040204" pitchFamily="50" charset="-128"/>
                          <a:ea typeface="メイリオ" panose="020B0604030504040204" pitchFamily="50" charset="-128"/>
                        </a:rPr>
                        <a:t>100</a:t>
                      </a:r>
                      <a:r>
                        <a:rPr kumimoji="1" lang="ja-JP" altLang="en-US" sz="750" b="1" dirty="0" smtClean="0">
                          <a:solidFill>
                            <a:schemeClr val="tx1"/>
                          </a:solidFill>
                          <a:latin typeface="メイリオ" panose="020B0604030504040204" pitchFamily="50" charset="-128"/>
                          <a:ea typeface="メイリオ" panose="020B0604030504040204" pitchFamily="50" charset="-128"/>
                        </a:rPr>
                        <a:t>回実施した場合、</a:t>
                      </a:r>
                      <a:r>
                        <a:rPr kumimoji="1" lang="en-US" altLang="ja-JP" sz="750" b="1" dirty="0" smtClean="0">
                          <a:solidFill>
                            <a:schemeClr val="tx1"/>
                          </a:solidFill>
                          <a:latin typeface="メイリオ" panose="020B0604030504040204" pitchFamily="50" charset="-128"/>
                          <a:ea typeface="メイリオ" panose="020B0604030504040204" pitchFamily="50" charset="-128"/>
                        </a:rPr>
                        <a:t>95</a:t>
                      </a:r>
                      <a:r>
                        <a:rPr kumimoji="1" lang="ja-JP" altLang="en-US" sz="750" b="1" dirty="0" smtClean="0">
                          <a:solidFill>
                            <a:schemeClr val="tx1"/>
                          </a:solidFill>
                          <a:latin typeface="メイリオ" panose="020B0604030504040204" pitchFamily="50" charset="-128"/>
                          <a:ea typeface="メイリオ" panose="020B0604030504040204" pitchFamily="50" charset="-128"/>
                        </a:rPr>
                        <a:t>回はその区間内になることを意味する。国実態調査では</a:t>
                      </a:r>
                      <a:r>
                        <a:rPr kumimoji="1" lang="en-US" altLang="ja-JP" sz="750" b="1" dirty="0" smtClean="0">
                          <a:solidFill>
                            <a:schemeClr val="tx1"/>
                          </a:solidFill>
                          <a:latin typeface="メイリオ" panose="020B0604030504040204" pitchFamily="50" charset="-128"/>
                          <a:ea typeface="メイリオ" panose="020B0604030504040204" pitchFamily="50" charset="-128"/>
                        </a:rPr>
                        <a:t>1.9-2.5</a:t>
                      </a:r>
                      <a:r>
                        <a:rPr kumimoji="1" lang="ja-JP" altLang="en-US" sz="750" b="1" dirty="0" err="1" smtClean="0">
                          <a:solidFill>
                            <a:schemeClr val="tx1"/>
                          </a:solidFill>
                          <a:latin typeface="メイリオ" panose="020B0604030504040204" pitchFamily="50" charset="-128"/>
                          <a:ea typeface="メイリオ" panose="020B0604030504040204" pitchFamily="50" charset="-128"/>
                        </a:rPr>
                        <a:t>、</a:t>
                      </a:r>
                      <a:r>
                        <a:rPr kumimoji="1" lang="ja-JP" altLang="en-US" sz="750" b="1" dirty="0" smtClean="0">
                          <a:solidFill>
                            <a:schemeClr val="tx1"/>
                          </a:solidFill>
                          <a:latin typeface="メイリオ" panose="020B0604030504040204" pitchFamily="50" charset="-128"/>
                          <a:ea typeface="メイリオ" panose="020B0604030504040204" pitchFamily="50" charset="-128"/>
                        </a:rPr>
                        <a:t>府実態調査</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５点</a:t>
                      </a:r>
                      <a:r>
                        <a:rPr kumimoji="1" lang="en-US" altLang="ja-JP" sz="750" b="1" dirty="0" smtClean="0">
                          <a:solidFill>
                            <a:schemeClr val="tx1"/>
                          </a:solidFill>
                          <a:latin typeface="メイリオ" panose="020B0604030504040204" pitchFamily="50" charset="-128"/>
                          <a:ea typeface="メイリオ" panose="020B0604030504040204" pitchFamily="50" charset="-128"/>
                        </a:rPr>
                        <a:t>~)</a:t>
                      </a:r>
                      <a:r>
                        <a:rPr kumimoji="1" lang="ja-JP" altLang="en-US" sz="750" b="1" dirty="0" smtClean="0">
                          <a:solidFill>
                            <a:schemeClr val="tx1"/>
                          </a:solidFill>
                          <a:latin typeface="メイリオ" panose="020B0604030504040204" pitchFamily="50" charset="-128"/>
                          <a:ea typeface="メイリオ" panose="020B0604030504040204" pitchFamily="50" charset="-128"/>
                        </a:rPr>
                        <a:t>では</a:t>
                      </a:r>
                      <a:r>
                        <a:rPr kumimoji="1" lang="en-US" altLang="ja-JP" sz="750" b="1" dirty="0" smtClean="0">
                          <a:solidFill>
                            <a:schemeClr val="tx1"/>
                          </a:solidFill>
                          <a:latin typeface="メイリオ" panose="020B0604030504040204" pitchFamily="50" charset="-128"/>
                          <a:ea typeface="メイリオ" panose="020B0604030504040204" pitchFamily="50" charset="-128"/>
                        </a:rPr>
                        <a:t>1.5-2.3</a:t>
                      </a:r>
                      <a:r>
                        <a:rPr kumimoji="1" lang="ja-JP" altLang="en-US" sz="750" b="1" dirty="0" err="1" smtClean="0">
                          <a:solidFill>
                            <a:schemeClr val="tx1"/>
                          </a:solidFill>
                          <a:latin typeface="メイリオ" panose="020B0604030504040204" pitchFamily="50" charset="-128"/>
                          <a:ea typeface="メイリオ" panose="020B0604030504040204" pitchFamily="50" charset="-128"/>
                        </a:rPr>
                        <a:t>。</a:t>
                      </a:r>
                      <a:r>
                        <a:rPr kumimoji="1" lang="ja-JP" altLang="en-US" sz="750" b="1" dirty="0" smtClean="0">
                          <a:solidFill>
                            <a:schemeClr val="tx1"/>
                          </a:solidFill>
                          <a:latin typeface="メイリオ" panose="020B0604030504040204" pitchFamily="50" charset="-128"/>
                          <a:ea typeface="メイリオ" panose="020B0604030504040204" pitchFamily="50" charset="-128"/>
                        </a:rPr>
                        <a:t>）の間で変動する可能性がある。</a:t>
                      </a:r>
                      <a:endParaRPr kumimoji="1" lang="en-US" altLang="ja-JP" sz="750" b="1" dirty="0" smtClean="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marL="92075" indent="-92075"/>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bl>
          </a:graphicData>
        </a:graphic>
      </p:graphicFrame>
      <p:sp>
        <p:nvSpPr>
          <p:cNvPr id="241" name="正方形/長方形 240"/>
          <p:cNvSpPr/>
          <p:nvPr/>
        </p:nvSpPr>
        <p:spPr>
          <a:xfrm>
            <a:off x="10440491" y="408112"/>
            <a:ext cx="2376264" cy="261610"/>
          </a:xfrm>
          <a:prstGeom prst="rect">
            <a:avLst/>
          </a:prstGeom>
        </p:spPr>
        <p:txBody>
          <a:bodyPr wrap="square">
            <a:spAutoFit/>
          </a:bodyPr>
          <a:lstStyle/>
          <a:p>
            <a:pPr algn="r"/>
            <a:r>
              <a:rPr lang="en-US" altLang="ja-JP" sz="1100" b="1" dirty="0" smtClean="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671814684"/>
              </p:ext>
            </p:extLst>
          </p:nvPr>
        </p:nvGraphicFramePr>
        <p:xfrm>
          <a:off x="0" y="2064296"/>
          <a:ext cx="6571673" cy="7523460"/>
        </p:xfrm>
        <a:graphic>
          <a:graphicData uri="http://schemas.openxmlformats.org/drawingml/2006/table">
            <a:tbl>
              <a:tblPr>
                <a:tableStyleId>{073A0DAA-6AF3-43AB-8588-CEC1D06C72B9}</a:tableStyleId>
              </a:tblPr>
              <a:tblGrid>
                <a:gridCol w="122400">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47366">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⑴"/>
                      </a:pPr>
                      <a:r>
                        <a:rPr kumimoji="1" lang="ja-JP" altLang="en-US" sz="1050" b="1" dirty="0" smtClean="0">
                          <a:solidFill>
                            <a:schemeClr val="bg1"/>
                          </a:solidFill>
                          <a:latin typeface="Meiryo UI" panose="020B0604030504040204" pitchFamily="50" charset="-128"/>
                          <a:ea typeface="Meiryo UI" panose="020B0604030504040204" pitchFamily="50" charset="-128"/>
                        </a:rPr>
                        <a:t>ギャンブル等依存症を巡る状況 </a:t>
                      </a:r>
                      <a:r>
                        <a:rPr kumimoji="1" lang="en-US" altLang="ja-JP" sz="800" b="1" dirty="0" smtClean="0">
                          <a:solidFill>
                            <a:schemeClr val="bg1"/>
                          </a:solidFill>
                          <a:latin typeface="Meiryo UI" panose="020B0604030504040204" pitchFamily="50" charset="-128"/>
                          <a:ea typeface="Meiryo UI" panose="020B0604030504040204" pitchFamily="50" charset="-128"/>
                        </a:rPr>
                        <a:t>【</a:t>
                      </a:r>
                      <a:r>
                        <a:rPr kumimoji="1" lang="ja-JP" altLang="en-US" sz="800" b="1" dirty="0" smtClean="0">
                          <a:solidFill>
                            <a:schemeClr val="bg1"/>
                          </a:solidFill>
                          <a:latin typeface="Meiryo UI" panose="020B0604030504040204" pitchFamily="50" charset="-128"/>
                          <a:ea typeface="Meiryo UI" panose="020B0604030504040204" pitchFamily="50" charset="-128"/>
                        </a:rPr>
                        <a:t>「ギャンブル等と健康に関する調査」（令和３年２月実施）等より</a:t>
                      </a:r>
                      <a:r>
                        <a:rPr kumimoji="1" lang="en-US" altLang="ja-JP" sz="800" b="1" dirty="0" smtClean="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72000">
                <a:tc>
                  <a:txBody>
                    <a:bodyPr/>
                    <a:lstStyle/>
                    <a:p>
                      <a:r>
                        <a:rPr kumimoji="1" lang="ja-JP" altLang="en-US" sz="100" dirty="0" smtClean="0">
                          <a:latin typeface="Meiryo UI" panose="020B0604030504040204" pitchFamily="50" charset="-128"/>
                          <a:ea typeface="Meiryo UI" panose="020B0604030504040204" pitchFamily="50" charset="-128"/>
                        </a:rPr>
                        <a:t>　</a:t>
                      </a:r>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66" name="正方形/長方形 65"/>
          <p:cNvSpPr/>
          <p:nvPr/>
        </p:nvSpPr>
        <p:spPr>
          <a:xfrm>
            <a:off x="6832848" y="4584576"/>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en-US" altLang="ja-JP" sz="700" b="1" dirty="0" smtClean="0">
                <a:solidFill>
                  <a:schemeClr val="tx1">
                    <a:lumMod val="95000"/>
                    <a:lumOff val="5000"/>
                  </a:schemeClr>
                </a:solidFill>
                <a:latin typeface="メイリオ" panose="020B0604030504040204" pitchFamily="50" charset="-128"/>
                <a:ea typeface="メイリオ" panose="020B0604030504040204" pitchFamily="50" charset="-128"/>
              </a:rPr>
              <a:t>&lt;</a:t>
            </a:r>
            <a:r>
              <a:rPr lang="ja-JP" altLang="en-US" sz="700" b="1" dirty="0">
                <a:solidFill>
                  <a:schemeClr val="tx1">
                    <a:lumMod val="95000"/>
                    <a:lumOff val="5000"/>
                  </a:schemeClr>
                </a:solidFill>
                <a:latin typeface="メイリオ" panose="020B0604030504040204" pitchFamily="50" charset="-128"/>
                <a:ea typeface="メイリオ" panose="020B0604030504040204" pitchFamily="50" charset="-128"/>
              </a:rPr>
              <a:t>注釈</a:t>
            </a:r>
            <a:r>
              <a:rPr lang="en-US" altLang="ja-JP" sz="700" b="1" dirty="0" smtClean="0">
                <a:solidFill>
                  <a:schemeClr val="tx1">
                    <a:lumMod val="95000"/>
                    <a:lumOff val="5000"/>
                  </a:schemeClr>
                </a:solidFill>
                <a:latin typeface="メイリオ" panose="020B0604030504040204" pitchFamily="50" charset="-128"/>
                <a:ea typeface="メイリオ" panose="020B0604030504040204" pitchFamily="50" charset="-128"/>
              </a:rPr>
              <a:t>&gt;</a:t>
            </a:r>
            <a:endPar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158964" y="4349487"/>
            <a:ext cx="4680520" cy="5543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smtClean="0">
                <a:latin typeface="メイリオ" panose="020B0604030504040204" pitchFamily="50" charset="-128"/>
                <a:ea typeface="メイリオ" panose="020B0604030504040204" pitchFamily="50" charset="-128"/>
              </a:rPr>
              <a:t>ギャンブル</a:t>
            </a:r>
            <a:r>
              <a:rPr lang="ja-JP" altLang="en-US" sz="1000" b="1" u="sng" dirty="0">
                <a:latin typeface="メイリオ" panose="020B0604030504040204" pitchFamily="50" charset="-128"/>
                <a:ea typeface="メイリオ" panose="020B0604030504040204" pitchFamily="50" charset="-128"/>
              </a:rPr>
              <a:t>等</a:t>
            </a:r>
            <a:r>
              <a:rPr lang="ja-JP" altLang="en-US" sz="1000" b="1" u="sng" dirty="0" smtClean="0">
                <a:latin typeface="メイリオ" panose="020B0604030504040204" pitchFamily="50" charset="-128"/>
                <a:ea typeface="メイリオ" panose="020B0604030504040204" pitchFamily="50" charset="-128"/>
              </a:rPr>
              <a:t>の種類</a:t>
            </a:r>
            <a:r>
              <a:rPr lang="en-US" altLang="ja-JP" sz="1000" b="1" u="sng" dirty="0" smtClean="0">
                <a:latin typeface="メイリオ" panose="020B0604030504040204" pitchFamily="50" charset="-128"/>
                <a:ea typeface="メイリオ" panose="020B0604030504040204" pitchFamily="50" charset="-128"/>
              </a:rPr>
              <a:t>【</a:t>
            </a:r>
            <a:r>
              <a:rPr lang="ja-JP" altLang="en-US" sz="1000" b="1" u="sng" dirty="0" smtClean="0">
                <a:latin typeface="メイリオ" panose="020B0604030504040204" pitchFamily="50" charset="-128"/>
                <a:ea typeface="メイリオ" panose="020B0604030504040204" pitchFamily="50" charset="-128"/>
              </a:rPr>
              <a:t>図２</a:t>
            </a:r>
            <a:r>
              <a:rPr lang="en-US" altLang="ja-JP" sz="1000" b="1" u="sng" dirty="0" smtClean="0">
                <a:latin typeface="メイリオ" panose="020B0604030504040204" pitchFamily="50" charset="-128"/>
                <a:ea typeface="メイリオ" panose="020B0604030504040204" pitchFamily="50" charset="-128"/>
              </a:rPr>
              <a:t>】</a:t>
            </a: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過去１年での</a:t>
            </a:r>
            <a:r>
              <a:rPr lang="ja-JP" altLang="en-US" sz="1000" dirty="0">
                <a:latin typeface="メイリオ" panose="020B0604030504040204" pitchFamily="50" charset="-128"/>
                <a:ea typeface="メイリオ" panose="020B0604030504040204" pitchFamily="50" charset="-128"/>
              </a:rPr>
              <a:t>経験</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90.9%</a:t>
            </a: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競馬</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72.7%</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（最も</a:t>
            </a:r>
            <a:r>
              <a:rPr lang="ja-JP" altLang="en-US" sz="1000" dirty="0">
                <a:latin typeface="メイリオ" panose="020B0604030504040204" pitchFamily="50" charset="-128"/>
                <a:ea typeface="メイリオ" panose="020B0604030504040204" pitchFamily="50" charset="-128"/>
              </a:rPr>
              <a:t>お金を使用</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50.0</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パチスロ</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31.8</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64" name="正方形/長方形 63"/>
          <p:cNvSpPr/>
          <p:nvPr/>
        </p:nvSpPr>
        <p:spPr>
          <a:xfrm>
            <a:off x="284694" y="4856609"/>
            <a:ext cx="374441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smtClean="0">
                <a:latin typeface="メイリオ" panose="020B0604030504040204" pitchFamily="50" charset="-128"/>
                <a:ea typeface="メイリオ" panose="020B0604030504040204" pitchFamily="50" charset="-128"/>
              </a:rPr>
              <a:t>※SOGS</a:t>
            </a:r>
            <a:r>
              <a:rPr lang="ja-JP" altLang="en-US" sz="800" spc="-100" dirty="0" smtClean="0">
                <a:latin typeface="メイリオ" panose="020B0604030504040204" pitchFamily="50" charset="-128"/>
                <a:ea typeface="メイリオ" panose="020B0604030504040204" pitchFamily="50" charset="-128"/>
              </a:rPr>
              <a:t>（</a:t>
            </a:r>
            <a:r>
              <a:rPr lang="en-US" altLang="ja-JP" sz="800" spc="-100" dirty="0">
                <a:latin typeface="メイリオ" panose="020B0604030504040204" pitchFamily="50" charset="-128"/>
                <a:ea typeface="メイリオ" panose="020B0604030504040204" pitchFamily="50" charset="-128"/>
              </a:rPr>
              <a:t>South Oaks Gambling Screen</a:t>
            </a:r>
            <a:r>
              <a:rPr lang="ja-JP" altLang="en-US" sz="800" spc="-1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とは、アメリカ</a:t>
            </a:r>
            <a:r>
              <a:rPr lang="ja-JP" altLang="en-US" sz="800" dirty="0">
                <a:latin typeface="メイリオ" panose="020B0604030504040204" pitchFamily="50" charset="-128"/>
                <a:ea typeface="メイリオ" panose="020B0604030504040204" pitchFamily="50" charset="-128"/>
              </a:rPr>
              <a:t>のサウスオークス財団</a:t>
            </a:r>
            <a:r>
              <a:rPr lang="ja-JP" altLang="en-US" sz="800" dirty="0" smtClean="0">
                <a:latin typeface="メイリオ" panose="020B0604030504040204" pitchFamily="50" charset="-128"/>
                <a:ea typeface="メイリオ" panose="020B0604030504040204" pitchFamily="50" charset="-128"/>
              </a:rPr>
              <a:t>が</a:t>
            </a:r>
            <a:r>
              <a:rPr lang="en-US" altLang="ja-JP" sz="800" smtClean="0">
                <a:latin typeface="メイリオ" panose="020B0604030504040204" pitchFamily="50" charset="-128"/>
                <a:ea typeface="メイリオ" panose="020B0604030504040204" pitchFamily="50" charset="-128"/>
              </a:rPr>
              <a:t/>
            </a:r>
            <a:br>
              <a:rPr lang="en-US" altLang="ja-JP" sz="800" smtClean="0">
                <a:latin typeface="メイリオ" panose="020B0604030504040204" pitchFamily="50" charset="-128"/>
                <a:ea typeface="メイリオ" panose="020B0604030504040204" pitchFamily="50" charset="-128"/>
              </a:rPr>
            </a:br>
            <a:r>
              <a:rPr lang="ja-JP" altLang="en-US" sz="800" smtClean="0">
                <a:latin typeface="メイリオ" panose="020B0604030504040204" pitchFamily="50" charset="-128"/>
                <a:ea typeface="メイリオ" panose="020B0604030504040204" pitchFamily="50" charset="-128"/>
              </a:rPr>
              <a:t>　開発</a:t>
            </a:r>
            <a:r>
              <a:rPr lang="ja-JP" altLang="en-US" sz="800" dirty="0" smtClean="0">
                <a:latin typeface="メイリオ" panose="020B0604030504040204" pitchFamily="50" charset="-128"/>
                <a:ea typeface="メイリオ" panose="020B0604030504040204" pitchFamily="50" charset="-128"/>
              </a:rPr>
              <a:t>したギャンブル</a:t>
            </a:r>
            <a:r>
              <a:rPr lang="ja-JP" altLang="en-US" sz="800" dirty="0">
                <a:latin typeface="メイリオ" panose="020B0604030504040204" pitchFamily="50" charset="-128"/>
                <a:ea typeface="メイリオ" panose="020B0604030504040204" pitchFamily="50" charset="-128"/>
              </a:rPr>
              <a:t>等依存症の診断の</a:t>
            </a:r>
            <a:r>
              <a:rPr lang="ja-JP" altLang="en-US" sz="800" dirty="0" smtClean="0">
                <a:latin typeface="メイリオ" panose="020B0604030504040204" pitchFamily="50" charset="-128"/>
                <a:ea typeface="メイリオ" panose="020B0604030504040204" pitchFamily="50" charset="-128"/>
              </a:rPr>
              <a:t>た</a:t>
            </a:r>
            <a:r>
              <a:rPr lang="ja-JP" altLang="en-US" sz="800" dirty="0">
                <a:latin typeface="メイリオ" panose="020B0604030504040204" pitchFamily="50" charset="-128"/>
                <a:ea typeface="メイリオ" panose="020B0604030504040204" pitchFamily="50" charset="-128"/>
              </a:rPr>
              <a:t>めの</a:t>
            </a:r>
            <a:r>
              <a:rPr lang="ja-JP" altLang="en-US" sz="800" dirty="0" smtClean="0">
                <a:latin typeface="メイリオ" panose="020B0604030504040204" pitchFamily="50" charset="-128"/>
                <a:ea typeface="メイリオ" panose="020B0604030504040204" pitchFamily="50" charset="-128"/>
              </a:rPr>
              <a:t>質問票。</a:t>
            </a:r>
            <a:endParaRPr lang="ja-JP" altLang="en-US" sz="800" dirty="0">
              <a:latin typeface="メイリオ" panose="020B0604030504040204" pitchFamily="50" charset="-128"/>
              <a:ea typeface="メイリオ" panose="020B0604030504040204" pitchFamily="50" charset="-128"/>
            </a:endParaRPr>
          </a:p>
        </p:txBody>
      </p:sp>
      <p:sp>
        <p:nvSpPr>
          <p:cNvPr id="73" name="対角する 2 つの角を切り取った四角形 72"/>
          <p:cNvSpPr/>
          <p:nvPr/>
        </p:nvSpPr>
        <p:spPr>
          <a:xfrm>
            <a:off x="208112" y="2496344"/>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smtClean="0">
                <a:latin typeface="メイリオ" panose="020B0604030504040204" pitchFamily="50" charset="-128"/>
                <a:ea typeface="メイリオ" panose="020B0604030504040204" pitchFamily="50" charset="-128"/>
              </a:rPr>
              <a:t>⓵経験したギャンブル等の</a:t>
            </a:r>
            <a:r>
              <a:rPr lang="ja-JP" altLang="en-US" sz="1000" b="1" dirty="0">
                <a:latin typeface="メイリオ" panose="020B0604030504040204" pitchFamily="50" charset="-128"/>
                <a:ea typeface="メイリオ" panose="020B0604030504040204" pitchFamily="50" charset="-128"/>
              </a:rPr>
              <a:t>種類</a:t>
            </a:r>
            <a:endParaRPr lang="en-US" altLang="ja-JP" sz="1000" b="1" dirty="0">
              <a:latin typeface="メイリオ" panose="020B0604030504040204" pitchFamily="50" charset="-128"/>
              <a:ea typeface="メイリオ" panose="020B0604030504040204" pitchFamily="50" charset="-128"/>
            </a:endParaRPr>
          </a:p>
        </p:txBody>
      </p:sp>
      <p:sp>
        <p:nvSpPr>
          <p:cNvPr id="74" name="対角する 2 つの角を切り取った四角形 73"/>
          <p:cNvSpPr/>
          <p:nvPr/>
        </p:nvSpPr>
        <p:spPr>
          <a:xfrm>
            <a:off x="208112" y="3432448"/>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smtClean="0">
                <a:latin typeface="メイリオ" panose="020B0604030504040204" pitchFamily="50" charset="-128"/>
                <a:ea typeface="メイリオ" panose="020B0604030504040204" pitchFamily="50" charset="-128"/>
              </a:rPr>
              <a:t>②初めて</a:t>
            </a:r>
            <a:r>
              <a:rPr lang="ja-JP" altLang="en-US" sz="1000" b="1" dirty="0">
                <a:latin typeface="メイリオ" panose="020B0604030504040204" pitchFamily="50" charset="-128"/>
                <a:ea typeface="メイリオ" panose="020B0604030504040204" pitchFamily="50" charset="-128"/>
              </a:rPr>
              <a:t>ギャンブル等をするようになった</a:t>
            </a:r>
            <a:r>
              <a:rPr lang="ja-JP" altLang="en-US" sz="1000" b="1" dirty="0" smtClean="0">
                <a:latin typeface="メイリオ" panose="020B0604030504040204" pitchFamily="50" charset="-128"/>
                <a:ea typeface="メイリオ" panose="020B0604030504040204" pitchFamily="50" charset="-128"/>
              </a:rPr>
              <a:t>年齢</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図１</a:t>
            </a:r>
            <a:r>
              <a:rPr lang="en-US" altLang="ja-JP" sz="1000" b="1" dirty="0" smtClean="0">
                <a:latin typeface="メイリオ" panose="020B0604030504040204" pitchFamily="50" charset="-128"/>
                <a:ea typeface="メイリオ" panose="020B0604030504040204" pitchFamily="50" charset="-128"/>
              </a:rPr>
              <a:t>】</a:t>
            </a:r>
            <a:endParaRPr lang="en-US" altLang="ja-JP" sz="10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05242" y="2746658"/>
            <a:ext cx="3847286" cy="685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生涯</a:t>
            </a:r>
            <a:r>
              <a:rPr lang="ja-JP" altLang="en-US" sz="1000" dirty="0">
                <a:latin typeface="メイリオ" panose="020B0604030504040204" pitchFamily="50" charset="-128"/>
                <a:ea typeface="メイリオ" panose="020B0604030504040204" pitchFamily="50" charset="-128"/>
              </a:rPr>
              <a:t>での</a:t>
            </a:r>
            <a:r>
              <a:rPr lang="ja-JP" altLang="en-US" sz="1000" dirty="0" smtClean="0">
                <a:latin typeface="メイリオ" panose="020B0604030504040204" pitchFamily="50" charset="-128"/>
                <a:ea typeface="メイリオ" panose="020B0604030504040204" pitchFamily="50" charset="-128"/>
              </a:rPr>
              <a:t>経験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：「宝くじ</a:t>
            </a:r>
            <a:r>
              <a:rPr lang="en-US" altLang="ja-JP" sz="6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60.5%</a:t>
            </a:r>
            <a:r>
              <a:rPr lang="ja-JP" altLang="en-US" sz="1000" dirty="0" smtClean="0">
                <a:latin typeface="メイリオ" panose="020B0604030504040204" pitchFamily="50" charset="-128"/>
                <a:ea typeface="メイリオ" panose="020B0604030504040204" pitchFamily="50" charset="-128"/>
              </a:rPr>
              <a:t>「パチンコ」</a:t>
            </a:r>
            <a:r>
              <a:rPr lang="en-US" altLang="ja-JP" sz="1000" dirty="0" smtClean="0">
                <a:latin typeface="メイリオ" panose="020B0604030504040204" pitchFamily="50" charset="-128"/>
                <a:ea typeface="メイリオ" panose="020B0604030504040204" pitchFamily="50" charset="-128"/>
              </a:rPr>
              <a:t>51.2%</a:t>
            </a:r>
            <a:r>
              <a:rPr lang="ja-JP" altLang="en-US" sz="1000" dirty="0">
                <a:latin typeface="メイリオ" panose="020B0604030504040204" pitchFamily="50" charset="-128"/>
                <a:ea typeface="メイリオ" panose="020B0604030504040204" pitchFamily="50" charset="-128"/>
              </a:rPr>
              <a:t>「競馬</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33.2</a:t>
            </a:r>
            <a:r>
              <a:rPr lang="en-US" altLang="ja-JP"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過去１年での経験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47.6%</a:t>
            </a:r>
            <a:r>
              <a:rPr lang="ja-JP" altLang="en-US" sz="1000" dirty="0" smtClean="0">
                <a:latin typeface="メイリオ" panose="020B0604030504040204" pitchFamily="50" charset="-128"/>
                <a:ea typeface="メイリオ" panose="020B0604030504040204" pitchFamily="50" charset="-128"/>
              </a:rPr>
              <a:t>「競馬」</a:t>
            </a:r>
            <a:r>
              <a:rPr lang="en-US" altLang="ja-JP" sz="1000" dirty="0" smtClean="0">
                <a:latin typeface="メイリオ" panose="020B0604030504040204" pitchFamily="50" charset="-128"/>
                <a:ea typeface="メイリオ" panose="020B0604030504040204" pitchFamily="50" charset="-128"/>
              </a:rPr>
              <a:t>15.5%</a:t>
            </a:r>
            <a:r>
              <a:rPr lang="ja-JP" altLang="en-US" sz="1000" dirty="0">
                <a:latin typeface="メイリオ" panose="020B0604030504040204" pitchFamily="50" charset="-128"/>
                <a:ea typeface="メイリオ" panose="020B0604030504040204" pitchFamily="50" charset="-128"/>
              </a:rPr>
              <a:t> 「パチンコ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14.7</a:t>
            </a:r>
            <a:r>
              <a:rPr lang="en-US" altLang="ja-JP"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83563" y="3637434"/>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0-19</a:t>
            </a:r>
            <a:r>
              <a:rPr lang="ja-JP" altLang="en-US" sz="1000" dirty="0" smtClean="0">
                <a:latin typeface="メイリオ" panose="020B0604030504040204" pitchFamily="50" charset="-128"/>
                <a:ea typeface="メイリオ" panose="020B0604030504040204" pitchFamily="50" charset="-128"/>
              </a:rPr>
              <a:t>歳」：</a:t>
            </a:r>
            <a:r>
              <a:rPr lang="en-US" altLang="ja-JP" sz="1000" dirty="0">
                <a:latin typeface="メイリオ" panose="020B0604030504040204" pitchFamily="50" charset="-128"/>
                <a:ea typeface="メイリオ" panose="020B0604030504040204" pitchFamily="50" charset="-128"/>
              </a:rPr>
              <a:t>31.9</a:t>
            </a:r>
            <a:r>
              <a:rPr lang="en-US" altLang="ja-JP" sz="1000" dirty="0" smtClean="0">
                <a:latin typeface="メイリオ" panose="020B0604030504040204" pitchFamily="50" charset="-128"/>
                <a:ea typeface="メイリオ" panose="020B0604030504040204" pitchFamily="50" charset="-128"/>
              </a:rPr>
              <a:t>%</a:t>
            </a:r>
          </a:p>
        </p:txBody>
      </p:sp>
      <p:sp>
        <p:nvSpPr>
          <p:cNvPr id="85" name="対角する 2 つの角を切り取った四角形 84"/>
          <p:cNvSpPr/>
          <p:nvPr/>
        </p:nvSpPr>
        <p:spPr>
          <a:xfrm>
            <a:off x="196681" y="4080520"/>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spc="-150" dirty="0" smtClean="0">
                <a:latin typeface="メイリオ" panose="020B0604030504040204" pitchFamily="50" charset="-128"/>
                <a:ea typeface="メイリオ" panose="020B0604030504040204" pitchFamily="50" charset="-128"/>
              </a:rPr>
              <a:t>③ギャンブル</a:t>
            </a:r>
            <a:r>
              <a:rPr lang="ja-JP" altLang="en-US" sz="1000" b="1" spc="-150" dirty="0">
                <a:latin typeface="メイリオ" panose="020B0604030504040204" pitchFamily="50" charset="-128"/>
                <a:ea typeface="メイリオ" panose="020B0604030504040204" pitchFamily="50" charset="-128"/>
              </a:rPr>
              <a:t>等依存が疑われる人（</a:t>
            </a:r>
            <a:r>
              <a:rPr lang="en-US" altLang="ja-JP" sz="1000" b="1" spc="-150" dirty="0">
                <a:latin typeface="メイリオ" panose="020B0604030504040204" pitchFamily="50" charset="-128"/>
                <a:ea typeface="メイリオ" panose="020B0604030504040204" pitchFamily="50" charset="-128"/>
              </a:rPr>
              <a:t>SOGS</a:t>
            </a:r>
            <a:r>
              <a:rPr lang="en-US" altLang="ja-JP" sz="600" b="1" spc="-150" dirty="0">
                <a:latin typeface="メイリオ" panose="020B0604030504040204" pitchFamily="50" charset="-128"/>
                <a:ea typeface="メイリオ" panose="020B0604030504040204" pitchFamily="50" charset="-128"/>
              </a:rPr>
              <a:t>※</a:t>
            </a:r>
            <a:r>
              <a:rPr lang="en-US" altLang="ja-JP" sz="1000" b="1" spc="-150" dirty="0">
                <a:latin typeface="メイリオ" panose="020B0604030504040204" pitchFamily="50" charset="-128"/>
                <a:ea typeface="メイリオ" panose="020B0604030504040204" pitchFamily="50" charset="-128"/>
              </a:rPr>
              <a:t>5</a:t>
            </a:r>
            <a:r>
              <a:rPr lang="ja-JP" altLang="en-US" sz="1000" b="1" spc="-150" dirty="0">
                <a:latin typeface="メイリオ" panose="020B0604030504040204" pitchFamily="50" charset="-128"/>
                <a:ea typeface="メイリオ" panose="020B0604030504040204" pitchFamily="50" charset="-128"/>
              </a:rPr>
              <a:t>点以上 ）のギャンブル等行動</a:t>
            </a:r>
          </a:p>
        </p:txBody>
      </p:sp>
      <p:sp>
        <p:nvSpPr>
          <p:cNvPr id="91" name="正方形/長方形 90"/>
          <p:cNvSpPr/>
          <p:nvPr/>
        </p:nvSpPr>
        <p:spPr>
          <a:xfrm>
            <a:off x="3895378" y="245828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図１</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97" name="正方形/長方形 96"/>
          <p:cNvSpPr/>
          <p:nvPr/>
        </p:nvSpPr>
        <p:spPr>
          <a:xfrm>
            <a:off x="3929668" y="4118582"/>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図２</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a:stretch>
            <a:fillRect/>
          </a:stretch>
        </p:blipFill>
        <p:spPr>
          <a:xfrm>
            <a:off x="4181128" y="4152528"/>
            <a:ext cx="2448272" cy="1597720"/>
          </a:xfrm>
          <a:prstGeom prst="rect">
            <a:avLst/>
          </a:prstGeom>
        </p:spPr>
      </p:pic>
      <p:sp>
        <p:nvSpPr>
          <p:cNvPr id="100" name="対角する 2 つの角を切り取った四角形 99"/>
          <p:cNvSpPr/>
          <p:nvPr/>
        </p:nvSpPr>
        <p:spPr>
          <a:xfrm>
            <a:off x="184195" y="596530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5"/>
            </a:pPr>
            <a:r>
              <a:rPr lang="ja-JP" altLang="en-US" sz="1000" b="1" dirty="0" smtClean="0">
                <a:latin typeface="メイリオ" panose="020B0604030504040204" pitchFamily="50" charset="-128"/>
                <a:ea typeface="メイリオ" panose="020B0604030504040204" pitchFamily="50" charset="-128"/>
              </a:rPr>
              <a:t>ギャンブル</a:t>
            </a:r>
            <a:r>
              <a:rPr lang="ja-JP" altLang="en-US" sz="1000" b="1" dirty="0">
                <a:latin typeface="メイリオ" panose="020B0604030504040204" pitchFamily="50" charset="-128"/>
                <a:ea typeface="メイリオ" panose="020B0604030504040204" pitchFamily="50" charset="-128"/>
              </a:rPr>
              <a:t>等依存の相談者の借金額</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図４</a:t>
            </a:r>
            <a:r>
              <a:rPr lang="en-US" altLang="ja-JP" sz="1000" b="1" dirty="0">
                <a:latin typeface="メイリオ" panose="020B0604030504040204" pitchFamily="50" charset="-128"/>
                <a:ea typeface="メイリオ" panose="020B0604030504040204" pitchFamily="50" charset="-128"/>
              </a:rPr>
              <a:t>】</a:t>
            </a:r>
          </a:p>
        </p:txBody>
      </p:sp>
      <p:sp>
        <p:nvSpPr>
          <p:cNvPr id="101" name="正方形/長方形 100"/>
          <p:cNvSpPr/>
          <p:nvPr/>
        </p:nvSpPr>
        <p:spPr>
          <a:xfrm>
            <a:off x="136104" y="6229330"/>
            <a:ext cx="1944216"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「１００万円以上」：</a:t>
            </a:r>
            <a:r>
              <a:rPr lang="en-US" altLang="ja-JP" sz="1000" dirty="0" smtClean="0">
                <a:latin typeface="メイリオ" panose="020B0604030504040204" pitchFamily="50" charset="-128"/>
                <a:ea typeface="メイリオ" panose="020B0604030504040204" pitchFamily="50" charset="-128"/>
              </a:rPr>
              <a:t>55%</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endParaRPr lang="en-US" altLang="ja-JP" sz="1000" dirty="0" smtClean="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136104" y="7896944"/>
            <a:ext cx="2088232" cy="1584176"/>
          </a:xfrm>
          <a:prstGeom prst="rect">
            <a:avLst/>
          </a:prstGeom>
        </p:spPr>
      </p:pic>
      <p:sp>
        <p:nvSpPr>
          <p:cNvPr id="102" name="正方形/長方形 101"/>
          <p:cNvSpPr/>
          <p:nvPr/>
        </p:nvSpPr>
        <p:spPr>
          <a:xfrm>
            <a:off x="3952528" y="575121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図３</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4"/>
          <a:stretch>
            <a:fillRect/>
          </a:stretch>
        </p:blipFill>
        <p:spPr>
          <a:xfrm>
            <a:off x="4253136" y="5808712"/>
            <a:ext cx="2356626" cy="1728192"/>
          </a:xfrm>
          <a:prstGeom prst="rect">
            <a:avLst/>
          </a:prstGeom>
        </p:spPr>
      </p:pic>
      <p:sp>
        <p:nvSpPr>
          <p:cNvPr id="108" name="正方形/長方形 107"/>
          <p:cNvSpPr/>
          <p:nvPr/>
        </p:nvSpPr>
        <p:spPr>
          <a:xfrm>
            <a:off x="136104" y="5534015"/>
            <a:ext cx="302433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「浪費、借金による経済的困難</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37</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「借金の肩代わり」：</a:t>
            </a:r>
            <a:r>
              <a:rPr lang="en-US" altLang="ja-JP" sz="1000" dirty="0" smtClean="0">
                <a:latin typeface="メイリオ" panose="020B0604030504040204" pitchFamily="50" charset="-128"/>
                <a:ea typeface="メイリオ" panose="020B0604030504040204" pitchFamily="50" charset="-128"/>
              </a:rPr>
              <a:t>16%</a:t>
            </a:r>
            <a:endParaRPr lang="ja-JP" altLang="en-US" sz="1000" dirty="0">
              <a:latin typeface="メイリオ" panose="020B0604030504040204" pitchFamily="50" charset="-128"/>
              <a:ea typeface="メイリオ" panose="020B0604030504040204" pitchFamily="50" charset="-128"/>
            </a:endParaRPr>
          </a:p>
        </p:txBody>
      </p:sp>
      <p:sp>
        <p:nvSpPr>
          <p:cNvPr id="109" name="対角する 2 つの角を切り取った四角形 108"/>
          <p:cNvSpPr/>
          <p:nvPr/>
        </p:nvSpPr>
        <p:spPr>
          <a:xfrm>
            <a:off x="196681" y="5245983"/>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④</a:t>
            </a:r>
            <a:r>
              <a:rPr lang="ja-JP" altLang="en-US" sz="1000" b="1" dirty="0" smtClean="0">
                <a:latin typeface="メイリオ" panose="020B0604030504040204" pitchFamily="50" charset="-128"/>
                <a:ea typeface="メイリオ" panose="020B0604030504040204" pitchFamily="50" charset="-128"/>
              </a:rPr>
              <a:t>家族</a:t>
            </a:r>
            <a:r>
              <a:rPr lang="ja-JP" altLang="en-US" sz="1000" b="1" dirty="0">
                <a:latin typeface="メイリオ" panose="020B0604030504040204" pitchFamily="50" charset="-128"/>
                <a:ea typeface="メイリオ" panose="020B0604030504040204" pitchFamily="50" charset="-128"/>
              </a:rPr>
              <a:t>等がギャンブル問題から受けた</a:t>
            </a:r>
            <a:r>
              <a:rPr lang="ja-JP" altLang="en-US" sz="1000" b="1" dirty="0" smtClean="0">
                <a:latin typeface="メイリオ" panose="020B0604030504040204" pitchFamily="50" charset="-128"/>
                <a:ea typeface="メイリオ" panose="020B0604030504040204" pitchFamily="50" charset="-128"/>
              </a:rPr>
              <a:t>影響</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図３</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2368352" y="7762751"/>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図５</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136104" y="6798098"/>
            <a:ext cx="3672408" cy="2160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「精神科</a:t>
            </a:r>
            <a:r>
              <a:rPr lang="ja-JP" altLang="en-US" sz="1000" dirty="0">
                <a:latin typeface="メイリオ" panose="020B0604030504040204" pitchFamily="50" charset="-128"/>
                <a:ea typeface="メイリオ" panose="020B0604030504040204" pitchFamily="50" charset="-128"/>
              </a:rPr>
              <a:t>の受診・治療・病気に関するもの</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46</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5"/>
          <a:stretch>
            <a:fillRect/>
          </a:stretch>
        </p:blipFill>
        <p:spPr>
          <a:xfrm>
            <a:off x="2224336" y="7896944"/>
            <a:ext cx="2232249" cy="1539574"/>
          </a:xfrm>
          <a:prstGeom prst="rect">
            <a:avLst/>
          </a:prstGeom>
        </p:spPr>
      </p:pic>
      <p:sp>
        <p:nvSpPr>
          <p:cNvPr id="119" name="対角する 2 つの角を切り取った四角形 118"/>
          <p:cNvSpPr/>
          <p:nvPr/>
        </p:nvSpPr>
        <p:spPr>
          <a:xfrm>
            <a:off x="177310" y="707968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7"/>
            </a:pPr>
            <a:r>
              <a:rPr lang="en-US" altLang="ja-JP" sz="1000" b="1" dirty="0" smtClean="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a:t>
            </a:r>
            <a:r>
              <a:rPr lang="ja-JP" altLang="en-US" sz="1000" b="1" dirty="0" smtClean="0">
                <a:latin typeface="メイリオ" panose="020B0604030504040204" pitchFamily="50" charset="-128"/>
                <a:ea typeface="メイリオ" panose="020B0604030504040204" pitchFamily="50" charset="-128"/>
              </a:rPr>
              <a:t>実績</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図６</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20" name="正方形/長方形 119"/>
          <p:cNvSpPr/>
          <p:nvPr/>
        </p:nvSpPr>
        <p:spPr>
          <a:xfrm>
            <a:off x="208112" y="7333456"/>
            <a:ext cx="36724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早期介入・</a:t>
            </a:r>
            <a:r>
              <a:rPr lang="ja-JP" altLang="en-US" sz="1000" b="1" u="sng" dirty="0" smtClean="0">
                <a:latin typeface="メイリオ" panose="020B0604030504040204" pitchFamily="50" charset="-128"/>
                <a:ea typeface="メイリオ" panose="020B0604030504040204" pitchFamily="50" charset="-128"/>
              </a:rPr>
              <a:t>回復継続支援事業参画団体数</a:t>
            </a:r>
            <a:endParaRPr lang="en-US" altLang="ja-JP" sz="1000" dirty="0" smtClean="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R1-R3</a:t>
            </a:r>
            <a:r>
              <a:rPr lang="ja-JP" altLang="en-US" sz="1000" dirty="0" smtClean="0">
                <a:latin typeface="メイリオ" panose="020B0604030504040204" pitchFamily="50" charset="-128"/>
                <a:ea typeface="メイリオ" panose="020B0604030504040204" pitchFamily="50" charset="-128"/>
              </a:rPr>
              <a:t>団体数」：４団体（横這い）</a:t>
            </a:r>
            <a:endParaRPr lang="en-US" altLang="ja-JP" sz="1000" dirty="0" smtClean="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6"/>
          <a:stretch>
            <a:fillRect/>
          </a:stretch>
        </p:blipFill>
        <p:spPr>
          <a:xfrm>
            <a:off x="4312568" y="7991812"/>
            <a:ext cx="2352796" cy="1539662"/>
          </a:xfrm>
          <a:prstGeom prst="rect">
            <a:avLst/>
          </a:prstGeom>
        </p:spPr>
      </p:pic>
      <p:sp>
        <p:nvSpPr>
          <p:cNvPr id="121" name="正方形/長方形 120"/>
          <p:cNvSpPr/>
          <p:nvPr/>
        </p:nvSpPr>
        <p:spPr>
          <a:xfrm>
            <a:off x="117054" y="776245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a:t>
            </a: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４</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8127286"/>
              </p:ext>
            </p:extLst>
          </p:nvPr>
        </p:nvGraphicFramePr>
        <p:xfrm>
          <a:off x="6683881" y="749866"/>
          <a:ext cx="6120000" cy="1008480"/>
        </p:xfrm>
        <a:graphic>
          <a:graphicData uri="http://schemas.openxmlformats.org/drawingml/2006/table">
            <a:tbl>
              <a:tblPr>
                <a:tableStyleId>{073A0DAA-6AF3-43AB-8588-CEC1D06C72B9}</a:tableStyleId>
              </a:tblPr>
              <a:tblGrid>
                <a:gridCol w="128873">
                  <a:extLst>
                    <a:ext uri="{9D8B030D-6E8A-4147-A177-3AD203B41FA5}">
                      <a16:colId xmlns:a16="http://schemas.microsoft.com/office/drawing/2014/main" val="2375738016"/>
                    </a:ext>
                  </a:extLst>
                </a:gridCol>
                <a:gridCol w="5991127">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lnSpc>
                          <a:spcPts val="1200"/>
                        </a:lnSpc>
                        <a:buFont typeface="Wingdings" panose="05000000000000000000" pitchFamily="2" charset="2"/>
                        <a:buChar char="l"/>
                      </a:pPr>
                      <a:r>
                        <a:rPr kumimoji="1" lang="ja-JP" altLang="en-US" sz="1050" b="1" kern="1200" dirty="0" smtClean="0">
                          <a:solidFill>
                            <a:schemeClr val="bg1"/>
                          </a:solidFill>
                          <a:latin typeface="Meiryo UI" panose="020B0604030504040204" pitchFamily="50" charset="-128"/>
                          <a:ea typeface="Meiryo UI" panose="020B0604030504040204" pitchFamily="50" charset="-128"/>
                          <a:cs typeface="+mn-cs"/>
                        </a:rPr>
                        <a:t>計画の位置付け</a:t>
                      </a:r>
                      <a:endParaRPr kumimoji="1" lang="ja-JP" altLang="en-US" sz="1050" b="1" kern="1200" dirty="0">
                        <a:solidFill>
                          <a:schemeClr val="bg1"/>
                        </a:solidFill>
                        <a:latin typeface="Meiryo UI" panose="020B0604030504040204" pitchFamily="50" charset="-128"/>
                        <a:ea typeface="Meiryo UI" panose="020B0604030504040204" pitchFamily="50" charset="-128"/>
                        <a:cs typeface="+mn-cs"/>
                      </a:endParaRPr>
                    </a:p>
                  </a:txBody>
                  <a:tcPr>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252487">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gn="l" defTabSz="1280146" rtl="0" eaLnBrk="1" latinLnBrk="0" hangingPunct="1">
                        <a:lnSpc>
                          <a:spcPts val="1200"/>
                        </a:lnSpc>
                        <a:buFont typeface="Arial" panose="020B0604020202020204" pitchFamily="34" charset="0"/>
                        <a:buChar cha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基本法第</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条第１項 及び基本条例第７条第１項に定める「ギャンブル等依存症対策推進計画」として策定。</a:t>
                      </a: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en-US" altLang="ja-JP" sz="1000" b="1" dirty="0" smtClean="0">
                          <a:solidFill>
                            <a:schemeClr val="bg1"/>
                          </a:solidFill>
                          <a:latin typeface="Meiryo UI" panose="020B0604030504040204" pitchFamily="50" charset="-128"/>
                          <a:ea typeface="Meiryo UI" panose="020B0604030504040204" pitchFamily="50" charset="-128"/>
                        </a:rPr>
                        <a:t>2</a:t>
                      </a:r>
                      <a:r>
                        <a:rPr kumimoji="1" lang="ja-JP" altLang="en-US" sz="1000" b="1" dirty="0" smtClean="0">
                          <a:solidFill>
                            <a:schemeClr val="bg1"/>
                          </a:solidFill>
                          <a:latin typeface="Meiryo UI" panose="020B0604030504040204" pitchFamily="50" charset="-128"/>
                          <a:ea typeface="Meiryo UI" panose="020B0604030504040204" pitchFamily="50" charset="-128"/>
                        </a:rPr>
                        <a:t>期計画の期間</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2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令和５年度から令和７年度までの３年間</a:t>
                      </a: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18296" y="436687"/>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6" name="正方形/長方形 55"/>
          <p:cNvSpPr/>
          <p:nvPr/>
        </p:nvSpPr>
        <p:spPr>
          <a:xfrm flipV="1">
            <a:off x="19422" y="652711"/>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832848" y="5643778"/>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endPar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9" name="正方形/長方形 58"/>
          <p:cNvSpPr/>
          <p:nvPr/>
        </p:nvSpPr>
        <p:spPr>
          <a:xfrm flipV="1">
            <a:off x="19422" y="1958380"/>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144588" y="2784376"/>
            <a:ext cx="2016224"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600" dirty="0" smtClean="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ロト</a:t>
            </a:r>
            <a:r>
              <a:rPr lang="ja-JP" altLang="en-US" sz="600" dirty="0" smtClean="0">
                <a:latin typeface="メイリオ" panose="020B0604030504040204" pitchFamily="50" charset="-128"/>
                <a:ea typeface="メイリオ" panose="020B0604030504040204" pitchFamily="50" charset="-128"/>
              </a:rPr>
              <a:t>・ナンバーズ等を含む</a:t>
            </a:r>
            <a:endParaRPr lang="ja-JP" altLang="en-US" sz="800" dirty="0">
              <a:latin typeface="メイリオ" panose="020B0604030504040204" pitchFamily="50" charset="-128"/>
              <a:ea typeface="メイリオ" panose="020B0604030504040204" pitchFamily="50" charset="-128"/>
            </a:endParaRPr>
          </a:p>
        </p:txBody>
      </p:sp>
      <p:sp>
        <p:nvSpPr>
          <p:cNvPr id="67" name="対角する 2 つの角を切り取った四角形 66"/>
          <p:cNvSpPr/>
          <p:nvPr/>
        </p:nvSpPr>
        <p:spPr>
          <a:xfrm>
            <a:off x="184195" y="6510066"/>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6"/>
            </a:pPr>
            <a:r>
              <a:rPr lang="ja-JP" altLang="en-US" sz="1000" b="1" dirty="0" smtClean="0">
                <a:latin typeface="メイリオ" panose="020B0604030504040204" pitchFamily="50" charset="-128"/>
                <a:ea typeface="メイリオ" panose="020B0604030504040204" pitchFamily="50" charset="-128"/>
              </a:rPr>
              <a:t>専門</a:t>
            </a:r>
            <a:r>
              <a:rPr lang="ja-JP" altLang="en-US" sz="1000" b="1" dirty="0">
                <a:latin typeface="メイリオ" panose="020B0604030504040204" pitchFamily="50" charset="-128"/>
                <a:ea typeface="メイリオ" panose="020B0604030504040204" pitchFamily="50" charset="-128"/>
              </a:rPr>
              <a:t>相談における主訴の内容</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図５</a:t>
            </a:r>
            <a:r>
              <a:rPr lang="en-US" altLang="ja-JP" sz="1000" b="1" dirty="0">
                <a:latin typeface="メイリオ" panose="020B0604030504040204" pitchFamily="50" charset="-128"/>
                <a:ea typeface="メイリオ" panose="020B0604030504040204" pitchFamily="50" charset="-128"/>
              </a:rPr>
              <a:t>】</a:t>
            </a:r>
          </a:p>
        </p:txBody>
      </p:sp>
      <p:sp>
        <p:nvSpPr>
          <p:cNvPr id="68" name="正方形/長方形 67"/>
          <p:cNvSpPr/>
          <p:nvPr/>
        </p:nvSpPr>
        <p:spPr>
          <a:xfrm>
            <a:off x="4456584" y="775292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a:t>
            </a:r>
            <a:r>
              <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rPr>
              <a:t>6</a:t>
            </a:r>
          </a:p>
        </p:txBody>
      </p:sp>
      <p:sp>
        <p:nvSpPr>
          <p:cNvPr id="63" name="正方形/長方形 62"/>
          <p:cNvSpPr/>
          <p:nvPr/>
        </p:nvSpPr>
        <p:spPr>
          <a:xfrm>
            <a:off x="-18296" y="1757214"/>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9" name="正方形/長方形 68"/>
          <p:cNvSpPr/>
          <p:nvPr/>
        </p:nvSpPr>
        <p:spPr>
          <a:xfrm>
            <a:off x="83563" y="3815348"/>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20</a:t>
            </a:r>
            <a:r>
              <a:rPr lang="ja-JP" altLang="en-US" sz="1000" dirty="0" smtClean="0">
                <a:latin typeface="メイリオ" panose="020B0604030504040204" pitchFamily="50" charset="-128"/>
                <a:ea typeface="メイリオ" panose="020B0604030504040204" pitchFamily="50" charset="-128"/>
              </a:rPr>
              <a:t>歳代」：</a:t>
            </a:r>
            <a:r>
              <a:rPr lang="en-US" altLang="ja-JP" sz="1000" dirty="0" smtClean="0">
                <a:latin typeface="メイリオ" panose="020B0604030504040204" pitchFamily="50" charset="-128"/>
                <a:ea typeface="メイリオ" panose="020B0604030504040204" pitchFamily="50" charset="-128"/>
              </a:rPr>
              <a:t>56.1%</a:t>
            </a:r>
          </a:p>
        </p:txBody>
      </p:sp>
      <p:pic>
        <p:nvPicPr>
          <p:cNvPr id="3" name="図 2"/>
          <p:cNvPicPr>
            <a:picLocks noChangeAspect="1"/>
          </p:cNvPicPr>
          <p:nvPr/>
        </p:nvPicPr>
        <p:blipFill>
          <a:blip r:embed="rId7"/>
          <a:stretch>
            <a:fillRect/>
          </a:stretch>
        </p:blipFill>
        <p:spPr>
          <a:xfrm>
            <a:off x="4240560" y="2568352"/>
            <a:ext cx="2377155" cy="1584176"/>
          </a:xfrm>
          <a:prstGeom prst="rect">
            <a:avLst/>
          </a:prstGeom>
        </p:spPr>
      </p:pic>
      <p:sp>
        <p:nvSpPr>
          <p:cNvPr id="58" name="正方形/長方形 57"/>
          <p:cNvSpPr/>
          <p:nvPr/>
        </p:nvSpPr>
        <p:spPr>
          <a:xfrm>
            <a:off x="6844278" y="5918438"/>
            <a:ext cx="3384376" cy="2160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1000" b="1" spc="100" dirty="0">
                <a:latin typeface="メイリオ" panose="020B0604030504040204" pitchFamily="50" charset="-128"/>
                <a:ea typeface="メイリオ" panose="020B0604030504040204" pitchFamily="50" charset="-128"/>
              </a:rPr>
              <a:t>ギャンブル</a:t>
            </a:r>
            <a:r>
              <a:rPr lang="ja-JP" altLang="en-US" sz="1000" b="1" spc="100" dirty="0" smtClean="0">
                <a:latin typeface="メイリオ" panose="020B0604030504040204" pitchFamily="50" charset="-128"/>
                <a:ea typeface="メイリオ" panose="020B0604030504040204" pitchFamily="50" charset="-128"/>
              </a:rPr>
              <a:t>等依存が疑われる人等のイメージ</a:t>
            </a:r>
            <a:endParaRPr lang="en-US" altLang="ja-JP" sz="1000" b="1" spc="1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8"/>
          <a:stretch>
            <a:fillRect/>
          </a:stretch>
        </p:blipFill>
        <p:spPr>
          <a:xfrm>
            <a:off x="6904856" y="5772150"/>
            <a:ext cx="5735180" cy="3813445"/>
          </a:xfrm>
          <a:prstGeom prst="rect">
            <a:avLst/>
          </a:prstGeom>
        </p:spPr>
      </p:pic>
    </p:spTree>
    <p:extLst>
      <p:ext uri="{BB962C8B-B14F-4D97-AF65-F5344CB8AC3E}">
        <p14:creationId xmlns:p14="http://schemas.microsoft.com/office/powerpoint/2010/main" val="3416271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58" y="0"/>
            <a:ext cx="58896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な考え方と具体的な取組み</a:t>
            </a:r>
            <a:endPar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0432092" y="11430"/>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2868265398"/>
              </p:ext>
            </p:extLst>
          </p:nvPr>
        </p:nvGraphicFramePr>
        <p:xfrm>
          <a:off x="2679" y="264096"/>
          <a:ext cx="6904856" cy="936000"/>
        </p:xfrm>
        <a:graphic>
          <a:graphicData uri="http://schemas.openxmlformats.org/drawingml/2006/table">
            <a:tbl>
              <a:tblPr>
                <a:tableStyleId>{073A0DAA-6AF3-43AB-8588-CEC1D06C72B9}</a:tableStyleId>
              </a:tblPr>
              <a:tblGrid>
                <a:gridCol w="95468">
                  <a:extLst>
                    <a:ext uri="{9D8B030D-6E8A-4147-A177-3AD203B41FA5}">
                      <a16:colId xmlns:a16="http://schemas.microsoft.com/office/drawing/2014/main" val="2375738016"/>
                    </a:ext>
                  </a:extLst>
                </a:gridCol>
                <a:gridCol w="6809388">
                  <a:extLst>
                    <a:ext uri="{9D8B030D-6E8A-4147-A177-3AD203B41FA5}">
                      <a16:colId xmlns:a16="http://schemas.microsoft.com/office/drawing/2014/main" val="4208928748"/>
                    </a:ext>
                  </a:extLst>
                </a:gridCol>
              </a:tblGrid>
              <a:tr h="195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基本的な考え方</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741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600"/>
                        </a:lnSpc>
                        <a:buFont typeface="Wingdings" panose="05000000000000000000" pitchFamily="2" charset="2"/>
                        <a:buChar char="Ø"/>
                      </a:pPr>
                      <a:r>
                        <a:rPr kumimoji="1" lang="ja-JP" altLang="en-US" sz="1050" b="1" dirty="0" smtClean="0">
                          <a:latin typeface="Meiryo UI" panose="020B0604030504040204" pitchFamily="50" charset="-128"/>
                          <a:ea typeface="Meiryo UI" panose="020B0604030504040204" pitchFamily="50" charset="-128"/>
                        </a:rPr>
                        <a:t>基本理念や現状と課題等を踏まえ、第１期計画での５つの基本方針に、調査・分析の推進と人材の養成を加えた</a:t>
                      </a:r>
                      <a:r>
                        <a:rPr kumimoji="1" lang="en-US" altLang="ja-JP" sz="1050" b="1" dirty="0" smtClean="0">
                          <a:latin typeface="Meiryo UI" panose="020B0604030504040204" pitchFamily="50" charset="-128"/>
                          <a:ea typeface="Meiryo UI" panose="020B0604030504040204" pitchFamily="50" charset="-128"/>
                        </a:rPr>
                        <a:t/>
                      </a:r>
                      <a:br>
                        <a:rPr kumimoji="1" lang="en-US" altLang="ja-JP" sz="1050" b="1" dirty="0" smtClean="0">
                          <a:latin typeface="Meiryo UI" panose="020B0604030504040204" pitchFamily="50" charset="-128"/>
                          <a:ea typeface="Meiryo UI" panose="020B0604030504040204" pitchFamily="50" charset="-128"/>
                        </a:rPr>
                      </a:br>
                      <a:r>
                        <a:rPr kumimoji="1" lang="ja-JP" altLang="en-US" sz="1050" b="1" dirty="0" smtClean="0">
                          <a:latin typeface="Meiryo UI" panose="020B0604030504040204" pitchFamily="50" charset="-128"/>
                          <a:ea typeface="Meiryo UI" panose="020B0604030504040204" pitchFamily="50" charset="-128"/>
                        </a:rPr>
                        <a:t>７つの基本方針に沿って、９つの重点施策を展開し、ギャンブル等依存症対策の更なる強化を図る。</a:t>
                      </a:r>
                    </a:p>
                  </a:txBody>
                  <a:tcPr marL="0" marR="0" marT="0" marB="0"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60" name="正方形/長方形 259"/>
          <p:cNvSpPr/>
          <p:nvPr/>
        </p:nvSpPr>
        <p:spPr>
          <a:xfrm>
            <a:off x="46946" y="1452248"/>
            <a:ext cx="5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smtClean="0">
                <a:latin typeface="メイリオ" panose="020B0604030504040204" pitchFamily="50" charset="-128"/>
                <a:ea typeface="メイリオ" panose="020B0604030504040204" pitchFamily="50" charset="-128"/>
              </a:rPr>
              <a:t>基本理念</a:t>
            </a:r>
            <a:endParaRPr kumimoji="1" lang="ja-JP" altLang="en-US" sz="900" b="1" dirty="0">
              <a:latin typeface="メイリオ" panose="020B0604030504040204" pitchFamily="50" charset="-128"/>
              <a:ea typeface="メイリオ" panose="020B0604030504040204" pitchFamily="50" charset="-128"/>
            </a:endParaRPr>
          </a:p>
        </p:txBody>
      </p:sp>
      <p:sp>
        <p:nvSpPr>
          <p:cNvPr id="262" name="正方形/長方形 261"/>
          <p:cNvSpPr/>
          <p:nvPr/>
        </p:nvSpPr>
        <p:spPr>
          <a:xfrm>
            <a:off x="1360240" y="1452248"/>
            <a:ext cx="14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smtClean="0">
                <a:latin typeface="メイリオ" panose="020B0604030504040204" pitchFamily="50" charset="-128"/>
                <a:ea typeface="メイリオ" panose="020B0604030504040204" pitchFamily="50" charset="-128"/>
              </a:rPr>
              <a:t>重点施策</a:t>
            </a:r>
            <a:endParaRPr kumimoji="1" lang="ja-JP" altLang="en-US" sz="900" b="1" dirty="0">
              <a:latin typeface="メイリオ" panose="020B0604030504040204" pitchFamily="50" charset="-128"/>
              <a:ea typeface="メイリオ" panose="020B0604030504040204" pitchFamily="50" charset="-128"/>
            </a:endParaRPr>
          </a:p>
        </p:txBody>
      </p:sp>
      <p:sp>
        <p:nvSpPr>
          <p:cNvPr id="263" name="正方形/長方形 262"/>
          <p:cNvSpPr/>
          <p:nvPr/>
        </p:nvSpPr>
        <p:spPr>
          <a:xfrm>
            <a:off x="2932494" y="1452248"/>
            <a:ext cx="4140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lnSpc>
                <a:spcPct val="150000"/>
              </a:lnSpc>
            </a:pPr>
            <a:r>
              <a:rPr kumimoji="1" lang="ja-JP" altLang="en-US" sz="900" b="1" dirty="0" smtClean="0">
                <a:solidFill>
                  <a:schemeClr val="bg1"/>
                </a:solidFill>
                <a:latin typeface="メイリオ" panose="020B0604030504040204" pitchFamily="50" charset="-128"/>
                <a:ea typeface="メイリオ" panose="020B0604030504040204" pitchFamily="50" charset="-128"/>
              </a:rPr>
              <a:t>取組</a:t>
            </a:r>
            <a:r>
              <a:rPr lang="ja-JP" altLang="en-US" sz="900" b="1" dirty="0">
                <a:solidFill>
                  <a:schemeClr val="bg1"/>
                </a:solidFill>
                <a:latin typeface="メイリオ" panose="020B0604030504040204" pitchFamily="50" charset="-128"/>
                <a:ea typeface="メイリオ" panose="020B0604030504040204" pitchFamily="50" charset="-128"/>
              </a:rPr>
              <a:t>み</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12" name="正方形/長方形 311"/>
          <p:cNvSpPr/>
          <p:nvPr/>
        </p:nvSpPr>
        <p:spPr>
          <a:xfrm>
            <a:off x="712224" y="1452248"/>
            <a:ext cx="504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318" name="正方形/長方形 317"/>
          <p:cNvSpPr/>
          <p:nvPr/>
        </p:nvSpPr>
        <p:spPr>
          <a:xfrm>
            <a:off x="1351668" y="1801230"/>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重点❶</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p>
          <a:p>
            <a:pPr marL="92075"/>
            <a:r>
              <a:rPr lang="ja-JP" altLang="en-US" sz="800" b="1" dirty="0">
                <a:solidFill>
                  <a:schemeClr val="tx1"/>
                </a:solidFill>
                <a:latin typeface="メイリオ" panose="020B0604030504040204" pitchFamily="50" charset="-128"/>
                <a:ea typeface="メイリオ" panose="020B0604030504040204" pitchFamily="50" charset="-128"/>
              </a:rPr>
              <a:t>若年層</a:t>
            </a:r>
            <a:r>
              <a:rPr kumimoji="1" lang="ja-JP" altLang="en-US" sz="800" b="1" dirty="0">
                <a:solidFill>
                  <a:schemeClr val="tx1"/>
                </a:solidFill>
                <a:latin typeface="メイリオ" panose="020B0604030504040204" pitchFamily="50" charset="-128"/>
                <a:ea typeface="メイリオ" panose="020B0604030504040204" pitchFamily="50" charset="-128"/>
              </a:rPr>
              <a:t>を対象と</a:t>
            </a:r>
            <a:r>
              <a:rPr kumimoji="1" lang="ja-JP" altLang="en-US" sz="800" b="1" dirty="0" smtClean="0">
                <a:solidFill>
                  <a:schemeClr val="tx1"/>
                </a:solidFill>
                <a:latin typeface="メイリオ" panose="020B0604030504040204" pitchFamily="50" charset="-128"/>
                <a:ea typeface="メイリオ" panose="020B0604030504040204" pitchFamily="50" charset="-128"/>
              </a:rPr>
              <a:t>した</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予防啓発の</a:t>
            </a:r>
            <a:r>
              <a:rPr kumimoji="1" lang="ja-JP" altLang="en-US" sz="800" b="1" dirty="0">
                <a:solidFill>
                  <a:schemeClr val="tx1"/>
                </a:solidFill>
                <a:latin typeface="メイリオ" panose="020B0604030504040204" pitchFamily="50" charset="-128"/>
                <a:ea typeface="メイリオ" panose="020B0604030504040204" pitchFamily="50" charset="-128"/>
              </a:rPr>
              <a:t>強化</a:t>
            </a:r>
          </a:p>
        </p:txBody>
      </p:sp>
      <p:sp>
        <p:nvSpPr>
          <p:cNvPr id="319" name="正方形/長方形 318"/>
          <p:cNvSpPr/>
          <p:nvPr/>
        </p:nvSpPr>
        <p:spPr>
          <a:xfrm>
            <a:off x="1353097" y="2473063"/>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重点❷</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p>
          <a:p>
            <a:pPr marL="92075" indent="-6350"/>
            <a:r>
              <a:rPr lang="ja-JP" altLang="en-US" sz="800" b="1" dirty="0">
                <a:solidFill>
                  <a:schemeClr val="tx1"/>
                </a:solidFill>
                <a:latin typeface="メイリオ" panose="020B0604030504040204" pitchFamily="50" charset="-128"/>
                <a:ea typeface="メイリオ" panose="020B0604030504040204" pitchFamily="50" charset="-128"/>
              </a:rPr>
              <a:t>依存症に関する正しい</a:t>
            </a:r>
            <a:r>
              <a:rPr lang="ja-JP" altLang="en-US" sz="800" b="1" dirty="0" smtClean="0">
                <a:solidFill>
                  <a:schemeClr val="tx1"/>
                </a:solidFill>
                <a:latin typeface="メイリオ" panose="020B0604030504040204" pitchFamily="50" charset="-128"/>
                <a:ea typeface="メイリオ" panose="020B0604030504040204" pitchFamily="50" charset="-128"/>
              </a:rPr>
              <a:t>知識</a:t>
            </a:r>
            <a:r>
              <a:rPr lang="en-US" altLang="ja-JP" sz="800" b="1" dirty="0">
                <a:solidFill>
                  <a:schemeClr val="tx1"/>
                </a:solidFill>
                <a:latin typeface="メイリオ" panose="020B0604030504040204" pitchFamily="50" charset="-128"/>
                <a:ea typeface="メイリオ" panose="020B0604030504040204" pitchFamily="50" charset="-128"/>
              </a:rPr>
              <a:t/>
            </a:r>
            <a:br>
              <a:rPr lang="en-US" altLang="ja-JP" sz="800" b="1" dirty="0">
                <a:solidFill>
                  <a:schemeClr val="tx1"/>
                </a:solidFill>
                <a:latin typeface="メイリオ" panose="020B0604030504040204" pitchFamily="50" charset="-128"/>
                <a:ea typeface="メイリオ" panose="020B0604030504040204" pitchFamily="50" charset="-128"/>
              </a:rPr>
            </a:br>
            <a:r>
              <a:rPr lang="ja-JP" altLang="en-US" sz="800" b="1" dirty="0" smtClean="0">
                <a:solidFill>
                  <a:schemeClr val="tx1"/>
                </a:solidFill>
                <a:latin typeface="メイリオ" panose="020B0604030504040204" pitchFamily="50" charset="-128"/>
                <a:ea typeface="メイリオ" panose="020B0604030504040204" pitchFamily="50" charset="-128"/>
              </a:rPr>
              <a:t>の</a:t>
            </a:r>
            <a:r>
              <a:rPr lang="ja-JP" altLang="en-US" sz="800" b="1" dirty="0">
                <a:solidFill>
                  <a:schemeClr val="tx1"/>
                </a:solidFill>
                <a:latin typeface="メイリオ" panose="020B0604030504040204" pitchFamily="50" charset="-128"/>
                <a:ea typeface="メイリオ" panose="020B0604030504040204" pitchFamily="50" charset="-128"/>
              </a:rPr>
              <a:t>普及と理解の促進</a:t>
            </a:r>
          </a:p>
        </p:txBody>
      </p:sp>
      <p:sp>
        <p:nvSpPr>
          <p:cNvPr id="320" name="正方形/長方形 319"/>
          <p:cNvSpPr/>
          <p:nvPr/>
        </p:nvSpPr>
        <p:spPr>
          <a:xfrm>
            <a:off x="1354526" y="3167476"/>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重点❸</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lvl="1"/>
            <a:r>
              <a:rPr kumimoji="1" lang="ja-JP" altLang="en-US" sz="800" b="1" dirty="0" smtClean="0">
                <a:solidFill>
                  <a:schemeClr val="tx1"/>
                </a:solidFill>
                <a:latin typeface="メイリオ" panose="020B0604030504040204" pitchFamily="50" charset="-128"/>
                <a:ea typeface="メイリオ" panose="020B0604030504040204" pitchFamily="50" charset="-128"/>
              </a:rPr>
              <a:t>依存症</a:t>
            </a:r>
            <a:r>
              <a:rPr kumimoji="1" lang="ja-JP" altLang="en-US" sz="800" b="1" dirty="0">
                <a:solidFill>
                  <a:schemeClr val="tx1"/>
                </a:solidFill>
                <a:latin typeface="メイリオ" panose="020B0604030504040204" pitchFamily="50" charset="-128"/>
                <a:ea typeface="メイリオ" panose="020B0604030504040204" pitchFamily="50" charset="-128"/>
              </a:rPr>
              <a:t>の本人</a:t>
            </a:r>
            <a:r>
              <a:rPr kumimoji="1" lang="ja-JP" altLang="en-US" sz="800" b="1" dirty="0" smtClean="0">
                <a:solidFill>
                  <a:schemeClr val="tx1"/>
                </a:solidFill>
                <a:latin typeface="メイリオ" panose="020B0604030504040204" pitchFamily="50" charset="-128"/>
                <a:ea typeface="メイリオ" panose="020B0604030504040204" pitchFamily="50" charset="-128"/>
              </a:rPr>
              <a:t>及びその家族等</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err="1" smtClean="0">
                <a:solidFill>
                  <a:schemeClr val="tx1"/>
                </a:solidFill>
                <a:latin typeface="メイリオ" panose="020B0604030504040204" pitchFamily="50" charset="-128"/>
                <a:ea typeface="メイリオ" panose="020B0604030504040204" pitchFamily="50" charset="-128"/>
              </a:rPr>
              <a:t>への</a:t>
            </a:r>
            <a:r>
              <a:rPr kumimoji="1" lang="ja-JP" altLang="en-US" sz="800" b="1" dirty="0" smtClean="0">
                <a:solidFill>
                  <a:schemeClr val="tx1"/>
                </a:solidFill>
                <a:latin typeface="メイリオ" panose="020B0604030504040204" pitchFamily="50" charset="-128"/>
                <a:ea typeface="メイリオ" panose="020B0604030504040204" pitchFamily="50" charset="-128"/>
              </a:rPr>
              <a:t>相談支援</a:t>
            </a:r>
            <a:r>
              <a:rPr kumimoji="1" lang="ja-JP" altLang="en-US" sz="800" b="1" dirty="0">
                <a:solidFill>
                  <a:schemeClr val="tx1"/>
                </a:solidFill>
                <a:latin typeface="メイリオ" panose="020B0604030504040204" pitchFamily="50" charset="-128"/>
                <a:ea typeface="メイリオ" panose="020B0604030504040204" pitchFamily="50" charset="-128"/>
              </a:rPr>
              <a:t>体制の充実</a:t>
            </a:r>
          </a:p>
        </p:txBody>
      </p:sp>
      <p:sp>
        <p:nvSpPr>
          <p:cNvPr id="321" name="正方形/長方形 320"/>
          <p:cNvSpPr/>
          <p:nvPr/>
        </p:nvSpPr>
        <p:spPr>
          <a:xfrm>
            <a:off x="1348810" y="4731322"/>
            <a:ext cx="1476000" cy="579376"/>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重点❺</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関係</a:t>
            </a:r>
            <a:r>
              <a:rPr kumimoji="1" lang="ja-JP" altLang="en-US" sz="800" b="1" dirty="0">
                <a:solidFill>
                  <a:schemeClr val="tx1"/>
                </a:solidFill>
                <a:latin typeface="メイリオ" panose="020B0604030504040204" pitchFamily="50" charset="-128"/>
                <a:ea typeface="メイリオ" panose="020B0604030504040204" pitchFamily="50" charset="-128"/>
              </a:rPr>
              <a:t>機関等との協働に</a:t>
            </a:r>
            <a:r>
              <a:rPr kumimoji="1" lang="ja-JP" altLang="en-US" sz="800" b="1" dirty="0" smtClean="0">
                <a:solidFill>
                  <a:schemeClr val="tx1"/>
                </a:solidFill>
                <a:latin typeface="メイリオ" panose="020B0604030504040204" pitchFamily="50" charset="-128"/>
                <a:ea typeface="メイリオ" panose="020B0604030504040204" pitchFamily="50" charset="-128"/>
              </a:rPr>
              <a:t>よる</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切れ目</a:t>
            </a:r>
            <a:r>
              <a:rPr kumimoji="1" lang="ja-JP" altLang="en-US" sz="800" b="1" dirty="0">
                <a:solidFill>
                  <a:schemeClr val="tx1"/>
                </a:solidFill>
                <a:latin typeface="メイリオ" panose="020B0604030504040204" pitchFamily="50" charset="-128"/>
                <a:ea typeface="メイリオ" panose="020B0604030504040204" pitchFamily="50" charset="-128"/>
              </a:rPr>
              <a:t>のない支援の推進</a:t>
            </a:r>
          </a:p>
        </p:txBody>
      </p:sp>
      <p:sp>
        <p:nvSpPr>
          <p:cNvPr id="322" name="正方形/長方形 321"/>
          <p:cNvSpPr/>
          <p:nvPr/>
        </p:nvSpPr>
        <p:spPr>
          <a:xfrm>
            <a:off x="1350239" y="5364770"/>
            <a:ext cx="1476000" cy="638579"/>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重点❻</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自助</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a:t>
            </a:r>
            <a:r>
              <a:rPr kumimoji="1" lang="ja-JP" altLang="en-US" sz="800" b="1" dirty="0" smtClean="0">
                <a:solidFill>
                  <a:schemeClr val="tx1"/>
                </a:solidFill>
                <a:latin typeface="メイリオ" panose="020B0604030504040204" pitchFamily="50" charset="-128"/>
                <a:ea typeface="メイリオ" panose="020B0604030504040204" pitchFamily="50" charset="-128"/>
              </a:rPr>
              <a:t>等</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の活動の</a:t>
            </a:r>
            <a:r>
              <a:rPr kumimoji="1" lang="ja-JP" altLang="en-US" sz="800" b="1" dirty="0">
                <a:solidFill>
                  <a:schemeClr val="tx1"/>
                </a:solidFill>
                <a:latin typeface="メイリオ" panose="020B0604030504040204" pitchFamily="50" charset="-128"/>
                <a:ea typeface="メイリオ" panose="020B0604030504040204" pitchFamily="50" charset="-128"/>
              </a:rPr>
              <a:t>充実</a:t>
            </a:r>
          </a:p>
        </p:txBody>
      </p:sp>
      <p:sp>
        <p:nvSpPr>
          <p:cNvPr id="323" name="正方形/長方形 322"/>
          <p:cNvSpPr/>
          <p:nvPr/>
        </p:nvSpPr>
        <p:spPr>
          <a:xfrm>
            <a:off x="1357384" y="6180377"/>
            <a:ext cx="1476000" cy="58808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重点❼</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予防</a:t>
            </a:r>
            <a:r>
              <a:rPr kumimoji="1" lang="ja-JP" altLang="en-US" sz="800" b="1" dirty="0">
                <a:solidFill>
                  <a:schemeClr val="tx1"/>
                </a:solidFill>
                <a:latin typeface="メイリオ" panose="020B0604030504040204" pitchFamily="50" charset="-128"/>
                <a:ea typeface="メイリオ" panose="020B0604030504040204" pitchFamily="50" charset="-128"/>
              </a:rPr>
              <a:t>から相談、治療</a:t>
            </a:r>
            <a:r>
              <a:rPr kumimoji="1" lang="ja-JP" altLang="en-US" sz="800" b="1" dirty="0" smtClean="0">
                <a:solidFill>
                  <a:schemeClr val="tx1"/>
                </a:solidFill>
                <a:latin typeface="メイリオ" panose="020B0604030504040204" pitchFamily="50" charset="-128"/>
                <a:ea typeface="メイリオ" panose="020B0604030504040204" pitchFamily="50" charset="-128"/>
              </a:rPr>
              <a:t>及び</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回復支援体制</a:t>
            </a:r>
            <a:r>
              <a:rPr kumimoji="1" lang="ja-JP" altLang="en-US" sz="800" b="1" dirty="0">
                <a:solidFill>
                  <a:schemeClr val="tx1"/>
                </a:solidFill>
                <a:latin typeface="メイリオ" panose="020B0604030504040204" pitchFamily="50" charset="-128"/>
                <a:ea typeface="メイリオ" panose="020B0604030504040204" pitchFamily="50" charset="-128"/>
              </a:rPr>
              <a:t>の推進</a:t>
            </a:r>
          </a:p>
        </p:txBody>
      </p:sp>
      <p:sp>
        <p:nvSpPr>
          <p:cNvPr id="324" name="正方形/長方形 323"/>
          <p:cNvSpPr/>
          <p:nvPr/>
        </p:nvSpPr>
        <p:spPr>
          <a:xfrm>
            <a:off x="1358813" y="7066570"/>
            <a:ext cx="1476000" cy="586804"/>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重点❽</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ギャンブル</a:t>
            </a:r>
            <a:r>
              <a:rPr kumimoji="1" lang="ja-JP" altLang="en-US" sz="800" b="1" dirty="0">
                <a:solidFill>
                  <a:schemeClr val="tx1"/>
                </a:solidFill>
                <a:latin typeface="メイリオ" panose="020B0604030504040204" pitchFamily="50" charset="-128"/>
                <a:ea typeface="メイリオ" panose="020B0604030504040204" pitchFamily="50" charset="-128"/>
              </a:rPr>
              <a:t>等依存症</a:t>
            </a:r>
            <a:r>
              <a:rPr kumimoji="1" lang="ja-JP" altLang="en-US" sz="800" b="1" dirty="0" smtClean="0">
                <a:solidFill>
                  <a:schemeClr val="tx1"/>
                </a:solidFill>
                <a:latin typeface="メイリオ" panose="020B0604030504040204" pitchFamily="50" charset="-128"/>
                <a:ea typeface="メイリオ" panose="020B0604030504040204" pitchFamily="50" charset="-128"/>
              </a:rPr>
              <a:t>に</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関する調査・分析の</a:t>
            </a:r>
            <a:r>
              <a:rPr kumimoji="1" lang="ja-JP" altLang="en-US" sz="800" b="1" dirty="0">
                <a:solidFill>
                  <a:schemeClr val="tx1"/>
                </a:solidFill>
                <a:latin typeface="メイリオ" panose="020B0604030504040204" pitchFamily="50" charset="-128"/>
                <a:ea typeface="メイリオ" panose="020B0604030504040204" pitchFamily="50" charset="-128"/>
              </a:rPr>
              <a:t>推進</a:t>
            </a:r>
          </a:p>
        </p:txBody>
      </p:sp>
      <p:sp>
        <p:nvSpPr>
          <p:cNvPr id="325" name="正方形/長方形 324"/>
          <p:cNvSpPr/>
          <p:nvPr/>
        </p:nvSpPr>
        <p:spPr>
          <a:xfrm>
            <a:off x="1360240" y="7897898"/>
            <a:ext cx="1476000" cy="567921"/>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重点❾</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相談支援等を担う</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人材</a:t>
            </a:r>
            <a:r>
              <a:rPr kumimoji="1" lang="ja-JP" altLang="en-US" sz="800" b="1" dirty="0">
                <a:solidFill>
                  <a:schemeClr val="tx1"/>
                </a:solidFill>
                <a:latin typeface="メイリオ" panose="020B0604030504040204" pitchFamily="50" charset="-128"/>
                <a:ea typeface="メイリオ" panose="020B0604030504040204" pitchFamily="50" charset="-128"/>
              </a:rPr>
              <a:t>の養成</a:t>
            </a:r>
          </a:p>
        </p:txBody>
      </p:sp>
      <p:sp>
        <p:nvSpPr>
          <p:cNvPr id="326" name="正方形/長方形 325"/>
          <p:cNvSpPr/>
          <p:nvPr/>
        </p:nvSpPr>
        <p:spPr>
          <a:xfrm>
            <a:off x="1355955" y="400032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重点❹</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治療可能な医療機関の</a:t>
            </a:r>
            <a:r>
              <a:rPr kumimoji="1" lang="ja-JP" altLang="en-US" sz="800" b="1" dirty="0" smtClean="0">
                <a:solidFill>
                  <a:schemeClr val="tx1"/>
                </a:solidFill>
                <a:latin typeface="メイリオ" panose="020B0604030504040204" pitchFamily="50" charset="-128"/>
                <a:ea typeface="メイリオ" panose="020B0604030504040204" pitchFamily="50" charset="-128"/>
              </a:rPr>
              <a:t>拡充</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と治療</a:t>
            </a:r>
            <a:r>
              <a:rPr kumimoji="1" lang="ja-JP" altLang="en-US" sz="800" b="1" dirty="0">
                <a:solidFill>
                  <a:schemeClr val="tx1"/>
                </a:solidFill>
                <a:latin typeface="メイリオ" panose="020B0604030504040204" pitchFamily="50" charset="-128"/>
                <a:ea typeface="メイリオ" panose="020B0604030504040204" pitchFamily="50" charset="-128"/>
              </a:rPr>
              <a:t>体制の構築</a:t>
            </a:r>
          </a:p>
        </p:txBody>
      </p:sp>
      <p:grpSp>
        <p:nvGrpSpPr>
          <p:cNvPr id="110" name="グループ化 109"/>
          <p:cNvGrpSpPr/>
          <p:nvPr/>
        </p:nvGrpSpPr>
        <p:grpSpPr>
          <a:xfrm>
            <a:off x="727325" y="1761944"/>
            <a:ext cx="468000" cy="1247955"/>
            <a:chOff x="712168" y="1632247"/>
            <a:chExt cx="576064" cy="1347737"/>
          </a:xfrm>
        </p:grpSpPr>
        <p:sp>
          <p:nvSpPr>
            <p:cNvPr id="313" name="正方形/長方形 312"/>
            <p:cNvSpPr/>
            <p:nvPr/>
          </p:nvSpPr>
          <p:spPr>
            <a:xfrm>
              <a:off x="712168" y="1632247"/>
              <a:ext cx="576064" cy="134773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7" name="正方形/長方形 326"/>
            <p:cNvSpPr/>
            <p:nvPr/>
          </p:nvSpPr>
          <p:spPr>
            <a:xfrm>
              <a:off x="1072208" y="1704256"/>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5" name="グループ化 334"/>
          <p:cNvGrpSpPr/>
          <p:nvPr/>
        </p:nvGrpSpPr>
        <p:grpSpPr>
          <a:xfrm>
            <a:off x="727325" y="3044849"/>
            <a:ext cx="468000" cy="790550"/>
            <a:chOff x="712168" y="2990423"/>
            <a:chExt cx="576064" cy="847681"/>
          </a:xfrm>
        </p:grpSpPr>
        <p:sp>
          <p:nvSpPr>
            <p:cNvPr id="314" name="正方形/長方形 313"/>
            <p:cNvSpPr/>
            <p:nvPr/>
          </p:nvSpPr>
          <p:spPr>
            <a:xfrm>
              <a:off x="712168" y="2993800"/>
              <a:ext cx="576064" cy="8443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相談</a:t>
              </a:r>
              <a:r>
                <a:rPr kumimoji="1" lang="ja-JP" altLang="en-US" sz="900" b="1" dirty="0">
                  <a:solidFill>
                    <a:schemeClr val="bg1"/>
                  </a:solidFill>
                  <a:latin typeface="メイリオ" panose="020B0604030504040204" pitchFamily="50" charset="-128"/>
                  <a:ea typeface="メイリオ" panose="020B0604030504040204" pitchFamily="50" charset="-128"/>
                </a:rPr>
                <a:t>支援</a:t>
              </a:r>
              <a:r>
                <a:rPr kumimoji="1" lang="ja-JP" altLang="en-US" sz="900" b="1" dirty="0" smtClean="0">
                  <a:solidFill>
                    <a:schemeClr val="bg1"/>
                  </a:solidFill>
                  <a:latin typeface="メイリオ" panose="020B0604030504040204" pitchFamily="50" charset="-128"/>
                  <a:ea typeface="メイリオ" panose="020B0604030504040204" pitchFamily="50" charset="-128"/>
                </a:rPr>
                <a:t>体制</a:t>
              </a:r>
              <a:r>
                <a:rPr kumimoji="1" lang="en-US" altLang="ja-JP" sz="900" b="1" dirty="0" smtClean="0">
                  <a:solidFill>
                    <a:schemeClr val="bg1"/>
                  </a:solidFill>
                  <a:latin typeface="メイリオ" panose="020B0604030504040204" pitchFamily="50" charset="-128"/>
                  <a:ea typeface="メイリオ" panose="020B0604030504040204" pitchFamily="50" charset="-128"/>
                </a:rPr>
                <a:t/>
              </a:r>
              <a:br>
                <a:rPr kumimoji="1" lang="en-US" altLang="ja-JP" sz="900" b="1" dirty="0" smtClean="0">
                  <a:solidFill>
                    <a:schemeClr val="bg1"/>
                  </a:solidFill>
                  <a:latin typeface="メイリオ" panose="020B0604030504040204" pitchFamily="50" charset="-128"/>
                  <a:ea typeface="メイリオ" panose="020B0604030504040204" pitchFamily="50" charset="-128"/>
                </a:rPr>
              </a:br>
              <a:r>
                <a:rPr kumimoji="1" lang="ja-JP" altLang="en-US" sz="900" b="1" dirty="0" smtClean="0">
                  <a:solidFill>
                    <a:schemeClr val="bg1"/>
                  </a:solidFill>
                  <a:latin typeface="メイリオ" panose="020B0604030504040204" pitchFamily="50" charset="-128"/>
                  <a:ea typeface="メイリオ" panose="020B0604030504040204" pitchFamily="50" charset="-128"/>
                </a:rPr>
                <a:t>の強化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8" name="正方形/長方形 327"/>
            <p:cNvSpPr/>
            <p:nvPr/>
          </p:nvSpPr>
          <p:spPr>
            <a:xfrm>
              <a:off x="1079622" y="2990423"/>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6" name="グループ化 335"/>
          <p:cNvGrpSpPr/>
          <p:nvPr/>
        </p:nvGrpSpPr>
        <p:grpSpPr>
          <a:xfrm>
            <a:off x="727325" y="3870834"/>
            <a:ext cx="468000" cy="836672"/>
            <a:chOff x="712168" y="3967923"/>
            <a:chExt cx="576064" cy="936104"/>
          </a:xfrm>
        </p:grpSpPr>
        <p:sp>
          <p:nvSpPr>
            <p:cNvPr id="315" name="正方形/長方形 314"/>
            <p:cNvSpPr/>
            <p:nvPr/>
          </p:nvSpPr>
          <p:spPr>
            <a:xfrm>
              <a:off x="712168" y="3967923"/>
              <a:ext cx="576064" cy="9361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9" name="正方形/長方形 328"/>
            <p:cNvSpPr/>
            <p:nvPr/>
          </p:nvSpPr>
          <p:spPr>
            <a:xfrm>
              <a:off x="1072208" y="4008512"/>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8" name="グループ化 337"/>
          <p:cNvGrpSpPr/>
          <p:nvPr/>
        </p:nvGrpSpPr>
        <p:grpSpPr>
          <a:xfrm>
            <a:off x="727325" y="6019799"/>
            <a:ext cx="468000" cy="894707"/>
            <a:chOff x="712168" y="6466578"/>
            <a:chExt cx="576064" cy="966191"/>
          </a:xfrm>
        </p:grpSpPr>
        <p:sp>
          <p:nvSpPr>
            <p:cNvPr id="265" name="正方形/長方形 264"/>
            <p:cNvSpPr/>
            <p:nvPr/>
          </p:nvSpPr>
          <p:spPr>
            <a:xfrm>
              <a:off x="712168" y="6466578"/>
              <a:ext cx="576064" cy="966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smtClean="0">
                  <a:solidFill>
                    <a:schemeClr val="bg1"/>
                  </a:solidFill>
                  <a:latin typeface="メイリオ" panose="020B0604030504040204" pitchFamily="50" charset="-128"/>
                  <a:ea typeface="メイリオ" panose="020B0604030504040204" pitchFamily="50" charset="-128"/>
                </a:rPr>
                <a:t>　大阪</a:t>
              </a:r>
              <a:r>
                <a:rPr kumimoji="1" lang="ja-JP" altLang="en-US" sz="900" b="1" dirty="0">
                  <a:solidFill>
                    <a:schemeClr val="bg1"/>
                  </a:solidFill>
                  <a:latin typeface="メイリオ" panose="020B0604030504040204" pitchFamily="50" charset="-128"/>
                  <a:ea typeface="メイリオ" panose="020B0604030504040204" pitchFamily="50" charset="-128"/>
                </a:rPr>
                <a:t>独自</a:t>
              </a:r>
              <a:r>
                <a:rPr kumimoji="1" lang="ja-JP" altLang="en-US" sz="900" b="1" dirty="0" smtClean="0">
                  <a:solidFill>
                    <a:schemeClr val="bg1"/>
                  </a:solidFill>
                  <a:latin typeface="メイリオ" panose="020B0604030504040204" pitchFamily="50" charset="-128"/>
                  <a:ea typeface="メイリオ" panose="020B0604030504040204" pitchFamily="50" charset="-128"/>
                </a:rPr>
                <a:t>の支援体制の推進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0" name="正方形/長方形 329"/>
            <p:cNvSpPr/>
            <p:nvPr/>
          </p:nvSpPr>
          <p:spPr>
            <a:xfrm>
              <a:off x="1072208" y="6481471"/>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Ⅴ</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9" name="グループ化 338"/>
          <p:cNvGrpSpPr/>
          <p:nvPr/>
        </p:nvGrpSpPr>
        <p:grpSpPr>
          <a:xfrm>
            <a:off x="727325" y="6954147"/>
            <a:ext cx="468000" cy="763568"/>
            <a:chOff x="712168" y="7663095"/>
            <a:chExt cx="576064" cy="867618"/>
          </a:xfrm>
        </p:grpSpPr>
        <p:sp>
          <p:nvSpPr>
            <p:cNvPr id="284" name="正方形/長方形 283"/>
            <p:cNvSpPr/>
            <p:nvPr/>
          </p:nvSpPr>
          <p:spPr>
            <a:xfrm>
              <a:off x="712168" y="7663095"/>
              <a:ext cx="576064" cy="86761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smtClean="0">
                  <a:solidFill>
                    <a:schemeClr val="bg1"/>
                  </a:solidFill>
                  <a:latin typeface="メイリオ" panose="020B0604030504040204" pitchFamily="50" charset="-128"/>
                  <a:ea typeface="メイリオ" panose="020B0604030504040204" pitchFamily="50" charset="-128"/>
                </a:rPr>
                <a:t>　調査</a:t>
              </a:r>
              <a:r>
                <a:rPr kumimoji="1" lang="ja-JP" altLang="en-US" sz="900" b="1" dirty="0" smtClean="0">
                  <a:solidFill>
                    <a:schemeClr val="bg1"/>
                  </a:solidFill>
                  <a:latin typeface="メイリオ" panose="020B0604030504040204" pitchFamily="50" charset="-128"/>
                  <a:ea typeface="メイリオ" panose="020B0604030504040204" pitchFamily="50" charset="-128"/>
                </a:rPr>
                <a:t>・分析の推進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1" name="正方形/長方形 330"/>
            <p:cNvSpPr/>
            <p:nvPr/>
          </p:nvSpPr>
          <p:spPr>
            <a:xfrm>
              <a:off x="1072208" y="768092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Ⅵ</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7" name="グループ化 336"/>
          <p:cNvGrpSpPr/>
          <p:nvPr/>
        </p:nvGrpSpPr>
        <p:grpSpPr>
          <a:xfrm>
            <a:off x="725420" y="4741435"/>
            <a:ext cx="468000" cy="1255506"/>
            <a:chOff x="712168" y="4902642"/>
            <a:chExt cx="554719" cy="1236891"/>
          </a:xfrm>
        </p:grpSpPr>
        <p:sp>
          <p:nvSpPr>
            <p:cNvPr id="264" name="正方形/長方形 263"/>
            <p:cNvSpPr/>
            <p:nvPr/>
          </p:nvSpPr>
          <p:spPr>
            <a:xfrm>
              <a:off x="712168" y="4902642"/>
              <a:ext cx="554719" cy="12368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a:t>
              </a:r>
              <a:r>
                <a:rPr kumimoji="1" lang="ja-JP" altLang="en-US" sz="900" b="1" dirty="0" smtClean="0">
                  <a:solidFill>
                    <a:schemeClr val="bg1"/>
                  </a:solidFill>
                  <a:latin typeface="メイリオ" panose="020B0604030504040204" pitchFamily="50" charset="-128"/>
                  <a:ea typeface="メイリオ" panose="020B0604030504040204" pitchFamily="50" charset="-128"/>
                </a:rPr>
                <a:t>ない回復</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支援体制の強化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2" name="正方形/長方形 331"/>
            <p:cNvSpPr/>
            <p:nvPr/>
          </p:nvSpPr>
          <p:spPr>
            <a:xfrm>
              <a:off x="1087301" y="4943371"/>
              <a:ext cx="144001"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40" name="グループ化 339"/>
          <p:cNvGrpSpPr/>
          <p:nvPr/>
        </p:nvGrpSpPr>
        <p:grpSpPr>
          <a:xfrm>
            <a:off x="727325" y="7742117"/>
            <a:ext cx="468000" cy="746009"/>
            <a:chOff x="712168" y="8761040"/>
            <a:chExt cx="576064" cy="840160"/>
          </a:xfrm>
        </p:grpSpPr>
        <p:sp>
          <p:nvSpPr>
            <p:cNvPr id="285" name="正方形/長方形 284"/>
            <p:cNvSpPr/>
            <p:nvPr/>
          </p:nvSpPr>
          <p:spPr>
            <a:xfrm>
              <a:off x="712168" y="8761040"/>
              <a:ext cx="576064" cy="84016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tIns="7200" rIns="7200" bIns="14400" rtlCol="0" anchor="b"/>
            <a:lstStyle/>
            <a:p>
              <a:pPr algn="ctr"/>
              <a:r>
                <a:rPr kumimoji="1" lang="ja-JP" altLang="en-US" sz="900" b="1" smtClean="0">
                  <a:solidFill>
                    <a:schemeClr val="bg1"/>
                  </a:solidFill>
                  <a:latin typeface="メイリオ" panose="020B0604030504040204" pitchFamily="50" charset="-128"/>
                  <a:ea typeface="メイリオ" panose="020B0604030504040204" pitchFamily="50" charset="-128"/>
                </a:rPr>
                <a:t>　人材</a:t>
              </a:r>
              <a:r>
                <a:rPr kumimoji="1" lang="ja-JP" altLang="en-US" sz="900" b="1" dirty="0">
                  <a:solidFill>
                    <a:schemeClr val="bg1"/>
                  </a:solidFill>
                  <a:latin typeface="メイリオ" panose="020B0604030504040204" pitchFamily="50" charset="-128"/>
                  <a:ea typeface="メイリオ" panose="020B0604030504040204" pitchFamily="50" charset="-128"/>
                </a:rPr>
                <a:t>の養成</a:t>
              </a:r>
            </a:p>
          </p:txBody>
        </p:sp>
        <p:sp>
          <p:nvSpPr>
            <p:cNvPr id="333" name="正方形/長方形 332"/>
            <p:cNvSpPr/>
            <p:nvPr/>
          </p:nvSpPr>
          <p:spPr>
            <a:xfrm>
              <a:off x="1072208" y="8833048"/>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Ⅶ</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sp>
        <p:nvSpPr>
          <p:cNvPr id="261" name="正方形/長方形 260"/>
          <p:cNvSpPr/>
          <p:nvPr/>
        </p:nvSpPr>
        <p:spPr>
          <a:xfrm>
            <a:off x="72008" y="1758174"/>
            <a:ext cx="540000" cy="6720800"/>
          </a:xfrm>
          <a:prstGeom prst="rect">
            <a:avLst/>
          </a:prstGeom>
          <a:solidFill>
            <a:srgbClr val="002060"/>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lang="ja-JP" altLang="en-US" sz="900" b="1" dirty="0" smtClean="0">
                <a:solidFill>
                  <a:schemeClr val="bg1"/>
                </a:solidFill>
                <a:latin typeface="メイリオ" panose="020B0604030504040204" pitchFamily="50" charset="-128"/>
                <a:ea typeface="メイリオ" panose="020B0604030504040204" pitchFamily="50" charset="-128"/>
              </a:rPr>
              <a:t>アルコール、薬物等に対する依存に</a:t>
            </a:r>
            <a:r>
              <a:rPr lang="ja-JP" altLang="en-US" sz="900" b="1" smtClean="0">
                <a:solidFill>
                  <a:schemeClr val="bg1"/>
                </a:solidFill>
                <a:latin typeface="メイリオ" panose="020B0604030504040204" pitchFamily="50" charset="-128"/>
                <a:ea typeface="メイリオ" panose="020B0604030504040204" pitchFamily="50" charset="-128"/>
              </a:rPr>
              <a:t>関する施策と</a:t>
            </a:r>
            <a:r>
              <a:rPr lang="ja-JP" altLang="en-US" sz="900" b="1" dirty="0" smtClean="0">
                <a:solidFill>
                  <a:schemeClr val="bg1"/>
                </a:solidFill>
                <a:latin typeface="メイリオ" panose="020B0604030504040204" pitchFamily="50" charset="-128"/>
                <a:ea typeface="メイリオ" panose="020B0604030504040204" pitchFamily="50" charset="-128"/>
              </a:rPr>
              <a:t>の有機的な連携を図りつつ、防止及び回復に必要な対策を講ずるとともに、</a:t>
            </a:r>
            <a:endParaRPr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900" b="1" dirty="0" smtClean="0">
                <a:solidFill>
                  <a:schemeClr val="bg1"/>
                </a:solidFill>
                <a:latin typeface="メイリオ" panose="020B0604030504040204" pitchFamily="50" charset="-128"/>
                <a:ea typeface="メイリオ" panose="020B0604030504040204" pitchFamily="50" charset="-128"/>
              </a:rPr>
              <a:t>ギャンブル</a:t>
            </a:r>
            <a:r>
              <a:rPr lang="ja-JP" altLang="en-US" sz="900" b="1" dirty="0">
                <a:solidFill>
                  <a:schemeClr val="bg1"/>
                </a:solidFill>
                <a:latin typeface="メイリオ" panose="020B0604030504040204" pitchFamily="50" charset="-128"/>
                <a:ea typeface="メイリオ" panose="020B0604030504040204" pitchFamily="50" charset="-128"/>
              </a:rPr>
              <a:t>等依存症の</a:t>
            </a:r>
            <a:r>
              <a:rPr lang="ja-JP" altLang="en-US" sz="900" b="1" dirty="0" smtClean="0">
                <a:solidFill>
                  <a:schemeClr val="bg1"/>
                </a:solidFill>
                <a:latin typeface="メイリオ" panose="020B0604030504040204" pitchFamily="50" charset="-128"/>
                <a:ea typeface="メイリオ" panose="020B0604030504040204" pitchFamily="50" charset="-128"/>
              </a:rPr>
              <a:t>本人及びその家族</a:t>
            </a:r>
            <a:r>
              <a:rPr lang="ja-JP" altLang="en-US" sz="900" b="1" dirty="0">
                <a:solidFill>
                  <a:schemeClr val="bg1"/>
                </a:solidFill>
                <a:latin typeface="メイリオ" panose="020B0604030504040204" pitchFamily="50" charset="-128"/>
                <a:ea typeface="メイリオ" panose="020B0604030504040204" pitchFamily="50" charset="-128"/>
              </a:rPr>
              <a:t>等が日常生活及び社会生活を円滑に営むことができるように支援</a:t>
            </a:r>
            <a:r>
              <a:rPr lang="ja-JP" altLang="en-US" sz="900" b="1" dirty="0" smtClean="0">
                <a:solidFill>
                  <a:schemeClr val="bg1"/>
                </a:solidFill>
                <a:latin typeface="メイリオ" panose="020B0604030504040204" pitchFamily="50" charset="-128"/>
                <a:ea typeface="メイリオ" panose="020B0604030504040204" pitchFamily="50" charset="-128"/>
              </a:rPr>
              <a:t>する</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486" name="正方形/長方形 485"/>
          <p:cNvSpPr/>
          <p:nvPr/>
        </p:nvSpPr>
        <p:spPr>
          <a:xfrm>
            <a:off x="2938311" y="1801231"/>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0" name="正方形/長方形 479"/>
          <p:cNvSpPr/>
          <p:nvPr/>
        </p:nvSpPr>
        <p:spPr>
          <a:xfrm>
            <a:off x="2941364" y="2472672"/>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5" name="正方形/長方形 484"/>
          <p:cNvSpPr/>
          <p:nvPr/>
        </p:nvSpPr>
        <p:spPr>
          <a:xfrm>
            <a:off x="3016424" y="2513626"/>
            <a:ext cx="46805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府民への普及啓発</a:t>
            </a:r>
            <a:endParaRPr lang="ja-JP" altLang="en-US" sz="900" b="1" u="sng"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多様</a:t>
            </a:r>
            <a:r>
              <a:rPr lang="ja-JP" altLang="en-US" sz="900" b="1" u="sng" dirty="0">
                <a:solidFill>
                  <a:schemeClr val="tx1"/>
                </a:solidFill>
                <a:latin typeface="メイリオ" panose="020B0604030504040204" pitchFamily="50" charset="-128"/>
                <a:ea typeface="メイリオ" panose="020B0604030504040204" pitchFamily="50" charset="-128"/>
              </a:rPr>
              <a:t>な関係機関と連携</a:t>
            </a:r>
            <a:r>
              <a:rPr lang="ja-JP" altLang="en-US" sz="900" b="1" u="sng" dirty="0" smtClean="0">
                <a:solidFill>
                  <a:schemeClr val="tx1"/>
                </a:solidFill>
                <a:latin typeface="メイリオ" panose="020B0604030504040204" pitchFamily="50" charset="-128"/>
                <a:ea typeface="メイリオ" panose="020B0604030504040204" pitchFamily="50" charset="-128"/>
              </a:rPr>
              <a:t>した啓発月間</a:t>
            </a:r>
            <a:r>
              <a:rPr lang="ja-JP" altLang="en-US" sz="900" b="1" u="sng" dirty="0">
                <a:solidFill>
                  <a:schemeClr val="tx1"/>
                </a:solidFill>
                <a:latin typeface="メイリオ" panose="020B0604030504040204" pitchFamily="50" charset="-128"/>
                <a:ea typeface="メイリオ" panose="020B0604030504040204" pitchFamily="50" charset="-128"/>
              </a:rPr>
              <a:t>における普及</a:t>
            </a:r>
            <a:r>
              <a:rPr lang="ja-JP" altLang="en-US" sz="900" b="1" u="sng" dirty="0" smtClean="0">
                <a:solidFill>
                  <a:schemeClr val="tx1"/>
                </a:solidFill>
                <a:latin typeface="メイリオ" panose="020B0604030504040204" pitchFamily="50" charset="-128"/>
                <a:ea typeface="メイリオ" panose="020B0604030504040204" pitchFamily="50" charset="-128"/>
              </a:rPr>
              <a:t>啓発</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sp>
        <p:nvSpPr>
          <p:cNvPr id="474" name="正方形/長方形 473"/>
          <p:cNvSpPr/>
          <p:nvPr/>
        </p:nvSpPr>
        <p:spPr>
          <a:xfrm>
            <a:off x="2944416" y="3154518"/>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9" name="正方形/長方形 478"/>
          <p:cNvSpPr/>
          <p:nvPr/>
        </p:nvSpPr>
        <p:spPr>
          <a:xfrm>
            <a:off x="3016424" y="3144416"/>
            <a:ext cx="4712800" cy="552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相談</a:t>
            </a:r>
            <a:r>
              <a:rPr lang="ja-JP" altLang="en-US" sz="900" b="1" u="sng" dirty="0">
                <a:solidFill>
                  <a:schemeClr val="tx1"/>
                </a:solidFill>
                <a:latin typeface="メイリオ" panose="020B0604030504040204" pitchFamily="50" charset="-128"/>
                <a:ea typeface="メイリオ" panose="020B0604030504040204" pitchFamily="50" charset="-128"/>
              </a:rPr>
              <a:t>窓口</a:t>
            </a:r>
            <a:r>
              <a:rPr lang="ja-JP" altLang="en-US" sz="900" b="1" u="sng">
                <a:solidFill>
                  <a:schemeClr val="tx1"/>
                </a:solidFill>
                <a:latin typeface="メイリオ" panose="020B0604030504040204" pitchFamily="50" charset="-128"/>
                <a:ea typeface="メイリオ" panose="020B0604030504040204" pitchFamily="50" charset="-128"/>
              </a:rPr>
              <a:t>の</a:t>
            </a:r>
            <a:r>
              <a:rPr lang="ja-JP" altLang="en-US" sz="900" b="1" u="sng" smtClean="0">
                <a:solidFill>
                  <a:schemeClr val="tx1"/>
                </a:solidFill>
                <a:latin typeface="メイリオ" panose="020B0604030504040204" pitchFamily="50" charset="-128"/>
                <a:ea typeface="メイリオ" panose="020B0604030504040204" pitchFamily="50" charset="-128"/>
              </a:rPr>
              <a:t>整備</a:t>
            </a:r>
            <a:r>
              <a:rPr lang="ja-JP" altLang="en-US" sz="900" b="1" smtClean="0">
                <a:solidFill>
                  <a:schemeClr val="tx1"/>
                </a:solidFill>
                <a:latin typeface="メイリオ" panose="020B0604030504040204" pitchFamily="50" charset="-128"/>
                <a:ea typeface="メイリオ" panose="020B0604030504040204" pitchFamily="50" charset="-128"/>
              </a:rPr>
              <a:t>　　　</a:t>
            </a:r>
            <a:r>
              <a:rPr lang="ja-JP" altLang="en-US" sz="900" smtClean="0">
                <a:solidFill>
                  <a:schemeClr val="tx1"/>
                </a:solidFill>
                <a:latin typeface="メイリオ" panose="020B0604030504040204" pitchFamily="50" charset="-128"/>
                <a:ea typeface="メイリオ" panose="020B0604030504040204" pitchFamily="50" charset="-128"/>
              </a:rPr>
              <a:t>　　</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本人</a:t>
            </a:r>
            <a:r>
              <a:rPr lang="ja-JP" altLang="en-US" sz="900" dirty="0">
                <a:solidFill>
                  <a:schemeClr val="tx1"/>
                </a:solidFill>
                <a:latin typeface="メイリオ" panose="020B0604030504040204" pitchFamily="50" charset="-128"/>
                <a:ea typeface="メイリオ" panose="020B0604030504040204" pitchFamily="50" charset="-128"/>
              </a:rPr>
              <a:t>及び家族等への相談支援の充実</a:t>
            </a: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回復</a:t>
            </a:r>
            <a:r>
              <a:rPr lang="ja-JP" altLang="en-US" sz="900" dirty="0">
                <a:solidFill>
                  <a:schemeClr val="tx1"/>
                </a:solidFill>
                <a:latin typeface="メイリオ" panose="020B0604030504040204" pitchFamily="50" charset="-128"/>
                <a:ea typeface="メイリオ" panose="020B0604030504040204" pitchFamily="50" charset="-128"/>
              </a:rPr>
              <a:t>支援の充実</a:t>
            </a:r>
          </a:p>
        </p:txBody>
      </p:sp>
      <p:sp>
        <p:nvSpPr>
          <p:cNvPr id="468" name="正方形/長方形 467"/>
          <p:cNvSpPr/>
          <p:nvPr/>
        </p:nvSpPr>
        <p:spPr>
          <a:xfrm>
            <a:off x="2929152" y="3991975"/>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2" name="正方形/長方形 461"/>
          <p:cNvSpPr/>
          <p:nvPr/>
        </p:nvSpPr>
        <p:spPr>
          <a:xfrm>
            <a:off x="2935258" y="4728592"/>
            <a:ext cx="4140000" cy="57937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7" name="正方形/長方形 466"/>
          <p:cNvSpPr/>
          <p:nvPr/>
        </p:nvSpPr>
        <p:spPr>
          <a:xfrm>
            <a:off x="3016424" y="4872608"/>
            <a:ext cx="461586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ネットワーク</a:t>
            </a:r>
            <a:r>
              <a:rPr lang="ja-JP" altLang="en-US" sz="900" b="1" u="sng">
                <a:solidFill>
                  <a:schemeClr val="tx1"/>
                </a:solidFill>
                <a:latin typeface="メイリオ" panose="020B0604030504040204" pitchFamily="50" charset="-128"/>
                <a:ea typeface="メイリオ" panose="020B0604030504040204" pitchFamily="50" charset="-128"/>
              </a:rPr>
              <a:t>の</a:t>
            </a:r>
            <a:r>
              <a:rPr lang="ja-JP" altLang="en-US" sz="900" b="1" u="sng" smtClean="0">
                <a:solidFill>
                  <a:schemeClr val="tx1"/>
                </a:solidFill>
                <a:latin typeface="メイリオ" panose="020B0604030504040204" pitchFamily="50" charset="-128"/>
                <a:ea typeface="メイリオ" panose="020B0604030504040204" pitchFamily="50" charset="-128"/>
              </a:rPr>
              <a:t>強化</a:t>
            </a:r>
            <a:r>
              <a:rPr lang="ja-JP" altLang="en-US" sz="900" b="1" smtClean="0">
                <a:solidFill>
                  <a:schemeClr val="tx1"/>
                </a:solidFill>
                <a:latin typeface="メイリオ" panose="020B0604030504040204" pitchFamily="50" charset="-128"/>
                <a:ea typeface="メイリオ" panose="020B0604030504040204" pitchFamily="50" charset="-128"/>
              </a:rPr>
              <a:t>　　　　　</a:t>
            </a:r>
            <a:endParaRPr lang="en-US" altLang="ja-JP" sz="900" b="1"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円滑</a:t>
            </a:r>
            <a:r>
              <a:rPr lang="ja-JP" altLang="en-US" sz="900" b="1" u="sng" dirty="0">
                <a:solidFill>
                  <a:schemeClr val="tx1"/>
                </a:solidFill>
                <a:latin typeface="メイリオ" panose="020B0604030504040204" pitchFamily="50" charset="-128"/>
                <a:ea typeface="メイリオ" panose="020B0604030504040204" pitchFamily="50" charset="-128"/>
              </a:rPr>
              <a:t>な連携支援の</a:t>
            </a:r>
            <a:r>
              <a:rPr lang="ja-JP" altLang="en-US" sz="900" b="1" u="sng" dirty="0" smtClean="0">
                <a:solidFill>
                  <a:schemeClr val="tx1"/>
                </a:solidFill>
                <a:latin typeface="メイリオ" panose="020B0604030504040204" pitchFamily="50" charset="-128"/>
                <a:ea typeface="メイリオ" panose="020B0604030504040204" pitchFamily="50" charset="-128"/>
              </a:rPr>
              <a:t>実施</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sp>
        <p:nvSpPr>
          <p:cNvPr id="456" name="正方形/長方形 455"/>
          <p:cNvSpPr/>
          <p:nvPr/>
        </p:nvSpPr>
        <p:spPr>
          <a:xfrm>
            <a:off x="2926099" y="5364480"/>
            <a:ext cx="4140000" cy="638579"/>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1" name="正方形/長方形 460"/>
          <p:cNvSpPr/>
          <p:nvPr/>
        </p:nvSpPr>
        <p:spPr>
          <a:xfrm>
            <a:off x="3016424" y="5532492"/>
            <a:ext cx="377986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自助</a:t>
            </a:r>
            <a:r>
              <a:rPr lang="ja-JP" altLang="en-US" sz="900" b="1" u="sng" dirty="0">
                <a:solidFill>
                  <a:schemeClr val="tx1"/>
                </a:solidFill>
                <a:latin typeface="メイリオ" panose="020B0604030504040204" pitchFamily="50" charset="-128"/>
                <a:ea typeface="メイリオ" panose="020B0604030504040204" pitchFamily="50" charset="-128"/>
              </a:rPr>
              <a:t>グループ・民間団体等が行う活動への</a:t>
            </a:r>
            <a:r>
              <a:rPr lang="ja-JP" altLang="en-US" sz="900" b="1" u="sng" dirty="0" smtClean="0">
                <a:solidFill>
                  <a:schemeClr val="tx1"/>
                </a:solidFill>
                <a:latin typeface="メイリオ" panose="020B0604030504040204" pitchFamily="50" charset="-128"/>
                <a:ea typeface="メイリオ" panose="020B0604030504040204" pitchFamily="50" charset="-128"/>
              </a:rPr>
              <a:t>支援</a:t>
            </a:r>
            <a:endParaRPr lang="ja-JP" altLang="en-US" sz="900" b="1" u="sng"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自助</a:t>
            </a:r>
            <a:r>
              <a:rPr lang="ja-JP" altLang="en-US" sz="900" dirty="0">
                <a:solidFill>
                  <a:schemeClr val="tx1"/>
                </a:solidFill>
                <a:latin typeface="メイリオ" panose="020B0604030504040204" pitchFamily="50" charset="-128"/>
                <a:ea typeface="メイリオ" panose="020B0604030504040204" pitchFamily="50" charset="-128"/>
              </a:rPr>
              <a:t>グループ・民間団体等との</a:t>
            </a:r>
            <a:r>
              <a:rPr lang="ja-JP" altLang="en-US" sz="900" dirty="0" smtClean="0">
                <a:solidFill>
                  <a:schemeClr val="tx1"/>
                </a:solidFill>
                <a:latin typeface="メイリオ" panose="020B0604030504040204" pitchFamily="50" charset="-128"/>
                <a:ea typeface="メイリオ" panose="020B0604030504040204" pitchFamily="50" charset="-128"/>
              </a:rPr>
              <a:t>協働</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450" name="正方形/長方形 449"/>
          <p:cNvSpPr/>
          <p:nvPr/>
        </p:nvSpPr>
        <p:spPr>
          <a:xfrm>
            <a:off x="2919993" y="6178472"/>
            <a:ext cx="4140000" cy="588087"/>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5" name="正方形/長方形 454"/>
          <p:cNvSpPr/>
          <p:nvPr/>
        </p:nvSpPr>
        <p:spPr>
          <a:xfrm>
            <a:off x="3016424" y="6312768"/>
            <a:ext cx="46085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en-US" altLang="ja-JP" sz="900" dirty="0" smtClean="0">
                <a:solidFill>
                  <a:schemeClr val="tx1"/>
                </a:solidFill>
                <a:latin typeface="メイリオ" panose="020B0604030504040204" pitchFamily="50" charset="-128"/>
                <a:ea typeface="メイリオ" panose="020B0604030504040204" pitchFamily="50" charset="-128"/>
              </a:rPr>
              <a:t>OATIS</a:t>
            </a:r>
            <a:r>
              <a:rPr lang="ja-JP" altLang="en-US" sz="900" dirty="0">
                <a:solidFill>
                  <a:schemeClr val="tx1"/>
                </a:solidFill>
                <a:latin typeface="メイリオ" panose="020B0604030504040204" pitchFamily="50" charset="-128"/>
                <a:ea typeface="メイリオ" panose="020B0604030504040204" pitchFamily="50" charset="-128"/>
              </a:rPr>
              <a:t>による取組みの</a:t>
            </a:r>
            <a:r>
              <a:rPr lang="ja-JP" altLang="en-US" sz="900" dirty="0" smtClean="0">
                <a:solidFill>
                  <a:schemeClr val="tx1"/>
                </a:solidFill>
                <a:latin typeface="メイリオ" panose="020B0604030504040204" pitchFamily="50" charset="-128"/>
                <a:ea typeface="メイリオ" panose="020B0604030504040204" pitchFamily="50" charset="-128"/>
              </a:rPr>
              <a:t>推進</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「（仮称）大阪依存症センター</a:t>
            </a:r>
            <a:r>
              <a:rPr lang="ja-JP" altLang="en-US" sz="900" b="1" u="sng" dirty="0" smtClean="0">
                <a:solidFill>
                  <a:schemeClr val="tx1"/>
                </a:solidFill>
                <a:latin typeface="メイリオ" panose="020B0604030504040204" pitchFamily="50" charset="-128"/>
                <a:ea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rPr>
              <a:t>の整備</a:t>
            </a:r>
            <a:endParaRPr lang="en-US" altLang="ja-JP" sz="900" u="sng" dirty="0" smtClean="0">
              <a:solidFill>
                <a:schemeClr val="tx1"/>
              </a:solidFill>
              <a:latin typeface="メイリオ" panose="020B0604030504040204" pitchFamily="50" charset="-128"/>
              <a:ea typeface="メイリオ" panose="020B0604030504040204" pitchFamily="50" charset="-128"/>
            </a:endParaRPr>
          </a:p>
        </p:txBody>
      </p:sp>
      <p:sp>
        <p:nvSpPr>
          <p:cNvPr id="444" name="正方形/長方形 443"/>
          <p:cNvSpPr/>
          <p:nvPr/>
        </p:nvSpPr>
        <p:spPr>
          <a:xfrm>
            <a:off x="2923046" y="7071296"/>
            <a:ext cx="4140000" cy="586804"/>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9" name="正方形/長方形 448"/>
          <p:cNvSpPr/>
          <p:nvPr/>
        </p:nvSpPr>
        <p:spPr>
          <a:xfrm>
            <a:off x="3016424" y="7206244"/>
            <a:ext cx="464174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sp>
        <p:nvSpPr>
          <p:cNvPr id="438" name="正方形/長方形 437"/>
          <p:cNvSpPr/>
          <p:nvPr/>
        </p:nvSpPr>
        <p:spPr>
          <a:xfrm>
            <a:off x="2932205" y="7883016"/>
            <a:ext cx="4140000" cy="58280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3" name="正方形/長方形 442"/>
          <p:cNvSpPr/>
          <p:nvPr/>
        </p:nvSpPr>
        <p:spPr>
          <a:xfrm>
            <a:off x="3016424" y="7968951"/>
            <a:ext cx="4280450" cy="4417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段階的</a:t>
            </a:r>
            <a:r>
              <a:rPr lang="ja-JP" altLang="en-US" sz="900" b="1" u="sng" dirty="0">
                <a:solidFill>
                  <a:schemeClr val="tx1"/>
                </a:solidFill>
                <a:latin typeface="メイリオ" panose="020B0604030504040204" pitchFamily="50" charset="-128"/>
                <a:ea typeface="メイリオ" panose="020B0604030504040204" pitchFamily="50" charset="-128"/>
              </a:rPr>
              <a:t>養成プログラム</a:t>
            </a:r>
            <a:r>
              <a:rPr lang="ja-JP" altLang="en-US" sz="900" b="1" u="sng" dirty="0" smtClean="0">
                <a:solidFill>
                  <a:schemeClr val="tx1"/>
                </a:solidFill>
                <a:latin typeface="メイリオ" panose="020B0604030504040204" pitchFamily="50" charset="-128"/>
                <a:ea typeface="メイリオ" panose="020B0604030504040204" pitchFamily="50" charset="-128"/>
              </a:rPr>
              <a:t>の</a:t>
            </a:r>
            <a:r>
              <a:rPr lang="ja-JP" altLang="en-US" sz="900" b="1" u="sng" dirty="0">
                <a:solidFill>
                  <a:schemeClr val="tx1"/>
                </a:solidFill>
                <a:latin typeface="メイリオ" panose="020B0604030504040204" pitchFamily="50" charset="-128"/>
                <a:ea typeface="メイリオ" panose="020B0604030504040204" pitchFamily="50" charset="-128"/>
              </a:rPr>
              <a:t>作成</a:t>
            </a:r>
            <a:endParaRPr lang="en-US" altLang="ja-JP" sz="900" b="1" u="sng"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様々</a:t>
            </a:r>
            <a:r>
              <a:rPr lang="ja-JP" altLang="en-US" sz="900" dirty="0">
                <a:solidFill>
                  <a:schemeClr val="tx1"/>
                </a:solidFill>
                <a:latin typeface="メイリオ" panose="020B0604030504040204" pitchFamily="50" charset="-128"/>
                <a:ea typeface="メイリオ" panose="020B0604030504040204" pitchFamily="50" charset="-128"/>
              </a:rPr>
              <a:t>な相談窓口等での相談対応力の</a:t>
            </a:r>
            <a:r>
              <a:rPr lang="ja-JP" altLang="en-US" sz="900" dirty="0" smtClean="0">
                <a:solidFill>
                  <a:schemeClr val="tx1"/>
                </a:solidFill>
                <a:latin typeface="メイリオ" panose="020B0604030504040204" pitchFamily="50" charset="-128"/>
                <a:ea typeface="メイリオ" panose="020B0604030504040204" pitchFamily="50" charset="-128"/>
              </a:rPr>
              <a:t>向上</a:t>
            </a:r>
            <a:endParaRPr lang="en-US" altLang="ja-JP" sz="900" dirty="0" smtClean="0">
              <a:solidFill>
                <a:schemeClr val="tx1"/>
              </a:solidFill>
              <a:latin typeface="メイリオ" panose="020B0604030504040204" pitchFamily="50" charset="-128"/>
              <a:ea typeface="メイリオ" panose="020B0604030504040204" pitchFamily="50" charset="-128"/>
            </a:endParaRPr>
          </a:p>
        </p:txBody>
      </p:sp>
      <p:sp>
        <p:nvSpPr>
          <p:cNvPr id="272" name="正方形/長方形 271"/>
          <p:cNvSpPr/>
          <p:nvPr/>
        </p:nvSpPr>
        <p:spPr>
          <a:xfrm>
            <a:off x="7458140" y="707129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7" name="正方形/長方形 186"/>
          <p:cNvSpPr/>
          <p:nvPr/>
        </p:nvSpPr>
        <p:spPr>
          <a:xfrm>
            <a:off x="7556310" y="718469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ギャンブル</a:t>
            </a:r>
            <a:r>
              <a:rPr lang="ja-JP" altLang="en-US" sz="800" b="1" dirty="0">
                <a:solidFill>
                  <a:schemeClr val="tx1"/>
                </a:solidFill>
                <a:latin typeface="Meiryo UI" panose="020B0604030504040204" pitchFamily="50" charset="-128"/>
                <a:ea typeface="Meiryo UI" panose="020B0604030504040204" pitchFamily="50" charset="-128"/>
              </a:rPr>
              <a:t>等依存症に関する</a:t>
            </a:r>
            <a:r>
              <a:rPr lang="ja-JP" altLang="en-US" sz="800" b="1" dirty="0" smtClean="0">
                <a:solidFill>
                  <a:schemeClr val="tx1"/>
                </a:solidFill>
                <a:latin typeface="Meiryo UI" panose="020B0604030504040204" pitchFamily="50" charset="-128"/>
                <a:ea typeface="Meiryo UI" panose="020B0604030504040204" pitchFamily="50" charset="-128"/>
              </a:rPr>
              <a:t>実態調査の実施回数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2" name="正方形/長方形 201"/>
          <p:cNvSpPr/>
          <p:nvPr/>
        </p:nvSpPr>
        <p:spPr>
          <a:xfrm>
            <a:off x="10712264"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１回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3" name="正方形/長方形 202"/>
          <p:cNvSpPr/>
          <p:nvPr/>
        </p:nvSpPr>
        <p:spPr>
          <a:xfrm>
            <a:off x="11729496"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毎年度</a:t>
            </a:r>
            <a:r>
              <a:rPr lang="en-US" altLang="ja-JP" sz="700" b="1" spc="-60" dirty="0" smtClean="0">
                <a:solidFill>
                  <a:schemeClr val="tx1"/>
                </a:solidFill>
                <a:latin typeface="Meiryo UI" panose="020B0604030504040204" pitchFamily="50" charset="-128"/>
                <a:ea typeface="Meiryo UI" panose="020B0604030504040204" pitchFamily="50" charset="-128"/>
              </a:rPr>
              <a:t>1</a:t>
            </a:r>
            <a:r>
              <a:rPr lang="ja-JP" altLang="en-US" sz="700" b="1" spc="-60" dirty="0" smtClean="0">
                <a:solidFill>
                  <a:schemeClr val="tx1"/>
                </a:solidFill>
                <a:latin typeface="Meiryo UI" panose="020B0604030504040204" pitchFamily="50" charset="-128"/>
                <a:ea typeface="Meiryo UI" panose="020B0604030504040204" pitchFamily="50" charset="-128"/>
              </a:rPr>
              <a:t>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73" name="正方形/長方形 272"/>
          <p:cNvSpPr/>
          <p:nvPr/>
        </p:nvSpPr>
        <p:spPr>
          <a:xfrm>
            <a:off x="7458140" y="788685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7556310" y="797791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関係機関職員専門研修</a:t>
            </a:r>
            <a:r>
              <a:rPr lang="ja-JP" altLang="en-US" sz="800" b="1" dirty="0">
                <a:solidFill>
                  <a:schemeClr val="tx1"/>
                </a:solidFill>
                <a:latin typeface="Meiryo UI" panose="020B0604030504040204" pitchFamily="50" charset="-128"/>
                <a:ea typeface="Meiryo UI" panose="020B0604030504040204" pitchFamily="50" charset="-128"/>
              </a:rPr>
              <a:t>により養成</a:t>
            </a:r>
            <a:r>
              <a:rPr lang="ja-JP" altLang="en-US" sz="800" b="1" dirty="0" smtClean="0">
                <a:solidFill>
                  <a:schemeClr val="tx1"/>
                </a:solidFill>
                <a:latin typeface="Meiryo UI" panose="020B0604030504040204" pitchFamily="50" charset="-128"/>
                <a:ea typeface="Meiryo UI" panose="020B0604030504040204" pitchFamily="50" charset="-128"/>
              </a:rPr>
              <a:t>した相談員数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4" name="正方形/長方形 203"/>
          <p:cNvSpPr/>
          <p:nvPr/>
        </p:nvSpPr>
        <p:spPr>
          <a:xfrm>
            <a:off x="10712264"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461</a:t>
            </a:r>
            <a:r>
              <a:rPr lang="ja-JP" altLang="en-US" sz="700" b="1" spc="-60" dirty="0" smtClean="0">
                <a:solidFill>
                  <a:schemeClr val="tx1"/>
                </a:solidFill>
                <a:latin typeface="Meiryo UI" panose="020B0604030504040204" pitchFamily="50" charset="-128"/>
                <a:ea typeface="Meiryo UI" panose="020B0604030504040204" pitchFamily="50" charset="-128"/>
              </a:rPr>
              <a:t>人</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5" name="正方形/長方形 204"/>
          <p:cNvSpPr/>
          <p:nvPr/>
        </p:nvSpPr>
        <p:spPr>
          <a:xfrm>
            <a:off x="11729496"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毎年度</a:t>
            </a:r>
            <a:r>
              <a:rPr lang="en-US" altLang="ja-JP" sz="700" b="1" spc="-60" dirty="0" smtClean="0">
                <a:solidFill>
                  <a:schemeClr val="tx1"/>
                </a:solidFill>
                <a:latin typeface="Meiryo UI" panose="020B0604030504040204" pitchFamily="50" charset="-128"/>
                <a:ea typeface="Meiryo UI" panose="020B0604030504040204" pitchFamily="50" charset="-128"/>
              </a:rPr>
              <a:t>500</a:t>
            </a:r>
            <a:r>
              <a:rPr lang="ja-JP" altLang="en-US" sz="700" b="1" spc="-60" dirty="0" smtClean="0">
                <a:solidFill>
                  <a:schemeClr val="tx1"/>
                </a:solidFill>
                <a:latin typeface="Meiryo UI" panose="020B0604030504040204" pitchFamily="50" charset="-128"/>
                <a:ea typeface="Meiryo UI" panose="020B0604030504040204" pitchFamily="50" charset="-128"/>
              </a:rPr>
              <a:t>人以上</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53" name="正方形/長方形 252"/>
          <p:cNvSpPr/>
          <p:nvPr/>
        </p:nvSpPr>
        <p:spPr>
          <a:xfrm>
            <a:off x="7458140" y="1749114"/>
            <a:ext cx="5256000" cy="612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10712264"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133</a:t>
            </a:r>
            <a:r>
              <a:rPr lang="ja-JP" altLang="en-US" sz="700" b="1" spc="-60" dirty="0" smtClean="0">
                <a:solidFill>
                  <a:schemeClr val="tx1"/>
                </a:solidFill>
                <a:latin typeface="Meiryo UI" panose="020B0604030504040204" pitchFamily="50" charset="-128"/>
                <a:ea typeface="Meiryo UI" panose="020B0604030504040204" pitchFamily="50" charset="-128"/>
              </a:rPr>
              <a:t>名</a:t>
            </a:r>
            <a:r>
              <a:rPr lang="en-US" altLang="ja-JP" sz="600" b="1" spc="-60" dirty="0" smtClean="0">
                <a:solidFill>
                  <a:schemeClr val="tx1"/>
                </a:solidFill>
                <a:latin typeface="Meiryo UI" panose="020B0604030504040204" pitchFamily="50" charset="-128"/>
                <a:ea typeface="Meiryo UI" panose="020B0604030504040204" pitchFamily="50" charset="-128"/>
              </a:rPr>
              <a:t>※3</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2" name="正方形/長方形 191"/>
          <p:cNvSpPr/>
          <p:nvPr/>
        </p:nvSpPr>
        <p:spPr>
          <a:xfrm>
            <a:off x="11729496"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6" name="正方形/長方形 205"/>
          <p:cNvSpPr/>
          <p:nvPr/>
        </p:nvSpPr>
        <p:spPr>
          <a:xfrm>
            <a:off x="10712264"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smtClean="0">
                <a:solidFill>
                  <a:schemeClr val="tx1"/>
                </a:solidFill>
                <a:latin typeface="Meiryo UI" panose="020B0604030504040204" pitchFamily="50" charset="-128"/>
                <a:ea typeface="Meiryo UI" panose="020B0604030504040204" pitchFamily="50" charset="-128"/>
              </a:rPr>
              <a:t>４校</a:t>
            </a:r>
            <a:r>
              <a:rPr lang="pt-BR" altLang="ja-JP" sz="600" b="1" spc="-60" dirty="0" smtClean="0">
                <a:solidFill>
                  <a:schemeClr val="tx1"/>
                </a:solidFill>
                <a:latin typeface="Meiryo UI" panose="020B0604030504040204" pitchFamily="50" charset="-128"/>
                <a:ea typeface="Meiryo UI" panose="020B0604030504040204" pitchFamily="50" charset="-128"/>
              </a:rPr>
              <a:t>※1</a:t>
            </a:r>
            <a:endParaRPr lang="ja-JP" altLang="en-US"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7" name="正方形/長方形 206"/>
          <p:cNvSpPr/>
          <p:nvPr/>
        </p:nvSpPr>
        <p:spPr>
          <a:xfrm>
            <a:off x="11729496"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a:t>
            </a:r>
            <a:r>
              <a:rPr lang="pt-BR" altLang="ja-JP" sz="600" b="1" spc="-60" dirty="0" smtClean="0">
                <a:solidFill>
                  <a:schemeClr val="tx1"/>
                </a:solidFill>
                <a:latin typeface="Meiryo UI" panose="020B0604030504040204" pitchFamily="50" charset="-128"/>
                <a:ea typeface="Meiryo UI" panose="020B0604030504040204" pitchFamily="50" charset="-128"/>
              </a:rPr>
              <a:t>※2</a:t>
            </a:r>
            <a:endParaRPr lang="pt-BR" altLang="ja-JP"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r>
              <a:rPr lang="ja-JP" altLang="pt-BR" sz="700" b="1" spc="-60" dirty="0" smtClean="0">
                <a:solidFill>
                  <a:schemeClr val="tx1"/>
                </a:solidFill>
                <a:latin typeface="Meiryo UI" panose="020B0604030504040204" pitchFamily="50" charset="-128"/>
                <a:ea typeface="Meiryo UI" panose="020B0604030504040204" pitchFamily="50" charset="-128"/>
              </a:rPr>
              <a:t>）</a:t>
            </a:r>
            <a:endParaRPr lang="ja-JP" altLang="pt-BR" sz="700" b="1" spc="-60" dirty="0">
              <a:solidFill>
                <a:schemeClr val="tx1"/>
              </a:solidFill>
              <a:latin typeface="Meiryo UI" panose="020B0604030504040204" pitchFamily="50" charset="-128"/>
              <a:ea typeface="Meiryo UI" panose="020B0604030504040204" pitchFamily="50" charset="-128"/>
            </a:endParaRPr>
          </a:p>
        </p:txBody>
      </p:sp>
      <p:sp>
        <p:nvSpPr>
          <p:cNvPr id="208" name="正方形/長方形 207"/>
          <p:cNvSpPr/>
          <p:nvPr/>
        </p:nvSpPr>
        <p:spPr>
          <a:xfrm>
            <a:off x="7556310" y="178370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高等</a:t>
            </a:r>
            <a:r>
              <a:rPr lang="ja-JP" altLang="en-US" sz="800" b="1" dirty="0" smtClean="0">
                <a:solidFill>
                  <a:schemeClr val="tx1"/>
                </a:solidFill>
                <a:latin typeface="Meiryo UI" panose="020B0604030504040204" pitchFamily="50" charset="-128"/>
                <a:ea typeface="Meiryo UI" panose="020B0604030504040204" pitchFamily="50" charset="-128"/>
              </a:rPr>
              <a:t>学校等に</a:t>
            </a:r>
            <a:r>
              <a:rPr lang="ja-JP" altLang="en-US" sz="800" b="1" dirty="0">
                <a:solidFill>
                  <a:schemeClr val="tx1"/>
                </a:solidFill>
                <a:latin typeface="Meiryo UI" panose="020B0604030504040204" pitchFamily="50" charset="-128"/>
                <a:ea typeface="Meiryo UI" panose="020B0604030504040204" pitchFamily="50" charset="-128"/>
              </a:rPr>
              <a:t>おける予防啓発授業等の</a:t>
            </a:r>
            <a:r>
              <a:rPr lang="ja-JP" altLang="en-US" sz="800" b="1" dirty="0" smtClean="0">
                <a:solidFill>
                  <a:schemeClr val="tx1"/>
                </a:solidFill>
                <a:latin typeface="Meiryo UI" panose="020B0604030504040204" pitchFamily="50" charset="-128"/>
                <a:ea typeface="Meiryo UI" panose="020B0604030504040204" pitchFamily="50" charset="-128"/>
              </a:rPr>
              <a:t>実施率</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9" name="正方形/長方形 208"/>
          <p:cNvSpPr/>
          <p:nvPr/>
        </p:nvSpPr>
        <p:spPr>
          <a:xfrm>
            <a:off x="7556310" y="206757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教員向け研修会の</a:t>
            </a:r>
            <a:r>
              <a:rPr lang="ja-JP" altLang="en-US" sz="800" b="1" dirty="0" smtClean="0">
                <a:solidFill>
                  <a:schemeClr val="tx1"/>
                </a:solidFill>
                <a:latin typeface="Meiryo UI" panose="020B0604030504040204" pitchFamily="50" charset="-128"/>
                <a:ea typeface="Meiryo UI" panose="020B0604030504040204" pitchFamily="50" charset="-128"/>
              </a:rPr>
              <a:t>参加者数（</a:t>
            </a:r>
            <a:r>
              <a:rPr lang="ja-JP" altLang="en-US" sz="800" b="1" dirty="0">
                <a:solidFill>
                  <a:schemeClr val="tx1"/>
                </a:solidFill>
                <a:latin typeface="Meiryo UI" panose="020B0604030504040204" pitchFamily="50" charset="-128"/>
                <a:ea typeface="Meiryo UI" panose="020B0604030504040204" pitchFamily="50" charset="-128"/>
              </a:rPr>
              <a:t>対面での研修を基本とする）</a:t>
            </a:r>
          </a:p>
        </p:txBody>
      </p:sp>
      <p:sp>
        <p:nvSpPr>
          <p:cNvPr id="288" name="正方形/長方形 287"/>
          <p:cNvSpPr/>
          <p:nvPr/>
        </p:nvSpPr>
        <p:spPr>
          <a:xfrm>
            <a:off x="7458140" y="3139132"/>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4" name="正方形/長方形 183"/>
          <p:cNvSpPr/>
          <p:nvPr/>
        </p:nvSpPr>
        <p:spPr>
          <a:xfrm>
            <a:off x="7556310" y="3253432"/>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a:t>
            </a:r>
            <a:r>
              <a:rPr lang="ja-JP" altLang="en-US" sz="800" b="1" dirty="0" smtClean="0">
                <a:solidFill>
                  <a:schemeClr val="tx1"/>
                </a:solidFill>
                <a:latin typeface="Meiryo UI" panose="020B0604030504040204" pitchFamily="50" charset="-128"/>
                <a:ea typeface="Meiryo UI" panose="020B0604030504040204" pitchFamily="50" charset="-128"/>
              </a:rPr>
              <a:t>拠点及び</a:t>
            </a:r>
            <a:r>
              <a:rPr lang="ja-JP" altLang="en-US" sz="800" b="1" dirty="0">
                <a:solidFill>
                  <a:schemeClr val="tx1"/>
                </a:solidFill>
                <a:latin typeface="Meiryo UI" panose="020B0604030504040204" pitchFamily="50" charset="-128"/>
                <a:ea typeface="Meiryo UI" panose="020B0604030504040204" pitchFamily="50" charset="-128"/>
              </a:rPr>
              <a:t>「依存症ほっとライン（</a:t>
            </a:r>
            <a:r>
              <a:rPr lang="en-US" altLang="ja-JP" sz="800" b="1" dirty="0">
                <a:solidFill>
                  <a:schemeClr val="tx1"/>
                </a:solidFill>
                <a:latin typeface="Meiryo UI" panose="020B0604030504040204" pitchFamily="50" charset="-128"/>
                <a:ea typeface="Meiryo UI" panose="020B0604030504040204" pitchFamily="50" charset="-128"/>
              </a:rPr>
              <a:t>SNS</a:t>
            </a:r>
            <a:r>
              <a:rPr lang="ja-JP" altLang="en-US" sz="800" b="1" dirty="0">
                <a:solidFill>
                  <a:schemeClr val="tx1"/>
                </a:solidFill>
                <a:latin typeface="Meiryo UI" panose="020B0604030504040204" pitchFamily="50" charset="-128"/>
                <a:ea typeface="Meiryo UI" panose="020B0604030504040204" pitchFamily="50" charset="-128"/>
              </a:rPr>
              <a:t>相談）</a:t>
            </a:r>
            <a:r>
              <a:rPr lang="ja-JP" altLang="en-US" sz="800" b="1" dirty="0" smtClean="0">
                <a:solidFill>
                  <a:schemeClr val="tx1"/>
                </a:solidFill>
                <a:latin typeface="Meiryo UI" panose="020B0604030504040204" pitchFamily="50" charset="-128"/>
                <a:ea typeface="Meiryo UI" panose="020B0604030504040204" pitchFamily="50" charset="-128"/>
              </a:rPr>
              <a:t>」の</a:t>
            </a:r>
            <a:r>
              <a:rPr lang="ja-JP" altLang="en-US" sz="800" b="1" dirty="0">
                <a:solidFill>
                  <a:schemeClr val="tx1"/>
                </a:solidFill>
                <a:latin typeface="Meiryo UI" panose="020B0604030504040204" pitchFamily="50" charset="-128"/>
                <a:ea typeface="Meiryo UI" panose="020B0604030504040204" pitchFamily="50" charset="-128"/>
              </a:rPr>
              <a:t>相談数</a:t>
            </a:r>
          </a:p>
        </p:txBody>
      </p:sp>
      <p:sp>
        <p:nvSpPr>
          <p:cNvPr id="212" name="正方形/長方形 211"/>
          <p:cNvSpPr/>
          <p:nvPr/>
        </p:nvSpPr>
        <p:spPr>
          <a:xfrm>
            <a:off x="10712264"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3,244</a:t>
            </a:r>
            <a:r>
              <a:rPr lang="ja-JP" altLang="en-US" sz="700" b="1" spc="-60" smtClean="0">
                <a:solidFill>
                  <a:schemeClr val="tx1"/>
                </a:solidFill>
                <a:latin typeface="Meiryo UI" panose="020B0604030504040204" pitchFamily="50" charset="-128"/>
                <a:ea typeface="Meiryo UI" panose="020B0604030504040204" pitchFamily="50" charset="-128"/>
              </a:rPr>
              <a:t>人件</a:t>
            </a:r>
            <a:endParaRPr lang="ja-JP" altLang="en-US"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(R4</a:t>
            </a:r>
            <a:r>
              <a:rPr lang="ja-JP" altLang="en-US" sz="700" b="1" spc="-60" dirty="0">
                <a:solidFill>
                  <a:schemeClr val="tx1"/>
                </a:solidFill>
                <a:latin typeface="Meiryo UI" panose="020B0604030504040204" pitchFamily="50" charset="-128"/>
                <a:ea typeface="Meiryo UI" panose="020B0604030504040204" pitchFamily="50" charset="-128"/>
              </a:rPr>
              <a:t>年度末見込）</a:t>
            </a:r>
          </a:p>
        </p:txBody>
      </p:sp>
      <p:sp>
        <p:nvSpPr>
          <p:cNvPr id="213" name="正方形/長方形 212"/>
          <p:cNvSpPr/>
          <p:nvPr/>
        </p:nvSpPr>
        <p:spPr>
          <a:xfrm>
            <a:off x="11729496"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1.5</a:t>
            </a:r>
            <a:r>
              <a:rPr lang="ja-JP" altLang="en-US" sz="700" b="1" spc="-60" dirty="0">
                <a:solidFill>
                  <a:schemeClr val="tx1"/>
                </a:solidFill>
                <a:latin typeface="Meiryo UI" panose="020B0604030504040204" pitchFamily="50" charset="-128"/>
                <a:ea typeface="Meiryo UI" panose="020B0604030504040204" pitchFamily="50" charset="-128"/>
              </a:rPr>
              <a:t>倍</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87" name="正方形/長方形 286"/>
          <p:cNvSpPr/>
          <p:nvPr/>
        </p:nvSpPr>
        <p:spPr>
          <a:xfrm>
            <a:off x="7458140" y="3979193"/>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5" name="正方形/長方形 184"/>
          <p:cNvSpPr/>
          <p:nvPr/>
        </p:nvSpPr>
        <p:spPr>
          <a:xfrm>
            <a:off x="7556310" y="4090246"/>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ギャンブル</a:t>
            </a:r>
            <a:r>
              <a:rPr lang="ja-JP" altLang="en-US" sz="800" b="1" dirty="0">
                <a:solidFill>
                  <a:schemeClr val="tx1"/>
                </a:solidFill>
                <a:latin typeface="Meiryo UI" panose="020B0604030504040204" pitchFamily="50" charset="-128"/>
                <a:ea typeface="Meiryo UI" panose="020B0604030504040204" pitchFamily="50" charset="-128"/>
              </a:rPr>
              <a:t>等依存症を診ること</a:t>
            </a:r>
            <a:r>
              <a:rPr lang="ja-JP" altLang="en-US" sz="800" b="1" dirty="0" smtClean="0">
                <a:solidFill>
                  <a:schemeClr val="tx1"/>
                </a:solidFill>
                <a:latin typeface="Meiryo UI" panose="020B0604030504040204" pitchFamily="50" charset="-128"/>
                <a:ea typeface="Meiryo UI" panose="020B0604030504040204" pitchFamily="50" charset="-128"/>
              </a:rPr>
              <a:t>ができる精神科医療機関数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14" name="正方形/長方形 213"/>
          <p:cNvSpPr/>
          <p:nvPr/>
        </p:nvSpPr>
        <p:spPr>
          <a:xfrm>
            <a:off x="10712264"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25</a:t>
            </a:r>
            <a:r>
              <a:rPr lang="ja-JP" altLang="en-US" sz="700" b="1" spc="-60" dirty="0" smtClean="0">
                <a:solidFill>
                  <a:schemeClr val="tx1"/>
                </a:solidFill>
                <a:latin typeface="Meiryo UI" panose="020B0604030504040204" pitchFamily="50" charset="-128"/>
                <a:ea typeface="Meiryo UI" panose="020B0604030504040204" pitchFamily="50" charset="-128"/>
              </a:rPr>
              <a:t>機関</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15" name="正方形/長方形 214"/>
          <p:cNvSpPr/>
          <p:nvPr/>
        </p:nvSpPr>
        <p:spPr>
          <a:xfrm>
            <a:off x="11729496"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60</a:t>
            </a:r>
            <a:r>
              <a:rPr lang="ja-JP" altLang="en-US" sz="700" b="1" spc="-60" dirty="0">
                <a:solidFill>
                  <a:schemeClr val="tx1"/>
                </a:solidFill>
                <a:latin typeface="Meiryo UI" panose="020B0604030504040204" pitchFamily="50" charset="-128"/>
                <a:ea typeface="Meiryo UI" panose="020B0604030504040204" pitchFamily="50" charset="-128"/>
              </a:rPr>
              <a:t>機関</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6" name="正方形/長方形 255"/>
          <p:cNvSpPr/>
          <p:nvPr/>
        </p:nvSpPr>
        <p:spPr>
          <a:xfrm>
            <a:off x="7458140" y="4720590"/>
            <a:ext cx="5256000" cy="55245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9" name="正方形/長方形 258"/>
          <p:cNvSpPr/>
          <p:nvPr/>
        </p:nvSpPr>
        <p:spPr>
          <a:xfrm>
            <a:off x="7458140" y="5326380"/>
            <a:ext cx="5256000" cy="69257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6" name="正方形/長方形 185"/>
          <p:cNvSpPr/>
          <p:nvPr/>
        </p:nvSpPr>
        <p:spPr>
          <a:xfrm>
            <a:off x="7556310" y="4798540"/>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a:t>
            </a:r>
            <a:r>
              <a:rPr lang="ja-JP" altLang="en-US" sz="800" b="1" dirty="0" smtClean="0">
                <a:solidFill>
                  <a:schemeClr val="tx1"/>
                </a:solidFill>
                <a:latin typeface="Meiryo UI" panose="020B0604030504040204" pitchFamily="50" charset="-128"/>
                <a:ea typeface="Meiryo UI" panose="020B0604030504040204" pitchFamily="50" charset="-128"/>
              </a:rPr>
              <a:t>の相談者数に占める自助</a:t>
            </a:r>
            <a:r>
              <a:rPr lang="ja-JP" altLang="en-US" sz="800" b="1" dirty="0">
                <a:solidFill>
                  <a:schemeClr val="tx1"/>
                </a:solidFill>
                <a:latin typeface="Meiryo UI" panose="020B0604030504040204" pitchFamily="50" charset="-128"/>
                <a:ea typeface="Meiryo UI" panose="020B0604030504040204" pitchFamily="50" charset="-128"/>
              </a:rPr>
              <a:t>グループ、民間団体</a:t>
            </a:r>
            <a:r>
              <a:rPr lang="ja-JP" altLang="en-US" sz="800" b="1" dirty="0" smtClean="0">
                <a:solidFill>
                  <a:schemeClr val="tx1"/>
                </a:solidFill>
                <a:latin typeface="Meiryo UI" panose="020B0604030504040204" pitchFamily="50" charset="-128"/>
                <a:ea typeface="Meiryo UI" panose="020B0604030504040204" pitchFamily="50" charset="-128"/>
              </a:rPr>
              <a:t>等への紹介率</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191" name="正方形/長方形 190"/>
          <p:cNvSpPr/>
          <p:nvPr/>
        </p:nvSpPr>
        <p:spPr>
          <a:xfrm>
            <a:off x="7556310" y="5361743"/>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900"/>
              </a:lnSpc>
            </a:pPr>
            <a:r>
              <a:rPr lang="ja-JP" altLang="en-US" sz="800" b="1" dirty="0" smtClean="0">
                <a:solidFill>
                  <a:schemeClr val="tx1"/>
                </a:solidFill>
                <a:latin typeface="Meiryo UI" panose="020B0604030504040204" pitchFamily="50" charset="-128"/>
                <a:ea typeface="Meiryo UI" panose="020B0604030504040204" pitchFamily="50" charset="-128"/>
              </a:rPr>
              <a:t>①補助金・基金を利用</a:t>
            </a:r>
            <a:r>
              <a:rPr lang="ja-JP" altLang="en-US" sz="800" b="1" dirty="0">
                <a:solidFill>
                  <a:schemeClr val="tx1"/>
                </a:solidFill>
                <a:latin typeface="Meiryo UI" panose="020B0604030504040204" pitchFamily="50" charset="-128"/>
                <a:ea typeface="Meiryo UI" panose="020B0604030504040204" pitchFamily="50" charset="-128"/>
              </a:rPr>
              <a:t>したギャンブル等依存症の本人及びその家族等の</a:t>
            </a:r>
            <a:r>
              <a:rPr lang="ja-JP" altLang="en-US" sz="800" b="1" dirty="0" smtClean="0">
                <a:solidFill>
                  <a:schemeClr val="tx1"/>
                </a:solidFill>
                <a:latin typeface="Meiryo UI" panose="020B0604030504040204" pitchFamily="50" charset="-128"/>
                <a:ea typeface="Meiryo UI" panose="020B0604030504040204" pitchFamily="50" charset="-128"/>
              </a:rPr>
              <a:t>支援にあたる自助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dirty="0" smtClean="0">
                <a:solidFill>
                  <a:schemeClr val="tx1"/>
                </a:solidFill>
                <a:latin typeface="Meiryo UI" panose="020B0604030504040204" pitchFamily="50" charset="-128"/>
                <a:ea typeface="Meiryo UI" panose="020B0604030504040204" pitchFamily="50" charset="-128"/>
              </a:rPr>
              <a:t>・民間団体数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193" name="正方形/長方形 192"/>
          <p:cNvSpPr/>
          <p:nvPr/>
        </p:nvSpPr>
        <p:spPr>
          <a:xfrm>
            <a:off x="10712264"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約</a:t>
            </a:r>
            <a:r>
              <a:rPr lang="en-US" altLang="ja-JP" sz="700" b="1" spc="-60" dirty="0" smtClean="0">
                <a:solidFill>
                  <a:schemeClr val="tx1"/>
                </a:solidFill>
                <a:latin typeface="Meiryo UI" panose="020B0604030504040204" pitchFamily="50" charset="-128"/>
                <a:ea typeface="Meiryo UI" panose="020B0604030504040204" pitchFamily="50" charset="-128"/>
              </a:rPr>
              <a:t>25</a:t>
            </a: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a:t>
            </a: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4" name="正方形/長方形 193"/>
          <p:cNvSpPr/>
          <p:nvPr/>
        </p:nvSpPr>
        <p:spPr>
          <a:xfrm>
            <a:off x="11729496"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50</a:t>
            </a:r>
            <a:r>
              <a:rPr lang="ja-JP" altLang="en-US" sz="700" b="1" spc="-60" dirty="0" smtClean="0">
                <a:solidFill>
                  <a:schemeClr val="tx1"/>
                </a:solidFill>
                <a:latin typeface="Meiryo UI" panose="020B0604030504040204" pitchFamily="50" charset="-128"/>
                <a:ea typeface="Meiryo UI" panose="020B0604030504040204" pitchFamily="50" charset="-128"/>
              </a:rPr>
              <a:t>％程度</a:t>
            </a:r>
            <a:r>
              <a:rPr lang="en-US" altLang="ja-JP" sz="600" b="1" spc="-60" dirty="0" smtClean="0">
                <a:solidFill>
                  <a:schemeClr val="tx1"/>
                </a:solidFill>
                <a:latin typeface="Meiryo UI" panose="020B0604030504040204" pitchFamily="50" charset="-128"/>
                <a:ea typeface="Meiryo UI" panose="020B0604030504040204" pitchFamily="50" charset="-128"/>
              </a:rPr>
              <a:t>※5</a:t>
            </a:r>
            <a:endParaRPr lang="ja-JP" altLang="pt-BR"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95" name="正方形/長方形 194"/>
          <p:cNvSpPr/>
          <p:nvPr/>
        </p:nvSpPr>
        <p:spPr>
          <a:xfrm>
            <a:off x="10712264"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4</a:t>
            </a:r>
            <a:r>
              <a:rPr lang="ja-JP" altLang="en-US" sz="700" b="1" spc="-60" dirty="0" smtClean="0">
                <a:solidFill>
                  <a:schemeClr val="tx1"/>
                </a:solidFill>
                <a:latin typeface="Meiryo UI" panose="020B0604030504040204" pitchFamily="50" charset="-128"/>
                <a:ea typeface="Meiryo UI" panose="020B0604030504040204" pitchFamily="50" charset="-128"/>
              </a:rPr>
              <a:t>団体</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6" name="正方形/長方形 195"/>
          <p:cNvSpPr/>
          <p:nvPr/>
        </p:nvSpPr>
        <p:spPr>
          <a:xfrm>
            <a:off x="11729496"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7" name="正方形/長方形 196"/>
          <p:cNvSpPr/>
          <p:nvPr/>
        </p:nvSpPr>
        <p:spPr>
          <a:xfrm>
            <a:off x="10712264"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33</a:t>
            </a:r>
            <a:r>
              <a:rPr lang="ja-JP" altLang="en-US" sz="700" b="1" spc="-60" dirty="0">
                <a:solidFill>
                  <a:schemeClr val="tx1"/>
                </a:solidFill>
                <a:latin typeface="Meiryo UI" panose="020B0604030504040204" pitchFamily="50" charset="-128"/>
                <a:ea typeface="Meiryo UI" panose="020B0604030504040204" pitchFamily="50" charset="-128"/>
              </a:rPr>
              <a:t>％</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8" name="正方形/長方形 197"/>
          <p:cNvSpPr/>
          <p:nvPr/>
        </p:nvSpPr>
        <p:spPr>
          <a:xfrm>
            <a:off x="7556310" y="5695208"/>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spc="-30">
                <a:solidFill>
                  <a:schemeClr val="tx1"/>
                </a:solidFill>
                <a:latin typeface="Meiryo UI" panose="020B0604030504040204" pitchFamily="50" charset="-128"/>
                <a:ea typeface="Meiryo UI" panose="020B0604030504040204" pitchFamily="50" charset="-128"/>
              </a:rPr>
              <a:t>相談</a:t>
            </a:r>
            <a:r>
              <a:rPr lang="ja-JP" altLang="en-US" sz="800" b="1" spc="-30" smtClean="0">
                <a:solidFill>
                  <a:schemeClr val="tx1"/>
                </a:solidFill>
                <a:latin typeface="Meiryo UI" panose="020B0604030504040204" pitchFamily="50" charset="-128"/>
                <a:ea typeface="Meiryo UI" panose="020B0604030504040204" pitchFamily="50" charset="-128"/>
              </a:rPr>
              <a:t>拠点が</a:t>
            </a:r>
            <a:r>
              <a:rPr lang="ja-JP" altLang="en-US" sz="800" b="1" spc="-30" dirty="0">
                <a:solidFill>
                  <a:schemeClr val="tx1"/>
                </a:solidFill>
                <a:latin typeface="Meiryo UI" panose="020B0604030504040204" pitchFamily="50" charset="-128"/>
                <a:ea typeface="Meiryo UI" panose="020B0604030504040204" pitchFamily="50" charset="-128"/>
              </a:rPr>
              <a:t>実施する研修・普及啓発事業に占める、自助グループ・民間団体等と連携して取り組んだ事業の割合</a:t>
            </a:r>
          </a:p>
        </p:txBody>
      </p:sp>
      <p:sp>
        <p:nvSpPr>
          <p:cNvPr id="216" name="正方形/長方形 215"/>
          <p:cNvSpPr/>
          <p:nvPr/>
        </p:nvSpPr>
        <p:spPr>
          <a:xfrm>
            <a:off x="11729496"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50</a:t>
            </a:r>
            <a:r>
              <a:rPr lang="ja-JP" altLang="pt-BR" sz="700" b="1" spc="-60" dirty="0">
                <a:solidFill>
                  <a:schemeClr val="tx1"/>
                </a:solidFill>
                <a:latin typeface="Meiryo UI" panose="020B0604030504040204" pitchFamily="50" charset="-128"/>
                <a:ea typeface="Meiryo UI" panose="020B0604030504040204" pitchFamily="50" charset="-128"/>
              </a:rPr>
              <a:t>％程度</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18" name="正方形/長方形 217"/>
          <p:cNvSpPr/>
          <p:nvPr/>
        </p:nvSpPr>
        <p:spPr>
          <a:xfrm>
            <a:off x="7556310" y="1452248"/>
            <a:ext cx="3060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smtClean="0">
                <a:solidFill>
                  <a:schemeClr val="bg1"/>
                </a:solidFill>
                <a:latin typeface="Meiryo UI" panose="020B0604030504040204" pitchFamily="50" charset="-128"/>
                <a:ea typeface="Meiryo UI" panose="020B0604030504040204" pitchFamily="50" charset="-128"/>
              </a:rPr>
              <a:t>指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19" name="正方形/長方形 218"/>
          <p:cNvSpPr/>
          <p:nvPr/>
        </p:nvSpPr>
        <p:spPr>
          <a:xfrm>
            <a:off x="11729496"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smtClean="0">
                <a:solidFill>
                  <a:schemeClr val="bg1"/>
                </a:solidFill>
                <a:latin typeface="Meiryo UI" panose="020B0604030504040204" pitchFamily="50" charset="-128"/>
                <a:ea typeface="Meiryo UI" panose="020B0604030504040204" pitchFamily="50" charset="-128"/>
              </a:rPr>
              <a:t>目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10712264"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smtClean="0">
                <a:solidFill>
                  <a:schemeClr val="bg1"/>
                </a:solidFill>
                <a:latin typeface="Meiryo UI" panose="020B0604030504040204" pitchFamily="50" charset="-128"/>
                <a:ea typeface="Meiryo UI" panose="020B0604030504040204" pitchFamily="50" charset="-128"/>
              </a:rPr>
              <a:t>現　状</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32" name="二等辺三角形 231"/>
          <p:cNvSpPr/>
          <p:nvPr/>
        </p:nvSpPr>
        <p:spPr>
          <a:xfrm rot="5400000" flipH="1">
            <a:off x="7058587" y="198571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50" name="正方形/長方形 349"/>
          <p:cNvSpPr/>
          <p:nvPr/>
        </p:nvSpPr>
        <p:spPr>
          <a:xfrm>
            <a:off x="12660" y="1252447"/>
            <a:ext cx="2715731" cy="163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marL="171450" indent="-171450">
              <a:buFont typeface="Wingdings" panose="05000000000000000000" pitchFamily="2" charset="2"/>
              <a:buChar char="u"/>
            </a:pPr>
            <a:r>
              <a:rPr kumimoji="1" lang="ja-JP" altLang="en-US" sz="1200" b="1" dirty="0" smtClean="0">
                <a:solidFill>
                  <a:srgbClr val="002060"/>
                </a:solidFill>
                <a:latin typeface="Meiryo UI" panose="020B0604030504040204" pitchFamily="50" charset="-128"/>
                <a:ea typeface="Meiryo UI" panose="020B0604030504040204" pitchFamily="50" charset="-128"/>
              </a:rPr>
              <a:t>基本方針に基づく施策体系</a:t>
            </a:r>
            <a:r>
              <a:rPr lang="ja-JP" altLang="en-US" sz="1200" b="1" dirty="0" smtClean="0">
                <a:solidFill>
                  <a:srgbClr val="002060"/>
                </a:solidFill>
                <a:latin typeface="Meiryo UI" panose="020B0604030504040204" pitchFamily="50" charset="-128"/>
                <a:ea typeface="Meiryo UI" panose="020B0604030504040204" pitchFamily="50" charset="-128"/>
              </a:rPr>
              <a:t>と個別目標</a:t>
            </a:r>
            <a:endParaRPr kumimoji="1" lang="ja-JP" altLang="en-US" sz="1200" b="1" dirty="0">
              <a:solidFill>
                <a:srgbClr val="002060"/>
              </a:solidFill>
              <a:latin typeface="Meiryo UI" panose="020B0604030504040204" pitchFamily="50" charset="-128"/>
              <a:ea typeface="Meiryo UI" panose="020B0604030504040204" pitchFamily="50" charset="-128"/>
            </a:endParaRPr>
          </a:p>
        </p:txBody>
      </p:sp>
      <p:sp>
        <p:nvSpPr>
          <p:cNvPr id="353" name="正方形/長方形 352"/>
          <p:cNvSpPr/>
          <p:nvPr/>
        </p:nvSpPr>
        <p:spPr>
          <a:xfrm>
            <a:off x="-35526" y="8593568"/>
            <a:ext cx="481797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kumimoji="1" lang="zh-TW" altLang="en-US" sz="105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1" name="正方形/長方形 360"/>
          <p:cNvSpPr/>
          <p:nvPr/>
        </p:nvSpPr>
        <p:spPr>
          <a:xfrm>
            <a:off x="3085059" y="9164141"/>
            <a:ext cx="488152" cy="1359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 規</a:t>
            </a:r>
            <a:endParaRPr lang="ja-JP" altLang="en-US" sz="900" b="1" dirty="0">
              <a:latin typeface="Meiryo UI" panose="020B0604030504040204" pitchFamily="50" charset="-128"/>
              <a:ea typeface="Meiryo UI" panose="020B0604030504040204" pitchFamily="50" charset="-128"/>
            </a:endParaRPr>
          </a:p>
        </p:txBody>
      </p:sp>
      <p:sp>
        <p:nvSpPr>
          <p:cNvPr id="271" name="正方形/長方形 270"/>
          <p:cNvSpPr/>
          <p:nvPr/>
        </p:nvSpPr>
        <p:spPr>
          <a:xfrm>
            <a:off x="7458140" y="6181725"/>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99" name="正方形/長方形 198"/>
          <p:cNvSpPr/>
          <p:nvPr/>
        </p:nvSpPr>
        <p:spPr>
          <a:xfrm>
            <a:off x="7556310" y="6290868"/>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ワンストップ支援を</a:t>
            </a:r>
            <a:r>
              <a:rPr lang="ja-JP" altLang="en-US" sz="800" b="1" dirty="0">
                <a:solidFill>
                  <a:schemeClr val="tx1"/>
                </a:solidFill>
                <a:latin typeface="Meiryo UI" panose="020B0604030504040204" pitchFamily="50" charset="-128"/>
                <a:ea typeface="Meiryo UI" panose="020B0604030504040204" pitchFamily="50" charset="-128"/>
              </a:rPr>
              <a:t>提供できる機能を整備</a:t>
            </a:r>
          </a:p>
        </p:txBody>
      </p:sp>
      <p:sp>
        <p:nvSpPr>
          <p:cNvPr id="200" name="正方形/長方形 199"/>
          <p:cNvSpPr/>
          <p:nvPr/>
        </p:nvSpPr>
        <p:spPr>
          <a:xfrm>
            <a:off x="10712264"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en-US" altLang="ja-JP" sz="700" b="1" spc="-60" dirty="0" smtClean="0">
              <a:solidFill>
                <a:schemeClr val="tx1"/>
              </a:solidFill>
              <a:latin typeface="Meiryo UI" panose="020B0604030504040204" pitchFamily="50" charset="-128"/>
              <a:ea typeface="Meiryo UI" panose="020B0604030504040204" pitchFamily="50" charset="-128"/>
            </a:endParaRPr>
          </a:p>
        </p:txBody>
      </p:sp>
      <p:sp>
        <p:nvSpPr>
          <p:cNvPr id="201" name="正方形/長方形 200"/>
          <p:cNvSpPr/>
          <p:nvPr/>
        </p:nvSpPr>
        <p:spPr>
          <a:xfrm>
            <a:off x="11729496"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整備完了</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(IR</a:t>
            </a:r>
            <a:r>
              <a:rPr lang="ja-JP" altLang="en-US" sz="700" b="1" spc="-60" dirty="0" smtClean="0">
                <a:solidFill>
                  <a:schemeClr val="tx1"/>
                </a:solidFill>
                <a:latin typeface="Meiryo UI" panose="020B0604030504040204" pitchFamily="50" charset="-128"/>
                <a:ea typeface="Meiryo UI" panose="020B0604030504040204" pitchFamily="50" charset="-128"/>
              </a:rPr>
              <a:t>開業まで</a:t>
            </a:r>
            <a:r>
              <a:rPr lang="en-US" altLang="ja-JP" sz="600" b="1" spc="-60" dirty="0" smtClean="0">
                <a:solidFill>
                  <a:schemeClr val="tx1"/>
                </a:solidFill>
                <a:latin typeface="Meiryo UI" panose="020B0604030504040204" pitchFamily="50" charset="-128"/>
                <a:ea typeface="Meiryo UI" panose="020B0604030504040204" pitchFamily="50" charset="-128"/>
              </a:rPr>
              <a:t>※6</a:t>
            </a: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aphicFrame>
        <p:nvGraphicFramePr>
          <p:cNvPr id="170" name="表 169"/>
          <p:cNvGraphicFramePr>
            <a:graphicFrameLocks noGrp="1"/>
          </p:cNvGraphicFramePr>
          <p:nvPr>
            <p:extLst>
              <p:ext uri="{D42A27DB-BD31-4B8C-83A1-F6EECF244321}">
                <p14:modId xmlns:p14="http://schemas.microsoft.com/office/powerpoint/2010/main" val="3294445699"/>
              </p:ext>
            </p:extLst>
          </p:nvPr>
        </p:nvGraphicFramePr>
        <p:xfrm>
          <a:off x="7192888" y="264096"/>
          <a:ext cx="5570612" cy="1116000"/>
        </p:xfrm>
        <a:graphic>
          <a:graphicData uri="http://schemas.openxmlformats.org/drawingml/2006/table">
            <a:tbl>
              <a:tblPr>
                <a:tableStyleId>{073A0DAA-6AF3-43AB-8588-CEC1D06C72B9}</a:tableStyleId>
              </a:tblPr>
              <a:tblGrid>
                <a:gridCol w="77019">
                  <a:extLst>
                    <a:ext uri="{9D8B030D-6E8A-4147-A177-3AD203B41FA5}">
                      <a16:colId xmlns:a16="http://schemas.microsoft.com/office/drawing/2014/main" val="2375738016"/>
                    </a:ext>
                  </a:extLst>
                </a:gridCol>
                <a:gridCol w="5493593">
                  <a:extLst>
                    <a:ext uri="{9D8B030D-6E8A-4147-A177-3AD203B41FA5}">
                      <a16:colId xmlns:a16="http://schemas.microsoft.com/office/drawing/2014/main" val="4208928748"/>
                    </a:ext>
                  </a:extLst>
                </a:gridCol>
              </a:tblGrid>
              <a:tr h="18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全体目標</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93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44000" lvl="1" indent="-90488">
                        <a:lnSpc>
                          <a:spcPts val="1100"/>
                        </a:lnSpc>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ギャンブル等依存症対策を総合的かつ計画的に推進することで、</a:t>
                      </a:r>
                      <a:r>
                        <a:rPr kumimoji="1" lang="ja-JP" altLang="en-US" sz="1000" b="0" u="heavy" baseline="0" dirty="0" smtClean="0">
                          <a:latin typeface="Meiryo UI" panose="020B0604030504040204" pitchFamily="50" charset="-128"/>
                          <a:ea typeface="Meiryo UI" panose="020B0604030504040204" pitchFamily="50" charset="-128"/>
                        </a:rPr>
                        <a:t>「府民の健全な生活の確保を図るとともに、府民が安心して暮らすことができる社会の実現に寄与する」</a:t>
                      </a:r>
                      <a:r>
                        <a:rPr kumimoji="1" lang="ja-JP" altLang="en-US" sz="1000" b="0" dirty="0" smtClean="0">
                          <a:latin typeface="Meiryo UI" panose="020B0604030504040204" pitchFamily="50" charset="-128"/>
                          <a:ea typeface="Meiryo UI" panose="020B0604030504040204" pitchFamily="50" charset="-128"/>
                        </a:rPr>
                        <a:t>ことを目標とする。</a:t>
                      </a:r>
                    </a:p>
                    <a:p>
                      <a:pPr marL="144000" lvl="1" indent="-90488">
                        <a:lnSpc>
                          <a:spcPts val="1100"/>
                        </a:lnSpc>
                        <a:spcBef>
                          <a:spcPts val="300"/>
                        </a:spcBef>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府実態調査結果を基に、令和７年度における以下の数値について、計画作成時点の令和４年度の数値からの増減をめざす。</a:t>
                      </a:r>
                      <a:endParaRPr kumimoji="1" lang="en-US" altLang="ja-JP" sz="1000" b="0" dirty="0" smtClean="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smtClean="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smtClean="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ja-JP" altLang="en-US" sz="1000" b="0" dirty="0" smtClean="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7" name="グループ化 16"/>
          <p:cNvGrpSpPr/>
          <p:nvPr/>
        </p:nvGrpSpPr>
        <p:grpSpPr>
          <a:xfrm>
            <a:off x="3017680" y="1885072"/>
            <a:ext cx="4782359" cy="403140"/>
            <a:chOff x="3017680" y="1837447"/>
            <a:chExt cx="4782359" cy="403140"/>
          </a:xfrm>
        </p:grpSpPr>
        <p:sp>
          <p:nvSpPr>
            <p:cNvPr id="491" name="正方形/長方形 490"/>
            <p:cNvSpPr/>
            <p:nvPr/>
          </p:nvSpPr>
          <p:spPr>
            <a:xfrm>
              <a:off x="3017680" y="1871969"/>
              <a:ext cx="4782359" cy="368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児童</a:t>
              </a:r>
              <a:r>
                <a:rPr lang="ja-JP" altLang="en-US" sz="900" b="1" u="sng" dirty="0">
                  <a:solidFill>
                    <a:schemeClr val="tx1"/>
                  </a:solidFill>
                  <a:latin typeface="メイリオ" panose="020B0604030504040204" pitchFamily="50" charset="-128"/>
                  <a:ea typeface="メイリオ" panose="020B0604030504040204" pitchFamily="50" charset="-128"/>
                </a:rPr>
                <a:t>・生徒への</a:t>
              </a:r>
              <a:r>
                <a:rPr lang="ja-JP" altLang="en-US" sz="900" b="1" u="sng">
                  <a:solidFill>
                    <a:schemeClr val="tx1"/>
                  </a:solidFill>
                  <a:latin typeface="メイリオ" panose="020B0604030504040204" pitchFamily="50" charset="-128"/>
                  <a:ea typeface="メイリオ" panose="020B0604030504040204" pitchFamily="50" charset="-128"/>
                </a:rPr>
                <a:t>普及</a:t>
              </a:r>
              <a:r>
                <a:rPr lang="ja-JP" altLang="en-US" sz="900" b="1" u="sng" smtClean="0">
                  <a:solidFill>
                    <a:schemeClr val="tx1"/>
                  </a:solidFill>
                  <a:latin typeface="メイリオ" panose="020B0604030504040204" pitchFamily="50" charset="-128"/>
                  <a:ea typeface="メイリオ" panose="020B0604030504040204" pitchFamily="50" charset="-128"/>
                </a:rPr>
                <a:t>啓発</a:t>
              </a:r>
              <a:r>
                <a:rPr lang="ja-JP" altLang="en-US" sz="900" smtClean="0">
                  <a:solidFill>
                    <a:schemeClr val="tx1"/>
                  </a:solidFill>
                  <a:latin typeface="メイリオ" panose="020B0604030504040204" pitchFamily="50" charset="-128"/>
                  <a:ea typeface="メイリオ" panose="020B0604030504040204" pitchFamily="50" charset="-128"/>
                </a:rPr>
                <a:t>　           </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大学</a:t>
              </a:r>
              <a:r>
                <a:rPr lang="ja-JP" altLang="en-US" sz="900" dirty="0">
                  <a:solidFill>
                    <a:schemeClr val="tx1"/>
                  </a:solidFill>
                  <a:latin typeface="メイリオ" panose="020B0604030504040204" pitchFamily="50" charset="-128"/>
                  <a:ea typeface="メイリオ" panose="020B0604030504040204" pitchFamily="50" charset="-128"/>
                </a:rPr>
                <a:t>・専修学校等への普及</a:t>
              </a:r>
              <a:r>
                <a:rPr lang="ja-JP" altLang="en-US" sz="900" dirty="0" smtClean="0">
                  <a:solidFill>
                    <a:schemeClr val="tx1"/>
                  </a:solidFill>
                  <a:latin typeface="メイリオ" panose="020B0604030504040204" pitchFamily="50" charset="-128"/>
                  <a:ea typeface="メイリオ" panose="020B0604030504040204" pitchFamily="50" charset="-128"/>
                </a:rPr>
                <a:t>啓発</a:t>
              </a:r>
              <a:endParaRPr lang="ja-JP" altLang="en-US" sz="900"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若年層</a:t>
              </a:r>
              <a:r>
                <a:rPr lang="ja-JP" altLang="en-US" sz="900" dirty="0">
                  <a:solidFill>
                    <a:schemeClr val="tx1"/>
                  </a:solidFill>
                  <a:latin typeface="メイリオ" panose="020B0604030504040204" pitchFamily="50" charset="-128"/>
                  <a:ea typeface="メイリオ" panose="020B0604030504040204" pitchFamily="50" charset="-128"/>
                </a:rPr>
                <a:t>にかかわる機会がある人たちへの普及啓発</a:t>
              </a:r>
            </a:p>
          </p:txBody>
        </p:sp>
        <p:sp>
          <p:nvSpPr>
            <p:cNvPr id="178" name="正方形/長方形 177"/>
            <p:cNvSpPr/>
            <p:nvPr/>
          </p:nvSpPr>
          <p:spPr>
            <a:xfrm>
              <a:off x="4446752" y="1837447"/>
              <a:ext cx="657904"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r>
                <a:rPr lang="ja-JP" altLang="en-US" sz="900" b="1" dirty="0" smtClean="0">
                  <a:latin typeface="Meiryo UI" panose="020B0604030504040204" pitchFamily="50" charset="-128"/>
                  <a:ea typeface="Meiryo UI" panose="020B0604030504040204" pitchFamily="50" charset="-128"/>
                </a:rPr>
                <a:t> ・拡充</a:t>
              </a:r>
              <a:endParaRPr lang="en-US" altLang="ja-JP" sz="900" b="1" dirty="0" smtClean="0">
                <a:latin typeface="Meiryo UI" panose="020B0604030504040204" pitchFamily="50" charset="-128"/>
                <a:ea typeface="Meiryo UI" panose="020B0604030504040204" pitchFamily="50" charset="-128"/>
              </a:endParaRPr>
            </a:p>
          </p:txBody>
        </p:sp>
      </p:grpSp>
      <p:sp>
        <p:nvSpPr>
          <p:cNvPr id="179" name="正方形/長方形 178"/>
          <p:cNvSpPr/>
          <p:nvPr/>
        </p:nvSpPr>
        <p:spPr>
          <a:xfrm>
            <a:off x="4074348" y="252886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180" name="正方形/長方形 179"/>
          <p:cNvSpPr/>
          <p:nvPr/>
        </p:nvSpPr>
        <p:spPr>
          <a:xfrm>
            <a:off x="5910883" y="272417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181" name="正方形/長方形 180"/>
          <p:cNvSpPr/>
          <p:nvPr/>
        </p:nvSpPr>
        <p:spPr>
          <a:xfrm>
            <a:off x="3997972" y="3193548"/>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3027205" y="4051567"/>
            <a:ext cx="4760425" cy="467508"/>
            <a:chOff x="3027205" y="4022992"/>
            <a:chExt cx="4760425" cy="467508"/>
          </a:xfrm>
        </p:grpSpPr>
        <p:sp>
          <p:nvSpPr>
            <p:cNvPr id="473" name="正方形/長方形 472"/>
            <p:cNvSpPr/>
            <p:nvPr/>
          </p:nvSpPr>
          <p:spPr>
            <a:xfrm>
              <a:off x="3027205" y="4022992"/>
              <a:ext cx="4760425" cy="467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ギャンブル</a:t>
              </a:r>
              <a:r>
                <a:rPr lang="ja-JP" altLang="en-US" sz="900" b="1" u="sng" dirty="0">
                  <a:solidFill>
                    <a:schemeClr val="tx1"/>
                  </a:solidFill>
                  <a:latin typeface="メイリオ" panose="020B0604030504040204" pitchFamily="50" charset="-128"/>
                  <a:ea typeface="メイリオ" panose="020B0604030504040204" pitchFamily="50" charset="-128"/>
                </a:rPr>
                <a:t>等依存症の治療が可能な医療機関の充実</a:t>
              </a: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専門</a:t>
              </a:r>
              <a:r>
                <a:rPr lang="ja-JP" altLang="en-US" sz="900" dirty="0">
                  <a:solidFill>
                    <a:schemeClr val="tx1"/>
                  </a:solidFill>
                  <a:latin typeface="メイリオ" panose="020B0604030504040204" pitchFamily="50" charset="-128"/>
                  <a:ea typeface="メイリオ" panose="020B0604030504040204" pitchFamily="50" charset="-128"/>
                </a:rPr>
                <a:t>治療プログラムの</a:t>
              </a:r>
              <a:r>
                <a:rPr lang="ja-JP" altLang="en-US" sz="900" dirty="0" smtClean="0">
                  <a:solidFill>
                    <a:schemeClr val="tx1"/>
                  </a:solidFill>
                  <a:latin typeface="メイリオ" panose="020B0604030504040204" pitchFamily="50" charset="-128"/>
                  <a:ea typeface="メイリオ" panose="020B0604030504040204" pitchFamily="50" charset="-128"/>
                </a:rPr>
                <a:t>普及</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受診したギャンブル等依存症の本人等への</a:t>
              </a:r>
              <a:r>
                <a:rPr lang="ja-JP" altLang="en-US" sz="900" dirty="0">
                  <a:solidFill>
                    <a:schemeClr val="tx1"/>
                  </a:solidFill>
                  <a:latin typeface="メイリオ" panose="020B0604030504040204" pitchFamily="50" charset="-128"/>
                  <a:ea typeface="メイリオ" panose="020B0604030504040204" pitchFamily="50" charset="-128"/>
                </a:rPr>
                <a:t>支援</a:t>
              </a:r>
            </a:p>
          </p:txBody>
        </p:sp>
        <p:sp>
          <p:nvSpPr>
            <p:cNvPr id="182" name="正方形/長方形 181"/>
            <p:cNvSpPr/>
            <p:nvPr/>
          </p:nvSpPr>
          <p:spPr>
            <a:xfrm>
              <a:off x="5825354" y="403349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grpSp>
      <p:sp>
        <p:nvSpPr>
          <p:cNvPr id="183" name="正方形/長方形 182"/>
          <p:cNvSpPr/>
          <p:nvPr/>
        </p:nvSpPr>
        <p:spPr>
          <a:xfrm>
            <a:off x="4332335" y="50117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0" name="正方形/長方形 219"/>
          <p:cNvSpPr/>
          <p:nvPr/>
        </p:nvSpPr>
        <p:spPr>
          <a:xfrm>
            <a:off x="4242048" y="48587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2" name="正方形/長方形 221"/>
          <p:cNvSpPr/>
          <p:nvPr/>
        </p:nvSpPr>
        <p:spPr>
          <a:xfrm>
            <a:off x="5582419" y="5595553"/>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223" name="正方形/長方形 222"/>
          <p:cNvSpPr/>
          <p:nvPr/>
        </p:nvSpPr>
        <p:spPr>
          <a:xfrm>
            <a:off x="5251496" y="6437659"/>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4" name="正方形/長方形 223"/>
          <p:cNvSpPr/>
          <p:nvPr/>
        </p:nvSpPr>
        <p:spPr>
          <a:xfrm>
            <a:off x="5971800" y="73232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225" name="正方形/長方形 224"/>
          <p:cNvSpPr/>
          <p:nvPr/>
        </p:nvSpPr>
        <p:spPr>
          <a:xfrm>
            <a:off x="4672608" y="804096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graphicFrame>
        <p:nvGraphicFramePr>
          <p:cNvPr id="227" name="表 226"/>
          <p:cNvGraphicFramePr>
            <a:graphicFrameLocks noGrp="1"/>
          </p:cNvGraphicFramePr>
          <p:nvPr>
            <p:extLst>
              <p:ext uri="{D42A27DB-BD31-4B8C-83A1-F6EECF244321}">
                <p14:modId xmlns:p14="http://schemas.microsoft.com/office/powerpoint/2010/main" val="3754663346"/>
              </p:ext>
            </p:extLst>
          </p:nvPr>
        </p:nvGraphicFramePr>
        <p:xfrm>
          <a:off x="25918" y="8900160"/>
          <a:ext cx="3736504" cy="701040"/>
        </p:xfrm>
        <a:graphic>
          <a:graphicData uri="http://schemas.openxmlformats.org/drawingml/2006/table">
            <a:tbl>
              <a:tblPr>
                <a:tableStyleId>{073A0DAA-6AF3-43AB-8588-CEC1D06C72B9}</a:tableStyleId>
              </a:tblPr>
              <a:tblGrid>
                <a:gridCol w="51661">
                  <a:extLst>
                    <a:ext uri="{9D8B030D-6E8A-4147-A177-3AD203B41FA5}">
                      <a16:colId xmlns:a16="http://schemas.microsoft.com/office/drawing/2014/main" val="2375738016"/>
                    </a:ext>
                  </a:extLst>
                </a:gridCol>
                <a:gridCol w="368484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推進会議等</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9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1" dirty="0" smtClean="0">
                          <a:latin typeface="Meiryo UI" panose="020B0604030504040204" pitchFamily="50" charset="-128"/>
                          <a:ea typeface="Meiryo UI" panose="020B0604030504040204" pitchFamily="50" charset="-128"/>
                        </a:rPr>
                        <a:t>大阪府ギャンブル等依存症対策推進本部・推進会議</a:t>
                      </a:r>
                      <a:endParaRPr kumimoji="1" lang="en-US" altLang="ja-JP" sz="1000" b="1"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TW" altLang="en-US" sz="1000" b="0" dirty="0" smtClean="0">
                          <a:latin typeface="Meiryo UI" panose="020B0604030504040204" pitchFamily="50" charset="-128"/>
                          <a:ea typeface="Meiryo UI" panose="020B0604030504040204" pitchFamily="50" charset="-128"/>
                        </a:rPr>
                        <a:t>大阪府依存症関連機関連携会議</a:t>
                      </a:r>
                      <a:r>
                        <a:rPr kumimoji="1" lang="ja-JP" altLang="en-US" sz="1000" b="0" dirty="0" smtClean="0">
                          <a:latin typeface="Meiryo UI" panose="020B0604030504040204" pitchFamily="50" charset="-128"/>
                          <a:ea typeface="Meiryo UI" panose="020B0604030504040204" pitchFamily="50" charset="-128"/>
                        </a:rPr>
                        <a:t>・専門部会</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CN" altLang="en-US" sz="1000" b="0" dirty="0" smtClean="0">
                          <a:latin typeface="Meiryo UI" panose="020B0604030504040204" pitchFamily="50" charset="-128"/>
                          <a:ea typeface="Meiryo UI" panose="020B0604030504040204" pitchFamily="50" charset="-128"/>
                        </a:rPr>
                        <a:t>大阪府依存症対策庁内連携会議</a:t>
                      </a:r>
                      <a:endParaRPr kumimoji="1" lang="ja-JP" altLang="en-US" sz="1000" b="0" dirty="0" smtClean="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8" name="表 227"/>
          <p:cNvGraphicFramePr>
            <a:graphicFrameLocks noGrp="1"/>
          </p:cNvGraphicFramePr>
          <p:nvPr>
            <p:extLst>
              <p:ext uri="{D42A27DB-BD31-4B8C-83A1-F6EECF244321}">
                <p14:modId xmlns:p14="http://schemas.microsoft.com/office/powerpoint/2010/main" val="2158965808"/>
              </p:ext>
            </p:extLst>
          </p:nvPr>
        </p:nvGraphicFramePr>
        <p:xfrm>
          <a:off x="3836977" y="8900160"/>
          <a:ext cx="4608512" cy="701040"/>
        </p:xfrm>
        <a:graphic>
          <a:graphicData uri="http://schemas.openxmlformats.org/drawingml/2006/table">
            <a:tbl>
              <a:tblPr>
                <a:tableStyleId>{073A0DAA-6AF3-43AB-8588-CEC1D06C72B9}</a:tableStyleId>
              </a:tblPr>
              <a:tblGrid>
                <a:gridCol w="63717">
                  <a:extLst>
                    <a:ext uri="{9D8B030D-6E8A-4147-A177-3AD203B41FA5}">
                      <a16:colId xmlns:a16="http://schemas.microsoft.com/office/drawing/2014/main" val="2375738016"/>
                    </a:ext>
                  </a:extLst>
                </a:gridCol>
                <a:gridCol w="4544795">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進捗管理等</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55175">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spc="-20" baseline="0" dirty="0" smtClean="0">
                          <a:latin typeface="Meiryo UI" panose="020B0604030504040204" pitchFamily="50" charset="-128"/>
                          <a:ea typeface="Meiryo UI" panose="020B0604030504040204" pitchFamily="50" charset="-128"/>
                        </a:rPr>
                        <a:t>本計画については、推進本部において、計画に基づき実施する施策の実施状況の評価を行うとともに、その結果の取りまとめを行う際には、推進会議の意見を聴取する。</a:t>
                      </a:r>
                      <a:endParaRPr kumimoji="1" lang="en-US" altLang="ja-JP" sz="1000" b="0" spc="-20" baseline="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本計画の進捗等の状況変化により、必要が生じた場合は、計画の見直しを行う。</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9" name="表 228"/>
          <p:cNvGraphicFramePr>
            <a:graphicFrameLocks noGrp="1"/>
          </p:cNvGraphicFramePr>
          <p:nvPr>
            <p:extLst>
              <p:ext uri="{D42A27DB-BD31-4B8C-83A1-F6EECF244321}">
                <p14:modId xmlns:p14="http://schemas.microsoft.com/office/powerpoint/2010/main" val="1639553220"/>
              </p:ext>
            </p:extLst>
          </p:nvPr>
        </p:nvGraphicFramePr>
        <p:xfrm>
          <a:off x="8561040" y="8900160"/>
          <a:ext cx="4240560" cy="701040"/>
        </p:xfrm>
        <a:graphic>
          <a:graphicData uri="http://schemas.openxmlformats.org/drawingml/2006/table">
            <a:tbl>
              <a:tblPr>
                <a:tableStyleId>{073A0DAA-6AF3-43AB-8588-CEC1D06C72B9}</a:tableStyleId>
              </a:tblPr>
              <a:tblGrid>
                <a:gridCol w="58630">
                  <a:extLst>
                    <a:ext uri="{9D8B030D-6E8A-4147-A177-3AD203B41FA5}">
                      <a16:colId xmlns:a16="http://schemas.microsoft.com/office/drawing/2014/main" val="2375738016"/>
                    </a:ext>
                  </a:extLst>
                </a:gridCol>
                <a:gridCol w="4181930">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ギャンブル等依存症対策基金</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ギャンブル等依存症対策の推進に資するための資金を積み立てるため設置。</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本基金を活用し、府民と協働し、府民が安心して健康的に暮らせる社会の実現を目的とするギャンブル等依存症対策の取組みを推進。</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3" name="グループ化 12"/>
          <p:cNvGrpSpPr/>
          <p:nvPr/>
        </p:nvGrpSpPr>
        <p:grpSpPr>
          <a:xfrm>
            <a:off x="2422456" y="1670348"/>
            <a:ext cx="4664566" cy="134918"/>
            <a:chOff x="2656384" y="1632248"/>
            <a:chExt cx="4664566" cy="134918"/>
          </a:xfrm>
        </p:grpSpPr>
        <p:sp>
          <p:nvSpPr>
            <p:cNvPr id="226" name="正方形/長方形 225"/>
            <p:cNvSpPr/>
            <p:nvPr/>
          </p:nvSpPr>
          <p:spPr>
            <a:xfrm>
              <a:off x="2656384" y="1632248"/>
              <a:ext cx="4664566" cy="134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r"/>
              <a:r>
                <a:rPr lang="en-US" altLang="ja-JP" sz="700" b="1" spc="-90" smtClean="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700" b="1" spc="-9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700" b="1" spc="-90" dirty="0" smtClean="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具体的な取組みとして新規事業を考えて</a:t>
              </a:r>
              <a:r>
                <a:rPr lang="ja-JP" altLang="en-US" sz="700" b="1" spc="-90" smtClean="0">
                  <a:solidFill>
                    <a:schemeClr val="tx1">
                      <a:lumMod val="85000"/>
                      <a:lumOff val="15000"/>
                    </a:schemeClr>
                  </a:solidFill>
                  <a:latin typeface="メイリオ" panose="020B0604030504040204" pitchFamily="50" charset="-128"/>
                  <a:ea typeface="メイリオ" panose="020B0604030504040204" pitchFamily="50" charset="-128"/>
                </a:rPr>
                <a:t>いるもの　　　　　：</a:t>
              </a:r>
              <a:r>
                <a:rPr lang="ja-JP" altLang="en-US" sz="700" b="1" spc="-90" dirty="0" smtClean="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具体的な取組みとして事業の拡充等を考えているもの</a:t>
              </a:r>
              <a:endPar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31" name="正方形/長方形 230"/>
            <p:cNvSpPr/>
            <p:nvPr/>
          </p:nvSpPr>
          <p:spPr>
            <a:xfrm>
              <a:off x="2960320"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smtClean="0">
                  <a:latin typeface="Meiryo UI" panose="020B0604030504040204" pitchFamily="50" charset="-128"/>
                  <a:ea typeface="Meiryo UI" panose="020B0604030504040204" pitchFamily="50" charset="-128"/>
                </a:rPr>
                <a:t>新規</a:t>
              </a:r>
              <a:endParaRPr lang="en-US" altLang="ja-JP" sz="700" b="1" dirty="0" smtClean="0">
                <a:latin typeface="Meiryo UI" panose="020B0604030504040204" pitchFamily="50" charset="-128"/>
                <a:ea typeface="Meiryo UI" panose="020B0604030504040204" pitchFamily="50" charset="-128"/>
              </a:endParaRPr>
            </a:p>
          </p:txBody>
        </p:sp>
        <p:sp>
          <p:nvSpPr>
            <p:cNvPr id="233" name="正方形/長方形 232"/>
            <p:cNvSpPr/>
            <p:nvPr/>
          </p:nvSpPr>
          <p:spPr>
            <a:xfrm>
              <a:off x="5104656"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smtClean="0">
                  <a:latin typeface="Meiryo UI" panose="020B0604030504040204" pitchFamily="50" charset="-128"/>
                  <a:ea typeface="Meiryo UI" panose="020B0604030504040204" pitchFamily="50" charset="-128"/>
                </a:rPr>
                <a:t>拡充</a:t>
              </a:r>
              <a:endParaRPr lang="en-US" altLang="ja-JP" sz="700" b="1" dirty="0" smtClean="0">
                <a:latin typeface="Meiryo UI" panose="020B0604030504040204" pitchFamily="50" charset="-128"/>
                <a:ea typeface="Meiryo UI" panose="020B0604030504040204" pitchFamily="50" charset="-128"/>
              </a:endParaRPr>
            </a:p>
          </p:txBody>
        </p:sp>
      </p:grpSp>
      <p:sp>
        <p:nvSpPr>
          <p:cNvPr id="236" name="正方形/長方形 235"/>
          <p:cNvSpPr/>
          <p:nvPr/>
        </p:nvSpPr>
        <p:spPr>
          <a:xfrm flipV="1">
            <a:off x="-7912" y="210600"/>
            <a:ext cx="12780000" cy="2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rot="5400000" flipH="1">
            <a:off x="7058587" y="267636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8" name="二等辺三角形 237"/>
          <p:cNvSpPr/>
          <p:nvPr/>
        </p:nvSpPr>
        <p:spPr>
          <a:xfrm rot="5400000" flipH="1">
            <a:off x="7058587" y="335072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9" name="二等辺三角形 238"/>
          <p:cNvSpPr/>
          <p:nvPr/>
        </p:nvSpPr>
        <p:spPr>
          <a:xfrm rot="5400000" flipH="1">
            <a:off x="7058587" y="414281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0" name="二等辺三角形 239"/>
          <p:cNvSpPr/>
          <p:nvPr/>
        </p:nvSpPr>
        <p:spPr>
          <a:xfrm rot="5400000" flipH="1">
            <a:off x="7058587" y="493490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1" name="二等辺三角形 240"/>
          <p:cNvSpPr/>
          <p:nvPr/>
        </p:nvSpPr>
        <p:spPr>
          <a:xfrm rot="5400000" flipH="1">
            <a:off x="7058587" y="566679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2" name="二等辺三角形 241"/>
          <p:cNvSpPr/>
          <p:nvPr/>
        </p:nvSpPr>
        <p:spPr>
          <a:xfrm rot="5400000" flipH="1">
            <a:off x="7058587" y="637506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3" name="二等辺三角形 242"/>
          <p:cNvSpPr/>
          <p:nvPr/>
        </p:nvSpPr>
        <p:spPr>
          <a:xfrm rot="5400000" flipH="1">
            <a:off x="7058587" y="723915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4" name="二等辺三角形 243"/>
          <p:cNvSpPr/>
          <p:nvPr/>
        </p:nvSpPr>
        <p:spPr>
          <a:xfrm rot="5400000" flipH="1">
            <a:off x="7058587" y="810325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cxnSp>
        <p:nvCxnSpPr>
          <p:cNvPr id="5" name="カギ線コネクタ 4"/>
          <p:cNvCxnSpPr>
            <a:stCxn id="264" idx="3"/>
            <a:endCxn id="321" idx="1"/>
          </p:cNvCxnSpPr>
          <p:nvPr/>
        </p:nvCxnSpPr>
        <p:spPr>
          <a:xfrm flipV="1">
            <a:off x="1193420" y="5021010"/>
            <a:ext cx="155390" cy="34817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56" name="カギ線コネクタ 155"/>
          <p:cNvCxnSpPr>
            <a:stCxn id="313" idx="3"/>
            <a:endCxn id="319" idx="1"/>
          </p:cNvCxnSpPr>
          <p:nvPr/>
        </p:nvCxnSpPr>
        <p:spPr>
          <a:xfrm>
            <a:off x="1195325" y="2385922"/>
            <a:ext cx="157772" cy="35714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カギ線コネクタ 162"/>
          <p:cNvCxnSpPr>
            <a:stCxn id="313" idx="3"/>
            <a:endCxn id="318" idx="1"/>
          </p:cNvCxnSpPr>
          <p:nvPr/>
        </p:nvCxnSpPr>
        <p:spPr>
          <a:xfrm flipV="1">
            <a:off x="1195325" y="2071230"/>
            <a:ext cx="156343" cy="31469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264" idx="3"/>
            <a:endCxn id="322" idx="1"/>
          </p:cNvCxnSpPr>
          <p:nvPr/>
        </p:nvCxnSpPr>
        <p:spPr>
          <a:xfrm>
            <a:off x="1193420" y="5369188"/>
            <a:ext cx="156819" cy="31487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8578814" y="984176"/>
            <a:ext cx="4184685" cy="425524"/>
          </a:xfrm>
          <a:prstGeom prst="rect">
            <a:avLst/>
          </a:prstGeom>
          <a:solidFill>
            <a:srgbClr val="FFFF99"/>
          </a:solidFill>
        </p:spPr>
        <p:txBody>
          <a:bodyPr wrap="square" lIns="7200" tIns="36000" rIns="7200" bIns="36000" rtlCol="0" anchor="ctr">
            <a:noAutofit/>
          </a:bodyPr>
          <a:lstStyle/>
          <a:p>
            <a:pPr>
              <a:lnSpc>
                <a:spcPts val="1200"/>
              </a:lnSpc>
            </a:pP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ギャンブル等依存が疑われる人等</a:t>
            </a:r>
            <a:r>
              <a:rPr lang="en-US" altLang="ja-JP"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の割合」の低減</a:t>
            </a:r>
            <a:endParaRPr lang="en-US" altLang="ja-JP"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ギャンブル等依存症は病気で</a:t>
            </a:r>
            <a:r>
              <a:rPr lang="ja-JP" altLang="en-US"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あることを知って</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いる</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と回答</a:t>
            </a:r>
            <a:r>
              <a:rPr lang="ja-JP" altLang="en-US"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した府民</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a:t>
            </a:r>
            <a:r>
              <a:rPr lang="ja-JP" altLang="en-US"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増加</a:t>
            </a:r>
            <a:endParaRPr lang="en-US" altLang="ja-JP"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64" name="二等辺三角形 163"/>
          <p:cNvSpPr/>
          <p:nvPr/>
        </p:nvSpPr>
        <p:spPr>
          <a:xfrm rot="5400000" flipH="1">
            <a:off x="8306916" y="1128192"/>
            <a:ext cx="360040" cy="148208"/>
          </a:xfrm>
          <a:prstGeom prst="triangle">
            <a:avLst/>
          </a:prstGeom>
          <a:gradFill>
            <a:gsLst>
              <a:gs pos="29000">
                <a:srgbClr val="3333FF"/>
              </a:gs>
              <a:gs pos="3000">
                <a:srgbClr val="0000CC"/>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159" name="正方形/長方形 158"/>
          <p:cNvSpPr/>
          <p:nvPr/>
        </p:nvSpPr>
        <p:spPr>
          <a:xfrm>
            <a:off x="7458140" y="2393856"/>
            <a:ext cx="5256000" cy="62366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60" name="正方形/長方形 159"/>
          <p:cNvSpPr/>
          <p:nvPr/>
        </p:nvSpPr>
        <p:spPr>
          <a:xfrm>
            <a:off x="10712264"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473</a:t>
            </a:r>
            <a:r>
              <a:rPr lang="ja-JP" altLang="en-US" sz="700" b="1" spc="-60" dirty="0">
                <a:solidFill>
                  <a:schemeClr val="tx1"/>
                </a:solidFill>
                <a:latin typeface="Meiryo UI" panose="020B0604030504040204" pitchFamily="50" charset="-128"/>
                <a:ea typeface="Meiryo UI" panose="020B0604030504040204" pitchFamily="50" charset="-128"/>
              </a:rPr>
              <a:t>名</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1" name="正方形/長方形 160"/>
          <p:cNvSpPr/>
          <p:nvPr/>
        </p:nvSpPr>
        <p:spPr>
          <a:xfrm>
            <a:off x="11729496"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2,000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62" name="正方形/長方形 161"/>
          <p:cNvSpPr/>
          <p:nvPr/>
        </p:nvSpPr>
        <p:spPr>
          <a:xfrm>
            <a:off x="10712264"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5,606</a:t>
            </a:r>
            <a:r>
              <a:rPr lang="ja-JP" altLang="en-US" sz="700" b="1" spc="-60" dirty="0">
                <a:solidFill>
                  <a:schemeClr val="tx1"/>
                </a:solidFill>
                <a:latin typeface="Meiryo UI" panose="020B0604030504040204" pitchFamily="50" charset="-128"/>
                <a:ea typeface="Meiryo UI" panose="020B0604030504040204" pitchFamily="50" charset="-128"/>
              </a:rPr>
              <a:t>件</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5" name="正方形/長方形 164"/>
          <p:cNvSpPr/>
          <p:nvPr/>
        </p:nvSpPr>
        <p:spPr>
          <a:xfrm>
            <a:off x="11729496"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2</a:t>
            </a:r>
            <a:r>
              <a:rPr lang="ja-JP" altLang="en-US" sz="700" b="1" spc="-60" dirty="0">
                <a:solidFill>
                  <a:schemeClr val="tx1"/>
                </a:solidFill>
                <a:latin typeface="Meiryo UI" panose="020B0604030504040204" pitchFamily="50" charset="-128"/>
                <a:ea typeface="Meiryo UI" panose="020B0604030504040204" pitchFamily="50" charset="-128"/>
              </a:rPr>
              <a:t>万件以上</a:t>
            </a:r>
            <a:r>
              <a:rPr lang="en-US" altLang="ja-JP" sz="600" b="1" spc="-60" dirty="0" smtClean="0">
                <a:solidFill>
                  <a:schemeClr val="tx1"/>
                </a:solidFill>
                <a:latin typeface="Meiryo UI" panose="020B0604030504040204" pitchFamily="50" charset="-128"/>
                <a:ea typeface="Meiryo UI" panose="020B0604030504040204" pitchFamily="50" charset="-128"/>
              </a:rPr>
              <a:t>※4</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6" name="正方形/長方形 165"/>
          <p:cNvSpPr/>
          <p:nvPr/>
        </p:nvSpPr>
        <p:spPr>
          <a:xfrm>
            <a:off x="7556310" y="242844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依存症総合ポータルサイトのアクセス数</a:t>
            </a:r>
          </a:p>
        </p:txBody>
      </p:sp>
      <p:sp>
        <p:nvSpPr>
          <p:cNvPr id="167" name="正方形/長方形 166"/>
          <p:cNvSpPr/>
          <p:nvPr/>
        </p:nvSpPr>
        <p:spPr>
          <a:xfrm>
            <a:off x="7556310" y="271993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府民セミナー・シンポジウムの参加者数</a:t>
            </a:r>
          </a:p>
        </p:txBody>
      </p:sp>
      <p:sp>
        <p:nvSpPr>
          <p:cNvPr id="247" name="正方形/長方形 246"/>
          <p:cNvSpPr/>
          <p:nvPr/>
        </p:nvSpPr>
        <p:spPr>
          <a:xfrm>
            <a:off x="7328168" y="1097712"/>
            <a:ext cx="1008112" cy="177924"/>
          </a:xfrm>
          <a:prstGeom prst="rect">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rPr>
              <a:t>全体</a:t>
            </a:r>
            <a:r>
              <a:rPr lang="ja-JP" altLang="en-US" sz="800" b="1" dirty="0" smtClean="0">
                <a:solidFill>
                  <a:schemeClr val="tx1"/>
                </a:solidFill>
                <a:latin typeface="Meiryo UI" panose="020B0604030504040204" pitchFamily="50" charset="-128"/>
                <a:ea typeface="Meiryo UI" panose="020B0604030504040204" pitchFamily="50" charset="-128"/>
              </a:rPr>
              <a:t>目標に対する指標</a:t>
            </a:r>
            <a:endParaRPr lang="en-US" altLang="ja-JP" sz="800" b="1" dirty="0" smtClean="0">
              <a:solidFill>
                <a:schemeClr val="tx1"/>
              </a:solidFill>
              <a:latin typeface="Meiryo UI" panose="020B0604030504040204" pitchFamily="50" charset="-128"/>
              <a:ea typeface="Meiryo UI" panose="020B0604030504040204" pitchFamily="50" charset="-128"/>
            </a:endParaRPr>
          </a:p>
        </p:txBody>
      </p:sp>
      <p:sp>
        <p:nvSpPr>
          <p:cNvPr id="362" name="正方形/長方形 361"/>
          <p:cNvSpPr/>
          <p:nvPr/>
        </p:nvSpPr>
        <p:spPr>
          <a:xfrm>
            <a:off x="9353128"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※6</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IR</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区域整備計画の認定等の進捗に</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合わせ計画的</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に推進</a:t>
            </a:r>
            <a:endPar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9" name="正方形/長方形 148"/>
          <p:cNvSpPr/>
          <p:nvPr/>
        </p:nvSpPr>
        <p:spPr>
          <a:xfrm>
            <a:off x="9353128" y="8538919"/>
            <a:ext cx="2592288" cy="11963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※4</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年度は運用時期が下半期となるため半数の</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万件</a:t>
            </a:r>
          </a:p>
          <a:p>
            <a:pPr marL="85725" algn="r"/>
            <a:endPar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0" name="正方形/長方形 149"/>
          <p:cNvSpPr/>
          <p:nvPr/>
        </p:nvSpPr>
        <p:spPr>
          <a:xfrm>
            <a:off x="6976864" y="8535491"/>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Web</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研修のみの参加者数であるため参考値</a:t>
            </a:r>
          </a:p>
        </p:txBody>
      </p:sp>
      <p:sp>
        <p:nvSpPr>
          <p:cNvPr id="151" name="正方形/長方形 150"/>
          <p:cNvSpPr/>
          <p:nvPr/>
        </p:nvSpPr>
        <p:spPr>
          <a:xfrm>
            <a:off x="9137104" y="8428038"/>
            <a:ext cx="3728592" cy="1889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spc="-30" dirty="0" smtClean="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700" spc="-3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spc="-30" dirty="0" smtClean="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年度</a:t>
            </a:r>
            <a:r>
              <a:rPr lang="ja-JP" altLang="en-US" sz="700" spc="-30" dirty="0" smtClean="0">
                <a:solidFill>
                  <a:schemeClr val="tx1">
                    <a:lumMod val="85000"/>
                    <a:lumOff val="15000"/>
                  </a:schemeClr>
                </a:solidFill>
                <a:latin typeface="メイリオ" panose="020B0604030504040204" pitchFamily="50" charset="-128"/>
                <a:ea typeface="メイリオ" panose="020B0604030504040204" pitchFamily="50" charset="-128"/>
              </a:rPr>
              <a:t>は</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実施</a:t>
            </a:r>
            <a:r>
              <a:rPr lang="ja-JP" altLang="en-US" sz="700" spc="-30" dirty="0" smtClean="0">
                <a:solidFill>
                  <a:schemeClr val="tx1">
                    <a:lumMod val="85000"/>
                    <a:lumOff val="15000"/>
                  </a:schemeClr>
                </a:solidFill>
                <a:latin typeface="メイリオ" panose="020B0604030504040204" pitchFamily="50" charset="-128"/>
                <a:ea typeface="メイリオ" panose="020B0604030504040204" pitchFamily="50" charset="-128"/>
              </a:rPr>
              <a:t>時期</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が下半期となるため半数</a:t>
            </a:r>
            <a:r>
              <a:rPr lang="ja-JP" altLang="en-US" sz="700" spc="-30" dirty="0" smtClean="0">
                <a:solidFill>
                  <a:schemeClr val="tx1">
                    <a:lumMod val="85000"/>
                    <a:lumOff val="15000"/>
                  </a:schemeClr>
                </a:solidFill>
                <a:latin typeface="メイリオ" panose="020B0604030504040204" pitchFamily="50" charset="-128"/>
                <a:ea typeface="メイリオ" panose="020B0604030504040204" pitchFamily="50" charset="-128"/>
              </a:rPr>
              <a:t>の</a:t>
            </a:r>
            <a:r>
              <a:rPr lang="en-US" altLang="ja-JP" sz="700" spc="-30" dirty="0" smtClean="0">
                <a:solidFill>
                  <a:schemeClr val="tx1">
                    <a:lumMod val="85000"/>
                    <a:lumOff val="15000"/>
                  </a:schemeClr>
                </a:solidFill>
                <a:latin typeface="メイリオ" panose="020B0604030504040204" pitchFamily="50" charset="-128"/>
                <a:ea typeface="メイリオ" panose="020B0604030504040204" pitchFamily="50" charset="-128"/>
              </a:rPr>
              <a:t>50</a:t>
            </a:r>
            <a:r>
              <a:rPr lang="ja-JP" altLang="en-US" sz="700" spc="-30" dirty="0" smtClean="0">
                <a:solidFill>
                  <a:schemeClr val="tx1">
                    <a:lumMod val="85000"/>
                    <a:lumOff val="15000"/>
                  </a:schemeClr>
                </a:solidFill>
                <a:latin typeface="メイリオ" panose="020B0604030504040204" pitchFamily="50" charset="-128"/>
                <a:ea typeface="メイリオ" panose="020B0604030504040204" pitchFamily="50" charset="-128"/>
              </a:rPr>
              <a:t>％　実施状況は</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府立高校を対象</a:t>
            </a:r>
            <a:r>
              <a:rPr lang="ja-JP" altLang="en-US" sz="700" spc="-30" dirty="0" smtClean="0">
                <a:solidFill>
                  <a:schemeClr val="tx1">
                    <a:lumMod val="85000"/>
                    <a:lumOff val="15000"/>
                  </a:schemeClr>
                </a:solidFill>
                <a:latin typeface="メイリオ" panose="020B0604030504040204" pitchFamily="50" charset="-128"/>
                <a:ea typeface="メイリオ" panose="020B0604030504040204" pitchFamily="50" charset="-128"/>
              </a:rPr>
              <a:t>に</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把握</a:t>
            </a:r>
          </a:p>
        </p:txBody>
      </p:sp>
      <p:sp>
        <p:nvSpPr>
          <p:cNvPr id="152" name="正方形/長方形 151"/>
          <p:cNvSpPr/>
          <p:nvPr/>
        </p:nvSpPr>
        <p:spPr>
          <a:xfrm>
            <a:off x="6976864" y="8428038"/>
            <a:ext cx="2592288" cy="1502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府立</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高校における出前授業の実施数のため</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参考値</a:t>
            </a:r>
            <a:endPar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3" name="正方形/長方形 152"/>
          <p:cNvSpPr/>
          <p:nvPr/>
        </p:nvSpPr>
        <p:spPr>
          <a:xfrm flipV="1">
            <a:off x="29512" y="8796338"/>
            <a:ext cx="12780000" cy="28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6976864"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※5</a:t>
            </a:r>
            <a:r>
              <a:rPr lang="ja-JP" altLang="en-US" sz="700" smtClean="0">
                <a:solidFill>
                  <a:schemeClr val="tx1">
                    <a:lumMod val="85000"/>
                    <a:lumOff val="15000"/>
                  </a:schemeClr>
                </a:solidFill>
                <a:latin typeface="メイリオ" panose="020B0604030504040204" pitchFamily="50" charset="-128"/>
                <a:ea typeface="メイリオ" panose="020B0604030504040204" pitchFamily="50" charset="-128"/>
              </a:rPr>
              <a:t> 新規の相談に</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は全て自助</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G</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等を紹介・情報提供する</a:t>
            </a:r>
            <a:endPar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71206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7456</TotalTime>
  <Words>2242</Words>
  <Application>Microsoft Office PowerPoint</Application>
  <PresentationFormat>A3 297x420 mm</PresentationFormat>
  <Paragraphs>296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安吉　裕紀</cp:lastModifiedBy>
  <cp:revision>689</cp:revision>
  <cp:lastPrinted>2023-01-30T08:33:29Z</cp:lastPrinted>
  <dcterms:created xsi:type="dcterms:W3CDTF">2015-07-30T08:12:17Z</dcterms:created>
  <dcterms:modified xsi:type="dcterms:W3CDTF">2023-02-02T05:11:20Z</dcterms:modified>
</cp:coreProperties>
</file>