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9" r:id="rId2"/>
    <p:sldId id="268" r:id="rId3"/>
  </p:sldIdLst>
  <p:sldSz cx="12801600" cy="9601200" type="A3"/>
  <p:notesSz cx="14368463" cy="9939338"/>
  <p:defaultTextStyle>
    <a:defPPr>
      <a:defRPr lang="ja-JP"/>
    </a:defPPr>
    <a:lvl1pPr marL="0" algn="l" defTabSz="1300172" rtl="0" eaLnBrk="1" latinLnBrk="0" hangingPunct="1">
      <a:defRPr kumimoji="1" sz="2539" kern="1200">
        <a:solidFill>
          <a:schemeClr val="tx1"/>
        </a:solidFill>
        <a:latin typeface="+mn-lt"/>
        <a:ea typeface="+mn-ea"/>
        <a:cs typeface="+mn-cs"/>
      </a:defRPr>
    </a:lvl1pPr>
    <a:lvl2pPr marL="650086" algn="l" defTabSz="1300172" rtl="0" eaLnBrk="1" latinLnBrk="0" hangingPunct="1">
      <a:defRPr kumimoji="1" sz="2539" kern="1200">
        <a:solidFill>
          <a:schemeClr val="tx1"/>
        </a:solidFill>
        <a:latin typeface="+mn-lt"/>
        <a:ea typeface="+mn-ea"/>
        <a:cs typeface="+mn-cs"/>
      </a:defRPr>
    </a:lvl2pPr>
    <a:lvl3pPr marL="1300172" algn="l" defTabSz="1300172" rtl="0" eaLnBrk="1" latinLnBrk="0" hangingPunct="1">
      <a:defRPr kumimoji="1" sz="2539" kern="1200">
        <a:solidFill>
          <a:schemeClr val="tx1"/>
        </a:solidFill>
        <a:latin typeface="+mn-lt"/>
        <a:ea typeface="+mn-ea"/>
        <a:cs typeface="+mn-cs"/>
      </a:defRPr>
    </a:lvl3pPr>
    <a:lvl4pPr marL="1950259" algn="l" defTabSz="1300172" rtl="0" eaLnBrk="1" latinLnBrk="0" hangingPunct="1">
      <a:defRPr kumimoji="1" sz="2539" kern="1200">
        <a:solidFill>
          <a:schemeClr val="tx1"/>
        </a:solidFill>
        <a:latin typeface="+mn-lt"/>
        <a:ea typeface="+mn-ea"/>
        <a:cs typeface="+mn-cs"/>
      </a:defRPr>
    </a:lvl4pPr>
    <a:lvl5pPr marL="2600345" algn="l" defTabSz="1300172" rtl="0" eaLnBrk="1" latinLnBrk="0" hangingPunct="1">
      <a:defRPr kumimoji="1" sz="2539" kern="1200">
        <a:solidFill>
          <a:schemeClr val="tx1"/>
        </a:solidFill>
        <a:latin typeface="+mn-lt"/>
        <a:ea typeface="+mn-ea"/>
        <a:cs typeface="+mn-cs"/>
      </a:defRPr>
    </a:lvl5pPr>
    <a:lvl6pPr marL="3250431" algn="l" defTabSz="1300172" rtl="0" eaLnBrk="1" latinLnBrk="0" hangingPunct="1">
      <a:defRPr kumimoji="1" sz="2539" kern="1200">
        <a:solidFill>
          <a:schemeClr val="tx1"/>
        </a:solidFill>
        <a:latin typeface="+mn-lt"/>
        <a:ea typeface="+mn-ea"/>
        <a:cs typeface="+mn-cs"/>
      </a:defRPr>
    </a:lvl6pPr>
    <a:lvl7pPr marL="3900518" algn="l" defTabSz="1300172" rtl="0" eaLnBrk="1" latinLnBrk="0" hangingPunct="1">
      <a:defRPr kumimoji="1" sz="2539" kern="1200">
        <a:solidFill>
          <a:schemeClr val="tx1"/>
        </a:solidFill>
        <a:latin typeface="+mn-lt"/>
        <a:ea typeface="+mn-ea"/>
        <a:cs typeface="+mn-cs"/>
      </a:defRPr>
    </a:lvl7pPr>
    <a:lvl8pPr marL="4550605" algn="l" defTabSz="1300172" rtl="0" eaLnBrk="1" latinLnBrk="0" hangingPunct="1">
      <a:defRPr kumimoji="1" sz="2539" kern="1200">
        <a:solidFill>
          <a:schemeClr val="tx1"/>
        </a:solidFill>
        <a:latin typeface="+mn-lt"/>
        <a:ea typeface="+mn-ea"/>
        <a:cs typeface="+mn-cs"/>
      </a:defRPr>
    </a:lvl8pPr>
    <a:lvl9pPr marL="5200691" algn="l" defTabSz="1300172" rtl="0" eaLnBrk="1" latinLnBrk="0" hangingPunct="1">
      <a:defRPr kumimoji="1" sz="253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61" userDrawn="1">
          <p15:clr>
            <a:srgbClr val="A4A3A4"/>
          </p15:clr>
        </p15:guide>
        <p15:guide id="3" pos="-5" userDrawn="1">
          <p15:clr>
            <a:srgbClr val="A4A3A4"/>
          </p15:clr>
        </p15:guide>
        <p15:guide id="4" orient="horz" pos="240" userDrawn="1">
          <p15:clr>
            <a:srgbClr val="A4A3A4"/>
          </p15:clr>
        </p15:guide>
        <p15:guide id="5" orient="horz" pos="1008" userDrawn="1">
          <p15:clr>
            <a:srgbClr val="A4A3A4"/>
          </p15:clr>
        </p15:guide>
        <p15:guide id="6" orient="horz" pos="1404" userDrawn="1">
          <p15:clr>
            <a:srgbClr val="A4A3A4"/>
          </p15:clr>
        </p15:guide>
        <p15:guide id="7" pos="1197" userDrawn="1">
          <p15:clr>
            <a:srgbClr val="A4A3A4"/>
          </p15:clr>
        </p15:guide>
        <p15:guide id="8" orient="horz" pos="1482" userDrawn="1">
          <p15:clr>
            <a:srgbClr val="A4A3A4"/>
          </p15:clr>
        </p15:guide>
        <p15:guide id="9" orient="horz" pos="2634" userDrawn="1">
          <p15:clr>
            <a:srgbClr val="A4A3A4"/>
          </p15:clr>
        </p15:guide>
        <p15:guide id="10" orient="horz" pos="1626" userDrawn="1">
          <p15:clr>
            <a:srgbClr val="A4A3A4"/>
          </p15:clr>
        </p15:guide>
        <p15:guide id="11" orient="horz" pos="2843" userDrawn="1">
          <p15:clr>
            <a:srgbClr val="A4A3A4"/>
          </p15:clr>
        </p15:guide>
        <p15:guide id="12" orient="horz" pos="2071" userDrawn="1">
          <p15:clr>
            <a:srgbClr val="A4A3A4"/>
          </p15:clr>
        </p15:guide>
        <p15:guide id="13" orient="horz" pos="1890" userDrawn="1">
          <p15:clr>
            <a:srgbClr val="A4A3A4"/>
          </p15:clr>
        </p15:guide>
        <p15:guide id="16" pos="721" userDrawn="1">
          <p15:clr>
            <a:srgbClr val="A4A3A4"/>
          </p15:clr>
        </p15:guide>
        <p15:guide id="17" orient="horz" pos="2888" userDrawn="1">
          <p15:clr>
            <a:srgbClr val="A4A3A4"/>
          </p15:clr>
        </p15:guide>
        <p15:guide id="18" orient="horz" pos="5504" userDrawn="1">
          <p15:clr>
            <a:srgbClr val="A4A3A4"/>
          </p15:clr>
        </p15:guide>
        <p15:guide id="29" pos="1168" userDrawn="1">
          <p15:clr>
            <a:srgbClr val="A4A3A4"/>
          </p15:clr>
        </p15:guide>
        <p15:guide id="31" pos="3100" userDrawn="1">
          <p15:clr>
            <a:srgbClr val="A4A3A4"/>
          </p15:clr>
        </p15:guide>
        <p15:guide id="33" orient="horz" pos="3054" userDrawn="1">
          <p15:clr>
            <a:srgbClr val="A4A3A4"/>
          </p15:clr>
        </p15:guide>
        <p15:guide id="38" orient="horz" pos="1098" userDrawn="1">
          <p15:clr>
            <a:srgbClr val="A4A3A4"/>
          </p15:clr>
        </p15:guide>
        <p15:guide id="41" pos="10" userDrawn="1">
          <p15:clr>
            <a:srgbClr val="A4A3A4"/>
          </p15:clr>
        </p15:guide>
        <p15:guide id="42" orient="horz" pos="5309" userDrawn="1">
          <p15:clr>
            <a:srgbClr val="A4A3A4"/>
          </p15:clr>
        </p15:guide>
        <p15:guide id="43" orient="horz" pos="5026" userDrawn="1">
          <p15:clr>
            <a:srgbClr val="A4A3A4"/>
          </p15:clr>
        </p15:guide>
        <p15:guide id="44" orient="horz" pos="4944" userDrawn="1">
          <p15:clr>
            <a:srgbClr val="A4A3A4"/>
          </p15:clr>
        </p15:guide>
        <p15:guide id="46" orient="horz" pos="4326" userDrawn="1">
          <p15:clr>
            <a:srgbClr val="A4A3A4"/>
          </p15:clr>
        </p15:guide>
        <p15:guide id="48" orient="horz" pos="3912" userDrawn="1">
          <p15:clr>
            <a:srgbClr val="A4A3A4"/>
          </p15:clr>
        </p15:guide>
        <p15:guide id="49" orient="horz" pos="3886" userDrawn="1">
          <p15:clr>
            <a:srgbClr val="A4A3A4"/>
          </p15:clr>
        </p15:guide>
        <p15:guide id="50" orient="horz" pos="3514" userDrawn="1">
          <p15:clr>
            <a:srgbClr val="A4A3A4"/>
          </p15:clr>
        </p15:guide>
        <p15:guide id="51" orient="horz" pos="6030" userDrawn="1">
          <p15:clr>
            <a:srgbClr val="A4A3A4"/>
          </p15:clr>
        </p15:guide>
        <p15:guide id="53" orient="horz" pos="3402" userDrawn="1">
          <p15:clr>
            <a:srgbClr val="A4A3A4"/>
          </p15:clr>
        </p15:guide>
        <p15:guide id="56" pos="7978" userDrawn="1">
          <p15:clr>
            <a:srgbClr val="A4A3A4"/>
          </p15:clr>
        </p15:guide>
        <p15:guide id="57" pos="5892" userDrawn="1">
          <p15:clr>
            <a:srgbClr val="A4A3A4"/>
          </p15:clr>
        </p15:guide>
        <p15:guide id="58" pos="6427" userDrawn="1">
          <p15:clr>
            <a:srgbClr val="A4A3A4"/>
          </p15:clr>
        </p15:guide>
        <p15:guide id="59" pos="6576" userDrawn="1">
          <p15:clr>
            <a:srgbClr val="A4A3A4"/>
          </p15:clr>
        </p15:guide>
        <p15:guide id="61" pos="6139" userDrawn="1">
          <p15:clr>
            <a:srgbClr val="A4A3A4"/>
          </p15:clr>
        </p15:guide>
        <p15:guide id="62" pos="6355" userDrawn="1">
          <p15:clr>
            <a:srgbClr val="A4A3A4"/>
          </p15:clr>
        </p15:guide>
        <p15:guide id="67" pos="6230" userDrawn="1">
          <p15:clr>
            <a:srgbClr val="A4A3A4"/>
          </p15:clr>
        </p15:guide>
        <p15:guide id="68" orient="horz" pos="3552" userDrawn="1">
          <p15:clr>
            <a:srgbClr val="A4A3A4"/>
          </p15:clr>
        </p15:guide>
        <p15:guide id="69" orient="horz" pos="3693" userDrawn="1">
          <p15:clr>
            <a:srgbClr val="A4A3A4"/>
          </p15:clr>
        </p15:guide>
        <p15:guide id="70" pos="5256" userDrawn="1">
          <p15:clr>
            <a:srgbClr val="A4A3A4"/>
          </p15:clr>
        </p15:guide>
        <p15:guide id="72" pos="6702" userDrawn="1">
          <p15:clr>
            <a:srgbClr val="A4A3A4"/>
          </p15:clr>
        </p15:guide>
        <p15:guide id="74" orient="horz" pos="4353" userDrawn="1">
          <p15:clr>
            <a:srgbClr val="A4A3A4"/>
          </p15:clr>
        </p15:guide>
        <p15:guide id="75" orient="horz" pos="5539" userDrawn="1">
          <p15:clr>
            <a:srgbClr val="A4A3A4"/>
          </p15:clr>
        </p15:guide>
        <p15:guide id="78" orient="horz" pos="6042" userDrawn="1">
          <p15:clr>
            <a:srgbClr val="A4A3A4"/>
          </p15:clr>
        </p15:guide>
        <p15:guide id="79" pos="6562" userDrawn="1">
          <p15:clr>
            <a:srgbClr val="A4A3A4"/>
          </p15:clr>
        </p15:guide>
        <p15:guide id="81" orient="horz" pos="3543" userDrawn="1">
          <p15:clr>
            <a:srgbClr val="A4A3A4"/>
          </p15:clr>
        </p15:guide>
        <p15:guide id="82" orient="horz" pos="4718" userDrawn="1">
          <p15:clr>
            <a:srgbClr val="A4A3A4"/>
          </p15:clr>
        </p15:guide>
        <p15:guide id="83" orient="horz" pos="5140" userDrawn="1">
          <p15:clr>
            <a:srgbClr val="A4A3A4"/>
          </p15:clr>
        </p15:guide>
        <p15:guide id="84" pos="3533" userDrawn="1">
          <p15:clr>
            <a:srgbClr val="A4A3A4"/>
          </p15:clr>
        </p15:guide>
        <p15:guide id="85" orient="horz" pos="439" userDrawn="1">
          <p15:clr>
            <a:srgbClr val="A4A3A4"/>
          </p15:clr>
        </p15:guide>
        <p15:guide id="86" pos="7389" userDrawn="1">
          <p15:clr>
            <a:srgbClr val="A4A3A4"/>
          </p15:clr>
        </p15:guide>
        <p15:guide id="87" pos="3710" userDrawn="1">
          <p15:clr>
            <a:srgbClr val="A4A3A4"/>
          </p15:clr>
        </p15:guide>
        <p15:guide id="88" orient="horz" pos="3006" userDrawn="1">
          <p15:clr>
            <a:srgbClr val="A4A3A4"/>
          </p15:clr>
        </p15:guide>
        <p15:guide id="89" pos="8040" userDrawn="1">
          <p15:clr>
            <a:srgbClr val="A4A3A4"/>
          </p15:clr>
        </p15:guide>
        <p15:guide id="90" pos="5529" userDrawn="1">
          <p15:clr>
            <a:srgbClr val="A4A3A4"/>
          </p15:clr>
        </p15:guide>
        <p15:guide id="91" orient="horz" pos="5172" userDrawn="1">
          <p15:clr>
            <a:srgbClr val="A4A3A4"/>
          </p15:clr>
        </p15:guide>
        <p15:guide id="92" orient="horz" pos="4749" userDrawn="1">
          <p15:clr>
            <a:srgbClr val="A4A3A4"/>
          </p15:clr>
        </p15:guide>
        <p15:guide id="93" orient="horz" pos="3953" userDrawn="1">
          <p15:clr>
            <a:srgbClr val="A4A3A4"/>
          </p15:clr>
        </p15:guide>
        <p15:guide id="94" orient="horz" pos="5595" userDrawn="1">
          <p15:clr>
            <a:srgbClr val="A4A3A4"/>
          </p15:clr>
        </p15:guide>
        <p15:guide id="95" pos="3008" userDrawn="1">
          <p15:clr>
            <a:srgbClr val="A4A3A4"/>
          </p15:clr>
        </p15:guide>
        <p15:guide id="96" pos="5390" userDrawn="1">
          <p15:clr>
            <a:srgbClr val="A4A3A4"/>
          </p15:clr>
        </p15:guide>
        <p15:guide id="97" pos="5410" userDrawn="1">
          <p15:clr>
            <a:srgbClr val="A4A3A4"/>
          </p15:clr>
        </p15:guide>
        <p15:guide id="98" orient="horz" pos="3595" userDrawn="1">
          <p15:clr>
            <a:srgbClr val="A4A3A4"/>
          </p15:clr>
        </p15:guide>
        <p15:guide id="99" pos="8004" userDrawn="1">
          <p15:clr>
            <a:srgbClr val="A4A3A4"/>
          </p15:clr>
        </p15:guide>
        <p15:guide id="100" pos="299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00CC"/>
    <a:srgbClr val="9999FF"/>
    <a:srgbClr val="CC99FF"/>
    <a:srgbClr val="9966FF"/>
    <a:srgbClr val="FFFF00"/>
    <a:srgbClr val="93CDDD"/>
    <a:srgbClr val="FFFF99"/>
    <a:srgbClr val="002060"/>
    <a:srgbClr val="C9E6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620" autoAdjust="0"/>
    <p:restoredTop sz="93874" autoAdjust="0"/>
  </p:normalViewPr>
  <p:slideViewPr>
    <p:cSldViewPr>
      <p:cViewPr>
        <p:scale>
          <a:sx n="100" d="100"/>
          <a:sy n="100" d="100"/>
        </p:scale>
        <p:origin x="-204" y="-54"/>
      </p:cViewPr>
      <p:guideLst>
        <p:guide orient="horz" pos="2661"/>
        <p:guide pos="-5"/>
        <p:guide orient="horz" pos="240"/>
        <p:guide orient="horz" pos="1008"/>
        <p:guide orient="horz" pos="1404"/>
        <p:guide pos="1197"/>
        <p:guide orient="horz" pos="1482"/>
        <p:guide orient="horz" pos="2634"/>
        <p:guide orient="horz" pos="1626"/>
        <p:guide orient="horz" pos="2843"/>
        <p:guide orient="horz" pos="2071"/>
        <p:guide orient="horz" pos="1890"/>
        <p:guide pos="721"/>
        <p:guide orient="horz" pos="2888"/>
        <p:guide orient="horz" pos="5504"/>
        <p:guide pos="1168"/>
        <p:guide pos="3100"/>
        <p:guide orient="horz" pos="3054"/>
        <p:guide orient="horz" pos="1098"/>
        <p:guide pos="10"/>
        <p:guide orient="horz" pos="5309"/>
        <p:guide orient="horz" pos="5026"/>
        <p:guide orient="horz" pos="4944"/>
        <p:guide orient="horz" pos="4326"/>
        <p:guide orient="horz" pos="3912"/>
        <p:guide orient="horz" pos="3886"/>
        <p:guide orient="horz" pos="3514"/>
        <p:guide orient="horz" pos="6030"/>
        <p:guide orient="horz" pos="3402"/>
        <p:guide pos="7978"/>
        <p:guide pos="5892"/>
        <p:guide pos="6427"/>
        <p:guide pos="6576"/>
        <p:guide pos="6139"/>
        <p:guide pos="6355"/>
        <p:guide pos="6230"/>
        <p:guide orient="horz" pos="3552"/>
        <p:guide orient="horz" pos="3693"/>
        <p:guide pos="5256"/>
        <p:guide pos="6702"/>
        <p:guide orient="horz" pos="4353"/>
        <p:guide orient="horz" pos="5539"/>
        <p:guide orient="horz" pos="6042"/>
        <p:guide pos="6562"/>
        <p:guide orient="horz" pos="3543"/>
        <p:guide orient="horz" pos="4718"/>
        <p:guide orient="horz" pos="5140"/>
        <p:guide pos="3533"/>
        <p:guide orient="horz" pos="439"/>
        <p:guide pos="7389"/>
        <p:guide pos="3710"/>
        <p:guide orient="horz" pos="3006"/>
        <p:guide pos="8040"/>
        <p:guide pos="5529"/>
        <p:guide orient="horz" pos="5172"/>
        <p:guide orient="horz" pos="4749"/>
        <p:guide orient="horz" pos="3953"/>
        <p:guide orient="horz" pos="5595"/>
        <p:guide pos="3008"/>
        <p:guide pos="5390"/>
        <p:guide pos="5410"/>
        <p:guide orient="horz" pos="3595"/>
        <p:guide pos="8004"/>
        <p:guide pos="2995"/>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8"/>
            <a:ext cx="6226175" cy="498475"/>
          </a:xfrm>
          <a:prstGeom prst="rect">
            <a:avLst/>
          </a:prstGeom>
        </p:spPr>
        <p:txBody>
          <a:bodyPr vert="horz" lIns="91385" tIns="45692" rIns="91385" bIns="45692" rtlCol="0"/>
          <a:lstStyle>
            <a:lvl1pPr algn="l">
              <a:defRPr sz="1200"/>
            </a:lvl1pPr>
          </a:lstStyle>
          <a:p>
            <a:endParaRPr kumimoji="1" lang="ja-JP" altLang="en-US"/>
          </a:p>
        </p:txBody>
      </p:sp>
      <p:sp>
        <p:nvSpPr>
          <p:cNvPr id="3" name="日付プレースホルダー 2"/>
          <p:cNvSpPr>
            <a:spLocks noGrp="1"/>
          </p:cNvSpPr>
          <p:nvPr>
            <p:ph type="dt" idx="1"/>
          </p:nvPr>
        </p:nvSpPr>
        <p:spPr>
          <a:xfrm>
            <a:off x="8139116" y="8"/>
            <a:ext cx="6226175" cy="498475"/>
          </a:xfrm>
          <a:prstGeom prst="rect">
            <a:avLst/>
          </a:prstGeom>
        </p:spPr>
        <p:txBody>
          <a:bodyPr vert="horz" lIns="91385" tIns="45692" rIns="91385" bIns="45692" rtlCol="0"/>
          <a:lstStyle>
            <a:lvl1pPr algn="r">
              <a:defRPr sz="1200"/>
            </a:lvl1pPr>
          </a:lstStyle>
          <a:p>
            <a:fld id="{5B872779-CD27-4F01-AFF1-5A055514F71A}" type="datetimeFigureOut">
              <a:rPr kumimoji="1" lang="ja-JP" altLang="en-US" smtClean="0"/>
              <a:t>2022/11/25</a:t>
            </a:fld>
            <a:endParaRPr kumimoji="1" lang="ja-JP" altLang="en-US"/>
          </a:p>
        </p:txBody>
      </p:sp>
      <p:sp>
        <p:nvSpPr>
          <p:cNvPr id="4" name="スライド イメージ プレースホルダー 3"/>
          <p:cNvSpPr>
            <a:spLocks noGrp="1" noRot="1" noChangeAspect="1"/>
          </p:cNvSpPr>
          <p:nvPr>
            <p:ph type="sldImg" idx="2"/>
          </p:nvPr>
        </p:nvSpPr>
        <p:spPr>
          <a:xfrm>
            <a:off x="4951413" y="1244600"/>
            <a:ext cx="4465637" cy="3351213"/>
          </a:xfrm>
          <a:prstGeom prst="rect">
            <a:avLst/>
          </a:prstGeom>
          <a:noFill/>
          <a:ln w="12700">
            <a:solidFill>
              <a:prstClr val="black"/>
            </a:solidFill>
          </a:ln>
        </p:spPr>
        <p:txBody>
          <a:bodyPr vert="horz" lIns="91385" tIns="45692" rIns="91385" bIns="45692" rtlCol="0" anchor="ctr"/>
          <a:lstStyle/>
          <a:p>
            <a:endParaRPr lang="ja-JP" altLang="en-US"/>
          </a:p>
        </p:txBody>
      </p:sp>
      <p:sp>
        <p:nvSpPr>
          <p:cNvPr id="5" name="ノート プレースホルダー 4"/>
          <p:cNvSpPr>
            <a:spLocks noGrp="1"/>
          </p:cNvSpPr>
          <p:nvPr>
            <p:ph type="body" sz="quarter" idx="3"/>
          </p:nvPr>
        </p:nvSpPr>
        <p:spPr>
          <a:xfrm>
            <a:off x="1436694" y="4783140"/>
            <a:ext cx="11495086" cy="3913188"/>
          </a:xfrm>
          <a:prstGeom prst="rect">
            <a:avLst/>
          </a:prstGeom>
        </p:spPr>
        <p:txBody>
          <a:bodyPr vert="horz" lIns="91385" tIns="45692" rIns="91385" bIns="4569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7" y="9440869"/>
            <a:ext cx="6226175" cy="498475"/>
          </a:xfrm>
          <a:prstGeom prst="rect">
            <a:avLst/>
          </a:prstGeom>
        </p:spPr>
        <p:txBody>
          <a:bodyPr vert="horz" lIns="91385" tIns="45692" rIns="91385" bIns="4569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8139116" y="9440869"/>
            <a:ext cx="6226175" cy="498475"/>
          </a:xfrm>
          <a:prstGeom prst="rect">
            <a:avLst/>
          </a:prstGeom>
        </p:spPr>
        <p:txBody>
          <a:bodyPr vert="horz" lIns="91385" tIns="45692" rIns="91385" bIns="45692" rtlCol="0" anchor="b"/>
          <a:lstStyle>
            <a:lvl1pPr algn="r">
              <a:defRPr sz="1200"/>
            </a:lvl1pPr>
          </a:lstStyle>
          <a:p>
            <a:fld id="{37AE3EDA-F932-4D18-AD58-58AAD04158A0}" type="slidenum">
              <a:rPr kumimoji="1" lang="ja-JP" altLang="en-US" smtClean="0"/>
              <a:t>‹#›</a:t>
            </a:fld>
            <a:endParaRPr kumimoji="1" lang="ja-JP" altLang="en-US"/>
          </a:p>
        </p:txBody>
      </p:sp>
    </p:spTree>
    <p:extLst>
      <p:ext uri="{BB962C8B-B14F-4D97-AF65-F5344CB8AC3E}">
        <p14:creationId xmlns:p14="http://schemas.microsoft.com/office/powerpoint/2010/main" val="15177844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2" y="5440681"/>
            <a:ext cx="8961120" cy="2453640"/>
          </a:xfrm>
        </p:spPr>
        <p:txBody>
          <a:bodyPr/>
          <a:lstStyle>
            <a:lvl1pPr marL="0" indent="0" algn="ctr">
              <a:buNone/>
              <a:defRPr>
                <a:solidFill>
                  <a:schemeClr val="tx1">
                    <a:tint val="75000"/>
                  </a:schemeClr>
                </a:solidFill>
              </a:defRPr>
            </a:lvl1pPr>
            <a:lvl2pPr marL="640073" indent="0" algn="ctr">
              <a:buNone/>
              <a:defRPr>
                <a:solidFill>
                  <a:schemeClr val="tx1">
                    <a:tint val="75000"/>
                  </a:schemeClr>
                </a:solidFill>
              </a:defRPr>
            </a:lvl2pPr>
            <a:lvl3pPr marL="1280146" indent="0" algn="ctr">
              <a:buNone/>
              <a:defRPr>
                <a:solidFill>
                  <a:schemeClr val="tx1">
                    <a:tint val="75000"/>
                  </a:schemeClr>
                </a:solidFill>
              </a:defRPr>
            </a:lvl3pPr>
            <a:lvl4pPr marL="1920218" indent="0" algn="ctr">
              <a:buNone/>
              <a:defRPr>
                <a:solidFill>
                  <a:schemeClr val="tx1">
                    <a:tint val="75000"/>
                  </a:schemeClr>
                </a:solidFill>
              </a:defRPr>
            </a:lvl4pPr>
            <a:lvl5pPr marL="2560292" indent="0" algn="ctr">
              <a:buNone/>
              <a:defRPr>
                <a:solidFill>
                  <a:schemeClr val="tx1">
                    <a:tint val="75000"/>
                  </a:schemeClr>
                </a:solidFill>
              </a:defRPr>
            </a:lvl5pPr>
            <a:lvl6pPr marL="3200364" indent="0" algn="ctr">
              <a:buNone/>
              <a:defRPr>
                <a:solidFill>
                  <a:schemeClr val="tx1">
                    <a:tint val="75000"/>
                  </a:schemeClr>
                </a:solidFill>
              </a:defRPr>
            </a:lvl6pPr>
            <a:lvl7pPr marL="3840439" indent="0" algn="ctr">
              <a:buNone/>
              <a:defRPr>
                <a:solidFill>
                  <a:schemeClr val="tx1">
                    <a:tint val="75000"/>
                  </a:schemeClr>
                </a:solidFill>
              </a:defRPr>
            </a:lvl7pPr>
            <a:lvl8pPr marL="4480512" indent="0" algn="ctr">
              <a:buNone/>
              <a:defRPr>
                <a:solidFill>
                  <a:schemeClr val="tx1">
                    <a:tint val="75000"/>
                  </a:schemeClr>
                </a:solidFill>
              </a:defRPr>
            </a:lvl8pPr>
            <a:lvl9pPr marL="512058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2022/11/25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2022/11/25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2" y="384495"/>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5"/>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2022/11/25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2022/11/25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2"/>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9" y="4069401"/>
            <a:ext cx="10881360" cy="2100262"/>
          </a:xfrm>
        </p:spPr>
        <p:txBody>
          <a:bodyPr anchor="b"/>
          <a:lstStyle>
            <a:lvl1pPr marL="0" indent="0">
              <a:buNone/>
              <a:defRPr sz="2799">
                <a:solidFill>
                  <a:schemeClr val="tx1">
                    <a:tint val="75000"/>
                  </a:schemeClr>
                </a:solidFill>
              </a:defRPr>
            </a:lvl1pPr>
            <a:lvl2pPr marL="640073" indent="0">
              <a:buNone/>
              <a:defRPr sz="2500">
                <a:solidFill>
                  <a:schemeClr val="tx1">
                    <a:tint val="75000"/>
                  </a:schemeClr>
                </a:solidFill>
              </a:defRPr>
            </a:lvl2pPr>
            <a:lvl3pPr marL="1280146" indent="0">
              <a:buNone/>
              <a:defRPr sz="2200">
                <a:solidFill>
                  <a:schemeClr val="tx1">
                    <a:tint val="75000"/>
                  </a:schemeClr>
                </a:solidFill>
              </a:defRPr>
            </a:lvl3pPr>
            <a:lvl4pPr marL="1920218" indent="0">
              <a:buNone/>
              <a:defRPr sz="1999">
                <a:solidFill>
                  <a:schemeClr val="tx1">
                    <a:tint val="75000"/>
                  </a:schemeClr>
                </a:solidFill>
              </a:defRPr>
            </a:lvl4pPr>
            <a:lvl5pPr marL="2560292" indent="0">
              <a:buNone/>
              <a:defRPr sz="1999">
                <a:solidFill>
                  <a:schemeClr val="tx1">
                    <a:tint val="75000"/>
                  </a:schemeClr>
                </a:solidFill>
              </a:defRPr>
            </a:lvl5pPr>
            <a:lvl6pPr marL="3200364" indent="0">
              <a:buNone/>
              <a:defRPr sz="1999">
                <a:solidFill>
                  <a:schemeClr val="tx1">
                    <a:tint val="75000"/>
                  </a:schemeClr>
                </a:solidFill>
              </a:defRPr>
            </a:lvl6pPr>
            <a:lvl7pPr marL="3840439" indent="0">
              <a:buNone/>
              <a:defRPr sz="1999">
                <a:solidFill>
                  <a:schemeClr val="tx1">
                    <a:tint val="75000"/>
                  </a:schemeClr>
                </a:solidFill>
              </a:defRPr>
            </a:lvl7pPr>
            <a:lvl8pPr marL="4480512" indent="0">
              <a:buNone/>
              <a:defRPr sz="1999">
                <a:solidFill>
                  <a:schemeClr val="tx1">
                    <a:tint val="75000"/>
                  </a:schemeClr>
                </a:solidFill>
              </a:defRPr>
            </a:lvl8pPr>
            <a:lvl9pPr marL="5120585" indent="0">
              <a:buNone/>
              <a:defRPr sz="1999">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2022/11/25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2" y="2240282"/>
            <a:ext cx="5654040" cy="6336348"/>
          </a:xfrm>
        </p:spPr>
        <p:txBody>
          <a:bodyPr/>
          <a:lstStyle>
            <a:lvl1pPr>
              <a:defRPr sz="3900"/>
            </a:lvl1pPr>
            <a:lvl2pPr>
              <a:defRPr sz="3400"/>
            </a:lvl2pPr>
            <a:lvl3pPr>
              <a:defRPr sz="2799"/>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2" y="2240282"/>
            <a:ext cx="5654040" cy="6336348"/>
          </a:xfrm>
        </p:spPr>
        <p:txBody>
          <a:bodyPr/>
          <a:lstStyle>
            <a:lvl1pPr>
              <a:defRPr sz="3900"/>
            </a:lvl1pPr>
            <a:lvl2pPr>
              <a:defRPr sz="3400"/>
            </a:lvl2pPr>
            <a:lvl3pPr>
              <a:defRPr sz="2799"/>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2022/11/25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2" y="2149159"/>
            <a:ext cx="5656263" cy="895667"/>
          </a:xfrm>
        </p:spPr>
        <p:txBody>
          <a:bodyPr anchor="b"/>
          <a:lstStyle>
            <a:lvl1pPr marL="0" indent="0">
              <a:buNone/>
              <a:defRPr sz="3400" b="1"/>
            </a:lvl1pPr>
            <a:lvl2pPr marL="640073" indent="0">
              <a:buNone/>
              <a:defRPr sz="2799" b="1"/>
            </a:lvl2pPr>
            <a:lvl3pPr marL="1280146" indent="0">
              <a:buNone/>
              <a:defRPr sz="2500" b="1"/>
            </a:lvl3pPr>
            <a:lvl4pPr marL="1920218" indent="0">
              <a:buNone/>
              <a:defRPr sz="2200" b="1"/>
            </a:lvl4pPr>
            <a:lvl5pPr marL="2560292" indent="0">
              <a:buNone/>
              <a:defRPr sz="2200" b="1"/>
            </a:lvl5pPr>
            <a:lvl6pPr marL="3200364" indent="0">
              <a:buNone/>
              <a:defRPr sz="2200" b="1"/>
            </a:lvl6pPr>
            <a:lvl7pPr marL="3840439" indent="0">
              <a:buNone/>
              <a:defRPr sz="2200" b="1"/>
            </a:lvl7pPr>
            <a:lvl8pPr marL="4480512" indent="0">
              <a:buNone/>
              <a:defRPr sz="2200" b="1"/>
            </a:lvl8pPr>
            <a:lvl9pPr marL="5120585"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2" y="3044826"/>
            <a:ext cx="5656263" cy="5531803"/>
          </a:xfrm>
        </p:spPr>
        <p:txBody>
          <a:bodyPr/>
          <a:lstStyle>
            <a:lvl1pPr>
              <a:defRPr sz="3400"/>
            </a:lvl1pPr>
            <a:lvl2pPr>
              <a:defRPr sz="2799"/>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8" y="2149159"/>
            <a:ext cx="5658484" cy="895667"/>
          </a:xfrm>
        </p:spPr>
        <p:txBody>
          <a:bodyPr anchor="b"/>
          <a:lstStyle>
            <a:lvl1pPr marL="0" indent="0">
              <a:buNone/>
              <a:defRPr sz="3400" b="1"/>
            </a:lvl1pPr>
            <a:lvl2pPr marL="640073" indent="0">
              <a:buNone/>
              <a:defRPr sz="2799" b="1"/>
            </a:lvl2pPr>
            <a:lvl3pPr marL="1280146" indent="0">
              <a:buNone/>
              <a:defRPr sz="2500" b="1"/>
            </a:lvl3pPr>
            <a:lvl4pPr marL="1920218" indent="0">
              <a:buNone/>
              <a:defRPr sz="2200" b="1"/>
            </a:lvl4pPr>
            <a:lvl5pPr marL="2560292" indent="0">
              <a:buNone/>
              <a:defRPr sz="2200" b="1"/>
            </a:lvl5pPr>
            <a:lvl6pPr marL="3200364" indent="0">
              <a:buNone/>
              <a:defRPr sz="2200" b="1"/>
            </a:lvl6pPr>
            <a:lvl7pPr marL="3840439" indent="0">
              <a:buNone/>
              <a:defRPr sz="2200" b="1"/>
            </a:lvl7pPr>
            <a:lvl8pPr marL="4480512" indent="0">
              <a:buNone/>
              <a:defRPr sz="2200" b="1"/>
            </a:lvl8pPr>
            <a:lvl9pPr marL="5120585"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8" y="3044826"/>
            <a:ext cx="5658484" cy="5531803"/>
          </a:xfrm>
        </p:spPr>
        <p:txBody>
          <a:bodyPr/>
          <a:lstStyle>
            <a:lvl1pPr>
              <a:defRPr sz="3400"/>
            </a:lvl1pPr>
            <a:lvl2pPr>
              <a:defRPr sz="2799"/>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2022/11/25</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2022/11/25</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2022/11/25</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2" y="382272"/>
            <a:ext cx="4211638" cy="1626870"/>
          </a:xfrm>
        </p:spPr>
        <p:txBody>
          <a:bodyPr anchor="b"/>
          <a:lstStyle>
            <a:lvl1pPr algn="l">
              <a:defRPr sz="2799"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1" y="382272"/>
            <a:ext cx="7156449" cy="8194359"/>
          </a:xfrm>
        </p:spPr>
        <p:txBody>
          <a:bodyPr/>
          <a:lstStyle>
            <a:lvl1pPr>
              <a:defRPr sz="4499"/>
            </a:lvl1pPr>
            <a:lvl2pPr>
              <a:defRPr sz="3900"/>
            </a:lvl2pPr>
            <a:lvl3pPr>
              <a:defRPr sz="3400"/>
            </a:lvl3pPr>
            <a:lvl4pPr>
              <a:defRPr sz="2799"/>
            </a:lvl4pPr>
            <a:lvl5pPr>
              <a:defRPr sz="2799"/>
            </a:lvl5pPr>
            <a:lvl6pPr>
              <a:defRPr sz="2799"/>
            </a:lvl6pPr>
            <a:lvl7pPr>
              <a:defRPr sz="2799"/>
            </a:lvl7pPr>
            <a:lvl8pPr>
              <a:defRPr sz="2799"/>
            </a:lvl8pPr>
            <a:lvl9pPr>
              <a:defRPr sz="279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2" y="2009141"/>
            <a:ext cx="4211638" cy="6567489"/>
          </a:xfrm>
        </p:spPr>
        <p:txBody>
          <a:bodyPr/>
          <a:lstStyle>
            <a:lvl1pPr marL="0" indent="0">
              <a:buNone/>
              <a:defRPr sz="1999"/>
            </a:lvl1pPr>
            <a:lvl2pPr marL="640073" indent="0">
              <a:buNone/>
              <a:defRPr sz="1700"/>
            </a:lvl2pPr>
            <a:lvl3pPr marL="1280146" indent="0">
              <a:buNone/>
              <a:defRPr sz="1401"/>
            </a:lvl3pPr>
            <a:lvl4pPr marL="1920218" indent="0">
              <a:buNone/>
              <a:defRPr sz="1300"/>
            </a:lvl4pPr>
            <a:lvl5pPr marL="2560292" indent="0">
              <a:buNone/>
              <a:defRPr sz="1300"/>
            </a:lvl5pPr>
            <a:lvl6pPr marL="3200364" indent="0">
              <a:buNone/>
              <a:defRPr sz="1300"/>
            </a:lvl6pPr>
            <a:lvl7pPr marL="3840439" indent="0">
              <a:buNone/>
              <a:defRPr sz="1300"/>
            </a:lvl7pPr>
            <a:lvl8pPr marL="4480512" indent="0">
              <a:buNone/>
              <a:defRPr sz="1300"/>
            </a:lvl8pPr>
            <a:lvl9pPr marL="5120585"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2022/11/25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799"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6"/>
            <a:ext cx="7680960" cy="5760720"/>
          </a:xfrm>
        </p:spPr>
        <p:txBody>
          <a:bodyPr/>
          <a:lstStyle>
            <a:lvl1pPr marL="0" indent="0">
              <a:buNone/>
              <a:defRPr sz="4499"/>
            </a:lvl1pPr>
            <a:lvl2pPr marL="640073" indent="0">
              <a:buNone/>
              <a:defRPr sz="3900"/>
            </a:lvl2pPr>
            <a:lvl3pPr marL="1280146" indent="0">
              <a:buNone/>
              <a:defRPr sz="3400"/>
            </a:lvl3pPr>
            <a:lvl4pPr marL="1920218" indent="0">
              <a:buNone/>
              <a:defRPr sz="2799"/>
            </a:lvl4pPr>
            <a:lvl5pPr marL="2560292" indent="0">
              <a:buNone/>
              <a:defRPr sz="2799"/>
            </a:lvl5pPr>
            <a:lvl6pPr marL="3200364" indent="0">
              <a:buNone/>
              <a:defRPr sz="2799"/>
            </a:lvl6pPr>
            <a:lvl7pPr marL="3840439" indent="0">
              <a:buNone/>
              <a:defRPr sz="2799"/>
            </a:lvl7pPr>
            <a:lvl8pPr marL="4480512" indent="0">
              <a:buNone/>
              <a:defRPr sz="2799"/>
            </a:lvl8pPr>
            <a:lvl9pPr marL="5120585" indent="0">
              <a:buNone/>
              <a:defRPr sz="2799"/>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99"/>
            </a:lvl1pPr>
            <a:lvl2pPr marL="640073" indent="0">
              <a:buNone/>
              <a:defRPr sz="1700"/>
            </a:lvl2pPr>
            <a:lvl3pPr marL="1280146" indent="0">
              <a:buNone/>
              <a:defRPr sz="1401"/>
            </a:lvl3pPr>
            <a:lvl4pPr marL="1920218" indent="0">
              <a:buNone/>
              <a:defRPr sz="1300"/>
            </a:lvl4pPr>
            <a:lvl5pPr marL="2560292" indent="0">
              <a:buNone/>
              <a:defRPr sz="1300"/>
            </a:lvl5pPr>
            <a:lvl6pPr marL="3200364" indent="0">
              <a:buNone/>
              <a:defRPr sz="1300"/>
            </a:lvl6pPr>
            <a:lvl7pPr marL="3840439" indent="0">
              <a:buNone/>
              <a:defRPr sz="1300"/>
            </a:lvl7pPr>
            <a:lvl8pPr marL="4480512" indent="0">
              <a:buNone/>
              <a:defRPr sz="1300"/>
            </a:lvl8pPr>
            <a:lvl9pPr marL="5120585"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2022/11/25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3" y="384494"/>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3" y="2240282"/>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2022/11/25</a:t>
            </a:fld>
            <a:endParaRPr kumimoji="1" lang="ja-JP" altLang="en-US" dirty="0"/>
          </a:p>
        </p:txBody>
      </p:sp>
      <p:sp>
        <p:nvSpPr>
          <p:cNvPr id="5" name="フッター プレースホルダー 4"/>
          <p:cNvSpPr>
            <a:spLocks noGrp="1"/>
          </p:cNvSpPr>
          <p:nvPr>
            <p:ph type="ftr" sz="quarter" idx="3"/>
          </p:nvPr>
        </p:nvSpPr>
        <p:spPr>
          <a:xfrm>
            <a:off x="4373883"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46" rtl="0" eaLnBrk="1" latinLnBrk="0" hangingPunct="1">
        <a:spcBef>
          <a:spcPct val="0"/>
        </a:spcBef>
        <a:buNone/>
        <a:defRPr kumimoji="1" sz="6199" kern="1200">
          <a:solidFill>
            <a:schemeClr val="tx1"/>
          </a:solidFill>
          <a:latin typeface="+mj-lt"/>
          <a:ea typeface="+mj-ea"/>
          <a:cs typeface="+mj-cs"/>
        </a:defRPr>
      </a:lvl1pPr>
    </p:titleStyle>
    <p:bodyStyle>
      <a:lvl1pPr marL="480055" indent="-480055" algn="l" defTabSz="1280146" rtl="0" eaLnBrk="1" latinLnBrk="0" hangingPunct="1">
        <a:spcBef>
          <a:spcPct val="20000"/>
        </a:spcBef>
        <a:buFont typeface="Arial" panose="020B0604020202020204" pitchFamily="34" charset="0"/>
        <a:buChar char="•"/>
        <a:defRPr kumimoji="1" sz="4499" kern="1200">
          <a:solidFill>
            <a:schemeClr val="tx1"/>
          </a:solidFill>
          <a:latin typeface="+mn-lt"/>
          <a:ea typeface="+mn-ea"/>
          <a:cs typeface="+mn-cs"/>
        </a:defRPr>
      </a:lvl1pPr>
      <a:lvl2pPr marL="1040119" indent="-400046" algn="l" defTabSz="1280146"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183" indent="-320036" algn="l" defTabSz="128014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55"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4pPr>
      <a:lvl5pPr marL="2880329"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5pPr>
      <a:lvl6pPr marL="3520402"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6pPr>
      <a:lvl7pPr marL="4160475"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7pPr>
      <a:lvl8pPr marL="4800548"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8pPr>
      <a:lvl9pPr marL="5440622"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9pPr>
    </p:bodyStyle>
    <p:otherStyle>
      <a:defPPr>
        <a:defRPr lang="ja-JP"/>
      </a:defPPr>
      <a:lvl1pPr marL="0" algn="l" defTabSz="1280146" rtl="0" eaLnBrk="1" latinLnBrk="0" hangingPunct="1">
        <a:defRPr kumimoji="1" sz="2500" kern="1200">
          <a:solidFill>
            <a:schemeClr val="tx1"/>
          </a:solidFill>
          <a:latin typeface="+mn-lt"/>
          <a:ea typeface="+mn-ea"/>
          <a:cs typeface="+mn-cs"/>
        </a:defRPr>
      </a:lvl1pPr>
      <a:lvl2pPr marL="640073" algn="l" defTabSz="1280146" rtl="0" eaLnBrk="1" latinLnBrk="0" hangingPunct="1">
        <a:defRPr kumimoji="1" sz="2500" kern="1200">
          <a:solidFill>
            <a:schemeClr val="tx1"/>
          </a:solidFill>
          <a:latin typeface="+mn-lt"/>
          <a:ea typeface="+mn-ea"/>
          <a:cs typeface="+mn-cs"/>
        </a:defRPr>
      </a:lvl2pPr>
      <a:lvl3pPr marL="1280146" algn="l" defTabSz="1280146" rtl="0" eaLnBrk="1" latinLnBrk="0" hangingPunct="1">
        <a:defRPr kumimoji="1" sz="2500" kern="1200">
          <a:solidFill>
            <a:schemeClr val="tx1"/>
          </a:solidFill>
          <a:latin typeface="+mn-lt"/>
          <a:ea typeface="+mn-ea"/>
          <a:cs typeface="+mn-cs"/>
        </a:defRPr>
      </a:lvl3pPr>
      <a:lvl4pPr marL="1920218" algn="l" defTabSz="1280146" rtl="0" eaLnBrk="1" latinLnBrk="0" hangingPunct="1">
        <a:defRPr kumimoji="1" sz="2500" kern="1200">
          <a:solidFill>
            <a:schemeClr val="tx1"/>
          </a:solidFill>
          <a:latin typeface="+mn-lt"/>
          <a:ea typeface="+mn-ea"/>
          <a:cs typeface="+mn-cs"/>
        </a:defRPr>
      </a:lvl4pPr>
      <a:lvl5pPr marL="2560292" algn="l" defTabSz="1280146" rtl="0" eaLnBrk="1" latinLnBrk="0" hangingPunct="1">
        <a:defRPr kumimoji="1" sz="2500" kern="1200">
          <a:solidFill>
            <a:schemeClr val="tx1"/>
          </a:solidFill>
          <a:latin typeface="+mn-lt"/>
          <a:ea typeface="+mn-ea"/>
          <a:cs typeface="+mn-cs"/>
        </a:defRPr>
      </a:lvl5pPr>
      <a:lvl6pPr marL="3200364" algn="l" defTabSz="1280146" rtl="0" eaLnBrk="1" latinLnBrk="0" hangingPunct="1">
        <a:defRPr kumimoji="1" sz="2500" kern="1200">
          <a:solidFill>
            <a:schemeClr val="tx1"/>
          </a:solidFill>
          <a:latin typeface="+mn-lt"/>
          <a:ea typeface="+mn-ea"/>
          <a:cs typeface="+mn-cs"/>
        </a:defRPr>
      </a:lvl6pPr>
      <a:lvl7pPr marL="3840439" algn="l" defTabSz="1280146" rtl="0" eaLnBrk="1" latinLnBrk="0" hangingPunct="1">
        <a:defRPr kumimoji="1" sz="2500" kern="1200">
          <a:solidFill>
            <a:schemeClr val="tx1"/>
          </a:solidFill>
          <a:latin typeface="+mn-lt"/>
          <a:ea typeface="+mn-ea"/>
          <a:cs typeface="+mn-cs"/>
        </a:defRPr>
      </a:lvl7pPr>
      <a:lvl8pPr marL="4480512" algn="l" defTabSz="1280146" rtl="0" eaLnBrk="1" latinLnBrk="0" hangingPunct="1">
        <a:defRPr kumimoji="1" sz="2500" kern="1200">
          <a:solidFill>
            <a:schemeClr val="tx1"/>
          </a:solidFill>
          <a:latin typeface="+mn-lt"/>
          <a:ea typeface="+mn-ea"/>
          <a:cs typeface="+mn-cs"/>
        </a:defRPr>
      </a:lvl8pPr>
      <a:lvl9pPr marL="5120585" algn="l" defTabSz="1280146"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サブタイトル 2"/>
          <p:cNvSpPr txBox="1">
            <a:spLocks/>
          </p:cNvSpPr>
          <p:nvPr/>
        </p:nvSpPr>
        <p:spPr>
          <a:xfrm>
            <a:off x="264" y="199"/>
            <a:ext cx="12801073" cy="380801"/>
          </a:xfrm>
          <a:prstGeom prst="rect">
            <a:avLst/>
          </a:prstGeom>
          <a:solidFill>
            <a:srgbClr val="000099"/>
          </a:solidFill>
        </p:spPr>
        <p:txBody>
          <a:bodyPr vert="horz" lIns="86398" tIns="43199" rIns="86398" bIns="43199"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180975" indent="0">
              <a:buNone/>
            </a:pPr>
            <a:r>
              <a:rPr lang="ja-JP" altLang="en-US" sz="1800" b="1" dirty="0">
                <a:solidFill>
                  <a:schemeClr val="bg1"/>
                </a:solidFill>
                <a:latin typeface="Meiryo UI" panose="020B0604030504040204" pitchFamily="50" charset="-128"/>
                <a:ea typeface="Meiryo UI" panose="020B0604030504040204" pitchFamily="50" charset="-128"/>
              </a:rPr>
              <a:t>「第２期大阪府ギャンブル等依存症対策推進</a:t>
            </a:r>
            <a:r>
              <a:rPr lang="ja-JP" altLang="en-US" sz="1800" b="1" dirty="0" smtClean="0">
                <a:solidFill>
                  <a:schemeClr val="bg1"/>
                </a:solidFill>
                <a:latin typeface="Meiryo UI" panose="020B0604030504040204" pitchFamily="50" charset="-128"/>
                <a:ea typeface="Meiryo UI" panose="020B0604030504040204" pitchFamily="50" charset="-128"/>
              </a:rPr>
              <a:t>計画」（</a:t>
            </a:r>
            <a:r>
              <a:rPr lang="ja-JP" altLang="en-US" sz="1800" b="1" dirty="0">
                <a:solidFill>
                  <a:schemeClr val="bg1"/>
                </a:solidFill>
                <a:latin typeface="Meiryo UI" panose="020B0604030504040204" pitchFamily="50" charset="-128"/>
                <a:ea typeface="Meiryo UI" panose="020B0604030504040204" pitchFamily="50" charset="-128"/>
              </a:rPr>
              <a:t>素</a:t>
            </a:r>
            <a:r>
              <a:rPr lang="ja-JP" altLang="en-US" sz="1800" b="1" dirty="0" smtClean="0">
                <a:solidFill>
                  <a:schemeClr val="bg1"/>
                </a:solidFill>
                <a:latin typeface="Meiryo UI" panose="020B0604030504040204" pitchFamily="50" charset="-128"/>
                <a:ea typeface="Meiryo UI" panose="020B0604030504040204" pitchFamily="50" charset="-128"/>
              </a:rPr>
              <a:t>案）について</a:t>
            </a:r>
            <a:r>
              <a:rPr lang="en-US" altLang="ja-JP" sz="1800" b="1" dirty="0" smtClean="0">
                <a:solidFill>
                  <a:schemeClr val="bg1"/>
                </a:solidFill>
                <a:latin typeface="Meiryo UI" panose="020B0604030504040204" pitchFamily="50" charset="-128"/>
                <a:ea typeface="Meiryo UI" panose="020B0604030504040204" pitchFamily="50" charset="-128"/>
              </a:rPr>
              <a:t>【</a:t>
            </a:r>
            <a:r>
              <a:rPr lang="ja-JP" altLang="en-US" sz="1800" b="1" dirty="0" smtClean="0">
                <a:solidFill>
                  <a:schemeClr val="bg1"/>
                </a:solidFill>
                <a:latin typeface="Meiryo UI" panose="020B0604030504040204" pitchFamily="50" charset="-128"/>
                <a:ea typeface="Meiryo UI" panose="020B0604030504040204" pitchFamily="50" charset="-128"/>
              </a:rPr>
              <a:t>概要版</a:t>
            </a:r>
            <a:r>
              <a:rPr lang="en-US" altLang="ja-JP" sz="1800" b="1" dirty="0" smtClean="0">
                <a:solidFill>
                  <a:schemeClr val="bg1"/>
                </a:solidFill>
                <a:latin typeface="Meiryo UI" panose="020B0604030504040204" pitchFamily="50" charset="-128"/>
                <a:ea typeface="Meiryo UI" panose="020B0604030504040204" pitchFamily="50" charset="-128"/>
              </a:rPr>
              <a:t>】</a:t>
            </a:r>
            <a:endParaRPr lang="ja-JP" altLang="en-US" sz="1800" b="1" dirty="0">
              <a:solidFill>
                <a:schemeClr val="bg1"/>
              </a:solidFill>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673974464"/>
              </p:ext>
            </p:extLst>
          </p:nvPr>
        </p:nvGraphicFramePr>
        <p:xfrm>
          <a:off x="0" y="749866"/>
          <a:ext cx="6588000" cy="971460"/>
        </p:xfrm>
        <a:graphic>
          <a:graphicData uri="http://schemas.openxmlformats.org/drawingml/2006/table">
            <a:tbl>
              <a:tblPr>
                <a:tableStyleId>{073A0DAA-6AF3-43AB-8588-CEC1D06C72B9}</a:tableStyleId>
              </a:tblPr>
              <a:tblGrid>
                <a:gridCol w="138727">
                  <a:extLst>
                    <a:ext uri="{9D8B030D-6E8A-4147-A177-3AD203B41FA5}">
                      <a16:colId xmlns:a16="http://schemas.microsoft.com/office/drawing/2014/main" val="2375738016"/>
                    </a:ext>
                  </a:extLst>
                </a:gridCol>
                <a:gridCol w="6449273">
                  <a:extLst>
                    <a:ext uri="{9D8B030D-6E8A-4147-A177-3AD203B41FA5}">
                      <a16:colId xmlns:a16="http://schemas.microsoft.com/office/drawing/2014/main" val="4208928748"/>
                    </a:ext>
                  </a:extLst>
                </a:gridCol>
              </a:tblGrid>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buFont typeface="Wingdings" panose="05000000000000000000" pitchFamily="2" charset="2"/>
                        <a:buChar char="l"/>
                      </a:pPr>
                      <a:r>
                        <a:rPr kumimoji="1" lang="ja-JP" altLang="en-US" sz="1050" b="1" dirty="0" smtClean="0">
                          <a:solidFill>
                            <a:schemeClr val="bg1"/>
                          </a:solidFill>
                          <a:latin typeface="Meiryo UI" panose="020B0604030504040204" pitchFamily="50" charset="-128"/>
                          <a:ea typeface="Meiryo UI" panose="020B0604030504040204" pitchFamily="50" charset="-128"/>
                        </a:rPr>
                        <a:t>基本理念</a:t>
                      </a:r>
                      <a:endParaRPr kumimoji="1" lang="ja-JP" altLang="en-US" sz="1050" b="1"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98828972"/>
                  </a:ext>
                </a:extLst>
              </a:tr>
              <a:tr h="720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80975" indent="-95250">
                        <a:lnSpc>
                          <a:spcPts val="1400"/>
                        </a:lnSpc>
                        <a:buFont typeface="Arial" panose="020B0604020202020204" pitchFamily="34" charset="0"/>
                        <a:buChar char="•"/>
                      </a:pPr>
                      <a:r>
                        <a:rPr kumimoji="1" lang="ja-JP" altLang="en-US" sz="1000" b="0" dirty="0" smtClean="0">
                          <a:latin typeface="Meiryo UI" panose="020B0604030504040204" pitchFamily="50" charset="-128"/>
                          <a:ea typeface="Meiryo UI" panose="020B0604030504040204" pitchFamily="50" charset="-128"/>
                        </a:rPr>
                        <a:t>アルコール、薬物等に対する依存に関する施策等と有機的な連携を図りつつ、防止及び回復に必要な対策を講ずるとともに、ギャンブル等依存症の本人及びその家族等が日常生活及び社会生活を円滑に営むことができるように支援する。（基本法第３条・第４条、基本条例第３条）</a:t>
                      </a:r>
                    </a:p>
                  </a:txBody>
                  <a:tcPr marL="0" marR="0" marT="36000" marB="72000">
                    <a:lnB w="12700" cap="flat" cmpd="sng" algn="ctr">
                      <a:noFill/>
                      <a:prstDash val="solid"/>
                      <a:round/>
                      <a:headEnd type="none" w="med" len="med"/>
                      <a:tailEnd type="none" w="med" len="med"/>
                    </a:lnB>
                    <a:noFill/>
                  </a:tcPr>
                </a:tc>
                <a:extLst>
                  <a:ext uri="{0D108BD9-81ED-4DB2-BD59-A6C34878D82A}">
                    <a16:rowId xmlns:a16="http://schemas.microsoft.com/office/drawing/2014/main" val="1388967084"/>
                  </a:ext>
                </a:extLst>
              </a:tr>
            </a:tbl>
          </a:graphicData>
        </a:graphic>
      </p:graphicFrame>
      <p:graphicFrame>
        <p:nvGraphicFramePr>
          <p:cNvPr id="53" name="表 52"/>
          <p:cNvGraphicFramePr>
            <a:graphicFrameLocks noGrp="1"/>
          </p:cNvGraphicFramePr>
          <p:nvPr>
            <p:extLst>
              <p:ext uri="{D42A27DB-BD31-4B8C-83A1-F6EECF244321}">
                <p14:modId xmlns:p14="http://schemas.microsoft.com/office/powerpoint/2010/main" val="732672126"/>
              </p:ext>
            </p:extLst>
          </p:nvPr>
        </p:nvGraphicFramePr>
        <p:xfrm>
          <a:off x="6688832" y="2157222"/>
          <a:ext cx="6120000" cy="7462740"/>
        </p:xfrm>
        <a:graphic>
          <a:graphicData uri="http://schemas.openxmlformats.org/drawingml/2006/table">
            <a:tbl>
              <a:tblPr>
                <a:tableStyleId>{073A0DAA-6AF3-43AB-8588-CEC1D06C72B9}</a:tableStyleId>
              </a:tblPr>
              <a:tblGrid>
                <a:gridCol w="120947">
                  <a:extLst>
                    <a:ext uri="{9D8B030D-6E8A-4147-A177-3AD203B41FA5}">
                      <a16:colId xmlns:a16="http://schemas.microsoft.com/office/drawing/2014/main" val="2375738016"/>
                    </a:ext>
                  </a:extLst>
                </a:gridCol>
                <a:gridCol w="5999053">
                  <a:extLst>
                    <a:ext uri="{9D8B030D-6E8A-4147-A177-3AD203B41FA5}">
                      <a16:colId xmlns:a16="http://schemas.microsoft.com/office/drawing/2014/main" val="4208928748"/>
                    </a:ext>
                  </a:extLst>
                </a:gridCol>
              </a:tblGrid>
              <a:tr h="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71450" indent="-171450">
                        <a:buFont typeface="Meiryo UI" panose="020B0604030504040204" pitchFamily="50" charset="-128"/>
                        <a:buChar char="⑵"/>
                      </a:pPr>
                      <a:r>
                        <a:rPr kumimoji="1" lang="ja-JP" altLang="en-US" sz="1050" b="1" dirty="0" smtClean="0">
                          <a:solidFill>
                            <a:schemeClr val="bg1"/>
                          </a:solidFill>
                          <a:latin typeface="Meiryo UI" panose="020B0604030504040204" pitchFamily="50" charset="-128"/>
                          <a:ea typeface="Meiryo UI" panose="020B0604030504040204" pitchFamily="50" charset="-128"/>
                        </a:rPr>
                        <a:t>ギャンブル等依存症が疑われる人の推計</a:t>
                      </a:r>
                      <a:r>
                        <a:rPr kumimoji="1" lang="ja-JP" altLang="en-US" sz="1050" b="1" spc="-40" baseline="0" dirty="0" smtClean="0">
                          <a:solidFill>
                            <a:schemeClr val="bg1"/>
                          </a:solidFill>
                          <a:latin typeface="Meiryo UI" panose="020B0604030504040204" pitchFamily="50" charset="-128"/>
                          <a:ea typeface="Meiryo UI" panose="020B0604030504040204" pitchFamily="50" charset="-128"/>
                        </a:rPr>
                        <a:t> </a:t>
                      </a:r>
                      <a:r>
                        <a:rPr kumimoji="1" lang="en-US" altLang="ja-JP" sz="800" b="1" spc="-40" baseline="0" dirty="0" smtClean="0">
                          <a:solidFill>
                            <a:schemeClr val="bg1"/>
                          </a:solidFill>
                          <a:latin typeface="Meiryo UI" panose="020B0604030504040204" pitchFamily="50" charset="-128"/>
                          <a:ea typeface="Meiryo UI" panose="020B0604030504040204" pitchFamily="50" charset="-128"/>
                        </a:rPr>
                        <a:t>【</a:t>
                      </a:r>
                      <a:r>
                        <a:rPr kumimoji="1" lang="ja-JP" altLang="en-US" sz="800" b="1" spc="-40" baseline="0" dirty="0" smtClean="0">
                          <a:solidFill>
                            <a:schemeClr val="bg1"/>
                          </a:solidFill>
                          <a:latin typeface="Meiryo UI" panose="020B0604030504040204" pitchFamily="50" charset="-128"/>
                          <a:ea typeface="Meiryo UI" panose="020B0604030504040204" pitchFamily="50" charset="-128"/>
                        </a:rPr>
                        <a:t>Ｒ</a:t>
                      </a:r>
                      <a:r>
                        <a:rPr kumimoji="1" lang="en-US" altLang="ja-JP" sz="800" b="1" spc="-40" baseline="0" dirty="0" smtClean="0">
                          <a:solidFill>
                            <a:schemeClr val="bg1"/>
                          </a:solidFill>
                          <a:latin typeface="Meiryo UI" panose="020B0604030504040204" pitchFamily="50" charset="-128"/>
                          <a:ea typeface="Meiryo UI" panose="020B0604030504040204" pitchFamily="50" charset="-128"/>
                        </a:rPr>
                        <a:t>4.11</a:t>
                      </a:r>
                      <a:r>
                        <a:rPr kumimoji="1" lang="ja-JP" altLang="en-US" sz="800" b="1" spc="-40" baseline="0" dirty="0" smtClean="0">
                          <a:solidFill>
                            <a:schemeClr val="bg1"/>
                          </a:solidFill>
                          <a:latin typeface="Meiryo UI" panose="020B0604030504040204" pitchFamily="50" charset="-128"/>
                          <a:ea typeface="Meiryo UI" panose="020B0604030504040204" pitchFamily="50" charset="-128"/>
                        </a:rPr>
                        <a:t>月時点 </a:t>
                      </a:r>
                      <a:r>
                        <a:rPr kumimoji="1" lang="en-US" altLang="ja-JP" sz="800" b="1" spc="-40" baseline="0" dirty="0" smtClean="0">
                          <a:solidFill>
                            <a:schemeClr val="bg1"/>
                          </a:solidFill>
                          <a:latin typeface="Meiryo UI" panose="020B0604030504040204" pitchFamily="50" charset="-128"/>
                          <a:ea typeface="Meiryo UI" panose="020B0604030504040204" pitchFamily="50" charset="-128"/>
                        </a:rPr>
                        <a:t>※</a:t>
                      </a:r>
                      <a:r>
                        <a:rPr kumimoji="1" lang="ja-JP" altLang="en-US" sz="800" b="1" spc="-40" baseline="0" dirty="0" smtClean="0">
                          <a:solidFill>
                            <a:schemeClr val="bg1"/>
                          </a:solidFill>
                          <a:latin typeface="Meiryo UI" panose="020B0604030504040204" pitchFamily="50" charset="-128"/>
                          <a:ea typeface="Meiryo UI" panose="020B0604030504040204" pitchFamily="50" charset="-128"/>
                        </a:rPr>
                        <a:t>今後、</a:t>
                      </a:r>
                      <a:r>
                        <a:rPr kumimoji="1" lang="en-US" altLang="ja-JP" sz="800" b="1" spc="-40" baseline="0" dirty="0" smtClean="0">
                          <a:solidFill>
                            <a:schemeClr val="bg1"/>
                          </a:solidFill>
                          <a:latin typeface="Meiryo UI" panose="020B0604030504040204" pitchFamily="50" charset="-128"/>
                          <a:ea typeface="Meiryo UI" panose="020B0604030504040204" pitchFamily="50" charset="-128"/>
                        </a:rPr>
                        <a:t>R4</a:t>
                      </a:r>
                      <a:r>
                        <a:rPr kumimoji="1" lang="ja-JP" altLang="en-US" sz="800" b="1" spc="-40" baseline="0" dirty="0" smtClean="0">
                          <a:solidFill>
                            <a:schemeClr val="bg1"/>
                          </a:solidFill>
                          <a:latin typeface="Meiryo UI" panose="020B0604030504040204" pitchFamily="50" charset="-128"/>
                          <a:ea typeface="Meiryo UI" panose="020B0604030504040204" pitchFamily="50" charset="-128"/>
                        </a:rPr>
                        <a:t>年度大阪府実施予定の実態調査結果を反映予定</a:t>
                      </a:r>
                      <a:r>
                        <a:rPr kumimoji="1" lang="en-US" altLang="ja-JP" sz="800" b="1" spc="-40" baseline="0" dirty="0" smtClean="0">
                          <a:solidFill>
                            <a:schemeClr val="bg1"/>
                          </a:solidFill>
                          <a:latin typeface="Meiryo UI" panose="020B0604030504040204" pitchFamily="50" charset="-128"/>
                          <a:ea typeface="Meiryo UI" panose="020B0604030504040204" pitchFamily="50" charset="-128"/>
                        </a:rPr>
                        <a:t>】</a:t>
                      </a:r>
                    </a:p>
                  </a:txBody>
                  <a:tcPr>
                    <a:lnL w="12700" cap="flat" cmpd="sng" algn="ctr">
                      <a:solidFill>
                        <a:schemeClr val="tx2">
                          <a:lumMod val="60000"/>
                          <a:lumOff val="40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687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80975" lvl="1" indent="-95250" algn="l" defTabSz="1280146" rtl="0" eaLnBrk="1" latinLnBrk="0" hangingPunct="1">
                        <a:lnSpc>
                          <a:spcPts val="1300"/>
                        </a:lnSpc>
                        <a:buFont typeface="Arial" panose="020B0604020202020204" pitchFamily="34" charset="0"/>
                        <a:buChar char="•"/>
                      </a:pP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国及び府が実施した調査における割合を府の成人人口（令和３年</a:t>
                      </a:r>
                      <a:r>
                        <a:rPr kumimoji="1" lang="en-US" altLang="ja-JP" sz="1000" kern="1200" dirty="0" smtClean="0">
                          <a:solidFill>
                            <a:schemeClr val="dk1"/>
                          </a:solidFill>
                          <a:latin typeface="Meiryo UI" panose="020B0604030504040204" pitchFamily="50" charset="-128"/>
                          <a:ea typeface="Meiryo UI" panose="020B0604030504040204" pitchFamily="50" charset="-128"/>
                          <a:cs typeface="+mn-cs"/>
                        </a:rPr>
                        <a:t>12</a:t>
                      </a: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月現在：</a:t>
                      </a:r>
                      <a:r>
                        <a:rPr kumimoji="1" lang="en-US" altLang="ja-JP" sz="1000" kern="1200" dirty="0" smtClean="0">
                          <a:solidFill>
                            <a:schemeClr val="dk1"/>
                          </a:solidFill>
                          <a:latin typeface="Meiryo UI" panose="020B0604030504040204" pitchFamily="50" charset="-128"/>
                          <a:ea typeface="Meiryo UI" panose="020B0604030504040204" pitchFamily="50" charset="-128"/>
                          <a:cs typeface="+mn-cs"/>
                        </a:rPr>
                        <a:t>750</a:t>
                      </a: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万人）にあてはめると、過去１年以内の「ギャンブル等依存が疑われる人」の数</a:t>
                      </a:r>
                      <a:r>
                        <a:rPr kumimoji="1" lang="en-US" altLang="ja-JP" sz="600" kern="1200" dirty="0" smtClean="0">
                          <a:solidFill>
                            <a:schemeClr val="dk1"/>
                          </a:solidFill>
                          <a:latin typeface="Meiryo UI" panose="020B0604030504040204" pitchFamily="50" charset="-128"/>
                          <a:ea typeface="Meiryo UI" panose="020B0604030504040204" pitchFamily="50" charset="-128"/>
                          <a:cs typeface="+mn-cs"/>
                        </a:rPr>
                        <a:t>※</a:t>
                      </a: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は、約９万８千人から</a:t>
                      </a:r>
                      <a:r>
                        <a:rPr kumimoji="1" lang="en-US" altLang="ja-JP" sz="1000" kern="1200" dirty="0" smtClean="0">
                          <a:solidFill>
                            <a:schemeClr val="dk1"/>
                          </a:solidFill>
                          <a:latin typeface="Meiryo UI" panose="020B0604030504040204" pitchFamily="50" charset="-128"/>
                          <a:ea typeface="Meiryo UI" panose="020B0604030504040204" pitchFamily="50" charset="-128"/>
                          <a:cs typeface="+mn-cs"/>
                        </a:rPr>
                        <a:t>16</a:t>
                      </a: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万</a:t>
                      </a:r>
                      <a:r>
                        <a:rPr kumimoji="1" lang="en-US" altLang="ja-JP" sz="1000" kern="1200" dirty="0" smtClean="0">
                          <a:solidFill>
                            <a:schemeClr val="dk1"/>
                          </a:solidFill>
                          <a:latin typeface="Meiryo UI" panose="020B0604030504040204" pitchFamily="50" charset="-128"/>
                          <a:ea typeface="Meiryo UI" panose="020B0604030504040204" pitchFamily="50" charset="-128"/>
                          <a:cs typeface="+mn-cs"/>
                        </a:rPr>
                        <a:t>6</a:t>
                      </a: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千人と推計され、そのうちギャンブル障害に該当する人は約半数と推定される。</a:t>
                      </a: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r>
                        <a:rPr kumimoji="1" lang="en-US" altLang="ja-JP" sz="1100" b="1" kern="1200" dirty="0" smtClean="0">
                          <a:solidFill>
                            <a:srgbClr val="002060"/>
                          </a:solidFill>
                          <a:latin typeface="Meiryo UI" panose="020B0604030504040204" pitchFamily="50" charset="-128"/>
                          <a:ea typeface="Meiryo UI" panose="020B0604030504040204" pitchFamily="50" charset="-128"/>
                          <a:cs typeface="+mn-cs"/>
                        </a:rPr>
                        <a:t>【</a:t>
                      </a:r>
                      <a:r>
                        <a:rPr kumimoji="1" lang="en-US" altLang="ja-JP" sz="1100" b="1" kern="1200" baseline="0" dirty="0" smtClean="0">
                          <a:solidFill>
                            <a:srgbClr val="002060"/>
                          </a:solidFill>
                          <a:latin typeface="Meiryo UI" panose="020B0604030504040204" pitchFamily="50" charset="-128"/>
                          <a:ea typeface="Meiryo UI" panose="020B0604030504040204" pitchFamily="50" charset="-128"/>
                          <a:cs typeface="+mn-cs"/>
                        </a:rPr>
                        <a:t> </a:t>
                      </a:r>
                      <a:r>
                        <a:rPr kumimoji="1" lang="ja-JP" altLang="en-US" sz="1100" b="1" kern="1200" dirty="0" smtClean="0">
                          <a:solidFill>
                            <a:srgbClr val="002060"/>
                          </a:solidFill>
                          <a:latin typeface="Meiryo UI" panose="020B0604030504040204" pitchFamily="50" charset="-128"/>
                          <a:ea typeface="Meiryo UI" panose="020B0604030504040204" pitchFamily="50" charset="-128"/>
                          <a:cs typeface="+mn-cs"/>
                        </a:rPr>
                        <a:t>ギャンブル等依存が疑われる人のイメージ</a:t>
                      </a:r>
                      <a:r>
                        <a:rPr kumimoji="1" lang="ja-JP" altLang="en-US" sz="1100" b="1" kern="1200" baseline="0" dirty="0" smtClean="0">
                          <a:solidFill>
                            <a:srgbClr val="002060"/>
                          </a:solidFill>
                          <a:latin typeface="Meiryo UI" panose="020B0604030504040204" pitchFamily="50" charset="-128"/>
                          <a:ea typeface="Meiryo UI" panose="020B0604030504040204" pitchFamily="50" charset="-128"/>
                          <a:cs typeface="+mn-cs"/>
                        </a:rPr>
                        <a:t> </a:t>
                      </a:r>
                      <a:r>
                        <a:rPr kumimoji="1" lang="en-US" altLang="ja-JP" sz="1100" b="1" kern="1200" baseline="0" dirty="0" smtClean="0">
                          <a:solidFill>
                            <a:srgbClr val="002060"/>
                          </a:solidFill>
                          <a:latin typeface="Meiryo UI" panose="020B0604030504040204" pitchFamily="50" charset="-128"/>
                          <a:ea typeface="Meiryo UI" panose="020B0604030504040204" pitchFamily="50" charset="-128"/>
                          <a:cs typeface="+mn-cs"/>
                        </a:rPr>
                        <a:t>】</a:t>
                      </a:r>
                      <a:endParaRPr kumimoji="1" lang="en-US" altLang="ja-JP" sz="1100" kern="1200" dirty="0" smtClean="0">
                        <a:solidFill>
                          <a:srgbClr val="002060"/>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txBody>
                  <a:tcPr marL="0" marR="0" marT="0" marB="0">
                    <a:lnL w="12700" cmpd="sng">
                      <a:noFill/>
                    </a:lnL>
                    <a:lnR w="28575" cap="flat" cmpd="sng" algn="ctr">
                      <a:solidFill>
                        <a:schemeClr val="bg1"/>
                      </a:solidFill>
                      <a:prstDash val="solid"/>
                      <a:round/>
                      <a:headEnd type="none" w="med" len="med"/>
                      <a:tailEnd type="none" w="med" len="med"/>
                    </a:lnR>
                    <a:lnB w="12700" cap="flat" cmpd="sng" algn="ctr">
                      <a:noFill/>
                      <a:prstDash val="solid"/>
                      <a:round/>
                      <a:headEnd type="none" w="med" len="med"/>
                      <a:tailEnd type="none" w="med" len="med"/>
                    </a:lnB>
                    <a:noFill/>
                  </a:tcPr>
                </a:tc>
                <a:extLst>
                  <a:ext uri="{0D108BD9-81ED-4DB2-BD59-A6C34878D82A}">
                    <a16:rowId xmlns:a16="http://schemas.microsoft.com/office/drawing/2014/main" val="2305717086"/>
                  </a:ext>
                </a:extLst>
              </a:tr>
              <a:tr h="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0" indent="0">
                        <a:buFont typeface="Wingdings" panose="05000000000000000000" pitchFamily="2" charset="2"/>
                        <a:buChar char="l"/>
                      </a:pPr>
                      <a:endParaRPr kumimoji="1" lang="en-US" altLang="ja-JP" sz="800" b="1" dirty="0" smtClean="0">
                        <a:solidFill>
                          <a:schemeClr val="bg1"/>
                        </a:solidFill>
                        <a:latin typeface="Meiryo UI" panose="020B0604030504040204" pitchFamily="50" charset="-128"/>
                        <a:ea typeface="Meiryo UI" panose="020B0604030504040204" pitchFamily="50" charset="-128"/>
                      </a:endParaRPr>
                    </a:p>
                    <a:p>
                      <a:pPr marL="0" indent="0">
                        <a:buFont typeface="Wingdings" panose="05000000000000000000" pitchFamily="2" charset="2"/>
                        <a:buChar char="l"/>
                      </a:pPr>
                      <a:endParaRPr kumimoji="1" lang="en-US" altLang="ja-JP" sz="800" b="1" dirty="0" smtClean="0">
                        <a:solidFill>
                          <a:schemeClr val="bg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mpd="sng">
                      <a:noFill/>
                    </a:lnB>
                    <a:solidFill>
                      <a:schemeClr val="bg1"/>
                    </a:solidFill>
                  </a:tcPr>
                </a:tc>
                <a:extLst>
                  <a:ext uri="{0D108BD9-81ED-4DB2-BD59-A6C34878D82A}">
                    <a16:rowId xmlns:a16="http://schemas.microsoft.com/office/drawing/2014/main" val="98828972"/>
                  </a:ext>
                </a:extLst>
              </a:tr>
            </a:tbl>
          </a:graphicData>
        </a:graphic>
      </p:graphicFrame>
      <p:graphicFrame>
        <p:nvGraphicFramePr>
          <p:cNvPr id="172" name="表 171"/>
          <p:cNvGraphicFramePr>
            <a:graphicFrameLocks noGrp="1"/>
          </p:cNvGraphicFramePr>
          <p:nvPr>
            <p:extLst>
              <p:ext uri="{D42A27DB-BD31-4B8C-83A1-F6EECF244321}">
                <p14:modId xmlns:p14="http://schemas.microsoft.com/office/powerpoint/2010/main" val="4150900327"/>
              </p:ext>
            </p:extLst>
          </p:nvPr>
        </p:nvGraphicFramePr>
        <p:xfrm>
          <a:off x="6868809" y="3144416"/>
          <a:ext cx="5932791" cy="2457165"/>
        </p:xfrm>
        <a:graphic>
          <a:graphicData uri="http://schemas.openxmlformats.org/drawingml/2006/table">
            <a:tbl>
              <a:tblPr bandRow="1"/>
              <a:tblGrid>
                <a:gridCol w="205092">
                  <a:extLst>
                    <a:ext uri="{9D8B030D-6E8A-4147-A177-3AD203B41FA5}">
                      <a16:colId xmlns:a16="http://schemas.microsoft.com/office/drawing/2014/main" val="4024171942"/>
                    </a:ext>
                  </a:extLst>
                </a:gridCol>
                <a:gridCol w="855757">
                  <a:extLst>
                    <a:ext uri="{9D8B030D-6E8A-4147-A177-3AD203B41FA5}">
                      <a16:colId xmlns:a16="http://schemas.microsoft.com/office/drawing/2014/main" val="1514483698"/>
                    </a:ext>
                  </a:extLst>
                </a:gridCol>
                <a:gridCol w="2852522">
                  <a:extLst>
                    <a:ext uri="{9D8B030D-6E8A-4147-A177-3AD203B41FA5}">
                      <a16:colId xmlns:a16="http://schemas.microsoft.com/office/drawing/2014/main" val="3533719708"/>
                    </a:ext>
                  </a:extLst>
                </a:gridCol>
                <a:gridCol w="1079345">
                  <a:extLst>
                    <a:ext uri="{9D8B030D-6E8A-4147-A177-3AD203B41FA5}">
                      <a16:colId xmlns:a16="http://schemas.microsoft.com/office/drawing/2014/main" val="2867014325"/>
                    </a:ext>
                  </a:extLst>
                </a:gridCol>
                <a:gridCol w="940075">
                  <a:extLst>
                    <a:ext uri="{9D8B030D-6E8A-4147-A177-3AD203B41FA5}">
                      <a16:colId xmlns:a16="http://schemas.microsoft.com/office/drawing/2014/main" val="3069363958"/>
                    </a:ext>
                  </a:extLst>
                </a:gridCol>
              </a:tblGrid>
              <a:tr h="216024">
                <a:tc gridSpan="5">
                  <a:txBody>
                    <a:bodyPr/>
                    <a:lstStyle>
                      <a:lvl1pPr marL="0" algn="l" defTabSz="1280146" rtl="0" eaLnBrk="1" latinLnBrk="0" hangingPunct="1">
                        <a:defRPr kumimoji="1" sz="2500" kern="1200">
                          <a:solidFill>
                            <a:schemeClr val="dk1"/>
                          </a:solidFill>
                          <a:latin typeface="Calibri" panose="020F0502020204030204"/>
                        </a:defRPr>
                      </a:lvl1pPr>
                      <a:lvl2pPr marL="640073" algn="l" defTabSz="1280146" rtl="0" eaLnBrk="1" latinLnBrk="0" hangingPunct="1">
                        <a:defRPr kumimoji="1" sz="2500" kern="1200">
                          <a:solidFill>
                            <a:schemeClr val="dk1"/>
                          </a:solidFill>
                          <a:latin typeface="Calibri" panose="020F0502020204030204"/>
                        </a:defRPr>
                      </a:lvl2pPr>
                      <a:lvl3pPr marL="1280146" algn="l" defTabSz="1280146" rtl="0" eaLnBrk="1" latinLnBrk="0" hangingPunct="1">
                        <a:defRPr kumimoji="1" sz="2500" kern="1200">
                          <a:solidFill>
                            <a:schemeClr val="dk1"/>
                          </a:solidFill>
                          <a:latin typeface="Calibri" panose="020F0502020204030204"/>
                        </a:defRPr>
                      </a:lvl3pPr>
                      <a:lvl4pPr marL="1920218" algn="l" defTabSz="1280146" rtl="0" eaLnBrk="1" latinLnBrk="0" hangingPunct="1">
                        <a:defRPr kumimoji="1" sz="2500" kern="1200">
                          <a:solidFill>
                            <a:schemeClr val="dk1"/>
                          </a:solidFill>
                          <a:latin typeface="Calibri" panose="020F0502020204030204"/>
                        </a:defRPr>
                      </a:lvl4pPr>
                      <a:lvl5pPr marL="2560292" algn="l" defTabSz="1280146" rtl="0" eaLnBrk="1" latinLnBrk="0" hangingPunct="1">
                        <a:defRPr kumimoji="1" sz="2500" kern="1200">
                          <a:solidFill>
                            <a:schemeClr val="dk1"/>
                          </a:solidFill>
                          <a:latin typeface="Calibri" panose="020F0502020204030204"/>
                        </a:defRPr>
                      </a:lvl5pPr>
                      <a:lvl6pPr marL="3200364" algn="l" defTabSz="1280146" rtl="0" eaLnBrk="1" latinLnBrk="0" hangingPunct="1">
                        <a:defRPr kumimoji="1" sz="2500" kern="1200">
                          <a:solidFill>
                            <a:schemeClr val="dk1"/>
                          </a:solidFill>
                          <a:latin typeface="Calibri" panose="020F0502020204030204"/>
                        </a:defRPr>
                      </a:lvl6pPr>
                      <a:lvl7pPr marL="3840439" algn="l" defTabSz="1280146" rtl="0" eaLnBrk="1" latinLnBrk="0" hangingPunct="1">
                        <a:defRPr kumimoji="1" sz="2500" kern="1200">
                          <a:solidFill>
                            <a:schemeClr val="dk1"/>
                          </a:solidFill>
                          <a:latin typeface="Calibri" panose="020F0502020204030204"/>
                        </a:defRPr>
                      </a:lvl7pPr>
                      <a:lvl8pPr marL="4480512" algn="l" defTabSz="1280146" rtl="0" eaLnBrk="1" latinLnBrk="0" hangingPunct="1">
                        <a:defRPr kumimoji="1" sz="2500" kern="1200">
                          <a:solidFill>
                            <a:schemeClr val="dk1"/>
                          </a:solidFill>
                          <a:latin typeface="Calibri" panose="020F0502020204030204"/>
                        </a:defRPr>
                      </a:lvl8pPr>
                      <a:lvl9pPr marL="5120585" algn="l" defTabSz="1280146" rtl="0" eaLnBrk="1" latinLnBrk="0" hangingPunct="1">
                        <a:defRPr kumimoji="1" sz="2500" kern="1200">
                          <a:solidFill>
                            <a:schemeClr val="dk1"/>
                          </a:solidFill>
                          <a:latin typeface="Calibri" panose="020F0502020204030204"/>
                        </a:defRPr>
                      </a:lvl9pPr>
                    </a:lstStyle>
                    <a:p>
                      <a:r>
                        <a:rPr kumimoji="1" lang="ja-JP" altLang="en-US" sz="900" b="1" dirty="0" smtClean="0">
                          <a:solidFill>
                            <a:schemeClr val="bg1"/>
                          </a:solidFill>
                          <a:latin typeface="メイリオ" panose="020B0604030504040204" pitchFamily="50" charset="-128"/>
                          <a:ea typeface="メイリオ" panose="020B0604030504040204" pitchFamily="50" charset="-128"/>
                        </a:rPr>
                        <a:t>＜推 計＞</a:t>
                      </a:r>
                      <a:endParaRPr kumimoji="1" lang="en-US" altLang="ja-JP" sz="900" b="1" dirty="0" smtClean="0">
                        <a:solidFill>
                          <a:schemeClr val="bg1"/>
                        </a:solidFill>
                        <a:latin typeface="メイリオ" panose="020B0604030504040204" pitchFamily="50" charset="-128"/>
                        <a:ea typeface="メイリオ" panose="020B0604030504040204" pitchFamily="50" charset="-128"/>
                      </a:endParaRPr>
                    </a:p>
                  </a:txBody>
                  <a:tcPr marL="89732" marR="89732" marT="44866" marB="44866">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558ED5"/>
                      </a:solidFill>
                      <a:prstDash val="solid"/>
                      <a:round/>
                      <a:headEnd type="none" w="med" len="med"/>
                      <a:tailEnd type="none" w="med" len="med"/>
                    </a:lnB>
                    <a:lnTlToBr w="12700" cmpd="sng">
                      <a:noFill/>
                      <a:prstDash val="solid"/>
                    </a:lnTlToBr>
                    <a:lnBlToTr w="12700" cmpd="sng">
                      <a:noFill/>
                      <a:prstDash val="solid"/>
                    </a:lnBlToTr>
                    <a:solidFill>
                      <a:srgbClr val="558ED5"/>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245630909"/>
                  </a:ext>
                </a:extLst>
              </a:tr>
              <a:tr h="206011">
                <a:tc rowSpan="2">
                  <a:txBody>
                    <a:bodyPr/>
                    <a:lstStyle>
                      <a:lvl1pPr marL="0" algn="l" defTabSz="1280146" rtl="0" eaLnBrk="1" latinLnBrk="0" hangingPunct="1">
                        <a:defRPr kumimoji="1" sz="2500" kern="1200">
                          <a:solidFill>
                            <a:schemeClr val="dk1"/>
                          </a:solidFill>
                          <a:latin typeface="Calibri" panose="020F0502020204030204"/>
                        </a:defRPr>
                      </a:lvl1pPr>
                      <a:lvl2pPr marL="640073" algn="l" defTabSz="1280146" rtl="0" eaLnBrk="1" latinLnBrk="0" hangingPunct="1">
                        <a:defRPr kumimoji="1" sz="2500" kern="1200">
                          <a:solidFill>
                            <a:schemeClr val="dk1"/>
                          </a:solidFill>
                          <a:latin typeface="Calibri" panose="020F0502020204030204"/>
                        </a:defRPr>
                      </a:lvl2pPr>
                      <a:lvl3pPr marL="1280146" algn="l" defTabSz="1280146" rtl="0" eaLnBrk="1" latinLnBrk="0" hangingPunct="1">
                        <a:defRPr kumimoji="1" sz="2500" kern="1200">
                          <a:solidFill>
                            <a:schemeClr val="dk1"/>
                          </a:solidFill>
                          <a:latin typeface="Calibri" panose="020F0502020204030204"/>
                        </a:defRPr>
                      </a:lvl3pPr>
                      <a:lvl4pPr marL="1920218" algn="l" defTabSz="1280146" rtl="0" eaLnBrk="1" latinLnBrk="0" hangingPunct="1">
                        <a:defRPr kumimoji="1" sz="2500" kern="1200">
                          <a:solidFill>
                            <a:schemeClr val="dk1"/>
                          </a:solidFill>
                          <a:latin typeface="Calibri" panose="020F0502020204030204"/>
                        </a:defRPr>
                      </a:lvl4pPr>
                      <a:lvl5pPr marL="2560292" algn="l" defTabSz="1280146" rtl="0" eaLnBrk="1" latinLnBrk="0" hangingPunct="1">
                        <a:defRPr kumimoji="1" sz="2500" kern="1200">
                          <a:solidFill>
                            <a:schemeClr val="dk1"/>
                          </a:solidFill>
                          <a:latin typeface="Calibri" panose="020F0502020204030204"/>
                        </a:defRPr>
                      </a:lvl5pPr>
                      <a:lvl6pPr marL="3200364" algn="l" defTabSz="1280146" rtl="0" eaLnBrk="1" latinLnBrk="0" hangingPunct="1">
                        <a:defRPr kumimoji="1" sz="2500" kern="1200">
                          <a:solidFill>
                            <a:schemeClr val="dk1"/>
                          </a:solidFill>
                          <a:latin typeface="Calibri" panose="020F0502020204030204"/>
                        </a:defRPr>
                      </a:lvl6pPr>
                      <a:lvl7pPr marL="3840439" algn="l" defTabSz="1280146" rtl="0" eaLnBrk="1" latinLnBrk="0" hangingPunct="1">
                        <a:defRPr kumimoji="1" sz="2500" kern="1200">
                          <a:solidFill>
                            <a:schemeClr val="dk1"/>
                          </a:solidFill>
                          <a:latin typeface="Calibri" panose="020F0502020204030204"/>
                        </a:defRPr>
                      </a:lvl7pPr>
                      <a:lvl8pPr marL="4480512" algn="l" defTabSz="1280146" rtl="0" eaLnBrk="1" latinLnBrk="0" hangingPunct="1">
                        <a:defRPr kumimoji="1" sz="2500" kern="1200">
                          <a:solidFill>
                            <a:schemeClr val="dk1"/>
                          </a:solidFill>
                          <a:latin typeface="Calibri" panose="020F0502020204030204"/>
                        </a:defRPr>
                      </a:lvl8pPr>
                      <a:lvl9pPr marL="5120585" algn="l" defTabSz="1280146" rtl="0" eaLnBrk="1" latinLnBrk="0" hangingPunct="1">
                        <a:defRPr kumimoji="1" sz="2500" kern="1200">
                          <a:solidFill>
                            <a:schemeClr val="dk1"/>
                          </a:solidFill>
                          <a:latin typeface="Calibri" panose="020F0502020204030204"/>
                        </a:defRPr>
                      </a:lvl9pPr>
                    </a:lstStyle>
                    <a:p>
                      <a:pPr algn="ctr"/>
                      <a:endParaRPr kumimoji="1" lang="en-US" altLang="ja-JP" sz="7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gn="ctr"/>
                      <a:endParaRPr kumimoji="1" lang="en-US" altLang="ja-JP" sz="7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gn="ctr">
                        <a:lnSpc>
                          <a:spcPts val="1000"/>
                        </a:lnSpc>
                      </a:pPr>
                      <a:r>
                        <a:rPr kumimoji="1" lang="ja-JP" altLang="en-US" sz="8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❶</a:t>
                      </a:r>
                      <a:endParaRPr kumimoji="1" lang="ja-JP" altLang="en-US" sz="8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txBody>
                  <a:tcPr marL="89732" marR="89732" marT="44866" marB="44866">
                    <a:lnL w="12700" cmpd="sng">
                      <a:solidFill>
                        <a:sysClr val="window" lastClr="FFFFFF"/>
                      </a:solidFill>
                    </a:lnL>
                    <a:lnR w="12700" cmpd="sng">
                      <a:solidFill>
                        <a:sysClr val="window" lastClr="FFFFFF"/>
                      </a:solidFill>
                    </a:lnR>
                    <a:lnT w="12700" cap="flat" cmpd="sng" algn="ctr">
                      <a:solidFill>
                        <a:srgbClr val="558ED5"/>
                      </a:solidFill>
                      <a:prstDash val="solid"/>
                      <a:round/>
                      <a:headEnd type="none" w="med" len="med"/>
                      <a:tailEnd type="none" w="med" len="med"/>
                    </a:lnT>
                    <a:lnB w="12700" cap="flat" cmpd="sng" algn="ctr">
                      <a:solidFill>
                        <a:srgbClr val="558ED5"/>
                      </a:solidFill>
                      <a:prstDash val="solid"/>
                      <a:round/>
                      <a:headEnd type="none" w="med" len="med"/>
                      <a:tailEnd type="none" w="med" len="med"/>
                    </a:lnB>
                    <a:lnTlToBr w="12700" cmpd="sng">
                      <a:noFill/>
                      <a:prstDash val="solid"/>
                    </a:lnTlToBr>
                    <a:lnBlToTr w="12700" cmpd="sng">
                      <a:noFill/>
                      <a:prstDash val="solid"/>
                    </a:lnBlToTr>
                    <a:solidFill>
                      <a:srgbClr val="558ED5"/>
                    </a:solidFill>
                  </a:tcPr>
                </a:tc>
                <a:tc>
                  <a:txBody>
                    <a:bodyPr/>
                    <a:lstStyle>
                      <a:lvl1pPr marL="0" algn="l" defTabSz="1280146" rtl="0" eaLnBrk="1" latinLnBrk="0" hangingPunct="1">
                        <a:defRPr kumimoji="1" sz="2500" kern="1200">
                          <a:solidFill>
                            <a:schemeClr val="dk1"/>
                          </a:solidFill>
                          <a:latin typeface="Calibri" panose="020F0502020204030204"/>
                        </a:defRPr>
                      </a:lvl1pPr>
                      <a:lvl2pPr marL="640073" algn="l" defTabSz="1280146" rtl="0" eaLnBrk="1" latinLnBrk="0" hangingPunct="1">
                        <a:defRPr kumimoji="1" sz="2500" kern="1200">
                          <a:solidFill>
                            <a:schemeClr val="dk1"/>
                          </a:solidFill>
                          <a:latin typeface="Calibri" panose="020F0502020204030204"/>
                        </a:defRPr>
                      </a:lvl2pPr>
                      <a:lvl3pPr marL="1280146" algn="l" defTabSz="1280146" rtl="0" eaLnBrk="1" latinLnBrk="0" hangingPunct="1">
                        <a:defRPr kumimoji="1" sz="2500" kern="1200">
                          <a:solidFill>
                            <a:schemeClr val="dk1"/>
                          </a:solidFill>
                          <a:latin typeface="Calibri" panose="020F0502020204030204"/>
                        </a:defRPr>
                      </a:lvl3pPr>
                      <a:lvl4pPr marL="1920218" algn="l" defTabSz="1280146" rtl="0" eaLnBrk="1" latinLnBrk="0" hangingPunct="1">
                        <a:defRPr kumimoji="1" sz="2500" kern="1200">
                          <a:solidFill>
                            <a:schemeClr val="dk1"/>
                          </a:solidFill>
                          <a:latin typeface="Calibri" panose="020F0502020204030204"/>
                        </a:defRPr>
                      </a:lvl4pPr>
                      <a:lvl5pPr marL="2560292" algn="l" defTabSz="1280146" rtl="0" eaLnBrk="1" latinLnBrk="0" hangingPunct="1">
                        <a:defRPr kumimoji="1" sz="2500" kern="1200">
                          <a:solidFill>
                            <a:schemeClr val="dk1"/>
                          </a:solidFill>
                          <a:latin typeface="Calibri" panose="020F0502020204030204"/>
                        </a:defRPr>
                      </a:lvl5pPr>
                      <a:lvl6pPr marL="3200364" algn="l" defTabSz="1280146" rtl="0" eaLnBrk="1" latinLnBrk="0" hangingPunct="1">
                        <a:defRPr kumimoji="1" sz="2500" kern="1200">
                          <a:solidFill>
                            <a:schemeClr val="dk1"/>
                          </a:solidFill>
                          <a:latin typeface="Calibri" panose="020F0502020204030204"/>
                        </a:defRPr>
                      </a:lvl6pPr>
                      <a:lvl7pPr marL="3840439" algn="l" defTabSz="1280146" rtl="0" eaLnBrk="1" latinLnBrk="0" hangingPunct="1">
                        <a:defRPr kumimoji="1" sz="2500" kern="1200">
                          <a:solidFill>
                            <a:schemeClr val="dk1"/>
                          </a:solidFill>
                          <a:latin typeface="Calibri" panose="020F0502020204030204"/>
                        </a:defRPr>
                      </a:lvl7pPr>
                      <a:lvl8pPr marL="4480512" algn="l" defTabSz="1280146" rtl="0" eaLnBrk="1" latinLnBrk="0" hangingPunct="1">
                        <a:defRPr kumimoji="1" sz="2500" kern="1200">
                          <a:solidFill>
                            <a:schemeClr val="dk1"/>
                          </a:solidFill>
                          <a:latin typeface="Calibri" panose="020F0502020204030204"/>
                        </a:defRPr>
                      </a:lvl8pPr>
                      <a:lvl9pPr marL="5120585" algn="l" defTabSz="1280146" rtl="0" eaLnBrk="1" latinLnBrk="0" hangingPunct="1">
                        <a:defRPr kumimoji="1" sz="2500" kern="1200">
                          <a:solidFill>
                            <a:schemeClr val="dk1"/>
                          </a:solidFill>
                          <a:latin typeface="Calibri" panose="020F0502020204030204"/>
                        </a:defRPr>
                      </a:lvl9pPr>
                    </a:lstStyle>
                    <a:p>
                      <a:pPr algn="l"/>
                      <a:r>
                        <a:rPr kumimoji="1" lang="ja-JP" altLang="en-US" sz="900" b="1" dirty="0" smtClean="0">
                          <a:solidFill>
                            <a:schemeClr val="bg1"/>
                          </a:solidFill>
                          <a:effectLst/>
                          <a:latin typeface="メイリオ" panose="020B0604030504040204" pitchFamily="50" charset="-128"/>
                          <a:ea typeface="メイリオ" panose="020B0604030504040204" pitchFamily="50" charset="-128"/>
                        </a:rPr>
                        <a:t>調査名</a:t>
                      </a:r>
                    </a:p>
                  </a:txBody>
                  <a:tcPr marL="89732" marR="89732" marT="44866" marB="4486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lumMod val="75000"/>
                      </a:srgbClr>
                    </a:solidFill>
                  </a:tcPr>
                </a:tc>
                <a:tc>
                  <a:txBody>
                    <a:bodyPr/>
                    <a:lstStyle>
                      <a:lvl1pPr marL="0" algn="l" defTabSz="1280146" rtl="0" eaLnBrk="1" latinLnBrk="0" hangingPunct="1">
                        <a:defRPr kumimoji="1" sz="2500" kern="1200">
                          <a:solidFill>
                            <a:schemeClr val="dk1"/>
                          </a:solidFill>
                          <a:latin typeface="Calibri" panose="020F0502020204030204"/>
                        </a:defRPr>
                      </a:lvl1pPr>
                      <a:lvl2pPr marL="640073" algn="l" defTabSz="1280146" rtl="0" eaLnBrk="1" latinLnBrk="0" hangingPunct="1">
                        <a:defRPr kumimoji="1" sz="2500" kern="1200">
                          <a:solidFill>
                            <a:schemeClr val="dk1"/>
                          </a:solidFill>
                          <a:latin typeface="Calibri" panose="020F0502020204030204"/>
                        </a:defRPr>
                      </a:lvl2pPr>
                      <a:lvl3pPr marL="1280146" algn="l" defTabSz="1280146" rtl="0" eaLnBrk="1" latinLnBrk="0" hangingPunct="1">
                        <a:defRPr kumimoji="1" sz="2500" kern="1200">
                          <a:solidFill>
                            <a:schemeClr val="dk1"/>
                          </a:solidFill>
                          <a:latin typeface="Calibri" panose="020F0502020204030204"/>
                        </a:defRPr>
                      </a:lvl3pPr>
                      <a:lvl4pPr marL="1920218" algn="l" defTabSz="1280146" rtl="0" eaLnBrk="1" latinLnBrk="0" hangingPunct="1">
                        <a:defRPr kumimoji="1" sz="2500" kern="1200">
                          <a:solidFill>
                            <a:schemeClr val="dk1"/>
                          </a:solidFill>
                          <a:latin typeface="Calibri" panose="020F0502020204030204"/>
                        </a:defRPr>
                      </a:lvl4pPr>
                      <a:lvl5pPr marL="2560292" algn="l" defTabSz="1280146" rtl="0" eaLnBrk="1" latinLnBrk="0" hangingPunct="1">
                        <a:defRPr kumimoji="1" sz="2500" kern="1200">
                          <a:solidFill>
                            <a:schemeClr val="dk1"/>
                          </a:solidFill>
                          <a:latin typeface="Calibri" panose="020F0502020204030204"/>
                        </a:defRPr>
                      </a:lvl5pPr>
                      <a:lvl6pPr marL="3200364" algn="l" defTabSz="1280146" rtl="0" eaLnBrk="1" latinLnBrk="0" hangingPunct="1">
                        <a:defRPr kumimoji="1" sz="2500" kern="1200">
                          <a:solidFill>
                            <a:schemeClr val="dk1"/>
                          </a:solidFill>
                          <a:latin typeface="Calibri" panose="020F0502020204030204"/>
                        </a:defRPr>
                      </a:lvl6pPr>
                      <a:lvl7pPr marL="3840439" algn="l" defTabSz="1280146" rtl="0" eaLnBrk="1" latinLnBrk="0" hangingPunct="1">
                        <a:defRPr kumimoji="1" sz="2500" kern="1200">
                          <a:solidFill>
                            <a:schemeClr val="dk1"/>
                          </a:solidFill>
                          <a:latin typeface="Calibri" panose="020F0502020204030204"/>
                        </a:defRPr>
                      </a:lvl7pPr>
                      <a:lvl8pPr marL="4480512" algn="l" defTabSz="1280146" rtl="0" eaLnBrk="1" latinLnBrk="0" hangingPunct="1">
                        <a:defRPr kumimoji="1" sz="2500" kern="1200">
                          <a:solidFill>
                            <a:schemeClr val="dk1"/>
                          </a:solidFill>
                          <a:latin typeface="Calibri" panose="020F0502020204030204"/>
                        </a:defRPr>
                      </a:lvl8pPr>
                      <a:lvl9pPr marL="5120585" algn="l" defTabSz="1280146" rtl="0" eaLnBrk="1" latinLnBrk="0" hangingPunct="1">
                        <a:defRPr kumimoji="1" sz="2500" kern="1200">
                          <a:solidFill>
                            <a:schemeClr val="dk1"/>
                          </a:solidFill>
                          <a:latin typeface="Calibri" panose="020F0502020204030204"/>
                        </a:defRPr>
                      </a:lvl9pPr>
                    </a:lstStyle>
                    <a:p>
                      <a:pPr algn="l"/>
                      <a:r>
                        <a:rPr kumimoji="1" lang="ja-JP" altLang="en-US" sz="900" b="1" dirty="0" smtClean="0">
                          <a:solidFill>
                            <a:schemeClr val="bg1"/>
                          </a:solidFill>
                          <a:effectLst/>
                          <a:latin typeface="メイリオ" panose="020B0604030504040204" pitchFamily="50" charset="-128"/>
                          <a:ea typeface="メイリオ" panose="020B0604030504040204" pitchFamily="50" charset="-128"/>
                        </a:rPr>
                        <a:t>割合</a:t>
                      </a:r>
                      <a:endParaRPr kumimoji="1" lang="zh-TW" altLang="en-US" sz="900" b="1" dirty="0" smtClean="0">
                        <a:solidFill>
                          <a:schemeClr val="bg1"/>
                        </a:solidFill>
                        <a:effectLst/>
                        <a:latin typeface="メイリオ" panose="020B0604030504040204" pitchFamily="50" charset="-128"/>
                        <a:ea typeface="メイリオ" panose="020B0604030504040204" pitchFamily="50" charset="-128"/>
                      </a:endParaRPr>
                    </a:p>
                  </a:txBody>
                  <a:tcPr marL="89732" marR="89732" marT="44866" marB="4486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lumMod val="75000"/>
                      </a:srgbClr>
                    </a:solidFill>
                  </a:tcPr>
                </a:tc>
                <a:tc>
                  <a:txBody>
                    <a:bodyPr/>
                    <a:lstStyle>
                      <a:lvl1pPr marL="0" algn="l" defTabSz="1280146" rtl="0" eaLnBrk="1" latinLnBrk="0" hangingPunct="1">
                        <a:defRPr kumimoji="1" sz="2500" kern="1200">
                          <a:solidFill>
                            <a:schemeClr val="dk1"/>
                          </a:solidFill>
                          <a:latin typeface="Calibri" panose="020F0502020204030204"/>
                        </a:defRPr>
                      </a:lvl1pPr>
                      <a:lvl2pPr marL="640073" algn="l" defTabSz="1280146" rtl="0" eaLnBrk="1" latinLnBrk="0" hangingPunct="1">
                        <a:defRPr kumimoji="1" sz="2500" kern="1200">
                          <a:solidFill>
                            <a:schemeClr val="dk1"/>
                          </a:solidFill>
                          <a:latin typeface="Calibri" panose="020F0502020204030204"/>
                        </a:defRPr>
                      </a:lvl2pPr>
                      <a:lvl3pPr marL="1280146" algn="l" defTabSz="1280146" rtl="0" eaLnBrk="1" latinLnBrk="0" hangingPunct="1">
                        <a:defRPr kumimoji="1" sz="2500" kern="1200">
                          <a:solidFill>
                            <a:schemeClr val="dk1"/>
                          </a:solidFill>
                          <a:latin typeface="Calibri" panose="020F0502020204030204"/>
                        </a:defRPr>
                      </a:lvl3pPr>
                      <a:lvl4pPr marL="1920218" algn="l" defTabSz="1280146" rtl="0" eaLnBrk="1" latinLnBrk="0" hangingPunct="1">
                        <a:defRPr kumimoji="1" sz="2500" kern="1200">
                          <a:solidFill>
                            <a:schemeClr val="dk1"/>
                          </a:solidFill>
                          <a:latin typeface="Calibri" panose="020F0502020204030204"/>
                        </a:defRPr>
                      </a:lvl4pPr>
                      <a:lvl5pPr marL="2560292" algn="l" defTabSz="1280146" rtl="0" eaLnBrk="1" latinLnBrk="0" hangingPunct="1">
                        <a:defRPr kumimoji="1" sz="2500" kern="1200">
                          <a:solidFill>
                            <a:schemeClr val="dk1"/>
                          </a:solidFill>
                          <a:latin typeface="Calibri" panose="020F0502020204030204"/>
                        </a:defRPr>
                      </a:lvl5pPr>
                      <a:lvl6pPr marL="3200364" algn="l" defTabSz="1280146" rtl="0" eaLnBrk="1" latinLnBrk="0" hangingPunct="1">
                        <a:defRPr kumimoji="1" sz="2500" kern="1200">
                          <a:solidFill>
                            <a:schemeClr val="dk1"/>
                          </a:solidFill>
                          <a:latin typeface="Calibri" panose="020F0502020204030204"/>
                        </a:defRPr>
                      </a:lvl6pPr>
                      <a:lvl7pPr marL="3840439" algn="l" defTabSz="1280146" rtl="0" eaLnBrk="1" latinLnBrk="0" hangingPunct="1">
                        <a:defRPr kumimoji="1" sz="2500" kern="1200">
                          <a:solidFill>
                            <a:schemeClr val="dk1"/>
                          </a:solidFill>
                          <a:latin typeface="Calibri" panose="020F0502020204030204"/>
                        </a:defRPr>
                      </a:lvl7pPr>
                      <a:lvl8pPr marL="4480512" algn="l" defTabSz="1280146" rtl="0" eaLnBrk="1" latinLnBrk="0" hangingPunct="1">
                        <a:defRPr kumimoji="1" sz="2500" kern="1200">
                          <a:solidFill>
                            <a:schemeClr val="dk1"/>
                          </a:solidFill>
                          <a:latin typeface="Calibri" panose="020F0502020204030204"/>
                        </a:defRPr>
                      </a:lvl8pPr>
                      <a:lvl9pPr marL="5120585" algn="l" defTabSz="1280146" rtl="0" eaLnBrk="1" latinLnBrk="0" hangingPunct="1">
                        <a:defRPr kumimoji="1" sz="2500" kern="1200">
                          <a:solidFill>
                            <a:schemeClr val="dk1"/>
                          </a:solidFill>
                          <a:latin typeface="Calibri" panose="020F0502020204030204"/>
                        </a:defRPr>
                      </a:lvl9pPr>
                    </a:lstStyle>
                    <a:p>
                      <a:endParaRPr kumimoji="1" lang="ja-JP" altLang="en-US" sz="800" b="1" dirty="0">
                        <a:solidFill>
                          <a:schemeClr val="bg1"/>
                        </a:solidFill>
                        <a:latin typeface="メイリオ" panose="020B0604030504040204" pitchFamily="50" charset="-128"/>
                        <a:ea typeface="メイリオ" panose="020B0604030504040204" pitchFamily="50" charset="-128"/>
                      </a:endParaRPr>
                    </a:p>
                  </a:txBody>
                  <a:tcPr marL="89732" marR="89732" marT="44866" marB="44866">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280146" rtl="0" eaLnBrk="1" latinLnBrk="0" hangingPunct="1">
                        <a:defRPr kumimoji="1" sz="2500" kern="1200">
                          <a:solidFill>
                            <a:schemeClr val="dk1"/>
                          </a:solidFill>
                          <a:latin typeface="Calibri" panose="020F0502020204030204"/>
                        </a:defRPr>
                      </a:lvl1pPr>
                      <a:lvl2pPr marL="640073" algn="l" defTabSz="1280146" rtl="0" eaLnBrk="1" latinLnBrk="0" hangingPunct="1">
                        <a:defRPr kumimoji="1" sz="2500" kern="1200">
                          <a:solidFill>
                            <a:schemeClr val="dk1"/>
                          </a:solidFill>
                          <a:latin typeface="Calibri" panose="020F0502020204030204"/>
                        </a:defRPr>
                      </a:lvl2pPr>
                      <a:lvl3pPr marL="1280146" algn="l" defTabSz="1280146" rtl="0" eaLnBrk="1" latinLnBrk="0" hangingPunct="1">
                        <a:defRPr kumimoji="1" sz="2500" kern="1200">
                          <a:solidFill>
                            <a:schemeClr val="dk1"/>
                          </a:solidFill>
                          <a:latin typeface="Calibri" panose="020F0502020204030204"/>
                        </a:defRPr>
                      </a:lvl3pPr>
                      <a:lvl4pPr marL="1920218" algn="l" defTabSz="1280146" rtl="0" eaLnBrk="1" latinLnBrk="0" hangingPunct="1">
                        <a:defRPr kumimoji="1" sz="2500" kern="1200">
                          <a:solidFill>
                            <a:schemeClr val="dk1"/>
                          </a:solidFill>
                          <a:latin typeface="Calibri" panose="020F0502020204030204"/>
                        </a:defRPr>
                      </a:lvl4pPr>
                      <a:lvl5pPr marL="2560292" algn="l" defTabSz="1280146" rtl="0" eaLnBrk="1" latinLnBrk="0" hangingPunct="1">
                        <a:defRPr kumimoji="1" sz="2500" kern="1200">
                          <a:solidFill>
                            <a:schemeClr val="dk1"/>
                          </a:solidFill>
                          <a:latin typeface="Calibri" panose="020F0502020204030204"/>
                        </a:defRPr>
                      </a:lvl5pPr>
                      <a:lvl6pPr marL="3200364" algn="l" defTabSz="1280146" rtl="0" eaLnBrk="1" latinLnBrk="0" hangingPunct="1">
                        <a:defRPr kumimoji="1" sz="2500" kern="1200">
                          <a:solidFill>
                            <a:schemeClr val="dk1"/>
                          </a:solidFill>
                          <a:latin typeface="Calibri" panose="020F0502020204030204"/>
                        </a:defRPr>
                      </a:lvl6pPr>
                      <a:lvl7pPr marL="3840439" algn="l" defTabSz="1280146" rtl="0" eaLnBrk="1" latinLnBrk="0" hangingPunct="1">
                        <a:defRPr kumimoji="1" sz="2500" kern="1200">
                          <a:solidFill>
                            <a:schemeClr val="dk1"/>
                          </a:solidFill>
                          <a:latin typeface="Calibri" panose="020F0502020204030204"/>
                        </a:defRPr>
                      </a:lvl7pPr>
                      <a:lvl8pPr marL="4480512" algn="l" defTabSz="1280146" rtl="0" eaLnBrk="1" latinLnBrk="0" hangingPunct="1">
                        <a:defRPr kumimoji="1" sz="2500" kern="1200">
                          <a:solidFill>
                            <a:schemeClr val="dk1"/>
                          </a:solidFill>
                          <a:latin typeface="Calibri" panose="020F0502020204030204"/>
                        </a:defRPr>
                      </a:lvl8pPr>
                      <a:lvl9pPr marL="5120585" algn="l" defTabSz="1280146" rtl="0" eaLnBrk="1" latinLnBrk="0" hangingPunct="1">
                        <a:defRPr kumimoji="1" sz="2500" kern="1200">
                          <a:solidFill>
                            <a:schemeClr val="dk1"/>
                          </a:solidFill>
                          <a:latin typeface="Calibri" panose="020F0502020204030204"/>
                        </a:defRPr>
                      </a:lvl9pPr>
                    </a:lstStyle>
                    <a:p>
                      <a:pPr algn="l"/>
                      <a:r>
                        <a:rPr kumimoji="1" lang="ja-JP" altLang="en-US" sz="900" b="1" dirty="0" smtClean="0">
                          <a:solidFill>
                            <a:schemeClr val="bg1"/>
                          </a:solidFill>
                          <a:effectLst/>
                          <a:latin typeface="メイリオ" panose="020B0604030504040204" pitchFamily="50" charset="-128"/>
                          <a:ea typeface="メイリオ" panose="020B0604030504040204" pitchFamily="50" charset="-128"/>
                        </a:rPr>
                        <a:t>府推計値</a:t>
                      </a:r>
                      <a:endParaRPr kumimoji="1" lang="zh-TW" altLang="en-US" sz="900" b="1" dirty="0" smtClean="0">
                        <a:solidFill>
                          <a:schemeClr val="bg1"/>
                        </a:solidFill>
                        <a:effectLst/>
                        <a:latin typeface="メイリオ" panose="020B0604030504040204" pitchFamily="50" charset="-128"/>
                        <a:ea typeface="メイリオ" panose="020B0604030504040204" pitchFamily="50" charset="-128"/>
                      </a:endParaRPr>
                    </a:p>
                  </a:txBody>
                  <a:tcPr marL="89732" marR="89732" marT="44866" marB="4486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lumMod val="75000"/>
                      </a:srgbClr>
                    </a:solidFill>
                  </a:tcPr>
                </a:tc>
                <a:extLst>
                  <a:ext uri="{0D108BD9-81ED-4DB2-BD59-A6C34878D82A}">
                    <a16:rowId xmlns:a16="http://schemas.microsoft.com/office/drawing/2014/main" val="2402416326"/>
                  </a:ext>
                </a:extLst>
              </a:tr>
              <a:tr h="212619">
                <a:tc vMerge="1">
                  <a:txBody>
                    <a:bodyPr/>
                    <a:lstStyle/>
                    <a:p>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a:solidFill>
                      <a:srgbClr val="0070C0"/>
                    </a:solidFill>
                  </a:tcPr>
                </a:tc>
                <a:tc>
                  <a:txBody>
                    <a:bodyPr/>
                    <a:lstStyle>
                      <a:lvl1pPr marL="0" algn="l" defTabSz="1280146" rtl="0" eaLnBrk="1" latinLnBrk="0" hangingPunct="1">
                        <a:defRPr kumimoji="1" sz="2500" kern="1200">
                          <a:solidFill>
                            <a:schemeClr val="dk1"/>
                          </a:solidFill>
                          <a:latin typeface="Calibri" panose="020F0502020204030204"/>
                        </a:defRPr>
                      </a:lvl1pPr>
                      <a:lvl2pPr marL="640073" algn="l" defTabSz="1280146" rtl="0" eaLnBrk="1" latinLnBrk="0" hangingPunct="1">
                        <a:defRPr kumimoji="1" sz="2500" kern="1200">
                          <a:solidFill>
                            <a:schemeClr val="dk1"/>
                          </a:solidFill>
                          <a:latin typeface="Calibri" panose="020F0502020204030204"/>
                        </a:defRPr>
                      </a:lvl2pPr>
                      <a:lvl3pPr marL="1280146" algn="l" defTabSz="1280146" rtl="0" eaLnBrk="1" latinLnBrk="0" hangingPunct="1">
                        <a:defRPr kumimoji="1" sz="2500" kern="1200">
                          <a:solidFill>
                            <a:schemeClr val="dk1"/>
                          </a:solidFill>
                          <a:latin typeface="Calibri" panose="020F0502020204030204"/>
                        </a:defRPr>
                      </a:lvl3pPr>
                      <a:lvl4pPr marL="1920218" algn="l" defTabSz="1280146" rtl="0" eaLnBrk="1" latinLnBrk="0" hangingPunct="1">
                        <a:defRPr kumimoji="1" sz="2500" kern="1200">
                          <a:solidFill>
                            <a:schemeClr val="dk1"/>
                          </a:solidFill>
                          <a:latin typeface="Calibri" panose="020F0502020204030204"/>
                        </a:defRPr>
                      </a:lvl4pPr>
                      <a:lvl5pPr marL="2560292" algn="l" defTabSz="1280146" rtl="0" eaLnBrk="1" latinLnBrk="0" hangingPunct="1">
                        <a:defRPr kumimoji="1" sz="2500" kern="1200">
                          <a:solidFill>
                            <a:schemeClr val="dk1"/>
                          </a:solidFill>
                          <a:latin typeface="Calibri" panose="020F0502020204030204"/>
                        </a:defRPr>
                      </a:lvl5pPr>
                      <a:lvl6pPr marL="3200364" algn="l" defTabSz="1280146" rtl="0" eaLnBrk="1" latinLnBrk="0" hangingPunct="1">
                        <a:defRPr kumimoji="1" sz="2500" kern="1200">
                          <a:solidFill>
                            <a:schemeClr val="dk1"/>
                          </a:solidFill>
                          <a:latin typeface="Calibri" panose="020F0502020204030204"/>
                        </a:defRPr>
                      </a:lvl6pPr>
                      <a:lvl7pPr marL="3840439" algn="l" defTabSz="1280146" rtl="0" eaLnBrk="1" latinLnBrk="0" hangingPunct="1">
                        <a:defRPr kumimoji="1" sz="2500" kern="1200">
                          <a:solidFill>
                            <a:schemeClr val="dk1"/>
                          </a:solidFill>
                          <a:latin typeface="Calibri" panose="020F0502020204030204"/>
                        </a:defRPr>
                      </a:lvl7pPr>
                      <a:lvl8pPr marL="4480512" algn="l" defTabSz="1280146" rtl="0" eaLnBrk="1" latinLnBrk="0" hangingPunct="1">
                        <a:defRPr kumimoji="1" sz="2500" kern="1200">
                          <a:solidFill>
                            <a:schemeClr val="dk1"/>
                          </a:solidFill>
                          <a:latin typeface="Calibri" panose="020F0502020204030204"/>
                        </a:defRPr>
                      </a:lvl8pPr>
                      <a:lvl9pPr marL="5120585" algn="l" defTabSz="1280146" rtl="0" eaLnBrk="1" latinLnBrk="0" hangingPunct="1">
                        <a:defRPr kumimoji="1" sz="2500" kern="1200">
                          <a:solidFill>
                            <a:schemeClr val="dk1"/>
                          </a:solidFill>
                          <a:latin typeface="Calibri" panose="020F0502020204030204"/>
                        </a:defRPr>
                      </a:lvl9pPr>
                    </a:lstStyle>
                    <a:p>
                      <a:pPr algn="l"/>
                      <a:r>
                        <a:rPr kumimoji="1" lang="zh-TW" altLang="en-US" sz="1000" b="1" baseline="0" dirty="0" smtClean="0">
                          <a:solidFill>
                            <a:schemeClr val="tx1"/>
                          </a:solidFill>
                          <a:effectLst/>
                          <a:latin typeface="メイリオ" panose="020B0604030504040204" pitchFamily="50" charset="-128"/>
                          <a:ea typeface="メイリオ" panose="020B0604030504040204" pitchFamily="50" charset="-128"/>
                        </a:rPr>
                        <a:t>国実態調査</a:t>
                      </a:r>
                      <a:r>
                        <a:rPr kumimoji="1" lang="en-US" altLang="ja-JP" sz="800" b="1" baseline="0" dirty="0" smtClean="0">
                          <a:solidFill>
                            <a:schemeClr val="tx1"/>
                          </a:solidFill>
                          <a:effectLst/>
                          <a:latin typeface="メイリオ" panose="020B0604030504040204" pitchFamily="50" charset="-128"/>
                          <a:ea typeface="メイリオ" panose="020B0604030504040204" pitchFamily="50" charset="-128"/>
                        </a:rPr>
                        <a:t/>
                      </a:r>
                      <a:br>
                        <a:rPr kumimoji="1" lang="en-US" altLang="ja-JP" sz="800" b="1" baseline="0" dirty="0" smtClean="0">
                          <a:solidFill>
                            <a:schemeClr val="tx1"/>
                          </a:solidFill>
                          <a:effectLst/>
                          <a:latin typeface="メイリオ" panose="020B0604030504040204" pitchFamily="50" charset="-128"/>
                          <a:ea typeface="メイリオ" panose="020B0604030504040204" pitchFamily="50" charset="-128"/>
                        </a:rPr>
                      </a:br>
                      <a:r>
                        <a:rPr kumimoji="1" lang="zh-TW" altLang="en-US" sz="900" b="1" baseline="0" dirty="0" smtClean="0">
                          <a:solidFill>
                            <a:schemeClr val="tx1"/>
                          </a:solidFill>
                          <a:effectLst/>
                          <a:latin typeface="メイリオ" panose="020B0604030504040204" pitchFamily="50" charset="-128"/>
                          <a:ea typeface="メイリオ" panose="020B0604030504040204" pitchFamily="50" charset="-128"/>
                        </a:rPr>
                        <a:t>（Ｒ</a:t>
                      </a:r>
                      <a:r>
                        <a:rPr kumimoji="1" lang="en-US" altLang="zh-TW" sz="900" b="1" baseline="0" dirty="0" smtClean="0">
                          <a:solidFill>
                            <a:schemeClr val="tx1"/>
                          </a:solidFill>
                          <a:effectLst/>
                          <a:latin typeface="メイリオ" panose="020B0604030504040204" pitchFamily="50" charset="-128"/>
                          <a:ea typeface="メイリオ" panose="020B0604030504040204" pitchFamily="50" charset="-128"/>
                        </a:rPr>
                        <a:t>3.8</a:t>
                      </a:r>
                      <a:r>
                        <a:rPr kumimoji="1" lang="zh-TW" altLang="en-US" sz="900" b="1" baseline="0" dirty="0" smtClean="0">
                          <a:solidFill>
                            <a:schemeClr val="tx1"/>
                          </a:solidFill>
                          <a:effectLst/>
                          <a:latin typeface="メイリオ" panose="020B0604030504040204" pitchFamily="50" charset="-128"/>
                          <a:ea typeface="メイリオ" panose="020B0604030504040204" pitchFamily="50" charset="-128"/>
                        </a:rPr>
                        <a:t>公表）</a:t>
                      </a:r>
                      <a:endParaRPr kumimoji="1" lang="ja-JP" altLang="en-US" sz="900" b="1" baseline="0" dirty="0" smtClean="0">
                        <a:solidFill>
                          <a:schemeClr val="tx1"/>
                        </a:solidFill>
                        <a:effectLst/>
                        <a:latin typeface="メイリオ" panose="020B0604030504040204" pitchFamily="50" charset="-128"/>
                        <a:ea typeface="メイリオ" panose="020B0604030504040204" pitchFamily="50" charset="-128"/>
                      </a:endParaRPr>
                    </a:p>
                  </a:txBody>
                  <a:tcPr marL="89732" marR="89732" marT="44866" marB="4486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1280146" rtl="0" eaLnBrk="1" latinLnBrk="0" hangingPunct="1">
                        <a:defRPr kumimoji="1" sz="2500" kern="1200">
                          <a:solidFill>
                            <a:schemeClr val="dk1"/>
                          </a:solidFill>
                          <a:latin typeface="Calibri" panose="020F0502020204030204"/>
                        </a:defRPr>
                      </a:lvl1pPr>
                      <a:lvl2pPr marL="640073" algn="l" defTabSz="1280146" rtl="0" eaLnBrk="1" latinLnBrk="0" hangingPunct="1">
                        <a:defRPr kumimoji="1" sz="2500" kern="1200">
                          <a:solidFill>
                            <a:schemeClr val="dk1"/>
                          </a:solidFill>
                          <a:latin typeface="Calibri" panose="020F0502020204030204"/>
                        </a:defRPr>
                      </a:lvl2pPr>
                      <a:lvl3pPr marL="1280146" algn="l" defTabSz="1280146" rtl="0" eaLnBrk="1" latinLnBrk="0" hangingPunct="1">
                        <a:defRPr kumimoji="1" sz="2500" kern="1200">
                          <a:solidFill>
                            <a:schemeClr val="dk1"/>
                          </a:solidFill>
                          <a:latin typeface="Calibri" panose="020F0502020204030204"/>
                        </a:defRPr>
                      </a:lvl3pPr>
                      <a:lvl4pPr marL="1920218" algn="l" defTabSz="1280146" rtl="0" eaLnBrk="1" latinLnBrk="0" hangingPunct="1">
                        <a:defRPr kumimoji="1" sz="2500" kern="1200">
                          <a:solidFill>
                            <a:schemeClr val="dk1"/>
                          </a:solidFill>
                          <a:latin typeface="Calibri" panose="020F0502020204030204"/>
                        </a:defRPr>
                      </a:lvl4pPr>
                      <a:lvl5pPr marL="2560292" algn="l" defTabSz="1280146" rtl="0" eaLnBrk="1" latinLnBrk="0" hangingPunct="1">
                        <a:defRPr kumimoji="1" sz="2500" kern="1200">
                          <a:solidFill>
                            <a:schemeClr val="dk1"/>
                          </a:solidFill>
                          <a:latin typeface="Calibri" panose="020F0502020204030204"/>
                        </a:defRPr>
                      </a:lvl5pPr>
                      <a:lvl6pPr marL="3200364" algn="l" defTabSz="1280146" rtl="0" eaLnBrk="1" latinLnBrk="0" hangingPunct="1">
                        <a:defRPr kumimoji="1" sz="2500" kern="1200">
                          <a:solidFill>
                            <a:schemeClr val="dk1"/>
                          </a:solidFill>
                          <a:latin typeface="Calibri" panose="020F0502020204030204"/>
                        </a:defRPr>
                      </a:lvl6pPr>
                      <a:lvl7pPr marL="3840439" algn="l" defTabSz="1280146" rtl="0" eaLnBrk="1" latinLnBrk="0" hangingPunct="1">
                        <a:defRPr kumimoji="1" sz="2500" kern="1200">
                          <a:solidFill>
                            <a:schemeClr val="dk1"/>
                          </a:solidFill>
                          <a:latin typeface="Calibri" panose="020F0502020204030204"/>
                        </a:defRPr>
                      </a:lvl7pPr>
                      <a:lvl8pPr marL="4480512" algn="l" defTabSz="1280146" rtl="0" eaLnBrk="1" latinLnBrk="0" hangingPunct="1">
                        <a:defRPr kumimoji="1" sz="2500" kern="1200">
                          <a:solidFill>
                            <a:schemeClr val="dk1"/>
                          </a:solidFill>
                          <a:latin typeface="Calibri" panose="020F0502020204030204"/>
                        </a:defRPr>
                      </a:lvl8pPr>
                      <a:lvl9pPr marL="5120585" algn="l" defTabSz="1280146" rtl="0" eaLnBrk="1" latinLnBrk="0" hangingPunct="1">
                        <a:defRPr kumimoji="1" sz="25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solidFill>
                            <a:schemeClr val="tx1"/>
                          </a:solidFill>
                          <a:effectLst/>
                          <a:latin typeface="メイリオ" panose="020B0604030504040204" pitchFamily="50" charset="-128"/>
                          <a:ea typeface="メイリオ" panose="020B0604030504040204" pitchFamily="50" charset="-128"/>
                        </a:rPr>
                        <a:t>ギャンブル等依存が疑われる人の割合は成人の</a:t>
                      </a:r>
                      <a:r>
                        <a:rPr kumimoji="1" lang="en-US" altLang="ja-JP" sz="1050" b="1" u="sng" dirty="0" smtClean="0">
                          <a:solidFill>
                            <a:schemeClr val="tx1"/>
                          </a:solidFill>
                          <a:effectLst/>
                          <a:latin typeface="メイリオ" panose="020B0604030504040204" pitchFamily="50" charset="-128"/>
                          <a:ea typeface="メイリオ" panose="020B0604030504040204" pitchFamily="50" charset="-128"/>
                        </a:rPr>
                        <a:t>2.2</a:t>
                      </a:r>
                      <a:r>
                        <a:rPr kumimoji="1" lang="ja-JP" altLang="en-US" sz="1050" b="1" u="sng" dirty="0" smtClean="0">
                          <a:solidFill>
                            <a:schemeClr val="tx1"/>
                          </a:solidFill>
                          <a:effectLst/>
                          <a:latin typeface="メイリオ" panose="020B0604030504040204" pitchFamily="50" charset="-128"/>
                          <a:ea typeface="メイリオ" panose="020B0604030504040204" pitchFamily="50" charset="-128"/>
                        </a:rPr>
                        <a:t>％</a:t>
                      </a:r>
                      <a:endParaRPr kumimoji="1" lang="zh-TW" altLang="en-US" sz="1050" b="1" u="sng" dirty="0" smtClean="0">
                        <a:solidFill>
                          <a:schemeClr val="tx1"/>
                        </a:solidFill>
                        <a:effectLst/>
                        <a:latin typeface="メイリオ" panose="020B0604030504040204" pitchFamily="50" charset="-128"/>
                        <a:ea typeface="メイリオ" panose="020B0604030504040204" pitchFamily="50" charset="-128"/>
                      </a:endParaRPr>
                    </a:p>
                  </a:txBody>
                  <a:tcPr marL="89732" marR="89732" marT="44866" marB="4486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1280146" rtl="0" eaLnBrk="1" latinLnBrk="0" hangingPunct="1">
                        <a:defRPr kumimoji="1" sz="2500" kern="1200">
                          <a:solidFill>
                            <a:schemeClr val="dk1"/>
                          </a:solidFill>
                          <a:latin typeface="Calibri" panose="020F0502020204030204"/>
                        </a:defRPr>
                      </a:lvl1pPr>
                      <a:lvl2pPr marL="640073" algn="l" defTabSz="1280146" rtl="0" eaLnBrk="1" latinLnBrk="0" hangingPunct="1">
                        <a:defRPr kumimoji="1" sz="2500" kern="1200">
                          <a:solidFill>
                            <a:schemeClr val="dk1"/>
                          </a:solidFill>
                          <a:latin typeface="Calibri" panose="020F0502020204030204"/>
                        </a:defRPr>
                      </a:lvl2pPr>
                      <a:lvl3pPr marL="1280146" algn="l" defTabSz="1280146" rtl="0" eaLnBrk="1" latinLnBrk="0" hangingPunct="1">
                        <a:defRPr kumimoji="1" sz="2500" kern="1200">
                          <a:solidFill>
                            <a:schemeClr val="dk1"/>
                          </a:solidFill>
                          <a:latin typeface="Calibri" panose="020F0502020204030204"/>
                        </a:defRPr>
                      </a:lvl3pPr>
                      <a:lvl4pPr marL="1920218" algn="l" defTabSz="1280146" rtl="0" eaLnBrk="1" latinLnBrk="0" hangingPunct="1">
                        <a:defRPr kumimoji="1" sz="2500" kern="1200">
                          <a:solidFill>
                            <a:schemeClr val="dk1"/>
                          </a:solidFill>
                          <a:latin typeface="Calibri" panose="020F0502020204030204"/>
                        </a:defRPr>
                      </a:lvl4pPr>
                      <a:lvl5pPr marL="2560292" algn="l" defTabSz="1280146" rtl="0" eaLnBrk="1" latinLnBrk="0" hangingPunct="1">
                        <a:defRPr kumimoji="1" sz="2500" kern="1200">
                          <a:solidFill>
                            <a:schemeClr val="dk1"/>
                          </a:solidFill>
                          <a:latin typeface="Calibri" panose="020F0502020204030204"/>
                        </a:defRPr>
                      </a:lvl5pPr>
                      <a:lvl6pPr marL="3200364" algn="l" defTabSz="1280146" rtl="0" eaLnBrk="1" latinLnBrk="0" hangingPunct="1">
                        <a:defRPr kumimoji="1" sz="2500" kern="1200">
                          <a:solidFill>
                            <a:schemeClr val="dk1"/>
                          </a:solidFill>
                          <a:latin typeface="Calibri" panose="020F0502020204030204"/>
                        </a:defRPr>
                      </a:lvl6pPr>
                      <a:lvl7pPr marL="3840439" algn="l" defTabSz="1280146" rtl="0" eaLnBrk="1" latinLnBrk="0" hangingPunct="1">
                        <a:defRPr kumimoji="1" sz="2500" kern="1200">
                          <a:solidFill>
                            <a:schemeClr val="dk1"/>
                          </a:solidFill>
                          <a:latin typeface="Calibri" panose="020F0502020204030204"/>
                        </a:defRPr>
                      </a:lvl7pPr>
                      <a:lvl8pPr marL="4480512" algn="l" defTabSz="1280146" rtl="0" eaLnBrk="1" latinLnBrk="0" hangingPunct="1">
                        <a:defRPr kumimoji="1" sz="2500" kern="1200">
                          <a:solidFill>
                            <a:schemeClr val="dk1"/>
                          </a:solidFill>
                          <a:latin typeface="Calibri" panose="020F0502020204030204"/>
                        </a:defRPr>
                      </a:lvl8pPr>
                      <a:lvl9pPr marL="5120585" algn="l" defTabSz="1280146" rtl="0" eaLnBrk="1" latinLnBrk="0" hangingPunct="1">
                        <a:defRPr kumimoji="1" sz="2500" kern="1200">
                          <a:solidFill>
                            <a:schemeClr val="dk1"/>
                          </a:solidFill>
                          <a:latin typeface="Calibri" panose="020F0502020204030204"/>
                        </a:defRPr>
                      </a:lvl9pPr>
                    </a:lstStyle>
                    <a:p>
                      <a:endParaRPr kumimoji="1" lang="ja-JP" altLang="en-US" sz="800" dirty="0">
                        <a:solidFill>
                          <a:schemeClr val="tx1"/>
                        </a:solidFill>
                        <a:latin typeface="メイリオ" panose="020B0604030504040204" pitchFamily="50" charset="-128"/>
                        <a:ea typeface="メイリオ" panose="020B0604030504040204" pitchFamily="50" charset="-128"/>
                      </a:endParaRPr>
                    </a:p>
                  </a:txBody>
                  <a:tcPr marL="89732" marR="89732" marT="44866" marB="44866">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280146" rtl="0" eaLnBrk="1" latinLnBrk="0" hangingPunct="1">
                        <a:defRPr kumimoji="1" sz="2500" kern="1200">
                          <a:solidFill>
                            <a:schemeClr val="dk1"/>
                          </a:solidFill>
                          <a:latin typeface="Calibri" panose="020F0502020204030204"/>
                        </a:defRPr>
                      </a:lvl1pPr>
                      <a:lvl2pPr marL="640073" algn="l" defTabSz="1280146" rtl="0" eaLnBrk="1" latinLnBrk="0" hangingPunct="1">
                        <a:defRPr kumimoji="1" sz="2500" kern="1200">
                          <a:solidFill>
                            <a:schemeClr val="dk1"/>
                          </a:solidFill>
                          <a:latin typeface="Calibri" panose="020F0502020204030204"/>
                        </a:defRPr>
                      </a:lvl2pPr>
                      <a:lvl3pPr marL="1280146" algn="l" defTabSz="1280146" rtl="0" eaLnBrk="1" latinLnBrk="0" hangingPunct="1">
                        <a:defRPr kumimoji="1" sz="2500" kern="1200">
                          <a:solidFill>
                            <a:schemeClr val="dk1"/>
                          </a:solidFill>
                          <a:latin typeface="Calibri" panose="020F0502020204030204"/>
                        </a:defRPr>
                      </a:lvl3pPr>
                      <a:lvl4pPr marL="1920218" algn="l" defTabSz="1280146" rtl="0" eaLnBrk="1" latinLnBrk="0" hangingPunct="1">
                        <a:defRPr kumimoji="1" sz="2500" kern="1200">
                          <a:solidFill>
                            <a:schemeClr val="dk1"/>
                          </a:solidFill>
                          <a:latin typeface="Calibri" panose="020F0502020204030204"/>
                        </a:defRPr>
                      </a:lvl4pPr>
                      <a:lvl5pPr marL="2560292" algn="l" defTabSz="1280146" rtl="0" eaLnBrk="1" latinLnBrk="0" hangingPunct="1">
                        <a:defRPr kumimoji="1" sz="2500" kern="1200">
                          <a:solidFill>
                            <a:schemeClr val="dk1"/>
                          </a:solidFill>
                          <a:latin typeface="Calibri" panose="020F0502020204030204"/>
                        </a:defRPr>
                      </a:lvl5pPr>
                      <a:lvl6pPr marL="3200364" algn="l" defTabSz="1280146" rtl="0" eaLnBrk="1" latinLnBrk="0" hangingPunct="1">
                        <a:defRPr kumimoji="1" sz="2500" kern="1200">
                          <a:solidFill>
                            <a:schemeClr val="dk1"/>
                          </a:solidFill>
                          <a:latin typeface="Calibri" panose="020F0502020204030204"/>
                        </a:defRPr>
                      </a:lvl6pPr>
                      <a:lvl7pPr marL="3840439" algn="l" defTabSz="1280146" rtl="0" eaLnBrk="1" latinLnBrk="0" hangingPunct="1">
                        <a:defRPr kumimoji="1" sz="2500" kern="1200">
                          <a:solidFill>
                            <a:schemeClr val="dk1"/>
                          </a:solidFill>
                          <a:latin typeface="Calibri" panose="020F0502020204030204"/>
                        </a:defRPr>
                      </a:lvl7pPr>
                      <a:lvl8pPr marL="4480512" algn="l" defTabSz="1280146" rtl="0" eaLnBrk="1" latinLnBrk="0" hangingPunct="1">
                        <a:defRPr kumimoji="1" sz="2500" kern="1200">
                          <a:solidFill>
                            <a:schemeClr val="dk1"/>
                          </a:solidFill>
                          <a:latin typeface="Calibri" panose="020F0502020204030204"/>
                        </a:defRPr>
                      </a:lvl8pPr>
                      <a:lvl9pPr marL="5120585" algn="l" defTabSz="1280146" rtl="0" eaLnBrk="1" latinLnBrk="0" hangingPunct="1">
                        <a:defRPr kumimoji="1" sz="2500" kern="1200">
                          <a:solidFill>
                            <a:schemeClr val="dk1"/>
                          </a:solidFill>
                          <a:latin typeface="Calibri" panose="020F0502020204030204"/>
                        </a:defRPr>
                      </a:lvl9pPr>
                    </a:lstStyle>
                    <a:p>
                      <a:pPr algn="l"/>
                      <a:r>
                        <a:rPr kumimoji="1" lang="zh-TW" altLang="en-US" sz="1000" b="1" spc="-30" baseline="0" dirty="0" smtClean="0">
                          <a:solidFill>
                            <a:schemeClr val="tx1"/>
                          </a:solidFill>
                          <a:effectLst/>
                          <a:latin typeface="メイリオ" panose="020B0604030504040204" pitchFamily="50" charset="-128"/>
                          <a:ea typeface="メイリオ" panose="020B0604030504040204" pitchFamily="50" charset="-128"/>
                        </a:rPr>
                        <a:t>約</a:t>
                      </a:r>
                      <a:r>
                        <a:rPr kumimoji="1" lang="en-US" altLang="zh-TW" sz="1000" b="1" spc="-30" baseline="0" dirty="0" smtClean="0">
                          <a:solidFill>
                            <a:schemeClr val="tx1"/>
                          </a:solidFill>
                          <a:effectLst/>
                          <a:latin typeface="メイリオ" panose="020B0604030504040204" pitchFamily="50" charset="-128"/>
                          <a:ea typeface="メイリオ" panose="020B0604030504040204" pitchFamily="50" charset="-128"/>
                        </a:rPr>
                        <a:t>16</a:t>
                      </a:r>
                      <a:r>
                        <a:rPr kumimoji="1" lang="zh-TW" altLang="en-US" sz="1000" b="1" spc="-30" baseline="0" dirty="0" smtClean="0">
                          <a:solidFill>
                            <a:schemeClr val="tx1"/>
                          </a:solidFill>
                          <a:effectLst/>
                          <a:latin typeface="メイリオ" panose="020B0604030504040204" pitchFamily="50" charset="-128"/>
                          <a:ea typeface="メイリオ" panose="020B0604030504040204" pitchFamily="50" charset="-128"/>
                        </a:rPr>
                        <a:t>万</a:t>
                      </a:r>
                      <a:r>
                        <a:rPr kumimoji="1" lang="en-US" altLang="zh-TW" sz="1000" b="1" spc="-30" baseline="0" dirty="0" smtClean="0">
                          <a:solidFill>
                            <a:schemeClr val="tx1"/>
                          </a:solidFill>
                          <a:effectLst/>
                          <a:latin typeface="メイリオ" panose="020B0604030504040204" pitchFamily="50" charset="-128"/>
                          <a:ea typeface="メイリオ" panose="020B0604030504040204" pitchFamily="50" charset="-128"/>
                        </a:rPr>
                        <a:t>6</a:t>
                      </a:r>
                      <a:r>
                        <a:rPr kumimoji="1" lang="zh-TW" altLang="en-US" sz="1000" b="1" spc="-30" baseline="0" dirty="0" smtClean="0">
                          <a:solidFill>
                            <a:schemeClr val="tx1"/>
                          </a:solidFill>
                          <a:effectLst/>
                          <a:latin typeface="メイリオ" panose="020B0604030504040204" pitchFamily="50" charset="-128"/>
                          <a:ea typeface="メイリオ" panose="020B0604030504040204" pitchFamily="50" charset="-128"/>
                        </a:rPr>
                        <a:t>千人</a:t>
                      </a:r>
                    </a:p>
                  </a:txBody>
                  <a:tcPr marL="89732" marR="89732" marT="44866" marB="4486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587334456"/>
                  </a:ext>
                </a:extLst>
              </a:tr>
              <a:tr h="206011">
                <a:tc>
                  <a:txBody>
                    <a:bodyPr/>
                    <a:lstStyle>
                      <a:lvl1pPr marL="0" algn="l" defTabSz="1280146" rtl="0" eaLnBrk="1" latinLnBrk="0" hangingPunct="1">
                        <a:defRPr kumimoji="1" sz="2500" kern="1200">
                          <a:solidFill>
                            <a:schemeClr val="dk1"/>
                          </a:solidFill>
                          <a:latin typeface="Calibri" panose="020F0502020204030204"/>
                        </a:defRPr>
                      </a:lvl1pPr>
                      <a:lvl2pPr marL="640073" algn="l" defTabSz="1280146" rtl="0" eaLnBrk="1" latinLnBrk="0" hangingPunct="1">
                        <a:defRPr kumimoji="1" sz="2500" kern="1200">
                          <a:solidFill>
                            <a:schemeClr val="dk1"/>
                          </a:solidFill>
                          <a:latin typeface="Calibri" panose="020F0502020204030204"/>
                        </a:defRPr>
                      </a:lvl2pPr>
                      <a:lvl3pPr marL="1280146" algn="l" defTabSz="1280146" rtl="0" eaLnBrk="1" latinLnBrk="0" hangingPunct="1">
                        <a:defRPr kumimoji="1" sz="2500" kern="1200">
                          <a:solidFill>
                            <a:schemeClr val="dk1"/>
                          </a:solidFill>
                          <a:latin typeface="Calibri" panose="020F0502020204030204"/>
                        </a:defRPr>
                      </a:lvl3pPr>
                      <a:lvl4pPr marL="1920218" algn="l" defTabSz="1280146" rtl="0" eaLnBrk="1" latinLnBrk="0" hangingPunct="1">
                        <a:defRPr kumimoji="1" sz="2500" kern="1200">
                          <a:solidFill>
                            <a:schemeClr val="dk1"/>
                          </a:solidFill>
                          <a:latin typeface="Calibri" panose="020F0502020204030204"/>
                        </a:defRPr>
                      </a:lvl4pPr>
                      <a:lvl5pPr marL="2560292" algn="l" defTabSz="1280146" rtl="0" eaLnBrk="1" latinLnBrk="0" hangingPunct="1">
                        <a:defRPr kumimoji="1" sz="2500" kern="1200">
                          <a:solidFill>
                            <a:schemeClr val="dk1"/>
                          </a:solidFill>
                          <a:latin typeface="Calibri" panose="020F0502020204030204"/>
                        </a:defRPr>
                      </a:lvl5pPr>
                      <a:lvl6pPr marL="3200364" algn="l" defTabSz="1280146" rtl="0" eaLnBrk="1" latinLnBrk="0" hangingPunct="1">
                        <a:defRPr kumimoji="1" sz="2500" kern="1200">
                          <a:solidFill>
                            <a:schemeClr val="dk1"/>
                          </a:solidFill>
                          <a:latin typeface="Calibri" panose="020F0502020204030204"/>
                        </a:defRPr>
                      </a:lvl6pPr>
                      <a:lvl7pPr marL="3840439" algn="l" defTabSz="1280146" rtl="0" eaLnBrk="1" latinLnBrk="0" hangingPunct="1">
                        <a:defRPr kumimoji="1" sz="2500" kern="1200">
                          <a:solidFill>
                            <a:schemeClr val="dk1"/>
                          </a:solidFill>
                          <a:latin typeface="Calibri" panose="020F0502020204030204"/>
                        </a:defRPr>
                      </a:lvl7pPr>
                      <a:lvl8pPr marL="4480512" algn="l" defTabSz="1280146" rtl="0" eaLnBrk="1" latinLnBrk="0" hangingPunct="1">
                        <a:defRPr kumimoji="1" sz="2500" kern="1200">
                          <a:solidFill>
                            <a:schemeClr val="dk1"/>
                          </a:solidFill>
                          <a:latin typeface="Calibri" panose="020F0502020204030204"/>
                        </a:defRPr>
                      </a:lvl8pPr>
                      <a:lvl9pPr marL="5120585" algn="l" defTabSz="1280146" rtl="0" eaLnBrk="1" latinLnBrk="0" hangingPunct="1">
                        <a:defRPr kumimoji="1" sz="2500" kern="1200">
                          <a:solidFill>
                            <a:schemeClr val="dk1"/>
                          </a:solidFill>
                          <a:latin typeface="Calibri" panose="020F0502020204030204"/>
                        </a:defRPr>
                      </a:lvl9pPr>
                    </a:lstStyle>
                    <a:p>
                      <a:pPr algn="ctr"/>
                      <a:r>
                        <a:rPr kumimoji="1" lang="ja-JP" altLang="en-US" sz="8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❷</a:t>
                      </a:r>
                      <a:endParaRPr kumimoji="1" lang="ja-JP" altLang="en-US" sz="8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txBody>
                  <a:tcPr marL="89732" marR="89732" marT="44866" marB="44866" anchor="ctr">
                    <a:lnL w="12700" cmpd="sng">
                      <a:solidFill>
                        <a:sysClr val="window" lastClr="FFFFFF"/>
                      </a:solidFill>
                    </a:lnL>
                    <a:lnR w="12700" cmpd="sng">
                      <a:solidFill>
                        <a:sysClr val="window" lastClr="FFFFFF"/>
                      </a:solidFill>
                    </a:lnR>
                    <a:lnT w="12700" cap="flat" cmpd="sng" algn="ctr">
                      <a:solidFill>
                        <a:srgbClr val="558ED5"/>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58ED5"/>
                    </a:solidFill>
                  </a:tcPr>
                </a:tc>
                <a:tc>
                  <a:txBody>
                    <a:bodyPr/>
                    <a:lstStyle>
                      <a:lvl1pPr marL="0" algn="l" defTabSz="1280146" rtl="0" eaLnBrk="1" latinLnBrk="0" hangingPunct="1">
                        <a:defRPr kumimoji="1" sz="2500" kern="1200">
                          <a:solidFill>
                            <a:schemeClr val="dk1"/>
                          </a:solidFill>
                          <a:latin typeface="Calibri" panose="020F0502020204030204"/>
                        </a:defRPr>
                      </a:lvl1pPr>
                      <a:lvl2pPr marL="640073" algn="l" defTabSz="1280146" rtl="0" eaLnBrk="1" latinLnBrk="0" hangingPunct="1">
                        <a:defRPr kumimoji="1" sz="2500" kern="1200">
                          <a:solidFill>
                            <a:schemeClr val="dk1"/>
                          </a:solidFill>
                          <a:latin typeface="Calibri" panose="020F0502020204030204"/>
                        </a:defRPr>
                      </a:lvl2pPr>
                      <a:lvl3pPr marL="1280146" algn="l" defTabSz="1280146" rtl="0" eaLnBrk="1" latinLnBrk="0" hangingPunct="1">
                        <a:defRPr kumimoji="1" sz="2500" kern="1200">
                          <a:solidFill>
                            <a:schemeClr val="dk1"/>
                          </a:solidFill>
                          <a:latin typeface="Calibri" panose="020F0502020204030204"/>
                        </a:defRPr>
                      </a:lvl3pPr>
                      <a:lvl4pPr marL="1920218" algn="l" defTabSz="1280146" rtl="0" eaLnBrk="1" latinLnBrk="0" hangingPunct="1">
                        <a:defRPr kumimoji="1" sz="2500" kern="1200">
                          <a:solidFill>
                            <a:schemeClr val="dk1"/>
                          </a:solidFill>
                          <a:latin typeface="Calibri" panose="020F0502020204030204"/>
                        </a:defRPr>
                      </a:lvl4pPr>
                      <a:lvl5pPr marL="2560292" algn="l" defTabSz="1280146" rtl="0" eaLnBrk="1" latinLnBrk="0" hangingPunct="1">
                        <a:defRPr kumimoji="1" sz="2500" kern="1200">
                          <a:solidFill>
                            <a:schemeClr val="dk1"/>
                          </a:solidFill>
                          <a:latin typeface="Calibri" panose="020F0502020204030204"/>
                        </a:defRPr>
                      </a:lvl5pPr>
                      <a:lvl6pPr marL="3200364" algn="l" defTabSz="1280146" rtl="0" eaLnBrk="1" latinLnBrk="0" hangingPunct="1">
                        <a:defRPr kumimoji="1" sz="2500" kern="1200">
                          <a:solidFill>
                            <a:schemeClr val="dk1"/>
                          </a:solidFill>
                          <a:latin typeface="Calibri" panose="020F0502020204030204"/>
                        </a:defRPr>
                      </a:lvl6pPr>
                      <a:lvl7pPr marL="3840439" algn="l" defTabSz="1280146" rtl="0" eaLnBrk="1" latinLnBrk="0" hangingPunct="1">
                        <a:defRPr kumimoji="1" sz="2500" kern="1200">
                          <a:solidFill>
                            <a:schemeClr val="dk1"/>
                          </a:solidFill>
                          <a:latin typeface="Calibri" panose="020F0502020204030204"/>
                        </a:defRPr>
                      </a:lvl7pPr>
                      <a:lvl8pPr marL="4480512" algn="l" defTabSz="1280146" rtl="0" eaLnBrk="1" latinLnBrk="0" hangingPunct="1">
                        <a:defRPr kumimoji="1" sz="2500" kern="1200">
                          <a:solidFill>
                            <a:schemeClr val="dk1"/>
                          </a:solidFill>
                          <a:latin typeface="Calibri" panose="020F0502020204030204"/>
                        </a:defRPr>
                      </a:lvl8pPr>
                      <a:lvl9pPr marL="5120585" algn="l" defTabSz="1280146" rtl="0" eaLnBrk="1" latinLnBrk="0" hangingPunct="1">
                        <a:defRPr kumimoji="1" sz="2500" kern="1200">
                          <a:solidFill>
                            <a:schemeClr val="dk1"/>
                          </a:solidFill>
                          <a:latin typeface="Calibri" panose="020F0502020204030204"/>
                        </a:defRPr>
                      </a:lvl9pPr>
                    </a:lstStyle>
                    <a:p>
                      <a:pPr marL="0" algn="l" defTabSz="914400" rtl="0" eaLnBrk="1" latinLnBrk="0" hangingPunct="1"/>
                      <a:r>
                        <a:rPr kumimoji="1" lang="zh-TW" altLang="en-US" sz="1000" b="1" kern="1200" baseline="0" dirty="0" smtClean="0">
                          <a:solidFill>
                            <a:schemeClr val="tx1"/>
                          </a:solidFill>
                          <a:effectLst/>
                          <a:latin typeface="メイリオ" panose="020B0604030504040204" pitchFamily="50" charset="-128"/>
                          <a:ea typeface="メイリオ" panose="020B0604030504040204" pitchFamily="50" charset="-128"/>
                          <a:cs typeface="+mn-cs"/>
                        </a:rPr>
                        <a:t>府実態調査</a:t>
                      </a:r>
                      <a:r>
                        <a:rPr kumimoji="1" lang="en-US" altLang="zh-TW" sz="900" b="1" kern="1200" baseline="0" dirty="0" smtClean="0">
                          <a:solidFill>
                            <a:schemeClr val="tx1"/>
                          </a:solidFill>
                          <a:effectLst/>
                          <a:latin typeface="メイリオ" panose="020B0604030504040204" pitchFamily="50" charset="-128"/>
                          <a:ea typeface="メイリオ" panose="020B0604030504040204" pitchFamily="50" charset="-128"/>
                          <a:cs typeface="+mn-cs"/>
                        </a:rPr>
                        <a:t/>
                      </a:r>
                      <a:br>
                        <a:rPr kumimoji="1" lang="en-US" altLang="zh-TW" sz="900" b="1" kern="1200" baseline="0" dirty="0" smtClean="0">
                          <a:solidFill>
                            <a:schemeClr val="tx1"/>
                          </a:solidFill>
                          <a:effectLst/>
                          <a:latin typeface="メイリオ" panose="020B0604030504040204" pitchFamily="50" charset="-128"/>
                          <a:ea typeface="メイリオ" panose="020B0604030504040204" pitchFamily="50" charset="-128"/>
                          <a:cs typeface="+mn-cs"/>
                        </a:rPr>
                      </a:br>
                      <a:r>
                        <a:rPr kumimoji="1" lang="zh-TW" altLang="en-US" sz="900" b="1" kern="1200" baseline="0" dirty="0" smtClean="0">
                          <a:solidFill>
                            <a:schemeClr val="tx1"/>
                          </a:solidFill>
                          <a:effectLst/>
                          <a:latin typeface="メイリオ" panose="020B0604030504040204" pitchFamily="50" charset="-128"/>
                          <a:ea typeface="メイリオ" panose="020B0604030504040204" pitchFamily="50" charset="-128"/>
                          <a:cs typeface="+mn-cs"/>
                        </a:rPr>
                        <a:t>（Ｒ</a:t>
                      </a:r>
                      <a:r>
                        <a:rPr kumimoji="1" lang="en-US" altLang="zh-TW" sz="900" b="1" kern="1200" baseline="0" dirty="0" smtClean="0">
                          <a:solidFill>
                            <a:schemeClr val="tx1"/>
                          </a:solidFill>
                          <a:effectLst/>
                          <a:latin typeface="メイリオ" panose="020B0604030504040204" pitchFamily="50" charset="-128"/>
                          <a:ea typeface="メイリオ" panose="020B0604030504040204" pitchFamily="50" charset="-128"/>
                          <a:cs typeface="+mn-cs"/>
                        </a:rPr>
                        <a:t>4.3</a:t>
                      </a:r>
                      <a:r>
                        <a:rPr kumimoji="1" lang="zh-TW" altLang="en-US" sz="900" b="1" kern="1200" baseline="0" dirty="0" smtClean="0">
                          <a:solidFill>
                            <a:schemeClr val="tx1"/>
                          </a:solidFill>
                          <a:effectLst/>
                          <a:latin typeface="メイリオ" panose="020B0604030504040204" pitchFamily="50" charset="-128"/>
                          <a:ea typeface="メイリオ" panose="020B0604030504040204" pitchFamily="50" charset="-128"/>
                          <a:cs typeface="+mn-cs"/>
                        </a:rPr>
                        <a:t>公表）</a:t>
                      </a:r>
                      <a:endParaRPr kumimoji="1" lang="ja-JP" altLang="en-US" sz="900" b="1" kern="1200" baseline="0" dirty="0" smtClean="0">
                        <a:solidFill>
                          <a:schemeClr val="tx1"/>
                        </a:solidFill>
                        <a:effectLst/>
                        <a:latin typeface="メイリオ" panose="020B0604030504040204" pitchFamily="50" charset="-128"/>
                        <a:ea typeface="メイリオ" panose="020B0604030504040204" pitchFamily="50" charset="-128"/>
                        <a:cs typeface="+mn-cs"/>
                      </a:endParaRPr>
                    </a:p>
                  </a:txBody>
                  <a:tcPr marL="89732" marR="89732" marT="44866" marB="44866">
                    <a:lnL w="12700" cmpd="sng">
                      <a:solidFill>
                        <a:sysClr val="window" lastClr="FFFFFF"/>
                      </a:solidFill>
                    </a:lnL>
                    <a:lnR w="12700" cmpd="sng">
                      <a:solidFill>
                        <a:sysClr val="window" lastClr="FFFFFF"/>
                      </a:solidFill>
                    </a:lnR>
                    <a:lnT w="12700" cmpd="sng">
                      <a:solidFill>
                        <a:sysClr val="window" lastClr="FFFFFF"/>
                      </a:solid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1280146" rtl="0" eaLnBrk="1" latinLnBrk="0" hangingPunct="1">
                        <a:defRPr kumimoji="1" sz="2500" kern="1200">
                          <a:solidFill>
                            <a:schemeClr val="dk1"/>
                          </a:solidFill>
                          <a:latin typeface="Calibri" panose="020F0502020204030204"/>
                        </a:defRPr>
                      </a:lvl1pPr>
                      <a:lvl2pPr marL="640073" algn="l" defTabSz="1280146" rtl="0" eaLnBrk="1" latinLnBrk="0" hangingPunct="1">
                        <a:defRPr kumimoji="1" sz="2500" kern="1200">
                          <a:solidFill>
                            <a:schemeClr val="dk1"/>
                          </a:solidFill>
                          <a:latin typeface="Calibri" panose="020F0502020204030204"/>
                        </a:defRPr>
                      </a:lvl2pPr>
                      <a:lvl3pPr marL="1280146" algn="l" defTabSz="1280146" rtl="0" eaLnBrk="1" latinLnBrk="0" hangingPunct="1">
                        <a:defRPr kumimoji="1" sz="2500" kern="1200">
                          <a:solidFill>
                            <a:schemeClr val="dk1"/>
                          </a:solidFill>
                          <a:latin typeface="Calibri" panose="020F0502020204030204"/>
                        </a:defRPr>
                      </a:lvl3pPr>
                      <a:lvl4pPr marL="1920218" algn="l" defTabSz="1280146" rtl="0" eaLnBrk="1" latinLnBrk="0" hangingPunct="1">
                        <a:defRPr kumimoji="1" sz="2500" kern="1200">
                          <a:solidFill>
                            <a:schemeClr val="dk1"/>
                          </a:solidFill>
                          <a:latin typeface="Calibri" panose="020F0502020204030204"/>
                        </a:defRPr>
                      </a:lvl4pPr>
                      <a:lvl5pPr marL="2560292" algn="l" defTabSz="1280146" rtl="0" eaLnBrk="1" latinLnBrk="0" hangingPunct="1">
                        <a:defRPr kumimoji="1" sz="2500" kern="1200">
                          <a:solidFill>
                            <a:schemeClr val="dk1"/>
                          </a:solidFill>
                          <a:latin typeface="Calibri" panose="020F0502020204030204"/>
                        </a:defRPr>
                      </a:lvl5pPr>
                      <a:lvl6pPr marL="3200364" algn="l" defTabSz="1280146" rtl="0" eaLnBrk="1" latinLnBrk="0" hangingPunct="1">
                        <a:defRPr kumimoji="1" sz="2500" kern="1200">
                          <a:solidFill>
                            <a:schemeClr val="dk1"/>
                          </a:solidFill>
                          <a:latin typeface="Calibri" panose="020F0502020204030204"/>
                        </a:defRPr>
                      </a:lvl6pPr>
                      <a:lvl7pPr marL="3840439" algn="l" defTabSz="1280146" rtl="0" eaLnBrk="1" latinLnBrk="0" hangingPunct="1">
                        <a:defRPr kumimoji="1" sz="2500" kern="1200">
                          <a:solidFill>
                            <a:schemeClr val="dk1"/>
                          </a:solidFill>
                          <a:latin typeface="Calibri" panose="020F0502020204030204"/>
                        </a:defRPr>
                      </a:lvl7pPr>
                      <a:lvl8pPr marL="4480512" algn="l" defTabSz="1280146" rtl="0" eaLnBrk="1" latinLnBrk="0" hangingPunct="1">
                        <a:defRPr kumimoji="1" sz="2500" kern="1200">
                          <a:solidFill>
                            <a:schemeClr val="dk1"/>
                          </a:solidFill>
                          <a:latin typeface="Calibri" panose="020F0502020204030204"/>
                        </a:defRPr>
                      </a:lvl8pPr>
                      <a:lvl9pPr marL="5120585" algn="l" defTabSz="1280146" rtl="0" eaLnBrk="1" latinLnBrk="0" hangingPunct="1">
                        <a:defRPr kumimoji="1" sz="2500" kern="1200">
                          <a:solidFill>
                            <a:schemeClr val="dk1"/>
                          </a:solidFill>
                          <a:latin typeface="Calibri" panose="020F0502020204030204"/>
                        </a:defRPr>
                      </a:lvl9pPr>
                    </a:lstStyle>
                    <a:p>
                      <a:pPr algn="l"/>
                      <a:r>
                        <a:rPr kumimoji="1" lang="ja-JP" altLang="en-US" sz="1000" b="0" dirty="0" smtClean="0">
                          <a:solidFill>
                            <a:schemeClr val="tx1"/>
                          </a:solidFill>
                          <a:effectLst/>
                          <a:latin typeface="メイリオ" panose="020B0604030504040204" pitchFamily="50" charset="-128"/>
                          <a:ea typeface="メイリオ" panose="020B0604030504040204" pitchFamily="50" charset="-128"/>
                        </a:rPr>
                        <a:t>ギャンブル等依存が疑われる人の割合は成人の</a:t>
                      </a:r>
                      <a:r>
                        <a:rPr kumimoji="1" lang="en-US" altLang="ja-JP" sz="1050" b="1" u="sng" dirty="0" smtClean="0">
                          <a:solidFill>
                            <a:schemeClr val="tx1"/>
                          </a:solidFill>
                          <a:effectLst/>
                          <a:latin typeface="メイリオ" panose="020B0604030504040204" pitchFamily="50" charset="-128"/>
                          <a:ea typeface="メイリオ" panose="020B0604030504040204" pitchFamily="50" charset="-128"/>
                        </a:rPr>
                        <a:t>1.3</a:t>
                      </a:r>
                      <a:r>
                        <a:rPr kumimoji="1" lang="ja-JP" altLang="en-US" sz="1050" b="1" u="sng" dirty="0" smtClean="0">
                          <a:solidFill>
                            <a:schemeClr val="tx1"/>
                          </a:solidFill>
                          <a:effectLst/>
                          <a:latin typeface="メイリオ" panose="020B0604030504040204" pitchFamily="50" charset="-128"/>
                          <a:ea typeface="メイリオ" panose="020B0604030504040204" pitchFamily="50" charset="-128"/>
                        </a:rPr>
                        <a:t>％</a:t>
                      </a:r>
                      <a:endParaRPr kumimoji="1" lang="zh-TW" altLang="en-US" sz="1050" b="1" u="sng" dirty="0" smtClean="0">
                        <a:solidFill>
                          <a:schemeClr val="tx1"/>
                        </a:solidFill>
                        <a:effectLst/>
                        <a:latin typeface="メイリオ" panose="020B0604030504040204" pitchFamily="50" charset="-128"/>
                        <a:ea typeface="メイリオ" panose="020B0604030504040204" pitchFamily="50" charset="-128"/>
                      </a:endParaRPr>
                    </a:p>
                  </a:txBody>
                  <a:tcPr marL="89732" marR="89732" marT="44866" marB="44866">
                    <a:lnL w="12700" cmpd="sng">
                      <a:solidFill>
                        <a:sysClr val="window" lastClr="FFFFFF"/>
                      </a:solidFill>
                    </a:lnL>
                    <a:lnR w="12700" cmpd="sng">
                      <a:solidFill>
                        <a:sysClr val="window" lastClr="FFFFFF"/>
                      </a:solidFill>
                    </a:lnR>
                    <a:lnT w="12700" cmpd="sng">
                      <a:solidFill>
                        <a:sysClr val="window" lastClr="FFFFFF"/>
                      </a:solid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1280146" rtl="0" eaLnBrk="1" latinLnBrk="0" hangingPunct="1">
                        <a:defRPr kumimoji="1" sz="2500" kern="1200">
                          <a:solidFill>
                            <a:schemeClr val="dk1"/>
                          </a:solidFill>
                          <a:latin typeface="Calibri" panose="020F0502020204030204"/>
                        </a:defRPr>
                      </a:lvl1pPr>
                      <a:lvl2pPr marL="640073" algn="l" defTabSz="1280146" rtl="0" eaLnBrk="1" latinLnBrk="0" hangingPunct="1">
                        <a:defRPr kumimoji="1" sz="2500" kern="1200">
                          <a:solidFill>
                            <a:schemeClr val="dk1"/>
                          </a:solidFill>
                          <a:latin typeface="Calibri" panose="020F0502020204030204"/>
                        </a:defRPr>
                      </a:lvl2pPr>
                      <a:lvl3pPr marL="1280146" algn="l" defTabSz="1280146" rtl="0" eaLnBrk="1" latinLnBrk="0" hangingPunct="1">
                        <a:defRPr kumimoji="1" sz="2500" kern="1200">
                          <a:solidFill>
                            <a:schemeClr val="dk1"/>
                          </a:solidFill>
                          <a:latin typeface="Calibri" panose="020F0502020204030204"/>
                        </a:defRPr>
                      </a:lvl3pPr>
                      <a:lvl4pPr marL="1920218" algn="l" defTabSz="1280146" rtl="0" eaLnBrk="1" latinLnBrk="0" hangingPunct="1">
                        <a:defRPr kumimoji="1" sz="2500" kern="1200">
                          <a:solidFill>
                            <a:schemeClr val="dk1"/>
                          </a:solidFill>
                          <a:latin typeface="Calibri" panose="020F0502020204030204"/>
                        </a:defRPr>
                      </a:lvl4pPr>
                      <a:lvl5pPr marL="2560292" algn="l" defTabSz="1280146" rtl="0" eaLnBrk="1" latinLnBrk="0" hangingPunct="1">
                        <a:defRPr kumimoji="1" sz="2500" kern="1200">
                          <a:solidFill>
                            <a:schemeClr val="dk1"/>
                          </a:solidFill>
                          <a:latin typeface="Calibri" panose="020F0502020204030204"/>
                        </a:defRPr>
                      </a:lvl5pPr>
                      <a:lvl6pPr marL="3200364" algn="l" defTabSz="1280146" rtl="0" eaLnBrk="1" latinLnBrk="0" hangingPunct="1">
                        <a:defRPr kumimoji="1" sz="2500" kern="1200">
                          <a:solidFill>
                            <a:schemeClr val="dk1"/>
                          </a:solidFill>
                          <a:latin typeface="Calibri" panose="020F0502020204030204"/>
                        </a:defRPr>
                      </a:lvl6pPr>
                      <a:lvl7pPr marL="3840439" algn="l" defTabSz="1280146" rtl="0" eaLnBrk="1" latinLnBrk="0" hangingPunct="1">
                        <a:defRPr kumimoji="1" sz="2500" kern="1200">
                          <a:solidFill>
                            <a:schemeClr val="dk1"/>
                          </a:solidFill>
                          <a:latin typeface="Calibri" panose="020F0502020204030204"/>
                        </a:defRPr>
                      </a:lvl7pPr>
                      <a:lvl8pPr marL="4480512" algn="l" defTabSz="1280146" rtl="0" eaLnBrk="1" latinLnBrk="0" hangingPunct="1">
                        <a:defRPr kumimoji="1" sz="2500" kern="1200">
                          <a:solidFill>
                            <a:schemeClr val="dk1"/>
                          </a:solidFill>
                          <a:latin typeface="Calibri" panose="020F0502020204030204"/>
                        </a:defRPr>
                      </a:lvl8pPr>
                      <a:lvl9pPr marL="5120585" algn="l" defTabSz="1280146" rtl="0" eaLnBrk="1" latinLnBrk="0" hangingPunct="1">
                        <a:defRPr kumimoji="1" sz="2500" kern="1200">
                          <a:solidFill>
                            <a:schemeClr val="dk1"/>
                          </a:solidFill>
                          <a:latin typeface="Calibri" panose="020F0502020204030204"/>
                        </a:defRPr>
                      </a:lvl9pPr>
                    </a:lstStyle>
                    <a:p>
                      <a:endParaRPr kumimoji="1" lang="ja-JP" altLang="en-US" sz="800" dirty="0">
                        <a:solidFill>
                          <a:schemeClr val="tx1"/>
                        </a:solidFill>
                        <a:latin typeface="メイリオ" panose="020B0604030504040204" pitchFamily="50" charset="-128"/>
                        <a:ea typeface="メイリオ" panose="020B0604030504040204" pitchFamily="50" charset="-128"/>
                      </a:endParaRPr>
                    </a:p>
                  </a:txBody>
                  <a:tcPr marL="89732" marR="89732" marT="44866" marB="44866">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280146" rtl="0" eaLnBrk="1" latinLnBrk="0" hangingPunct="1">
                        <a:defRPr kumimoji="1" sz="2500" kern="1200">
                          <a:solidFill>
                            <a:schemeClr val="dk1"/>
                          </a:solidFill>
                          <a:latin typeface="Calibri" panose="020F0502020204030204"/>
                        </a:defRPr>
                      </a:lvl1pPr>
                      <a:lvl2pPr marL="640073" algn="l" defTabSz="1280146" rtl="0" eaLnBrk="1" latinLnBrk="0" hangingPunct="1">
                        <a:defRPr kumimoji="1" sz="2500" kern="1200">
                          <a:solidFill>
                            <a:schemeClr val="dk1"/>
                          </a:solidFill>
                          <a:latin typeface="Calibri" panose="020F0502020204030204"/>
                        </a:defRPr>
                      </a:lvl2pPr>
                      <a:lvl3pPr marL="1280146" algn="l" defTabSz="1280146" rtl="0" eaLnBrk="1" latinLnBrk="0" hangingPunct="1">
                        <a:defRPr kumimoji="1" sz="2500" kern="1200">
                          <a:solidFill>
                            <a:schemeClr val="dk1"/>
                          </a:solidFill>
                          <a:latin typeface="Calibri" panose="020F0502020204030204"/>
                        </a:defRPr>
                      </a:lvl3pPr>
                      <a:lvl4pPr marL="1920218" algn="l" defTabSz="1280146" rtl="0" eaLnBrk="1" latinLnBrk="0" hangingPunct="1">
                        <a:defRPr kumimoji="1" sz="2500" kern="1200">
                          <a:solidFill>
                            <a:schemeClr val="dk1"/>
                          </a:solidFill>
                          <a:latin typeface="Calibri" panose="020F0502020204030204"/>
                        </a:defRPr>
                      </a:lvl4pPr>
                      <a:lvl5pPr marL="2560292" algn="l" defTabSz="1280146" rtl="0" eaLnBrk="1" latinLnBrk="0" hangingPunct="1">
                        <a:defRPr kumimoji="1" sz="2500" kern="1200">
                          <a:solidFill>
                            <a:schemeClr val="dk1"/>
                          </a:solidFill>
                          <a:latin typeface="Calibri" panose="020F0502020204030204"/>
                        </a:defRPr>
                      </a:lvl5pPr>
                      <a:lvl6pPr marL="3200364" algn="l" defTabSz="1280146" rtl="0" eaLnBrk="1" latinLnBrk="0" hangingPunct="1">
                        <a:defRPr kumimoji="1" sz="2500" kern="1200">
                          <a:solidFill>
                            <a:schemeClr val="dk1"/>
                          </a:solidFill>
                          <a:latin typeface="Calibri" panose="020F0502020204030204"/>
                        </a:defRPr>
                      </a:lvl6pPr>
                      <a:lvl7pPr marL="3840439" algn="l" defTabSz="1280146" rtl="0" eaLnBrk="1" latinLnBrk="0" hangingPunct="1">
                        <a:defRPr kumimoji="1" sz="2500" kern="1200">
                          <a:solidFill>
                            <a:schemeClr val="dk1"/>
                          </a:solidFill>
                          <a:latin typeface="Calibri" panose="020F0502020204030204"/>
                        </a:defRPr>
                      </a:lvl7pPr>
                      <a:lvl8pPr marL="4480512" algn="l" defTabSz="1280146" rtl="0" eaLnBrk="1" latinLnBrk="0" hangingPunct="1">
                        <a:defRPr kumimoji="1" sz="2500" kern="1200">
                          <a:solidFill>
                            <a:schemeClr val="dk1"/>
                          </a:solidFill>
                          <a:latin typeface="Calibri" panose="020F0502020204030204"/>
                        </a:defRPr>
                      </a:lvl8pPr>
                      <a:lvl9pPr marL="5120585" algn="l" defTabSz="1280146" rtl="0" eaLnBrk="1" latinLnBrk="0" hangingPunct="1">
                        <a:defRPr kumimoji="1" sz="25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b="1" dirty="0" smtClean="0">
                          <a:solidFill>
                            <a:schemeClr val="tx1"/>
                          </a:solidFill>
                          <a:effectLst/>
                          <a:latin typeface="メイリオ" panose="020B0604030504040204" pitchFamily="50" charset="-128"/>
                          <a:ea typeface="メイリオ" panose="020B0604030504040204" pitchFamily="50" charset="-128"/>
                        </a:rPr>
                        <a:t>約</a:t>
                      </a:r>
                      <a:r>
                        <a:rPr kumimoji="1" lang="en-US" altLang="zh-TW" sz="1000" b="1" dirty="0" smtClean="0">
                          <a:solidFill>
                            <a:schemeClr val="tx1"/>
                          </a:solidFill>
                          <a:effectLst/>
                          <a:latin typeface="メイリオ" panose="020B0604030504040204" pitchFamily="50" charset="-128"/>
                          <a:ea typeface="メイリオ" panose="020B0604030504040204" pitchFamily="50" charset="-128"/>
                        </a:rPr>
                        <a:t>9</a:t>
                      </a:r>
                      <a:r>
                        <a:rPr kumimoji="1" lang="zh-TW" altLang="en-US" sz="1000" b="1" dirty="0" smtClean="0">
                          <a:solidFill>
                            <a:schemeClr val="tx1"/>
                          </a:solidFill>
                          <a:effectLst/>
                          <a:latin typeface="メイリオ" panose="020B0604030504040204" pitchFamily="50" charset="-128"/>
                          <a:ea typeface="メイリオ" panose="020B0604030504040204" pitchFamily="50" charset="-128"/>
                        </a:rPr>
                        <a:t>万</a:t>
                      </a:r>
                      <a:r>
                        <a:rPr kumimoji="1" lang="en-US" altLang="zh-TW" sz="1000" b="1" dirty="0" smtClean="0">
                          <a:solidFill>
                            <a:schemeClr val="tx1"/>
                          </a:solidFill>
                          <a:effectLst/>
                          <a:latin typeface="メイリオ" panose="020B0604030504040204" pitchFamily="50" charset="-128"/>
                          <a:ea typeface="メイリオ" panose="020B0604030504040204" pitchFamily="50" charset="-128"/>
                        </a:rPr>
                        <a:t>8</a:t>
                      </a:r>
                      <a:r>
                        <a:rPr kumimoji="1" lang="zh-TW" altLang="en-US" sz="1000" b="1" dirty="0" smtClean="0">
                          <a:solidFill>
                            <a:schemeClr val="tx1"/>
                          </a:solidFill>
                          <a:effectLst/>
                          <a:latin typeface="メイリオ" panose="020B0604030504040204" pitchFamily="50" charset="-128"/>
                          <a:ea typeface="メイリオ" panose="020B0604030504040204" pitchFamily="50" charset="-128"/>
                        </a:rPr>
                        <a:t>千人</a:t>
                      </a:r>
                    </a:p>
                  </a:txBody>
                  <a:tcPr marL="89732" marR="89732" marT="44866" marB="4486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2509277821"/>
                  </a:ext>
                </a:extLst>
              </a:tr>
              <a:tr h="828000">
                <a:tc gridSpan="5">
                  <a:txBody>
                    <a:bodyPr/>
                    <a:lstStyle>
                      <a:lvl1pPr marL="0" algn="l" defTabSz="1280146" rtl="0" eaLnBrk="1" latinLnBrk="0" hangingPunct="1">
                        <a:defRPr kumimoji="1" sz="2500" kern="1200">
                          <a:solidFill>
                            <a:schemeClr val="dk1"/>
                          </a:solidFill>
                          <a:latin typeface="Calibri" panose="020F0502020204030204"/>
                        </a:defRPr>
                      </a:lvl1pPr>
                      <a:lvl2pPr marL="640073" algn="l" defTabSz="1280146" rtl="0" eaLnBrk="1" latinLnBrk="0" hangingPunct="1">
                        <a:defRPr kumimoji="1" sz="2500" kern="1200">
                          <a:solidFill>
                            <a:schemeClr val="dk1"/>
                          </a:solidFill>
                          <a:latin typeface="Calibri" panose="020F0502020204030204"/>
                        </a:defRPr>
                      </a:lvl2pPr>
                      <a:lvl3pPr marL="1280146" algn="l" defTabSz="1280146" rtl="0" eaLnBrk="1" latinLnBrk="0" hangingPunct="1">
                        <a:defRPr kumimoji="1" sz="2500" kern="1200">
                          <a:solidFill>
                            <a:schemeClr val="dk1"/>
                          </a:solidFill>
                          <a:latin typeface="Calibri" panose="020F0502020204030204"/>
                        </a:defRPr>
                      </a:lvl3pPr>
                      <a:lvl4pPr marL="1920218" algn="l" defTabSz="1280146" rtl="0" eaLnBrk="1" latinLnBrk="0" hangingPunct="1">
                        <a:defRPr kumimoji="1" sz="2500" kern="1200">
                          <a:solidFill>
                            <a:schemeClr val="dk1"/>
                          </a:solidFill>
                          <a:latin typeface="Calibri" panose="020F0502020204030204"/>
                        </a:defRPr>
                      </a:lvl4pPr>
                      <a:lvl5pPr marL="2560292" algn="l" defTabSz="1280146" rtl="0" eaLnBrk="1" latinLnBrk="0" hangingPunct="1">
                        <a:defRPr kumimoji="1" sz="2500" kern="1200">
                          <a:solidFill>
                            <a:schemeClr val="dk1"/>
                          </a:solidFill>
                          <a:latin typeface="Calibri" panose="020F0502020204030204"/>
                        </a:defRPr>
                      </a:lvl5pPr>
                      <a:lvl6pPr marL="3200364" algn="l" defTabSz="1280146" rtl="0" eaLnBrk="1" latinLnBrk="0" hangingPunct="1">
                        <a:defRPr kumimoji="1" sz="2500" kern="1200">
                          <a:solidFill>
                            <a:schemeClr val="dk1"/>
                          </a:solidFill>
                          <a:latin typeface="Calibri" panose="020F0502020204030204"/>
                        </a:defRPr>
                      </a:lvl6pPr>
                      <a:lvl7pPr marL="3840439" algn="l" defTabSz="1280146" rtl="0" eaLnBrk="1" latinLnBrk="0" hangingPunct="1">
                        <a:defRPr kumimoji="1" sz="2500" kern="1200">
                          <a:solidFill>
                            <a:schemeClr val="dk1"/>
                          </a:solidFill>
                          <a:latin typeface="Calibri" panose="020F0502020204030204"/>
                        </a:defRPr>
                      </a:lvl7pPr>
                      <a:lvl8pPr marL="4480512" algn="l" defTabSz="1280146" rtl="0" eaLnBrk="1" latinLnBrk="0" hangingPunct="1">
                        <a:defRPr kumimoji="1" sz="2500" kern="1200">
                          <a:solidFill>
                            <a:schemeClr val="dk1"/>
                          </a:solidFill>
                          <a:latin typeface="Calibri" panose="020F0502020204030204"/>
                        </a:defRPr>
                      </a:lvl8pPr>
                      <a:lvl9pPr marL="5120585" algn="l" defTabSz="1280146" rtl="0" eaLnBrk="1" latinLnBrk="0" hangingPunct="1">
                        <a:defRPr kumimoji="1" sz="2500" kern="1200">
                          <a:solidFill>
                            <a:schemeClr val="dk1"/>
                          </a:solidFill>
                          <a:latin typeface="Calibri" panose="020F0502020204030204"/>
                        </a:defRPr>
                      </a:lvl9pPr>
                    </a:lstStyle>
                    <a:p>
                      <a:pPr marL="171450" indent="-171450">
                        <a:lnSpc>
                          <a:spcPts val="1100"/>
                        </a:lnSpc>
                        <a:spcBef>
                          <a:spcPts val="0"/>
                        </a:spcBef>
                        <a:buClr>
                          <a:schemeClr val="accent1"/>
                        </a:buClr>
                        <a:buFont typeface="Arial" panose="020B0604020202020204" pitchFamily="34" charset="0"/>
                        <a:buChar char="♦"/>
                      </a:pPr>
                      <a:endParaRPr kumimoji="1" lang="en-US" altLang="ja-JP" sz="700" b="1" dirty="0" smtClean="0">
                        <a:solidFill>
                          <a:schemeClr val="tx1"/>
                        </a:solidFill>
                        <a:latin typeface="メイリオ" panose="020B0604030504040204" pitchFamily="50" charset="-128"/>
                        <a:ea typeface="メイリオ" panose="020B0604030504040204" pitchFamily="50" charset="-128"/>
                      </a:endParaRPr>
                    </a:p>
                    <a:p>
                      <a:pPr marL="171450" indent="-171450">
                        <a:lnSpc>
                          <a:spcPts val="1100"/>
                        </a:lnSpc>
                        <a:spcBef>
                          <a:spcPts val="0"/>
                        </a:spcBef>
                        <a:buClr>
                          <a:schemeClr val="accent1"/>
                        </a:buClr>
                        <a:buFont typeface="Arial" panose="020B0604020202020204" pitchFamily="34" charset="0"/>
                        <a:buChar char="♦"/>
                      </a:pPr>
                      <a:r>
                        <a:rPr kumimoji="1" lang="ja-JP" altLang="en-US" sz="700" b="1" dirty="0" smtClean="0">
                          <a:solidFill>
                            <a:schemeClr val="tx1"/>
                          </a:solidFill>
                          <a:latin typeface="メイリオ" panose="020B0604030504040204" pitchFamily="50" charset="-128"/>
                          <a:ea typeface="メイリオ" panose="020B0604030504040204" pitchFamily="50" charset="-128"/>
                        </a:rPr>
                        <a:t>国実態調査の報告書では、</a:t>
                      </a:r>
                      <a:r>
                        <a:rPr kumimoji="1" lang="en-US" altLang="ja-JP" sz="700" b="1" dirty="0" smtClean="0">
                          <a:solidFill>
                            <a:schemeClr val="tx1"/>
                          </a:solidFill>
                          <a:latin typeface="メイリオ" panose="020B0604030504040204" pitchFamily="50" charset="-128"/>
                          <a:ea typeface="メイリオ" panose="020B0604030504040204" pitchFamily="50" charset="-128"/>
                        </a:rPr>
                        <a:t>SOGS</a:t>
                      </a:r>
                      <a:r>
                        <a:rPr kumimoji="1" lang="ja-JP" altLang="en-US" sz="700" b="1" dirty="0" smtClean="0">
                          <a:solidFill>
                            <a:schemeClr val="tx1"/>
                          </a:solidFill>
                          <a:latin typeface="メイリオ" panose="020B0604030504040204" pitchFamily="50" charset="-128"/>
                          <a:ea typeface="メイリオ" panose="020B0604030504040204" pitchFamily="50" charset="-128"/>
                        </a:rPr>
                        <a:t>を用いた推計値は、国際的診断基準である</a:t>
                      </a:r>
                      <a:r>
                        <a:rPr kumimoji="1" lang="en-US" altLang="ja-JP" sz="700" b="1" dirty="0" smtClean="0">
                          <a:solidFill>
                            <a:schemeClr val="tx1"/>
                          </a:solidFill>
                          <a:latin typeface="メイリオ" panose="020B0604030504040204" pitchFamily="50" charset="-128"/>
                          <a:ea typeface="メイリオ" panose="020B0604030504040204" pitchFamily="50" charset="-128"/>
                        </a:rPr>
                        <a:t>DSM</a:t>
                      </a:r>
                      <a:r>
                        <a:rPr kumimoji="1" lang="ja-JP" altLang="en-US" sz="700" b="1" dirty="0" smtClean="0">
                          <a:solidFill>
                            <a:schemeClr val="tx1"/>
                          </a:solidFill>
                          <a:latin typeface="メイリオ" panose="020B0604030504040204" pitchFamily="50" charset="-128"/>
                          <a:ea typeface="メイリオ" panose="020B0604030504040204" pitchFamily="50" charset="-128"/>
                        </a:rPr>
                        <a:t>を用いた割合より高くなることが報告されていることや、</a:t>
                      </a:r>
                      <a:r>
                        <a:rPr kumimoji="1" lang="en-US" altLang="ja-JP" sz="700" b="1" dirty="0" smtClean="0">
                          <a:solidFill>
                            <a:schemeClr val="tx1"/>
                          </a:solidFill>
                          <a:latin typeface="メイリオ" panose="020B0604030504040204" pitchFamily="50" charset="-128"/>
                          <a:ea typeface="メイリオ" panose="020B0604030504040204" pitchFamily="50" charset="-128"/>
                        </a:rPr>
                        <a:t>SOGS</a:t>
                      </a:r>
                      <a:r>
                        <a:rPr kumimoji="1" lang="ja-JP" altLang="en-US" sz="700" b="1" dirty="0" smtClean="0">
                          <a:solidFill>
                            <a:schemeClr val="tx1"/>
                          </a:solidFill>
                          <a:latin typeface="メイリオ" panose="020B0604030504040204" pitchFamily="50" charset="-128"/>
                          <a:ea typeface="メイリオ" panose="020B0604030504040204" pitchFamily="50" charset="-128"/>
                        </a:rPr>
                        <a:t>と</a:t>
                      </a:r>
                      <a:r>
                        <a:rPr kumimoji="1" lang="en-US" altLang="ja-JP" sz="700" b="1" dirty="0" smtClean="0">
                          <a:solidFill>
                            <a:schemeClr val="tx1"/>
                          </a:solidFill>
                          <a:latin typeface="メイリオ" panose="020B0604030504040204" pitchFamily="50" charset="-128"/>
                          <a:ea typeface="メイリオ" panose="020B0604030504040204" pitchFamily="50" charset="-128"/>
                        </a:rPr>
                        <a:t>DSM-5</a:t>
                      </a:r>
                      <a:r>
                        <a:rPr kumimoji="1" lang="ja-JP" altLang="en-US" sz="700" b="1" dirty="0" smtClean="0">
                          <a:solidFill>
                            <a:schemeClr val="tx1"/>
                          </a:solidFill>
                          <a:latin typeface="メイリオ" panose="020B0604030504040204" pitchFamily="50" charset="-128"/>
                          <a:ea typeface="メイリオ" panose="020B0604030504040204" pitchFamily="50" charset="-128"/>
                        </a:rPr>
                        <a:t>の基準による診断結果を比較すると、</a:t>
                      </a:r>
                      <a:r>
                        <a:rPr kumimoji="1" lang="en-US" altLang="ja-JP" sz="700" b="1" dirty="0" smtClean="0">
                          <a:solidFill>
                            <a:schemeClr val="tx1"/>
                          </a:solidFill>
                          <a:latin typeface="メイリオ" panose="020B0604030504040204" pitchFamily="50" charset="-128"/>
                          <a:ea typeface="メイリオ" panose="020B0604030504040204" pitchFamily="50" charset="-128"/>
                        </a:rPr>
                        <a:t>SOGS</a:t>
                      </a:r>
                      <a:r>
                        <a:rPr kumimoji="1" lang="ja-JP" altLang="en-US" sz="700" b="1" dirty="0" smtClean="0">
                          <a:solidFill>
                            <a:schemeClr val="tx1"/>
                          </a:solidFill>
                          <a:latin typeface="メイリオ" panose="020B0604030504040204" pitchFamily="50" charset="-128"/>
                          <a:ea typeface="メイリオ" panose="020B0604030504040204" pitchFamily="50" charset="-128"/>
                        </a:rPr>
                        <a:t>でギャンブル障害が疑われた人の</a:t>
                      </a:r>
                      <a:r>
                        <a:rPr kumimoji="1" lang="en-US" altLang="ja-JP" sz="700" b="1" dirty="0" smtClean="0">
                          <a:solidFill>
                            <a:schemeClr val="tx1"/>
                          </a:solidFill>
                          <a:latin typeface="メイリオ" panose="020B0604030504040204" pitchFamily="50" charset="-128"/>
                          <a:ea typeface="メイリオ" panose="020B0604030504040204" pitchFamily="50" charset="-128"/>
                        </a:rPr>
                        <a:t>53%</a:t>
                      </a:r>
                      <a:r>
                        <a:rPr kumimoji="1" lang="ja-JP" altLang="en-US" sz="700" b="1" dirty="0" smtClean="0">
                          <a:solidFill>
                            <a:schemeClr val="tx1"/>
                          </a:solidFill>
                          <a:latin typeface="メイリオ" panose="020B0604030504040204" pitchFamily="50" charset="-128"/>
                          <a:ea typeface="メイリオ" panose="020B0604030504040204" pitchFamily="50" charset="-128"/>
                        </a:rPr>
                        <a:t>は、</a:t>
                      </a:r>
                      <a:r>
                        <a:rPr kumimoji="1" lang="en-US" altLang="ja-JP" sz="700" b="1" dirty="0" smtClean="0">
                          <a:solidFill>
                            <a:schemeClr val="tx1"/>
                          </a:solidFill>
                          <a:latin typeface="メイリオ" panose="020B0604030504040204" pitchFamily="50" charset="-128"/>
                          <a:ea typeface="メイリオ" panose="020B0604030504040204" pitchFamily="50" charset="-128"/>
                        </a:rPr>
                        <a:t>DSM-5 </a:t>
                      </a:r>
                      <a:r>
                        <a:rPr kumimoji="1" lang="ja-JP" altLang="en-US" sz="700" b="1" dirty="0" smtClean="0">
                          <a:solidFill>
                            <a:schemeClr val="tx1"/>
                          </a:solidFill>
                          <a:latin typeface="メイリオ" panose="020B0604030504040204" pitchFamily="50" charset="-128"/>
                          <a:ea typeface="メイリオ" panose="020B0604030504040204" pitchFamily="50" charset="-128"/>
                        </a:rPr>
                        <a:t>のギャンブル障害には該当しないとする研究を紹介している。</a:t>
                      </a:r>
                    </a:p>
                    <a:p>
                      <a:pPr marL="171450" indent="-171450">
                        <a:lnSpc>
                          <a:spcPts val="1100"/>
                        </a:lnSpc>
                        <a:spcBef>
                          <a:spcPts val="0"/>
                        </a:spcBef>
                        <a:buClr>
                          <a:schemeClr val="accent1"/>
                        </a:buClr>
                        <a:buFont typeface="Arial" panose="020B0604020202020204" pitchFamily="34" charset="0"/>
                        <a:buChar char="♦"/>
                      </a:pPr>
                      <a:r>
                        <a:rPr kumimoji="1" lang="ja-JP" altLang="en-US" sz="700" b="1" dirty="0" smtClean="0">
                          <a:solidFill>
                            <a:schemeClr val="tx1"/>
                          </a:solidFill>
                          <a:latin typeface="メイリオ" panose="020B0604030504040204" pitchFamily="50" charset="-128"/>
                          <a:ea typeface="メイリオ" panose="020B0604030504040204" pitchFamily="50" charset="-128"/>
                        </a:rPr>
                        <a:t>上記割合は、</a:t>
                      </a:r>
                      <a:r>
                        <a:rPr kumimoji="1" lang="en-US" altLang="ja-JP" sz="700" b="1" dirty="0" smtClean="0">
                          <a:solidFill>
                            <a:schemeClr val="tx1"/>
                          </a:solidFill>
                          <a:latin typeface="メイリオ" panose="020B0604030504040204" pitchFamily="50" charset="-128"/>
                          <a:ea typeface="メイリオ" panose="020B0604030504040204" pitchFamily="50" charset="-128"/>
                        </a:rPr>
                        <a:t>95</a:t>
                      </a:r>
                      <a:r>
                        <a:rPr kumimoji="1" lang="ja-JP" altLang="en-US" sz="700" b="1" dirty="0" smtClean="0">
                          <a:solidFill>
                            <a:schemeClr val="tx1"/>
                          </a:solidFill>
                          <a:latin typeface="メイリオ" panose="020B0604030504040204" pitchFamily="50" charset="-128"/>
                          <a:ea typeface="メイリオ" panose="020B0604030504040204" pitchFamily="50" charset="-128"/>
                        </a:rPr>
                        <a:t>％信頼区間（同じ調査を</a:t>
                      </a:r>
                      <a:r>
                        <a:rPr kumimoji="1" lang="en-US" altLang="ja-JP" sz="700" b="1" dirty="0" smtClean="0">
                          <a:solidFill>
                            <a:schemeClr val="tx1"/>
                          </a:solidFill>
                          <a:latin typeface="メイリオ" panose="020B0604030504040204" pitchFamily="50" charset="-128"/>
                          <a:ea typeface="メイリオ" panose="020B0604030504040204" pitchFamily="50" charset="-128"/>
                        </a:rPr>
                        <a:t>100</a:t>
                      </a:r>
                      <a:r>
                        <a:rPr kumimoji="1" lang="ja-JP" altLang="en-US" sz="700" b="1" dirty="0" smtClean="0">
                          <a:solidFill>
                            <a:schemeClr val="tx1"/>
                          </a:solidFill>
                          <a:latin typeface="メイリオ" panose="020B0604030504040204" pitchFamily="50" charset="-128"/>
                          <a:ea typeface="メイリオ" panose="020B0604030504040204" pitchFamily="50" charset="-128"/>
                        </a:rPr>
                        <a:t>回実施した場合、</a:t>
                      </a:r>
                      <a:r>
                        <a:rPr kumimoji="1" lang="en-US" altLang="ja-JP" sz="700" b="1" dirty="0" smtClean="0">
                          <a:solidFill>
                            <a:schemeClr val="tx1"/>
                          </a:solidFill>
                          <a:latin typeface="メイリオ" panose="020B0604030504040204" pitchFamily="50" charset="-128"/>
                          <a:ea typeface="メイリオ" panose="020B0604030504040204" pitchFamily="50" charset="-128"/>
                        </a:rPr>
                        <a:t>95</a:t>
                      </a:r>
                      <a:r>
                        <a:rPr kumimoji="1" lang="ja-JP" altLang="en-US" sz="700" b="1" dirty="0" smtClean="0">
                          <a:solidFill>
                            <a:schemeClr val="tx1"/>
                          </a:solidFill>
                          <a:latin typeface="メイリオ" panose="020B0604030504040204" pitchFamily="50" charset="-128"/>
                          <a:ea typeface="メイリオ" panose="020B0604030504040204" pitchFamily="50" charset="-128"/>
                        </a:rPr>
                        <a:t>回はその区間内になることを意味する。府実態調査では</a:t>
                      </a:r>
                      <a:r>
                        <a:rPr kumimoji="1" lang="en-US" altLang="ja-JP" sz="700" b="1" dirty="0" smtClean="0">
                          <a:solidFill>
                            <a:schemeClr val="tx1"/>
                          </a:solidFill>
                          <a:latin typeface="メイリオ" panose="020B0604030504040204" pitchFamily="50" charset="-128"/>
                          <a:ea typeface="メイリオ" panose="020B0604030504040204" pitchFamily="50" charset="-128"/>
                        </a:rPr>
                        <a:t>0.8-2.0</a:t>
                      </a:r>
                      <a:r>
                        <a:rPr kumimoji="1" lang="ja-JP" altLang="en-US" sz="700" b="1" dirty="0" err="1" smtClean="0">
                          <a:solidFill>
                            <a:schemeClr val="tx1"/>
                          </a:solidFill>
                          <a:latin typeface="メイリオ" panose="020B0604030504040204" pitchFamily="50" charset="-128"/>
                          <a:ea typeface="メイリオ" panose="020B0604030504040204" pitchFamily="50" charset="-128"/>
                        </a:rPr>
                        <a:t>、</a:t>
                      </a:r>
                      <a:r>
                        <a:rPr kumimoji="1" lang="ja-JP" altLang="en-US" sz="700" b="1" dirty="0" smtClean="0">
                          <a:solidFill>
                            <a:schemeClr val="tx1"/>
                          </a:solidFill>
                          <a:latin typeface="メイリオ" panose="020B0604030504040204" pitchFamily="50" charset="-128"/>
                          <a:ea typeface="メイリオ" panose="020B0604030504040204" pitchFamily="50" charset="-128"/>
                        </a:rPr>
                        <a:t>国実態調査では</a:t>
                      </a:r>
                      <a:r>
                        <a:rPr kumimoji="1" lang="en-US" altLang="ja-JP" sz="700" b="1" dirty="0" smtClean="0">
                          <a:solidFill>
                            <a:schemeClr val="tx1"/>
                          </a:solidFill>
                          <a:latin typeface="メイリオ" panose="020B0604030504040204" pitchFamily="50" charset="-128"/>
                          <a:ea typeface="メイリオ" panose="020B0604030504040204" pitchFamily="50" charset="-128"/>
                        </a:rPr>
                        <a:t>1.9-2.5</a:t>
                      </a:r>
                      <a:r>
                        <a:rPr kumimoji="1" lang="ja-JP" altLang="en-US" sz="700" b="1" dirty="0" err="1" smtClean="0">
                          <a:solidFill>
                            <a:schemeClr val="tx1"/>
                          </a:solidFill>
                          <a:latin typeface="メイリオ" panose="020B0604030504040204" pitchFamily="50" charset="-128"/>
                          <a:ea typeface="メイリオ" panose="020B0604030504040204" pitchFamily="50" charset="-128"/>
                        </a:rPr>
                        <a:t>。</a:t>
                      </a:r>
                      <a:r>
                        <a:rPr kumimoji="1" lang="ja-JP" altLang="en-US" sz="700" b="1" dirty="0" smtClean="0">
                          <a:solidFill>
                            <a:schemeClr val="tx1"/>
                          </a:solidFill>
                          <a:latin typeface="メイリオ" panose="020B0604030504040204" pitchFamily="50" charset="-128"/>
                          <a:ea typeface="メイリオ" panose="020B0604030504040204" pitchFamily="50" charset="-128"/>
                        </a:rPr>
                        <a:t>）の間で変動する可能性がある。</a:t>
                      </a:r>
                    </a:p>
                    <a:p>
                      <a:pPr marL="171450" indent="-171450">
                        <a:lnSpc>
                          <a:spcPts val="1100"/>
                        </a:lnSpc>
                        <a:spcBef>
                          <a:spcPts val="0"/>
                        </a:spcBef>
                        <a:buClr>
                          <a:schemeClr val="accent1"/>
                        </a:buClr>
                        <a:buFont typeface="Arial" panose="020B0604020202020204" pitchFamily="34" charset="0"/>
                        <a:buChar char="♦"/>
                      </a:pPr>
                      <a:r>
                        <a:rPr kumimoji="1" lang="ja-JP" altLang="en-US" sz="700" b="1" dirty="0" smtClean="0">
                          <a:solidFill>
                            <a:schemeClr val="tx1"/>
                          </a:solidFill>
                          <a:latin typeface="メイリオ" panose="020B0604030504040204" pitchFamily="50" charset="-128"/>
                          <a:ea typeface="メイリオ" panose="020B0604030504040204" pitchFamily="50" charset="-128"/>
                        </a:rPr>
                        <a:t>府実態調査の割合については、回収率及び有効回答率が低く（回収率</a:t>
                      </a:r>
                      <a:r>
                        <a:rPr kumimoji="1" lang="en-US" altLang="ja-JP" sz="700" b="1" dirty="0" smtClean="0">
                          <a:solidFill>
                            <a:schemeClr val="tx1"/>
                          </a:solidFill>
                          <a:latin typeface="メイリオ" panose="020B0604030504040204" pitchFamily="50" charset="-128"/>
                          <a:ea typeface="メイリオ" panose="020B0604030504040204" pitchFamily="50" charset="-128"/>
                        </a:rPr>
                        <a:t>31.7</a:t>
                      </a:r>
                      <a:r>
                        <a:rPr kumimoji="1" lang="ja-JP" altLang="en-US" sz="700" b="1" dirty="0" smtClean="0">
                          <a:solidFill>
                            <a:schemeClr val="tx1"/>
                          </a:solidFill>
                          <a:latin typeface="メイリオ" panose="020B0604030504040204" pitchFamily="50" charset="-128"/>
                          <a:ea typeface="メイリオ" panose="020B0604030504040204" pitchFamily="50" charset="-128"/>
                        </a:rPr>
                        <a:t>％・有効回答率</a:t>
                      </a:r>
                      <a:r>
                        <a:rPr kumimoji="1" lang="en-US" altLang="ja-JP" sz="700" b="1" dirty="0" smtClean="0">
                          <a:solidFill>
                            <a:schemeClr val="tx1"/>
                          </a:solidFill>
                          <a:latin typeface="メイリオ" panose="020B0604030504040204" pitchFamily="50" charset="-128"/>
                          <a:ea typeface="メイリオ" panose="020B0604030504040204" pitchFamily="50" charset="-128"/>
                        </a:rPr>
                        <a:t>31.0</a:t>
                      </a:r>
                      <a:r>
                        <a:rPr kumimoji="1" lang="ja-JP" altLang="en-US" sz="700" b="1" dirty="0" smtClean="0">
                          <a:solidFill>
                            <a:schemeClr val="tx1"/>
                          </a:solidFill>
                          <a:latin typeface="メイリオ" panose="020B0604030504040204" pitchFamily="50" charset="-128"/>
                          <a:ea typeface="メイリオ" panose="020B0604030504040204" pitchFamily="50" charset="-128"/>
                        </a:rPr>
                        <a:t>％）、</a:t>
                      </a:r>
                      <a:r>
                        <a:rPr kumimoji="1" lang="en-US" altLang="ja-JP" sz="700" b="1" dirty="0" smtClean="0">
                          <a:solidFill>
                            <a:schemeClr val="tx1"/>
                          </a:solidFill>
                          <a:latin typeface="メイリオ" panose="020B0604030504040204" pitchFamily="50" charset="-128"/>
                          <a:ea typeface="メイリオ" panose="020B0604030504040204" pitchFamily="50" charset="-128"/>
                        </a:rPr>
                        <a:t>SOGS</a:t>
                      </a:r>
                      <a:r>
                        <a:rPr kumimoji="1" lang="ja-JP" altLang="en-US" sz="700" b="1" dirty="0" smtClean="0">
                          <a:solidFill>
                            <a:schemeClr val="tx1"/>
                          </a:solidFill>
                          <a:latin typeface="メイリオ" panose="020B0604030504040204" pitchFamily="50" charset="-128"/>
                          <a:ea typeface="メイリオ" panose="020B0604030504040204" pitchFamily="50" charset="-128"/>
                        </a:rPr>
                        <a:t>５点以上に該当する回答数が少ないため参考値とする。</a:t>
                      </a:r>
                    </a:p>
                  </a:txBody>
                  <a:tcPr marL="89732" marR="89732" marT="44866" marB="44866" anchor="ctr">
                    <a:lnL w="28575" cap="flat" cmpd="sng" algn="ctr">
                      <a:solidFill>
                        <a:schemeClr val="bg1"/>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hMerge="1">
                  <a:txBody>
                    <a:bodyPr/>
                    <a:lstStyle/>
                    <a:p>
                      <a:pPr marL="171450" indent="-171450">
                        <a:buClr>
                          <a:schemeClr val="accent1"/>
                        </a:buClr>
                        <a:buFont typeface="Wingdings" panose="05000000000000000000" pitchFamily="2" charset="2"/>
                        <a:buChar char="l"/>
                      </a:pPr>
                      <a:endParaRPr kumimoji="1" lang="ja-JP" altLang="en-US" sz="900" b="0" baseline="30000" dirty="0" smtClean="0">
                        <a:solidFill>
                          <a:schemeClr val="tx1"/>
                        </a:solidFill>
                        <a:effectLst/>
                        <a:latin typeface="メイリオ" panose="020B0604030504040204" pitchFamily="50" charset="-128"/>
                        <a:ea typeface="メイリオ" panose="020B0604030504040204" pitchFamily="50" charset="-128"/>
                      </a:endParaRPr>
                    </a:p>
                  </a:txBody>
                  <a:tcPr/>
                </a:tc>
                <a:tc hMerge="1">
                  <a:txBody>
                    <a:bodyPr/>
                    <a:lstStyle/>
                    <a:p>
                      <a:pPr algn="l"/>
                      <a:endParaRPr kumimoji="1" lang="zh-TW" altLang="en-US" sz="900" b="0" dirty="0" smtClean="0">
                        <a:solidFill>
                          <a:schemeClr val="tx1"/>
                        </a:solidFill>
                        <a:effectLst/>
                        <a:latin typeface="メイリオ" panose="020B0604030504040204" pitchFamily="50" charset="-128"/>
                        <a:ea typeface="メイリオ" panose="020B0604030504040204" pitchFamily="50" charset="-128"/>
                      </a:endParaRPr>
                    </a:p>
                  </a:txBody>
                  <a:tcPr/>
                </a:tc>
                <a:tc hMerge="1">
                  <a:txBody>
                    <a:bodyPr/>
                    <a:lstStyle/>
                    <a:p>
                      <a:pPr marL="92075" indent="-92075"/>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89732" marR="89732" marT="44866" marB="44866" anchor="ctr">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endParaRPr kumimoji="1" lang="zh-TW" altLang="en-US" sz="900" b="0" dirty="0" smtClean="0">
                        <a:solidFill>
                          <a:schemeClr val="tx1"/>
                        </a:solidFill>
                        <a:effectLst/>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993230408"/>
                  </a:ext>
                </a:extLst>
              </a:tr>
            </a:tbl>
          </a:graphicData>
        </a:graphic>
      </p:graphicFrame>
      <p:sp>
        <p:nvSpPr>
          <p:cNvPr id="241" name="正方形/長方形 240"/>
          <p:cNvSpPr/>
          <p:nvPr/>
        </p:nvSpPr>
        <p:spPr>
          <a:xfrm>
            <a:off x="10440491" y="408112"/>
            <a:ext cx="2376264" cy="261610"/>
          </a:xfrm>
          <a:prstGeom prst="rect">
            <a:avLst/>
          </a:prstGeom>
        </p:spPr>
        <p:txBody>
          <a:bodyPr wrap="square">
            <a:spAutoFit/>
          </a:bodyPr>
          <a:lstStyle/>
          <a:p>
            <a:pPr algn="r"/>
            <a:r>
              <a:rPr lang="en-US" altLang="ja-JP" sz="1100" b="1" dirty="0" smtClean="0">
                <a:latin typeface="メイリオ" panose="020B0604030504040204" pitchFamily="50" charset="-128"/>
                <a:ea typeface="メイリオ" panose="020B0604030504040204" pitchFamily="50" charset="-128"/>
              </a:rPr>
              <a:t>1/2</a:t>
            </a:r>
            <a:endParaRPr lang="ja-JP" altLang="en-US" sz="1100" b="1" dirty="0">
              <a:latin typeface="メイリオ" panose="020B0604030504040204" pitchFamily="50" charset="-128"/>
              <a:ea typeface="メイリオ" panose="020B0604030504040204" pitchFamily="50" charset="-128"/>
            </a:endParaRPr>
          </a:p>
        </p:txBody>
      </p:sp>
      <p:graphicFrame>
        <p:nvGraphicFramePr>
          <p:cNvPr id="65" name="表 64"/>
          <p:cNvGraphicFramePr>
            <a:graphicFrameLocks noGrp="1"/>
          </p:cNvGraphicFramePr>
          <p:nvPr>
            <p:extLst>
              <p:ext uri="{D42A27DB-BD31-4B8C-83A1-F6EECF244321}">
                <p14:modId xmlns:p14="http://schemas.microsoft.com/office/powerpoint/2010/main" val="1674480547"/>
              </p:ext>
            </p:extLst>
          </p:nvPr>
        </p:nvGraphicFramePr>
        <p:xfrm>
          <a:off x="0" y="2136304"/>
          <a:ext cx="6588000" cy="7451460"/>
        </p:xfrm>
        <a:graphic>
          <a:graphicData uri="http://schemas.openxmlformats.org/drawingml/2006/table">
            <a:tbl>
              <a:tblPr>
                <a:tableStyleId>{073A0DAA-6AF3-43AB-8588-CEC1D06C72B9}</a:tableStyleId>
              </a:tblPr>
              <a:tblGrid>
                <a:gridCol w="138727">
                  <a:extLst>
                    <a:ext uri="{9D8B030D-6E8A-4147-A177-3AD203B41FA5}">
                      <a16:colId xmlns:a16="http://schemas.microsoft.com/office/drawing/2014/main" val="2375738016"/>
                    </a:ext>
                  </a:extLst>
                </a:gridCol>
                <a:gridCol w="6449273">
                  <a:extLst>
                    <a:ext uri="{9D8B030D-6E8A-4147-A177-3AD203B41FA5}">
                      <a16:colId xmlns:a16="http://schemas.microsoft.com/office/drawing/2014/main" val="4208928748"/>
                    </a:ext>
                  </a:extLst>
                </a:gridCol>
              </a:tblGrid>
              <a:tr h="247366">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71450" indent="-171450">
                        <a:buFont typeface="Meiryo UI" panose="020B0604030504040204" pitchFamily="50" charset="-128"/>
                        <a:buChar char="⑴"/>
                      </a:pPr>
                      <a:r>
                        <a:rPr kumimoji="1" lang="ja-JP" altLang="en-US" sz="1050" b="1" dirty="0" smtClean="0">
                          <a:solidFill>
                            <a:schemeClr val="bg1"/>
                          </a:solidFill>
                          <a:latin typeface="Meiryo UI" panose="020B0604030504040204" pitchFamily="50" charset="-128"/>
                          <a:ea typeface="Meiryo UI" panose="020B0604030504040204" pitchFamily="50" charset="-128"/>
                        </a:rPr>
                        <a:t>ギャンブル等依存症を巡る状況 </a:t>
                      </a:r>
                      <a:r>
                        <a:rPr kumimoji="1" lang="en-US" altLang="ja-JP" sz="800" b="1" dirty="0" smtClean="0">
                          <a:solidFill>
                            <a:schemeClr val="bg1"/>
                          </a:solidFill>
                          <a:latin typeface="Meiryo UI" panose="020B0604030504040204" pitchFamily="50" charset="-128"/>
                          <a:ea typeface="Meiryo UI" panose="020B0604030504040204" pitchFamily="50" charset="-128"/>
                        </a:rPr>
                        <a:t>【</a:t>
                      </a:r>
                      <a:r>
                        <a:rPr kumimoji="1" lang="ja-JP" altLang="en-US" sz="800" b="1" dirty="0" smtClean="0">
                          <a:solidFill>
                            <a:schemeClr val="bg1"/>
                          </a:solidFill>
                          <a:latin typeface="Meiryo UI" panose="020B0604030504040204" pitchFamily="50" charset="-128"/>
                          <a:ea typeface="Meiryo UI" panose="020B0604030504040204" pitchFamily="50" charset="-128"/>
                        </a:rPr>
                        <a:t>「ギャンブル等と健康に関する調査」（令和３年２月実施）等より</a:t>
                      </a:r>
                      <a:r>
                        <a:rPr kumimoji="1" lang="en-US" altLang="ja-JP" sz="800" b="1" dirty="0" smtClean="0">
                          <a:solidFill>
                            <a:schemeClr val="bg1"/>
                          </a:solidFill>
                          <a:latin typeface="Meiryo UI" panose="020B0604030504040204" pitchFamily="50" charset="-128"/>
                          <a:ea typeface="Meiryo UI" panose="020B0604030504040204" pitchFamily="50" charset="-128"/>
                        </a:rPr>
                        <a:t>】</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98828972"/>
                  </a:ext>
                </a:extLst>
              </a:tr>
              <a:tr h="7200000">
                <a:tc>
                  <a:txBody>
                    <a:bodyPr/>
                    <a:lstStyle/>
                    <a:p>
                      <a:r>
                        <a:rPr kumimoji="1" lang="ja-JP" altLang="en-US" sz="100" dirty="0" smtClean="0">
                          <a:latin typeface="Meiryo UI" panose="020B0604030504040204" pitchFamily="50" charset="-128"/>
                          <a:ea typeface="Meiryo UI" panose="020B0604030504040204" pitchFamily="50" charset="-128"/>
                        </a:rPr>
                        <a:t>　</a:t>
                      </a:r>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80975" indent="-95250">
                        <a:lnSpc>
                          <a:spcPts val="1200"/>
                        </a:lnSpc>
                        <a:buFont typeface="Arial" panose="020B0604020202020204" pitchFamily="34" charset="0"/>
                        <a:buChar char="•"/>
                      </a:pPr>
                      <a:endParaRPr kumimoji="1" lang="en-US" altLang="ja-JP" sz="1000" b="0" dirty="0" smtClean="0">
                        <a:latin typeface="Meiryo UI" panose="020B0604030504040204" pitchFamily="50" charset="-128"/>
                        <a:ea typeface="Meiryo UI" panose="020B0604030504040204" pitchFamily="50" charset="-128"/>
                      </a:endParaRPr>
                    </a:p>
                    <a:p>
                      <a:pPr marL="180975" indent="-95250">
                        <a:lnSpc>
                          <a:spcPts val="1200"/>
                        </a:lnSpc>
                        <a:buFont typeface="Arial" panose="020B0604020202020204" pitchFamily="34" charset="0"/>
                        <a:buChar char="•"/>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180975" indent="-95250">
                        <a:lnSpc>
                          <a:spcPts val="1200"/>
                        </a:lnSpc>
                        <a:buFont typeface="Arial" panose="020B0604020202020204" pitchFamily="34" charset="0"/>
                        <a:buChar char="•"/>
                      </a:pPr>
                      <a:endParaRPr kumimoji="1" lang="en-US" altLang="ja-JP" sz="1000" b="0" dirty="0" smtClean="0">
                        <a:latin typeface="Meiryo UI" panose="020B0604030504040204" pitchFamily="50" charset="-128"/>
                        <a:ea typeface="Meiryo UI" panose="020B0604030504040204" pitchFamily="50" charset="-128"/>
                      </a:endParaRPr>
                    </a:p>
                    <a:p>
                      <a:pPr marL="180975" indent="-95250">
                        <a:lnSpc>
                          <a:spcPts val="1200"/>
                        </a:lnSpc>
                        <a:buFont typeface="Arial" panose="020B0604020202020204" pitchFamily="34" charset="0"/>
                        <a:buChar char="•"/>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txBody>
                  <a:tcPr marL="0" marR="0" marT="36000" marB="72000">
                    <a:lnB w="12700" cap="flat" cmpd="sng" algn="ctr">
                      <a:noFill/>
                      <a:prstDash val="solid"/>
                      <a:round/>
                      <a:headEnd type="none" w="med" len="med"/>
                      <a:tailEnd type="none" w="med" len="med"/>
                    </a:lnB>
                    <a:noFill/>
                  </a:tcPr>
                </a:tc>
                <a:extLst>
                  <a:ext uri="{0D108BD9-81ED-4DB2-BD59-A6C34878D82A}">
                    <a16:rowId xmlns:a16="http://schemas.microsoft.com/office/drawing/2014/main" val="1388967084"/>
                  </a:ext>
                </a:extLst>
              </a:tr>
            </a:tbl>
          </a:graphicData>
        </a:graphic>
      </p:graphicFrame>
      <p:grpSp>
        <p:nvGrpSpPr>
          <p:cNvPr id="175" name="グループ化 174"/>
          <p:cNvGrpSpPr/>
          <p:nvPr/>
        </p:nvGrpSpPr>
        <p:grpSpPr>
          <a:xfrm>
            <a:off x="10808147" y="3720480"/>
            <a:ext cx="1040954" cy="488288"/>
            <a:chOff x="10721280" y="2624588"/>
            <a:chExt cx="1084037" cy="488288"/>
          </a:xfrm>
        </p:grpSpPr>
        <p:grpSp>
          <p:nvGrpSpPr>
            <p:cNvPr id="176" name="グループ化 175"/>
            <p:cNvGrpSpPr/>
            <p:nvPr/>
          </p:nvGrpSpPr>
          <p:grpSpPr>
            <a:xfrm>
              <a:off x="10721280" y="2624588"/>
              <a:ext cx="1084037" cy="488288"/>
              <a:chOff x="10673654" y="2615950"/>
              <a:chExt cx="1084037" cy="349864"/>
            </a:xfrm>
          </p:grpSpPr>
          <p:sp>
            <p:nvSpPr>
              <p:cNvPr id="178" name="ホームベース 177"/>
              <p:cNvSpPr/>
              <p:nvPr/>
            </p:nvSpPr>
            <p:spPr>
              <a:xfrm>
                <a:off x="10693692" y="2615952"/>
                <a:ext cx="1063999" cy="349862"/>
              </a:xfrm>
              <a:prstGeom prst="homePlate">
                <a:avLst/>
              </a:prstGeom>
              <a:gradFill flip="none" rotWithShape="1">
                <a:gsLst>
                  <a:gs pos="0">
                    <a:schemeClr val="accent5">
                      <a:lumMod val="20000"/>
                      <a:lumOff val="80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79" name="テキスト ボックス 178"/>
              <p:cNvSpPr txBox="1"/>
              <p:nvPr/>
            </p:nvSpPr>
            <p:spPr>
              <a:xfrm>
                <a:off x="10673654" y="2615950"/>
                <a:ext cx="995785" cy="286684"/>
              </a:xfrm>
              <a:prstGeom prst="rect">
                <a:avLst/>
              </a:prstGeom>
              <a:noFill/>
            </p:spPr>
            <p:txBody>
              <a:bodyPr wrap="none" rtlCol="0">
                <a:spAutoFit/>
              </a:bodyPr>
              <a:lstStyle/>
              <a:p>
                <a:pPr>
                  <a:lnSpc>
                    <a:spcPts val="1200"/>
                  </a:lnSpc>
                </a:pPr>
                <a:r>
                  <a:rPr kumimoji="1" lang="ja-JP" altLang="en-US" sz="7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府成人</a:t>
                </a:r>
                <a:r>
                  <a:rPr kumimoji="1" lang="ja-JP" altLang="en-US" sz="7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人口</a:t>
                </a:r>
                <a:r>
                  <a:rPr kumimoji="1" lang="en-US" altLang="ja-JP" sz="7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p>
              <a:p>
                <a:pPr>
                  <a:lnSpc>
                    <a:spcPts val="1200"/>
                  </a:lnSpc>
                </a:pPr>
                <a:r>
                  <a:rPr kumimoji="1" lang="ja-JP" altLang="en-US" sz="7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約</a:t>
                </a:r>
                <a:r>
                  <a:rPr kumimoji="1" lang="en-US" altLang="ja-JP" sz="7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750</a:t>
                </a:r>
                <a:r>
                  <a:rPr kumimoji="1" lang="ja-JP" altLang="en-US" sz="7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万人から換算</a:t>
                </a:r>
              </a:p>
            </p:txBody>
          </p:sp>
        </p:grpSp>
        <p:sp>
          <p:nvSpPr>
            <p:cNvPr id="177" name="テキスト ボックス 176"/>
            <p:cNvSpPr txBox="1"/>
            <p:nvPr/>
          </p:nvSpPr>
          <p:spPr>
            <a:xfrm>
              <a:off x="10721280" y="2928392"/>
              <a:ext cx="668110" cy="169277"/>
            </a:xfrm>
            <a:prstGeom prst="rect">
              <a:avLst/>
            </a:prstGeom>
            <a:noFill/>
          </p:spPr>
          <p:txBody>
            <a:bodyPr wrap="square" rtlCol="0">
              <a:spAutoFit/>
            </a:bodyPr>
            <a:lstStyle/>
            <a:p>
              <a:r>
                <a:rPr kumimoji="1" lang="en-US" altLang="ja-JP" sz="500" dirty="0" smtClean="0">
                  <a:latin typeface="メイリオ" panose="020B0604030504040204" pitchFamily="50" charset="-128"/>
                  <a:ea typeface="メイリオ" panose="020B0604030504040204" pitchFamily="50" charset="-128"/>
                </a:rPr>
                <a:t>※</a:t>
              </a:r>
              <a:r>
                <a:rPr lang="en-US" altLang="ja-JP" sz="500" dirty="0" smtClean="0">
                  <a:latin typeface="メイリオ" panose="020B0604030504040204" pitchFamily="50" charset="-128"/>
                  <a:ea typeface="メイリオ" panose="020B0604030504040204" pitchFamily="50" charset="-128"/>
                </a:rPr>
                <a:t>R</a:t>
              </a:r>
              <a:r>
                <a:rPr lang="en-US" altLang="ja-JP" sz="500" dirty="0">
                  <a:latin typeface="メイリオ" panose="020B0604030504040204" pitchFamily="50" charset="-128"/>
                  <a:ea typeface="メイリオ" panose="020B0604030504040204" pitchFamily="50" charset="-128"/>
                </a:rPr>
                <a:t>3.12.1</a:t>
              </a:r>
              <a:r>
                <a:rPr kumimoji="1" lang="ja-JP" altLang="en-US" sz="500" dirty="0" smtClean="0">
                  <a:latin typeface="メイリオ" panose="020B0604030504040204" pitchFamily="50" charset="-128"/>
                  <a:ea typeface="メイリオ" panose="020B0604030504040204" pitchFamily="50" charset="-128"/>
                </a:rPr>
                <a:t>時点</a:t>
              </a:r>
              <a:endParaRPr kumimoji="1" lang="ja-JP" altLang="en-US" sz="500" dirty="0">
                <a:latin typeface="メイリオ" panose="020B0604030504040204" pitchFamily="50" charset="-128"/>
                <a:ea typeface="メイリオ" panose="020B0604030504040204" pitchFamily="50" charset="-128"/>
              </a:endParaRPr>
            </a:p>
          </p:txBody>
        </p:sp>
      </p:grpSp>
      <p:sp>
        <p:nvSpPr>
          <p:cNvPr id="66" name="正方形/長方形 65"/>
          <p:cNvSpPr/>
          <p:nvPr/>
        </p:nvSpPr>
        <p:spPr>
          <a:xfrm>
            <a:off x="6938387" y="4406523"/>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en-US" altLang="ja-JP" sz="700" b="1" dirty="0" smtClean="0">
                <a:solidFill>
                  <a:schemeClr val="tx1">
                    <a:lumMod val="95000"/>
                    <a:lumOff val="5000"/>
                  </a:schemeClr>
                </a:solidFill>
                <a:latin typeface="メイリオ" panose="020B0604030504040204" pitchFamily="50" charset="-128"/>
                <a:ea typeface="メイリオ" panose="020B0604030504040204" pitchFamily="50" charset="-128"/>
              </a:rPr>
              <a:t>&lt;</a:t>
            </a:r>
            <a:r>
              <a:rPr lang="ja-JP" altLang="en-US" sz="700" b="1" dirty="0">
                <a:solidFill>
                  <a:schemeClr val="tx1">
                    <a:lumMod val="95000"/>
                    <a:lumOff val="5000"/>
                  </a:schemeClr>
                </a:solidFill>
                <a:latin typeface="メイリオ" panose="020B0604030504040204" pitchFamily="50" charset="-128"/>
                <a:ea typeface="メイリオ" panose="020B0604030504040204" pitchFamily="50" charset="-128"/>
              </a:rPr>
              <a:t>注釈</a:t>
            </a:r>
            <a:r>
              <a:rPr lang="en-US" altLang="ja-JP" sz="700" b="1" dirty="0" smtClean="0">
                <a:solidFill>
                  <a:schemeClr val="tx1">
                    <a:lumMod val="95000"/>
                    <a:lumOff val="5000"/>
                  </a:schemeClr>
                </a:solidFill>
                <a:latin typeface="メイリオ" panose="020B0604030504040204" pitchFamily="50" charset="-128"/>
                <a:ea typeface="メイリオ" panose="020B0604030504040204" pitchFamily="50" charset="-128"/>
              </a:rPr>
              <a:t>&gt;</a:t>
            </a:r>
            <a:endParaRPr lang="en-US" altLang="ja-JP" sz="7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62" name="正方形/長方形 61"/>
          <p:cNvSpPr/>
          <p:nvPr/>
        </p:nvSpPr>
        <p:spPr>
          <a:xfrm>
            <a:off x="158964" y="4349487"/>
            <a:ext cx="4680520" cy="5543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indent="-85725">
              <a:buFont typeface="メイリオ" panose="020B0604030504040204" pitchFamily="50" charset="-128"/>
              <a:buChar char="○"/>
            </a:pPr>
            <a:r>
              <a:rPr lang="ja-JP" altLang="en-US" sz="1000" b="1" u="sng" dirty="0" smtClean="0">
                <a:latin typeface="メイリオ" panose="020B0604030504040204" pitchFamily="50" charset="-128"/>
                <a:ea typeface="メイリオ" panose="020B0604030504040204" pitchFamily="50" charset="-128"/>
              </a:rPr>
              <a:t>ギャンブル</a:t>
            </a:r>
            <a:r>
              <a:rPr lang="ja-JP" altLang="en-US" sz="1000" b="1" u="sng" dirty="0">
                <a:latin typeface="メイリオ" panose="020B0604030504040204" pitchFamily="50" charset="-128"/>
                <a:ea typeface="メイリオ" panose="020B0604030504040204" pitchFamily="50" charset="-128"/>
              </a:rPr>
              <a:t>等</a:t>
            </a:r>
            <a:r>
              <a:rPr lang="ja-JP" altLang="en-US" sz="1000" b="1" u="sng" dirty="0" smtClean="0">
                <a:latin typeface="メイリオ" panose="020B0604030504040204" pitchFamily="50" charset="-128"/>
                <a:ea typeface="メイリオ" panose="020B0604030504040204" pitchFamily="50" charset="-128"/>
              </a:rPr>
              <a:t>の種類</a:t>
            </a:r>
            <a:r>
              <a:rPr lang="en-US" altLang="ja-JP" sz="1000" b="1" u="sng" dirty="0" smtClean="0">
                <a:latin typeface="メイリオ" panose="020B0604030504040204" pitchFamily="50" charset="-128"/>
                <a:ea typeface="メイリオ" panose="020B0604030504040204" pitchFamily="50" charset="-128"/>
              </a:rPr>
              <a:t>【</a:t>
            </a:r>
            <a:r>
              <a:rPr lang="ja-JP" altLang="en-US" sz="1000" b="1" u="sng" dirty="0" smtClean="0">
                <a:latin typeface="メイリオ" panose="020B0604030504040204" pitchFamily="50" charset="-128"/>
                <a:ea typeface="メイリオ" panose="020B0604030504040204" pitchFamily="50" charset="-128"/>
              </a:rPr>
              <a:t>図２</a:t>
            </a:r>
            <a:r>
              <a:rPr lang="en-US" altLang="ja-JP" sz="1000" b="1" u="sng" dirty="0" smtClean="0">
                <a:latin typeface="メイリオ" panose="020B0604030504040204" pitchFamily="50" charset="-128"/>
                <a:ea typeface="メイリオ" panose="020B0604030504040204" pitchFamily="50" charset="-128"/>
              </a:rPr>
              <a:t>】</a:t>
            </a:r>
          </a:p>
          <a:p>
            <a:pPr marL="171450" indent="-85725">
              <a:buFont typeface="Wingdings" panose="05000000000000000000" pitchFamily="2" charset="2"/>
              <a:buChar char="Ø"/>
            </a:pPr>
            <a:r>
              <a:rPr lang="ja-JP" altLang="en-US" sz="1000" dirty="0" smtClean="0">
                <a:latin typeface="メイリオ" panose="020B0604030504040204" pitchFamily="50" charset="-128"/>
                <a:ea typeface="メイリオ" panose="020B0604030504040204" pitchFamily="50" charset="-128"/>
              </a:rPr>
              <a:t>過去１年での</a:t>
            </a:r>
            <a:r>
              <a:rPr lang="ja-JP" altLang="en-US" sz="1000" dirty="0">
                <a:latin typeface="メイリオ" panose="020B0604030504040204" pitchFamily="50" charset="-128"/>
                <a:ea typeface="メイリオ" panose="020B0604030504040204" pitchFamily="50" charset="-128"/>
              </a:rPr>
              <a:t>経験</a:t>
            </a:r>
            <a:r>
              <a:rPr lang="ja-JP" altLang="en-US" sz="1000" dirty="0" smtClean="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パチンコ</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90.9%</a:t>
            </a:r>
            <a:r>
              <a:rPr lang="ja-JP" altLang="en-US" sz="1000" dirty="0">
                <a:latin typeface="メイリオ" panose="020B0604030504040204" pitchFamily="50" charset="-128"/>
                <a:ea typeface="メイリオ" panose="020B0604030504040204" pitchFamily="50" charset="-128"/>
              </a:rPr>
              <a:t>　「競馬</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72.7%</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（最も</a:t>
            </a:r>
            <a:r>
              <a:rPr lang="ja-JP" altLang="en-US" sz="1000" dirty="0">
                <a:latin typeface="メイリオ" panose="020B0604030504040204" pitchFamily="50" charset="-128"/>
                <a:ea typeface="メイリオ" panose="020B0604030504040204" pitchFamily="50" charset="-128"/>
              </a:rPr>
              <a:t>お金を使用</a:t>
            </a:r>
            <a:r>
              <a:rPr lang="ja-JP" altLang="en-US" sz="1000" dirty="0" smtClean="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パチンコ</a:t>
            </a:r>
            <a:r>
              <a:rPr lang="ja-JP" altLang="en-US" sz="1000" dirty="0" smtClean="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50.0</a:t>
            </a:r>
            <a:r>
              <a:rPr lang="en-US" altLang="ja-JP" sz="1000" dirty="0" smtClean="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パチスロ</a:t>
            </a:r>
            <a:r>
              <a:rPr lang="ja-JP" altLang="en-US" sz="1000" dirty="0" smtClean="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31.8</a:t>
            </a:r>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a:t>
            </a:r>
            <a:endParaRPr lang="ja-JP" altLang="en-US" sz="1000" dirty="0">
              <a:latin typeface="メイリオ" panose="020B0604030504040204" pitchFamily="50" charset="-128"/>
              <a:ea typeface="メイリオ" panose="020B0604030504040204" pitchFamily="50" charset="-128"/>
            </a:endParaRPr>
          </a:p>
        </p:txBody>
      </p:sp>
      <p:sp>
        <p:nvSpPr>
          <p:cNvPr id="64" name="正方形/長方形 63"/>
          <p:cNvSpPr/>
          <p:nvPr/>
        </p:nvSpPr>
        <p:spPr>
          <a:xfrm>
            <a:off x="284694" y="4856609"/>
            <a:ext cx="3744416" cy="36004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800" dirty="0" smtClean="0">
                <a:latin typeface="メイリオ" panose="020B0604030504040204" pitchFamily="50" charset="-128"/>
                <a:ea typeface="メイリオ" panose="020B0604030504040204" pitchFamily="50" charset="-128"/>
              </a:rPr>
              <a:t>※SOGS</a:t>
            </a:r>
            <a:r>
              <a:rPr lang="ja-JP" altLang="en-US" sz="800" spc="-100" dirty="0" smtClean="0">
                <a:latin typeface="メイリオ" panose="020B0604030504040204" pitchFamily="50" charset="-128"/>
                <a:ea typeface="メイリオ" panose="020B0604030504040204" pitchFamily="50" charset="-128"/>
              </a:rPr>
              <a:t>（</a:t>
            </a:r>
            <a:r>
              <a:rPr lang="en-US" altLang="ja-JP" sz="800" spc="-100" dirty="0">
                <a:latin typeface="メイリオ" panose="020B0604030504040204" pitchFamily="50" charset="-128"/>
                <a:ea typeface="メイリオ" panose="020B0604030504040204" pitchFamily="50" charset="-128"/>
              </a:rPr>
              <a:t>South Oaks Gambling Screen</a:t>
            </a:r>
            <a:r>
              <a:rPr lang="ja-JP" altLang="en-US" sz="800" spc="-100" dirty="0" smtClean="0">
                <a:latin typeface="メイリオ" panose="020B0604030504040204" pitchFamily="50" charset="-128"/>
                <a:ea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rPr>
              <a:t>とは、アメリカ</a:t>
            </a:r>
            <a:r>
              <a:rPr lang="ja-JP" altLang="en-US" sz="800" dirty="0">
                <a:latin typeface="メイリオ" panose="020B0604030504040204" pitchFamily="50" charset="-128"/>
                <a:ea typeface="メイリオ" panose="020B0604030504040204" pitchFamily="50" charset="-128"/>
              </a:rPr>
              <a:t>のサウスオークス財団</a:t>
            </a:r>
            <a:r>
              <a:rPr lang="ja-JP" altLang="en-US" sz="800" dirty="0" smtClean="0">
                <a:latin typeface="メイリオ" panose="020B0604030504040204" pitchFamily="50" charset="-128"/>
                <a:ea typeface="メイリオ" panose="020B0604030504040204" pitchFamily="50" charset="-128"/>
              </a:rPr>
              <a:t>が</a:t>
            </a:r>
            <a:r>
              <a:rPr lang="en-US" altLang="ja-JP" sz="800" dirty="0" smtClean="0">
                <a:latin typeface="メイリオ" panose="020B0604030504040204" pitchFamily="50" charset="-128"/>
                <a:ea typeface="メイリオ" panose="020B0604030504040204" pitchFamily="50" charset="-128"/>
              </a:rPr>
              <a:t/>
            </a:r>
            <a:br>
              <a:rPr lang="en-US" altLang="ja-JP" sz="800" dirty="0" smtClean="0">
                <a:latin typeface="メイリオ" panose="020B0604030504040204" pitchFamily="50" charset="-128"/>
                <a:ea typeface="メイリオ" panose="020B0604030504040204" pitchFamily="50" charset="-128"/>
              </a:rPr>
            </a:br>
            <a:r>
              <a:rPr lang="ja-JP" altLang="en-US" sz="800" dirty="0" smtClean="0">
                <a:latin typeface="メイリオ" panose="020B0604030504040204" pitchFamily="50" charset="-128"/>
                <a:ea typeface="メイリオ" panose="020B0604030504040204" pitchFamily="50" charset="-128"/>
              </a:rPr>
              <a:t>　開発したギャンブル</a:t>
            </a:r>
            <a:r>
              <a:rPr lang="ja-JP" altLang="en-US" sz="800" dirty="0">
                <a:latin typeface="メイリオ" panose="020B0604030504040204" pitchFamily="50" charset="-128"/>
                <a:ea typeface="メイリオ" panose="020B0604030504040204" pitchFamily="50" charset="-128"/>
              </a:rPr>
              <a:t>等依存症の診断の</a:t>
            </a:r>
            <a:r>
              <a:rPr lang="ja-JP" altLang="en-US" sz="800" dirty="0" smtClean="0">
                <a:latin typeface="メイリオ" panose="020B0604030504040204" pitchFamily="50" charset="-128"/>
                <a:ea typeface="メイリオ" panose="020B0604030504040204" pitchFamily="50" charset="-128"/>
              </a:rPr>
              <a:t>た</a:t>
            </a:r>
            <a:r>
              <a:rPr lang="ja-JP" altLang="en-US" sz="800" dirty="0">
                <a:latin typeface="メイリオ" panose="020B0604030504040204" pitchFamily="50" charset="-128"/>
                <a:ea typeface="メイリオ" panose="020B0604030504040204" pitchFamily="50" charset="-128"/>
              </a:rPr>
              <a:t>めの</a:t>
            </a:r>
            <a:r>
              <a:rPr lang="ja-JP" altLang="en-US" sz="800" dirty="0" smtClean="0">
                <a:latin typeface="メイリオ" panose="020B0604030504040204" pitchFamily="50" charset="-128"/>
                <a:ea typeface="メイリオ" panose="020B0604030504040204" pitchFamily="50" charset="-128"/>
              </a:rPr>
              <a:t>質問票。</a:t>
            </a:r>
            <a:endParaRPr lang="ja-JP" altLang="en-US" sz="800" dirty="0">
              <a:latin typeface="メイリオ" panose="020B0604030504040204" pitchFamily="50" charset="-128"/>
              <a:ea typeface="メイリオ" panose="020B0604030504040204" pitchFamily="50" charset="-128"/>
            </a:endParaRPr>
          </a:p>
        </p:txBody>
      </p:sp>
      <p:sp>
        <p:nvSpPr>
          <p:cNvPr id="73" name="対角する 2 つの角を切り取った四角形 72"/>
          <p:cNvSpPr/>
          <p:nvPr/>
        </p:nvSpPr>
        <p:spPr>
          <a:xfrm>
            <a:off x="208112" y="2496344"/>
            <a:ext cx="3744000" cy="212648"/>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r>
              <a:rPr lang="ja-JP" altLang="en-US" sz="1000" b="1" dirty="0" smtClean="0">
                <a:latin typeface="メイリオ" panose="020B0604030504040204" pitchFamily="50" charset="-128"/>
                <a:ea typeface="メイリオ" panose="020B0604030504040204" pitchFamily="50" charset="-128"/>
              </a:rPr>
              <a:t>⓵経験したギャンブル等の</a:t>
            </a:r>
            <a:r>
              <a:rPr lang="ja-JP" altLang="en-US" sz="1000" b="1" dirty="0">
                <a:latin typeface="メイリオ" panose="020B0604030504040204" pitchFamily="50" charset="-128"/>
                <a:ea typeface="メイリオ" panose="020B0604030504040204" pitchFamily="50" charset="-128"/>
              </a:rPr>
              <a:t>種類</a:t>
            </a:r>
            <a:endParaRPr lang="en-US" altLang="ja-JP" sz="1000" b="1" dirty="0">
              <a:latin typeface="メイリオ" panose="020B0604030504040204" pitchFamily="50" charset="-128"/>
              <a:ea typeface="メイリオ" panose="020B0604030504040204" pitchFamily="50" charset="-128"/>
            </a:endParaRPr>
          </a:p>
        </p:txBody>
      </p:sp>
      <p:sp>
        <p:nvSpPr>
          <p:cNvPr id="74" name="対角する 2 つの角を切り取った四角形 73"/>
          <p:cNvSpPr/>
          <p:nvPr/>
        </p:nvSpPr>
        <p:spPr>
          <a:xfrm>
            <a:off x="208112" y="3432448"/>
            <a:ext cx="3744000" cy="212648"/>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r>
              <a:rPr lang="ja-JP" altLang="en-US" sz="1000" b="1" dirty="0" smtClean="0">
                <a:latin typeface="メイリオ" panose="020B0604030504040204" pitchFamily="50" charset="-128"/>
                <a:ea typeface="メイリオ" panose="020B0604030504040204" pitchFamily="50" charset="-128"/>
              </a:rPr>
              <a:t>②初めて</a:t>
            </a:r>
            <a:r>
              <a:rPr lang="ja-JP" altLang="en-US" sz="1000" b="1" dirty="0">
                <a:latin typeface="メイリオ" panose="020B0604030504040204" pitchFamily="50" charset="-128"/>
                <a:ea typeface="メイリオ" panose="020B0604030504040204" pitchFamily="50" charset="-128"/>
              </a:rPr>
              <a:t>ギャンブル等をするようになった</a:t>
            </a:r>
            <a:r>
              <a:rPr lang="ja-JP" altLang="en-US" sz="1000" b="1" dirty="0" smtClean="0">
                <a:latin typeface="メイリオ" panose="020B0604030504040204" pitchFamily="50" charset="-128"/>
                <a:ea typeface="メイリオ" panose="020B0604030504040204" pitchFamily="50" charset="-128"/>
              </a:rPr>
              <a:t>年齢</a:t>
            </a:r>
            <a:r>
              <a:rPr lang="en-US" altLang="ja-JP" sz="1000" b="1" dirty="0" smtClean="0">
                <a:latin typeface="メイリオ" panose="020B0604030504040204" pitchFamily="50" charset="-128"/>
                <a:ea typeface="メイリオ" panose="020B0604030504040204" pitchFamily="50" charset="-128"/>
              </a:rPr>
              <a:t>【</a:t>
            </a:r>
            <a:r>
              <a:rPr lang="ja-JP" altLang="en-US" sz="1000" b="1" dirty="0" smtClean="0">
                <a:latin typeface="メイリオ" panose="020B0604030504040204" pitchFamily="50" charset="-128"/>
                <a:ea typeface="メイリオ" panose="020B0604030504040204" pitchFamily="50" charset="-128"/>
              </a:rPr>
              <a:t>図１</a:t>
            </a:r>
            <a:r>
              <a:rPr lang="en-US" altLang="ja-JP" sz="1000" b="1" dirty="0" smtClean="0">
                <a:latin typeface="メイリオ" panose="020B0604030504040204" pitchFamily="50" charset="-128"/>
                <a:ea typeface="メイリオ" panose="020B0604030504040204" pitchFamily="50" charset="-128"/>
              </a:rPr>
              <a:t>】</a:t>
            </a:r>
            <a:endParaRPr lang="en-US" altLang="ja-JP" sz="10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05242" y="2746658"/>
            <a:ext cx="3847286" cy="68579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smtClean="0">
                <a:latin typeface="メイリオ" panose="020B0604030504040204" pitchFamily="50" charset="-128"/>
                <a:ea typeface="メイリオ" panose="020B0604030504040204" pitchFamily="50" charset="-128"/>
              </a:rPr>
              <a:t>生涯</a:t>
            </a:r>
            <a:r>
              <a:rPr lang="ja-JP" altLang="en-US" sz="1000" dirty="0">
                <a:latin typeface="メイリオ" panose="020B0604030504040204" pitchFamily="50" charset="-128"/>
                <a:ea typeface="メイリオ" panose="020B0604030504040204" pitchFamily="50" charset="-128"/>
              </a:rPr>
              <a:t>での</a:t>
            </a:r>
            <a:r>
              <a:rPr lang="ja-JP" altLang="en-US" sz="1000" dirty="0" smtClean="0">
                <a:latin typeface="メイリオ" panose="020B0604030504040204" pitchFamily="50" charset="-128"/>
                <a:ea typeface="メイリオ" panose="020B0604030504040204" pitchFamily="50" charset="-128"/>
              </a:rPr>
              <a:t>経験</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：「宝くじ</a:t>
            </a:r>
            <a:r>
              <a:rPr lang="en-US" altLang="ja-JP" sz="6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60.5%</a:t>
            </a:r>
            <a:r>
              <a:rPr lang="ja-JP" altLang="en-US" sz="1000" dirty="0" smtClean="0">
                <a:latin typeface="メイリオ" panose="020B0604030504040204" pitchFamily="50" charset="-128"/>
                <a:ea typeface="メイリオ" panose="020B0604030504040204" pitchFamily="50" charset="-128"/>
              </a:rPr>
              <a:t>「パチンコ」</a:t>
            </a:r>
            <a:r>
              <a:rPr lang="en-US" altLang="ja-JP" sz="1000" dirty="0" smtClean="0">
                <a:latin typeface="メイリオ" panose="020B0604030504040204" pitchFamily="50" charset="-128"/>
                <a:ea typeface="メイリオ" panose="020B0604030504040204" pitchFamily="50" charset="-128"/>
              </a:rPr>
              <a:t>51.2%</a:t>
            </a:r>
            <a:r>
              <a:rPr lang="ja-JP" altLang="en-US" sz="1000" dirty="0">
                <a:latin typeface="メイリオ" panose="020B0604030504040204" pitchFamily="50" charset="-128"/>
                <a:ea typeface="メイリオ" panose="020B0604030504040204" pitchFamily="50" charset="-128"/>
              </a:rPr>
              <a:t>「競馬</a:t>
            </a:r>
            <a:r>
              <a:rPr lang="ja-JP" altLang="en-US" sz="1000" dirty="0" smtClean="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33.2</a:t>
            </a:r>
            <a:r>
              <a:rPr lang="en-US" altLang="ja-JP" sz="1000" dirty="0" smtClean="0">
                <a:latin typeface="メイリオ" panose="020B0604030504040204" pitchFamily="50" charset="-128"/>
                <a:ea typeface="メイリオ" panose="020B0604030504040204" pitchFamily="50" charset="-128"/>
              </a:rPr>
              <a:t>%</a:t>
            </a:r>
            <a:endParaRPr lang="ja-JP" altLang="en-US" sz="1000" dirty="0">
              <a:latin typeface="メイリオ" panose="020B0604030504040204" pitchFamily="50" charset="-128"/>
              <a:ea typeface="メイリオ" panose="020B0604030504040204" pitchFamily="50" charset="-128"/>
            </a:endParaRPr>
          </a:p>
          <a:p>
            <a:pPr marL="171450" indent="-85725">
              <a:buFont typeface="Wingdings" panose="05000000000000000000" pitchFamily="2" charset="2"/>
              <a:buChar char="Ø"/>
            </a:pPr>
            <a:r>
              <a:rPr lang="ja-JP" altLang="en-US" sz="1000" dirty="0" smtClean="0">
                <a:latin typeface="メイリオ" panose="020B0604030504040204" pitchFamily="50" charset="-128"/>
                <a:ea typeface="メイリオ" panose="020B0604030504040204" pitchFamily="50" charset="-128"/>
              </a:rPr>
              <a:t>過去１年での経験</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：「宝くじ</a:t>
            </a:r>
            <a:r>
              <a:rPr lang="en-US" altLang="ja-JP" sz="6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47.6%</a:t>
            </a:r>
            <a:r>
              <a:rPr lang="ja-JP" altLang="en-US" sz="1000" dirty="0" smtClean="0">
                <a:latin typeface="メイリオ" panose="020B0604030504040204" pitchFamily="50" charset="-128"/>
                <a:ea typeface="メイリオ" panose="020B0604030504040204" pitchFamily="50" charset="-128"/>
              </a:rPr>
              <a:t>「競馬」</a:t>
            </a:r>
            <a:r>
              <a:rPr lang="en-US" altLang="ja-JP" sz="1000" dirty="0" smtClean="0">
                <a:latin typeface="メイリオ" panose="020B0604030504040204" pitchFamily="50" charset="-128"/>
                <a:ea typeface="メイリオ" panose="020B0604030504040204" pitchFamily="50" charset="-128"/>
              </a:rPr>
              <a:t>15.5%</a:t>
            </a:r>
            <a:r>
              <a:rPr lang="ja-JP" altLang="en-US" sz="1000" dirty="0">
                <a:latin typeface="メイリオ" panose="020B0604030504040204" pitchFamily="50" charset="-128"/>
                <a:ea typeface="メイリオ" panose="020B0604030504040204" pitchFamily="50" charset="-128"/>
              </a:rPr>
              <a:t> 「パチンコ</a:t>
            </a:r>
            <a:r>
              <a:rPr lang="ja-JP" altLang="en-US" sz="1000" dirty="0" smtClean="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14.7</a:t>
            </a:r>
            <a:r>
              <a:rPr lang="en-US" altLang="ja-JP" sz="1000" dirty="0" smtClean="0">
                <a:latin typeface="メイリオ" panose="020B0604030504040204" pitchFamily="50" charset="-128"/>
                <a:ea typeface="メイリオ" panose="020B0604030504040204" pitchFamily="50" charset="-128"/>
              </a:rPr>
              <a:t>%</a:t>
            </a:r>
            <a:endParaRPr lang="ja-JP" altLang="en-US" sz="1000" dirty="0">
              <a:latin typeface="メイリオ" panose="020B0604030504040204" pitchFamily="50" charset="-128"/>
              <a:ea typeface="メイリオ" panose="020B0604030504040204" pitchFamily="50" charset="-128"/>
            </a:endParaRPr>
          </a:p>
        </p:txBody>
      </p:sp>
      <p:sp>
        <p:nvSpPr>
          <p:cNvPr id="84" name="正方形/長方形 83"/>
          <p:cNvSpPr/>
          <p:nvPr/>
        </p:nvSpPr>
        <p:spPr>
          <a:xfrm>
            <a:off x="83563" y="3637434"/>
            <a:ext cx="2267644" cy="24573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smtClean="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0-19</a:t>
            </a:r>
            <a:r>
              <a:rPr lang="ja-JP" altLang="en-US" sz="1000" dirty="0" smtClean="0">
                <a:latin typeface="メイリオ" panose="020B0604030504040204" pitchFamily="50" charset="-128"/>
                <a:ea typeface="メイリオ" panose="020B0604030504040204" pitchFamily="50" charset="-128"/>
              </a:rPr>
              <a:t>歳」：</a:t>
            </a:r>
            <a:r>
              <a:rPr lang="en-US" altLang="ja-JP" sz="1000" dirty="0">
                <a:latin typeface="メイリオ" panose="020B0604030504040204" pitchFamily="50" charset="-128"/>
                <a:ea typeface="メイリオ" panose="020B0604030504040204" pitchFamily="50" charset="-128"/>
              </a:rPr>
              <a:t>31.9</a:t>
            </a:r>
            <a:r>
              <a:rPr lang="en-US" altLang="ja-JP" sz="1000" dirty="0" smtClean="0">
                <a:latin typeface="メイリオ" panose="020B0604030504040204" pitchFamily="50" charset="-128"/>
                <a:ea typeface="メイリオ" panose="020B0604030504040204" pitchFamily="50" charset="-128"/>
              </a:rPr>
              <a:t>%</a:t>
            </a:r>
          </a:p>
        </p:txBody>
      </p:sp>
      <p:sp>
        <p:nvSpPr>
          <p:cNvPr id="85" name="対角する 2 つの角を切り取った四角形 84"/>
          <p:cNvSpPr/>
          <p:nvPr/>
        </p:nvSpPr>
        <p:spPr>
          <a:xfrm>
            <a:off x="196681" y="4080520"/>
            <a:ext cx="3744417" cy="245750"/>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r>
              <a:rPr lang="ja-JP" altLang="en-US" sz="1000" b="1" spc="-150" dirty="0" smtClean="0">
                <a:latin typeface="メイリオ" panose="020B0604030504040204" pitchFamily="50" charset="-128"/>
                <a:ea typeface="メイリオ" panose="020B0604030504040204" pitchFamily="50" charset="-128"/>
              </a:rPr>
              <a:t>③ギャンブル</a:t>
            </a:r>
            <a:r>
              <a:rPr lang="ja-JP" altLang="en-US" sz="1000" b="1" spc="-150" dirty="0">
                <a:latin typeface="メイリオ" panose="020B0604030504040204" pitchFamily="50" charset="-128"/>
                <a:ea typeface="メイリオ" panose="020B0604030504040204" pitchFamily="50" charset="-128"/>
              </a:rPr>
              <a:t>等依存が疑われる人（</a:t>
            </a:r>
            <a:r>
              <a:rPr lang="en-US" altLang="ja-JP" sz="1000" b="1" spc="-150" dirty="0">
                <a:latin typeface="メイリオ" panose="020B0604030504040204" pitchFamily="50" charset="-128"/>
                <a:ea typeface="メイリオ" panose="020B0604030504040204" pitchFamily="50" charset="-128"/>
              </a:rPr>
              <a:t>SOGS</a:t>
            </a:r>
            <a:r>
              <a:rPr lang="en-US" altLang="ja-JP" sz="600" b="1" spc="-150" dirty="0">
                <a:latin typeface="メイリオ" panose="020B0604030504040204" pitchFamily="50" charset="-128"/>
                <a:ea typeface="メイリオ" panose="020B0604030504040204" pitchFamily="50" charset="-128"/>
              </a:rPr>
              <a:t>※</a:t>
            </a:r>
            <a:r>
              <a:rPr lang="en-US" altLang="ja-JP" sz="1000" b="1" spc="-150" dirty="0">
                <a:latin typeface="メイリオ" panose="020B0604030504040204" pitchFamily="50" charset="-128"/>
                <a:ea typeface="メイリオ" panose="020B0604030504040204" pitchFamily="50" charset="-128"/>
              </a:rPr>
              <a:t>5</a:t>
            </a:r>
            <a:r>
              <a:rPr lang="ja-JP" altLang="en-US" sz="1000" b="1" spc="-150" dirty="0">
                <a:latin typeface="メイリオ" panose="020B0604030504040204" pitchFamily="50" charset="-128"/>
                <a:ea typeface="メイリオ" panose="020B0604030504040204" pitchFamily="50" charset="-128"/>
              </a:rPr>
              <a:t>点以上 ）のギャンブル等行動</a:t>
            </a:r>
          </a:p>
        </p:txBody>
      </p:sp>
      <p:sp>
        <p:nvSpPr>
          <p:cNvPr id="91" name="正方形/長方形 90"/>
          <p:cNvSpPr/>
          <p:nvPr/>
        </p:nvSpPr>
        <p:spPr>
          <a:xfrm>
            <a:off x="3895378" y="2458283"/>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smtClean="0">
                <a:solidFill>
                  <a:schemeClr val="tx1">
                    <a:lumMod val="95000"/>
                    <a:lumOff val="5000"/>
                  </a:schemeClr>
                </a:solidFill>
                <a:latin typeface="メイリオ" panose="020B0604030504040204" pitchFamily="50" charset="-128"/>
                <a:ea typeface="メイリオ" panose="020B0604030504040204" pitchFamily="50" charset="-128"/>
              </a:rPr>
              <a:t>図１</a:t>
            </a:r>
            <a:endPar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97" name="正方形/長方形 96"/>
          <p:cNvSpPr/>
          <p:nvPr/>
        </p:nvSpPr>
        <p:spPr>
          <a:xfrm>
            <a:off x="3929668" y="4118582"/>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smtClean="0">
                <a:solidFill>
                  <a:schemeClr val="tx1">
                    <a:lumMod val="95000"/>
                    <a:lumOff val="5000"/>
                  </a:schemeClr>
                </a:solidFill>
                <a:latin typeface="メイリオ" panose="020B0604030504040204" pitchFamily="50" charset="-128"/>
                <a:ea typeface="メイリオ" panose="020B0604030504040204" pitchFamily="50" charset="-128"/>
              </a:rPr>
              <a:t>図２</a:t>
            </a:r>
            <a:endPar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pic>
        <p:nvPicPr>
          <p:cNvPr id="6" name="図 5"/>
          <p:cNvPicPr>
            <a:picLocks noChangeAspect="1"/>
          </p:cNvPicPr>
          <p:nvPr/>
        </p:nvPicPr>
        <p:blipFill>
          <a:blip r:embed="rId2"/>
          <a:stretch>
            <a:fillRect/>
          </a:stretch>
        </p:blipFill>
        <p:spPr>
          <a:xfrm>
            <a:off x="4181128" y="4152528"/>
            <a:ext cx="2448272" cy="1597720"/>
          </a:xfrm>
          <a:prstGeom prst="rect">
            <a:avLst/>
          </a:prstGeom>
        </p:spPr>
      </p:pic>
      <p:sp>
        <p:nvSpPr>
          <p:cNvPr id="100" name="対角する 2 つの角を切り取った四角形 99"/>
          <p:cNvSpPr/>
          <p:nvPr/>
        </p:nvSpPr>
        <p:spPr>
          <a:xfrm>
            <a:off x="184195" y="5965304"/>
            <a:ext cx="3744417" cy="245750"/>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mj-ea"/>
              <a:buAutoNum type="circleNumDbPlain" startAt="5"/>
            </a:pPr>
            <a:r>
              <a:rPr lang="ja-JP" altLang="en-US" sz="1000" b="1" dirty="0" smtClean="0">
                <a:latin typeface="メイリオ" panose="020B0604030504040204" pitchFamily="50" charset="-128"/>
                <a:ea typeface="メイリオ" panose="020B0604030504040204" pitchFamily="50" charset="-128"/>
              </a:rPr>
              <a:t>ギャンブル</a:t>
            </a:r>
            <a:r>
              <a:rPr lang="ja-JP" altLang="en-US" sz="1000" b="1" dirty="0">
                <a:latin typeface="メイリオ" panose="020B0604030504040204" pitchFamily="50" charset="-128"/>
                <a:ea typeface="メイリオ" panose="020B0604030504040204" pitchFamily="50" charset="-128"/>
              </a:rPr>
              <a:t>等依存の相談者の借金額</a:t>
            </a:r>
            <a:r>
              <a:rPr lang="en-US" altLang="ja-JP" sz="1000" b="1"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図４</a:t>
            </a:r>
            <a:r>
              <a:rPr lang="en-US" altLang="ja-JP" sz="1000" b="1" dirty="0">
                <a:latin typeface="メイリオ" panose="020B0604030504040204" pitchFamily="50" charset="-128"/>
                <a:ea typeface="メイリオ" panose="020B0604030504040204" pitchFamily="50" charset="-128"/>
              </a:rPr>
              <a:t>】</a:t>
            </a:r>
          </a:p>
        </p:txBody>
      </p:sp>
      <p:sp>
        <p:nvSpPr>
          <p:cNvPr id="101" name="正方形/長方形 100"/>
          <p:cNvSpPr/>
          <p:nvPr/>
        </p:nvSpPr>
        <p:spPr>
          <a:xfrm>
            <a:off x="136104" y="6229330"/>
            <a:ext cx="1944216" cy="43204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smtClean="0">
                <a:latin typeface="メイリオ" panose="020B0604030504040204" pitchFamily="50" charset="-128"/>
                <a:ea typeface="メイリオ" panose="020B0604030504040204" pitchFamily="50" charset="-128"/>
              </a:rPr>
              <a:t>「１００万円以上」：</a:t>
            </a:r>
            <a:r>
              <a:rPr lang="en-US" altLang="ja-JP" sz="1000" dirty="0" smtClean="0">
                <a:latin typeface="メイリオ" panose="020B0604030504040204" pitchFamily="50" charset="-128"/>
                <a:ea typeface="メイリオ" panose="020B0604030504040204" pitchFamily="50" charset="-128"/>
              </a:rPr>
              <a:t>55%</a:t>
            </a:r>
            <a:endParaRPr lang="ja-JP" altLang="en-US" sz="1000" dirty="0">
              <a:latin typeface="メイリオ" panose="020B0604030504040204" pitchFamily="50" charset="-128"/>
              <a:ea typeface="メイリオ" panose="020B0604030504040204" pitchFamily="50" charset="-128"/>
            </a:endParaRPr>
          </a:p>
          <a:p>
            <a:pPr marL="171450" indent="-85725">
              <a:buFont typeface="Wingdings" panose="05000000000000000000" pitchFamily="2" charset="2"/>
              <a:buChar char="Ø"/>
            </a:pPr>
            <a:endParaRPr lang="en-US" altLang="ja-JP" sz="1000" dirty="0" smtClean="0">
              <a:latin typeface="メイリオ" panose="020B0604030504040204" pitchFamily="50" charset="-128"/>
              <a:ea typeface="メイリオ" panose="020B0604030504040204" pitchFamily="50" charset="-128"/>
            </a:endParaRPr>
          </a:p>
        </p:txBody>
      </p:sp>
      <p:pic>
        <p:nvPicPr>
          <p:cNvPr id="7" name="図 6"/>
          <p:cNvPicPr>
            <a:picLocks noChangeAspect="1"/>
          </p:cNvPicPr>
          <p:nvPr/>
        </p:nvPicPr>
        <p:blipFill>
          <a:blip r:embed="rId3"/>
          <a:stretch>
            <a:fillRect/>
          </a:stretch>
        </p:blipFill>
        <p:spPr>
          <a:xfrm>
            <a:off x="136104" y="7896944"/>
            <a:ext cx="2088232" cy="1584176"/>
          </a:xfrm>
          <a:prstGeom prst="rect">
            <a:avLst/>
          </a:prstGeom>
        </p:spPr>
      </p:pic>
      <p:sp>
        <p:nvSpPr>
          <p:cNvPr id="102" name="正方形/長方形 101"/>
          <p:cNvSpPr/>
          <p:nvPr/>
        </p:nvSpPr>
        <p:spPr>
          <a:xfrm>
            <a:off x="3952528" y="5751218"/>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smtClean="0">
                <a:solidFill>
                  <a:schemeClr val="tx1">
                    <a:lumMod val="95000"/>
                    <a:lumOff val="5000"/>
                  </a:schemeClr>
                </a:solidFill>
                <a:latin typeface="メイリオ" panose="020B0604030504040204" pitchFamily="50" charset="-128"/>
                <a:ea typeface="メイリオ" panose="020B0604030504040204" pitchFamily="50" charset="-128"/>
              </a:rPr>
              <a:t>図３</a:t>
            </a:r>
            <a:endPar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pic>
        <p:nvPicPr>
          <p:cNvPr id="8" name="図 7"/>
          <p:cNvPicPr>
            <a:picLocks noChangeAspect="1"/>
          </p:cNvPicPr>
          <p:nvPr/>
        </p:nvPicPr>
        <p:blipFill>
          <a:blip r:embed="rId4"/>
          <a:stretch>
            <a:fillRect/>
          </a:stretch>
        </p:blipFill>
        <p:spPr>
          <a:xfrm>
            <a:off x="4253136" y="5808712"/>
            <a:ext cx="2356626" cy="1728192"/>
          </a:xfrm>
          <a:prstGeom prst="rect">
            <a:avLst/>
          </a:prstGeom>
        </p:spPr>
      </p:pic>
      <p:sp>
        <p:nvSpPr>
          <p:cNvPr id="108" name="正方形/長方形 107"/>
          <p:cNvSpPr/>
          <p:nvPr/>
        </p:nvSpPr>
        <p:spPr>
          <a:xfrm>
            <a:off x="136104" y="5534015"/>
            <a:ext cx="3024336" cy="36004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a:latin typeface="メイリオ" panose="020B0604030504040204" pitchFamily="50" charset="-128"/>
                <a:ea typeface="メイリオ" panose="020B0604030504040204" pitchFamily="50" charset="-128"/>
              </a:rPr>
              <a:t>「浪費、借金による経済的困難</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37</a:t>
            </a:r>
            <a:r>
              <a:rPr lang="ja-JP" altLang="en-US" sz="1000" dirty="0" smtClean="0">
                <a:latin typeface="メイリオ" panose="020B0604030504040204" pitchFamily="50" charset="-128"/>
                <a:ea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endParaRPr>
          </a:p>
          <a:p>
            <a:pPr marL="171450" indent="-85725">
              <a:buFont typeface="Wingdings" panose="05000000000000000000" pitchFamily="2" charset="2"/>
              <a:buChar char="Ø"/>
            </a:pPr>
            <a:r>
              <a:rPr lang="ja-JP" altLang="en-US" sz="1000" dirty="0" smtClean="0">
                <a:latin typeface="メイリオ" panose="020B0604030504040204" pitchFamily="50" charset="-128"/>
                <a:ea typeface="メイリオ" panose="020B0604030504040204" pitchFamily="50" charset="-128"/>
              </a:rPr>
              <a:t>「借金の肩代わり」：</a:t>
            </a:r>
            <a:r>
              <a:rPr lang="en-US" altLang="ja-JP" sz="1000" dirty="0" smtClean="0">
                <a:latin typeface="メイリオ" panose="020B0604030504040204" pitchFamily="50" charset="-128"/>
                <a:ea typeface="メイリオ" panose="020B0604030504040204" pitchFamily="50" charset="-128"/>
              </a:rPr>
              <a:t>16%</a:t>
            </a:r>
            <a:endParaRPr lang="ja-JP" altLang="en-US" sz="1000" dirty="0">
              <a:latin typeface="メイリオ" panose="020B0604030504040204" pitchFamily="50" charset="-128"/>
              <a:ea typeface="メイリオ" panose="020B0604030504040204" pitchFamily="50" charset="-128"/>
            </a:endParaRPr>
          </a:p>
        </p:txBody>
      </p:sp>
      <p:sp>
        <p:nvSpPr>
          <p:cNvPr id="109" name="対角する 2 つの角を切り取った四角形 108"/>
          <p:cNvSpPr/>
          <p:nvPr/>
        </p:nvSpPr>
        <p:spPr>
          <a:xfrm>
            <a:off x="196681" y="5245983"/>
            <a:ext cx="3744417" cy="245750"/>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r>
              <a:rPr lang="ja-JP" altLang="en-US" sz="1000" b="1" dirty="0">
                <a:latin typeface="メイリオ" panose="020B0604030504040204" pitchFamily="50" charset="-128"/>
                <a:ea typeface="メイリオ" panose="020B0604030504040204" pitchFamily="50" charset="-128"/>
              </a:rPr>
              <a:t>④</a:t>
            </a:r>
            <a:r>
              <a:rPr lang="ja-JP" altLang="en-US" sz="1000" b="1" dirty="0" smtClean="0">
                <a:latin typeface="メイリオ" panose="020B0604030504040204" pitchFamily="50" charset="-128"/>
                <a:ea typeface="メイリオ" panose="020B0604030504040204" pitchFamily="50" charset="-128"/>
              </a:rPr>
              <a:t>家族</a:t>
            </a:r>
            <a:r>
              <a:rPr lang="ja-JP" altLang="en-US" sz="1000" b="1" dirty="0">
                <a:latin typeface="メイリオ" panose="020B0604030504040204" pitchFamily="50" charset="-128"/>
                <a:ea typeface="メイリオ" panose="020B0604030504040204" pitchFamily="50" charset="-128"/>
              </a:rPr>
              <a:t>等がギャンブル問題から受けた</a:t>
            </a:r>
            <a:r>
              <a:rPr lang="ja-JP" altLang="en-US" sz="1000" b="1" dirty="0" smtClean="0">
                <a:latin typeface="メイリオ" panose="020B0604030504040204" pitchFamily="50" charset="-128"/>
                <a:ea typeface="メイリオ" panose="020B0604030504040204" pitchFamily="50" charset="-128"/>
              </a:rPr>
              <a:t>影響</a:t>
            </a:r>
            <a:r>
              <a:rPr lang="en-US" altLang="ja-JP" sz="1000" b="1" dirty="0" smtClean="0">
                <a:latin typeface="メイリオ" panose="020B0604030504040204" pitchFamily="50" charset="-128"/>
                <a:ea typeface="メイリオ" panose="020B0604030504040204" pitchFamily="50" charset="-128"/>
              </a:rPr>
              <a:t>【</a:t>
            </a:r>
            <a:r>
              <a:rPr lang="ja-JP" altLang="en-US" sz="1000" b="1" dirty="0" smtClean="0">
                <a:latin typeface="メイリオ" panose="020B0604030504040204" pitchFamily="50" charset="-128"/>
                <a:ea typeface="メイリオ" panose="020B0604030504040204" pitchFamily="50" charset="-128"/>
              </a:rPr>
              <a:t>図３</a:t>
            </a:r>
            <a:r>
              <a:rPr lang="en-US" altLang="ja-JP" sz="1000" b="1" dirty="0" smtClean="0">
                <a:latin typeface="メイリオ" panose="020B0604030504040204" pitchFamily="50" charset="-128"/>
                <a:ea typeface="メイリオ" panose="020B0604030504040204" pitchFamily="50" charset="-128"/>
              </a:rPr>
              <a:t>】</a:t>
            </a:r>
            <a:endParaRPr lang="ja-JP" altLang="en-US" sz="1000" b="1" dirty="0">
              <a:latin typeface="メイリオ" panose="020B0604030504040204" pitchFamily="50" charset="-128"/>
              <a:ea typeface="メイリオ" panose="020B0604030504040204" pitchFamily="50" charset="-128"/>
            </a:endParaRPr>
          </a:p>
        </p:txBody>
      </p:sp>
      <p:sp>
        <p:nvSpPr>
          <p:cNvPr id="112" name="正方形/長方形 111"/>
          <p:cNvSpPr/>
          <p:nvPr/>
        </p:nvSpPr>
        <p:spPr>
          <a:xfrm>
            <a:off x="2368352" y="7762751"/>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smtClean="0">
                <a:solidFill>
                  <a:schemeClr val="tx1">
                    <a:lumMod val="95000"/>
                    <a:lumOff val="5000"/>
                  </a:schemeClr>
                </a:solidFill>
                <a:latin typeface="メイリオ" panose="020B0604030504040204" pitchFamily="50" charset="-128"/>
                <a:ea typeface="メイリオ" panose="020B0604030504040204" pitchFamily="50" charset="-128"/>
              </a:rPr>
              <a:t>図５</a:t>
            </a:r>
            <a:endPar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117" name="正方形/長方形 116"/>
          <p:cNvSpPr/>
          <p:nvPr/>
        </p:nvSpPr>
        <p:spPr>
          <a:xfrm>
            <a:off x="136104" y="6798098"/>
            <a:ext cx="3672408" cy="21602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smtClean="0">
                <a:latin typeface="メイリオ" panose="020B0604030504040204" pitchFamily="50" charset="-128"/>
                <a:ea typeface="メイリオ" panose="020B0604030504040204" pitchFamily="50" charset="-128"/>
              </a:rPr>
              <a:t>「精神科</a:t>
            </a:r>
            <a:r>
              <a:rPr lang="ja-JP" altLang="en-US" sz="1000" dirty="0">
                <a:latin typeface="メイリオ" panose="020B0604030504040204" pitchFamily="50" charset="-128"/>
                <a:ea typeface="メイリオ" panose="020B0604030504040204" pitchFamily="50" charset="-128"/>
              </a:rPr>
              <a:t>の受診・治療・病気に関するもの</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46</a:t>
            </a:r>
            <a:r>
              <a:rPr lang="ja-JP" altLang="en-US" sz="1000" dirty="0" smtClean="0">
                <a:latin typeface="メイリオ" panose="020B0604030504040204" pitchFamily="50" charset="-128"/>
                <a:ea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endParaRPr>
          </a:p>
        </p:txBody>
      </p:sp>
      <p:pic>
        <p:nvPicPr>
          <p:cNvPr id="9" name="図 8"/>
          <p:cNvPicPr>
            <a:picLocks noChangeAspect="1"/>
          </p:cNvPicPr>
          <p:nvPr/>
        </p:nvPicPr>
        <p:blipFill>
          <a:blip r:embed="rId5"/>
          <a:stretch>
            <a:fillRect/>
          </a:stretch>
        </p:blipFill>
        <p:spPr>
          <a:xfrm>
            <a:off x="2224336" y="7896944"/>
            <a:ext cx="2232249" cy="1539574"/>
          </a:xfrm>
          <a:prstGeom prst="rect">
            <a:avLst/>
          </a:prstGeom>
        </p:spPr>
      </p:pic>
      <p:sp>
        <p:nvSpPr>
          <p:cNvPr id="119" name="対角する 2 つの角を切り取った四角形 118"/>
          <p:cNvSpPr/>
          <p:nvPr/>
        </p:nvSpPr>
        <p:spPr>
          <a:xfrm>
            <a:off x="177310" y="7079684"/>
            <a:ext cx="3744417" cy="245750"/>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mj-ea"/>
              <a:buAutoNum type="circleNumDbPlain" startAt="7"/>
            </a:pPr>
            <a:r>
              <a:rPr lang="en-US" altLang="ja-JP" sz="1000" b="1" dirty="0" smtClean="0">
                <a:latin typeface="メイリオ" panose="020B0604030504040204" pitchFamily="50" charset="-128"/>
                <a:ea typeface="メイリオ" panose="020B0604030504040204" pitchFamily="50" charset="-128"/>
              </a:rPr>
              <a:t>OAC</a:t>
            </a:r>
            <a:r>
              <a:rPr lang="ja-JP" altLang="en-US" sz="1000" b="1" dirty="0">
                <a:latin typeface="メイリオ" panose="020B0604030504040204" pitchFamily="50" charset="-128"/>
                <a:ea typeface="メイリオ" panose="020B0604030504040204" pitchFamily="50" charset="-128"/>
              </a:rPr>
              <a:t>加盟機関・団体への補助</a:t>
            </a:r>
            <a:r>
              <a:rPr lang="ja-JP" altLang="en-US" sz="1000" b="1" dirty="0" smtClean="0">
                <a:latin typeface="メイリオ" panose="020B0604030504040204" pitchFamily="50" charset="-128"/>
                <a:ea typeface="メイリオ" panose="020B0604030504040204" pitchFamily="50" charset="-128"/>
              </a:rPr>
              <a:t>実績</a:t>
            </a:r>
            <a:r>
              <a:rPr lang="en-US" altLang="ja-JP" sz="1000" b="1" dirty="0" smtClean="0">
                <a:latin typeface="メイリオ" panose="020B0604030504040204" pitchFamily="50" charset="-128"/>
                <a:ea typeface="メイリオ" panose="020B0604030504040204" pitchFamily="50" charset="-128"/>
              </a:rPr>
              <a:t>【</a:t>
            </a:r>
            <a:r>
              <a:rPr lang="ja-JP" altLang="en-US" sz="1000" b="1" dirty="0" smtClean="0">
                <a:latin typeface="メイリオ" panose="020B0604030504040204" pitchFamily="50" charset="-128"/>
                <a:ea typeface="メイリオ" panose="020B0604030504040204" pitchFamily="50" charset="-128"/>
              </a:rPr>
              <a:t>図６</a:t>
            </a:r>
            <a:r>
              <a:rPr lang="en-US" altLang="ja-JP" sz="1000" b="1" dirty="0" smtClean="0">
                <a:latin typeface="メイリオ" panose="020B0604030504040204" pitchFamily="50" charset="-128"/>
                <a:ea typeface="メイリオ" panose="020B0604030504040204" pitchFamily="50" charset="-128"/>
              </a:rPr>
              <a:t>】</a:t>
            </a:r>
            <a:endParaRPr lang="ja-JP" altLang="en-US" sz="1000" b="1" dirty="0">
              <a:latin typeface="メイリオ" panose="020B0604030504040204" pitchFamily="50" charset="-128"/>
              <a:ea typeface="メイリオ" panose="020B0604030504040204" pitchFamily="50" charset="-128"/>
            </a:endParaRPr>
          </a:p>
        </p:txBody>
      </p:sp>
      <p:sp>
        <p:nvSpPr>
          <p:cNvPr id="120" name="正方形/長方形 119"/>
          <p:cNvSpPr/>
          <p:nvPr/>
        </p:nvSpPr>
        <p:spPr>
          <a:xfrm>
            <a:off x="208112" y="7333456"/>
            <a:ext cx="3672408" cy="43204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indent="-85725">
              <a:buFont typeface="メイリオ" panose="020B0604030504040204" pitchFamily="50" charset="-128"/>
              <a:buChar char="○"/>
            </a:pPr>
            <a:r>
              <a:rPr lang="ja-JP" altLang="en-US" sz="1000" b="1" u="sng" dirty="0">
                <a:latin typeface="メイリオ" panose="020B0604030504040204" pitchFamily="50" charset="-128"/>
                <a:ea typeface="メイリオ" panose="020B0604030504040204" pitchFamily="50" charset="-128"/>
              </a:rPr>
              <a:t>早期介入・</a:t>
            </a:r>
            <a:r>
              <a:rPr lang="ja-JP" altLang="en-US" sz="1000" b="1" u="sng" dirty="0" smtClean="0">
                <a:latin typeface="メイリオ" panose="020B0604030504040204" pitchFamily="50" charset="-128"/>
                <a:ea typeface="メイリオ" panose="020B0604030504040204" pitchFamily="50" charset="-128"/>
              </a:rPr>
              <a:t>回復継続支援事業参画団体数</a:t>
            </a:r>
            <a:endParaRPr lang="en-US" altLang="ja-JP" sz="1000" dirty="0" smtClean="0">
              <a:latin typeface="メイリオ" panose="020B0604030504040204" pitchFamily="50" charset="-128"/>
              <a:ea typeface="メイリオ" panose="020B0604030504040204" pitchFamily="50" charset="-128"/>
            </a:endParaRPr>
          </a:p>
          <a:p>
            <a:pPr marL="171450" indent="-85725">
              <a:buFont typeface="Wingdings" panose="05000000000000000000" pitchFamily="2" charset="2"/>
              <a:buChar char="Ø"/>
            </a:pP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R1-R3</a:t>
            </a:r>
            <a:r>
              <a:rPr lang="ja-JP" altLang="en-US" sz="1000" dirty="0" smtClean="0">
                <a:latin typeface="メイリオ" panose="020B0604030504040204" pitchFamily="50" charset="-128"/>
                <a:ea typeface="メイリオ" panose="020B0604030504040204" pitchFamily="50" charset="-128"/>
              </a:rPr>
              <a:t>団体数」：４団体（横這い）</a:t>
            </a:r>
            <a:endParaRPr lang="en-US" altLang="ja-JP" sz="1000" dirty="0" smtClean="0">
              <a:latin typeface="メイリオ" panose="020B0604030504040204" pitchFamily="50" charset="-128"/>
              <a:ea typeface="メイリオ" panose="020B0604030504040204" pitchFamily="50" charset="-128"/>
            </a:endParaRPr>
          </a:p>
        </p:txBody>
      </p:sp>
      <p:pic>
        <p:nvPicPr>
          <p:cNvPr id="10" name="図 9"/>
          <p:cNvPicPr>
            <a:picLocks noChangeAspect="1"/>
          </p:cNvPicPr>
          <p:nvPr/>
        </p:nvPicPr>
        <p:blipFill>
          <a:blip r:embed="rId6"/>
          <a:stretch>
            <a:fillRect/>
          </a:stretch>
        </p:blipFill>
        <p:spPr>
          <a:xfrm>
            <a:off x="4312568" y="7991812"/>
            <a:ext cx="2352796" cy="1539662"/>
          </a:xfrm>
          <a:prstGeom prst="rect">
            <a:avLst/>
          </a:prstGeom>
        </p:spPr>
      </p:pic>
      <p:sp>
        <p:nvSpPr>
          <p:cNvPr id="121" name="正方形/長方形 120"/>
          <p:cNvSpPr/>
          <p:nvPr/>
        </p:nvSpPr>
        <p:spPr>
          <a:xfrm>
            <a:off x="117054" y="7762453"/>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smtClean="0">
                <a:solidFill>
                  <a:schemeClr val="tx1">
                    <a:lumMod val="95000"/>
                    <a:lumOff val="5000"/>
                  </a:schemeClr>
                </a:solidFill>
                <a:latin typeface="メイリオ" panose="020B0604030504040204" pitchFamily="50" charset="-128"/>
                <a:ea typeface="メイリオ" panose="020B0604030504040204" pitchFamily="50" charset="-128"/>
              </a:rPr>
              <a:t>図</a:t>
            </a:r>
            <a:r>
              <a:rPr lang="ja-JP" altLang="en-US" sz="800" b="1" dirty="0">
                <a:solidFill>
                  <a:schemeClr val="tx1">
                    <a:lumMod val="95000"/>
                    <a:lumOff val="5000"/>
                  </a:schemeClr>
                </a:solidFill>
                <a:latin typeface="メイリオ" panose="020B0604030504040204" pitchFamily="50" charset="-128"/>
                <a:ea typeface="メイリオ" panose="020B0604030504040204" pitchFamily="50" charset="-128"/>
              </a:rPr>
              <a:t>４</a:t>
            </a:r>
            <a:endPar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graphicFrame>
        <p:nvGraphicFramePr>
          <p:cNvPr id="54" name="表 53"/>
          <p:cNvGraphicFramePr>
            <a:graphicFrameLocks noGrp="1"/>
          </p:cNvGraphicFramePr>
          <p:nvPr>
            <p:extLst>
              <p:ext uri="{D42A27DB-BD31-4B8C-83A1-F6EECF244321}">
                <p14:modId xmlns:p14="http://schemas.microsoft.com/office/powerpoint/2010/main" val="318127286"/>
              </p:ext>
            </p:extLst>
          </p:nvPr>
        </p:nvGraphicFramePr>
        <p:xfrm>
          <a:off x="6683881" y="749866"/>
          <a:ext cx="6120000" cy="1008480"/>
        </p:xfrm>
        <a:graphic>
          <a:graphicData uri="http://schemas.openxmlformats.org/drawingml/2006/table">
            <a:tbl>
              <a:tblPr>
                <a:tableStyleId>{073A0DAA-6AF3-43AB-8588-CEC1D06C72B9}</a:tableStyleId>
              </a:tblPr>
              <a:tblGrid>
                <a:gridCol w="128873">
                  <a:extLst>
                    <a:ext uri="{9D8B030D-6E8A-4147-A177-3AD203B41FA5}">
                      <a16:colId xmlns:a16="http://schemas.microsoft.com/office/drawing/2014/main" val="2375738016"/>
                    </a:ext>
                  </a:extLst>
                </a:gridCol>
                <a:gridCol w="5991127">
                  <a:extLst>
                    <a:ext uri="{9D8B030D-6E8A-4147-A177-3AD203B41FA5}">
                      <a16:colId xmlns:a16="http://schemas.microsoft.com/office/drawing/2014/main" val="4208928748"/>
                    </a:ext>
                  </a:extLst>
                </a:gridCol>
              </a:tblGrid>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rgbClr val="558ED5"/>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lgn="l" defTabSz="1280146" rtl="0" eaLnBrk="1" latinLnBrk="0" hangingPunct="1">
                        <a:lnSpc>
                          <a:spcPts val="1200"/>
                        </a:lnSpc>
                        <a:buFont typeface="Wingdings" panose="05000000000000000000" pitchFamily="2" charset="2"/>
                        <a:buChar char="l"/>
                      </a:pPr>
                      <a:r>
                        <a:rPr kumimoji="1" lang="ja-JP" altLang="en-US" sz="1050" b="1" kern="1200" dirty="0" smtClean="0">
                          <a:solidFill>
                            <a:schemeClr val="bg1"/>
                          </a:solidFill>
                          <a:latin typeface="Meiryo UI" panose="020B0604030504040204" pitchFamily="50" charset="-128"/>
                          <a:ea typeface="Meiryo UI" panose="020B0604030504040204" pitchFamily="50" charset="-128"/>
                          <a:cs typeface="+mn-cs"/>
                        </a:rPr>
                        <a:t>計画の位置付け</a:t>
                      </a:r>
                      <a:endParaRPr kumimoji="1" lang="ja-JP" altLang="en-US" sz="1050" b="1" kern="1200" dirty="0">
                        <a:solidFill>
                          <a:schemeClr val="bg1"/>
                        </a:solidFill>
                        <a:latin typeface="Meiryo UI" panose="020B0604030504040204" pitchFamily="50" charset="-128"/>
                        <a:ea typeface="Meiryo UI" panose="020B0604030504040204" pitchFamily="50" charset="-128"/>
                        <a:cs typeface="+mn-cs"/>
                      </a:endParaRPr>
                    </a:p>
                  </a:txBody>
                  <a:tcPr>
                    <a:lnL w="12700" cap="flat" cmpd="sng" algn="ctr">
                      <a:solidFill>
                        <a:srgbClr val="558ED5"/>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558ED5"/>
                    </a:solidFill>
                  </a:tcPr>
                </a:tc>
                <a:extLst>
                  <a:ext uri="{0D108BD9-81ED-4DB2-BD59-A6C34878D82A}">
                    <a16:rowId xmlns:a16="http://schemas.microsoft.com/office/drawing/2014/main" val="1260485754"/>
                  </a:ext>
                </a:extLst>
              </a:tr>
              <a:tr h="252487">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80975" indent="-95250" algn="l" defTabSz="1280146" rtl="0" eaLnBrk="1" latinLnBrk="0" hangingPunct="1">
                        <a:lnSpc>
                          <a:spcPts val="1200"/>
                        </a:lnSpc>
                        <a:buFont typeface="Arial" panose="020B0604020202020204" pitchFamily="34" charset="0"/>
                        <a:buChar char="•"/>
                      </a:pP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基本法第</a:t>
                      </a:r>
                      <a:r>
                        <a:rPr kumimoji="1" lang="en-US" altLang="ja-JP" sz="1000" kern="1200" dirty="0" smtClean="0">
                          <a:solidFill>
                            <a:schemeClr val="dk1"/>
                          </a:solidFill>
                          <a:latin typeface="Meiryo UI" panose="020B0604030504040204" pitchFamily="50" charset="-128"/>
                          <a:ea typeface="Meiryo UI" panose="020B0604030504040204" pitchFamily="50" charset="-128"/>
                          <a:cs typeface="+mn-cs"/>
                        </a:rPr>
                        <a:t>13</a:t>
                      </a: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条第１項 及び基本条例第７条第１項に定める「ギャンブル等依存症対策推進計画」として策定。</a:t>
                      </a:r>
                    </a:p>
                  </a:txBody>
                  <a:tcPr marL="0" marR="0" marT="36000" marB="72000">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1891530302"/>
                  </a:ext>
                </a:extLst>
              </a:tr>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buFont typeface="Wingdings" panose="05000000000000000000" pitchFamily="2" charset="2"/>
                        <a:buChar char="l"/>
                      </a:pPr>
                      <a:r>
                        <a:rPr kumimoji="1" lang="en-US" altLang="ja-JP" sz="1000" b="1" dirty="0" smtClean="0">
                          <a:solidFill>
                            <a:schemeClr val="bg1"/>
                          </a:solidFill>
                          <a:latin typeface="Meiryo UI" panose="020B0604030504040204" pitchFamily="50" charset="-128"/>
                          <a:ea typeface="Meiryo UI" panose="020B0604030504040204" pitchFamily="50" charset="-128"/>
                        </a:rPr>
                        <a:t>2</a:t>
                      </a:r>
                      <a:r>
                        <a:rPr kumimoji="1" lang="ja-JP" altLang="en-US" sz="1000" b="1" dirty="0" smtClean="0">
                          <a:solidFill>
                            <a:schemeClr val="bg1"/>
                          </a:solidFill>
                          <a:latin typeface="Meiryo UI" panose="020B0604030504040204" pitchFamily="50" charset="-128"/>
                          <a:ea typeface="Meiryo UI" panose="020B0604030504040204" pitchFamily="50" charset="-128"/>
                        </a:rPr>
                        <a:t>期計画の期間</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2070405657"/>
                  </a:ext>
                </a:extLst>
              </a:tr>
              <a:tr h="252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bg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marL="180975" indent="-95250">
                        <a:lnSpc>
                          <a:spcPts val="1200"/>
                        </a:lnSpc>
                        <a:buFont typeface="Arial" panose="020B0604020202020204" pitchFamily="34" charset="0"/>
                        <a:buChar char="•"/>
                      </a:pPr>
                      <a:r>
                        <a:rPr kumimoji="1" lang="ja-JP" altLang="en-US" sz="1000" dirty="0" smtClean="0">
                          <a:latin typeface="Meiryo UI" panose="020B0604030504040204" pitchFamily="50" charset="-128"/>
                          <a:ea typeface="Meiryo UI" panose="020B0604030504040204" pitchFamily="50" charset="-128"/>
                        </a:rPr>
                        <a:t>令和５年度から令和７年度までの３年間</a:t>
                      </a:r>
                    </a:p>
                  </a:txBody>
                  <a:tcPr marL="0" marR="0" marT="36000" marB="72000">
                    <a:lnL w="12700" cap="flat" cmpd="sng" algn="ctr">
                      <a:solidFill>
                        <a:schemeClr val="bg1"/>
                      </a:solidFill>
                      <a:prstDash val="solid"/>
                      <a:round/>
                      <a:headEnd type="none" w="med" len="med"/>
                      <a:tailEnd type="none" w="med" len="med"/>
                    </a:lnL>
                    <a:noFill/>
                  </a:tcPr>
                </a:tc>
                <a:extLst>
                  <a:ext uri="{0D108BD9-81ED-4DB2-BD59-A6C34878D82A}">
                    <a16:rowId xmlns:a16="http://schemas.microsoft.com/office/drawing/2014/main" val="189515527"/>
                  </a:ext>
                </a:extLst>
              </a:tr>
            </a:tbl>
          </a:graphicData>
        </a:graphic>
      </p:graphicFrame>
      <p:sp>
        <p:nvSpPr>
          <p:cNvPr id="55" name="正方形/長方形 54"/>
          <p:cNvSpPr/>
          <p:nvPr/>
        </p:nvSpPr>
        <p:spPr>
          <a:xfrm>
            <a:off x="-18296" y="443166"/>
            <a:ext cx="44644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en-US" altLang="ja-JP"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1</a:t>
            </a:r>
            <a:r>
              <a:rPr lang="ja-JP" altLang="en-US" sz="1400" b="1" dirty="0" err="1"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基本的事項</a:t>
            </a:r>
          </a:p>
        </p:txBody>
      </p:sp>
      <p:sp>
        <p:nvSpPr>
          <p:cNvPr id="56" name="正方形/長方形 55"/>
          <p:cNvSpPr/>
          <p:nvPr/>
        </p:nvSpPr>
        <p:spPr>
          <a:xfrm flipV="1">
            <a:off x="19422" y="666433"/>
            <a:ext cx="12747888" cy="457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6832848" y="5808712"/>
            <a:ext cx="44644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endPar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59" name="正方形/長方形 58"/>
          <p:cNvSpPr/>
          <p:nvPr/>
        </p:nvSpPr>
        <p:spPr>
          <a:xfrm flipV="1">
            <a:off x="19422" y="1992288"/>
            <a:ext cx="12747888" cy="457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1144588" y="2784376"/>
            <a:ext cx="2016224" cy="14401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600" dirty="0" smtClean="0">
                <a:latin typeface="メイリオ" panose="020B0604030504040204" pitchFamily="50" charset="-128"/>
                <a:ea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rPr>
              <a:t>ロト</a:t>
            </a:r>
            <a:r>
              <a:rPr lang="ja-JP" altLang="en-US" sz="600" dirty="0" smtClean="0">
                <a:latin typeface="メイリオ" panose="020B0604030504040204" pitchFamily="50" charset="-128"/>
                <a:ea typeface="メイリオ" panose="020B0604030504040204" pitchFamily="50" charset="-128"/>
              </a:rPr>
              <a:t>・ナンバーズ等を含む</a:t>
            </a:r>
            <a:endParaRPr lang="ja-JP" altLang="en-US" sz="800" dirty="0">
              <a:latin typeface="メイリオ" panose="020B0604030504040204" pitchFamily="50" charset="-128"/>
              <a:ea typeface="メイリオ" panose="020B0604030504040204" pitchFamily="50" charset="-128"/>
            </a:endParaRPr>
          </a:p>
        </p:txBody>
      </p:sp>
      <p:sp>
        <p:nvSpPr>
          <p:cNvPr id="67" name="対角する 2 つの角を切り取った四角形 66"/>
          <p:cNvSpPr/>
          <p:nvPr/>
        </p:nvSpPr>
        <p:spPr>
          <a:xfrm>
            <a:off x="184195" y="6510066"/>
            <a:ext cx="3744417" cy="245750"/>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mj-ea"/>
              <a:buAutoNum type="circleNumDbPlain" startAt="6"/>
            </a:pPr>
            <a:r>
              <a:rPr lang="ja-JP" altLang="en-US" sz="1000" b="1" dirty="0" smtClean="0">
                <a:latin typeface="メイリオ" panose="020B0604030504040204" pitchFamily="50" charset="-128"/>
                <a:ea typeface="メイリオ" panose="020B0604030504040204" pitchFamily="50" charset="-128"/>
              </a:rPr>
              <a:t>専門</a:t>
            </a:r>
            <a:r>
              <a:rPr lang="ja-JP" altLang="en-US" sz="1000" b="1" dirty="0">
                <a:latin typeface="メイリオ" panose="020B0604030504040204" pitchFamily="50" charset="-128"/>
                <a:ea typeface="メイリオ" panose="020B0604030504040204" pitchFamily="50" charset="-128"/>
              </a:rPr>
              <a:t>相談における主訴の内容</a:t>
            </a:r>
            <a:r>
              <a:rPr lang="en-US" altLang="ja-JP" sz="1000" b="1"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図５</a:t>
            </a:r>
            <a:r>
              <a:rPr lang="en-US" altLang="ja-JP" sz="1000" b="1" dirty="0">
                <a:latin typeface="メイリオ" panose="020B0604030504040204" pitchFamily="50" charset="-128"/>
                <a:ea typeface="メイリオ" panose="020B0604030504040204" pitchFamily="50" charset="-128"/>
              </a:rPr>
              <a:t>】</a:t>
            </a:r>
          </a:p>
        </p:txBody>
      </p:sp>
      <p:sp>
        <p:nvSpPr>
          <p:cNvPr id="68" name="正方形/長方形 67"/>
          <p:cNvSpPr/>
          <p:nvPr/>
        </p:nvSpPr>
        <p:spPr>
          <a:xfrm>
            <a:off x="4456584" y="7752928"/>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smtClean="0">
                <a:solidFill>
                  <a:schemeClr val="tx1">
                    <a:lumMod val="95000"/>
                    <a:lumOff val="5000"/>
                  </a:schemeClr>
                </a:solidFill>
                <a:latin typeface="メイリオ" panose="020B0604030504040204" pitchFamily="50" charset="-128"/>
                <a:ea typeface="メイリオ" panose="020B0604030504040204" pitchFamily="50" charset="-128"/>
              </a:rPr>
              <a:t>図</a:t>
            </a:r>
            <a:r>
              <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rPr>
              <a:t>6</a:t>
            </a:r>
          </a:p>
        </p:txBody>
      </p:sp>
      <p:sp>
        <p:nvSpPr>
          <p:cNvPr id="61" name="正方形/長方形 60"/>
          <p:cNvSpPr/>
          <p:nvPr/>
        </p:nvSpPr>
        <p:spPr>
          <a:xfrm>
            <a:off x="6976864" y="2928392"/>
            <a:ext cx="5400600" cy="14401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800" dirty="0" smtClean="0">
                <a:latin typeface="メイリオ" panose="020B0604030504040204" pitchFamily="50" charset="-128"/>
                <a:ea typeface="メイリオ" panose="020B0604030504040204" pitchFamily="50" charset="-128"/>
              </a:rPr>
              <a:t>※SOGS</a:t>
            </a:r>
            <a:r>
              <a:rPr lang="ja-JP" altLang="en-US" sz="800" dirty="0">
                <a:latin typeface="メイリオ" panose="020B0604030504040204" pitchFamily="50" charset="-128"/>
                <a:ea typeface="メイリオ" panose="020B0604030504040204" pitchFamily="50" charset="-128"/>
              </a:rPr>
              <a:t>質問票を用いた得点が５点以上の回答者をいう。</a:t>
            </a:r>
          </a:p>
        </p:txBody>
      </p:sp>
      <p:pic>
        <p:nvPicPr>
          <p:cNvPr id="11" name="図 10"/>
          <p:cNvPicPr>
            <a:picLocks noChangeAspect="1"/>
          </p:cNvPicPr>
          <p:nvPr/>
        </p:nvPicPr>
        <p:blipFill>
          <a:blip r:embed="rId7"/>
          <a:stretch>
            <a:fillRect/>
          </a:stretch>
        </p:blipFill>
        <p:spPr>
          <a:xfrm>
            <a:off x="7028300" y="5867401"/>
            <a:ext cx="5434725" cy="3616370"/>
          </a:xfrm>
          <a:prstGeom prst="rect">
            <a:avLst/>
          </a:prstGeom>
        </p:spPr>
      </p:pic>
      <p:sp>
        <p:nvSpPr>
          <p:cNvPr id="63" name="正方形/長方形 62"/>
          <p:cNvSpPr/>
          <p:nvPr/>
        </p:nvSpPr>
        <p:spPr>
          <a:xfrm>
            <a:off x="-18296" y="1776264"/>
            <a:ext cx="44644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en-US" altLang="ja-JP"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2.</a:t>
            </a:r>
            <a:r>
              <a:rPr lang="ja-JP" altLang="en-US"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現状と課題</a:t>
            </a:r>
            <a:endParaRPr lang="en-US" altLang="ja-JP"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51" name="テキスト ボックス 1"/>
          <p:cNvSpPr txBox="1"/>
          <p:nvPr/>
        </p:nvSpPr>
        <p:spPr>
          <a:xfrm>
            <a:off x="11790045" y="60"/>
            <a:ext cx="1011555" cy="360040"/>
          </a:xfrm>
          <a:prstGeom prst="rect">
            <a:avLst/>
          </a:prstGeom>
          <a:solidFill>
            <a:schemeClr val="bg1"/>
          </a:solidFill>
          <a:ln w="19050">
            <a:solidFill>
              <a:schemeClr val="tx1"/>
            </a:solidFill>
          </a:ln>
        </p:spPr>
        <p:txBody>
          <a:bodyPr wrap="square" lIns="720" tIns="720" rIns="720" bIns="720" rtlCol="0" anchor="ctr">
            <a:noAutofit/>
          </a:bodyPr>
          <a:lstStyle/>
          <a:p>
            <a:pPr algn="ctr">
              <a:lnSpc>
                <a:spcPts val="2000"/>
              </a:lnSpc>
              <a:spcAft>
                <a:spcPts val="0"/>
              </a:spcAft>
            </a:pPr>
            <a:r>
              <a:rPr lang="ja-JP" sz="1600" b="1" kern="1200" dirty="0">
                <a:solidFill>
                  <a:srgbClr val="000000"/>
                </a:solidFill>
                <a:effectLst/>
                <a:latin typeface="Arial" panose="020B0604020202020204" pitchFamily="34" charset="0"/>
                <a:ea typeface="メイリオ" panose="020B0604030504040204" pitchFamily="50" charset="-128"/>
                <a:cs typeface="Times New Roman" panose="02020603050405020304" pitchFamily="18" charset="0"/>
              </a:rPr>
              <a:t>資料</a:t>
            </a:r>
            <a:r>
              <a:rPr lang="en-US" sz="1600" b="1" kern="1200" dirty="0" smtClean="0">
                <a:solidFill>
                  <a:srgbClr val="000000"/>
                </a:solidFill>
                <a:effectLst/>
                <a:latin typeface="Arial" panose="020B0604020202020204" pitchFamily="34" charset="0"/>
                <a:ea typeface="メイリオ" panose="020B0604030504040204" pitchFamily="50" charset="-128"/>
                <a:cs typeface="Times New Roman" panose="02020603050405020304" pitchFamily="18" charset="0"/>
              </a:rPr>
              <a:t>2-</a:t>
            </a:r>
            <a:r>
              <a:rPr lang="en-US" altLang="ja-JP" sz="1600" b="1" kern="1200" dirty="0" smtClean="0">
                <a:solidFill>
                  <a:srgbClr val="000000"/>
                </a:solidFill>
                <a:effectLst/>
                <a:latin typeface="Arial" panose="020B0604020202020204" pitchFamily="34" charset="0"/>
                <a:ea typeface="メイリオ" panose="020B0604030504040204" pitchFamily="50" charset="-128"/>
                <a:cs typeface="Times New Roman" panose="02020603050405020304" pitchFamily="18" charset="0"/>
              </a:rPr>
              <a:t>1</a:t>
            </a:r>
            <a:endParaRPr lang="ja-JP" sz="1100" dirty="0">
              <a:effectLst/>
              <a:latin typeface="Arial" panose="020B0604020202020204" pitchFamily="34" charset="0"/>
              <a:ea typeface="メイリオ" panose="020B0604030504040204" pitchFamily="50" charset="-128"/>
              <a:cs typeface="ＭＳ Ｐゴシック" panose="020B0600070205080204" pitchFamily="50" charset="-128"/>
            </a:endParaRPr>
          </a:p>
        </p:txBody>
      </p:sp>
      <p:sp>
        <p:nvSpPr>
          <p:cNvPr id="69" name="正方形/長方形 68"/>
          <p:cNvSpPr/>
          <p:nvPr/>
        </p:nvSpPr>
        <p:spPr>
          <a:xfrm>
            <a:off x="83563" y="3815348"/>
            <a:ext cx="2267644" cy="24573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20</a:t>
            </a:r>
            <a:r>
              <a:rPr lang="ja-JP" altLang="en-US" sz="1000" dirty="0" smtClean="0">
                <a:latin typeface="メイリオ" panose="020B0604030504040204" pitchFamily="50" charset="-128"/>
                <a:ea typeface="メイリオ" panose="020B0604030504040204" pitchFamily="50" charset="-128"/>
              </a:rPr>
              <a:t>歳代」：</a:t>
            </a:r>
            <a:r>
              <a:rPr lang="en-US" altLang="ja-JP" sz="1000" dirty="0" smtClean="0">
                <a:latin typeface="メイリオ" panose="020B0604030504040204" pitchFamily="50" charset="-128"/>
                <a:ea typeface="メイリオ" panose="020B0604030504040204" pitchFamily="50" charset="-128"/>
              </a:rPr>
              <a:t>56.1%</a:t>
            </a:r>
          </a:p>
        </p:txBody>
      </p:sp>
      <p:pic>
        <p:nvPicPr>
          <p:cNvPr id="3" name="図 2"/>
          <p:cNvPicPr>
            <a:picLocks noChangeAspect="1"/>
          </p:cNvPicPr>
          <p:nvPr/>
        </p:nvPicPr>
        <p:blipFill>
          <a:blip r:embed="rId8"/>
          <a:stretch>
            <a:fillRect/>
          </a:stretch>
        </p:blipFill>
        <p:spPr>
          <a:xfrm>
            <a:off x="4240560" y="2568352"/>
            <a:ext cx="2377155" cy="1584176"/>
          </a:xfrm>
          <a:prstGeom prst="rect">
            <a:avLst/>
          </a:prstGeom>
        </p:spPr>
      </p:pic>
    </p:spTree>
    <p:extLst>
      <p:ext uri="{BB962C8B-B14F-4D97-AF65-F5344CB8AC3E}">
        <p14:creationId xmlns:p14="http://schemas.microsoft.com/office/powerpoint/2010/main" val="3416271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258" y="0"/>
            <a:ext cx="5889625"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3</a:t>
            </a:r>
            <a:r>
              <a:rPr lang="ja-JP" altLang="en-US" sz="1400" b="1" dirty="0" err="1"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基本的</a:t>
            </a:r>
            <a:r>
              <a:rPr lang="ja-JP" altLang="en-US"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な考え方と具体的な取組み</a:t>
            </a:r>
            <a:endParaRPr lang="en-US" altLang="ja-JP"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6" name="正方形/長方形 5"/>
          <p:cNvSpPr/>
          <p:nvPr/>
        </p:nvSpPr>
        <p:spPr>
          <a:xfrm>
            <a:off x="10432092" y="11430"/>
            <a:ext cx="2376264" cy="261610"/>
          </a:xfrm>
          <a:prstGeom prst="rect">
            <a:avLst/>
          </a:prstGeom>
        </p:spPr>
        <p:txBody>
          <a:bodyPr wrap="square">
            <a:spAutoFit/>
          </a:bodyPr>
          <a:lstStyle/>
          <a:p>
            <a:pPr algn="r"/>
            <a:r>
              <a:rPr lang="en-US" altLang="ja-JP" sz="1100" b="1" dirty="0">
                <a:latin typeface="メイリオ" panose="020B0604030504040204" pitchFamily="50" charset="-128"/>
                <a:ea typeface="メイリオ" panose="020B0604030504040204" pitchFamily="50" charset="-128"/>
              </a:rPr>
              <a:t>2/2</a:t>
            </a:r>
            <a:endParaRPr lang="ja-JP" altLang="en-US" sz="1100" b="1" dirty="0">
              <a:latin typeface="メイリオ" panose="020B0604030504040204" pitchFamily="50" charset="-128"/>
              <a:ea typeface="メイリオ" panose="020B0604030504040204" pitchFamily="50" charset="-128"/>
            </a:endParaRPr>
          </a:p>
        </p:txBody>
      </p:sp>
      <p:graphicFrame>
        <p:nvGraphicFramePr>
          <p:cNvPr id="64" name="表 63"/>
          <p:cNvGraphicFramePr>
            <a:graphicFrameLocks noGrp="1"/>
          </p:cNvGraphicFramePr>
          <p:nvPr>
            <p:extLst>
              <p:ext uri="{D42A27DB-BD31-4B8C-83A1-F6EECF244321}">
                <p14:modId xmlns:p14="http://schemas.microsoft.com/office/powerpoint/2010/main" val="4037797716"/>
              </p:ext>
            </p:extLst>
          </p:nvPr>
        </p:nvGraphicFramePr>
        <p:xfrm>
          <a:off x="2679" y="308660"/>
          <a:ext cx="6904856" cy="855840"/>
        </p:xfrm>
        <a:graphic>
          <a:graphicData uri="http://schemas.openxmlformats.org/drawingml/2006/table">
            <a:tbl>
              <a:tblPr>
                <a:tableStyleId>{073A0DAA-6AF3-43AB-8588-CEC1D06C72B9}</a:tableStyleId>
              </a:tblPr>
              <a:tblGrid>
                <a:gridCol w="95468">
                  <a:extLst>
                    <a:ext uri="{9D8B030D-6E8A-4147-A177-3AD203B41FA5}">
                      <a16:colId xmlns:a16="http://schemas.microsoft.com/office/drawing/2014/main" val="2375738016"/>
                    </a:ext>
                  </a:extLst>
                </a:gridCol>
                <a:gridCol w="6809388">
                  <a:extLst>
                    <a:ext uri="{9D8B030D-6E8A-4147-A177-3AD203B41FA5}">
                      <a16:colId xmlns:a16="http://schemas.microsoft.com/office/drawing/2014/main" val="4208928748"/>
                    </a:ext>
                  </a:extLst>
                </a:gridCol>
              </a:tblGrid>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buFont typeface="Wingdings" panose="05000000000000000000" pitchFamily="2" charset="2"/>
                        <a:buChar char="l"/>
                      </a:pPr>
                      <a:r>
                        <a:rPr kumimoji="1" lang="ja-JP" altLang="en-US" sz="1000" b="1" dirty="0" smtClean="0">
                          <a:solidFill>
                            <a:schemeClr val="bg1"/>
                          </a:solidFill>
                          <a:latin typeface="Meiryo UI" panose="020B0604030504040204" pitchFamily="50" charset="-128"/>
                          <a:ea typeface="Meiryo UI" panose="020B0604030504040204" pitchFamily="50" charset="-128"/>
                        </a:rPr>
                        <a:t>基本的な考え方</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612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182563" lvl="1" indent="-96838">
                        <a:lnSpc>
                          <a:spcPts val="1600"/>
                        </a:lnSpc>
                        <a:buFont typeface="Wingdings" panose="05000000000000000000" pitchFamily="2" charset="2"/>
                        <a:buChar char="Ø"/>
                      </a:pPr>
                      <a:r>
                        <a:rPr kumimoji="1" lang="ja-JP" altLang="en-US" sz="1000" b="0" dirty="0" smtClean="0">
                          <a:latin typeface="Meiryo UI" panose="020B0604030504040204" pitchFamily="50" charset="-128"/>
                          <a:ea typeface="Meiryo UI" panose="020B0604030504040204" pitchFamily="50" charset="-128"/>
                        </a:rPr>
                        <a:t>基本理念や現状と課題等を踏まえ、第１期計画での５つの基本方針に、調査・分析の推進と人材の養成を加えた７つの基本方針に沿って、９つの重点施策を展開し、ギャンブル等依存症対策の更なる強化を図る。</a:t>
                      </a:r>
                    </a:p>
                  </a:txBody>
                  <a:tcPr marL="0" marR="0" marT="0" marB="0" anchor="ctr">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05717086"/>
                  </a:ext>
                </a:extLst>
              </a:tr>
            </a:tbl>
          </a:graphicData>
        </a:graphic>
      </p:graphicFrame>
      <p:sp>
        <p:nvSpPr>
          <p:cNvPr id="260" name="正方形/長方形 259"/>
          <p:cNvSpPr/>
          <p:nvPr/>
        </p:nvSpPr>
        <p:spPr>
          <a:xfrm>
            <a:off x="46946" y="1419853"/>
            <a:ext cx="576000" cy="180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ja-JP" altLang="en-US" sz="900" b="1" dirty="0" smtClean="0">
                <a:latin typeface="メイリオ" panose="020B0604030504040204" pitchFamily="50" charset="-128"/>
                <a:ea typeface="メイリオ" panose="020B0604030504040204" pitchFamily="50" charset="-128"/>
              </a:rPr>
              <a:t>基本理念</a:t>
            </a:r>
            <a:endParaRPr kumimoji="1" lang="ja-JP" altLang="en-US" sz="900" b="1" dirty="0">
              <a:latin typeface="メイリオ" panose="020B0604030504040204" pitchFamily="50" charset="-128"/>
              <a:ea typeface="メイリオ" panose="020B0604030504040204" pitchFamily="50" charset="-128"/>
            </a:endParaRPr>
          </a:p>
        </p:txBody>
      </p:sp>
      <p:sp>
        <p:nvSpPr>
          <p:cNvPr id="262" name="正方形/長方形 261"/>
          <p:cNvSpPr/>
          <p:nvPr/>
        </p:nvSpPr>
        <p:spPr>
          <a:xfrm>
            <a:off x="1360240" y="1419853"/>
            <a:ext cx="1476000" cy="180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ja-JP" altLang="en-US" sz="900" b="1" dirty="0" smtClean="0">
                <a:latin typeface="メイリオ" panose="020B0604030504040204" pitchFamily="50" charset="-128"/>
                <a:ea typeface="メイリオ" panose="020B0604030504040204" pitchFamily="50" charset="-128"/>
              </a:rPr>
              <a:t>重点施策</a:t>
            </a:r>
            <a:endParaRPr kumimoji="1" lang="ja-JP" altLang="en-US" sz="900" b="1" dirty="0">
              <a:latin typeface="メイリオ" panose="020B0604030504040204" pitchFamily="50" charset="-128"/>
              <a:ea typeface="メイリオ" panose="020B0604030504040204" pitchFamily="50" charset="-128"/>
            </a:endParaRPr>
          </a:p>
        </p:txBody>
      </p:sp>
      <p:sp>
        <p:nvSpPr>
          <p:cNvPr id="263" name="正方形/長方形 262"/>
          <p:cNvSpPr/>
          <p:nvPr/>
        </p:nvSpPr>
        <p:spPr>
          <a:xfrm>
            <a:off x="2932494" y="1419853"/>
            <a:ext cx="4392000" cy="180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lnSpc>
                <a:spcPct val="150000"/>
              </a:lnSpc>
            </a:pPr>
            <a:r>
              <a:rPr kumimoji="1" lang="ja-JP" altLang="en-US" sz="900" b="1" dirty="0" smtClean="0">
                <a:solidFill>
                  <a:schemeClr val="bg1"/>
                </a:solidFill>
                <a:latin typeface="メイリオ" panose="020B0604030504040204" pitchFamily="50" charset="-128"/>
                <a:ea typeface="メイリオ" panose="020B0604030504040204" pitchFamily="50" charset="-128"/>
              </a:rPr>
              <a:t>取組</a:t>
            </a:r>
            <a:r>
              <a:rPr lang="ja-JP" altLang="en-US" sz="900" b="1" dirty="0">
                <a:solidFill>
                  <a:schemeClr val="bg1"/>
                </a:solidFill>
                <a:latin typeface="メイリオ" panose="020B0604030504040204" pitchFamily="50" charset="-128"/>
                <a:ea typeface="メイリオ" panose="020B0604030504040204" pitchFamily="50" charset="-128"/>
              </a:rPr>
              <a:t>み</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312" name="正方形/長方形 311"/>
          <p:cNvSpPr/>
          <p:nvPr/>
        </p:nvSpPr>
        <p:spPr>
          <a:xfrm>
            <a:off x="712224" y="1419853"/>
            <a:ext cx="504000" cy="180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ja-JP" altLang="en-US" sz="900" b="1" dirty="0">
                <a:latin typeface="メイリオ" panose="020B0604030504040204" pitchFamily="50" charset="-128"/>
                <a:ea typeface="メイリオ" panose="020B0604030504040204" pitchFamily="50" charset="-128"/>
              </a:rPr>
              <a:t>基本方針</a:t>
            </a:r>
          </a:p>
        </p:txBody>
      </p:sp>
      <p:sp>
        <p:nvSpPr>
          <p:cNvPr id="318" name="正方形/長方形 317"/>
          <p:cNvSpPr/>
          <p:nvPr/>
        </p:nvSpPr>
        <p:spPr>
          <a:xfrm>
            <a:off x="1360240" y="1801230"/>
            <a:ext cx="1476000" cy="504000"/>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smtClean="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重点❶</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p>
          <a:p>
            <a:pPr marL="92075"/>
            <a:r>
              <a:rPr lang="ja-JP" altLang="en-US" sz="800" b="1" dirty="0">
                <a:solidFill>
                  <a:schemeClr val="tx1"/>
                </a:solidFill>
                <a:latin typeface="メイリオ" panose="020B0604030504040204" pitchFamily="50" charset="-128"/>
                <a:ea typeface="メイリオ" panose="020B0604030504040204" pitchFamily="50" charset="-128"/>
              </a:rPr>
              <a:t>若年層</a:t>
            </a:r>
            <a:r>
              <a:rPr kumimoji="1" lang="ja-JP" altLang="en-US" sz="800" b="1" dirty="0">
                <a:solidFill>
                  <a:schemeClr val="tx1"/>
                </a:solidFill>
                <a:latin typeface="メイリオ" panose="020B0604030504040204" pitchFamily="50" charset="-128"/>
                <a:ea typeface="メイリオ" panose="020B0604030504040204" pitchFamily="50" charset="-128"/>
              </a:rPr>
              <a:t>を対象と</a:t>
            </a:r>
            <a:r>
              <a:rPr kumimoji="1" lang="ja-JP" altLang="en-US" sz="800" b="1" dirty="0" smtClean="0">
                <a:solidFill>
                  <a:schemeClr val="tx1"/>
                </a:solidFill>
                <a:latin typeface="メイリオ" panose="020B0604030504040204" pitchFamily="50" charset="-128"/>
                <a:ea typeface="メイリオ" panose="020B0604030504040204" pitchFamily="50" charset="-128"/>
              </a:rPr>
              <a:t>した</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smtClean="0">
                <a:solidFill>
                  <a:schemeClr val="tx1"/>
                </a:solidFill>
                <a:latin typeface="メイリオ" panose="020B0604030504040204" pitchFamily="50" charset="-128"/>
                <a:ea typeface="メイリオ" panose="020B0604030504040204" pitchFamily="50" charset="-128"/>
              </a:rPr>
              <a:t>予防啓発の</a:t>
            </a:r>
            <a:r>
              <a:rPr kumimoji="1" lang="ja-JP" altLang="en-US" sz="800" b="1" dirty="0">
                <a:solidFill>
                  <a:schemeClr val="tx1"/>
                </a:solidFill>
                <a:latin typeface="メイリオ" panose="020B0604030504040204" pitchFamily="50" charset="-128"/>
                <a:ea typeface="メイリオ" panose="020B0604030504040204" pitchFamily="50" charset="-128"/>
              </a:rPr>
              <a:t>強化</a:t>
            </a:r>
          </a:p>
        </p:txBody>
      </p:sp>
      <p:sp>
        <p:nvSpPr>
          <p:cNvPr id="319" name="正方形/長方形 318"/>
          <p:cNvSpPr/>
          <p:nvPr/>
        </p:nvSpPr>
        <p:spPr>
          <a:xfrm>
            <a:off x="1360240" y="2379581"/>
            <a:ext cx="1476000" cy="495042"/>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smtClean="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重点❷</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p>
          <a:p>
            <a:pPr marL="92075" indent="-6350"/>
            <a:r>
              <a:rPr lang="ja-JP" altLang="en-US" sz="800" b="1" dirty="0">
                <a:solidFill>
                  <a:schemeClr val="tx1"/>
                </a:solidFill>
                <a:latin typeface="メイリオ" panose="020B0604030504040204" pitchFamily="50" charset="-128"/>
                <a:ea typeface="メイリオ" panose="020B0604030504040204" pitchFamily="50" charset="-128"/>
              </a:rPr>
              <a:t>依存症に関する正しい</a:t>
            </a:r>
            <a:r>
              <a:rPr lang="ja-JP" altLang="en-US" sz="800" b="1" dirty="0" smtClean="0">
                <a:solidFill>
                  <a:schemeClr val="tx1"/>
                </a:solidFill>
                <a:latin typeface="メイリオ" panose="020B0604030504040204" pitchFamily="50" charset="-128"/>
                <a:ea typeface="メイリオ" panose="020B0604030504040204" pitchFamily="50" charset="-128"/>
              </a:rPr>
              <a:t>知識</a:t>
            </a:r>
            <a:r>
              <a:rPr lang="en-US" altLang="ja-JP" sz="800" b="1" dirty="0">
                <a:solidFill>
                  <a:schemeClr val="tx1"/>
                </a:solidFill>
                <a:latin typeface="メイリオ" panose="020B0604030504040204" pitchFamily="50" charset="-128"/>
                <a:ea typeface="メイリオ" panose="020B0604030504040204" pitchFamily="50" charset="-128"/>
              </a:rPr>
              <a:t/>
            </a:r>
            <a:br>
              <a:rPr lang="en-US" altLang="ja-JP" sz="800" b="1" dirty="0">
                <a:solidFill>
                  <a:schemeClr val="tx1"/>
                </a:solidFill>
                <a:latin typeface="メイリオ" panose="020B0604030504040204" pitchFamily="50" charset="-128"/>
                <a:ea typeface="メイリオ" panose="020B0604030504040204" pitchFamily="50" charset="-128"/>
              </a:rPr>
            </a:br>
            <a:r>
              <a:rPr lang="ja-JP" altLang="en-US" sz="800" b="1" dirty="0" smtClean="0">
                <a:solidFill>
                  <a:schemeClr val="tx1"/>
                </a:solidFill>
                <a:latin typeface="メイリオ" panose="020B0604030504040204" pitchFamily="50" charset="-128"/>
                <a:ea typeface="メイリオ" panose="020B0604030504040204" pitchFamily="50" charset="-128"/>
              </a:rPr>
              <a:t>の</a:t>
            </a:r>
            <a:r>
              <a:rPr lang="ja-JP" altLang="en-US" sz="800" b="1" dirty="0">
                <a:solidFill>
                  <a:schemeClr val="tx1"/>
                </a:solidFill>
                <a:latin typeface="メイリオ" panose="020B0604030504040204" pitchFamily="50" charset="-128"/>
                <a:ea typeface="メイリオ" panose="020B0604030504040204" pitchFamily="50" charset="-128"/>
              </a:rPr>
              <a:t>普及と理解の促進</a:t>
            </a:r>
          </a:p>
        </p:txBody>
      </p:sp>
      <p:sp>
        <p:nvSpPr>
          <p:cNvPr id="320" name="正方形/長方形 319"/>
          <p:cNvSpPr/>
          <p:nvPr/>
        </p:nvSpPr>
        <p:spPr>
          <a:xfrm>
            <a:off x="1360240" y="3167476"/>
            <a:ext cx="1476000" cy="540000"/>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重点❸</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85725" lvl="1"/>
            <a:r>
              <a:rPr kumimoji="1" lang="ja-JP" altLang="en-US" sz="800" b="1" dirty="0" smtClean="0">
                <a:solidFill>
                  <a:schemeClr val="tx1"/>
                </a:solidFill>
                <a:latin typeface="メイリオ" panose="020B0604030504040204" pitchFamily="50" charset="-128"/>
                <a:ea typeface="メイリオ" panose="020B0604030504040204" pitchFamily="50" charset="-128"/>
              </a:rPr>
              <a:t>依存症</a:t>
            </a:r>
            <a:r>
              <a:rPr kumimoji="1" lang="ja-JP" altLang="en-US" sz="800" b="1" dirty="0">
                <a:solidFill>
                  <a:schemeClr val="tx1"/>
                </a:solidFill>
                <a:latin typeface="メイリオ" panose="020B0604030504040204" pitchFamily="50" charset="-128"/>
                <a:ea typeface="メイリオ" panose="020B0604030504040204" pitchFamily="50" charset="-128"/>
              </a:rPr>
              <a:t>の本人</a:t>
            </a:r>
            <a:r>
              <a:rPr kumimoji="1" lang="ja-JP" altLang="en-US" sz="800" b="1" dirty="0" smtClean="0">
                <a:solidFill>
                  <a:schemeClr val="tx1"/>
                </a:solidFill>
                <a:latin typeface="メイリオ" panose="020B0604030504040204" pitchFamily="50" charset="-128"/>
                <a:ea typeface="メイリオ" panose="020B0604030504040204" pitchFamily="50" charset="-128"/>
              </a:rPr>
              <a:t>及びその家族等</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err="1" smtClean="0">
                <a:solidFill>
                  <a:schemeClr val="tx1"/>
                </a:solidFill>
                <a:latin typeface="メイリオ" panose="020B0604030504040204" pitchFamily="50" charset="-128"/>
                <a:ea typeface="メイリオ" panose="020B0604030504040204" pitchFamily="50" charset="-128"/>
              </a:rPr>
              <a:t>への</a:t>
            </a:r>
            <a:r>
              <a:rPr kumimoji="1" lang="ja-JP" altLang="en-US" sz="800" b="1" dirty="0" smtClean="0">
                <a:solidFill>
                  <a:schemeClr val="tx1"/>
                </a:solidFill>
                <a:latin typeface="メイリオ" panose="020B0604030504040204" pitchFamily="50" charset="-128"/>
                <a:ea typeface="メイリオ" panose="020B0604030504040204" pitchFamily="50" charset="-128"/>
              </a:rPr>
              <a:t>相談支援</a:t>
            </a:r>
            <a:r>
              <a:rPr kumimoji="1" lang="ja-JP" altLang="en-US" sz="800" b="1" dirty="0">
                <a:solidFill>
                  <a:schemeClr val="tx1"/>
                </a:solidFill>
                <a:latin typeface="メイリオ" panose="020B0604030504040204" pitchFamily="50" charset="-128"/>
                <a:ea typeface="メイリオ" panose="020B0604030504040204" pitchFamily="50" charset="-128"/>
              </a:rPr>
              <a:t>体制の充実</a:t>
            </a:r>
          </a:p>
        </p:txBody>
      </p:sp>
      <p:sp>
        <p:nvSpPr>
          <p:cNvPr id="321" name="正方形/長方形 320"/>
          <p:cNvSpPr/>
          <p:nvPr/>
        </p:nvSpPr>
        <p:spPr>
          <a:xfrm>
            <a:off x="1348810" y="4770698"/>
            <a:ext cx="1476000" cy="504000"/>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重点❺</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85725"/>
            <a:r>
              <a:rPr kumimoji="1" lang="ja-JP" altLang="en-US" sz="800" b="1" dirty="0" smtClean="0">
                <a:solidFill>
                  <a:schemeClr val="tx1"/>
                </a:solidFill>
                <a:latin typeface="メイリオ" panose="020B0604030504040204" pitchFamily="50" charset="-128"/>
                <a:ea typeface="メイリオ" panose="020B0604030504040204" pitchFamily="50" charset="-128"/>
              </a:rPr>
              <a:t>関係</a:t>
            </a:r>
            <a:r>
              <a:rPr kumimoji="1" lang="ja-JP" altLang="en-US" sz="800" b="1" dirty="0">
                <a:solidFill>
                  <a:schemeClr val="tx1"/>
                </a:solidFill>
                <a:latin typeface="メイリオ" panose="020B0604030504040204" pitchFamily="50" charset="-128"/>
                <a:ea typeface="メイリオ" panose="020B0604030504040204" pitchFamily="50" charset="-128"/>
              </a:rPr>
              <a:t>機関等との協働に</a:t>
            </a:r>
            <a:r>
              <a:rPr kumimoji="1" lang="ja-JP" altLang="en-US" sz="800" b="1" dirty="0" smtClean="0">
                <a:solidFill>
                  <a:schemeClr val="tx1"/>
                </a:solidFill>
                <a:latin typeface="メイリオ" panose="020B0604030504040204" pitchFamily="50" charset="-128"/>
                <a:ea typeface="メイリオ" panose="020B0604030504040204" pitchFamily="50" charset="-128"/>
              </a:rPr>
              <a:t>よる</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smtClean="0">
                <a:solidFill>
                  <a:schemeClr val="tx1"/>
                </a:solidFill>
                <a:latin typeface="メイリオ" panose="020B0604030504040204" pitchFamily="50" charset="-128"/>
                <a:ea typeface="メイリオ" panose="020B0604030504040204" pitchFamily="50" charset="-128"/>
              </a:rPr>
              <a:t>切れ目</a:t>
            </a:r>
            <a:r>
              <a:rPr kumimoji="1" lang="ja-JP" altLang="en-US" sz="800" b="1" dirty="0">
                <a:solidFill>
                  <a:schemeClr val="tx1"/>
                </a:solidFill>
                <a:latin typeface="メイリオ" panose="020B0604030504040204" pitchFamily="50" charset="-128"/>
                <a:ea typeface="メイリオ" panose="020B0604030504040204" pitchFamily="50" charset="-128"/>
              </a:rPr>
              <a:t>のない支援の推進</a:t>
            </a:r>
          </a:p>
        </p:txBody>
      </p:sp>
      <p:sp>
        <p:nvSpPr>
          <p:cNvPr id="322" name="正方形/長方形 321"/>
          <p:cNvSpPr/>
          <p:nvPr/>
        </p:nvSpPr>
        <p:spPr>
          <a:xfrm>
            <a:off x="1348810" y="5379529"/>
            <a:ext cx="1476000" cy="504000"/>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重点❻</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85725"/>
            <a:r>
              <a:rPr kumimoji="1" lang="ja-JP" altLang="en-US" sz="800" b="1" dirty="0" smtClean="0">
                <a:solidFill>
                  <a:schemeClr val="tx1"/>
                </a:solidFill>
                <a:latin typeface="メイリオ" panose="020B0604030504040204" pitchFamily="50" charset="-128"/>
                <a:ea typeface="メイリオ" panose="020B0604030504040204" pitchFamily="50" charset="-128"/>
              </a:rPr>
              <a:t>自助</a:t>
            </a:r>
            <a:r>
              <a:rPr kumimoji="1" lang="ja-JP" altLang="en-US" sz="800" b="1" dirty="0">
                <a:solidFill>
                  <a:schemeClr val="tx1"/>
                </a:solidFill>
                <a:latin typeface="メイリオ" panose="020B0604030504040204" pitchFamily="50" charset="-128"/>
                <a:ea typeface="メイリオ" panose="020B0604030504040204" pitchFamily="50" charset="-128"/>
              </a:rPr>
              <a:t>グループ・民間団体</a:t>
            </a:r>
            <a:r>
              <a:rPr kumimoji="1" lang="ja-JP" altLang="en-US" sz="800" b="1" dirty="0" smtClean="0">
                <a:solidFill>
                  <a:schemeClr val="tx1"/>
                </a:solidFill>
                <a:latin typeface="メイリオ" panose="020B0604030504040204" pitchFamily="50" charset="-128"/>
                <a:ea typeface="メイリオ" panose="020B0604030504040204" pitchFamily="50" charset="-128"/>
              </a:rPr>
              <a:t>等</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smtClean="0">
                <a:solidFill>
                  <a:schemeClr val="tx1"/>
                </a:solidFill>
                <a:latin typeface="メイリオ" panose="020B0604030504040204" pitchFamily="50" charset="-128"/>
                <a:ea typeface="メイリオ" panose="020B0604030504040204" pitchFamily="50" charset="-128"/>
              </a:rPr>
              <a:t>の活動の</a:t>
            </a:r>
            <a:r>
              <a:rPr kumimoji="1" lang="ja-JP" altLang="en-US" sz="800" b="1" dirty="0">
                <a:solidFill>
                  <a:schemeClr val="tx1"/>
                </a:solidFill>
                <a:latin typeface="メイリオ" panose="020B0604030504040204" pitchFamily="50" charset="-128"/>
                <a:ea typeface="メイリオ" panose="020B0604030504040204" pitchFamily="50" charset="-128"/>
              </a:rPr>
              <a:t>充実</a:t>
            </a:r>
          </a:p>
        </p:txBody>
      </p:sp>
      <p:sp>
        <p:nvSpPr>
          <p:cNvPr id="323" name="正方形/長方形 322"/>
          <p:cNvSpPr/>
          <p:nvPr/>
        </p:nvSpPr>
        <p:spPr>
          <a:xfrm>
            <a:off x="1360240" y="6195618"/>
            <a:ext cx="1476000" cy="540000"/>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重点❼</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85725"/>
            <a:r>
              <a:rPr kumimoji="1" lang="ja-JP" altLang="en-US" sz="800" b="1" dirty="0" smtClean="0">
                <a:solidFill>
                  <a:schemeClr val="tx1"/>
                </a:solidFill>
                <a:latin typeface="メイリオ" panose="020B0604030504040204" pitchFamily="50" charset="-128"/>
                <a:ea typeface="メイリオ" panose="020B0604030504040204" pitchFamily="50" charset="-128"/>
              </a:rPr>
              <a:t>予防</a:t>
            </a:r>
            <a:r>
              <a:rPr kumimoji="1" lang="ja-JP" altLang="en-US" sz="800" b="1" dirty="0">
                <a:solidFill>
                  <a:schemeClr val="tx1"/>
                </a:solidFill>
                <a:latin typeface="メイリオ" panose="020B0604030504040204" pitchFamily="50" charset="-128"/>
                <a:ea typeface="メイリオ" panose="020B0604030504040204" pitchFamily="50" charset="-128"/>
              </a:rPr>
              <a:t>から相談、治療</a:t>
            </a:r>
            <a:r>
              <a:rPr kumimoji="1" lang="ja-JP" altLang="en-US" sz="800" b="1" dirty="0" smtClean="0">
                <a:solidFill>
                  <a:schemeClr val="tx1"/>
                </a:solidFill>
                <a:latin typeface="メイリオ" panose="020B0604030504040204" pitchFamily="50" charset="-128"/>
                <a:ea typeface="メイリオ" panose="020B0604030504040204" pitchFamily="50" charset="-128"/>
              </a:rPr>
              <a:t>及び</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smtClean="0">
                <a:solidFill>
                  <a:schemeClr val="tx1"/>
                </a:solidFill>
                <a:latin typeface="メイリオ" panose="020B0604030504040204" pitchFamily="50" charset="-128"/>
                <a:ea typeface="メイリオ" panose="020B0604030504040204" pitchFamily="50" charset="-128"/>
              </a:rPr>
              <a:t>回復支援体制</a:t>
            </a:r>
            <a:r>
              <a:rPr kumimoji="1" lang="ja-JP" altLang="en-US" sz="800" b="1" dirty="0">
                <a:solidFill>
                  <a:schemeClr val="tx1"/>
                </a:solidFill>
                <a:latin typeface="メイリオ" panose="020B0604030504040204" pitchFamily="50" charset="-128"/>
                <a:ea typeface="メイリオ" panose="020B0604030504040204" pitchFamily="50" charset="-128"/>
              </a:rPr>
              <a:t>の推進</a:t>
            </a:r>
          </a:p>
        </p:txBody>
      </p:sp>
      <p:sp>
        <p:nvSpPr>
          <p:cNvPr id="324" name="正方形/長方形 323"/>
          <p:cNvSpPr/>
          <p:nvPr/>
        </p:nvSpPr>
        <p:spPr>
          <a:xfrm>
            <a:off x="1360240" y="7066570"/>
            <a:ext cx="1476000" cy="540000"/>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重点❽</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85725"/>
            <a:r>
              <a:rPr kumimoji="1" lang="ja-JP" altLang="en-US" sz="800" b="1" dirty="0" smtClean="0">
                <a:solidFill>
                  <a:schemeClr val="tx1"/>
                </a:solidFill>
                <a:latin typeface="メイリオ" panose="020B0604030504040204" pitchFamily="50" charset="-128"/>
                <a:ea typeface="メイリオ" panose="020B0604030504040204" pitchFamily="50" charset="-128"/>
              </a:rPr>
              <a:t>ギャンブル</a:t>
            </a:r>
            <a:r>
              <a:rPr kumimoji="1" lang="ja-JP" altLang="en-US" sz="800" b="1" dirty="0">
                <a:solidFill>
                  <a:schemeClr val="tx1"/>
                </a:solidFill>
                <a:latin typeface="メイリオ" panose="020B0604030504040204" pitchFamily="50" charset="-128"/>
                <a:ea typeface="メイリオ" panose="020B0604030504040204" pitchFamily="50" charset="-128"/>
              </a:rPr>
              <a:t>等依存症</a:t>
            </a:r>
            <a:r>
              <a:rPr kumimoji="1" lang="ja-JP" altLang="en-US" sz="800" b="1" dirty="0" smtClean="0">
                <a:solidFill>
                  <a:schemeClr val="tx1"/>
                </a:solidFill>
                <a:latin typeface="メイリオ" panose="020B0604030504040204" pitchFamily="50" charset="-128"/>
                <a:ea typeface="メイリオ" panose="020B0604030504040204" pitchFamily="50" charset="-128"/>
              </a:rPr>
              <a:t>に</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smtClean="0">
                <a:solidFill>
                  <a:schemeClr val="tx1"/>
                </a:solidFill>
                <a:latin typeface="メイリオ" panose="020B0604030504040204" pitchFamily="50" charset="-128"/>
                <a:ea typeface="メイリオ" panose="020B0604030504040204" pitchFamily="50" charset="-128"/>
              </a:rPr>
              <a:t>関する調査・分析の</a:t>
            </a:r>
            <a:r>
              <a:rPr kumimoji="1" lang="ja-JP" altLang="en-US" sz="800" b="1" dirty="0">
                <a:solidFill>
                  <a:schemeClr val="tx1"/>
                </a:solidFill>
                <a:latin typeface="メイリオ" panose="020B0604030504040204" pitchFamily="50" charset="-128"/>
                <a:ea typeface="メイリオ" panose="020B0604030504040204" pitchFamily="50" charset="-128"/>
              </a:rPr>
              <a:t>推進</a:t>
            </a:r>
          </a:p>
        </p:txBody>
      </p:sp>
      <p:sp>
        <p:nvSpPr>
          <p:cNvPr id="325" name="正方形/長方形 324"/>
          <p:cNvSpPr/>
          <p:nvPr/>
        </p:nvSpPr>
        <p:spPr>
          <a:xfrm>
            <a:off x="1360240" y="7897899"/>
            <a:ext cx="1476000" cy="540000"/>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重点❾</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85725"/>
            <a:r>
              <a:rPr kumimoji="1" lang="ja-JP" altLang="en-US" sz="800" b="1" dirty="0" smtClean="0">
                <a:solidFill>
                  <a:schemeClr val="tx1"/>
                </a:solidFill>
                <a:latin typeface="メイリオ" panose="020B0604030504040204" pitchFamily="50" charset="-128"/>
                <a:ea typeface="メイリオ" panose="020B0604030504040204" pitchFamily="50" charset="-128"/>
              </a:rPr>
              <a:t>相談支援等を担う</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smtClean="0">
                <a:solidFill>
                  <a:schemeClr val="tx1"/>
                </a:solidFill>
                <a:latin typeface="メイリオ" panose="020B0604030504040204" pitchFamily="50" charset="-128"/>
                <a:ea typeface="メイリオ" panose="020B0604030504040204" pitchFamily="50" charset="-128"/>
              </a:rPr>
              <a:t>人材</a:t>
            </a:r>
            <a:r>
              <a:rPr kumimoji="1" lang="ja-JP" altLang="en-US" sz="800" b="1" dirty="0">
                <a:solidFill>
                  <a:schemeClr val="tx1"/>
                </a:solidFill>
                <a:latin typeface="メイリオ" panose="020B0604030504040204" pitchFamily="50" charset="-128"/>
                <a:ea typeface="メイリオ" panose="020B0604030504040204" pitchFamily="50" charset="-128"/>
              </a:rPr>
              <a:t>の養成</a:t>
            </a:r>
          </a:p>
        </p:txBody>
      </p:sp>
      <p:sp>
        <p:nvSpPr>
          <p:cNvPr id="326" name="正方形/長方形 325"/>
          <p:cNvSpPr/>
          <p:nvPr/>
        </p:nvSpPr>
        <p:spPr>
          <a:xfrm>
            <a:off x="1360240" y="4000329"/>
            <a:ext cx="1476000" cy="540000"/>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重点❹</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85725" lvl="1"/>
            <a:r>
              <a:rPr kumimoji="1" lang="ja-JP" altLang="en-US" sz="800" b="1" dirty="0">
                <a:solidFill>
                  <a:schemeClr val="tx1"/>
                </a:solidFill>
                <a:latin typeface="メイリオ" panose="020B0604030504040204" pitchFamily="50" charset="-128"/>
                <a:ea typeface="メイリオ" panose="020B0604030504040204" pitchFamily="50" charset="-128"/>
              </a:rPr>
              <a:t>治療可能な医療機関の</a:t>
            </a:r>
            <a:r>
              <a:rPr kumimoji="1" lang="ja-JP" altLang="en-US" sz="800" b="1" dirty="0" smtClean="0">
                <a:solidFill>
                  <a:schemeClr val="tx1"/>
                </a:solidFill>
                <a:latin typeface="メイリオ" panose="020B0604030504040204" pitchFamily="50" charset="-128"/>
                <a:ea typeface="メイリオ" panose="020B0604030504040204" pitchFamily="50" charset="-128"/>
              </a:rPr>
              <a:t>拡充</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smtClean="0">
                <a:solidFill>
                  <a:schemeClr val="tx1"/>
                </a:solidFill>
                <a:latin typeface="メイリオ" panose="020B0604030504040204" pitchFamily="50" charset="-128"/>
                <a:ea typeface="メイリオ" panose="020B0604030504040204" pitchFamily="50" charset="-128"/>
              </a:rPr>
              <a:t>と治療</a:t>
            </a:r>
            <a:r>
              <a:rPr kumimoji="1" lang="ja-JP" altLang="en-US" sz="800" b="1" dirty="0">
                <a:solidFill>
                  <a:schemeClr val="tx1"/>
                </a:solidFill>
                <a:latin typeface="メイリオ" panose="020B0604030504040204" pitchFamily="50" charset="-128"/>
                <a:ea typeface="メイリオ" panose="020B0604030504040204" pitchFamily="50" charset="-128"/>
              </a:rPr>
              <a:t>体制の構築</a:t>
            </a:r>
          </a:p>
        </p:txBody>
      </p:sp>
      <p:grpSp>
        <p:nvGrpSpPr>
          <p:cNvPr id="110" name="グループ化 109"/>
          <p:cNvGrpSpPr/>
          <p:nvPr/>
        </p:nvGrpSpPr>
        <p:grpSpPr>
          <a:xfrm>
            <a:off x="727325" y="1761944"/>
            <a:ext cx="468000" cy="1133505"/>
            <a:chOff x="712168" y="1632248"/>
            <a:chExt cx="576064" cy="1224136"/>
          </a:xfrm>
        </p:grpSpPr>
        <p:sp>
          <p:nvSpPr>
            <p:cNvPr id="313" name="正方形/長方形 312"/>
            <p:cNvSpPr/>
            <p:nvPr/>
          </p:nvSpPr>
          <p:spPr>
            <a:xfrm>
              <a:off x="712168" y="1632248"/>
              <a:ext cx="576064" cy="1224136"/>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7200" tIns="7200" rIns="7200" bIns="14400" rtlCol="0" anchor="b"/>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rPr>
                <a:t>普及啓発の</a:t>
              </a:r>
              <a:endParaRPr kumimoji="1" lang="en-US" altLang="ja-JP" sz="900" b="1" dirty="0" smtClean="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rPr>
                <a:t>強化</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327" name="正方形/長方形 326"/>
            <p:cNvSpPr/>
            <p:nvPr/>
          </p:nvSpPr>
          <p:spPr>
            <a:xfrm>
              <a:off x="1072208" y="1704256"/>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smtClean="0">
                  <a:solidFill>
                    <a:schemeClr val="bg1"/>
                  </a:solidFill>
                  <a:latin typeface="メイリオ" panose="020B0604030504040204" pitchFamily="50" charset="-128"/>
                  <a:ea typeface="メイリオ" panose="020B0604030504040204" pitchFamily="50" charset="-128"/>
                </a:rPr>
                <a:t>Ⅰ</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35" name="グループ化 334"/>
          <p:cNvGrpSpPr/>
          <p:nvPr/>
        </p:nvGrpSpPr>
        <p:grpSpPr>
          <a:xfrm>
            <a:off x="727325" y="2929377"/>
            <a:ext cx="468000" cy="901814"/>
            <a:chOff x="712168" y="2866605"/>
            <a:chExt cx="576064" cy="966986"/>
          </a:xfrm>
        </p:grpSpPr>
        <p:sp>
          <p:nvSpPr>
            <p:cNvPr id="314" name="正方形/長方形 313"/>
            <p:cNvSpPr/>
            <p:nvPr/>
          </p:nvSpPr>
          <p:spPr>
            <a:xfrm>
              <a:off x="712168" y="2866605"/>
              <a:ext cx="576064" cy="966986"/>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7200" tIns="7200" rIns="7200" bIns="14400" rtlCol="0" anchor="b"/>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rPr>
                <a:t>　相談</a:t>
              </a:r>
              <a:r>
                <a:rPr kumimoji="1" lang="ja-JP" altLang="en-US" sz="900" b="1" dirty="0">
                  <a:solidFill>
                    <a:schemeClr val="bg1"/>
                  </a:solidFill>
                  <a:latin typeface="メイリオ" panose="020B0604030504040204" pitchFamily="50" charset="-128"/>
                  <a:ea typeface="メイリオ" panose="020B0604030504040204" pitchFamily="50" charset="-128"/>
                </a:rPr>
                <a:t>支援</a:t>
              </a:r>
              <a:r>
                <a:rPr kumimoji="1" lang="ja-JP" altLang="en-US" sz="900" b="1" dirty="0" smtClean="0">
                  <a:solidFill>
                    <a:schemeClr val="bg1"/>
                  </a:solidFill>
                  <a:latin typeface="メイリオ" panose="020B0604030504040204" pitchFamily="50" charset="-128"/>
                  <a:ea typeface="メイリオ" panose="020B0604030504040204" pitchFamily="50" charset="-128"/>
                </a:rPr>
                <a:t>体制</a:t>
              </a:r>
              <a:r>
                <a:rPr kumimoji="1" lang="en-US" altLang="ja-JP" sz="900" b="1" dirty="0" smtClean="0">
                  <a:solidFill>
                    <a:schemeClr val="bg1"/>
                  </a:solidFill>
                  <a:latin typeface="メイリオ" panose="020B0604030504040204" pitchFamily="50" charset="-128"/>
                  <a:ea typeface="メイリオ" panose="020B0604030504040204" pitchFamily="50" charset="-128"/>
                </a:rPr>
                <a:t/>
              </a:r>
              <a:br>
                <a:rPr kumimoji="1" lang="en-US" altLang="ja-JP" sz="900" b="1" dirty="0" smtClean="0">
                  <a:solidFill>
                    <a:schemeClr val="bg1"/>
                  </a:solidFill>
                  <a:latin typeface="メイリオ" panose="020B0604030504040204" pitchFamily="50" charset="-128"/>
                  <a:ea typeface="メイリオ" panose="020B0604030504040204" pitchFamily="50" charset="-128"/>
                </a:rPr>
              </a:br>
              <a:r>
                <a:rPr kumimoji="1" lang="ja-JP" altLang="en-US" sz="900" b="1" dirty="0" smtClean="0">
                  <a:solidFill>
                    <a:schemeClr val="bg1"/>
                  </a:solidFill>
                  <a:latin typeface="メイリオ" panose="020B0604030504040204" pitchFamily="50" charset="-128"/>
                  <a:ea typeface="メイリオ" panose="020B0604030504040204" pitchFamily="50" charset="-128"/>
                </a:rPr>
                <a:t>の強化</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328" name="正方形/長方形 327"/>
            <p:cNvSpPr/>
            <p:nvPr/>
          </p:nvSpPr>
          <p:spPr>
            <a:xfrm>
              <a:off x="1072208" y="2897487"/>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smtClean="0">
                  <a:solidFill>
                    <a:schemeClr val="bg1"/>
                  </a:solidFill>
                  <a:latin typeface="メイリオ" panose="020B0604030504040204" pitchFamily="50" charset="-128"/>
                  <a:ea typeface="メイリオ" panose="020B0604030504040204" pitchFamily="50" charset="-128"/>
                </a:rPr>
                <a:t>Ⅱ</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36" name="グループ化 335"/>
          <p:cNvGrpSpPr/>
          <p:nvPr/>
        </p:nvGrpSpPr>
        <p:grpSpPr>
          <a:xfrm>
            <a:off x="727325" y="3870834"/>
            <a:ext cx="468000" cy="836672"/>
            <a:chOff x="712168" y="3967923"/>
            <a:chExt cx="576064" cy="936104"/>
          </a:xfrm>
        </p:grpSpPr>
        <p:sp>
          <p:nvSpPr>
            <p:cNvPr id="315" name="正方形/長方形 314"/>
            <p:cNvSpPr/>
            <p:nvPr/>
          </p:nvSpPr>
          <p:spPr>
            <a:xfrm>
              <a:off x="712168" y="3967923"/>
              <a:ext cx="576064" cy="936104"/>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7200" tIns="7200" rIns="7200" bIns="14400" rtlCol="0" anchor="b"/>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rPr>
                <a:t> 治療体制の</a:t>
              </a:r>
              <a:endParaRPr kumimoji="1" lang="en-US" altLang="ja-JP" sz="900" b="1" dirty="0" smtClean="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rPr>
                <a:t>強化</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329" name="正方形/長方形 328"/>
            <p:cNvSpPr/>
            <p:nvPr/>
          </p:nvSpPr>
          <p:spPr>
            <a:xfrm>
              <a:off x="1072208" y="4008512"/>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smtClean="0">
                  <a:solidFill>
                    <a:schemeClr val="bg1"/>
                  </a:solidFill>
                  <a:latin typeface="メイリオ" panose="020B0604030504040204" pitchFamily="50" charset="-128"/>
                  <a:ea typeface="メイリオ" panose="020B0604030504040204" pitchFamily="50" charset="-128"/>
                </a:rPr>
                <a:t>Ⅲ</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38" name="グループ化 337"/>
          <p:cNvGrpSpPr/>
          <p:nvPr/>
        </p:nvGrpSpPr>
        <p:grpSpPr>
          <a:xfrm>
            <a:off x="727325" y="5954354"/>
            <a:ext cx="468000" cy="960150"/>
            <a:chOff x="712168" y="6395906"/>
            <a:chExt cx="576064" cy="1036863"/>
          </a:xfrm>
        </p:grpSpPr>
        <p:sp>
          <p:nvSpPr>
            <p:cNvPr id="265" name="正方形/長方形 264"/>
            <p:cNvSpPr/>
            <p:nvPr/>
          </p:nvSpPr>
          <p:spPr>
            <a:xfrm>
              <a:off x="712168" y="6395906"/>
              <a:ext cx="576064" cy="1036863"/>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7200" tIns="7200" rIns="7200" bIns="14400" rtlCol="0" anchor="b"/>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rPr>
                <a:t>　大阪</a:t>
              </a:r>
              <a:r>
                <a:rPr kumimoji="1" lang="ja-JP" altLang="en-US" sz="900" b="1" dirty="0">
                  <a:solidFill>
                    <a:schemeClr val="bg1"/>
                  </a:solidFill>
                  <a:latin typeface="メイリオ" panose="020B0604030504040204" pitchFamily="50" charset="-128"/>
                  <a:ea typeface="メイリオ" panose="020B0604030504040204" pitchFamily="50" charset="-128"/>
                </a:rPr>
                <a:t>独自</a:t>
              </a:r>
              <a:r>
                <a:rPr kumimoji="1" lang="ja-JP" altLang="en-US" sz="900" b="1" dirty="0" smtClean="0">
                  <a:solidFill>
                    <a:schemeClr val="bg1"/>
                  </a:solidFill>
                  <a:latin typeface="メイリオ" panose="020B0604030504040204" pitchFamily="50" charset="-128"/>
                  <a:ea typeface="メイリオ" panose="020B0604030504040204" pitchFamily="50" charset="-128"/>
                </a:rPr>
                <a:t>の支援体制の推進</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330" name="正方形/長方形 329"/>
            <p:cNvSpPr/>
            <p:nvPr/>
          </p:nvSpPr>
          <p:spPr>
            <a:xfrm>
              <a:off x="1072208" y="6456784"/>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smtClean="0">
                  <a:solidFill>
                    <a:schemeClr val="bg1"/>
                  </a:solidFill>
                  <a:latin typeface="メイリオ" panose="020B0604030504040204" pitchFamily="50" charset="-128"/>
                  <a:ea typeface="メイリオ" panose="020B0604030504040204" pitchFamily="50" charset="-128"/>
                </a:rPr>
                <a:t>Ⅴ</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39" name="グループ化 338"/>
          <p:cNvGrpSpPr/>
          <p:nvPr/>
        </p:nvGrpSpPr>
        <p:grpSpPr>
          <a:xfrm>
            <a:off x="727325" y="6954147"/>
            <a:ext cx="468000" cy="763568"/>
            <a:chOff x="712168" y="7663095"/>
            <a:chExt cx="576064" cy="867618"/>
          </a:xfrm>
        </p:grpSpPr>
        <p:sp>
          <p:nvSpPr>
            <p:cNvPr id="284" name="正方形/長方形 283"/>
            <p:cNvSpPr/>
            <p:nvPr/>
          </p:nvSpPr>
          <p:spPr>
            <a:xfrm>
              <a:off x="712168" y="7663095"/>
              <a:ext cx="576064" cy="867618"/>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7200" tIns="7200" rIns="7200" bIns="14400" rtlCol="0" anchor="b"/>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rPr>
                <a:t>　調査・分析の推進</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331" name="正方形/長方形 330"/>
            <p:cNvSpPr/>
            <p:nvPr/>
          </p:nvSpPr>
          <p:spPr>
            <a:xfrm>
              <a:off x="1072208" y="7680920"/>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smtClean="0">
                  <a:solidFill>
                    <a:schemeClr val="bg1"/>
                  </a:solidFill>
                  <a:latin typeface="メイリオ" panose="020B0604030504040204" pitchFamily="50" charset="-128"/>
                  <a:ea typeface="メイリオ" panose="020B0604030504040204" pitchFamily="50" charset="-128"/>
                </a:rPr>
                <a:t>Ⅵ</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37" name="グループ化 336"/>
          <p:cNvGrpSpPr/>
          <p:nvPr/>
        </p:nvGrpSpPr>
        <p:grpSpPr>
          <a:xfrm>
            <a:off x="725420" y="4741434"/>
            <a:ext cx="468000" cy="1169467"/>
            <a:chOff x="712168" y="4902642"/>
            <a:chExt cx="554719" cy="1152128"/>
          </a:xfrm>
        </p:grpSpPr>
        <p:sp>
          <p:nvSpPr>
            <p:cNvPr id="264" name="正方形/長方形 263"/>
            <p:cNvSpPr/>
            <p:nvPr/>
          </p:nvSpPr>
          <p:spPr>
            <a:xfrm>
              <a:off x="712168" y="4902642"/>
              <a:ext cx="554719" cy="1152128"/>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7200" tIns="7200" rIns="7200" bIns="14400" rtlCol="0" anchor="b"/>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切れ目の</a:t>
              </a:r>
              <a:r>
                <a:rPr kumimoji="1" lang="ja-JP" altLang="en-US" sz="900" b="1" dirty="0" smtClean="0">
                  <a:solidFill>
                    <a:schemeClr val="bg1"/>
                  </a:solidFill>
                  <a:latin typeface="メイリオ" panose="020B0604030504040204" pitchFamily="50" charset="-128"/>
                  <a:ea typeface="メイリオ" panose="020B0604030504040204" pitchFamily="50" charset="-128"/>
                </a:rPr>
                <a:t>ない回復</a:t>
              </a:r>
              <a:endParaRPr kumimoji="1" lang="en-US" altLang="ja-JP" sz="900" b="1" dirty="0" smtClean="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rPr>
                <a:t>支援体制の強化</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332" name="正方形/長方形 331"/>
            <p:cNvSpPr/>
            <p:nvPr/>
          </p:nvSpPr>
          <p:spPr>
            <a:xfrm>
              <a:off x="1072248" y="4974650"/>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Ⅳ</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40" name="グループ化 339"/>
          <p:cNvGrpSpPr/>
          <p:nvPr/>
        </p:nvGrpSpPr>
        <p:grpSpPr>
          <a:xfrm>
            <a:off x="727325" y="7742117"/>
            <a:ext cx="468000" cy="746009"/>
            <a:chOff x="712168" y="8761040"/>
            <a:chExt cx="576064" cy="840160"/>
          </a:xfrm>
        </p:grpSpPr>
        <p:sp>
          <p:nvSpPr>
            <p:cNvPr id="285" name="正方形/長方形 284"/>
            <p:cNvSpPr/>
            <p:nvPr/>
          </p:nvSpPr>
          <p:spPr>
            <a:xfrm>
              <a:off x="712168" y="8761040"/>
              <a:ext cx="576064" cy="84016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144000" tIns="7200" rIns="7200" bIns="14400" rtlCol="0" anchor="b"/>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rPr>
                <a:t>　人材</a:t>
              </a:r>
              <a:r>
                <a:rPr kumimoji="1" lang="ja-JP" altLang="en-US" sz="900" b="1" dirty="0">
                  <a:solidFill>
                    <a:schemeClr val="bg1"/>
                  </a:solidFill>
                  <a:latin typeface="メイリオ" panose="020B0604030504040204" pitchFamily="50" charset="-128"/>
                  <a:ea typeface="メイリオ" panose="020B0604030504040204" pitchFamily="50" charset="-128"/>
                </a:rPr>
                <a:t>の養成</a:t>
              </a:r>
            </a:p>
          </p:txBody>
        </p:sp>
        <p:sp>
          <p:nvSpPr>
            <p:cNvPr id="333" name="正方形/長方形 332"/>
            <p:cNvSpPr/>
            <p:nvPr/>
          </p:nvSpPr>
          <p:spPr>
            <a:xfrm>
              <a:off x="1072208" y="8833048"/>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smtClean="0">
                  <a:solidFill>
                    <a:schemeClr val="bg1"/>
                  </a:solidFill>
                  <a:latin typeface="メイリオ" panose="020B0604030504040204" pitchFamily="50" charset="-128"/>
                  <a:ea typeface="メイリオ" panose="020B0604030504040204" pitchFamily="50" charset="-128"/>
                </a:rPr>
                <a:t>Ⅶ</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sp>
        <p:nvSpPr>
          <p:cNvPr id="261" name="正方形/長方形 260"/>
          <p:cNvSpPr/>
          <p:nvPr/>
        </p:nvSpPr>
        <p:spPr>
          <a:xfrm>
            <a:off x="72008" y="1758174"/>
            <a:ext cx="540000" cy="6720800"/>
          </a:xfrm>
          <a:prstGeom prst="rect">
            <a:avLst/>
          </a:prstGeom>
          <a:solidFill>
            <a:srgbClr val="002060"/>
          </a:solidFill>
          <a:ln w="38100" cmpd="dbl">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vert="eaVert" lIns="7200" tIns="7200" rIns="7200" bIns="7200" rtlCol="0" anchor="ctr"/>
          <a:lstStyle/>
          <a:p>
            <a:pPr algn="ctr"/>
            <a:r>
              <a:rPr lang="ja-JP" altLang="en-US" sz="900" b="1" dirty="0" smtClean="0">
                <a:solidFill>
                  <a:schemeClr val="bg1"/>
                </a:solidFill>
                <a:latin typeface="メイリオ" panose="020B0604030504040204" pitchFamily="50" charset="-128"/>
                <a:ea typeface="メイリオ" panose="020B0604030504040204" pitchFamily="50" charset="-128"/>
              </a:rPr>
              <a:t>アルコール、薬物等に対する依存に関する施策等と有機的な連携を図りつつ、防止及び回復に必要な対策を</a:t>
            </a:r>
            <a:r>
              <a:rPr lang="ja-JP" altLang="en-US" sz="900" b="1" dirty="0" err="1" smtClean="0">
                <a:solidFill>
                  <a:schemeClr val="bg1"/>
                </a:solidFill>
                <a:latin typeface="メイリオ" panose="020B0604030504040204" pitchFamily="50" charset="-128"/>
                <a:ea typeface="メイリオ" panose="020B0604030504040204" pitchFamily="50" charset="-128"/>
              </a:rPr>
              <a:t>講すると</a:t>
            </a:r>
            <a:r>
              <a:rPr lang="ja-JP" altLang="en-US" sz="900" b="1" dirty="0" smtClean="0">
                <a:solidFill>
                  <a:schemeClr val="bg1"/>
                </a:solidFill>
                <a:latin typeface="メイリオ" panose="020B0604030504040204" pitchFamily="50" charset="-128"/>
                <a:ea typeface="メイリオ" panose="020B0604030504040204" pitchFamily="50" charset="-128"/>
              </a:rPr>
              <a:t>ともに、</a:t>
            </a:r>
            <a:endParaRPr lang="en-US" altLang="ja-JP" sz="900" b="1" dirty="0" smtClean="0">
              <a:solidFill>
                <a:schemeClr val="bg1"/>
              </a:solidFill>
              <a:latin typeface="メイリオ" panose="020B0604030504040204" pitchFamily="50" charset="-128"/>
              <a:ea typeface="メイリオ" panose="020B0604030504040204" pitchFamily="50" charset="-128"/>
            </a:endParaRPr>
          </a:p>
          <a:p>
            <a:pPr algn="ctr"/>
            <a:r>
              <a:rPr lang="ja-JP" altLang="en-US" sz="900" b="1" dirty="0" smtClean="0">
                <a:solidFill>
                  <a:schemeClr val="bg1"/>
                </a:solidFill>
                <a:latin typeface="メイリオ" panose="020B0604030504040204" pitchFamily="50" charset="-128"/>
                <a:ea typeface="メイリオ" panose="020B0604030504040204" pitchFamily="50" charset="-128"/>
              </a:rPr>
              <a:t>ギャンブル</a:t>
            </a:r>
            <a:r>
              <a:rPr lang="ja-JP" altLang="en-US" sz="900" b="1" dirty="0">
                <a:solidFill>
                  <a:schemeClr val="bg1"/>
                </a:solidFill>
                <a:latin typeface="メイリオ" panose="020B0604030504040204" pitchFamily="50" charset="-128"/>
                <a:ea typeface="メイリオ" panose="020B0604030504040204" pitchFamily="50" charset="-128"/>
              </a:rPr>
              <a:t>等依存症の本人</a:t>
            </a:r>
            <a:r>
              <a:rPr lang="ja-JP" altLang="en-US" sz="900" b="1" dirty="0" smtClean="0">
                <a:solidFill>
                  <a:schemeClr val="bg1"/>
                </a:solidFill>
                <a:latin typeface="メイリオ" panose="020B0604030504040204" pitchFamily="50" charset="-128"/>
                <a:ea typeface="メイリオ" panose="020B0604030504040204" pitchFamily="50" charset="-128"/>
              </a:rPr>
              <a:t>及び</a:t>
            </a:r>
            <a:r>
              <a:rPr lang="ja-JP" altLang="en-US" sz="900" b="1" dirty="0">
                <a:solidFill>
                  <a:schemeClr val="bg1"/>
                </a:solidFill>
                <a:latin typeface="メイリオ" panose="020B0604030504040204" pitchFamily="50" charset="-128"/>
                <a:ea typeface="メイリオ" panose="020B0604030504040204" pitchFamily="50" charset="-128"/>
              </a:rPr>
              <a:t>その</a:t>
            </a:r>
            <a:r>
              <a:rPr lang="ja-JP" altLang="en-US" sz="900" b="1" dirty="0" smtClean="0">
                <a:solidFill>
                  <a:schemeClr val="bg1"/>
                </a:solidFill>
                <a:latin typeface="メイリオ" panose="020B0604030504040204" pitchFamily="50" charset="-128"/>
                <a:ea typeface="メイリオ" panose="020B0604030504040204" pitchFamily="50" charset="-128"/>
              </a:rPr>
              <a:t>家族</a:t>
            </a:r>
            <a:r>
              <a:rPr lang="ja-JP" altLang="en-US" sz="900" b="1" dirty="0">
                <a:solidFill>
                  <a:schemeClr val="bg1"/>
                </a:solidFill>
                <a:latin typeface="メイリオ" panose="020B0604030504040204" pitchFamily="50" charset="-128"/>
                <a:ea typeface="メイリオ" panose="020B0604030504040204" pitchFamily="50" charset="-128"/>
              </a:rPr>
              <a:t>等が日常生活及び社会生活を円滑に営むことができるように支援</a:t>
            </a:r>
            <a:r>
              <a:rPr lang="ja-JP" altLang="en-US" sz="900" b="1" dirty="0" smtClean="0">
                <a:solidFill>
                  <a:schemeClr val="bg1"/>
                </a:solidFill>
                <a:latin typeface="メイリオ" panose="020B0604030504040204" pitchFamily="50" charset="-128"/>
                <a:ea typeface="メイリオ" panose="020B0604030504040204" pitchFamily="50" charset="-128"/>
              </a:rPr>
              <a:t>する</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nvGrpSpPr>
          <p:cNvPr id="429" name="グループ化 428"/>
          <p:cNvGrpSpPr/>
          <p:nvPr/>
        </p:nvGrpSpPr>
        <p:grpSpPr>
          <a:xfrm>
            <a:off x="2944416" y="1801230"/>
            <a:ext cx="4855623" cy="491436"/>
            <a:chOff x="7480920" y="1698485"/>
            <a:chExt cx="4855623" cy="576000"/>
          </a:xfrm>
        </p:grpSpPr>
        <p:sp>
          <p:nvSpPr>
            <p:cNvPr id="486" name="正方形/長方形 485"/>
            <p:cNvSpPr/>
            <p:nvPr/>
          </p:nvSpPr>
          <p:spPr>
            <a:xfrm>
              <a:off x="7480920" y="1698485"/>
              <a:ext cx="4392000" cy="576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91" name="正方形/長方形 490"/>
            <p:cNvSpPr/>
            <p:nvPr/>
          </p:nvSpPr>
          <p:spPr>
            <a:xfrm>
              <a:off x="7554184" y="1781396"/>
              <a:ext cx="4782359"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児童</a:t>
              </a:r>
              <a:r>
                <a:rPr lang="ja-JP" altLang="en-US" sz="900" b="1" u="sng" dirty="0">
                  <a:solidFill>
                    <a:schemeClr val="tx1"/>
                  </a:solidFill>
                  <a:latin typeface="メイリオ" panose="020B0604030504040204" pitchFamily="50" charset="-128"/>
                  <a:ea typeface="メイリオ" panose="020B0604030504040204" pitchFamily="50" charset="-128"/>
                </a:rPr>
                <a:t>・生徒への普及</a:t>
              </a:r>
              <a:r>
                <a:rPr lang="ja-JP" altLang="en-US" sz="900" b="1" u="sng" dirty="0" smtClean="0">
                  <a:solidFill>
                    <a:schemeClr val="tx1"/>
                  </a:solidFill>
                  <a:latin typeface="メイリオ" panose="020B0604030504040204" pitchFamily="50" charset="-128"/>
                  <a:ea typeface="メイリオ" panose="020B0604030504040204" pitchFamily="50" charset="-128"/>
                </a:rPr>
                <a:t>啓発</a:t>
              </a:r>
              <a:r>
                <a:rPr lang="ja-JP" altLang="en-US" sz="900" dirty="0" smtClean="0">
                  <a:solidFill>
                    <a:schemeClr val="tx1"/>
                  </a:solidFill>
                  <a:latin typeface="メイリオ" panose="020B0604030504040204" pitchFamily="50" charset="-128"/>
                  <a:ea typeface="メイリオ" panose="020B0604030504040204" pitchFamily="50" charset="-128"/>
                </a:rPr>
                <a:t>　           </a:t>
              </a:r>
              <a:endParaRPr lang="en-US" altLang="ja-JP" sz="900"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dirty="0" smtClean="0">
                  <a:solidFill>
                    <a:schemeClr val="tx1"/>
                  </a:solidFill>
                  <a:latin typeface="メイリオ" panose="020B0604030504040204" pitchFamily="50" charset="-128"/>
                  <a:ea typeface="メイリオ" panose="020B0604030504040204" pitchFamily="50" charset="-128"/>
                </a:rPr>
                <a:t>大学</a:t>
              </a:r>
              <a:r>
                <a:rPr lang="ja-JP" altLang="en-US" sz="900" dirty="0">
                  <a:solidFill>
                    <a:schemeClr val="tx1"/>
                  </a:solidFill>
                  <a:latin typeface="メイリオ" panose="020B0604030504040204" pitchFamily="50" charset="-128"/>
                  <a:ea typeface="メイリオ" panose="020B0604030504040204" pitchFamily="50" charset="-128"/>
                </a:rPr>
                <a:t>・専修学校等への普及</a:t>
              </a:r>
              <a:r>
                <a:rPr lang="ja-JP" altLang="en-US" sz="900" dirty="0" smtClean="0">
                  <a:solidFill>
                    <a:schemeClr val="tx1"/>
                  </a:solidFill>
                  <a:latin typeface="メイリオ" panose="020B0604030504040204" pitchFamily="50" charset="-128"/>
                  <a:ea typeface="メイリオ" panose="020B0604030504040204" pitchFamily="50" charset="-128"/>
                </a:rPr>
                <a:t>啓発</a:t>
              </a:r>
              <a:endParaRPr lang="ja-JP" altLang="en-US" sz="900" dirty="0">
                <a:solidFill>
                  <a:schemeClr val="tx1"/>
                </a:solidFill>
                <a:latin typeface="メイリオ" panose="020B0604030504040204" pitchFamily="50" charset="-128"/>
                <a:ea typeface="メイリオ" panose="020B0604030504040204" pitchFamily="50" charset="-128"/>
              </a:endParaRPr>
            </a:p>
            <a:p>
              <a:pPr marL="85725" indent="-85725">
                <a:buFont typeface="Wingdings" panose="05000000000000000000" pitchFamily="2" charset="2"/>
                <a:buChar char="n"/>
              </a:pPr>
              <a:r>
                <a:rPr lang="ja-JP" altLang="en-US" sz="900" dirty="0" smtClean="0">
                  <a:solidFill>
                    <a:schemeClr val="tx1"/>
                  </a:solidFill>
                  <a:latin typeface="メイリオ" panose="020B0604030504040204" pitchFamily="50" charset="-128"/>
                  <a:ea typeface="メイリオ" panose="020B0604030504040204" pitchFamily="50" charset="-128"/>
                </a:rPr>
                <a:t>若年層</a:t>
              </a:r>
              <a:r>
                <a:rPr lang="ja-JP" altLang="en-US" sz="900" dirty="0">
                  <a:solidFill>
                    <a:schemeClr val="tx1"/>
                  </a:solidFill>
                  <a:latin typeface="メイリオ" panose="020B0604030504040204" pitchFamily="50" charset="-128"/>
                  <a:ea typeface="メイリオ" panose="020B0604030504040204" pitchFamily="50" charset="-128"/>
                </a:rPr>
                <a:t>にかかわる機会がある人たちへの普及啓発</a:t>
              </a:r>
            </a:p>
          </p:txBody>
        </p:sp>
      </p:grpSp>
      <p:grpSp>
        <p:nvGrpSpPr>
          <p:cNvPr id="430" name="グループ化 429"/>
          <p:cNvGrpSpPr/>
          <p:nvPr/>
        </p:nvGrpSpPr>
        <p:grpSpPr>
          <a:xfrm>
            <a:off x="2944416" y="2379190"/>
            <a:ext cx="4752528" cy="497360"/>
            <a:chOff x="7480920" y="1719467"/>
            <a:chExt cx="4752528" cy="497360"/>
          </a:xfrm>
        </p:grpSpPr>
        <p:sp>
          <p:nvSpPr>
            <p:cNvPr id="480" name="正方形/長方形 479"/>
            <p:cNvSpPr/>
            <p:nvPr/>
          </p:nvSpPr>
          <p:spPr>
            <a:xfrm>
              <a:off x="7480920" y="1719467"/>
              <a:ext cx="4392000" cy="49736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85" name="正方形/長方形 484"/>
            <p:cNvSpPr/>
            <p:nvPr/>
          </p:nvSpPr>
          <p:spPr>
            <a:xfrm>
              <a:off x="7552928" y="1806141"/>
              <a:ext cx="468052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府民への普及啓発</a:t>
              </a:r>
              <a:endParaRPr lang="ja-JP" altLang="en-US" sz="900" b="1" u="sng"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多様</a:t>
              </a:r>
              <a:r>
                <a:rPr lang="ja-JP" altLang="en-US" sz="900" b="1" u="sng" dirty="0">
                  <a:solidFill>
                    <a:schemeClr val="tx1"/>
                  </a:solidFill>
                  <a:latin typeface="メイリオ" panose="020B0604030504040204" pitchFamily="50" charset="-128"/>
                  <a:ea typeface="メイリオ" panose="020B0604030504040204" pitchFamily="50" charset="-128"/>
                </a:rPr>
                <a:t>な関係機関と連携</a:t>
              </a:r>
              <a:r>
                <a:rPr lang="ja-JP" altLang="en-US" sz="900" b="1" u="sng" dirty="0" smtClean="0">
                  <a:solidFill>
                    <a:schemeClr val="tx1"/>
                  </a:solidFill>
                  <a:latin typeface="メイリオ" panose="020B0604030504040204" pitchFamily="50" charset="-128"/>
                  <a:ea typeface="メイリオ" panose="020B0604030504040204" pitchFamily="50" charset="-128"/>
                </a:rPr>
                <a:t>した啓発月間</a:t>
              </a:r>
              <a:r>
                <a:rPr lang="ja-JP" altLang="en-US" sz="900" b="1" u="sng" dirty="0">
                  <a:solidFill>
                    <a:schemeClr val="tx1"/>
                  </a:solidFill>
                  <a:latin typeface="メイリオ" panose="020B0604030504040204" pitchFamily="50" charset="-128"/>
                  <a:ea typeface="メイリオ" panose="020B0604030504040204" pitchFamily="50" charset="-128"/>
                </a:rPr>
                <a:t>における普及</a:t>
              </a:r>
              <a:r>
                <a:rPr lang="ja-JP" altLang="en-US" sz="900" b="1" u="sng" dirty="0" smtClean="0">
                  <a:solidFill>
                    <a:schemeClr val="tx1"/>
                  </a:solidFill>
                  <a:latin typeface="メイリオ" panose="020B0604030504040204" pitchFamily="50" charset="-128"/>
                  <a:ea typeface="メイリオ" panose="020B0604030504040204" pitchFamily="50" charset="-128"/>
                </a:rPr>
                <a:t>啓発</a:t>
              </a:r>
              <a:endParaRPr lang="ja-JP" altLang="en-US" sz="900" b="1" u="sng" dirty="0">
                <a:solidFill>
                  <a:schemeClr val="tx1"/>
                </a:solidFill>
                <a:latin typeface="メイリオ" panose="020B0604030504040204" pitchFamily="50" charset="-128"/>
                <a:ea typeface="メイリオ" panose="020B0604030504040204" pitchFamily="50" charset="-128"/>
              </a:endParaRPr>
            </a:p>
          </p:txBody>
        </p:sp>
      </p:grpSp>
      <p:grpSp>
        <p:nvGrpSpPr>
          <p:cNvPr id="431" name="グループ化 430"/>
          <p:cNvGrpSpPr/>
          <p:nvPr/>
        </p:nvGrpSpPr>
        <p:grpSpPr>
          <a:xfrm>
            <a:off x="2944416" y="3144416"/>
            <a:ext cx="4784808" cy="553187"/>
            <a:chOff x="7480920" y="1701311"/>
            <a:chExt cx="4784808" cy="553187"/>
          </a:xfrm>
        </p:grpSpPr>
        <p:sp>
          <p:nvSpPr>
            <p:cNvPr id="474" name="正方形/長方形 473"/>
            <p:cNvSpPr/>
            <p:nvPr/>
          </p:nvSpPr>
          <p:spPr>
            <a:xfrm>
              <a:off x="7480920" y="1711413"/>
              <a:ext cx="4392000" cy="543085"/>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79" name="正方形/長方形 478"/>
            <p:cNvSpPr/>
            <p:nvPr/>
          </p:nvSpPr>
          <p:spPr>
            <a:xfrm>
              <a:off x="7552928" y="1701311"/>
              <a:ext cx="4712800" cy="5522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相談</a:t>
              </a:r>
              <a:r>
                <a:rPr lang="ja-JP" altLang="en-US" sz="900" b="1" u="sng" dirty="0">
                  <a:solidFill>
                    <a:schemeClr val="tx1"/>
                  </a:solidFill>
                  <a:latin typeface="メイリオ" panose="020B0604030504040204" pitchFamily="50" charset="-128"/>
                  <a:ea typeface="メイリオ" panose="020B0604030504040204" pitchFamily="50" charset="-128"/>
                </a:rPr>
                <a:t>窓口の</a:t>
              </a:r>
              <a:r>
                <a:rPr lang="ja-JP" altLang="en-US" sz="900" b="1" u="sng" dirty="0" smtClean="0">
                  <a:solidFill>
                    <a:schemeClr val="tx1"/>
                  </a:solidFill>
                  <a:latin typeface="メイリオ" panose="020B0604030504040204" pitchFamily="50" charset="-128"/>
                  <a:ea typeface="メイリオ" panose="020B0604030504040204" pitchFamily="50" charset="-128"/>
                </a:rPr>
                <a:t>整備</a:t>
              </a:r>
              <a:r>
                <a:rPr lang="ja-JP" altLang="en-US" sz="900" b="1" dirty="0" smtClean="0">
                  <a:solidFill>
                    <a:schemeClr val="tx1"/>
                  </a:solidFill>
                  <a:latin typeface="メイリオ" panose="020B0604030504040204" pitchFamily="50" charset="-128"/>
                  <a:ea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rPr>
                <a:t>　　</a:t>
              </a:r>
              <a:endParaRPr lang="en-US" altLang="ja-JP" sz="900"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dirty="0" smtClean="0">
                  <a:solidFill>
                    <a:schemeClr val="tx1"/>
                  </a:solidFill>
                  <a:latin typeface="メイリオ" panose="020B0604030504040204" pitchFamily="50" charset="-128"/>
                  <a:ea typeface="メイリオ" panose="020B0604030504040204" pitchFamily="50" charset="-128"/>
                </a:rPr>
                <a:t>本人</a:t>
              </a:r>
              <a:r>
                <a:rPr lang="ja-JP" altLang="en-US" sz="900" dirty="0">
                  <a:solidFill>
                    <a:schemeClr val="tx1"/>
                  </a:solidFill>
                  <a:latin typeface="メイリオ" panose="020B0604030504040204" pitchFamily="50" charset="-128"/>
                  <a:ea typeface="メイリオ" panose="020B0604030504040204" pitchFamily="50" charset="-128"/>
                </a:rPr>
                <a:t>及び家族等への相談支援の充実</a:t>
              </a:r>
            </a:p>
            <a:p>
              <a:pPr>
                <a:buFont typeface="Wingdings" panose="05000000000000000000" pitchFamily="2" charset="2"/>
                <a:buChar char="n"/>
              </a:pPr>
              <a:r>
                <a:rPr lang="ja-JP" altLang="en-US" sz="900" dirty="0" smtClean="0">
                  <a:solidFill>
                    <a:schemeClr val="tx1"/>
                  </a:solidFill>
                  <a:latin typeface="メイリオ" panose="020B0604030504040204" pitchFamily="50" charset="-128"/>
                  <a:ea typeface="メイリオ" panose="020B0604030504040204" pitchFamily="50" charset="-128"/>
                </a:rPr>
                <a:t>回復</a:t>
              </a:r>
              <a:r>
                <a:rPr lang="ja-JP" altLang="en-US" sz="900" dirty="0">
                  <a:solidFill>
                    <a:schemeClr val="tx1"/>
                  </a:solidFill>
                  <a:latin typeface="メイリオ" panose="020B0604030504040204" pitchFamily="50" charset="-128"/>
                  <a:ea typeface="メイリオ" panose="020B0604030504040204" pitchFamily="50" charset="-128"/>
                </a:rPr>
                <a:t>支援の充実</a:t>
              </a:r>
            </a:p>
          </p:txBody>
        </p:sp>
      </p:grpSp>
      <p:grpSp>
        <p:nvGrpSpPr>
          <p:cNvPr id="432" name="グループ化 431"/>
          <p:cNvGrpSpPr/>
          <p:nvPr/>
        </p:nvGrpSpPr>
        <p:grpSpPr>
          <a:xfrm>
            <a:off x="2931716" y="3991975"/>
            <a:ext cx="4855914" cy="536568"/>
            <a:chOff x="7468220" y="1678855"/>
            <a:chExt cx="4855914" cy="698560"/>
          </a:xfrm>
        </p:grpSpPr>
        <p:sp>
          <p:nvSpPr>
            <p:cNvPr id="468" name="正方形/長方形 467"/>
            <p:cNvSpPr/>
            <p:nvPr/>
          </p:nvSpPr>
          <p:spPr>
            <a:xfrm>
              <a:off x="7468220" y="1678855"/>
              <a:ext cx="4392000" cy="698560"/>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73" name="正方形/長方形 472"/>
            <p:cNvSpPr/>
            <p:nvPr/>
          </p:nvSpPr>
          <p:spPr>
            <a:xfrm>
              <a:off x="7563709" y="1719236"/>
              <a:ext cx="4760425" cy="608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ギャンブル</a:t>
              </a:r>
              <a:r>
                <a:rPr lang="ja-JP" altLang="en-US" sz="900" b="1" u="sng" dirty="0">
                  <a:solidFill>
                    <a:schemeClr val="tx1"/>
                  </a:solidFill>
                  <a:latin typeface="メイリオ" panose="020B0604030504040204" pitchFamily="50" charset="-128"/>
                  <a:ea typeface="メイリオ" panose="020B0604030504040204" pitchFamily="50" charset="-128"/>
                </a:rPr>
                <a:t>等依存症の治療が可能な医療機関の充実</a:t>
              </a:r>
            </a:p>
            <a:p>
              <a:pPr>
                <a:buFont typeface="Wingdings" panose="05000000000000000000" pitchFamily="2" charset="2"/>
                <a:buChar char="n"/>
              </a:pPr>
              <a:r>
                <a:rPr lang="ja-JP" altLang="en-US" sz="900" dirty="0" smtClean="0">
                  <a:solidFill>
                    <a:schemeClr val="tx1"/>
                  </a:solidFill>
                  <a:latin typeface="メイリオ" panose="020B0604030504040204" pitchFamily="50" charset="-128"/>
                  <a:ea typeface="メイリオ" panose="020B0604030504040204" pitchFamily="50" charset="-128"/>
                </a:rPr>
                <a:t>専門</a:t>
              </a:r>
              <a:r>
                <a:rPr lang="ja-JP" altLang="en-US" sz="900" dirty="0">
                  <a:solidFill>
                    <a:schemeClr val="tx1"/>
                  </a:solidFill>
                  <a:latin typeface="メイリオ" panose="020B0604030504040204" pitchFamily="50" charset="-128"/>
                  <a:ea typeface="メイリオ" panose="020B0604030504040204" pitchFamily="50" charset="-128"/>
                </a:rPr>
                <a:t>治療プログラムの</a:t>
              </a:r>
              <a:r>
                <a:rPr lang="ja-JP" altLang="en-US" sz="900" dirty="0" smtClean="0">
                  <a:solidFill>
                    <a:schemeClr val="tx1"/>
                  </a:solidFill>
                  <a:latin typeface="メイリオ" panose="020B0604030504040204" pitchFamily="50" charset="-128"/>
                  <a:ea typeface="メイリオ" panose="020B0604030504040204" pitchFamily="50" charset="-128"/>
                </a:rPr>
                <a:t>普及</a:t>
              </a:r>
              <a:endParaRPr lang="en-US" altLang="ja-JP" sz="900"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dirty="0" smtClean="0">
                  <a:solidFill>
                    <a:schemeClr val="tx1"/>
                  </a:solidFill>
                  <a:latin typeface="メイリオ" panose="020B0604030504040204" pitchFamily="50" charset="-128"/>
                  <a:ea typeface="メイリオ" panose="020B0604030504040204" pitchFamily="50" charset="-128"/>
                </a:rPr>
                <a:t>受診後</a:t>
              </a:r>
              <a:r>
                <a:rPr lang="ja-JP" altLang="en-US" sz="900" dirty="0">
                  <a:solidFill>
                    <a:schemeClr val="tx1"/>
                  </a:solidFill>
                  <a:latin typeface="メイリオ" panose="020B0604030504040204" pitchFamily="50" charset="-128"/>
                  <a:ea typeface="メイリオ" panose="020B0604030504040204" pitchFamily="50" charset="-128"/>
                </a:rPr>
                <a:t>又は退院後の支援</a:t>
              </a:r>
            </a:p>
          </p:txBody>
        </p:sp>
      </p:grpSp>
      <p:grpSp>
        <p:nvGrpSpPr>
          <p:cNvPr id="433" name="グループ化 432"/>
          <p:cNvGrpSpPr/>
          <p:nvPr/>
        </p:nvGrpSpPr>
        <p:grpSpPr>
          <a:xfrm>
            <a:off x="2942471" y="4767968"/>
            <a:ext cx="4689818" cy="499885"/>
            <a:chOff x="7442820" y="1631041"/>
            <a:chExt cx="4689818" cy="499885"/>
          </a:xfrm>
        </p:grpSpPr>
        <p:sp>
          <p:nvSpPr>
            <p:cNvPr id="462" name="正方形/長方形 461"/>
            <p:cNvSpPr/>
            <p:nvPr/>
          </p:nvSpPr>
          <p:spPr>
            <a:xfrm>
              <a:off x="7442820" y="1631041"/>
              <a:ext cx="4392000" cy="499885"/>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67" name="正方形/長方形 466"/>
            <p:cNvSpPr/>
            <p:nvPr/>
          </p:nvSpPr>
          <p:spPr>
            <a:xfrm>
              <a:off x="7516773" y="1735681"/>
              <a:ext cx="4615865"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ネットワーク</a:t>
              </a:r>
              <a:r>
                <a:rPr lang="ja-JP" altLang="en-US" sz="900" b="1" u="sng" dirty="0">
                  <a:solidFill>
                    <a:schemeClr val="tx1"/>
                  </a:solidFill>
                  <a:latin typeface="メイリオ" panose="020B0604030504040204" pitchFamily="50" charset="-128"/>
                  <a:ea typeface="メイリオ" panose="020B0604030504040204" pitchFamily="50" charset="-128"/>
                </a:rPr>
                <a:t>の</a:t>
              </a:r>
              <a:r>
                <a:rPr lang="ja-JP" altLang="en-US" sz="900" b="1" u="sng" dirty="0" smtClean="0">
                  <a:solidFill>
                    <a:schemeClr val="tx1"/>
                  </a:solidFill>
                  <a:latin typeface="メイリオ" panose="020B0604030504040204" pitchFamily="50" charset="-128"/>
                  <a:ea typeface="メイリオ" panose="020B0604030504040204" pitchFamily="50" charset="-128"/>
                </a:rPr>
                <a:t>強化</a:t>
              </a:r>
              <a:r>
                <a:rPr lang="ja-JP" altLang="en-US" sz="900" b="1" dirty="0">
                  <a:solidFill>
                    <a:schemeClr val="tx1"/>
                  </a:solidFill>
                  <a:latin typeface="メイリオ" panose="020B0604030504040204" pitchFamily="50" charset="-128"/>
                  <a:ea typeface="メイリオ" panose="020B0604030504040204" pitchFamily="50" charset="-128"/>
                </a:rPr>
                <a:t>　</a:t>
              </a:r>
              <a:r>
                <a:rPr lang="ja-JP" altLang="en-US" sz="900" b="1" dirty="0" smtClean="0">
                  <a:solidFill>
                    <a:schemeClr val="tx1"/>
                  </a:solidFill>
                  <a:latin typeface="メイリオ" panose="020B0604030504040204" pitchFamily="50" charset="-128"/>
                  <a:ea typeface="メイリオ" panose="020B0604030504040204" pitchFamily="50" charset="-128"/>
                </a:rPr>
                <a:t>　　　　</a:t>
              </a:r>
              <a:endParaRPr lang="en-US" altLang="ja-JP" sz="900" b="1"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円滑</a:t>
              </a:r>
              <a:r>
                <a:rPr lang="ja-JP" altLang="en-US" sz="900" b="1" u="sng" dirty="0">
                  <a:solidFill>
                    <a:schemeClr val="tx1"/>
                  </a:solidFill>
                  <a:latin typeface="メイリオ" panose="020B0604030504040204" pitchFamily="50" charset="-128"/>
                  <a:ea typeface="メイリオ" panose="020B0604030504040204" pitchFamily="50" charset="-128"/>
                </a:rPr>
                <a:t>な連携支援の</a:t>
              </a:r>
              <a:r>
                <a:rPr lang="ja-JP" altLang="en-US" sz="900" b="1" u="sng" dirty="0" smtClean="0">
                  <a:solidFill>
                    <a:schemeClr val="tx1"/>
                  </a:solidFill>
                  <a:latin typeface="メイリオ" panose="020B0604030504040204" pitchFamily="50" charset="-128"/>
                  <a:ea typeface="メイリオ" panose="020B0604030504040204" pitchFamily="50" charset="-128"/>
                </a:rPr>
                <a:t>実施</a:t>
              </a:r>
              <a:endParaRPr lang="ja-JP" altLang="en-US" sz="900" b="1" u="sng" dirty="0">
                <a:solidFill>
                  <a:schemeClr val="tx1"/>
                </a:solidFill>
                <a:latin typeface="メイリオ" panose="020B0604030504040204" pitchFamily="50" charset="-128"/>
                <a:ea typeface="メイリオ" panose="020B0604030504040204" pitchFamily="50" charset="-128"/>
              </a:endParaRPr>
            </a:p>
          </p:txBody>
        </p:sp>
      </p:grpSp>
      <p:grpSp>
        <p:nvGrpSpPr>
          <p:cNvPr id="434" name="グループ化 433"/>
          <p:cNvGrpSpPr/>
          <p:nvPr/>
        </p:nvGrpSpPr>
        <p:grpSpPr>
          <a:xfrm>
            <a:off x="2928794" y="5379239"/>
            <a:ext cx="4392000" cy="501481"/>
            <a:chOff x="7480920" y="1712861"/>
            <a:chExt cx="4392000" cy="501481"/>
          </a:xfrm>
        </p:grpSpPr>
        <p:sp>
          <p:nvSpPr>
            <p:cNvPr id="456" name="正方形/長方形 455"/>
            <p:cNvSpPr/>
            <p:nvPr/>
          </p:nvSpPr>
          <p:spPr>
            <a:xfrm>
              <a:off x="7480920" y="1712861"/>
              <a:ext cx="4392000" cy="483896"/>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61" name="正方形/長方形 460"/>
            <p:cNvSpPr/>
            <p:nvPr/>
          </p:nvSpPr>
          <p:spPr>
            <a:xfrm>
              <a:off x="7568550" y="1782294"/>
              <a:ext cx="377986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自助</a:t>
              </a:r>
              <a:r>
                <a:rPr lang="ja-JP" altLang="en-US" sz="900" b="1" u="sng" dirty="0">
                  <a:solidFill>
                    <a:schemeClr val="tx1"/>
                  </a:solidFill>
                  <a:latin typeface="メイリオ" panose="020B0604030504040204" pitchFamily="50" charset="-128"/>
                  <a:ea typeface="メイリオ" panose="020B0604030504040204" pitchFamily="50" charset="-128"/>
                </a:rPr>
                <a:t>グループ・民間団体等が行う活動への</a:t>
              </a:r>
              <a:r>
                <a:rPr lang="ja-JP" altLang="en-US" sz="900" b="1" u="sng" dirty="0" smtClean="0">
                  <a:solidFill>
                    <a:schemeClr val="tx1"/>
                  </a:solidFill>
                  <a:latin typeface="メイリオ" panose="020B0604030504040204" pitchFamily="50" charset="-128"/>
                  <a:ea typeface="メイリオ" panose="020B0604030504040204" pitchFamily="50" charset="-128"/>
                </a:rPr>
                <a:t>支援</a:t>
              </a:r>
              <a:endParaRPr lang="ja-JP" altLang="en-US" sz="900" b="1" u="sng"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dirty="0" smtClean="0">
                  <a:solidFill>
                    <a:schemeClr val="tx1"/>
                  </a:solidFill>
                  <a:latin typeface="メイリオ" panose="020B0604030504040204" pitchFamily="50" charset="-128"/>
                  <a:ea typeface="メイリオ" panose="020B0604030504040204" pitchFamily="50" charset="-128"/>
                </a:rPr>
                <a:t>自助</a:t>
              </a:r>
              <a:r>
                <a:rPr lang="ja-JP" altLang="en-US" sz="900" dirty="0">
                  <a:solidFill>
                    <a:schemeClr val="tx1"/>
                  </a:solidFill>
                  <a:latin typeface="メイリオ" panose="020B0604030504040204" pitchFamily="50" charset="-128"/>
                  <a:ea typeface="メイリオ" panose="020B0604030504040204" pitchFamily="50" charset="-128"/>
                </a:rPr>
                <a:t>グループ・民間団体等との</a:t>
              </a:r>
              <a:r>
                <a:rPr lang="ja-JP" altLang="en-US" sz="900" dirty="0" smtClean="0">
                  <a:solidFill>
                    <a:schemeClr val="tx1"/>
                  </a:solidFill>
                  <a:latin typeface="メイリオ" panose="020B0604030504040204" pitchFamily="50" charset="-128"/>
                  <a:ea typeface="メイリオ" panose="020B0604030504040204" pitchFamily="50" charset="-128"/>
                </a:rPr>
                <a:t>協働</a:t>
              </a:r>
              <a:endParaRPr lang="ja-JP" altLang="en-US" sz="900" dirty="0">
                <a:solidFill>
                  <a:schemeClr val="tx1"/>
                </a:solidFill>
                <a:latin typeface="メイリオ" panose="020B0604030504040204" pitchFamily="50" charset="-128"/>
                <a:ea typeface="メイリオ" panose="020B0604030504040204" pitchFamily="50" charset="-128"/>
              </a:endParaRPr>
            </a:p>
          </p:txBody>
        </p:sp>
      </p:grpSp>
      <p:grpSp>
        <p:nvGrpSpPr>
          <p:cNvPr id="435" name="グループ化 434"/>
          <p:cNvGrpSpPr/>
          <p:nvPr/>
        </p:nvGrpSpPr>
        <p:grpSpPr>
          <a:xfrm>
            <a:off x="2919993" y="6193713"/>
            <a:ext cx="4704943" cy="518253"/>
            <a:chOff x="7480920" y="1779419"/>
            <a:chExt cx="4704943" cy="518253"/>
          </a:xfrm>
        </p:grpSpPr>
        <p:sp>
          <p:nvSpPr>
            <p:cNvPr id="450" name="正方形/長方形 449"/>
            <p:cNvSpPr/>
            <p:nvPr/>
          </p:nvSpPr>
          <p:spPr>
            <a:xfrm>
              <a:off x="7480920" y="1779419"/>
              <a:ext cx="4392000" cy="518253"/>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55" name="正方形/長方形 454"/>
            <p:cNvSpPr/>
            <p:nvPr/>
          </p:nvSpPr>
          <p:spPr>
            <a:xfrm>
              <a:off x="7577351" y="1898474"/>
              <a:ext cx="460851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en-US" altLang="ja-JP" sz="900" dirty="0" smtClean="0">
                  <a:solidFill>
                    <a:schemeClr val="tx1"/>
                  </a:solidFill>
                  <a:latin typeface="メイリオ" panose="020B0604030504040204" pitchFamily="50" charset="-128"/>
                  <a:ea typeface="メイリオ" panose="020B0604030504040204" pitchFamily="50" charset="-128"/>
                </a:rPr>
                <a:t>OATIS</a:t>
              </a:r>
              <a:r>
                <a:rPr lang="ja-JP" altLang="en-US" sz="900" dirty="0">
                  <a:solidFill>
                    <a:schemeClr val="tx1"/>
                  </a:solidFill>
                  <a:latin typeface="メイリオ" panose="020B0604030504040204" pitchFamily="50" charset="-128"/>
                  <a:ea typeface="メイリオ" panose="020B0604030504040204" pitchFamily="50" charset="-128"/>
                </a:rPr>
                <a:t>による取組みの</a:t>
              </a:r>
              <a:r>
                <a:rPr lang="ja-JP" altLang="en-US" sz="900" dirty="0" smtClean="0">
                  <a:solidFill>
                    <a:schemeClr val="tx1"/>
                  </a:solidFill>
                  <a:latin typeface="メイリオ" panose="020B0604030504040204" pitchFamily="50" charset="-128"/>
                  <a:ea typeface="メイリオ" panose="020B0604030504040204" pitchFamily="50" charset="-128"/>
                </a:rPr>
                <a:t>推進</a:t>
              </a:r>
              <a:endParaRPr lang="en-US" altLang="ja-JP" sz="900"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b="1" u="sng" dirty="0">
                  <a:solidFill>
                    <a:schemeClr val="tx1"/>
                  </a:solidFill>
                  <a:latin typeface="メイリオ" panose="020B0604030504040204" pitchFamily="50" charset="-128"/>
                  <a:ea typeface="メイリオ" panose="020B0604030504040204" pitchFamily="50" charset="-128"/>
                </a:rPr>
                <a:t>「（仮称）大阪依存症センター</a:t>
              </a:r>
              <a:r>
                <a:rPr lang="ja-JP" altLang="en-US" sz="900" b="1" u="sng" dirty="0" smtClean="0">
                  <a:solidFill>
                    <a:schemeClr val="tx1"/>
                  </a:solidFill>
                  <a:latin typeface="メイリオ" panose="020B0604030504040204" pitchFamily="50" charset="-128"/>
                  <a:ea typeface="メイリオ" panose="020B0604030504040204" pitchFamily="50" charset="-128"/>
                </a:rPr>
                <a:t>」</a:t>
              </a:r>
              <a:r>
                <a:rPr lang="ja-JP" altLang="en-US" sz="900" b="1" u="sng" dirty="0">
                  <a:solidFill>
                    <a:schemeClr val="tx1"/>
                  </a:solidFill>
                  <a:latin typeface="メイリオ" panose="020B0604030504040204" pitchFamily="50" charset="-128"/>
                  <a:ea typeface="メイリオ" panose="020B0604030504040204" pitchFamily="50" charset="-128"/>
                </a:rPr>
                <a:t>の整備</a:t>
              </a:r>
              <a:endParaRPr lang="en-US" altLang="ja-JP" sz="900" u="sng" dirty="0" smtClean="0">
                <a:solidFill>
                  <a:schemeClr val="tx1"/>
                </a:solidFill>
                <a:latin typeface="メイリオ" panose="020B0604030504040204" pitchFamily="50" charset="-128"/>
                <a:ea typeface="メイリオ" panose="020B0604030504040204" pitchFamily="50" charset="-128"/>
              </a:endParaRPr>
            </a:p>
          </p:txBody>
        </p:sp>
      </p:grpSp>
      <p:grpSp>
        <p:nvGrpSpPr>
          <p:cNvPr id="436" name="グループ化 435"/>
          <p:cNvGrpSpPr/>
          <p:nvPr/>
        </p:nvGrpSpPr>
        <p:grpSpPr>
          <a:xfrm>
            <a:off x="2919993" y="7071296"/>
            <a:ext cx="4738177" cy="535274"/>
            <a:chOff x="7480920" y="1696579"/>
            <a:chExt cx="4738177" cy="535274"/>
          </a:xfrm>
        </p:grpSpPr>
        <p:sp>
          <p:nvSpPr>
            <p:cNvPr id="444" name="正方形/長方形 443"/>
            <p:cNvSpPr/>
            <p:nvPr/>
          </p:nvSpPr>
          <p:spPr>
            <a:xfrm>
              <a:off x="7480920" y="1696579"/>
              <a:ext cx="4392000" cy="535274"/>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49" name="正方形/長方形 448"/>
            <p:cNvSpPr/>
            <p:nvPr/>
          </p:nvSpPr>
          <p:spPr>
            <a:xfrm>
              <a:off x="7577351" y="1831527"/>
              <a:ext cx="464174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dirty="0" smtClean="0">
                  <a:solidFill>
                    <a:schemeClr val="tx1"/>
                  </a:solidFill>
                  <a:latin typeface="メイリオ" panose="020B0604030504040204" pitchFamily="50" charset="-128"/>
                  <a:ea typeface="メイリオ" panose="020B0604030504040204" pitchFamily="50" charset="-128"/>
                </a:rPr>
                <a:t>ギャンブル等依存症に関する実態調査</a:t>
              </a:r>
              <a:endParaRPr lang="en-US" altLang="ja-JP" sz="900"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ギャンブル等依存症の本人及びその家族等の実状把握</a:t>
              </a:r>
              <a:endParaRPr lang="ja-JP" altLang="en-US" sz="900" b="1" u="sng" dirty="0">
                <a:solidFill>
                  <a:schemeClr val="tx1"/>
                </a:solidFill>
                <a:latin typeface="メイリオ" panose="020B0604030504040204" pitchFamily="50" charset="-128"/>
                <a:ea typeface="メイリオ" panose="020B0604030504040204" pitchFamily="50" charset="-128"/>
              </a:endParaRPr>
            </a:p>
          </p:txBody>
        </p:sp>
      </p:grpSp>
      <p:grpSp>
        <p:nvGrpSpPr>
          <p:cNvPr id="437" name="グループ化 436"/>
          <p:cNvGrpSpPr/>
          <p:nvPr/>
        </p:nvGrpSpPr>
        <p:grpSpPr>
          <a:xfrm>
            <a:off x="2940299" y="7883017"/>
            <a:ext cx="4356575" cy="543238"/>
            <a:chOff x="7480920" y="1714218"/>
            <a:chExt cx="4356575" cy="559363"/>
          </a:xfrm>
        </p:grpSpPr>
        <p:sp>
          <p:nvSpPr>
            <p:cNvPr id="438" name="正方形/長方形 437"/>
            <p:cNvSpPr/>
            <p:nvPr/>
          </p:nvSpPr>
          <p:spPr>
            <a:xfrm>
              <a:off x="7480920" y="1714218"/>
              <a:ext cx="4356000" cy="559363"/>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43" name="正方形/長方形 442"/>
            <p:cNvSpPr/>
            <p:nvPr/>
          </p:nvSpPr>
          <p:spPr>
            <a:xfrm>
              <a:off x="7557045" y="1802703"/>
              <a:ext cx="4280450" cy="454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段階的</a:t>
              </a:r>
              <a:r>
                <a:rPr lang="ja-JP" altLang="en-US" sz="900" b="1" u="sng" dirty="0">
                  <a:solidFill>
                    <a:schemeClr val="tx1"/>
                  </a:solidFill>
                  <a:latin typeface="メイリオ" panose="020B0604030504040204" pitchFamily="50" charset="-128"/>
                  <a:ea typeface="メイリオ" panose="020B0604030504040204" pitchFamily="50" charset="-128"/>
                </a:rPr>
                <a:t>養成プログラム</a:t>
              </a:r>
              <a:r>
                <a:rPr lang="ja-JP" altLang="en-US" sz="900" b="1" u="sng" dirty="0" smtClean="0">
                  <a:solidFill>
                    <a:schemeClr val="tx1"/>
                  </a:solidFill>
                  <a:latin typeface="メイリオ" panose="020B0604030504040204" pitchFamily="50" charset="-128"/>
                  <a:ea typeface="メイリオ" panose="020B0604030504040204" pitchFamily="50" charset="-128"/>
                </a:rPr>
                <a:t>の</a:t>
              </a:r>
              <a:r>
                <a:rPr lang="ja-JP" altLang="en-US" sz="900" b="1" u="sng" dirty="0">
                  <a:solidFill>
                    <a:schemeClr val="tx1"/>
                  </a:solidFill>
                  <a:latin typeface="メイリオ" panose="020B0604030504040204" pitchFamily="50" charset="-128"/>
                  <a:ea typeface="メイリオ" panose="020B0604030504040204" pitchFamily="50" charset="-128"/>
                </a:rPr>
                <a:t>作成</a:t>
              </a:r>
              <a:endParaRPr lang="en-US" altLang="ja-JP" sz="900" b="1" u="sng" dirty="0">
                <a:solidFill>
                  <a:schemeClr val="tx1"/>
                </a:solidFill>
                <a:latin typeface="メイリオ" panose="020B0604030504040204" pitchFamily="50" charset="-128"/>
                <a:ea typeface="メイリオ" panose="020B0604030504040204" pitchFamily="50" charset="-128"/>
              </a:endParaRPr>
            </a:p>
            <a:p>
              <a:pPr marL="85725" indent="-85725">
                <a:buFont typeface="Wingdings" panose="05000000000000000000" pitchFamily="2" charset="2"/>
                <a:buChar char="n"/>
              </a:pPr>
              <a:r>
                <a:rPr lang="ja-JP" altLang="en-US" sz="900" dirty="0" smtClean="0">
                  <a:solidFill>
                    <a:schemeClr val="tx1"/>
                  </a:solidFill>
                  <a:latin typeface="メイリオ" panose="020B0604030504040204" pitchFamily="50" charset="-128"/>
                  <a:ea typeface="メイリオ" panose="020B0604030504040204" pitchFamily="50" charset="-128"/>
                </a:rPr>
                <a:t>様々</a:t>
              </a:r>
              <a:r>
                <a:rPr lang="ja-JP" altLang="en-US" sz="900" dirty="0">
                  <a:solidFill>
                    <a:schemeClr val="tx1"/>
                  </a:solidFill>
                  <a:latin typeface="メイリオ" panose="020B0604030504040204" pitchFamily="50" charset="-128"/>
                  <a:ea typeface="メイリオ" panose="020B0604030504040204" pitchFamily="50" charset="-128"/>
                </a:rPr>
                <a:t>な相談窓口等での相談対応力の</a:t>
              </a:r>
              <a:r>
                <a:rPr lang="ja-JP" altLang="en-US" sz="900" dirty="0" smtClean="0">
                  <a:solidFill>
                    <a:schemeClr val="tx1"/>
                  </a:solidFill>
                  <a:latin typeface="メイリオ" panose="020B0604030504040204" pitchFamily="50" charset="-128"/>
                  <a:ea typeface="メイリオ" panose="020B0604030504040204" pitchFamily="50" charset="-128"/>
                </a:rPr>
                <a:t>向上</a:t>
              </a:r>
              <a:endParaRPr lang="en-US" altLang="ja-JP" sz="900" dirty="0" smtClean="0">
                <a:solidFill>
                  <a:schemeClr val="tx1"/>
                </a:solidFill>
                <a:latin typeface="メイリオ" panose="020B0604030504040204" pitchFamily="50" charset="-128"/>
                <a:ea typeface="メイリオ" panose="020B0604030504040204" pitchFamily="50" charset="-128"/>
              </a:endParaRPr>
            </a:p>
          </p:txBody>
        </p:sp>
      </p:grpSp>
      <p:grpSp>
        <p:nvGrpSpPr>
          <p:cNvPr id="3" name="グループ化 2"/>
          <p:cNvGrpSpPr/>
          <p:nvPr/>
        </p:nvGrpSpPr>
        <p:grpSpPr>
          <a:xfrm>
            <a:off x="7711680" y="7071296"/>
            <a:ext cx="4968000" cy="540862"/>
            <a:chOff x="7811244" y="7120611"/>
            <a:chExt cx="4968000" cy="540862"/>
          </a:xfrm>
        </p:grpSpPr>
        <p:sp>
          <p:nvSpPr>
            <p:cNvPr id="272" name="正方形/長方形 271"/>
            <p:cNvSpPr/>
            <p:nvPr/>
          </p:nvSpPr>
          <p:spPr>
            <a:xfrm>
              <a:off x="7811244" y="7120611"/>
              <a:ext cx="4968000" cy="540862"/>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7" name="正方形/長方形 186"/>
            <p:cNvSpPr/>
            <p:nvPr/>
          </p:nvSpPr>
          <p:spPr>
            <a:xfrm>
              <a:off x="7913304" y="7234009"/>
              <a:ext cx="3024000" cy="324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smtClean="0">
                  <a:solidFill>
                    <a:schemeClr val="tx1"/>
                  </a:solidFill>
                  <a:latin typeface="Meiryo UI" panose="020B0604030504040204" pitchFamily="50" charset="-128"/>
                  <a:ea typeface="Meiryo UI" panose="020B0604030504040204" pitchFamily="50" charset="-128"/>
                </a:rPr>
                <a:t> ギャンブル</a:t>
              </a:r>
              <a:r>
                <a:rPr lang="ja-JP" altLang="en-US" sz="800" b="1" dirty="0">
                  <a:solidFill>
                    <a:schemeClr val="tx1"/>
                  </a:solidFill>
                  <a:latin typeface="Meiryo UI" panose="020B0604030504040204" pitchFamily="50" charset="-128"/>
                  <a:ea typeface="Meiryo UI" panose="020B0604030504040204" pitchFamily="50" charset="-128"/>
                </a:rPr>
                <a:t>等依存症に関する</a:t>
              </a:r>
              <a:r>
                <a:rPr lang="ja-JP" altLang="en-US" sz="800" b="1" dirty="0" smtClean="0">
                  <a:solidFill>
                    <a:schemeClr val="tx1"/>
                  </a:solidFill>
                  <a:latin typeface="Meiryo UI" panose="020B0604030504040204" pitchFamily="50" charset="-128"/>
                  <a:ea typeface="Meiryo UI" panose="020B0604030504040204" pitchFamily="50" charset="-128"/>
                </a:rPr>
                <a:t>実態調査の実施回数</a:t>
              </a:r>
              <a:endParaRPr lang="ja-JP" altLang="en-US" sz="800" b="1" dirty="0">
                <a:solidFill>
                  <a:schemeClr val="tx1"/>
                </a:solidFill>
                <a:latin typeface="Meiryo UI" panose="020B0604030504040204" pitchFamily="50" charset="-128"/>
                <a:ea typeface="Meiryo UI" panose="020B0604030504040204" pitchFamily="50" charset="-128"/>
              </a:endParaRPr>
            </a:p>
          </p:txBody>
        </p:sp>
        <p:sp>
          <p:nvSpPr>
            <p:cNvPr id="202" name="正方形/長方形 201"/>
            <p:cNvSpPr/>
            <p:nvPr/>
          </p:nvSpPr>
          <p:spPr>
            <a:xfrm>
              <a:off x="11118164" y="7243534"/>
              <a:ext cx="720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smtClean="0">
                  <a:solidFill>
                    <a:schemeClr val="tx1"/>
                  </a:solidFill>
                  <a:latin typeface="Meiryo UI" panose="020B0604030504040204" pitchFamily="50" charset="-128"/>
                  <a:ea typeface="Meiryo UI" panose="020B0604030504040204" pitchFamily="50" charset="-128"/>
                </a:rPr>
                <a:t>１回</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203" name="正方形/長方形 202"/>
            <p:cNvSpPr/>
            <p:nvPr/>
          </p:nvSpPr>
          <p:spPr>
            <a:xfrm>
              <a:off x="11998819" y="7243534"/>
              <a:ext cx="720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smtClean="0">
                  <a:solidFill>
                    <a:schemeClr val="tx1"/>
                  </a:solidFill>
                  <a:latin typeface="Meiryo UI" panose="020B0604030504040204" pitchFamily="50" charset="-128"/>
                  <a:ea typeface="Meiryo UI" panose="020B0604030504040204" pitchFamily="50" charset="-128"/>
                </a:rPr>
                <a:t>毎年度</a:t>
              </a:r>
              <a:r>
                <a:rPr lang="en-US" altLang="ja-JP" sz="700" b="1" spc="-60" dirty="0" smtClean="0">
                  <a:solidFill>
                    <a:schemeClr val="tx1"/>
                  </a:solidFill>
                  <a:latin typeface="Meiryo UI" panose="020B0604030504040204" pitchFamily="50" charset="-128"/>
                  <a:ea typeface="Meiryo UI" panose="020B0604030504040204" pitchFamily="50" charset="-128"/>
                </a:rPr>
                <a:t>1</a:t>
              </a:r>
              <a:r>
                <a:rPr lang="ja-JP" altLang="en-US" sz="700" b="1" spc="-60" dirty="0" smtClean="0">
                  <a:solidFill>
                    <a:schemeClr val="tx1"/>
                  </a:solidFill>
                  <a:latin typeface="Meiryo UI" panose="020B0604030504040204" pitchFamily="50" charset="-128"/>
                  <a:ea typeface="Meiryo UI" panose="020B0604030504040204" pitchFamily="50" charset="-128"/>
                </a:rPr>
                <a:t>回</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(R5-7</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grpSp>
      <p:grpSp>
        <p:nvGrpSpPr>
          <p:cNvPr id="7" name="グループ化 6"/>
          <p:cNvGrpSpPr/>
          <p:nvPr/>
        </p:nvGrpSpPr>
        <p:grpSpPr>
          <a:xfrm>
            <a:off x="7711680" y="7886856"/>
            <a:ext cx="4968000" cy="531490"/>
            <a:chOff x="7811244" y="8054672"/>
            <a:chExt cx="4968000" cy="531490"/>
          </a:xfrm>
        </p:grpSpPr>
        <p:sp>
          <p:nvSpPr>
            <p:cNvPr id="273" name="正方形/長方形 272"/>
            <p:cNvSpPr/>
            <p:nvPr/>
          </p:nvSpPr>
          <p:spPr>
            <a:xfrm>
              <a:off x="7811244" y="8054672"/>
              <a:ext cx="4968000" cy="53149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8" name="正方形/長方形 187"/>
            <p:cNvSpPr/>
            <p:nvPr/>
          </p:nvSpPr>
          <p:spPr>
            <a:xfrm>
              <a:off x="7913304" y="8145730"/>
              <a:ext cx="3024000" cy="324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smtClean="0">
                  <a:solidFill>
                    <a:schemeClr val="tx1"/>
                  </a:solidFill>
                  <a:latin typeface="Meiryo UI" panose="020B0604030504040204" pitchFamily="50" charset="-128"/>
                  <a:ea typeface="Meiryo UI" panose="020B0604030504040204" pitchFamily="50" charset="-128"/>
                </a:rPr>
                <a:t> 関係機関職員専門研修</a:t>
              </a:r>
              <a:r>
                <a:rPr lang="ja-JP" altLang="en-US" sz="800" b="1" dirty="0">
                  <a:solidFill>
                    <a:schemeClr val="tx1"/>
                  </a:solidFill>
                  <a:latin typeface="Meiryo UI" panose="020B0604030504040204" pitchFamily="50" charset="-128"/>
                  <a:ea typeface="Meiryo UI" panose="020B0604030504040204" pitchFamily="50" charset="-128"/>
                </a:rPr>
                <a:t>により養成</a:t>
              </a:r>
              <a:r>
                <a:rPr lang="ja-JP" altLang="en-US" sz="800" b="1" dirty="0" smtClean="0">
                  <a:solidFill>
                    <a:schemeClr val="tx1"/>
                  </a:solidFill>
                  <a:latin typeface="Meiryo UI" panose="020B0604030504040204" pitchFamily="50" charset="-128"/>
                  <a:ea typeface="Meiryo UI" panose="020B0604030504040204" pitchFamily="50" charset="-128"/>
                </a:rPr>
                <a:t>した相談員数</a:t>
              </a:r>
              <a:endParaRPr lang="ja-JP" altLang="en-US" sz="800" b="1" dirty="0">
                <a:solidFill>
                  <a:schemeClr val="tx1"/>
                </a:solidFill>
                <a:latin typeface="Meiryo UI" panose="020B0604030504040204" pitchFamily="50" charset="-128"/>
                <a:ea typeface="Meiryo UI" panose="020B0604030504040204" pitchFamily="50" charset="-128"/>
              </a:endParaRPr>
            </a:p>
          </p:txBody>
        </p:sp>
        <p:sp>
          <p:nvSpPr>
            <p:cNvPr id="204" name="正方形/長方形 203"/>
            <p:cNvSpPr/>
            <p:nvPr/>
          </p:nvSpPr>
          <p:spPr>
            <a:xfrm>
              <a:off x="11118164" y="8159447"/>
              <a:ext cx="720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en-US" altLang="ja-JP" sz="700" b="1" spc="-60" dirty="0" smtClean="0">
                  <a:solidFill>
                    <a:schemeClr val="tx1"/>
                  </a:solidFill>
                  <a:latin typeface="Meiryo UI" panose="020B0604030504040204" pitchFamily="50" charset="-128"/>
                  <a:ea typeface="Meiryo UI" panose="020B0604030504040204" pitchFamily="50" charset="-128"/>
                </a:rPr>
                <a:t>461</a:t>
              </a:r>
              <a:r>
                <a:rPr lang="ja-JP" altLang="en-US" sz="700" b="1" spc="-60" dirty="0" smtClean="0">
                  <a:solidFill>
                    <a:schemeClr val="tx1"/>
                  </a:solidFill>
                  <a:latin typeface="Meiryo UI" panose="020B0604030504040204" pitchFamily="50" charset="-128"/>
                  <a:ea typeface="Meiryo UI" panose="020B0604030504040204" pitchFamily="50" charset="-128"/>
                </a:rPr>
                <a:t>人</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205" name="正方形/長方形 204"/>
            <p:cNvSpPr/>
            <p:nvPr/>
          </p:nvSpPr>
          <p:spPr>
            <a:xfrm>
              <a:off x="11998819" y="8159447"/>
              <a:ext cx="720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smtClean="0">
                  <a:solidFill>
                    <a:schemeClr val="tx1"/>
                  </a:solidFill>
                  <a:latin typeface="Meiryo UI" panose="020B0604030504040204" pitchFamily="50" charset="-128"/>
                  <a:ea typeface="Meiryo UI" panose="020B0604030504040204" pitchFamily="50" charset="-128"/>
                </a:rPr>
                <a:t>毎年度</a:t>
              </a:r>
              <a:r>
                <a:rPr lang="en-US" altLang="ja-JP" sz="700" b="1" spc="-60" dirty="0" smtClean="0">
                  <a:solidFill>
                    <a:schemeClr val="tx1"/>
                  </a:solidFill>
                  <a:latin typeface="Meiryo UI" panose="020B0604030504040204" pitchFamily="50" charset="-128"/>
                  <a:ea typeface="Meiryo UI" panose="020B0604030504040204" pitchFamily="50" charset="-128"/>
                </a:rPr>
                <a:t>500</a:t>
              </a:r>
              <a:r>
                <a:rPr lang="ja-JP" altLang="en-US" sz="700" b="1" spc="-60" dirty="0" smtClean="0">
                  <a:solidFill>
                    <a:schemeClr val="tx1"/>
                  </a:solidFill>
                  <a:latin typeface="Meiryo UI" panose="020B0604030504040204" pitchFamily="50" charset="-128"/>
                  <a:ea typeface="Meiryo UI" panose="020B0604030504040204" pitchFamily="50" charset="-128"/>
                </a:rPr>
                <a:t>人以上</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(R5-7</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grpSp>
      <p:grpSp>
        <p:nvGrpSpPr>
          <p:cNvPr id="12" name="グループ化 11"/>
          <p:cNvGrpSpPr/>
          <p:nvPr/>
        </p:nvGrpSpPr>
        <p:grpSpPr>
          <a:xfrm>
            <a:off x="7711680" y="1749114"/>
            <a:ext cx="4968000" cy="1135306"/>
            <a:chOff x="7811244" y="1462786"/>
            <a:chExt cx="4968000" cy="1135306"/>
          </a:xfrm>
        </p:grpSpPr>
        <p:sp>
          <p:nvSpPr>
            <p:cNvPr id="289" name="正方形/長方形 288"/>
            <p:cNvSpPr/>
            <p:nvPr/>
          </p:nvSpPr>
          <p:spPr>
            <a:xfrm>
              <a:off x="7811244" y="2122477"/>
              <a:ext cx="4968000" cy="475615"/>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53" name="正方形/長方形 252"/>
            <p:cNvSpPr/>
            <p:nvPr/>
          </p:nvSpPr>
          <p:spPr>
            <a:xfrm>
              <a:off x="7811244" y="1462786"/>
              <a:ext cx="4968000" cy="586074"/>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9" name="正方形/長方形 188"/>
            <p:cNvSpPr/>
            <p:nvPr/>
          </p:nvSpPr>
          <p:spPr>
            <a:xfrm>
              <a:off x="11118164" y="1806804"/>
              <a:ext cx="720000" cy="224985"/>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en-US" altLang="ja-JP" sz="700" b="1" spc="-60" dirty="0" smtClean="0">
                  <a:solidFill>
                    <a:schemeClr val="tx1"/>
                  </a:solidFill>
                  <a:latin typeface="Meiryo UI" panose="020B0604030504040204" pitchFamily="50" charset="-128"/>
                  <a:ea typeface="Meiryo UI" panose="020B0604030504040204" pitchFamily="50" charset="-128"/>
                </a:rPr>
                <a:t>133</a:t>
              </a:r>
              <a:r>
                <a:rPr lang="ja-JP" altLang="en-US" sz="700" b="1" spc="-60" dirty="0" smtClean="0">
                  <a:solidFill>
                    <a:schemeClr val="tx1"/>
                  </a:solidFill>
                  <a:latin typeface="Meiryo UI" panose="020B0604030504040204" pitchFamily="50" charset="-128"/>
                  <a:ea typeface="Meiryo UI" panose="020B0604030504040204" pitchFamily="50" charset="-128"/>
                </a:rPr>
                <a:t>名</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smtClean="0">
                  <a:solidFill>
                    <a:schemeClr val="tx1"/>
                  </a:solidFill>
                  <a:latin typeface="Meiryo UI" panose="020B0604030504040204" pitchFamily="50" charset="-128"/>
                  <a:ea typeface="Meiryo UI" panose="020B0604030504040204" pitchFamily="50" charset="-128"/>
                </a:rPr>
                <a:t>(R3</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190" name="正方形/長方形 189"/>
            <p:cNvSpPr/>
            <p:nvPr/>
          </p:nvSpPr>
          <p:spPr>
            <a:xfrm>
              <a:off x="7913304" y="2194138"/>
              <a:ext cx="3024000" cy="324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a:solidFill>
                    <a:schemeClr val="tx1"/>
                  </a:solidFill>
                  <a:latin typeface="Meiryo UI" panose="020B0604030504040204" pitchFamily="50" charset="-128"/>
                  <a:ea typeface="Meiryo UI" panose="020B0604030504040204" pitchFamily="50" charset="-128"/>
                </a:rPr>
                <a:t>府民セミナー・シンポジウムの参加者数</a:t>
              </a:r>
            </a:p>
          </p:txBody>
        </p:sp>
        <p:sp>
          <p:nvSpPr>
            <p:cNvPr id="192" name="正方形/長方形 191"/>
            <p:cNvSpPr/>
            <p:nvPr/>
          </p:nvSpPr>
          <p:spPr>
            <a:xfrm>
              <a:off x="11998819" y="1806804"/>
              <a:ext cx="720000" cy="224985"/>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en-US" sz="700" b="1" spc="-60" dirty="0">
                  <a:solidFill>
                    <a:schemeClr val="tx1"/>
                  </a:solidFill>
                  <a:latin typeface="Meiryo UI" panose="020B0604030504040204" pitchFamily="50" charset="-128"/>
                  <a:ea typeface="Meiryo UI" panose="020B0604030504040204" pitchFamily="50" charset="-128"/>
                </a:rPr>
                <a:t>毎年度増加</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smtClean="0">
                  <a:solidFill>
                    <a:schemeClr val="tx1"/>
                  </a:solidFill>
                  <a:latin typeface="Meiryo UI" panose="020B0604030504040204" pitchFamily="50" charset="-128"/>
                  <a:ea typeface="Meiryo UI" panose="020B0604030504040204" pitchFamily="50" charset="-128"/>
                </a:rPr>
                <a:t>(R5-7</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206" name="正方形/長方形 205"/>
            <p:cNvSpPr/>
            <p:nvPr/>
          </p:nvSpPr>
          <p:spPr>
            <a:xfrm>
              <a:off x="11118164" y="1508388"/>
              <a:ext cx="720000" cy="237746"/>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en-US" altLang="ja-JP" sz="700" b="1" spc="-60" dirty="0" smtClean="0">
                  <a:solidFill>
                    <a:schemeClr val="tx1"/>
                  </a:solidFill>
                  <a:latin typeface="Meiryo UI" panose="020B0604030504040204" pitchFamily="50" charset="-128"/>
                  <a:ea typeface="Meiryo UI" panose="020B0604030504040204" pitchFamily="50" charset="-128"/>
                </a:rPr>
                <a:t>92</a:t>
              </a:r>
              <a:r>
                <a:rPr lang="ja-JP" altLang="en-US" sz="700" b="1" spc="-60" dirty="0" smtClean="0">
                  <a:solidFill>
                    <a:schemeClr val="tx1"/>
                  </a:solidFill>
                  <a:latin typeface="Meiryo UI" panose="020B0604030504040204" pitchFamily="50" charset="-128"/>
                  <a:ea typeface="Meiryo UI" panose="020B0604030504040204" pitchFamily="50" charset="-128"/>
                </a:rPr>
                <a:t>％</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smtClean="0">
                  <a:solidFill>
                    <a:schemeClr val="tx1"/>
                  </a:solidFill>
                  <a:latin typeface="Meiryo UI" panose="020B0604030504040204" pitchFamily="50" charset="-128"/>
                  <a:ea typeface="Meiryo UI" panose="020B0604030504040204" pitchFamily="50" charset="-128"/>
                </a:rPr>
                <a:t>(R3</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207" name="正方形/長方形 206"/>
            <p:cNvSpPr/>
            <p:nvPr/>
          </p:nvSpPr>
          <p:spPr>
            <a:xfrm>
              <a:off x="11998819" y="1508388"/>
              <a:ext cx="720000" cy="237746"/>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en-US" altLang="ja-JP" sz="700" b="1" spc="-60" dirty="0" smtClean="0">
                  <a:solidFill>
                    <a:schemeClr val="tx1"/>
                  </a:solidFill>
                  <a:latin typeface="Meiryo UI" panose="020B0604030504040204" pitchFamily="50" charset="-128"/>
                  <a:ea typeface="Meiryo UI" panose="020B0604030504040204" pitchFamily="50" charset="-128"/>
                </a:rPr>
                <a:t>95</a:t>
              </a:r>
              <a:r>
                <a:rPr lang="ja-JP" altLang="en-US" sz="700" b="1" spc="-60" dirty="0" smtClean="0">
                  <a:solidFill>
                    <a:schemeClr val="tx1"/>
                  </a:solidFill>
                  <a:latin typeface="Meiryo UI" panose="020B0604030504040204" pitchFamily="50" charset="-128"/>
                  <a:ea typeface="Meiryo UI" panose="020B0604030504040204" pitchFamily="50" charset="-128"/>
                </a:rPr>
                <a:t>％</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smtClean="0">
                  <a:solidFill>
                    <a:schemeClr val="tx1"/>
                  </a:solidFill>
                  <a:latin typeface="Meiryo UI" panose="020B0604030504040204" pitchFamily="50" charset="-128"/>
                  <a:ea typeface="Meiryo UI" panose="020B0604030504040204" pitchFamily="50" charset="-128"/>
                </a:rPr>
                <a:t>(R7</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208" name="正方形/長方形 207"/>
            <p:cNvSpPr/>
            <p:nvPr/>
          </p:nvSpPr>
          <p:spPr>
            <a:xfrm>
              <a:off x="7913304" y="1497375"/>
              <a:ext cx="3024000" cy="245122"/>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marL="92075" indent="-92075">
                <a:lnSpc>
                  <a:spcPts val="900"/>
                </a:lnSpc>
                <a:buFont typeface="+mj-ea"/>
                <a:buAutoNum type="circleNumDbPlain"/>
              </a:pPr>
              <a:r>
                <a:rPr lang="ja-JP" altLang="en-US" sz="800" b="1" dirty="0" smtClean="0">
                  <a:solidFill>
                    <a:schemeClr val="tx1"/>
                  </a:solidFill>
                  <a:latin typeface="Meiryo UI" panose="020B0604030504040204" pitchFamily="50" charset="-128"/>
                  <a:ea typeface="Meiryo UI" panose="020B0604030504040204" pitchFamily="50" charset="-128"/>
                </a:rPr>
                <a:t>予防</a:t>
              </a:r>
              <a:r>
                <a:rPr lang="ja-JP" altLang="en-US" sz="800" b="1" dirty="0">
                  <a:solidFill>
                    <a:schemeClr val="tx1"/>
                  </a:solidFill>
                  <a:latin typeface="Meiryo UI" panose="020B0604030504040204" pitchFamily="50" charset="-128"/>
                  <a:ea typeface="Meiryo UI" panose="020B0604030504040204" pitchFamily="50" charset="-128"/>
                </a:rPr>
                <a:t>啓発授業等を受けた児童・生徒等の</a:t>
              </a:r>
              <a:r>
                <a:rPr lang="ja-JP" altLang="en-US" sz="800" b="1" dirty="0" smtClean="0">
                  <a:solidFill>
                    <a:schemeClr val="tx1"/>
                  </a:solidFill>
                  <a:latin typeface="Meiryo UI" panose="020B0604030504040204" pitchFamily="50" charset="-128"/>
                  <a:ea typeface="Meiryo UI" panose="020B0604030504040204" pitchFamily="50" charset="-128"/>
                </a:rPr>
                <a:t>理解度（「</a:t>
              </a:r>
              <a:r>
                <a:rPr lang="ja-JP" altLang="en-US" sz="800" b="1" dirty="0">
                  <a:solidFill>
                    <a:schemeClr val="tx1"/>
                  </a:solidFill>
                  <a:latin typeface="Meiryo UI" panose="020B0604030504040204" pitchFamily="50" charset="-128"/>
                  <a:ea typeface="Meiryo UI" panose="020B0604030504040204" pitchFamily="50" charset="-128"/>
                </a:rPr>
                <a:t>とても理解できた</a:t>
              </a:r>
              <a:r>
                <a:rPr lang="ja-JP" altLang="en-US" sz="800" b="1" dirty="0" smtClean="0">
                  <a:solidFill>
                    <a:schemeClr val="tx1"/>
                  </a:solidFill>
                  <a:latin typeface="Meiryo UI" panose="020B0604030504040204" pitchFamily="50" charset="-128"/>
                  <a:ea typeface="Meiryo UI" panose="020B0604030504040204" pitchFamily="50" charset="-128"/>
                </a:rPr>
                <a:t>」 </a:t>
              </a:r>
              <a:r>
                <a:rPr lang="en-US" altLang="ja-JP" sz="800" b="1" dirty="0" smtClean="0">
                  <a:solidFill>
                    <a:schemeClr val="tx1"/>
                  </a:solidFill>
                  <a:latin typeface="Meiryo UI" panose="020B0604030504040204" pitchFamily="50" charset="-128"/>
                  <a:ea typeface="Meiryo UI" panose="020B0604030504040204" pitchFamily="50" charset="-128"/>
                </a:rPr>
                <a:t> </a:t>
              </a:r>
              <a:r>
                <a:rPr lang="ja-JP" altLang="en-US" sz="800" b="1" dirty="0" smtClean="0">
                  <a:solidFill>
                    <a:schemeClr val="tx1"/>
                  </a:solidFill>
                  <a:latin typeface="Meiryo UI" panose="020B0604030504040204" pitchFamily="50" charset="-128"/>
                  <a:ea typeface="Meiryo UI" panose="020B0604030504040204" pitchFamily="50" charset="-128"/>
                </a:rPr>
                <a:t>「</a:t>
              </a:r>
              <a:r>
                <a:rPr lang="ja-JP" altLang="en-US" sz="800" b="1" dirty="0">
                  <a:solidFill>
                    <a:schemeClr val="tx1"/>
                  </a:solidFill>
                  <a:latin typeface="Meiryo UI" panose="020B0604030504040204" pitchFamily="50" charset="-128"/>
                  <a:ea typeface="Meiryo UI" panose="020B0604030504040204" pitchFamily="50" charset="-128"/>
                </a:rPr>
                <a:t>おおむね理解できた」と回答した</a:t>
              </a:r>
              <a:r>
                <a:rPr lang="ja-JP" altLang="en-US" sz="800" b="1" dirty="0" smtClean="0">
                  <a:solidFill>
                    <a:schemeClr val="tx1"/>
                  </a:solidFill>
                  <a:latin typeface="Meiryo UI" panose="020B0604030504040204" pitchFamily="50" charset="-128"/>
                  <a:ea typeface="Meiryo UI" panose="020B0604030504040204" pitchFamily="50" charset="-128"/>
                </a:rPr>
                <a:t>割合）</a:t>
              </a:r>
              <a:endParaRPr lang="ja-JP" altLang="en-US" sz="800" b="1" dirty="0">
                <a:solidFill>
                  <a:schemeClr val="tx1"/>
                </a:solidFill>
                <a:latin typeface="Meiryo UI" panose="020B0604030504040204" pitchFamily="50" charset="-128"/>
                <a:ea typeface="Meiryo UI" panose="020B0604030504040204" pitchFamily="50" charset="-128"/>
              </a:endParaRPr>
            </a:p>
          </p:txBody>
        </p:sp>
        <p:sp>
          <p:nvSpPr>
            <p:cNvPr id="209" name="正方形/長方形 208"/>
            <p:cNvSpPr/>
            <p:nvPr/>
          </p:nvSpPr>
          <p:spPr>
            <a:xfrm>
              <a:off x="7913304" y="1804105"/>
              <a:ext cx="3024000" cy="216024"/>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marL="88900" indent="-88900">
                <a:lnSpc>
                  <a:spcPts val="1000"/>
                </a:lnSpc>
                <a:buFont typeface="+mj-ea"/>
                <a:buAutoNum type="circleNumDbPlain" startAt="2"/>
              </a:pPr>
              <a:r>
                <a:rPr lang="ja-JP" altLang="en-US" sz="800" b="1" dirty="0" smtClean="0">
                  <a:solidFill>
                    <a:schemeClr val="tx1"/>
                  </a:solidFill>
                  <a:latin typeface="Meiryo UI" panose="020B0604030504040204" pitchFamily="50" charset="-128"/>
                  <a:ea typeface="Meiryo UI" panose="020B0604030504040204" pitchFamily="50" charset="-128"/>
                </a:rPr>
                <a:t>教員向け</a:t>
              </a:r>
              <a:r>
                <a:rPr lang="ja-JP" altLang="en-US" sz="800" b="1" dirty="0">
                  <a:solidFill>
                    <a:schemeClr val="tx1"/>
                  </a:solidFill>
                  <a:latin typeface="Meiryo UI" panose="020B0604030504040204" pitchFamily="50" charset="-128"/>
                  <a:ea typeface="Meiryo UI" panose="020B0604030504040204" pitchFamily="50" charset="-128"/>
                </a:rPr>
                <a:t>研修会の参加者数</a:t>
              </a:r>
            </a:p>
          </p:txBody>
        </p:sp>
        <p:sp>
          <p:nvSpPr>
            <p:cNvPr id="210" name="正方形/長方形 209"/>
            <p:cNvSpPr/>
            <p:nvPr/>
          </p:nvSpPr>
          <p:spPr>
            <a:xfrm>
              <a:off x="11118164" y="2225200"/>
              <a:ext cx="720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473</a:t>
              </a:r>
              <a:r>
                <a:rPr lang="ja-JP" altLang="en-US" sz="700" b="1" spc="-60" dirty="0" smtClean="0">
                  <a:solidFill>
                    <a:schemeClr val="tx1"/>
                  </a:solidFill>
                  <a:latin typeface="Meiryo UI" panose="020B0604030504040204" pitchFamily="50" charset="-128"/>
                  <a:ea typeface="Meiryo UI" panose="020B0604030504040204" pitchFamily="50" charset="-128"/>
                </a:rPr>
                <a:t>名</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smtClean="0">
                  <a:solidFill>
                    <a:schemeClr val="tx1"/>
                  </a:solidFill>
                  <a:latin typeface="Meiryo UI" panose="020B0604030504040204" pitchFamily="50" charset="-128"/>
                  <a:ea typeface="Meiryo UI" panose="020B0604030504040204" pitchFamily="50" charset="-128"/>
                </a:rPr>
                <a:t>(R3</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211" name="正方形/長方形 210"/>
            <p:cNvSpPr/>
            <p:nvPr/>
          </p:nvSpPr>
          <p:spPr>
            <a:xfrm>
              <a:off x="11998819" y="2225200"/>
              <a:ext cx="720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en-US" sz="700" b="1" spc="-60" dirty="0">
                  <a:solidFill>
                    <a:schemeClr val="tx1"/>
                  </a:solidFill>
                  <a:latin typeface="Meiryo UI" panose="020B0604030504040204" pitchFamily="50" charset="-128"/>
                  <a:ea typeface="Meiryo UI" panose="020B0604030504040204" pitchFamily="50" charset="-128"/>
                </a:rPr>
                <a:t>毎年度増加</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smtClean="0">
                  <a:solidFill>
                    <a:schemeClr val="tx1"/>
                  </a:solidFill>
                  <a:latin typeface="Meiryo UI" panose="020B0604030504040204" pitchFamily="50" charset="-128"/>
                  <a:ea typeface="Meiryo UI" panose="020B0604030504040204" pitchFamily="50" charset="-128"/>
                </a:rPr>
                <a:t>(R5-7</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grpSp>
      <p:grpSp>
        <p:nvGrpSpPr>
          <p:cNvPr id="11" name="グループ化 10"/>
          <p:cNvGrpSpPr/>
          <p:nvPr/>
        </p:nvGrpSpPr>
        <p:grpSpPr>
          <a:xfrm>
            <a:off x="7711680" y="3139132"/>
            <a:ext cx="4968000" cy="556568"/>
            <a:chOff x="7811244" y="2905150"/>
            <a:chExt cx="4968000" cy="556568"/>
          </a:xfrm>
        </p:grpSpPr>
        <p:sp>
          <p:nvSpPr>
            <p:cNvPr id="288" name="正方形/長方形 287"/>
            <p:cNvSpPr/>
            <p:nvPr/>
          </p:nvSpPr>
          <p:spPr>
            <a:xfrm>
              <a:off x="7811244" y="2905150"/>
              <a:ext cx="4968000" cy="556568"/>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4" name="正方形/長方形 183"/>
            <p:cNvSpPr/>
            <p:nvPr/>
          </p:nvSpPr>
          <p:spPr>
            <a:xfrm>
              <a:off x="7913304" y="3019450"/>
              <a:ext cx="3024000" cy="324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smtClean="0">
                  <a:solidFill>
                    <a:schemeClr val="tx1"/>
                  </a:solidFill>
                  <a:latin typeface="Meiryo UI" panose="020B0604030504040204" pitchFamily="50" charset="-128"/>
                  <a:ea typeface="Meiryo UI" panose="020B0604030504040204" pitchFamily="50" charset="-128"/>
                </a:rPr>
                <a:t>相談拠点におけるギャンブル</a:t>
              </a:r>
              <a:r>
                <a:rPr lang="ja-JP" altLang="en-US" sz="800" b="1" dirty="0">
                  <a:solidFill>
                    <a:schemeClr val="tx1"/>
                  </a:solidFill>
                  <a:latin typeface="Meiryo UI" panose="020B0604030504040204" pitchFamily="50" charset="-128"/>
                  <a:ea typeface="Meiryo UI" panose="020B0604030504040204" pitchFamily="50" charset="-128"/>
                </a:rPr>
                <a:t>等依存症相談者数</a:t>
              </a:r>
            </a:p>
          </p:txBody>
        </p:sp>
        <p:sp>
          <p:nvSpPr>
            <p:cNvPr id="212" name="正方形/長方形 211"/>
            <p:cNvSpPr/>
            <p:nvPr/>
          </p:nvSpPr>
          <p:spPr>
            <a:xfrm>
              <a:off x="11118164" y="3037564"/>
              <a:ext cx="720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en-US" altLang="ja-JP" sz="700" b="1" spc="-60" dirty="0" smtClean="0">
                  <a:solidFill>
                    <a:schemeClr val="tx1"/>
                  </a:solidFill>
                  <a:latin typeface="Meiryo UI" panose="020B0604030504040204" pitchFamily="50" charset="-128"/>
                  <a:ea typeface="Meiryo UI" panose="020B0604030504040204" pitchFamily="50" charset="-128"/>
                </a:rPr>
                <a:t>733</a:t>
              </a:r>
              <a:r>
                <a:rPr lang="ja-JP" altLang="en-US" sz="700" b="1" spc="-60" dirty="0">
                  <a:solidFill>
                    <a:schemeClr val="tx1"/>
                  </a:solidFill>
                  <a:latin typeface="Meiryo UI" panose="020B0604030504040204" pitchFamily="50" charset="-128"/>
                  <a:ea typeface="Meiryo UI" panose="020B0604030504040204" pitchFamily="50" charset="-128"/>
                </a:rPr>
                <a:t>人</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smtClean="0">
                  <a:solidFill>
                    <a:schemeClr val="tx1"/>
                  </a:solidFill>
                  <a:latin typeface="Meiryo UI" panose="020B0604030504040204" pitchFamily="50" charset="-128"/>
                  <a:ea typeface="Meiryo UI" panose="020B0604030504040204" pitchFamily="50" charset="-128"/>
                </a:rPr>
                <a:t>(R3</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213" name="正方形/長方形 212"/>
            <p:cNvSpPr/>
            <p:nvPr/>
          </p:nvSpPr>
          <p:spPr>
            <a:xfrm>
              <a:off x="11998819" y="3037564"/>
              <a:ext cx="720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a:solidFill>
                    <a:schemeClr val="tx1"/>
                  </a:solidFill>
                  <a:latin typeface="Meiryo UI" panose="020B0604030504040204" pitchFamily="50" charset="-128"/>
                  <a:ea typeface="Meiryo UI" panose="020B0604030504040204" pitchFamily="50" charset="-128"/>
                </a:rPr>
                <a:t>毎年度増加</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smtClean="0">
                  <a:solidFill>
                    <a:schemeClr val="tx1"/>
                  </a:solidFill>
                  <a:latin typeface="Meiryo UI" panose="020B0604030504040204" pitchFamily="50" charset="-128"/>
                  <a:ea typeface="Meiryo UI" panose="020B0604030504040204" pitchFamily="50" charset="-128"/>
                </a:rPr>
                <a:t>(R5-7</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grpSp>
      <p:grpSp>
        <p:nvGrpSpPr>
          <p:cNvPr id="10" name="グループ化 9"/>
          <p:cNvGrpSpPr/>
          <p:nvPr/>
        </p:nvGrpSpPr>
        <p:grpSpPr>
          <a:xfrm>
            <a:off x="7711680" y="3979193"/>
            <a:ext cx="4968000" cy="533008"/>
            <a:chOff x="7811244" y="3788874"/>
            <a:chExt cx="4968000" cy="533008"/>
          </a:xfrm>
        </p:grpSpPr>
        <p:sp>
          <p:nvSpPr>
            <p:cNvPr id="287" name="正方形/長方形 286"/>
            <p:cNvSpPr/>
            <p:nvPr/>
          </p:nvSpPr>
          <p:spPr>
            <a:xfrm>
              <a:off x="7811244" y="3788874"/>
              <a:ext cx="4968000" cy="533008"/>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5" name="正方形/長方形 184"/>
            <p:cNvSpPr/>
            <p:nvPr/>
          </p:nvSpPr>
          <p:spPr>
            <a:xfrm>
              <a:off x="7913304" y="3899927"/>
              <a:ext cx="3024000" cy="324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smtClean="0">
                  <a:solidFill>
                    <a:schemeClr val="tx1"/>
                  </a:solidFill>
                  <a:latin typeface="Meiryo UI" panose="020B0604030504040204" pitchFamily="50" charset="-128"/>
                  <a:ea typeface="Meiryo UI" panose="020B0604030504040204" pitchFamily="50" charset="-128"/>
                </a:rPr>
                <a:t> ギャンブル</a:t>
              </a:r>
              <a:r>
                <a:rPr lang="ja-JP" altLang="en-US" sz="800" b="1" dirty="0">
                  <a:solidFill>
                    <a:schemeClr val="tx1"/>
                  </a:solidFill>
                  <a:latin typeface="Meiryo UI" panose="020B0604030504040204" pitchFamily="50" charset="-128"/>
                  <a:ea typeface="Meiryo UI" panose="020B0604030504040204" pitchFamily="50" charset="-128"/>
                </a:rPr>
                <a:t>等依存症を診ること</a:t>
              </a:r>
              <a:r>
                <a:rPr lang="ja-JP" altLang="en-US" sz="800" b="1" dirty="0" smtClean="0">
                  <a:solidFill>
                    <a:schemeClr val="tx1"/>
                  </a:solidFill>
                  <a:latin typeface="Meiryo UI" panose="020B0604030504040204" pitchFamily="50" charset="-128"/>
                  <a:ea typeface="Meiryo UI" panose="020B0604030504040204" pitchFamily="50" charset="-128"/>
                </a:rPr>
                <a:t>ができる精神科医療機関数</a:t>
              </a:r>
              <a:endParaRPr lang="ja-JP" altLang="en-US" sz="800" b="1" dirty="0">
                <a:solidFill>
                  <a:schemeClr val="tx1"/>
                </a:solidFill>
                <a:latin typeface="Meiryo UI" panose="020B0604030504040204" pitchFamily="50" charset="-128"/>
                <a:ea typeface="Meiryo UI" panose="020B0604030504040204" pitchFamily="50" charset="-128"/>
              </a:endParaRPr>
            </a:p>
          </p:txBody>
        </p:sp>
        <p:sp>
          <p:nvSpPr>
            <p:cNvPr id="214" name="正方形/長方形 213"/>
            <p:cNvSpPr/>
            <p:nvPr/>
          </p:nvSpPr>
          <p:spPr>
            <a:xfrm>
              <a:off x="11118164" y="3900524"/>
              <a:ext cx="720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en-US" altLang="ja-JP" sz="700" b="1" spc="-60" dirty="0" smtClean="0">
                  <a:solidFill>
                    <a:schemeClr val="tx1"/>
                  </a:solidFill>
                  <a:latin typeface="Meiryo UI" panose="020B0604030504040204" pitchFamily="50" charset="-128"/>
                  <a:ea typeface="Meiryo UI" panose="020B0604030504040204" pitchFamily="50" charset="-128"/>
                </a:rPr>
                <a:t>25</a:t>
              </a:r>
              <a:r>
                <a:rPr lang="ja-JP" altLang="en-US" sz="700" b="1" spc="-60" dirty="0" smtClean="0">
                  <a:solidFill>
                    <a:schemeClr val="tx1"/>
                  </a:solidFill>
                  <a:latin typeface="Meiryo UI" panose="020B0604030504040204" pitchFamily="50" charset="-128"/>
                  <a:ea typeface="Meiryo UI" panose="020B0604030504040204" pitchFamily="50" charset="-128"/>
                </a:rPr>
                <a:t>機関</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smtClean="0">
                  <a:solidFill>
                    <a:schemeClr val="tx1"/>
                  </a:solidFill>
                  <a:latin typeface="Meiryo UI" panose="020B0604030504040204" pitchFamily="50" charset="-128"/>
                  <a:ea typeface="Meiryo UI" panose="020B0604030504040204" pitchFamily="50" charset="-128"/>
                </a:rPr>
                <a:t>(R3</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215" name="正方形/長方形 214"/>
            <p:cNvSpPr/>
            <p:nvPr/>
          </p:nvSpPr>
          <p:spPr>
            <a:xfrm>
              <a:off x="11998819" y="3900524"/>
              <a:ext cx="720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a:solidFill>
                    <a:schemeClr val="tx1"/>
                  </a:solidFill>
                  <a:latin typeface="Meiryo UI" panose="020B0604030504040204" pitchFamily="50" charset="-128"/>
                  <a:ea typeface="Meiryo UI" panose="020B0604030504040204" pitchFamily="50" charset="-128"/>
                </a:rPr>
                <a:t>毎年度増加</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smtClean="0">
                  <a:solidFill>
                    <a:schemeClr val="tx1"/>
                  </a:solidFill>
                  <a:latin typeface="Meiryo UI" panose="020B0604030504040204" pitchFamily="50" charset="-128"/>
                  <a:ea typeface="Meiryo UI" panose="020B0604030504040204" pitchFamily="50" charset="-128"/>
                </a:rPr>
                <a:t>(R5-7</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grpSp>
      <p:grpSp>
        <p:nvGrpSpPr>
          <p:cNvPr id="9" name="グループ化 8"/>
          <p:cNvGrpSpPr/>
          <p:nvPr/>
        </p:nvGrpSpPr>
        <p:grpSpPr>
          <a:xfrm>
            <a:off x="7711680" y="4781550"/>
            <a:ext cx="4968000" cy="1158198"/>
            <a:chOff x="7811244" y="4708577"/>
            <a:chExt cx="4968000" cy="1158198"/>
          </a:xfrm>
        </p:grpSpPr>
        <p:sp>
          <p:nvSpPr>
            <p:cNvPr id="256" name="正方形/長方形 255"/>
            <p:cNvSpPr/>
            <p:nvPr/>
          </p:nvSpPr>
          <p:spPr>
            <a:xfrm>
              <a:off x="7811244" y="4708577"/>
              <a:ext cx="4968000" cy="439923"/>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59" name="正方形/長方形 258"/>
            <p:cNvSpPr/>
            <p:nvPr/>
          </p:nvSpPr>
          <p:spPr>
            <a:xfrm>
              <a:off x="7811244" y="5246737"/>
              <a:ext cx="4968000" cy="620038"/>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6" name="正方形/長方形 185"/>
            <p:cNvSpPr/>
            <p:nvPr/>
          </p:nvSpPr>
          <p:spPr>
            <a:xfrm>
              <a:off x="7901874" y="4763667"/>
              <a:ext cx="3024000" cy="324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smtClean="0">
                  <a:solidFill>
                    <a:schemeClr val="tx1"/>
                  </a:solidFill>
                  <a:latin typeface="Meiryo UI" panose="020B0604030504040204" pitchFamily="50" charset="-128"/>
                  <a:ea typeface="Meiryo UI" panose="020B0604030504040204" pitchFamily="50" charset="-128"/>
                </a:rPr>
                <a:t> </a:t>
              </a:r>
              <a:r>
                <a:rPr lang="ja-JP" altLang="en-US" sz="800" b="1" spc="-30" dirty="0" smtClean="0">
                  <a:solidFill>
                    <a:schemeClr val="tx1"/>
                  </a:solidFill>
                  <a:latin typeface="Meiryo UI" panose="020B0604030504040204" pitchFamily="50" charset="-128"/>
                  <a:ea typeface="Meiryo UI" panose="020B0604030504040204" pitchFamily="50" charset="-128"/>
                </a:rPr>
                <a:t>相談拠点での</a:t>
              </a:r>
              <a:r>
                <a:rPr lang="ja-JP" altLang="en-US" sz="800" b="1" spc="-30" dirty="0">
                  <a:solidFill>
                    <a:schemeClr val="tx1"/>
                  </a:solidFill>
                  <a:latin typeface="Meiryo UI" panose="020B0604030504040204" pitchFamily="50" charset="-128"/>
                  <a:ea typeface="Meiryo UI" panose="020B0604030504040204" pitchFamily="50" charset="-128"/>
                </a:rPr>
                <a:t>相談支援においての</a:t>
              </a:r>
              <a:r>
                <a:rPr lang="ja-JP" altLang="en-US" sz="800" b="1" spc="-30" dirty="0" smtClean="0">
                  <a:solidFill>
                    <a:schemeClr val="tx1"/>
                  </a:solidFill>
                  <a:latin typeface="Meiryo UI" panose="020B0604030504040204" pitchFamily="50" charset="-128"/>
                  <a:ea typeface="Meiryo UI" panose="020B0604030504040204" pitchFamily="50" charset="-128"/>
                </a:rPr>
                <a:t>自助</a:t>
              </a:r>
              <a:r>
                <a:rPr lang="ja-JP" altLang="en-US" sz="800" b="1" spc="-30" dirty="0">
                  <a:solidFill>
                    <a:schemeClr val="tx1"/>
                  </a:solidFill>
                  <a:latin typeface="Meiryo UI" panose="020B0604030504040204" pitchFamily="50" charset="-128"/>
                  <a:ea typeface="Meiryo UI" panose="020B0604030504040204" pitchFamily="50" charset="-128"/>
                </a:rPr>
                <a:t>ｸﾞﾙｰﾌﾟ</a:t>
              </a:r>
              <a:r>
                <a:rPr lang="ja-JP" altLang="en-US" sz="800" b="1" spc="-30" dirty="0" smtClean="0">
                  <a:solidFill>
                    <a:schemeClr val="tx1"/>
                  </a:solidFill>
                  <a:latin typeface="Meiryo UI" panose="020B0604030504040204" pitchFamily="50" charset="-128"/>
                  <a:ea typeface="Meiryo UI" panose="020B0604030504040204" pitchFamily="50" charset="-128"/>
                </a:rPr>
                <a:t>、民間</a:t>
              </a:r>
              <a:r>
                <a:rPr lang="ja-JP" altLang="en-US" sz="800" b="1" spc="-30" dirty="0">
                  <a:solidFill>
                    <a:schemeClr val="tx1"/>
                  </a:solidFill>
                  <a:latin typeface="Meiryo UI" panose="020B0604030504040204" pitchFamily="50" charset="-128"/>
                  <a:ea typeface="Meiryo UI" panose="020B0604030504040204" pitchFamily="50" charset="-128"/>
                </a:rPr>
                <a:t>団体</a:t>
              </a:r>
              <a:r>
                <a:rPr lang="ja-JP" altLang="en-US" sz="800" b="1" spc="-30" dirty="0" smtClean="0">
                  <a:solidFill>
                    <a:schemeClr val="tx1"/>
                  </a:solidFill>
                  <a:latin typeface="Meiryo UI" panose="020B0604030504040204" pitchFamily="50" charset="-128"/>
                  <a:ea typeface="Meiryo UI" panose="020B0604030504040204" pitchFamily="50" charset="-128"/>
                </a:rPr>
                <a:t>等の</a:t>
              </a:r>
              <a:r>
                <a:rPr lang="ja-JP" altLang="en-US" sz="800" b="1" spc="-30" dirty="0">
                  <a:solidFill>
                    <a:schemeClr val="tx1"/>
                  </a:solidFill>
                  <a:latin typeface="Meiryo UI" panose="020B0604030504040204" pitchFamily="50" charset="-128"/>
                  <a:ea typeface="Meiryo UI" panose="020B0604030504040204" pitchFamily="50" charset="-128"/>
                </a:rPr>
                <a:t>紹介件数</a:t>
              </a:r>
            </a:p>
          </p:txBody>
        </p:sp>
        <p:sp>
          <p:nvSpPr>
            <p:cNvPr id="191" name="正方形/長方形 190"/>
            <p:cNvSpPr/>
            <p:nvPr/>
          </p:nvSpPr>
          <p:spPr>
            <a:xfrm>
              <a:off x="7901874" y="5288770"/>
              <a:ext cx="3024000" cy="288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900"/>
                </a:lnSpc>
              </a:pPr>
              <a:r>
                <a:rPr lang="ja-JP" altLang="en-US" sz="800" b="1" dirty="0" smtClean="0">
                  <a:solidFill>
                    <a:schemeClr val="tx1"/>
                  </a:solidFill>
                  <a:latin typeface="Meiryo UI" panose="020B0604030504040204" pitchFamily="50" charset="-128"/>
                  <a:ea typeface="Meiryo UI" panose="020B0604030504040204" pitchFamily="50" charset="-128"/>
                </a:rPr>
                <a:t>①補助金・基金を利用</a:t>
              </a:r>
              <a:r>
                <a:rPr lang="ja-JP" altLang="en-US" sz="800" b="1" dirty="0">
                  <a:solidFill>
                    <a:schemeClr val="tx1"/>
                  </a:solidFill>
                  <a:latin typeface="Meiryo UI" panose="020B0604030504040204" pitchFamily="50" charset="-128"/>
                  <a:ea typeface="Meiryo UI" panose="020B0604030504040204" pitchFamily="50" charset="-128"/>
                </a:rPr>
                <a:t>したギャンブル等依存症の本人及びその家族等の</a:t>
              </a:r>
              <a:r>
                <a:rPr lang="ja-JP" altLang="en-US" sz="800" b="1" dirty="0" smtClean="0">
                  <a:solidFill>
                    <a:schemeClr val="tx1"/>
                  </a:solidFill>
                  <a:latin typeface="Meiryo UI" panose="020B0604030504040204" pitchFamily="50" charset="-128"/>
                  <a:ea typeface="Meiryo UI" panose="020B0604030504040204" pitchFamily="50" charset="-128"/>
                </a:rPr>
                <a:t>支援にあたる自助</a:t>
              </a:r>
              <a:r>
                <a:rPr lang="ja-JP" altLang="en-US" sz="800" b="1" spc="-30" dirty="0">
                  <a:solidFill>
                    <a:schemeClr val="tx1"/>
                  </a:solidFill>
                  <a:latin typeface="Meiryo UI" panose="020B0604030504040204" pitchFamily="50" charset="-128"/>
                  <a:ea typeface="Meiryo UI" panose="020B0604030504040204" pitchFamily="50" charset="-128"/>
                </a:rPr>
                <a:t>ｸﾞﾙｰﾌﾟ</a:t>
              </a:r>
              <a:r>
                <a:rPr lang="ja-JP" altLang="en-US" sz="800" b="1" dirty="0" smtClean="0">
                  <a:solidFill>
                    <a:schemeClr val="tx1"/>
                  </a:solidFill>
                  <a:latin typeface="Meiryo UI" panose="020B0604030504040204" pitchFamily="50" charset="-128"/>
                  <a:ea typeface="Meiryo UI" panose="020B0604030504040204" pitchFamily="50" charset="-128"/>
                </a:rPr>
                <a:t>・民間団体数</a:t>
              </a:r>
              <a:endParaRPr lang="ja-JP" altLang="en-US" sz="800" b="1" dirty="0">
                <a:solidFill>
                  <a:schemeClr val="tx1"/>
                </a:solidFill>
                <a:latin typeface="Meiryo UI" panose="020B0604030504040204" pitchFamily="50" charset="-128"/>
                <a:ea typeface="Meiryo UI" panose="020B0604030504040204" pitchFamily="50" charset="-128"/>
              </a:endParaRPr>
            </a:p>
          </p:txBody>
        </p:sp>
        <p:sp>
          <p:nvSpPr>
            <p:cNvPr id="193" name="正方形/長方形 192"/>
            <p:cNvSpPr/>
            <p:nvPr/>
          </p:nvSpPr>
          <p:spPr>
            <a:xfrm>
              <a:off x="11106734" y="4786909"/>
              <a:ext cx="720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en-US" altLang="ja-JP" sz="700" b="1" spc="-60" dirty="0" smtClean="0">
                  <a:solidFill>
                    <a:schemeClr val="tx1"/>
                  </a:solidFill>
                  <a:latin typeface="Meiryo UI" panose="020B0604030504040204" pitchFamily="50" charset="-128"/>
                  <a:ea typeface="Meiryo UI" panose="020B0604030504040204" pitchFamily="50" charset="-128"/>
                </a:rPr>
                <a:t>179</a:t>
              </a:r>
              <a:r>
                <a:rPr lang="ja-JP" altLang="en-US" sz="700" b="1" spc="-60" dirty="0" smtClean="0">
                  <a:solidFill>
                    <a:schemeClr val="tx1"/>
                  </a:solidFill>
                  <a:latin typeface="Meiryo UI" panose="020B0604030504040204" pitchFamily="50" charset="-128"/>
                  <a:ea typeface="Meiryo UI" panose="020B0604030504040204" pitchFamily="50" charset="-128"/>
                </a:rPr>
                <a:t>件</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smtClean="0">
                  <a:solidFill>
                    <a:schemeClr val="tx1"/>
                  </a:solidFill>
                  <a:latin typeface="Meiryo UI" panose="020B0604030504040204" pitchFamily="50" charset="-128"/>
                  <a:ea typeface="Meiryo UI" panose="020B0604030504040204" pitchFamily="50" charset="-128"/>
                </a:rPr>
                <a:t>(R3</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194" name="正方形/長方形 193"/>
            <p:cNvSpPr/>
            <p:nvPr/>
          </p:nvSpPr>
          <p:spPr>
            <a:xfrm>
              <a:off x="11987389" y="4786909"/>
              <a:ext cx="720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a:solidFill>
                    <a:schemeClr val="tx1"/>
                  </a:solidFill>
                  <a:latin typeface="Meiryo UI" panose="020B0604030504040204" pitchFamily="50" charset="-128"/>
                  <a:ea typeface="Meiryo UI" panose="020B0604030504040204" pitchFamily="50" charset="-128"/>
                </a:rPr>
                <a:t>倍増</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smtClean="0">
                  <a:solidFill>
                    <a:schemeClr val="tx1"/>
                  </a:solidFill>
                  <a:latin typeface="Meiryo UI" panose="020B0604030504040204" pitchFamily="50" charset="-128"/>
                  <a:ea typeface="Meiryo UI" panose="020B0604030504040204" pitchFamily="50" charset="-128"/>
                </a:rPr>
                <a:t>(R7</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195" name="正方形/長方形 194"/>
            <p:cNvSpPr/>
            <p:nvPr/>
          </p:nvSpPr>
          <p:spPr>
            <a:xfrm>
              <a:off x="11106734" y="5285949"/>
              <a:ext cx="720000" cy="267663"/>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en-US" altLang="ja-JP" sz="700" b="1" spc="-60" dirty="0" smtClean="0">
                  <a:solidFill>
                    <a:schemeClr val="tx1"/>
                  </a:solidFill>
                  <a:latin typeface="Meiryo UI" panose="020B0604030504040204" pitchFamily="50" charset="-128"/>
                  <a:ea typeface="Meiryo UI" panose="020B0604030504040204" pitchFamily="50" charset="-128"/>
                </a:rPr>
                <a:t>4</a:t>
              </a:r>
              <a:r>
                <a:rPr lang="ja-JP" altLang="en-US" sz="700" b="1" spc="-60" dirty="0" smtClean="0">
                  <a:solidFill>
                    <a:schemeClr val="tx1"/>
                  </a:solidFill>
                  <a:latin typeface="Meiryo UI" panose="020B0604030504040204" pitchFamily="50" charset="-128"/>
                  <a:ea typeface="Meiryo UI" panose="020B0604030504040204" pitchFamily="50" charset="-128"/>
                </a:rPr>
                <a:t>団体</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smtClean="0">
                  <a:solidFill>
                    <a:schemeClr val="tx1"/>
                  </a:solidFill>
                  <a:latin typeface="Meiryo UI" panose="020B0604030504040204" pitchFamily="50" charset="-128"/>
                  <a:ea typeface="Meiryo UI" panose="020B0604030504040204" pitchFamily="50" charset="-128"/>
                </a:rPr>
                <a:t>(R3</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196" name="正方形/長方形 195"/>
            <p:cNvSpPr/>
            <p:nvPr/>
          </p:nvSpPr>
          <p:spPr>
            <a:xfrm>
              <a:off x="11987389" y="5285949"/>
              <a:ext cx="720000" cy="261039"/>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en-US" sz="700" b="1" spc="-60" dirty="0">
                  <a:solidFill>
                    <a:schemeClr val="tx1"/>
                  </a:solidFill>
                  <a:latin typeface="Meiryo UI" panose="020B0604030504040204" pitchFamily="50" charset="-128"/>
                  <a:ea typeface="Meiryo UI" panose="020B0604030504040204" pitchFamily="50" charset="-128"/>
                </a:rPr>
                <a:t>増加</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smtClean="0">
                  <a:solidFill>
                    <a:schemeClr val="tx1"/>
                  </a:solidFill>
                  <a:latin typeface="Meiryo UI" panose="020B0604030504040204" pitchFamily="50" charset="-128"/>
                  <a:ea typeface="Meiryo UI" panose="020B0604030504040204" pitchFamily="50" charset="-128"/>
                </a:rPr>
                <a:t>(R7</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197" name="正方形/長方形 196"/>
            <p:cNvSpPr/>
            <p:nvPr/>
          </p:nvSpPr>
          <p:spPr>
            <a:xfrm>
              <a:off x="11106734" y="5608565"/>
              <a:ext cx="720000" cy="229363"/>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en-US" altLang="ja-JP" sz="700" b="1" spc="-60" smtClean="0">
                  <a:solidFill>
                    <a:schemeClr val="tx1"/>
                  </a:solidFill>
                  <a:latin typeface="Meiryo UI" panose="020B0604030504040204" pitchFamily="50" charset="-128"/>
                  <a:ea typeface="Meiryo UI" panose="020B0604030504040204" pitchFamily="50" charset="-128"/>
                </a:rPr>
                <a:t>1</a:t>
              </a:r>
              <a:r>
                <a:rPr lang="en-US" altLang="ja-JP" sz="700" b="1" spc="-60" dirty="0">
                  <a:solidFill>
                    <a:schemeClr val="tx1"/>
                  </a:solidFill>
                  <a:latin typeface="Meiryo UI" panose="020B0604030504040204" pitchFamily="50" charset="-128"/>
                  <a:ea typeface="Meiryo UI" panose="020B0604030504040204" pitchFamily="50" charset="-128"/>
                </a:rPr>
                <a:t>0</a:t>
              </a:r>
              <a:r>
                <a:rPr lang="ja-JP" altLang="en-US" sz="700" b="1" spc="-60" smtClean="0">
                  <a:solidFill>
                    <a:schemeClr val="tx1"/>
                  </a:solidFill>
                  <a:latin typeface="Meiryo UI" panose="020B0604030504040204" pitchFamily="50" charset="-128"/>
                  <a:ea typeface="Meiryo UI" panose="020B0604030504040204" pitchFamily="50" charset="-128"/>
                </a:rPr>
                <a:t>件</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smtClean="0">
                  <a:solidFill>
                    <a:schemeClr val="tx1"/>
                  </a:solidFill>
                  <a:latin typeface="Meiryo UI" panose="020B0604030504040204" pitchFamily="50" charset="-128"/>
                  <a:ea typeface="Meiryo UI" panose="020B0604030504040204" pitchFamily="50" charset="-128"/>
                </a:rPr>
                <a:t>(R3</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198" name="正方形/長方形 197"/>
            <p:cNvSpPr/>
            <p:nvPr/>
          </p:nvSpPr>
          <p:spPr>
            <a:xfrm>
              <a:off x="7901874" y="5620235"/>
              <a:ext cx="3024000" cy="217693"/>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marL="88900" indent="-88900">
                <a:lnSpc>
                  <a:spcPts val="1000"/>
                </a:lnSpc>
                <a:buFont typeface="+mj-ea"/>
                <a:buAutoNum type="circleNumDbPlain" startAt="2"/>
              </a:pPr>
              <a:r>
                <a:rPr lang="ja-JP" altLang="en-US" sz="800" b="1" spc="-30" dirty="0" smtClean="0">
                  <a:solidFill>
                    <a:schemeClr val="tx1"/>
                  </a:solidFill>
                  <a:latin typeface="Meiryo UI" panose="020B0604030504040204" pitchFamily="50" charset="-128"/>
                  <a:ea typeface="Meiryo UI" panose="020B0604030504040204" pitchFamily="50" charset="-128"/>
                </a:rPr>
                <a:t>自助ｸﾞﾙｰﾌﾟ・</a:t>
              </a:r>
              <a:r>
                <a:rPr lang="ja-JP" altLang="en-US" sz="800" b="1" dirty="0" smtClean="0">
                  <a:solidFill>
                    <a:schemeClr val="tx1"/>
                  </a:solidFill>
                  <a:latin typeface="Meiryo UI" panose="020B0604030504040204" pitchFamily="50" charset="-128"/>
                  <a:ea typeface="Meiryo UI" panose="020B0604030504040204" pitchFamily="50" charset="-128"/>
                </a:rPr>
                <a:t>民間団体</a:t>
              </a:r>
              <a:r>
                <a:rPr lang="ja-JP" altLang="en-US" sz="800" b="1" dirty="0">
                  <a:solidFill>
                    <a:schemeClr val="tx1"/>
                  </a:solidFill>
                  <a:latin typeface="Meiryo UI" panose="020B0604030504040204" pitchFamily="50" charset="-128"/>
                  <a:ea typeface="Meiryo UI" panose="020B0604030504040204" pitchFamily="50" charset="-128"/>
                </a:rPr>
                <a:t>等</a:t>
              </a:r>
              <a:r>
                <a:rPr lang="ja-JP" altLang="en-US" sz="800" b="1" dirty="0" smtClean="0">
                  <a:solidFill>
                    <a:schemeClr val="tx1"/>
                  </a:solidFill>
                  <a:latin typeface="Meiryo UI" panose="020B0604030504040204" pitchFamily="50" charset="-128"/>
                  <a:ea typeface="Meiryo UI" panose="020B0604030504040204" pitchFamily="50" charset="-128"/>
                </a:rPr>
                <a:t>と</a:t>
              </a:r>
              <a:r>
                <a:rPr lang="ja-JP" altLang="en-US" sz="800" b="1" dirty="0">
                  <a:solidFill>
                    <a:schemeClr val="tx1"/>
                  </a:solidFill>
                  <a:latin typeface="Meiryo UI" panose="020B0604030504040204" pitchFamily="50" charset="-128"/>
                  <a:ea typeface="Meiryo UI" panose="020B0604030504040204" pitchFamily="50" charset="-128"/>
                </a:rPr>
                <a:t>連携して事業等</a:t>
              </a:r>
              <a:r>
                <a:rPr lang="ja-JP" altLang="en-US" sz="800" b="1" dirty="0" smtClean="0">
                  <a:solidFill>
                    <a:schemeClr val="tx1"/>
                  </a:solidFill>
                  <a:latin typeface="Meiryo UI" panose="020B0604030504040204" pitchFamily="50" charset="-128"/>
                  <a:ea typeface="Meiryo UI" panose="020B0604030504040204" pitchFamily="50" charset="-128"/>
                </a:rPr>
                <a:t>に取組んだ</a:t>
              </a:r>
              <a:r>
                <a:rPr lang="ja-JP" altLang="en-US" sz="800" b="1" dirty="0">
                  <a:solidFill>
                    <a:schemeClr val="tx1"/>
                  </a:solidFill>
                  <a:latin typeface="Meiryo UI" panose="020B0604030504040204" pitchFamily="50" charset="-128"/>
                  <a:ea typeface="Meiryo UI" panose="020B0604030504040204" pitchFamily="50" charset="-128"/>
                </a:rPr>
                <a:t>件数</a:t>
              </a:r>
            </a:p>
          </p:txBody>
        </p:sp>
        <p:sp>
          <p:nvSpPr>
            <p:cNvPr id="216" name="正方形/長方形 215"/>
            <p:cNvSpPr/>
            <p:nvPr/>
          </p:nvSpPr>
          <p:spPr>
            <a:xfrm>
              <a:off x="11987389" y="5608565"/>
              <a:ext cx="720000" cy="229363"/>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en-US" sz="700" b="1" spc="-60" dirty="0">
                  <a:solidFill>
                    <a:schemeClr val="tx1"/>
                  </a:solidFill>
                  <a:latin typeface="Meiryo UI" panose="020B0604030504040204" pitchFamily="50" charset="-128"/>
                  <a:ea typeface="Meiryo UI" panose="020B0604030504040204" pitchFamily="50" charset="-128"/>
                </a:rPr>
                <a:t>毎年度増加</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smtClean="0">
                  <a:solidFill>
                    <a:schemeClr val="tx1"/>
                  </a:solidFill>
                  <a:latin typeface="Meiryo UI" panose="020B0604030504040204" pitchFamily="50" charset="-128"/>
                  <a:ea typeface="Meiryo UI" panose="020B0604030504040204" pitchFamily="50" charset="-128"/>
                </a:rPr>
                <a:t>(R5-7</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grpSp>
      <p:sp>
        <p:nvSpPr>
          <p:cNvPr id="218" name="正方形/長方形 217"/>
          <p:cNvSpPr/>
          <p:nvPr/>
        </p:nvSpPr>
        <p:spPr>
          <a:xfrm>
            <a:off x="7787574" y="1419853"/>
            <a:ext cx="3024000"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smtClean="0">
                <a:solidFill>
                  <a:schemeClr val="bg1"/>
                </a:solidFill>
                <a:latin typeface="Meiryo UI" panose="020B0604030504040204" pitchFamily="50" charset="-128"/>
                <a:ea typeface="Meiryo UI" panose="020B0604030504040204" pitchFamily="50" charset="-128"/>
              </a:rPr>
              <a:t>指　　　標</a:t>
            </a:r>
            <a:endParaRPr lang="ja-JP" altLang="en-US" sz="900" b="1" dirty="0">
              <a:solidFill>
                <a:schemeClr val="bg1"/>
              </a:solidFill>
              <a:latin typeface="Meiryo UI" panose="020B0604030504040204" pitchFamily="50" charset="-128"/>
              <a:ea typeface="Meiryo UI" panose="020B0604030504040204" pitchFamily="50" charset="-128"/>
            </a:endParaRPr>
          </a:p>
        </p:txBody>
      </p:sp>
      <p:sp>
        <p:nvSpPr>
          <p:cNvPr id="219" name="正方形/長方形 218"/>
          <p:cNvSpPr/>
          <p:nvPr/>
        </p:nvSpPr>
        <p:spPr>
          <a:xfrm>
            <a:off x="11818802" y="1419853"/>
            <a:ext cx="828000"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solidFill>
                  <a:schemeClr val="bg1"/>
                </a:solidFill>
                <a:latin typeface="Meiryo UI" panose="020B0604030504040204" pitchFamily="50" charset="-128"/>
                <a:ea typeface="Meiryo UI" panose="020B0604030504040204" pitchFamily="50" charset="-128"/>
              </a:rPr>
              <a:t>目　標</a:t>
            </a:r>
          </a:p>
        </p:txBody>
      </p:sp>
      <p:sp>
        <p:nvSpPr>
          <p:cNvPr id="221" name="正方形/長方形 220"/>
          <p:cNvSpPr/>
          <p:nvPr/>
        </p:nvSpPr>
        <p:spPr>
          <a:xfrm>
            <a:off x="10925759" y="1419853"/>
            <a:ext cx="828000"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solidFill>
                  <a:schemeClr val="bg1"/>
                </a:solidFill>
                <a:latin typeface="Meiryo UI" panose="020B0604030504040204" pitchFamily="50" charset="-128"/>
                <a:ea typeface="Meiryo UI" panose="020B0604030504040204" pitchFamily="50" charset="-128"/>
              </a:rPr>
              <a:t>現　状</a:t>
            </a:r>
          </a:p>
        </p:txBody>
      </p:sp>
      <p:sp>
        <p:nvSpPr>
          <p:cNvPr id="232" name="二等辺三角形 231"/>
          <p:cNvSpPr/>
          <p:nvPr/>
        </p:nvSpPr>
        <p:spPr>
          <a:xfrm rot="5400000" flipH="1">
            <a:off x="7316526" y="1985717"/>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350" name="正方形/長方形 349"/>
          <p:cNvSpPr/>
          <p:nvPr/>
        </p:nvSpPr>
        <p:spPr>
          <a:xfrm>
            <a:off x="12660" y="1232967"/>
            <a:ext cx="2715731" cy="163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marL="171450" indent="-171450">
              <a:buFont typeface="Wingdings" panose="05000000000000000000" pitchFamily="2" charset="2"/>
              <a:buChar char="u"/>
            </a:pPr>
            <a:r>
              <a:rPr kumimoji="1" lang="ja-JP" altLang="en-US" sz="1200" b="1" dirty="0" smtClean="0">
                <a:solidFill>
                  <a:srgbClr val="002060"/>
                </a:solidFill>
                <a:latin typeface="Meiryo UI" panose="020B0604030504040204" pitchFamily="50" charset="-128"/>
                <a:ea typeface="Meiryo UI" panose="020B0604030504040204" pitchFamily="50" charset="-128"/>
              </a:rPr>
              <a:t>基本方針に基づく施策体系</a:t>
            </a:r>
            <a:r>
              <a:rPr lang="ja-JP" altLang="en-US" sz="1200" b="1" dirty="0">
                <a:solidFill>
                  <a:srgbClr val="002060"/>
                </a:solidFill>
                <a:latin typeface="Meiryo UI" panose="020B0604030504040204" pitchFamily="50" charset="-128"/>
                <a:ea typeface="Meiryo UI" panose="020B0604030504040204" pitchFamily="50" charset="-128"/>
              </a:rPr>
              <a:t>と目標</a:t>
            </a:r>
            <a:endParaRPr kumimoji="1" lang="ja-JP" altLang="en-US" sz="1200" b="1" dirty="0">
              <a:solidFill>
                <a:srgbClr val="002060"/>
              </a:solidFill>
              <a:latin typeface="Meiryo UI" panose="020B0604030504040204" pitchFamily="50" charset="-128"/>
              <a:ea typeface="Meiryo UI" panose="020B0604030504040204" pitchFamily="50" charset="-128"/>
            </a:endParaRPr>
          </a:p>
        </p:txBody>
      </p:sp>
      <p:sp>
        <p:nvSpPr>
          <p:cNvPr id="353" name="正方形/長方形 352"/>
          <p:cNvSpPr/>
          <p:nvPr/>
        </p:nvSpPr>
        <p:spPr>
          <a:xfrm>
            <a:off x="-35526" y="8593568"/>
            <a:ext cx="481797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4</a:t>
            </a:r>
            <a:r>
              <a:rPr lang="ja-JP" altLang="en-US" sz="1400" b="1" dirty="0" err="1"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第２期計画の推進体制等</a:t>
            </a:r>
            <a:endParaRPr kumimoji="1" lang="zh-TW" altLang="en-US" sz="1050"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360" name="二等辺三角形 359"/>
          <p:cNvSpPr/>
          <p:nvPr/>
        </p:nvSpPr>
        <p:spPr>
          <a:xfrm rot="10800000">
            <a:off x="1055476" y="1206498"/>
            <a:ext cx="10729192" cy="177801"/>
          </a:xfrm>
          <a:prstGeom prst="triangle">
            <a:avLst/>
          </a:prstGeom>
          <a:gradFill>
            <a:gsLst>
              <a:gs pos="0">
                <a:schemeClr val="bg1">
                  <a:lumMod val="50000"/>
                </a:schemeClr>
              </a:gs>
              <a:gs pos="66000">
                <a:srgbClr val="C4C4C4"/>
              </a:gs>
              <a:gs pos="100000">
                <a:schemeClr val="bg1">
                  <a:lumMod val="95000"/>
                  <a:alpha val="20000"/>
                </a:schemeClr>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noFill/>
              <a:latin typeface="メイリオ" panose="020B0604030504040204" pitchFamily="50" charset="-128"/>
              <a:ea typeface="メイリオ" panose="020B0604030504040204" pitchFamily="50" charset="-128"/>
            </a:endParaRPr>
          </a:p>
        </p:txBody>
      </p:sp>
      <p:sp>
        <p:nvSpPr>
          <p:cNvPr id="361" name="正方形/長方形 360"/>
          <p:cNvSpPr/>
          <p:nvPr/>
        </p:nvSpPr>
        <p:spPr>
          <a:xfrm>
            <a:off x="3085059" y="9164141"/>
            <a:ext cx="488152" cy="13596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smtClean="0">
                <a:latin typeface="Meiryo UI" panose="020B0604030504040204" pitchFamily="50" charset="-128"/>
                <a:ea typeface="Meiryo UI" panose="020B0604030504040204" pitchFamily="50" charset="-128"/>
              </a:rPr>
              <a:t>新 規</a:t>
            </a:r>
            <a:endParaRPr lang="ja-JP" altLang="en-US" sz="900" b="1" dirty="0">
              <a:latin typeface="Meiryo UI" panose="020B0604030504040204" pitchFamily="50" charset="-128"/>
              <a:ea typeface="Meiryo UI" panose="020B0604030504040204" pitchFamily="50" charset="-128"/>
            </a:endParaRPr>
          </a:p>
        </p:txBody>
      </p:sp>
      <p:grpSp>
        <p:nvGrpSpPr>
          <p:cNvPr id="8" name="グループ化 7"/>
          <p:cNvGrpSpPr/>
          <p:nvPr/>
        </p:nvGrpSpPr>
        <p:grpSpPr>
          <a:xfrm>
            <a:off x="7719804" y="6181725"/>
            <a:ext cx="5081736" cy="707107"/>
            <a:chOff x="7811244" y="6124756"/>
            <a:chExt cx="5081736" cy="707107"/>
          </a:xfrm>
        </p:grpSpPr>
        <p:sp>
          <p:nvSpPr>
            <p:cNvPr id="271" name="正方形/長方形 270"/>
            <p:cNvSpPr/>
            <p:nvPr/>
          </p:nvSpPr>
          <p:spPr>
            <a:xfrm>
              <a:off x="7811244" y="6124756"/>
              <a:ext cx="4968000" cy="530241"/>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99" name="正方形/長方形 198"/>
            <p:cNvSpPr/>
            <p:nvPr/>
          </p:nvSpPr>
          <p:spPr>
            <a:xfrm>
              <a:off x="7913304" y="6233899"/>
              <a:ext cx="3024000" cy="324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smtClean="0">
                  <a:solidFill>
                    <a:schemeClr val="tx1"/>
                  </a:solidFill>
                  <a:latin typeface="Meiryo UI" panose="020B0604030504040204" pitchFamily="50" charset="-128"/>
                  <a:ea typeface="Meiryo UI" panose="020B0604030504040204" pitchFamily="50" charset="-128"/>
                </a:rPr>
                <a:t>ワンストップ支援を</a:t>
              </a:r>
              <a:r>
                <a:rPr lang="ja-JP" altLang="en-US" sz="800" b="1" dirty="0">
                  <a:solidFill>
                    <a:schemeClr val="tx1"/>
                  </a:solidFill>
                  <a:latin typeface="Meiryo UI" panose="020B0604030504040204" pitchFamily="50" charset="-128"/>
                  <a:ea typeface="Meiryo UI" panose="020B0604030504040204" pitchFamily="50" charset="-128"/>
                </a:rPr>
                <a:t>提供できる機能を整備</a:t>
              </a:r>
            </a:p>
          </p:txBody>
        </p:sp>
        <p:sp>
          <p:nvSpPr>
            <p:cNvPr id="200" name="正方形/長方形 199"/>
            <p:cNvSpPr/>
            <p:nvPr/>
          </p:nvSpPr>
          <p:spPr>
            <a:xfrm>
              <a:off x="11118164" y="6263921"/>
              <a:ext cx="720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smtClean="0">
                  <a:solidFill>
                    <a:schemeClr val="tx1"/>
                  </a:solidFill>
                  <a:latin typeface="Meiryo UI" panose="020B0604030504040204" pitchFamily="50" charset="-128"/>
                  <a:ea typeface="Meiryo UI" panose="020B0604030504040204" pitchFamily="50" charset="-128"/>
                </a:rPr>
                <a:t>－</a:t>
              </a:r>
              <a:endParaRPr lang="en-US" altLang="ja-JP" sz="700" b="1" spc="-60" dirty="0" smtClean="0">
                <a:solidFill>
                  <a:schemeClr val="tx1"/>
                </a:solidFill>
                <a:latin typeface="Meiryo UI" panose="020B0604030504040204" pitchFamily="50" charset="-128"/>
                <a:ea typeface="Meiryo UI" panose="020B0604030504040204" pitchFamily="50" charset="-128"/>
              </a:endParaRPr>
            </a:p>
          </p:txBody>
        </p:sp>
        <p:sp>
          <p:nvSpPr>
            <p:cNvPr id="201" name="正方形/長方形 200"/>
            <p:cNvSpPr/>
            <p:nvPr/>
          </p:nvSpPr>
          <p:spPr>
            <a:xfrm>
              <a:off x="11998819" y="6263921"/>
              <a:ext cx="720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smtClean="0">
                  <a:solidFill>
                    <a:schemeClr val="tx1"/>
                  </a:solidFill>
                  <a:latin typeface="Meiryo UI" panose="020B0604030504040204" pitchFamily="50" charset="-128"/>
                  <a:ea typeface="Meiryo UI" panose="020B0604030504040204" pitchFamily="50" charset="-128"/>
                </a:rPr>
                <a:t>整備完了</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smtClean="0">
                  <a:solidFill>
                    <a:schemeClr val="tx1"/>
                  </a:solidFill>
                  <a:latin typeface="Meiryo UI" panose="020B0604030504040204" pitchFamily="50" charset="-128"/>
                  <a:ea typeface="Meiryo UI" panose="020B0604030504040204" pitchFamily="50" charset="-128"/>
                </a:rPr>
                <a:t>(IR</a:t>
              </a:r>
              <a:r>
                <a:rPr lang="ja-JP" altLang="en-US" sz="700" b="1" spc="-60" dirty="0" smtClean="0">
                  <a:solidFill>
                    <a:schemeClr val="tx1"/>
                  </a:solidFill>
                  <a:latin typeface="Meiryo UI" panose="020B0604030504040204" pitchFamily="50" charset="-128"/>
                  <a:ea typeface="Meiryo UI" panose="020B0604030504040204" pitchFamily="50" charset="-128"/>
                </a:rPr>
                <a:t>開業まで</a:t>
              </a:r>
              <a:r>
                <a:rPr lang="en-US" altLang="ja-JP" sz="700" b="1" spc="-60" dirty="0" smtClean="0">
                  <a:solidFill>
                    <a:schemeClr val="tx1"/>
                  </a:solidFill>
                  <a:latin typeface="Meiryo UI" panose="020B0604030504040204" pitchFamily="50" charset="-128"/>
                  <a:ea typeface="Meiryo UI" panose="020B0604030504040204" pitchFamily="50" charset="-128"/>
                </a:rPr>
                <a:t>※</a:t>
              </a:r>
              <a:r>
                <a:rPr lang="ja-JP" altLang="en-US" sz="700" b="1" spc="-60" dirty="0" smtClean="0">
                  <a:solidFill>
                    <a:schemeClr val="tx1"/>
                  </a:solidFill>
                  <a:latin typeface="Meiryo UI" panose="020B0604030504040204" pitchFamily="50" charset="-128"/>
                  <a:ea typeface="Meiryo UI" panose="020B0604030504040204" pitchFamily="50" charset="-128"/>
                </a:rPr>
                <a:t>）</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362" name="正方形/長方形 361"/>
            <p:cNvSpPr/>
            <p:nvPr/>
          </p:nvSpPr>
          <p:spPr>
            <a:xfrm>
              <a:off x="9550424" y="6640222"/>
              <a:ext cx="3342556" cy="19164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lgn="r"/>
              <a:r>
                <a:rPr lang="en-US" altLang="ja-JP" sz="700" dirty="0" smtClean="0">
                  <a:solidFill>
                    <a:schemeClr val="tx1">
                      <a:lumMod val="85000"/>
                      <a:lumOff val="15000"/>
                    </a:schemeClr>
                  </a:solidFill>
                  <a:latin typeface="メイリオ" panose="020B0604030504040204" pitchFamily="50" charset="-128"/>
                  <a:ea typeface="メイリオ" panose="020B0604030504040204" pitchFamily="50" charset="-128"/>
                </a:rPr>
                <a:t>※IR</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区域整備計画の認定等の進捗</a:t>
              </a:r>
              <a:r>
                <a:rPr lang="ja-JP" altLang="en-US" sz="700">
                  <a:solidFill>
                    <a:schemeClr val="tx1">
                      <a:lumMod val="85000"/>
                      <a:lumOff val="15000"/>
                    </a:schemeClr>
                  </a:solidFill>
                  <a:latin typeface="メイリオ" panose="020B0604030504040204" pitchFamily="50" charset="-128"/>
                  <a:ea typeface="メイリオ" panose="020B0604030504040204" pitchFamily="50" charset="-128"/>
                </a:rPr>
                <a:t>に</a:t>
              </a:r>
              <a:r>
                <a:rPr lang="ja-JP" altLang="en-US" sz="700" smtClean="0">
                  <a:solidFill>
                    <a:schemeClr val="tx1">
                      <a:lumMod val="85000"/>
                      <a:lumOff val="15000"/>
                    </a:schemeClr>
                  </a:solidFill>
                  <a:latin typeface="メイリオ" panose="020B0604030504040204" pitchFamily="50" charset="-128"/>
                  <a:ea typeface="メイリオ" panose="020B0604030504040204" pitchFamily="50" charset="-128"/>
                </a:rPr>
                <a:t>合わせて計画的</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に推進</a:t>
              </a:r>
              <a:endParaRPr lang="en-US" altLang="ja-JP" sz="700" dirty="0" smtClean="0">
                <a:solidFill>
                  <a:schemeClr val="tx1">
                    <a:lumMod val="85000"/>
                    <a:lumOff val="15000"/>
                  </a:schemeClr>
                </a:solidFill>
                <a:latin typeface="メイリオ" panose="020B0604030504040204" pitchFamily="50" charset="-128"/>
                <a:ea typeface="メイリオ" panose="020B0604030504040204" pitchFamily="50" charset="-128"/>
              </a:endParaRPr>
            </a:p>
          </p:txBody>
        </p:sp>
      </p:grpSp>
      <p:graphicFrame>
        <p:nvGraphicFramePr>
          <p:cNvPr id="170" name="表 169"/>
          <p:cNvGraphicFramePr>
            <a:graphicFrameLocks noGrp="1"/>
          </p:cNvGraphicFramePr>
          <p:nvPr>
            <p:extLst>
              <p:ext uri="{D42A27DB-BD31-4B8C-83A1-F6EECF244321}">
                <p14:modId xmlns:p14="http://schemas.microsoft.com/office/powerpoint/2010/main" val="257183207"/>
              </p:ext>
            </p:extLst>
          </p:nvPr>
        </p:nvGraphicFramePr>
        <p:xfrm>
          <a:off x="7120880" y="308660"/>
          <a:ext cx="5536704" cy="840740"/>
        </p:xfrm>
        <a:graphic>
          <a:graphicData uri="http://schemas.openxmlformats.org/drawingml/2006/table">
            <a:tbl>
              <a:tblPr>
                <a:tableStyleId>{073A0DAA-6AF3-43AB-8588-CEC1D06C72B9}</a:tableStyleId>
              </a:tblPr>
              <a:tblGrid>
                <a:gridCol w="76550">
                  <a:extLst>
                    <a:ext uri="{9D8B030D-6E8A-4147-A177-3AD203B41FA5}">
                      <a16:colId xmlns:a16="http://schemas.microsoft.com/office/drawing/2014/main" val="2375738016"/>
                    </a:ext>
                  </a:extLst>
                </a:gridCol>
                <a:gridCol w="5460154">
                  <a:extLst>
                    <a:ext uri="{9D8B030D-6E8A-4147-A177-3AD203B41FA5}">
                      <a16:colId xmlns:a16="http://schemas.microsoft.com/office/drawing/2014/main" val="4208928748"/>
                    </a:ext>
                  </a:extLst>
                </a:gridCol>
              </a:tblGrid>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85725">
                        <a:buFont typeface="Wingdings" panose="05000000000000000000" pitchFamily="2" charset="2"/>
                        <a:buChar char="l"/>
                      </a:pPr>
                      <a:r>
                        <a:rPr kumimoji="1" lang="ja-JP" altLang="en-US" sz="1000" b="1" dirty="0" smtClean="0">
                          <a:solidFill>
                            <a:schemeClr val="bg1"/>
                          </a:solidFill>
                          <a:latin typeface="Meiryo UI" panose="020B0604030504040204" pitchFamily="50" charset="-128"/>
                          <a:ea typeface="Meiryo UI" panose="020B0604030504040204" pitchFamily="50" charset="-128"/>
                        </a:rPr>
                        <a:t>全体目標</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288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182563" lvl="1" indent="-96838">
                        <a:lnSpc>
                          <a:spcPts val="1100"/>
                        </a:lnSpc>
                        <a:buFont typeface="Wingdings" panose="05000000000000000000" pitchFamily="2" charset="2"/>
                        <a:buChar char="Ø"/>
                      </a:pPr>
                      <a:r>
                        <a:rPr kumimoji="1" lang="ja-JP" altLang="en-US" sz="1000" b="0" dirty="0" smtClean="0">
                          <a:latin typeface="Meiryo UI" panose="020B0604030504040204" pitchFamily="50" charset="-128"/>
                          <a:ea typeface="Meiryo UI" panose="020B0604030504040204" pitchFamily="50" charset="-128"/>
                        </a:rPr>
                        <a:t>ギャンブル等依存症対策を総合的かつ計画的に推進することで、</a:t>
                      </a:r>
                      <a:r>
                        <a:rPr kumimoji="1" lang="ja-JP" altLang="en-US" sz="1000" b="0" u="heavy" baseline="0" dirty="0" smtClean="0">
                          <a:latin typeface="Meiryo UI" panose="020B0604030504040204" pitchFamily="50" charset="-128"/>
                          <a:ea typeface="Meiryo UI" panose="020B0604030504040204" pitchFamily="50" charset="-128"/>
                        </a:rPr>
                        <a:t>「府民の健全な生活の確保を図るとともに、府民が安心して暮らすことができる社会の実現に寄与する」</a:t>
                      </a:r>
                      <a:r>
                        <a:rPr kumimoji="1" lang="ja-JP" altLang="en-US" sz="1000" b="0" dirty="0" smtClean="0">
                          <a:latin typeface="Meiryo UI" panose="020B0604030504040204" pitchFamily="50" charset="-128"/>
                          <a:ea typeface="Meiryo UI" panose="020B0604030504040204" pitchFamily="50" charset="-128"/>
                        </a:rPr>
                        <a:t>ことを目標とする。</a:t>
                      </a:r>
                    </a:p>
                    <a:p>
                      <a:pPr marL="182563" lvl="1" indent="-96838">
                        <a:lnSpc>
                          <a:spcPts val="1100"/>
                        </a:lnSpc>
                        <a:spcBef>
                          <a:spcPts val="300"/>
                        </a:spcBef>
                        <a:buFont typeface="Wingdings" panose="05000000000000000000" pitchFamily="2" charset="2"/>
                        <a:buChar char="Ø"/>
                      </a:pPr>
                      <a:r>
                        <a:rPr kumimoji="1" lang="ja-JP" altLang="en-US" sz="1000" b="0" dirty="0" smtClean="0">
                          <a:latin typeface="Meiryo UI" panose="020B0604030504040204" pitchFamily="50" charset="-128"/>
                          <a:ea typeface="Meiryo UI" panose="020B0604030504040204" pitchFamily="50" charset="-128"/>
                        </a:rPr>
                        <a:t>指標としては、府実態調査結果を基に、「ギャンブル等依存</a:t>
                      </a:r>
                      <a:r>
                        <a:rPr kumimoji="1" lang="ja-JP" altLang="en-US" sz="1000" b="0" smtClean="0">
                          <a:latin typeface="Meiryo UI" panose="020B0604030504040204" pitchFamily="50" charset="-128"/>
                          <a:ea typeface="Meiryo UI" panose="020B0604030504040204" pitchFamily="50" charset="-128"/>
                        </a:rPr>
                        <a:t>が疑われる者等の</a:t>
                      </a:r>
                      <a:r>
                        <a:rPr kumimoji="1" lang="ja-JP" altLang="en-US" sz="1000" b="0" dirty="0" smtClean="0">
                          <a:latin typeface="Meiryo UI" panose="020B0604030504040204" pitchFamily="50" charset="-128"/>
                          <a:ea typeface="Meiryo UI" panose="020B0604030504040204" pitchFamily="50" charset="-128"/>
                        </a:rPr>
                        <a:t>割合（</a:t>
                      </a:r>
                      <a:r>
                        <a:rPr kumimoji="1" lang="en-US" altLang="ja-JP" sz="1000" b="0" dirty="0" smtClean="0">
                          <a:latin typeface="Meiryo UI" panose="020B0604030504040204" pitchFamily="50" charset="-128"/>
                          <a:ea typeface="Meiryo UI" panose="020B0604030504040204" pitchFamily="50" charset="-128"/>
                        </a:rPr>
                        <a:t>SOGS</a:t>
                      </a:r>
                      <a:r>
                        <a:rPr kumimoji="1" lang="ja-JP" altLang="en-US" sz="1000" b="0" dirty="0" smtClean="0">
                          <a:latin typeface="Meiryo UI" panose="020B0604030504040204" pitchFamily="50" charset="-128"/>
                          <a:ea typeface="Meiryo UI" panose="020B0604030504040204" pitchFamily="50" charset="-128"/>
                        </a:rPr>
                        <a:t>３点以上）」の令和７年度の数値が、計画作成時点の令和４年度の数値より低減していることをめざす。</a:t>
                      </a:r>
                    </a:p>
                  </a:txBody>
                  <a:tcPr marL="0" marR="0" marT="0" marB="0">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05717086"/>
                  </a:ext>
                </a:extLst>
              </a:tr>
            </a:tbl>
          </a:graphicData>
        </a:graphic>
      </p:graphicFrame>
      <p:sp>
        <p:nvSpPr>
          <p:cNvPr id="178" name="正方形/長方形 177"/>
          <p:cNvSpPr/>
          <p:nvPr/>
        </p:nvSpPr>
        <p:spPr>
          <a:xfrm>
            <a:off x="4446752" y="1837447"/>
            <a:ext cx="657904"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新規</a:t>
            </a:r>
            <a:r>
              <a:rPr lang="ja-JP" altLang="en-US" sz="900" b="1" dirty="0" smtClean="0">
                <a:latin typeface="Meiryo UI" panose="020B0604030504040204" pitchFamily="50" charset="-128"/>
                <a:ea typeface="Meiryo UI" panose="020B0604030504040204" pitchFamily="50" charset="-128"/>
              </a:rPr>
              <a:t> ・拡充</a:t>
            </a:r>
            <a:endParaRPr lang="en-US" altLang="ja-JP" sz="900" b="1" dirty="0" smtClean="0">
              <a:latin typeface="Meiryo UI" panose="020B0604030504040204" pitchFamily="50" charset="-128"/>
              <a:ea typeface="Meiryo UI" panose="020B0604030504040204" pitchFamily="50" charset="-128"/>
            </a:endParaRPr>
          </a:p>
        </p:txBody>
      </p:sp>
      <p:sp>
        <p:nvSpPr>
          <p:cNvPr id="179" name="正方形/長方形 178"/>
          <p:cNvSpPr/>
          <p:nvPr/>
        </p:nvSpPr>
        <p:spPr>
          <a:xfrm>
            <a:off x="4112448" y="2473484"/>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smtClean="0">
                <a:latin typeface="Meiryo UI" panose="020B0604030504040204" pitchFamily="50" charset="-128"/>
                <a:ea typeface="Meiryo UI" panose="020B0604030504040204" pitchFamily="50" charset="-128"/>
              </a:rPr>
              <a:t>新規</a:t>
            </a:r>
            <a:endParaRPr lang="en-US" altLang="ja-JP" sz="900" b="1" dirty="0" smtClean="0">
              <a:latin typeface="Meiryo UI" panose="020B0604030504040204" pitchFamily="50" charset="-128"/>
              <a:ea typeface="Meiryo UI" panose="020B0604030504040204" pitchFamily="50" charset="-128"/>
            </a:endParaRPr>
          </a:p>
        </p:txBody>
      </p:sp>
      <p:sp>
        <p:nvSpPr>
          <p:cNvPr id="180" name="正方形/長方形 179"/>
          <p:cNvSpPr/>
          <p:nvPr/>
        </p:nvSpPr>
        <p:spPr>
          <a:xfrm>
            <a:off x="5910883" y="2630694"/>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拡充</a:t>
            </a:r>
            <a:endParaRPr lang="en-US" altLang="ja-JP" sz="900" b="1" dirty="0" smtClean="0">
              <a:latin typeface="Meiryo UI" panose="020B0604030504040204" pitchFamily="50" charset="-128"/>
              <a:ea typeface="Meiryo UI" panose="020B0604030504040204" pitchFamily="50" charset="-128"/>
            </a:endParaRPr>
          </a:p>
        </p:txBody>
      </p:sp>
      <p:sp>
        <p:nvSpPr>
          <p:cNvPr id="181" name="正方形/長方形 180"/>
          <p:cNvSpPr/>
          <p:nvPr/>
        </p:nvSpPr>
        <p:spPr>
          <a:xfrm>
            <a:off x="3997972" y="3193548"/>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smtClean="0">
                <a:latin typeface="Meiryo UI" panose="020B0604030504040204" pitchFamily="50" charset="-128"/>
                <a:ea typeface="Meiryo UI" panose="020B0604030504040204" pitchFamily="50" charset="-128"/>
              </a:rPr>
              <a:t>新規</a:t>
            </a:r>
            <a:endParaRPr lang="en-US" altLang="ja-JP" sz="900" b="1" dirty="0" smtClean="0">
              <a:latin typeface="Meiryo UI" panose="020B0604030504040204" pitchFamily="50" charset="-128"/>
              <a:ea typeface="Meiryo UI" panose="020B0604030504040204" pitchFamily="50" charset="-128"/>
            </a:endParaRPr>
          </a:p>
        </p:txBody>
      </p:sp>
      <p:sp>
        <p:nvSpPr>
          <p:cNvPr id="182" name="正方形/長方形 181"/>
          <p:cNvSpPr/>
          <p:nvPr/>
        </p:nvSpPr>
        <p:spPr>
          <a:xfrm>
            <a:off x="5825354" y="4033490"/>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smtClean="0">
                <a:latin typeface="Meiryo UI" panose="020B0604030504040204" pitchFamily="50" charset="-128"/>
                <a:ea typeface="Meiryo UI" panose="020B0604030504040204" pitchFamily="50" charset="-128"/>
              </a:rPr>
              <a:t>新規</a:t>
            </a:r>
            <a:endParaRPr lang="en-US" altLang="ja-JP" sz="900" b="1" dirty="0" smtClean="0">
              <a:latin typeface="Meiryo UI" panose="020B0604030504040204" pitchFamily="50" charset="-128"/>
              <a:ea typeface="Meiryo UI" panose="020B0604030504040204" pitchFamily="50" charset="-128"/>
            </a:endParaRPr>
          </a:p>
        </p:txBody>
      </p:sp>
      <p:sp>
        <p:nvSpPr>
          <p:cNvPr id="183" name="正方形/長方形 182"/>
          <p:cNvSpPr/>
          <p:nvPr/>
        </p:nvSpPr>
        <p:spPr>
          <a:xfrm>
            <a:off x="4332335" y="5011757"/>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smtClean="0">
                <a:latin typeface="Meiryo UI" panose="020B0604030504040204" pitchFamily="50" charset="-128"/>
                <a:ea typeface="Meiryo UI" panose="020B0604030504040204" pitchFamily="50" charset="-128"/>
              </a:rPr>
              <a:t>新規</a:t>
            </a:r>
            <a:endParaRPr lang="en-US" altLang="ja-JP" sz="900" b="1" dirty="0" smtClean="0">
              <a:latin typeface="Meiryo UI" panose="020B0604030504040204" pitchFamily="50" charset="-128"/>
              <a:ea typeface="Meiryo UI" panose="020B0604030504040204" pitchFamily="50" charset="-128"/>
            </a:endParaRPr>
          </a:p>
        </p:txBody>
      </p:sp>
      <p:sp>
        <p:nvSpPr>
          <p:cNvPr id="220" name="正方形/長方形 219"/>
          <p:cNvSpPr/>
          <p:nvPr/>
        </p:nvSpPr>
        <p:spPr>
          <a:xfrm>
            <a:off x="4242048" y="4858784"/>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smtClean="0">
                <a:latin typeface="Meiryo UI" panose="020B0604030504040204" pitchFamily="50" charset="-128"/>
                <a:ea typeface="Meiryo UI" panose="020B0604030504040204" pitchFamily="50" charset="-128"/>
              </a:rPr>
              <a:t>新規</a:t>
            </a:r>
            <a:endParaRPr lang="en-US" altLang="ja-JP" sz="900" b="1" dirty="0" smtClean="0">
              <a:latin typeface="Meiryo UI" panose="020B0604030504040204" pitchFamily="50" charset="-128"/>
              <a:ea typeface="Meiryo UI" panose="020B0604030504040204" pitchFamily="50" charset="-128"/>
            </a:endParaRPr>
          </a:p>
        </p:txBody>
      </p:sp>
      <p:sp>
        <p:nvSpPr>
          <p:cNvPr id="222" name="正方形/長方形 221"/>
          <p:cNvSpPr/>
          <p:nvPr/>
        </p:nvSpPr>
        <p:spPr>
          <a:xfrm>
            <a:off x="5582419" y="5511733"/>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拡充</a:t>
            </a:r>
            <a:endParaRPr lang="en-US" altLang="ja-JP" sz="900" b="1" dirty="0" smtClean="0">
              <a:latin typeface="Meiryo UI" panose="020B0604030504040204" pitchFamily="50" charset="-128"/>
              <a:ea typeface="Meiryo UI" panose="020B0604030504040204" pitchFamily="50" charset="-128"/>
            </a:endParaRPr>
          </a:p>
        </p:txBody>
      </p:sp>
      <p:sp>
        <p:nvSpPr>
          <p:cNvPr id="223" name="正方形/長方形 222"/>
          <p:cNvSpPr/>
          <p:nvPr/>
        </p:nvSpPr>
        <p:spPr>
          <a:xfrm>
            <a:off x="5251496" y="6437659"/>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smtClean="0">
                <a:latin typeface="Meiryo UI" panose="020B0604030504040204" pitchFamily="50" charset="-128"/>
                <a:ea typeface="Meiryo UI" panose="020B0604030504040204" pitchFamily="50" charset="-128"/>
              </a:rPr>
              <a:t>新規</a:t>
            </a:r>
            <a:endParaRPr lang="en-US" altLang="ja-JP" sz="900" b="1" dirty="0" smtClean="0">
              <a:latin typeface="Meiryo UI" panose="020B0604030504040204" pitchFamily="50" charset="-128"/>
              <a:ea typeface="Meiryo UI" panose="020B0604030504040204" pitchFamily="50" charset="-128"/>
            </a:endParaRPr>
          </a:p>
        </p:txBody>
      </p:sp>
      <p:sp>
        <p:nvSpPr>
          <p:cNvPr id="224" name="正方形/長方形 223"/>
          <p:cNvSpPr/>
          <p:nvPr/>
        </p:nvSpPr>
        <p:spPr>
          <a:xfrm>
            <a:off x="5971800" y="7323257"/>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拡充</a:t>
            </a:r>
            <a:endParaRPr lang="en-US" altLang="ja-JP" sz="900" b="1" dirty="0" smtClean="0">
              <a:latin typeface="Meiryo UI" panose="020B0604030504040204" pitchFamily="50" charset="-128"/>
              <a:ea typeface="Meiryo UI" panose="020B0604030504040204" pitchFamily="50" charset="-128"/>
            </a:endParaRPr>
          </a:p>
        </p:txBody>
      </p:sp>
      <p:sp>
        <p:nvSpPr>
          <p:cNvPr id="225" name="正方形/長方形 224"/>
          <p:cNvSpPr/>
          <p:nvPr/>
        </p:nvSpPr>
        <p:spPr>
          <a:xfrm>
            <a:off x="4672608" y="8040960"/>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smtClean="0">
                <a:latin typeface="Meiryo UI" panose="020B0604030504040204" pitchFamily="50" charset="-128"/>
                <a:ea typeface="Meiryo UI" panose="020B0604030504040204" pitchFamily="50" charset="-128"/>
              </a:rPr>
              <a:t>新規</a:t>
            </a:r>
            <a:endParaRPr lang="en-US" altLang="ja-JP" sz="900" b="1" dirty="0" smtClean="0">
              <a:latin typeface="Meiryo UI" panose="020B0604030504040204" pitchFamily="50" charset="-128"/>
              <a:ea typeface="Meiryo UI" panose="020B0604030504040204" pitchFamily="50" charset="-128"/>
            </a:endParaRPr>
          </a:p>
        </p:txBody>
      </p:sp>
      <p:sp>
        <p:nvSpPr>
          <p:cNvPr id="226" name="正方形/長方形 225"/>
          <p:cNvSpPr/>
          <p:nvPr/>
        </p:nvSpPr>
        <p:spPr>
          <a:xfrm>
            <a:off x="2656384" y="1632248"/>
            <a:ext cx="4664566" cy="1349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r"/>
            <a:r>
              <a:rPr lang="en-US" altLang="ja-JP" sz="700" b="1" spc="-90" dirty="0" smtClean="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700" b="1" spc="-90" dirty="0" smtClean="0">
                <a:solidFill>
                  <a:schemeClr val="tx1">
                    <a:lumMod val="85000"/>
                    <a:lumOff val="15000"/>
                  </a:schemeClr>
                </a:solidFill>
                <a:latin typeface="メイリオ" panose="020B0604030504040204" pitchFamily="50" charset="-128"/>
                <a:ea typeface="メイリオ" panose="020B0604030504040204" pitchFamily="50" charset="-128"/>
              </a:rPr>
              <a:t>　　　　：具体的な取組みとして新規事業を考えているもの　　　　　：具体的な取組みとして事業の拡充等を考えているもの</a:t>
            </a:r>
            <a:endParaRPr lang="ja-JP" altLang="en-US" sz="700" b="1" spc="-90" dirty="0">
              <a:solidFill>
                <a:schemeClr val="tx1">
                  <a:lumMod val="85000"/>
                  <a:lumOff val="15000"/>
                </a:schemeClr>
              </a:solidFill>
              <a:latin typeface="メイリオ" panose="020B0604030504040204" pitchFamily="50" charset="-128"/>
              <a:ea typeface="メイリオ" panose="020B0604030504040204" pitchFamily="50" charset="-128"/>
            </a:endParaRPr>
          </a:p>
        </p:txBody>
      </p:sp>
      <p:graphicFrame>
        <p:nvGraphicFramePr>
          <p:cNvPr id="227" name="表 226"/>
          <p:cNvGraphicFramePr>
            <a:graphicFrameLocks noGrp="1"/>
          </p:cNvGraphicFramePr>
          <p:nvPr>
            <p:extLst>
              <p:ext uri="{D42A27DB-BD31-4B8C-83A1-F6EECF244321}">
                <p14:modId xmlns:p14="http://schemas.microsoft.com/office/powerpoint/2010/main" val="3754663346"/>
              </p:ext>
            </p:extLst>
          </p:nvPr>
        </p:nvGraphicFramePr>
        <p:xfrm>
          <a:off x="25918" y="8900160"/>
          <a:ext cx="3736504" cy="701040"/>
        </p:xfrm>
        <a:graphic>
          <a:graphicData uri="http://schemas.openxmlformats.org/drawingml/2006/table">
            <a:tbl>
              <a:tblPr>
                <a:tableStyleId>{073A0DAA-6AF3-43AB-8588-CEC1D06C72B9}</a:tableStyleId>
              </a:tblPr>
              <a:tblGrid>
                <a:gridCol w="51661">
                  <a:extLst>
                    <a:ext uri="{9D8B030D-6E8A-4147-A177-3AD203B41FA5}">
                      <a16:colId xmlns:a16="http://schemas.microsoft.com/office/drawing/2014/main" val="2375738016"/>
                    </a:ext>
                  </a:extLst>
                </a:gridCol>
                <a:gridCol w="3684843">
                  <a:extLst>
                    <a:ext uri="{9D8B030D-6E8A-4147-A177-3AD203B41FA5}">
                      <a16:colId xmlns:a16="http://schemas.microsoft.com/office/drawing/2014/main" val="4208928748"/>
                    </a:ext>
                  </a:extLst>
                </a:gridCol>
              </a:tblGrid>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85725">
                        <a:buFont typeface="Wingdings" panose="05000000000000000000" pitchFamily="2" charset="2"/>
                        <a:buChar char="l"/>
                      </a:pPr>
                      <a:r>
                        <a:rPr kumimoji="1" lang="ja-JP" altLang="en-US" sz="1000" b="1" dirty="0" smtClean="0">
                          <a:solidFill>
                            <a:schemeClr val="bg1"/>
                          </a:solidFill>
                          <a:latin typeface="Meiryo UI" panose="020B0604030504040204" pitchFamily="50" charset="-128"/>
                          <a:ea typeface="Meiryo UI" panose="020B0604030504040204" pitchFamily="50" charset="-128"/>
                        </a:rPr>
                        <a:t>推進会議等</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39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180975" lvl="1" indent="-95250">
                        <a:lnSpc>
                          <a:spcPts val="1200"/>
                        </a:lnSpc>
                        <a:buFont typeface="Arial" panose="020B0604020202020204" pitchFamily="34" charset="0"/>
                        <a:buChar char="•"/>
                      </a:pPr>
                      <a:r>
                        <a:rPr kumimoji="1" lang="ja-JP" altLang="en-US" sz="1000" b="1" dirty="0" smtClean="0">
                          <a:latin typeface="Meiryo UI" panose="020B0604030504040204" pitchFamily="50" charset="-128"/>
                          <a:ea typeface="Meiryo UI" panose="020B0604030504040204" pitchFamily="50" charset="-128"/>
                        </a:rPr>
                        <a:t>大阪府ギャンブル等依存症対策推進本部・推進会議</a:t>
                      </a:r>
                      <a:endParaRPr kumimoji="1" lang="en-US" altLang="ja-JP" sz="1000" b="1" dirty="0" smtClean="0">
                        <a:latin typeface="Meiryo UI" panose="020B0604030504040204" pitchFamily="50" charset="-128"/>
                        <a:ea typeface="Meiryo UI" panose="020B0604030504040204" pitchFamily="50" charset="-128"/>
                      </a:endParaRPr>
                    </a:p>
                    <a:p>
                      <a:pPr marL="180975" lvl="1" indent="-95250">
                        <a:lnSpc>
                          <a:spcPts val="1200"/>
                        </a:lnSpc>
                        <a:buFont typeface="Arial" panose="020B0604020202020204" pitchFamily="34" charset="0"/>
                        <a:buChar char="•"/>
                      </a:pPr>
                      <a:r>
                        <a:rPr kumimoji="1" lang="zh-TW" altLang="en-US" sz="1000" b="0" dirty="0" smtClean="0">
                          <a:latin typeface="Meiryo UI" panose="020B0604030504040204" pitchFamily="50" charset="-128"/>
                          <a:ea typeface="Meiryo UI" panose="020B0604030504040204" pitchFamily="50" charset="-128"/>
                        </a:rPr>
                        <a:t>大阪府依存症関連機関連携会議</a:t>
                      </a:r>
                      <a:r>
                        <a:rPr kumimoji="1" lang="ja-JP" altLang="en-US" sz="1000" b="0" dirty="0" smtClean="0">
                          <a:latin typeface="Meiryo UI" panose="020B0604030504040204" pitchFamily="50" charset="-128"/>
                          <a:ea typeface="Meiryo UI" panose="020B0604030504040204" pitchFamily="50" charset="-128"/>
                        </a:rPr>
                        <a:t>・専門部会</a:t>
                      </a:r>
                      <a:endParaRPr kumimoji="1" lang="en-US" altLang="ja-JP" sz="1000" b="0" dirty="0" smtClean="0">
                        <a:latin typeface="Meiryo UI" panose="020B0604030504040204" pitchFamily="50" charset="-128"/>
                        <a:ea typeface="Meiryo UI" panose="020B0604030504040204" pitchFamily="50" charset="-128"/>
                      </a:endParaRPr>
                    </a:p>
                    <a:p>
                      <a:pPr marL="180975" lvl="1" indent="-95250">
                        <a:lnSpc>
                          <a:spcPts val="1200"/>
                        </a:lnSpc>
                        <a:buFont typeface="Arial" panose="020B0604020202020204" pitchFamily="34" charset="0"/>
                        <a:buChar char="•"/>
                      </a:pPr>
                      <a:r>
                        <a:rPr kumimoji="1" lang="zh-CN" altLang="en-US" sz="1000" b="0" dirty="0" smtClean="0">
                          <a:latin typeface="Meiryo UI" panose="020B0604030504040204" pitchFamily="50" charset="-128"/>
                          <a:ea typeface="Meiryo UI" panose="020B0604030504040204" pitchFamily="50" charset="-128"/>
                        </a:rPr>
                        <a:t>大阪府依存症対策庁内連携会議</a:t>
                      </a:r>
                      <a:endParaRPr kumimoji="1" lang="ja-JP" altLang="en-US" sz="1000" b="0" dirty="0" smtClean="0">
                        <a:latin typeface="Meiryo UI" panose="020B0604030504040204" pitchFamily="50" charset="-128"/>
                        <a:ea typeface="Meiryo UI" panose="020B0604030504040204" pitchFamily="50" charset="-128"/>
                      </a:endParaRPr>
                    </a:p>
                  </a:txBody>
                  <a:tcPr marL="0" marR="0" marT="0" marB="0">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05717086"/>
                  </a:ext>
                </a:extLst>
              </a:tr>
            </a:tbl>
          </a:graphicData>
        </a:graphic>
      </p:graphicFrame>
      <p:graphicFrame>
        <p:nvGraphicFramePr>
          <p:cNvPr id="228" name="表 227"/>
          <p:cNvGraphicFramePr>
            <a:graphicFrameLocks noGrp="1"/>
          </p:cNvGraphicFramePr>
          <p:nvPr>
            <p:extLst>
              <p:ext uri="{D42A27DB-BD31-4B8C-83A1-F6EECF244321}">
                <p14:modId xmlns:p14="http://schemas.microsoft.com/office/powerpoint/2010/main" val="4042000158"/>
              </p:ext>
            </p:extLst>
          </p:nvPr>
        </p:nvGraphicFramePr>
        <p:xfrm>
          <a:off x="3836977" y="8900160"/>
          <a:ext cx="4608512" cy="701040"/>
        </p:xfrm>
        <a:graphic>
          <a:graphicData uri="http://schemas.openxmlformats.org/drawingml/2006/table">
            <a:tbl>
              <a:tblPr>
                <a:tableStyleId>{073A0DAA-6AF3-43AB-8588-CEC1D06C72B9}</a:tableStyleId>
              </a:tblPr>
              <a:tblGrid>
                <a:gridCol w="63717">
                  <a:extLst>
                    <a:ext uri="{9D8B030D-6E8A-4147-A177-3AD203B41FA5}">
                      <a16:colId xmlns:a16="http://schemas.microsoft.com/office/drawing/2014/main" val="2375738016"/>
                    </a:ext>
                  </a:extLst>
                </a:gridCol>
                <a:gridCol w="4544795">
                  <a:extLst>
                    <a:ext uri="{9D8B030D-6E8A-4147-A177-3AD203B41FA5}">
                      <a16:colId xmlns:a16="http://schemas.microsoft.com/office/drawing/2014/main" val="4208928748"/>
                    </a:ext>
                  </a:extLst>
                </a:gridCol>
              </a:tblGrid>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85725">
                        <a:buFont typeface="Wingdings" panose="05000000000000000000" pitchFamily="2" charset="2"/>
                        <a:buChar char="l"/>
                      </a:pPr>
                      <a:r>
                        <a:rPr kumimoji="1" lang="ja-JP" altLang="en-US" sz="1000" b="1" dirty="0" smtClean="0">
                          <a:solidFill>
                            <a:schemeClr val="bg1"/>
                          </a:solidFill>
                          <a:latin typeface="Meiryo UI" panose="020B0604030504040204" pitchFamily="50" charset="-128"/>
                          <a:ea typeface="Meiryo UI" panose="020B0604030504040204" pitchFamily="50" charset="-128"/>
                        </a:rPr>
                        <a:t>進捗管理等</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355175">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180975" lvl="1" indent="-95250">
                        <a:lnSpc>
                          <a:spcPts val="1200"/>
                        </a:lnSpc>
                        <a:buFont typeface="Arial" panose="020B0604020202020204" pitchFamily="34" charset="0"/>
                        <a:buChar char="•"/>
                      </a:pPr>
                      <a:r>
                        <a:rPr kumimoji="1" lang="ja-JP" altLang="en-US" sz="1000" b="0" dirty="0" smtClean="0">
                          <a:latin typeface="Meiryo UI" panose="020B0604030504040204" pitchFamily="50" charset="-128"/>
                          <a:ea typeface="Meiryo UI" panose="020B0604030504040204" pitchFamily="50" charset="-128"/>
                        </a:rPr>
                        <a:t>「ギャンブル等依存症対策推進本部」及び「ギャンブル等依存症対策推進会議」において、施策の進捗状況を評価し、必要に応じて施策・事業の見直し等を行う。</a:t>
                      </a:r>
                      <a:endParaRPr kumimoji="1" lang="en-US" altLang="ja-JP" sz="1000" b="0" dirty="0" smtClean="0">
                        <a:latin typeface="Meiryo UI" panose="020B0604030504040204" pitchFamily="50" charset="-128"/>
                        <a:ea typeface="Meiryo UI" panose="020B0604030504040204" pitchFamily="50" charset="-128"/>
                      </a:endParaRPr>
                    </a:p>
                    <a:p>
                      <a:pPr marL="180975" lvl="1" indent="-95250">
                        <a:lnSpc>
                          <a:spcPts val="1200"/>
                        </a:lnSpc>
                        <a:buFont typeface="Arial" panose="020B0604020202020204" pitchFamily="34" charset="0"/>
                        <a:buChar char="•"/>
                      </a:pPr>
                      <a:r>
                        <a:rPr kumimoji="1" lang="ja-JP" altLang="en-US" sz="1000" b="0" dirty="0" smtClean="0">
                          <a:latin typeface="Meiryo UI" panose="020B0604030504040204" pitchFamily="50" charset="-128"/>
                          <a:ea typeface="Meiryo UI" panose="020B0604030504040204" pitchFamily="50" charset="-128"/>
                        </a:rPr>
                        <a:t>本計画の進捗等の状況変化により、必要が生じた場合は、計画の見直しを行う。</a:t>
                      </a:r>
                    </a:p>
                  </a:txBody>
                  <a:tcPr marL="0" marR="0" marT="0" marB="0">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05717086"/>
                  </a:ext>
                </a:extLst>
              </a:tr>
            </a:tbl>
          </a:graphicData>
        </a:graphic>
      </p:graphicFrame>
      <p:graphicFrame>
        <p:nvGraphicFramePr>
          <p:cNvPr id="229" name="表 228"/>
          <p:cNvGraphicFramePr>
            <a:graphicFrameLocks noGrp="1"/>
          </p:cNvGraphicFramePr>
          <p:nvPr>
            <p:extLst>
              <p:ext uri="{D42A27DB-BD31-4B8C-83A1-F6EECF244321}">
                <p14:modId xmlns:p14="http://schemas.microsoft.com/office/powerpoint/2010/main" val="1639553220"/>
              </p:ext>
            </p:extLst>
          </p:nvPr>
        </p:nvGraphicFramePr>
        <p:xfrm>
          <a:off x="8561040" y="8900160"/>
          <a:ext cx="4240560" cy="701040"/>
        </p:xfrm>
        <a:graphic>
          <a:graphicData uri="http://schemas.openxmlformats.org/drawingml/2006/table">
            <a:tbl>
              <a:tblPr>
                <a:tableStyleId>{073A0DAA-6AF3-43AB-8588-CEC1D06C72B9}</a:tableStyleId>
              </a:tblPr>
              <a:tblGrid>
                <a:gridCol w="58630">
                  <a:extLst>
                    <a:ext uri="{9D8B030D-6E8A-4147-A177-3AD203B41FA5}">
                      <a16:colId xmlns:a16="http://schemas.microsoft.com/office/drawing/2014/main" val="2375738016"/>
                    </a:ext>
                  </a:extLst>
                </a:gridCol>
                <a:gridCol w="4181930">
                  <a:extLst>
                    <a:ext uri="{9D8B030D-6E8A-4147-A177-3AD203B41FA5}">
                      <a16:colId xmlns:a16="http://schemas.microsoft.com/office/drawing/2014/main" val="4208928748"/>
                    </a:ext>
                  </a:extLst>
                </a:gridCol>
              </a:tblGrid>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85725">
                        <a:buFont typeface="Wingdings" panose="05000000000000000000" pitchFamily="2" charset="2"/>
                        <a:buChar char="l"/>
                      </a:pPr>
                      <a:r>
                        <a:rPr kumimoji="1" lang="ja-JP" altLang="en-US" sz="1000" b="1" dirty="0" smtClean="0">
                          <a:solidFill>
                            <a:schemeClr val="bg1"/>
                          </a:solidFill>
                          <a:latin typeface="Meiryo UI" panose="020B0604030504040204" pitchFamily="50" charset="-128"/>
                          <a:ea typeface="Meiryo UI" panose="020B0604030504040204" pitchFamily="50" charset="-128"/>
                        </a:rPr>
                        <a:t>ギャンブル等依存症対策基金</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288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180975" lvl="1" indent="-95250">
                        <a:lnSpc>
                          <a:spcPts val="1200"/>
                        </a:lnSpc>
                        <a:buFont typeface="Arial" panose="020B0604020202020204" pitchFamily="34" charset="0"/>
                        <a:buChar char="•"/>
                      </a:pPr>
                      <a:r>
                        <a:rPr kumimoji="1" lang="ja-JP" altLang="en-US" sz="1000" b="0" dirty="0" smtClean="0">
                          <a:latin typeface="Meiryo UI" panose="020B0604030504040204" pitchFamily="50" charset="-128"/>
                          <a:ea typeface="Meiryo UI" panose="020B0604030504040204" pitchFamily="50" charset="-128"/>
                        </a:rPr>
                        <a:t>ギャンブル等依存症対策の推進に資するための資金を積み立てるため設置。</a:t>
                      </a:r>
                      <a:endParaRPr kumimoji="1" lang="en-US" altLang="ja-JP" sz="1000" b="0" dirty="0" smtClean="0">
                        <a:latin typeface="Meiryo UI" panose="020B0604030504040204" pitchFamily="50" charset="-128"/>
                        <a:ea typeface="Meiryo UI" panose="020B0604030504040204" pitchFamily="50" charset="-128"/>
                      </a:endParaRPr>
                    </a:p>
                    <a:p>
                      <a:pPr marL="180975" lvl="1" indent="-95250">
                        <a:lnSpc>
                          <a:spcPts val="1200"/>
                        </a:lnSpc>
                        <a:buFont typeface="Arial" panose="020B0604020202020204" pitchFamily="34" charset="0"/>
                        <a:buChar char="•"/>
                      </a:pPr>
                      <a:r>
                        <a:rPr kumimoji="1" lang="ja-JP" altLang="en-US" sz="1000" b="0" dirty="0" smtClean="0">
                          <a:latin typeface="Meiryo UI" panose="020B0604030504040204" pitchFamily="50" charset="-128"/>
                          <a:ea typeface="Meiryo UI" panose="020B0604030504040204" pitchFamily="50" charset="-128"/>
                        </a:rPr>
                        <a:t>本基金を活用し、府民と協働し、府民が安心して健康的に暮らせる社会の実現を目的とするギャンブル等依存症対策の取組みを推進。</a:t>
                      </a:r>
                    </a:p>
                  </a:txBody>
                  <a:tcPr marL="0" marR="0" marT="0" marB="0">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05717086"/>
                  </a:ext>
                </a:extLst>
              </a:tr>
            </a:tbl>
          </a:graphicData>
        </a:graphic>
      </p:graphicFrame>
      <p:sp>
        <p:nvSpPr>
          <p:cNvPr id="231" name="正方形/長方形 230"/>
          <p:cNvSpPr/>
          <p:nvPr/>
        </p:nvSpPr>
        <p:spPr>
          <a:xfrm>
            <a:off x="2960320" y="1634158"/>
            <a:ext cx="272128" cy="10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700" b="1" dirty="0" smtClean="0">
                <a:latin typeface="Meiryo UI" panose="020B0604030504040204" pitchFamily="50" charset="-128"/>
                <a:ea typeface="Meiryo UI" panose="020B0604030504040204" pitchFamily="50" charset="-128"/>
              </a:rPr>
              <a:t>新規</a:t>
            </a:r>
            <a:endParaRPr lang="en-US" altLang="ja-JP" sz="700" b="1" dirty="0" smtClean="0">
              <a:latin typeface="Meiryo UI" panose="020B0604030504040204" pitchFamily="50" charset="-128"/>
              <a:ea typeface="Meiryo UI" panose="020B0604030504040204" pitchFamily="50" charset="-128"/>
            </a:endParaRPr>
          </a:p>
        </p:txBody>
      </p:sp>
      <p:sp>
        <p:nvSpPr>
          <p:cNvPr id="233" name="正方形/長方形 232"/>
          <p:cNvSpPr/>
          <p:nvPr/>
        </p:nvSpPr>
        <p:spPr>
          <a:xfrm>
            <a:off x="5104656" y="1634158"/>
            <a:ext cx="272128" cy="10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700" b="1" dirty="0" smtClean="0">
                <a:latin typeface="Meiryo UI" panose="020B0604030504040204" pitchFamily="50" charset="-128"/>
                <a:ea typeface="Meiryo UI" panose="020B0604030504040204" pitchFamily="50" charset="-128"/>
              </a:rPr>
              <a:t>拡充</a:t>
            </a:r>
            <a:endParaRPr lang="en-US" altLang="ja-JP" sz="700" b="1" dirty="0" smtClean="0">
              <a:latin typeface="Meiryo UI" panose="020B0604030504040204" pitchFamily="50" charset="-128"/>
              <a:ea typeface="Meiryo UI" panose="020B0604030504040204" pitchFamily="50" charset="-128"/>
            </a:endParaRPr>
          </a:p>
        </p:txBody>
      </p:sp>
      <p:sp>
        <p:nvSpPr>
          <p:cNvPr id="235" name="正方形/長方形 234"/>
          <p:cNvSpPr/>
          <p:nvPr/>
        </p:nvSpPr>
        <p:spPr>
          <a:xfrm flipV="1">
            <a:off x="-7912" y="8799488"/>
            <a:ext cx="12747888" cy="457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6" name="正方形/長方形 235"/>
          <p:cNvSpPr/>
          <p:nvPr/>
        </p:nvSpPr>
        <p:spPr>
          <a:xfrm flipV="1">
            <a:off x="-7912" y="222831"/>
            <a:ext cx="12747888" cy="457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7" name="二等辺三角形 236"/>
          <p:cNvSpPr/>
          <p:nvPr/>
        </p:nvSpPr>
        <p:spPr>
          <a:xfrm rot="5400000" flipH="1">
            <a:off x="7316526" y="2582883"/>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38" name="二等辺三角形 237"/>
          <p:cNvSpPr/>
          <p:nvPr/>
        </p:nvSpPr>
        <p:spPr>
          <a:xfrm rot="5400000" flipH="1">
            <a:off x="7316526" y="3350725"/>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39" name="二等辺三角形 238"/>
          <p:cNvSpPr/>
          <p:nvPr/>
        </p:nvSpPr>
        <p:spPr>
          <a:xfrm rot="5400000" flipH="1">
            <a:off x="7316526" y="4142813"/>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40" name="二等辺三角形 239"/>
          <p:cNvSpPr/>
          <p:nvPr/>
        </p:nvSpPr>
        <p:spPr>
          <a:xfrm rot="5400000" flipH="1">
            <a:off x="7316526" y="4934901"/>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41" name="二等辺三角形 240"/>
          <p:cNvSpPr/>
          <p:nvPr/>
        </p:nvSpPr>
        <p:spPr>
          <a:xfrm rot="5400000" flipH="1">
            <a:off x="7316526" y="5582973"/>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42" name="二等辺三角形 241"/>
          <p:cNvSpPr/>
          <p:nvPr/>
        </p:nvSpPr>
        <p:spPr>
          <a:xfrm rot="5400000" flipH="1">
            <a:off x="7316526" y="6375061"/>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43" name="二等辺三角形 242"/>
          <p:cNvSpPr/>
          <p:nvPr/>
        </p:nvSpPr>
        <p:spPr>
          <a:xfrm rot="5400000" flipH="1">
            <a:off x="7316526" y="7239157"/>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44" name="二等辺三角形 243"/>
          <p:cNvSpPr/>
          <p:nvPr/>
        </p:nvSpPr>
        <p:spPr>
          <a:xfrm rot="5400000" flipH="1">
            <a:off x="7316526" y="8103253"/>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cxnSp>
        <p:nvCxnSpPr>
          <p:cNvPr id="5" name="カギ線コネクタ 4"/>
          <p:cNvCxnSpPr>
            <a:stCxn id="264" idx="3"/>
            <a:endCxn id="321" idx="1"/>
          </p:cNvCxnSpPr>
          <p:nvPr/>
        </p:nvCxnSpPr>
        <p:spPr>
          <a:xfrm flipV="1">
            <a:off x="1193420" y="5022698"/>
            <a:ext cx="155390" cy="303470"/>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156" name="カギ線コネクタ 155"/>
          <p:cNvCxnSpPr>
            <a:stCxn id="313" idx="3"/>
            <a:endCxn id="319" idx="1"/>
          </p:cNvCxnSpPr>
          <p:nvPr/>
        </p:nvCxnSpPr>
        <p:spPr>
          <a:xfrm>
            <a:off x="1195325" y="2328697"/>
            <a:ext cx="164915" cy="298405"/>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163" name="カギ線コネクタ 162"/>
          <p:cNvCxnSpPr>
            <a:stCxn id="313" idx="3"/>
            <a:endCxn id="318" idx="1"/>
          </p:cNvCxnSpPr>
          <p:nvPr/>
        </p:nvCxnSpPr>
        <p:spPr>
          <a:xfrm flipV="1">
            <a:off x="1195325" y="2053230"/>
            <a:ext cx="164915" cy="275467"/>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168" name="カギ線コネクタ 167"/>
          <p:cNvCxnSpPr>
            <a:stCxn id="264" idx="3"/>
            <a:endCxn id="322" idx="1"/>
          </p:cNvCxnSpPr>
          <p:nvPr/>
        </p:nvCxnSpPr>
        <p:spPr>
          <a:xfrm>
            <a:off x="1193420" y="5326168"/>
            <a:ext cx="155390" cy="305361"/>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712068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6840</TotalTime>
  <Words>1994</Words>
  <Application>Microsoft Office PowerPoint</Application>
  <PresentationFormat>A3 297x420 mm</PresentationFormat>
  <Paragraphs>285</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ＭＳ Ｐゴシック</vt:lpstr>
      <vt:lpstr>メイリオ</vt:lpstr>
      <vt:lpstr>游ゴシック</vt:lpstr>
      <vt:lpstr>Arial</vt:lpstr>
      <vt:lpstr>Calibri</vt:lpstr>
      <vt:lpstr>Times New Roman</vt:lpstr>
      <vt:lpstr>Wingdings</vt: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まきこ</dc:creator>
  <cp:lastModifiedBy>吉田　達</cp:lastModifiedBy>
  <cp:revision>605</cp:revision>
  <cp:lastPrinted>2022-11-16T07:10:26Z</cp:lastPrinted>
  <dcterms:created xsi:type="dcterms:W3CDTF">2015-07-30T08:12:17Z</dcterms:created>
  <dcterms:modified xsi:type="dcterms:W3CDTF">2022-11-25T01:06:12Z</dcterms:modified>
</cp:coreProperties>
</file>