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68" r:id="rId3"/>
  </p:sldIdLst>
  <p:sldSz cx="12801600" cy="9601200" type="A3"/>
  <p:notesSz cx="14368463" cy="9939338"/>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240"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326"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93"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40"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CC"/>
    <a:srgbClr val="9999FF"/>
    <a:srgbClr val="CC99FF"/>
    <a:srgbClr val="9966FF"/>
    <a:srgbClr val="FFFF00"/>
    <a:srgbClr val="93CDDD"/>
    <a:srgbClr val="FFFF99"/>
    <a:srgbClr val="002060"/>
    <a:srgbClr val="C9E6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620" autoAdjust="0"/>
    <p:restoredTop sz="93874" autoAdjust="0"/>
  </p:normalViewPr>
  <p:slideViewPr>
    <p:cSldViewPr>
      <p:cViewPr>
        <p:scale>
          <a:sx n="100" d="100"/>
          <a:sy n="100" d="100"/>
        </p:scale>
        <p:origin x="-204" y="-54"/>
      </p:cViewPr>
      <p:guideLst>
        <p:guide orient="horz" pos="2661"/>
        <p:guide pos="-5"/>
        <p:guide orient="horz" pos="240"/>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326"/>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93"/>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40"/>
        <p:guide pos="5529"/>
        <p:guide orient="horz" pos="5172"/>
        <p:guide orient="horz" pos="4749"/>
        <p:guide orient="horz" pos="3953"/>
        <p:guide orient="horz" pos="5595"/>
        <p:guide pos="3008"/>
        <p:guide pos="5390"/>
        <p:guide pos="5410"/>
        <p:guide orient="horz" pos="3595"/>
        <p:guide pos="8004"/>
        <p:guide pos="299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8"/>
            <a:ext cx="6226175" cy="498475"/>
          </a:xfrm>
          <a:prstGeom prst="rect">
            <a:avLst/>
          </a:prstGeom>
        </p:spPr>
        <p:txBody>
          <a:bodyPr vert="horz" lIns="91385" tIns="45692" rIns="91385" bIns="45692" rtlCol="0"/>
          <a:lstStyle>
            <a:lvl1pPr algn="l">
              <a:defRPr sz="1200"/>
            </a:lvl1pPr>
          </a:lstStyle>
          <a:p>
            <a:endParaRPr kumimoji="1" lang="ja-JP" altLang="en-US"/>
          </a:p>
        </p:txBody>
      </p:sp>
      <p:sp>
        <p:nvSpPr>
          <p:cNvPr id="3" name="日付プレースホルダー 2"/>
          <p:cNvSpPr>
            <a:spLocks noGrp="1"/>
          </p:cNvSpPr>
          <p:nvPr>
            <p:ph type="dt" idx="1"/>
          </p:nvPr>
        </p:nvSpPr>
        <p:spPr>
          <a:xfrm>
            <a:off x="8139116" y="8"/>
            <a:ext cx="6226175" cy="498475"/>
          </a:xfrm>
          <a:prstGeom prst="rect">
            <a:avLst/>
          </a:prstGeom>
        </p:spPr>
        <p:txBody>
          <a:bodyPr vert="horz" lIns="91385" tIns="45692" rIns="91385" bIns="45692" rtlCol="0"/>
          <a:lstStyle>
            <a:lvl1pPr algn="r">
              <a:defRPr sz="1200"/>
            </a:lvl1pPr>
          </a:lstStyle>
          <a:p>
            <a:fld id="{5B872779-CD27-4F01-AFF1-5A055514F71A}" type="datetimeFigureOut">
              <a:rPr kumimoji="1" lang="ja-JP" altLang="en-US" smtClean="0"/>
              <a:t>2022/11/25</a:t>
            </a:fld>
            <a:endParaRPr kumimoji="1" lang="ja-JP" altLang="en-US"/>
          </a:p>
        </p:txBody>
      </p:sp>
      <p:sp>
        <p:nvSpPr>
          <p:cNvPr id="4" name="スライド イメージ プレースホルダー 3"/>
          <p:cNvSpPr>
            <a:spLocks noGrp="1" noRot="1" noChangeAspect="1"/>
          </p:cNvSpPr>
          <p:nvPr>
            <p:ph type="sldImg" idx="2"/>
          </p:nvPr>
        </p:nvSpPr>
        <p:spPr>
          <a:xfrm>
            <a:off x="4951413" y="1244600"/>
            <a:ext cx="4465637" cy="3351213"/>
          </a:xfrm>
          <a:prstGeom prst="rect">
            <a:avLst/>
          </a:prstGeom>
          <a:noFill/>
          <a:ln w="12700">
            <a:solidFill>
              <a:prstClr val="black"/>
            </a:solidFill>
          </a:ln>
        </p:spPr>
        <p:txBody>
          <a:bodyPr vert="horz" lIns="91385" tIns="45692" rIns="91385" bIns="45692" rtlCol="0" anchor="ctr"/>
          <a:lstStyle/>
          <a:p>
            <a:endParaRPr lang="ja-JP" altLang="en-US"/>
          </a:p>
        </p:txBody>
      </p:sp>
      <p:sp>
        <p:nvSpPr>
          <p:cNvPr id="5" name="ノート プレースホルダー 4"/>
          <p:cNvSpPr>
            <a:spLocks noGrp="1"/>
          </p:cNvSpPr>
          <p:nvPr>
            <p:ph type="body" sz="quarter" idx="3"/>
          </p:nvPr>
        </p:nvSpPr>
        <p:spPr>
          <a:xfrm>
            <a:off x="1436694" y="4783140"/>
            <a:ext cx="11495086" cy="3913188"/>
          </a:xfrm>
          <a:prstGeom prst="rect">
            <a:avLst/>
          </a:prstGeom>
        </p:spPr>
        <p:txBody>
          <a:bodyPr vert="horz" lIns="91385" tIns="45692" rIns="91385" bIns="4569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9440869"/>
            <a:ext cx="6226175" cy="498475"/>
          </a:xfrm>
          <a:prstGeom prst="rect">
            <a:avLst/>
          </a:prstGeom>
        </p:spPr>
        <p:txBody>
          <a:bodyPr vert="horz" lIns="91385" tIns="45692" rIns="91385" bIns="456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8139116" y="9440869"/>
            <a:ext cx="6226175" cy="498475"/>
          </a:xfrm>
          <a:prstGeom prst="rect">
            <a:avLst/>
          </a:prstGeom>
        </p:spPr>
        <p:txBody>
          <a:bodyPr vert="horz" lIns="91385" tIns="45692" rIns="91385" bIns="45692" rtlCol="0" anchor="b"/>
          <a:lstStyle>
            <a:lvl1pPr algn="r">
              <a:defRPr sz="12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2022/11/25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2022/11/25</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サブタイトル 2"/>
          <p:cNvSpPr txBox="1">
            <a:spLocks/>
          </p:cNvSpPr>
          <p:nvPr/>
        </p:nvSpPr>
        <p:spPr>
          <a:xfrm>
            <a:off x="264" y="199"/>
            <a:ext cx="12801073" cy="380801"/>
          </a:xfrm>
          <a:prstGeom prst="rect">
            <a:avLst/>
          </a:prstGeom>
          <a:solidFill>
            <a:srgbClr val="000099"/>
          </a:solidFill>
        </p:spPr>
        <p:txBody>
          <a:bodyPr vert="horz" lIns="86398" tIns="43199" rIns="86398" bIns="43199"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dirty="0">
                <a:solidFill>
                  <a:schemeClr val="bg1"/>
                </a:solidFill>
                <a:latin typeface="Meiryo UI" panose="020B0604030504040204" pitchFamily="50" charset="-128"/>
                <a:ea typeface="Meiryo UI" panose="020B0604030504040204" pitchFamily="50" charset="-128"/>
              </a:rPr>
              <a:t>「第２期大阪府ギャンブル等依存症対策推進</a:t>
            </a:r>
            <a:r>
              <a:rPr lang="ja-JP" altLang="en-US" sz="1800" b="1" dirty="0" smtClean="0">
                <a:solidFill>
                  <a:schemeClr val="bg1"/>
                </a:solidFill>
                <a:latin typeface="Meiryo UI" panose="020B0604030504040204" pitchFamily="50" charset="-128"/>
                <a:ea typeface="Meiryo UI" panose="020B0604030504040204" pitchFamily="50" charset="-128"/>
              </a:rPr>
              <a:t>計画」（</a:t>
            </a:r>
            <a:r>
              <a:rPr lang="ja-JP" altLang="en-US" sz="1800" b="1" dirty="0">
                <a:solidFill>
                  <a:schemeClr val="bg1"/>
                </a:solidFill>
                <a:latin typeface="Meiryo UI" panose="020B0604030504040204" pitchFamily="50" charset="-128"/>
                <a:ea typeface="Meiryo UI" panose="020B0604030504040204" pitchFamily="50" charset="-128"/>
              </a:rPr>
              <a:t>素</a:t>
            </a:r>
            <a:r>
              <a:rPr lang="ja-JP" altLang="en-US" sz="1800" b="1" dirty="0" smtClean="0">
                <a:solidFill>
                  <a:schemeClr val="bg1"/>
                </a:solidFill>
                <a:latin typeface="Meiryo UI" panose="020B0604030504040204" pitchFamily="50" charset="-128"/>
                <a:ea typeface="Meiryo UI" panose="020B0604030504040204" pitchFamily="50" charset="-128"/>
              </a:rPr>
              <a:t>案）について</a:t>
            </a:r>
            <a:r>
              <a:rPr lang="en-US" altLang="ja-JP" sz="1800" b="1" dirty="0" smtClean="0">
                <a:solidFill>
                  <a:schemeClr val="bg1"/>
                </a:solidFill>
                <a:latin typeface="Meiryo UI" panose="020B0604030504040204" pitchFamily="50" charset="-128"/>
                <a:ea typeface="Meiryo UI" panose="020B0604030504040204" pitchFamily="50" charset="-128"/>
              </a:rPr>
              <a:t>【</a:t>
            </a:r>
            <a:r>
              <a:rPr lang="ja-JP" altLang="en-US" sz="1800" b="1" dirty="0" smtClean="0">
                <a:solidFill>
                  <a:schemeClr val="bg1"/>
                </a:solidFill>
                <a:latin typeface="Meiryo UI" panose="020B0604030504040204" pitchFamily="50" charset="-128"/>
                <a:ea typeface="Meiryo UI" panose="020B0604030504040204" pitchFamily="50" charset="-128"/>
              </a:rPr>
              <a:t>概要版</a:t>
            </a:r>
            <a:r>
              <a:rPr lang="en-US" altLang="ja-JP" sz="1800" b="1" dirty="0" smtClean="0">
                <a:solidFill>
                  <a:schemeClr val="bg1"/>
                </a:solidFill>
                <a:latin typeface="Meiryo UI" panose="020B0604030504040204" pitchFamily="50" charset="-128"/>
                <a:ea typeface="Meiryo UI" panose="020B0604030504040204" pitchFamily="50" charset="-128"/>
              </a:rPr>
              <a:t>】</a:t>
            </a:r>
            <a:endParaRPr lang="ja-JP" altLang="en-US" sz="18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73974464"/>
              </p:ext>
            </p:extLst>
          </p:nvPr>
        </p:nvGraphicFramePr>
        <p:xfrm>
          <a:off x="0" y="749866"/>
          <a:ext cx="6588000" cy="971460"/>
        </p:xfrm>
        <a:graphic>
          <a:graphicData uri="http://schemas.openxmlformats.org/drawingml/2006/table">
            <a:tbl>
              <a:tblPr>
                <a:tableStyleId>{073A0DAA-6AF3-43AB-8588-CEC1D06C72B9}</a:tableStyleId>
              </a:tblPr>
              <a:tblGrid>
                <a:gridCol w="138727">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50" b="1" dirty="0" smtClean="0">
                          <a:solidFill>
                            <a:schemeClr val="bg1"/>
                          </a:solidFill>
                          <a:latin typeface="Meiryo UI" panose="020B0604030504040204" pitchFamily="50" charset="-128"/>
                          <a:ea typeface="Meiryo UI" panose="020B0604030504040204" pitchFamily="50" charset="-128"/>
                        </a:rPr>
                        <a:t>基本理念</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4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アルコール、薬物等に対する依存に関する施策等と有機的な連携を図りつつ、防止及び回復に必要な対策を講ずるとともに、ギャンブル等依存症の本人及びその家族等が日常生活及び社会生活を円滑に営むことができるように支援する。（基本法第３条・第４条、基本条例第３条）</a:t>
                      </a: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732672126"/>
              </p:ext>
            </p:extLst>
          </p:nvPr>
        </p:nvGraphicFramePr>
        <p:xfrm>
          <a:off x="6688832" y="2157222"/>
          <a:ext cx="6120000" cy="7462740"/>
        </p:xfrm>
        <a:graphic>
          <a:graphicData uri="http://schemas.openxmlformats.org/drawingml/2006/table">
            <a:tbl>
              <a:tblPr>
                <a:tableStyleId>{073A0DAA-6AF3-43AB-8588-CEC1D06C72B9}</a:tableStyleId>
              </a:tblPr>
              <a:tblGrid>
                <a:gridCol w="120947">
                  <a:extLst>
                    <a:ext uri="{9D8B030D-6E8A-4147-A177-3AD203B41FA5}">
                      <a16:colId xmlns:a16="http://schemas.microsoft.com/office/drawing/2014/main" val="2375738016"/>
                    </a:ext>
                  </a:extLst>
                </a:gridCol>
                <a:gridCol w="5999053">
                  <a:extLst>
                    <a:ext uri="{9D8B030D-6E8A-4147-A177-3AD203B41FA5}">
                      <a16:colId xmlns:a16="http://schemas.microsoft.com/office/drawing/2014/main" val="4208928748"/>
                    </a:ext>
                  </a:extLst>
                </a:gridCol>
              </a:tblGrid>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⑵"/>
                      </a:pPr>
                      <a:r>
                        <a:rPr kumimoji="1" lang="ja-JP" altLang="en-US" sz="1050" b="1" dirty="0" smtClean="0">
                          <a:solidFill>
                            <a:schemeClr val="bg1"/>
                          </a:solidFill>
                          <a:latin typeface="Meiryo UI" panose="020B0604030504040204" pitchFamily="50" charset="-128"/>
                          <a:ea typeface="Meiryo UI" panose="020B0604030504040204" pitchFamily="50" charset="-128"/>
                        </a:rPr>
                        <a:t>ギャンブル等依存症が疑われる人の推計</a:t>
                      </a:r>
                      <a:r>
                        <a:rPr kumimoji="1" lang="ja-JP" altLang="en-US" sz="1050" b="1" spc="-40" baseline="0" dirty="0" smtClean="0">
                          <a:solidFill>
                            <a:schemeClr val="bg1"/>
                          </a:solidFill>
                          <a:latin typeface="Meiryo UI" panose="020B0604030504040204" pitchFamily="50" charset="-128"/>
                          <a:ea typeface="Meiryo UI" panose="020B0604030504040204" pitchFamily="50" charset="-128"/>
                        </a:rPr>
                        <a:t> </a:t>
                      </a:r>
                      <a:r>
                        <a:rPr kumimoji="1" lang="en-US" altLang="ja-JP" sz="800" b="1" spc="-40" baseline="0" dirty="0" smtClean="0">
                          <a:solidFill>
                            <a:schemeClr val="bg1"/>
                          </a:solidFill>
                          <a:latin typeface="Meiryo UI" panose="020B0604030504040204" pitchFamily="50" charset="-128"/>
                          <a:ea typeface="Meiryo UI" panose="020B0604030504040204" pitchFamily="50" charset="-128"/>
                        </a:rPr>
                        <a:t>【</a:t>
                      </a:r>
                      <a:r>
                        <a:rPr kumimoji="1" lang="ja-JP" altLang="en-US" sz="800" b="1" spc="-40" baseline="0" dirty="0" smtClean="0">
                          <a:solidFill>
                            <a:schemeClr val="bg1"/>
                          </a:solidFill>
                          <a:latin typeface="Meiryo UI" panose="020B0604030504040204" pitchFamily="50" charset="-128"/>
                          <a:ea typeface="Meiryo UI" panose="020B0604030504040204" pitchFamily="50" charset="-128"/>
                        </a:rPr>
                        <a:t>Ｒ</a:t>
                      </a:r>
                      <a:r>
                        <a:rPr kumimoji="1" lang="en-US" altLang="ja-JP" sz="800" b="1" spc="-40" baseline="0" dirty="0" smtClean="0">
                          <a:solidFill>
                            <a:schemeClr val="bg1"/>
                          </a:solidFill>
                          <a:latin typeface="Meiryo UI" panose="020B0604030504040204" pitchFamily="50" charset="-128"/>
                          <a:ea typeface="Meiryo UI" panose="020B0604030504040204" pitchFamily="50" charset="-128"/>
                        </a:rPr>
                        <a:t>4.11</a:t>
                      </a:r>
                      <a:r>
                        <a:rPr kumimoji="1" lang="ja-JP" altLang="en-US" sz="800" b="1" spc="-40" baseline="0" dirty="0" smtClean="0">
                          <a:solidFill>
                            <a:schemeClr val="bg1"/>
                          </a:solidFill>
                          <a:latin typeface="Meiryo UI" panose="020B0604030504040204" pitchFamily="50" charset="-128"/>
                          <a:ea typeface="Meiryo UI" panose="020B0604030504040204" pitchFamily="50" charset="-128"/>
                        </a:rPr>
                        <a:t>月時点 </a:t>
                      </a:r>
                      <a:r>
                        <a:rPr kumimoji="1" lang="en-US" altLang="ja-JP" sz="800" b="1" spc="-40" baseline="0" dirty="0" smtClean="0">
                          <a:solidFill>
                            <a:schemeClr val="bg1"/>
                          </a:solidFill>
                          <a:latin typeface="Meiryo UI" panose="020B0604030504040204" pitchFamily="50" charset="-128"/>
                          <a:ea typeface="Meiryo UI" panose="020B0604030504040204" pitchFamily="50" charset="-128"/>
                        </a:rPr>
                        <a:t>※</a:t>
                      </a:r>
                      <a:r>
                        <a:rPr kumimoji="1" lang="ja-JP" altLang="en-US" sz="800" b="1" spc="-40" baseline="0" dirty="0" smtClean="0">
                          <a:solidFill>
                            <a:schemeClr val="bg1"/>
                          </a:solidFill>
                          <a:latin typeface="Meiryo UI" panose="020B0604030504040204" pitchFamily="50" charset="-128"/>
                          <a:ea typeface="Meiryo UI" panose="020B0604030504040204" pitchFamily="50" charset="-128"/>
                        </a:rPr>
                        <a:t>今後、</a:t>
                      </a:r>
                      <a:r>
                        <a:rPr kumimoji="1" lang="en-US" altLang="ja-JP" sz="800" b="1" spc="-40" baseline="0" dirty="0" smtClean="0">
                          <a:solidFill>
                            <a:schemeClr val="bg1"/>
                          </a:solidFill>
                          <a:latin typeface="Meiryo UI" panose="020B0604030504040204" pitchFamily="50" charset="-128"/>
                          <a:ea typeface="Meiryo UI" panose="020B0604030504040204" pitchFamily="50" charset="-128"/>
                        </a:rPr>
                        <a:t>R4</a:t>
                      </a:r>
                      <a:r>
                        <a:rPr kumimoji="1" lang="ja-JP" altLang="en-US" sz="800" b="1" spc="-40" baseline="0" dirty="0" smtClean="0">
                          <a:solidFill>
                            <a:schemeClr val="bg1"/>
                          </a:solidFill>
                          <a:latin typeface="Meiryo UI" panose="020B0604030504040204" pitchFamily="50" charset="-128"/>
                          <a:ea typeface="Meiryo UI" panose="020B0604030504040204" pitchFamily="50" charset="-128"/>
                        </a:rPr>
                        <a:t>年度大阪府実施予定の実態調査結果を反映予定</a:t>
                      </a:r>
                      <a:r>
                        <a:rPr kumimoji="1" lang="en-US" altLang="ja-JP" sz="800" b="1" spc="-40" baseline="0" dirty="0" smtClean="0">
                          <a:solidFill>
                            <a:schemeClr val="bg1"/>
                          </a:solidFill>
                          <a:latin typeface="Meiryo UI" panose="020B0604030504040204" pitchFamily="50" charset="-128"/>
                          <a:ea typeface="Meiryo UI" panose="020B0604030504040204" pitchFamily="50" charset="-128"/>
                        </a:rPr>
                        <a:t>】</a:t>
                      </a:r>
                    </a:p>
                  </a:txBody>
                  <a:tcPr>
                    <a:lnL w="12700" cap="flat" cmpd="sng" algn="ctr">
                      <a:solidFill>
                        <a:schemeClr val="tx2">
                          <a:lumMod val="60000"/>
                          <a:lumOff val="4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687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mpd="sng">
                      <a:no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lvl="1" indent="-95250" algn="l" defTabSz="1280146" rtl="0" eaLnBrk="1" latinLnBrk="0" hangingPunct="1">
                        <a:lnSpc>
                          <a:spcPts val="1300"/>
                        </a:lnSpc>
                        <a:buFont typeface="Arial" panose="020B0604020202020204" pitchFamily="34" charset="0"/>
                        <a:buChar char="•"/>
                      </a:pP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国及び府が実施した調査における割合を府の成人人口（令和３年</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12</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月現在：</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750</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万人）にあてはめると、過去１年以内の「ギャンブル等依存が疑われる人」の数</a:t>
                      </a:r>
                      <a:r>
                        <a:rPr kumimoji="1" lang="en-US" altLang="ja-JP" sz="600" kern="1200" dirty="0" smtClean="0">
                          <a:solidFill>
                            <a:schemeClr val="dk1"/>
                          </a:solidFill>
                          <a:latin typeface="Meiryo UI" panose="020B0604030504040204" pitchFamily="50" charset="-128"/>
                          <a:ea typeface="Meiryo UI" panose="020B0604030504040204" pitchFamily="50" charset="-128"/>
                          <a:cs typeface="+mn-cs"/>
                        </a:rPr>
                        <a:t>※</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は、約９万８千人から</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16</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6</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千人と推計され、そのうちギャンブル障害に該当する人は約半数と推定される。</a:t>
                      </a: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r>
                        <a:rPr kumimoji="1" lang="en-US" altLang="ja-JP" sz="1100" b="1" kern="1200" dirty="0" smtClean="0">
                          <a:solidFill>
                            <a:srgbClr val="002060"/>
                          </a:solidFill>
                          <a:latin typeface="Meiryo UI" panose="020B0604030504040204" pitchFamily="50" charset="-128"/>
                          <a:ea typeface="Meiryo UI" panose="020B0604030504040204" pitchFamily="50" charset="-128"/>
                          <a:cs typeface="+mn-cs"/>
                        </a:rPr>
                        <a:t>【</a:t>
                      </a:r>
                      <a:r>
                        <a:rPr kumimoji="1" lang="en-US" altLang="ja-JP" sz="1100" b="1" kern="1200" baseline="0" dirty="0" smtClean="0">
                          <a:solidFill>
                            <a:srgbClr val="002060"/>
                          </a:solidFill>
                          <a:latin typeface="Meiryo UI" panose="020B0604030504040204" pitchFamily="50" charset="-128"/>
                          <a:ea typeface="Meiryo UI" panose="020B0604030504040204" pitchFamily="50" charset="-128"/>
                          <a:cs typeface="+mn-cs"/>
                        </a:rPr>
                        <a:t> </a:t>
                      </a:r>
                      <a:r>
                        <a:rPr kumimoji="1" lang="ja-JP" altLang="en-US" sz="1100" b="1" kern="1200" dirty="0" smtClean="0">
                          <a:solidFill>
                            <a:srgbClr val="002060"/>
                          </a:solidFill>
                          <a:latin typeface="Meiryo UI" panose="020B0604030504040204" pitchFamily="50" charset="-128"/>
                          <a:ea typeface="Meiryo UI" panose="020B0604030504040204" pitchFamily="50" charset="-128"/>
                          <a:cs typeface="+mn-cs"/>
                        </a:rPr>
                        <a:t>ギャンブル等依存が疑われる人のイメージ</a:t>
                      </a:r>
                      <a:r>
                        <a:rPr kumimoji="1" lang="ja-JP" altLang="en-US" sz="1100" b="1" kern="1200" baseline="0" dirty="0" smtClean="0">
                          <a:solidFill>
                            <a:srgbClr val="002060"/>
                          </a:solidFill>
                          <a:latin typeface="Meiryo UI" panose="020B0604030504040204" pitchFamily="50" charset="-128"/>
                          <a:ea typeface="Meiryo UI" panose="020B0604030504040204" pitchFamily="50" charset="-128"/>
                          <a:cs typeface="+mn-cs"/>
                        </a:rPr>
                        <a:t> </a:t>
                      </a:r>
                      <a:r>
                        <a:rPr kumimoji="1" lang="en-US" altLang="ja-JP" sz="1100" b="1" kern="1200" baseline="0" dirty="0" smtClean="0">
                          <a:solidFill>
                            <a:srgbClr val="002060"/>
                          </a:solidFill>
                          <a:latin typeface="Meiryo UI" panose="020B0604030504040204" pitchFamily="50" charset="-128"/>
                          <a:ea typeface="Meiryo UI" panose="020B0604030504040204" pitchFamily="50" charset="-128"/>
                          <a:cs typeface="+mn-cs"/>
                        </a:rPr>
                        <a:t>】</a:t>
                      </a:r>
                      <a:endParaRPr kumimoji="1" lang="en-US" altLang="ja-JP" sz="1100" kern="1200" dirty="0" smtClean="0">
                        <a:solidFill>
                          <a:srgbClr val="002060"/>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txBody>
                  <a:tcPr marL="0" marR="0" marT="0" marB="0">
                    <a:lnL w="12700" cmpd="sng">
                      <a:noFill/>
                    </a:lnL>
                    <a:lnR w="28575"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noFill/>
                  </a:tcPr>
                </a:tc>
                <a:extLst>
                  <a:ext uri="{0D108BD9-81ED-4DB2-BD59-A6C34878D82A}">
                    <a16:rowId xmlns:a16="http://schemas.microsoft.com/office/drawing/2014/main" val="2305717086"/>
                  </a:ext>
                </a:extLst>
              </a:tr>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endParaRPr kumimoji="1" lang="en-US" altLang="ja-JP" sz="800" b="1" dirty="0" smtClean="0">
                        <a:solidFill>
                          <a:schemeClr val="bg1"/>
                        </a:solidFill>
                        <a:latin typeface="Meiryo UI" panose="020B0604030504040204" pitchFamily="50" charset="-128"/>
                        <a:ea typeface="Meiryo UI" panose="020B0604030504040204" pitchFamily="50" charset="-128"/>
                      </a:endParaRPr>
                    </a:p>
                    <a:p>
                      <a:pPr marL="0" indent="0">
                        <a:buFont typeface="Wingdings" panose="05000000000000000000" pitchFamily="2" charset="2"/>
                        <a:buChar char="l"/>
                      </a:pPr>
                      <a:endParaRPr kumimoji="1" lang="en-US" altLang="ja-JP" sz="800" b="1" dirty="0" smtClean="0">
                        <a:solidFill>
                          <a:schemeClr val="bg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chemeClr val="bg1"/>
                    </a:solidFill>
                  </a:tcPr>
                </a:tc>
                <a:extLst>
                  <a:ext uri="{0D108BD9-81ED-4DB2-BD59-A6C34878D82A}">
                    <a16:rowId xmlns:a16="http://schemas.microsoft.com/office/drawing/2014/main" val="98828972"/>
                  </a:ext>
                </a:extLst>
              </a:tr>
            </a:tbl>
          </a:graphicData>
        </a:graphic>
      </p:graphicFrame>
      <p:graphicFrame>
        <p:nvGraphicFramePr>
          <p:cNvPr id="172" name="表 171"/>
          <p:cNvGraphicFramePr>
            <a:graphicFrameLocks noGrp="1"/>
          </p:cNvGraphicFramePr>
          <p:nvPr>
            <p:extLst>
              <p:ext uri="{D42A27DB-BD31-4B8C-83A1-F6EECF244321}">
                <p14:modId xmlns:p14="http://schemas.microsoft.com/office/powerpoint/2010/main" val="4150900327"/>
              </p:ext>
            </p:extLst>
          </p:nvPr>
        </p:nvGraphicFramePr>
        <p:xfrm>
          <a:off x="6868809" y="3144416"/>
          <a:ext cx="5932791" cy="2457165"/>
        </p:xfrm>
        <a:graphic>
          <a:graphicData uri="http://schemas.openxmlformats.org/drawingml/2006/table">
            <a:tbl>
              <a:tblPr bandRow="1"/>
              <a:tblGrid>
                <a:gridCol w="205092">
                  <a:extLst>
                    <a:ext uri="{9D8B030D-6E8A-4147-A177-3AD203B41FA5}">
                      <a16:colId xmlns:a16="http://schemas.microsoft.com/office/drawing/2014/main" val="4024171942"/>
                    </a:ext>
                  </a:extLst>
                </a:gridCol>
                <a:gridCol w="855757">
                  <a:extLst>
                    <a:ext uri="{9D8B030D-6E8A-4147-A177-3AD203B41FA5}">
                      <a16:colId xmlns:a16="http://schemas.microsoft.com/office/drawing/2014/main" val="1514483698"/>
                    </a:ext>
                  </a:extLst>
                </a:gridCol>
                <a:gridCol w="2852522">
                  <a:extLst>
                    <a:ext uri="{9D8B030D-6E8A-4147-A177-3AD203B41FA5}">
                      <a16:colId xmlns:a16="http://schemas.microsoft.com/office/drawing/2014/main" val="3533719708"/>
                    </a:ext>
                  </a:extLst>
                </a:gridCol>
                <a:gridCol w="1079345">
                  <a:extLst>
                    <a:ext uri="{9D8B030D-6E8A-4147-A177-3AD203B41FA5}">
                      <a16:colId xmlns:a16="http://schemas.microsoft.com/office/drawing/2014/main" val="2867014325"/>
                    </a:ext>
                  </a:extLst>
                </a:gridCol>
                <a:gridCol w="940075">
                  <a:extLst>
                    <a:ext uri="{9D8B030D-6E8A-4147-A177-3AD203B41FA5}">
                      <a16:colId xmlns:a16="http://schemas.microsoft.com/office/drawing/2014/main" val="3069363958"/>
                    </a:ext>
                  </a:extLst>
                </a:gridCol>
              </a:tblGrid>
              <a:tr h="216024">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r>
                        <a:rPr kumimoji="1" lang="ja-JP" altLang="en-US" sz="900" b="1" dirty="0" smtClean="0">
                          <a:solidFill>
                            <a:schemeClr val="bg1"/>
                          </a:solidFill>
                          <a:latin typeface="メイリオ" panose="020B0604030504040204" pitchFamily="50" charset="-128"/>
                          <a:ea typeface="メイリオ" panose="020B0604030504040204" pitchFamily="50" charset="-128"/>
                        </a:rPr>
                        <a:t>＜推 計＞</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45630909"/>
                  </a:ext>
                </a:extLst>
              </a:tr>
              <a:tr h="206011">
                <a:tc rowSpan="2">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algn="ctr"/>
                      <a:endParaRPr kumimoji="1" lang="en-US" altLang="ja-JP" sz="7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endParaRPr kumimoji="1" lang="en-US" altLang="ja-JP" sz="7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lnSpc>
                          <a:spcPts val="1000"/>
                        </a:lnSpc>
                      </a:pPr>
                      <a:r>
                        <a:rPr kumimoji="1" lang="ja-JP" altLang="en-US" sz="8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❶</a:t>
                      </a: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ap="flat" cmpd="sng" algn="ctr">
                      <a:solidFill>
                        <a:srgbClr val="558ED5"/>
                      </a:solidFill>
                      <a:prstDash val="solid"/>
                      <a:round/>
                      <a:headEnd type="none" w="med" len="med"/>
                      <a:tailEnd type="none" w="med" len="med"/>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algn="l"/>
                      <a:r>
                        <a:rPr kumimoji="1" lang="ja-JP" altLang="en-US" sz="900" b="1" dirty="0" smtClean="0">
                          <a:solidFill>
                            <a:schemeClr val="bg1"/>
                          </a:solidFill>
                          <a:effectLst/>
                          <a:latin typeface="メイリオ" panose="020B0604030504040204" pitchFamily="50" charset="-128"/>
                          <a:ea typeface="メイリオ" panose="020B0604030504040204" pitchFamily="50" charset="-128"/>
                        </a:rPr>
                        <a:t>調査名</a:t>
                      </a: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lumMod val="75000"/>
                      </a:srgbClr>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algn="l"/>
                      <a:r>
                        <a:rPr kumimoji="1" lang="ja-JP" altLang="en-US" sz="900" b="1" dirty="0" smtClean="0">
                          <a:solidFill>
                            <a:schemeClr val="bg1"/>
                          </a:solidFill>
                          <a:effectLst/>
                          <a:latin typeface="メイリオ" panose="020B0604030504040204" pitchFamily="50" charset="-128"/>
                          <a:ea typeface="メイリオ" panose="020B0604030504040204" pitchFamily="50" charset="-128"/>
                        </a:rPr>
                        <a:t>割合</a:t>
                      </a:r>
                      <a:endParaRPr kumimoji="1" lang="zh-TW" altLang="en-US" sz="900" b="1" dirty="0" smtClean="0">
                        <a:solidFill>
                          <a:schemeClr val="bg1"/>
                        </a:solidFill>
                        <a:effectLst/>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lumMod val="75000"/>
                      </a:srgbClr>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endParaRPr kumimoji="1" lang="ja-JP" altLang="en-US" sz="800" b="1" dirty="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algn="l"/>
                      <a:r>
                        <a:rPr kumimoji="1" lang="ja-JP" altLang="en-US" sz="900" b="1" dirty="0" smtClean="0">
                          <a:solidFill>
                            <a:schemeClr val="bg1"/>
                          </a:solidFill>
                          <a:effectLst/>
                          <a:latin typeface="メイリオ" panose="020B0604030504040204" pitchFamily="50" charset="-128"/>
                          <a:ea typeface="メイリオ" panose="020B0604030504040204" pitchFamily="50" charset="-128"/>
                        </a:rPr>
                        <a:t>府推計値</a:t>
                      </a:r>
                      <a:endParaRPr kumimoji="1" lang="zh-TW" altLang="en-US" sz="900" b="1" dirty="0" smtClean="0">
                        <a:solidFill>
                          <a:schemeClr val="bg1"/>
                        </a:solidFill>
                        <a:effectLst/>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lumMod val="75000"/>
                      </a:srgbClr>
                    </a:solidFill>
                  </a:tcPr>
                </a:tc>
                <a:extLst>
                  <a:ext uri="{0D108BD9-81ED-4DB2-BD59-A6C34878D82A}">
                    <a16:rowId xmlns:a16="http://schemas.microsoft.com/office/drawing/2014/main" val="2402416326"/>
                  </a:ext>
                </a:extLst>
              </a:tr>
              <a:tr h="212619">
                <a:tc vMerge="1">
                  <a:txBody>
                    <a:bodyPr/>
                    <a:lstStyle/>
                    <a:p>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solidFill>
                      <a:srgbClr val="0070C0"/>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algn="l"/>
                      <a:r>
                        <a:rPr kumimoji="1" lang="zh-TW" altLang="en-US" sz="1000" b="1" baseline="0" dirty="0" smtClean="0">
                          <a:solidFill>
                            <a:schemeClr val="tx1"/>
                          </a:solidFill>
                          <a:effectLst/>
                          <a:latin typeface="メイリオ" panose="020B0604030504040204" pitchFamily="50" charset="-128"/>
                          <a:ea typeface="メイリオ" panose="020B0604030504040204" pitchFamily="50" charset="-128"/>
                        </a:rPr>
                        <a:t>国実態調査</a:t>
                      </a:r>
                      <a:r>
                        <a:rPr kumimoji="1" lang="en-US" altLang="ja-JP" sz="800" b="1" baseline="0" dirty="0" smtClean="0">
                          <a:solidFill>
                            <a:schemeClr val="tx1"/>
                          </a:solidFill>
                          <a:effectLst/>
                          <a:latin typeface="メイリオ" panose="020B0604030504040204" pitchFamily="50" charset="-128"/>
                          <a:ea typeface="メイリオ" panose="020B0604030504040204" pitchFamily="50" charset="-128"/>
                        </a:rPr>
                        <a:t/>
                      </a:r>
                      <a:br>
                        <a:rPr kumimoji="1" lang="en-US" altLang="ja-JP" sz="800" b="1" baseline="0" dirty="0" smtClean="0">
                          <a:solidFill>
                            <a:schemeClr val="tx1"/>
                          </a:solidFill>
                          <a:effectLst/>
                          <a:latin typeface="メイリオ" panose="020B0604030504040204" pitchFamily="50" charset="-128"/>
                          <a:ea typeface="メイリオ" panose="020B0604030504040204" pitchFamily="50" charset="-128"/>
                        </a:rPr>
                      </a:br>
                      <a:r>
                        <a:rPr kumimoji="1" lang="zh-TW" altLang="en-US" sz="900" b="1" baseline="0" dirty="0" smtClean="0">
                          <a:solidFill>
                            <a:schemeClr val="tx1"/>
                          </a:solidFill>
                          <a:effectLst/>
                          <a:latin typeface="メイリオ" panose="020B0604030504040204" pitchFamily="50" charset="-128"/>
                          <a:ea typeface="メイリオ" panose="020B0604030504040204" pitchFamily="50" charset="-128"/>
                        </a:rPr>
                        <a:t>（Ｒ</a:t>
                      </a:r>
                      <a:r>
                        <a:rPr kumimoji="1" lang="en-US" altLang="zh-TW" sz="900" b="1" baseline="0" dirty="0" smtClean="0">
                          <a:solidFill>
                            <a:schemeClr val="tx1"/>
                          </a:solidFill>
                          <a:effectLst/>
                          <a:latin typeface="メイリオ" panose="020B0604030504040204" pitchFamily="50" charset="-128"/>
                          <a:ea typeface="メイリオ" panose="020B0604030504040204" pitchFamily="50" charset="-128"/>
                        </a:rPr>
                        <a:t>3.8</a:t>
                      </a:r>
                      <a:r>
                        <a:rPr kumimoji="1" lang="zh-TW" altLang="en-US" sz="900" b="1" baseline="0" dirty="0" smtClean="0">
                          <a:solidFill>
                            <a:schemeClr val="tx1"/>
                          </a:solidFill>
                          <a:effectLst/>
                          <a:latin typeface="メイリオ" panose="020B0604030504040204" pitchFamily="50" charset="-128"/>
                          <a:ea typeface="メイリオ" panose="020B0604030504040204" pitchFamily="50" charset="-128"/>
                        </a:rPr>
                        <a:t>公表）</a:t>
                      </a:r>
                      <a:endParaRPr kumimoji="1" lang="ja-JP" altLang="en-US" sz="900" b="1" baseline="0" dirty="0" smtClean="0">
                        <a:solidFill>
                          <a:schemeClr val="tx1"/>
                        </a:solidFill>
                        <a:effectLst/>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ギャンブル等依存が疑われる人の割合は成人の</a:t>
                      </a:r>
                      <a:r>
                        <a:rPr kumimoji="1" lang="en-US" altLang="ja-JP" sz="1050" b="1" u="sng" dirty="0" smtClean="0">
                          <a:solidFill>
                            <a:schemeClr val="tx1"/>
                          </a:solidFill>
                          <a:effectLst/>
                          <a:latin typeface="メイリオ" panose="020B0604030504040204" pitchFamily="50" charset="-128"/>
                          <a:ea typeface="メイリオ" panose="020B0604030504040204" pitchFamily="50" charset="-128"/>
                        </a:rPr>
                        <a:t>2.2</a:t>
                      </a:r>
                      <a:r>
                        <a:rPr kumimoji="1" lang="ja-JP" altLang="en-US" sz="1050" b="1" u="sng" dirty="0" smtClean="0">
                          <a:solidFill>
                            <a:schemeClr val="tx1"/>
                          </a:solidFill>
                          <a:effectLst/>
                          <a:latin typeface="メイリオ" panose="020B0604030504040204" pitchFamily="50" charset="-128"/>
                          <a:ea typeface="メイリオ" panose="020B0604030504040204" pitchFamily="50" charset="-128"/>
                        </a:rPr>
                        <a:t>％</a:t>
                      </a:r>
                      <a:endParaRPr kumimoji="1" lang="zh-TW" altLang="en-US" sz="1050" b="1" u="sng" dirty="0" smtClean="0">
                        <a:solidFill>
                          <a:schemeClr val="tx1"/>
                        </a:solidFill>
                        <a:effectLst/>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endParaRPr kumimoji="1" lang="ja-JP" altLang="en-US" sz="800" dirty="0">
                        <a:solidFill>
                          <a:schemeClr val="tx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algn="l"/>
                      <a:r>
                        <a:rPr kumimoji="1" lang="zh-TW" altLang="en-US" sz="1000" b="1" spc="-30" baseline="0" dirty="0" smtClean="0">
                          <a:solidFill>
                            <a:schemeClr val="tx1"/>
                          </a:solidFill>
                          <a:effectLst/>
                          <a:latin typeface="メイリオ" panose="020B0604030504040204" pitchFamily="50" charset="-128"/>
                          <a:ea typeface="メイリオ" panose="020B0604030504040204" pitchFamily="50" charset="-128"/>
                        </a:rPr>
                        <a:t>約</a:t>
                      </a:r>
                      <a:r>
                        <a:rPr kumimoji="1" lang="en-US" altLang="zh-TW" sz="1000" b="1" spc="-30" baseline="0" dirty="0" smtClean="0">
                          <a:solidFill>
                            <a:schemeClr val="tx1"/>
                          </a:solidFill>
                          <a:effectLst/>
                          <a:latin typeface="メイリオ" panose="020B0604030504040204" pitchFamily="50" charset="-128"/>
                          <a:ea typeface="メイリオ" panose="020B0604030504040204" pitchFamily="50" charset="-128"/>
                        </a:rPr>
                        <a:t>16</a:t>
                      </a:r>
                      <a:r>
                        <a:rPr kumimoji="1" lang="zh-TW" altLang="en-US" sz="1000" b="1" spc="-30" baseline="0" dirty="0" smtClean="0">
                          <a:solidFill>
                            <a:schemeClr val="tx1"/>
                          </a:solidFill>
                          <a:effectLst/>
                          <a:latin typeface="メイリオ" panose="020B0604030504040204" pitchFamily="50" charset="-128"/>
                          <a:ea typeface="メイリオ" panose="020B0604030504040204" pitchFamily="50" charset="-128"/>
                        </a:rPr>
                        <a:t>万</a:t>
                      </a:r>
                      <a:r>
                        <a:rPr kumimoji="1" lang="en-US" altLang="zh-TW" sz="1000" b="1" spc="-30" baseline="0" dirty="0" smtClean="0">
                          <a:solidFill>
                            <a:schemeClr val="tx1"/>
                          </a:solidFill>
                          <a:effectLst/>
                          <a:latin typeface="メイリオ" panose="020B0604030504040204" pitchFamily="50" charset="-128"/>
                          <a:ea typeface="メイリオ" panose="020B0604030504040204" pitchFamily="50" charset="-128"/>
                        </a:rPr>
                        <a:t>6</a:t>
                      </a:r>
                      <a:r>
                        <a:rPr kumimoji="1" lang="zh-TW" altLang="en-US" sz="1000" b="1" spc="-30" baseline="0" dirty="0" smtClean="0">
                          <a:solidFill>
                            <a:schemeClr val="tx1"/>
                          </a:solidFill>
                          <a:effectLst/>
                          <a:latin typeface="メイリオ" panose="020B0604030504040204" pitchFamily="50" charset="-128"/>
                          <a:ea typeface="メイリオ" panose="020B0604030504040204" pitchFamily="50" charset="-128"/>
                        </a:rPr>
                        <a:t>千人</a:t>
                      </a:r>
                    </a:p>
                  </a:txBody>
                  <a:tcPr marL="89732" marR="89732" marT="44866" marB="44866"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587334456"/>
                  </a:ext>
                </a:extLst>
              </a:tr>
              <a:tr h="206011">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algn="ctr"/>
                      <a:r>
                        <a:rPr kumimoji="1" lang="ja-JP" altLang="en-US" sz="8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❷</a:t>
                      </a: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mpd="sng">
                      <a:solidFill>
                        <a:sysClr val="window" lastClr="FFFFFF"/>
                      </a:solidFill>
                    </a:lnR>
                    <a:lnT w="12700" cap="flat" cmpd="sng" algn="ctr">
                      <a:solidFill>
                        <a:srgbClr val="558ED5"/>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marL="0" algn="l" defTabSz="914400" rtl="0" eaLnBrk="1" latinLnBrk="0" hangingPunct="1"/>
                      <a:r>
                        <a:rPr kumimoji="1" lang="zh-TW" altLang="en-US" sz="1000" b="1" kern="1200" baseline="0" dirty="0" smtClean="0">
                          <a:solidFill>
                            <a:schemeClr val="tx1"/>
                          </a:solidFill>
                          <a:effectLst/>
                          <a:latin typeface="メイリオ" panose="020B0604030504040204" pitchFamily="50" charset="-128"/>
                          <a:ea typeface="メイリオ" panose="020B0604030504040204" pitchFamily="50" charset="-128"/>
                          <a:cs typeface="+mn-cs"/>
                        </a:rPr>
                        <a:t>府実態調査</a:t>
                      </a:r>
                      <a:r>
                        <a:rPr kumimoji="1" lang="en-US" altLang="zh-TW" sz="900" b="1" kern="1200" baseline="0" dirty="0" smtClean="0">
                          <a:solidFill>
                            <a:schemeClr val="tx1"/>
                          </a:solidFill>
                          <a:effectLst/>
                          <a:latin typeface="メイリオ" panose="020B0604030504040204" pitchFamily="50" charset="-128"/>
                          <a:ea typeface="メイリオ" panose="020B0604030504040204" pitchFamily="50" charset="-128"/>
                          <a:cs typeface="+mn-cs"/>
                        </a:rPr>
                        <a:t/>
                      </a:r>
                      <a:br>
                        <a:rPr kumimoji="1" lang="en-US" altLang="zh-TW" sz="900" b="1" kern="1200" baseline="0" dirty="0" smtClean="0">
                          <a:solidFill>
                            <a:schemeClr val="tx1"/>
                          </a:solidFill>
                          <a:effectLst/>
                          <a:latin typeface="メイリオ" panose="020B0604030504040204" pitchFamily="50" charset="-128"/>
                          <a:ea typeface="メイリオ" panose="020B0604030504040204" pitchFamily="50" charset="-128"/>
                          <a:cs typeface="+mn-cs"/>
                        </a:rPr>
                      </a:br>
                      <a:r>
                        <a:rPr kumimoji="1" lang="zh-TW" altLang="en-US" sz="900" b="1" kern="1200" baseline="0" dirty="0" smtClean="0">
                          <a:solidFill>
                            <a:schemeClr val="tx1"/>
                          </a:solidFill>
                          <a:effectLst/>
                          <a:latin typeface="メイリオ" panose="020B0604030504040204" pitchFamily="50" charset="-128"/>
                          <a:ea typeface="メイリオ" panose="020B0604030504040204" pitchFamily="50" charset="-128"/>
                          <a:cs typeface="+mn-cs"/>
                        </a:rPr>
                        <a:t>（Ｒ</a:t>
                      </a:r>
                      <a:r>
                        <a:rPr kumimoji="1" lang="en-US" altLang="zh-TW" sz="900" b="1" kern="1200" baseline="0" dirty="0" smtClean="0">
                          <a:solidFill>
                            <a:schemeClr val="tx1"/>
                          </a:solidFill>
                          <a:effectLst/>
                          <a:latin typeface="メイリオ" panose="020B0604030504040204" pitchFamily="50" charset="-128"/>
                          <a:ea typeface="メイリオ" panose="020B0604030504040204" pitchFamily="50" charset="-128"/>
                          <a:cs typeface="+mn-cs"/>
                        </a:rPr>
                        <a:t>4.3</a:t>
                      </a:r>
                      <a:r>
                        <a:rPr kumimoji="1" lang="zh-TW" altLang="en-US" sz="900" b="1" kern="1200" baseline="0" dirty="0" smtClean="0">
                          <a:solidFill>
                            <a:schemeClr val="tx1"/>
                          </a:solidFill>
                          <a:effectLst/>
                          <a:latin typeface="メイリオ" panose="020B0604030504040204" pitchFamily="50" charset="-128"/>
                          <a:ea typeface="メイリオ" panose="020B0604030504040204" pitchFamily="50" charset="-128"/>
                          <a:cs typeface="+mn-cs"/>
                        </a:rPr>
                        <a:t>公表）</a:t>
                      </a:r>
                      <a:endParaRPr kumimoji="1" lang="ja-JP" altLang="en-US" sz="900" b="1" kern="1200" baseline="0" dirty="0" smtClean="0">
                        <a:solidFill>
                          <a:schemeClr val="tx1"/>
                        </a:solidFill>
                        <a:effectLst/>
                        <a:latin typeface="メイリオ" panose="020B0604030504040204" pitchFamily="50" charset="-128"/>
                        <a:ea typeface="メイリオ" panose="020B0604030504040204" pitchFamily="50" charset="-128"/>
                        <a:cs typeface="+mn-cs"/>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algn="l"/>
                      <a:r>
                        <a:rPr kumimoji="1" lang="ja-JP" altLang="en-US" sz="1000" b="0" dirty="0" smtClean="0">
                          <a:solidFill>
                            <a:schemeClr val="tx1"/>
                          </a:solidFill>
                          <a:effectLst/>
                          <a:latin typeface="メイリオ" panose="020B0604030504040204" pitchFamily="50" charset="-128"/>
                          <a:ea typeface="メイリオ" panose="020B0604030504040204" pitchFamily="50" charset="-128"/>
                        </a:rPr>
                        <a:t>ギャンブル等依存が疑われる人の割合は成人の</a:t>
                      </a:r>
                      <a:r>
                        <a:rPr kumimoji="1" lang="en-US" altLang="ja-JP" sz="1050" b="1" u="sng" dirty="0" smtClean="0">
                          <a:solidFill>
                            <a:schemeClr val="tx1"/>
                          </a:solidFill>
                          <a:effectLst/>
                          <a:latin typeface="メイリオ" panose="020B0604030504040204" pitchFamily="50" charset="-128"/>
                          <a:ea typeface="メイリオ" panose="020B0604030504040204" pitchFamily="50" charset="-128"/>
                        </a:rPr>
                        <a:t>1.3</a:t>
                      </a:r>
                      <a:r>
                        <a:rPr kumimoji="1" lang="ja-JP" altLang="en-US" sz="1050" b="1" u="sng" dirty="0" smtClean="0">
                          <a:solidFill>
                            <a:schemeClr val="tx1"/>
                          </a:solidFill>
                          <a:effectLst/>
                          <a:latin typeface="メイリオ" panose="020B0604030504040204" pitchFamily="50" charset="-128"/>
                          <a:ea typeface="メイリオ" panose="020B0604030504040204" pitchFamily="50" charset="-128"/>
                        </a:rPr>
                        <a:t>％</a:t>
                      </a:r>
                      <a:endParaRPr kumimoji="1" lang="zh-TW" altLang="en-US" sz="1050" b="1" u="sng" dirty="0" smtClean="0">
                        <a:solidFill>
                          <a:schemeClr val="tx1"/>
                        </a:solidFill>
                        <a:effectLst/>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endParaRPr kumimoji="1" lang="ja-JP" altLang="en-US" sz="800" dirty="0">
                        <a:solidFill>
                          <a:schemeClr val="tx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1" dirty="0" smtClean="0">
                          <a:solidFill>
                            <a:schemeClr val="tx1"/>
                          </a:solidFill>
                          <a:effectLst/>
                          <a:latin typeface="メイリオ" panose="020B0604030504040204" pitchFamily="50" charset="-128"/>
                          <a:ea typeface="メイリオ" panose="020B0604030504040204" pitchFamily="50" charset="-128"/>
                        </a:rPr>
                        <a:t>約</a:t>
                      </a:r>
                      <a:r>
                        <a:rPr kumimoji="1" lang="en-US" altLang="zh-TW" sz="1000" b="1" dirty="0" smtClean="0">
                          <a:solidFill>
                            <a:schemeClr val="tx1"/>
                          </a:solidFill>
                          <a:effectLst/>
                          <a:latin typeface="メイリオ" panose="020B0604030504040204" pitchFamily="50" charset="-128"/>
                          <a:ea typeface="メイリオ" panose="020B0604030504040204" pitchFamily="50" charset="-128"/>
                        </a:rPr>
                        <a:t>9</a:t>
                      </a:r>
                      <a:r>
                        <a:rPr kumimoji="1" lang="zh-TW" altLang="en-US" sz="1000" b="1" dirty="0" smtClean="0">
                          <a:solidFill>
                            <a:schemeClr val="tx1"/>
                          </a:solidFill>
                          <a:effectLst/>
                          <a:latin typeface="メイリオ" panose="020B0604030504040204" pitchFamily="50" charset="-128"/>
                          <a:ea typeface="メイリオ" panose="020B0604030504040204" pitchFamily="50" charset="-128"/>
                        </a:rPr>
                        <a:t>万</a:t>
                      </a:r>
                      <a:r>
                        <a:rPr kumimoji="1" lang="en-US" altLang="zh-TW" sz="1000" b="1" dirty="0" smtClean="0">
                          <a:solidFill>
                            <a:schemeClr val="tx1"/>
                          </a:solidFill>
                          <a:effectLst/>
                          <a:latin typeface="メイリオ" panose="020B0604030504040204" pitchFamily="50" charset="-128"/>
                          <a:ea typeface="メイリオ" panose="020B0604030504040204" pitchFamily="50" charset="-128"/>
                        </a:rPr>
                        <a:t>8</a:t>
                      </a:r>
                      <a:r>
                        <a:rPr kumimoji="1" lang="zh-TW" altLang="en-US" sz="1000" b="1" dirty="0" smtClean="0">
                          <a:solidFill>
                            <a:schemeClr val="tx1"/>
                          </a:solidFill>
                          <a:effectLst/>
                          <a:latin typeface="メイリオ" panose="020B0604030504040204" pitchFamily="50" charset="-128"/>
                          <a:ea typeface="メイリオ" panose="020B0604030504040204" pitchFamily="50" charset="-128"/>
                        </a:rPr>
                        <a:t>千人</a:t>
                      </a:r>
                    </a:p>
                  </a:txBody>
                  <a:tcPr marL="89732" marR="89732" marT="44866" marB="44866"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2509277821"/>
                  </a:ext>
                </a:extLst>
              </a:tr>
              <a:tr h="828000">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marL="171450" indent="-171450">
                        <a:lnSpc>
                          <a:spcPts val="1100"/>
                        </a:lnSpc>
                        <a:spcBef>
                          <a:spcPts val="0"/>
                        </a:spcBef>
                        <a:buClr>
                          <a:schemeClr val="accent1"/>
                        </a:buClr>
                        <a:buFont typeface="Arial" panose="020B0604020202020204" pitchFamily="34" charset="0"/>
                        <a:buChar char="♦"/>
                      </a:pPr>
                      <a:endParaRPr kumimoji="1" lang="en-US" altLang="ja-JP" sz="700" b="1" dirty="0" smtClean="0">
                        <a:solidFill>
                          <a:schemeClr val="tx1"/>
                        </a:solidFill>
                        <a:latin typeface="メイリオ" panose="020B0604030504040204" pitchFamily="50" charset="-128"/>
                        <a:ea typeface="メイリオ" panose="020B0604030504040204" pitchFamily="50" charset="-128"/>
                      </a:endParaRPr>
                    </a:p>
                    <a:p>
                      <a:pPr marL="171450" indent="-171450">
                        <a:lnSpc>
                          <a:spcPts val="1100"/>
                        </a:lnSpc>
                        <a:spcBef>
                          <a:spcPts val="0"/>
                        </a:spcBef>
                        <a:buClr>
                          <a:schemeClr val="accent1"/>
                        </a:buClr>
                        <a:buFont typeface="Arial" panose="020B0604020202020204" pitchFamily="34" charset="0"/>
                        <a:buChar char="♦"/>
                      </a:pPr>
                      <a:r>
                        <a:rPr kumimoji="1" lang="ja-JP" altLang="en-US" sz="700" b="1" dirty="0" smtClean="0">
                          <a:solidFill>
                            <a:schemeClr val="tx1"/>
                          </a:solidFill>
                          <a:latin typeface="メイリオ" panose="020B0604030504040204" pitchFamily="50" charset="-128"/>
                          <a:ea typeface="メイリオ" panose="020B0604030504040204" pitchFamily="50" charset="-128"/>
                        </a:rPr>
                        <a:t>国実態調査の報告書では、</a:t>
                      </a:r>
                      <a:r>
                        <a:rPr kumimoji="1" lang="en-US" altLang="ja-JP" sz="700" b="1" dirty="0" smtClean="0">
                          <a:solidFill>
                            <a:schemeClr val="tx1"/>
                          </a:solidFill>
                          <a:latin typeface="メイリオ" panose="020B0604030504040204" pitchFamily="50" charset="-128"/>
                          <a:ea typeface="メイリオ" panose="020B0604030504040204" pitchFamily="50" charset="-128"/>
                        </a:rPr>
                        <a:t>SOGS</a:t>
                      </a:r>
                      <a:r>
                        <a:rPr kumimoji="1" lang="ja-JP" altLang="en-US" sz="700" b="1" dirty="0" smtClean="0">
                          <a:solidFill>
                            <a:schemeClr val="tx1"/>
                          </a:solidFill>
                          <a:latin typeface="メイリオ" panose="020B0604030504040204" pitchFamily="50" charset="-128"/>
                          <a:ea typeface="メイリオ" panose="020B0604030504040204" pitchFamily="50" charset="-128"/>
                        </a:rPr>
                        <a:t>を用いた推計値は、国際的診断基準である</a:t>
                      </a:r>
                      <a:r>
                        <a:rPr kumimoji="1" lang="en-US" altLang="ja-JP" sz="700" b="1" dirty="0" smtClean="0">
                          <a:solidFill>
                            <a:schemeClr val="tx1"/>
                          </a:solidFill>
                          <a:latin typeface="メイリオ" panose="020B0604030504040204" pitchFamily="50" charset="-128"/>
                          <a:ea typeface="メイリオ" panose="020B0604030504040204" pitchFamily="50" charset="-128"/>
                        </a:rPr>
                        <a:t>DSM</a:t>
                      </a:r>
                      <a:r>
                        <a:rPr kumimoji="1" lang="ja-JP" altLang="en-US" sz="700" b="1" dirty="0" smtClean="0">
                          <a:solidFill>
                            <a:schemeClr val="tx1"/>
                          </a:solidFill>
                          <a:latin typeface="メイリオ" panose="020B0604030504040204" pitchFamily="50" charset="-128"/>
                          <a:ea typeface="メイリオ" panose="020B0604030504040204" pitchFamily="50" charset="-128"/>
                        </a:rPr>
                        <a:t>を用いた割合より高くなることが報告されていることや、</a:t>
                      </a:r>
                      <a:r>
                        <a:rPr kumimoji="1" lang="en-US" altLang="ja-JP" sz="700" b="1" dirty="0" smtClean="0">
                          <a:solidFill>
                            <a:schemeClr val="tx1"/>
                          </a:solidFill>
                          <a:latin typeface="メイリオ" panose="020B0604030504040204" pitchFamily="50" charset="-128"/>
                          <a:ea typeface="メイリオ" panose="020B0604030504040204" pitchFamily="50" charset="-128"/>
                        </a:rPr>
                        <a:t>SOGS</a:t>
                      </a:r>
                      <a:r>
                        <a:rPr kumimoji="1" lang="ja-JP" altLang="en-US" sz="700" b="1" dirty="0" smtClean="0">
                          <a:solidFill>
                            <a:schemeClr val="tx1"/>
                          </a:solidFill>
                          <a:latin typeface="メイリオ" panose="020B0604030504040204" pitchFamily="50" charset="-128"/>
                          <a:ea typeface="メイリオ" panose="020B0604030504040204" pitchFamily="50" charset="-128"/>
                        </a:rPr>
                        <a:t>と</a:t>
                      </a:r>
                      <a:r>
                        <a:rPr kumimoji="1" lang="en-US" altLang="ja-JP" sz="700" b="1" dirty="0" smtClean="0">
                          <a:solidFill>
                            <a:schemeClr val="tx1"/>
                          </a:solidFill>
                          <a:latin typeface="メイリオ" panose="020B0604030504040204" pitchFamily="50" charset="-128"/>
                          <a:ea typeface="メイリオ" panose="020B0604030504040204" pitchFamily="50" charset="-128"/>
                        </a:rPr>
                        <a:t>DSM-5</a:t>
                      </a:r>
                      <a:r>
                        <a:rPr kumimoji="1" lang="ja-JP" altLang="en-US" sz="700" b="1" dirty="0" smtClean="0">
                          <a:solidFill>
                            <a:schemeClr val="tx1"/>
                          </a:solidFill>
                          <a:latin typeface="メイリオ" panose="020B0604030504040204" pitchFamily="50" charset="-128"/>
                          <a:ea typeface="メイリオ" panose="020B0604030504040204" pitchFamily="50" charset="-128"/>
                        </a:rPr>
                        <a:t>の基準による診断結果を比較すると、</a:t>
                      </a:r>
                      <a:r>
                        <a:rPr kumimoji="1" lang="en-US" altLang="ja-JP" sz="700" b="1" dirty="0" smtClean="0">
                          <a:solidFill>
                            <a:schemeClr val="tx1"/>
                          </a:solidFill>
                          <a:latin typeface="メイリオ" panose="020B0604030504040204" pitchFamily="50" charset="-128"/>
                          <a:ea typeface="メイリオ" panose="020B0604030504040204" pitchFamily="50" charset="-128"/>
                        </a:rPr>
                        <a:t>SOGS</a:t>
                      </a:r>
                      <a:r>
                        <a:rPr kumimoji="1" lang="ja-JP" altLang="en-US" sz="700" b="1" dirty="0" smtClean="0">
                          <a:solidFill>
                            <a:schemeClr val="tx1"/>
                          </a:solidFill>
                          <a:latin typeface="メイリオ" panose="020B0604030504040204" pitchFamily="50" charset="-128"/>
                          <a:ea typeface="メイリオ" panose="020B0604030504040204" pitchFamily="50" charset="-128"/>
                        </a:rPr>
                        <a:t>でギャンブル障害が疑われた人の</a:t>
                      </a:r>
                      <a:r>
                        <a:rPr kumimoji="1" lang="en-US" altLang="ja-JP" sz="700" b="1" dirty="0" smtClean="0">
                          <a:solidFill>
                            <a:schemeClr val="tx1"/>
                          </a:solidFill>
                          <a:latin typeface="メイリオ" panose="020B0604030504040204" pitchFamily="50" charset="-128"/>
                          <a:ea typeface="メイリオ" panose="020B0604030504040204" pitchFamily="50" charset="-128"/>
                        </a:rPr>
                        <a:t>53%</a:t>
                      </a:r>
                      <a:r>
                        <a:rPr kumimoji="1" lang="ja-JP" altLang="en-US" sz="700" b="1" dirty="0" smtClean="0">
                          <a:solidFill>
                            <a:schemeClr val="tx1"/>
                          </a:solidFill>
                          <a:latin typeface="メイリオ" panose="020B0604030504040204" pitchFamily="50" charset="-128"/>
                          <a:ea typeface="メイリオ" panose="020B0604030504040204" pitchFamily="50" charset="-128"/>
                        </a:rPr>
                        <a:t>は、</a:t>
                      </a:r>
                      <a:r>
                        <a:rPr kumimoji="1" lang="en-US" altLang="ja-JP" sz="700" b="1" dirty="0" smtClean="0">
                          <a:solidFill>
                            <a:schemeClr val="tx1"/>
                          </a:solidFill>
                          <a:latin typeface="メイリオ" panose="020B0604030504040204" pitchFamily="50" charset="-128"/>
                          <a:ea typeface="メイリオ" panose="020B0604030504040204" pitchFamily="50" charset="-128"/>
                        </a:rPr>
                        <a:t>DSM-5 </a:t>
                      </a:r>
                      <a:r>
                        <a:rPr kumimoji="1" lang="ja-JP" altLang="en-US" sz="700" b="1" dirty="0" smtClean="0">
                          <a:solidFill>
                            <a:schemeClr val="tx1"/>
                          </a:solidFill>
                          <a:latin typeface="メイリオ" panose="020B0604030504040204" pitchFamily="50" charset="-128"/>
                          <a:ea typeface="メイリオ" panose="020B0604030504040204" pitchFamily="50" charset="-128"/>
                        </a:rPr>
                        <a:t>のギャンブル障害には該当しないとする研究を紹介している。</a:t>
                      </a:r>
                    </a:p>
                    <a:p>
                      <a:pPr marL="171450" indent="-171450">
                        <a:lnSpc>
                          <a:spcPts val="1100"/>
                        </a:lnSpc>
                        <a:spcBef>
                          <a:spcPts val="0"/>
                        </a:spcBef>
                        <a:buClr>
                          <a:schemeClr val="accent1"/>
                        </a:buClr>
                        <a:buFont typeface="Arial" panose="020B0604020202020204" pitchFamily="34" charset="0"/>
                        <a:buChar char="♦"/>
                      </a:pPr>
                      <a:r>
                        <a:rPr kumimoji="1" lang="ja-JP" altLang="en-US" sz="700" b="1" dirty="0" smtClean="0">
                          <a:solidFill>
                            <a:schemeClr val="tx1"/>
                          </a:solidFill>
                          <a:latin typeface="メイリオ" panose="020B0604030504040204" pitchFamily="50" charset="-128"/>
                          <a:ea typeface="メイリオ" panose="020B0604030504040204" pitchFamily="50" charset="-128"/>
                        </a:rPr>
                        <a:t>上記割合は、</a:t>
                      </a:r>
                      <a:r>
                        <a:rPr kumimoji="1" lang="en-US" altLang="ja-JP" sz="700" b="1" dirty="0" smtClean="0">
                          <a:solidFill>
                            <a:schemeClr val="tx1"/>
                          </a:solidFill>
                          <a:latin typeface="メイリオ" panose="020B0604030504040204" pitchFamily="50" charset="-128"/>
                          <a:ea typeface="メイリオ" panose="020B0604030504040204" pitchFamily="50" charset="-128"/>
                        </a:rPr>
                        <a:t>95</a:t>
                      </a:r>
                      <a:r>
                        <a:rPr kumimoji="1" lang="ja-JP" altLang="en-US" sz="700" b="1" dirty="0" smtClean="0">
                          <a:solidFill>
                            <a:schemeClr val="tx1"/>
                          </a:solidFill>
                          <a:latin typeface="メイリオ" panose="020B0604030504040204" pitchFamily="50" charset="-128"/>
                          <a:ea typeface="メイリオ" panose="020B0604030504040204" pitchFamily="50" charset="-128"/>
                        </a:rPr>
                        <a:t>％信頼区間（同じ調査を</a:t>
                      </a:r>
                      <a:r>
                        <a:rPr kumimoji="1" lang="en-US" altLang="ja-JP" sz="700" b="1" dirty="0" smtClean="0">
                          <a:solidFill>
                            <a:schemeClr val="tx1"/>
                          </a:solidFill>
                          <a:latin typeface="メイリオ" panose="020B0604030504040204" pitchFamily="50" charset="-128"/>
                          <a:ea typeface="メイリオ" panose="020B0604030504040204" pitchFamily="50" charset="-128"/>
                        </a:rPr>
                        <a:t>100</a:t>
                      </a:r>
                      <a:r>
                        <a:rPr kumimoji="1" lang="ja-JP" altLang="en-US" sz="700" b="1" dirty="0" smtClean="0">
                          <a:solidFill>
                            <a:schemeClr val="tx1"/>
                          </a:solidFill>
                          <a:latin typeface="メイリオ" panose="020B0604030504040204" pitchFamily="50" charset="-128"/>
                          <a:ea typeface="メイリオ" panose="020B0604030504040204" pitchFamily="50" charset="-128"/>
                        </a:rPr>
                        <a:t>回実施した場合、</a:t>
                      </a:r>
                      <a:r>
                        <a:rPr kumimoji="1" lang="en-US" altLang="ja-JP" sz="700" b="1" dirty="0" smtClean="0">
                          <a:solidFill>
                            <a:schemeClr val="tx1"/>
                          </a:solidFill>
                          <a:latin typeface="メイリオ" panose="020B0604030504040204" pitchFamily="50" charset="-128"/>
                          <a:ea typeface="メイリオ" panose="020B0604030504040204" pitchFamily="50" charset="-128"/>
                        </a:rPr>
                        <a:t>95</a:t>
                      </a:r>
                      <a:r>
                        <a:rPr kumimoji="1" lang="ja-JP" altLang="en-US" sz="700" b="1" dirty="0" smtClean="0">
                          <a:solidFill>
                            <a:schemeClr val="tx1"/>
                          </a:solidFill>
                          <a:latin typeface="メイリオ" panose="020B0604030504040204" pitchFamily="50" charset="-128"/>
                          <a:ea typeface="メイリオ" panose="020B0604030504040204" pitchFamily="50" charset="-128"/>
                        </a:rPr>
                        <a:t>回はその区間内になることを意味する。府実態調査では</a:t>
                      </a:r>
                      <a:r>
                        <a:rPr kumimoji="1" lang="en-US" altLang="ja-JP" sz="700" b="1" dirty="0" smtClean="0">
                          <a:solidFill>
                            <a:schemeClr val="tx1"/>
                          </a:solidFill>
                          <a:latin typeface="メイリオ" panose="020B0604030504040204" pitchFamily="50" charset="-128"/>
                          <a:ea typeface="メイリオ" panose="020B0604030504040204" pitchFamily="50" charset="-128"/>
                        </a:rPr>
                        <a:t>0.8-2.0</a:t>
                      </a:r>
                      <a:r>
                        <a:rPr kumimoji="1" lang="ja-JP" altLang="en-US" sz="700" b="1" dirty="0" err="1" smtClean="0">
                          <a:solidFill>
                            <a:schemeClr val="tx1"/>
                          </a:solidFill>
                          <a:latin typeface="メイリオ" panose="020B0604030504040204" pitchFamily="50" charset="-128"/>
                          <a:ea typeface="メイリオ" panose="020B0604030504040204" pitchFamily="50" charset="-128"/>
                        </a:rPr>
                        <a:t>、</a:t>
                      </a:r>
                      <a:r>
                        <a:rPr kumimoji="1" lang="ja-JP" altLang="en-US" sz="700" b="1" dirty="0" smtClean="0">
                          <a:solidFill>
                            <a:schemeClr val="tx1"/>
                          </a:solidFill>
                          <a:latin typeface="メイリオ" panose="020B0604030504040204" pitchFamily="50" charset="-128"/>
                          <a:ea typeface="メイリオ" panose="020B0604030504040204" pitchFamily="50" charset="-128"/>
                        </a:rPr>
                        <a:t>国実態調査では</a:t>
                      </a:r>
                      <a:r>
                        <a:rPr kumimoji="1" lang="en-US" altLang="ja-JP" sz="700" b="1" dirty="0" smtClean="0">
                          <a:solidFill>
                            <a:schemeClr val="tx1"/>
                          </a:solidFill>
                          <a:latin typeface="メイリオ" panose="020B0604030504040204" pitchFamily="50" charset="-128"/>
                          <a:ea typeface="メイリオ" panose="020B0604030504040204" pitchFamily="50" charset="-128"/>
                        </a:rPr>
                        <a:t>1.9-2.5</a:t>
                      </a:r>
                      <a:r>
                        <a:rPr kumimoji="1" lang="ja-JP" altLang="en-US" sz="700" b="1" dirty="0" err="1" smtClean="0">
                          <a:solidFill>
                            <a:schemeClr val="tx1"/>
                          </a:solidFill>
                          <a:latin typeface="メイリオ" panose="020B0604030504040204" pitchFamily="50" charset="-128"/>
                          <a:ea typeface="メイリオ" panose="020B0604030504040204" pitchFamily="50" charset="-128"/>
                        </a:rPr>
                        <a:t>。</a:t>
                      </a:r>
                      <a:r>
                        <a:rPr kumimoji="1" lang="ja-JP" altLang="en-US" sz="700" b="1" dirty="0" smtClean="0">
                          <a:solidFill>
                            <a:schemeClr val="tx1"/>
                          </a:solidFill>
                          <a:latin typeface="メイリオ" panose="020B0604030504040204" pitchFamily="50" charset="-128"/>
                          <a:ea typeface="メイリオ" panose="020B0604030504040204" pitchFamily="50" charset="-128"/>
                        </a:rPr>
                        <a:t>）の間で変動する可能性がある。</a:t>
                      </a:r>
                    </a:p>
                    <a:p>
                      <a:pPr marL="171450" indent="-171450">
                        <a:lnSpc>
                          <a:spcPts val="1100"/>
                        </a:lnSpc>
                        <a:spcBef>
                          <a:spcPts val="0"/>
                        </a:spcBef>
                        <a:buClr>
                          <a:schemeClr val="accent1"/>
                        </a:buClr>
                        <a:buFont typeface="Arial" panose="020B0604020202020204" pitchFamily="34" charset="0"/>
                        <a:buChar char="♦"/>
                      </a:pPr>
                      <a:r>
                        <a:rPr kumimoji="1" lang="ja-JP" altLang="en-US" sz="700" b="1" dirty="0" smtClean="0">
                          <a:solidFill>
                            <a:schemeClr val="tx1"/>
                          </a:solidFill>
                          <a:latin typeface="メイリオ" panose="020B0604030504040204" pitchFamily="50" charset="-128"/>
                          <a:ea typeface="メイリオ" panose="020B0604030504040204" pitchFamily="50" charset="-128"/>
                        </a:rPr>
                        <a:t>府実態調査の割合については、回収率及び有効回答率が低く（回収率</a:t>
                      </a:r>
                      <a:r>
                        <a:rPr kumimoji="1" lang="en-US" altLang="ja-JP" sz="700" b="1" dirty="0" smtClean="0">
                          <a:solidFill>
                            <a:schemeClr val="tx1"/>
                          </a:solidFill>
                          <a:latin typeface="メイリオ" panose="020B0604030504040204" pitchFamily="50" charset="-128"/>
                          <a:ea typeface="メイリオ" panose="020B0604030504040204" pitchFamily="50" charset="-128"/>
                        </a:rPr>
                        <a:t>31.7</a:t>
                      </a:r>
                      <a:r>
                        <a:rPr kumimoji="1" lang="ja-JP" altLang="en-US" sz="700" b="1" dirty="0" smtClean="0">
                          <a:solidFill>
                            <a:schemeClr val="tx1"/>
                          </a:solidFill>
                          <a:latin typeface="メイリオ" panose="020B0604030504040204" pitchFamily="50" charset="-128"/>
                          <a:ea typeface="メイリオ" panose="020B0604030504040204" pitchFamily="50" charset="-128"/>
                        </a:rPr>
                        <a:t>％・有効回答率</a:t>
                      </a:r>
                      <a:r>
                        <a:rPr kumimoji="1" lang="en-US" altLang="ja-JP" sz="700" b="1" dirty="0" smtClean="0">
                          <a:solidFill>
                            <a:schemeClr val="tx1"/>
                          </a:solidFill>
                          <a:latin typeface="メイリオ" panose="020B0604030504040204" pitchFamily="50" charset="-128"/>
                          <a:ea typeface="メイリオ" panose="020B0604030504040204" pitchFamily="50" charset="-128"/>
                        </a:rPr>
                        <a:t>31.0</a:t>
                      </a:r>
                      <a:r>
                        <a:rPr kumimoji="1" lang="ja-JP" altLang="en-US" sz="700" b="1" dirty="0" smtClean="0">
                          <a:solidFill>
                            <a:schemeClr val="tx1"/>
                          </a:solidFill>
                          <a:latin typeface="メイリオ" panose="020B0604030504040204" pitchFamily="50" charset="-128"/>
                          <a:ea typeface="メイリオ" panose="020B0604030504040204" pitchFamily="50" charset="-128"/>
                        </a:rPr>
                        <a:t>％）、</a:t>
                      </a:r>
                      <a:r>
                        <a:rPr kumimoji="1" lang="en-US" altLang="ja-JP" sz="700" b="1" dirty="0" smtClean="0">
                          <a:solidFill>
                            <a:schemeClr val="tx1"/>
                          </a:solidFill>
                          <a:latin typeface="メイリオ" panose="020B0604030504040204" pitchFamily="50" charset="-128"/>
                          <a:ea typeface="メイリオ" panose="020B0604030504040204" pitchFamily="50" charset="-128"/>
                        </a:rPr>
                        <a:t>SOGS</a:t>
                      </a:r>
                      <a:r>
                        <a:rPr kumimoji="1" lang="ja-JP" altLang="en-US" sz="700" b="1" dirty="0" smtClean="0">
                          <a:solidFill>
                            <a:schemeClr val="tx1"/>
                          </a:solidFill>
                          <a:latin typeface="メイリオ" panose="020B0604030504040204" pitchFamily="50" charset="-128"/>
                          <a:ea typeface="メイリオ" panose="020B0604030504040204" pitchFamily="50" charset="-128"/>
                        </a:rPr>
                        <a:t>５点以上に該当する回答数が少ないため参考値とする。</a:t>
                      </a:r>
                    </a:p>
                  </a:txBody>
                  <a:tcPr marL="89732" marR="89732" marT="44866" marB="44866" anchor="ctr">
                    <a:lnL w="28575" cap="flat" cmpd="sng" algn="ctr">
                      <a:solidFill>
                        <a:schemeClr val="bg1"/>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171450" indent="-171450">
                        <a:buClr>
                          <a:schemeClr val="accent1"/>
                        </a:buClr>
                        <a:buFont typeface="Wingdings" panose="05000000000000000000" pitchFamily="2" charset="2"/>
                        <a:buChar char="l"/>
                      </a:pPr>
                      <a:endParaRPr kumimoji="1" lang="ja-JP" altLang="en-US" sz="900" b="0" baseline="3000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marL="92075" indent="-92075"/>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zh-TW" altLang="en-US" sz="900" b="0" dirty="0" smtClean="0">
                        <a:solidFill>
                          <a:schemeClr val="tx1"/>
                        </a:solidFill>
                        <a:effectLst/>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993230408"/>
                  </a:ext>
                </a:extLst>
              </a:tr>
            </a:tbl>
          </a:graphicData>
        </a:graphic>
      </p:graphicFrame>
      <p:sp>
        <p:nvSpPr>
          <p:cNvPr id="241" name="正方形/長方形 240"/>
          <p:cNvSpPr/>
          <p:nvPr/>
        </p:nvSpPr>
        <p:spPr>
          <a:xfrm>
            <a:off x="10440491" y="408112"/>
            <a:ext cx="2376264" cy="261610"/>
          </a:xfrm>
          <a:prstGeom prst="rect">
            <a:avLst/>
          </a:prstGeom>
        </p:spPr>
        <p:txBody>
          <a:bodyPr wrap="square">
            <a:spAutoFit/>
          </a:bodyPr>
          <a:lstStyle/>
          <a:p>
            <a:pPr algn="r"/>
            <a:r>
              <a:rPr lang="en-US" altLang="ja-JP" sz="1100" b="1" dirty="0" smtClean="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5" name="表 64"/>
          <p:cNvGraphicFramePr>
            <a:graphicFrameLocks noGrp="1"/>
          </p:cNvGraphicFramePr>
          <p:nvPr>
            <p:extLst>
              <p:ext uri="{D42A27DB-BD31-4B8C-83A1-F6EECF244321}">
                <p14:modId xmlns:p14="http://schemas.microsoft.com/office/powerpoint/2010/main" val="1674480547"/>
              </p:ext>
            </p:extLst>
          </p:nvPr>
        </p:nvGraphicFramePr>
        <p:xfrm>
          <a:off x="0" y="2136304"/>
          <a:ext cx="6588000" cy="7451460"/>
        </p:xfrm>
        <a:graphic>
          <a:graphicData uri="http://schemas.openxmlformats.org/drawingml/2006/table">
            <a:tbl>
              <a:tblPr>
                <a:tableStyleId>{073A0DAA-6AF3-43AB-8588-CEC1D06C72B9}</a:tableStyleId>
              </a:tblPr>
              <a:tblGrid>
                <a:gridCol w="138727">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47366">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⑴"/>
                      </a:pPr>
                      <a:r>
                        <a:rPr kumimoji="1" lang="ja-JP" altLang="en-US" sz="1050" b="1" dirty="0" smtClean="0">
                          <a:solidFill>
                            <a:schemeClr val="bg1"/>
                          </a:solidFill>
                          <a:latin typeface="Meiryo UI" panose="020B0604030504040204" pitchFamily="50" charset="-128"/>
                          <a:ea typeface="Meiryo UI" panose="020B0604030504040204" pitchFamily="50" charset="-128"/>
                        </a:rPr>
                        <a:t>ギャンブル等依存症を巡る状況 </a:t>
                      </a:r>
                      <a:r>
                        <a:rPr kumimoji="1" lang="en-US" altLang="ja-JP" sz="800" b="1" dirty="0" smtClean="0">
                          <a:solidFill>
                            <a:schemeClr val="bg1"/>
                          </a:solidFill>
                          <a:latin typeface="Meiryo UI" panose="020B0604030504040204" pitchFamily="50" charset="-128"/>
                          <a:ea typeface="Meiryo UI" panose="020B0604030504040204" pitchFamily="50" charset="-128"/>
                        </a:rPr>
                        <a:t>【</a:t>
                      </a:r>
                      <a:r>
                        <a:rPr kumimoji="1" lang="ja-JP" altLang="en-US" sz="800" b="1" dirty="0" smtClean="0">
                          <a:solidFill>
                            <a:schemeClr val="bg1"/>
                          </a:solidFill>
                          <a:latin typeface="Meiryo UI" panose="020B0604030504040204" pitchFamily="50" charset="-128"/>
                          <a:ea typeface="Meiryo UI" panose="020B0604030504040204" pitchFamily="50" charset="-128"/>
                        </a:rPr>
                        <a:t>「ギャンブル等と健康に関する調査」（令和３年２月実施）等より</a:t>
                      </a:r>
                      <a:r>
                        <a:rPr kumimoji="1" lang="en-US" altLang="ja-JP" sz="800" b="1" dirty="0" smtClean="0">
                          <a:solidFill>
                            <a:schemeClr val="bg1"/>
                          </a:solidFill>
                          <a:latin typeface="Meiryo UI" panose="020B0604030504040204" pitchFamily="50" charset="-128"/>
                          <a:ea typeface="Meiryo UI" panose="020B0604030504040204" pitchFamily="50" charset="-128"/>
                        </a:rPr>
                        <a:t>】</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00000">
                <a:tc>
                  <a:txBody>
                    <a:bodyPr/>
                    <a:lstStyle/>
                    <a:p>
                      <a:r>
                        <a:rPr kumimoji="1" lang="ja-JP" altLang="en-US" sz="100" dirty="0" smtClean="0">
                          <a:latin typeface="Meiryo UI" panose="020B0604030504040204" pitchFamily="50" charset="-128"/>
                          <a:ea typeface="Meiryo UI" panose="020B0604030504040204" pitchFamily="50" charset="-128"/>
                        </a:rPr>
                        <a:t>　</a:t>
                      </a:r>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smtClean="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pSp>
        <p:nvGrpSpPr>
          <p:cNvPr id="175" name="グループ化 174"/>
          <p:cNvGrpSpPr/>
          <p:nvPr/>
        </p:nvGrpSpPr>
        <p:grpSpPr>
          <a:xfrm>
            <a:off x="10808147" y="3720480"/>
            <a:ext cx="1040954" cy="488288"/>
            <a:chOff x="10721280" y="2624588"/>
            <a:chExt cx="1084037" cy="488288"/>
          </a:xfrm>
        </p:grpSpPr>
        <p:grpSp>
          <p:nvGrpSpPr>
            <p:cNvPr id="176" name="グループ化 175"/>
            <p:cNvGrpSpPr/>
            <p:nvPr/>
          </p:nvGrpSpPr>
          <p:grpSpPr>
            <a:xfrm>
              <a:off x="10721280" y="2624588"/>
              <a:ext cx="1084037" cy="488288"/>
              <a:chOff x="10673654" y="2615950"/>
              <a:chExt cx="1084037" cy="349864"/>
            </a:xfrm>
          </p:grpSpPr>
          <p:sp>
            <p:nvSpPr>
              <p:cNvPr id="178" name="ホームベース 177"/>
              <p:cNvSpPr/>
              <p:nvPr/>
            </p:nvSpPr>
            <p:spPr>
              <a:xfrm>
                <a:off x="10693692" y="2615952"/>
                <a:ext cx="1063999" cy="349862"/>
              </a:xfrm>
              <a:prstGeom prst="homePlate">
                <a:avLst/>
              </a:prstGeom>
              <a:gradFill flip="none" rotWithShape="1">
                <a:gsLst>
                  <a:gs pos="0">
                    <a:schemeClr val="accent5">
                      <a:lumMod val="20000"/>
                      <a:lumOff val="80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79" name="テキスト ボックス 178"/>
              <p:cNvSpPr txBox="1"/>
              <p:nvPr/>
            </p:nvSpPr>
            <p:spPr>
              <a:xfrm>
                <a:off x="10673654" y="2615950"/>
                <a:ext cx="995785" cy="286684"/>
              </a:xfrm>
              <a:prstGeom prst="rect">
                <a:avLst/>
              </a:prstGeom>
              <a:noFill/>
            </p:spPr>
            <p:txBody>
              <a:bodyPr wrap="none" rtlCol="0">
                <a:spAutoFit/>
              </a:bodyPr>
              <a:lstStyle/>
              <a:p>
                <a:pPr>
                  <a:lnSpc>
                    <a:spcPts val="1200"/>
                  </a:lnSpc>
                </a:pPr>
                <a:r>
                  <a:rPr kumimoji="1" lang="ja-JP" altLang="en-US" sz="7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府成人</a:t>
                </a:r>
                <a:r>
                  <a:rPr kumimoji="1" lang="ja-JP" altLang="en-US"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人口</a:t>
                </a:r>
                <a:r>
                  <a:rPr kumimoji="1" lang="en-US" altLang="ja-JP"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p>
              <a:p>
                <a:pPr>
                  <a:lnSpc>
                    <a:spcPts val="1200"/>
                  </a:lnSpc>
                </a:pPr>
                <a:r>
                  <a:rPr kumimoji="1" lang="ja-JP" altLang="en-US"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約</a:t>
                </a:r>
                <a:r>
                  <a:rPr kumimoji="1" lang="en-US" altLang="ja-JP"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750</a:t>
                </a:r>
                <a:r>
                  <a:rPr kumimoji="1" lang="ja-JP" altLang="en-US" sz="7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万人から換算</a:t>
                </a:r>
              </a:p>
            </p:txBody>
          </p:sp>
        </p:grpSp>
        <p:sp>
          <p:nvSpPr>
            <p:cNvPr id="177" name="テキスト ボックス 176"/>
            <p:cNvSpPr txBox="1"/>
            <p:nvPr/>
          </p:nvSpPr>
          <p:spPr>
            <a:xfrm>
              <a:off x="10721280" y="2928392"/>
              <a:ext cx="668110" cy="169277"/>
            </a:xfrm>
            <a:prstGeom prst="rect">
              <a:avLst/>
            </a:prstGeom>
            <a:noFill/>
          </p:spPr>
          <p:txBody>
            <a:bodyPr wrap="square" rtlCol="0">
              <a:spAutoFit/>
            </a:bodyPr>
            <a:lstStyle/>
            <a:p>
              <a:r>
                <a:rPr kumimoji="1" lang="en-US" altLang="ja-JP" sz="500" dirty="0" smtClean="0">
                  <a:latin typeface="メイリオ" panose="020B0604030504040204" pitchFamily="50" charset="-128"/>
                  <a:ea typeface="メイリオ" panose="020B0604030504040204" pitchFamily="50" charset="-128"/>
                </a:rPr>
                <a:t>※</a:t>
              </a:r>
              <a:r>
                <a:rPr lang="en-US" altLang="ja-JP" sz="500" dirty="0" smtClean="0">
                  <a:latin typeface="メイリオ" panose="020B0604030504040204" pitchFamily="50" charset="-128"/>
                  <a:ea typeface="メイリオ" panose="020B0604030504040204" pitchFamily="50" charset="-128"/>
                </a:rPr>
                <a:t>R</a:t>
              </a:r>
              <a:r>
                <a:rPr lang="en-US" altLang="ja-JP" sz="500" dirty="0">
                  <a:latin typeface="メイリオ" panose="020B0604030504040204" pitchFamily="50" charset="-128"/>
                  <a:ea typeface="メイリオ" panose="020B0604030504040204" pitchFamily="50" charset="-128"/>
                </a:rPr>
                <a:t>3.12.1</a:t>
              </a:r>
              <a:r>
                <a:rPr kumimoji="1" lang="ja-JP" altLang="en-US" sz="500" dirty="0" smtClean="0">
                  <a:latin typeface="メイリオ" panose="020B0604030504040204" pitchFamily="50" charset="-128"/>
                  <a:ea typeface="メイリオ" panose="020B0604030504040204" pitchFamily="50" charset="-128"/>
                </a:rPr>
                <a:t>時点</a:t>
              </a:r>
              <a:endParaRPr kumimoji="1" lang="ja-JP" altLang="en-US" sz="500" dirty="0">
                <a:latin typeface="メイリオ" panose="020B0604030504040204" pitchFamily="50" charset="-128"/>
                <a:ea typeface="メイリオ" panose="020B0604030504040204" pitchFamily="50" charset="-128"/>
              </a:endParaRPr>
            </a:p>
          </p:txBody>
        </p:sp>
      </p:grpSp>
      <p:sp>
        <p:nvSpPr>
          <p:cNvPr id="66" name="正方形/長方形 65"/>
          <p:cNvSpPr/>
          <p:nvPr/>
        </p:nvSpPr>
        <p:spPr>
          <a:xfrm>
            <a:off x="6938387" y="4406523"/>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en-US" altLang="ja-JP" sz="700" b="1" dirty="0" smtClean="0">
                <a:solidFill>
                  <a:schemeClr val="tx1">
                    <a:lumMod val="95000"/>
                    <a:lumOff val="5000"/>
                  </a:schemeClr>
                </a:solidFill>
                <a:latin typeface="メイリオ" panose="020B0604030504040204" pitchFamily="50" charset="-128"/>
                <a:ea typeface="メイリオ" panose="020B0604030504040204" pitchFamily="50" charset="-128"/>
              </a:rPr>
              <a:t>&lt;</a:t>
            </a:r>
            <a:r>
              <a:rPr lang="ja-JP" altLang="en-US" sz="700" b="1" dirty="0">
                <a:solidFill>
                  <a:schemeClr val="tx1">
                    <a:lumMod val="95000"/>
                    <a:lumOff val="5000"/>
                  </a:schemeClr>
                </a:solidFill>
                <a:latin typeface="メイリオ" panose="020B0604030504040204" pitchFamily="50" charset="-128"/>
                <a:ea typeface="メイリオ" panose="020B0604030504040204" pitchFamily="50" charset="-128"/>
              </a:rPr>
              <a:t>注釈</a:t>
            </a:r>
            <a:r>
              <a:rPr lang="en-US" altLang="ja-JP" sz="700" b="1" dirty="0" smtClean="0">
                <a:solidFill>
                  <a:schemeClr val="tx1">
                    <a:lumMod val="95000"/>
                    <a:lumOff val="5000"/>
                  </a:schemeClr>
                </a:solidFill>
                <a:latin typeface="メイリオ" panose="020B0604030504040204" pitchFamily="50" charset="-128"/>
                <a:ea typeface="メイリオ" panose="020B0604030504040204" pitchFamily="50" charset="-128"/>
              </a:rPr>
              <a:t>&gt;</a:t>
            </a:r>
            <a:endParaRPr lang="en-US" altLang="ja-JP" sz="7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62" name="正方形/長方形 61"/>
          <p:cNvSpPr/>
          <p:nvPr/>
        </p:nvSpPr>
        <p:spPr>
          <a:xfrm>
            <a:off x="158964" y="4349487"/>
            <a:ext cx="4680520" cy="5543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smtClean="0">
                <a:latin typeface="メイリオ" panose="020B0604030504040204" pitchFamily="50" charset="-128"/>
                <a:ea typeface="メイリオ" panose="020B0604030504040204" pitchFamily="50" charset="-128"/>
              </a:rPr>
              <a:t>ギャンブル</a:t>
            </a:r>
            <a:r>
              <a:rPr lang="ja-JP" altLang="en-US" sz="1000" b="1" u="sng" dirty="0">
                <a:latin typeface="メイリオ" panose="020B0604030504040204" pitchFamily="50" charset="-128"/>
                <a:ea typeface="メイリオ" panose="020B0604030504040204" pitchFamily="50" charset="-128"/>
              </a:rPr>
              <a:t>等</a:t>
            </a:r>
            <a:r>
              <a:rPr lang="ja-JP" altLang="en-US" sz="1000" b="1" u="sng" dirty="0" smtClean="0">
                <a:latin typeface="メイリオ" panose="020B0604030504040204" pitchFamily="50" charset="-128"/>
                <a:ea typeface="メイリオ" panose="020B0604030504040204" pitchFamily="50" charset="-128"/>
              </a:rPr>
              <a:t>の種類</a:t>
            </a:r>
            <a:r>
              <a:rPr lang="en-US" altLang="ja-JP" sz="1000" b="1" u="sng" dirty="0" smtClean="0">
                <a:latin typeface="メイリオ" panose="020B0604030504040204" pitchFamily="50" charset="-128"/>
                <a:ea typeface="メイリオ" panose="020B0604030504040204" pitchFamily="50" charset="-128"/>
              </a:rPr>
              <a:t>【</a:t>
            </a:r>
            <a:r>
              <a:rPr lang="ja-JP" altLang="en-US" sz="1000" b="1" u="sng" dirty="0" smtClean="0">
                <a:latin typeface="メイリオ" panose="020B0604030504040204" pitchFamily="50" charset="-128"/>
                <a:ea typeface="メイリオ" panose="020B0604030504040204" pitchFamily="50" charset="-128"/>
              </a:rPr>
              <a:t>図２</a:t>
            </a:r>
            <a:r>
              <a:rPr lang="en-US" altLang="ja-JP" sz="1000" b="1" u="sng" dirty="0" smtClean="0">
                <a:latin typeface="メイリオ" panose="020B0604030504040204" pitchFamily="50" charset="-128"/>
                <a:ea typeface="メイリオ" panose="020B0604030504040204" pitchFamily="50" charset="-128"/>
              </a:rPr>
              <a:t>】</a:t>
            </a: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過去１年での</a:t>
            </a:r>
            <a:r>
              <a:rPr lang="ja-JP" altLang="en-US" sz="1000" dirty="0">
                <a:latin typeface="メイリオ" panose="020B0604030504040204" pitchFamily="50" charset="-128"/>
                <a:ea typeface="メイリオ" panose="020B0604030504040204" pitchFamily="50" charset="-128"/>
              </a:rPr>
              <a:t>経験</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パチンコ</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90.9%</a:t>
            </a:r>
            <a:r>
              <a:rPr lang="ja-JP" altLang="en-US" sz="1000" dirty="0">
                <a:latin typeface="メイリオ" panose="020B0604030504040204" pitchFamily="50" charset="-128"/>
                <a:ea typeface="メイリオ" panose="020B0604030504040204" pitchFamily="50" charset="-128"/>
              </a:rPr>
              <a:t>　「競馬</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72.7%</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（最も</a:t>
            </a:r>
            <a:r>
              <a:rPr lang="ja-JP" altLang="en-US" sz="1000" dirty="0">
                <a:latin typeface="メイリオ" panose="020B0604030504040204" pitchFamily="50" charset="-128"/>
                <a:ea typeface="メイリオ" panose="020B0604030504040204" pitchFamily="50" charset="-128"/>
              </a:rPr>
              <a:t>お金を使用</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パチンコ</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50.0</a:t>
            </a:r>
            <a:r>
              <a:rPr lang="en-US" altLang="ja-JP"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パチスロ</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31.8</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p:txBody>
      </p:sp>
      <p:sp>
        <p:nvSpPr>
          <p:cNvPr id="64" name="正方形/長方形 63"/>
          <p:cNvSpPr/>
          <p:nvPr/>
        </p:nvSpPr>
        <p:spPr>
          <a:xfrm>
            <a:off x="284694" y="4856609"/>
            <a:ext cx="374441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800" dirty="0" smtClean="0">
                <a:latin typeface="メイリオ" panose="020B0604030504040204" pitchFamily="50" charset="-128"/>
                <a:ea typeface="メイリオ" panose="020B0604030504040204" pitchFamily="50" charset="-128"/>
              </a:rPr>
              <a:t>※SOGS</a:t>
            </a:r>
            <a:r>
              <a:rPr lang="ja-JP" altLang="en-US" sz="800" spc="-100" dirty="0" smtClean="0">
                <a:latin typeface="メイリオ" panose="020B0604030504040204" pitchFamily="50" charset="-128"/>
                <a:ea typeface="メイリオ" panose="020B0604030504040204" pitchFamily="50" charset="-128"/>
              </a:rPr>
              <a:t>（</a:t>
            </a:r>
            <a:r>
              <a:rPr lang="en-US" altLang="ja-JP" sz="800" spc="-100" dirty="0">
                <a:latin typeface="メイリオ" panose="020B0604030504040204" pitchFamily="50" charset="-128"/>
                <a:ea typeface="メイリオ" panose="020B0604030504040204" pitchFamily="50" charset="-128"/>
              </a:rPr>
              <a:t>South Oaks Gambling Screen</a:t>
            </a:r>
            <a:r>
              <a:rPr lang="ja-JP" altLang="en-US" sz="800" spc="-1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とは、アメリカ</a:t>
            </a:r>
            <a:r>
              <a:rPr lang="ja-JP" altLang="en-US" sz="800" dirty="0">
                <a:latin typeface="メイリオ" panose="020B0604030504040204" pitchFamily="50" charset="-128"/>
                <a:ea typeface="メイリオ" panose="020B0604030504040204" pitchFamily="50" charset="-128"/>
              </a:rPr>
              <a:t>のサウスオークス財団</a:t>
            </a:r>
            <a:r>
              <a:rPr lang="ja-JP" altLang="en-US" sz="800" dirty="0" smtClean="0">
                <a:latin typeface="メイリオ" panose="020B0604030504040204" pitchFamily="50" charset="-128"/>
                <a:ea typeface="メイリオ" panose="020B0604030504040204" pitchFamily="50" charset="-128"/>
              </a:rPr>
              <a:t>が</a:t>
            </a:r>
            <a:r>
              <a:rPr lang="en-US" altLang="ja-JP" sz="800" dirty="0" smtClean="0">
                <a:latin typeface="メイリオ" panose="020B0604030504040204" pitchFamily="50" charset="-128"/>
                <a:ea typeface="メイリオ" panose="020B0604030504040204" pitchFamily="50" charset="-128"/>
              </a:rPr>
              <a:t/>
            </a:r>
            <a:br>
              <a:rPr lang="en-US" altLang="ja-JP" sz="800" dirty="0" smtClean="0">
                <a:latin typeface="メイリオ" panose="020B0604030504040204" pitchFamily="50" charset="-128"/>
                <a:ea typeface="メイリオ" panose="020B0604030504040204" pitchFamily="50" charset="-128"/>
              </a:rPr>
            </a:br>
            <a:r>
              <a:rPr lang="ja-JP" altLang="en-US" sz="800" dirty="0" smtClean="0">
                <a:latin typeface="メイリオ" panose="020B0604030504040204" pitchFamily="50" charset="-128"/>
                <a:ea typeface="メイリオ" panose="020B0604030504040204" pitchFamily="50" charset="-128"/>
              </a:rPr>
              <a:t>　開発したギャンブル</a:t>
            </a:r>
            <a:r>
              <a:rPr lang="ja-JP" altLang="en-US" sz="800" dirty="0">
                <a:latin typeface="メイリオ" panose="020B0604030504040204" pitchFamily="50" charset="-128"/>
                <a:ea typeface="メイリオ" panose="020B0604030504040204" pitchFamily="50" charset="-128"/>
              </a:rPr>
              <a:t>等依存症の診断の</a:t>
            </a:r>
            <a:r>
              <a:rPr lang="ja-JP" altLang="en-US" sz="800" dirty="0" smtClean="0">
                <a:latin typeface="メイリオ" panose="020B0604030504040204" pitchFamily="50" charset="-128"/>
                <a:ea typeface="メイリオ" panose="020B0604030504040204" pitchFamily="50" charset="-128"/>
              </a:rPr>
              <a:t>た</a:t>
            </a:r>
            <a:r>
              <a:rPr lang="ja-JP" altLang="en-US" sz="800" dirty="0">
                <a:latin typeface="メイリオ" panose="020B0604030504040204" pitchFamily="50" charset="-128"/>
                <a:ea typeface="メイリオ" panose="020B0604030504040204" pitchFamily="50" charset="-128"/>
              </a:rPr>
              <a:t>めの</a:t>
            </a:r>
            <a:r>
              <a:rPr lang="ja-JP" altLang="en-US" sz="800" dirty="0" smtClean="0">
                <a:latin typeface="メイリオ" panose="020B0604030504040204" pitchFamily="50" charset="-128"/>
                <a:ea typeface="メイリオ" panose="020B0604030504040204" pitchFamily="50" charset="-128"/>
              </a:rPr>
              <a:t>質問票。</a:t>
            </a:r>
            <a:endParaRPr lang="ja-JP" altLang="en-US" sz="800" dirty="0">
              <a:latin typeface="メイリオ" panose="020B0604030504040204" pitchFamily="50" charset="-128"/>
              <a:ea typeface="メイリオ" panose="020B0604030504040204" pitchFamily="50" charset="-128"/>
            </a:endParaRPr>
          </a:p>
        </p:txBody>
      </p:sp>
      <p:sp>
        <p:nvSpPr>
          <p:cNvPr id="73" name="対角する 2 つの角を切り取った四角形 72"/>
          <p:cNvSpPr/>
          <p:nvPr/>
        </p:nvSpPr>
        <p:spPr>
          <a:xfrm>
            <a:off x="208112" y="2496344"/>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smtClean="0">
                <a:latin typeface="メイリオ" panose="020B0604030504040204" pitchFamily="50" charset="-128"/>
                <a:ea typeface="メイリオ" panose="020B0604030504040204" pitchFamily="50" charset="-128"/>
              </a:rPr>
              <a:t>⓵経験したギャンブル等の</a:t>
            </a:r>
            <a:r>
              <a:rPr lang="ja-JP" altLang="en-US" sz="1000" b="1" dirty="0">
                <a:latin typeface="メイリオ" panose="020B0604030504040204" pitchFamily="50" charset="-128"/>
                <a:ea typeface="メイリオ" panose="020B0604030504040204" pitchFamily="50" charset="-128"/>
              </a:rPr>
              <a:t>種類</a:t>
            </a:r>
            <a:endParaRPr lang="en-US" altLang="ja-JP" sz="1000" b="1" dirty="0">
              <a:latin typeface="メイリオ" panose="020B0604030504040204" pitchFamily="50" charset="-128"/>
              <a:ea typeface="メイリオ" panose="020B0604030504040204" pitchFamily="50" charset="-128"/>
            </a:endParaRPr>
          </a:p>
        </p:txBody>
      </p:sp>
      <p:sp>
        <p:nvSpPr>
          <p:cNvPr id="74" name="対角する 2 つの角を切り取った四角形 73"/>
          <p:cNvSpPr/>
          <p:nvPr/>
        </p:nvSpPr>
        <p:spPr>
          <a:xfrm>
            <a:off x="208112" y="3432448"/>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smtClean="0">
                <a:latin typeface="メイリオ" panose="020B0604030504040204" pitchFamily="50" charset="-128"/>
                <a:ea typeface="メイリオ" panose="020B0604030504040204" pitchFamily="50" charset="-128"/>
              </a:rPr>
              <a:t>②初めて</a:t>
            </a:r>
            <a:r>
              <a:rPr lang="ja-JP" altLang="en-US" sz="1000" b="1" dirty="0">
                <a:latin typeface="メイリオ" panose="020B0604030504040204" pitchFamily="50" charset="-128"/>
                <a:ea typeface="メイリオ" panose="020B0604030504040204" pitchFamily="50" charset="-128"/>
              </a:rPr>
              <a:t>ギャンブル等をするようになった</a:t>
            </a:r>
            <a:r>
              <a:rPr lang="ja-JP" altLang="en-US" sz="1000" b="1" dirty="0" smtClean="0">
                <a:latin typeface="メイリオ" panose="020B0604030504040204" pitchFamily="50" charset="-128"/>
                <a:ea typeface="メイリオ" panose="020B0604030504040204" pitchFamily="50" charset="-128"/>
              </a:rPr>
              <a:t>年齢</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図１</a:t>
            </a:r>
            <a:r>
              <a:rPr lang="en-US" altLang="ja-JP" sz="1000" b="1" dirty="0" smtClean="0">
                <a:latin typeface="メイリオ" panose="020B0604030504040204" pitchFamily="50" charset="-128"/>
                <a:ea typeface="メイリオ" panose="020B0604030504040204" pitchFamily="50" charset="-128"/>
              </a:rPr>
              <a:t>】</a:t>
            </a:r>
            <a:endParaRPr lang="en-US" altLang="ja-JP" sz="10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05242" y="2746658"/>
            <a:ext cx="3847286" cy="68579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生涯</a:t>
            </a:r>
            <a:r>
              <a:rPr lang="ja-JP" altLang="en-US" sz="1000" dirty="0">
                <a:latin typeface="メイリオ" panose="020B0604030504040204" pitchFamily="50" charset="-128"/>
                <a:ea typeface="メイリオ" panose="020B0604030504040204" pitchFamily="50" charset="-128"/>
              </a:rPr>
              <a:t>での</a:t>
            </a:r>
            <a:r>
              <a:rPr lang="ja-JP" altLang="en-US" sz="1000" dirty="0" smtClean="0">
                <a:latin typeface="メイリオ" panose="020B0604030504040204" pitchFamily="50" charset="-128"/>
                <a:ea typeface="メイリオ" panose="020B0604030504040204" pitchFamily="50" charset="-128"/>
              </a:rPr>
              <a:t>経験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：「宝くじ</a:t>
            </a:r>
            <a:r>
              <a:rPr lang="en-US" altLang="ja-JP" sz="6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60.5%</a:t>
            </a:r>
            <a:r>
              <a:rPr lang="ja-JP" altLang="en-US" sz="1000" dirty="0" smtClean="0">
                <a:latin typeface="メイリオ" panose="020B0604030504040204" pitchFamily="50" charset="-128"/>
                <a:ea typeface="メイリオ" panose="020B0604030504040204" pitchFamily="50" charset="-128"/>
              </a:rPr>
              <a:t>「パチンコ」</a:t>
            </a:r>
            <a:r>
              <a:rPr lang="en-US" altLang="ja-JP" sz="1000" dirty="0" smtClean="0">
                <a:latin typeface="メイリオ" panose="020B0604030504040204" pitchFamily="50" charset="-128"/>
                <a:ea typeface="メイリオ" panose="020B0604030504040204" pitchFamily="50" charset="-128"/>
              </a:rPr>
              <a:t>51.2%</a:t>
            </a:r>
            <a:r>
              <a:rPr lang="ja-JP" altLang="en-US" sz="1000" dirty="0">
                <a:latin typeface="メイリオ" panose="020B0604030504040204" pitchFamily="50" charset="-128"/>
                <a:ea typeface="メイリオ" panose="020B0604030504040204" pitchFamily="50" charset="-128"/>
              </a:rPr>
              <a:t>「競馬</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33.2</a:t>
            </a:r>
            <a:r>
              <a:rPr lang="en-US" altLang="ja-JP"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過去１年での経験</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：「宝くじ</a:t>
            </a:r>
            <a:r>
              <a:rPr lang="en-US" altLang="ja-JP" sz="6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47.6%</a:t>
            </a:r>
            <a:r>
              <a:rPr lang="ja-JP" altLang="en-US" sz="1000" dirty="0" smtClean="0">
                <a:latin typeface="メイリオ" panose="020B0604030504040204" pitchFamily="50" charset="-128"/>
                <a:ea typeface="メイリオ" panose="020B0604030504040204" pitchFamily="50" charset="-128"/>
              </a:rPr>
              <a:t>「競馬」</a:t>
            </a:r>
            <a:r>
              <a:rPr lang="en-US" altLang="ja-JP" sz="1000" dirty="0" smtClean="0">
                <a:latin typeface="メイリオ" panose="020B0604030504040204" pitchFamily="50" charset="-128"/>
                <a:ea typeface="メイリオ" panose="020B0604030504040204" pitchFamily="50" charset="-128"/>
              </a:rPr>
              <a:t>15.5%</a:t>
            </a:r>
            <a:r>
              <a:rPr lang="ja-JP" altLang="en-US" sz="1000" dirty="0">
                <a:latin typeface="メイリオ" panose="020B0604030504040204" pitchFamily="50" charset="-128"/>
                <a:ea typeface="メイリオ" panose="020B0604030504040204" pitchFamily="50" charset="-128"/>
              </a:rPr>
              <a:t> 「パチンコ</a:t>
            </a: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14.7</a:t>
            </a:r>
            <a:r>
              <a:rPr lang="en-US" altLang="ja-JP" sz="1000" dirty="0" smtClean="0">
                <a:latin typeface="メイリオ" panose="020B0604030504040204" pitchFamily="50" charset="-128"/>
                <a:ea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endParaRPr>
          </a:p>
        </p:txBody>
      </p:sp>
      <p:sp>
        <p:nvSpPr>
          <p:cNvPr id="84" name="正方形/長方形 83"/>
          <p:cNvSpPr/>
          <p:nvPr/>
        </p:nvSpPr>
        <p:spPr>
          <a:xfrm>
            <a:off x="83563" y="3637434"/>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0-19</a:t>
            </a:r>
            <a:r>
              <a:rPr lang="ja-JP" altLang="en-US" sz="1000" dirty="0" smtClean="0">
                <a:latin typeface="メイリオ" panose="020B0604030504040204" pitchFamily="50" charset="-128"/>
                <a:ea typeface="メイリオ" panose="020B0604030504040204" pitchFamily="50" charset="-128"/>
              </a:rPr>
              <a:t>歳」：</a:t>
            </a:r>
            <a:r>
              <a:rPr lang="en-US" altLang="ja-JP" sz="1000" dirty="0">
                <a:latin typeface="メイリオ" panose="020B0604030504040204" pitchFamily="50" charset="-128"/>
                <a:ea typeface="メイリオ" panose="020B0604030504040204" pitchFamily="50" charset="-128"/>
              </a:rPr>
              <a:t>31.9</a:t>
            </a:r>
            <a:r>
              <a:rPr lang="en-US" altLang="ja-JP" sz="1000" dirty="0" smtClean="0">
                <a:latin typeface="メイリオ" panose="020B0604030504040204" pitchFamily="50" charset="-128"/>
                <a:ea typeface="メイリオ" panose="020B0604030504040204" pitchFamily="50" charset="-128"/>
              </a:rPr>
              <a:t>%</a:t>
            </a:r>
          </a:p>
        </p:txBody>
      </p:sp>
      <p:sp>
        <p:nvSpPr>
          <p:cNvPr id="85" name="対角する 2 つの角を切り取った四角形 84"/>
          <p:cNvSpPr/>
          <p:nvPr/>
        </p:nvSpPr>
        <p:spPr>
          <a:xfrm>
            <a:off x="196681" y="4080520"/>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spc="-150" dirty="0" smtClean="0">
                <a:latin typeface="メイリオ" panose="020B0604030504040204" pitchFamily="50" charset="-128"/>
                <a:ea typeface="メイリオ" panose="020B0604030504040204" pitchFamily="50" charset="-128"/>
              </a:rPr>
              <a:t>③ギャンブル</a:t>
            </a:r>
            <a:r>
              <a:rPr lang="ja-JP" altLang="en-US" sz="1000" b="1" spc="-150" dirty="0">
                <a:latin typeface="メイリオ" panose="020B0604030504040204" pitchFamily="50" charset="-128"/>
                <a:ea typeface="メイリオ" panose="020B0604030504040204" pitchFamily="50" charset="-128"/>
              </a:rPr>
              <a:t>等依存が疑われる人（</a:t>
            </a:r>
            <a:r>
              <a:rPr lang="en-US" altLang="ja-JP" sz="1000" b="1" spc="-150" dirty="0">
                <a:latin typeface="メイリオ" panose="020B0604030504040204" pitchFamily="50" charset="-128"/>
                <a:ea typeface="メイリオ" panose="020B0604030504040204" pitchFamily="50" charset="-128"/>
              </a:rPr>
              <a:t>SOGS</a:t>
            </a:r>
            <a:r>
              <a:rPr lang="en-US" altLang="ja-JP" sz="600" b="1" spc="-150" dirty="0">
                <a:latin typeface="メイリオ" panose="020B0604030504040204" pitchFamily="50" charset="-128"/>
                <a:ea typeface="メイリオ" panose="020B0604030504040204" pitchFamily="50" charset="-128"/>
              </a:rPr>
              <a:t>※</a:t>
            </a:r>
            <a:r>
              <a:rPr lang="en-US" altLang="ja-JP" sz="1000" b="1" spc="-150" dirty="0">
                <a:latin typeface="メイリオ" panose="020B0604030504040204" pitchFamily="50" charset="-128"/>
                <a:ea typeface="メイリオ" panose="020B0604030504040204" pitchFamily="50" charset="-128"/>
              </a:rPr>
              <a:t>5</a:t>
            </a:r>
            <a:r>
              <a:rPr lang="ja-JP" altLang="en-US" sz="1000" b="1" spc="-150" dirty="0">
                <a:latin typeface="メイリオ" panose="020B0604030504040204" pitchFamily="50" charset="-128"/>
                <a:ea typeface="メイリオ" panose="020B0604030504040204" pitchFamily="50" charset="-128"/>
              </a:rPr>
              <a:t>点以上 ）のギャンブル等行動</a:t>
            </a:r>
          </a:p>
        </p:txBody>
      </p:sp>
      <p:sp>
        <p:nvSpPr>
          <p:cNvPr id="91" name="正方形/長方形 90"/>
          <p:cNvSpPr/>
          <p:nvPr/>
        </p:nvSpPr>
        <p:spPr>
          <a:xfrm>
            <a:off x="3895378" y="245828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図１</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97" name="正方形/長方形 96"/>
          <p:cNvSpPr/>
          <p:nvPr/>
        </p:nvSpPr>
        <p:spPr>
          <a:xfrm>
            <a:off x="3929668" y="4118582"/>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図２</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2"/>
          <a:stretch>
            <a:fillRect/>
          </a:stretch>
        </p:blipFill>
        <p:spPr>
          <a:xfrm>
            <a:off x="4181128" y="4152528"/>
            <a:ext cx="2448272" cy="1597720"/>
          </a:xfrm>
          <a:prstGeom prst="rect">
            <a:avLst/>
          </a:prstGeom>
        </p:spPr>
      </p:pic>
      <p:sp>
        <p:nvSpPr>
          <p:cNvPr id="100" name="対角する 2 つの角を切り取った四角形 99"/>
          <p:cNvSpPr/>
          <p:nvPr/>
        </p:nvSpPr>
        <p:spPr>
          <a:xfrm>
            <a:off x="184195" y="596530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5"/>
            </a:pPr>
            <a:r>
              <a:rPr lang="ja-JP" altLang="en-US" sz="1000" b="1" dirty="0" smtClean="0">
                <a:latin typeface="メイリオ" panose="020B0604030504040204" pitchFamily="50" charset="-128"/>
                <a:ea typeface="メイリオ" panose="020B0604030504040204" pitchFamily="50" charset="-128"/>
              </a:rPr>
              <a:t>ギャンブル</a:t>
            </a:r>
            <a:r>
              <a:rPr lang="ja-JP" altLang="en-US" sz="1000" b="1" dirty="0">
                <a:latin typeface="メイリオ" panose="020B0604030504040204" pitchFamily="50" charset="-128"/>
                <a:ea typeface="メイリオ" panose="020B0604030504040204" pitchFamily="50" charset="-128"/>
              </a:rPr>
              <a:t>等依存の相談者の借金額</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図４</a:t>
            </a:r>
            <a:r>
              <a:rPr lang="en-US" altLang="ja-JP" sz="1000" b="1" dirty="0">
                <a:latin typeface="メイリオ" panose="020B0604030504040204" pitchFamily="50" charset="-128"/>
                <a:ea typeface="メイリオ" panose="020B0604030504040204" pitchFamily="50" charset="-128"/>
              </a:rPr>
              <a:t>】</a:t>
            </a:r>
          </a:p>
        </p:txBody>
      </p:sp>
      <p:sp>
        <p:nvSpPr>
          <p:cNvPr id="101" name="正方形/長方形 100"/>
          <p:cNvSpPr/>
          <p:nvPr/>
        </p:nvSpPr>
        <p:spPr>
          <a:xfrm>
            <a:off x="136104" y="6229330"/>
            <a:ext cx="1944216"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「１００万円以上」：</a:t>
            </a:r>
            <a:r>
              <a:rPr lang="en-US" altLang="ja-JP" sz="1000" dirty="0" smtClean="0">
                <a:latin typeface="メイリオ" panose="020B0604030504040204" pitchFamily="50" charset="-128"/>
                <a:ea typeface="メイリオ" panose="020B0604030504040204" pitchFamily="50" charset="-128"/>
              </a:rPr>
              <a:t>55%</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endParaRPr lang="en-US" altLang="ja-JP" sz="1000" dirty="0" smtClean="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136104" y="7896944"/>
            <a:ext cx="2088232" cy="1584176"/>
          </a:xfrm>
          <a:prstGeom prst="rect">
            <a:avLst/>
          </a:prstGeom>
        </p:spPr>
      </p:pic>
      <p:sp>
        <p:nvSpPr>
          <p:cNvPr id="102" name="正方形/長方形 101"/>
          <p:cNvSpPr/>
          <p:nvPr/>
        </p:nvSpPr>
        <p:spPr>
          <a:xfrm>
            <a:off x="3952528" y="575121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図３</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4"/>
          <a:stretch>
            <a:fillRect/>
          </a:stretch>
        </p:blipFill>
        <p:spPr>
          <a:xfrm>
            <a:off x="4253136" y="5808712"/>
            <a:ext cx="2356626" cy="1728192"/>
          </a:xfrm>
          <a:prstGeom prst="rect">
            <a:avLst/>
          </a:prstGeom>
        </p:spPr>
      </p:pic>
      <p:sp>
        <p:nvSpPr>
          <p:cNvPr id="108" name="正方形/長方形 107"/>
          <p:cNvSpPr/>
          <p:nvPr/>
        </p:nvSpPr>
        <p:spPr>
          <a:xfrm>
            <a:off x="136104" y="5534015"/>
            <a:ext cx="302433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「浪費、借金による経済的困難</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37</a:t>
            </a:r>
            <a:r>
              <a:rPr lang="ja-JP" altLang="en-US" sz="1000" dirty="0" smtClean="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「借金の肩代わり」：</a:t>
            </a:r>
            <a:r>
              <a:rPr lang="en-US" altLang="ja-JP" sz="1000" dirty="0" smtClean="0">
                <a:latin typeface="メイリオ" panose="020B0604030504040204" pitchFamily="50" charset="-128"/>
                <a:ea typeface="メイリオ" panose="020B0604030504040204" pitchFamily="50" charset="-128"/>
              </a:rPr>
              <a:t>16%</a:t>
            </a:r>
            <a:endParaRPr lang="ja-JP" altLang="en-US" sz="1000" dirty="0">
              <a:latin typeface="メイリオ" panose="020B0604030504040204" pitchFamily="50" charset="-128"/>
              <a:ea typeface="メイリオ" panose="020B0604030504040204" pitchFamily="50" charset="-128"/>
            </a:endParaRPr>
          </a:p>
        </p:txBody>
      </p:sp>
      <p:sp>
        <p:nvSpPr>
          <p:cNvPr id="109" name="対角する 2 つの角を切り取った四角形 108"/>
          <p:cNvSpPr/>
          <p:nvPr/>
        </p:nvSpPr>
        <p:spPr>
          <a:xfrm>
            <a:off x="196681" y="5245983"/>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④</a:t>
            </a:r>
            <a:r>
              <a:rPr lang="ja-JP" altLang="en-US" sz="1000" b="1" dirty="0" smtClean="0">
                <a:latin typeface="メイリオ" panose="020B0604030504040204" pitchFamily="50" charset="-128"/>
                <a:ea typeface="メイリオ" panose="020B0604030504040204" pitchFamily="50" charset="-128"/>
              </a:rPr>
              <a:t>家族</a:t>
            </a:r>
            <a:r>
              <a:rPr lang="ja-JP" altLang="en-US" sz="1000" b="1" dirty="0">
                <a:latin typeface="メイリオ" panose="020B0604030504040204" pitchFamily="50" charset="-128"/>
                <a:ea typeface="メイリオ" panose="020B0604030504040204" pitchFamily="50" charset="-128"/>
              </a:rPr>
              <a:t>等がギャンブル問題から受けた</a:t>
            </a:r>
            <a:r>
              <a:rPr lang="ja-JP" altLang="en-US" sz="1000" b="1" dirty="0" smtClean="0">
                <a:latin typeface="メイリオ" panose="020B0604030504040204" pitchFamily="50" charset="-128"/>
                <a:ea typeface="メイリオ" panose="020B0604030504040204" pitchFamily="50" charset="-128"/>
              </a:rPr>
              <a:t>影響</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図３</a:t>
            </a:r>
            <a:r>
              <a:rPr lang="en-US" altLang="ja-JP" sz="1000" b="1" dirty="0" smtClean="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12" name="正方形/長方形 111"/>
          <p:cNvSpPr/>
          <p:nvPr/>
        </p:nvSpPr>
        <p:spPr>
          <a:xfrm>
            <a:off x="2368352" y="7762751"/>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図５</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17" name="正方形/長方形 116"/>
          <p:cNvSpPr/>
          <p:nvPr/>
        </p:nvSpPr>
        <p:spPr>
          <a:xfrm>
            <a:off x="136104" y="6798098"/>
            <a:ext cx="3672408" cy="21602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「精神科</a:t>
            </a:r>
            <a:r>
              <a:rPr lang="ja-JP" altLang="en-US" sz="1000" dirty="0">
                <a:latin typeface="メイリオ" panose="020B0604030504040204" pitchFamily="50" charset="-128"/>
                <a:ea typeface="メイリオ" panose="020B0604030504040204" pitchFamily="50" charset="-128"/>
              </a:rPr>
              <a:t>の受診・治療・病気に関するもの</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46</a:t>
            </a:r>
            <a:r>
              <a:rPr lang="ja-JP" altLang="en-US" sz="1000" dirty="0" smtClean="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5"/>
          <a:stretch>
            <a:fillRect/>
          </a:stretch>
        </p:blipFill>
        <p:spPr>
          <a:xfrm>
            <a:off x="2224336" y="7896944"/>
            <a:ext cx="2232249" cy="1539574"/>
          </a:xfrm>
          <a:prstGeom prst="rect">
            <a:avLst/>
          </a:prstGeom>
        </p:spPr>
      </p:pic>
      <p:sp>
        <p:nvSpPr>
          <p:cNvPr id="119" name="対角する 2 つの角を切り取った四角形 118"/>
          <p:cNvSpPr/>
          <p:nvPr/>
        </p:nvSpPr>
        <p:spPr>
          <a:xfrm>
            <a:off x="177310" y="707968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7"/>
            </a:pPr>
            <a:r>
              <a:rPr lang="en-US" altLang="ja-JP" sz="1000" b="1" dirty="0" smtClean="0">
                <a:latin typeface="メイリオ" panose="020B0604030504040204" pitchFamily="50" charset="-128"/>
                <a:ea typeface="メイリオ" panose="020B0604030504040204" pitchFamily="50" charset="-128"/>
              </a:rPr>
              <a:t>OAC</a:t>
            </a:r>
            <a:r>
              <a:rPr lang="ja-JP" altLang="en-US" sz="1000" b="1" dirty="0">
                <a:latin typeface="メイリオ" panose="020B0604030504040204" pitchFamily="50" charset="-128"/>
                <a:ea typeface="メイリオ" panose="020B0604030504040204" pitchFamily="50" charset="-128"/>
              </a:rPr>
              <a:t>加盟機関・団体への補助</a:t>
            </a:r>
            <a:r>
              <a:rPr lang="ja-JP" altLang="en-US" sz="1000" b="1" dirty="0" smtClean="0">
                <a:latin typeface="メイリオ" panose="020B0604030504040204" pitchFamily="50" charset="-128"/>
                <a:ea typeface="メイリオ" panose="020B0604030504040204" pitchFamily="50" charset="-128"/>
              </a:rPr>
              <a:t>実績</a:t>
            </a:r>
            <a:r>
              <a:rPr lang="en-US" altLang="ja-JP" sz="1000" b="1" dirty="0" smtClean="0">
                <a:latin typeface="メイリオ" panose="020B0604030504040204" pitchFamily="50" charset="-128"/>
                <a:ea typeface="メイリオ" panose="020B0604030504040204" pitchFamily="50" charset="-128"/>
              </a:rPr>
              <a:t>【</a:t>
            </a:r>
            <a:r>
              <a:rPr lang="ja-JP" altLang="en-US" sz="1000" b="1" dirty="0" smtClean="0">
                <a:latin typeface="メイリオ" panose="020B0604030504040204" pitchFamily="50" charset="-128"/>
                <a:ea typeface="メイリオ" panose="020B0604030504040204" pitchFamily="50" charset="-128"/>
              </a:rPr>
              <a:t>図６</a:t>
            </a:r>
            <a:r>
              <a:rPr lang="en-US" altLang="ja-JP" sz="1000" b="1" dirty="0" smtClean="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20" name="正方形/長方形 119"/>
          <p:cNvSpPr/>
          <p:nvPr/>
        </p:nvSpPr>
        <p:spPr>
          <a:xfrm>
            <a:off x="208112" y="7333456"/>
            <a:ext cx="3672408"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a:latin typeface="メイリオ" panose="020B0604030504040204" pitchFamily="50" charset="-128"/>
                <a:ea typeface="メイリオ" panose="020B0604030504040204" pitchFamily="50" charset="-128"/>
              </a:rPr>
              <a:t>早期介入・</a:t>
            </a:r>
            <a:r>
              <a:rPr lang="ja-JP" altLang="en-US" sz="1000" b="1" u="sng" dirty="0" smtClean="0">
                <a:latin typeface="メイリオ" panose="020B0604030504040204" pitchFamily="50" charset="-128"/>
                <a:ea typeface="メイリオ" panose="020B0604030504040204" pitchFamily="50" charset="-128"/>
              </a:rPr>
              <a:t>回復継続支援事業参画団体数</a:t>
            </a:r>
            <a:endParaRPr lang="en-US" altLang="ja-JP" sz="1000" dirty="0" smtClean="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R1-R3</a:t>
            </a:r>
            <a:r>
              <a:rPr lang="ja-JP" altLang="en-US" sz="1000" dirty="0" smtClean="0">
                <a:latin typeface="メイリオ" panose="020B0604030504040204" pitchFamily="50" charset="-128"/>
                <a:ea typeface="メイリオ" panose="020B0604030504040204" pitchFamily="50" charset="-128"/>
              </a:rPr>
              <a:t>団体数」：４団体（横這い）</a:t>
            </a:r>
            <a:endParaRPr lang="en-US" altLang="ja-JP" sz="1000" dirty="0" smtClean="0">
              <a:latin typeface="メイリオ" panose="020B0604030504040204" pitchFamily="50" charset="-128"/>
              <a:ea typeface="メイリオ" panose="020B0604030504040204" pitchFamily="50" charset="-128"/>
            </a:endParaRPr>
          </a:p>
        </p:txBody>
      </p:sp>
      <p:pic>
        <p:nvPicPr>
          <p:cNvPr id="10" name="図 9"/>
          <p:cNvPicPr>
            <a:picLocks noChangeAspect="1"/>
          </p:cNvPicPr>
          <p:nvPr/>
        </p:nvPicPr>
        <p:blipFill>
          <a:blip r:embed="rId6"/>
          <a:stretch>
            <a:fillRect/>
          </a:stretch>
        </p:blipFill>
        <p:spPr>
          <a:xfrm>
            <a:off x="4312568" y="7991812"/>
            <a:ext cx="2352796" cy="1539662"/>
          </a:xfrm>
          <a:prstGeom prst="rect">
            <a:avLst/>
          </a:prstGeom>
        </p:spPr>
      </p:pic>
      <p:sp>
        <p:nvSpPr>
          <p:cNvPr id="121" name="正方形/長方形 120"/>
          <p:cNvSpPr/>
          <p:nvPr/>
        </p:nvSpPr>
        <p:spPr>
          <a:xfrm>
            <a:off x="117054" y="776245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a:t>
            </a: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４</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18127286"/>
              </p:ext>
            </p:extLst>
          </p:nvPr>
        </p:nvGraphicFramePr>
        <p:xfrm>
          <a:off x="6683881" y="749866"/>
          <a:ext cx="6120000" cy="1008480"/>
        </p:xfrm>
        <a:graphic>
          <a:graphicData uri="http://schemas.openxmlformats.org/drawingml/2006/table">
            <a:tbl>
              <a:tblPr>
                <a:tableStyleId>{073A0DAA-6AF3-43AB-8588-CEC1D06C72B9}</a:tableStyleId>
              </a:tblPr>
              <a:tblGrid>
                <a:gridCol w="128873">
                  <a:extLst>
                    <a:ext uri="{9D8B030D-6E8A-4147-A177-3AD203B41FA5}">
                      <a16:colId xmlns:a16="http://schemas.microsoft.com/office/drawing/2014/main" val="2375738016"/>
                    </a:ext>
                  </a:extLst>
                </a:gridCol>
                <a:gridCol w="5991127">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lnSpc>
                          <a:spcPts val="1200"/>
                        </a:lnSpc>
                        <a:buFont typeface="Wingdings" panose="05000000000000000000" pitchFamily="2" charset="2"/>
                        <a:buChar char="l"/>
                      </a:pPr>
                      <a:r>
                        <a:rPr kumimoji="1" lang="ja-JP" altLang="en-US" sz="1050" b="1" kern="1200" dirty="0" smtClean="0">
                          <a:solidFill>
                            <a:schemeClr val="bg1"/>
                          </a:solidFill>
                          <a:latin typeface="Meiryo UI" panose="020B0604030504040204" pitchFamily="50" charset="-128"/>
                          <a:ea typeface="Meiryo UI" panose="020B0604030504040204" pitchFamily="50" charset="-128"/>
                          <a:cs typeface="+mn-cs"/>
                        </a:rPr>
                        <a:t>計画の位置付け</a:t>
                      </a:r>
                      <a:endParaRPr kumimoji="1" lang="ja-JP" altLang="en-US" sz="1050" b="1" kern="1200" dirty="0">
                        <a:solidFill>
                          <a:schemeClr val="bg1"/>
                        </a:solidFill>
                        <a:latin typeface="Meiryo UI" panose="020B0604030504040204" pitchFamily="50" charset="-128"/>
                        <a:ea typeface="Meiryo UI" panose="020B0604030504040204" pitchFamily="50" charset="-128"/>
                        <a:cs typeface="+mn-cs"/>
                      </a:endParaRPr>
                    </a:p>
                  </a:txBody>
                  <a:tcPr>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252487">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gn="l" defTabSz="1280146" rtl="0" eaLnBrk="1" latinLnBrk="0" hangingPunct="1">
                        <a:lnSpc>
                          <a:spcPts val="1200"/>
                        </a:lnSpc>
                        <a:buFont typeface="Arial" panose="020B0604020202020204" pitchFamily="34" charset="0"/>
                        <a:buChar char="•"/>
                      </a:pP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基本法第</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13</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条第１項 及び基本条例第７条第１項に定める「ギャンブル等依存症対策推進計画」として策定。</a:t>
                      </a: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en-US" altLang="ja-JP" sz="1000" b="1" dirty="0" smtClean="0">
                          <a:solidFill>
                            <a:schemeClr val="bg1"/>
                          </a:solidFill>
                          <a:latin typeface="Meiryo UI" panose="020B0604030504040204" pitchFamily="50" charset="-128"/>
                          <a:ea typeface="Meiryo UI" panose="020B0604030504040204" pitchFamily="50" charset="-128"/>
                        </a:rPr>
                        <a:t>2</a:t>
                      </a:r>
                      <a:r>
                        <a:rPr kumimoji="1" lang="ja-JP" altLang="en-US" sz="1000" b="1" dirty="0" smtClean="0">
                          <a:solidFill>
                            <a:schemeClr val="bg1"/>
                          </a:solidFill>
                          <a:latin typeface="Meiryo UI" panose="020B0604030504040204" pitchFamily="50" charset="-128"/>
                          <a:ea typeface="Meiryo UI" panose="020B0604030504040204" pitchFamily="50" charset="-128"/>
                        </a:rPr>
                        <a:t>期計画の期間</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2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r>
                        <a:rPr kumimoji="1" lang="ja-JP" altLang="en-US" sz="1000" dirty="0" smtClean="0">
                          <a:latin typeface="Meiryo UI" panose="020B0604030504040204" pitchFamily="50" charset="-128"/>
                          <a:ea typeface="Meiryo UI" panose="020B0604030504040204" pitchFamily="50" charset="-128"/>
                        </a:rPr>
                        <a:t>令和５年度から令和７年度までの３年間</a:t>
                      </a: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18296" y="443166"/>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err="1"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6" name="正方形/長方形 55"/>
          <p:cNvSpPr/>
          <p:nvPr/>
        </p:nvSpPr>
        <p:spPr>
          <a:xfrm flipV="1">
            <a:off x="19422" y="666433"/>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6832848" y="5808712"/>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endPar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9" name="正方形/長方形 58"/>
          <p:cNvSpPr/>
          <p:nvPr/>
        </p:nvSpPr>
        <p:spPr>
          <a:xfrm flipV="1">
            <a:off x="19422" y="1992288"/>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144588" y="2784376"/>
            <a:ext cx="2016224" cy="1440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600" dirty="0" smtClean="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ロト</a:t>
            </a:r>
            <a:r>
              <a:rPr lang="ja-JP" altLang="en-US" sz="600" dirty="0" smtClean="0">
                <a:latin typeface="メイリオ" panose="020B0604030504040204" pitchFamily="50" charset="-128"/>
                <a:ea typeface="メイリオ" panose="020B0604030504040204" pitchFamily="50" charset="-128"/>
              </a:rPr>
              <a:t>・ナンバーズ等を含む</a:t>
            </a:r>
            <a:endParaRPr lang="ja-JP" altLang="en-US" sz="800" dirty="0">
              <a:latin typeface="メイリオ" panose="020B0604030504040204" pitchFamily="50" charset="-128"/>
              <a:ea typeface="メイリオ" panose="020B0604030504040204" pitchFamily="50" charset="-128"/>
            </a:endParaRPr>
          </a:p>
        </p:txBody>
      </p:sp>
      <p:sp>
        <p:nvSpPr>
          <p:cNvPr id="67" name="対角する 2 つの角を切り取った四角形 66"/>
          <p:cNvSpPr/>
          <p:nvPr/>
        </p:nvSpPr>
        <p:spPr>
          <a:xfrm>
            <a:off x="184195" y="6510066"/>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6"/>
            </a:pPr>
            <a:r>
              <a:rPr lang="ja-JP" altLang="en-US" sz="1000" b="1" dirty="0" smtClean="0">
                <a:latin typeface="メイリオ" panose="020B0604030504040204" pitchFamily="50" charset="-128"/>
                <a:ea typeface="メイリオ" panose="020B0604030504040204" pitchFamily="50" charset="-128"/>
              </a:rPr>
              <a:t>専門</a:t>
            </a:r>
            <a:r>
              <a:rPr lang="ja-JP" altLang="en-US" sz="1000" b="1" dirty="0">
                <a:latin typeface="メイリオ" panose="020B0604030504040204" pitchFamily="50" charset="-128"/>
                <a:ea typeface="メイリオ" panose="020B0604030504040204" pitchFamily="50" charset="-128"/>
              </a:rPr>
              <a:t>相談における主訴の内容</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図５</a:t>
            </a:r>
            <a:r>
              <a:rPr lang="en-US" altLang="ja-JP" sz="1000" b="1" dirty="0">
                <a:latin typeface="メイリオ" panose="020B0604030504040204" pitchFamily="50" charset="-128"/>
                <a:ea typeface="メイリオ" panose="020B0604030504040204" pitchFamily="50" charset="-128"/>
              </a:rPr>
              <a:t>】</a:t>
            </a:r>
          </a:p>
        </p:txBody>
      </p:sp>
      <p:sp>
        <p:nvSpPr>
          <p:cNvPr id="68" name="正方形/長方形 67"/>
          <p:cNvSpPr/>
          <p:nvPr/>
        </p:nvSpPr>
        <p:spPr>
          <a:xfrm>
            <a:off x="4456584" y="775292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smtClean="0">
                <a:solidFill>
                  <a:schemeClr val="tx1">
                    <a:lumMod val="95000"/>
                    <a:lumOff val="5000"/>
                  </a:schemeClr>
                </a:solidFill>
                <a:latin typeface="メイリオ" panose="020B0604030504040204" pitchFamily="50" charset="-128"/>
                <a:ea typeface="メイリオ" panose="020B0604030504040204" pitchFamily="50" charset="-128"/>
              </a:rPr>
              <a:t>図</a:t>
            </a:r>
            <a:r>
              <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rPr>
              <a:t>6</a:t>
            </a:r>
          </a:p>
        </p:txBody>
      </p:sp>
      <p:sp>
        <p:nvSpPr>
          <p:cNvPr id="61" name="正方形/長方形 60"/>
          <p:cNvSpPr/>
          <p:nvPr/>
        </p:nvSpPr>
        <p:spPr>
          <a:xfrm>
            <a:off x="6976864" y="2928392"/>
            <a:ext cx="5400600" cy="1440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800" dirty="0" smtClean="0">
                <a:latin typeface="メイリオ" panose="020B0604030504040204" pitchFamily="50" charset="-128"/>
                <a:ea typeface="メイリオ" panose="020B0604030504040204" pitchFamily="50" charset="-128"/>
              </a:rPr>
              <a:t>※SOGS</a:t>
            </a:r>
            <a:r>
              <a:rPr lang="ja-JP" altLang="en-US" sz="800" dirty="0">
                <a:latin typeface="メイリオ" panose="020B0604030504040204" pitchFamily="50" charset="-128"/>
                <a:ea typeface="メイリオ" panose="020B0604030504040204" pitchFamily="50" charset="-128"/>
              </a:rPr>
              <a:t>質問票を用いた得点が５点以上の回答者をいう。</a:t>
            </a:r>
          </a:p>
        </p:txBody>
      </p:sp>
      <p:pic>
        <p:nvPicPr>
          <p:cNvPr id="11" name="図 10"/>
          <p:cNvPicPr>
            <a:picLocks noChangeAspect="1"/>
          </p:cNvPicPr>
          <p:nvPr/>
        </p:nvPicPr>
        <p:blipFill>
          <a:blip r:embed="rId7"/>
          <a:stretch>
            <a:fillRect/>
          </a:stretch>
        </p:blipFill>
        <p:spPr>
          <a:xfrm>
            <a:off x="7028300" y="5867401"/>
            <a:ext cx="5434725" cy="3616370"/>
          </a:xfrm>
          <a:prstGeom prst="rect">
            <a:avLst/>
          </a:prstGeom>
        </p:spPr>
      </p:pic>
      <p:sp>
        <p:nvSpPr>
          <p:cNvPr id="63" name="正方形/長方形 62"/>
          <p:cNvSpPr/>
          <p:nvPr/>
        </p:nvSpPr>
        <p:spPr>
          <a:xfrm>
            <a:off x="-18296" y="1776264"/>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1" name="テキスト ボックス 1"/>
          <p:cNvSpPr txBox="1"/>
          <p:nvPr/>
        </p:nvSpPr>
        <p:spPr>
          <a:xfrm>
            <a:off x="11790045" y="60"/>
            <a:ext cx="1011555" cy="360040"/>
          </a:xfrm>
          <a:prstGeom prst="rect">
            <a:avLst/>
          </a:prstGeom>
          <a:solidFill>
            <a:schemeClr val="bg1"/>
          </a:solidFill>
          <a:ln w="19050">
            <a:solidFill>
              <a:schemeClr val="tx1"/>
            </a:solidFill>
          </a:ln>
        </p:spPr>
        <p:txBody>
          <a:bodyPr wrap="square" lIns="720" tIns="720" rIns="720" bIns="720" rtlCol="0" anchor="ctr">
            <a:noAutofit/>
          </a:bodyPr>
          <a:lstStyle/>
          <a:p>
            <a:pPr algn="ctr">
              <a:lnSpc>
                <a:spcPts val="2000"/>
              </a:lnSpc>
              <a:spcAft>
                <a:spcPts val="0"/>
              </a:spcAft>
            </a:pPr>
            <a:r>
              <a:rPr lang="ja-JP" sz="1600" b="1" kern="1200" dirty="0">
                <a:solidFill>
                  <a:srgbClr val="000000"/>
                </a:solidFill>
                <a:effectLst/>
                <a:latin typeface="Arial" panose="020B0604020202020204" pitchFamily="34" charset="0"/>
                <a:ea typeface="メイリオ" panose="020B0604030504040204" pitchFamily="50" charset="-128"/>
                <a:cs typeface="Times New Roman" panose="02020603050405020304" pitchFamily="18" charset="0"/>
              </a:rPr>
              <a:t>資料</a:t>
            </a:r>
            <a:r>
              <a:rPr lang="en-US" sz="1600" b="1" kern="1200" dirty="0" smtClean="0">
                <a:solidFill>
                  <a:srgbClr val="000000"/>
                </a:solidFill>
                <a:effectLst/>
                <a:latin typeface="Arial" panose="020B0604020202020204" pitchFamily="34" charset="0"/>
                <a:ea typeface="メイリオ" panose="020B0604030504040204" pitchFamily="50" charset="-128"/>
                <a:cs typeface="Times New Roman" panose="02020603050405020304" pitchFamily="18" charset="0"/>
              </a:rPr>
              <a:t>2-</a:t>
            </a:r>
            <a:r>
              <a:rPr lang="en-US" altLang="ja-JP" sz="1600" b="1" kern="1200" dirty="0" smtClean="0">
                <a:solidFill>
                  <a:srgbClr val="000000"/>
                </a:solidFill>
                <a:effectLst/>
                <a:latin typeface="Arial" panose="020B0604020202020204" pitchFamily="34" charset="0"/>
                <a:ea typeface="メイリオ" panose="020B0604030504040204" pitchFamily="50" charset="-128"/>
                <a:cs typeface="Times New Roman" panose="02020603050405020304" pitchFamily="18" charset="0"/>
              </a:rPr>
              <a:t>1</a:t>
            </a:r>
            <a:endParaRPr lang="ja-JP" sz="1100" dirty="0">
              <a:effectLst/>
              <a:latin typeface="Arial" panose="020B0604020202020204" pitchFamily="34" charset="0"/>
              <a:ea typeface="メイリオ" panose="020B0604030504040204" pitchFamily="50" charset="-128"/>
              <a:cs typeface="ＭＳ Ｐゴシック" panose="020B0600070205080204" pitchFamily="50" charset="-128"/>
            </a:endParaRPr>
          </a:p>
        </p:txBody>
      </p:sp>
      <p:sp>
        <p:nvSpPr>
          <p:cNvPr id="69" name="正方形/長方形 68"/>
          <p:cNvSpPr/>
          <p:nvPr/>
        </p:nvSpPr>
        <p:spPr>
          <a:xfrm>
            <a:off x="83563" y="3815348"/>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20</a:t>
            </a:r>
            <a:r>
              <a:rPr lang="ja-JP" altLang="en-US" sz="1000" dirty="0" smtClean="0">
                <a:latin typeface="メイリオ" panose="020B0604030504040204" pitchFamily="50" charset="-128"/>
                <a:ea typeface="メイリオ" panose="020B0604030504040204" pitchFamily="50" charset="-128"/>
              </a:rPr>
              <a:t>歳代」：</a:t>
            </a:r>
            <a:r>
              <a:rPr lang="en-US" altLang="ja-JP" sz="1000" dirty="0" smtClean="0">
                <a:latin typeface="メイリオ" panose="020B0604030504040204" pitchFamily="50" charset="-128"/>
                <a:ea typeface="メイリオ" panose="020B0604030504040204" pitchFamily="50" charset="-128"/>
              </a:rPr>
              <a:t>56.1%</a:t>
            </a:r>
          </a:p>
        </p:txBody>
      </p:sp>
      <p:pic>
        <p:nvPicPr>
          <p:cNvPr id="3" name="図 2"/>
          <p:cNvPicPr>
            <a:picLocks noChangeAspect="1"/>
          </p:cNvPicPr>
          <p:nvPr/>
        </p:nvPicPr>
        <p:blipFill>
          <a:blip r:embed="rId8"/>
          <a:stretch>
            <a:fillRect/>
          </a:stretch>
        </p:blipFill>
        <p:spPr>
          <a:xfrm>
            <a:off x="4240560" y="2568352"/>
            <a:ext cx="2377155" cy="1584176"/>
          </a:xfrm>
          <a:prstGeom prst="rect">
            <a:avLst/>
          </a:prstGeom>
        </p:spPr>
      </p:pic>
    </p:spTree>
    <p:extLst>
      <p:ext uri="{BB962C8B-B14F-4D97-AF65-F5344CB8AC3E}">
        <p14:creationId xmlns:p14="http://schemas.microsoft.com/office/powerpoint/2010/main" val="3416271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258" y="0"/>
            <a:ext cx="58896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err="1"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a:t>
            </a:r>
            <a:r>
              <a:rPr lang="ja-JP" altLang="en-US"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な考え方と具体的な取組み</a:t>
            </a:r>
            <a:endParaRPr lang="en-US" altLang="ja-JP"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正方形/長方形 5"/>
          <p:cNvSpPr/>
          <p:nvPr/>
        </p:nvSpPr>
        <p:spPr>
          <a:xfrm>
            <a:off x="10432092" y="11430"/>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4037797716"/>
              </p:ext>
            </p:extLst>
          </p:nvPr>
        </p:nvGraphicFramePr>
        <p:xfrm>
          <a:off x="2679" y="308660"/>
          <a:ext cx="6904856" cy="855840"/>
        </p:xfrm>
        <a:graphic>
          <a:graphicData uri="http://schemas.openxmlformats.org/drawingml/2006/table">
            <a:tbl>
              <a:tblPr>
                <a:tableStyleId>{073A0DAA-6AF3-43AB-8588-CEC1D06C72B9}</a:tableStyleId>
              </a:tblPr>
              <a:tblGrid>
                <a:gridCol w="95468">
                  <a:extLst>
                    <a:ext uri="{9D8B030D-6E8A-4147-A177-3AD203B41FA5}">
                      <a16:colId xmlns:a16="http://schemas.microsoft.com/office/drawing/2014/main" val="2375738016"/>
                    </a:ext>
                  </a:extLst>
                </a:gridCol>
                <a:gridCol w="6809388">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基本的な考え方</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61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2563" lvl="1" indent="-96838">
                        <a:lnSpc>
                          <a:spcPts val="1600"/>
                        </a:lnSpc>
                        <a:buFont typeface="Wingdings" panose="05000000000000000000" pitchFamily="2" charset="2"/>
                        <a:buChar char="Ø"/>
                      </a:pPr>
                      <a:r>
                        <a:rPr kumimoji="1" lang="ja-JP" altLang="en-US" sz="1000" b="0" dirty="0" smtClean="0">
                          <a:latin typeface="Meiryo UI" panose="020B0604030504040204" pitchFamily="50" charset="-128"/>
                          <a:ea typeface="Meiryo UI" panose="020B0604030504040204" pitchFamily="50" charset="-128"/>
                        </a:rPr>
                        <a:t>基本理念や現状と課題等を踏まえ、第１期計画での５つの基本方針に、調査・分析の推進と人材の養成を加えた７つの基本方針に沿って、９つの重点施策を展開し、ギャンブル等依存症対策の更なる強化を図る。</a:t>
                      </a:r>
                    </a:p>
                  </a:txBody>
                  <a:tcPr marL="0" marR="0" marT="0" marB="0" anchor="ctr">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sp>
        <p:nvSpPr>
          <p:cNvPr id="260" name="正方形/長方形 259"/>
          <p:cNvSpPr/>
          <p:nvPr/>
        </p:nvSpPr>
        <p:spPr>
          <a:xfrm>
            <a:off x="46946" y="1419853"/>
            <a:ext cx="5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smtClean="0">
                <a:latin typeface="メイリオ" panose="020B0604030504040204" pitchFamily="50" charset="-128"/>
                <a:ea typeface="メイリオ" panose="020B0604030504040204" pitchFamily="50" charset="-128"/>
              </a:rPr>
              <a:t>基本理念</a:t>
            </a:r>
            <a:endParaRPr kumimoji="1" lang="ja-JP" altLang="en-US" sz="900" b="1" dirty="0">
              <a:latin typeface="メイリオ" panose="020B0604030504040204" pitchFamily="50" charset="-128"/>
              <a:ea typeface="メイリオ" panose="020B0604030504040204" pitchFamily="50" charset="-128"/>
            </a:endParaRPr>
          </a:p>
        </p:txBody>
      </p:sp>
      <p:sp>
        <p:nvSpPr>
          <p:cNvPr id="262" name="正方形/長方形 261"/>
          <p:cNvSpPr/>
          <p:nvPr/>
        </p:nvSpPr>
        <p:spPr>
          <a:xfrm>
            <a:off x="1360240" y="1419853"/>
            <a:ext cx="14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smtClean="0">
                <a:latin typeface="メイリオ" panose="020B0604030504040204" pitchFamily="50" charset="-128"/>
                <a:ea typeface="メイリオ" panose="020B0604030504040204" pitchFamily="50" charset="-128"/>
              </a:rPr>
              <a:t>重点施策</a:t>
            </a:r>
            <a:endParaRPr kumimoji="1" lang="ja-JP" altLang="en-US" sz="900" b="1" dirty="0">
              <a:latin typeface="メイリオ" panose="020B0604030504040204" pitchFamily="50" charset="-128"/>
              <a:ea typeface="メイリオ" panose="020B0604030504040204" pitchFamily="50" charset="-128"/>
            </a:endParaRPr>
          </a:p>
        </p:txBody>
      </p:sp>
      <p:sp>
        <p:nvSpPr>
          <p:cNvPr id="263" name="正方形/長方形 262"/>
          <p:cNvSpPr/>
          <p:nvPr/>
        </p:nvSpPr>
        <p:spPr>
          <a:xfrm>
            <a:off x="2932494" y="1419853"/>
            <a:ext cx="4392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lnSpc>
                <a:spcPct val="150000"/>
              </a:lnSpc>
            </a:pPr>
            <a:r>
              <a:rPr kumimoji="1" lang="ja-JP" altLang="en-US" sz="900" b="1" dirty="0" smtClean="0">
                <a:solidFill>
                  <a:schemeClr val="bg1"/>
                </a:solidFill>
                <a:latin typeface="メイリオ" panose="020B0604030504040204" pitchFamily="50" charset="-128"/>
                <a:ea typeface="メイリオ" panose="020B0604030504040204" pitchFamily="50" charset="-128"/>
              </a:rPr>
              <a:t>取組</a:t>
            </a:r>
            <a:r>
              <a:rPr lang="ja-JP" altLang="en-US" sz="900" b="1" dirty="0">
                <a:solidFill>
                  <a:schemeClr val="bg1"/>
                </a:solidFill>
                <a:latin typeface="メイリオ" panose="020B0604030504040204" pitchFamily="50" charset="-128"/>
                <a:ea typeface="メイリオ" panose="020B0604030504040204" pitchFamily="50" charset="-128"/>
              </a:rPr>
              <a:t>み</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12" name="正方形/長方形 311"/>
          <p:cNvSpPr/>
          <p:nvPr/>
        </p:nvSpPr>
        <p:spPr>
          <a:xfrm>
            <a:off x="712224" y="1419853"/>
            <a:ext cx="504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318" name="正方形/長方形 317"/>
          <p:cNvSpPr/>
          <p:nvPr/>
        </p:nvSpPr>
        <p:spPr>
          <a:xfrm>
            <a:off x="1360240" y="1801230"/>
            <a:ext cx="1476000" cy="504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重点❶</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p>
          <a:p>
            <a:pPr marL="92075"/>
            <a:r>
              <a:rPr lang="ja-JP" altLang="en-US" sz="800" b="1" dirty="0">
                <a:solidFill>
                  <a:schemeClr val="tx1"/>
                </a:solidFill>
                <a:latin typeface="メイリオ" panose="020B0604030504040204" pitchFamily="50" charset="-128"/>
                <a:ea typeface="メイリオ" panose="020B0604030504040204" pitchFamily="50" charset="-128"/>
              </a:rPr>
              <a:t>若年層</a:t>
            </a:r>
            <a:r>
              <a:rPr kumimoji="1" lang="ja-JP" altLang="en-US" sz="800" b="1" dirty="0">
                <a:solidFill>
                  <a:schemeClr val="tx1"/>
                </a:solidFill>
                <a:latin typeface="メイリオ" panose="020B0604030504040204" pitchFamily="50" charset="-128"/>
                <a:ea typeface="メイリオ" panose="020B0604030504040204" pitchFamily="50" charset="-128"/>
              </a:rPr>
              <a:t>を対象と</a:t>
            </a:r>
            <a:r>
              <a:rPr kumimoji="1" lang="ja-JP" altLang="en-US" sz="800" b="1" dirty="0" smtClean="0">
                <a:solidFill>
                  <a:schemeClr val="tx1"/>
                </a:solidFill>
                <a:latin typeface="メイリオ" panose="020B0604030504040204" pitchFamily="50" charset="-128"/>
                <a:ea typeface="メイリオ" panose="020B0604030504040204" pitchFamily="50" charset="-128"/>
              </a:rPr>
              <a:t>した</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予防啓発の</a:t>
            </a:r>
            <a:r>
              <a:rPr kumimoji="1" lang="ja-JP" altLang="en-US" sz="800" b="1" dirty="0">
                <a:solidFill>
                  <a:schemeClr val="tx1"/>
                </a:solidFill>
                <a:latin typeface="メイリオ" panose="020B0604030504040204" pitchFamily="50" charset="-128"/>
                <a:ea typeface="メイリオ" panose="020B0604030504040204" pitchFamily="50" charset="-128"/>
              </a:rPr>
              <a:t>強化</a:t>
            </a:r>
          </a:p>
        </p:txBody>
      </p:sp>
      <p:sp>
        <p:nvSpPr>
          <p:cNvPr id="319" name="正方形/長方形 318"/>
          <p:cNvSpPr/>
          <p:nvPr/>
        </p:nvSpPr>
        <p:spPr>
          <a:xfrm>
            <a:off x="1360240" y="2379581"/>
            <a:ext cx="1476000" cy="495042"/>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smtClean="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重点❷</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p>
          <a:p>
            <a:pPr marL="92075" indent="-6350"/>
            <a:r>
              <a:rPr lang="ja-JP" altLang="en-US" sz="800" b="1" dirty="0">
                <a:solidFill>
                  <a:schemeClr val="tx1"/>
                </a:solidFill>
                <a:latin typeface="メイリオ" panose="020B0604030504040204" pitchFamily="50" charset="-128"/>
                <a:ea typeface="メイリオ" panose="020B0604030504040204" pitchFamily="50" charset="-128"/>
              </a:rPr>
              <a:t>依存症に関する正しい</a:t>
            </a:r>
            <a:r>
              <a:rPr lang="ja-JP" altLang="en-US" sz="800" b="1" dirty="0" smtClean="0">
                <a:solidFill>
                  <a:schemeClr val="tx1"/>
                </a:solidFill>
                <a:latin typeface="メイリオ" panose="020B0604030504040204" pitchFamily="50" charset="-128"/>
                <a:ea typeface="メイリオ" panose="020B0604030504040204" pitchFamily="50" charset="-128"/>
              </a:rPr>
              <a:t>知識</a:t>
            </a:r>
            <a:r>
              <a:rPr lang="en-US" altLang="ja-JP" sz="800" b="1" dirty="0">
                <a:solidFill>
                  <a:schemeClr val="tx1"/>
                </a:solidFill>
                <a:latin typeface="メイリオ" panose="020B0604030504040204" pitchFamily="50" charset="-128"/>
                <a:ea typeface="メイリオ" panose="020B0604030504040204" pitchFamily="50" charset="-128"/>
              </a:rPr>
              <a:t/>
            </a:r>
            <a:br>
              <a:rPr lang="en-US" altLang="ja-JP" sz="800" b="1" dirty="0">
                <a:solidFill>
                  <a:schemeClr val="tx1"/>
                </a:solidFill>
                <a:latin typeface="メイリオ" panose="020B0604030504040204" pitchFamily="50" charset="-128"/>
                <a:ea typeface="メイリオ" panose="020B0604030504040204" pitchFamily="50" charset="-128"/>
              </a:rPr>
            </a:br>
            <a:r>
              <a:rPr lang="ja-JP" altLang="en-US" sz="800" b="1" dirty="0" smtClean="0">
                <a:solidFill>
                  <a:schemeClr val="tx1"/>
                </a:solidFill>
                <a:latin typeface="メイリオ" panose="020B0604030504040204" pitchFamily="50" charset="-128"/>
                <a:ea typeface="メイリオ" panose="020B0604030504040204" pitchFamily="50" charset="-128"/>
              </a:rPr>
              <a:t>の</a:t>
            </a:r>
            <a:r>
              <a:rPr lang="ja-JP" altLang="en-US" sz="800" b="1" dirty="0">
                <a:solidFill>
                  <a:schemeClr val="tx1"/>
                </a:solidFill>
                <a:latin typeface="メイリオ" panose="020B0604030504040204" pitchFamily="50" charset="-128"/>
                <a:ea typeface="メイリオ" panose="020B0604030504040204" pitchFamily="50" charset="-128"/>
              </a:rPr>
              <a:t>普及と理解の促進</a:t>
            </a:r>
          </a:p>
        </p:txBody>
      </p:sp>
      <p:sp>
        <p:nvSpPr>
          <p:cNvPr id="320" name="正方形/長方形 319"/>
          <p:cNvSpPr/>
          <p:nvPr/>
        </p:nvSpPr>
        <p:spPr>
          <a:xfrm>
            <a:off x="1360240" y="3167476"/>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重点❸</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lvl="1"/>
            <a:r>
              <a:rPr kumimoji="1" lang="ja-JP" altLang="en-US" sz="800" b="1" dirty="0" smtClean="0">
                <a:solidFill>
                  <a:schemeClr val="tx1"/>
                </a:solidFill>
                <a:latin typeface="メイリオ" panose="020B0604030504040204" pitchFamily="50" charset="-128"/>
                <a:ea typeface="メイリオ" panose="020B0604030504040204" pitchFamily="50" charset="-128"/>
              </a:rPr>
              <a:t>依存症</a:t>
            </a:r>
            <a:r>
              <a:rPr kumimoji="1" lang="ja-JP" altLang="en-US" sz="800" b="1" dirty="0">
                <a:solidFill>
                  <a:schemeClr val="tx1"/>
                </a:solidFill>
                <a:latin typeface="メイリオ" panose="020B0604030504040204" pitchFamily="50" charset="-128"/>
                <a:ea typeface="メイリオ" panose="020B0604030504040204" pitchFamily="50" charset="-128"/>
              </a:rPr>
              <a:t>の本人</a:t>
            </a:r>
            <a:r>
              <a:rPr kumimoji="1" lang="ja-JP" altLang="en-US" sz="800" b="1" dirty="0" smtClean="0">
                <a:solidFill>
                  <a:schemeClr val="tx1"/>
                </a:solidFill>
                <a:latin typeface="メイリオ" panose="020B0604030504040204" pitchFamily="50" charset="-128"/>
                <a:ea typeface="メイリオ" panose="020B0604030504040204" pitchFamily="50" charset="-128"/>
              </a:rPr>
              <a:t>及びその家族等</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err="1" smtClean="0">
                <a:solidFill>
                  <a:schemeClr val="tx1"/>
                </a:solidFill>
                <a:latin typeface="メイリオ" panose="020B0604030504040204" pitchFamily="50" charset="-128"/>
                <a:ea typeface="メイリオ" panose="020B0604030504040204" pitchFamily="50" charset="-128"/>
              </a:rPr>
              <a:t>への</a:t>
            </a:r>
            <a:r>
              <a:rPr kumimoji="1" lang="ja-JP" altLang="en-US" sz="800" b="1" dirty="0" smtClean="0">
                <a:solidFill>
                  <a:schemeClr val="tx1"/>
                </a:solidFill>
                <a:latin typeface="メイリオ" panose="020B0604030504040204" pitchFamily="50" charset="-128"/>
                <a:ea typeface="メイリオ" panose="020B0604030504040204" pitchFamily="50" charset="-128"/>
              </a:rPr>
              <a:t>相談支援</a:t>
            </a:r>
            <a:r>
              <a:rPr kumimoji="1" lang="ja-JP" altLang="en-US" sz="800" b="1" dirty="0">
                <a:solidFill>
                  <a:schemeClr val="tx1"/>
                </a:solidFill>
                <a:latin typeface="メイリオ" panose="020B0604030504040204" pitchFamily="50" charset="-128"/>
                <a:ea typeface="メイリオ" panose="020B0604030504040204" pitchFamily="50" charset="-128"/>
              </a:rPr>
              <a:t>体制の充実</a:t>
            </a:r>
          </a:p>
        </p:txBody>
      </p:sp>
      <p:sp>
        <p:nvSpPr>
          <p:cNvPr id="321" name="正方形/長方形 320"/>
          <p:cNvSpPr/>
          <p:nvPr/>
        </p:nvSpPr>
        <p:spPr>
          <a:xfrm>
            <a:off x="1348810" y="4770698"/>
            <a:ext cx="1476000" cy="504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重点❺</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関係</a:t>
            </a:r>
            <a:r>
              <a:rPr kumimoji="1" lang="ja-JP" altLang="en-US" sz="800" b="1" dirty="0">
                <a:solidFill>
                  <a:schemeClr val="tx1"/>
                </a:solidFill>
                <a:latin typeface="メイリオ" panose="020B0604030504040204" pitchFamily="50" charset="-128"/>
                <a:ea typeface="メイリオ" panose="020B0604030504040204" pitchFamily="50" charset="-128"/>
              </a:rPr>
              <a:t>機関等との協働に</a:t>
            </a:r>
            <a:r>
              <a:rPr kumimoji="1" lang="ja-JP" altLang="en-US" sz="800" b="1" dirty="0" smtClean="0">
                <a:solidFill>
                  <a:schemeClr val="tx1"/>
                </a:solidFill>
                <a:latin typeface="メイリオ" panose="020B0604030504040204" pitchFamily="50" charset="-128"/>
                <a:ea typeface="メイリオ" panose="020B0604030504040204" pitchFamily="50" charset="-128"/>
              </a:rPr>
              <a:t>よる</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切れ目</a:t>
            </a:r>
            <a:r>
              <a:rPr kumimoji="1" lang="ja-JP" altLang="en-US" sz="800" b="1" dirty="0">
                <a:solidFill>
                  <a:schemeClr val="tx1"/>
                </a:solidFill>
                <a:latin typeface="メイリオ" panose="020B0604030504040204" pitchFamily="50" charset="-128"/>
                <a:ea typeface="メイリオ" panose="020B0604030504040204" pitchFamily="50" charset="-128"/>
              </a:rPr>
              <a:t>のない支援の推進</a:t>
            </a:r>
          </a:p>
        </p:txBody>
      </p:sp>
      <p:sp>
        <p:nvSpPr>
          <p:cNvPr id="322" name="正方形/長方形 321"/>
          <p:cNvSpPr/>
          <p:nvPr/>
        </p:nvSpPr>
        <p:spPr>
          <a:xfrm>
            <a:off x="1348810" y="5379529"/>
            <a:ext cx="1476000" cy="504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重点❻</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自助</a:t>
            </a:r>
            <a:r>
              <a:rPr kumimoji="1" lang="ja-JP" altLang="en-US" sz="800" b="1" dirty="0">
                <a:solidFill>
                  <a:schemeClr val="tx1"/>
                </a:solidFill>
                <a:latin typeface="メイリオ" panose="020B0604030504040204" pitchFamily="50" charset="-128"/>
                <a:ea typeface="メイリオ" panose="020B0604030504040204" pitchFamily="50" charset="-128"/>
              </a:rPr>
              <a:t>グループ・民間団体</a:t>
            </a:r>
            <a:r>
              <a:rPr kumimoji="1" lang="ja-JP" altLang="en-US" sz="800" b="1" dirty="0" smtClean="0">
                <a:solidFill>
                  <a:schemeClr val="tx1"/>
                </a:solidFill>
                <a:latin typeface="メイリオ" panose="020B0604030504040204" pitchFamily="50" charset="-128"/>
                <a:ea typeface="メイリオ" panose="020B0604030504040204" pitchFamily="50" charset="-128"/>
              </a:rPr>
              <a:t>等</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の活動の</a:t>
            </a:r>
            <a:r>
              <a:rPr kumimoji="1" lang="ja-JP" altLang="en-US" sz="800" b="1" dirty="0">
                <a:solidFill>
                  <a:schemeClr val="tx1"/>
                </a:solidFill>
                <a:latin typeface="メイリオ" panose="020B0604030504040204" pitchFamily="50" charset="-128"/>
                <a:ea typeface="メイリオ" panose="020B0604030504040204" pitchFamily="50" charset="-128"/>
              </a:rPr>
              <a:t>充実</a:t>
            </a:r>
          </a:p>
        </p:txBody>
      </p:sp>
      <p:sp>
        <p:nvSpPr>
          <p:cNvPr id="323" name="正方形/長方形 322"/>
          <p:cNvSpPr/>
          <p:nvPr/>
        </p:nvSpPr>
        <p:spPr>
          <a:xfrm>
            <a:off x="1360240" y="6195618"/>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重点❼</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予防</a:t>
            </a:r>
            <a:r>
              <a:rPr kumimoji="1" lang="ja-JP" altLang="en-US" sz="800" b="1" dirty="0">
                <a:solidFill>
                  <a:schemeClr val="tx1"/>
                </a:solidFill>
                <a:latin typeface="メイリオ" panose="020B0604030504040204" pitchFamily="50" charset="-128"/>
                <a:ea typeface="メイリオ" panose="020B0604030504040204" pitchFamily="50" charset="-128"/>
              </a:rPr>
              <a:t>から相談、治療</a:t>
            </a:r>
            <a:r>
              <a:rPr kumimoji="1" lang="ja-JP" altLang="en-US" sz="800" b="1" dirty="0" smtClean="0">
                <a:solidFill>
                  <a:schemeClr val="tx1"/>
                </a:solidFill>
                <a:latin typeface="メイリオ" panose="020B0604030504040204" pitchFamily="50" charset="-128"/>
                <a:ea typeface="メイリオ" panose="020B0604030504040204" pitchFamily="50" charset="-128"/>
              </a:rPr>
              <a:t>及び</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回復支援体制</a:t>
            </a:r>
            <a:r>
              <a:rPr kumimoji="1" lang="ja-JP" altLang="en-US" sz="800" b="1" dirty="0">
                <a:solidFill>
                  <a:schemeClr val="tx1"/>
                </a:solidFill>
                <a:latin typeface="メイリオ" panose="020B0604030504040204" pitchFamily="50" charset="-128"/>
                <a:ea typeface="メイリオ" panose="020B0604030504040204" pitchFamily="50" charset="-128"/>
              </a:rPr>
              <a:t>の推進</a:t>
            </a:r>
          </a:p>
        </p:txBody>
      </p:sp>
      <p:sp>
        <p:nvSpPr>
          <p:cNvPr id="324" name="正方形/長方形 323"/>
          <p:cNvSpPr/>
          <p:nvPr/>
        </p:nvSpPr>
        <p:spPr>
          <a:xfrm>
            <a:off x="1360240" y="7066570"/>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重点❽</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ギャンブル</a:t>
            </a:r>
            <a:r>
              <a:rPr kumimoji="1" lang="ja-JP" altLang="en-US" sz="800" b="1" dirty="0">
                <a:solidFill>
                  <a:schemeClr val="tx1"/>
                </a:solidFill>
                <a:latin typeface="メイリオ" panose="020B0604030504040204" pitchFamily="50" charset="-128"/>
                <a:ea typeface="メイリオ" panose="020B0604030504040204" pitchFamily="50" charset="-128"/>
              </a:rPr>
              <a:t>等依存症</a:t>
            </a:r>
            <a:r>
              <a:rPr kumimoji="1" lang="ja-JP" altLang="en-US" sz="800" b="1" dirty="0" smtClean="0">
                <a:solidFill>
                  <a:schemeClr val="tx1"/>
                </a:solidFill>
                <a:latin typeface="メイリオ" panose="020B0604030504040204" pitchFamily="50" charset="-128"/>
                <a:ea typeface="メイリオ" panose="020B0604030504040204" pitchFamily="50" charset="-128"/>
              </a:rPr>
              <a:t>に</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関する調査・分析の</a:t>
            </a:r>
            <a:r>
              <a:rPr kumimoji="1" lang="ja-JP" altLang="en-US" sz="800" b="1" dirty="0">
                <a:solidFill>
                  <a:schemeClr val="tx1"/>
                </a:solidFill>
                <a:latin typeface="メイリオ" panose="020B0604030504040204" pitchFamily="50" charset="-128"/>
                <a:ea typeface="メイリオ" panose="020B0604030504040204" pitchFamily="50" charset="-128"/>
              </a:rPr>
              <a:t>推進</a:t>
            </a:r>
          </a:p>
        </p:txBody>
      </p:sp>
      <p:sp>
        <p:nvSpPr>
          <p:cNvPr id="325" name="正方形/長方形 324"/>
          <p:cNvSpPr/>
          <p:nvPr/>
        </p:nvSpPr>
        <p:spPr>
          <a:xfrm>
            <a:off x="1360240" y="7897899"/>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重点❾</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a:r>
              <a:rPr kumimoji="1" lang="ja-JP" altLang="en-US" sz="800" b="1" dirty="0" smtClean="0">
                <a:solidFill>
                  <a:schemeClr val="tx1"/>
                </a:solidFill>
                <a:latin typeface="メイリオ" panose="020B0604030504040204" pitchFamily="50" charset="-128"/>
                <a:ea typeface="メイリオ" panose="020B0604030504040204" pitchFamily="50" charset="-128"/>
              </a:rPr>
              <a:t>相談支援等を担う</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人材</a:t>
            </a:r>
            <a:r>
              <a:rPr kumimoji="1" lang="ja-JP" altLang="en-US" sz="800" b="1" dirty="0">
                <a:solidFill>
                  <a:schemeClr val="tx1"/>
                </a:solidFill>
                <a:latin typeface="メイリオ" panose="020B0604030504040204" pitchFamily="50" charset="-128"/>
                <a:ea typeface="メイリオ" panose="020B0604030504040204" pitchFamily="50" charset="-128"/>
              </a:rPr>
              <a:t>の養成</a:t>
            </a:r>
          </a:p>
        </p:txBody>
      </p:sp>
      <p:sp>
        <p:nvSpPr>
          <p:cNvPr id="326" name="正方形/長方形 325"/>
          <p:cNvSpPr/>
          <p:nvPr/>
        </p:nvSpPr>
        <p:spPr>
          <a:xfrm>
            <a:off x="1360240" y="4000329"/>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rPr>
              <a:t>重点❹</a:t>
            </a:r>
            <a:r>
              <a:rPr kumimoji="1" lang="en-US" altLang="ja-JP" sz="800" b="1" dirty="0" smtClean="0">
                <a:solidFill>
                  <a:schemeClr val="tx1"/>
                </a:solidFill>
                <a:latin typeface="メイリオ" panose="020B0604030504040204" pitchFamily="50" charset="-128"/>
                <a:ea typeface="メイリオ" panose="020B0604030504040204" pitchFamily="50" charset="-128"/>
              </a:rPr>
              <a:t>】</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85725" lvl="1"/>
            <a:r>
              <a:rPr kumimoji="1" lang="ja-JP" altLang="en-US" sz="800" b="1" dirty="0">
                <a:solidFill>
                  <a:schemeClr val="tx1"/>
                </a:solidFill>
                <a:latin typeface="メイリオ" panose="020B0604030504040204" pitchFamily="50" charset="-128"/>
                <a:ea typeface="メイリオ" panose="020B0604030504040204" pitchFamily="50" charset="-128"/>
              </a:rPr>
              <a:t>治療可能な医療機関の</a:t>
            </a:r>
            <a:r>
              <a:rPr kumimoji="1" lang="ja-JP" altLang="en-US" sz="800" b="1" dirty="0" smtClean="0">
                <a:solidFill>
                  <a:schemeClr val="tx1"/>
                </a:solidFill>
                <a:latin typeface="メイリオ" panose="020B0604030504040204" pitchFamily="50" charset="-128"/>
                <a:ea typeface="メイリオ" panose="020B0604030504040204" pitchFamily="50" charset="-128"/>
              </a:rPr>
              <a:t>拡充</a:t>
            </a:r>
            <a:r>
              <a:rPr kumimoji="1" lang="en-US" altLang="ja-JP" sz="800" b="1" dirty="0" smtClean="0">
                <a:solidFill>
                  <a:schemeClr val="tx1"/>
                </a:solidFill>
                <a:latin typeface="メイリオ" panose="020B0604030504040204" pitchFamily="50" charset="-128"/>
                <a:ea typeface="メイリオ" panose="020B0604030504040204" pitchFamily="50" charset="-128"/>
              </a:rPr>
              <a:t/>
            </a:r>
            <a:br>
              <a:rPr kumimoji="1" lang="en-US" altLang="ja-JP" sz="800" b="1" dirty="0" smtClean="0">
                <a:solidFill>
                  <a:schemeClr val="tx1"/>
                </a:solidFill>
                <a:latin typeface="メイリオ" panose="020B0604030504040204" pitchFamily="50" charset="-128"/>
                <a:ea typeface="メイリオ" panose="020B0604030504040204" pitchFamily="50" charset="-128"/>
              </a:rPr>
            </a:br>
            <a:r>
              <a:rPr kumimoji="1" lang="ja-JP" altLang="en-US" sz="800" b="1" dirty="0" smtClean="0">
                <a:solidFill>
                  <a:schemeClr val="tx1"/>
                </a:solidFill>
                <a:latin typeface="メイリオ" panose="020B0604030504040204" pitchFamily="50" charset="-128"/>
                <a:ea typeface="メイリオ" panose="020B0604030504040204" pitchFamily="50" charset="-128"/>
              </a:rPr>
              <a:t>と治療</a:t>
            </a:r>
            <a:r>
              <a:rPr kumimoji="1" lang="ja-JP" altLang="en-US" sz="800" b="1" dirty="0">
                <a:solidFill>
                  <a:schemeClr val="tx1"/>
                </a:solidFill>
                <a:latin typeface="メイリオ" panose="020B0604030504040204" pitchFamily="50" charset="-128"/>
                <a:ea typeface="メイリオ" panose="020B0604030504040204" pitchFamily="50" charset="-128"/>
              </a:rPr>
              <a:t>体制の構築</a:t>
            </a:r>
          </a:p>
        </p:txBody>
      </p:sp>
      <p:grpSp>
        <p:nvGrpSpPr>
          <p:cNvPr id="110" name="グループ化 109"/>
          <p:cNvGrpSpPr/>
          <p:nvPr/>
        </p:nvGrpSpPr>
        <p:grpSpPr>
          <a:xfrm>
            <a:off x="727325" y="1761944"/>
            <a:ext cx="468000" cy="1133505"/>
            <a:chOff x="712168" y="1632248"/>
            <a:chExt cx="576064" cy="1224136"/>
          </a:xfrm>
        </p:grpSpPr>
        <p:sp>
          <p:nvSpPr>
            <p:cNvPr id="313" name="正方形/長方形 312"/>
            <p:cNvSpPr/>
            <p:nvPr/>
          </p:nvSpPr>
          <p:spPr>
            <a:xfrm>
              <a:off x="712168" y="1632248"/>
              <a:ext cx="576064" cy="1224136"/>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27" name="正方形/長方形 326"/>
            <p:cNvSpPr/>
            <p:nvPr/>
          </p:nvSpPr>
          <p:spPr>
            <a:xfrm>
              <a:off x="1072208" y="1704256"/>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5" name="グループ化 334"/>
          <p:cNvGrpSpPr/>
          <p:nvPr/>
        </p:nvGrpSpPr>
        <p:grpSpPr>
          <a:xfrm>
            <a:off x="727325" y="2929377"/>
            <a:ext cx="468000" cy="901814"/>
            <a:chOff x="712168" y="2866605"/>
            <a:chExt cx="576064" cy="966986"/>
          </a:xfrm>
        </p:grpSpPr>
        <p:sp>
          <p:nvSpPr>
            <p:cNvPr id="314" name="正方形/長方形 313"/>
            <p:cNvSpPr/>
            <p:nvPr/>
          </p:nvSpPr>
          <p:spPr>
            <a:xfrm>
              <a:off x="712168" y="2866605"/>
              <a:ext cx="576064" cy="966986"/>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　相談</a:t>
              </a:r>
              <a:r>
                <a:rPr kumimoji="1" lang="ja-JP" altLang="en-US" sz="900" b="1" dirty="0">
                  <a:solidFill>
                    <a:schemeClr val="bg1"/>
                  </a:solidFill>
                  <a:latin typeface="メイリオ" panose="020B0604030504040204" pitchFamily="50" charset="-128"/>
                  <a:ea typeface="メイリオ" panose="020B0604030504040204" pitchFamily="50" charset="-128"/>
                </a:rPr>
                <a:t>支援</a:t>
              </a:r>
              <a:r>
                <a:rPr kumimoji="1" lang="ja-JP" altLang="en-US" sz="900" b="1" dirty="0" smtClean="0">
                  <a:solidFill>
                    <a:schemeClr val="bg1"/>
                  </a:solidFill>
                  <a:latin typeface="メイリオ" panose="020B0604030504040204" pitchFamily="50" charset="-128"/>
                  <a:ea typeface="メイリオ" panose="020B0604030504040204" pitchFamily="50" charset="-128"/>
                </a:rPr>
                <a:t>体制</a:t>
              </a:r>
              <a:r>
                <a:rPr kumimoji="1" lang="en-US" altLang="ja-JP" sz="900" b="1" dirty="0" smtClean="0">
                  <a:solidFill>
                    <a:schemeClr val="bg1"/>
                  </a:solidFill>
                  <a:latin typeface="メイリオ" panose="020B0604030504040204" pitchFamily="50" charset="-128"/>
                  <a:ea typeface="メイリオ" panose="020B0604030504040204" pitchFamily="50" charset="-128"/>
                </a:rPr>
                <a:t/>
              </a:r>
              <a:br>
                <a:rPr kumimoji="1" lang="en-US" altLang="ja-JP" sz="900" b="1" dirty="0" smtClean="0">
                  <a:solidFill>
                    <a:schemeClr val="bg1"/>
                  </a:solidFill>
                  <a:latin typeface="メイリオ" panose="020B0604030504040204" pitchFamily="50" charset="-128"/>
                  <a:ea typeface="メイリオ" panose="020B0604030504040204" pitchFamily="50" charset="-128"/>
                </a:rPr>
              </a:br>
              <a:r>
                <a:rPr kumimoji="1" lang="ja-JP" altLang="en-US" sz="900" b="1" dirty="0" smtClean="0">
                  <a:solidFill>
                    <a:schemeClr val="bg1"/>
                  </a:solidFill>
                  <a:latin typeface="メイリオ" panose="020B0604030504040204" pitchFamily="50" charset="-128"/>
                  <a:ea typeface="メイリオ" panose="020B0604030504040204" pitchFamily="50" charset="-128"/>
                </a:rPr>
                <a:t>の強化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28" name="正方形/長方形 327"/>
            <p:cNvSpPr/>
            <p:nvPr/>
          </p:nvSpPr>
          <p:spPr>
            <a:xfrm>
              <a:off x="1072208" y="2897487"/>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6" name="グループ化 335"/>
          <p:cNvGrpSpPr/>
          <p:nvPr/>
        </p:nvGrpSpPr>
        <p:grpSpPr>
          <a:xfrm>
            <a:off x="727325" y="3870834"/>
            <a:ext cx="468000" cy="836672"/>
            <a:chOff x="712168" y="3967923"/>
            <a:chExt cx="576064" cy="936104"/>
          </a:xfrm>
        </p:grpSpPr>
        <p:sp>
          <p:nvSpPr>
            <p:cNvPr id="315" name="正方形/長方形 314"/>
            <p:cNvSpPr/>
            <p:nvPr/>
          </p:nvSpPr>
          <p:spPr>
            <a:xfrm>
              <a:off x="712168" y="3967923"/>
              <a:ext cx="576064" cy="9361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29" name="正方形/長方形 328"/>
            <p:cNvSpPr/>
            <p:nvPr/>
          </p:nvSpPr>
          <p:spPr>
            <a:xfrm>
              <a:off x="1072208" y="4008512"/>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8" name="グループ化 337"/>
          <p:cNvGrpSpPr/>
          <p:nvPr/>
        </p:nvGrpSpPr>
        <p:grpSpPr>
          <a:xfrm>
            <a:off x="727325" y="5954354"/>
            <a:ext cx="468000" cy="960150"/>
            <a:chOff x="712168" y="6395906"/>
            <a:chExt cx="576064" cy="1036863"/>
          </a:xfrm>
        </p:grpSpPr>
        <p:sp>
          <p:nvSpPr>
            <p:cNvPr id="265" name="正方形/長方形 264"/>
            <p:cNvSpPr/>
            <p:nvPr/>
          </p:nvSpPr>
          <p:spPr>
            <a:xfrm>
              <a:off x="712168" y="6395906"/>
              <a:ext cx="576064" cy="1036863"/>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　大阪</a:t>
              </a:r>
              <a:r>
                <a:rPr kumimoji="1" lang="ja-JP" altLang="en-US" sz="900" b="1" dirty="0">
                  <a:solidFill>
                    <a:schemeClr val="bg1"/>
                  </a:solidFill>
                  <a:latin typeface="メイリオ" panose="020B0604030504040204" pitchFamily="50" charset="-128"/>
                  <a:ea typeface="メイリオ" panose="020B0604030504040204" pitchFamily="50" charset="-128"/>
                </a:rPr>
                <a:t>独自</a:t>
              </a:r>
              <a:r>
                <a:rPr kumimoji="1" lang="ja-JP" altLang="en-US" sz="900" b="1" dirty="0" smtClean="0">
                  <a:solidFill>
                    <a:schemeClr val="bg1"/>
                  </a:solidFill>
                  <a:latin typeface="メイリオ" panose="020B0604030504040204" pitchFamily="50" charset="-128"/>
                  <a:ea typeface="メイリオ" panose="020B0604030504040204" pitchFamily="50" charset="-128"/>
                </a:rPr>
                <a:t>の支援体制の推進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30" name="正方形/長方形 329"/>
            <p:cNvSpPr/>
            <p:nvPr/>
          </p:nvSpPr>
          <p:spPr>
            <a:xfrm>
              <a:off x="1072208" y="6456784"/>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Ⅴ</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9" name="グループ化 338"/>
          <p:cNvGrpSpPr/>
          <p:nvPr/>
        </p:nvGrpSpPr>
        <p:grpSpPr>
          <a:xfrm>
            <a:off x="727325" y="6954147"/>
            <a:ext cx="468000" cy="763568"/>
            <a:chOff x="712168" y="7663095"/>
            <a:chExt cx="576064" cy="867618"/>
          </a:xfrm>
        </p:grpSpPr>
        <p:sp>
          <p:nvSpPr>
            <p:cNvPr id="284" name="正方形/長方形 283"/>
            <p:cNvSpPr/>
            <p:nvPr/>
          </p:nvSpPr>
          <p:spPr>
            <a:xfrm>
              <a:off x="712168" y="7663095"/>
              <a:ext cx="576064" cy="86761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　調査・分析の推進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31" name="正方形/長方形 330"/>
            <p:cNvSpPr/>
            <p:nvPr/>
          </p:nvSpPr>
          <p:spPr>
            <a:xfrm>
              <a:off x="1072208" y="7680920"/>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Ⅵ</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7" name="グループ化 336"/>
          <p:cNvGrpSpPr/>
          <p:nvPr/>
        </p:nvGrpSpPr>
        <p:grpSpPr>
          <a:xfrm>
            <a:off x="725420" y="4741434"/>
            <a:ext cx="468000" cy="1169467"/>
            <a:chOff x="712168" y="4902642"/>
            <a:chExt cx="554719" cy="1152128"/>
          </a:xfrm>
        </p:grpSpPr>
        <p:sp>
          <p:nvSpPr>
            <p:cNvPr id="264" name="正方形/長方形 263"/>
            <p:cNvSpPr/>
            <p:nvPr/>
          </p:nvSpPr>
          <p:spPr>
            <a:xfrm>
              <a:off x="712168" y="4902642"/>
              <a:ext cx="554719" cy="115212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a:t>
              </a:r>
              <a:r>
                <a:rPr kumimoji="1" lang="ja-JP" altLang="en-US" sz="900" b="1" dirty="0" smtClean="0">
                  <a:solidFill>
                    <a:schemeClr val="bg1"/>
                  </a:solidFill>
                  <a:latin typeface="メイリオ" panose="020B0604030504040204" pitchFamily="50" charset="-128"/>
                  <a:ea typeface="メイリオ" panose="020B0604030504040204" pitchFamily="50" charset="-128"/>
                </a:rPr>
                <a:t>ない回復</a:t>
              </a:r>
              <a:endParaRPr kumimoji="1"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支援体制の強化</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32" name="正方形/長方形 331"/>
            <p:cNvSpPr/>
            <p:nvPr/>
          </p:nvSpPr>
          <p:spPr>
            <a:xfrm>
              <a:off x="1072248" y="4974650"/>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40" name="グループ化 339"/>
          <p:cNvGrpSpPr/>
          <p:nvPr/>
        </p:nvGrpSpPr>
        <p:grpSpPr>
          <a:xfrm>
            <a:off x="727325" y="7742117"/>
            <a:ext cx="468000" cy="746009"/>
            <a:chOff x="712168" y="8761040"/>
            <a:chExt cx="576064" cy="840160"/>
          </a:xfrm>
        </p:grpSpPr>
        <p:sp>
          <p:nvSpPr>
            <p:cNvPr id="285" name="正方形/長方形 284"/>
            <p:cNvSpPr/>
            <p:nvPr/>
          </p:nvSpPr>
          <p:spPr>
            <a:xfrm>
              <a:off x="712168" y="8761040"/>
              <a:ext cx="576064" cy="84016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144000" tIns="7200" rIns="7200" bIns="14400" rtlCol="0" anchor="b"/>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rPr>
                <a:t>　人材</a:t>
              </a:r>
              <a:r>
                <a:rPr kumimoji="1" lang="ja-JP" altLang="en-US" sz="900" b="1" dirty="0">
                  <a:solidFill>
                    <a:schemeClr val="bg1"/>
                  </a:solidFill>
                  <a:latin typeface="メイリオ" panose="020B0604030504040204" pitchFamily="50" charset="-128"/>
                  <a:ea typeface="メイリオ" panose="020B0604030504040204" pitchFamily="50" charset="-128"/>
                </a:rPr>
                <a:t>の養成</a:t>
              </a:r>
            </a:p>
          </p:txBody>
        </p:sp>
        <p:sp>
          <p:nvSpPr>
            <p:cNvPr id="333" name="正方形/長方形 332"/>
            <p:cNvSpPr/>
            <p:nvPr/>
          </p:nvSpPr>
          <p:spPr>
            <a:xfrm>
              <a:off x="1072208" y="8833048"/>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smtClean="0">
                  <a:solidFill>
                    <a:schemeClr val="bg1"/>
                  </a:solidFill>
                  <a:latin typeface="メイリオ" panose="020B0604030504040204" pitchFamily="50" charset="-128"/>
                  <a:ea typeface="メイリオ" panose="020B0604030504040204" pitchFamily="50" charset="-128"/>
                </a:rPr>
                <a:t>Ⅶ</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sp>
        <p:nvSpPr>
          <p:cNvPr id="261" name="正方形/長方形 260"/>
          <p:cNvSpPr/>
          <p:nvPr/>
        </p:nvSpPr>
        <p:spPr>
          <a:xfrm>
            <a:off x="72008" y="1758174"/>
            <a:ext cx="540000" cy="6720800"/>
          </a:xfrm>
          <a:prstGeom prst="rect">
            <a:avLst/>
          </a:prstGeom>
          <a:solidFill>
            <a:srgbClr val="002060"/>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lang="ja-JP" altLang="en-US" sz="900" b="1" dirty="0" smtClean="0">
                <a:solidFill>
                  <a:schemeClr val="bg1"/>
                </a:solidFill>
                <a:latin typeface="メイリオ" panose="020B0604030504040204" pitchFamily="50" charset="-128"/>
                <a:ea typeface="メイリオ" panose="020B0604030504040204" pitchFamily="50" charset="-128"/>
              </a:rPr>
              <a:t>アルコール、薬物等に対する依存に関する施策等と有機的な連携を図りつつ、防止及び回復に必要な対策を</a:t>
            </a:r>
            <a:r>
              <a:rPr lang="ja-JP" altLang="en-US" sz="900" b="1" dirty="0" err="1" smtClean="0">
                <a:solidFill>
                  <a:schemeClr val="bg1"/>
                </a:solidFill>
                <a:latin typeface="メイリオ" panose="020B0604030504040204" pitchFamily="50" charset="-128"/>
                <a:ea typeface="メイリオ" panose="020B0604030504040204" pitchFamily="50" charset="-128"/>
              </a:rPr>
              <a:t>講すると</a:t>
            </a:r>
            <a:r>
              <a:rPr lang="ja-JP" altLang="en-US" sz="900" b="1" dirty="0" smtClean="0">
                <a:solidFill>
                  <a:schemeClr val="bg1"/>
                </a:solidFill>
                <a:latin typeface="メイリオ" panose="020B0604030504040204" pitchFamily="50" charset="-128"/>
                <a:ea typeface="メイリオ" panose="020B0604030504040204" pitchFamily="50" charset="-128"/>
              </a:rPr>
              <a:t>ともに、</a:t>
            </a:r>
            <a:endParaRPr lang="en-US" altLang="ja-JP" sz="9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900" b="1" dirty="0" smtClean="0">
                <a:solidFill>
                  <a:schemeClr val="bg1"/>
                </a:solidFill>
                <a:latin typeface="メイリオ" panose="020B0604030504040204" pitchFamily="50" charset="-128"/>
                <a:ea typeface="メイリオ" panose="020B0604030504040204" pitchFamily="50" charset="-128"/>
              </a:rPr>
              <a:t>ギャンブル</a:t>
            </a:r>
            <a:r>
              <a:rPr lang="ja-JP" altLang="en-US" sz="900" b="1" dirty="0">
                <a:solidFill>
                  <a:schemeClr val="bg1"/>
                </a:solidFill>
                <a:latin typeface="メイリオ" panose="020B0604030504040204" pitchFamily="50" charset="-128"/>
                <a:ea typeface="メイリオ" panose="020B0604030504040204" pitchFamily="50" charset="-128"/>
              </a:rPr>
              <a:t>等依存症の本人</a:t>
            </a:r>
            <a:r>
              <a:rPr lang="ja-JP" altLang="en-US" sz="900" b="1" dirty="0" smtClean="0">
                <a:solidFill>
                  <a:schemeClr val="bg1"/>
                </a:solidFill>
                <a:latin typeface="メイリオ" panose="020B0604030504040204" pitchFamily="50" charset="-128"/>
                <a:ea typeface="メイリオ" panose="020B0604030504040204" pitchFamily="50" charset="-128"/>
              </a:rPr>
              <a:t>及び</a:t>
            </a:r>
            <a:r>
              <a:rPr lang="ja-JP" altLang="en-US" sz="900" b="1" dirty="0">
                <a:solidFill>
                  <a:schemeClr val="bg1"/>
                </a:solidFill>
                <a:latin typeface="メイリオ" panose="020B0604030504040204" pitchFamily="50" charset="-128"/>
                <a:ea typeface="メイリオ" panose="020B0604030504040204" pitchFamily="50" charset="-128"/>
              </a:rPr>
              <a:t>その</a:t>
            </a:r>
            <a:r>
              <a:rPr lang="ja-JP" altLang="en-US" sz="900" b="1" dirty="0" smtClean="0">
                <a:solidFill>
                  <a:schemeClr val="bg1"/>
                </a:solidFill>
                <a:latin typeface="メイリオ" panose="020B0604030504040204" pitchFamily="50" charset="-128"/>
                <a:ea typeface="メイリオ" panose="020B0604030504040204" pitchFamily="50" charset="-128"/>
              </a:rPr>
              <a:t>家族</a:t>
            </a:r>
            <a:r>
              <a:rPr lang="ja-JP" altLang="en-US" sz="900" b="1" dirty="0">
                <a:solidFill>
                  <a:schemeClr val="bg1"/>
                </a:solidFill>
                <a:latin typeface="メイリオ" panose="020B0604030504040204" pitchFamily="50" charset="-128"/>
                <a:ea typeface="メイリオ" panose="020B0604030504040204" pitchFamily="50" charset="-128"/>
              </a:rPr>
              <a:t>等が日常生活及び社会生活を円滑に営むことができるように支援</a:t>
            </a:r>
            <a:r>
              <a:rPr lang="ja-JP" altLang="en-US" sz="900" b="1" dirty="0" smtClean="0">
                <a:solidFill>
                  <a:schemeClr val="bg1"/>
                </a:solidFill>
                <a:latin typeface="メイリオ" panose="020B0604030504040204" pitchFamily="50" charset="-128"/>
                <a:ea typeface="メイリオ" panose="020B0604030504040204" pitchFamily="50" charset="-128"/>
              </a:rPr>
              <a:t>する</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nvGrpSpPr>
          <p:cNvPr id="429" name="グループ化 428"/>
          <p:cNvGrpSpPr/>
          <p:nvPr/>
        </p:nvGrpSpPr>
        <p:grpSpPr>
          <a:xfrm>
            <a:off x="2944416" y="1801230"/>
            <a:ext cx="4855623" cy="491436"/>
            <a:chOff x="7480920" y="1698485"/>
            <a:chExt cx="4855623" cy="576000"/>
          </a:xfrm>
        </p:grpSpPr>
        <p:sp>
          <p:nvSpPr>
            <p:cNvPr id="486" name="正方形/長方形 485"/>
            <p:cNvSpPr/>
            <p:nvPr/>
          </p:nvSpPr>
          <p:spPr>
            <a:xfrm>
              <a:off x="7480920" y="1698485"/>
              <a:ext cx="4392000" cy="576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91" name="正方形/長方形 490"/>
            <p:cNvSpPr/>
            <p:nvPr/>
          </p:nvSpPr>
          <p:spPr>
            <a:xfrm>
              <a:off x="7554184" y="1781396"/>
              <a:ext cx="47823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児童</a:t>
              </a:r>
              <a:r>
                <a:rPr lang="ja-JP" altLang="en-US" sz="900" b="1" u="sng" dirty="0">
                  <a:solidFill>
                    <a:schemeClr val="tx1"/>
                  </a:solidFill>
                  <a:latin typeface="メイリオ" panose="020B0604030504040204" pitchFamily="50" charset="-128"/>
                  <a:ea typeface="メイリオ" panose="020B0604030504040204" pitchFamily="50" charset="-128"/>
                </a:rPr>
                <a:t>・生徒への普及</a:t>
              </a:r>
              <a:r>
                <a:rPr lang="ja-JP" altLang="en-US" sz="900" b="1" u="sng" dirty="0" smtClean="0">
                  <a:solidFill>
                    <a:schemeClr val="tx1"/>
                  </a:solidFill>
                  <a:latin typeface="メイリオ" panose="020B0604030504040204" pitchFamily="50" charset="-128"/>
                  <a:ea typeface="メイリオ" panose="020B0604030504040204" pitchFamily="50" charset="-128"/>
                </a:rPr>
                <a:t>啓発</a:t>
              </a:r>
              <a:r>
                <a:rPr lang="ja-JP" altLang="en-US" sz="900" dirty="0" smtClean="0">
                  <a:solidFill>
                    <a:schemeClr val="tx1"/>
                  </a:solidFill>
                  <a:latin typeface="メイリオ" panose="020B0604030504040204" pitchFamily="50" charset="-128"/>
                  <a:ea typeface="メイリオ" panose="020B0604030504040204" pitchFamily="50" charset="-128"/>
                </a:rPr>
                <a:t>　           </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大学</a:t>
              </a:r>
              <a:r>
                <a:rPr lang="ja-JP" altLang="en-US" sz="900" dirty="0">
                  <a:solidFill>
                    <a:schemeClr val="tx1"/>
                  </a:solidFill>
                  <a:latin typeface="メイリオ" panose="020B0604030504040204" pitchFamily="50" charset="-128"/>
                  <a:ea typeface="メイリオ" panose="020B0604030504040204" pitchFamily="50" charset="-128"/>
                </a:rPr>
                <a:t>・専修学校等への普及</a:t>
              </a:r>
              <a:r>
                <a:rPr lang="ja-JP" altLang="en-US" sz="900" dirty="0" smtClean="0">
                  <a:solidFill>
                    <a:schemeClr val="tx1"/>
                  </a:solidFill>
                  <a:latin typeface="メイリオ" panose="020B0604030504040204" pitchFamily="50" charset="-128"/>
                  <a:ea typeface="メイリオ" panose="020B0604030504040204" pitchFamily="50" charset="-128"/>
                </a:rPr>
                <a:t>啓発</a:t>
              </a:r>
              <a:endParaRPr lang="ja-JP" altLang="en-US" sz="900" dirty="0">
                <a:solidFill>
                  <a:schemeClr val="tx1"/>
                </a:solidFill>
                <a:latin typeface="メイリオ" panose="020B0604030504040204" pitchFamily="50" charset="-128"/>
                <a:ea typeface="メイリオ" panose="020B0604030504040204" pitchFamily="50" charset="-128"/>
              </a:endParaRPr>
            </a:p>
            <a:p>
              <a:pPr marL="85725" indent="-85725">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若年層</a:t>
              </a:r>
              <a:r>
                <a:rPr lang="ja-JP" altLang="en-US" sz="900" dirty="0">
                  <a:solidFill>
                    <a:schemeClr val="tx1"/>
                  </a:solidFill>
                  <a:latin typeface="メイリオ" panose="020B0604030504040204" pitchFamily="50" charset="-128"/>
                  <a:ea typeface="メイリオ" panose="020B0604030504040204" pitchFamily="50" charset="-128"/>
                </a:rPr>
                <a:t>にかかわる機会がある人たちへの普及啓発</a:t>
              </a:r>
            </a:p>
          </p:txBody>
        </p:sp>
      </p:grpSp>
      <p:grpSp>
        <p:nvGrpSpPr>
          <p:cNvPr id="430" name="グループ化 429"/>
          <p:cNvGrpSpPr/>
          <p:nvPr/>
        </p:nvGrpSpPr>
        <p:grpSpPr>
          <a:xfrm>
            <a:off x="2944416" y="2379190"/>
            <a:ext cx="4752528" cy="497360"/>
            <a:chOff x="7480920" y="1719467"/>
            <a:chExt cx="4752528" cy="497360"/>
          </a:xfrm>
        </p:grpSpPr>
        <p:sp>
          <p:nvSpPr>
            <p:cNvPr id="480" name="正方形/長方形 479"/>
            <p:cNvSpPr/>
            <p:nvPr/>
          </p:nvSpPr>
          <p:spPr>
            <a:xfrm>
              <a:off x="7480920" y="1719467"/>
              <a:ext cx="4392000" cy="49736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5" name="正方形/長方形 484"/>
            <p:cNvSpPr/>
            <p:nvPr/>
          </p:nvSpPr>
          <p:spPr>
            <a:xfrm>
              <a:off x="7552928" y="1806141"/>
              <a:ext cx="46805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府民への普及啓発</a:t>
              </a:r>
              <a:endParaRPr lang="ja-JP" altLang="en-US" sz="900" b="1" u="sng"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多様</a:t>
              </a:r>
              <a:r>
                <a:rPr lang="ja-JP" altLang="en-US" sz="900" b="1" u="sng" dirty="0">
                  <a:solidFill>
                    <a:schemeClr val="tx1"/>
                  </a:solidFill>
                  <a:latin typeface="メイリオ" panose="020B0604030504040204" pitchFamily="50" charset="-128"/>
                  <a:ea typeface="メイリオ" panose="020B0604030504040204" pitchFamily="50" charset="-128"/>
                </a:rPr>
                <a:t>な関係機関と連携</a:t>
              </a:r>
              <a:r>
                <a:rPr lang="ja-JP" altLang="en-US" sz="900" b="1" u="sng" dirty="0" smtClean="0">
                  <a:solidFill>
                    <a:schemeClr val="tx1"/>
                  </a:solidFill>
                  <a:latin typeface="メイリオ" panose="020B0604030504040204" pitchFamily="50" charset="-128"/>
                  <a:ea typeface="メイリオ" panose="020B0604030504040204" pitchFamily="50" charset="-128"/>
                </a:rPr>
                <a:t>した啓発月間</a:t>
              </a:r>
              <a:r>
                <a:rPr lang="ja-JP" altLang="en-US" sz="900" b="1" u="sng" dirty="0">
                  <a:solidFill>
                    <a:schemeClr val="tx1"/>
                  </a:solidFill>
                  <a:latin typeface="メイリオ" panose="020B0604030504040204" pitchFamily="50" charset="-128"/>
                  <a:ea typeface="メイリオ" panose="020B0604030504040204" pitchFamily="50" charset="-128"/>
                </a:rPr>
                <a:t>における普及</a:t>
              </a:r>
              <a:r>
                <a:rPr lang="ja-JP" altLang="en-US" sz="900" b="1" u="sng" dirty="0" smtClean="0">
                  <a:solidFill>
                    <a:schemeClr val="tx1"/>
                  </a:solidFill>
                  <a:latin typeface="メイリオ" panose="020B0604030504040204" pitchFamily="50" charset="-128"/>
                  <a:ea typeface="メイリオ" panose="020B0604030504040204" pitchFamily="50" charset="-128"/>
                </a:rPr>
                <a:t>啓発</a:t>
              </a:r>
              <a:endParaRPr lang="ja-JP" altLang="en-US" sz="900" b="1" u="sng" dirty="0">
                <a:solidFill>
                  <a:schemeClr val="tx1"/>
                </a:solidFill>
                <a:latin typeface="メイリオ" panose="020B0604030504040204" pitchFamily="50" charset="-128"/>
                <a:ea typeface="メイリオ" panose="020B0604030504040204" pitchFamily="50" charset="-128"/>
              </a:endParaRPr>
            </a:p>
          </p:txBody>
        </p:sp>
      </p:grpSp>
      <p:grpSp>
        <p:nvGrpSpPr>
          <p:cNvPr id="431" name="グループ化 430"/>
          <p:cNvGrpSpPr/>
          <p:nvPr/>
        </p:nvGrpSpPr>
        <p:grpSpPr>
          <a:xfrm>
            <a:off x="2944416" y="3144416"/>
            <a:ext cx="4784808" cy="553187"/>
            <a:chOff x="7480920" y="1701311"/>
            <a:chExt cx="4784808" cy="553187"/>
          </a:xfrm>
        </p:grpSpPr>
        <p:sp>
          <p:nvSpPr>
            <p:cNvPr id="474" name="正方形/長方形 473"/>
            <p:cNvSpPr/>
            <p:nvPr/>
          </p:nvSpPr>
          <p:spPr>
            <a:xfrm>
              <a:off x="7480920" y="1711413"/>
              <a:ext cx="4392000" cy="543085"/>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79" name="正方形/長方形 478"/>
            <p:cNvSpPr/>
            <p:nvPr/>
          </p:nvSpPr>
          <p:spPr>
            <a:xfrm>
              <a:off x="7552928" y="1701311"/>
              <a:ext cx="4712800" cy="552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相談</a:t>
              </a:r>
              <a:r>
                <a:rPr lang="ja-JP" altLang="en-US" sz="900" b="1" u="sng" dirty="0">
                  <a:solidFill>
                    <a:schemeClr val="tx1"/>
                  </a:solidFill>
                  <a:latin typeface="メイリオ" panose="020B0604030504040204" pitchFamily="50" charset="-128"/>
                  <a:ea typeface="メイリオ" panose="020B0604030504040204" pitchFamily="50" charset="-128"/>
                </a:rPr>
                <a:t>窓口の</a:t>
              </a:r>
              <a:r>
                <a:rPr lang="ja-JP" altLang="en-US" sz="900" b="1" u="sng" dirty="0" smtClean="0">
                  <a:solidFill>
                    <a:schemeClr val="tx1"/>
                  </a:solidFill>
                  <a:latin typeface="メイリオ" panose="020B0604030504040204" pitchFamily="50" charset="-128"/>
                  <a:ea typeface="メイリオ" panose="020B0604030504040204" pitchFamily="50" charset="-128"/>
                </a:rPr>
                <a:t>整備</a:t>
              </a:r>
              <a:r>
                <a:rPr lang="ja-JP" altLang="en-US" sz="900" b="1" dirty="0" smtClean="0">
                  <a:solidFill>
                    <a:schemeClr val="tx1"/>
                  </a:solidFill>
                  <a:latin typeface="メイリオ" panose="020B0604030504040204" pitchFamily="50" charset="-128"/>
                  <a:ea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rPr>
                <a:t>　　</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本人</a:t>
              </a:r>
              <a:r>
                <a:rPr lang="ja-JP" altLang="en-US" sz="900" dirty="0">
                  <a:solidFill>
                    <a:schemeClr val="tx1"/>
                  </a:solidFill>
                  <a:latin typeface="メイリオ" panose="020B0604030504040204" pitchFamily="50" charset="-128"/>
                  <a:ea typeface="メイリオ" panose="020B0604030504040204" pitchFamily="50" charset="-128"/>
                </a:rPr>
                <a:t>及び家族等への相談支援の充実</a:t>
              </a: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回復</a:t>
              </a:r>
              <a:r>
                <a:rPr lang="ja-JP" altLang="en-US" sz="900" dirty="0">
                  <a:solidFill>
                    <a:schemeClr val="tx1"/>
                  </a:solidFill>
                  <a:latin typeface="メイリオ" panose="020B0604030504040204" pitchFamily="50" charset="-128"/>
                  <a:ea typeface="メイリオ" panose="020B0604030504040204" pitchFamily="50" charset="-128"/>
                </a:rPr>
                <a:t>支援の充実</a:t>
              </a:r>
            </a:p>
          </p:txBody>
        </p:sp>
      </p:grpSp>
      <p:grpSp>
        <p:nvGrpSpPr>
          <p:cNvPr id="432" name="グループ化 431"/>
          <p:cNvGrpSpPr/>
          <p:nvPr/>
        </p:nvGrpSpPr>
        <p:grpSpPr>
          <a:xfrm>
            <a:off x="2931716" y="3991975"/>
            <a:ext cx="4855914" cy="536568"/>
            <a:chOff x="7468220" y="1678855"/>
            <a:chExt cx="4855914" cy="698560"/>
          </a:xfrm>
        </p:grpSpPr>
        <p:sp>
          <p:nvSpPr>
            <p:cNvPr id="468" name="正方形/長方形 467"/>
            <p:cNvSpPr/>
            <p:nvPr/>
          </p:nvSpPr>
          <p:spPr>
            <a:xfrm>
              <a:off x="7468220" y="1678855"/>
              <a:ext cx="4392000" cy="69856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73" name="正方形/長方形 472"/>
            <p:cNvSpPr/>
            <p:nvPr/>
          </p:nvSpPr>
          <p:spPr>
            <a:xfrm>
              <a:off x="7563709" y="1719236"/>
              <a:ext cx="4760425" cy="608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ギャンブル</a:t>
              </a:r>
              <a:r>
                <a:rPr lang="ja-JP" altLang="en-US" sz="900" b="1" u="sng" dirty="0">
                  <a:solidFill>
                    <a:schemeClr val="tx1"/>
                  </a:solidFill>
                  <a:latin typeface="メイリオ" panose="020B0604030504040204" pitchFamily="50" charset="-128"/>
                  <a:ea typeface="メイリオ" panose="020B0604030504040204" pitchFamily="50" charset="-128"/>
                </a:rPr>
                <a:t>等依存症の治療が可能な医療機関の充実</a:t>
              </a: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専門</a:t>
              </a:r>
              <a:r>
                <a:rPr lang="ja-JP" altLang="en-US" sz="900" dirty="0">
                  <a:solidFill>
                    <a:schemeClr val="tx1"/>
                  </a:solidFill>
                  <a:latin typeface="メイリオ" panose="020B0604030504040204" pitchFamily="50" charset="-128"/>
                  <a:ea typeface="メイリオ" panose="020B0604030504040204" pitchFamily="50" charset="-128"/>
                </a:rPr>
                <a:t>治療プログラムの</a:t>
              </a:r>
              <a:r>
                <a:rPr lang="ja-JP" altLang="en-US" sz="900" dirty="0" smtClean="0">
                  <a:solidFill>
                    <a:schemeClr val="tx1"/>
                  </a:solidFill>
                  <a:latin typeface="メイリオ" panose="020B0604030504040204" pitchFamily="50" charset="-128"/>
                  <a:ea typeface="メイリオ" panose="020B0604030504040204" pitchFamily="50" charset="-128"/>
                </a:rPr>
                <a:t>普及</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受診後</a:t>
              </a:r>
              <a:r>
                <a:rPr lang="ja-JP" altLang="en-US" sz="900" dirty="0">
                  <a:solidFill>
                    <a:schemeClr val="tx1"/>
                  </a:solidFill>
                  <a:latin typeface="メイリオ" panose="020B0604030504040204" pitchFamily="50" charset="-128"/>
                  <a:ea typeface="メイリオ" panose="020B0604030504040204" pitchFamily="50" charset="-128"/>
                </a:rPr>
                <a:t>又は退院後の支援</a:t>
              </a:r>
            </a:p>
          </p:txBody>
        </p:sp>
      </p:grpSp>
      <p:grpSp>
        <p:nvGrpSpPr>
          <p:cNvPr id="433" name="グループ化 432"/>
          <p:cNvGrpSpPr/>
          <p:nvPr/>
        </p:nvGrpSpPr>
        <p:grpSpPr>
          <a:xfrm>
            <a:off x="2942471" y="4767968"/>
            <a:ext cx="4689818" cy="499885"/>
            <a:chOff x="7442820" y="1631041"/>
            <a:chExt cx="4689818" cy="499885"/>
          </a:xfrm>
        </p:grpSpPr>
        <p:sp>
          <p:nvSpPr>
            <p:cNvPr id="462" name="正方形/長方形 461"/>
            <p:cNvSpPr/>
            <p:nvPr/>
          </p:nvSpPr>
          <p:spPr>
            <a:xfrm>
              <a:off x="7442820" y="1631041"/>
              <a:ext cx="4392000" cy="499885"/>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7" name="正方形/長方形 466"/>
            <p:cNvSpPr/>
            <p:nvPr/>
          </p:nvSpPr>
          <p:spPr>
            <a:xfrm>
              <a:off x="7516773" y="1735681"/>
              <a:ext cx="461586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ネットワーク</a:t>
              </a:r>
              <a:r>
                <a:rPr lang="ja-JP" altLang="en-US" sz="900" b="1" u="sng" dirty="0">
                  <a:solidFill>
                    <a:schemeClr val="tx1"/>
                  </a:solidFill>
                  <a:latin typeface="メイリオ" panose="020B0604030504040204" pitchFamily="50" charset="-128"/>
                  <a:ea typeface="メイリオ" panose="020B0604030504040204" pitchFamily="50" charset="-128"/>
                </a:rPr>
                <a:t>の</a:t>
              </a:r>
              <a:r>
                <a:rPr lang="ja-JP" altLang="en-US" sz="900" b="1" u="sng" dirty="0" smtClean="0">
                  <a:solidFill>
                    <a:schemeClr val="tx1"/>
                  </a:solidFill>
                  <a:latin typeface="メイリオ" panose="020B0604030504040204" pitchFamily="50" charset="-128"/>
                  <a:ea typeface="メイリオ" panose="020B0604030504040204" pitchFamily="50" charset="-128"/>
                </a:rPr>
                <a:t>強化</a:t>
              </a:r>
              <a:r>
                <a:rPr lang="ja-JP" altLang="en-US" sz="900" b="1" dirty="0">
                  <a:solidFill>
                    <a:schemeClr val="tx1"/>
                  </a:solidFill>
                  <a:latin typeface="メイリオ" panose="020B0604030504040204" pitchFamily="50" charset="-128"/>
                  <a:ea typeface="メイリオ" panose="020B0604030504040204" pitchFamily="50" charset="-128"/>
                </a:rPr>
                <a:t>　</a:t>
              </a:r>
              <a:r>
                <a:rPr lang="ja-JP" altLang="en-US" sz="900" b="1" dirty="0" smtClean="0">
                  <a:solidFill>
                    <a:schemeClr val="tx1"/>
                  </a:solidFill>
                  <a:latin typeface="メイリオ" panose="020B0604030504040204" pitchFamily="50" charset="-128"/>
                  <a:ea typeface="メイリオ" panose="020B0604030504040204" pitchFamily="50" charset="-128"/>
                </a:rPr>
                <a:t>　　　　</a:t>
              </a:r>
              <a:endParaRPr lang="en-US" altLang="ja-JP" sz="900" b="1"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円滑</a:t>
              </a:r>
              <a:r>
                <a:rPr lang="ja-JP" altLang="en-US" sz="900" b="1" u="sng" dirty="0">
                  <a:solidFill>
                    <a:schemeClr val="tx1"/>
                  </a:solidFill>
                  <a:latin typeface="メイリオ" panose="020B0604030504040204" pitchFamily="50" charset="-128"/>
                  <a:ea typeface="メイリオ" panose="020B0604030504040204" pitchFamily="50" charset="-128"/>
                </a:rPr>
                <a:t>な連携支援の</a:t>
              </a:r>
              <a:r>
                <a:rPr lang="ja-JP" altLang="en-US" sz="900" b="1" u="sng" dirty="0" smtClean="0">
                  <a:solidFill>
                    <a:schemeClr val="tx1"/>
                  </a:solidFill>
                  <a:latin typeface="メイリオ" panose="020B0604030504040204" pitchFamily="50" charset="-128"/>
                  <a:ea typeface="メイリオ" panose="020B0604030504040204" pitchFamily="50" charset="-128"/>
                </a:rPr>
                <a:t>実施</a:t>
              </a:r>
              <a:endParaRPr lang="ja-JP" altLang="en-US" sz="900" b="1" u="sng" dirty="0">
                <a:solidFill>
                  <a:schemeClr val="tx1"/>
                </a:solidFill>
                <a:latin typeface="メイリオ" panose="020B0604030504040204" pitchFamily="50" charset="-128"/>
                <a:ea typeface="メイリオ" panose="020B0604030504040204" pitchFamily="50" charset="-128"/>
              </a:endParaRPr>
            </a:p>
          </p:txBody>
        </p:sp>
      </p:grpSp>
      <p:grpSp>
        <p:nvGrpSpPr>
          <p:cNvPr id="434" name="グループ化 433"/>
          <p:cNvGrpSpPr/>
          <p:nvPr/>
        </p:nvGrpSpPr>
        <p:grpSpPr>
          <a:xfrm>
            <a:off x="2928794" y="5379239"/>
            <a:ext cx="4392000" cy="501481"/>
            <a:chOff x="7480920" y="1712861"/>
            <a:chExt cx="4392000" cy="501481"/>
          </a:xfrm>
        </p:grpSpPr>
        <p:sp>
          <p:nvSpPr>
            <p:cNvPr id="456" name="正方形/長方形 455"/>
            <p:cNvSpPr/>
            <p:nvPr/>
          </p:nvSpPr>
          <p:spPr>
            <a:xfrm>
              <a:off x="7480920" y="1712861"/>
              <a:ext cx="4392000" cy="483896"/>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1" name="正方形/長方形 460"/>
            <p:cNvSpPr/>
            <p:nvPr/>
          </p:nvSpPr>
          <p:spPr>
            <a:xfrm>
              <a:off x="7568550" y="1782294"/>
              <a:ext cx="377986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自助</a:t>
              </a:r>
              <a:r>
                <a:rPr lang="ja-JP" altLang="en-US" sz="900" b="1" u="sng" dirty="0">
                  <a:solidFill>
                    <a:schemeClr val="tx1"/>
                  </a:solidFill>
                  <a:latin typeface="メイリオ" panose="020B0604030504040204" pitchFamily="50" charset="-128"/>
                  <a:ea typeface="メイリオ" panose="020B0604030504040204" pitchFamily="50" charset="-128"/>
                </a:rPr>
                <a:t>グループ・民間団体等が行う活動への</a:t>
              </a:r>
              <a:r>
                <a:rPr lang="ja-JP" altLang="en-US" sz="900" b="1" u="sng" dirty="0" smtClean="0">
                  <a:solidFill>
                    <a:schemeClr val="tx1"/>
                  </a:solidFill>
                  <a:latin typeface="メイリオ" panose="020B0604030504040204" pitchFamily="50" charset="-128"/>
                  <a:ea typeface="メイリオ" panose="020B0604030504040204" pitchFamily="50" charset="-128"/>
                </a:rPr>
                <a:t>支援</a:t>
              </a:r>
              <a:endParaRPr lang="ja-JP" altLang="en-US" sz="900" b="1" u="sng"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自助</a:t>
              </a:r>
              <a:r>
                <a:rPr lang="ja-JP" altLang="en-US" sz="900" dirty="0">
                  <a:solidFill>
                    <a:schemeClr val="tx1"/>
                  </a:solidFill>
                  <a:latin typeface="メイリオ" panose="020B0604030504040204" pitchFamily="50" charset="-128"/>
                  <a:ea typeface="メイリオ" panose="020B0604030504040204" pitchFamily="50" charset="-128"/>
                </a:rPr>
                <a:t>グループ・民間団体等との</a:t>
              </a:r>
              <a:r>
                <a:rPr lang="ja-JP" altLang="en-US" sz="900" dirty="0" smtClean="0">
                  <a:solidFill>
                    <a:schemeClr val="tx1"/>
                  </a:solidFill>
                  <a:latin typeface="メイリオ" panose="020B0604030504040204" pitchFamily="50" charset="-128"/>
                  <a:ea typeface="メイリオ" panose="020B0604030504040204" pitchFamily="50" charset="-128"/>
                </a:rPr>
                <a:t>協働</a:t>
              </a:r>
              <a:endParaRPr lang="ja-JP" altLang="en-US" sz="900" dirty="0">
                <a:solidFill>
                  <a:schemeClr val="tx1"/>
                </a:solidFill>
                <a:latin typeface="メイリオ" panose="020B0604030504040204" pitchFamily="50" charset="-128"/>
                <a:ea typeface="メイリオ" panose="020B0604030504040204" pitchFamily="50" charset="-128"/>
              </a:endParaRPr>
            </a:p>
          </p:txBody>
        </p:sp>
      </p:grpSp>
      <p:grpSp>
        <p:nvGrpSpPr>
          <p:cNvPr id="435" name="グループ化 434"/>
          <p:cNvGrpSpPr/>
          <p:nvPr/>
        </p:nvGrpSpPr>
        <p:grpSpPr>
          <a:xfrm>
            <a:off x="2919993" y="6193713"/>
            <a:ext cx="4704943" cy="518253"/>
            <a:chOff x="7480920" y="1779419"/>
            <a:chExt cx="4704943" cy="518253"/>
          </a:xfrm>
        </p:grpSpPr>
        <p:sp>
          <p:nvSpPr>
            <p:cNvPr id="450" name="正方形/長方形 449"/>
            <p:cNvSpPr/>
            <p:nvPr/>
          </p:nvSpPr>
          <p:spPr>
            <a:xfrm>
              <a:off x="7480920" y="1779419"/>
              <a:ext cx="4392000" cy="518253"/>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55" name="正方形/長方形 454"/>
            <p:cNvSpPr/>
            <p:nvPr/>
          </p:nvSpPr>
          <p:spPr>
            <a:xfrm>
              <a:off x="7577351" y="1898474"/>
              <a:ext cx="460851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en-US" altLang="ja-JP" sz="900" dirty="0" smtClean="0">
                  <a:solidFill>
                    <a:schemeClr val="tx1"/>
                  </a:solidFill>
                  <a:latin typeface="メイリオ" panose="020B0604030504040204" pitchFamily="50" charset="-128"/>
                  <a:ea typeface="メイリオ" panose="020B0604030504040204" pitchFamily="50" charset="-128"/>
                </a:rPr>
                <a:t>OATIS</a:t>
              </a:r>
              <a:r>
                <a:rPr lang="ja-JP" altLang="en-US" sz="900" dirty="0">
                  <a:solidFill>
                    <a:schemeClr val="tx1"/>
                  </a:solidFill>
                  <a:latin typeface="メイリオ" panose="020B0604030504040204" pitchFamily="50" charset="-128"/>
                  <a:ea typeface="メイリオ" panose="020B0604030504040204" pitchFamily="50" charset="-128"/>
                </a:rPr>
                <a:t>による取組みの</a:t>
              </a:r>
              <a:r>
                <a:rPr lang="ja-JP" altLang="en-US" sz="900" dirty="0" smtClean="0">
                  <a:solidFill>
                    <a:schemeClr val="tx1"/>
                  </a:solidFill>
                  <a:latin typeface="メイリオ" panose="020B0604030504040204" pitchFamily="50" charset="-128"/>
                  <a:ea typeface="メイリオ" panose="020B0604030504040204" pitchFamily="50" charset="-128"/>
                </a:rPr>
                <a:t>推進</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「（仮称）大阪依存症センター</a:t>
              </a:r>
              <a:r>
                <a:rPr lang="ja-JP" altLang="en-US" sz="900" b="1" u="sng" dirty="0" smtClean="0">
                  <a:solidFill>
                    <a:schemeClr val="tx1"/>
                  </a:solidFill>
                  <a:latin typeface="メイリオ" panose="020B0604030504040204" pitchFamily="50" charset="-128"/>
                  <a:ea typeface="メイリオ" panose="020B0604030504040204" pitchFamily="50" charset="-128"/>
                </a:rPr>
                <a:t>」</a:t>
              </a:r>
              <a:r>
                <a:rPr lang="ja-JP" altLang="en-US" sz="900" b="1" u="sng" dirty="0">
                  <a:solidFill>
                    <a:schemeClr val="tx1"/>
                  </a:solidFill>
                  <a:latin typeface="メイリオ" panose="020B0604030504040204" pitchFamily="50" charset="-128"/>
                  <a:ea typeface="メイリオ" panose="020B0604030504040204" pitchFamily="50" charset="-128"/>
                </a:rPr>
                <a:t>の整備</a:t>
              </a:r>
              <a:endParaRPr lang="en-US" altLang="ja-JP" sz="900" u="sng" dirty="0" smtClean="0">
                <a:solidFill>
                  <a:schemeClr val="tx1"/>
                </a:solidFill>
                <a:latin typeface="メイリオ" panose="020B0604030504040204" pitchFamily="50" charset="-128"/>
                <a:ea typeface="メイリオ" panose="020B0604030504040204" pitchFamily="50" charset="-128"/>
              </a:endParaRPr>
            </a:p>
          </p:txBody>
        </p:sp>
      </p:grpSp>
      <p:grpSp>
        <p:nvGrpSpPr>
          <p:cNvPr id="436" name="グループ化 435"/>
          <p:cNvGrpSpPr/>
          <p:nvPr/>
        </p:nvGrpSpPr>
        <p:grpSpPr>
          <a:xfrm>
            <a:off x="2919993" y="7071296"/>
            <a:ext cx="4738177" cy="535274"/>
            <a:chOff x="7480920" y="1696579"/>
            <a:chExt cx="4738177" cy="535274"/>
          </a:xfrm>
        </p:grpSpPr>
        <p:sp>
          <p:nvSpPr>
            <p:cNvPr id="444" name="正方形/長方形 443"/>
            <p:cNvSpPr/>
            <p:nvPr/>
          </p:nvSpPr>
          <p:spPr>
            <a:xfrm>
              <a:off x="7480920" y="1696579"/>
              <a:ext cx="4392000" cy="535274"/>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9" name="正方形/長方形 448"/>
            <p:cNvSpPr/>
            <p:nvPr/>
          </p:nvSpPr>
          <p:spPr>
            <a:xfrm>
              <a:off x="7577351" y="1831527"/>
              <a:ext cx="464174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ギャンブル等依存症に関する実態調査</a:t>
              </a:r>
              <a:endParaRPr lang="en-US" altLang="ja-JP" sz="900" dirty="0" smtClean="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ギャンブル等依存症の本人及びその家族等の実状把握</a:t>
              </a:r>
              <a:endParaRPr lang="ja-JP" altLang="en-US" sz="900" b="1" u="sng" dirty="0">
                <a:solidFill>
                  <a:schemeClr val="tx1"/>
                </a:solidFill>
                <a:latin typeface="メイリオ" panose="020B0604030504040204" pitchFamily="50" charset="-128"/>
                <a:ea typeface="メイリオ" panose="020B0604030504040204" pitchFamily="50" charset="-128"/>
              </a:endParaRPr>
            </a:p>
          </p:txBody>
        </p:sp>
      </p:grpSp>
      <p:grpSp>
        <p:nvGrpSpPr>
          <p:cNvPr id="437" name="グループ化 436"/>
          <p:cNvGrpSpPr/>
          <p:nvPr/>
        </p:nvGrpSpPr>
        <p:grpSpPr>
          <a:xfrm>
            <a:off x="2940299" y="7883017"/>
            <a:ext cx="4356575" cy="543238"/>
            <a:chOff x="7480920" y="1714218"/>
            <a:chExt cx="4356575" cy="559363"/>
          </a:xfrm>
        </p:grpSpPr>
        <p:sp>
          <p:nvSpPr>
            <p:cNvPr id="438" name="正方形/長方形 437"/>
            <p:cNvSpPr/>
            <p:nvPr/>
          </p:nvSpPr>
          <p:spPr>
            <a:xfrm>
              <a:off x="7480920" y="1714218"/>
              <a:ext cx="4356000" cy="559363"/>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3" name="正方形/長方形 442"/>
            <p:cNvSpPr/>
            <p:nvPr/>
          </p:nvSpPr>
          <p:spPr>
            <a:xfrm>
              <a:off x="7557045" y="1802703"/>
              <a:ext cx="4280450" cy="4549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smtClean="0">
                  <a:solidFill>
                    <a:schemeClr val="tx1"/>
                  </a:solidFill>
                  <a:latin typeface="メイリオ" panose="020B0604030504040204" pitchFamily="50" charset="-128"/>
                  <a:ea typeface="メイリオ" panose="020B0604030504040204" pitchFamily="50" charset="-128"/>
                </a:rPr>
                <a:t>段階的</a:t>
              </a:r>
              <a:r>
                <a:rPr lang="ja-JP" altLang="en-US" sz="900" b="1" u="sng" dirty="0">
                  <a:solidFill>
                    <a:schemeClr val="tx1"/>
                  </a:solidFill>
                  <a:latin typeface="メイリオ" panose="020B0604030504040204" pitchFamily="50" charset="-128"/>
                  <a:ea typeface="メイリオ" panose="020B0604030504040204" pitchFamily="50" charset="-128"/>
                </a:rPr>
                <a:t>養成プログラム</a:t>
              </a:r>
              <a:r>
                <a:rPr lang="ja-JP" altLang="en-US" sz="900" b="1" u="sng" dirty="0" smtClean="0">
                  <a:solidFill>
                    <a:schemeClr val="tx1"/>
                  </a:solidFill>
                  <a:latin typeface="メイリオ" panose="020B0604030504040204" pitchFamily="50" charset="-128"/>
                  <a:ea typeface="メイリオ" panose="020B0604030504040204" pitchFamily="50" charset="-128"/>
                </a:rPr>
                <a:t>の</a:t>
              </a:r>
              <a:r>
                <a:rPr lang="ja-JP" altLang="en-US" sz="900" b="1" u="sng" dirty="0">
                  <a:solidFill>
                    <a:schemeClr val="tx1"/>
                  </a:solidFill>
                  <a:latin typeface="メイリオ" panose="020B0604030504040204" pitchFamily="50" charset="-128"/>
                  <a:ea typeface="メイリオ" panose="020B0604030504040204" pitchFamily="50" charset="-128"/>
                </a:rPr>
                <a:t>作成</a:t>
              </a:r>
              <a:endParaRPr lang="en-US" altLang="ja-JP" sz="900" b="1" u="sng" dirty="0">
                <a:solidFill>
                  <a:schemeClr val="tx1"/>
                </a:solidFill>
                <a:latin typeface="メイリオ" panose="020B0604030504040204" pitchFamily="50" charset="-128"/>
                <a:ea typeface="メイリオ" panose="020B0604030504040204" pitchFamily="50" charset="-128"/>
              </a:endParaRPr>
            </a:p>
            <a:p>
              <a:pPr marL="85725" indent="-85725">
                <a:buFont typeface="Wingdings" panose="05000000000000000000" pitchFamily="2" charset="2"/>
                <a:buChar char="n"/>
              </a:pPr>
              <a:r>
                <a:rPr lang="ja-JP" altLang="en-US" sz="900" dirty="0" smtClean="0">
                  <a:solidFill>
                    <a:schemeClr val="tx1"/>
                  </a:solidFill>
                  <a:latin typeface="メイリオ" panose="020B0604030504040204" pitchFamily="50" charset="-128"/>
                  <a:ea typeface="メイリオ" panose="020B0604030504040204" pitchFamily="50" charset="-128"/>
                </a:rPr>
                <a:t>様々</a:t>
              </a:r>
              <a:r>
                <a:rPr lang="ja-JP" altLang="en-US" sz="900" dirty="0">
                  <a:solidFill>
                    <a:schemeClr val="tx1"/>
                  </a:solidFill>
                  <a:latin typeface="メイリオ" panose="020B0604030504040204" pitchFamily="50" charset="-128"/>
                  <a:ea typeface="メイリオ" panose="020B0604030504040204" pitchFamily="50" charset="-128"/>
                </a:rPr>
                <a:t>な相談窓口等での相談対応力の</a:t>
              </a:r>
              <a:r>
                <a:rPr lang="ja-JP" altLang="en-US" sz="900" dirty="0" smtClean="0">
                  <a:solidFill>
                    <a:schemeClr val="tx1"/>
                  </a:solidFill>
                  <a:latin typeface="メイリオ" panose="020B0604030504040204" pitchFamily="50" charset="-128"/>
                  <a:ea typeface="メイリオ" panose="020B0604030504040204" pitchFamily="50" charset="-128"/>
                </a:rPr>
                <a:t>向上</a:t>
              </a:r>
              <a:endParaRPr lang="en-US" altLang="ja-JP" sz="900" dirty="0" smtClean="0">
                <a:solidFill>
                  <a:schemeClr val="tx1"/>
                </a:solidFill>
                <a:latin typeface="メイリオ" panose="020B0604030504040204" pitchFamily="50" charset="-128"/>
                <a:ea typeface="メイリオ" panose="020B0604030504040204" pitchFamily="50" charset="-128"/>
              </a:endParaRPr>
            </a:p>
          </p:txBody>
        </p:sp>
      </p:grpSp>
      <p:grpSp>
        <p:nvGrpSpPr>
          <p:cNvPr id="3" name="グループ化 2"/>
          <p:cNvGrpSpPr/>
          <p:nvPr/>
        </p:nvGrpSpPr>
        <p:grpSpPr>
          <a:xfrm>
            <a:off x="7711680" y="7071296"/>
            <a:ext cx="4968000" cy="540862"/>
            <a:chOff x="7811244" y="7120611"/>
            <a:chExt cx="4968000" cy="540862"/>
          </a:xfrm>
        </p:grpSpPr>
        <p:sp>
          <p:nvSpPr>
            <p:cNvPr id="272" name="正方形/長方形 271"/>
            <p:cNvSpPr/>
            <p:nvPr/>
          </p:nvSpPr>
          <p:spPr>
            <a:xfrm>
              <a:off x="7811244" y="7120611"/>
              <a:ext cx="4968000" cy="540862"/>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7" name="正方形/長方形 186"/>
            <p:cNvSpPr/>
            <p:nvPr/>
          </p:nvSpPr>
          <p:spPr>
            <a:xfrm>
              <a:off x="7913304" y="7234009"/>
              <a:ext cx="3024000" cy="324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ギャンブル</a:t>
              </a:r>
              <a:r>
                <a:rPr lang="ja-JP" altLang="en-US" sz="800" b="1" dirty="0">
                  <a:solidFill>
                    <a:schemeClr val="tx1"/>
                  </a:solidFill>
                  <a:latin typeface="Meiryo UI" panose="020B0604030504040204" pitchFamily="50" charset="-128"/>
                  <a:ea typeface="Meiryo UI" panose="020B0604030504040204" pitchFamily="50" charset="-128"/>
                </a:rPr>
                <a:t>等依存症に関する</a:t>
              </a:r>
              <a:r>
                <a:rPr lang="ja-JP" altLang="en-US" sz="800" b="1" dirty="0" smtClean="0">
                  <a:solidFill>
                    <a:schemeClr val="tx1"/>
                  </a:solidFill>
                  <a:latin typeface="Meiryo UI" panose="020B0604030504040204" pitchFamily="50" charset="-128"/>
                  <a:ea typeface="Meiryo UI" panose="020B0604030504040204" pitchFamily="50" charset="-128"/>
                </a:rPr>
                <a:t>実態調査の実施回数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02" name="正方形/長方形 201"/>
            <p:cNvSpPr/>
            <p:nvPr/>
          </p:nvSpPr>
          <p:spPr>
            <a:xfrm>
              <a:off x="11118164" y="7243534"/>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１回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3" name="正方形/長方形 202"/>
            <p:cNvSpPr/>
            <p:nvPr/>
          </p:nvSpPr>
          <p:spPr>
            <a:xfrm>
              <a:off x="11998819" y="7243534"/>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毎年度</a:t>
              </a:r>
              <a:r>
                <a:rPr lang="en-US" altLang="ja-JP" sz="700" b="1" spc="-60" dirty="0" smtClean="0">
                  <a:solidFill>
                    <a:schemeClr val="tx1"/>
                  </a:solidFill>
                  <a:latin typeface="Meiryo UI" panose="020B0604030504040204" pitchFamily="50" charset="-128"/>
                  <a:ea typeface="Meiryo UI" panose="020B0604030504040204" pitchFamily="50" charset="-128"/>
                </a:rPr>
                <a:t>1</a:t>
              </a:r>
              <a:r>
                <a:rPr lang="ja-JP" altLang="en-US" sz="700" b="1" spc="-60" dirty="0" smtClean="0">
                  <a:solidFill>
                    <a:schemeClr val="tx1"/>
                  </a:solidFill>
                  <a:latin typeface="Meiryo UI" panose="020B0604030504040204" pitchFamily="50" charset="-128"/>
                  <a:ea typeface="Meiryo UI" panose="020B0604030504040204" pitchFamily="50" charset="-128"/>
                </a:rPr>
                <a:t>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grpSp>
      <p:grpSp>
        <p:nvGrpSpPr>
          <p:cNvPr id="7" name="グループ化 6"/>
          <p:cNvGrpSpPr/>
          <p:nvPr/>
        </p:nvGrpSpPr>
        <p:grpSpPr>
          <a:xfrm>
            <a:off x="7711680" y="7886856"/>
            <a:ext cx="4968000" cy="531490"/>
            <a:chOff x="7811244" y="8054672"/>
            <a:chExt cx="4968000" cy="531490"/>
          </a:xfrm>
        </p:grpSpPr>
        <p:sp>
          <p:nvSpPr>
            <p:cNvPr id="273" name="正方形/長方形 272"/>
            <p:cNvSpPr/>
            <p:nvPr/>
          </p:nvSpPr>
          <p:spPr>
            <a:xfrm>
              <a:off x="7811244" y="8054672"/>
              <a:ext cx="4968000" cy="53149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8" name="正方形/長方形 187"/>
            <p:cNvSpPr/>
            <p:nvPr/>
          </p:nvSpPr>
          <p:spPr>
            <a:xfrm>
              <a:off x="7913304" y="8145730"/>
              <a:ext cx="3024000" cy="324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関係機関職員専門研修</a:t>
              </a:r>
              <a:r>
                <a:rPr lang="ja-JP" altLang="en-US" sz="800" b="1" dirty="0">
                  <a:solidFill>
                    <a:schemeClr val="tx1"/>
                  </a:solidFill>
                  <a:latin typeface="Meiryo UI" panose="020B0604030504040204" pitchFamily="50" charset="-128"/>
                  <a:ea typeface="Meiryo UI" panose="020B0604030504040204" pitchFamily="50" charset="-128"/>
                </a:rPr>
                <a:t>により養成</a:t>
              </a:r>
              <a:r>
                <a:rPr lang="ja-JP" altLang="en-US" sz="800" b="1" dirty="0" smtClean="0">
                  <a:solidFill>
                    <a:schemeClr val="tx1"/>
                  </a:solidFill>
                  <a:latin typeface="Meiryo UI" panose="020B0604030504040204" pitchFamily="50" charset="-128"/>
                  <a:ea typeface="Meiryo UI" panose="020B0604030504040204" pitchFamily="50" charset="-128"/>
                </a:rPr>
                <a:t>した相談員数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04" name="正方形/長方形 203"/>
            <p:cNvSpPr/>
            <p:nvPr/>
          </p:nvSpPr>
          <p:spPr>
            <a:xfrm>
              <a:off x="11118164" y="8159447"/>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461</a:t>
              </a:r>
              <a:r>
                <a:rPr lang="ja-JP" altLang="en-US" sz="700" b="1" spc="-60" dirty="0" smtClean="0">
                  <a:solidFill>
                    <a:schemeClr val="tx1"/>
                  </a:solidFill>
                  <a:latin typeface="Meiryo UI" panose="020B0604030504040204" pitchFamily="50" charset="-128"/>
                  <a:ea typeface="Meiryo UI" panose="020B0604030504040204" pitchFamily="50" charset="-128"/>
                </a:rPr>
                <a:t>人</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5" name="正方形/長方形 204"/>
            <p:cNvSpPr/>
            <p:nvPr/>
          </p:nvSpPr>
          <p:spPr>
            <a:xfrm>
              <a:off x="11998819" y="8159447"/>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毎年度</a:t>
              </a:r>
              <a:r>
                <a:rPr lang="en-US" altLang="ja-JP" sz="700" b="1" spc="-60" dirty="0" smtClean="0">
                  <a:solidFill>
                    <a:schemeClr val="tx1"/>
                  </a:solidFill>
                  <a:latin typeface="Meiryo UI" panose="020B0604030504040204" pitchFamily="50" charset="-128"/>
                  <a:ea typeface="Meiryo UI" panose="020B0604030504040204" pitchFamily="50" charset="-128"/>
                </a:rPr>
                <a:t>500</a:t>
              </a:r>
              <a:r>
                <a:rPr lang="ja-JP" altLang="en-US" sz="700" b="1" spc="-60" dirty="0" smtClean="0">
                  <a:solidFill>
                    <a:schemeClr val="tx1"/>
                  </a:solidFill>
                  <a:latin typeface="Meiryo UI" panose="020B0604030504040204" pitchFamily="50" charset="-128"/>
                  <a:ea typeface="Meiryo UI" panose="020B0604030504040204" pitchFamily="50" charset="-128"/>
                </a:rPr>
                <a:t>人以上</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grpSp>
      <p:grpSp>
        <p:nvGrpSpPr>
          <p:cNvPr id="12" name="グループ化 11"/>
          <p:cNvGrpSpPr/>
          <p:nvPr/>
        </p:nvGrpSpPr>
        <p:grpSpPr>
          <a:xfrm>
            <a:off x="7711680" y="1749114"/>
            <a:ext cx="4968000" cy="1135306"/>
            <a:chOff x="7811244" y="1462786"/>
            <a:chExt cx="4968000" cy="1135306"/>
          </a:xfrm>
        </p:grpSpPr>
        <p:sp>
          <p:nvSpPr>
            <p:cNvPr id="289" name="正方形/長方形 288"/>
            <p:cNvSpPr/>
            <p:nvPr/>
          </p:nvSpPr>
          <p:spPr>
            <a:xfrm>
              <a:off x="7811244" y="2122477"/>
              <a:ext cx="4968000" cy="475615"/>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3" name="正方形/長方形 252"/>
            <p:cNvSpPr/>
            <p:nvPr/>
          </p:nvSpPr>
          <p:spPr>
            <a:xfrm>
              <a:off x="7811244" y="1462786"/>
              <a:ext cx="4968000" cy="58607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9" name="正方形/長方形 188"/>
            <p:cNvSpPr/>
            <p:nvPr/>
          </p:nvSpPr>
          <p:spPr>
            <a:xfrm>
              <a:off x="11118164" y="1806804"/>
              <a:ext cx="720000" cy="224985"/>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133</a:t>
              </a:r>
              <a:r>
                <a:rPr lang="ja-JP" altLang="en-US" sz="700" b="1" spc="-60" dirty="0" smtClean="0">
                  <a:solidFill>
                    <a:schemeClr val="tx1"/>
                  </a:solidFill>
                  <a:latin typeface="Meiryo UI" panose="020B0604030504040204" pitchFamily="50" charset="-128"/>
                  <a:ea typeface="Meiryo UI" panose="020B0604030504040204" pitchFamily="50" charset="-128"/>
                </a:rPr>
                <a:t>名</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0" name="正方形/長方形 189"/>
            <p:cNvSpPr/>
            <p:nvPr/>
          </p:nvSpPr>
          <p:spPr>
            <a:xfrm>
              <a:off x="7913304" y="2194138"/>
              <a:ext cx="3024000" cy="324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府民セミナー・シンポジウムの参加者数</a:t>
              </a:r>
            </a:p>
          </p:txBody>
        </p:sp>
        <p:sp>
          <p:nvSpPr>
            <p:cNvPr id="192" name="正方形/長方形 191"/>
            <p:cNvSpPr/>
            <p:nvPr/>
          </p:nvSpPr>
          <p:spPr>
            <a:xfrm>
              <a:off x="11998819" y="1806804"/>
              <a:ext cx="720000" cy="224985"/>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毎年度増加</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6" name="正方形/長方形 205"/>
            <p:cNvSpPr/>
            <p:nvPr/>
          </p:nvSpPr>
          <p:spPr>
            <a:xfrm>
              <a:off x="11118164" y="1508388"/>
              <a:ext cx="720000" cy="237746"/>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92</a:t>
              </a:r>
              <a:r>
                <a:rPr lang="ja-JP" altLang="en-US" sz="700" b="1" spc="-60" dirty="0" smtClean="0">
                  <a:solidFill>
                    <a:schemeClr val="tx1"/>
                  </a:solidFill>
                  <a:latin typeface="Meiryo UI" panose="020B0604030504040204" pitchFamily="50" charset="-128"/>
                  <a:ea typeface="Meiryo UI" panose="020B0604030504040204" pitchFamily="50" charset="-128"/>
                </a:rPr>
                <a:t>％</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7" name="正方形/長方形 206"/>
            <p:cNvSpPr/>
            <p:nvPr/>
          </p:nvSpPr>
          <p:spPr>
            <a:xfrm>
              <a:off x="11998819" y="1508388"/>
              <a:ext cx="720000" cy="237746"/>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95</a:t>
              </a:r>
              <a:r>
                <a:rPr lang="ja-JP" altLang="en-US" sz="700" b="1" spc="-60" dirty="0" smtClean="0">
                  <a:solidFill>
                    <a:schemeClr val="tx1"/>
                  </a:solidFill>
                  <a:latin typeface="Meiryo UI" panose="020B0604030504040204" pitchFamily="50" charset="-128"/>
                  <a:ea typeface="Meiryo UI" panose="020B0604030504040204" pitchFamily="50" charset="-128"/>
                </a:rPr>
                <a:t>％</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8" name="正方形/長方形 207"/>
            <p:cNvSpPr/>
            <p:nvPr/>
          </p:nvSpPr>
          <p:spPr>
            <a:xfrm>
              <a:off x="7913304" y="1497375"/>
              <a:ext cx="3024000" cy="245122"/>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smtClean="0">
                  <a:solidFill>
                    <a:schemeClr val="tx1"/>
                  </a:solidFill>
                  <a:latin typeface="Meiryo UI" panose="020B0604030504040204" pitchFamily="50" charset="-128"/>
                  <a:ea typeface="Meiryo UI" panose="020B0604030504040204" pitchFamily="50" charset="-128"/>
                </a:rPr>
                <a:t>予防</a:t>
              </a:r>
              <a:r>
                <a:rPr lang="ja-JP" altLang="en-US" sz="800" b="1" dirty="0">
                  <a:solidFill>
                    <a:schemeClr val="tx1"/>
                  </a:solidFill>
                  <a:latin typeface="Meiryo UI" panose="020B0604030504040204" pitchFamily="50" charset="-128"/>
                  <a:ea typeface="Meiryo UI" panose="020B0604030504040204" pitchFamily="50" charset="-128"/>
                </a:rPr>
                <a:t>啓発授業等を受けた児童・生徒等の</a:t>
              </a:r>
              <a:r>
                <a:rPr lang="ja-JP" altLang="en-US" sz="800" b="1" dirty="0" smtClean="0">
                  <a:solidFill>
                    <a:schemeClr val="tx1"/>
                  </a:solidFill>
                  <a:latin typeface="Meiryo UI" panose="020B0604030504040204" pitchFamily="50" charset="-128"/>
                  <a:ea typeface="Meiryo UI" panose="020B0604030504040204" pitchFamily="50" charset="-128"/>
                </a:rPr>
                <a:t>理解度（「</a:t>
              </a:r>
              <a:r>
                <a:rPr lang="ja-JP" altLang="en-US" sz="800" b="1" dirty="0">
                  <a:solidFill>
                    <a:schemeClr val="tx1"/>
                  </a:solidFill>
                  <a:latin typeface="Meiryo UI" panose="020B0604030504040204" pitchFamily="50" charset="-128"/>
                  <a:ea typeface="Meiryo UI" panose="020B0604030504040204" pitchFamily="50" charset="-128"/>
                </a:rPr>
                <a:t>とても理解できた</a:t>
              </a:r>
              <a:r>
                <a:rPr lang="ja-JP" altLang="en-US" sz="800" b="1" dirty="0" smtClean="0">
                  <a:solidFill>
                    <a:schemeClr val="tx1"/>
                  </a:solidFill>
                  <a:latin typeface="Meiryo UI" panose="020B0604030504040204" pitchFamily="50" charset="-128"/>
                  <a:ea typeface="Meiryo UI" panose="020B0604030504040204" pitchFamily="50" charset="-128"/>
                </a:rPr>
                <a:t>」 </a:t>
              </a:r>
              <a:r>
                <a:rPr lang="en-US" altLang="ja-JP" sz="800" b="1" dirty="0" smtClean="0">
                  <a:solidFill>
                    <a:schemeClr val="tx1"/>
                  </a:solidFill>
                  <a:latin typeface="Meiryo UI" panose="020B0604030504040204" pitchFamily="50" charset="-128"/>
                  <a:ea typeface="Meiryo UI" panose="020B0604030504040204" pitchFamily="50" charset="-128"/>
                </a:rPr>
                <a:t> </a:t>
              </a:r>
              <a:r>
                <a:rPr lang="ja-JP" altLang="en-US" sz="800" b="1" dirty="0" smtClean="0">
                  <a:solidFill>
                    <a:schemeClr val="tx1"/>
                  </a:solidFill>
                  <a:latin typeface="Meiryo UI" panose="020B0604030504040204" pitchFamily="50" charset="-128"/>
                  <a:ea typeface="Meiryo UI" panose="020B0604030504040204" pitchFamily="50" charset="-128"/>
                </a:rPr>
                <a:t>「</a:t>
              </a:r>
              <a:r>
                <a:rPr lang="ja-JP" altLang="en-US" sz="800" b="1" dirty="0">
                  <a:solidFill>
                    <a:schemeClr val="tx1"/>
                  </a:solidFill>
                  <a:latin typeface="Meiryo UI" panose="020B0604030504040204" pitchFamily="50" charset="-128"/>
                  <a:ea typeface="Meiryo UI" panose="020B0604030504040204" pitchFamily="50" charset="-128"/>
                </a:rPr>
                <a:t>おおむね理解できた」と回答した</a:t>
              </a:r>
              <a:r>
                <a:rPr lang="ja-JP" altLang="en-US" sz="800" b="1" dirty="0" smtClean="0">
                  <a:solidFill>
                    <a:schemeClr val="tx1"/>
                  </a:solidFill>
                  <a:latin typeface="Meiryo UI" panose="020B0604030504040204" pitchFamily="50" charset="-128"/>
                  <a:ea typeface="Meiryo UI" panose="020B0604030504040204" pitchFamily="50" charset="-128"/>
                </a:rPr>
                <a:t>割合）</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09" name="正方形/長方形 208"/>
            <p:cNvSpPr/>
            <p:nvPr/>
          </p:nvSpPr>
          <p:spPr>
            <a:xfrm>
              <a:off x="7913304" y="1804105"/>
              <a:ext cx="3024000" cy="216024"/>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smtClean="0">
                  <a:solidFill>
                    <a:schemeClr val="tx1"/>
                  </a:solidFill>
                  <a:latin typeface="Meiryo UI" panose="020B0604030504040204" pitchFamily="50" charset="-128"/>
                  <a:ea typeface="Meiryo UI" panose="020B0604030504040204" pitchFamily="50" charset="-128"/>
                </a:rPr>
                <a:t>教員向け</a:t>
              </a:r>
              <a:r>
                <a:rPr lang="ja-JP" altLang="en-US" sz="800" b="1" dirty="0">
                  <a:solidFill>
                    <a:schemeClr val="tx1"/>
                  </a:solidFill>
                  <a:latin typeface="Meiryo UI" panose="020B0604030504040204" pitchFamily="50" charset="-128"/>
                  <a:ea typeface="Meiryo UI" panose="020B0604030504040204" pitchFamily="50" charset="-128"/>
                </a:rPr>
                <a:t>研修会の参加者数</a:t>
              </a:r>
            </a:p>
          </p:txBody>
        </p:sp>
        <p:sp>
          <p:nvSpPr>
            <p:cNvPr id="210" name="正方形/長方形 209"/>
            <p:cNvSpPr/>
            <p:nvPr/>
          </p:nvSpPr>
          <p:spPr>
            <a:xfrm>
              <a:off x="11118164" y="2225200"/>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473</a:t>
              </a:r>
              <a:r>
                <a:rPr lang="ja-JP" altLang="en-US" sz="700" b="1" spc="-60" dirty="0" smtClean="0">
                  <a:solidFill>
                    <a:schemeClr val="tx1"/>
                  </a:solidFill>
                  <a:latin typeface="Meiryo UI" panose="020B0604030504040204" pitchFamily="50" charset="-128"/>
                  <a:ea typeface="Meiryo UI" panose="020B0604030504040204" pitchFamily="50" charset="-128"/>
                </a:rPr>
                <a:t>名</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11" name="正方形/長方形 210"/>
            <p:cNvSpPr/>
            <p:nvPr/>
          </p:nvSpPr>
          <p:spPr>
            <a:xfrm>
              <a:off x="11998819" y="2225200"/>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毎年度増加</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grpSp>
      <p:grpSp>
        <p:nvGrpSpPr>
          <p:cNvPr id="11" name="グループ化 10"/>
          <p:cNvGrpSpPr/>
          <p:nvPr/>
        </p:nvGrpSpPr>
        <p:grpSpPr>
          <a:xfrm>
            <a:off x="7711680" y="3139132"/>
            <a:ext cx="4968000" cy="556568"/>
            <a:chOff x="7811244" y="2905150"/>
            <a:chExt cx="4968000" cy="556568"/>
          </a:xfrm>
        </p:grpSpPr>
        <p:sp>
          <p:nvSpPr>
            <p:cNvPr id="288" name="正方形/長方形 287"/>
            <p:cNvSpPr/>
            <p:nvPr/>
          </p:nvSpPr>
          <p:spPr>
            <a:xfrm>
              <a:off x="7811244" y="2905150"/>
              <a:ext cx="4968000" cy="55656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4" name="正方形/長方形 183"/>
            <p:cNvSpPr/>
            <p:nvPr/>
          </p:nvSpPr>
          <p:spPr>
            <a:xfrm>
              <a:off x="7913304" y="3019450"/>
              <a:ext cx="3024000" cy="324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相談拠点におけるギャンブル</a:t>
              </a:r>
              <a:r>
                <a:rPr lang="ja-JP" altLang="en-US" sz="800" b="1" dirty="0">
                  <a:solidFill>
                    <a:schemeClr val="tx1"/>
                  </a:solidFill>
                  <a:latin typeface="Meiryo UI" panose="020B0604030504040204" pitchFamily="50" charset="-128"/>
                  <a:ea typeface="Meiryo UI" panose="020B0604030504040204" pitchFamily="50" charset="-128"/>
                </a:rPr>
                <a:t>等依存症相談者数</a:t>
              </a:r>
            </a:p>
          </p:txBody>
        </p:sp>
        <p:sp>
          <p:nvSpPr>
            <p:cNvPr id="212" name="正方形/長方形 211"/>
            <p:cNvSpPr/>
            <p:nvPr/>
          </p:nvSpPr>
          <p:spPr>
            <a:xfrm>
              <a:off x="11118164" y="3037564"/>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733</a:t>
              </a:r>
              <a:r>
                <a:rPr lang="ja-JP" altLang="en-US" sz="700" b="1" spc="-60" dirty="0">
                  <a:solidFill>
                    <a:schemeClr val="tx1"/>
                  </a:solidFill>
                  <a:latin typeface="Meiryo UI" panose="020B0604030504040204" pitchFamily="50" charset="-128"/>
                  <a:ea typeface="Meiryo UI" panose="020B0604030504040204" pitchFamily="50" charset="-128"/>
                </a:rPr>
                <a:t>人</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13" name="正方形/長方形 212"/>
            <p:cNvSpPr/>
            <p:nvPr/>
          </p:nvSpPr>
          <p:spPr>
            <a:xfrm>
              <a:off x="11998819" y="3037564"/>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毎年度増加</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grpSp>
      <p:grpSp>
        <p:nvGrpSpPr>
          <p:cNvPr id="10" name="グループ化 9"/>
          <p:cNvGrpSpPr/>
          <p:nvPr/>
        </p:nvGrpSpPr>
        <p:grpSpPr>
          <a:xfrm>
            <a:off x="7711680" y="3979193"/>
            <a:ext cx="4968000" cy="533008"/>
            <a:chOff x="7811244" y="3788874"/>
            <a:chExt cx="4968000" cy="533008"/>
          </a:xfrm>
        </p:grpSpPr>
        <p:sp>
          <p:nvSpPr>
            <p:cNvPr id="287" name="正方形/長方形 286"/>
            <p:cNvSpPr/>
            <p:nvPr/>
          </p:nvSpPr>
          <p:spPr>
            <a:xfrm>
              <a:off x="7811244" y="3788874"/>
              <a:ext cx="4968000" cy="53300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5" name="正方形/長方形 184"/>
            <p:cNvSpPr/>
            <p:nvPr/>
          </p:nvSpPr>
          <p:spPr>
            <a:xfrm>
              <a:off x="7913304" y="3899927"/>
              <a:ext cx="3024000" cy="324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ギャンブル</a:t>
              </a:r>
              <a:r>
                <a:rPr lang="ja-JP" altLang="en-US" sz="800" b="1" dirty="0">
                  <a:solidFill>
                    <a:schemeClr val="tx1"/>
                  </a:solidFill>
                  <a:latin typeface="Meiryo UI" panose="020B0604030504040204" pitchFamily="50" charset="-128"/>
                  <a:ea typeface="Meiryo UI" panose="020B0604030504040204" pitchFamily="50" charset="-128"/>
                </a:rPr>
                <a:t>等依存症を診ること</a:t>
              </a:r>
              <a:r>
                <a:rPr lang="ja-JP" altLang="en-US" sz="800" b="1" dirty="0" smtClean="0">
                  <a:solidFill>
                    <a:schemeClr val="tx1"/>
                  </a:solidFill>
                  <a:latin typeface="Meiryo UI" panose="020B0604030504040204" pitchFamily="50" charset="-128"/>
                  <a:ea typeface="Meiryo UI" panose="020B0604030504040204" pitchFamily="50" charset="-128"/>
                </a:rPr>
                <a:t>ができる精神科医療機関数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214" name="正方形/長方形 213"/>
            <p:cNvSpPr/>
            <p:nvPr/>
          </p:nvSpPr>
          <p:spPr>
            <a:xfrm>
              <a:off x="11118164" y="3900524"/>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25</a:t>
              </a:r>
              <a:r>
                <a:rPr lang="ja-JP" altLang="en-US" sz="700" b="1" spc="-60" dirty="0" smtClean="0">
                  <a:solidFill>
                    <a:schemeClr val="tx1"/>
                  </a:solidFill>
                  <a:latin typeface="Meiryo UI" panose="020B0604030504040204" pitchFamily="50" charset="-128"/>
                  <a:ea typeface="Meiryo UI" panose="020B0604030504040204" pitchFamily="50" charset="-128"/>
                </a:rPr>
                <a:t>機関</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15" name="正方形/長方形 214"/>
            <p:cNvSpPr/>
            <p:nvPr/>
          </p:nvSpPr>
          <p:spPr>
            <a:xfrm>
              <a:off x="11998819" y="3900524"/>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毎年度増加</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grpSp>
      <p:grpSp>
        <p:nvGrpSpPr>
          <p:cNvPr id="9" name="グループ化 8"/>
          <p:cNvGrpSpPr/>
          <p:nvPr/>
        </p:nvGrpSpPr>
        <p:grpSpPr>
          <a:xfrm>
            <a:off x="7711680" y="4781550"/>
            <a:ext cx="4968000" cy="1158198"/>
            <a:chOff x="7811244" y="4708577"/>
            <a:chExt cx="4968000" cy="1158198"/>
          </a:xfrm>
        </p:grpSpPr>
        <p:sp>
          <p:nvSpPr>
            <p:cNvPr id="256" name="正方形/長方形 255"/>
            <p:cNvSpPr/>
            <p:nvPr/>
          </p:nvSpPr>
          <p:spPr>
            <a:xfrm>
              <a:off x="7811244" y="4708577"/>
              <a:ext cx="4968000" cy="439923"/>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9" name="正方形/長方形 258"/>
            <p:cNvSpPr/>
            <p:nvPr/>
          </p:nvSpPr>
          <p:spPr>
            <a:xfrm>
              <a:off x="7811244" y="5246737"/>
              <a:ext cx="4968000" cy="62003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6" name="正方形/長方形 185"/>
            <p:cNvSpPr/>
            <p:nvPr/>
          </p:nvSpPr>
          <p:spPr>
            <a:xfrm>
              <a:off x="7901874" y="4763667"/>
              <a:ext cx="3024000" cy="324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 </a:t>
              </a:r>
              <a:r>
                <a:rPr lang="ja-JP" altLang="en-US" sz="800" b="1" spc="-30" dirty="0" smtClean="0">
                  <a:solidFill>
                    <a:schemeClr val="tx1"/>
                  </a:solidFill>
                  <a:latin typeface="Meiryo UI" panose="020B0604030504040204" pitchFamily="50" charset="-128"/>
                  <a:ea typeface="Meiryo UI" panose="020B0604030504040204" pitchFamily="50" charset="-128"/>
                </a:rPr>
                <a:t>相談拠点での</a:t>
              </a:r>
              <a:r>
                <a:rPr lang="ja-JP" altLang="en-US" sz="800" b="1" spc="-30" dirty="0">
                  <a:solidFill>
                    <a:schemeClr val="tx1"/>
                  </a:solidFill>
                  <a:latin typeface="Meiryo UI" panose="020B0604030504040204" pitchFamily="50" charset="-128"/>
                  <a:ea typeface="Meiryo UI" panose="020B0604030504040204" pitchFamily="50" charset="-128"/>
                </a:rPr>
                <a:t>相談支援においての</a:t>
              </a:r>
              <a:r>
                <a:rPr lang="ja-JP" altLang="en-US" sz="800" b="1" spc="-30" dirty="0" smtClean="0">
                  <a:solidFill>
                    <a:schemeClr val="tx1"/>
                  </a:solidFill>
                  <a:latin typeface="Meiryo UI" panose="020B0604030504040204" pitchFamily="50" charset="-128"/>
                  <a:ea typeface="Meiryo UI" panose="020B0604030504040204" pitchFamily="50" charset="-128"/>
                </a:rPr>
                <a:t>自助</a:t>
              </a:r>
              <a:r>
                <a:rPr lang="ja-JP" altLang="en-US" sz="800" b="1" spc="-30" dirty="0">
                  <a:solidFill>
                    <a:schemeClr val="tx1"/>
                  </a:solidFill>
                  <a:latin typeface="Meiryo UI" panose="020B0604030504040204" pitchFamily="50" charset="-128"/>
                  <a:ea typeface="Meiryo UI" panose="020B0604030504040204" pitchFamily="50" charset="-128"/>
                </a:rPr>
                <a:t>ｸﾞﾙｰﾌﾟ</a:t>
              </a:r>
              <a:r>
                <a:rPr lang="ja-JP" altLang="en-US" sz="800" b="1" spc="-30" dirty="0" smtClean="0">
                  <a:solidFill>
                    <a:schemeClr val="tx1"/>
                  </a:solidFill>
                  <a:latin typeface="Meiryo UI" panose="020B0604030504040204" pitchFamily="50" charset="-128"/>
                  <a:ea typeface="Meiryo UI" panose="020B0604030504040204" pitchFamily="50" charset="-128"/>
                </a:rPr>
                <a:t>、民間</a:t>
              </a:r>
              <a:r>
                <a:rPr lang="ja-JP" altLang="en-US" sz="800" b="1" spc="-30" dirty="0">
                  <a:solidFill>
                    <a:schemeClr val="tx1"/>
                  </a:solidFill>
                  <a:latin typeface="Meiryo UI" panose="020B0604030504040204" pitchFamily="50" charset="-128"/>
                  <a:ea typeface="Meiryo UI" panose="020B0604030504040204" pitchFamily="50" charset="-128"/>
                </a:rPr>
                <a:t>団体</a:t>
              </a:r>
              <a:r>
                <a:rPr lang="ja-JP" altLang="en-US" sz="800" b="1" spc="-30" dirty="0" smtClean="0">
                  <a:solidFill>
                    <a:schemeClr val="tx1"/>
                  </a:solidFill>
                  <a:latin typeface="Meiryo UI" panose="020B0604030504040204" pitchFamily="50" charset="-128"/>
                  <a:ea typeface="Meiryo UI" panose="020B0604030504040204" pitchFamily="50" charset="-128"/>
                </a:rPr>
                <a:t>等の</a:t>
              </a:r>
              <a:r>
                <a:rPr lang="ja-JP" altLang="en-US" sz="800" b="1" spc="-30" dirty="0">
                  <a:solidFill>
                    <a:schemeClr val="tx1"/>
                  </a:solidFill>
                  <a:latin typeface="Meiryo UI" panose="020B0604030504040204" pitchFamily="50" charset="-128"/>
                  <a:ea typeface="Meiryo UI" panose="020B0604030504040204" pitchFamily="50" charset="-128"/>
                </a:rPr>
                <a:t>紹介件数</a:t>
              </a:r>
            </a:p>
          </p:txBody>
        </p:sp>
        <p:sp>
          <p:nvSpPr>
            <p:cNvPr id="191" name="正方形/長方形 190"/>
            <p:cNvSpPr/>
            <p:nvPr/>
          </p:nvSpPr>
          <p:spPr>
            <a:xfrm>
              <a:off x="7901874" y="5288770"/>
              <a:ext cx="3024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900"/>
                </a:lnSpc>
              </a:pPr>
              <a:r>
                <a:rPr lang="ja-JP" altLang="en-US" sz="800" b="1" dirty="0" smtClean="0">
                  <a:solidFill>
                    <a:schemeClr val="tx1"/>
                  </a:solidFill>
                  <a:latin typeface="Meiryo UI" panose="020B0604030504040204" pitchFamily="50" charset="-128"/>
                  <a:ea typeface="Meiryo UI" panose="020B0604030504040204" pitchFamily="50" charset="-128"/>
                </a:rPr>
                <a:t>①補助金・基金を利用</a:t>
              </a:r>
              <a:r>
                <a:rPr lang="ja-JP" altLang="en-US" sz="800" b="1" dirty="0">
                  <a:solidFill>
                    <a:schemeClr val="tx1"/>
                  </a:solidFill>
                  <a:latin typeface="Meiryo UI" panose="020B0604030504040204" pitchFamily="50" charset="-128"/>
                  <a:ea typeface="Meiryo UI" panose="020B0604030504040204" pitchFamily="50" charset="-128"/>
                </a:rPr>
                <a:t>したギャンブル等依存症の本人及びその家族等の</a:t>
              </a:r>
              <a:r>
                <a:rPr lang="ja-JP" altLang="en-US" sz="800" b="1" dirty="0" smtClean="0">
                  <a:solidFill>
                    <a:schemeClr val="tx1"/>
                  </a:solidFill>
                  <a:latin typeface="Meiryo UI" panose="020B0604030504040204" pitchFamily="50" charset="-128"/>
                  <a:ea typeface="Meiryo UI" panose="020B0604030504040204" pitchFamily="50" charset="-128"/>
                </a:rPr>
                <a:t>支援にあたる自助</a:t>
              </a:r>
              <a:r>
                <a:rPr lang="ja-JP" altLang="en-US" sz="800" b="1" spc="-30" dirty="0">
                  <a:solidFill>
                    <a:schemeClr val="tx1"/>
                  </a:solidFill>
                  <a:latin typeface="Meiryo UI" panose="020B0604030504040204" pitchFamily="50" charset="-128"/>
                  <a:ea typeface="Meiryo UI" panose="020B0604030504040204" pitchFamily="50" charset="-128"/>
                </a:rPr>
                <a:t>ｸﾞﾙｰﾌﾟ</a:t>
              </a:r>
              <a:r>
                <a:rPr lang="ja-JP" altLang="en-US" sz="800" b="1" dirty="0" smtClean="0">
                  <a:solidFill>
                    <a:schemeClr val="tx1"/>
                  </a:solidFill>
                  <a:latin typeface="Meiryo UI" panose="020B0604030504040204" pitchFamily="50" charset="-128"/>
                  <a:ea typeface="Meiryo UI" panose="020B0604030504040204" pitchFamily="50" charset="-128"/>
                </a:rPr>
                <a:t>・民間団体数</a:t>
              </a:r>
              <a:endParaRPr lang="ja-JP" altLang="en-US" sz="800" b="1" dirty="0">
                <a:solidFill>
                  <a:schemeClr val="tx1"/>
                </a:solidFill>
                <a:latin typeface="Meiryo UI" panose="020B0604030504040204" pitchFamily="50" charset="-128"/>
                <a:ea typeface="Meiryo UI" panose="020B0604030504040204" pitchFamily="50" charset="-128"/>
              </a:endParaRPr>
            </a:p>
          </p:txBody>
        </p:sp>
        <p:sp>
          <p:nvSpPr>
            <p:cNvPr id="193" name="正方形/長方形 192"/>
            <p:cNvSpPr/>
            <p:nvPr/>
          </p:nvSpPr>
          <p:spPr>
            <a:xfrm>
              <a:off x="11106734" y="4786909"/>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179</a:t>
              </a:r>
              <a:r>
                <a:rPr lang="ja-JP" altLang="en-US" sz="700" b="1" spc="-60" dirty="0" smtClean="0">
                  <a:solidFill>
                    <a:schemeClr val="tx1"/>
                  </a:solidFill>
                  <a:latin typeface="Meiryo UI" panose="020B0604030504040204" pitchFamily="50" charset="-128"/>
                  <a:ea typeface="Meiryo UI" panose="020B0604030504040204" pitchFamily="50" charset="-128"/>
                </a:rPr>
                <a:t>件</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4" name="正方形/長方形 193"/>
            <p:cNvSpPr/>
            <p:nvPr/>
          </p:nvSpPr>
          <p:spPr>
            <a:xfrm>
              <a:off x="11987389" y="4786909"/>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倍増</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(R7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5" name="正方形/長方形 194"/>
            <p:cNvSpPr/>
            <p:nvPr/>
          </p:nvSpPr>
          <p:spPr>
            <a:xfrm>
              <a:off x="11106734" y="5285949"/>
              <a:ext cx="720000" cy="267663"/>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4</a:t>
              </a:r>
              <a:r>
                <a:rPr lang="ja-JP" altLang="en-US" sz="700" b="1" spc="-60" dirty="0" smtClean="0">
                  <a:solidFill>
                    <a:schemeClr val="tx1"/>
                  </a:solidFill>
                  <a:latin typeface="Meiryo UI" panose="020B0604030504040204" pitchFamily="50" charset="-128"/>
                  <a:ea typeface="Meiryo UI" panose="020B0604030504040204" pitchFamily="50" charset="-128"/>
                </a:rPr>
                <a:t>団体</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6" name="正方形/長方形 195"/>
            <p:cNvSpPr/>
            <p:nvPr/>
          </p:nvSpPr>
          <p:spPr>
            <a:xfrm>
              <a:off x="11987389" y="5285949"/>
              <a:ext cx="720000" cy="261039"/>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増加</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7" name="正方形/長方形 196"/>
            <p:cNvSpPr/>
            <p:nvPr/>
          </p:nvSpPr>
          <p:spPr>
            <a:xfrm>
              <a:off x="11106734" y="5608565"/>
              <a:ext cx="720000" cy="229363"/>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smtClean="0">
                  <a:solidFill>
                    <a:schemeClr val="tx1"/>
                  </a:solidFill>
                  <a:latin typeface="Meiryo UI" panose="020B0604030504040204" pitchFamily="50" charset="-128"/>
                  <a:ea typeface="Meiryo UI" panose="020B0604030504040204" pitchFamily="50" charset="-128"/>
                </a:rPr>
                <a:t>1</a:t>
              </a:r>
              <a:r>
                <a:rPr lang="en-US" altLang="ja-JP" sz="700" b="1" spc="-60" dirty="0">
                  <a:solidFill>
                    <a:schemeClr val="tx1"/>
                  </a:solidFill>
                  <a:latin typeface="Meiryo UI" panose="020B0604030504040204" pitchFamily="50" charset="-128"/>
                  <a:ea typeface="Meiryo UI" panose="020B0604030504040204" pitchFamily="50" charset="-128"/>
                </a:rPr>
                <a:t>0</a:t>
              </a:r>
              <a:r>
                <a:rPr lang="ja-JP" altLang="en-US" sz="700" b="1" spc="-60" smtClean="0">
                  <a:solidFill>
                    <a:schemeClr val="tx1"/>
                  </a:solidFill>
                  <a:latin typeface="Meiryo UI" panose="020B0604030504040204" pitchFamily="50" charset="-128"/>
                  <a:ea typeface="Meiryo UI" panose="020B0604030504040204" pitchFamily="50" charset="-128"/>
                </a:rPr>
                <a:t>件</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(R3</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198" name="正方形/長方形 197"/>
            <p:cNvSpPr/>
            <p:nvPr/>
          </p:nvSpPr>
          <p:spPr>
            <a:xfrm>
              <a:off x="7901874" y="5620235"/>
              <a:ext cx="3024000" cy="217693"/>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spc="-30" dirty="0" smtClean="0">
                  <a:solidFill>
                    <a:schemeClr val="tx1"/>
                  </a:solidFill>
                  <a:latin typeface="Meiryo UI" panose="020B0604030504040204" pitchFamily="50" charset="-128"/>
                  <a:ea typeface="Meiryo UI" panose="020B0604030504040204" pitchFamily="50" charset="-128"/>
                </a:rPr>
                <a:t>自助ｸﾞﾙｰﾌﾟ・</a:t>
              </a:r>
              <a:r>
                <a:rPr lang="ja-JP" altLang="en-US" sz="800" b="1" dirty="0" smtClean="0">
                  <a:solidFill>
                    <a:schemeClr val="tx1"/>
                  </a:solidFill>
                  <a:latin typeface="Meiryo UI" panose="020B0604030504040204" pitchFamily="50" charset="-128"/>
                  <a:ea typeface="Meiryo UI" panose="020B0604030504040204" pitchFamily="50" charset="-128"/>
                </a:rPr>
                <a:t>民間団体</a:t>
              </a:r>
              <a:r>
                <a:rPr lang="ja-JP" altLang="en-US" sz="800" b="1" dirty="0">
                  <a:solidFill>
                    <a:schemeClr val="tx1"/>
                  </a:solidFill>
                  <a:latin typeface="Meiryo UI" panose="020B0604030504040204" pitchFamily="50" charset="-128"/>
                  <a:ea typeface="Meiryo UI" panose="020B0604030504040204" pitchFamily="50" charset="-128"/>
                </a:rPr>
                <a:t>等</a:t>
              </a:r>
              <a:r>
                <a:rPr lang="ja-JP" altLang="en-US" sz="800" b="1" dirty="0" smtClean="0">
                  <a:solidFill>
                    <a:schemeClr val="tx1"/>
                  </a:solidFill>
                  <a:latin typeface="Meiryo UI" panose="020B0604030504040204" pitchFamily="50" charset="-128"/>
                  <a:ea typeface="Meiryo UI" panose="020B0604030504040204" pitchFamily="50" charset="-128"/>
                </a:rPr>
                <a:t>と</a:t>
              </a:r>
              <a:r>
                <a:rPr lang="ja-JP" altLang="en-US" sz="800" b="1" dirty="0">
                  <a:solidFill>
                    <a:schemeClr val="tx1"/>
                  </a:solidFill>
                  <a:latin typeface="Meiryo UI" panose="020B0604030504040204" pitchFamily="50" charset="-128"/>
                  <a:ea typeface="Meiryo UI" panose="020B0604030504040204" pitchFamily="50" charset="-128"/>
                </a:rPr>
                <a:t>連携して事業等</a:t>
              </a:r>
              <a:r>
                <a:rPr lang="ja-JP" altLang="en-US" sz="800" b="1" dirty="0" smtClean="0">
                  <a:solidFill>
                    <a:schemeClr val="tx1"/>
                  </a:solidFill>
                  <a:latin typeface="Meiryo UI" panose="020B0604030504040204" pitchFamily="50" charset="-128"/>
                  <a:ea typeface="Meiryo UI" panose="020B0604030504040204" pitchFamily="50" charset="-128"/>
                </a:rPr>
                <a:t>に取組んだ</a:t>
              </a:r>
              <a:r>
                <a:rPr lang="ja-JP" altLang="en-US" sz="800" b="1" dirty="0">
                  <a:solidFill>
                    <a:schemeClr val="tx1"/>
                  </a:solidFill>
                  <a:latin typeface="Meiryo UI" panose="020B0604030504040204" pitchFamily="50" charset="-128"/>
                  <a:ea typeface="Meiryo UI" panose="020B0604030504040204" pitchFamily="50" charset="-128"/>
                </a:rPr>
                <a:t>件数</a:t>
              </a:r>
            </a:p>
          </p:txBody>
        </p:sp>
        <p:sp>
          <p:nvSpPr>
            <p:cNvPr id="216" name="正方形/長方形 215"/>
            <p:cNvSpPr/>
            <p:nvPr/>
          </p:nvSpPr>
          <p:spPr>
            <a:xfrm>
              <a:off x="11987389" y="5608565"/>
              <a:ext cx="720000" cy="229363"/>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毎年度増加</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smtClean="0">
                  <a:solidFill>
                    <a:schemeClr val="tx1"/>
                  </a:solidFill>
                  <a:latin typeface="Meiryo UI" panose="020B0604030504040204" pitchFamily="50" charset="-128"/>
                  <a:ea typeface="Meiryo UI" panose="020B0604030504040204" pitchFamily="50" charset="-128"/>
                </a:rPr>
                <a:t>(R5-7</a:t>
              </a:r>
              <a:r>
                <a:rPr lang="ja-JP" altLang="en-US" sz="700" b="1" spc="-60" dirty="0" smtClean="0">
                  <a:solidFill>
                    <a:schemeClr val="tx1"/>
                  </a:solidFill>
                  <a:latin typeface="Meiryo UI" panose="020B0604030504040204" pitchFamily="50" charset="-128"/>
                  <a:ea typeface="Meiryo UI" panose="020B0604030504040204" pitchFamily="50" charset="-128"/>
                </a:rPr>
                <a:t>年度末）</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grpSp>
      <p:sp>
        <p:nvSpPr>
          <p:cNvPr id="218" name="正方形/長方形 217"/>
          <p:cNvSpPr/>
          <p:nvPr/>
        </p:nvSpPr>
        <p:spPr>
          <a:xfrm>
            <a:off x="7787574" y="1419853"/>
            <a:ext cx="3024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solidFill>
                  <a:schemeClr val="bg1"/>
                </a:solidFill>
                <a:latin typeface="Meiryo UI" panose="020B0604030504040204" pitchFamily="50" charset="-128"/>
                <a:ea typeface="Meiryo UI" panose="020B0604030504040204" pitchFamily="50" charset="-128"/>
              </a:rPr>
              <a:t>指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19" name="正方形/長方形 218"/>
          <p:cNvSpPr/>
          <p:nvPr/>
        </p:nvSpPr>
        <p:spPr>
          <a:xfrm>
            <a:off x="11818802" y="1419853"/>
            <a:ext cx="828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目　標</a:t>
            </a:r>
          </a:p>
        </p:txBody>
      </p:sp>
      <p:sp>
        <p:nvSpPr>
          <p:cNvPr id="221" name="正方形/長方形 220"/>
          <p:cNvSpPr/>
          <p:nvPr/>
        </p:nvSpPr>
        <p:spPr>
          <a:xfrm>
            <a:off x="10925759" y="1419853"/>
            <a:ext cx="828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現　状</a:t>
            </a:r>
          </a:p>
        </p:txBody>
      </p:sp>
      <p:sp>
        <p:nvSpPr>
          <p:cNvPr id="232" name="二等辺三角形 231"/>
          <p:cNvSpPr/>
          <p:nvPr/>
        </p:nvSpPr>
        <p:spPr>
          <a:xfrm rot="5400000" flipH="1">
            <a:off x="7316526" y="198571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50" name="正方形/長方形 349"/>
          <p:cNvSpPr/>
          <p:nvPr/>
        </p:nvSpPr>
        <p:spPr>
          <a:xfrm>
            <a:off x="12660" y="1232967"/>
            <a:ext cx="2715731" cy="163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marL="171450" indent="-171450">
              <a:buFont typeface="Wingdings" panose="05000000000000000000" pitchFamily="2" charset="2"/>
              <a:buChar char="u"/>
            </a:pPr>
            <a:r>
              <a:rPr kumimoji="1" lang="ja-JP" altLang="en-US" sz="1200" b="1" dirty="0" smtClean="0">
                <a:solidFill>
                  <a:srgbClr val="002060"/>
                </a:solidFill>
                <a:latin typeface="Meiryo UI" panose="020B0604030504040204" pitchFamily="50" charset="-128"/>
                <a:ea typeface="Meiryo UI" panose="020B0604030504040204" pitchFamily="50" charset="-128"/>
              </a:rPr>
              <a:t>基本方針に基づく施策体系</a:t>
            </a:r>
            <a:r>
              <a:rPr lang="ja-JP" altLang="en-US" sz="1200" b="1" dirty="0">
                <a:solidFill>
                  <a:srgbClr val="002060"/>
                </a:solidFill>
                <a:latin typeface="Meiryo UI" panose="020B0604030504040204" pitchFamily="50" charset="-128"/>
                <a:ea typeface="Meiryo UI" panose="020B0604030504040204" pitchFamily="50" charset="-128"/>
              </a:rPr>
              <a:t>と目標</a:t>
            </a:r>
            <a:endParaRPr kumimoji="1" lang="ja-JP" altLang="en-US" sz="1200" b="1" dirty="0">
              <a:solidFill>
                <a:srgbClr val="002060"/>
              </a:solidFill>
              <a:latin typeface="Meiryo UI" panose="020B0604030504040204" pitchFamily="50" charset="-128"/>
              <a:ea typeface="Meiryo UI" panose="020B0604030504040204" pitchFamily="50" charset="-128"/>
            </a:endParaRPr>
          </a:p>
        </p:txBody>
      </p:sp>
      <p:sp>
        <p:nvSpPr>
          <p:cNvPr id="353" name="正方形/長方形 352"/>
          <p:cNvSpPr/>
          <p:nvPr/>
        </p:nvSpPr>
        <p:spPr>
          <a:xfrm>
            <a:off x="-35526" y="8593568"/>
            <a:ext cx="481797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a:t>
            </a:r>
            <a:r>
              <a:rPr lang="ja-JP" altLang="en-US" sz="1400" b="1" dirty="0" err="1"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smtClean="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kumimoji="1" lang="zh-TW" altLang="en-US" sz="1050"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60" name="二等辺三角形 359"/>
          <p:cNvSpPr/>
          <p:nvPr/>
        </p:nvSpPr>
        <p:spPr>
          <a:xfrm rot="10800000">
            <a:off x="1055476" y="1206498"/>
            <a:ext cx="10729192" cy="177801"/>
          </a:xfrm>
          <a:prstGeom prst="triangle">
            <a:avLst/>
          </a:prstGeom>
          <a:gradFill>
            <a:gsLst>
              <a:gs pos="0">
                <a:schemeClr val="bg1">
                  <a:lumMod val="50000"/>
                </a:schemeClr>
              </a:gs>
              <a:gs pos="66000">
                <a:srgbClr val="C4C4C4"/>
              </a:gs>
              <a:gs pos="100000">
                <a:schemeClr val="bg1">
                  <a:lumMod val="95000"/>
                  <a:alpha val="20000"/>
                </a:schemeClr>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noFill/>
              <a:latin typeface="メイリオ" panose="020B0604030504040204" pitchFamily="50" charset="-128"/>
              <a:ea typeface="メイリオ" panose="020B0604030504040204" pitchFamily="50" charset="-128"/>
            </a:endParaRPr>
          </a:p>
        </p:txBody>
      </p:sp>
      <p:sp>
        <p:nvSpPr>
          <p:cNvPr id="361" name="正方形/長方形 360"/>
          <p:cNvSpPr/>
          <p:nvPr/>
        </p:nvSpPr>
        <p:spPr>
          <a:xfrm>
            <a:off x="3085059" y="9164141"/>
            <a:ext cx="488152" cy="1359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 規</a:t>
            </a:r>
            <a:endParaRPr lang="ja-JP" altLang="en-US" sz="900" b="1" dirty="0">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7719804" y="6181725"/>
            <a:ext cx="5081736" cy="707107"/>
            <a:chOff x="7811244" y="6124756"/>
            <a:chExt cx="5081736" cy="707107"/>
          </a:xfrm>
        </p:grpSpPr>
        <p:sp>
          <p:nvSpPr>
            <p:cNvPr id="271" name="正方形/長方形 270"/>
            <p:cNvSpPr/>
            <p:nvPr/>
          </p:nvSpPr>
          <p:spPr>
            <a:xfrm>
              <a:off x="7811244" y="6124756"/>
              <a:ext cx="4968000" cy="53024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99" name="正方形/長方形 198"/>
            <p:cNvSpPr/>
            <p:nvPr/>
          </p:nvSpPr>
          <p:spPr>
            <a:xfrm>
              <a:off x="7913304" y="6233899"/>
              <a:ext cx="3024000" cy="324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smtClean="0">
                  <a:solidFill>
                    <a:schemeClr val="tx1"/>
                  </a:solidFill>
                  <a:latin typeface="Meiryo UI" panose="020B0604030504040204" pitchFamily="50" charset="-128"/>
                  <a:ea typeface="Meiryo UI" panose="020B0604030504040204" pitchFamily="50" charset="-128"/>
                </a:rPr>
                <a:t>ワンストップ支援を</a:t>
              </a:r>
              <a:r>
                <a:rPr lang="ja-JP" altLang="en-US" sz="800" b="1" dirty="0">
                  <a:solidFill>
                    <a:schemeClr val="tx1"/>
                  </a:solidFill>
                  <a:latin typeface="Meiryo UI" panose="020B0604030504040204" pitchFamily="50" charset="-128"/>
                  <a:ea typeface="Meiryo UI" panose="020B0604030504040204" pitchFamily="50" charset="-128"/>
                </a:rPr>
                <a:t>提供できる機能を整備</a:t>
              </a:r>
            </a:p>
          </p:txBody>
        </p:sp>
        <p:sp>
          <p:nvSpPr>
            <p:cNvPr id="200" name="正方形/長方形 199"/>
            <p:cNvSpPr/>
            <p:nvPr/>
          </p:nvSpPr>
          <p:spPr>
            <a:xfrm>
              <a:off x="11118164" y="6263921"/>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a:t>
              </a:r>
              <a:endParaRPr lang="en-US" altLang="ja-JP" sz="700" b="1" spc="-60" dirty="0" smtClean="0">
                <a:solidFill>
                  <a:schemeClr val="tx1"/>
                </a:solidFill>
                <a:latin typeface="Meiryo UI" panose="020B0604030504040204" pitchFamily="50" charset="-128"/>
                <a:ea typeface="Meiryo UI" panose="020B0604030504040204" pitchFamily="50" charset="-128"/>
              </a:endParaRPr>
            </a:p>
          </p:txBody>
        </p:sp>
        <p:sp>
          <p:nvSpPr>
            <p:cNvPr id="201" name="正方形/長方形 200"/>
            <p:cNvSpPr/>
            <p:nvPr/>
          </p:nvSpPr>
          <p:spPr>
            <a:xfrm>
              <a:off x="11998819" y="6263921"/>
              <a:ext cx="720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smtClean="0">
                  <a:solidFill>
                    <a:schemeClr val="tx1"/>
                  </a:solidFill>
                  <a:latin typeface="Meiryo UI" panose="020B0604030504040204" pitchFamily="50" charset="-128"/>
                  <a:ea typeface="Meiryo UI" panose="020B0604030504040204" pitchFamily="50" charset="-128"/>
                </a:rPr>
                <a:t>整備完了</a:t>
              </a:r>
              <a:endParaRPr lang="en-US" altLang="ja-JP" sz="700" b="1" spc="-60" dirty="0" smtClean="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smtClean="0">
                  <a:solidFill>
                    <a:schemeClr val="tx1"/>
                  </a:solidFill>
                  <a:latin typeface="Meiryo UI" panose="020B0604030504040204" pitchFamily="50" charset="-128"/>
                  <a:ea typeface="Meiryo UI" panose="020B0604030504040204" pitchFamily="50" charset="-128"/>
                </a:rPr>
                <a:t>(IR</a:t>
              </a:r>
              <a:r>
                <a:rPr lang="ja-JP" altLang="en-US" sz="700" b="1" spc="-60" dirty="0" smtClean="0">
                  <a:solidFill>
                    <a:schemeClr val="tx1"/>
                  </a:solidFill>
                  <a:latin typeface="Meiryo UI" panose="020B0604030504040204" pitchFamily="50" charset="-128"/>
                  <a:ea typeface="Meiryo UI" panose="020B0604030504040204" pitchFamily="50" charset="-128"/>
                </a:rPr>
                <a:t>開業まで</a:t>
              </a:r>
              <a:r>
                <a:rPr lang="en-US" altLang="ja-JP" sz="700" b="1" spc="-60" dirty="0" smtClean="0">
                  <a:solidFill>
                    <a:schemeClr val="tx1"/>
                  </a:solidFill>
                  <a:latin typeface="Meiryo UI" panose="020B0604030504040204" pitchFamily="50" charset="-128"/>
                  <a:ea typeface="Meiryo UI" panose="020B0604030504040204" pitchFamily="50" charset="-128"/>
                </a:rPr>
                <a:t>※</a:t>
              </a:r>
              <a:r>
                <a:rPr lang="ja-JP" altLang="en-US" sz="700" b="1" spc="-60" dirty="0" smtClean="0">
                  <a:solidFill>
                    <a:schemeClr val="tx1"/>
                  </a:solidFill>
                  <a:latin typeface="Meiryo UI" panose="020B0604030504040204" pitchFamily="50" charset="-128"/>
                  <a:ea typeface="Meiryo UI" panose="020B0604030504040204" pitchFamily="50" charset="-128"/>
                </a:rPr>
                <a:t>）</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362" name="正方形/長方形 361"/>
            <p:cNvSpPr/>
            <p:nvPr/>
          </p:nvSpPr>
          <p:spPr>
            <a:xfrm>
              <a:off x="9550424" y="6640222"/>
              <a:ext cx="3342556" cy="19164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lgn="r"/>
              <a:r>
                <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rPr>
                <a:t>※IR</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区域整備計画の認定等の進捗</a:t>
              </a:r>
              <a:r>
                <a:rPr lang="ja-JP" altLang="en-US" sz="700">
                  <a:solidFill>
                    <a:schemeClr val="tx1">
                      <a:lumMod val="85000"/>
                      <a:lumOff val="15000"/>
                    </a:schemeClr>
                  </a:solidFill>
                  <a:latin typeface="メイリオ" panose="020B0604030504040204" pitchFamily="50" charset="-128"/>
                  <a:ea typeface="メイリオ" panose="020B0604030504040204" pitchFamily="50" charset="-128"/>
                </a:rPr>
                <a:t>に</a:t>
              </a:r>
              <a:r>
                <a:rPr lang="ja-JP" altLang="en-US" sz="700" smtClean="0">
                  <a:solidFill>
                    <a:schemeClr val="tx1">
                      <a:lumMod val="85000"/>
                      <a:lumOff val="15000"/>
                    </a:schemeClr>
                  </a:solidFill>
                  <a:latin typeface="メイリオ" panose="020B0604030504040204" pitchFamily="50" charset="-128"/>
                  <a:ea typeface="メイリオ" panose="020B0604030504040204" pitchFamily="50" charset="-128"/>
                </a:rPr>
                <a:t>合わせて計画的</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に推進</a:t>
              </a:r>
              <a:endParaRPr lang="en-US" altLang="ja-JP" sz="700" dirty="0" smtClean="0">
                <a:solidFill>
                  <a:schemeClr val="tx1">
                    <a:lumMod val="85000"/>
                    <a:lumOff val="15000"/>
                  </a:schemeClr>
                </a:solidFill>
                <a:latin typeface="メイリオ" panose="020B0604030504040204" pitchFamily="50" charset="-128"/>
                <a:ea typeface="メイリオ" panose="020B0604030504040204" pitchFamily="50" charset="-128"/>
              </a:endParaRPr>
            </a:p>
          </p:txBody>
        </p:sp>
      </p:grpSp>
      <p:graphicFrame>
        <p:nvGraphicFramePr>
          <p:cNvPr id="170" name="表 169"/>
          <p:cNvGraphicFramePr>
            <a:graphicFrameLocks noGrp="1"/>
          </p:cNvGraphicFramePr>
          <p:nvPr>
            <p:extLst>
              <p:ext uri="{D42A27DB-BD31-4B8C-83A1-F6EECF244321}">
                <p14:modId xmlns:p14="http://schemas.microsoft.com/office/powerpoint/2010/main" val="257183207"/>
              </p:ext>
            </p:extLst>
          </p:nvPr>
        </p:nvGraphicFramePr>
        <p:xfrm>
          <a:off x="7120880" y="308660"/>
          <a:ext cx="5536704" cy="840740"/>
        </p:xfrm>
        <a:graphic>
          <a:graphicData uri="http://schemas.openxmlformats.org/drawingml/2006/table">
            <a:tbl>
              <a:tblPr>
                <a:tableStyleId>{073A0DAA-6AF3-43AB-8588-CEC1D06C72B9}</a:tableStyleId>
              </a:tblPr>
              <a:tblGrid>
                <a:gridCol w="76550">
                  <a:extLst>
                    <a:ext uri="{9D8B030D-6E8A-4147-A177-3AD203B41FA5}">
                      <a16:colId xmlns:a16="http://schemas.microsoft.com/office/drawing/2014/main" val="2375738016"/>
                    </a:ext>
                  </a:extLst>
                </a:gridCol>
                <a:gridCol w="5460154">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全体目標</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2563" lvl="1" indent="-96838">
                        <a:lnSpc>
                          <a:spcPts val="1100"/>
                        </a:lnSpc>
                        <a:buFont typeface="Wingdings" panose="05000000000000000000" pitchFamily="2" charset="2"/>
                        <a:buChar char="Ø"/>
                      </a:pPr>
                      <a:r>
                        <a:rPr kumimoji="1" lang="ja-JP" altLang="en-US" sz="1000" b="0" dirty="0" smtClean="0">
                          <a:latin typeface="Meiryo UI" panose="020B0604030504040204" pitchFamily="50" charset="-128"/>
                          <a:ea typeface="Meiryo UI" panose="020B0604030504040204" pitchFamily="50" charset="-128"/>
                        </a:rPr>
                        <a:t>ギャンブル等依存症対策を総合的かつ計画的に推進することで、</a:t>
                      </a:r>
                      <a:r>
                        <a:rPr kumimoji="1" lang="ja-JP" altLang="en-US" sz="1000" b="0" u="heavy" baseline="0" dirty="0" smtClean="0">
                          <a:latin typeface="Meiryo UI" panose="020B0604030504040204" pitchFamily="50" charset="-128"/>
                          <a:ea typeface="Meiryo UI" panose="020B0604030504040204" pitchFamily="50" charset="-128"/>
                        </a:rPr>
                        <a:t>「府民の健全な生活の確保を図るとともに、府民が安心して暮らすことができる社会の実現に寄与する」</a:t>
                      </a:r>
                      <a:r>
                        <a:rPr kumimoji="1" lang="ja-JP" altLang="en-US" sz="1000" b="0" dirty="0" smtClean="0">
                          <a:latin typeface="Meiryo UI" panose="020B0604030504040204" pitchFamily="50" charset="-128"/>
                          <a:ea typeface="Meiryo UI" panose="020B0604030504040204" pitchFamily="50" charset="-128"/>
                        </a:rPr>
                        <a:t>ことを目標とする。</a:t>
                      </a:r>
                    </a:p>
                    <a:p>
                      <a:pPr marL="182563" lvl="1" indent="-96838">
                        <a:lnSpc>
                          <a:spcPts val="1100"/>
                        </a:lnSpc>
                        <a:spcBef>
                          <a:spcPts val="300"/>
                        </a:spcBef>
                        <a:buFont typeface="Wingdings" panose="05000000000000000000" pitchFamily="2" charset="2"/>
                        <a:buChar char="Ø"/>
                      </a:pPr>
                      <a:r>
                        <a:rPr kumimoji="1" lang="ja-JP" altLang="en-US" sz="1000" b="0" dirty="0" smtClean="0">
                          <a:latin typeface="Meiryo UI" panose="020B0604030504040204" pitchFamily="50" charset="-128"/>
                          <a:ea typeface="Meiryo UI" panose="020B0604030504040204" pitchFamily="50" charset="-128"/>
                        </a:rPr>
                        <a:t>指標としては、府実態調査結果を基に、「ギャンブル等依存</a:t>
                      </a:r>
                      <a:r>
                        <a:rPr kumimoji="1" lang="ja-JP" altLang="en-US" sz="1000" b="0" smtClean="0">
                          <a:latin typeface="Meiryo UI" panose="020B0604030504040204" pitchFamily="50" charset="-128"/>
                          <a:ea typeface="Meiryo UI" panose="020B0604030504040204" pitchFamily="50" charset="-128"/>
                        </a:rPr>
                        <a:t>が疑われる者等の</a:t>
                      </a:r>
                      <a:r>
                        <a:rPr kumimoji="1" lang="ja-JP" altLang="en-US" sz="1000" b="0" dirty="0" smtClean="0">
                          <a:latin typeface="Meiryo UI" panose="020B0604030504040204" pitchFamily="50" charset="-128"/>
                          <a:ea typeface="Meiryo UI" panose="020B0604030504040204" pitchFamily="50" charset="-128"/>
                        </a:rPr>
                        <a:t>割合（</a:t>
                      </a:r>
                      <a:r>
                        <a:rPr kumimoji="1" lang="en-US" altLang="ja-JP" sz="1000" b="0" dirty="0" smtClean="0">
                          <a:latin typeface="Meiryo UI" panose="020B0604030504040204" pitchFamily="50" charset="-128"/>
                          <a:ea typeface="Meiryo UI" panose="020B0604030504040204" pitchFamily="50" charset="-128"/>
                        </a:rPr>
                        <a:t>SOGS</a:t>
                      </a:r>
                      <a:r>
                        <a:rPr kumimoji="1" lang="ja-JP" altLang="en-US" sz="1000" b="0" dirty="0" smtClean="0">
                          <a:latin typeface="Meiryo UI" panose="020B0604030504040204" pitchFamily="50" charset="-128"/>
                          <a:ea typeface="Meiryo UI" panose="020B0604030504040204" pitchFamily="50" charset="-128"/>
                        </a:rPr>
                        <a:t>３点以上）」の令和７年度の数値が、計画作成時点の令和４年度の数値より低減していることをめざす。</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sp>
        <p:nvSpPr>
          <p:cNvPr id="178" name="正方形/長方形 177"/>
          <p:cNvSpPr/>
          <p:nvPr/>
        </p:nvSpPr>
        <p:spPr>
          <a:xfrm>
            <a:off x="4446752" y="1837447"/>
            <a:ext cx="657904"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r>
              <a:rPr lang="ja-JP" altLang="en-US" sz="900" b="1" dirty="0" smtClean="0">
                <a:latin typeface="Meiryo UI" panose="020B0604030504040204" pitchFamily="50" charset="-128"/>
                <a:ea typeface="Meiryo UI" panose="020B0604030504040204" pitchFamily="50" charset="-128"/>
              </a:rPr>
              <a:t> ・拡充</a:t>
            </a:r>
            <a:endParaRPr lang="en-US" altLang="ja-JP" sz="900" b="1" dirty="0" smtClean="0">
              <a:latin typeface="Meiryo UI" panose="020B0604030504040204" pitchFamily="50" charset="-128"/>
              <a:ea typeface="Meiryo UI" panose="020B0604030504040204" pitchFamily="50" charset="-128"/>
            </a:endParaRPr>
          </a:p>
        </p:txBody>
      </p:sp>
      <p:sp>
        <p:nvSpPr>
          <p:cNvPr id="179" name="正方形/長方形 178"/>
          <p:cNvSpPr/>
          <p:nvPr/>
        </p:nvSpPr>
        <p:spPr>
          <a:xfrm>
            <a:off x="4112448" y="2473484"/>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180" name="正方形/長方形 179"/>
          <p:cNvSpPr/>
          <p:nvPr/>
        </p:nvSpPr>
        <p:spPr>
          <a:xfrm>
            <a:off x="5910883" y="2630694"/>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smtClean="0">
              <a:latin typeface="Meiryo UI" panose="020B0604030504040204" pitchFamily="50" charset="-128"/>
              <a:ea typeface="Meiryo UI" panose="020B0604030504040204" pitchFamily="50" charset="-128"/>
            </a:endParaRPr>
          </a:p>
        </p:txBody>
      </p:sp>
      <p:sp>
        <p:nvSpPr>
          <p:cNvPr id="181" name="正方形/長方形 180"/>
          <p:cNvSpPr/>
          <p:nvPr/>
        </p:nvSpPr>
        <p:spPr>
          <a:xfrm>
            <a:off x="3997972" y="3193548"/>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182" name="正方形/長方形 181"/>
          <p:cNvSpPr/>
          <p:nvPr/>
        </p:nvSpPr>
        <p:spPr>
          <a:xfrm>
            <a:off x="5825354" y="403349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183" name="正方形/長方形 182"/>
          <p:cNvSpPr/>
          <p:nvPr/>
        </p:nvSpPr>
        <p:spPr>
          <a:xfrm>
            <a:off x="4332335" y="50117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0" name="正方形/長方形 219"/>
          <p:cNvSpPr/>
          <p:nvPr/>
        </p:nvSpPr>
        <p:spPr>
          <a:xfrm>
            <a:off x="4242048" y="4858784"/>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2" name="正方形/長方形 221"/>
          <p:cNvSpPr/>
          <p:nvPr/>
        </p:nvSpPr>
        <p:spPr>
          <a:xfrm>
            <a:off x="5582419" y="5511733"/>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smtClean="0">
              <a:latin typeface="Meiryo UI" panose="020B0604030504040204" pitchFamily="50" charset="-128"/>
              <a:ea typeface="Meiryo UI" panose="020B0604030504040204" pitchFamily="50" charset="-128"/>
            </a:endParaRPr>
          </a:p>
        </p:txBody>
      </p:sp>
      <p:sp>
        <p:nvSpPr>
          <p:cNvPr id="223" name="正方形/長方形 222"/>
          <p:cNvSpPr/>
          <p:nvPr/>
        </p:nvSpPr>
        <p:spPr>
          <a:xfrm>
            <a:off x="5251496" y="6437659"/>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4" name="正方形/長方形 223"/>
          <p:cNvSpPr/>
          <p:nvPr/>
        </p:nvSpPr>
        <p:spPr>
          <a:xfrm>
            <a:off x="5971800" y="73232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smtClean="0">
              <a:latin typeface="Meiryo UI" panose="020B0604030504040204" pitchFamily="50" charset="-128"/>
              <a:ea typeface="Meiryo UI" panose="020B0604030504040204" pitchFamily="50" charset="-128"/>
            </a:endParaRPr>
          </a:p>
        </p:txBody>
      </p:sp>
      <p:sp>
        <p:nvSpPr>
          <p:cNvPr id="225" name="正方形/長方形 224"/>
          <p:cNvSpPr/>
          <p:nvPr/>
        </p:nvSpPr>
        <p:spPr>
          <a:xfrm>
            <a:off x="4672608" y="804096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smtClean="0">
                <a:latin typeface="Meiryo UI" panose="020B0604030504040204" pitchFamily="50" charset="-128"/>
                <a:ea typeface="Meiryo UI" panose="020B0604030504040204" pitchFamily="50" charset="-128"/>
              </a:rPr>
              <a:t>新規</a:t>
            </a:r>
            <a:endParaRPr lang="en-US" altLang="ja-JP" sz="900" b="1" dirty="0" smtClean="0">
              <a:latin typeface="Meiryo UI" panose="020B0604030504040204" pitchFamily="50" charset="-128"/>
              <a:ea typeface="Meiryo UI" panose="020B0604030504040204" pitchFamily="50" charset="-128"/>
            </a:endParaRPr>
          </a:p>
        </p:txBody>
      </p:sp>
      <p:sp>
        <p:nvSpPr>
          <p:cNvPr id="226" name="正方形/長方形 225"/>
          <p:cNvSpPr/>
          <p:nvPr/>
        </p:nvSpPr>
        <p:spPr>
          <a:xfrm>
            <a:off x="2656384" y="1632248"/>
            <a:ext cx="4664566" cy="134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r"/>
            <a:r>
              <a:rPr lang="en-US" altLang="ja-JP" sz="700" b="1" spc="-90" dirty="0" smtClean="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700" b="1" spc="-90" dirty="0" smtClean="0">
                <a:solidFill>
                  <a:schemeClr val="tx1">
                    <a:lumMod val="85000"/>
                    <a:lumOff val="15000"/>
                  </a:schemeClr>
                </a:solidFill>
                <a:latin typeface="メイリオ" panose="020B0604030504040204" pitchFamily="50" charset="-128"/>
                <a:ea typeface="メイリオ" panose="020B0604030504040204" pitchFamily="50" charset="-128"/>
              </a:rPr>
              <a:t>　　　　：具体的な取組みとして新規事業を考えているもの　　　　　：具体的な取組みとして事業の拡充等を考えているもの</a:t>
            </a:r>
            <a:endParaRPr lang="ja-JP" altLang="en-US" sz="700" b="1" spc="-90" dirty="0">
              <a:solidFill>
                <a:schemeClr val="tx1">
                  <a:lumMod val="85000"/>
                  <a:lumOff val="15000"/>
                </a:schemeClr>
              </a:solidFill>
              <a:latin typeface="メイリオ" panose="020B0604030504040204" pitchFamily="50" charset="-128"/>
              <a:ea typeface="メイリオ" panose="020B0604030504040204" pitchFamily="50" charset="-128"/>
            </a:endParaRPr>
          </a:p>
        </p:txBody>
      </p:sp>
      <p:graphicFrame>
        <p:nvGraphicFramePr>
          <p:cNvPr id="227" name="表 226"/>
          <p:cNvGraphicFramePr>
            <a:graphicFrameLocks noGrp="1"/>
          </p:cNvGraphicFramePr>
          <p:nvPr>
            <p:extLst>
              <p:ext uri="{D42A27DB-BD31-4B8C-83A1-F6EECF244321}">
                <p14:modId xmlns:p14="http://schemas.microsoft.com/office/powerpoint/2010/main" val="3754663346"/>
              </p:ext>
            </p:extLst>
          </p:nvPr>
        </p:nvGraphicFramePr>
        <p:xfrm>
          <a:off x="25918" y="8900160"/>
          <a:ext cx="3736504" cy="701040"/>
        </p:xfrm>
        <a:graphic>
          <a:graphicData uri="http://schemas.openxmlformats.org/drawingml/2006/table">
            <a:tbl>
              <a:tblPr>
                <a:tableStyleId>{073A0DAA-6AF3-43AB-8588-CEC1D06C72B9}</a:tableStyleId>
              </a:tblPr>
              <a:tblGrid>
                <a:gridCol w="51661">
                  <a:extLst>
                    <a:ext uri="{9D8B030D-6E8A-4147-A177-3AD203B41FA5}">
                      <a16:colId xmlns:a16="http://schemas.microsoft.com/office/drawing/2014/main" val="2375738016"/>
                    </a:ext>
                  </a:extLst>
                </a:gridCol>
                <a:gridCol w="368484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推進会議等</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9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1" dirty="0" smtClean="0">
                          <a:latin typeface="Meiryo UI" panose="020B0604030504040204" pitchFamily="50" charset="-128"/>
                          <a:ea typeface="Meiryo UI" panose="020B0604030504040204" pitchFamily="50" charset="-128"/>
                        </a:rPr>
                        <a:t>大阪府ギャンブル等依存症対策推進本部・推進会議</a:t>
                      </a:r>
                      <a:endParaRPr kumimoji="1" lang="en-US" altLang="ja-JP" sz="1000" b="1"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TW" altLang="en-US" sz="1000" b="0" dirty="0" smtClean="0">
                          <a:latin typeface="Meiryo UI" panose="020B0604030504040204" pitchFamily="50" charset="-128"/>
                          <a:ea typeface="Meiryo UI" panose="020B0604030504040204" pitchFamily="50" charset="-128"/>
                        </a:rPr>
                        <a:t>大阪府依存症関連機関連携会議</a:t>
                      </a:r>
                      <a:r>
                        <a:rPr kumimoji="1" lang="ja-JP" altLang="en-US" sz="1000" b="0" dirty="0" smtClean="0">
                          <a:latin typeface="Meiryo UI" panose="020B0604030504040204" pitchFamily="50" charset="-128"/>
                          <a:ea typeface="Meiryo UI" panose="020B0604030504040204" pitchFamily="50" charset="-128"/>
                        </a:rPr>
                        <a:t>・専門部会</a:t>
                      </a:r>
                      <a:endParaRPr kumimoji="1" lang="en-US" altLang="ja-JP" sz="1000" b="0"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CN" altLang="en-US" sz="1000" b="0" dirty="0" smtClean="0">
                          <a:latin typeface="Meiryo UI" panose="020B0604030504040204" pitchFamily="50" charset="-128"/>
                          <a:ea typeface="Meiryo UI" panose="020B0604030504040204" pitchFamily="50" charset="-128"/>
                        </a:rPr>
                        <a:t>大阪府依存症対策庁内連携会議</a:t>
                      </a:r>
                      <a:endParaRPr kumimoji="1" lang="ja-JP" altLang="en-US" sz="1000" b="0" dirty="0" smtClean="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8" name="表 227"/>
          <p:cNvGraphicFramePr>
            <a:graphicFrameLocks noGrp="1"/>
          </p:cNvGraphicFramePr>
          <p:nvPr>
            <p:extLst>
              <p:ext uri="{D42A27DB-BD31-4B8C-83A1-F6EECF244321}">
                <p14:modId xmlns:p14="http://schemas.microsoft.com/office/powerpoint/2010/main" val="4042000158"/>
              </p:ext>
            </p:extLst>
          </p:nvPr>
        </p:nvGraphicFramePr>
        <p:xfrm>
          <a:off x="3836977" y="8900160"/>
          <a:ext cx="4608512" cy="701040"/>
        </p:xfrm>
        <a:graphic>
          <a:graphicData uri="http://schemas.openxmlformats.org/drawingml/2006/table">
            <a:tbl>
              <a:tblPr>
                <a:tableStyleId>{073A0DAA-6AF3-43AB-8588-CEC1D06C72B9}</a:tableStyleId>
              </a:tblPr>
              <a:tblGrid>
                <a:gridCol w="63717">
                  <a:extLst>
                    <a:ext uri="{9D8B030D-6E8A-4147-A177-3AD203B41FA5}">
                      <a16:colId xmlns:a16="http://schemas.microsoft.com/office/drawing/2014/main" val="2375738016"/>
                    </a:ext>
                  </a:extLst>
                </a:gridCol>
                <a:gridCol w="4544795">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進捗管理等</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55175">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「ギャンブル等依存症対策推進本部」及び「ギャンブル等依存症対策推進会議」において、施策の進捗状況を評価し、必要に応じて施策・事業の見直し等を行う。</a:t>
                      </a:r>
                      <a:endParaRPr kumimoji="1" lang="en-US" altLang="ja-JP" sz="1000" b="0"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本計画の進捗等の状況変化により、必要が生じた場合は、計画の見直しを行う。</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9" name="表 228"/>
          <p:cNvGraphicFramePr>
            <a:graphicFrameLocks noGrp="1"/>
          </p:cNvGraphicFramePr>
          <p:nvPr>
            <p:extLst>
              <p:ext uri="{D42A27DB-BD31-4B8C-83A1-F6EECF244321}">
                <p14:modId xmlns:p14="http://schemas.microsoft.com/office/powerpoint/2010/main" val="1639553220"/>
              </p:ext>
            </p:extLst>
          </p:nvPr>
        </p:nvGraphicFramePr>
        <p:xfrm>
          <a:off x="8561040" y="8900160"/>
          <a:ext cx="4240560" cy="701040"/>
        </p:xfrm>
        <a:graphic>
          <a:graphicData uri="http://schemas.openxmlformats.org/drawingml/2006/table">
            <a:tbl>
              <a:tblPr>
                <a:tableStyleId>{073A0DAA-6AF3-43AB-8588-CEC1D06C72B9}</a:tableStyleId>
              </a:tblPr>
              <a:tblGrid>
                <a:gridCol w="58630">
                  <a:extLst>
                    <a:ext uri="{9D8B030D-6E8A-4147-A177-3AD203B41FA5}">
                      <a16:colId xmlns:a16="http://schemas.microsoft.com/office/drawing/2014/main" val="2375738016"/>
                    </a:ext>
                  </a:extLst>
                </a:gridCol>
                <a:gridCol w="4181930">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smtClean="0">
                          <a:solidFill>
                            <a:schemeClr val="bg1"/>
                          </a:solidFill>
                          <a:latin typeface="Meiryo UI" panose="020B0604030504040204" pitchFamily="50" charset="-128"/>
                          <a:ea typeface="Meiryo UI" panose="020B0604030504040204" pitchFamily="50" charset="-128"/>
                        </a:rPr>
                        <a:t>ギャンブル等依存症対策基金</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ギャンブル等依存症対策の推進に資するための資金を積み立てるため設置。</a:t>
                      </a:r>
                      <a:endParaRPr kumimoji="1" lang="en-US" altLang="ja-JP" sz="1000" b="0" dirty="0" smtClean="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本基金を活用し、府民と協働し、府民が安心して健康的に暮らせる社会の実現を目的とするギャンブル等依存症対策の取組みを推進。</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sp>
        <p:nvSpPr>
          <p:cNvPr id="231" name="正方形/長方形 230"/>
          <p:cNvSpPr/>
          <p:nvPr/>
        </p:nvSpPr>
        <p:spPr>
          <a:xfrm>
            <a:off x="2960320"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smtClean="0">
                <a:latin typeface="Meiryo UI" panose="020B0604030504040204" pitchFamily="50" charset="-128"/>
                <a:ea typeface="Meiryo UI" panose="020B0604030504040204" pitchFamily="50" charset="-128"/>
              </a:rPr>
              <a:t>新規</a:t>
            </a:r>
            <a:endParaRPr lang="en-US" altLang="ja-JP" sz="700" b="1" dirty="0" smtClean="0">
              <a:latin typeface="Meiryo UI" panose="020B0604030504040204" pitchFamily="50" charset="-128"/>
              <a:ea typeface="Meiryo UI" panose="020B0604030504040204" pitchFamily="50" charset="-128"/>
            </a:endParaRPr>
          </a:p>
        </p:txBody>
      </p:sp>
      <p:sp>
        <p:nvSpPr>
          <p:cNvPr id="233" name="正方形/長方形 232"/>
          <p:cNvSpPr/>
          <p:nvPr/>
        </p:nvSpPr>
        <p:spPr>
          <a:xfrm>
            <a:off x="5104656"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smtClean="0">
                <a:latin typeface="Meiryo UI" panose="020B0604030504040204" pitchFamily="50" charset="-128"/>
                <a:ea typeface="Meiryo UI" panose="020B0604030504040204" pitchFamily="50" charset="-128"/>
              </a:rPr>
              <a:t>拡充</a:t>
            </a:r>
            <a:endParaRPr lang="en-US" altLang="ja-JP" sz="700" b="1" dirty="0" smtClean="0">
              <a:latin typeface="Meiryo UI" panose="020B0604030504040204" pitchFamily="50" charset="-128"/>
              <a:ea typeface="Meiryo UI" panose="020B0604030504040204" pitchFamily="50" charset="-128"/>
            </a:endParaRPr>
          </a:p>
        </p:txBody>
      </p:sp>
      <p:sp>
        <p:nvSpPr>
          <p:cNvPr id="235" name="正方形/長方形 234"/>
          <p:cNvSpPr/>
          <p:nvPr/>
        </p:nvSpPr>
        <p:spPr>
          <a:xfrm flipV="1">
            <a:off x="-7912" y="8799488"/>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6" name="正方形/長方形 235"/>
          <p:cNvSpPr/>
          <p:nvPr/>
        </p:nvSpPr>
        <p:spPr>
          <a:xfrm flipV="1">
            <a:off x="-7912" y="222831"/>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二等辺三角形 236"/>
          <p:cNvSpPr/>
          <p:nvPr/>
        </p:nvSpPr>
        <p:spPr>
          <a:xfrm rot="5400000" flipH="1">
            <a:off x="7316526" y="258288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8" name="二等辺三角形 237"/>
          <p:cNvSpPr/>
          <p:nvPr/>
        </p:nvSpPr>
        <p:spPr>
          <a:xfrm rot="5400000" flipH="1">
            <a:off x="7316526" y="335072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9" name="二等辺三角形 238"/>
          <p:cNvSpPr/>
          <p:nvPr/>
        </p:nvSpPr>
        <p:spPr>
          <a:xfrm rot="5400000" flipH="1">
            <a:off x="7316526" y="414281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0" name="二等辺三角形 239"/>
          <p:cNvSpPr/>
          <p:nvPr/>
        </p:nvSpPr>
        <p:spPr>
          <a:xfrm rot="5400000" flipH="1">
            <a:off x="7316526" y="493490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1" name="二等辺三角形 240"/>
          <p:cNvSpPr/>
          <p:nvPr/>
        </p:nvSpPr>
        <p:spPr>
          <a:xfrm rot="5400000" flipH="1">
            <a:off x="7316526" y="558297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2" name="二等辺三角形 241"/>
          <p:cNvSpPr/>
          <p:nvPr/>
        </p:nvSpPr>
        <p:spPr>
          <a:xfrm rot="5400000" flipH="1">
            <a:off x="7316526" y="637506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3" name="二等辺三角形 242"/>
          <p:cNvSpPr/>
          <p:nvPr/>
        </p:nvSpPr>
        <p:spPr>
          <a:xfrm rot="5400000" flipH="1">
            <a:off x="7316526" y="723915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4" name="二等辺三角形 243"/>
          <p:cNvSpPr/>
          <p:nvPr/>
        </p:nvSpPr>
        <p:spPr>
          <a:xfrm rot="5400000" flipH="1">
            <a:off x="7316526" y="810325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smtClean="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cxnSp>
        <p:nvCxnSpPr>
          <p:cNvPr id="5" name="カギ線コネクタ 4"/>
          <p:cNvCxnSpPr>
            <a:stCxn id="264" idx="3"/>
            <a:endCxn id="321" idx="1"/>
          </p:cNvCxnSpPr>
          <p:nvPr/>
        </p:nvCxnSpPr>
        <p:spPr>
          <a:xfrm flipV="1">
            <a:off x="1193420" y="5022698"/>
            <a:ext cx="155390" cy="303470"/>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56" name="カギ線コネクタ 155"/>
          <p:cNvCxnSpPr>
            <a:stCxn id="313" idx="3"/>
            <a:endCxn id="319" idx="1"/>
          </p:cNvCxnSpPr>
          <p:nvPr/>
        </p:nvCxnSpPr>
        <p:spPr>
          <a:xfrm>
            <a:off x="1195325" y="2328697"/>
            <a:ext cx="164915" cy="298405"/>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3" name="カギ線コネクタ 162"/>
          <p:cNvCxnSpPr>
            <a:stCxn id="313" idx="3"/>
            <a:endCxn id="318" idx="1"/>
          </p:cNvCxnSpPr>
          <p:nvPr/>
        </p:nvCxnSpPr>
        <p:spPr>
          <a:xfrm flipV="1">
            <a:off x="1195325" y="2053230"/>
            <a:ext cx="164915" cy="275467"/>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264" idx="3"/>
            <a:endCxn id="322" idx="1"/>
          </p:cNvCxnSpPr>
          <p:nvPr/>
        </p:nvCxnSpPr>
        <p:spPr>
          <a:xfrm>
            <a:off x="1193420" y="5326168"/>
            <a:ext cx="155390" cy="30536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712068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6840</TotalTime>
  <Words>1994</Words>
  <Application>Microsoft Office PowerPoint</Application>
  <PresentationFormat>A3 297x420 mm</PresentationFormat>
  <Paragraphs>285</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メイリオ</vt:lpstr>
      <vt:lpstr>游ゴシック</vt:lpstr>
      <vt:lpstr>Arial</vt:lpstr>
      <vt:lpstr>Calibri</vt:lpstr>
      <vt:lpstr>Times New Roman</vt:lpstr>
      <vt:lpstr>Wingdings</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吉田　達</cp:lastModifiedBy>
  <cp:revision>605</cp:revision>
  <cp:lastPrinted>2022-11-16T07:10:26Z</cp:lastPrinted>
  <dcterms:created xsi:type="dcterms:W3CDTF">2015-07-30T08:12:17Z</dcterms:created>
  <dcterms:modified xsi:type="dcterms:W3CDTF">2022-11-25T01:06:12Z</dcterms:modified>
</cp:coreProperties>
</file>