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0" userDrawn="1">
          <p15:clr>
            <a:srgbClr val="A4A3A4"/>
          </p15:clr>
        </p15:guide>
        <p15:guide id="2" orient="horz" pos="359" userDrawn="1">
          <p15:clr>
            <a:srgbClr val="A4A3A4"/>
          </p15:clr>
        </p15:guide>
        <p15:guide id="3" orient="horz" pos="618" userDrawn="1">
          <p15:clr>
            <a:srgbClr val="A4A3A4"/>
          </p15:clr>
        </p15:guide>
        <p15:guide id="4" orient="horz" pos="799" userDrawn="1">
          <p15:clr>
            <a:srgbClr val="A4A3A4"/>
          </p15:clr>
        </p15:guide>
        <p15:guide id="5" orient="horz" pos="1139" userDrawn="1">
          <p15:clr>
            <a:srgbClr val="A4A3A4"/>
          </p15:clr>
        </p15:guide>
        <p15:guide id="6" orient="horz" pos="1344" userDrawn="1">
          <p15:clr>
            <a:srgbClr val="A4A3A4"/>
          </p15:clr>
        </p15:guide>
        <p15:guide id="7" orient="horz" pos="1820" userDrawn="1">
          <p15:clr>
            <a:srgbClr val="A4A3A4"/>
          </p15:clr>
        </p15:guide>
        <p15:guide id="8" orient="horz" pos="2500" userDrawn="1">
          <p15:clr>
            <a:srgbClr val="A4A3A4"/>
          </p15:clr>
        </p15:guide>
        <p15:guide id="9" orient="horz" pos="2906" userDrawn="1">
          <p15:clr>
            <a:srgbClr val="A4A3A4"/>
          </p15:clr>
        </p15:guide>
        <p15:guide id="10" orient="horz" pos="3467" userDrawn="1">
          <p15:clr>
            <a:srgbClr val="A4A3A4"/>
          </p15:clr>
        </p15:guide>
        <p15:guide id="11" orient="horz" pos="4320" userDrawn="1">
          <p15:clr>
            <a:srgbClr val="A4A3A4"/>
          </p15:clr>
        </p15:guide>
        <p15:guide id="12" pos="32" userDrawn="1">
          <p15:clr>
            <a:srgbClr val="A4A3A4"/>
          </p15:clr>
        </p15:guide>
        <p15:guide id="13" pos="3551" userDrawn="1">
          <p15:clr>
            <a:srgbClr val="A4A3A4"/>
          </p15:clr>
        </p15:guide>
        <p15:guide id="14" pos="7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33FF"/>
    <a:srgbClr val="0099FF"/>
    <a:srgbClr val="0000FF"/>
    <a:srgbClr val="AFAB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4" d="100"/>
          <a:sy n="114" d="100"/>
        </p:scale>
        <p:origin x="102" y="216"/>
      </p:cViewPr>
      <p:guideLst>
        <p:guide orient="horz" pos="190"/>
        <p:guide orient="horz" pos="359"/>
        <p:guide orient="horz" pos="618"/>
        <p:guide orient="horz" pos="799"/>
        <p:guide orient="horz" pos="1139"/>
        <p:guide orient="horz" pos="1344"/>
        <p:guide orient="horz" pos="1820"/>
        <p:guide orient="horz" pos="2500"/>
        <p:guide orient="horz" pos="2906"/>
        <p:guide orient="horz" pos="3467"/>
        <p:guide orient="horz" pos="4320"/>
        <p:guide pos="32"/>
        <p:guide pos="3551"/>
        <p:guide pos="76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394088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524515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988728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タイトルとリード文のみ">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3529BC32-4CB1-4F69-B47E-5C5784E954EA}"/>
              </a:ext>
            </a:extLst>
          </p:cNvPr>
          <p:cNvSpPr>
            <a:spLocks noGrp="1"/>
          </p:cNvSpPr>
          <p:nvPr>
            <p:ph type="body" sz="quarter" idx="10" hasCustomPrompt="1"/>
          </p:nvPr>
        </p:nvSpPr>
        <p:spPr>
          <a:xfrm>
            <a:off x="252000" y="828000"/>
            <a:ext cx="11592000" cy="360000"/>
          </a:xfrm>
          <a:prstGeom prst="rect">
            <a:avLst/>
          </a:prstGeom>
          <a:solidFill>
            <a:schemeClr val="accent2">
              <a:lumMod val="20000"/>
              <a:lumOff val="80000"/>
            </a:schemeClr>
          </a:solidFill>
        </p:spPr>
        <p:txBody>
          <a:bodyPr lIns="36000" rIns="36000" anchor="ctr">
            <a:noAutofit/>
          </a:bodyPr>
          <a:lstStyle>
            <a:lvl1pPr marL="0" indent="0">
              <a:spcBef>
                <a:spcPts val="0"/>
              </a:spcBef>
              <a:buNone/>
              <a:defRPr sz="1400">
                <a:solidFill>
                  <a:schemeClr val="tx1">
                    <a:lumMod val="50000"/>
                    <a:lumOff val="50000"/>
                  </a:schemeClr>
                </a:solidFill>
              </a:defRPr>
            </a:lvl1pPr>
            <a:lvl2pPr>
              <a:defRPr sz="1400"/>
            </a:lvl2pPr>
            <a:lvl3pPr>
              <a:defRPr sz="1400"/>
            </a:lvl3pPr>
            <a:lvl4pPr>
              <a:defRPr sz="1400"/>
            </a:lvl4pPr>
            <a:lvl5pPr>
              <a:defRPr sz="1400"/>
            </a:lvl5pPr>
          </a:lstStyle>
          <a:p>
            <a:pPr lvl="0"/>
            <a:r>
              <a:rPr kumimoji="1" lang="ja-JP" altLang="en-US" dirty="0"/>
              <a:t>リードメッセージ欄 </a:t>
            </a:r>
            <a:r>
              <a:rPr kumimoji="1" lang="en-US" altLang="ja-JP" dirty="0"/>
              <a:t>(</a:t>
            </a:r>
            <a:r>
              <a:rPr lang="ja-JP" altLang="en-US" dirty="0"/>
              <a:t>このチャートで最も伝えたいメッセージを簡潔に記入する</a:t>
            </a:r>
            <a:r>
              <a:rPr kumimoji="1" lang="en-US" altLang="ja-JP" dirty="0"/>
              <a:t>)</a:t>
            </a:r>
            <a:endParaRPr kumimoji="1" lang="ja-JP" altLang="en-US" dirty="0"/>
          </a:p>
        </p:txBody>
      </p:sp>
      <p:sp>
        <p:nvSpPr>
          <p:cNvPr id="4" name="テキスト プレースホルダー 3">
            <a:extLst>
              <a:ext uri="{FF2B5EF4-FFF2-40B4-BE49-F238E27FC236}">
                <a16:creationId xmlns:a16="http://schemas.microsoft.com/office/drawing/2014/main" id="{95C896B6-1E98-4A6B-958D-4AF0B8304E9F}"/>
              </a:ext>
            </a:extLst>
          </p:cNvPr>
          <p:cNvSpPr>
            <a:spLocks noGrp="1"/>
          </p:cNvSpPr>
          <p:nvPr>
            <p:ph type="body" sz="quarter" idx="11" hasCustomPrompt="1"/>
          </p:nvPr>
        </p:nvSpPr>
        <p:spPr>
          <a:xfrm>
            <a:off x="251999" y="36000"/>
            <a:ext cx="5832000" cy="252000"/>
          </a:xfrm>
          <a:prstGeom prst="rect">
            <a:avLst/>
          </a:prstGeom>
        </p:spPr>
        <p:txBody>
          <a:bodyPr lIns="0" rIns="0" anchor="ctr"/>
          <a:lstStyle>
            <a:lvl1pPr marL="0" indent="0">
              <a:spcBef>
                <a:spcPts val="0"/>
              </a:spcBef>
              <a:buFontTx/>
              <a:buNone/>
              <a:defRPr sz="1200"/>
            </a:lvl1pPr>
            <a:lvl2pPr marL="457124" indent="0">
              <a:spcBef>
                <a:spcPts val="0"/>
              </a:spcBef>
              <a:buFontTx/>
              <a:buNone/>
              <a:defRPr sz="1200"/>
            </a:lvl2pPr>
            <a:lvl3pPr marL="914240" indent="0">
              <a:spcBef>
                <a:spcPts val="0"/>
              </a:spcBef>
              <a:buFontTx/>
              <a:buNone/>
              <a:defRPr sz="1200"/>
            </a:lvl3pPr>
            <a:lvl4pPr marL="1371358" indent="0">
              <a:spcBef>
                <a:spcPts val="0"/>
              </a:spcBef>
              <a:buFontTx/>
              <a:buNone/>
              <a:defRPr sz="1200"/>
            </a:lvl4pPr>
            <a:lvl5pPr marL="1828477" indent="0">
              <a:spcBef>
                <a:spcPts val="0"/>
              </a:spcBef>
              <a:buFontTx/>
              <a:buNone/>
              <a:defRPr sz="1200"/>
            </a:lvl5pPr>
          </a:lstStyle>
          <a:p>
            <a:pPr lvl="0"/>
            <a:r>
              <a:rPr kumimoji="1" lang="ja-JP" altLang="en-US" dirty="0"/>
              <a:t>章タイトル</a:t>
            </a:r>
          </a:p>
        </p:txBody>
      </p:sp>
      <p:sp>
        <p:nvSpPr>
          <p:cNvPr id="5" name="タイトル 4">
            <a:extLst>
              <a:ext uri="{FF2B5EF4-FFF2-40B4-BE49-F238E27FC236}">
                <a16:creationId xmlns:a16="http://schemas.microsoft.com/office/drawing/2014/main" id="{8FFC485E-D78F-4BC6-A32B-2EA16C27C9F1}"/>
              </a:ext>
            </a:extLst>
          </p:cNvPr>
          <p:cNvSpPr>
            <a:spLocks noGrp="1"/>
          </p:cNvSpPr>
          <p:nvPr>
            <p:ph type="title" hasCustomPrompt="1"/>
          </p:nvPr>
        </p:nvSpPr>
        <p:spPr/>
        <p:txBody>
          <a:bodyPr/>
          <a:lstStyle/>
          <a:p>
            <a:r>
              <a:rPr kumimoji="1" lang="ja-JP" altLang="en-US" dirty="0"/>
              <a:t>タイトルを入力</a:t>
            </a:r>
          </a:p>
        </p:txBody>
      </p:sp>
    </p:spTree>
    <p:extLst>
      <p:ext uri="{BB962C8B-B14F-4D97-AF65-F5344CB8AC3E}">
        <p14:creationId xmlns:p14="http://schemas.microsoft.com/office/powerpoint/2010/main" val="2473875455"/>
      </p:ext>
    </p:extLst>
  </p:cSld>
  <p:clrMapOvr>
    <a:masterClrMapping/>
  </p:clrMapOvr>
  <p:extLst>
    <p:ext uri="{DCECCB84-F9BA-43D5-87BE-67443E8EF086}">
      <p15:sldGuideLst xmlns:p15="http://schemas.microsoft.com/office/powerpoint/2012/main">
        <p15:guide id="4" orient="horz" pos="2387">
          <p15:clr>
            <a:srgbClr val="FBAE40"/>
          </p15:clr>
        </p15:guide>
        <p15:guide id="5"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152090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1615763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1728730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00218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4071629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316506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154576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BCA1E7C-023D-406E-8C86-D538F64177A6}" type="datetimeFigureOut">
              <a:rPr kumimoji="1" lang="ja-JP" altLang="en-US" smtClean="0"/>
              <a:t>2023/1/18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2343466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A1E7C-023D-406E-8C86-D538F64177A6}" type="datetimeFigureOut">
              <a:rPr kumimoji="1" lang="ja-JP" altLang="en-US" smtClean="0"/>
              <a:t>2023/1/18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BE56A8-A667-404A-8CE0-E4BB74DAEB5F}" type="slidenum">
              <a:rPr kumimoji="1" lang="ja-JP" altLang="en-US" smtClean="0"/>
              <a:t>‹#›</a:t>
            </a:fld>
            <a:endParaRPr kumimoji="1" lang="ja-JP" altLang="en-US"/>
          </a:p>
        </p:txBody>
      </p:sp>
    </p:spTree>
    <p:extLst>
      <p:ext uri="{BB962C8B-B14F-4D97-AF65-F5344CB8AC3E}">
        <p14:creationId xmlns:p14="http://schemas.microsoft.com/office/powerpoint/2010/main" val="863561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8E5F4-AB27-48EB-A757-DA0508FA93CF}"/>
              </a:ext>
            </a:extLst>
          </p:cNvPr>
          <p:cNvSpPr>
            <a:spLocks noGrp="1"/>
          </p:cNvSpPr>
          <p:nvPr>
            <p:ph type="title"/>
          </p:nvPr>
        </p:nvSpPr>
        <p:spPr>
          <a:xfrm>
            <a:off x="1" y="265418"/>
            <a:ext cx="12192000" cy="240486"/>
          </a:xfrm>
        </p:spPr>
        <p:txBody>
          <a:bodyPr>
            <a:noAutofit/>
          </a:bodyPr>
          <a:lstStyle/>
          <a:p>
            <a:r>
              <a:rPr lang="ja-JP" altLang="en-US" sz="1200" b="1" dirty="0" smtClean="0">
                <a:latin typeface="Meiryo UI" panose="020B0604030504040204" pitchFamily="50" charset="-128"/>
                <a:ea typeface="Meiryo UI" panose="020B0604030504040204" pitchFamily="50" charset="-128"/>
              </a:rPr>
              <a:t>１．第</a:t>
            </a:r>
            <a:r>
              <a:rPr lang="en-US" altLang="ja-JP" sz="1200" b="1" dirty="0" smtClean="0">
                <a:latin typeface="Meiryo UI" panose="020B0604030504040204" pitchFamily="50" charset="-128"/>
                <a:ea typeface="Meiryo UI" panose="020B0604030504040204" pitchFamily="50" charset="-128"/>
              </a:rPr>
              <a:t>1</a:t>
            </a:r>
            <a:r>
              <a:rPr lang="ja-JP" altLang="en-US" sz="1200" b="1" dirty="0" smtClean="0">
                <a:latin typeface="Meiryo UI" panose="020B0604030504040204" pitchFamily="50" charset="-128"/>
                <a:ea typeface="Meiryo UI" panose="020B0604030504040204" pitchFamily="50" charset="-128"/>
              </a:rPr>
              <a:t>回推進</a:t>
            </a:r>
            <a:r>
              <a:rPr lang="ja-JP" altLang="en-US" sz="1200" b="1" dirty="0">
                <a:latin typeface="Meiryo UI" panose="020B0604030504040204" pitchFamily="50" charset="-128"/>
                <a:ea typeface="Meiryo UI" panose="020B0604030504040204" pitchFamily="50" charset="-128"/>
              </a:rPr>
              <a:t>会議（令和</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年</a:t>
            </a:r>
            <a:r>
              <a:rPr lang="en-US" altLang="ja-JP" sz="1200" b="1" dirty="0">
                <a:latin typeface="Meiryo UI" panose="020B0604030504040204" pitchFamily="50" charset="-128"/>
                <a:ea typeface="Meiryo UI" panose="020B0604030504040204" pitchFamily="50" charset="-128"/>
              </a:rPr>
              <a:t>11</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日開催</a:t>
            </a:r>
            <a:r>
              <a:rPr lang="ja-JP" altLang="en-US" sz="1200" b="1" dirty="0" smtClean="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での</a:t>
            </a:r>
            <a:r>
              <a:rPr lang="ja-JP" altLang="en-US" sz="1200" b="1" dirty="0" smtClean="0">
                <a:latin typeface="Meiryo UI" panose="020B0604030504040204" pitchFamily="50" charset="-128"/>
                <a:ea typeface="Meiryo UI" panose="020B0604030504040204" pitchFamily="50" charset="-128"/>
              </a:rPr>
              <a:t>委員意見を踏まえた対応</a:t>
            </a:r>
            <a:endParaRPr lang="ja-JP" altLang="en-US" sz="1200" b="1" dirty="0">
              <a:latin typeface="Meiryo UI" panose="020B0604030504040204" pitchFamily="50" charset="-128"/>
              <a:ea typeface="Meiryo UI" panose="020B0604030504040204" pitchFamily="50" charset="-128"/>
            </a:endParaRPr>
          </a:p>
        </p:txBody>
      </p:sp>
      <p:sp>
        <p:nvSpPr>
          <p:cNvPr id="10" name="テキスト プレースホルダー 2">
            <a:extLst>
              <a:ext uri="{FF2B5EF4-FFF2-40B4-BE49-F238E27FC236}">
                <a16:creationId xmlns:a16="http://schemas.microsoft.com/office/drawing/2014/main" id="{AF616C0B-27AD-4F08-91D2-C2DB651D4281}"/>
              </a:ext>
            </a:extLst>
          </p:cNvPr>
          <p:cNvSpPr>
            <a:spLocks noGrp="1"/>
          </p:cNvSpPr>
          <p:nvPr>
            <p:ph type="body" sz="quarter" idx="10"/>
          </p:nvPr>
        </p:nvSpPr>
        <p:spPr>
          <a:xfrm>
            <a:off x="0" y="0"/>
            <a:ext cx="12192000" cy="288000"/>
          </a:xfrm>
          <a:solidFill>
            <a:srgbClr val="000099"/>
          </a:solidFill>
          <a:ln>
            <a:noFill/>
          </a:ln>
        </p:spPr>
        <p:txBody>
          <a:bodyPr>
            <a:normAutofit/>
          </a:bodyPr>
          <a:lstStyle/>
          <a:p>
            <a:pPr marL="85725"/>
            <a:r>
              <a:rPr lang="ja-JP" altLang="en-US" b="1" dirty="0" smtClean="0">
                <a:solidFill>
                  <a:schemeClr val="bg1"/>
                </a:solidFill>
                <a:latin typeface="Meiryo UI" panose="020B0604030504040204" pitchFamily="50" charset="-128"/>
                <a:ea typeface="Meiryo UI" panose="020B0604030504040204" pitchFamily="50" charset="-128"/>
              </a:rPr>
              <a:t>■第２期計画素案からの変更点</a:t>
            </a:r>
            <a:endParaRPr lang="ja-JP" altLang="en-US" b="1" dirty="0">
              <a:solidFill>
                <a:schemeClr val="bg1"/>
              </a:solidFill>
              <a:latin typeface="Meiryo UI" panose="020B0604030504040204" pitchFamily="50" charset="-128"/>
              <a:ea typeface="Meiryo UI" panose="020B0604030504040204" pitchFamily="50" charset="-128"/>
            </a:endParaRPr>
          </a:p>
        </p:txBody>
      </p:sp>
      <p:sp>
        <p:nvSpPr>
          <p:cNvPr id="7" name="正方形/長方形 6"/>
          <p:cNvSpPr/>
          <p:nvPr/>
        </p:nvSpPr>
        <p:spPr>
          <a:xfrm flipV="1">
            <a:off x="47328" y="475802"/>
            <a:ext cx="11998622" cy="32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11132191" y="0"/>
            <a:ext cx="1043031" cy="301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 tIns="7200" rIns="7200" bIns="7200"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資料２</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2763508422"/>
              </p:ext>
            </p:extLst>
          </p:nvPr>
        </p:nvGraphicFramePr>
        <p:xfrm>
          <a:off x="50800" y="527269"/>
          <a:ext cx="12035342" cy="4023360"/>
        </p:xfrm>
        <a:graphic>
          <a:graphicData uri="http://schemas.openxmlformats.org/drawingml/2006/table">
            <a:tbl>
              <a:tblPr>
                <a:tableStyleId>{616DA210-FB5B-4158-B5E0-FEB733F419BA}</a:tableStyleId>
              </a:tblPr>
              <a:tblGrid>
                <a:gridCol w="239166">
                  <a:extLst>
                    <a:ext uri="{9D8B030D-6E8A-4147-A177-3AD203B41FA5}">
                      <a16:colId xmlns:a16="http://schemas.microsoft.com/office/drawing/2014/main" val="4269326544"/>
                    </a:ext>
                  </a:extLst>
                </a:gridCol>
                <a:gridCol w="4808336">
                  <a:extLst>
                    <a:ext uri="{9D8B030D-6E8A-4147-A177-3AD203B41FA5}">
                      <a16:colId xmlns:a16="http://schemas.microsoft.com/office/drawing/2014/main" val="925171819"/>
                    </a:ext>
                  </a:extLst>
                </a:gridCol>
                <a:gridCol w="543840">
                  <a:extLst>
                    <a:ext uri="{9D8B030D-6E8A-4147-A177-3AD203B41FA5}">
                      <a16:colId xmlns:a16="http://schemas.microsoft.com/office/drawing/2014/main" val="2396010096"/>
                    </a:ext>
                  </a:extLst>
                </a:gridCol>
                <a:gridCol w="6444000">
                  <a:extLst>
                    <a:ext uri="{9D8B030D-6E8A-4147-A177-3AD203B41FA5}">
                      <a16:colId xmlns:a16="http://schemas.microsoft.com/office/drawing/2014/main" val="3279067150"/>
                    </a:ext>
                  </a:extLst>
                </a:gridCol>
              </a:tblGrid>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１</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全体目標に係る指標の再考</a:t>
                      </a:r>
                      <a:endParaRPr kumimoji="1" lang="ja-JP" altLang="en-US" sz="1100" b="1" kern="1200" dirty="0">
                        <a:solidFill>
                          <a:schemeClr val="tx1"/>
                        </a:solidFill>
                        <a:latin typeface="Meiryo UI" panose="020B0604030504040204" pitchFamily="50" charset="-128"/>
                        <a:ea typeface="Meiryo UI" panose="020B0604030504040204" pitchFamily="50" charset="-128"/>
                        <a:cs typeface="+mn-cs"/>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新たな指標を追加する。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(P17)</a:t>
                      </a:r>
                      <a:b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⇒府実態調査結果をもとに、「</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ギャンブル等依存症は病気であることを知っている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と答える府民の割合」の</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
                      </a:r>
                      <a:b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令和</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7</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年度の数値が、計画策定時点の令和</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4</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年度の数値より増加していることをめざす。</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（目標値：令和</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7</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年度</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90</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％以上）</a:t>
                      </a:r>
                    </a:p>
                  </a:txBody>
                  <a:tcPr marL="45720" marR="45720" anchor="ctr"/>
                </a:tc>
                <a:extLst>
                  <a:ext uri="{0D108BD9-81ED-4DB2-BD59-A6C34878D82A}">
                    <a16:rowId xmlns:a16="http://schemas.microsoft.com/office/drawing/2014/main" val="2505605946"/>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実態調査における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SOGS</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の点数は、バイアスがかかることもあるため、全体目標の指標としては、当該指標に加え、別の指標も設定してはどうか。</a:t>
                      </a:r>
                      <a:endParaRPr kumimoji="1" lang="ja-JP" altLang="en-US" sz="1000" kern="120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568647830"/>
                  </a:ext>
                </a:extLst>
              </a:tr>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２</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schemeClr val="tx1"/>
                          </a:solidFill>
                          <a:latin typeface="Meiryo UI" panose="020B0604030504040204" pitchFamily="50" charset="-128"/>
                          <a:ea typeface="Meiryo UI" panose="020B0604030504040204" pitchFamily="50" charset="-128"/>
                        </a:rPr>
                        <a:t>個別目標に係る目標値の再考</a:t>
                      </a:r>
                      <a:endParaRPr lang="ja-JP" altLang="en-US" sz="1100" b="1" dirty="0">
                        <a:solidFill>
                          <a:schemeClr val="tx1"/>
                        </a:solidFill>
                        <a:latin typeface="Meiryo UI" panose="020B0604030504040204" pitchFamily="50" charset="-128"/>
                        <a:ea typeface="Meiryo UI" panose="020B0604030504040204" pitchFamily="50" charset="-128"/>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目標値については、個別目標の考え方を明確にしつつ、各取組み状況は適切に把握できるような目標値に改める。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
                      </a:r>
                      <a:b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b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(P19~</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「各基本方針における重点施策」における「めざす姿」）</a:t>
                      </a:r>
                    </a:p>
                  </a:txBody>
                  <a:tcPr marL="45720" marR="45720" anchor="ctr"/>
                </a:tc>
                <a:extLst>
                  <a:ext uri="{0D108BD9-81ED-4DB2-BD59-A6C34878D82A}">
                    <a16:rowId xmlns:a16="http://schemas.microsoft.com/office/drawing/2014/main" val="2453074575"/>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lang="ja-JP" altLang="en-US" sz="1000" dirty="0" smtClean="0">
                          <a:solidFill>
                            <a:schemeClr val="tx1"/>
                          </a:solidFill>
                          <a:latin typeface="Meiryo UI" panose="020B0604030504040204" pitchFamily="50" charset="-128"/>
                          <a:ea typeface="Meiryo UI" panose="020B0604030504040204" pitchFamily="50" charset="-128"/>
                        </a:rPr>
                        <a:t>目標値の設定が「毎年度増加」などと不明瞭な記載となっており、「毎年○％増加」など定量的に測れる目標値とすることが望ましい。</a:t>
                      </a:r>
                      <a:endParaRPr lang="ja-JP" altLang="en-US" sz="1000" dirty="0">
                        <a:solidFill>
                          <a:schemeClr val="tx1"/>
                        </a:solidFill>
                        <a:latin typeface="Meiryo UI" panose="020B0604030504040204" pitchFamily="50" charset="-128"/>
                        <a:ea typeface="Meiryo UI" panose="020B0604030504040204" pitchFamily="50" charset="-128"/>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635543760"/>
                  </a:ext>
                </a:extLst>
              </a:tr>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３</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患者支援に係る文言修正</a:t>
                      </a:r>
                      <a:endParaRPr kumimoji="1" lang="ja-JP" altLang="en-US" sz="1100" b="1" kern="1200" dirty="0">
                        <a:solidFill>
                          <a:schemeClr val="tx1"/>
                        </a:solidFill>
                        <a:latin typeface="Meiryo UI" panose="020B0604030504040204" pitchFamily="50" charset="-128"/>
                        <a:ea typeface="Meiryo UI" panose="020B0604030504040204" pitchFamily="50" charset="-128"/>
                        <a:cs typeface="+mn-cs"/>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P23</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「基本方針</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Ⅲ</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治療体制の強化」の具体的取組みにおいて、「受診後又は退院後の支援」とある文言を 「受診したギャンブル等依存症の本人等への支援」に修正する。</a:t>
                      </a:r>
                    </a:p>
                  </a:txBody>
                  <a:tcPr marL="45720" marR="45720" anchor="ctr"/>
                </a:tc>
                <a:extLst>
                  <a:ext uri="{0D108BD9-81ED-4DB2-BD59-A6C34878D82A}">
                    <a16:rowId xmlns:a16="http://schemas.microsoft.com/office/drawing/2014/main" val="442222082"/>
                  </a:ext>
                </a:extLst>
              </a:tr>
              <a:tr h="370840">
                <a:tc>
                  <a:txBody>
                    <a:bodyPr/>
                    <a:lstStyle/>
                    <a:p>
                      <a:endParaRPr kumimoji="1" lang="en-US" altLang="ja-JP" sz="1050" b="1" dirty="0" smtClean="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「基本方針</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Ⅲ</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治療体制の強化」における具体的取組みの記載において、「受診後又は退院後の支援」を「受診中・入院中からの支援」としていただけないか。</a:t>
                      </a:r>
                      <a:endParaRPr kumimoji="1" lang="ja-JP" altLang="en-US" sz="1000" kern="120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269937708"/>
                  </a:ext>
                </a:extLst>
              </a:tr>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４</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社会的コストに関する調査</a:t>
                      </a:r>
                      <a:endParaRPr kumimoji="1" lang="ja-JP" altLang="en-US" sz="1100" b="1" kern="1200" dirty="0">
                        <a:solidFill>
                          <a:schemeClr val="tx1"/>
                        </a:solidFill>
                        <a:latin typeface="Meiryo UI" panose="020B0604030504040204" pitchFamily="50" charset="-128"/>
                        <a:ea typeface="Meiryo UI" panose="020B0604030504040204" pitchFamily="50" charset="-128"/>
                        <a:cs typeface="+mn-cs"/>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Ｐ</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27</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「基本方針</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Ⅵ</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調査・分析の推進」の具体的取組みにおいて、</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「■ギャンブル等依存症の本人及びその家族等の</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実状調査</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に係る記載を以下のとおり修正する。</a:t>
                      </a:r>
                      <a:b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「支援対象者の実態把握・明確化等に努めるべく、ギャンブル等依存症の本人やその家族等を対象とした調査・分析の</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
                      </a:r>
                      <a:b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実施、また社会に与える影響について把握するための知見の収集等を実施する。」</a:t>
                      </a:r>
                    </a:p>
                  </a:txBody>
                  <a:tcPr marL="45720" marR="45720" anchor="ctr"/>
                </a:tc>
                <a:extLst>
                  <a:ext uri="{0D108BD9-81ED-4DB2-BD59-A6C34878D82A}">
                    <a16:rowId xmlns:a16="http://schemas.microsoft.com/office/drawing/2014/main" val="814923020"/>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ギャンブル等依存症によって発生しうる社会的損失についても調査することはできないか。</a:t>
                      </a:r>
                      <a:endParaRPr kumimoji="1" lang="ja-JP" altLang="en-US" sz="1000" kern="120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669206565"/>
                  </a:ext>
                </a:extLst>
              </a:tr>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５</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r>
                        <a:rPr kumimoji="1" lang="ja-JP" altLang="en-US" sz="1100" b="1" dirty="0" smtClean="0">
                          <a:solidFill>
                            <a:schemeClr val="tx1"/>
                          </a:solidFill>
                          <a:latin typeface="Meiryo UI" panose="020B0604030504040204" pitchFamily="50" charset="-128"/>
                          <a:ea typeface="Meiryo UI" panose="020B0604030504040204" pitchFamily="50" charset="-128"/>
                        </a:rPr>
                        <a:t>インターネット投票への対策</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公営競技主催者（住之江競艇・岸和田競輪）において、ホームページ上で、インターネット投票に関する注意喚起</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を行う</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こととし、</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P29~</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「府内の公営競技主催者等の取組み」</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(1)(2)</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に反映。</a:t>
                      </a:r>
                    </a:p>
                    <a:p>
                      <a:pPr marL="92075" marR="0" lvl="0" indent="-92075" algn="l" defTabSz="914400" rtl="0" eaLnBrk="1" fontAlgn="auto" latinLnBrk="0" hangingPunct="1">
                        <a:lnSpc>
                          <a:spcPct val="100000"/>
                        </a:lnSpc>
                        <a:spcBef>
                          <a:spcPts val="0"/>
                        </a:spcBef>
                        <a:spcAft>
                          <a:spcPts val="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規制に関しては、参考として、国基本計画における、競馬、競輪・オートレース、モーターボート競走主催者等による「インターネット投票におけるアクセス制限の強化」に関する取組みを紹介。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(P30)</a:t>
                      </a:r>
                    </a:p>
                  </a:txBody>
                  <a:tcPr marL="45720" marR="45720" anchor="ctr"/>
                </a:tc>
                <a:extLst>
                  <a:ext uri="{0D108BD9-81ED-4DB2-BD59-A6C34878D82A}">
                    <a16:rowId xmlns:a16="http://schemas.microsoft.com/office/drawing/2014/main" val="2960558743"/>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公営競技におけるインターネット投票の増加傾向を踏まえた、規制や啓発等の対策が必要ではないか。</a:t>
                      </a:r>
                      <a:endParaRPr kumimoji="1" lang="ja-JP" altLang="en-US" sz="1000" kern="120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182903433"/>
                  </a:ext>
                </a:extLst>
              </a:tr>
              <a:tr h="216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６</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進捗管理の徹底</a:t>
                      </a:r>
                      <a:endParaRPr kumimoji="1" lang="ja-JP" altLang="en-US" sz="1100" b="1" kern="1200" dirty="0">
                        <a:solidFill>
                          <a:schemeClr val="tx1"/>
                        </a:solidFill>
                        <a:latin typeface="Meiryo UI" panose="020B0604030504040204" pitchFamily="50" charset="-128"/>
                        <a:ea typeface="Meiryo UI" panose="020B0604030504040204" pitchFamily="50" charset="-128"/>
                        <a:cs typeface="+mn-cs"/>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計画の進捗管理については、計画の第</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5</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章　第</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2</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節「計画の進捗管理等」の記載の通り実施し、推進会議は毎年開催する。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(P33)</a:t>
                      </a:r>
                      <a:endParaRPr kumimoji="1" lang="en-US" altLang="ja-JP" sz="1000" kern="1200" dirty="0" smtClean="0">
                        <a:solidFill>
                          <a:schemeClr val="tx1"/>
                        </a:solidFill>
                        <a:latin typeface="Meiryo UI" panose="020B0604030504040204" pitchFamily="50" charset="-128"/>
                        <a:ea typeface="Meiryo UI" panose="020B0604030504040204" pitchFamily="50" charset="-128"/>
                        <a:cs typeface="+mn-cs"/>
                      </a:endParaRPr>
                    </a:p>
                  </a:txBody>
                  <a:tcPr marL="45720" marR="45720" anchor="ctr"/>
                </a:tc>
                <a:extLst>
                  <a:ext uri="{0D108BD9-81ED-4DB2-BD59-A6C34878D82A}">
                    <a16:rowId xmlns:a16="http://schemas.microsoft.com/office/drawing/2014/main" val="2712253924"/>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計画における取組みの実効性を担保するため、毎年度、推進会議を開催し、ＰＤＣＡサイクルに基づく進捗管理を行っていくことが必要ではないか。</a:t>
                      </a:r>
                      <a:endParaRPr kumimoji="1" lang="ja-JP" altLang="en-US" sz="1000" kern="120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154542089"/>
                  </a:ext>
                </a:extLst>
              </a:tr>
            </a:tbl>
          </a:graphicData>
        </a:graphic>
      </p:graphicFrame>
      <p:sp>
        <p:nvSpPr>
          <p:cNvPr id="23" name="二等辺三角形 22">
            <a:extLst>
              <a:ext uri="{FF2B5EF4-FFF2-40B4-BE49-F238E27FC236}">
                <a16:creationId xmlns:a16="http://schemas.microsoft.com/office/drawing/2014/main" id="{3ADC704D-8FAB-4CCE-A4C2-A6BD0B8BDF50}"/>
              </a:ext>
            </a:extLst>
          </p:cNvPr>
          <p:cNvSpPr/>
          <p:nvPr/>
        </p:nvSpPr>
        <p:spPr>
          <a:xfrm rot="5400000">
            <a:off x="5165273" y="705427"/>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4" name="二等辺三角形 23">
            <a:extLst>
              <a:ext uri="{FF2B5EF4-FFF2-40B4-BE49-F238E27FC236}">
                <a16:creationId xmlns:a16="http://schemas.microsoft.com/office/drawing/2014/main" id="{3ADC704D-8FAB-4CCE-A4C2-A6BD0B8BDF50}"/>
              </a:ext>
            </a:extLst>
          </p:cNvPr>
          <p:cNvSpPr/>
          <p:nvPr/>
        </p:nvSpPr>
        <p:spPr>
          <a:xfrm rot="5400000">
            <a:off x="5165273" y="1369455"/>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5" name="二等辺三角形 24">
            <a:extLst>
              <a:ext uri="{FF2B5EF4-FFF2-40B4-BE49-F238E27FC236}">
                <a16:creationId xmlns:a16="http://schemas.microsoft.com/office/drawing/2014/main" id="{3ADC704D-8FAB-4CCE-A4C2-A6BD0B8BDF50}"/>
              </a:ext>
            </a:extLst>
          </p:cNvPr>
          <p:cNvSpPr/>
          <p:nvPr/>
        </p:nvSpPr>
        <p:spPr>
          <a:xfrm rot="5400000">
            <a:off x="5148495" y="2015409"/>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6" name="二等辺三角形 25">
            <a:extLst>
              <a:ext uri="{FF2B5EF4-FFF2-40B4-BE49-F238E27FC236}">
                <a16:creationId xmlns:a16="http://schemas.microsoft.com/office/drawing/2014/main" id="{3ADC704D-8FAB-4CCE-A4C2-A6BD0B8BDF50}"/>
              </a:ext>
            </a:extLst>
          </p:cNvPr>
          <p:cNvSpPr/>
          <p:nvPr/>
        </p:nvSpPr>
        <p:spPr>
          <a:xfrm rot="5400000">
            <a:off x="5148495" y="2745253"/>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7" name="二等辺三角形 26">
            <a:extLst>
              <a:ext uri="{FF2B5EF4-FFF2-40B4-BE49-F238E27FC236}">
                <a16:creationId xmlns:a16="http://schemas.microsoft.com/office/drawing/2014/main" id="{3ADC704D-8FAB-4CCE-A4C2-A6BD0B8BDF50}"/>
              </a:ext>
            </a:extLst>
          </p:cNvPr>
          <p:cNvSpPr/>
          <p:nvPr/>
        </p:nvSpPr>
        <p:spPr>
          <a:xfrm rot="5400000">
            <a:off x="5156884" y="3408614"/>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8" name="二等辺三角形 27">
            <a:extLst>
              <a:ext uri="{FF2B5EF4-FFF2-40B4-BE49-F238E27FC236}">
                <a16:creationId xmlns:a16="http://schemas.microsoft.com/office/drawing/2014/main" id="{3ADC704D-8FAB-4CCE-A4C2-A6BD0B8BDF50}"/>
              </a:ext>
            </a:extLst>
          </p:cNvPr>
          <p:cNvSpPr/>
          <p:nvPr/>
        </p:nvSpPr>
        <p:spPr>
          <a:xfrm rot="5400000">
            <a:off x="5148495" y="4056686"/>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29" name="正方形/長方形 28"/>
          <p:cNvSpPr/>
          <p:nvPr/>
        </p:nvSpPr>
        <p:spPr>
          <a:xfrm flipV="1">
            <a:off x="47328" y="4745446"/>
            <a:ext cx="11998622" cy="32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タイトル 1">
            <a:extLst>
              <a:ext uri="{FF2B5EF4-FFF2-40B4-BE49-F238E27FC236}">
                <a16:creationId xmlns:a16="http://schemas.microsoft.com/office/drawing/2014/main" id="{84B8E5F4-AB27-48EB-A757-DA0508FA93CF}"/>
              </a:ext>
            </a:extLst>
          </p:cNvPr>
          <p:cNvSpPr txBox="1">
            <a:spLocks/>
          </p:cNvSpPr>
          <p:nvPr/>
        </p:nvSpPr>
        <p:spPr>
          <a:xfrm>
            <a:off x="0" y="4534803"/>
            <a:ext cx="12192000" cy="2683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smtClean="0">
                <a:latin typeface="Meiryo UI" panose="020B0604030504040204" pitchFamily="50" charset="-128"/>
                <a:ea typeface="Meiryo UI" panose="020B0604030504040204" pitchFamily="50" charset="-128"/>
              </a:rPr>
              <a:t>２．その他の対応</a:t>
            </a:r>
            <a:endParaRPr lang="ja-JP" altLang="en-US" sz="1200" b="1" dirty="0">
              <a:latin typeface="Meiryo UI" panose="020B0604030504040204" pitchFamily="50" charset="-128"/>
              <a:ea typeface="Meiryo UI" panose="020B0604030504040204"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1533860224"/>
              </p:ext>
            </p:extLst>
          </p:nvPr>
        </p:nvGraphicFramePr>
        <p:xfrm>
          <a:off x="50800" y="4812665"/>
          <a:ext cx="12045951" cy="2042160"/>
        </p:xfrm>
        <a:graphic>
          <a:graphicData uri="http://schemas.openxmlformats.org/drawingml/2006/table">
            <a:tbl>
              <a:tblPr>
                <a:tableStyleId>{616DA210-FB5B-4158-B5E0-FEB733F419BA}</a:tableStyleId>
              </a:tblPr>
              <a:tblGrid>
                <a:gridCol w="241776">
                  <a:extLst>
                    <a:ext uri="{9D8B030D-6E8A-4147-A177-3AD203B41FA5}">
                      <a16:colId xmlns:a16="http://schemas.microsoft.com/office/drawing/2014/main" val="4269326544"/>
                    </a:ext>
                  </a:extLst>
                </a:gridCol>
                <a:gridCol w="4860773">
                  <a:extLst>
                    <a:ext uri="{9D8B030D-6E8A-4147-A177-3AD203B41FA5}">
                      <a16:colId xmlns:a16="http://schemas.microsoft.com/office/drawing/2014/main" val="925171819"/>
                    </a:ext>
                  </a:extLst>
                </a:gridCol>
                <a:gridCol w="494252">
                  <a:extLst>
                    <a:ext uri="{9D8B030D-6E8A-4147-A177-3AD203B41FA5}">
                      <a16:colId xmlns:a16="http://schemas.microsoft.com/office/drawing/2014/main" val="2396010096"/>
                    </a:ext>
                  </a:extLst>
                </a:gridCol>
                <a:gridCol w="6449150">
                  <a:extLst>
                    <a:ext uri="{9D8B030D-6E8A-4147-A177-3AD203B41FA5}">
                      <a16:colId xmlns:a16="http://schemas.microsoft.com/office/drawing/2014/main" val="3279067150"/>
                    </a:ext>
                  </a:extLst>
                </a:gridCol>
              </a:tblGrid>
              <a:tr h="252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１</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600"/>
                        </a:spcAft>
                        <a:buClr>
                          <a:schemeClr val="bg2">
                            <a:lumMod val="90000"/>
                          </a:schemeClr>
                        </a:buClr>
                        <a:buSzTx/>
                        <a:buFont typeface="Wingdings" panose="05000000000000000000" pitchFamily="2" charset="2"/>
                        <a:buNone/>
                        <a:tabLst/>
                        <a:defRPr/>
                      </a:pP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第</a:t>
                      </a:r>
                      <a:r>
                        <a:rPr kumimoji="1" lang="en-US" altLang="ja-JP" sz="1100" b="1" kern="1200" dirty="0" smtClean="0">
                          <a:solidFill>
                            <a:schemeClr val="tx1"/>
                          </a:solidFill>
                          <a:latin typeface="Meiryo UI" panose="020B0604030504040204" pitchFamily="50" charset="-128"/>
                          <a:ea typeface="Meiryo UI" panose="020B0604030504040204" pitchFamily="50" charset="-128"/>
                          <a:cs typeface="+mn-cs"/>
                        </a:rPr>
                        <a:t>1</a:t>
                      </a: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回推進本部会議（令和</a:t>
                      </a:r>
                      <a:r>
                        <a:rPr kumimoji="1" lang="en-US" altLang="ja-JP" sz="1100" b="1" kern="1200" dirty="0" smtClean="0">
                          <a:solidFill>
                            <a:schemeClr val="tx1"/>
                          </a:solidFill>
                          <a:latin typeface="Meiryo UI" panose="020B0604030504040204" pitchFamily="50" charset="-128"/>
                          <a:ea typeface="Meiryo UI" panose="020B0604030504040204" pitchFamily="50" charset="-128"/>
                          <a:cs typeface="+mn-cs"/>
                        </a:rPr>
                        <a:t>4</a:t>
                      </a: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年</a:t>
                      </a:r>
                      <a:r>
                        <a:rPr kumimoji="1" lang="en-US" altLang="ja-JP" sz="1100" b="1" kern="1200" dirty="0" smtClean="0">
                          <a:solidFill>
                            <a:schemeClr val="tx1"/>
                          </a:solidFill>
                          <a:latin typeface="Meiryo UI" panose="020B0604030504040204" pitchFamily="50" charset="-128"/>
                          <a:ea typeface="Meiryo UI" panose="020B0604030504040204" pitchFamily="50" charset="-128"/>
                          <a:cs typeface="+mn-cs"/>
                        </a:rPr>
                        <a:t>12</a:t>
                      </a: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月</a:t>
                      </a:r>
                      <a:r>
                        <a:rPr kumimoji="1" lang="en-US" altLang="ja-JP" sz="1100" b="1" kern="1200" dirty="0" smtClean="0">
                          <a:solidFill>
                            <a:schemeClr val="tx1"/>
                          </a:solidFill>
                          <a:latin typeface="Meiryo UI" panose="020B0604030504040204" pitchFamily="50" charset="-128"/>
                          <a:ea typeface="Meiryo UI" panose="020B0604030504040204" pitchFamily="50" charset="-128"/>
                          <a:cs typeface="+mn-cs"/>
                        </a:rPr>
                        <a:t>28</a:t>
                      </a:r>
                      <a:r>
                        <a:rPr kumimoji="1" lang="ja-JP" altLang="en-US" sz="1100" b="1" kern="1200" dirty="0" smtClean="0">
                          <a:solidFill>
                            <a:schemeClr val="tx1"/>
                          </a:solidFill>
                          <a:latin typeface="Meiryo UI" panose="020B0604030504040204" pitchFamily="50" charset="-128"/>
                          <a:ea typeface="Meiryo UI" panose="020B0604030504040204" pitchFamily="50" charset="-128"/>
                          <a:cs typeface="+mn-cs"/>
                        </a:rPr>
                        <a:t>日開催）での意見</a:t>
                      </a:r>
                      <a:endParaRPr kumimoji="1" lang="ja-JP" altLang="en-US" sz="1100" b="1" kern="1200" dirty="0">
                        <a:solidFill>
                          <a:schemeClr val="tx1"/>
                        </a:solidFill>
                        <a:latin typeface="Meiryo UI" panose="020B0604030504040204" pitchFamily="50" charset="-128"/>
                        <a:ea typeface="Meiryo UI" panose="020B0604030504040204" pitchFamily="50" charset="-128"/>
                        <a:cs typeface="+mn-cs"/>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Ｐ</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27</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「基本方針</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Ⅵ</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調査・分析の推進」の具体的取組みにおいて、「■ギャンブル等依存症に関する実態調査」に係る</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
                      </a:r>
                      <a:b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記載に下記を追記する。</a:t>
                      </a:r>
                      <a:b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br>
                      <a:r>
                        <a:rPr kumimoji="1" lang="ja-JP" altLang="en-US" sz="1000" kern="1200" spc="-30" baseline="0" dirty="0" smtClean="0">
                          <a:solidFill>
                            <a:schemeClr val="tx1"/>
                          </a:solidFill>
                          <a:latin typeface="Meiryo UI" panose="020B0604030504040204" pitchFamily="50" charset="-128"/>
                          <a:ea typeface="Meiryo UI" panose="020B0604030504040204" pitchFamily="50" charset="-128"/>
                          <a:cs typeface="+mn-cs"/>
                        </a:rPr>
                        <a:t>⇒ 「府のギャンブル等依存症対策の効果をより正しく把握できるような調査方法について、有識者の意見等も踏まえて検討する。」</a:t>
                      </a:r>
                    </a:p>
                  </a:txBody>
                  <a:tcPr marL="45720" marR="45720" anchor="ctr"/>
                </a:tc>
                <a:extLst>
                  <a:ext uri="{0D108BD9-81ED-4DB2-BD59-A6C34878D82A}">
                    <a16:rowId xmlns:a16="http://schemas.microsoft.com/office/drawing/2014/main" val="2505605946"/>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ct val="100000"/>
                        </a:lnSpc>
                        <a:spcBef>
                          <a:spcPts val="0"/>
                        </a:spcBef>
                        <a:spcAft>
                          <a:spcPts val="600"/>
                        </a:spcAft>
                        <a:buClr>
                          <a:schemeClr val="bg2"/>
                        </a:buClr>
                        <a:buSzTx/>
                        <a:buFont typeface="Wingdings" panose="05000000000000000000" pitchFamily="2" charset="2"/>
                        <a:buChar char="l"/>
                        <a:tabLst/>
                        <a:defRPr/>
                      </a:pPr>
                      <a:r>
                        <a:rPr kumimoji="1" lang="ja-JP" altLang="en-US" sz="1000" kern="1200" spc="-30" baseline="0" dirty="0" smtClean="0">
                          <a:solidFill>
                            <a:schemeClr val="tx1"/>
                          </a:solidFill>
                          <a:latin typeface="Meiryo UI" panose="020B0604030504040204" pitchFamily="50" charset="-128"/>
                          <a:ea typeface="Meiryo UI" panose="020B0604030504040204" pitchFamily="50" charset="-128"/>
                          <a:cs typeface="+mn-cs"/>
                        </a:rPr>
                        <a:t>全体目標に対する指標として「ギャンブル等依存が疑われる者等の割合」の低減が掲げられているが、より客観的に実態を把握するための調査手法について研究し、ＩＲ開業前までに確立すべき。</a:t>
                      </a:r>
                      <a:endParaRPr kumimoji="1" lang="ja-JP" altLang="en-US" sz="1000" kern="1200" spc="-30" baseline="0" dirty="0">
                        <a:solidFill>
                          <a:schemeClr val="tx1"/>
                        </a:solidFill>
                        <a:latin typeface="Meiryo UI" panose="020B0604030504040204" pitchFamily="50" charset="-128"/>
                        <a:ea typeface="Meiryo UI" panose="020B0604030504040204" pitchFamily="50" charset="-128"/>
                        <a:cs typeface="+mn-cs"/>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568647830"/>
                  </a:ext>
                </a:extLst>
              </a:tr>
              <a:tr h="252000">
                <a:tc>
                  <a:txBody>
                    <a:bodyPr/>
                    <a:lstStyle/>
                    <a:p>
                      <a:r>
                        <a:rPr kumimoji="1" lang="ja-JP" altLang="en-US" sz="1050" b="1" dirty="0" smtClean="0">
                          <a:solidFill>
                            <a:schemeClr val="bg1"/>
                          </a:solidFill>
                          <a:latin typeface="メイリオ" panose="020B0604030504040204" pitchFamily="50" charset="-128"/>
                          <a:ea typeface="メイリオ" panose="020B0604030504040204" pitchFamily="50" charset="-128"/>
                        </a:rPr>
                        <a:t>２</a:t>
                      </a: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B w="12700" cmpd="sng">
                      <a:noFill/>
                    </a:lnB>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schemeClr val="tx1"/>
                          </a:solidFill>
                          <a:latin typeface="Meiryo UI" panose="020B0604030504040204" pitchFamily="50" charset="-128"/>
                          <a:ea typeface="Meiryo UI" panose="020B0604030504040204" pitchFamily="50" charset="-128"/>
                        </a:rPr>
                        <a:t>府実態調査（令和４年</a:t>
                      </a:r>
                      <a:r>
                        <a:rPr lang="en-US" altLang="ja-JP" sz="1100" b="1" dirty="0" smtClean="0">
                          <a:solidFill>
                            <a:schemeClr val="tx1"/>
                          </a:solidFill>
                          <a:latin typeface="Meiryo UI" panose="020B0604030504040204" pitchFamily="50" charset="-128"/>
                          <a:ea typeface="Meiryo UI" panose="020B0604030504040204" pitchFamily="50" charset="-128"/>
                        </a:rPr>
                        <a:t>11</a:t>
                      </a:r>
                      <a:r>
                        <a:rPr lang="ja-JP" altLang="en-US" sz="1100" b="1" dirty="0" smtClean="0">
                          <a:solidFill>
                            <a:schemeClr val="tx1"/>
                          </a:solidFill>
                          <a:latin typeface="Meiryo UI" panose="020B0604030504040204" pitchFamily="50" charset="-128"/>
                          <a:ea typeface="Meiryo UI" panose="020B0604030504040204" pitchFamily="50" charset="-128"/>
                        </a:rPr>
                        <a:t>月実施）の数値</a:t>
                      </a:r>
                      <a:endParaRPr lang="ja-JP" altLang="en-US" sz="1100" b="1" dirty="0">
                        <a:solidFill>
                          <a:schemeClr val="tx1"/>
                        </a:solidFill>
                        <a:latin typeface="Meiryo UI" panose="020B0604030504040204" pitchFamily="50" charset="-128"/>
                        <a:ea typeface="Meiryo UI" panose="020B0604030504040204" pitchFamily="50" charset="-128"/>
                      </a:endParaRPr>
                    </a:p>
                  </a:txBody>
                  <a:tcPr marL="45720" marR="45720" anchor="ctr">
                    <a:solidFill>
                      <a:schemeClr val="accent1">
                        <a:lumMod val="60000"/>
                        <a:lumOff val="40000"/>
                      </a:schemeClr>
                    </a:solidFill>
                  </a:tcPr>
                </a:tc>
                <a:tc rowSpan="2">
                  <a:txBody>
                    <a:bodyPr/>
                    <a:lstStyle/>
                    <a:p>
                      <a:endParaRPr kumimoji="1" lang="ja-JP" altLang="en-US" sz="1050" dirty="0">
                        <a:solidFill>
                          <a:schemeClr val="tx1"/>
                        </a:solidFill>
                        <a:latin typeface="メイリオ" panose="020B0604030504040204" pitchFamily="50" charset="-128"/>
                        <a:ea typeface="メイリオ" panose="020B0604030504040204" pitchFamily="50" charset="-128"/>
                      </a:endParaRPr>
                    </a:p>
                  </a:txBody>
                  <a:tcPr marL="45720" marR="45720">
                    <a:lnT w="12700" cmpd="sng">
                      <a:noFill/>
                    </a:lnT>
                    <a:lnB w="12700" cmpd="sng">
                      <a:noFill/>
                    </a:lnB>
                  </a:tcPr>
                </a:tc>
                <a:tc rowSpan="2">
                  <a:txBody>
                    <a:bodyPr/>
                    <a:lstStyle/>
                    <a:p>
                      <a:pPr marL="92075" marR="0" lvl="0" indent="-92075" algn="l" defTabSz="914400" rtl="0" eaLnBrk="1" fontAlgn="auto" latinLnBrk="0" hangingPunct="1">
                        <a:lnSpc>
                          <a:spcPts val="1100"/>
                        </a:lnSpc>
                        <a:spcBef>
                          <a:spcPts val="0"/>
                        </a:spcBef>
                        <a:spcAft>
                          <a:spcPts val="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①</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SOGS</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得点分布に係る数値について、下記項目に反映。</a:t>
                      </a:r>
                      <a:endParaRPr kumimoji="1" lang="en-US" altLang="ja-JP" sz="1000" kern="1200" dirty="0" smtClean="0">
                        <a:solidFill>
                          <a:schemeClr val="tx1"/>
                        </a:solidFill>
                        <a:latin typeface="Meiryo UI" panose="020B0604030504040204" pitchFamily="50" charset="-128"/>
                        <a:ea typeface="Meiryo UI" panose="020B0604030504040204" pitchFamily="50" charset="-128"/>
                        <a:cs typeface="+mn-cs"/>
                      </a:endParaRPr>
                    </a:p>
                    <a:p>
                      <a:pPr marL="171450" marR="0" lvl="0" indent="-79375" algn="l" defTabSz="914400" rtl="0" eaLnBrk="1" fontAlgn="auto" latinLnBrk="0" hangingPunct="1">
                        <a:lnSpc>
                          <a:spcPts val="1100"/>
                        </a:lnSpc>
                        <a:spcBef>
                          <a:spcPts val="0"/>
                        </a:spcBef>
                        <a:spcAft>
                          <a:spcPts val="0"/>
                        </a:spcAft>
                        <a:buClr>
                          <a:schemeClr val="bg2"/>
                        </a:buClr>
                        <a:buSzTx/>
                        <a:buFont typeface="Arial" panose="020B0604020202020204" pitchFamily="34" charset="0"/>
                        <a:buChar char="•"/>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第２章　第１節（３）ギャンブル等依存が疑われる人等の推計における「ギャンブル等依存が疑われる人」</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SOGS5</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点</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の割合に反映</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1.3</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1.9</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。また、新たに</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SOGS</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３</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４点</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の人を「ギャンブル等依存のリスクがある人」とし、その割合を明記</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spc="-60" baseline="0" dirty="0" smtClean="0">
                          <a:solidFill>
                            <a:schemeClr val="tx1"/>
                          </a:solidFill>
                          <a:latin typeface="Meiryo UI" panose="020B0604030504040204" pitchFamily="50" charset="-128"/>
                          <a:ea typeface="Meiryo UI" panose="020B0604030504040204" pitchFamily="50" charset="-128"/>
                          <a:cs typeface="+mn-cs"/>
                        </a:rPr>
                        <a:t>1.5</a:t>
                      </a:r>
                      <a:r>
                        <a:rPr kumimoji="1" lang="ja-JP" altLang="en-US" sz="1000" kern="1200" spc="-6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するとともに、上記「ギャンブル等依存が疑われる人」と合わせ、「ギャンブル等依存が疑われる人</a:t>
                      </a:r>
                      <a:r>
                        <a:rPr kumimoji="1" lang="ja-JP" altLang="en-US" sz="1000" b="1" u="sng" kern="1200" dirty="0" smtClean="0">
                          <a:solidFill>
                            <a:schemeClr val="tx1"/>
                          </a:solidFill>
                          <a:latin typeface="Meiryo UI" panose="020B0604030504040204" pitchFamily="50" charset="-128"/>
                          <a:ea typeface="Meiryo UI" panose="020B0604030504040204" pitchFamily="50" charset="-128"/>
                          <a:cs typeface="+mn-cs"/>
                        </a:rPr>
                        <a:t>等</a:t>
                      </a:r>
                      <a:r>
                        <a:rPr kumimoji="1" lang="ja-JP" altLang="en-US" sz="1000" b="0" u="none" kern="1200" dirty="0" smtClean="0">
                          <a:solidFill>
                            <a:schemeClr val="tx1"/>
                          </a:solidFill>
                          <a:latin typeface="Meiryo UI" panose="020B0604030504040204" pitchFamily="50" charset="-128"/>
                          <a:ea typeface="Meiryo UI" panose="020B0604030504040204" pitchFamily="50" charset="-128"/>
                          <a:cs typeface="+mn-cs"/>
                        </a:rPr>
                        <a:t>」として、今後当該割合の推移を把握していくこととした</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９）なお、これに伴い、</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P10 </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図８のイメージ図を修正。</a:t>
                      </a:r>
                      <a:endParaRPr kumimoji="1" lang="en-US" altLang="ja-JP" sz="1000" kern="1200" dirty="0" smtClean="0">
                        <a:solidFill>
                          <a:schemeClr val="tx1"/>
                        </a:solidFill>
                        <a:latin typeface="Meiryo UI" panose="020B0604030504040204" pitchFamily="50" charset="-128"/>
                        <a:ea typeface="Meiryo UI" panose="020B0604030504040204" pitchFamily="50" charset="-128"/>
                        <a:cs typeface="+mn-cs"/>
                      </a:endParaRPr>
                    </a:p>
                    <a:p>
                      <a:pPr marL="171450" marR="0" lvl="0" indent="-79375" algn="l" defTabSz="914400" rtl="0" eaLnBrk="1" fontAlgn="auto" latinLnBrk="0" hangingPunct="1">
                        <a:lnSpc>
                          <a:spcPts val="1100"/>
                        </a:lnSpc>
                        <a:spcBef>
                          <a:spcPts val="0"/>
                        </a:spcBef>
                        <a:spcAft>
                          <a:spcPts val="0"/>
                        </a:spcAft>
                        <a:buClr>
                          <a:schemeClr val="bg2"/>
                        </a:buClr>
                        <a:buSzTx/>
                        <a:buFont typeface="Arial" panose="020B0604020202020204" pitchFamily="34" charset="0"/>
                        <a:buChar char="•"/>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第３章　第２節</a:t>
                      </a:r>
                      <a:r>
                        <a:rPr kumimoji="1" lang="ja-JP" altLang="en-US" sz="1000" kern="1200" baseline="0" dirty="0" smtClean="0">
                          <a:solidFill>
                            <a:schemeClr val="tx1"/>
                          </a:solidFill>
                          <a:latin typeface="Meiryo UI" panose="020B0604030504040204" pitchFamily="50" charset="-128"/>
                          <a:ea typeface="Meiryo UI" panose="020B0604030504040204" pitchFamily="50" charset="-128"/>
                          <a:cs typeface="+mn-cs"/>
                        </a:rPr>
                        <a:t> </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全体目標＜指標❶＞「</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ギャンブル等依存が疑われる人等</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の割合」の現状値に反映。（</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P17</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a:t>
                      </a:r>
                      <a:endParaRPr kumimoji="1" lang="en-US" altLang="ja-JP" sz="1000" kern="1200" dirty="0" smtClean="0">
                        <a:solidFill>
                          <a:schemeClr val="tx1"/>
                        </a:solidFill>
                        <a:latin typeface="Meiryo UI" panose="020B0604030504040204" pitchFamily="50" charset="-128"/>
                        <a:ea typeface="Meiryo UI" panose="020B0604030504040204" pitchFamily="50" charset="-128"/>
                        <a:cs typeface="+mn-cs"/>
                      </a:endParaRPr>
                    </a:p>
                    <a:p>
                      <a:pPr marL="171450" marR="0" lvl="0" indent="-79375" algn="l" defTabSz="914400" rtl="0" eaLnBrk="1" fontAlgn="auto" latinLnBrk="0" hangingPunct="1">
                        <a:lnSpc>
                          <a:spcPts val="1100"/>
                        </a:lnSpc>
                        <a:spcBef>
                          <a:spcPts val="0"/>
                        </a:spcBef>
                        <a:spcAft>
                          <a:spcPts val="0"/>
                        </a:spcAft>
                        <a:buClr>
                          <a:schemeClr val="bg2"/>
                        </a:buClr>
                        <a:buSzTx/>
                        <a:buFont typeface="Arial" panose="020B0604020202020204" pitchFamily="34" charset="0"/>
                        <a:buChar char="•"/>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　 同    第</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3</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節 施策体系 図９として「</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SOGS</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に応じた施策体系のイメージ」を追記。（</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P18</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a:t>
                      </a:r>
                    </a:p>
                    <a:p>
                      <a:pPr marL="92075" marR="0" lvl="0" indent="-92075" algn="l" defTabSz="914400" rtl="0" eaLnBrk="1" fontAlgn="auto" latinLnBrk="0" hangingPunct="1">
                        <a:lnSpc>
                          <a:spcPts val="1100"/>
                        </a:lnSpc>
                        <a:spcBef>
                          <a:spcPts val="300"/>
                        </a:spcBef>
                        <a:spcAft>
                          <a:spcPts val="0"/>
                        </a:spcAft>
                        <a:buClr>
                          <a:schemeClr val="bg2"/>
                        </a:buClr>
                        <a:buSzTx/>
                        <a:buFont typeface="Wingdings" panose="05000000000000000000" pitchFamily="2" charset="2"/>
                        <a:buChar char="l"/>
                        <a:tabLst/>
                        <a:defRPr/>
                      </a:pP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②認知度</a:t>
                      </a:r>
                      <a:r>
                        <a:rPr kumimoji="1" lang="ja-JP" altLang="en-US" sz="1000" kern="1200" spc="-80" baseline="0" dirty="0" smtClean="0">
                          <a:solidFill>
                            <a:schemeClr val="tx1"/>
                          </a:solidFill>
                          <a:latin typeface="Meiryo UI" panose="020B0604030504040204" pitchFamily="50" charset="-128"/>
                          <a:ea typeface="Meiryo UI" panose="020B0604030504040204" pitchFamily="50" charset="-128"/>
                          <a:cs typeface="+mn-cs"/>
                        </a:rPr>
                        <a:t>（ギャンブル等依存症は病気であることを知っている人の割合）に係る数値について、下記項目に反映。</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a:t>
                      </a:r>
                      <a:r>
                        <a:rPr kumimoji="1" lang="en-US" altLang="ja-JP" sz="1000" kern="1200" dirty="0" smtClean="0">
                          <a:solidFill>
                            <a:schemeClr val="tx1"/>
                          </a:solidFill>
                          <a:latin typeface="Meiryo UI" panose="020B0604030504040204" pitchFamily="50" charset="-128"/>
                          <a:ea typeface="Meiryo UI" panose="020B0604030504040204" pitchFamily="50" charset="-128"/>
                          <a:cs typeface="+mn-cs"/>
                        </a:rPr>
                        <a:t>P17</a:t>
                      </a:r>
                      <a:r>
                        <a:rPr kumimoji="1" lang="ja-JP" altLang="en-US" sz="1000" kern="1200" dirty="0" smtClean="0">
                          <a:solidFill>
                            <a:schemeClr val="tx1"/>
                          </a:solidFill>
                          <a:latin typeface="Meiryo UI" panose="020B0604030504040204" pitchFamily="50" charset="-128"/>
                          <a:ea typeface="Meiryo UI" panose="020B0604030504040204" pitchFamily="50" charset="-128"/>
                          <a:cs typeface="+mn-cs"/>
                        </a:rPr>
                        <a:t>）</a:t>
                      </a:r>
                      <a:endParaRPr kumimoji="1" lang="en-US" altLang="ja-JP" sz="1000" kern="1200" spc="-80" baseline="0" dirty="0" smtClean="0">
                        <a:solidFill>
                          <a:schemeClr val="tx1"/>
                        </a:solidFill>
                        <a:latin typeface="Meiryo UI" panose="020B0604030504040204" pitchFamily="50" charset="-128"/>
                        <a:ea typeface="Meiryo UI" panose="020B0604030504040204" pitchFamily="50" charset="-128"/>
                        <a:cs typeface="+mn-cs"/>
                      </a:endParaRPr>
                    </a:p>
                    <a:p>
                      <a:pPr marL="171450" marR="0" lvl="0" indent="-79375" algn="l" defTabSz="914400" rtl="0" eaLnBrk="1" fontAlgn="auto" latinLnBrk="0" hangingPunct="1">
                        <a:lnSpc>
                          <a:spcPts val="1100"/>
                        </a:lnSpc>
                        <a:spcBef>
                          <a:spcPts val="0"/>
                        </a:spcBef>
                        <a:spcAft>
                          <a:spcPts val="0"/>
                        </a:spcAft>
                        <a:buClr>
                          <a:schemeClr val="bg2"/>
                        </a:buClr>
                        <a:buSzTx/>
                        <a:buFont typeface="Arial" panose="020B0604020202020204" pitchFamily="34" charset="0"/>
                        <a:buChar char="•"/>
                        <a:tabLst/>
                        <a:defRPr/>
                      </a:pPr>
                      <a:r>
                        <a:rPr kumimoji="1" lang="ja-JP" altLang="en-US" sz="1000" kern="1200" spc="-80" baseline="0" dirty="0" smtClean="0">
                          <a:solidFill>
                            <a:schemeClr val="tx1"/>
                          </a:solidFill>
                          <a:latin typeface="Meiryo UI" panose="020B0604030504040204" pitchFamily="50" charset="-128"/>
                          <a:ea typeface="Meiryo UI" panose="020B0604030504040204" pitchFamily="50" charset="-128"/>
                          <a:cs typeface="+mn-cs"/>
                        </a:rPr>
                        <a:t>第３章　第２節 全体目標＜指標❷＞「</a:t>
                      </a:r>
                      <a:r>
                        <a:rPr kumimoji="1" lang="en-US" altLang="ja-JP" sz="1000" kern="1200" spc="-8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spc="-80" baseline="0" dirty="0" smtClean="0">
                          <a:solidFill>
                            <a:schemeClr val="tx1"/>
                          </a:solidFill>
                          <a:latin typeface="Meiryo UI" panose="020B0604030504040204" pitchFamily="50" charset="-128"/>
                          <a:ea typeface="Meiryo UI" panose="020B0604030504040204" pitchFamily="50" charset="-128"/>
                          <a:cs typeface="+mn-cs"/>
                        </a:rPr>
                        <a:t>ギャンブル等依存症は病気であることを知っている</a:t>
                      </a:r>
                      <a:r>
                        <a:rPr kumimoji="1" lang="en-US" altLang="ja-JP" sz="1000" kern="1200" spc="-80" baseline="0" dirty="0" smtClean="0">
                          <a:solidFill>
                            <a:schemeClr val="tx1"/>
                          </a:solidFill>
                          <a:latin typeface="Meiryo UI" panose="020B0604030504040204" pitchFamily="50" charset="-128"/>
                          <a:ea typeface="Meiryo UI" panose="020B0604030504040204" pitchFamily="50" charset="-128"/>
                          <a:cs typeface="+mn-cs"/>
                        </a:rPr>
                        <a:t>』</a:t>
                      </a:r>
                      <a:r>
                        <a:rPr kumimoji="1" lang="ja-JP" altLang="en-US" sz="1000" kern="1200" spc="-80" baseline="0" dirty="0" smtClean="0">
                          <a:solidFill>
                            <a:schemeClr val="tx1"/>
                          </a:solidFill>
                          <a:latin typeface="Meiryo UI" panose="020B0604030504040204" pitchFamily="50" charset="-128"/>
                          <a:ea typeface="Meiryo UI" panose="020B0604030504040204" pitchFamily="50" charset="-128"/>
                          <a:cs typeface="+mn-cs"/>
                        </a:rPr>
                        <a:t>と回答した府民の割合」の現状値に反映。</a:t>
                      </a:r>
                      <a:endParaRPr kumimoji="1" lang="en-US" altLang="ja-JP" sz="1000" kern="1200" spc="-80" baseline="0" dirty="0" smtClean="0">
                        <a:solidFill>
                          <a:schemeClr val="tx1"/>
                        </a:solidFill>
                        <a:latin typeface="Meiryo UI" panose="020B0604030504040204" pitchFamily="50" charset="-128"/>
                        <a:ea typeface="Meiryo UI" panose="020B0604030504040204" pitchFamily="50" charset="-128"/>
                        <a:cs typeface="+mn-cs"/>
                      </a:endParaRPr>
                    </a:p>
                  </a:txBody>
                  <a:tcPr marL="45720" marR="45720" anchor="ctr"/>
                </a:tc>
                <a:extLst>
                  <a:ext uri="{0D108BD9-81ED-4DB2-BD59-A6C34878D82A}">
                    <a16:rowId xmlns:a16="http://schemas.microsoft.com/office/drawing/2014/main" val="2453074575"/>
                  </a:ext>
                </a:extLst>
              </a:tr>
              <a:tr h="370840">
                <a:tc>
                  <a:txBody>
                    <a:bodyPr/>
                    <a:lstStyle/>
                    <a:p>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marL="45720" marR="45720">
                    <a:lnT w="12700" cmpd="sng">
                      <a:noFill/>
                    </a:lnT>
                    <a:solidFill>
                      <a:schemeClr val="accent5"/>
                    </a:solidFill>
                  </a:tcPr>
                </a:tc>
                <a:tc>
                  <a:txBody>
                    <a:bodyPr/>
                    <a:lstStyle/>
                    <a:p>
                      <a:pPr marL="92075" marR="0" lvl="0" indent="-92075" algn="l" defTabSz="914400" rtl="0" eaLnBrk="1" fontAlgn="auto" latinLnBrk="0" hangingPunct="1">
                        <a:lnSpc>
                          <a:spcPts val="1200"/>
                        </a:lnSpc>
                        <a:spcBef>
                          <a:spcPts val="0"/>
                        </a:spcBef>
                        <a:spcAft>
                          <a:spcPts val="0"/>
                        </a:spcAft>
                        <a:buClr>
                          <a:schemeClr val="bg2"/>
                        </a:buClr>
                        <a:buSzTx/>
                        <a:buFont typeface="Wingdings" panose="05000000000000000000" pitchFamily="2" charset="2"/>
                        <a:buChar char="l"/>
                        <a:tabLst/>
                        <a:defRPr/>
                      </a:pPr>
                      <a:r>
                        <a:rPr lang="ja-JP" altLang="en-US" sz="1000" dirty="0" smtClean="0">
                          <a:solidFill>
                            <a:schemeClr val="tx1"/>
                          </a:solidFill>
                          <a:latin typeface="Meiryo UI" panose="020B0604030504040204" pitchFamily="50" charset="-128"/>
                          <a:ea typeface="Meiryo UI" panose="020B0604030504040204" pitchFamily="50" charset="-128"/>
                        </a:rPr>
                        <a:t>府が令和</a:t>
                      </a:r>
                      <a:r>
                        <a:rPr lang="en-US" altLang="ja-JP" sz="1000" dirty="0" smtClean="0">
                          <a:solidFill>
                            <a:schemeClr val="tx1"/>
                          </a:solidFill>
                          <a:latin typeface="Meiryo UI" panose="020B0604030504040204" pitchFamily="50" charset="-128"/>
                          <a:ea typeface="Meiryo UI" panose="020B0604030504040204" pitchFamily="50" charset="-128"/>
                        </a:rPr>
                        <a:t>4</a:t>
                      </a:r>
                      <a:r>
                        <a:rPr lang="ja-JP" altLang="en-US" sz="1000" dirty="0" smtClean="0">
                          <a:solidFill>
                            <a:schemeClr val="tx1"/>
                          </a:solidFill>
                          <a:latin typeface="Meiryo UI" panose="020B0604030504040204" pitchFamily="50" charset="-128"/>
                          <a:ea typeface="Meiryo UI" panose="020B0604030504040204" pitchFamily="50" charset="-128"/>
                        </a:rPr>
                        <a:t>年</a:t>
                      </a:r>
                      <a:r>
                        <a:rPr lang="en-US" altLang="ja-JP" sz="1000" dirty="0" smtClean="0">
                          <a:solidFill>
                            <a:schemeClr val="tx1"/>
                          </a:solidFill>
                          <a:latin typeface="Meiryo UI" panose="020B0604030504040204" pitchFamily="50" charset="-128"/>
                          <a:ea typeface="Meiryo UI" panose="020B0604030504040204" pitchFamily="50" charset="-128"/>
                        </a:rPr>
                        <a:t>11</a:t>
                      </a:r>
                      <a:r>
                        <a:rPr lang="ja-JP" altLang="en-US" sz="1000" dirty="0" smtClean="0">
                          <a:solidFill>
                            <a:schemeClr val="tx1"/>
                          </a:solidFill>
                          <a:latin typeface="Meiryo UI" panose="020B0604030504040204" pitchFamily="50" charset="-128"/>
                          <a:ea typeface="Meiryo UI" panose="020B0604030504040204" pitchFamily="50" charset="-128"/>
                        </a:rPr>
                        <a:t>月に実施した「健康と生活に関する調査」より、第２計画案における全体目標の指標に関わる「</a:t>
                      </a:r>
                      <a:r>
                        <a:rPr lang="en-US" altLang="ja-JP" sz="1000" dirty="0" smtClean="0">
                          <a:solidFill>
                            <a:schemeClr val="tx1"/>
                          </a:solidFill>
                          <a:latin typeface="Meiryo UI" panose="020B0604030504040204" pitchFamily="50" charset="-128"/>
                          <a:ea typeface="Meiryo UI" panose="020B0604030504040204" pitchFamily="50" charset="-128"/>
                        </a:rPr>
                        <a:t>SOGS</a:t>
                      </a:r>
                      <a:r>
                        <a:rPr lang="ja-JP" altLang="en-US" sz="1000" dirty="0" smtClean="0">
                          <a:solidFill>
                            <a:schemeClr val="tx1"/>
                          </a:solidFill>
                          <a:latin typeface="Meiryo UI" panose="020B0604030504040204" pitchFamily="50" charset="-128"/>
                          <a:ea typeface="Meiryo UI" panose="020B0604030504040204" pitchFamily="50" charset="-128"/>
                        </a:rPr>
                        <a:t>得点分布」や「府民認知度」について、数値は以下のとおり。</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44000" marR="0" lvl="0" indent="0" algn="l" defTabSz="914400" rtl="0" eaLnBrk="1" fontAlgn="auto" latinLnBrk="0" hangingPunct="1">
                        <a:lnSpc>
                          <a:spcPts val="1200"/>
                        </a:lnSpc>
                        <a:spcBef>
                          <a:spcPts val="0"/>
                        </a:spcBef>
                        <a:spcAft>
                          <a:spcPts val="0"/>
                        </a:spcAft>
                        <a:buClr>
                          <a:schemeClr val="bg2"/>
                        </a:buClr>
                        <a:buSzTx/>
                        <a:buFont typeface="Wingdings" panose="05000000000000000000" pitchFamily="2" charset="2"/>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　①</a:t>
                      </a:r>
                      <a:r>
                        <a:rPr lang="en-US" altLang="ja-JP" sz="1000" dirty="0" smtClean="0">
                          <a:solidFill>
                            <a:schemeClr val="tx1"/>
                          </a:solidFill>
                          <a:latin typeface="Meiryo UI" panose="020B0604030504040204" pitchFamily="50" charset="-128"/>
                          <a:ea typeface="Meiryo UI" panose="020B0604030504040204" pitchFamily="50" charset="-128"/>
                        </a:rPr>
                        <a:t>SOGS</a:t>
                      </a:r>
                      <a:r>
                        <a:rPr lang="ja-JP" altLang="en-US" sz="1000" dirty="0" smtClean="0">
                          <a:solidFill>
                            <a:schemeClr val="tx1"/>
                          </a:solidFill>
                          <a:latin typeface="Meiryo UI" panose="020B0604030504040204" pitchFamily="50" charset="-128"/>
                          <a:ea typeface="Meiryo UI" panose="020B0604030504040204" pitchFamily="50" charset="-128"/>
                        </a:rPr>
                        <a:t>得点分布⇒ ３</a:t>
                      </a:r>
                      <a:r>
                        <a:rPr lang="en-US" altLang="ja-JP" sz="1000" dirty="0" smtClean="0">
                          <a:solidFill>
                            <a:schemeClr val="tx1"/>
                          </a:solidFill>
                          <a:latin typeface="Meiryo UI" panose="020B0604030504040204" pitchFamily="50" charset="-128"/>
                          <a:ea typeface="Meiryo UI" panose="020B0604030504040204" pitchFamily="50" charset="-128"/>
                        </a:rPr>
                        <a:t>~</a:t>
                      </a:r>
                      <a:r>
                        <a:rPr lang="ja-JP" altLang="en-US" sz="1000" dirty="0" smtClean="0">
                          <a:solidFill>
                            <a:schemeClr val="tx1"/>
                          </a:solidFill>
                          <a:latin typeface="Meiryo UI" panose="020B0604030504040204" pitchFamily="50" charset="-128"/>
                          <a:ea typeface="Meiryo UI" panose="020B0604030504040204" pitchFamily="50" charset="-128"/>
                        </a:rPr>
                        <a:t>４点：</a:t>
                      </a:r>
                      <a:r>
                        <a:rPr lang="en-US" altLang="ja-JP" sz="1000" dirty="0" smtClean="0">
                          <a:solidFill>
                            <a:schemeClr val="tx1"/>
                          </a:solidFill>
                          <a:latin typeface="Meiryo UI" panose="020B0604030504040204" pitchFamily="50" charset="-128"/>
                          <a:ea typeface="Meiryo UI" panose="020B0604030504040204" pitchFamily="50" charset="-128"/>
                        </a:rPr>
                        <a:t>1.5</a:t>
                      </a:r>
                      <a:r>
                        <a:rPr lang="ja-JP" altLang="en-US" sz="1000" dirty="0" smtClean="0">
                          <a:solidFill>
                            <a:schemeClr val="tx1"/>
                          </a:solidFill>
                          <a:latin typeface="Meiryo UI" panose="020B0604030504040204" pitchFamily="50" charset="-128"/>
                          <a:ea typeface="Meiryo UI" panose="020B0604030504040204" pitchFamily="50" charset="-128"/>
                        </a:rPr>
                        <a:t>％　５点～：</a:t>
                      </a:r>
                      <a:r>
                        <a:rPr lang="en-US" altLang="ja-JP" sz="1000" dirty="0" smtClean="0">
                          <a:solidFill>
                            <a:schemeClr val="tx1"/>
                          </a:solidFill>
                          <a:latin typeface="Meiryo UI" panose="020B0604030504040204" pitchFamily="50" charset="-128"/>
                          <a:ea typeface="Meiryo UI" panose="020B0604030504040204" pitchFamily="50" charset="-128"/>
                        </a:rPr>
                        <a:t>1.9</a:t>
                      </a:r>
                      <a:r>
                        <a:rPr lang="ja-JP" altLang="en-US" sz="1000" dirty="0" smtClean="0">
                          <a:solidFill>
                            <a:schemeClr val="tx1"/>
                          </a:solidFill>
                          <a:latin typeface="Meiryo UI" panose="020B0604030504040204" pitchFamily="50" charset="-128"/>
                          <a:ea typeface="Meiryo UI" panose="020B0604030504040204" pitchFamily="50" charset="-128"/>
                        </a:rPr>
                        <a:t>％</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44000" marR="0" lvl="0" indent="0" algn="l" defTabSz="914400" rtl="0" eaLnBrk="1" fontAlgn="auto" latinLnBrk="0" hangingPunct="1">
                        <a:lnSpc>
                          <a:spcPts val="1200"/>
                        </a:lnSpc>
                        <a:spcBef>
                          <a:spcPts val="0"/>
                        </a:spcBef>
                        <a:spcAft>
                          <a:spcPts val="0"/>
                        </a:spcAft>
                        <a:buClr>
                          <a:schemeClr val="bg2"/>
                        </a:buClr>
                        <a:buSzTx/>
                        <a:buFont typeface="Wingdings" panose="05000000000000000000" pitchFamily="2" charset="2"/>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　②認知度</a:t>
                      </a:r>
                      <a:r>
                        <a:rPr lang="ja-JP" altLang="en-US" sz="1000" spc="-60" baseline="0" dirty="0" smtClean="0">
                          <a:solidFill>
                            <a:schemeClr val="tx1"/>
                          </a:solidFill>
                          <a:latin typeface="Meiryo UI" panose="020B0604030504040204" pitchFamily="50" charset="-128"/>
                          <a:ea typeface="Meiryo UI" panose="020B0604030504040204" pitchFamily="50" charset="-128"/>
                        </a:rPr>
                        <a:t>（ギャンブル等依存症は病気であることを知っている人の割合）⇒ </a:t>
                      </a:r>
                      <a:r>
                        <a:rPr lang="en-US" altLang="ja-JP" sz="1000" spc="-60" baseline="0" dirty="0" smtClean="0">
                          <a:solidFill>
                            <a:schemeClr val="tx1"/>
                          </a:solidFill>
                          <a:latin typeface="Meiryo UI" panose="020B0604030504040204" pitchFamily="50" charset="-128"/>
                          <a:ea typeface="Meiryo UI" panose="020B0604030504040204" pitchFamily="50" charset="-128"/>
                        </a:rPr>
                        <a:t>82.4%</a:t>
                      </a:r>
                      <a:endParaRPr lang="ja-JP" altLang="en-US" sz="1000" spc="-60" baseline="0" dirty="0">
                        <a:solidFill>
                          <a:schemeClr val="tx1"/>
                        </a:solidFill>
                        <a:latin typeface="Meiryo UI" panose="020B0604030504040204" pitchFamily="50" charset="-128"/>
                        <a:ea typeface="Meiryo UI" panose="020B0604030504040204" pitchFamily="50" charset="-128"/>
                      </a:endParaRPr>
                    </a:p>
                  </a:txBody>
                  <a:tcPr marL="45720" marR="45720"/>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tc vMerge="1">
                  <a:txBody>
                    <a:bodyPr/>
                    <a:lstStyle/>
                    <a:p>
                      <a:endParaRPr kumimoji="1" lang="ja-JP" altLang="en-US" sz="110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635543760"/>
                  </a:ext>
                </a:extLst>
              </a:tr>
            </a:tbl>
          </a:graphicData>
        </a:graphic>
      </p:graphicFrame>
      <p:sp>
        <p:nvSpPr>
          <p:cNvPr id="32" name="二等辺三角形 31">
            <a:extLst>
              <a:ext uri="{FF2B5EF4-FFF2-40B4-BE49-F238E27FC236}">
                <a16:creationId xmlns:a16="http://schemas.microsoft.com/office/drawing/2014/main" id="{3ADC704D-8FAB-4CCE-A4C2-A6BD0B8BDF50}"/>
              </a:ext>
            </a:extLst>
          </p:cNvPr>
          <p:cNvSpPr/>
          <p:nvPr/>
        </p:nvSpPr>
        <p:spPr>
          <a:xfrm rot="5400000">
            <a:off x="5148495" y="5031122"/>
            <a:ext cx="524450"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
        <p:nvSpPr>
          <p:cNvPr id="33" name="二等辺三角形 32">
            <a:extLst>
              <a:ext uri="{FF2B5EF4-FFF2-40B4-BE49-F238E27FC236}">
                <a16:creationId xmlns:a16="http://schemas.microsoft.com/office/drawing/2014/main" id="{3ADC704D-8FAB-4CCE-A4C2-A6BD0B8BDF50}"/>
              </a:ext>
            </a:extLst>
          </p:cNvPr>
          <p:cNvSpPr/>
          <p:nvPr/>
        </p:nvSpPr>
        <p:spPr>
          <a:xfrm rot="5400000">
            <a:off x="4959601" y="6012668"/>
            <a:ext cx="902237" cy="268807"/>
          </a:xfrm>
          <a:prstGeom prst="triangle">
            <a:avLst/>
          </a:prstGeom>
          <a:gradFill flip="none" rotWithShape="1">
            <a:gsLst>
              <a:gs pos="66907">
                <a:schemeClr val="accent1">
                  <a:lumMod val="40000"/>
                  <a:lumOff val="60000"/>
                </a:schemeClr>
              </a:gs>
              <a:gs pos="25800">
                <a:schemeClr val="accent1">
                  <a:lumMod val="75000"/>
                </a:schemeClr>
              </a:gs>
              <a:gs pos="0">
                <a:schemeClr val="accent1">
                  <a:lumMod val="5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kumimoji="1" lang="ja-JP" altLang="en-US" dirty="0"/>
          </a:p>
        </p:txBody>
      </p:sp>
    </p:spTree>
    <p:extLst>
      <p:ext uri="{BB962C8B-B14F-4D97-AF65-F5344CB8AC3E}">
        <p14:creationId xmlns:p14="http://schemas.microsoft.com/office/powerpoint/2010/main" val="2950159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1185</Words>
  <Application>Microsoft Office PowerPoint</Application>
  <PresentationFormat>ワイド画面</PresentationFormat>
  <Paragraphs>44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メイリオ</vt:lpstr>
      <vt:lpstr>游ゴシック</vt:lpstr>
      <vt:lpstr>游ゴシック Light</vt:lpstr>
      <vt:lpstr>Arial</vt:lpstr>
      <vt:lpstr>Wingdings</vt:lpstr>
      <vt:lpstr>Office テーマ</vt:lpstr>
      <vt:lpstr>１．第1回推進会議（令和4年11月30日開催）での委員意見を踏まえた対応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委　員　意　見</dc:title>
  <dc:creator>安吉　裕紀</dc:creator>
  <cp:lastModifiedBy>安吉　裕紀</cp:lastModifiedBy>
  <cp:revision>52</cp:revision>
  <cp:lastPrinted>2023-01-18T05:52:48Z</cp:lastPrinted>
  <dcterms:created xsi:type="dcterms:W3CDTF">2022-12-13T07:53:52Z</dcterms:created>
  <dcterms:modified xsi:type="dcterms:W3CDTF">2023-01-18T05:52:49Z</dcterms:modified>
</cp:coreProperties>
</file>