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notesMasterIdLst>
    <p:notesMasterId r:id="rId4"/>
  </p:notesMasterIdLst>
  <p:sldIdLst>
    <p:sldId id="269" r:id="rId2"/>
    <p:sldId id="268" r:id="rId3"/>
  </p:sldIdLst>
  <p:sldSz cx="12801600" cy="9601200" type="A3"/>
  <p:notesSz cx="9939338" cy="6807200"/>
  <p:defaultTextStyle>
    <a:defPPr>
      <a:defRPr lang="ja-JP"/>
    </a:defPPr>
    <a:lvl1pPr marL="0" algn="l" defTabSz="1300172" rtl="0" eaLnBrk="1" latinLnBrk="0" hangingPunct="1">
      <a:defRPr kumimoji="1" sz="2539" kern="1200">
        <a:solidFill>
          <a:schemeClr val="tx1"/>
        </a:solidFill>
        <a:latin typeface="+mn-lt"/>
        <a:ea typeface="+mn-ea"/>
        <a:cs typeface="+mn-cs"/>
      </a:defRPr>
    </a:lvl1pPr>
    <a:lvl2pPr marL="650086" algn="l" defTabSz="1300172" rtl="0" eaLnBrk="1" latinLnBrk="0" hangingPunct="1">
      <a:defRPr kumimoji="1" sz="2539" kern="1200">
        <a:solidFill>
          <a:schemeClr val="tx1"/>
        </a:solidFill>
        <a:latin typeface="+mn-lt"/>
        <a:ea typeface="+mn-ea"/>
        <a:cs typeface="+mn-cs"/>
      </a:defRPr>
    </a:lvl2pPr>
    <a:lvl3pPr marL="1300172" algn="l" defTabSz="1300172" rtl="0" eaLnBrk="1" latinLnBrk="0" hangingPunct="1">
      <a:defRPr kumimoji="1" sz="2539" kern="1200">
        <a:solidFill>
          <a:schemeClr val="tx1"/>
        </a:solidFill>
        <a:latin typeface="+mn-lt"/>
        <a:ea typeface="+mn-ea"/>
        <a:cs typeface="+mn-cs"/>
      </a:defRPr>
    </a:lvl3pPr>
    <a:lvl4pPr marL="1950259" algn="l" defTabSz="1300172" rtl="0" eaLnBrk="1" latinLnBrk="0" hangingPunct="1">
      <a:defRPr kumimoji="1" sz="2539" kern="1200">
        <a:solidFill>
          <a:schemeClr val="tx1"/>
        </a:solidFill>
        <a:latin typeface="+mn-lt"/>
        <a:ea typeface="+mn-ea"/>
        <a:cs typeface="+mn-cs"/>
      </a:defRPr>
    </a:lvl4pPr>
    <a:lvl5pPr marL="2600345" algn="l" defTabSz="1300172" rtl="0" eaLnBrk="1" latinLnBrk="0" hangingPunct="1">
      <a:defRPr kumimoji="1" sz="2539" kern="1200">
        <a:solidFill>
          <a:schemeClr val="tx1"/>
        </a:solidFill>
        <a:latin typeface="+mn-lt"/>
        <a:ea typeface="+mn-ea"/>
        <a:cs typeface="+mn-cs"/>
      </a:defRPr>
    </a:lvl5pPr>
    <a:lvl6pPr marL="3250431" algn="l" defTabSz="1300172" rtl="0" eaLnBrk="1" latinLnBrk="0" hangingPunct="1">
      <a:defRPr kumimoji="1" sz="2539" kern="1200">
        <a:solidFill>
          <a:schemeClr val="tx1"/>
        </a:solidFill>
        <a:latin typeface="+mn-lt"/>
        <a:ea typeface="+mn-ea"/>
        <a:cs typeface="+mn-cs"/>
      </a:defRPr>
    </a:lvl6pPr>
    <a:lvl7pPr marL="3900518" algn="l" defTabSz="1300172" rtl="0" eaLnBrk="1" latinLnBrk="0" hangingPunct="1">
      <a:defRPr kumimoji="1" sz="2539" kern="1200">
        <a:solidFill>
          <a:schemeClr val="tx1"/>
        </a:solidFill>
        <a:latin typeface="+mn-lt"/>
        <a:ea typeface="+mn-ea"/>
        <a:cs typeface="+mn-cs"/>
      </a:defRPr>
    </a:lvl7pPr>
    <a:lvl8pPr marL="4550605" algn="l" defTabSz="1300172" rtl="0" eaLnBrk="1" latinLnBrk="0" hangingPunct="1">
      <a:defRPr kumimoji="1" sz="2539" kern="1200">
        <a:solidFill>
          <a:schemeClr val="tx1"/>
        </a:solidFill>
        <a:latin typeface="+mn-lt"/>
        <a:ea typeface="+mn-ea"/>
        <a:cs typeface="+mn-cs"/>
      </a:defRPr>
    </a:lvl8pPr>
    <a:lvl9pPr marL="5200691" algn="l" defTabSz="1300172" rtl="0" eaLnBrk="1" latinLnBrk="0" hangingPunct="1">
      <a:defRPr kumimoji="1" sz="2539"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661" userDrawn="1">
          <p15:clr>
            <a:srgbClr val="A4A3A4"/>
          </p15:clr>
        </p15:guide>
        <p15:guide id="3" pos="-5" userDrawn="1">
          <p15:clr>
            <a:srgbClr val="A4A3A4"/>
          </p15:clr>
        </p15:guide>
        <p15:guide id="4" orient="horz" pos="144" userDrawn="1">
          <p15:clr>
            <a:srgbClr val="A4A3A4"/>
          </p15:clr>
        </p15:guide>
        <p15:guide id="5" orient="horz" pos="1008" userDrawn="1">
          <p15:clr>
            <a:srgbClr val="A4A3A4"/>
          </p15:clr>
        </p15:guide>
        <p15:guide id="6" orient="horz" pos="1404" userDrawn="1">
          <p15:clr>
            <a:srgbClr val="A4A3A4"/>
          </p15:clr>
        </p15:guide>
        <p15:guide id="7" pos="1197" userDrawn="1">
          <p15:clr>
            <a:srgbClr val="A4A3A4"/>
          </p15:clr>
        </p15:guide>
        <p15:guide id="8" orient="horz" pos="1482" userDrawn="1">
          <p15:clr>
            <a:srgbClr val="A4A3A4"/>
          </p15:clr>
        </p15:guide>
        <p15:guide id="9" orient="horz" pos="2634" userDrawn="1">
          <p15:clr>
            <a:srgbClr val="A4A3A4"/>
          </p15:clr>
        </p15:guide>
        <p15:guide id="10" orient="horz" pos="1626" userDrawn="1">
          <p15:clr>
            <a:srgbClr val="A4A3A4"/>
          </p15:clr>
        </p15:guide>
        <p15:guide id="11" orient="horz" pos="2843" userDrawn="1">
          <p15:clr>
            <a:srgbClr val="A4A3A4"/>
          </p15:clr>
        </p15:guide>
        <p15:guide id="12" orient="horz" pos="2071" userDrawn="1">
          <p15:clr>
            <a:srgbClr val="A4A3A4"/>
          </p15:clr>
        </p15:guide>
        <p15:guide id="13" orient="horz" pos="1890" userDrawn="1">
          <p15:clr>
            <a:srgbClr val="A4A3A4"/>
          </p15:clr>
        </p15:guide>
        <p15:guide id="16" pos="721" userDrawn="1">
          <p15:clr>
            <a:srgbClr val="A4A3A4"/>
          </p15:clr>
        </p15:guide>
        <p15:guide id="17" orient="horz" pos="2888" userDrawn="1">
          <p15:clr>
            <a:srgbClr val="A4A3A4"/>
          </p15:clr>
        </p15:guide>
        <p15:guide id="18" orient="horz" pos="5504" userDrawn="1">
          <p15:clr>
            <a:srgbClr val="A4A3A4"/>
          </p15:clr>
        </p15:guide>
        <p15:guide id="29" pos="1168" userDrawn="1">
          <p15:clr>
            <a:srgbClr val="A4A3A4"/>
          </p15:clr>
        </p15:guide>
        <p15:guide id="31" pos="3100" userDrawn="1">
          <p15:clr>
            <a:srgbClr val="A4A3A4"/>
          </p15:clr>
        </p15:guide>
        <p15:guide id="33" orient="horz" pos="3054" userDrawn="1">
          <p15:clr>
            <a:srgbClr val="A4A3A4"/>
          </p15:clr>
        </p15:guide>
        <p15:guide id="38" orient="horz" pos="1098" userDrawn="1">
          <p15:clr>
            <a:srgbClr val="A4A3A4"/>
          </p15:clr>
        </p15:guide>
        <p15:guide id="41" pos="10" userDrawn="1">
          <p15:clr>
            <a:srgbClr val="A4A3A4"/>
          </p15:clr>
        </p15:guide>
        <p15:guide id="42" orient="horz" pos="5309" userDrawn="1">
          <p15:clr>
            <a:srgbClr val="A4A3A4"/>
          </p15:clr>
        </p15:guide>
        <p15:guide id="43" orient="horz" pos="5026" userDrawn="1">
          <p15:clr>
            <a:srgbClr val="A4A3A4"/>
          </p15:clr>
        </p15:guide>
        <p15:guide id="44" orient="horz" pos="4944" userDrawn="1">
          <p15:clr>
            <a:srgbClr val="A4A3A4"/>
          </p15:clr>
        </p15:guide>
        <p15:guide id="46" orient="horz" pos="4326" userDrawn="1">
          <p15:clr>
            <a:srgbClr val="A4A3A4"/>
          </p15:clr>
        </p15:guide>
        <p15:guide id="48" orient="horz" pos="3912" userDrawn="1">
          <p15:clr>
            <a:srgbClr val="A4A3A4"/>
          </p15:clr>
        </p15:guide>
        <p15:guide id="49" orient="horz" pos="3886" userDrawn="1">
          <p15:clr>
            <a:srgbClr val="A4A3A4"/>
          </p15:clr>
        </p15:guide>
        <p15:guide id="50" orient="horz" pos="3514" userDrawn="1">
          <p15:clr>
            <a:srgbClr val="A4A3A4"/>
          </p15:clr>
        </p15:guide>
        <p15:guide id="51" orient="horz" pos="6030" userDrawn="1">
          <p15:clr>
            <a:srgbClr val="A4A3A4"/>
          </p15:clr>
        </p15:guide>
        <p15:guide id="53" orient="horz" pos="3402" userDrawn="1">
          <p15:clr>
            <a:srgbClr val="A4A3A4"/>
          </p15:clr>
        </p15:guide>
        <p15:guide id="56" pos="7978" userDrawn="1">
          <p15:clr>
            <a:srgbClr val="A4A3A4"/>
          </p15:clr>
        </p15:guide>
        <p15:guide id="57" pos="5892" userDrawn="1">
          <p15:clr>
            <a:srgbClr val="A4A3A4"/>
          </p15:clr>
        </p15:guide>
        <p15:guide id="58" pos="6427" userDrawn="1">
          <p15:clr>
            <a:srgbClr val="A4A3A4"/>
          </p15:clr>
        </p15:guide>
        <p15:guide id="59" pos="6576" userDrawn="1">
          <p15:clr>
            <a:srgbClr val="A4A3A4"/>
          </p15:clr>
        </p15:guide>
        <p15:guide id="61" pos="6139" userDrawn="1">
          <p15:clr>
            <a:srgbClr val="A4A3A4"/>
          </p15:clr>
        </p15:guide>
        <p15:guide id="62" pos="6355" userDrawn="1">
          <p15:clr>
            <a:srgbClr val="A4A3A4"/>
          </p15:clr>
        </p15:guide>
        <p15:guide id="67" pos="6230" userDrawn="1">
          <p15:clr>
            <a:srgbClr val="A4A3A4"/>
          </p15:clr>
        </p15:guide>
        <p15:guide id="68" orient="horz" pos="3552" userDrawn="1">
          <p15:clr>
            <a:srgbClr val="A4A3A4"/>
          </p15:clr>
        </p15:guide>
        <p15:guide id="69" orient="horz" pos="3636" userDrawn="1">
          <p15:clr>
            <a:srgbClr val="A4A3A4"/>
          </p15:clr>
        </p15:guide>
        <p15:guide id="70" pos="5256" userDrawn="1">
          <p15:clr>
            <a:srgbClr val="A4A3A4"/>
          </p15:clr>
        </p15:guide>
        <p15:guide id="72" pos="6702" userDrawn="1">
          <p15:clr>
            <a:srgbClr val="A4A3A4"/>
          </p15:clr>
        </p15:guide>
        <p15:guide id="74" orient="horz" pos="4353" userDrawn="1">
          <p15:clr>
            <a:srgbClr val="A4A3A4"/>
          </p15:clr>
        </p15:guide>
        <p15:guide id="75" orient="horz" pos="5539" userDrawn="1">
          <p15:clr>
            <a:srgbClr val="A4A3A4"/>
          </p15:clr>
        </p15:guide>
        <p15:guide id="78" orient="horz" pos="6042" userDrawn="1">
          <p15:clr>
            <a:srgbClr val="A4A3A4"/>
          </p15:clr>
        </p15:guide>
        <p15:guide id="79" pos="6562" userDrawn="1">
          <p15:clr>
            <a:srgbClr val="A4A3A4"/>
          </p15:clr>
        </p15:guide>
        <p15:guide id="81" orient="horz" pos="3543" userDrawn="1">
          <p15:clr>
            <a:srgbClr val="A4A3A4"/>
          </p15:clr>
        </p15:guide>
        <p15:guide id="82" orient="horz" pos="4718" userDrawn="1">
          <p15:clr>
            <a:srgbClr val="A4A3A4"/>
          </p15:clr>
        </p15:guide>
        <p15:guide id="83" orient="horz" pos="5140" userDrawn="1">
          <p15:clr>
            <a:srgbClr val="A4A3A4"/>
          </p15:clr>
        </p15:guide>
        <p15:guide id="84" pos="3533" userDrawn="1">
          <p15:clr>
            <a:srgbClr val="A4A3A4"/>
          </p15:clr>
        </p15:guide>
        <p15:guide id="85" orient="horz" pos="439" userDrawn="1">
          <p15:clr>
            <a:srgbClr val="A4A3A4"/>
          </p15:clr>
        </p15:guide>
        <p15:guide id="86" pos="7389" userDrawn="1">
          <p15:clr>
            <a:srgbClr val="A4A3A4"/>
          </p15:clr>
        </p15:guide>
        <p15:guide id="87" pos="3710" userDrawn="1">
          <p15:clr>
            <a:srgbClr val="A4A3A4"/>
          </p15:clr>
        </p15:guide>
        <p15:guide id="88" orient="horz" pos="3006" userDrawn="1">
          <p15:clr>
            <a:srgbClr val="A4A3A4"/>
          </p15:clr>
        </p15:guide>
        <p15:guide id="89" pos="8052" userDrawn="1">
          <p15:clr>
            <a:srgbClr val="A4A3A4"/>
          </p15:clr>
        </p15:guide>
        <p15:guide id="90" pos="5529" userDrawn="1">
          <p15:clr>
            <a:srgbClr val="A4A3A4"/>
          </p15:clr>
        </p15:guide>
        <p15:guide id="91" orient="horz" pos="5172" userDrawn="1">
          <p15:clr>
            <a:srgbClr val="A4A3A4"/>
          </p15:clr>
        </p15:guide>
        <p15:guide id="92" orient="horz" pos="4749" userDrawn="1">
          <p15:clr>
            <a:srgbClr val="A4A3A4"/>
          </p15:clr>
        </p15:guide>
        <p15:guide id="93" orient="horz" pos="3953" userDrawn="1">
          <p15:clr>
            <a:srgbClr val="A4A3A4"/>
          </p15:clr>
        </p15:guide>
        <p15:guide id="94" orient="horz" pos="5595" userDrawn="1">
          <p15:clr>
            <a:srgbClr val="A4A3A4"/>
          </p15:clr>
        </p15:guide>
        <p15:guide id="95" pos="3008" userDrawn="1">
          <p15:clr>
            <a:srgbClr val="A4A3A4"/>
          </p15:clr>
        </p15:guide>
        <p15:guide id="96" pos="5390" userDrawn="1">
          <p15:clr>
            <a:srgbClr val="A4A3A4"/>
          </p15:clr>
        </p15:guide>
        <p15:guide id="97" pos="5410" userDrawn="1">
          <p15:clr>
            <a:srgbClr val="A4A3A4"/>
          </p15:clr>
        </p15:guide>
        <p15:guide id="98" orient="horz" pos="3595" userDrawn="1">
          <p15:clr>
            <a:srgbClr val="A4A3A4"/>
          </p15:clr>
        </p15:guide>
        <p15:guide id="99" pos="8004" userDrawn="1">
          <p15:clr>
            <a:srgbClr val="A4A3A4"/>
          </p15:clr>
        </p15:guide>
        <p15:guide id="100" pos="2995" userDrawn="1">
          <p15:clr>
            <a:srgbClr val="A4A3A4"/>
          </p15:clr>
        </p15:guide>
        <p15:guide id="101" orient="horz" pos="373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7DEE8"/>
    <a:srgbClr val="2F5597"/>
    <a:srgbClr val="0000CC"/>
    <a:srgbClr val="FFFF99"/>
    <a:srgbClr val="3333FF"/>
    <a:srgbClr val="9999FF"/>
    <a:srgbClr val="CC99FF"/>
    <a:srgbClr val="9966FF"/>
    <a:srgbClr val="FFFF00"/>
    <a:srgbClr val="93CDD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8620" autoAdjust="0"/>
    <p:restoredTop sz="93874" autoAdjust="0"/>
  </p:normalViewPr>
  <p:slideViewPr>
    <p:cSldViewPr>
      <p:cViewPr varScale="1">
        <p:scale>
          <a:sx n="84" d="100"/>
          <a:sy n="84" d="100"/>
        </p:scale>
        <p:origin x="1848" y="84"/>
      </p:cViewPr>
      <p:guideLst>
        <p:guide orient="horz" pos="2661"/>
        <p:guide pos="-5"/>
        <p:guide orient="horz" pos="144"/>
        <p:guide orient="horz" pos="1008"/>
        <p:guide orient="horz" pos="1404"/>
        <p:guide pos="1197"/>
        <p:guide orient="horz" pos="1482"/>
        <p:guide orient="horz" pos="2634"/>
        <p:guide orient="horz" pos="1626"/>
        <p:guide orient="horz" pos="2843"/>
        <p:guide orient="horz" pos="2071"/>
        <p:guide orient="horz" pos="1890"/>
        <p:guide pos="721"/>
        <p:guide orient="horz" pos="2888"/>
        <p:guide orient="horz" pos="5504"/>
        <p:guide pos="1168"/>
        <p:guide pos="3100"/>
        <p:guide orient="horz" pos="3054"/>
        <p:guide orient="horz" pos="1098"/>
        <p:guide pos="10"/>
        <p:guide orient="horz" pos="5309"/>
        <p:guide orient="horz" pos="5026"/>
        <p:guide orient="horz" pos="4944"/>
        <p:guide orient="horz" pos="4326"/>
        <p:guide orient="horz" pos="3912"/>
        <p:guide orient="horz" pos="3886"/>
        <p:guide orient="horz" pos="3514"/>
        <p:guide orient="horz" pos="6030"/>
        <p:guide orient="horz" pos="3402"/>
        <p:guide pos="7978"/>
        <p:guide pos="5892"/>
        <p:guide pos="6427"/>
        <p:guide pos="6576"/>
        <p:guide pos="6139"/>
        <p:guide pos="6355"/>
        <p:guide pos="6230"/>
        <p:guide orient="horz" pos="3552"/>
        <p:guide orient="horz" pos="3636"/>
        <p:guide pos="5256"/>
        <p:guide pos="6702"/>
        <p:guide orient="horz" pos="4353"/>
        <p:guide orient="horz" pos="5539"/>
        <p:guide orient="horz" pos="6042"/>
        <p:guide pos="6562"/>
        <p:guide orient="horz" pos="3543"/>
        <p:guide orient="horz" pos="4718"/>
        <p:guide orient="horz" pos="5140"/>
        <p:guide pos="3533"/>
        <p:guide orient="horz" pos="439"/>
        <p:guide pos="7389"/>
        <p:guide pos="3710"/>
        <p:guide orient="horz" pos="3006"/>
        <p:guide pos="8052"/>
        <p:guide pos="5529"/>
        <p:guide orient="horz" pos="5172"/>
        <p:guide orient="horz" pos="4749"/>
        <p:guide orient="horz" pos="3953"/>
        <p:guide orient="horz" pos="5595"/>
        <p:guide pos="3008"/>
        <p:guide pos="5390"/>
        <p:guide pos="5410"/>
        <p:guide orient="horz" pos="3595"/>
        <p:guide pos="8004"/>
        <p:guide pos="2995"/>
        <p:guide orient="horz" pos="373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6" y="7"/>
            <a:ext cx="4306937" cy="341393"/>
          </a:xfrm>
          <a:prstGeom prst="rect">
            <a:avLst/>
          </a:prstGeom>
        </p:spPr>
        <p:txBody>
          <a:bodyPr vert="horz" lIns="62946" tIns="31472" rIns="62946" bIns="31472" rtlCol="0"/>
          <a:lstStyle>
            <a:lvl1pPr algn="l">
              <a:defRPr sz="800"/>
            </a:lvl1pPr>
          </a:lstStyle>
          <a:p>
            <a:endParaRPr kumimoji="1" lang="ja-JP" altLang="en-US"/>
          </a:p>
        </p:txBody>
      </p:sp>
      <p:sp>
        <p:nvSpPr>
          <p:cNvPr id="3" name="日付プレースホルダー 2"/>
          <p:cNvSpPr>
            <a:spLocks noGrp="1"/>
          </p:cNvSpPr>
          <p:nvPr>
            <p:ph type="dt" idx="1"/>
          </p:nvPr>
        </p:nvSpPr>
        <p:spPr>
          <a:xfrm>
            <a:off x="5630209" y="7"/>
            <a:ext cx="4306937" cy="341393"/>
          </a:xfrm>
          <a:prstGeom prst="rect">
            <a:avLst/>
          </a:prstGeom>
        </p:spPr>
        <p:txBody>
          <a:bodyPr vert="horz" lIns="62946" tIns="31472" rIns="62946" bIns="31472" rtlCol="0"/>
          <a:lstStyle>
            <a:lvl1pPr algn="r">
              <a:defRPr sz="800"/>
            </a:lvl1pPr>
          </a:lstStyle>
          <a:p>
            <a:fld id="{5B872779-CD27-4F01-AFF1-5A055514F71A}" type="datetimeFigureOut">
              <a:rPr kumimoji="1" lang="ja-JP" altLang="en-US" smtClean="0"/>
              <a:t>2023/1/25</a:t>
            </a:fld>
            <a:endParaRPr kumimoji="1" lang="ja-JP" altLang="en-US"/>
          </a:p>
        </p:txBody>
      </p:sp>
      <p:sp>
        <p:nvSpPr>
          <p:cNvPr id="4" name="スライド イメージ プレースホルダー 3"/>
          <p:cNvSpPr>
            <a:spLocks noGrp="1" noRot="1" noChangeAspect="1"/>
          </p:cNvSpPr>
          <p:nvPr>
            <p:ph type="sldImg" idx="2"/>
          </p:nvPr>
        </p:nvSpPr>
        <p:spPr>
          <a:xfrm>
            <a:off x="3438525" y="852488"/>
            <a:ext cx="3062288" cy="2295525"/>
          </a:xfrm>
          <a:prstGeom prst="rect">
            <a:avLst/>
          </a:prstGeom>
          <a:noFill/>
          <a:ln w="12700">
            <a:solidFill>
              <a:prstClr val="black"/>
            </a:solidFill>
          </a:ln>
        </p:spPr>
        <p:txBody>
          <a:bodyPr vert="horz" lIns="62946" tIns="31472" rIns="62946" bIns="31472" rtlCol="0" anchor="ctr"/>
          <a:lstStyle/>
          <a:p>
            <a:endParaRPr lang="ja-JP" altLang="en-US"/>
          </a:p>
        </p:txBody>
      </p:sp>
      <p:sp>
        <p:nvSpPr>
          <p:cNvPr id="5" name="ノート プレースホルダー 4"/>
          <p:cNvSpPr>
            <a:spLocks noGrp="1"/>
          </p:cNvSpPr>
          <p:nvPr>
            <p:ph type="body" sz="quarter" idx="3"/>
          </p:nvPr>
        </p:nvSpPr>
        <p:spPr>
          <a:xfrm>
            <a:off x="993830" y="3275852"/>
            <a:ext cx="7951689" cy="2680043"/>
          </a:xfrm>
          <a:prstGeom prst="rect">
            <a:avLst/>
          </a:prstGeom>
        </p:spPr>
        <p:txBody>
          <a:bodyPr vert="horz" lIns="62946" tIns="31472" rIns="62946" bIns="31472"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6" y="6465813"/>
            <a:ext cx="4306937" cy="341393"/>
          </a:xfrm>
          <a:prstGeom prst="rect">
            <a:avLst/>
          </a:prstGeom>
        </p:spPr>
        <p:txBody>
          <a:bodyPr vert="horz" lIns="62946" tIns="31472" rIns="62946" bIns="31472" rtlCol="0" anchor="b"/>
          <a:lstStyle>
            <a:lvl1pPr algn="l">
              <a:defRPr sz="800"/>
            </a:lvl1pPr>
          </a:lstStyle>
          <a:p>
            <a:endParaRPr kumimoji="1" lang="ja-JP" altLang="en-US"/>
          </a:p>
        </p:txBody>
      </p:sp>
      <p:sp>
        <p:nvSpPr>
          <p:cNvPr id="7" name="スライド番号プレースホルダー 6"/>
          <p:cNvSpPr>
            <a:spLocks noGrp="1"/>
          </p:cNvSpPr>
          <p:nvPr>
            <p:ph type="sldNum" sz="quarter" idx="5"/>
          </p:nvPr>
        </p:nvSpPr>
        <p:spPr>
          <a:xfrm>
            <a:off x="5630209" y="6465813"/>
            <a:ext cx="4306937" cy="341393"/>
          </a:xfrm>
          <a:prstGeom prst="rect">
            <a:avLst/>
          </a:prstGeom>
        </p:spPr>
        <p:txBody>
          <a:bodyPr vert="horz" lIns="62946" tIns="31472" rIns="62946" bIns="31472" rtlCol="0" anchor="b"/>
          <a:lstStyle>
            <a:lvl1pPr algn="r">
              <a:defRPr sz="800"/>
            </a:lvl1pPr>
          </a:lstStyle>
          <a:p>
            <a:fld id="{37AE3EDA-F932-4D18-AD58-58AAD04158A0}" type="slidenum">
              <a:rPr kumimoji="1" lang="ja-JP" altLang="en-US" smtClean="0"/>
              <a:t>‹#›</a:t>
            </a:fld>
            <a:endParaRPr kumimoji="1" lang="ja-JP" altLang="en-US"/>
          </a:p>
        </p:txBody>
      </p:sp>
    </p:spTree>
    <p:extLst>
      <p:ext uri="{BB962C8B-B14F-4D97-AF65-F5344CB8AC3E}">
        <p14:creationId xmlns:p14="http://schemas.microsoft.com/office/powerpoint/2010/main" val="151778448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60121" y="2982598"/>
            <a:ext cx="10881360" cy="205803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920242" y="5440681"/>
            <a:ext cx="8961120" cy="2453640"/>
          </a:xfrm>
        </p:spPr>
        <p:txBody>
          <a:bodyPr/>
          <a:lstStyle>
            <a:lvl1pPr marL="0" indent="0" algn="ctr">
              <a:buNone/>
              <a:defRPr>
                <a:solidFill>
                  <a:schemeClr val="tx1">
                    <a:tint val="75000"/>
                  </a:schemeClr>
                </a:solidFill>
              </a:defRPr>
            </a:lvl1pPr>
            <a:lvl2pPr marL="640073" indent="0" algn="ctr">
              <a:buNone/>
              <a:defRPr>
                <a:solidFill>
                  <a:schemeClr val="tx1">
                    <a:tint val="75000"/>
                  </a:schemeClr>
                </a:solidFill>
              </a:defRPr>
            </a:lvl2pPr>
            <a:lvl3pPr marL="1280146" indent="0" algn="ctr">
              <a:buNone/>
              <a:defRPr>
                <a:solidFill>
                  <a:schemeClr val="tx1">
                    <a:tint val="75000"/>
                  </a:schemeClr>
                </a:solidFill>
              </a:defRPr>
            </a:lvl3pPr>
            <a:lvl4pPr marL="1920218" indent="0" algn="ctr">
              <a:buNone/>
              <a:defRPr>
                <a:solidFill>
                  <a:schemeClr val="tx1">
                    <a:tint val="75000"/>
                  </a:schemeClr>
                </a:solidFill>
              </a:defRPr>
            </a:lvl4pPr>
            <a:lvl5pPr marL="2560292" indent="0" algn="ctr">
              <a:buNone/>
              <a:defRPr>
                <a:solidFill>
                  <a:schemeClr val="tx1">
                    <a:tint val="75000"/>
                  </a:schemeClr>
                </a:solidFill>
              </a:defRPr>
            </a:lvl5pPr>
            <a:lvl6pPr marL="3200364" indent="0" algn="ctr">
              <a:buNone/>
              <a:defRPr>
                <a:solidFill>
                  <a:schemeClr val="tx1">
                    <a:tint val="75000"/>
                  </a:schemeClr>
                </a:solidFill>
              </a:defRPr>
            </a:lvl6pPr>
            <a:lvl7pPr marL="3840439" indent="0" algn="ctr">
              <a:buNone/>
              <a:defRPr>
                <a:solidFill>
                  <a:schemeClr val="tx1">
                    <a:tint val="75000"/>
                  </a:schemeClr>
                </a:solidFill>
              </a:defRPr>
            </a:lvl7pPr>
            <a:lvl8pPr marL="4480512" indent="0" algn="ctr">
              <a:buNone/>
              <a:defRPr>
                <a:solidFill>
                  <a:schemeClr val="tx1">
                    <a:tint val="75000"/>
                  </a:schemeClr>
                </a:solidFill>
              </a:defRPr>
            </a:lvl8pPr>
            <a:lvl9pPr marL="5120585"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03073466-F7EF-4AD4-BAD1-335BF24BF042}" type="datetimeFigureOut">
              <a:rPr kumimoji="1" lang="ja-JP" altLang="en-US" smtClean="0"/>
              <a:t>2023/1/25</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35818270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3073466-F7EF-4AD4-BAD1-335BF24BF042}" type="datetimeFigureOut">
              <a:rPr kumimoji="1" lang="ja-JP" altLang="en-US" smtClean="0"/>
              <a:t>2023/1/25</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24683057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9281162" y="384495"/>
            <a:ext cx="2880360" cy="819213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640080" y="384495"/>
            <a:ext cx="8427720" cy="819213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3073466-F7EF-4AD4-BAD1-335BF24BF042}" type="datetimeFigureOut">
              <a:rPr kumimoji="1" lang="ja-JP" altLang="en-US" smtClean="0"/>
              <a:t>2023/1/25</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32967737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3073466-F7EF-4AD4-BAD1-335BF24BF042}" type="datetimeFigureOut">
              <a:rPr kumimoji="1" lang="ja-JP" altLang="en-US" smtClean="0"/>
              <a:t>2023/1/25</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5758518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11239" y="6169662"/>
            <a:ext cx="10881360" cy="1906905"/>
          </a:xfrm>
        </p:spPr>
        <p:txBody>
          <a:bodyPr anchor="t"/>
          <a:lstStyle>
            <a:lvl1pPr algn="l">
              <a:defRPr sz="56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1011239" y="4069401"/>
            <a:ext cx="10881360" cy="2100262"/>
          </a:xfrm>
        </p:spPr>
        <p:txBody>
          <a:bodyPr anchor="b"/>
          <a:lstStyle>
            <a:lvl1pPr marL="0" indent="0">
              <a:buNone/>
              <a:defRPr sz="2799">
                <a:solidFill>
                  <a:schemeClr val="tx1">
                    <a:tint val="75000"/>
                  </a:schemeClr>
                </a:solidFill>
              </a:defRPr>
            </a:lvl1pPr>
            <a:lvl2pPr marL="640073" indent="0">
              <a:buNone/>
              <a:defRPr sz="2500">
                <a:solidFill>
                  <a:schemeClr val="tx1">
                    <a:tint val="75000"/>
                  </a:schemeClr>
                </a:solidFill>
              </a:defRPr>
            </a:lvl2pPr>
            <a:lvl3pPr marL="1280146" indent="0">
              <a:buNone/>
              <a:defRPr sz="2200">
                <a:solidFill>
                  <a:schemeClr val="tx1">
                    <a:tint val="75000"/>
                  </a:schemeClr>
                </a:solidFill>
              </a:defRPr>
            </a:lvl3pPr>
            <a:lvl4pPr marL="1920218" indent="0">
              <a:buNone/>
              <a:defRPr sz="1999">
                <a:solidFill>
                  <a:schemeClr val="tx1">
                    <a:tint val="75000"/>
                  </a:schemeClr>
                </a:solidFill>
              </a:defRPr>
            </a:lvl4pPr>
            <a:lvl5pPr marL="2560292" indent="0">
              <a:buNone/>
              <a:defRPr sz="1999">
                <a:solidFill>
                  <a:schemeClr val="tx1">
                    <a:tint val="75000"/>
                  </a:schemeClr>
                </a:solidFill>
              </a:defRPr>
            </a:lvl5pPr>
            <a:lvl6pPr marL="3200364" indent="0">
              <a:buNone/>
              <a:defRPr sz="1999">
                <a:solidFill>
                  <a:schemeClr val="tx1">
                    <a:tint val="75000"/>
                  </a:schemeClr>
                </a:solidFill>
              </a:defRPr>
            </a:lvl6pPr>
            <a:lvl7pPr marL="3840439" indent="0">
              <a:buNone/>
              <a:defRPr sz="1999">
                <a:solidFill>
                  <a:schemeClr val="tx1">
                    <a:tint val="75000"/>
                  </a:schemeClr>
                </a:solidFill>
              </a:defRPr>
            </a:lvl7pPr>
            <a:lvl8pPr marL="4480512" indent="0">
              <a:buNone/>
              <a:defRPr sz="1999">
                <a:solidFill>
                  <a:schemeClr val="tx1">
                    <a:tint val="75000"/>
                  </a:schemeClr>
                </a:solidFill>
              </a:defRPr>
            </a:lvl8pPr>
            <a:lvl9pPr marL="5120585" indent="0">
              <a:buNone/>
              <a:defRPr sz="1999">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03073466-F7EF-4AD4-BAD1-335BF24BF042}" type="datetimeFigureOut">
              <a:rPr kumimoji="1" lang="ja-JP" altLang="en-US" smtClean="0"/>
              <a:t>2023/1/25</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9735360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640082" y="2240282"/>
            <a:ext cx="5654040" cy="6336348"/>
          </a:xfrm>
        </p:spPr>
        <p:txBody>
          <a:bodyPr/>
          <a:lstStyle>
            <a:lvl1pPr>
              <a:defRPr sz="3900"/>
            </a:lvl1pPr>
            <a:lvl2pPr>
              <a:defRPr sz="3400"/>
            </a:lvl2pPr>
            <a:lvl3pPr>
              <a:defRPr sz="2799"/>
            </a:lvl3pPr>
            <a:lvl4pPr>
              <a:defRPr sz="2500"/>
            </a:lvl4pPr>
            <a:lvl5pPr>
              <a:defRPr sz="2500"/>
            </a:lvl5pPr>
            <a:lvl6pPr>
              <a:defRPr sz="2500"/>
            </a:lvl6pPr>
            <a:lvl7pPr>
              <a:defRPr sz="2500"/>
            </a:lvl7pPr>
            <a:lvl8pPr>
              <a:defRPr sz="2500"/>
            </a:lvl8pPr>
            <a:lvl9pPr>
              <a:defRPr sz="2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507482" y="2240282"/>
            <a:ext cx="5654040" cy="6336348"/>
          </a:xfrm>
        </p:spPr>
        <p:txBody>
          <a:bodyPr/>
          <a:lstStyle>
            <a:lvl1pPr>
              <a:defRPr sz="3900"/>
            </a:lvl1pPr>
            <a:lvl2pPr>
              <a:defRPr sz="3400"/>
            </a:lvl2pPr>
            <a:lvl3pPr>
              <a:defRPr sz="2799"/>
            </a:lvl3pPr>
            <a:lvl4pPr>
              <a:defRPr sz="2500"/>
            </a:lvl4pPr>
            <a:lvl5pPr>
              <a:defRPr sz="2500"/>
            </a:lvl5pPr>
            <a:lvl6pPr>
              <a:defRPr sz="2500"/>
            </a:lvl6pPr>
            <a:lvl7pPr>
              <a:defRPr sz="2500"/>
            </a:lvl7pPr>
            <a:lvl8pPr>
              <a:defRPr sz="2500"/>
            </a:lvl8pPr>
            <a:lvl9pPr>
              <a:defRPr sz="2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03073466-F7EF-4AD4-BAD1-335BF24BF042}" type="datetimeFigureOut">
              <a:rPr kumimoji="1" lang="ja-JP" altLang="en-US" smtClean="0"/>
              <a:t>2023/1/25</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37700435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40082" y="2149159"/>
            <a:ext cx="5656263" cy="895667"/>
          </a:xfrm>
        </p:spPr>
        <p:txBody>
          <a:bodyPr anchor="b"/>
          <a:lstStyle>
            <a:lvl1pPr marL="0" indent="0">
              <a:buNone/>
              <a:defRPr sz="3400" b="1"/>
            </a:lvl1pPr>
            <a:lvl2pPr marL="640073" indent="0">
              <a:buNone/>
              <a:defRPr sz="2799" b="1"/>
            </a:lvl2pPr>
            <a:lvl3pPr marL="1280146" indent="0">
              <a:buNone/>
              <a:defRPr sz="2500" b="1"/>
            </a:lvl3pPr>
            <a:lvl4pPr marL="1920218" indent="0">
              <a:buNone/>
              <a:defRPr sz="2200" b="1"/>
            </a:lvl4pPr>
            <a:lvl5pPr marL="2560292" indent="0">
              <a:buNone/>
              <a:defRPr sz="2200" b="1"/>
            </a:lvl5pPr>
            <a:lvl6pPr marL="3200364" indent="0">
              <a:buNone/>
              <a:defRPr sz="2200" b="1"/>
            </a:lvl6pPr>
            <a:lvl7pPr marL="3840439" indent="0">
              <a:buNone/>
              <a:defRPr sz="2200" b="1"/>
            </a:lvl7pPr>
            <a:lvl8pPr marL="4480512" indent="0">
              <a:buNone/>
              <a:defRPr sz="2200" b="1"/>
            </a:lvl8pPr>
            <a:lvl9pPr marL="5120585" indent="0">
              <a:buNone/>
              <a:defRPr sz="22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640082" y="3044826"/>
            <a:ext cx="5656263" cy="5531803"/>
          </a:xfrm>
        </p:spPr>
        <p:txBody>
          <a:bodyPr/>
          <a:lstStyle>
            <a:lvl1pPr>
              <a:defRPr sz="3400"/>
            </a:lvl1pPr>
            <a:lvl2pPr>
              <a:defRPr sz="2799"/>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503038" y="2149159"/>
            <a:ext cx="5658484" cy="895667"/>
          </a:xfrm>
        </p:spPr>
        <p:txBody>
          <a:bodyPr anchor="b"/>
          <a:lstStyle>
            <a:lvl1pPr marL="0" indent="0">
              <a:buNone/>
              <a:defRPr sz="3400" b="1"/>
            </a:lvl1pPr>
            <a:lvl2pPr marL="640073" indent="0">
              <a:buNone/>
              <a:defRPr sz="2799" b="1"/>
            </a:lvl2pPr>
            <a:lvl3pPr marL="1280146" indent="0">
              <a:buNone/>
              <a:defRPr sz="2500" b="1"/>
            </a:lvl3pPr>
            <a:lvl4pPr marL="1920218" indent="0">
              <a:buNone/>
              <a:defRPr sz="2200" b="1"/>
            </a:lvl4pPr>
            <a:lvl5pPr marL="2560292" indent="0">
              <a:buNone/>
              <a:defRPr sz="2200" b="1"/>
            </a:lvl5pPr>
            <a:lvl6pPr marL="3200364" indent="0">
              <a:buNone/>
              <a:defRPr sz="2200" b="1"/>
            </a:lvl6pPr>
            <a:lvl7pPr marL="3840439" indent="0">
              <a:buNone/>
              <a:defRPr sz="2200" b="1"/>
            </a:lvl7pPr>
            <a:lvl8pPr marL="4480512" indent="0">
              <a:buNone/>
              <a:defRPr sz="2200" b="1"/>
            </a:lvl8pPr>
            <a:lvl9pPr marL="5120585" indent="0">
              <a:buNone/>
              <a:defRPr sz="22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503038" y="3044826"/>
            <a:ext cx="5658484" cy="5531803"/>
          </a:xfrm>
        </p:spPr>
        <p:txBody>
          <a:bodyPr/>
          <a:lstStyle>
            <a:lvl1pPr>
              <a:defRPr sz="3400"/>
            </a:lvl1pPr>
            <a:lvl2pPr>
              <a:defRPr sz="2799"/>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03073466-F7EF-4AD4-BAD1-335BF24BF042}" type="datetimeFigureOut">
              <a:rPr kumimoji="1" lang="ja-JP" altLang="en-US" smtClean="0"/>
              <a:t>2023/1/25</a:t>
            </a:fld>
            <a:endParaRPr kumimoji="1" lang="ja-JP" altLang="en-US" dirty="0"/>
          </a:p>
        </p:txBody>
      </p:sp>
      <p:sp>
        <p:nvSpPr>
          <p:cNvPr id="8" name="フッター プレースホルダー 7"/>
          <p:cNvSpPr>
            <a:spLocks noGrp="1"/>
          </p:cNvSpPr>
          <p:nvPr>
            <p:ph type="ftr" sz="quarter" idx="11"/>
          </p:nvPr>
        </p:nvSpPr>
        <p:spPr/>
        <p:txBody>
          <a:bodyPr/>
          <a:lstStyle/>
          <a:p>
            <a:endParaRPr kumimoji="1" lang="ja-JP" altLang="en-US" dirty="0"/>
          </a:p>
        </p:txBody>
      </p:sp>
      <p:sp>
        <p:nvSpPr>
          <p:cNvPr id="9" name="スライド番号プレースホルダー 8"/>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4149062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03073466-F7EF-4AD4-BAD1-335BF24BF042}" type="datetimeFigureOut">
              <a:rPr kumimoji="1" lang="ja-JP" altLang="en-US" smtClean="0"/>
              <a:t>2023/1/25</a:t>
            </a:fld>
            <a:endParaRPr kumimoji="1" lang="ja-JP" altLang="en-US" dirty="0"/>
          </a:p>
        </p:txBody>
      </p:sp>
      <p:sp>
        <p:nvSpPr>
          <p:cNvPr id="4" name="フッター プレースホルダー 3"/>
          <p:cNvSpPr>
            <a:spLocks noGrp="1"/>
          </p:cNvSpPr>
          <p:nvPr>
            <p:ph type="ftr" sz="quarter" idx="11"/>
          </p:nvPr>
        </p:nvSpPr>
        <p:spPr/>
        <p:txBody>
          <a:bodyPr/>
          <a:lstStyle/>
          <a:p>
            <a:endParaRPr kumimoji="1" lang="ja-JP" altLang="en-US" dirty="0"/>
          </a:p>
        </p:txBody>
      </p:sp>
      <p:sp>
        <p:nvSpPr>
          <p:cNvPr id="5" name="スライド番号プレースホルダー 4"/>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29149499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3073466-F7EF-4AD4-BAD1-335BF24BF042}" type="datetimeFigureOut">
              <a:rPr kumimoji="1" lang="ja-JP" altLang="en-US" smtClean="0"/>
              <a:t>2023/1/25</a:t>
            </a:fld>
            <a:endParaRPr kumimoji="1" lang="ja-JP" altLang="en-US" dirty="0"/>
          </a:p>
        </p:txBody>
      </p:sp>
      <p:sp>
        <p:nvSpPr>
          <p:cNvPr id="3" name="フッター プレースホルダー 2"/>
          <p:cNvSpPr>
            <a:spLocks noGrp="1"/>
          </p:cNvSpPr>
          <p:nvPr>
            <p:ph type="ftr" sz="quarter" idx="11"/>
          </p:nvPr>
        </p:nvSpPr>
        <p:spPr/>
        <p:txBody>
          <a:bodyPr/>
          <a:lstStyle/>
          <a:p>
            <a:endParaRPr kumimoji="1" lang="ja-JP" altLang="en-US" dirty="0"/>
          </a:p>
        </p:txBody>
      </p:sp>
      <p:sp>
        <p:nvSpPr>
          <p:cNvPr id="4" name="スライド番号プレースホルダー 3"/>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32583704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2" y="382272"/>
            <a:ext cx="4211638" cy="1626870"/>
          </a:xfrm>
        </p:spPr>
        <p:txBody>
          <a:bodyPr anchor="b"/>
          <a:lstStyle>
            <a:lvl1pPr algn="l">
              <a:defRPr sz="2799"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005071" y="382272"/>
            <a:ext cx="7156449" cy="8194359"/>
          </a:xfrm>
        </p:spPr>
        <p:txBody>
          <a:bodyPr/>
          <a:lstStyle>
            <a:lvl1pPr>
              <a:defRPr sz="4499"/>
            </a:lvl1pPr>
            <a:lvl2pPr>
              <a:defRPr sz="3900"/>
            </a:lvl2pPr>
            <a:lvl3pPr>
              <a:defRPr sz="3400"/>
            </a:lvl3pPr>
            <a:lvl4pPr>
              <a:defRPr sz="2799"/>
            </a:lvl4pPr>
            <a:lvl5pPr>
              <a:defRPr sz="2799"/>
            </a:lvl5pPr>
            <a:lvl6pPr>
              <a:defRPr sz="2799"/>
            </a:lvl6pPr>
            <a:lvl7pPr>
              <a:defRPr sz="2799"/>
            </a:lvl7pPr>
            <a:lvl8pPr>
              <a:defRPr sz="2799"/>
            </a:lvl8pPr>
            <a:lvl9pPr>
              <a:defRPr sz="2799"/>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640082" y="2009141"/>
            <a:ext cx="4211638" cy="6567489"/>
          </a:xfrm>
        </p:spPr>
        <p:txBody>
          <a:bodyPr/>
          <a:lstStyle>
            <a:lvl1pPr marL="0" indent="0">
              <a:buNone/>
              <a:defRPr sz="1999"/>
            </a:lvl1pPr>
            <a:lvl2pPr marL="640073" indent="0">
              <a:buNone/>
              <a:defRPr sz="1700"/>
            </a:lvl2pPr>
            <a:lvl3pPr marL="1280146" indent="0">
              <a:buNone/>
              <a:defRPr sz="1401"/>
            </a:lvl3pPr>
            <a:lvl4pPr marL="1920218" indent="0">
              <a:buNone/>
              <a:defRPr sz="1300"/>
            </a:lvl4pPr>
            <a:lvl5pPr marL="2560292" indent="0">
              <a:buNone/>
              <a:defRPr sz="1300"/>
            </a:lvl5pPr>
            <a:lvl6pPr marL="3200364" indent="0">
              <a:buNone/>
              <a:defRPr sz="1300"/>
            </a:lvl6pPr>
            <a:lvl7pPr marL="3840439" indent="0">
              <a:buNone/>
              <a:defRPr sz="1300"/>
            </a:lvl7pPr>
            <a:lvl8pPr marL="4480512" indent="0">
              <a:buNone/>
              <a:defRPr sz="1300"/>
            </a:lvl8pPr>
            <a:lvl9pPr marL="5120585" indent="0">
              <a:buNone/>
              <a:defRPr sz="13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03073466-F7EF-4AD4-BAD1-335BF24BF042}" type="datetimeFigureOut">
              <a:rPr kumimoji="1" lang="ja-JP" altLang="en-US" smtClean="0"/>
              <a:t>2023/1/25</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35717582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509203" y="6720842"/>
            <a:ext cx="7680960" cy="793433"/>
          </a:xfrm>
        </p:spPr>
        <p:txBody>
          <a:bodyPr anchor="b"/>
          <a:lstStyle>
            <a:lvl1pPr algn="l">
              <a:defRPr sz="2799"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2509203" y="857886"/>
            <a:ext cx="7680960" cy="5760720"/>
          </a:xfrm>
        </p:spPr>
        <p:txBody>
          <a:bodyPr/>
          <a:lstStyle>
            <a:lvl1pPr marL="0" indent="0">
              <a:buNone/>
              <a:defRPr sz="4499"/>
            </a:lvl1pPr>
            <a:lvl2pPr marL="640073" indent="0">
              <a:buNone/>
              <a:defRPr sz="3900"/>
            </a:lvl2pPr>
            <a:lvl3pPr marL="1280146" indent="0">
              <a:buNone/>
              <a:defRPr sz="3400"/>
            </a:lvl3pPr>
            <a:lvl4pPr marL="1920218" indent="0">
              <a:buNone/>
              <a:defRPr sz="2799"/>
            </a:lvl4pPr>
            <a:lvl5pPr marL="2560292" indent="0">
              <a:buNone/>
              <a:defRPr sz="2799"/>
            </a:lvl5pPr>
            <a:lvl6pPr marL="3200364" indent="0">
              <a:buNone/>
              <a:defRPr sz="2799"/>
            </a:lvl6pPr>
            <a:lvl7pPr marL="3840439" indent="0">
              <a:buNone/>
              <a:defRPr sz="2799"/>
            </a:lvl7pPr>
            <a:lvl8pPr marL="4480512" indent="0">
              <a:buNone/>
              <a:defRPr sz="2799"/>
            </a:lvl8pPr>
            <a:lvl9pPr marL="5120585" indent="0">
              <a:buNone/>
              <a:defRPr sz="2799"/>
            </a:lvl9pPr>
          </a:lstStyle>
          <a:p>
            <a:endParaRPr kumimoji="1" lang="ja-JP" altLang="en-US" dirty="0"/>
          </a:p>
        </p:txBody>
      </p:sp>
      <p:sp>
        <p:nvSpPr>
          <p:cNvPr id="4" name="テキスト プレースホルダー 3"/>
          <p:cNvSpPr>
            <a:spLocks noGrp="1"/>
          </p:cNvSpPr>
          <p:nvPr>
            <p:ph type="body" sz="half" idx="2"/>
          </p:nvPr>
        </p:nvSpPr>
        <p:spPr>
          <a:xfrm>
            <a:off x="2509203" y="7514273"/>
            <a:ext cx="7680960" cy="1126807"/>
          </a:xfrm>
        </p:spPr>
        <p:txBody>
          <a:bodyPr/>
          <a:lstStyle>
            <a:lvl1pPr marL="0" indent="0">
              <a:buNone/>
              <a:defRPr sz="1999"/>
            </a:lvl1pPr>
            <a:lvl2pPr marL="640073" indent="0">
              <a:buNone/>
              <a:defRPr sz="1700"/>
            </a:lvl2pPr>
            <a:lvl3pPr marL="1280146" indent="0">
              <a:buNone/>
              <a:defRPr sz="1401"/>
            </a:lvl3pPr>
            <a:lvl4pPr marL="1920218" indent="0">
              <a:buNone/>
              <a:defRPr sz="1300"/>
            </a:lvl4pPr>
            <a:lvl5pPr marL="2560292" indent="0">
              <a:buNone/>
              <a:defRPr sz="1300"/>
            </a:lvl5pPr>
            <a:lvl6pPr marL="3200364" indent="0">
              <a:buNone/>
              <a:defRPr sz="1300"/>
            </a:lvl6pPr>
            <a:lvl7pPr marL="3840439" indent="0">
              <a:buNone/>
              <a:defRPr sz="1300"/>
            </a:lvl7pPr>
            <a:lvl8pPr marL="4480512" indent="0">
              <a:buNone/>
              <a:defRPr sz="1300"/>
            </a:lvl8pPr>
            <a:lvl9pPr marL="5120585" indent="0">
              <a:buNone/>
              <a:defRPr sz="13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03073466-F7EF-4AD4-BAD1-335BF24BF042}" type="datetimeFigureOut">
              <a:rPr kumimoji="1" lang="ja-JP" altLang="en-US" smtClean="0"/>
              <a:t>2023/1/25</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35443941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40083" y="384494"/>
            <a:ext cx="11521440" cy="1600200"/>
          </a:xfrm>
          <a:prstGeom prst="rect">
            <a:avLst/>
          </a:prstGeom>
        </p:spPr>
        <p:txBody>
          <a:bodyPr vert="horz" lIns="128016" tIns="64008" rIns="128016" bIns="64008"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40083" y="2240282"/>
            <a:ext cx="11521440" cy="6336348"/>
          </a:xfrm>
          <a:prstGeom prst="rect">
            <a:avLst/>
          </a:prstGeom>
        </p:spPr>
        <p:txBody>
          <a:bodyPr vert="horz" lIns="128016" tIns="64008" rIns="128016" bIns="64008"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640080" y="8898891"/>
            <a:ext cx="2987040" cy="511175"/>
          </a:xfrm>
          <a:prstGeom prst="rect">
            <a:avLst/>
          </a:prstGeom>
        </p:spPr>
        <p:txBody>
          <a:bodyPr vert="horz" lIns="128016" tIns="64008" rIns="128016" bIns="64008" rtlCol="0" anchor="ctr"/>
          <a:lstStyle>
            <a:lvl1pPr algn="l">
              <a:defRPr sz="1700">
                <a:solidFill>
                  <a:schemeClr val="tx1">
                    <a:tint val="75000"/>
                  </a:schemeClr>
                </a:solidFill>
              </a:defRPr>
            </a:lvl1pPr>
          </a:lstStyle>
          <a:p>
            <a:fld id="{03073466-F7EF-4AD4-BAD1-335BF24BF042}" type="datetimeFigureOut">
              <a:rPr kumimoji="1" lang="ja-JP" altLang="en-US" smtClean="0"/>
              <a:t>2023/1/25</a:t>
            </a:fld>
            <a:endParaRPr kumimoji="1" lang="ja-JP" altLang="en-US" dirty="0"/>
          </a:p>
        </p:txBody>
      </p:sp>
      <p:sp>
        <p:nvSpPr>
          <p:cNvPr id="5" name="フッター プレースホルダー 4"/>
          <p:cNvSpPr>
            <a:spLocks noGrp="1"/>
          </p:cNvSpPr>
          <p:nvPr>
            <p:ph type="ftr" sz="quarter" idx="3"/>
          </p:nvPr>
        </p:nvSpPr>
        <p:spPr>
          <a:xfrm>
            <a:off x="4373883" y="8898891"/>
            <a:ext cx="4053840" cy="511175"/>
          </a:xfrm>
          <a:prstGeom prst="rect">
            <a:avLst/>
          </a:prstGeom>
        </p:spPr>
        <p:txBody>
          <a:bodyPr vert="horz" lIns="128016" tIns="64008" rIns="128016" bIns="64008" rtlCol="0" anchor="ctr"/>
          <a:lstStyle>
            <a:lvl1pPr algn="ctr">
              <a:defRPr sz="1700">
                <a:solidFill>
                  <a:schemeClr val="tx1">
                    <a:tint val="75000"/>
                  </a:schemeClr>
                </a:solidFill>
              </a:defRPr>
            </a:lvl1pPr>
          </a:lstStyle>
          <a:p>
            <a:endParaRPr kumimoji="1" lang="ja-JP" altLang="en-US" dirty="0"/>
          </a:p>
        </p:txBody>
      </p:sp>
      <p:sp>
        <p:nvSpPr>
          <p:cNvPr id="6" name="スライド番号プレースホルダー 5"/>
          <p:cNvSpPr>
            <a:spLocks noGrp="1"/>
          </p:cNvSpPr>
          <p:nvPr>
            <p:ph type="sldNum" sz="quarter" idx="4"/>
          </p:nvPr>
        </p:nvSpPr>
        <p:spPr>
          <a:xfrm>
            <a:off x="9174480" y="8898891"/>
            <a:ext cx="2987040" cy="511175"/>
          </a:xfrm>
          <a:prstGeom prst="rect">
            <a:avLst/>
          </a:prstGeom>
        </p:spPr>
        <p:txBody>
          <a:bodyPr vert="horz" lIns="128016" tIns="64008" rIns="128016" bIns="64008" rtlCol="0" anchor="ctr"/>
          <a:lstStyle>
            <a:lvl1pPr algn="r">
              <a:defRPr sz="1700">
                <a:solidFill>
                  <a:schemeClr val="tx1">
                    <a:tint val="75000"/>
                  </a:schemeClr>
                </a:solidFill>
              </a:defRPr>
            </a:lvl1p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22132881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80146" rtl="0" eaLnBrk="1" latinLnBrk="0" hangingPunct="1">
        <a:spcBef>
          <a:spcPct val="0"/>
        </a:spcBef>
        <a:buNone/>
        <a:defRPr kumimoji="1" sz="6199" kern="1200">
          <a:solidFill>
            <a:schemeClr val="tx1"/>
          </a:solidFill>
          <a:latin typeface="+mj-lt"/>
          <a:ea typeface="+mj-ea"/>
          <a:cs typeface="+mj-cs"/>
        </a:defRPr>
      </a:lvl1pPr>
    </p:titleStyle>
    <p:bodyStyle>
      <a:lvl1pPr marL="480055" indent="-480055" algn="l" defTabSz="1280146" rtl="0" eaLnBrk="1" latinLnBrk="0" hangingPunct="1">
        <a:spcBef>
          <a:spcPct val="20000"/>
        </a:spcBef>
        <a:buFont typeface="Arial" panose="020B0604020202020204" pitchFamily="34" charset="0"/>
        <a:buChar char="•"/>
        <a:defRPr kumimoji="1" sz="4499" kern="1200">
          <a:solidFill>
            <a:schemeClr val="tx1"/>
          </a:solidFill>
          <a:latin typeface="+mn-lt"/>
          <a:ea typeface="+mn-ea"/>
          <a:cs typeface="+mn-cs"/>
        </a:defRPr>
      </a:lvl1pPr>
      <a:lvl2pPr marL="1040119" indent="-400046" algn="l" defTabSz="1280146" rtl="0" eaLnBrk="1" latinLnBrk="0" hangingPunct="1">
        <a:spcBef>
          <a:spcPct val="20000"/>
        </a:spcBef>
        <a:buFont typeface="Arial" panose="020B0604020202020204" pitchFamily="34" charset="0"/>
        <a:buChar char="–"/>
        <a:defRPr kumimoji="1" sz="3900" kern="1200">
          <a:solidFill>
            <a:schemeClr val="tx1"/>
          </a:solidFill>
          <a:latin typeface="+mn-lt"/>
          <a:ea typeface="+mn-ea"/>
          <a:cs typeface="+mn-cs"/>
        </a:defRPr>
      </a:lvl2pPr>
      <a:lvl3pPr marL="1600183" indent="-320036" algn="l" defTabSz="1280146" rtl="0" eaLnBrk="1" latinLnBrk="0" hangingPunct="1">
        <a:spcBef>
          <a:spcPct val="20000"/>
        </a:spcBef>
        <a:buFont typeface="Arial" panose="020B0604020202020204" pitchFamily="34" charset="0"/>
        <a:buChar char="•"/>
        <a:defRPr kumimoji="1" sz="3400" kern="1200">
          <a:solidFill>
            <a:schemeClr val="tx1"/>
          </a:solidFill>
          <a:latin typeface="+mn-lt"/>
          <a:ea typeface="+mn-ea"/>
          <a:cs typeface="+mn-cs"/>
        </a:defRPr>
      </a:lvl3pPr>
      <a:lvl4pPr marL="2240255" indent="-320036" algn="l" defTabSz="1280146" rtl="0" eaLnBrk="1" latinLnBrk="0" hangingPunct="1">
        <a:spcBef>
          <a:spcPct val="20000"/>
        </a:spcBef>
        <a:buFont typeface="Arial" panose="020B0604020202020204" pitchFamily="34" charset="0"/>
        <a:buChar char="–"/>
        <a:defRPr kumimoji="1" sz="2799" kern="1200">
          <a:solidFill>
            <a:schemeClr val="tx1"/>
          </a:solidFill>
          <a:latin typeface="+mn-lt"/>
          <a:ea typeface="+mn-ea"/>
          <a:cs typeface="+mn-cs"/>
        </a:defRPr>
      </a:lvl4pPr>
      <a:lvl5pPr marL="2880329" indent="-320036" algn="l" defTabSz="1280146" rtl="0" eaLnBrk="1" latinLnBrk="0" hangingPunct="1">
        <a:spcBef>
          <a:spcPct val="20000"/>
        </a:spcBef>
        <a:buFont typeface="Arial" panose="020B0604020202020204" pitchFamily="34" charset="0"/>
        <a:buChar char="»"/>
        <a:defRPr kumimoji="1" sz="2799" kern="1200">
          <a:solidFill>
            <a:schemeClr val="tx1"/>
          </a:solidFill>
          <a:latin typeface="+mn-lt"/>
          <a:ea typeface="+mn-ea"/>
          <a:cs typeface="+mn-cs"/>
        </a:defRPr>
      </a:lvl5pPr>
      <a:lvl6pPr marL="3520402" indent="-320036" algn="l" defTabSz="1280146" rtl="0" eaLnBrk="1" latinLnBrk="0" hangingPunct="1">
        <a:spcBef>
          <a:spcPct val="20000"/>
        </a:spcBef>
        <a:buFont typeface="Arial" panose="020B0604020202020204" pitchFamily="34" charset="0"/>
        <a:buChar char="•"/>
        <a:defRPr kumimoji="1" sz="2799" kern="1200">
          <a:solidFill>
            <a:schemeClr val="tx1"/>
          </a:solidFill>
          <a:latin typeface="+mn-lt"/>
          <a:ea typeface="+mn-ea"/>
          <a:cs typeface="+mn-cs"/>
        </a:defRPr>
      </a:lvl6pPr>
      <a:lvl7pPr marL="4160475" indent="-320036" algn="l" defTabSz="1280146" rtl="0" eaLnBrk="1" latinLnBrk="0" hangingPunct="1">
        <a:spcBef>
          <a:spcPct val="20000"/>
        </a:spcBef>
        <a:buFont typeface="Arial" panose="020B0604020202020204" pitchFamily="34" charset="0"/>
        <a:buChar char="•"/>
        <a:defRPr kumimoji="1" sz="2799" kern="1200">
          <a:solidFill>
            <a:schemeClr val="tx1"/>
          </a:solidFill>
          <a:latin typeface="+mn-lt"/>
          <a:ea typeface="+mn-ea"/>
          <a:cs typeface="+mn-cs"/>
        </a:defRPr>
      </a:lvl7pPr>
      <a:lvl8pPr marL="4800548" indent="-320036" algn="l" defTabSz="1280146" rtl="0" eaLnBrk="1" latinLnBrk="0" hangingPunct="1">
        <a:spcBef>
          <a:spcPct val="20000"/>
        </a:spcBef>
        <a:buFont typeface="Arial" panose="020B0604020202020204" pitchFamily="34" charset="0"/>
        <a:buChar char="•"/>
        <a:defRPr kumimoji="1" sz="2799" kern="1200">
          <a:solidFill>
            <a:schemeClr val="tx1"/>
          </a:solidFill>
          <a:latin typeface="+mn-lt"/>
          <a:ea typeface="+mn-ea"/>
          <a:cs typeface="+mn-cs"/>
        </a:defRPr>
      </a:lvl8pPr>
      <a:lvl9pPr marL="5440622" indent="-320036" algn="l" defTabSz="1280146" rtl="0" eaLnBrk="1" latinLnBrk="0" hangingPunct="1">
        <a:spcBef>
          <a:spcPct val="20000"/>
        </a:spcBef>
        <a:buFont typeface="Arial" panose="020B0604020202020204" pitchFamily="34" charset="0"/>
        <a:buChar char="•"/>
        <a:defRPr kumimoji="1" sz="2799" kern="1200">
          <a:solidFill>
            <a:schemeClr val="tx1"/>
          </a:solidFill>
          <a:latin typeface="+mn-lt"/>
          <a:ea typeface="+mn-ea"/>
          <a:cs typeface="+mn-cs"/>
        </a:defRPr>
      </a:lvl9pPr>
    </p:bodyStyle>
    <p:otherStyle>
      <a:defPPr>
        <a:defRPr lang="ja-JP"/>
      </a:defPPr>
      <a:lvl1pPr marL="0" algn="l" defTabSz="1280146" rtl="0" eaLnBrk="1" latinLnBrk="0" hangingPunct="1">
        <a:defRPr kumimoji="1" sz="2500" kern="1200">
          <a:solidFill>
            <a:schemeClr val="tx1"/>
          </a:solidFill>
          <a:latin typeface="+mn-lt"/>
          <a:ea typeface="+mn-ea"/>
          <a:cs typeface="+mn-cs"/>
        </a:defRPr>
      </a:lvl1pPr>
      <a:lvl2pPr marL="640073" algn="l" defTabSz="1280146" rtl="0" eaLnBrk="1" latinLnBrk="0" hangingPunct="1">
        <a:defRPr kumimoji="1" sz="2500" kern="1200">
          <a:solidFill>
            <a:schemeClr val="tx1"/>
          </a:solidFill>
          <a:latin typeface="+mn-lt"/>
          <a:ea typeface="+mn-ea"/>
          <a:cs typeface="+mn-cs"/>
        </a:defRPr>
      </a:lvl2pPr>
      <a:lvl3pPr marL="1280146" algn="l" defTabSz="1280146" rtl="0" eaLnBrk="1" latinLnBrk="0" hangingPunct="1">
        <a:defRPr kumimoji="1" sz="2500" kern="1200">
          <a:solidFill>
            <a:schemeClr val="tx1"/>
          </a:solidFill>
          <a:latin typeface="+mn-lt"/>
          <a:ea typeface="+mn-ea"/>
          <a:cs typeface="+mn-cs"/>
        </a:defRPr>
      </a:lvl3pPr>
      <a:lvl4pPr marL="1920218" algn="l" defTabSz="1280146" rtl="0" eaLnBrk="1" latinLnBrk="0" hangingPunct="1">
        <a:defRPr kumimoji="1" sz="2500" kern="1200">
          <a:solidFill>
            <a:schemeClr val="tx1"/>
          </a:solidFill>
          <a:latin typeface="+mn-lt"/>
          <a:ea typeface="+mn-ea"/>
          <a:cs typeface="+mn-cs"/>
        </a:defRPr>
      </a:lvl4pPr>
      <a:lvl5pPr marL="2560292" algn="l" defTabSz="1280146" rtl="0" eaLnBrk="1" latinLnBrk="0" hangingPunct="1">
        <a:defRPr kumimoji="1" sz="2500" kern="1200">
          <a:solidFill>
            <a:schemeClr val="tx1"/>
          </a:solidFill>
          <a:latin typeface="+mn-lt"/>
          <a:ea typeface="+mn-ea"/>
          <a:cs typeface="+mn-cs"/>
        </a:defRPr>
      </a:lvl5pPr>
      <a:lvl6pPr marL="3200364" algn="l" defTabSz="1280146" rtl="0" eaLnBrk="1" latinLnBrk="0" hangingPunct="1">
        <a:defRPr kumimoji="1" sz="2500" kern="1200">
          <a:solidFill>
            <a:schemeClr val="tx1"/>
          </a:solidFill>
          <a:latin typeface="+mn-lt"/>
          <a:ea typeface="+mn-ea"/>
          <a:cs typeface="+mn-cs"/>
        </a:defRPr>
      </a:lvl6pPr>
      <a:lvl7pPr marL="3840439" algn="l" defTabSz="1280146" rtl="0" eaLnBrk="1" latinLnBrk="0" hangingPunct="1">
        <a:defRPr kumimoji="1" sz="2500" kern="1200">
          <a:solidFill>
            <a:schemeClr val="tx1"/>
          </a:solidFill>
          <a:latin typeface="+mn-lt"/>
          <a:ea typeface="+mn-ea"/>
          <a:cs typeface="+mn-cs"/>
        </a:defRPr>
      </a:lvl7pPr>
      <a:lvl8pPr marL="4480512" algn="l" defTabSz="1280146" rtl="0" eaLnBrk="1" latinLnBrk="0" hangingPunct="1">
        <a:defRPr kumimoji="1" sz="2500" kern="1200">
          <a:solidFill>
            <a:schemeClr val="tx1"/>
          </a:solidFill>
          <a:latin typeface="+mn-lt"/>
          <a:ea typeface="+mn-ea"/>
          <a:cs typeface="+mn-cs"/>
        </a:defRPr>
      </a:lvl8pPr>
      <a:lvl9pPr marL="5120585" algn="l" defTabSz="1280146" rtl="0" eaLnBrk="1" latinLnBrk="0" hangingPunct="1">
        <a:defRPr kumimoji="1" sz="2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 name="サブタイトル 2"/>
          <p:cNvSpPr txBox="1">
            <a:spLocks/>
          </p:cNvSpPr>
          <p:nvPr/>
        </p:nvSpPr>
        <p:spPr>
          <a:xfrm>
            <a:off x="264" y="199"/>
            <a:ext cx="12801073" cy="380801"/>
          </a:xfrm>
          <a:prstGeom prst="rect">
            <a:avLst/>
          </a:prstGeom>
          <a:solidFill>
            <a:srgbClr val="000099"/>
          </a:solidFill>
        </p:spPr>
        <p:txBody>
          <a:bodyPr vert="horz" lIns="86398" tIns="43199" rIns="86398" bIns="43199"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180975" indent="0">
              <a:buNone/>
            </a:pPr>
            <a:r>
              <a:rPr lang="ja-JP" altLang="en-US" sz="1800" b="1" smtClean="0">
                <a:solidFill>
                  <a:schemeClr val="bg1"/>
                </a:solidFill>
                <a:latin typeface="Meiryo UI" panose="020B0604030504040204" pitchFamily="50" charset="-128"/>
                <a:ea typeface="Meiryo UI" panose="020B0604030504040204" pitchFamily="50" charset="-128"/>
              </a:rPr>
              <a:t>■「</a:t>
            </a:r>
            <a:r>
              <a:rPr lang="ja-JP" altLang="en-US" sz="1800" b="1" dirty="0">
                <a:solidFill>
                  <a:schemeClr val="bg1"/>
                </a:solidFill>
                <a:latin typeface="Meiryo UI" panose="020B0604030504040204" pitchFamily="50" charset="-128"/>
                <a:ea typeface="Meiryo UI" panose="020B0604030504040204" pitchFamily="50" charset="-128"/>
              </a:rPr>
              <a:t>第２期大阪府ギャンブル等依存症対策推進</a:t>
            </a:r>
            <a:r>
              <a:rPr lang="ja-JP" altLang="en-US" sz="1800" b="1" dirty="0" smtClean="0">
                <a:solidFill>
                  <a:schemeClr val="bg1"/>
                </a:solidFill>
                <a:latin typeface="Meiryo UI" panose="020B0604030504040204" pitchFamily="50" charset="-128"/>
                <a:ea typeface="Meiryo UI" panose="020B0604030504040204" pitchFamily="50" charset="-128"/>
              </a:rPr>
              <a:t>計画」（</a:t>
            </a:r>
            <a:r>
              <a:rPr lang="ja-JP" altLang="en-US" sz="1800" b="1" smtClean="0">
                <a:solidFill>
                  <a:schemeClr val="bg1"/>
                </a:solidFill>
                <a:latin typeface="Meiryo UI" panose="020B0604030504040204" pitchFamily="50" charset="-128"/>
                <a:ea typeface="Meiryo UI" panose="020B0604030504040204" pitchFamily="50" charset="-128"/>
              </a:rPr>
              <a:t>案）の概要</a:t>
            </a:r>
            <a:endParaRPr lang="ja-JP" altLang="en-US" sz="1800" b="1" dirty="0">
              <a:solidFill>
                <a:schemeClr val="bg1"/>
              </a:solidFill>
              <a:latin typeface="Meiryo UI" panose="020B0604030504040204" pitchFamily="50" charset="-128"/>
              <a:ea typeface="Meiryo UI" panose="020B0604030504040204" pitchFamily="50" charset="-128"/>
            </a:endParaRPr>
          </a:p>
        </p:txBody>
      </p:sp>
      <p:graphicFrame>
        <p:nvGraphicFramePr>
          <p:cNvPr id="2" name="表 1"/>
          <p:cNvGraphicFramePr>
            <a:graphicFrameLocks noGrp="1"/>
          </p:cNvGraphicFramePr>
          <p:nvPr>
            <p:extLst>
              <p:ext uri="{D42A27DB-BD31-4B8C-83A1-F6EECF244321}">
                <p14:modId xmlns:p14="http://schemas.microsoft.com/office/powerpoint/2010/main" val="671484284"/>
              </p:ext>
            </p:extLst>
          </p:nvPr>
        </p:nvGraphicFramePr>
        <p:xfrm>
          <a:off x="0" y="749866"/>
          <a:ext cx="6588000" cy="971460"/>
        </p:xfrm>
        <a:graphic>
          <a:graphicData uri="http://schemas.openxmlformats.org/drawingml/2006/table">
            <a:tbl>
              <a:tblPr>
                <a:tableStyleId>{073A0DAA-6AF3-43AB-8588-CEC1D06C72B9}</a:tableStyleId>
              </a:tblPr>
              <a:tblGrid>
                <a:gridCol w="138727">
                  <a:extLst>
                    <a:ext uri="{9D8B030D-6E8A-4147-A177-3AD203B41FA5}">
                      <a16:colId xmlns:a16="http://schemas.microsoft.com/office/drawing/2014/main" val="2375738016"/>
                    </a:ext>
                  </a:extLst>
                </a:gridCol>
                <a:gridCol w="6449273">
                  <a:extLst>
                    <a:ext uri="{9D8B030D-6E8A-4147-A177-3AD203B41FA5}">
                      <a16:colId xmlns:a16="http://schemas.microsoft.com/office/drawing/2014/main" val="4208928748"/>
                    </a:ext>
                  </a:extLst>
                </a:gridCol>
              </a:tblGrid>
              <a:tr h="216000">
                <a:tc>
                  <a:txBody>
                    <a:bodyPr/>
                    <a:lstStyle/>
                    <a:p>
                      <a:endParaRPr kumimoji="1" lang="ja-JP" altLang="en-US" sz="100" dirty="0">
                        <a:latin typeface="Meiryo UI" panose="020B0604030504040204" pitchFamily="50" charset="-128"/>
                        <a:ea typeface="Meiryo UI" panose="020B0604030504040204" pitchFamily="50" charset="-128"/>
                      </a:endParaRPr>
                    </a:p>
                  </a:txBody>
                  <a:tcPr marL="0" marR="0" marT="0" marB="0">
                    <a:lnR w="12700" cap="flat" cmpd="sng" algn="ctr">
                      <a:solidFill>
                        <a:schemeClr val="tx2">
                          <a:lumMod val="60000"/>
                          <a:lumOff val="40000"/>
                        </a:schemeClr>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002060"/>
                    </a:solidFill>
                  </a:tcPr>
                </a:tc>
                <a:tc>
                  <a:txBody>
                    <a:bodyPr/>
                    <a:lstStyle/>
                    <a:p>
                      <a:pPr marL="0" indent="0">
                        <a:buFont typeface="Wingdings" panose="05000000000000000000" pitchFamily="2" charset="2"/>
                        <a:buChar char="l"/>
                      </a:pPr>
                      <a:r>
                        <a:rPr kumimoji="1" lang="ja-JP" altLang="en-US" sz="1050" b="1" dirty="0" smtClean="0">
                          <a:solidFill>
                            <a:schemeClr val="bg1"/>
                          </a:solidFill>
                          <a:latin typeface="Meiryo UI" panose="020B0604030504040204" pitchFamily="50" charset="-128"/>
                          <a:ea typeface="Meiryo UI" panose="020B0604030504040204" pitchFamily="50" charset="-128"/>
                        </a:rPr>
                        <a:t>基本理念</a:t>
                      </a:r>
                      <a:endParaRPr kumimoji="1" lang="ja-JP" altLang="en-US" sz="1050" b="1" dirty="0">
                        <a:solidFill>
                          <a:schemeClr val="bg1"/>
                        </a:solidFill>
                        <a:latin typeface="Meiryo UI" panose="020B0604030504040204" pitchFamily="50" charset="-128"/>
                        <a:ea typeface="Meiryo UI" panose="020B0604030504040204" pitchFamily="50" charset="-128"/>
                      </a:endParaRPr>
                    </a:p>
                  </a:txBody>
                  <a:tcPr>
                    <a:lnL w="12700" cap="flat" cmpd="sng" algn="ctr">
                      <a:solidFill>
                        <a:schemeClr val="tx2">
                          <a:lumMod val="60000"/>
                          <a:lumOff val="40000"/>
                        </a:schemeClr>
                      </a:solidFill>
                      <a:prstDash val="solid"/>
                      <a:round/>
                      <a:headEnd type="none" w="med" len="med"/>
                      <a:tailEnd type="none" w="med" len="med"/>
                    </a:lnL>
                    <a:lnT w="12700" cap="flat" cmpd="sng" algn="ctr">
                      <a:solidFill>
                        <a:schemeClr val="tx2">
                          <a:lumMod val="60000"/>
                          <a:lumOff val="40000"/>
                        </a:schemeClr>
                      </a:solidFill>
                      <a:prstDash val="solid"/>
                      <a:round/>
                      <a:headEnd type="none" w="med" len="med"/>
                      <a:tailEnd type="none" w="med" len="med"/>
                    </a:lnT>
                    <a:solidFill>
                      <a:schemeClr val="tx2">
                        <a:lumMod val="60000"/>
                        <a:lumOff val="40000"/>
                      </a:schemeClr>
                    </a:solidFill>
                  </a:tcPr>
                </a:tc>
                <a:extLst>
                  <a:ext uri="{0D108BD9-81ED-4DB2-BD59-A6C34878D82A}">
                    <a16:rowId xmlns:a16="http://schemas.microsoft.com/office/drawing/2014/main" val="98828972"/>
                  </a:ext>
                </a:extLst>
              </a:tr>
              <a:tr h="720000">
                <a:tc>
                  <a:txBody>
                    <a:bodyPr/>
                    <a:lstStyle/>
                    <a:p>
                      <a:endParaRPr kumimoji="1" lang="ja-JP" altLang="en-US" sz="100" dirty="0">
                        <a:latin typeface="Meiryo UI" panose="020B0604030504040204" pitchFamily="50" charset="-128"/>
                        <a:ea typeface="Meiryo UI" panose="020B0604030504040204" pitchFamily="50" charset="-128"/>
                      </a:endParaRPr>
                    </a:p>
                  </a:txBody>
                  <a:tcPr marL="0" marR="0" marT="0" marB="0">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002060"/>
                    </a:solidFill>
                  </a:tcPr>
                </a:tc>
                <a:tc>
                  <a:txBody>
                    <a:bodyPr/>
                    <a:lstStyle/>
                    <a:p>
                      <a:pPr marL="180975" indent="-95250">
                        <a:lnSpc>
                          <a:spcPts val="1400"/>
                        </a:lnSpc>
                        <a:buFont typeface="Arial" panose="020B0604020202020204" pitchFamily="34" charset="0"/>
                        <a:buChar char="•"/>
                      </a:pPr>
                      <a:r>
                        <a:rPr kumimoji="1" lang="ja-JP" altLang="en-US" sz="1000" b="0" dirty="0" smtClean="0">
                          <a:latin typeface="Meiryo UI" panose="020B0604030504040204" pitchFamily="50" charset="-128"/>
                          <a:ea typeface="Meiryo UI" panose="020B0604030504040204" pitchFamily="50" charset="-128"/>
                        </a:rPr>
                        <a:t>アルコール、薬物等に対する依存に関する施策等との有機的な連携を図りつつ、防止及び回復に必要な対策を講ずるとともに、ギャンブル等依存症の本人及びその家族等が日常生活及び社会生活を円滑に営むことができるように支援する。</a:t>
                      </a:r>
                      <a:r>
                        <a:rPr kumimoji="1" lang="en-US" altLang="ja-JP" sz="1000" b="0" dirty="0" smtClean="0">
                          <a:latin typeface="Meiryo UI" panose="020B0604030504040204" pitchFamily="50" charset="-128"/>
                          <a:ea typeface="Meiryo UI" panose="020B0604030504040204" pitchFamily="50" charset="-128"/>
                        </a:rPr>
                        <a:t/>
                      </a:r>
                      <a:br>
                        <a:rPr kumimoji="1" lang="en-US" altLang="ja-JP" sz="1000" b="0" dirty="0" smtClean="0">
                          <a:latin typeface="Meiryo UI" panose="020B0604030504040204" pitchFamily="50" charset="-128"/>
                          <a:ea typeface="Meiryo UI" panose="020B0604030504040204" pitchFamily="50" charset="-128"/>
                        </a:rPr>
                      </a:br>
                      <a:r>
                        <a:rPr kumimoji="1" lang="ja-JP" altLang="en-US" sz="1000" b="0" dirty="0" smtClean="0">
                          <a:latin typeface="Meiryo UI" panose="020B0604030504040204" pitchFamily="50" charset="-128"/>
                          <a:ea typeface="Meiryo UI" panose="020B0604030504040204" pitchFamily="50" charset="-128"/>
                        </a:rPr>
                        <a:t>（基本法第３条・第４条、基本条例第３条）</a:t>
                      </a:r>
                    </a:p>
                  </a:txBody>
                  <a:tcPr marL="0" marR="0" marT="36000" marB="72000">
                    <a:lnB w="12700" cap="flat" cmpd="sng" algn="ctr">
                      <a:noFill/>
                      <a:prstDash val="solid"/>
                      <a:round/>
                      <a:headEnd type="none" w="med" len="med"/>
                      <a:tailEnd type="none" w="med" len="med"/>
                    </a:lnB>
                    <a:noFill/>
                  </a:tcPr>
                </a:tc>
                <a:extLst>
                  <a:ext uri="{0D108BD9-81ED-4DB2-BD59-A6C34878D82A}">
                    <a16:rowId xmlns:a16="http://schemas.microsoft.com/office/drawing/2014/main" val="1388967084"/>
                  </a:ext>
                </a:extLst>
              </a:tr>
            </a:tbl>
          </a:graphicData>
        </a:graphic>
      </p:graphicFrame>
      <p:graphicFrame>
        <p:nvGraphicFramePr>
          <p:cNvPr id="53" name="表 52"/>
          <p:cNvGraphicFramePr>
            <a:graphicFrameLocks noGrp="1"/>
          </p:cNvGraphicFramePr>
          <p:nvPr>
            <p:extLst>
              <p:ext uri="{D42A27DB-BD31-4B8C-83A1-F6EECF244321}">
                <p14:modId xmlns:p14="http://schemas.microsoft.com/office/powerpoint/2010/main" val="1441741055"/>
              </p:ext>
            </p:extLst>
          </p:nvPr>
        </p:nvGraphicFramePr>
        <p:xfrm>
          <a:off x="6688832" y="2064296"/>
          <a:ext cx="6100068" cy="7534740"/>
        </p:xfrm>
        <a:graphic>
          <a:graphicData uri="http://schemas.openxmlformats.org/drawingml/2006/table">
            <a:tbl>
              <a:tblPr>
                <a:tableStyleId>{073A0DAA-6AF3-43AB-8588-CEC1D06C72B9}</a:tableStyleId>
              </a:tblPr>
              <a:tblGrid>
                <a:gridCol w="120947">
                  <a:extLst>
                    <a:ext uri="{9D8B030D-6E8A-4147-A177-3AD203B41FA5}">
                      <a16:colId xmlns:a16="http://schemas.microsoft.com/office/drawing/2014/main" val="2375738016"/>
                    </a:ext>
                  </a:extLst>
                </a:gridCol>
                <a:gridCol w="5979121">
                  <a:extLst>
                    <a:ext uri="{9D8B030D-6E8A-4147-A177-3AD203B41FA5}">
                      <a16:colId xmlns:a16="http://schemas.microsoft.com/office/drawing/2014/main" val="4208928748"/>
                    </a:ext>
                  </a:extLst>
                </a:gridCol>
              </a:tblGrid>
              <a:tr h="0">
                <a:tc>
                  <a:txBody>
                    <a:bodyPr/>
                    <a:lstStyle/>
                    <a:p>
                      <a:endParaRPr kumimoji="1" lang="ja-JP" altLang="en-US" sz="100" dirty="0">
                        <a:latin typeface="Meiryo UI" panose="020B0604030504040204" pitchFamily="50" charset="-128"/>
                        <a:ea typeface="Meiryo UI" panose="020B0604030504040204" pitchFamily="50" charset="-128"/>
                      </a:endParaRPr>
                    </a:p>
                  </a:txBody>
                  <a:tcPr marL="0" marR="0" marT="0" marB="0">
                    <a:lnR w="12700" cap="flat" cmpd="sng" algn="ctr">
                      <a:solidFill>
                        <a:schemeClr val="tx2">
                          <a:lumMod val="60000"/>
                          <a:lumOff val="40000"/>
                        </a:schemeClr>
                      </a:solidFill>
                      <a:prstDash val="solid"/>
                      <a:round/>
                      <a:headEnd type="none" w="med" len="med"/>
                      <a:tailEnd type="none" w="med" len="med"/>
                    </a:lnR>
                    <a:lnT w="12700" cap="flat" cmpd="sng" algn="ctr">
                      <a:solidFill>
                        <a:srgbClr val="002060"/>
                      </a:solidFill>
                      <a:prstDash val="solid"/>
                      <a:round/>
                      <a:headEnd type="none" w="med" len="med"/>
                      <a:tailEnd type="none" w="med" len="med"/>
                    </a:lnT>
                    <a:lnB w="9525" cap="flat" cmpd="sng" algn="ctr">
                      <a:solidFill>
                        <a:srgbClr val="002060"/>
                      </a:solidFill>
                      <a:prstDash val="solid"/>
                      <a:round/>
                      <a:headEnd type="none" w="med" len="med"/>
                      <a:tailEnd type="none" w="med" len="med"/>
                    </a:lnB>
                    <a:solidFill>
                      <a:srgbClr val="002060"/>
                    </a:solidFill>
                  </a:tcPr>
                </a:tc>
                <a:tc>
                  <a:txBody>
                    <a:bodyPr/>
                    <a:lstStyle/>
                    <a:p>
                      <a:pPr marL="171450" indent="-171450">
                        <a:buFont typeface="Meiryo UI" panose="020B0604030504040204" pitchFamily="50" charset="-128"/>
                        <a:buChar char="⑵"/>
                      </a:pPr>
                      <a:r>
                        <a:rPr kumimoji="1" lang="ja-JP" altLang="en-US" sz="1050" b="1" dirty="0" smtClean="0">
                          <a:solidFill>
                            <a:schemeClr val="bg1"/>
                          </a:solidFill>
                          <a:latin typeface="Meiryo UI" panose="020B0604030504040204" pitchFamily="50" charset="-128"/>
                          <a:ea typeface="Meiryo UI" panose="020B0604030504040204" pitchFamily="50" charset="-128"/>
                        </a:rPr>
                        <a:t>ギャンブル等依存が疑われる人等の推計</a:t>
                      </a:r>
                      <a:r>
                        <a:rPr kumimoji="1" lang="ja-JP" altLang="en-US" sz="1050" b="1" spc="-40" baseline="0" dirty="0" smtClean="0">
                          <a:solidFill>
                            <a:schemeClr val="bg1"/>
                          </a:solidFill>
                          <a:latin typeface="Meiryo UI" panose="020B0604030504040204" pitchFamily="50" charset="-128"/>
                          <a:ea typeface="Meiryo UI" panose="020B0604030504040204" pitchFamily="50" charset="-128"/>
                        </a:rPr>
                        <a:t> </a:t>
                      </a:r>
                      <a:endParaRPr kumimoji="1" lang="en-US" altLang="ja-JP" sz="800" b="1" spc="-40" baseline="0" dirty="0" smtClean="0">
                        <a:solidFill>
                          <a:schemeClr val="bg1"/>
                        </a:solidFill>
                        <a:latin typeface="Meiryo UI" panose="020B0604030504040204" pitchFamily="50" charset="-128"/>
                        <a:ea typeface="Meiryo UI" panose="020B0604030504040204" pitchFamily="50" charset="-128"/>
                      </a:endParaRPr>
                    </a:p>
                  </a:txBody>
                  <a:tcPr>
                    <a:lnL w="12700" cap="flat" cmpd="sng" algn="ctr">
                      <a:solidFill>
                        <a:schemeClr val="tx2">
                          <a:lumMod val="60000"/>
                          <a:lumOff val="40000"/>
                        </a:schemeClr>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chemeClr val="tx2">
                          <a:lumMod val="60000"/>
                          <a:lumOff val="40000"/>
                        </a:schemeClr>
                      </a:solidFill>
                      <a:prstDash val="solid"/>
                      <a:round/>
                      <a:headEnd type="none" w="med" len="med"/>
                      <a:tailEnd type="none" w="med" len="med"/>
                    </a:lnT>
                    <a:solidFill>
                      <a:schemeClr val="tx2">
                        <a:lumMod val="60000"/>
                        <a:lumOff val="40000"/>
                      </a:schemeClr>
                    </a:solidFill>
                  </a:tcPr>
                </a:tc>
                <a:extLst>
                  <a:ext uri="{0D108BD9-81ED-4DB2-BD59-A6C34878D82A}">
                    <a16:rowId xmlns:a16="http://schemas.microsoft.com/office/drawing/2014/main" val="1258852688"/>
                  </a:ext>
                </a:extLst>
              </a:tr>
              <a:tr h="6948000">
                <a:tc>
                  <a:txBody>
                    <a:bodyPr/>
                    <a:lstStyle/>
                    <a:p>
                      <a:endParaRPr kumimoji="1" lang="ja-JP" altLang="en-US" sz="100" dirty="0">
                        <a:latin typeface="Meiryo UI" panose="020B0604030504040204" pitchFamily="50" charset="-128"/>
                        <a:ea typeface="Meiryo UI" panose="020B0604030504040204" pitchFamily="50" charset="-128"/>
                      </a:endParaRPr>
                    </a:p>
                  </a:txBody>
                  <a:tcPr marL="0" marR="0" marT="0" marB="0">
                    <a:lnR w="12700" cmpd="sng">
                      <a:noFill/>
                    </a:lnR>
                    <a:lnT w="9525"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002060"/>
                    </a:solidFill>
                  </a:tcPr>
                </a:tc>
                <a:tc>
                  <a:txBody>
                    <a:bodyPr/>
                    <a:lstStyle/>
                    <a:p>
                      <a:pPr marL="180975" lvl="1" indent="-95250" algn="l" defTabSz="1280146" rtl="0" eaLnBrk="1" latinLnBrk="0" hangingPunct="1">
                        <a:lnSpc>
                          <a:spcPts val="1600"/>
                        </a:lnSpc>
                        <a:buFont typeface="Arial" panose="020B0604020202020204" pitchFamily="34" charset="0"/>
                        <a:buChar char="•"/>
                      </a:pPr>
                      <a:r>
                        <a:rPr kumimoji="1" lang="en-US" altLang="ja-JP" sz="1000" kern="1200" spc="-30" dirty="0" smtClean="0">
                          <a:solidFill>
                            <a:schemeClr val="dk1"/>
                          </a:solidFill>
                          <a:latin typeface="Meiryo UI" panose="020B0604030504040204" pitchFamily="50" charset="-128"/>
                          <a:ea typeface="Meiryo UI" panose="020B0604030504040204" pitchFamily="50" charset="-128"/>
                          <a:cs typeface="+mn-cs"/>
                        </a:rPr>
                        <a:t>SOGS5</a:t>
                      </a:r>
                      <a:r>
                        <a:rPr kumimoji="1" lang="ja-JP" altLang="en-US" sz="1000" kern="1200" spc="-30" dirty="0" smtClean="0">
                          <a:solidFill>
                            <a:schemeClr val="dk1"/>
                          </a:solidFill>
                          <a:latin typeface="Meiryo UI" panose="020B0604030504040204" pitchFamily="50" charset="-128"/>
                          <a:ea typeface="Meiryo UI" panose="020B0604030504040204" pitchFamily="50" charset="-128"/>
                          <a:cs typeface="+mn-cs"/>
                        </a:rPr>
                        <a:t>点以上で、過去１年以内にギャンブル等依存が疑われる人の割合は成人の</a:t>
                      </a:r>
                      <a:r>
                        <a:rPr kumimoji="1" lang="en-US" altLang="ja-JP" sz="1000" kern="1200" spc="-30" dirty="0" smtClean="0">
                          <a:solidFill>
                            <a:schemeClr val="dk1"/>
                          </a:solidFill>
                          <a:latin typeface="Meiryo UI" panose="020B0604030504040204" pitchFamily="50" charset="-128"/>
                          <a:ea typeface="Meiryo UI" panose="020B0604030504040204" pitchFamily="50" charset="-128"/>
                          <a:cs typeface="+mn-cs"/>
                        </a:rPr>
                        <a:t>1.9</a:t>
                      </a:r>
                      <a:r>
                        <a:rPr kumimoji="1" lang="ja-JP" altLang="en-US" sz="1000" kern="1200" spc="-30" dirty="0" smtClean="0">
                          <a:solidFill>
                            <a:schemeClr val="dk1"/>
                          </a:solidFill>
                          <a:latin typeface="Meiryo UI" panose="020B0604030504040204" pitchFamily="50" charset="-128"/>
                          <a:ea typeface="Meiryo UI" panose="020B0604030504040204" pitchFamily="50" charset="-128"/>
                          <a:cs typeface="+mn-cs"/>
                        </a:rPr>
                        <a:t>％、府の成人人口</a:t>
                      </a:r>
                      <a:r>
                        <a:rPr kumimoji="1" lang="ja-JP" altLang="en-US" sz="1000" kern="1200" spc="-60" baseline="0" dirty="0" smtClean="0">
                          <a:solidFill>
                            <a:schemeClr val="dk1"/>
                          </a:solidFill>
                          <a:latin typeface="Meiryo UI" panose="020B0604030504040204" pitchFamily="50" charset="-128"/>
                          <a:ea typeface="Meiryo UI" panose="020B0604030504040204" pitchFamily="50" charset="-128"/>
                          <a:cs typeface="+mn-cs"/>
                        </a:rPr>
                        <a:t>（令和４年</a:t>
                      </a:r>
                      <a:r>
                        <a:rPr kumimoji="1" lang="en-US" altLang="ja-JP" sz="1000" kern="1200" spc="-60" baseline="0" dirty="0" smtClean="0">
                          <a:solidFill>
                            <a:schemeClr val="dk1"/>
                          </a:solidFill>
                          <a:latin typeface="Meiryo UI" panose="020B0604030504040204" pitchFamily="50" charset="-128"/>
                          <a:ea typeface="Meiryo UI" panose="020B0604030504040204" pitchFamily="50" charset="-128"/>
                          <a:cs typeface="+mn-cs"/>
                        </a:rPr>
                        <a:t>12</a:t>
                      </a:r>
                      <a:r>
                        <a:rPr kumimoji="1" lang="ja-JP" altLang="en-US" sz="1000" kern="1200" spc="-60" baseline="0" dirty="0" smtClean="0">
                          <a:solidFill>
                            <a:schemeClr val="dk1"/>
                          </a:solidFill>
                          <a:latin typeface="Meiryo UI" panose="020B0604030504040204" pitchFamily="50" charset="-128"/>
                          <a:ea typeface="Meiryo UI" panose="020B0604030504040204" pitchFamily="50" charset="-128"/>
                          <a:cs typeface="+mn-cs"/>
                        </a:rPr>
                        <a:t>月現在：</a:t>
                      </a:r>
                      <a:r>
                        <a:rPr kumimoji="1" lang="en-US" altLang="ja-JP" sz="1000" kern="1200" spc="-60" baseline="0" dirty="0" smtClean="0">
                          <a:solidFill>
                            <a:schemeClr val="dk1"/>
                          </a:solidFill>
                          <a:latin typeface="Meiryo UI" panose="020B0604030504040204" pitchFamily="50" charset="-128"/>
                          <a:ea typeface="Meiryo UI" panose="020B0604030504040204" pitchFamily="50" charset="-128"/>
                          <a:cs typeface="+mn-cs"/>
                        </a:rPr>
                        <a:t>750</a:t>
                      </a:r>
                      <a:r>
                        <a:rPr kumimoji="1" lang="ja-JP" altLang="en-US" sz="1000" kern="1200" spc="-60" baseline="0" dirty="0" smtClean="0">
                          <a:solidFill>
                            <a:schemeClr val="dk1"/>
                          </a:solidFill>
                          <a:latin typeface="Meiryo UI" panose="020B0604030504040204" pitchFamily="50" charset="-128"/>
                          <a:ea typeface="Meiryo UI" panose="020B0604030504040204" pitchFamily="50" charset="-128"/>
                          <a:cs typeface="+mn-cs"/>
                        </a:rPr>
                        <a:t>万人）</a:t>
                      </a:r>
                      <a:r>
                        <a:rPr kumimoji="1" lang="ja-JP" altLang="en-US" sz="1000" kern="1200" spc="-30" dirty="0" smtClean="0">
                          <a:solidFill>
                            <a:schemeClr val="dk1"/>
                          </a:solidFill>
                          <a:latin typeface="Meiryo UI" panose="020B0604030504040204" pitchFamily="50" charset="-128"/>
                          <a:ea typeface="Meiryo UI" panose="020B0604030504040204" pitchFamily="50" charset="-128"/>
                          <a:cs typeface="+mn-cs"/>
                        </a:rPr>
                        <a:t>にあてはめると約</a:t>
                      </a:r>
                      <a:r>
                        <a:rPr kumimoji="1" lang="en-US" altLang="ja-JP" sz="1000" kern="1200" spc="-30" dirty="0" smtClean="0">
                          <a:solidFill>
                            <a:schemeClr val="dk1"/>
                          </a:solidFill>
                          <a:latin typeface="Meiryo UI" panose="020B0604030504040204" pitchFamily="50" charset="-128"/>
                          <a:ea typeface="Meiryo UI" panose="020B0604030504040204" pitchFamily="50" charset="-128"/>
                          <a:cs typeface="+mn-cs"/>
                        </a:rPr>
                        <a:t>14</a:t>
                      </a:r>
                      <a:r>
                        <a:rPr kumimoji="1" lang="ja-JP" altLang="en-US" sz="1000" kern="1200" spc="-30" dirty="0" smtClean="0">
                          <a:solidFill>
                            <a:schemeClr val="dk1"/>
                          </a:solidFill>
                          <a:latin typeface="Meiryo UI" panose="020B0604030504040204" pitchFamily="50" charset="-128"/>
                          <a:ea typeface="Meiryo UI" panose="020B0604030504040204" pitchFamily="50" charset="-128"/>
                          <a:cs typeface="+mn-cs"/>
                        </a:rPr>
                        <a:t>万</a:t>
                      </a:r>
                      <a:r>
                        <a:rPr kumimoji="1" lang="en-US" altLang="ja-JP" sz="1000" kern="1200" spc="-30" dirty="0" smtClean="0">
                          <a:solidFill>
                            <a:schemeClr val="dk1"/>
                          </a:solidFill>
                          <a:latin typeface="Meiryo UI" panose="020B0604030504040204" pitchFamily="50" charset="-128"/>
                          <a:ea typeface="Meiryo UI" panose="020B0604030504040204" pitchFamily="50" charset="-128"/>
                          <a:cs typeface="+mn-cs"/>
                        </a:rPr>
                        <a:t>3</a:t>
                      </a:r>
                      <a:r>
                        <a:rPr kumimoji="1" lang="ja-JP" altLang="en-US" sz="1000" kern="1200" spc="-30" dirty="0" smtClean="0">
                          <a:solidFill>
                            <a:schemeClr val="dk1"/>
                          </a:solidFill>
                          <a:latin typeface="Meiryo UI" panose="020B0604030504040204" pitchFamily="50" charset="-128"/>
                          <a:ea typeface="Meiryo UI" panose="020B0604030504040204" pitchFamily="50" charset="-128"/>
                          <a:cs typeface="+mn-cs"/>
                        </a:rPr>
                        <a:t>千人と推計され、うちギャンブル障害に該当する人は約半数と推定。</a:t>
                      </a:r>
                      <a:endParaRPr kumimoji="1" lang="en-US" altLang="ja-JP" sz="1000" kern="1200" spc="-30" dirty="0" smtClean="0">
                        <a:solidFill>
                          <a:schemeClr val="dk1"/>
                        </a:solidFill>
                        <a:latin typeface="Meiryo UI" panose="020B0604030504040204" pitchFamily="50" charset="-128"/>
                        <a:ea typeface="Meiryo UI" panose="020B0604030504040204" pitchFamily="50" charset="-128"/>
                        <a:cs typeface="+mn-cs"/>
                      </a:endParaRPr>
                    </a:p>
                    <a:p>
                      <a:pPr marL="180975" lvl="1" indent="-95250" algn="l" defTabSz="1280146" rtl="0" eaLnBrk="1" latinLnBrk="0" hangingPunct="1">
                        <a:lnSpc>
                          <a:spcPts val="1600"/>
                        </a:lnSpc>
                        <a:buFont typeface="Arial" panose="020B0604020202020204" pitchFamily="34" charset="0"/>
                        <a:buChar char="•"/>
                      </a:pPr>
                      <a:r>
                        <a:rPr kumimoji="1" lang="ja-JP" altLang="en-US" sz="1000" kern="1200" dirty="0" smtClean="0">
                          <a:solidFill>
                            <a:schemeClr val="dk1"/>
                          </a:solidFill>
                          <a:latin typeface="Meiryo UI" panose="020B0604030504040204" pitchFamily="50" charset="-128"/>
                          <a:ea typeface="Meiryo UI" panose="020B0604030504040204" pitchFamily="50" charset="-128"/>
                          <a:cs typeface="+mn-cs"/>
                        </a:rPr>
                        <a:t>また、</a:t>
                      </a:r>
                      <a:r>
                        <a:rPr kumimoji="1" lang="en-US" altLang="ja-JP" sz="1000" kern="1200" dirty="0" smtClean="0">
                          <a:solidFill>
                            <a:schemeClr val="dk1"/>
                          </a:solidFill>
                          <a:latin typeface="Meiryo UI" panose="020B0604030504040204" pitchFamily="50" charset="-128"/>
                          <a:ea typeface="Meiryo UI" panose="020B0604030504040204" pitchFamily="50" charset="-128"/>
                          <a:cs typeface="+mn-cs"/>
                        </a:rPr>
                        <a:t>SOGS3</a:t>
                      </a:r>
                      <a:r>
                        <a:rPr kumimoji="1" lang="ja-JP" altLang="en-US" sz="1000" kern="1200" dirty="0" smtClean="0">
                          <a:solidFill>
                            <a:schemeClr val="dk1"/>
                          </a:solidFill>
                          <a:latin typeface="Meiryo UI" panose="020B0604030504040204" pitchFamily="50" charset="-128"/>
                          <a:ea typeface="Meiryo UI" panose="020B0604030504040204" pitchFamily="50" charset="-128"/>
                          <a:cs typeface="+mn-cs"/>
                        </a:rPr>
                        <a:t>～</a:t>
                      </a:r>
                      <a:r>
                        <a:rPr kumimoji="1" lang="en-US" altLang="ja-JP" sz="1000" kern="1200" dirty="0" smtClean="0">
                          <a:solidFill>
                            <a:schemeClr val="dk1"/>
                          </a:solidFill>
                          <a:latin typeface="Meiryo UI" panose="020B0604030504040204" pitchFamily="50" charset="-128"/>
                          <a:ea typeface="Meiryo UI" panose="020B0604030504040204" pitchFamily="50" charset="-128"/>
                          <a:cs typeface="+mn-cs"/>
                        </a:rPr>
                        <a:t>4</a:t>
                      </a:r>
                      <a:r>
                        <a:rPr kumimoji="1" lang="ja-JP" altLang="en-US" sz="1000" kern="1200" dirty="0" smtClean="0">
                          <a:solidFill>
                            <a:schemeClr val="dk1"/>
                          </a:solidFill>
                          <a:latin typeface="Meiryo UI" panose="020B0604030504040204" pitchFamily="50" charset="-128"/>
                          <a:ea typeface="Meiryo UI" panose="020B0604030504040204" pitchFamily="50" charset="-128"/>
                          <a:cs typeface="+mn-cs"/>
                        </a:rPr>
                        <a:t>点の割合は成人の</a:t>
                      </a:r>
                      <a:r>
                        <a:rPr kumimoji="1" lang="en-US" altLang="ja-JP" sz="1000" kern="1200" dirty="0" smtClean="0">
                          <a:solidFill>
                            <a:schemeClr val="dk1"/>
                          </a:solidFill>
                          <a:latin typeface="Meiryo UI" panose="020B0604030504040204" pitchFamily="50" charset="-128"/>
                          <a:ea typeface="Meiryo UI" panose="020B0604030504040204" pitchFamily="50" charset="-128"/>
                          <a:cs typeface="+mn-cs"/>
                        </a:rPr>
                        <a:t>1.5</a:t>
                      </a:r>
                      <a:r>
                        <a:rPr kumimoji="1" lang="ja-JP" altLang="en-US" sz="1000" kern="1200" dirty="0" smtClean="0">
                          <a:solidFill>
                            <a:schemeClr val="dk1"/>
                          </a:solidFill>
                          <a:latin typeface="Meiryo UI" panose="020B0604030504040204" pitchFamily="50" charset="-128"/>
                          <a:ea typeface="Meiryo UI" panose="020B0604030504040204" pitchFamily="50" charset="-128"/>
                          <a:cs typeface="+mn-cs"/>
                        </a:rPr>
                        <a:t>％、府の成人人口にあてはめると約</a:t>
                      </a:r>
                      <a:r>
                        <a:rPr kumimoji="1" lang="en-US" altLang="ja-JP" sz="1000" kern="1200" dirty="0" smtClean="0">
                          <a:solidFill>
                            <a:schemeClr val="dk1"/>
                          </a:solidFill>
                          <a:latin typeface="Meiryo UI" panose="020B0604030504040204" pitchFamily="50" charset="-128"/>
                          <a:ea typeface="Meiryo UI" panose="020B0604030504040204" pitchFamily="50" charset="-128"/>
                          <a:cs typeface="+mn-cs"/>
                        </a:rPr>
                        <a:t>11</a:t>
                      </a:r>
                      <a:r>
                        <a:rPr kumimoji="1" lang="ja-JP" altLang="en-US" sz="1000" kern="1200" dirty="0" smtClean="0">
                          <a:solidFill>
                            <a:schemeClr val="dk1"/>
                          </a:solidFill>
                          <a:latin typeface="Meiryo UI" panose="020B0604030504040204" pitchFamily="50" charset="-128"/>
                          <a:ea typeface="Meiryo UI" panose="020B0604030504040204" pitchFamily="50" charset="-128"/>
                          <a:cs typeface="+mn-cs"/>
                        </a:rPr>
                        <a:t>万</a:t>
                      </a:r>
                      <a:r>
                        <a:rPr kumimoji="1" lang="en-US" altLang="ja-JP" sz="1000" kern="1200" dirty="0" smtClean="0">
                          <a:solidFill>
                            <a:schemeClr val="dk1"/>
                          </a:solidFill>
                          <a:latin typeface="Meiryo UI" panose="020B0604030504040204" pitchFamily="50" charset="-128"/>
                          <a:ea typeface="Meiryo UI" panose="020B0604030504040204" pitchFamily="50" charset="-128"/>
                          <a:cs typeface="+mn-cs"/>
                        </a:rPr>
                        <a:t>3</a:t>
                      </a:r>
                      <a:r>
                        <a:rPr kumimoji="1" lang="ja-JP" altLang="en-US" sz="1000" kern="1200" dirty="0" smtClean="0">
                          <a:solidFill>
                            <a:schemeClr val="dk1"/>
                          </a:solidFill>
                          <a:latin typeface="Meiryo UI" panose="020B0604030504040204" pitchFamily="50" charset="-128"/>
                          <a:ea typeface="Meiryo UI" panose="020B0604030504040204" pitchFamily="50" charset="-128"/>
                          <a:cs typeface="+mn-cs"/>
                        </a:rPr>
                        <a:t>千人と推計。府では、これに該当する層を、過去１年間のギャンブル等行動から将来「ギャンブル等依存のリスクがある人」と捉え、発生予防の観点から、</a:t>
                      </a:r>
                      <a:r>
                        <a:rPr kumimoji="1" lang="ja-JP" altLang="en-US" sz="1000" b="1" u="sng" kern="1200" dirty="0" smtClean="0">
                          <a:solidFill>
                            <a:schemeClr val="dk1"/>
                          </a:solidFill>
                          <a:latin typeface="Meiryo UI" panose="020B0604030504040204" pitchFamily="50" charset="-128"/>
                          <a:ea typeface="Meiryo UI" panose="020B0604030504040204" pitchFamily="50" charset="-128"/>
                          <a:cs typeface="+mn-cs"/>
                        </a:rPr>
                        <a:t>上記のギャンブル等依存が疑われる人と</a:t>
                      </a:r>
                      <a:r>
                        <a:rPr kumimoji="1" lang="ja-JP" altLang="en-US" sz="1000" b="1" u="sng" kern="1200" dirty="0" err="1" smtClean="0">
                          <a:solidFill>
                            <a:schemeClr val="dk1"/>
                          </a:solidFill>
                          <a:latin typeface="Meiryo UI" panose="020B0604030504040204" pitchFamily="50" charset="-128"/>
                          <a:ea typeface="Meiryo UI" panose="020B0604030504040204" pitchFamily="50" charset="-128"/>
                          <a:cs typeface="+mn-cs"/>
                        </a:rPr>
                        <a:t>合わせたの</a:t>
                      </a:r>
                      <a:r>
                        <a:rPr kumimoji="1" lang="ja-JP" altLang="en-US" sz="1000" b="1" u="sng" kern="1200" dirty="0" smtClean="0">
                          <a:solidFill>
                            <a:schemeClr val="dk1"/>
                          </a:solidFill>
                          <a:latin typeface="Meiryo UI" panose="020B0604030504040204" pitchFamily="50" charset="-128"/>
                          <a:ea typeface="Meiryo UI" panose="020B0604030504040204" pitchFamily="50" charset="-128"/>
                          <a:cs typeface="+mn-cs"/>
                        </a:rPr>
                        <a:t>割合（</a:t>
                      </a:r>
                      <a:r>
                        <a:rPr kumimoji="1" lang="en-US" altLang="ja-JP" sz="1000" b="1" u="sng" kern="1200" dirty="0" smtClean="0">
                          <a:solidFill>
                            <a:schemeClr val="dk1"/>
                          </a:solidFill>
                          <a:latin typeface="Meiryo UI" panose="020B0604030504040204" pitchFamily="50" charset="-128"/>
                          <a:ea typeface="Meiryo UI" panose="020B0604030504040204" pitchFamily="50" charset="-128"/>
                          <a:cs typeface="+mn-cs"/>
                        </a:rPr>
                        <a:t>3.4</a:t>
                      </a:r>
                      <a:r>
                        <a:rPr kumimoji="1" lang="ja-JP" altLang="en-US" sz="1000" b="1" u="sng" kern="1200" dirty="0" smtClean="0">
                          <a:solidFill>
                            <a:schemeClr val="dk1"/>
                          </a:solidFill>
                          <a:latin typeface="Meiryo UI" panose="020B0604030504040204" pitchFamily="50" charset="-128"/>
                          <a:ea typeface="Meiryo UI" panose="020B0604030504040204" pitchFamily="50" charset="-128"/>
                          <a:cs typeface="+mn-cs"/>
                        </a:rPr>
                        <a:t>％）について、今後の推移を把握</a:t>
                      </a:r>
                      <a:r>
                        <a:rPr kumimoji="1" lang="ja-JP" altLang="en-US" sz="1000" kern="1200" dirty="0" smtClean="0">
                          <a:solidFill>
                            <a:schemeClr val="dk1"/>
                          </a:solidFill>
                          <a:latin typeface="Meiryo UI" panose="020B0604030504040204" pitchFamily="50" charset="-128"/>
                          <a:ea typeface="Meiryo UI" panose="020B0604030504040204" pitchFamily="50" charset="-128"/>
                          <a:cs typeface="+mn-cs"/>
                        </a:rPr>
                        <a:t>していく。</a:t>
                      </a:r>
                      <a:endParaRPr kumimoji="1" lang="en-US" altLang="ja-JP" sz="1000" kern="1200" dirty="0" smtClean="0">
                        <a:solidFill>
                          <a:schemeClr val="dk1"/>
                        </a:solidFill>
                        <a:latin typeface="Meiryo UI" panose="020B0604030504040204" pitchFamily="50" charset="-128"/>
                        <a:ea typeface="Meiryo UI" panose="020B0604030504040204" pitchFamily="50" charset="-128"/>
                        <a:cs typeface="+mn-cs"/>
                      </a:endParaRPr>
                    </a:p>
                    <a:p>
                      <a:pPr marL="180975" lvl="1" indent="-95250" algn="l" defTabSz="1280146" rtl="0" eaLnBrk="1" latinLnBrk="0" hangingPunct="1">
                        <a:lnSpc>
                          <a:spcPts val="1200"/>
                        </a:lnSpc>
                        <a:buFont typeface="Arial" panose="020B0604020202020204" pitchFamily="34" charset="0"/>
                        <a:buChar char="•"/>
                      </a:pPr>
                      <a:endParaRPr kumimoji="1" lang="en-US" altLang="ja-JP" sz="1000" kern="1200" dirty="0" smtClean="0">
                        <a:solidFill>
                          <a:schemeClr val="dk1"/>
                        </a:solidFill>
                        <a:latin typeface="Meiryo UI" panose="020B0604030504040204" pitchFamily="50" charset="-128"/>
                        <a:ea typeface="Meiryo UI" panose="020B0604030504040204" pitchFamily="50" charset="-128"/>
                        <a:cs typeface="+mn-cs"/>
                      </a:endParaRPr>
                    </a:p>
                    <a:p>
                      <a:pPr marL="180975" lvl="1" indent="-95250" algn="l" defTabSz="1280146" rtl="0" eaLnBrk="1" latinLnBrk="0" hangingPunct="1">
                        <a:lnSpc>
                          <a:spcPts val="1200"/>
                        </a:lnSpc>
                        <a:buFont typeface="Arial" panose="020B0604020202020204" pitchFamily="34" charset="0"/>
                        <a:buChar char="•"/>
                      </a:pPr>
                      <a:endParaRPr kumimoji="1" lang="en-US" altLang="ja-JP" sz="1000" kern="1200" dirty="0" smtClean="0">
                        <a:solidFill>
                          <a:schemeClr val="dk1"/>
                        </a:solidFill>
                        <a:latin typeface="Meiryo UI" panose="020B0604030504040204" pitchFamily="50" charset="-128"/>
                        <a:ea typeface="Meiryo UI" panose="020B0604030504040204" pitchFamily="50" charset="-128"/>
                        <a:cs typeface="+mn-cs"/>
                      </a:endParaRPr>
                    </a:p>
                    <a:p>
                      <a:pPr marL="180975" lvl="1" indent="-95250" algn="l" defTabSz="1280146" rtl="0" eaLnBrk="1" latinLnBrk="0" hangingPunct="1">
                        <a:lnSpc>
                          <a:spcPts val="1200"/>
                        </a:lnSpc>
                        <a:buFont typeface="Arial" panose="020B0604020202020204" pitchFamily="34" charset="0"/>
                        <a:buChar char="•"/>
                      </a:pPr>
                      <a:endParaRPr kumimoji="1" lang="en-US" altLang="ja-JP" sz="1000" kern="1200" dirty="0" smtClean="0">
                        <a:solidFill>
                          <a:schemeClr val="dk1"/>
                        </a:solidFill>
                        <a:latin typeface="Meiryo UI" panose="020B0604030504040204" pitchFamily="50" charset="-128"/>
                        <a:ea typeface="Meiryo UI" panose="020B0604030504040204" pitchFamily="50" charset="-128"/>
                        <a:cs typeface="+mn-cs"/>
                      </a:endParaRPr>
                    </a:p>
                    <a:p>
                      <a:pPr marL="180975" lvl="1" indent="-95250" algn="l" defTabSz="1280146" rtl="0" eaLnBrk="1" latinLnBrk="0" hangingPunct="1">
                        <a:lnSpc>
                          <a:spcPts val="1200"/>
                        </a:lnSpc>
                        <a:buFont typeface="Arial" panose="020B0604020202020204" pitchFamily="34" charset="0"/>
                        <a:buChar char="•"/>
                      </a:pPr>
                      <a:endParaRPr kumimoji="1" lang="en-US" altLang="ja-JP" sz="1000" kern="1200" dirty="0" smtClean="0">
                        <a:solidFill>
                          <a:schemeClr val="dk1"/>
                        </a:solidFill>
                        <a:latin typeface="Meiryo UI" panose="020B0604030504040204" pitchFamily="50" charset="-128"/>
                        <a:ea typeface="Meiryo UI" panose="020B0604030504040204" pitchFamily="50" charset="-128"/>
                        <a:cs typeface="+mn-cs"/>
                      </a:endParaRPr>
                    </a:p>
                    <a:p>
                      <a:pPr marL="180975" lvl="1" indent="-95250" algn="l" defTabSz="1280146" rtl="0" eaLnBrk="1" latinLnBrk="0" hangingPunct="1">
                        <a:lnSpc>
                          <a:spcPts val="1200"/>
                        </a:lnSpc>
                        <a:buFont typeface="Arial" panose="020B0604020202020204" pitchFamily="34" charset="0"/>
                        <a:buChar char="•"/>
                      </a:pPr>
                      <a:endParaRPr kumimoji="1" lang="en-US" altLang="ja-JP" sz="1000" kern="1200" dirty="0" smtClean="0">
                        <a:solidFill>
                          <a:schemeClr val="dk1"/>
                        </a:solidFill>
                        <a:latin typeface="Meiryo UI" panose="020B0604030504040204" pitchFamily="50" charset="-128"/>
                        <a:ea typeface="Meiryo UI" panose="020B0604030504040204" pitchFamily="50" charset="-128"/>
                        <a:cs typeface="+mn-cs"/>
                      </a:endParaRPr>
                    </a:p>
                    <a:p>
                      <a:pPr marL="180975" lvl="1" indent="-95250" algn="l" defTabSz="1280146" rtl="0" eaLnBrk="1" latinLnBrk="0" hangingPunct="1">
                        <a:lnSpc>
                          <a:spcPts val="1200"/>
                        </a:lnSpc>
                        <a:buFont typeface="Arial" panose="020B0604020202020204" pitchFamily="34" charset="0"/>
                        <a:buChar char="•"/>
                      </a:pPr>
                      <a:endParaRPr kumimoji="1" lang="en-US" altLang="ja-JP" sz="1000" kern="1200" dirty="0" smtClean="0">
                        <a:solidFill>
                          <a:schemeClr val="dk1"/>
                        </a:solidFill>
                        <a:latin typeface="Meiryo UI" panose="020B0604030504040204" pitchFamily="50" charset="-128"/>
                        <a:ea typeface="Meiryo UI" panose="020B0604030504040204" pitchFamily="50" charset="-128"/>
                        <a:cs typeface="+mn-cs"/>
                      </a:endParaRPr>
                    </a:p>
                    <a:p>
                      <a:pPr marL="180975" lvl="1" indent="-95250" algn="l" defTabSz="1280146" rtl="0" eaLnBrk="1" latinLnBrk="0" hangingPunct="1">
                        <a:lnSpc>
                          <a:spcPts val="1200"/>
                        </a:lnSpc>
                        <a:buFont typeface="Arial" panose="020B0604020202020204" pitchFamily="34" charset="0"/>
                        <a:buChar char="•"/>
                      </a:pPr>
                      <a:endParaRPr kumimoji="1" lang="en-US" altLang="ja-JP" sz="1000" kern="1200" dirty="0" smtClean="0">
                        <a:solidFill>
                          <a:schemeClr val="dk1"/>
                        </a:solidFill>
                        <a:latin typeface="Meiryo UI" panose="020B0604030504040204" pitchFamily="50" charset="-128"/>
                        <a:ea typeface="Meiryo UI" panose="020B0604030504040204" pitchFamily="50" charset="-128"/>
                        <a:cs typeface="+mn-cs"/>
                      </a:endParaRPr>
                    </a:p>
                    <a:p>
                      <a:pPr marL="180975" lvl="1" indent="-95250" algn="l" defTabSz="1280146" rtl="0" eaLnBrk="1" latinLnBrk="0" hangingPunct="1">
                        <a:lnSpc>
                          <a:spcPts val="1200"/>
                        </a:lnSpc>
                        <a:buFont typeface="Arial" panose="020B0604020202020204" pitchFamily="34" charset="0"/>
                        <a:buChar char="•"/>
                      </a:pPr>
                      <a:endParaRPr kumimoji="1" lang="en-US" altLang="ja-JP" sz="1000" kern="1200" dirty="0" smtClean="0">
                        <a:solidFill>
                          <a:schemeClr val="dk1"/>
                        </a:solidFill>
                        <a:latin typeface="Meiryo UI" panose="020B0604030504040204" pitchFamily="50" charset="-128"/>
                        <a:ea typeface="Meiryo UI" panose="020B0604030504040204" pitchFamily="50" charset="-128"/>
                        <a:cs typeface="+mn-cs"/>
                      </a:endParaRPr>
                    </a:p>
                    <a:p>
                      <a:pPr marL="180975" lvl="1" indent="-95250" algn="l" defTabSz="1280146" rtl="0" eaLnBrk="1" latinLnBrk="0" hangingPunct="1">
                        <a:lnSpc>
                          <a:spcPts val="1200"/>
                        </a:lnSpc>
                        <a:buFont typeface="Arial" panose="020B0604020202020204" pitchFamily="34" charset="0"/>
                        <a:buChar char="•"/>
                      </a:pPr>
                      <a:endParaRPr kumimoji="1" lang="en-US" altLang="ja-JP" sz="1000" kern="1200" dirty="0" smtClean="0">
                        <a:solidFill>
                          <a:schemeClr val="dk1"/>
                        </a:solidFill>
                        <a:latin typeface="Meiryo UI" panose="020B0604030504040204" pitchFamily="50" charset="-128"/>
                        <a:ea typeface="Meiryo UI" panose="020B0604030504040204" pitchFamily="50" charset="-128"/>
                        <a:cs typeface="+mn-cs"/>
                      </a:endParaRPr>
                    </a:p>
                    <a:p>
                      <a:pPr marL="180975" lvl="1" indent="-95250" algn="l" defTabSz="1280146" rtl="0" eaLnBrk="1" latinLnBrk="0" hangingPunct="1">
                        <a:lnSpc>
                          <a:spcPts val="1200"/>
                        </a:lnSpc>
                        <a:buFont typeface="Arial" panose="020B0604020202020204" pitchFamily="34" charset="0"/>
                        <a:buChar char="•"/>
                      </a:pPr>
                      <a:endParaRPr kumimoji="1" lang="en-US" altLang="ja-JP" sz="1000" kern="1200" dirty="0" smtClean="0">
                        <a:solidFill>
                          <a:schemeClr val="dk1"/>
                        </a:solidFill>
                        <a:latin typeface="Meiryo UI" panose="020B0604030504040204" pitchFamily="50" charset="-128"/>
                        <a:ea typeface="Meiryo UI" panose="020B0604030504040204" pitchFamily="50" charset="-128"/>
                        <a:cs typeface="+mn-cs"/>
                      </a:endParaRPr>
                    </a:p>
                    <a:p>
                      <a:pPr marL="180975" lvl="1" indent="-95250" algn="l" defTabSz="1280146" rtl="0" eaLnBrk="1" latinLnBrk="0" hangingPunct="1">
                        <a:lnSpc>
                          <a:spcPts val="1200"/>
                        </a:lnSpc>
                        <a:buFont typeface="Arial" panose="020B0604020202020204" pitchFamily="34" charset="0"/>
                        <a:buChar char="•"/>
                      </a:pPr>
                      <a:endParaRPr kumimoji="1" lang="en-US" altLang="ja-JP" sz="1000" kern="1200" dirty="0" smtClean="0">
                        <a:solidFill>
                          <a:schemeClr val="dk1"/>
                        </a:solidFill>
                        <a:latin typeface="Meiryo UI" panose="020B0604030504040204" pitchFamily="50" charset="-128"/>
                        <a:ea typeface="Meiryo UI" panose="020B0604030504040204" pitchFamily="50" charset="-128"/>
                        <a:cs typeface="+mn-cs"/>
                      </a:endParaRPr>
                    </a:p>
                    <a:p>
                      <a:pPr marL="180975" lvl="1" indent="-95250" algn="l" defTabSz="1280146" rtl="0" eaLnBrk="1" latinLnBrk="0" hangingPunct="1">
                        <a:lnSpc>
                          <a:spcPts val="1200"/>
                        </a:lnSpc>
                        <a:buFont typeface="Arial" panose="020B0604020202020204" pitchFamily="34" charset="0"/>
                        <a:buChar char="•"/>
                      </a:pPr>
                      <a:endParaRPr kumimoji="1" lang="en-US" altLang="ja-JP" sz="1000" kern="1200" dirty="0" smtClean="0">
                        <a:solidFill>
                          <a:schemeClr val="dk1"/>
                        </a:solidFill>
                        <a:latin typeface="Meiryo UI" panose="020B0604030504040204" pitchFamily="50" charset="-128"/>
                        <a:ea typeface="Meiryo UI" panose="020B0604030504040204" pitchFamily="50" charset="-128"/>
                        <a:cs typeface="+mn-cs"/>
                      </a:endParaRPr>
                    </a:p>
                    <a:p>
                      <a:pPr marL="180975" lvl="1" indent="-95250" algn="l" defTabSz="1280146" rtl="0" eaLnBrk="1" latinLnBrk="0" hangingPunct="1">
                        <a:lnSpc>
                          <a:spcPts val="1200"/>
                        </a:lnSpc>
                        <a:buFont typeface="Arial" panose="020B0604020202020204" pitchFamily="34" charset="0"/>
                        <a:buChar char="•"/>
                      </a:pPr>
                      <a:endParaRPr kumimoji="1" lang="en-US" altLang="ja-JP" sz="1000" kern="1200" dirty="0" smtClean="0">
                        <a:solidFill>
                          <a:schemeClr val="dk1"/>
                        </a:solidFill>
                        <a:latin typeface="Meiryo UI" panose="020B0604030504040204" pitchFamily="50" charset="-128"/>
                        <a:ea typeface="Meiryo UI" panose="020B0604030504040204" pitchFamily="50" charset="-128"/>
                        <a:cs typeface="+mn-cs"/>
                      </a:endParaRPr>
                    </a:p>
                    <a:p>
                      <a:pPr marL="180975" lvl="1" indent="-95250" algn="l" defTabSz="1280146" rtl="0" eaLnBrk="1" latinLnBrk="0" hangingPunct="1">
                        <a:lnSpc>
                          <a:spcPts val="1200"/>
                        </a:lnSpc>
                        <a:buFont typeface="Arial" panose="020B0604020202020204" pitchFamily="34" charset="0"/>
                        <a:buChar char="•"/>
                      </a:pPr>
                      <a:endParaRPr kumimoji="1" lang="en-US" altLang="ja-JP" sz="1000" kern="1200" dirty="0" smtClean="0">
                        <a:solidFill>
                          <a:schemeClr val="dk1"/>
                        </a:solidFill>
                        <a:latin typeface="Meiryo UI" panose="020B0604030504040204" pitchFamily="50" charset="-128"/>
                        <a:ea typeface="Meiryo UI" panose="020B0604030504040204" pitchFamily="50" charset="-128"/>
                        <a:cs typeface="+mn-cs"/>
                      </a:endParaRPr>
                    </a:p>
                    <a:p>
                      <a:pPr marL="85725" lvl="1" indent="0" algn="l" defTabSz="1280146" rtl="0" eaLnBrk="1" latinLnBrk="0" hangingPunct="1">
                        <a:lnSpc>
                          <a:spcPts val="1200"/>
                        </a:lnSpc>
                        <a:buFont typeface="Arial" panose="020B0604020202020204" pitchFamily="34" charset="0"/>
                        <a:buNone/>
                      </a:pPr>
                      <a:endParaRPr kumimoji="1" lang="en-US" altLang="ja-JP" sz="1000" kern="1200" dirty="0" smtClean="0">
                        <a:solidFill>
                          <a:schemeClr val="dk1"/>
                        </a:solidFill>
                        <a:latin typeface="Meiryo UI" panose="020B0604030504040204" pitchFamily="50" charset="-128"/>
                        <a:ea typeface="Meiryo UI" panose="020B0604030504040204" pitchFamily="50" charset="-128"/>
                        <a:cs typeface="+mn-cs"/>
                      </a:endParaRPr>
                    </a:p>
                    <a:p>
                      <a:pPr marL="85725" lvl="1" indent="0" algn="l" defTabSz="1280146" rtl="0" eaLnBrk="1" latinLnBrk="0" hangingPunct="1">
                        <a:lnSpc>
                          <a:spcPts val="1200"/>
                        </a:lnSpc>
                        <a:buFont typeface="Arial" panose="020B0604020202020204" pitchFamily="34" charset="0"/>
                        <a:buNone/>
                      </a:pPr>
                      <a:endParaRPr kumimoji="1" lang="en-US" altLang="ja-JP" sz="1000" kern="1200" dirty="0" smtClean="0">
                        <a:solidFill>
                          <a:schemeClr val="dk1"/>
                        </a:solidFill>
                        <a:latin typeface="Meiryo UI" panose="020B0604030504040204" pitchFamily="50" charset="-128"/>
                        <a:ea typeface="Meiryo UI" panose="020B0604030504040204" pitchFamily="50" charset="-128"/>
                        <a:cs typeface="+mn-cs"/>
                      </a:endParaRPr>
                    </a:p>
                    <a:p>
                      <a:pPr marL="85725" lvl="1" indent="0" algn="l" defTabSz="1280146" rtl="0" eaLnBrk="1" latinLnBrk="0" hangingPunct="1">
                        <a:lnSpc>
                          <a:spcPts val="1200"/>
                        </a:lnSpc>
                        <a:buFont typeface="Arial" panose="020B0604020202020204" pitchFamily="34" charset="0"/>
                        <a:buNone/>
                      </a:pPr>
                      <a:endParaRPr kumimoji="1" lang="en-US" altLang="ja-JP" sz="1000" kern="1200" dirty="0" smtClean="0">
                        <a:solidFill>
                          <a:schemeClr val="dk1"/>
                        </a:solidFill>
                        <a:latin typeface="Meiryo UI" panose="020B0604030504040204" pitchFamily="50" charset="-128"/>
                        <a:ea typeface="Meiryo UI" panose="020B0604030504040204" pitchFamily="50" charset="-128"/>
                        <a:cs typeface="+mn-cs"/>
                      </a:endParaRPr>
                    </a:p>
                    <a:p>
                      <a:pPr marL="85725" lvl="1" indent="0" algn="l" defTabSz="1280146" rtl="0" eaLnBrk="1" latinLnBrk="0" hangingPunct="1">
                        <a:lnSpc>
                          <a:spcPts val="1200"/>
                        </a:lnSpc>
                        <a:buFont typeface="Arial" panose="020B0604020202020204" pitchFamily="34" charset="0"/>
                        <a:buNone/>
                      </a:pPr>
                      <a:endParaRPr kumimoji="1" lang="en-US" altLang="ja-JP" sz="1000" kern="1200" dirty="0" smtClean="0">
                        <a:solidFill>
                          <a:schemeClr val="dk1"/>
                        </a:solidFill>
                        <a:latin typeface="Meiryo UI" panose="020B0604030504040204" pitchFamily="50" charset="-128"/>
                        <a:ea typeface="Meiryo UI" panose="020B0604030504040204" pitchFamily="50" charset="-128"/>
                        <a:cs typeface="+mn-cs"/>
                      </a:endParaRPr>
                    </a:p>
                    <a:p>
                      <a:pPr marL="85725" lvl="1" indent="0" algn="l" defTabSz="1280146" rtl="0" eaLnBrk="1" latinLnBrk="0" hangingPunct="1">
                        <a:lnSpc>
                          <a:spcPts val="1200"/>
                        </a:lnSpc>
                        <a:buFont typeface="Arial" panose="020B0604020202020204" pitchFamily="34" charset="0"/>
                        <a:buNone/>
                      </a:pPr>
                      <a:endParaRPr kumimoji="1" lang="en-US" altLang="ja-JP" sz="1000" kern="1200" dirty="0" smtClean="0">
                        <a:solidFill>
                          <a:schemeClr val="dk1"/>
                        </a:solidFill>
                        <a:latin typeface="Meiryo UI" panose="020B0604030504040204" pitchFamily="50" charset="-128"/>
                        <a:ea typeface="Meiryo UI" panose="020B0604030504040204" pitchFamily="50" charset="-128"/>
                        <a:cs typeface="+mn-cs"/>
                      </a:endParaRPr>
                    </a:p>
                    <a:p>
                      <a:pPr marL="85725" lvl="1" indent="0" algn="l" defTabSz="1280146" rtl="0" eaLnBrk="1" latinLnBrk="0" hangingPunct="1">
                        <a:lnSpc>
                          <a:spcPts val="1200"/>
                        </a:lnSpc>
                        <a:buFont typeface="Arial" panose="020B0604020202020204" pitchFamily="34" charset="0"/>
                        <a:buNone/>
                      </a:pPr>
                      <a:endParaRPr kumimoji="1" lang="en-US" altLang="ja-JP" sz="1000" kern="1200" dirty="0" smtClean="0">
                        <a:solidFill>
                          <a:schemeClr val="dk1"/>
                        </a:solidFill>
                        <a:latin typeface="Meiryo UI" panose="020B0604030504040204" pitchFamily="50" charset="-128"/>
                        <a:ea typeface="Meiryo UI" panose="020B0604030504040204" pitchFamily="50" charset="-128"/>
                        <a:cs typeface="+mn-cs"/>
                      </a:endParaRPr>
                    </a:p>
                    <a:p>
                      <a:pPr marL="85725" lvl="1" indent="0" algn="l" defTabSz="1280146" rtl="0" eaLnBrk="1" latinLnBrk="0" hangingPunct="1">
                        <a:lnSpc>
                          <a:spcPts val="1200"/>
                        </a:lnSpc>
                        <a:buFont typeface="Arial" panose="020B0604020202020204" pitchFamily="34" charset="0"/>
                        <a:buNone/>
                      </a:pPr>
                      <a:endParaRPr kumimoji="1" lang="en-US" altLang="ja-JP" sz="1000" kern="1200" dirty="0" smtClean="0">
                        <a:solidFill>
                          <a:schemeClr val="dk1"/>
                        </a:solidFill>
                        <a:latin typeface="Meiryo UI" panose="020B0604030504040204" pitchFamily="50" charset="-128"/>
                        <a:ea typeface="Meiryo UI" panose="020B0604030504040204" pitchFamily="50" charset="-128"/>
                        <a:cs typeface="+mn-cs"/>
                      </a:endParaRPr>
                    </a:p>
                    <a:p>
                      <a:pPr marL="85725" lvl="1" indent="0" algn="l" defTabSz="1280146" rtl="0" eaLnBrk="1" latinLnBrk="0" hangingPunct="1">
                        <a:lnSpc>
                          <a:spcPts val="1200"/>
                        </a:lnSpc>
                        <a:buFont typeface="Arial" panose="020B0604020202020204" pitchFamily="34" charset="0"/>
                        <a:buNone/>
                      </a:pPr>
                      <a:endParaRPr kumimoji="1" lang="en-US" altLang="ja-JP" sz="1000" kern="1200" dirty="0" smtClean="0">
                        <a:solidFill>
                          <a:schemeClr val="dk1"/>
                        </a:solidFill>
                        <a:latin typeface="Meiryo UI" panose="020B0604030504040204" pitchFamily="50" charset="-128"/>
                        <a:ea typeface="Meiryo UI" panose="020B0604030504040204" pitchFamily="50" charset="-128"/>
                        <a:cs typeface="+mn-cs"/>
                      </a:endParaRPr>
                    </a:p>
                    <a:p>
                      <a:pPr marL="85725" lvl="1" indent="0" algn="l" defTabSz="1280146" rtl="0" eaLnBrk="1" latinLnBrk="0" hangingPunct="1">
                        <a:lnSpc>
                          <a:spcPts val="1200"/>
                        </a:lnSpc>
                        <a:buFont typeface="Arial" panose="020B0604020202020204" pitchFamily="34" charset="0"/>
                        <a:buNone/>
                      </a:pPr>
                      <a:endParaRPr kumimoji="1" lang="en-US" altLang="ja-JP" sz="1000" kern="1200" dirty="0" smtClean="0">
                        <a:solidFill>
                          <a:schemeClr val="dk1"/>
                        </a:solidFill>
                        <a:latin typeface="Meiryo UI" panose="020B0604030504040204" pitchFamily="50" charset="-128"/>
                        <a:ea typeface="Meiryo UI" panose="020B0604030504040204" pitchFamily="50" charset="-128"/>
                        <a:cs typeface="+mn-cs"/>
                      </a:endParaRPr>
                    </a:p>
                    <a:p>
                      <a:pPr marL="85725" lvl="1" indent="0" algn="l" defTabSz="1280146" rtl="0" eaLnBrk="1" latinLnBrk="0" hangingPunct="1">
                        <a:lnSpc>
                          <a:spcPts val="1200"/>
                        </a:lnSpc>
                        <a:buFont typeface="Arial" panose="020B0604020202020204" pitchFamily="34" charset="0"/>
                        <a:buNone/>
                      </a:pPr>
                      <a:endParaRPr kumimoji="1" lang="en-US" altLang="ja-JP" sz="1000" kern="1200" dirty="0" smtClean="0">
                        <a:solidFill>
                          <a:schemeClr val="dk1"/>
                        </a:solidFill>
                        <a:latin typeface="Meiryo UI" panose="020B0604030504040204" pitchFamily="50" charset="-128"/>
                        <a:ea typeface="Meiryo UI" panose="020B0604030504040204" pitchFamily="50" charset="-128"/>
                        <a:cs typeface="+mn-cs"/>
                      </a:endParaRPr>
                    </a:p>
                    <a:p>
                      <a:pPr marL="85725" lvl="1" indent="0" algn="l" defTabSz="1280146" rtl="0" eaLnBrk="1" latinLnBrk="0" hangingPunct="1">
                        <a:lnSpc>
                          <a:spcPts val="1200"/>
                        </a:lnSpc>
                        <a:buFont typeface="Arial" panose="020B0604020202020204" pitchFamily="34" charset="0"/>
                        <a:buNone/>
                      </a:pPr>
                      <a:endParaRPr kumimoji="1" lang="en-US" altLang="ja-JP" sz="1000" kern="1200" dirty="0" smtClean="0">
                        <a:solidFill>
                          <a:schemeClr val="dk1"/>
                        </a:solidFill>
                        <a:latin typeface="Meiryo UI" panose="020B0604030504040204" pitchFamily="50" charset="-128"/>
                        <a:ea typeface="Meiryo UI" panose="020B0604030504040204" pitchFamily="50" charset="-128"/>
                        <a:cs typeface="+mn-cs"/>
                      </a:endParaRPr>
                    </a:p>
                    <a:p>
                      <a:pPr marL="180975" lvl="1" indent="-95250" algn="l" defTabSz="1280146" rtl="0" eaLnBrk="1" latinLnBrk="0" hangingPunct="1">
                        <a:lnSpc>
                          <a:spcPts val="1200"/>
                        </a:lnSpc>
                        <a:buFont typeface="Arial" panose="020B0604020202020204" pitchFamily="34" charset="0"/>
                        <a:buChar char="•"/>
                      </a:pPr>
                      <a:endParaRPr kumimoji="1" lang="en-US" altLang="ja-JP" sz="1000" kern="1200" dirty="0" smtClean="0">
                        <a:solidFill>
                          <a:schemeClr val="dk1"/>
                        </a:solidFill>
                        <a:latin typeface="Meiryo UI" panose="020B0604030504040204" pitchFamily="50" charset="-128"/>
                        <a:ea typeface="Meiryo UI" panose="020B0604030504040204" pitchFamily="50" charset="-128"/>
                        <a:cs typeface="+mn-cs"/>
                      </a:endParaRPr>
                    </a:p>
                    <a:p>
                      <a:pPr marL="85725" lvl="1" indent="0" algn="l" defTabSz="1280146" rtl="0" eaLnBrk="1" latinLnBrk="0" hangingPunct="1">
                        <a:lnSpc>
                          <a:spcPts val="1200"/>
                        </a:lnSpc>
                        <a:buFont typeface="Arial" panose="020B0604020202020204" pitchFamily="34" charset="0"/>
                        <a:buNone/>
                      </a:pPr>
                      <a:endParaRPr kumimoji="1" lang="en-US" altLang="ja-JP" sz="1000" kern="1200" dirty="0" smtClean="0">
                        <a:solidFill>
                          <a:schemeClr val="dk1"/>
                        </a:solidFill>
                        <a:latin typeface="Meiryo UI" panose="020B0604030504040204" pitchFamily="50" charset="-128"/>
                        <a:ea typeface="Meiryo UI" panose="020B0604030504040204" pitchFamily="50" charset="-128"/>
                        <a:cs typeface="+mn-cs"/>
                      </a:endParaRPr>
                    </a:p>
                    <a:p>
                      <a:pPr marL="180975" lvl="1" indent="-95250" algn="l" defTabSz="1280146" rtl="0" eaLnBrk="1" latinLnBrk="0" hangingPunct="1">
                        <a:lnSpc>
                          <a:spcPts val="1200"/>
                        </a:lnSpc>
                        <a:buFont typeface="Arial" panose="020B0604020202020204" pitchFamily="34" charset="0"/>
                        <a:buChar char="•"/>
                      </a:pPr>
                      <a:endParaRPr kumimoji="1" lang="en-US" altLang="ja-JP" sz="1000" kern="1200" dirty="0" smtClean="0">
                        <a:solidFill>
                          <a:schemeClr val="dk1"/>
                        </a:solidFill>
                        <a:latin typeface="Meiryo UI" panose="020B0604030504040204" pitchFamily="50" charset="-128"/>
                        <a:ea typeface="Meiryo UI" panose="020B0604030504040204" pitchFamily="50" charset="-128"/>
                        <a:cs typeface="+mn-cs"/>
                      </a:endParaRPr>
                    </a:p>
                    <a:p>
                      <a:pPr marL="180975" lvl="1" indent="-95250" algn="l" defTabSz="1280146" rtl="0" eaLnBrk="1" latinLnBrk="0" hangingPunct="1">
                        <a:lnSpc>
                          <a:spcPts val="1200"/>
                        </a:lnSpc>
                        <a:buFont typeface="Arial" panose="020B0604020202020204" pitchFamily="34" charset="0"/>
                        <a:buChar char="•"/>
                      </a:pPr>
                      <a:endParaRPr kumimoji="1" lang="en-US" altLang="ja-JP" sz="1000" kern="1200" dirty="0" smtClean="0">
                        <a:solidFill>
                          <a:schemeClr val="dk1"/>
                        </a:solidFill>
                        <a:latin typeface="Meiryo UI" panose="020B0604030504040204" pitchFamily="50" charset="-128"/>
                        <a:ea typeface="Meiryo UI" panose="020B0604030504040204" pitchFamily="50" charset="-128"/>
                        <a:cs typeface="+mn-cs"/>
                      </a:endParaRPr>
                    </a:p>
                    <a:p>
                      <a:pPr marL="180975" lvl="1" indent="-95250" algn="l" defTabSz="1280146" rtl="0" eaLnBrk="1" latinLnBrk="0" hangingPunct="1">
                        <a:lnSpc>
                          <a:spcPts val="1200"/>
                        </a:lnSpc>
                        <a:buFont typeface="Arial" panose="020B0604020202020204" pitchFamily="34" charset="0"/>
                        <a:buChar char="•"/>
                      </a:pPr>
                      <a:endParaRPr kumimoji="1" lang="en-US" altLang="ja-JP" sz="1000" kern="1200" dirty="0" smtClean="0">
                        <a:solidFill>
                          <a:schemeClr val="dk1"/>
                        </a:solidFill>
                        <a:latin typeface="Meiryo UI" panose="020B0604030504040204" pitchFamily="50" charset="-128"/>
                        <a:ea typeface="Meiryo UI" panose="020B0604030504040204" pitchFamily="50" charset="-128"/>
                        <a:cs typeface="+mn-cs"/>
                      </a:endParaRPr>
                    </a:p>
                    <a:p>
                      <a:pPr marL="85725" lvl="1" indent="0" algn="l" defTabSz="1280146" rtl="0" eaLnBrk="1" latinLnBrk="0" hangingPunct="1">
                        <a:lnSpc>
                          <a:spcPts val="1200"/>
                        </a:lnSpc>
                        <a:buFont typeface="Arial" panose="020B0604020202020204" pitchFamily="34" charset="0"/>
                        <a:buNone/>
                      </a:pPr>
                      <a:endParaRPr kumimoji="1" lang="en-US" altLang="ja-JP" sz="1000" kern="1200" dirty="0" smtClean="0">
                        <a:solidFill>
                          <a:schemeClr val="dk1"/>
                        </a:solidFill>
                        <a:latin typeface="Meiryo UI" panose="020B0604030504040204" pitchFamily="50" charset="-128"/>
                        <a:ea typeface="Meiryo UI" panose="020B0604030504040204" pitchFamily="50" charset="-128"/>
                        <a:cs typeface="+mn-cs"/>
                      </a:endParaRPr>
                    </a:p>
                    <a:p>
                      <a:pPr marL="85725" lvl="1" indent="0" algn="l" defTabSz="1280146" rtl="0" eaLnBrk="1" latinLnBrk="0" hangingPunct="1">
                        <a:lnSpc>
                          <a:spcPts val="1200"/>
                        </a:lnSpc>
                        <a:buFont typeface="Arial" panose="020B0604020202020204" pitchFamily="34" charset="0"/>
                        <a:buNone/>
                      </a:pPr>
                      <a:endParaRPr kumimoji="1" lang="en-US" altLang="ja-JP" sz="1000" kern="1200" dirty="0" smtClean="0">
                        <a:solidFill>
                          <a:schemeClr val="dk1"/>
                        </a:solidFill>
                        <a:latin typeface="Meiryo UI" panose="020B0604030504040204" pitchFamily="50" charset="-128"/>
                        <a:ea typeface="Meiryo UI" panose="020B0604030504040204" pitchFamily="50" charset="-128"/>
                        <a:cs typeface="+mn-cs"/>
                      </a:endParaRPr>
                    </a:p>
                    <a:p>
                      <a:pPr marL="180975" lvl="1" indent="-95250" algn="l" defTabSz="1280146" rtl="0" eaLnBrk="1" latinLnBrk="0" hangingPunct="1">
                        <a:lnSpc>
                          <a:spcPts val="1200"/>
                        </a:lnSpc>
                        <a:buFont typeface="Arial" panose="020B0604020202020204" pitchFamily="34" charset="0"/>
                        <a:buChar char="•"/>
                      </a:pPr>
                      <a:endParaRPr kumimoji="1" lang="en-US" altLang="ja-JP" sz="1000" kern="1200" dirty="0" smtClean="0">
                        <a:solidFill>
                          <a:schemeClr val="dk1"/>
                        </a:solidFill>
                        <a:latin typeface="Meiryo UI" panose="020B0604030504040204" pitchFamily="50" charset="-128"/>
                        <a:ea typeface="Meiryo UI" panose="020B0604030504040204" pitchFamily="50" charset="-128"/>
                        <a:cs typeface="+mn-cs"/>
                      </a:endParaRPr>
                    </a:p>
                    <a:p>
                      <a:pPr marL="180975" lvl="1" indent="-95250" algn="l" defTabSz="1280146" rtl="0" eaLnBrk="1" latinLnBrk="0" hangingPunct="1">
                        <a:lnSpc>
                          <a:spcPts val="1200"/>
                        </a:lnSpc>
                        <a:buFont typeface="Arial" panose="020B0604020202020204" pitchFamily="34" charset="0"/>
                        <a:buChar char="•"/>
                      </a:pPr>
                      <a:endParaRPr kumimoji="1" lang="en-US" altLang="ja-JP" sz="1000" kern="1200" dirty="0" smtClean="0">
                        <a:solidFill>
                          <a:schemeClr val="dk1"/>
                        </a:solidFill>
                        <a:latin typeface="Meiryo UI" panose="020B0604030504040204" pitchFamily="50" charset="-128"/>
                        <a:ea typeface="Meiryo UI" panose="020B0604030504040204" pitchFamily="50" charset="-128"/>
                        <a:cs typeface="+mn-cs"/>
                      </a:endParaRPr>
                    </a:p>
                    <a:p>
                      <a:pPr marL="180975" lvl="1" indent="-95250" algn="l" defTabSz="1280146" rtl="0" eaLnBrk="1" latinLnBrk="0" hangingPunct="1">
                        <a:lnSpc>
                          <a:spcPts val="1200"/>
                        </a:lnSpc>
                        <a:buFont typeface="Arial" panose="020B0604020202020204" pitchFamily="34" charset="0"/>
                        <a:buChar char="•"/>
                      </a:pPr>
                      <a:endParaRPr kumimoji="1" lang="en-US" altLang="ja-JP" sz="1000" kern="1200" dirty="0" smtClean="0">
                        <a:solidFill>
                          <a:schemeClr val="dk1"/>
                        </a:solidFill>
                        <a:latin typeface="Meiryo UI" panose="020B0604030504040204" pitchFamily="50" charset="-128"/>
                        <a:ea typeface="Meiryo UI" panose="020B0604030504040204" pitchFamily="50" charset="-128"/>
                        <a:cs typeface="+mn-cs"/>
                      </a:endParaRPr>
                    </a:p>
                    <a:p>
                      <a:pPr marL="180975" lvl="1" indent="-95250" algn="l" defTabSz="1280146" rtl="0" eaLnBrk="1" latinLnBrk="0" hangingPunct="1">
                        <a:lnSpc>
                          <a:spcPts val="1200"/>
                        </a:lnSpc>
                        <a:buFont typeface="Arial" panose="020B0604020202020204" pitchFamily="34" charset="0"/>
                        <a:buChar char="•"/>
                      </a:pPr>
                      <a:endParaRPr kumimoji="1" lang="en-US" altLang="ja-JP" sz="1000" kern="1200" dirty="0" smtClean="0">
                        <a:solidFill>
                          <a:schemeClr val="dk1"/>
                        </a:solidFill>
                        <a:latin typeface="Meiryo UI" panose="020B0604030504040204" pitchFamily="50" charset="-128"/>
                        <a:ea typeface="Meiryo UI" panose="020B0604030504040204" pitchFamily="50" charset="-128"/>
                        <a:cs typeface="+mn-cs"/>
                      </a:endParaRPr>
                    </a:p>
                    <a:p>
                      <a:pPr marL="180975" lvl="1" indent="-95250" algn="l" defTabSz="1280146" rtl="0" eaLnBrk="1" latinLnBrk="0" hangingPunct="1">
                        <a:lnSpc>
                          <a:spcPts val="1200"/>
                        </a:lnSpc>
                        <a:buFont typeface="Arial" panose="020B0604020202020204" pitchFamily="34" charset="0"/>
                        <a:buChar char="•"/>
                      </a:pPr>
                      <a:endParaRPr kumimoji="1" lang="en-US" altLang="ja-JP" sz="1000" kern="1200" dirty="0" smtClean="0">
                        <a:solidFill>
                          <a:schemeClr val="dk1"/>
                        </a:solidFill>
                        <a:latin typeface="Meiryo UI" panose="020B0604030504040204" pitchFamily="50" charset="-128"/>
                        <a:ea typeface="Meiryo UI" panose="020B0604030504040204" pitchFamily="50" charset="-128"/>
                        <a:cs typeface="+mn-cs"/>
                      </a:endParaRPr>
                    </a:p>
                  </a:txBody>
                  <a:tcPr marL="0" marR="0" marT="0" marB="0">
                    <a:lnL w="12700" cmpd="sng">
                      <a:noFill/>
                    </a:lnL>
                    <a:lnR w="28575" cap="flat" cmpd="sng" algn="ctr">
                      <a:solidFill>
                        <a:schemeClr val="bg1"/>
                      </a:solidFill>
                      <a:prstDash val="solid"/>
                      <a:round/>
                      <a:headEnd type="none" w="med" len="med"/>
                      <a:tailEnd type="none" w="med" len="med"/>
                    </a:lnR>
                    <a:lnB w="12700" cap="flat" cmpd="sng" algn="ctr">
                      <a:noFill/>
                      <a:prstDash val="solid"/>
                      <a:round/>
                      <a:headEnd type="none" w="med" len="med"/>
                      <a:tailEnd type="none" w="med" len="med"/>
                    </a:lnB>
                    <a:noFill/>
                  </a:tcPr>
                </a:tc>
                <a:extLst>
                  <a:ext uri="{0D108BD9-81ED-4DB2-BD59-A6C34878D82A}">
                    <a16:rowId xmlns:a16="http://schemas.microsoft.com/office/drawing/2014/main" val="2305717086"/>
                  </a:ext>
                </a:extLst>
              </a:tr>
              <a:tr h="0">
                <a:tc>
                  <a:txBody>
                    <a:bodyPr/>
                    <a:lstStyle/>
                    <a:p>
                      <a:endParaRPr kumimoji="1" lang="ja-JP" altLang="en-US" sz="100" dirty="0">
                        <a:latin typeface="Meiryo UI" panose="020B0604030504040204" pitchFamily="50" charset="-128"/>
                        <a:ea typeface="Meiryo UI" panose="020B0604030504040204" pitchFamily="50" charset="-128"/>
                      </a:endParaRPr>
                    </a:p>
                  </a:txBody>
                  <a:tcPr marL="0" marR="0" marT="0" marB="0">
                    <a:lnR w="12700" cap="flat" cmpd="sng" algn="ctr">
                      <a:noFill/>
                      <a:prstDash val="solid"/>
                      <a:round/>
                      <a:headEnd type="none" w="med" len="med"/>
                      <a:tailEnd type="none" w="med" len="med"/>
                    </a:lnR>
                    <a:lnT w="12700" cap="flat" cmpd="sng" algn="ctr">
                      <a:solidFill>
                        <a:srgbClr val="002060"/>
                      </a:solidFill>
                      <a:prstDash val="solid"/>
                      <a:round/>
                      <a:headEnd type="none" w="med" len="med"/>
                      <a:tailEnd type="none" w="med" len="med"/>
                    </a:lnT>
                    <a:lnB w="9525" cap="flat" cmpd="sng" algn="ctr">
                      <a:solidFill>
                        <a:srgbClr val="002060"/>
                      </a:solidFill>
                      <a:prstDash val="solid"/>
                      <a:round/>
                      <a:headEnd type="none" w="med" len="med"/>
                      <a:tailEnd type="none" w="med" len="med"/>
                    </a:lnB>
                    <a:solidFill>
                      <a:srgbClr val="002060"/>
                    </a:solidFill>
                  </a:tcPr>
                </a:tc>
                <a:tc>
                  <a:txBody>
                    <a:bodyPr/>
                    <a:lstStyle/>
                    <a:p>
                      <a:pPr marL="0" indent="0">
                        <a:buFont typeface="Wingdings" panose="05000000000000000000" pitchFamily="2" charset="2"/>
                        <a:buChar char="l"/>
                      </a:pPr>
                      <a:endParaRPr kumimoji="1" lang="en-US" altLang="ja-JP" sz="800" b="1" dirty="0" smtClean="0">
                        <a:solidFill>
                          <a:schemeClr val="bg1"/>
                        </a:solidFill>
                        <a:latin typeface="Meiryo UI" panose="020B0604030504040204" pitchFamily="50" charset="-128"/>
                        <a:ea typeface="Meiryo UI" panose="020B0604030504040204" pitchFamily="50" charset="-128"/>
                      </a:endParaRPr>
                    </a:p>
                    <a:p>
                      <a:pPr marL="0" indent="0">
                        <a:buFont typeface="Wingdings" panose="05000000000000000000" pitchFamily="2" charset="2"/>
                        <a:buChar char="l"/>
                      </a:pPr>
                      <a:endParaRPr kumimoji="1" lang="en-US" altLang="ja-JP" sz="800" b="1" dirty="0" smtClean="0">
                        <a:solidFill>
                          <a:schemeClr val="bg1"/>
                        </a:solidFill>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mpd="sng">
                      <a:noFill/>
                    </a:lnB>
                    <a:solidFill>
                      <a:schemeClr val="bg1"/>
                    </a:solidFill>
                  </a:tcPr>
                </a:tc>
                <a:extLst>
                  <a:ext uri="{0D108BD9-81ED-4DB2-BD59-A6C34878D82A}">
                    <a16:rowId xmlns:a16="http://schemas.microsoft.com/office/drawing/2014/main" val="98828972"/>
                  </a:ext>
                </a:extLst>
              </a:tr>
            </a:tbl>
          </a:graphicData>
        </a:graphic>
      </p:graphicFrame>
      <p:graphicFrame>
        <p:nvGraphicFramePr>
          <p:cNvPr id="172" name="表 171"/>
          <p:cNvGraphicFramePr>
            <a:graphicFrameLocks noGrp="1"/>
          </p:cNvGraphicFramePr>
          <p:nvPr>
            <p:extLst>
              <p:ext uri="{D42A27DB-BD31-4B8C-83A1-F6EECF244321}">
                <p14:modId xmlns:p14="http://schemas.microsoft.com/office/powerpoint/2010/main" val="2197360592"/>
              </p:ext>
            </p:extLst>
          </p:nvPr>
        </p:nvGraphicFramePr>
        <p:xfrm>
          <a:off x="6839092" y="3354362"/>
          <a:ext cx="5965092" cy="2467490"/>
        </p:xfrm>
        <a:graphic>
          <a:graphicData uri="http://schemas.openxmlformats.org/drawingml/2006/table">
            <a:tbl>
              <a:tblPr/>
              <a:tblGrid>
                <a:gridCol w="205092">
                  <a:extLst>
                    <a:ext uri="{9D8B030D-6E8A-4147-A177-3AD203B41FA5}">
                      <a16:colId xmlns:a16="http://schemas.microsoft.com/office/drawing/2014/main" val="4024171942"/>
                    </a:ext>
                  </a:extLst>
                </a:gridCol>
                <a:gridCol w="792000">
                  <a:extLst>
                    <a:ext uri="{9D8B030D-6E8A-4147-A177-3AD203B41FA5}">
                      <a16:colId xmlns:a16="http://schemas.microsoft.com/office/drawing/2014/main" val="1514483698"/>
                    </a:ext>
                  </a:extLst>
                </a:gridCol>
                <a:gridCol w="3060000">
                  <a:extLst>
                    <a:ext uri="{9D8B030D-6E8A-4147-A177-3AD203B41FA5}">
                      <a16:colId xmlns:a16="http://schemas.microsoft.com/office/drawing/2014/main" val="3533719708"/>
                    </a:ext>
                  </a:extLst>
                </a:gridCol>
                <a:gridCol w="972000">
                  <a:extLst>
                    <a:ext uri="{9D8B030D-6E8A-4147-A177-3AD203B41FA5}">
                      <a16:colId xmlns:a16="http://schemas.microsoft.com/office/drawing/2014/main" val="2867014325"/>
                    </a:ext>
                  </a:extLst>
                </a:gridCol>
                <a:gridCol w="936000">
                  <a:extLst>
                    <a:ext uri="{9D8B030D-6E8A-4147-A177-3AD203B41FA5}">
                      <a16:colId xmlns:a16="http://schemas.microsoft.com/office/drawing/2014/main" val="3069363958"/>
                    </a:ext>
                  </a:extLst>
                </a:gridCol>
              </a:tblGrid>
              <a:tr h="216000">
                <a:tc gridSpan="5">
                  <a:txBody>
                    <a:bodyPr/>
                    <a:lstStyle>
                      <a:lvl1pPr marL="0" algn="l" defTabSz="1280146" rtl="0" eaLnBrk="1" latinLnBrk="0" hangingPunct="1">
                        <a:defRPr kumimoji="1" sz="2500" kern="1200">
                          <a:solidFill>
                            <a:schemeClr val="dk1"/>
                          </a:solidFill>
                          <a:latin typeface="Calibri" panose="020F0502020204030204"/>
                        </a:defRPr>
                      </a:lvl1pPr>
                      <a:lvl2pPr marL="640073" algn="l" defTabSz="1280146" rtl="0" eaLnBrk="1" latinLnBrk="0" hangingPunct="1">
                        <a:defRPr kumimoji="1" sz="2500" kern="1200">
                          <a:solidFill>
                            <a:schemeClr val="dk1"/>
                          </a:solidFill>
                          <a:latin typeface="Calibri" panose="020F0502020204030204"/>
                        </a:defRPr>
                      </a:lvl2pPr>
                      <a:lvl3pPr marL="1280146" algn="l" defTabSz="1280146" rtl="0" eaLnBrk="1" latinLnBrk="0" hangingPunct="1">
                        <a:defRPr kumimoji="1" sz="2500" kern="1200">
                          <a:solidFill>
                            <a:schemeClr val="dk1"/>
                          </a:solidFill>
                          <a:latin typeface="Calibri" panose="020F0502020204030204"/>
                        </a:defRPr>
                      </a:lvl3pPr>
                      <a:lvl4pPr marL="1920218" algn="l" defTabSz="1280146" rtl="0" eaLnBrk="1" latinLnBrk="0" hangingPunct="1">
                        <a:defRPr kumimoji="1" sz="2500" kern="1200">
                          <a:solidFill>
                            <a:schemeClr val="dk1"/>
                          </a:solidFill>
                          <a:latin typeface="Calibri" panose="020F0502020204030204"/>
                        </a:defRPr>
                      </a:lvl4pPr>
                      <a:lvl5pPr marL="2560292" algn="l" defTabSz="1280146" rtl="0" eaLnBrk="1" latinLnBrk="0" hangingPunct="1">
                        <a:defRPr kumimoji="1" sz="2500" kern="1200">
                          <a:solidFill>
                            <a:schemeClr val="dk1"/>
                          </a:solidFill>
                          <a:latin typeface="Calibri" panose="020F0502020204030204"/>
                        </a:defRPr>
                      </a:lvl5pPr>
                      <a:lvl6pPr marL="3200364" algn="l" defTabSz="1280146" rtl="0" eaLnBrk="1" latinLnBrk="0" hangingPunct="1">
                        <a:defRPr kumimoji="1" sz="2500" kern="1200">
                          <a:solidFill>
                            <a:schemeClr val="dk1"/>
                          </a:solidFill>
                          <a:latin typeface="Calibri" panose="020F0502020204030204"/>
                        </a:defRPr>
                      </a:lvl6pPr>
                      <a:lvl7pPr marL="3840439" algn="l" defTabSz="1280146" rtl="0" eaLnBrk="1" latinLnBrk="0" hangingPunct="1">
                        <a:defRPr kumimoji="1" sz="2500" kern="1200">
                          <a:solidFill>
                            <a:schemeClr val="dk1"/>
                          </a:solidFill>
                          <a:latin typeface="Calibri" panose="020F0502020204030204"/>
                        </a:defRPr>
                      </a:lvl7pPr>
                      <a:lvl8pPr marL="4480512" algn="l" defTabSz="1280146" rtl="0" eaLnBrk="1" latinLnBrk="0" hangingPunct="1">
                        <a:defRPr kumimoji="1" sz="2500" kern="1200">
                          <a:solidFill>
                            <a:schemeClr val="dk1"/>
                          </a:solidFill>
                          <a:latin typeface="Calibri" panose="020F0502020204030204"/>
                        </a:defRPr>
                      </a:lvl8pPr>
                      <a:lvl9pPr marL="5120585" algn="l" defTabSz="1280146" rtl="0" eaLnBrk="1" latinLnBrk="0" hangingPunct="1">
                        <a:defRPr kumimoji="1" sz="2500" kern="1200">
                          <a:solidFill>
                            <a:schemeClr val="dk1"/>
                          </a:solidFill>
                          <a:latin typeface="Calibri" panose="020F0502020204030204"/>
                        </a:defRPr>
                      </a:lvl9pPr>
                    </a:lstStyle>
                    <a:p>
                      <a:r>
                        <a:rPr kumimoji="1" lang="ja-JP" altLang="en-US" sz="1000" b="1" dirty="0" smtClean="0">
                          <a:solidFill>
                            <a:schemeClr val="bg1"/>
                          </a:solidFill>
                          <a:latin typeface="メイリオ" panose="020B0604030504040204" pitchFamily="50" charset="-128"/>
                          <a:ea typeface="メイリオ" panose="020B0604030504040204" pitchFamily="50" charset="-128"/>
                        </a:rPr>
                        <a:t>＜推 計＞</a:t>
                      </a:r>
                      <a:endParaRPr kumimoji="1" lang="en-US" altLang="ja-JP" sz="1000" b="1" dirty="0" smtClean="0">
                        <a:solidFill>
                          <a:schemeClr val="bg1"/>
                        </a:solidFill>
                        <a:latin typeface="メイリオ" panose="020B0604030504040204" pitchFamily="50" charset="-128"/>
                        <a:ea typeface="メイリオ" panose="020B0604030504040204" pitchFamily="50" charset="-128"/>
                      </a:endParaRPr>
                    </a:p>
                  </a:txBody>
                  <a:tcPr marL="89732" marR="89732" marT="44866" marB="44866">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rgbClr val="558ED5"/>
                      </a:solidFill>
                      <a:prstDash val="solid"/>
                      <a:round/>
                      <a:headEnd type="none" w="med" len="med"/>
                      <a:tailEnd type="none" w="med" len="med"/>
                    </a:lnB>
                    <a:lnTlToBr w="12700" cmpd="sng">
                      <a:noFill/>
                      <a:prstDash val="solid"/>
                    </a:lnTlToBr>
                    <a:lnBlToTr w="12700" cmpd="sng">
                      <a:noFill/>
                      <a:prstDash val="solid"/>
                    </a:lnBlToTr>
                    <a:solidFill>
                      <a:srgbClr val="558ED5"/>
                    </a:solidFill>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extLst>
                  <a:ext uri="{0D108BD9-81ED-4DB2-BD59-A6C34878D82A}">
                    <a16:rowId xmlns:a16="http://schemas.microsoft.com/office/drawing/2014/main" val="3245630909"/>
                  </a:ext>
                </a:extLst>
              </a:tr>
              <a:tr h="252000">
                <a:tc>
                  <a:txBody>
                    <a:bodyPr/>
                    <a:lstStyle/>
                    <a:p>
                      <a:pPr algn="ctr"/>
                      <a:endParaRPr kumimoji="1" lang="ja-JP" altLang="en-US" sz="800" b="1" dirty="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endParaRPr>
                    </a:p>
                  </a:txBody>
                  <a:tcPr marL="89732" marR="89732" marT="44866" marB="44866"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ap="flat" cmpd="sng" algn="ctr">
                      <a:solidFill>
                        <a:srgbClr val="558ED5"/>
                      </a:solidFill>
                      <a:prstDash val="solid"/>
                      <a:round/>
                      <a:headEnd type="none" w="med" len="med"/>
                      <a:tailEnd type="none" w="med" len="med"/>
                    </a:lnT>
                    <a:lnB w="12700" cap="flat" cmpd="sng" algn="ctr">
                      <a:solidFill>
                        <a:srgbClr val="558ED5"/>
                      </a:solidFill>
                      <a:prstDash val="solid"/>
                      <a:round/>
                      <a:headEnd type="none" w="med" len="med"/>
                      <a:tailEnd type="none" w="med" len="med"/>
                    </a:lnB>
                    <a:lnTlToBr w="12700" cmpd="sng">
                      <a:noFill/>
                      <a:prstDash val="solid"/>
                    </a:lnTlToBr>
                    <a:lnBlToTr w="12700" cmpd="sng">
                      <a:noFill/>
                      <a:prstDash val="solid"/>
                    </a:lnBlToTr>
                    <a:solidFill>
                      <a:srgbClr val="558ED5"/>
                    </a:solidFill>
                  </a:tcPr>
                </a:tc>
                <a:tc>
                  <a:txBody>
                    <a:bodyPr/>
                    <a:lstStyle/>
                    <a:p>
                      <a:pPr marL="0" algn="ctr" defTabSz="914400" rtl="0" eaLnBrk="1" latinLnBrk="0" hangingPunct="1"/>
                      <a:r>
                        <a:rPr kumimoji="1" lang="en-US" altLang="ja-JP" sz="1000" b="1" kern="1200" baseline="0" dirty="0" smtClean="0">
                          <a:solidFill>
                            <a:schemeClr val="bg1"/>
                          </a:solidFill>
                          <a:effectLst/>
                          <a:latin typeface="メイリオ" panose="020B0604030504040204" pitchFamily="50" charset="-128"/>
                          <a:ea typeface="メイリオ" panose="020B0604030504040204" pitchFamily="50" charset="-128"/>
                          <a:cs typeface="+mn-cs"/>
                        </a:rPr>
                        <a:t>SOGS</a:t>
                      </a:r>
                      <a:endParaRPr kumimoji="1" lang="ja-JP" altLang="en-US" sz="1000" b="1" kern="1200" baseline="0" dirty="0" smtClean="0">
                        <a:solidFill>
                          <a:schemeClr val="bg1"/>
                        </a:solidFill>
                        <a:effectLst/>
                        <a:latin typeface="メイリオ" panose="020B0604030504040204" pitchFamily="50" charset="-128"/>
                        <a:ea typeface="メイリオ" panose="020B0604030504040204" pitchFamily="50" charset="-128"/>
                        <a:cs typeface="+mn-cs"/>
                      </a:endParaRPr>
                    </a:p>
                  </a:txBody>
                  <a:tcPr marL="45720" marR="4572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2F5597"/>
                    </a:solidFill>
                  </a:tcPr>
                </a:tc>
                <a:tc gridSpan="2">
                  <a:txBody>
                    <a:bodyPr/>
                    <a:lstStyle/>
                    <a:p>
                      <a:pPr algn="ctr"/>
                      <a:r>
                        <a:rPr kumimoji="1" lang="ja-JP" altLang="en-US" sz="1000" b="1" u="none" dirty="0" smtClean="0">
                          <a:solidFill>
                            <a:schemeClr val="bg1"/>
                          </a:solidFill>
                          <a:effectLst/>
                          <a:latin typeface="メイリオ" panose="020B0604030504040204" pitchFamily="50" charset="-128"/>
                          <a:ea typeface="メイリオ" panose="020B0604030504040204" pitchFamily="50" charset="-128"/>
                        </a:rPr>
                        <a:t>割　合</a:t>
                      </a:r>
                      <a:endParaRPr kumimoji="1" lang="zh-TW" altLang="en-US" sz="1000" b="1" u="none" dirty="0" smtClean="0">
                        <a:solidFill>
                          <a:schemeClr val="bg1"/>
                        </a:solidFill>
                        <a:effectLst/>
                        <a:latin typeface="メイリオ" panose="020B0604030504040204" pitchFamily="50" charset="-128"/>
                        <a:ea typeface="メイリオ" panose="020B0604030504040204" pitchFamily="50" charset="-128"/>
                      </a:endParaRPr>
                    </a:p>
                  </a:txBody>
                  <a:tcPr marL="45720" marR="4572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2F5597"/>
                    </a:solidFill>
                  </a:tcPr>
                </a:tc>
                <a:tc hMerge="1">
                  <a:txBody>
                    <a:bodyPr/>
                    <a:lstStyle/>
                    <a:p>
                      <a:pPr algn="ctr"/>
                      <a:endParaRPr kumimoji="1" lang="ja-JP" altLang="en-US" sz="800" b="1" dirty="0">
                        <a:solidFill>
                          <a:schemeClr val="bg1"/>
                        </a:solidFill>
                        <a:latin typeface="メイリオ" panose="020B0604030504040204" pitchFamily="50" charset="-128"/>
                        <a:ea typeface="メイリオ" panose="020B0604030504040204" pitchFamily="50" charset="-128"/>
                      </a:endParaRPr>
                    </a:p>
                  </a:txBody>
                  <a:tcPr marL="89732" marR="89732" marT="44866" marB="44866">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1" dirty="0" smtClean="0">
                          <a:solidFill>
                            <a:schemeClr val="bg1"/>
                          </a:solidFill>
                          <a:effectLst/>
                          <a:latin typeface="メイリオ" panose="020B0604030504040204" pitchFamily="50" charset="-128"/>
                          <a:ea typeface="メイリオ" panose="020B0604030504040204" pitchFamily="50" charset="-128"/>
                        </a:rPr>
                        <a:t>参考推計値</a:t>
                      </a:r>
                      <a:endParaRPr kumimoji="1" lang="zh-TW" altLang="en-US" sz="1000" b="1" dirty="0" smtClean="0">
                        <a:solidFill>
                          <a:schemeClr val="bg1"/>
                        </a:solidFill>
                        <a:effectLst/>
                        <a:latin typeface="メイリオ" panose="020B0604030504040204" pitchFamily="50" charset="-128"/>
                        <a:ea typeface="メイリオ" panose="020B0604030504040204" pitchFamily="50" charset="-128"/>
                      </a:endParaRPr>
                    </a:p>
                  </a:txBody>
                  <a:tcPr marL="45720" marR="4572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2F5597"/>
                    </a:solidFill>
                  </a:tcPr>
                </a:tc>
                <a:extLst>
                  <a:ext uri="{0D108BD9-81ED-4DB2-BD59-A6C34878D82A}">
                    <a16:rowId xmlns:a16="http://schemas.microsoft.com/office/drawing/2014/main" val="3629568587"/>
                  </a:ext>
                </a:extLst>
              </a:tr>
              <a:tr h="370313">
                <a:tc>
                  <a:txBody>
                    <a:bodyPr/>
                    <a:lstStyle/>
                    <a:p>
                      <a:pPr algn="ctr"/>
                      <a:endParaRPr kumimoji="1" lang="ja-JP" altLang="en-US" sz="800" b="1" dirty="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endParaRPr>
                    </a:p>
                  </a:txBody>
                  <a:tcPr marL="89732" marR="89732" marT="44866" marB="44866"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ap="flat" cmpd="sng" algn="ctr">
                      <a:solidFill>
                        <a:srgbClr val="558ED5"/>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58ED5"/>
                    </a:solidFill>
                  </a:tcPr>
                </a:tc>
                <a:tc>
                  <a:txBody>
                    <a:bodyPr/>
                    <a:lstStyle/>
                    <a:p>
                      <a:pPr marL="0" algn="ctr" defTabSz="914400" rtl="0" eaLnBrk="1" latinLnBrk="0" hangingPunct="1"/>
                      <a:r>
                        <a:rPr kumimoji="1" lang="ja-JP" altLang="en-US" sz="1000" b="0" kern="1200" baseline="0" dirty="0" smtClean="0">
                          <a:solidFill>
                            <a:schemeClr val="tx1"/>
                          </a:solidFill>
                          <a:effectLst/>
                          <a:latin typeface="メイリオ" panose="020B0604030504040204" pitchFamily="50" charset="-128"/>
                          <a:ea typeface="メイリオ" panose="020B0604030504040204" pitchFamily="50" charset="-128"/>
                          <a:cs typeface="+mn-cs"/>
                        </a:rPr>
                        <a:t>５点以上</a:t>
                      </a:r>
                    </a:p>
                  </a:txBody>
                  <a:tcPr marL="45720" marR="4572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a:txBody>
                    <a:bodyPr/>
                    <a:lstStyle/>
                    <a:p>
                      <a:pPr algn="ctr"/>
                      <a:r>
                        <a:rPr kumimoji="1" lang="ja-JP" altLang="en-US" sz="1000" b="0" u="none" dirty="0" smtClean="0">
                          <a:solidFill>
                            <a:schemeClr val="tx1"/>
                          </a:solidFill>
                          <a:effectLst/>
                          <a:latin typeface="メイリオ" panose="020B0604030504040204" pitchFamily="50" charset="-128"/>
                          <a:ea typeface="メイリオ" panose="020B0604030504040204" pitchFamily="50" charset="-128"/>
                        </a:rPr>
                        <a:t>ギャンブル等依存が疑われる人 ⇒ 成人の</a:t>
                      </a:r>
                      <a:r>
                        <a:rPr kumimoji="1" lang="en-US" altLang="ja-JP" sz="1000" b="1" u="sng" dirty="0" smtClean="0">
                          <a:solidFill>
                            <a:schemeClr val="tx1"/>
                          </a:solidFill>
                          <a:effectLst/>
                          <a:latin typeface="メイリオ" panose="020B0604030504040204" pitchFamily="50" charset="-128"/>
                          <a:ea typeface="メイリオ" panose="020B0604030504040204" pitchFamily="50" charset="-128"/>
                        </a:rPr>
                        <a:t>1.9</a:t>
                      </a:r>
                      <a:r>
                        <a:rPr kumimoji="1" lang="ja-JP" altLang="en-US" sz="1000" b="1" u="sng" dirty="0" smtClean="0">
                          <a:solidFill>
                            <a:schemeClr val="tx1"/>
                          </a:solidFill>
                          <a:effectLst/>
                          <a:latin typeface="メイリオ" panose="020B0604030504040204" pitchFamily="50" charset="-128"/>
                          <a:ea typeface="メイリオ" panose="020B0604030504040204" pitchFamily="50" charset="-128"/>
                        </a:rPr>
                        <a:t>％</a:t>
                      </a:r>
                      <a:endParaRPr kumimoji="1" lang="zh-TW" altLang="en-US" sz="1000" b="0" u="sng" dirty="0" smtClean="0">
                        <a:solidFill>
                          <a:schemeClr val="tx1"/>
                        </a:solidFill>
                        <a:effectLst/>
                        <a:latin typeface="メイリオ" panose="020B0604030504040204" pitchFamily="50" charset="-128"/>
                        <a:ea typeface="メイリオ" panose="020B0604030504040204" pitchFamily="50" charset="-128"/>
                      </a:endParaRPr>
                    </a:p>
                  </a:txBody>
                  <a:tcPr marL="45720" marR="45720" anchor="ctr">
                    <a:lnL w="12700" cap="flat" cmpd="sng" algn="ctr">
                      <a:solidFill>
                        <a:sysClr val="window" lastClr="FFFFFF"/>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rowSpan="2">
                  <a:txBody>
                    <a:bodyPr/>
                    <a:lstStyle/>
                    <a:p>
                      <a:pPr algn="ctr"/>
                      <a:r>
                        <a:rPr kumimoji="1" lang="ja-JP" altLang="en-US" sz="1000" b="0" dirty="0" smtClean="0">
                          <a:solidFill>
                            <a:schemeClr val="tx1"/>
                          </a:solidFill>
                          <a:latin typeface="メイリオ" panose="020B0604030504040204" pitchFamily="50" charset="-128"/>
                          <a:ea typeface="メイリオ" panose="020B0604030504040204" pitchFamily="50" charset="-128"/>
                        </a:rPr>
                        <a:t>成人の</a:t>
                      </a:r>
                      <a:endParaRPr kumimoji="1" lang="en-US" altLang="ja-JP" sz="1000" b="0" dirty="0" smtClean="0">
                        <a:solidFill>
                          <a:schemeClr val="tx1"/>
                        </a:solidFill>
                        <a:latin typeface="メイリオ" panose="020B0604030504040204" pitchFamily="50" charset="-128"/>
                        <a:ea typeface="メイリオ" panose="020B0604030504040204" pitchFamily="50" charset="-128"/>
                      </a:endParaRPr>
                    </a:p>
                    <a:p>
                      <a:pPr algn="ctr"/>
                      <a:r>
                        <a:rPr kumimoji="1" lang="en-US" altLang="ja-JP" sz="1100" b="1" u="sng" dirty="0" smtClean="0">
                          <a:solidFill>
                            <a:schemeClr val="tx1"/>
                          </a:solidFill>
                          <a:latin typeface="メイリオ" panose="020B0604030504040204" pitchFamily="50" charset="-128"/>
                          <a:ea typeface="メイリオ" panose="020B0604030504040204" pitchFamily="50" charset="-128"/>
                        </a:rPr>
                        <a:t>3.4%</a:t>
                      </a:r>
                      <a:endParaRPr kumimoji="1" lang="ja-JP" altLang="en-US" sz="1100" b="1" u="sng" dirty="0">
                        <a:solidFill>
                          <a:schemeClr val="tx1"/>
                        </a:solidFill>
                        <a:latin typeface="メイリオ" panose="020B0604030504040204" pitchFamily="50" charset="-128"/>
                        <a:ea typeface="メイリオ" panose="020B0604030504040204" pitchFamily="50" charset="-128"/>
                      </a:endParaRPr>
                    </a:p>
                  </a:txBody>
                  <a:tcPr marL="89732" marR="89732" marT="44866" marB="44866"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7DEE8"/>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dirty="0" smtClean="0">
                          <a:solidFill>
                            <a:schemeClr val="tx1"/>
                          </a:solidFill>
                          <a:effectLst/>
                          <a:latin typeface="メイリオ" panose="020B0604030504040204" pitchFamily="50" charset="-128"/>
                          <a:ea typeface="メイリオ" panose="020B0604030504040204" pitchFamily="50" charset="-128"/>
                        </a:rPr>
                        <a:t>約</a:t>
                      </a:r>
                      <a:r>
                        <a:rPr kumimoji="1" lang="en-US" altLang="ja-JP" sz="1000" b="0" dirty="0" smtClean="0">
                          <a:solidFill>
                            <a:schemeClr val="tx1"/>
                          </a:solidFill>
                          <a:effectLst/>
                          <a:latin typeface="メイリオ" panose="020B0604030504040204" pitchFamily="50" charset="-128"/>
                          <a:ea typeface="メイリオ" panose="020B0604030504040204" pitchFamily="50" charset="-128"/>
                        </a:rPr>
                        <a:t>14.3</a:t>
                      </a:r>
                      <a:r>
                        <a:rPr kumimoji="1" lang="ja-JP" altLang="en-US" sz="1000" b="0" dirty="0" smtClean="0">
                          <a:solidFill>
                            <a:schemeClr val="tx1"/>
                          </a:solidFill>
                          <a:effectLst/>
                          <a:latin typeface="メイリオ" panose="020B0604030504040204" pitchFamily="50" charset="-128"/>
                          <a:ea typeface="メイリオ" panose="020B0604030504040204" pitchFamily="50" charset="-128"/>
                        </a:rPr>
                        <a:t>万人</a:t>
                      </a:r>
                      <a:endParaRPr kumimoji="1" lang="zh-TW" altLang="en-US" sz="1000" b="0" dirty="0" smtClean="0">
                        <a:solidFill>
                          <a:schemeClr val="tx1"/>
                        </a:solidFill>
                        <a:effectLst/>
                        <a:latin typeface="メイリオ" panose="020B0604030504040204" pitchFamily="50" charset="-128"/>
                        <a:ea typeface="メイリオ" panose="020B0604030504040204" pitchFamily="50" charset="-128"/>
                      </a:endParaRPr>
                    </a:p>
                  </a:txBody>
                  <a:tcPr marL="45720" marR="45720" anchor="ctr">
                    <a:lnL w="28575" cap="flat" cmpd="sng" algn="ctr">
                      <a:solidFill>
                        <a:schemeClr val="bg1"/>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extLst>
                  <a:ext uri="{0D108BD9-81ED-4DB2-BD59-A6C34878D82A}">
                    <a16:rowId xmlns:a16="http://schemas.microsoft.com/office/drawing/2014/main" val="3301562727"/>
                  </a:ext>
                </a:extLst>
              </a:tr>
              <a:tr h="370313">
                <a:tc>
                  <a:txBody>
                    <a:bodyPr/>
                    <a:lstStyle/>
                    <a:p>
                      <a:pPr algn="ctr"/>
                      <a:endParaRPr kumimoji="1" lang="ja-JP" altLang="en-US" sz="800" b="1" dirty="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endParaRPr>
                    </a:p>
                  </a:txBody>
                  <a:tcPr marL="89732" marR="89732" marT="44866" marB="44866"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58ED5"/>
                    </a:solidFill>
                  </a:tcPr>
                </a:tc>
                <a:tc>
                  <a:txBody>
                    <a:bodyPr/>
                    <a:lstStyle/>
                    <a:p>
                      <a:pPr marL="0" algn="ctr" defTabSz="914400" rtl="0" eaLnBrk="1" latinLnBrk="0" hangingPunct="1"/>
                      <a:r>
                        <a:rPr kumimoji="1" lang="ja-JP" altLang="en-US" sz="1000" b="0" kern="1200" baseline="0" dirty="0" smtClean="0">
                          <a:solidFill>
                            <a:schemeClr val="tx1"/>
                          </a:solidFill>
                          <a:effectLst/>
                          <a:latin typeface="メイリオ" panose="020B0604030504040204" pitchFamily="50" charset="-128"/>
                          <a:ea typeface="メイリオ" panose="020B0604030504040204" pitchFamily="50" charset="-128"/>
                          <a:cs typeface="+mn-cs"/>
                        </a:rPr>
                        <a:t>３</a:t>
                      </a:r>
                      <a:r>
                        <a:rPr kumimoji="1" lang="en-US" altLang="ja-JP" sz="1000" b="0" kern="1200" baseline="0" dirty="0" smtClean="0">
                          <a:solidFill>
                            <a:schemeClr val="tx1"/>
                          </a:solidFill>
                          <a:effectLst/>
                          <a:latin typeface="メイリオ" panose="020B0604030504040204" pitchFamily="50" charset="-128"/>
                          <a:ea typeface="メイリオ" panose="020B0604030504040204" pitchFamily="50" charset="-128"/>
                          <a:cs typeface="+mn-cs"/>
                        </a:rPr>
                        <a:t>~</a:t>
                      </a:r>
                      <a:r>
                        <a:rPr kumimoji="1" lang="ja-JP" altLang="en-US" sz="1000" b="0" kern="1200" baseline="0" dirty="0" smtClean="0">
                          <a:solidFill>
                            <a:schemeClr val="tx1"/>
                          </a:solidFill>
                          <a:effectLst/>
                          <a:latin typeface="メイリオ" panose="020B0604030504040204" pitchFamily="50" charset="-128"/>
                          <a:ea typeface="メイリオ" panose="020B0604030504040204" pitchFamily="50" charset="-128"/>
                          <a:cs typeface="+mn-cs"/>
                        </a:rPr>
                        <a:t>４点</a:t>
                      </a:r>
                    </a:p>
                  </a:txBody>
                  <a:tcPr marL="45720" marR="4572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a:txBody>
                    <a:bodyPr/>
                    <a:lstStyle/>
                    <a:p>
                      <a:pPr algn="ctr"/>
                      <a:r>
                        <a:rPr kumimoji="1" lang="ja-JP" altLang="en-US" sz="1000" b="0" u="none" spc="-60" baseline="0" dirty="0" smtClean="0">
                          <a:solidFill>
                            <a:schemeClr val="tx1"/>
                          </a:solidFill>
                          <a:effectLst/>
                          <a:latin typeface="メイリオ" panose="020B0604030504040204" pitchFamily="50" charset="-128"/>
                          <a:ea typeface="メイリオ" panose="020B0604030504040204" pitchFamily="50" charset="-128"/>
                        </a:rPr>
                        <a:t>ギャンブル等依存のリスクが</a:t>
                      </a:r>
                      <a:r>
                        <a:rPr kumimoji="1" lang="ja-JP" altLang="en-US" sz="1000" b="0" u="none" spc="-60" baseline="0" smtClean="0">
                          <a:solidFill>
                            <a:schemeClr val="tx1"/>
                          </a:solidFill>
                          <a:effectLst/>
                          <a:latin typeface="メイリオ" panose="020B0604030504040204" pitchFamily="50" charset="-128"/>
                          <a:ea typeface="メイリオ" panose="020B0604030504040204" pitchFamily="50" charset="-128"/>
                        </a:rPr>
                        <a:t>ある人 ⇒ </a:t>
                      </a:r>
                      <a:r>
                        <a:rPr kumimoji="1" lang="ja-JP" altLang="en-US" sz="1000" b="0" u="none" smtClean="0">
                          <a:solidFill>
                            <a:schemeClr val="tx1"/>
                          </a:solidFill>
                          <a:effectLst/>
                          <a:latin typeface="メイリオ" panose="020B0604030504040204" pitchFamily="50" charset="-128"/>
                          <a:ea typeface="メイリオ" panose="020B0604030504040204" pitchFamily="50" charset="-128"/>
                        </a:rPr>
                        <a:t>成人</a:t>
                      </a:r>
                      <a:r>
                        <a:rPr kumimoji="1" lang="ja-JP" altLang="en-US" sz="1000" b="0" u="none" dirty="0" smtClean="0">
                          <a:solidFill>
                            <a:schemeClr val="tx1"/>
                          </a:solidFill>
                          <a:effectLst/>
                          <a:latin typeface="メイリオ" panose="020B0604030504040204" pitchFamily="50" charset="-128"/>
                          <a:ea typeface="メイリオ" panose="020B0604030504040204" pitchFamily="50" charset="-128"/>
                        </a:rPr>
                        <a:t>の</a:t>
                      </a:r>
                      <a:r>
                        <a:rPr kumimoji="1" lang="en-US" altLang="ja-JP" sz="1000" b="1" u="sng" dirty="0" smtClean="0">
                          <a:solidFill>
                            <a:schemeClr val="tx1"/>
                          </a:solidFill>
                          <a:effectLst/>
                          <a:latin typeface="メイリオ" panose="020B0604030504040204" pitchFamily="50" charset="-128"/>
                          <a:ea typeface="メイリオ" panose="020B0604030504040204" pitchFamily="50" charset="-128"/>
                        </a:rPr>
                        <a:t>1.5</a:t>
                      </a:r>
                      <a:r>
                        <a:rPr kumimoji="1" lang="ja-JP" altLang="en-US" sz="1000" b="1" u="sng" dirty="0" smtClean="0">
                          <a:solidFill>
                            <a:schemeClr val="tx1"/>
                          </a:solidFill>
                          <a:effectLst/>
                          <a:latin typeface="メイリオ" panose="020B0604030504040204" pitchFamily="50" charset="-128"/>
                          <a:ea typeface="メイリオ" panose="020B0604030504040204" pitchFamily="50" charset="-128"/>
                        </a:rPr>
                        <a:t>％</a:t>
                      </a:r>
                    </a:p>
                  </a:txBody>
                  <a:tcPr marL="45720" marR="45720" anchor="ctr">
                    <a:lnL w="12700" cap="flat" cmpd="sng" algn="ctr">
                      <a:solidFill>
                        <a:sysClr val="window" lastClr="FFFFFF"/>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vMerge="1">
                  <a:txBody>
                    <a:bodyPr/>
                    <a:lstStyle/>
                    <a:p>
                      <a:pPr algn="ctr"/>
                      <a:endParaRPr kumimoji="1" lang="ja-JP" altLang="en-US" sz="800" b="0" dirty="0">
                        <a:solidFill>
                          <a:schemeClr val="tx1"/>
                        </a:solidFill>
                        <a:latin typeface="メイリオ" panose="020B0604030504040204" pitchFamily="50" charset="-128"/>
                        <a:ea typeface="メイリオ" panose="020B0604030504040204" pitchFamily="50" charset="-128"/>
                      </a:endParaRPr>
                    </a:p>
                  </a:txBody>
                  <a:tcPr marL="89732" marR="89732" marT="44866" marB="44866">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dirty="0" smtClean="0">
                          <a:solidFill>
                            <a:schemeClr val="tx1"/>
                          </a:solidFill>
                          <a:effectLst/>
                          <a:latin typeface="メイリオ" panose="020B0604030504040204" pitchFamily="50" charset="-128"/>
                          <a:ea typeface="メイリオ" panose="020B0604030504040204" pitchFamily="50" charset="-128"/>
                        </a:rPr>
                        <a:t>約</a:t>
                      </a:r>
                      <a:r>
                        <a:rPr kumimoji="1" lang="en-US" altLang="ja-JP" sz="1000" b="0" dirty="0" smtClean="0">
                          <a:solidFill>
                            <a:schemeClr val="tx1"/>
                          </a:solidFill>
                          <a:effectLst/>
                          <a:latin typeface="メイリオ" panose="020B0604030504040204" pitchFamily="50" charset="-128"/>
                          <a:ea typeface="メイリオ" panose="020B0604030504040204" pitchFamily="50" charset="-128"/>
                        </a:rPr>
                        <a:t>11.3</a:t>
                      </a:r>
                      <a:r>
                        <a:rPr kumimoji="1" lang="ja-JP" altLang="en-US" sz="1000" b="0" dirty="0" smtClean="0">
                          <a:solidFill>
                            <a:schemeClr val="tx1"/>
                          </a:solidFill>
                          <a:effectLst/>
                          <a:latin typeface="メイリオ" panose="020B0604030504040204" pitchFamily="50" charset="-128"/>
                          <a:ea typeface="メイリオ" panose="020B0604030504040204" pitchFamily="50" charset="-128"/>
                        </a:rPr>
                        <a:t>万人</a:t>
                      </a:r>
                      <a:endParaRPr kumimoji="1" lang="zh-TW" altLang="en-US" sz="1000" b="0" dirty="0" smtClean="0">
                        <a:solidFill>
                          <a:schemeClr val="tx1"/>
                        </a:solidFill>
                        <a:effectLst/>
                        <a:latin typeface="メイリオ" panose="020B0604030504040204" pitchFamily="50" charset="-128"/>
                        <a:ea typeface="メイリオ" panose="020B0604030504040204" pitchFamily="50" charset="-128"/>
                      </a:endParaRPr>
                    </a:p>
                  </a:txBody>
                  <a:tcPr marL="45720" marR="45720" anchor="ctr">
                    <a:lnL w="28575" cap="flat" cmpd="sng" algn="ctr">
                      <a:solidFill>
                        <a:schemeClr val="bg1"/>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extLst>
                  <a:ext uri="{0D108BD9-81ED-4DB2-BD59-A6C34878D82A}">
                    <a16:rowId xmlns:a16="http://schemas.microsoft.com/office/drawing/2014/main" val="100816059"/>
                  </a:ext>
                </a:extLst>
              </a:tr>
              <a:tr h="1159193">
                <a:tc gridSpan="5">
                  <a:txBody>
                    <a:bodyPr/>
                    <a:lstStyle>
                      <a:lvl1pPr marL="0" algn="l" defTabSz="1280146" rtl="0" eaLnBrk="1" latinLnBrk="0" hangingPunct="1">
                        <a:defRPr kumimoji="1" sz="2500" kern="1200">
                          <a:solidFill>
                            <a:schemeClr val="dk1"/>
                          </a:solidFill>
                          <a:latin typeface="Calibri" panose="020F0502020204030204"/>
                        </a:defRPr>
                      </a:lvl1pPr>
                      <a:lvl2pPr marL="640073" algn="l" defTabSz="1280146" rtl="0" eaLnBrk="1" latinLnBrk="0" hangingPunct="1">
                        <a:defRPr kumimoji="1" sz="2500" kern="1200">
                          <a:solidFill>
                            <a:schemeClr val="dk1"/>
                          </a:solidFill>
                          <a:latin typeface="Calibri" panose="020F0502020204030204"/>
                        </a:defRPr>
                      </a:lvl2pPr>
                      <a:lvl3pPr marL="1280146" algn="l" defTabSz="1280146" rtl="0" eaLnBrk="1" latinLnBrk="0" hangingPunct="1">
                        <a:defRPr kumimoji="1" sz="2500" kern="1200">
                          <a:solidFill>
                            <a:schemeClr val="dk1"/>
                          </a:solidFill>
                          <a:latin typeface="Calibri" panose="020F0502020204030204"/>
                        </a:defRPr>
                      </a:lvl3pPr>
                      <a:lvl4pPr marL="1920218" algn="l" defTabSz="1280146" rtl="0" eaLnBrk="1" latinLnBrk="0" hangingPunct="1">
                        <a:defRPr kumimoji="1" sz="2500" kern="1200">
                          <a:solidFill>
                            <a:schemeClr val="dk1"/>
                          </a:solidFill>
                          <a:latin typeface="Calibri" panose="020F0502020204030204"/>
                        </a:defRPr>
                      </a:lvl4pPr>
                      <a:lvl5pPr marL="2560292" algn="l" defTabSz="1280146" rtl="0" eaLnBrk="1" latinLnBrk="0" hangingPunct="1">
                        <a:defRPr kumimoji="1" sz="2500" kern="1200">
                          <a:solidFill>
                            <a:schemeClr val="dk1"/>
                          </a:solidFill>
                          <a:latin typeface="Calibri" panose="020F0502020204030204"/>
                        </a:defRPr>
                      </a:lvl5pPr>
                      <a:lvl6pPr marL="3200364" algn="l" defTabSz="1280146" rtl="0" eaLnBrk="1" latinLnBrk="0" hangingPunct="1">
                        <a:defRPr kumimoji="1" sz="2500" kern="1200">
                          <a:solidFill>
                            <a:schemeClr val="dk1"/>
                          </a:solidFill>
                          <a:latin typeface="Calibri" panose="020F0502020204030204"/>
                        </a:defRPr>
                      </a:lvl6pPr>
                      <a:lvl7pPr marL="3840439" algn="l" defTabSz="1280146" rtl="0" eaLnBrk="1" latinLnBrk="0" hangingPunct="1">
                        <a:defRPr kumimoji="1" sz="2500" kern="1200">
                          <a:solidFill>
                            <a:schemeClr val="dk1"/>
                          </a:solidFill>
                          <a:latin typeface="Calibri" panose="020F0502020204030204"/>
                        </a:defRPr>
                      </a:lvl7pPr>
                      <a:lvl8pPr marL="4480512" algn="l" defTabSz="1280146" rtl="0" eaLnBrk="1" latinLnBrk="0" hangingPunct="1">
                        <a:defRPr kumimoji="1" sz="2500" kern="1200">
                          <a:solidFill>
                            <a:schemeClr val="dk1"/>
                          </a:solidFill>
                          <a:latin typeface="Calibri" panose="020F0502020204030204"/>
                        </a:defRPr>
                      </a:lvl8pPr>
                      <a:lvl9pPr marL="5120585" algn="l" defTabSz="1280146" rtl="0" eaLnBrk="1" latinLnBrk="0" hangingPunct="1">
                        <a:defRPr kumimoji="1" sz="2500" kern="1200">
                          <a:solidFill>
                            <a:schemeClr val="dk1"/>
                          </a:solidFill>
                          <a:latin typeface="Calibri" panose="020F0502020204030204"/>
                        </a:defRPr>
                      </a:lvl9pPr>
                    </a:lstStyle>
                    <a:p>
                      <a:pPr marL="171450" indent="-79375">
                        <a:lnSpc>
                          <a:spcPts val="1000"/>
                        </a:lnSpc>
                        <a:spcBef>
                          <a:spcPts val="0"/>
                        </a:spcBef>
                        <a:buClr>
                          <a:schemeClr val="accent1"/>
                        </a:buClr>
                        <a:buFont typeface="Arial" panose="020B0604020202020204" pitchFamily="34" charset="0"/>
                        <a:buChar char="♦"/>
                      </a:pPr>
                      <a:endParaRPr kumimoji="1" lang="en-US" altLang="ja-JP" sz="700" b="1" dirty="0" smtClean="0">
                        <a:solidFill>
                          <a:schemeClr val="tx1"/>
                        </a:solidFill>
                        <a:latin typeface="メイリオ" panose="020B0604030504040204" pitchFamily="50" charset="-128"/>
                        <a:ea typeface="メイリオ" panose="020B0604030504040204" pitchFamily="50" charset="-128"/>
                      </a:endParaRPr>
                    </a:p>
                    <a:p>
                      <a:pPr marL="171450" indent="-79375">
                        <a:lnSpc>
                          <a:spcPts val="1000"/>
                        </a:lnSpc>
                        <a:spcBef>
                          <a:spcPts val="0"/>
                        </a:spcBef>
                        <a:buClr>
                          <a:schemeClr val="accent1"/>
                        </a:buClr>
                        <a:buFont typeface="Arial" panose="020B0604020202020204" pitchFamily="34" charset="0"/>
                        <a:buChar char="♦"/>
                      </a:pPr>
                      <a:r>
                        <a:rPr kumimoji="1" lang="ja-JP" altLang="en-US" sz="750" b="1" dirty="0" smtClean="0">
                          <a:solidFill>
                            <a:schemeClr val="tx1"/>
                          </a:solidFill>
                          <a:latin typeface="メイリオ" panose="020B0604030504040204" pitchFamily="50" charset="-128"/>
                          <a:ea typeface="メイリオ" panose="020B0604030504040204" pitchFamily="50" charset="-128"/>
                        </a:rPr>
                        <a:t>府実態調査は、大阪府内の住民基本台帳から無作為に抽出した</a:t>
                      </a:r>
                      <a:r>
                        <a:rPr kumimoji="1" lang="en-US" altLang="ja-JP" sz="750" b="1" dirty="0" smtClean="0">
                          <a:solidFill>
                            <a:schemeClr val="tx1"/>
                          </a:solidFill>
                          <a:latin typeface="メイリオ" panose="020B0604030504040204" pitchFamily="50" charset="-128"/>
                          <a:ea typeface="メイリオ" panose="020B0604030504040204" pitchFamily="50" charset="-128"/>
                        </a:rPr>
                        <a:t>18</a:t>
                      </a:r>
                      <a:r>
                        <a:rPr kumimoji="1" lang="ja-JP" altLang="en-US" sz="750" b="1" dirty="0" smtClean="0">
                          <a:solidFill>
                            <a:schemeClr val="tx1"/>
                          </a:solidFill>
                          <a:latin typeface="メイリオ" panose="020B0604030504040204" pitchFamily="50" charset="-128"/>
                          <a:ea typeface="メイリオ" panose="020B0604030504040204" pitchFamily="50" charset="-128"/>
                        </a:rPr>
                        <a:t>歳以上の</a:t>
                      </a:r>
                      <a:r>
                        <a:rPr kumimoji="1" lang="en-US" altLang="ja-JP" sz="750" b="1" dirty="0" smtClean="0">
                          <a:solidFill>
                            <a:schemeClr val="tx1"/>
                          </a:solidFill>
                          <a:latin typeface="メイリオ" panose="020B0604030504040204" pitchFamily="50" charset="-128"/>
                          <a:ea typeface="メイリオ" panose="020B0604030504040204" pitchFamily="50" charset="-128"/>
                        </a:rPr>
                        <a:t>18,000</a:t>
                      </a:r>
                      <a:r>
                        <a:rPr kumimoji="1" lang="ja-JP" altLang="en-US" sz="750" b="1" dirty="0" smtClean="0">
                          <a:solidFill>
                            <a:schemeClr val="tx1"/>
                          </a:solidFill>
                          <a:latin typeface="メイリオ" panose="020B0604030504040204" pitchFamily="50" charset="-128"/>
                          <a:ea typeface="メイリオ" panose="020B0604030504040204" pitchFamily="50" charset="-128"/>
                        </a:rPr>
                        <a:t>名を対象に、</a:t>
                      </a:r>
                      <a:r>
                        <a:rPr kumimoji="1" lang="en-US" altLang="ja-JP" sz="750" b="1" dirty="0" smtClean="0">
                          <a:solidFill>
                            <a:schemeClr val="tx1"/>
                          </a:solidFill>
                          <a:latin typeface="メイリオ" panose="020B0604030504040204" pitchFamily="50" charset="-128"/>
                          <a:ea typeface="メイリオ" panose="020B0604030504040204" pitchFamily="50" charset="-128"/>
                        </a:rPr>
                        <a:t>3,886</a:t>
                      </a:r>
                      <a:r>
                        <a:rPr kumimoji="1" lang="ja-JP" altLang="en-US" sz="750" b="1" dirty="0" smtClean="0">
                          <a:solidFill>
                            <a:schemeClr val="tx1"/>
                          </a:solidFill>
                          <a:latin typeface="メイリオ" panose="020B0604030504040204" pitchFamily="50" charset="-128"/>
                          <a:ea typeface="メイリオ" panose="020B0604030504040204" pitchFamily="50" charset="-128"/>
                        </a:rPr>
                        <a:t>人（回収率</a:t>
                      </a:r>
                      <a:r>
                        <a:rPr kumimoji="1" lang="en-US" altLang="ja-JP" sz="750" b="1" dirty="0" smtClean="0">
                          <a:solidFill>
                            <a:schemeClr val="tx1"/>
                          </a:solidFill>
                          <a:latin typeface="メイリオ" panose="020B0604030504040204" pitchFamily="50" charset="-128"/>
                          <a:ea typeface="メイリオ" panose="020B0604030504040204" pitchFamily="50" charset="-128"/>
                        </a:rPr>
                        <a:t>21.6</a:t>
                      </a:r>
                      <a:r>
                        <a:rPr kumimoji="1" lang="ja-JP" altLang="en-US" sz="750" b="1" dirty="0" smtClean="0">
                          <a:solidFill>
                            <a:schemeClr val="tx1"/>
                          </a:solidFill>
                          <a:latin typeface="メイリオ" panose="020B0604030504040204" pitchFamily="50" charset="-128"/>
                          <a:ea typeface="メイリオ" panose="020B0604030504040204" pitchFamily="50" charset="-128"/>
                        </a:rPr>
                        <a:t>％）より</a:t>
                      </a:r>
                      <a:r>
                        <a:rPr kumimoji="1" lang="en-US" altLang="ja-JP" sz="750" b="1" dirty="0" smtClean="0">
                          <a:solidFill>
                            <a:schemeClr val="tx1"/>
                          </a:solidFill>
                          <a:latin typeface="メイリオ" panose="020B0604030504040204" pitchFamily="50" charset="-128"/>
                          <a:ea typeface="メイリオ" panose="020B0604030504040204" pitchFamily="50" charset="-128"/>
                        </a:rPr>
                        <a:t/>
                      </a:r>
                      <a:br>
                        <a:rPr kumimoji="1" lang="en-US" altLang="ja-JP" sz="750" b="1" dirty="0" smtClean="0">
                          <a:solidFill>
                            <a:schemeClr val="tx1"/>
                          </a:solidFill>
                          <a:latin typeface="メイリオ" panose="020B0604030504040204" pitchFamily="50" charset="-128"/>
                          <a:ea typeface="メイリオ" panose="020B0604030504040204" pitchFamily="50" charset="-128"/>
                        </a:rPr>
                      </a:br>
                      <a:r>
                        <a:rPr kumimoji="1" lang="ja-JP" altLang="en-US" sz="750" b="1" dirty="0" smtClean="0">
                          <a:solidFill>
                            <a:schemeClr val="tx1"/>
                          </a:solidFill>
                          <a:latin typeface="メイリオ" panose="020B0604030504040204" pitchFamily="50" charset="-128"/>
                          <a:ea typeface="メイリオ" panose="020B0604030504040204" pitchFamily="50" charset="-128"/>
                        </a:rPr>
                        <a:t>回答を得、有効票は</a:t>
                      </a:r>
                      <a:r>
                        <a:rPr kumimoji="1" lang="en-US" altLang="ja-JP" sz="750" b="1" dirty="0" smtClean="0">
                          <a:solidFill>
                            <a:schemeClr val="tx1"/>
                          </a:solidFill>
                          <a:latin typeface="メイリオ" panose="020B0604030504040204" pitchFamily="50" charset="-128"/>
                          <a:ea typeface="メイリオ" panose="020B0604030504040204" pitchFamily="50" charset="-128"/>
                        </a:rPr>
                        <a:t>3,785</a:t>
                      </a:r>
                      <a:r>
                        <a:rPr kumimoji="1" lang="ja-JP" altLang="en-US" sz="750" b="1" dirty="0" smtClean="0">
                          <a:solidFill>
                            <a:schemeClr val="tx1"/>
                          </a:solidFill>
                          <a:latin typeface="メイリオ" panose="020B0604030504040204" pitchFamily="50" charset="-128"/>
                          <a:ea typeface="メイリオ" panose="020B0604030504040204" pitchFamily="50" charset="-128"/>
                        </a:rPr>
                        <a:t>票（有効回答率</a:t>
                      </a:r>
                      <a:r>
                        <a:rPr kumimoji="1" lang="en-US" altLang="ja-JP" sz="750" b="1" dirty="0" smtClean="0">
                          <a:solidFill>
                            <a:schemeClr val="tx1"/>
                          </a:solidFill>
                          <a:latin typeface="メイリオ" panose="020B0604030504040204" pitchFamily="50" charset="-128"/>
                          <a:ea typeface="メイリオ" panose="020B0604030504040204" pitchFamily="50" charset="-128"/>
                        </a:rPr>
                        <a:t>21.0</a:t>
                      </a:r>
                      <a:r>
                        <a:rPr kumimoji="1" lang="ja-JP" altLang="en-US" sz="750" b="1" dirty="0" smtClean="0">
                          <a:solidFill>
                            <a:schemeClr val="tx1"/>
                          </a:solidFill>
                          <a:latin typeface="メイリオ" panose="020B0604030504040204" pitchFamily="50" charset="-128"/>
                          <a:ea typeface="メイリオ" panose="020B0604030504040204" pitchFamily="50" charset="-128"/>
                        </a:rPr>
                        <a:t>％）であった。</a:t>
                      </a:r>
                      <a:endParaRPr kumimoji="1" lang="en-US" altLang="ja-JP" sz="750" b="1" dirty="0" smtClean="0">
                        <a:solidFill>
                          <a:schemeClr val="tx1"/>
                        </a:solidFill>
                        <a:latin typeface="メイリオ" panose="020B0604030504040204" pitchFamily="50" charset="-128"/>
                        <a:ea typeface="メイリオ" panose="020B0604030504040204" pitchFamily="50" charset="-128"/>
                      </a:endParaRPr>
                    </a:p>
                    <a:p>
                      <a:pPr marL="171450" indent="-79375">
                        <a:lnSpc>
                          <a:spcPts val="1000"/>
                        </a:lnSpc>
                        <a:spcBef>
                          <a:spcPts val="0"/>
                        </a:spcBef>
                        <a:buClr>
                          <a:schemeClr val="accent1"/>
                        </a:buClr>
                        <a:buFont typeface="Arial" panose="020B0604020202020204" pitchFamily="34" charset="0"/>
                        <a:buChar char="♦"/>
                      </a:pPr>
                      <a:r>
                        <a:rPr kumimoji="1" lang="ja-JP" altLang="en-US" sz="750" b="1" dirty="0" smtClean="0">
                          <a:solidFill>
                            <a:schemeClr val="tx1"/>
                          </a:solidFill>
                          <a:latin typeface="メイリオ" panose="020B0604030504040204" pitchFamily="50" charset="-128"/>
                          <a:ea typeface="メイリオ" panose="020B0604030504040204" pitchFamily="50" charset="-128"/>
                        </a:rPr>
                        <a:t>国実態調査 の報告書（</a:t>
                      </a:r>
                      <a:r>
                        <a:rPr kumimoji="1" lang="en-US" altLang="ja-JP" sz="750" b="1" dirty="0" smtClean="0">
                          <a:solidFill>
                            <a:schemeClr val="tx1"/>
                          </a:solidFill>
                          <a:latin typeface="メイリオ" panose="020B0604030504040204" pitchFamily="50" charset="-128"/>
                          <a:ea typeface="メイリオ" panose="020B0604030504040204" pitchFamily="50" charset="-128"/>
                        </a:rPr>
                        <a:t>R3.8</a:t>
                      </a:r>
                      <a:r>
                        <a:rPr kumimoji="1" lang="ja-JP" altLang="en-US" sz="750" b="1" dirty="0" smtClean="0">
                          <a:solidFill>
                            <a:schemeClr val="tx1"/>
                          </a:solidFill>
                          <a:latin typeface="メイリオ" panose="020B0604030504040204" pitchFamily="50" charset="-128"/>
                          <a:ea typeface="メイリオ" panose="020B0604030504040204" pitchFamily="50" charset="-128"/>
                        </a:rPr>
                        <a:t>公表）における、過去１年間にギャンブル等依存が疑われる者の割合は</a:t>
                      </a:r>
                      <a:r>
                        <a:rPr kumimoji="1" lang="en-US" altLang="ja-JP" sz="750" b="1" dirty="0" smtClean="0">
                          <a:solidFill>
                            <a:schemeClr val="tx1"/>
                          </a:solidFill>
                          <a:latin typeface="メイリオ" panose="020B0604030504040204" pitchFamily="50" charset="-128"/>
                          <a:ea typeface="メイリオ" panose="020B0604030504040204" pitchFamily="50" charset="-128"/>
                        </a:rPr>
                        <a:t>2.2</a:t>
                      </a:r>
                      <a:r>
                        <a:rPr kumimoji="1" lang="ja-JP" altLang="en-US" sz="750" b="1" dirty="0" smtClean="0">
                          <a:solidFill>
                            <a:schemeClr val="tx1"/>
                          </a:solidFill>
                          <a:latin typeface="メイリオ" panose="020B0604030504040204" pitchFamily="50" charset="-128"/>
                          <a:ea typeface="メイリオ" panose="020B0604030504040204" pitchFamily="50" charset="-128"/>
                        </a:rPr>
                        <a:t>％であった。</a:t>
                      </a:r>
                      <a:endParaRPr kumimoji="1" lang="en-US" altLang="ja-JP" sz="750" b="1" dirty="0" smtClean="0">
                        <a:solidFill>
                          <a:schemeClr val="tx1"/>
                        </a:solidFill>
                        <a:latin typeface="メイリオ" panose="020B0604030504040204" pitchFamily="50" charset="-128"/>
                        <a:ea typeface="メイリオ" panose="020B0604030504040204" pitchFamily="50" charset="-128"/>
                      </a:endParaRPr>
                    </a:p>
                    <a:p>
                      <a:pPr marL="171450" indent="-79375">
                        <a:lnSpc>
                          <a:spcPts val="1000"/>
                        </a:lnSpc>
                        <a:spcBef>
                          <a:spcPts val="0"/>
                        </a:spcBef>
                        <a:buClr>
                          <a:schemeClr val="accent1"/>
                        </a:buClr>
                        <a:buFont typeface="Arial" panose="020B0604020202020204" pitchFamily="34" charset="0"/>
                        <a:buChar char="♦"/>
                      </a:pPr>
                      <a:r>
                        <a:rPr kumimoji="1" lang="ja-JP" altLang="en-US" sz="750" b="1" dirty="0" smtClean="0">
                          <a:solidFill>
                            <a:schemeClr val="tx1"/>
                          </a:solidFill>
                          <a:latin typeface="メイリオ" panose="020B0604030504040204" pitchFamily="50" charset="-128"/>
                          <a:ea typeface="メイリオ" panose="020B0604030504040204" pitchFamily="50" charset="-128"/>
                        </a:rPr>
                        <a:t>また、同報告書では、</a:t>
                      </a:r>
                      <a:r>
                        <a:rPr kumimoji="1" lang="en-US" altLang="ja-JP" sz="750" b="1" dirty="0" smtClean="0">
                          <a:solidFill>
                            <a:schemeClr val="tx1"/>
                          </a:solidFill>
                          <a:latin typeface="メイリオ" panose="020B0604030504040204" pitchFamily="50" charset="-128"/>
                          <a:ea typeface="メイリオ" panose="020B0604030504040204" pitchFamily="50" charset="-128"/>
                        </a:rPr>
                        <a:t>SOGS</a:t>
                      </a:r>
                      <a:r>
                        <a:rPr kumimoji="1" lang="ja-JP" altLang="en-US" sz="750" b="1" dirty="0" smtClean="0">
                          <a:solidFill>
                            <a:schemeClr val="tx1"/>
                          </a:solidFill>
                          <a:latin typeface="メイリオ" panose="020B0604030504040204" pitchFamily="50" charset="-128"/>
                          <a:ea typeface="メイリオ" panose="020B0604030504040204" pitchFamily="50" charset="-128"/>
                        </a:rPr>
                        <a:t>を用いた推計値は、国際的診断基準である</a:t>
                      </a:r>
                      <a:r>
                        <a:rPr kumimoji="1" lang="en-US" altLang="ja-JP" sz="750" b="1" dirty="0" smtClean="0">
                          <a:solidFill>
                            <a:schemeClr val="tx1"/>
                          </a:solidFill>
                          <a:latin typeface="メイリオ" panose="020B0604030504040204" pitchFamily="50" charset="-128"/>
                          <a:ea typeface="メイリオ" panose="020B0604030504040204" pitchFamily="50" charset="-128"/>
                        </a:rPr>
                        <a:t>DSM</a:t>
                      </a:r>
                      <a:r>
                        <a:rPr kumimoji="1" lang="ja-JP" altLang="en-US" sz="750" b="1" dirty="0" smtClean="0">
                          <a:solidFill>
                            <a:schemeClr val="tx1"/>
                          </a:solidFill>
                          <a:latin typeface="メイリオ" panose="020B0604030504040204" pitchFamily="50" charset="-128"/>
                          <a:ea typeface="メイリオ" panose="020B0604030504040204" pitchFamily="50" charset="-128"/>
                        </a:rPr>
                        <a:t>を用いた割合より高くなることが報告されているほか、</a:t>
                      </a:r>
                      <a:r>
                        <a:rPr kumimoji="1" lang="en-US" altLang="ja-JP" sz="750" b="1" dirty="0" smtClean="0">
                          <a:solidFill>
                            <a:schemeClr val="tx1"/>
                          </a:solidFill>
                          <a:latin typeface="メイリオ" panose="020B0604030504040204" pitchFamily="50" charset="-128"/>
                          <a:ea typeface="メイリオ" panose="020B0604030504040204" pitchFamily="50" charset="-128"/>
                        </a:rPr>
                        <a:t>SOGS</a:t>
                      </a:r>
                      <a:r>
                        <a:rPr kumimoji="1" lang="ja-JP" altLang="en-US" sz="750" b="1" dirty="0" smtClean="0">
                          <a:solidFill>
                            <a:schemeClr val="tx1"/>
                          </a:solidFill>
                          <a:latin typeface="メイリオ" panose="020B0604030504040204" pitchFamily="50" charset="-128"/>
                          <a:ea typeface="メイリオ" panose="020B0604030504040204" pitchFamily="50" charset="-128"/>
                        </a:rPr>
                        <a:t>と</a:t>
                      </a:r>
                      <a:r>
                        <a:rPr kumimoji="1" lang="en-US" altLang="ja-JP" sz="750" b="1" dirty="0" smtClean="0">
                          <a:solidFill>
                            <a:schemeClr val="tx1"/>
                          </a:solidFill>
                          <a:latin typeface="メイリオ" panose="020B0604030504040204" pitchFamily="50" charset="-128"/>
                          <a:ea typeface="メイリオ" panose="020B0604030504040204" pitchFamily="50" charset="-128"/>
                        </a:rPr>
                        <a:t>DSM-5</a:t>
                      </a:r>
                      <a:r>
                        <a:rPr kumimoji="1" lang="ja-JP" altLang="en-US" sz="750" b="1" dirty="0" smtClean="0">
                          <a:solidFill>
                            <a:schemeClr val="tx1"/>
                          </a:solidFill>
                          <a:latin typeface="メイリオ" panose="020B0604030504040204" pitchFamily="50" charset="-128"/>
                          <a:ea typeface="メイリオ" panose="020B0604030504040204" pitchFamily="50" charset="-128"/>
                        </a:rPr>
                        <a:t>の基準による診断結果を比較すると、「</a:t>
                      </a:r>
                      <a:r>
                        <a:rPr kumimoji="1" lang="en-US" altLang="ja-JP" sz="750" b="1" dirty="0" smtClean="0">
                          <a:solidFill>
                            <a:schemeClr val="tx1"/>
                          </a:solidFill>
                          <a:latin typeface="メイリオ" panose="020B0604030504040204" pitchFamily="50" charset="-128"/>
                          <a:ea typeface="メイリオ" panose="020B0604030504040204" pitchFamily="50" charset="-128"/>
                        </a:rPr>
                        <a:t>SOGS</a:t>
                      </a:r>
                      <a:r>
                        <a:rPr kumimoji="1" lang="ja-JP" altLang="en-US" sz="750" b="1" dirty="0" smtClean="0">
                          <a:solidFill>
                            <a:schemeClr val="tx1"/>
                          </a:solidFill>
                          <a:latin typeface="メイリオ" panose="020B0604030504040204" pitchFamily="50" charset="-128"/>
                          <a:ea typeface="メイリオ" panose="020B0604030504040204" pitchFamily="50" charset="-128"/>
                        </a:rPr>
                        <a:t>５点以上でギャンブル障害が疑われた者の</a:t>
                      </a:r>
                      <a:r>
                        <a:rPr kumimoji="1" lang="en-US" altLang="ja-JP" sz="750" b="1" dirty="0" smtClean="0">
                          <a:solidFill>
                            <a:schemeClr val="tx1"/>
                          </a:solidFill>
                          <a:latin typeface="メイリオ" panose="020B0604030504040204" pitchFamily="50" charset="-128"/>
                          <a:ea typeface="メイリオ" panose="020B0604030504040204" pitchFamily="50" charset="-128"/>
                        </a:rPr>
                        <a:t>53%</a:t>
                      </a:r>
                      <a:r>
                        <a:rPr kumimoji="1" lang="ja-JP" altLang="en-US" sz="750" b="1" dirty="0" smtClean="0">
                          <a:solidFill>
                            <a:schemeClr val="tx1"/>
                          </a:solidFill>
                          <a:latin typeface="メイリオ" panose="020B0604030504040204" pitchFamily="50" charset="-128"/>
                          <a:ea typeface="メイリオ" panose="020B0604030504040204" pitchFamily="50" charset="-128"/>
                        </a:rPr>
                        <a:t>は、</a:t>
                      </a:r>
                      <a:r>
                        <a:rPr kumimoji="1" lang="en-US" altLang="ja-JP" sz="750" b="1" dirty="0" smtClean="0">
                          <a:solidFill>
                            <a:schemeClr val="tx1"/>
                          </a:solidFill>
                          <a:latin typeface="メイリオ" panose="020B0604030504040204" pitchFamily="50" charset="-128"/>
                          <a:ea typeface="メイリオ" panose="020B0604030504040204" pitchFamily="50" charset="-128"/>
                        </a:rPr>
                        <a:t>DSM-5</a:t>
                      </a:r>
                      <a:r>
                        <a:rPr kumimoji="1" lang="ja-JP" altLang="en-US" sz="750" b="1" dirty="0" smtClean="0">
                          <a:solidFill>
                            <a:schemeClr val="tx1"/>
                          </a:solidFill>
                          <a:latin typeface="メイリオ" panose="020B0604030504040204" pitchFamily="50" charset="-128"/>
                          <a:ea typeface="メイリオ" panose="020B0604030504040204" pitchFamily="50" charset="-128"/>
                        </a:rPr>
                        <a:t>の</a:t>
                      </a:r>
                      <a:r>
                        <a:rPr kumimoji="1" lang="en-US" altLang="ja-JP" sz="750" b="1" dirty="0" smtClean="0">
                          <a:solidFill>
                            <a:schemeClr val="tx1"/>
                          </a:solidFill>
                          <a:latin typeface="メイリオ" panose="020B0604030504040204" pitchFamily="50" charset="-128"/>
                          <a:ea typeface="メイリオ" panose="020B0604030504040204" pitchFamily="50" charset="-128"/>
                        </a:rPr>
                        <a:t/>
                      </a:r>
                      <a:br>
                        <a:rPr kumimoji="1" lang="en-US" altLang="ja-JP" sz="750" b="1" dirty="0" smtClean="0">
                          <a:solidFill>
                            <a:schemeClr val="tx1"/>
                          </a:solidFill>
                          <a:latin typeface="メイリオ" panose="020B0604030504040204" pitchFamily="50" charset="-128"/>
                          <a:ea typeface="メイリオ" panose="020B0604030504040204" pitchFamily="50" charset="-128"/>
                        </a:rPr>
                      </a:br>
                      <a:r>
                        <a:rPr kumimoji="1" lang="ja-JP" altLang="en-US" sz="750" b="1" dirty="0" smtClean="0">
                          <a:solidFill>
                            <a:schemeClr val="tx1"/>
                          </a:solidFill>
                          <a:latin typeface="メイリオ" panose="020B0604030504040204" pitchFamily="50" charset="-128"/>
                          <a:ea typeface="メイリオ" panose="020B0604030504040204" pitchFamily="50" charset="-128"/>
                        </a:rPr>
                        <a:t>ギャンブル障害には該当しない」とする研究が紹介されている。</a:t>
                      </a:r>
                    </a:p>
                    <a:p>
                      <a:pPr marL="171450" indent="-79375">
                        <a:lnSpc>
                          <a:spcPts val="1000"/>
                        </a:lnSpc>
                        <a:spcBef>
                          <a:spcPts val="0"/>
                        </a:spcBef>
                        <a:buClr>
                          <a:schemeClr val="accent1"/>
                        </a:buClr>
                        <a:buFont typeface="Arial" panose="020B0604020202020204" pitchFamily="34" charset="0"/>
                        <a:buChar char="♦"/>
                      </a:pPr>
                      <a:r>
                        <a:rPr kumimoji="1" lang="ja-JP" altLang="en-US" sz="750" b="1" dirty="0" smtClean="0">
                          <a:solidFill>
                            <a:schemeClr val="tx1"/>
                          </a:solidFill>
                          <a:latin typeface="メイリオ" panose="020B0604030504040204" pitchFamily="50" charset="-128"/>
                          <a:ea typeface="メイリオ" panose="020B0604030504040204" pitchFamily="50" charset="-128"/>
                        </a:rPr>
                        <a:t>なお、上記割合は、</a:t>
                      </a:r>
                      <a:r>
                        <a:rPr kumimoji="1" lang="en-US" altLang="ja-JP" sz="750" b="1" dirty="0" smtClean="0">
                          <a:solidFill>
                            <a:schemeClr val="tx1"/>
                          </a:solidFill>
                          <a:latin typeface="メイリオ" panose="020B0604030504040204" pitchFamily="50" charset="-128"/>
                          <a:ea typeface="メイリオ" panose="020B0604030504040204" pitchFamily="50" charset="-128"/>
                        </a:rPr>
                        <a:t>95</a:t>
                      </a:r>
                      <a:r>
                        <a:rPr kumimoji="1" lang="ja-JP" altLang="en-US" sz="750" b="1" dirty="0" smtClean="0">
                          <a:solidFill>
                            <a:schemeClr val="tx1"/>
                          </a:solidFill>
                          <a:latin typeface="メイリオ" panose="020B0604030504040204" pitchFamily="50" charset="-128"/>
                          <a:ea typeface="メイリオ" panose="020B0604030504040204" pitchFamily="50" charset="-128"/>
                        </a:rPr>
                        <a:t>％信頼区間（同じ調査を</a:t>
                      </a:r>
                      <a:r>
                        <a:rPr kumimoji="1" lang="en-US" altLang="ja-JP" sz="750" b="1" dirty="0" smtClean="0">
                          <a:solidFill>
                            <a:schemeClr val="tx1"/>
                          </a:solidFill>
                          <a:latin typeface="メイリオ" panose="020B0604030504040204" pitchFamily="50" charset="-128"/>
                          <a:ea typeface="メイリオ" panose="020B0604030504040204" pitchFamily="50" charset="-128"/>
                        </a:rPr>
                        <a:t>100</a:t>
                      </a:r>
                      <a:r>
                        <a:rPr kumimoji="1" lang="ja-JP" altLang="en-US" sz="750" b="1" dirty="0" smtClean="0">
                          <a:solidFill>
                            <a:schemeClr val="tx1"/>
                          </a:solidFill>
                          <a:latin typeface="メイリオ" panose="020B0604030504040204" pitchFamily="50" charset="-128"/>
                          <a:ea typeface="メイリオ" panose="020B0604030504040204" pitchFamily="50" charset="-128"/>
                        </a:rPr>
                        <a:t>回実施した場合、</a:t>
                      </a:r>
                      <a:r>
                        <a:rPr kumimoji="1" lang="en-US" altLang="ja-JP" sz="750" b="1" dirty="0" smtClean="0">
                          <a:solidFill>
                            <a:schemeClr val="tx1"/>
                          </a:solidFill>
                          <a:latin typeface="メイリオ" panose="020B0604030504040204" pitchFamily="50" charset="-128"/>
                          <a:ea typeface="メイリオ" panose="020B0604030504040204" pitchFamily="50" charset="-128"/>
                        </a:rPr>
                        <a:t>95</a:t>
                      </a:r>
                      <a:r>
                        <a:rPr kumimoji="1" lang="ja-JP" altLang="en-US" sz="750" b="1" dirty="0" smtClean="0">
                          <a:solidFill>
                            <a:schemeClr val="tx1"/>
                          </a:solidFill>
                          <a:latin typeface="メイリオ" panose="020B0604030504040204" pitchFamily="50" charset="-128"/>
                          <a:ea typeface="メイリオ" panose="020B0604030504040204" pitchFamily="50" charset="-128"/>
                        </a:rPr>
                        <a:t>回はその区間内になることを意味する。国実態調査では</a:t>
                      </a:r>
                      <a:r>
                        <a:rPr kumimoji="1" lang="en-US" altLang="ja-JP" sz="750" b="1" dirty="0" smtClean="0">
                          <a:solidFill>
                            <a:schemeClr val="tx1"/>
                          </a:solidFill>
                          <a:latin typeface="メイリオ" panose="020B0604030504040204" pitchFamily="50" charset="-128"/>
                          <a:ea typeface="メイリオ" panose="020B0604030504040204" pitchFamily="50" charset="-128"/>
                        </a:rPr>
                        <a:t>1.9-2.5</a:t>
                      </a:r>
                      <a:r>
                        <a:rPr kumimoji="1" lang="ja-JP" altLang="en-US" sz="750" b="1" dirty="0" err="1" smtClean="0">
                          <a:solidFill>
                            <a:schemeClr val="tx1"/>
                          </a:solidFill>
                          <a:latin typeface="メイリオ" panose="020B0604030504040204" pitchFamily="50" charset="-128"/>
                          <a:ea typeface="メイリオ" panose="020B0604030504040204" pitchFamily="50" charset="-128"/>
                        </a:rPr>
                        <a:t>、</a:t>
                      </a:r>
                      <a:r>
                        <a:rPr kumimoji="1" lang="ja-JP" altLang="en-US" sz="750" b="1" dirty="0" smtClean="0">
                          <a:solidFill>
                            <a:schemeClr val="tx1"/>
                          </a:solidFill>
                          <a:latin typeface="メイリオ" panose="020B0604030504040204" pitchFamily="50" charset="-128"/>
                          <a:ea typeface="メイリオ" panose="020B0604030504040204" pitchFamily="50" charset="-128"/>
                        </a:rPr>
                        <a:t>府実態調査</a:t>
                      </a:r>
                      <a:r>
                        <a:rPr kumimoji="1" lang="en-US" altLang="ja-JP" sz="750" b="1" dirty="0" smtClean="0">
                          <a:solidFill>
                            <a:schemeClr val="tx1"/>
                          </a:solidFill>
                          <a:latin typeface="メイリオ" panose="020B0604030504040204" pitchFamily="50" charset="-128"/>
                          <a:ea typeface="メイリオ" panose="020B0604030504040204" pitchFamily="50" charset="-128"/>
                        </a:rPr>
                        <a:t>(SOGS</a:t>
                      </a:r>
                      <a:r>
                        <a:rPr kumimoji="1" lang="ja-JP" altLang="en-US" sz="750" b="1" dirty="0" smtClean="0">
                          <a:solidFill>
                            <a:schemeClr val="tx1"/>
                          </a:solidFill>
                          <a:latin typeface="メイリオ" panose="020B0604030504040204" pitchFamily="50" charset="-128"/>
                          <a:ea typeface="メイリオ" panose="020B0604030504040204" pitchFamily="50" charset="-128"/>
                        </a:rPr>
                        <a:t>５点</a:t>
                      </a:r>
                      <a:r>
                        <a:rPr kumimoji="1" lang="en-US" altLang="ja-JP" sz="750" b="1" dirty="0" smtClean="0">
                          <a:solidFill>
                            <a:schemeClr val="tx1"/>
                          </a:solidFill>
                          <a:latin typeface="メイリオ" panose="020B0604030504040204" pitchFamily="50" charset="-128"/>
                          <a:ea typeface="メイリオ" panose="020B0604030504040204" pitchFamily="50" charset="-128"/>
                        </a:rPr>
                        <a:t>~)</a:t>
                      </a:r>
                      <a:r>
                        <a:rPr kumimoji="1" lang="ja-JP" altLang="en-US" sz="750" b="1" dirty="0" smtClean="0">
                          <a:solidFill>
                            <a:schemeClr val="tx1"/>
                          </a:solidFill>
                          <a:latin typeface="メイリオ" panose="020B0604030504040204" pitchFamily="50" charset="-128"/>
                          <a:ea typeface="メイリオ" panose="020B0604030504040204" pitchFamily="50" charset="-128"/>
                        </a:rPr>
                        <a:t>では</a:t>
                      </a:r>
                      <a:r>
                        <a:rPr kumimoji="1" lang="en-US" altLang="ja-JP" sz="750" b="1" dirty="0" smtClean="0">
                          <a:solidFill>
                            <a:schemeClr val="tx1"/>
                          </a:solidFill>
                          <a:latin typeface="メイリオ" panose="020B0604030504040204" pitchFamily="50" charset="-128"/>
                          <a:ea typeface="メイリオ" panose="020B0604030504040204" pitchFamily="50" charset="-128"/>
                        </a:rPr>
                        <a:t>1.5-2.3</a:t>
                      </a:r>
                      <a:r>
                        <a:rPr kumimoji="1" lang="ja-JP" altLang="en-US" sz="750" b="1" dirty="0" err="1" smtClean="0">
                          <a:solidFill>
                            <a:schemeClr val="tx1"/>
                          </a:solidFill>
                          <a:latin typeface="メイリオ" panose="020B0604030504040204" pitchFamily="50" charset="-128"/>
                          <a:ea typeface="メイリオ" panose="020B0604030504040204" pitchFamily="50" charset="-128"/>
                        </a:rPr>
                        <a:t>。</a:t>
                      </a:r>
                      <a:r>
                        <a:rPr kumimoji="1" lang="ja-JP" altLang="en-US" sz="750" b="1" dirty="0" smtClean="0">
                          <a:solidFill>
                            <a:schemeClr val="tx1"/>
                          </a:solidFill>
                          <a:latin typeface="メイリオ" panose="020B0604030504040204" pitchFamily="50" charset="-128"/>
                          <a:ea typeface="メイリオ" panose="020B0604030504040204" pitchFamily="50" charset="-128"/>
                        </a:rPr>
                        <a:t>）の間で変動する可能性がある。</a:t>
                      </a:r>
                      <a:endParaRPr kumimoji="1" lang="en-US" altLang="ja-JP" sz="750" b="1" dirty="0" smtClean="0">
                        <a:solidFill>
                          <a:schemeClr val="tx1"/>
                        </a:solidFill>
                        <a:latin typeface="メイリオ" panose="020B0604030504040204" pitchFamily="50" charset="-128"/>
                        <a:ea typeface="メイリオ" panose="020B0604030504040204" pitchFamily="50" charset="-128"/>
                      </a:endParaRPr>
                    </a:p>
                  </a:txBody>
                  <a:tcPr marL="89732" marR="89732" marT="44866" marB="44866" anchor="ctr">
                    <a:lnL w="28575"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85000"/>
                      </a:sysClr>
                    </a:solidFill>
                  </a:tcPr>
                </a:tc>
                <a:tc hMerge="1">
                  <a:txBody>
                    <a:bodyPr/>
                    <a:lstStyle/>
                    <a:p>
                      <a:pPr marL="171450" indent="-171450">
                        <a:buClr>
                          <a:schemeClr val="accent1"/>
                        </a:buClr>
                        <a:buFont typeface="Wingdings" panose="05000000000000000000" pitchFamily="2" charset="2"/>
                        <a:buChar char="l"/>
                      </a:pPr>
                      <a:endParaRPr kumimoji="1" lang="ja-JP" altLang="en-US" sz="900" b="0" baseline="30000" dirty="0" smtClean="0">
                        <a:solidFill>
                          <a:schemeClr val="tx1"/>
                        </a:solidFill>
                        <a:effectLst/>
                        <a:latin typeface="メイリオ" panose="020B0604030504040204" pitchFamily="50" charset="-128"/>
                        <a:ea typeface="メイリオ" panose="020B0604030504040204" pitchFamily="50" charset="-128"/>
                      </a:endParaRPr>
                    </a:p>
                  </a:txBody>
                  <a:tcPr/>
                </a:tc>
                <a:tc hMerge="1">
                  <a:txBody>
                    <a:bodyPr/>
                    <a:lstStyle/>
                    <a:p>
                      <a:pPr algn="l"/>
                      <a:endParaRPr kumimoji="1" lang="zh-TW" altLang="en-US" sz="900" b="0" dirty="0" smtClean="0">
                        <a:solidFill>
                          <a:schemeClr val="tx1"/>
                        </a:solidFill>
                        <a:effectLst/>
                        <a:latin typeface="メイリオ" panose="020B0604030504040204" pitchFamily="50" charset="-128"/>
                        <a:ea typeface="メイリオ" panose="020B0604030504040204" pitchFamily="50" charset="-128"/>
                      </a:endParaRPr>
                    </a:p>
                  </a:txBody>
                  <a:tcPr/>
                </a:tc>
                <a:tc hMerge="1">
                  <a:txBody>
                    <a:bodyPr/>
                    <a:lstStyle/>
                    <a:p>
                      <a:pPr marL="92075" indent="-92075"/>
                      <a:endParaRPr kumimoji="1" lang="ja-JP" altLang="en-US" sz="900" dirty="0">
                        <a:solidFill>
                          <a:schemeClr val="tx1"/>
                        </a:solidFill>
                        <a:latin typeface="メイリオ" panose="020B0604030504040204" pitchFamily="50" charset="-128"/>
                        <a:ea typeface="メイリオ" panose="020B0604030504040204" pitchFamily="50" charset="-128"/>
                      </a:endParaRPr>
                    </a:p>
                  </a:txBody>
                  <a:tcPr marL="89732" marR="89732" marT="44866" marB="44866" anchor="ctr">
                    <a:lnL w="12700" cap="flat" cmpd="sng" algn="ctr">
                      <a:solidFill>
                        <a:sysClr val="window" lastClr="FFFFFF">
                          <a:lumMod val="85000"/>
                        </a:sysClr>
                      </a:solidFill>
                      <a:prstDash val="solid"/>
                      <a:round/>
                      <a:headEnd type="none" w="med" len="med"/>
                      <a:tailEnd type="none" w="med" len="med"/>
                    </a:lnL>
                    <a:lnR w="12700" cap="flat" cmpd="sng" algn="ctr">
                      <a:solidFill>
                        <a:sysClr val="window" lastClr="FFFFFF">
                          <a:lumMod val="85000"/>
                        </a:sys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ysClr val="window" lastClr="FFFFFF">
                          <a:lumMod val="85000"/>
                        </a:sysClr>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l"/>
                      <a:endParaRPr kumimoji="1" lang="zh-TW" altLang="en-US" sz="900" b="0" dirty="0" smtClean="0">
                        <a:solidFill>
                          <a:schemeClr val="tx1"/>
                        </a:solidFill>
                        <a:effectLst/>
                        <a:latin typeface="メイリオ" panose="020B0604030504040204" pitchFamily="50" charset="-128"/>
                        <a:ea typeface="メイリオ" panose="020B0604030504040204" pitchFamily="50" charset="-128"/>
                      </a:endParaRPr>
                    </a:p>
                  </a:txBody>
                  <a:tcPr/>
                </a:tc>
                <a:extLst>
                  <a:ext uri="{0D108BD9-81ED-4DB2-BD59-A6C34878D82A}">
                    <a16:rowId xmlns:a16="http://schemas.microsoft.com/office/drawing/2014/main" val="2993230408"/>
                  </a:ext>
                </a:extLst>
              </a:tr>
            </a:tbl>
          </a:graphicData>
        </a:graphic>
      </p:graphicFrame>
      <p:sp>
        <p:nvSpPr>
          <p:cNvPr id="241" name="正方形/長方形 240"/>
          <p:cNvSpPr/>
          <p:nvPr/>
        </p:nvSpPr>
        <p:spPr>
          <a:xfrm>
            <a:off x="10440491" y="408112"/>
            <a:ext cx="2376264" cy="261610"/>
          </a:xfrm>
          <a:prstGeom prst="rect">
            <a:avLst/>
          </a:prstGeom>
        </p:spPr>
        <p:txBody>
          <a:bodyPr wrap="square">
            <a:spAutoFit/>
          </a:bodyPr>
          <a:lstStyle/>
          <a:p>
            <a:pPr algn="r"/>
            <a:r>
              <a:rPr lang="en-US" altLang="ja-JP" sz="1100" b="1" dirty="0" smtClean="0">
                <a:latin typeface="メイリオ" panose="020B0604030504040204" pitchFamily="50" charset="-128"/>
                <a:ea typeface="メイリオ" panose="020B0604030504040204" pitchFamily="50" charset="-128"/>
              </a:rPr>
              <a:t>1/2</a:t>
            </a:r>
            <a:endParaRPr lang="ja-JP" altLang="en-US" sz="1100" b="1" dirty="0">
              <a:latin typeface="メイリオ" panose="020B0604030504040204" pitchFamily="50" charset="-128"/>
              <a:ea typeface="メイリオ" panose="020B0604030504040204" pitchFamily="50" charset="-128"/>
            </a:endParaRPr>
          </a:p>
        </p:txBody>
      </p:sp>
      <p:graphicFrame>
        <p:nvGraphicFramePr>
          <p:cNvPr id="65" name="表 64"/>
          <p:cNvGraphicFramePr>
            <a:graphicFrameLocks noGrp="1"/>
          </p:cNvGraphicFramePr>
          <p:nvPr>
            <p:extLst>
              <p:ext uri="{D42A27DB-BD31-4B8C-83A1-F6EECF244321}">
                <p14:modId xmlns:p14="http://schemas.microsoft.com/office/powerpoint/2010/main" val="671814684"/>
              </p:ext>
            </p:extLst>
          </p:nvPr>
        </p:nvGraphicFramePr>
        <p:xfrm>
          <a:off x="0" y="2064296"/>
          <a:ext cx="6571673" cy="7523460"/>
        </p:xfrm>
        <a:graphic>
          <a:graphicData uri="http://schemas.openxmlformats.org/drawingml/2006/table">
            <a:tbl>
              <a:tblPr>
                <a:tableStyleId>{073A0DAA-6AF3-43AB-8588-CEC1D06C72B9}</a:tableStyleId>
              </a:tblPr>
              <a:tblGrid>
                <a:gridCol w="122400">
                  <a:extLst>
                    <a:ext uri="{9D8B030D-6E8A-4147-A177-3AD203B41FA5}">
                      <a16:colId xmlns:a16="http://schemas.microsoft.com/office/drawing/2014/main" val="2375738016"/>
                    </a:ext>
                  </a:extLst>
                </a:gridCol>
                <a:gridCol w="6449273">
                  <a:extLst>
                    <a:ext uri="{9D8B030D-6E8A-4147-A177-3AD203B41FA5}">
                      <a16:colId xmlns:a16="http://schemas.microsoft.com/office/drawing/2014/main" val="4208928748"/>
                    </a:ext>
                  </a:extLst>
                </a:gridCol>
              </a:tblGrid>
              <a:tr h="247366">
                <a:tc>
                  <a:txBody>
                    <a:bodyPr/>
                    <a:lstStyle/>
                    <a:p>
                      <a:endParaRPr kumimoji="1" lang="ja-JP" altLang="en-US" sz="100" dirty="0">
                        <a:latin typeface="Meiryo UI" panose="020B0604030504040204" pitchFamily="50" charset="-128"/>
                        <a:ea typeface="Meiryo UI" panose="020B0604030504040204" pitchFamily="50" charset="-128"/>
                      </a:endParaRPr>
                    </a:p>
                  </a:txBody>
                  <a:tcPr marL="0" marR="0" marT="0" marB="0">
                    <a:lnR w="12700" cap="flat" cmpd="sng" algn="ctr">
                      <a:solidFill>
                        <a:schemeClr val="tx2">
                          <a:lumMod val="60000"/>
                          <a:lumOff val="40000"/>
                        </a:schemeClr>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002060"/>
                    </a:solidFill>
                  </a:tcPr>
                </a:tc>
                <a:tc>
                  <a:txBody>
                    <a:bodyPr/>
                    <a:lstStyle/>
                    <a:p>
                      <a:pPr marL="171450" indent="-171450">
                        <a:buFont typeface="Meiryo UI" panose="020B0604030504040204" pitchFamily="50" charset="-128"/>
                        <a:buChar char="⑴"/>
                      </a:pPr>
                      <a:r>
                        <a:rPr kumimoji="1" lang="ja-JP" altLang="en-US" sz="1050" b="1" dirty="0" smtClean="0">
                          <a:solidFill>
                            <a:schemeClr val="bg1"/>
                          </a:solidFill>
                          <a:latin typeface="Meiryo UI" panose="020B0604030504040204" pitchFamily="50" charset="-128"/>
                          <a:ea typeface="Meiryo UI" panose="020B0604030504040204" pitchFamily="50" charset="-128"/>
                        </a:rPr>
                        <a:t>ギャンブル等依存症を巡る状況 </a:t>
                      </a:r>
                      <a:r>
                        <a:rPr kumimoji="1" lang="en-US" altLang="ja-JP" sz="800" b="1" dirty="0" smtClean="0">
                          <a:solidFill>
                            <a:schemeClr val="bg1"/>
                          </a:solidFill>
                          <a:latin typeface="Meiryo UI" panose="020B0604030504040204" pitchFamily="50" charset="-128"/>
                          <a:ea typeface="Meiryo UI" panose="020B0604030504040204" pitchFamily="50" charset="-128"/>
                        </a:rPr>
                        <a:t>【</a:t>
                      </a:r>
                      <a:r>
                        <a:rPr kumimoji="1" lang="ja-JP" altLang="en-US" sz="800" b="1" dirty="0" smtClean="0">
                          <a:solidFill>
                            <a:schemeClr val="bg1"/>
                          </a:solidFill>
                          <a:latin typeface="Meiryo UI" panose="020B0604030504040204" pitchFamily="50" charset="-128"/>
                          <a:ea typeface="Meiryo UI" panose="020B0604030504040204" pitchFamily="50" charset="-128"/>
                        </a:rPr>
                        <a:t>「ギャンブル等と健康に関する調査」（令和３年２月実施）等より</a:t>
                      </a:r>
                      <a:r>
                        <a:rPr kumimoji="1" lang="en-US" altLang="ja-JP" sz="800" b="1" dirty="0" smtClean="0">
                          <a:solidFill>
                            <a:schemeClr val="bg1"/>
                          </a:solidFill>
                          <a:latin typeface="Meiryo UI" panose="020B0604030504040204" pitchFamily="50" charset="-128"/>
                          <a:ea typeface="Meiryo UI" panose="020B0604030504040204" pitchFamily="50" charset="-128"/>
                        </a:rPr>
                        <a:t>】</a:t>
                      </a:r>
                      <a:endParaRPr kumimoji="1" lang="ja-JP" altLang="en-US" sz="800" b="1" dirty="0">
                        <a:solidFill>
                          <a:schemeClr val="bg1"/>
                        </a:solidFill>
                        <a:latin typeface="Meiryo UI" panose="020B0604030504040204" pitchFamily="50" charset="-128"/>
                        <a:ea typeface="Meiryo UI" panose="020B0604030504040204" pitchFamily="50" charset="-128"/>
                      </a:endParaRPr>
                    </a:p>
                  </a:txBody>
                  <a:tcPr>
                    <a:lnL w="12700" cap="flat" cmpd="sng" algn="ctr">
                      <a:solidFill>
                        <a:schemeClr val="tx2">
                          <a:lumMod val="60000"/>
                          <a:lumOff val="40000"/>
                        </a:schemeClr>
                      </a:solidFill>
                      <a:prstDash val="solid"/>
                      <a:round/>
                      <a:headEnd type="none" w="med" len="med"/>
                      <a:tailEnd type="none" w="med" len="med"/>
                    </a:lnL>
                    <a:lnT w="12700" cap="flat" cmpd="sng" algn="ctr">
                      <a:solidFill>
                        <a:schemeClr val="tx2">
                          <a:lumMod val="60000"/>
                          <a:lumOff val="40000"/>
                        </a:schemeClr>
                      </a:solidFill>
                      <a:prstDash val="solid"/>
                      <a:round/>
                      <a:headEnd type="none" w="med" len="med"/>
                      <a:tailEnd type="none" w="med" len="med"/>
                    </a:lnT>
                    <a:solidFill>
                      <a:schemeClr val="tx2">
                        <a:lumMod val="60000"/>
                        <a:lumOff val="40000"/>
                      </a:schemeClr>
                    </a:solidFill>
                  </a:tcPr>
                </a:tc>
                <a:extLst>
                  <a:ext uri="{0D108BD9-81ED-4DB2-BD59-A6C34878D82A}">
                    <a16:rowId xmlns:a16="http://schemas.microsoft.com/office/drawing/2014/main" val="98828972"/>
                  </a:ext>
                </a:extLst>
              </a:tr>
              <a:tr h="7272000">
                <a:tc>
                  <a:txBody>
                    <a:bodyPr/>
                    <a:lstStyle/>
                    <a:p>
                      <a:r>
                        <a:rPr kumimoji="1" lang="ja-JP" altLang="en-US" sz="100" dirty="0" smtClean="0">
                          <a:latin typeface="Meiryo UI" panose="020B0604030504040204" pitchFamily="50" charset="-128"/>
                          <a:ea typeface="Meiryo UI" panose="020B0604030504040204" pitchFamily="50" charset="-128"/>
                        </a:rPr>
                        <a:t>　</a:t>
                      </a:r>
                      <a:endParaRPr kumimoji="1" lang="ja-JP" altLang="en-US" sz="100" dirty="0">
                        <a:latin typeface="Meiryo UI" panose="020B0604030504040204" pitchFamily="50" charset="-128"/>
                        <a:ea typeface="Meiryo UI" panose="020B0604030504040204" pitchFamily="50" charset="-128"/>
                      </a:endParaRPr>
                    </a:p>
                  </a:txBody>
                  <a:tcPr marL="0" marR="0" marT="0" marB="0">
                    <a:lnT w="12700" cap="flat" cmpd="sng" algn="ctr">
                      <a:solidFill>
                        <a:srgbClr val="002060"/>
                      </a:solidFill>
                      <a:prstDash val="solid"/>
                      <a:round/>
                      <a:headEnd type="none" w="med" len="med"/>
                      <a:tailEnd type="none" w="med" len="med"/>
                    </a:lnT>
                    <a:lnB w="9525" cap="flat" cmpd="sng" algn="ctr">
                      <a:solidFill>
                        <a:srgbClr val="002060"/>
                      </a:solidFill>
                      <a:prstDash val="solid"/>
                      <a:round/>
                      <a:headEnd type="none" w="med" len="med"/>
                      <a:tailEnd type="none" w="med" len="med"/>
                    </a:lnB>
                    <a:solidFill>
                      <a:srgbClr val="002060"/>
                    </a:solidFill>
                  </a:tcPr>
                </a:tc>
                <a:tc>
                  <a:txBody>
                    <a:bodyPr/>
                    <a:lstStyle/>
                    <a:p>
                      <a:pPr marL="180975" indent="-95250">
                        <a:lnSpc>
                          <a:spcPts val="1200"/>
                        </a:lnSpc>
                        <a:buFont typeface="Arial" panose="020B0604020202020204" pitchFamily="34" charset="0"/>
                        <a:buChar char="•"/>
                      </a:pPr>
                      <a:endParaRPr kumimoji="1" lang="en-US" altLang="ja-JP" sz="1000" b="0" dirty="0" smtClean="0">
                        <a:latin typeface="Meiryo UI" panose="020B0604030504040204" pitchFamily="50" charset="-128"/>
                        <a:ea typeface="Meiryo UI" panose="020B0604030504040204" pitchFamily="50" charset="-128"/>
                      </a:endParaRPr>
                    </a:p>
                    <a:p>
                      <a:pPr marL="180975" indent="-95250">
                        <a:lnSpc>
                          <a:spcPts val="1200"/>
                        </a:lnSpc>
                        <a:buFont typeface="Arial" panose="020B0604020202020204" pitchFamily="34" charset="0"/>
                        <a:buChar char="•"/>
                      </a:pPr>
                      <a:endParaRPr kumimoji="1" lang="en-US" altLang="ja-JP" sz="1000" b="0" dirty="0" smtClean="0">
                        <a:latin typeface="Meiryo UI" panose="020B0604030504040204" pitchFamily="50" charset="-128"/>
                        <a:ea typeface="Meiryo UI" panose="020B0604030504040204" pitchFamily="50" charset="-128"/>
                      </a:endParaRPr>
                    </a:p>
                    <a:p>
                      <a:pPr marL="85725" indent="0">
                        <a:lnSpc>
                          <a:spcPts val="1200"/>
                        </a:lnSpc>
                        <a:buFont typeface="Arial" panose="020B0604020202020204" pitchFamily="34" charset="0"/>
                        <a:buNone/>
                      </a:pPr>
                      <a:endParaRPr kumimoji="1" lang="en-US" altLang="ja-JP" sz="1000" b="0" dirty="0" smtClean="0">
                        <a:latin typeface="Meiryo UI" panose="020B0604030504040204" pitchFamily="50" charset="-128"/>
                        <a:ea typeface="Meiryo UI" panose="020B0604030504040204" pitchFamily="50" charset="-128"/>
                      </a:endParaRPr>
                    </a:p>
                    <a:p>
                      <a:pPr marL="180975" indent="-95250">
                        <a:lnSpc>
                          <a:spcPts val="1200"/>
                        </a:lnSpc>
                        <a:buFont typeface="Arial" panose="020B0604020202020204" pitchFamily="34" charset="0"/>
                        <a:buChar char="•"/>
                      </a:pPr>
                      <a:endParaRPr kumimoji="1" lang="en-US" altLang="ja-JP" sz="1000" b="0" dirty="0" smtClean="0">
                        <a:latin typeface="Meiryo UI" panose="020B0604030504040204" pitchFamily="50" charset="-128"/>
                        <a:ea typeface="Meiryo UI" panose="020B0604030504040204" pitchFamily="50" charset="-128"/>
                      </a:endParaRPr>
                    </a:p>
                    <a:p>
                      <a:pPr marL="180975" indent="-95250">
                        <a:lnSpc>
                          <a:spcPts val="1200"/>
                        </a:lnSpc>
                        <a:buFont typeface="Arial" panose="020B0604020202020204" pitchFamily="34" charset="0"/>
                        <a:buChar char="•"/>
                      </a:pPr>
                      <a:endParaRPr kumimoji="1" lang="en-US" altLang="ja-JP" sz="1000" b="0" dirty="0" smtClean="0">
                        <a:latin typeface="Meiryo UI" panose="020B0604030504040204" pitchFamily="50" charset="-128"/>
                        <a:ea typeface="Meiryo UI" panose="020B0604030504040204" pitchFamily="50" charset="-128"/>
                      </a:endParaRPr>
                    </a:p>
                    <a:p>
                      <a:pPr marL="85725" indent="0">
                        <a:lnSpc>
                          <a:spcPts val="1200"/>
                        </a:lnSpc>
                        <a:buFont typeface="Arial" panose="020B0604020202020204" pitchFamily="34" charset="0"/>
                        <a:buNone/>
                      </a:pPr>
                      <a:endParaRPr kumimoji="1" lang="en-US" altLang="ja-JP" sz="1000" b="0" dirty="0" smtClean="0">
                        <a:latin typeface="Meiryo UI" panose="020B0604030504040204" pitchFamily="50" charset="-128"/>
                        <a:ea typeface="Meiryo UI" panose="020B0604030504040204" pitchFamily="50" charset="-128"/>
                      </a:endParaRPr>
                    </a:p>
                    <a:p>
                      <a:pPr marL="85725" indent="0">
                        <a:lnSpc>
                          <a:spcPts val="1200"/>
                        </a:lnSpc>
                        <a:buFont typeface="Arial" panose="020B0604020202020204" pitchFamily="34" charset="0"/>
                        <a:buNone/>
                      </a:pPr>
                      <a:endParaRPr kumimoji="1" lang="en-US" altLang="ja-JP" sz="1000" b="0" dirty="0" smtClean="0">
                        <a:latin typeface="Meiryo UI" panose="020B0604030504040204" pitchFamily="50" charset="-128"/>
                        <a:ea typeface="Meiryo UI" panose="020B0604030504040204" pitchFamily="50" charset="-128"/>
                      </a:endParaRPr>
                    </a:p>
                    <a:p>
                      <a:pPr marL="85725" indent="0">
                        <a:lnSpc>
                          <a:spcPts val="1200"/>
                        </a:lnSpc>
                        <a:buFont typeface="Arial" panose="020B0604020202020204" pitchFamily="34" charset="0"/>
                        <a:buNone/>
                      </a:pPr>
                      <a:endParaRPr kumimoji="1" lang="en-US" altLang="ja-JP" sz="1000" b="0" dirty="0" smtClean="0">
                        <a:latin typeface="Meiryo UI" panose="020B0604030504040204" pitchFamily="50" charset="-128"/>
                        <a:ea typeface="Meiryo UI" panose="020B0604030504040204" pitchFamily="50" charset="-128"/>
                      </a:endParaRPr>
                    </a:p>
                    <a:p>
                      <a:pPr marL="85725" indent="0">
                        <a:lnSpc>
                          <a:spcPts val="1200"/>
                        </a:lnSpc>
                        <a:buFont typeface="Arial" panose="020B0604020202020204" pitchFamily="34" charset="0"/>
                        <a:buNone/>
                      </a:pPr>
                      <a:endParaRPr kumimoji="1" lang="en-US" altLang="ja-JP" sz="1000" b="0" dirty="0" smtClean="0">
                        <a:latin typeface="Meiryo UI" panose="020B0604030504040204" pitchFamily="50" charset="-128"/>
                        <a:ea typeface="Meiryo UI" panose="020B0604030504040204" pitchFamily="50" charset="-128"/>
                      </a:endParaRPr>
                    </a:p>
                    <a:p>
                      <a:pPr marL="85725" indent="0">
                        <a:lnSpc>
                          <a:spcPts val="1200"/>
                        </a:lnSpc>
                        <a:buFont typeface="Arial" panose="020B0604020202020204" pitchFamily="34" charset="0"/>
                        <a:buNone/>
                      </a:pPr>
                      <a:endParaRPr kumimoji="1" lang="en-US" altLang="ja-JP" sz="1000" b="0" dirty="0" smtClean="0">
                        <a:latin typeface="Meiryo UI" panose="020B0604030504040204" pitchFamily="50" charset="-128"/>
                        <a:ea typeface="Meiryo UI" panose="020B0604030504040204" pitchFamily="50" charset="-128"/>
                      </a:endParaRPr>
                    </a:p>
                    <a:p>
                      <a:pPr marL="85725" indent="0">
                        <a:lnSpc>
                          <a:spcPts val="1200"/>
                        </a:lnSpc>
                        <a:buFont typeface="Arial" panose="020B0604020202020204" pitchFamily="34" charset="0"/>
                        <a:buNone/>
                      </a:pPr>
                      <a:endParaRPr kumimoji="1" lang="en-US" altLang="ja-JP" sz="1000" b="0" dirty="0" smtClean="0">
                        <a:latin typeface="Meiryo UI" panose="020B0604030504040204" pitchFamily="50" charset="-128"/>
                        <a:ea typeface="Meiryo UI" panose="020B0604030504040204" pitchFamily="50" charset="-128"/>
                      </a:endParaRPr>
                    </a:p>
                    <a:p>
                      <a:pPr marL="85725" indent="0">
                        <a:lnSpc>
                          <a:spcPts val="1200"/>
                        </a:lnSpc>
                        <a:buFont typeface="Arial" panose="020B0604020202020204" pitchFamily="34" charset="0"/>
                        <a:buNone/>
                      </a:pPr>
                      <a:endParaRPr kumimoji="1" lang="en-US" altLang="ja-JP" sz="1000" b="0" dirty="0" smtClean="0">
                        <a:latin typeface="Meiryo UI" panose="020B0604030504040204" pitchFamily="50" charset="-128"/>
                        <a:ea typeface="Meiryo UI" panose="020B0604030504040204" pitchFamily="50" charset="-128"/>
                      </a:endParaRPr>
                    </a:p>
                    <a:p>
                      <a:pPr marL="85725" indent="0">
                        <a:lnSpc>
                          <a:spcPts val="1200"/>
                        </a:lnSpc>
                        <a:buFont typeface="Arial" panose="020B0604020202020204" pitchFamily="34" charset="0"/>
                        <a:buNone/>
                      </a:pPr>
                      <a:endParaRPr kumimoji="1" lang="en-US" altLang="ja-JP" sz="1000" b="0" dirty="0" smtClean="0">
                        <a:latin typeface="Meiryo UI" panose="020B0604030504040204" pitchFamily="50" charset="-128"/>
                        <a:ea typeface="Meiryo UI" panose="020B0604030504040204" pitchFamily="50" charset="-128"/>
                      </a:endParaRPr>
                    </a:p>
                    <a:p>
                      <a:pPr marL="85725" indent="0">
                        <a:lnSpc>
                          <a:spcPts val="1200"/>
                        </a:lnSpc>
                        <a:buFont typeface="Arial" panose="020B0604020202020204" pitchFamily="34" charset="0"/>
                        <a:buNone/>
                      </a:pPr>
                      <a:endParaRPr kumimoji="1" lang="en-US" altLang="ja-JP" sz="1000" b="0" dirty="0" smtClean="0">
                        <a:latin typeface="Meiryo UI" panose="020B0604030504040204" pitchFamily="50" charset="-128"/>
                        <a:ea typeface="Meiryo UI" panose="020B0604030504040204" pitchFamily="50" charset="-128"/>
                      </a:endParaRPr>
                    </a:p>
                    <a:p>
                      <a:pPr marL="85725" indent="0">
                        <a:lnSpc>
                          <a:spcPts val="1200"/>
                        </a:lnSpc>
                        <a:buFont typeface="Arial" panose="020B0604020202020204" pitchFamily="34" charset="0"/>
                        <a:buNone/>
                      </a:pPr>
                      <a:endParaRPr kumimoji="1" lang="en-US" altLang="ja-JP" sz="1000" b="0" dirty="0" smtClean="0">
                        <a:latin typeface="Meiryo UI" panose="020B0604030504040204" pitchFamily="50" charset="-128"/>
                        <a:ea typeface="Meiryo UI" panose="020B0604030504040204" pitchFamily="50" charset="-128"/>
                      </a:endParaRPr>
                    </a:p>
                    <a:p>
                      <a:pPr marL="85725" indent="0">
                        <a:lnSpc>
                          <a:spcPts val="1200"/>
                        </a:lnSpc>
                        <a:buFont typeface="Arial" panose="020B0604020202020204" pitchFamily="34" charset="0"/>
                        <a:buNone/>
                      </a:pPr>
                      <a:endParaRPr kumimoji="1" lang="en-US" altLang="ja-JP" sz="1000" b="0" dirty="0" smtClean="0">
                        <a:latin typeface="Meiryo UI" panose="020B0604030504040204" pitchFamily="50" charset="-128"/>
                        <a:ea typeface="Meiryo UI" panose="020B0604030504040204" pitchFamily="50" charset="-128"/>
                      </a:endParaRPr>
                    </a:p>
                    <a:p>
                      <a:pPr marL="85725" indent="0">
                        <a:lnSpc>
                          <a:spcPts val="1200"/>
                        </a:lnSpc>
                        <a:buFont typeface="Arial" panose="020B0604020202020204" pitchFamily="34" charset="0"/>
                        <a:buNone/>
                      </a:pPr>
                      <a:endParaRPr kumimoji="1" lang="en-US" altLang="ja-JP" sz="1000" b="0" dirty="0" smtClean="0">
                        <a:latin typeface="Meiryo UI" panose="020B0604030504040204" pitchFamily="50" charset="-128"/>
                        <a:ea typeface="Meiryo UI" panose="020B0604030504040204" pitchFamily="50" charset="-128"/>
                      </a:endParaRPr>
                    </a:p>
                    <a:p>
                      <a:pPr marL="85725" indent="0">
                        <a:lnSpc>
                          <a:spcPts val="1200"/>
                        </a:lnSpc>
                        <a:buFont typeface="Arial" panose="020B0604020202020204" pitchFamily="34" charset="0"/>
                        <a:buNone/>
                      </a:pPr>
                      <a:endParaRPr kumimoji="1" lang="en-US" altLang="ja-JP" sz="1000" b="0" dirty="0" smtClean="0">
                        <a:latin typeface="Meiryo UI" panose="020B0604030504040204" pitchFamily="50" charset="-128"/>
                        <a:ea typeface="Meiryo UI" panose="020B0604030504040204" pitchFamily="50" charset="-128"/>
                      </a:endParaRPr>
                    </a:p>
                    <a:p>
                      <a:pPr marL="85725" indent="0">
                        <a:lnSpc>
                          <a:spcPts val="1200"/>
                        </a:lnSpc>
                        <a:buFont typeface="Arial" panose="020B0604020202020204" pitchFamily="34" charset="0"/>
                        <a:buNone/>
                      </a:pPr>
                      <a:endParaRPr kumimoji="1" lang="en-US" altLang="ja-JP" sz="1000" b="0" dirty="0" smtClean="0">
                        <a:latin typeface="Meiryo UI" panose="020B0604030504040204" pitchFamily="50" charset="-128"/>
                        <a:ea typeface="Meiryo UI" panose="020B0604030504040204" pitchFamily="50" charset="-128"/>
                      </a:endParaRPr>
                    </a:p>
                    <a:p>
                      <a:pPr marL="85725" indent="0">
                        <a:lnSpc>
                          <a:spcPts val="1200"/>
                        </a:lnSpc>
                        <a:buFont typeface="Arial" panose="020B0604020202020204" pitchFamily="34" charset="0"/>
                        <a:buNone/>
                      </a:pPr>
                      <a:endParaRPr kumimoji="1" lang="en-US" altLang="ja-JP" sz="1000" b="0" dirty="0" smtClean="0">
                        <a:latin typeface="Meiryo UI" panose="020B0604030504040204" pitchFamily="50" charset="-128"/>
                        <a:ea typeface="Meiryo UI" panose="020B0604030504040204" pitchFamily="50" charset="-128"/>
                      </a:endParaRPr>
                    </a:p>
                    <a:p>
                      <a:pPr marL="85725" indent="0">
                        <a:lnSpc>
                          <a:spcPts val="1200"/>
                        </a:lnSpc>
                        <a:buFont typeface="Arial" panose="020B0604020202020204" pitchFamily="34" charset="0"/>
                        <a:buNone/>
                      </a:pPr>
                      <a:endParaRPr kumimoji="1" lang="en-US" altLang="ja-JP" sz="1000" b="0" dirty="0" smtClean="0">
                        <a:latin typeface="Meiryo UI" panose="020B0604030504040204" pitchFamily="50" charset="-128"/>
                        <a:ea typeface="Meiryo UI" panose="020B0604030504040204" pitchFamily="50" charset="-128"/>
                      </a:endParaRPr>
                    </a:p>
                    <a:p>
                      <a:pPr marL="85725" indent="0">
                        <a:lnSpc>
                          <a:spcPts val="1200"/>
                        </a:lnSpc>
                        <a:buFont typeface="Arial" panose="020B0604020202020204" pitchFamily="34" charset="0"/>
                        <a:buNone/>
                      </a:pPr>
                      <a:endParaRPr kumimoji="1" lang="en-US" altLang="ja-JP" sz="1000" b="0" dirty="0" smtClean="0">
                        <a:latin typeface="Meiryo UI" panose="020B0604030504040204" pitchFamily="50" charset="-128"/>
                        <a:ea typeface="Meiryo UI" panose="020B0604030504040204" pitchFamily="50" charset="-128"/>
                      </a:endParaRPr>
                    </a:p>
                    <a:p>
                      <a:pPr marL="85725" indent="0">
                        <a:lnSpc>
                          <a:spcPts val="1200"/>
                        </a:lnSpc>
                        <a:buFont typeface="Arial" panose="020B0604020202020204" pitchFamily="34" charset="0"/>
                        <a:buNone/>
                      </a:pPr>
                      <a:endParaRPr kumimoji="1" lang="en-US" altLang="ja-JP" sz="1000" b="0" dirty="0" smtClean="0">
                        <a:latin typeface="Meiryo UI" panose="020B0604030504040204" pitchFamily="50" charset="-128"/>
                        <a:ea typeface="Meiryo UI" panose="020B0604030504040204" pitchFamily="50" charset="-128"/>
                      </a:endParaRPr>
                    </a:p>
                    <a:p>
                      <a:pPr marL="85725" indent="0">
                        <a:lnSpc>
                          <a:spcPts val="1200"/>
                        </a:lnSpc>
                        <a:buFont typeface="Arial" panose="020B0604020202020204" pitchFamily="34" charset="0"/>
                        <a:buNone/>
                      </a:pPr>
                      <a:endParaRPr kumimoji="1" lang="en-US" altLang="ja-JP" sz="1000" b="0" dirty="0" smtClean="0">
                        <a:latin typeface="Meiryo UI" panose="020B0604030504040204" pitchFamily="50" charset="-128"/>
                        <a:ea typeface="Meiryo UI" panose="020B0604030504040204" pitchFamily="50" charset="-128"/>
                      </a:endParaRPr>
                    </a:p>
                  </a:txBody>
                  <a:tcPr marL="0" marR="0" marT="36000" marB="72000">
                    <a:lnB w="12700" cap="flat" cmpd="sng" algn="ctr">
                      <a:noFill/>
                      <a:prstDash val="solid"/>
                      <a:round/>
                      <a:headEnd type="none" w="med" len="med"/>
                      <a:tailEnd type="none" w="med" len="med"/>
                    </a:lnB>
                    <a:noFill/>
                  </a:tcPr>
                </a:tc>
                <a:extLst>
                  <a:ext uri="{0D108BD9-81ED-4DB2-BD59-A6C34878D82A}">
                    <a16:rowId xmlns:a16="http://schemas.microsoft.com/office/drawing/2014/main" val="1388967084"/>
                  </a:ext>
                </a:extLst>
              </a:tr>
            </a:tbl>
          </a:graphicData>
        </a:graphic>
      </p:graphicFrame>
      <p:sp>
        <p:nvSpPr>
          <p:cNvPr id="66" name="正方形/長方形 65"/>
          <p:cNvSpPr/>
          <p:nvPr/>
        </p:nvSpPr>
        <p:spPr>
          <a:xfrm>
            <a:off x="6832848" y="4584576"/>
            <a:ext cx="360040" cy="2160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algn="ctr"/>
            <a:r>
              <a:rPr lang="en-US" altLang="ja-JP" sz="700" b="1" dirty="0" smtClean="0">
                <a:solidFill>
                  <a:schemeClr val="tx1">
                    <a:lumMod val="95000"/>
                    <a:lumOff val="5000"/>
                  </a:schemeClr>
                </a:solidFill>
                <a:latin typeface="メイリオ" panose="020B0604030504040204" pitchFamily="50" charset="-128"/>
                <a:ea typeface="メイリオ" panose="020B0604030504040204" pitchFamily="50" charset="-128"/>
              </a:rPr>
              <a:t>&lt;</a:t>
            </a:r>
            <a:r>
              <a:rPr lang="ja-JP" altLang="en-US" sz="700" b="1" dirty="0">
                <a:solidFill>
                  <a:schemeClr val="tx1">
                    <a:lumMod val="95000"/>
                    <a:lumOff val="5000"/>
                  </a:schemeClr>
                </a:solidFill>
                <a:latin typeface="メイリオ" panose="020B0604030504040204" pitchFamily="50" charset="-128"/>
                <a:ea typeface="メイリオ" panose="020B0604030504040204" pitchFamily="50" charset="-128"/>
              </a:rPr>
              <a:t>注釈</a:t>
            </a:r>
            <a:r>
              <a:rPr lang="en-US" altLang="ja-JP" sz="700" b="1" dirty="0" smtClean="0">
                <a:solidFill>
                  <a:schemeClr val="tx1">
                    <a:lumMod val="95000"/>
                    <a:lumOff val="5000"/>
                  </a:schemeClr>
                </a:solidFill>
                <a:latin typeface="メイリオ" panose="020B0604030504040204" pitchFamily="50" charset="-128"/>
                <a:ea typeface="メイリオ" panose="020B0604030504040204" pitchFamily="50" charset="-128"/>
              </a:rPr>
              <a:t>&gt;</a:t>
            </a:r>
            <a:endParaRPr lang="en-US" altLang="ja-JP" sz="700" b="1" dirty="0">
              <a:solidFill>
                <a:schemeClr val="tx1">
                  <a:lumMod val="95000"/>
                  <a:lumOff val="5000"/>
                </a:schemeClr>
              </a:solidFill>
              <a:latin typeface="メイリオ" panose="020B0604030504040204" pitchFamily="50" charset="-128"/>
              <a:ea typeface="メイリオ" panose="020B0604030504040204" pitchFamily="50" charset="-128"/>
            </a:endParaRPr>
          </a:p>
        </p:txBody>
      </p:sp>
      <p:sp>
        <p:nvSpPr>
          <p:cNvPr id="62" name="正方形/長方形 61"/>
          <p:cNvSpPr/>
          <p:nvPr/>
        </p:nvSpPr>
        <p:spPr>
          <a:xfrm>
            <a:off x="158964" y="4349487"/>
            <a:ext cx="4680520" cy="554360"/>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t"/>
          <a:lstStyle/>
          <a:p>
            <a:pPr marL="85725" indent="-85725">
              <a:buFont typeface="メイリオ" panose="020B0604030504040204" pitchFamily="50" charset="-128"/>
              <a:buChar char="○"/>
            </a:pPr>
            <a:r>
              <a:rPr lang="ja-JP" altLang="en-US" sz="1000" b="1" u="sng" dirty="0" smtClean="0">
                <a:latin typeface="メイリオ" panose="020B0604030504040204" pitchFamily="50" charset="-128"/>
                <a:ea typeface="メイリオ" panose="020B0604030504040204" pitchFamily="50" charset="-128"/>
              </a:rPr>
              <a:t>ギャンブル</a:t>
            </a:r>
            <a:r>
              <a:rPr lang="ja-JP" altLang="en-US" sz="1000" b="1" u="sng" dirty="0">
                <a:latin typeface="メイリオ" panose="020B0604030504040204" pitchFamily="50" charset="-128"/>
                <a:ea typeface="メイリオ" panose="020B0604030504040204" pitchFamily="50" charset="-128"/>
              </a:rPr>
              <a:t>等</a:t>
            </a:r>
            <a:r>
              <a:rPr lang="ja-JP" altLang="en-US" sz="1000" b="1" u="sng" dirty="0" smtClean="0">
                <a:latin typeface="メイリオ" panose="020B0604030504040204" pitchFamily="50" charset="-128"/>
                <a:ea typeface="メイリオ" panose="020B0604030504040204" pitchFamily="50" charset="-128"/>
              </a:rPr>
              <a:t>の種類</a:t>
            </a:r>
            <a:r>
              <a:rPr lang="en-US" altLang="ja-JP" sz="1000" b="1" u="sng" dirty="0" smtClean="0">
                <a:latin typeface="メイリオ" panose="020B0604030504040204" pitchFamily="50" charset="-128"/>
                <a:ea typeface="メイリオ" panose="020B0604030504040204" pitchFamily="50" charset="-128"/>
              </a:rPr>
              <a:t>【</a:t>
            </a:r>
            <a:r>
              <a:rPr lang="ja-JP" altLang="en-US" sz="1000" b="1" u="sng" dirty="0" smtClean="0">
                <a:latin typeface="メイリオ" panose="020B0604030504040204" pitchFamily="50" charset="-128"/>
                <a:ea typeface="メイリオ" panose="020B0604030504040204" pitchFamily="50" charset="-128"/>
              </a:rPr>
              <a:t>図２</a:t>
            </a:r>
            <a:r>
              <a:rPr lang="en-US" altLang="ja-JP" sz="1000" b="1" u="sng" dirty="0" smtClean="0">
                <a:latin typeface="メイリオ" panose="020B0604030504040204" pitchFamily="50" charset="-128"/>
                <a:ea typeface="メイリオ" panose="020B0604030504040204" pitchFamily="50" charset="-128"/>
              </a:rPr>
              <a:t>】</a:t>
            </a:r>
          </a:p>
          <a:p>
            <a:pPr marL="171450" indent="-85725">
              <a:buFont typeface="Wingdings" panose="05000000000000000000" pitchFamily="2" charset="2"/>
              <a:buChar char="Ø"/>
            </a:pPr>
            <a:r>
              <a:rPr lang="ja-JP" altLang="en-US" sz="1000" dirty="0" smtClean="0">
                <a:latin typeface="メイリオ" panose="020B0604030504040204" pitchFamily="50" charset="-128"/>
                <a:ea typeface="メイリオ" panose="020B0604030504040204" pitchFamily="50" charset="-128"/>
              </a:rPr>
              <a:t>過去１年での</a:t>
            </a:r>
            <a:r>
              <a:rPr lang="ja-JP" altLang="en-US" sz="1000" dirty="0">
                <a:latin typeface="メイリオ" panose="020B0604030504040204" pitchFamily="50" charset="-128"/>
                <a:ea typeface="メイリオ" panose="020B0604030504040204" pitchFamily="50" charset="-128"/>
              </a:rPr>
              <a:t>経験</a:t>
            </a:r>
            <a:r>
              <a:rPr lang="ja-JP" altLang="en-US" sz="1000" dirty="0" smtClean="0">
                <a:latin typeface="メイリオ" panose="020B0604030504040204" pitchFamily="50" charset="-128"/>
                <a:ea typeface="メイリオ" panose="020B0604030504040204" pitchFamily="50" charset="-128"/>
              </a:rPr>
              <a:t>：「</a:t>
            </a:r>
            <a:r>
              <a:rPr lang="ja-JP" altLang="en-US" sz="1000" dirty="0">
                <a:latin typeface="メイリオ" panose="020B0604030504040204" pitchFamily="50" charset="-128"/>
                <a:ea typeface="メイリオ" panose="020B0604030504040204" pitchFamily="50" charset="-128"/>
              </a:rPr>
              <a:t>パチンコ</a:t>
            </a:r>
            <a:r>
              <a:rPr lang="ja-JP" altLang="en-US" sz="1000" dirty="0" smtClean="0">
                <a:latin typeface="メイリオ" panose="020B0604030504040204" pitchFamily="50" charset="-128"/>
                <a:ea typeface="メイリオ" panose="020B0604030504040204" pitchFamily="50" charset="-128"/>
              </a:rPr>
              <a:t>」</a:t>
            </a:r>
            <a:r>
              <a:rPr lang="en-US" altLang="ja-JP" sz="1000" dirty="0" smtClean="0">
                <a:latin typeface="メイリオ" panose="020B0604030504040204" pitchFamily="50" charset="-128"/>
                <a:ea typeface="メイリオ" panose="020B0604030504040204" pitchFamily="50" charset="-128"/>
              </a:rPr>
              <a:t>90.9%</a:t>
            </a:r>
            <a:r>
              <a:rPr lang="ja-JP" altLang="en-US" sz="1000" dirty="0" smtClean="0">
                <a:latin typeface="メイリオ" panose="020B0604030504040204" pitchFamily="50" charset="-128"/>
                <a:ea typeface="メイリオ" panose="020B0604030504040204" pitchFamily="50" charset="-128"/>
              </a:rPr>
              <a:t>　「</a:t>
            </a:r>
            <a:r>
              <a:rPr lang="ja-JP" altLang="en-US" sz="1000" dirty="0">
                <a:latin typeface="メイリオ" panose="020B0604030504040204" pitchFamily="50" charset="-128"/>
                <a:ea typeface="メイリオ" panose="020B0604030504040204" pitchFamily="50" charset="-128"/>
              </a:rPr>
              <a:t>競馬</a:t>
            </a:r>
            <a:r>
              <a:rPr lang="ja-JP" altLang="en-US" sz="1000" dirty="0" smtClean="0">
                <a:latin typeface="メイリオ" panose="020B0604030504040204" pitchFamily="50" charset="-128"/>
                <a:ea typeface="メイリオ" panose="020B0604030504040204" pitchFamily="50" charset="-128"/>
              </a:rPr>
              <a:t>」</a:t>
            </a:r>
            <a:r>
              <a:rPr lang="en-US" altLang="ja-JP" sz="1000" dirty="0" smtClean="0">
                <a:latin typeface="メイリオ" panose="020B0604030504040204" pitchFamily="50" charset="-128"/>
                <a:ea typeface="メイリオ" panose="020B0604030504040204" pitchFamily="50" charset="-128"/>
              </a:rPr>
              <a:t>72.7%</a:t>
            </a:r>
            <a:r>
              <a:rPr lang="en-US" altLang="ja-JP" sz="1000" dirty="0">
                <a:latin typeface="メイリオ" panose="020B0604030504040204" pitchFamily="50" charset="-128"/>
                <a:ea typeface="メイリオ" panose="020B0604030504040204" pitchFamily="50" charset="-128"/>
              </a:rPr>
              <a:t/>
            </a:r>
            <a:br>
              <a:rPr lang="en-US" altLang="ja-JP" sz="1000" dirty="0">
                <a:latin typeface="メイリオ" panose="020B0604030504040204" pitchFamily="50" charset="-128"/>
                <a:ea typeface="メイリオ" panose="020B0604030504040204" pitchFamily="50" charset="-128"/>
              </a:rPr>
            </a:br>
            <a:r>
              <a:rPr lang="ja-JP" altLang="en-US" sz="1000" dirty="0" smtClean="0">
                <a:latin typeface="メイリオ" panose="020B0604030504040204" pitchFamily="50" charset="-128"/>
                <a:ea typeface="メイリオ" panose="020B0604030504040204" pitchFamily="50" charset="-128"/>
              </a:rPr>
              <a:t>（最も</a:t>
            </a:r>
            <a:r>
              <a:rPr lang="ja-JP" altLang="en-US" sz="1000" dirty="0">
                <a:latin typeface="メイリオ" panose="020B0604030504040204" pitchFamily="50" charset="-128"/>
                <a:ea typeface="メイリオ" panose="020B0604030504040204" pitchFamily="50" charset="-128"/>
              </a:rPr>
              <a:t>お金を使用</a:t>
            </a:r>
            <a:r>
              <a:rPr lang="ja-JP" altLang="en-US" sz="1000" dirty="0" smtClean="0">
                <a:latin typeface="メイリオ" panose="020B0604030504040204" pitchFamily="50" charset="-128"/>
                <a:ea typeface="メイリオ" panose="020B0604030504040204" pitchFamily="50" charset="-128"/>
              </a:rPr>
              <a:t>：「</a:t>
            </a:r>
            <a:r>
              <a:rPr lang="ja-JP" altLang="en-US" sz="1000" dirty="0">
                <a:latin typeface="メイリオ" panose="020B0604030504040204" pitchFamily="50" charset="-128"/>
                <a:ea typeface="メイリオ" panose="020B0604030504040204" pitchFamily="50" charset="-128"/>
              </a:rPr>
              <a:t>パチンコ</a:t>
            </a:r>
            <a:r>
              <a:rPr lang="ja-JP" altLang="en-US" sz="1000" dirty="0" smtClean="0">
                <a:latin typeface="メイリオ" panose="020B0604030504040204" pitchFamily="50" charset="-128"/>
                <a:ea typeface="メイリオ" panose="020B0604030504040204" pitchFamily="50" charset="-128"/>
              </a:rPr>
              <a:t>」</a:t>
            </a:r>
            <a:r>
              <a:rPr lang="en-US" altLang="ja-JP" sz="1000" dirty="0">
                <a:latin typeface="メイリオ" panose="020B0604030504040204" pitchFamily="50" charset="-128"/>
                <a:ea typeface="メイリオ" panose="020B0604030504040204" pitchFamily="50" charset="-128"/>
              </a:rPr>
              <a:t>50.0</a:t>
            </a:r>
            <a:r>
              <a:rPr lang="en-US" altLang="ja-JP" sz="1000" dirty="0" smtClean="0">
                <a:latin typeface="メイリオ" panose="020B0604030504040204" pitchFamily="50" charset="-128"/>
                <a:ea typeface="メイリオ" panose="020B0604030504040204" pitchFamily="50" charset="-128"/>
              </a:rPr>
              <a:t>%</a:t>
            </a:r>
            <a:r>
              <a:rPr lang="ja-JP" altLang="en-US" sz="1000" dirty="0" smtClean="0">
                <a:latin typeface="メイリオ" panose="020B0604030504040204" pitchFamily="50" charset="-128"/>
                <a:ea typeface="メイリオ" panose="020B0604030504040204" pitchFamily="50" charset="-128"/>
              </a:rPr>
              <a:t>　「</a:t>
            </a:r>
            <a:r>
              <a:rPr lang="ja-JP" altLang="en-US" sz="1000" dirty="0">
                <a:latin typeface="メイリオ" panose="020B0604030504040204" pitchFamily="50" charset="-128"/>
                <a:ea typeface="メイリオ" panose="020B0604030504040204" pitchFamily="50" charset="-128"/>
              </a:rPr>
              <a:t>パチスロ</a:t>
            </a:r>
            <a:r>
              <a:rPr lang="ja-JP" altLang="en-US" sz="1000" dirty="0" smtClean="0">
                <a:latin typeface="メイリオ" panose="020B0604030504040204" pitchFamily="50" charset="-128"/>
                <a:ea typeface="メイリオ" panose="020B0604030504040204" pitchFamily="50" charset="-128"/>
              </a:rPr>
              <a:t>」</a:t>
            </a:r>
            <a:r>
              <a:rPr lang="en-US" altLang="ja-JP" sz="1000" dirty="0">
                <a:latin typeface="メイリオ" panose="020B0604030504040204" pitchFamily="50" charset="-128"/>
                <a:ea typeface="メイリオ" panose="020B0604030504040204" pitchFamily="50" charset="-128"/>
              </a:rPr>
              <a:t>31.8</a:t>
            </a:r>
            <a:r>
              <a:rPr lang="en-US" altLang="ja-JP" sz="1000" dirty="0" smtClean="0">
                <a:latin typeface="メイリオ" panose="020B0604030504040204" pitchFamily="50" charset="-128"/>
                <a:ea typeface="メイリオ" panose="020B0604030504040204" pitchFamily="50" charset="-128"/>
              </a:rPr>
              <a:t>%</a:t>
            </a:r>
            <a:r>
              <a:rPr lang="ja-JP" altLang="en-US" sz="1000" dirty="0" smtClean="0">
                <a:latin typeface="メイリオ" panose="020B0604030504040204" pitchFamily="50" charset="-128"/>
                <a:ea typeface="メイリオ" panose="020B0604030504040204" pitchFamily="50" charset="-128"/>
              </a:rPr>
              <a:t>）</a:t>
            </a:r>
            <a:endParaRPr lang="ja-JP" altLang="en-US" sz="1000" dirty="0">
              <a:latin typeface="メイリオ" panose="020B0604030504040204" pitchFamily="50" charset="-128"/>
              <a:ea typeface="メイリオ" panose="020B0604030504040204" pitchFamily="50" charset="-128"/>
            </a:endParaRPr>
          </a:p>
        </p:txBody>
      </p:sp>
      <p:sp>
        <p:nvSpPr>
          <p:cNvPr id="64" name="正方形/長方形 63"/>
          <p:cNvSpPr/>
          <p:nvPr/>
        </p:nvSpPr>
        <p:spPr>
          <a:xfrm>
            <a:off x="284694" y="4856609"/>
            <a:ext cx="3744416" cy="360040"/>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t"/>
          <a:lstStyle/>
          <a:p>
            <a:r>
              <a:rPr lang="en-US" altLang="ja-JP" sz="800" dirty="0" smtClean="0">
                <a:latin typeface="メイリオ" panose="020B0604030504040204" pitchFamily="50" charset="-128"/>
                <a:ea typeface="メイリオ" panose="020B0604030504040204" pitchFamily="50" charset="-128"/>
              </a:rPr>
              <a:t>※SOGS</a:t>
            </a:r>
            <a:r>
              <a:rPr lang="ja-JP" altLang="en-US" sz="800" spc="-100" dirty="0" smtClean="0">
                <a:latin typeface="メイリオ" panose="020B0604030504040204" pitchFamily="50" charset="-128"/>
                <a:ea typeface="メイリオ" panose="020B0604030504040204" pitchFamily="50" charset="-128"/>
              </a:rPr>
              <a:t>（</a:t>
            </a:r>
            <a:r>
              <a:rPr lang="en-US" altLang="ja-JP" sz="800" spc="-100" dirty="0">
                <a:latin typeface="メイリオ" panose="020B0604030504040204" pitchFamily="50" charset="-128"/>
                <a:ea typeface="メイリオ" panose="020B0604030504040204" pitchFamily="50" charset="-128"/>
              </a:rPr>
              <a:t>South Oaks Gambling Screen</a:t>
            </a:r>
            <a:r>
              <a:rPr lang="ja-JP" altLang="en-US" sz="800" spc="-100" dirty="0" smtClean="0">
                <a:latin typeface="メイリオ" panose="020B0604030504040204" pitchFamily="50" charset="-128"/>
                <a:ea typeface="メイリオ" panose="020B0604030504040204" pitchFamily="50" charset="-128"/>
              </a:rPr>
              <a:t>）</a:t>
            </a:r>
            <a:r>
              <a:rPr lang="ja-JP" altLang="en-US" sz="800" dirty="0" smtClean="0">
                <a:latin typeface="メイリオ" panose="020B0604030504040204" pitchFamily="50" charset="-128"/>
                <a:ea typeface="メイリオ" panose="020B0604030504040204" pitchFamily="50" charset="-128"/>
              </a:rPr>
              <a:t>とは、アメリカ</a:t>
            </a:r>
            <a:r>
              <a:rPr lang="ja-JP" altLang="en-US" sz="800" dirty="0">
                <a:latin typeface="メイリオ" panose="020B0604030504040204" pitchFamily="50" charset="-128"/>
                <a:ea typeface="メイリオ" panose="020B0604030504040204" pitchFamily="50" charset="-128"/>
              </a:rPr>
              <a:t>のサウスオークス財団</a:t>
            </a:r>
            <a:r>
              <a:rPr lang="ja-JP" altLang="en-US" sz="800" dirty="0" smtClean="0">
                <a:latin typeface="メイリオ" panose="020B0604030504040204" pitchFamily="50" charset="-128"/>
                <a:ea typeface="メイリオ" panose="020B0604030504040204" pitchFamily="50" charset="-128"/>
              </a:rPr>
              <a:t>が</a:t>
            </a:r>
            <a:r>
              <a:rPr lang="en-US" altLang="ja-JP" sz="800" smtClean="0">
                <a:latin typeface="メイリオ" panose="020B0604030504040204" pitchFamily="50" charset="-128"/>
                <a:ea typeface="メイリオ" panose="020B0604030504040204" pitchFamily="50" charset="-128"/>
              </a:rPr>
              <a:t/>
            </a:r>
            <a:br>
              <a:rPr lang="en-US" altLang="ja-JP" sz="800" smtClean="0">
                <a:latin typeface="メイリオ" panose="020B0604030504040204" pitchFamily="50" charset="-128"/>
                <a:ea typeface="メイリオ" panose="020B0604030504040204" pitchFamily="50" charset="-128"/>
              </a:rPr>
            </a:br>
            <a:r>
              <a:rPr lang="ja-JP" altLang="en-US" sz="800" smtClean="0">
                <a:latin typeface="メイリオ" panose="020B0604030504040204" pitchFamily="50" charset="-128"/>
                <a:ea typeface="メイリオ" panose="020B0604030504040204" pitchFamily="50" charset="-128"/>
              </a:rPr>
              <a:t>　開発</a:t>
            </a:r>
            <a:r>
              <a:rPr lang="ja-JP" altLang="en-US" sz="800" dirty="0" smtClean="0">
                <a:latin typeface="メイリオ" panose="020B0604030504040204" pitchFamily="50" charset="-128"/>
                <a:ea typeface="メイリオ" panose="020B0604030504040204" pitchFamily="50" charset="-128"/>
              </a:rPr>
              <a:t>したギャンブル</a:t>
            </a:r>
            <a:r>
              <a:rPr lang="ja-JP" altLang="en-US" sz="800" dirty="0">
                <a:latin typeface="メイリオ" panose="020B0604030504040204" pitchFamily="50" charset="-128"/>
                <a:ea typeface="メイリオ" panose="020B0604030504040204" pitchFamily="50" charset="-128"/>
              </a:rPr>
              <a:t>等依存症の診断の</a:t>
            </a:r>
            <a:r>
              <a:rPr lang="ja-JP" altLang="en-US" sz="800" dirty="0" smtClean="0">
                <a:latin typeface="メイリオ" panose="020B0604030504040204" pitchFamily="50" charset="-128"/>
                <a:ea typeface="メイリオ" panose="020B0604030504040204" pitchFamily="50" charset="-128"/>
              </a:rPr>
              <a:t>た</a:t>
            </a:r>
            <a:r>
              <a:rPr lang="ja-JP" altLang="en-US" sz="800" dirty="0">
                <a:latin typeface="メイリオ" panose="020B0604030504040204" pitchFamily="50" charset="-128"/>
                <a:ea typeface="メイリオ" panose="020B0604030504040204" pitchFamily="50" charset="-128"/>
              </a:rPr>
              <a:t>めの</a:t>
            </a:r>
            <a:r>
              <a:rPr lang="ja-JP" altLang="en-US" sz="800" dirty="0" smtClean="0">
                <a:latin typeface="メイリオ" panose="020B0604030504040204" pitchFamily="50" charset="-128"/>
                <a:ea typeface="メイリオ" panose="020B0604030504040204" pitchFamily="50" charset="-128"/>
              </a:rPr>
              <a:t>質問票。</a:t>
            </a:r>
            <a:endParaRPr lang="ja-JP" altLang="en-US" sz="800" dirty="0">
              <a:latin typeface="メイリオ" panose="020B0604030504040204" pitchFamily="50" charset="-128"/>
              <a:ea typeface="メイリオ" panose="020B0604030504040204" pitchFamily="50" charset="-128"/>
            </a:endParaRPr>
          </a:p>
        </p:txBody>
      </p:sp>
      <p:sp>
        <p:nvSpPr>
          <p:cNvPr id="73" name="対角する 2 つの角を切り取った四角形 72"/>
          <p:cNvSpPr/>
          <p:nvPr/>
        </p:nvSpPr>
        <p:spPr>
          <a:xfrm>
            <a:off x="208112" y="2496344"/>
            <a:ext cx="3744000" cy="212648"/>
          </a:xfrm>
          <a:prstGeom prst="snip2Diag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r>
              <a:rPr lang="ja-JP" altLang="en-US" sz="1000" b="1" dirty="0" smtClean="0">
                <a:latin typeface="メイリオ" panose="020B0604030504040204" pitchFamily="50" charset="-128"/>
                <a:ea typeface="メイリオ" panose="020B0604030504040204" pitchFamily="50" charset="-128"/>
              </a:rPr>
              <a:t>⓵経験したギャンブル等の</a:t>
            </a:r>
            <a:r>
              <a:rPr lang="ja-JP" altLang="en-US" sz="1000" b="1" dirty="0">
                <a:latin typeface="メイリオ" panose="020B0604030504040204" pitchFamily="50" charset="-128"/>
                <a:ea typeface="メイリオ" panose="020B0604030504040204" pitchFamily="50" charset="-128"/>
              </a:rPr>
              <a:t>種類</a:t>
            </a:r>
            <a:endParaRPr lang="en-US" altLang="ja-JP" sz="1000" b="1" dirty="0">
              <a:latin typeface="メイリオ" panose="020B0604030504040204" pitchFamily="50" charset="-128"/>
              <a:ea typeface="メイリオ" panose="020B0604030504040204" pitchFamily="50" charset="-128"/>
            </a:endParaRPr>
          </a:p>
        </p:txBody>
      </p:sp>
      <p:sp>
        <p:nvSpPr>
          <p:cNvPr id="74" name="対角する 2 つの角を切り取った四角形 73"/>
          <p:cNvSpPr/>
          <p:nvPr/>
        </p:nvSpPr>
        <p:spPr>
          <a:xfrm>
            <a:off x="208112" y="3432448"/>
            <a:ext cx="3744000" cy="212648"/>
          </a:xfrm>
          <a:prstGeom prst="snip2Diag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r>
              <a:rPr lang="ja-JP" altLang="en-US" sz="1000" b="1" dirty="0" smtClean="0">
                <a:latin typeface="メイリオ" panose="020B0604030504040204" pitchFamily="50" charset="-128"/>
                <a:ea typeface="メイリオ" panose="020B0604030504040204" pitchFamily="50" charset="-128"/>
              </a:rPr>
              <a:t>②初めて</a:t>
            </a:r>
            <a:r>
              <a:rPr lang="ja-JP" altLang="en-US" sz="1000" b="1" dirty="0">
                <a:latin typeface="メイリオ" panose="020B0604030504040204" pitchFamily="50" charset="-128"/>
                <a:ea typeface="メイリオ" panose="020B0604030504040204" pitchFamily="50" charset="-128"/>
              </a:rPr>
              <a:t>ギャンブル等をするようになった</a:t>
            </a:r>
            <a:r>
              <a:rPr lang="ja-JP" altLang="en-US" sz="1000" b="1" dirty="0" smtClean="0">
                <a:latin typeface="メイリオ" panose="020B0604030504040204" pitchFamily="50" charset="-128"/>
                <a:ea typeface="メイリオ" panose="020B0604030504040204" pitchFamily="50" charset="-128"/>
              </a:rPr>
              <a:t>年齢</a:t>
            </a:r>
            <a:r>
              <a:rPr lang="en-US" altLang="ja-JP" sz="1000" b="1" dirty="0" smtClean="0">
                <a:latin typeface="メイリオ" panose="020B0604030504040204" pitchFamily="50" charset="-128"/>
                <a:ea typeface="メイリオ" panose="020B0604030504040204" pitchFamily="50" charset="-128"/>
              </a:rPr>
              <a:t>【</a:t>
            </a:r>
            <a:r>
              <a:rPr lang="ja-JP" altLang="en-US" sz="1000" b="1" dirty="0" smtClean="0">
                <a:latin typeface="メイリオ" panose="020B0604030504040204" pitchFamily="50" charset="-128"/>
                <a:ea typeface="メイリオ" panose="020B0604030504040204" pitchFamily="50" charset="-128"/>
              </a:rPr>
              <a:t>図１</a:t>
            </a:r>
            <a:r>
              <a:rPr lang="en-US" altLang="ja-JP" sz="1000" b="1" dirty="0" smtClean="0">
                <a:latin typeface="メイリオ" panose="020B0604030504040204" pitchFamily="50" charset="-128"/>
                <a:ea typeface="メイリオ" panose="020B0604030504040204" pitchFamily="50" charset="-128"/>
              </a:rPr>
              <a:t>】</a:t>
            </a:r>
            <a:endParaRPr lang="en-US" altLang="ja-JP" sz="1000" b="1" dirty="0">
              <a:latin typeface="メイリオ" panose="020B0604030504040204" pitchFamily="50" charset="-128"/>
              <a:ea typeface="メイリオ" panose="020B0604030504040204" pitchFamily="50" charset="-128"/>
            </a:endParaRPr>
          </a:p>
        </p:txBody>
      </p:sp>
      <p:sp>
        <p:nvSpPr>
          <p:cNvPr id="77" name="正方形/長方形 76"/>
          <p:cNvSpPr/>
          <p:nvPr/>
        </p:nvSpPr>
        <p:spPr>
          <a:xfrm>
            <a:off x="105242" y="2746658"/>
            <a:ext cx="3847286" cy="685790"/>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t"/>
          <a:lstStyle/>
          <a:p>
            <a:pPr marL="171450" indent="-85725">
              <a:buFont typeface="Wingdings" panose="05000000000000000000" pitchFamily="2" charset="2"/>
              <a:buChar char="Ø"/>
            </a:pPr>
            <a:r>
              <a:rPr lang="ja-JP" altLang="en-US" sz="1000" dirty="0" smtClean="0">
                <a:latin typeface="メイリオ" panose="020B0604030504040204" pitchFamily="50" charset="-128"/>
                <a:ea typeface="メイリオ" panose="020B0604030504040204" pitchFamily="50" charset="-128"/>
              </a:rPr>
              <a:t>生涯</a:t>
            </a:r>
            <a:r>
              <a:rPr lang="ja-JP" altLang="en-US" sz="1000" dirty="0">
                <a:latin typeface="メイリオ" panose="020B0604030504040204" pitchFamily="50" charset="-128"/>
                <a:ea typeface="メイリオ" panose="020B0604030504040204" pitchFamily="50" charset="-128"/>
              </a:rPr>
              <a:t>での</a:t>
            </a:r>
            <a:r>
              <a:rPr lang="ja-JP" altLang="en-US" sz="1000" dirty="0" smtClean="0">
                <a:latin typeface="メイリオ" panose="020B0604030504040204" pitchFamily="50" charset="-128"/>
                <a:ea typeface="メイリオ" panose="020B0604030504040204" pitchFamily="50" charset="-128"/>
              </a:rPr>
              <a:t>経験</a:t>
            </a:r>
            <a:r>
              <a:rPr lang="en-US" altLang="ja-JP" sz="1000" dirty="0" smtClean="0">
                <a:latin typeface="メイリオ" panose="020B0604030504040204" pitchFamily="50" charset="-128"/>
                <a:ea typeface="メイリオ" panose="020B0604030504040204" pitchFamily="50" charset="-128"/>
              </a:rPr>
              <a:t/>
            </a:r>
            <a:br>
              <a:rPr lang="en-US" altLang="ja-JP" sz="1000" dirty="0" smtClean="0">
                <a:latin typeface="メイリオ" panose="020B0604030504040204" pitchFamily="50" charset="-128"/>
                <a:ea typeface="メイリオ" panose="020B0604030504040204" pitchFamily="50" charset="-128"/>
              </a:rPr>
            </a:br>
            <a:r>
              <a:rPr lang="ja-JP" altLang="en-US" sz="1000" dirty="0" smtClean="0">
                <a:latin typeface="メイリオ" panose="020B0604030504040204" pitchFamily="50" charset="-128"/>
                <a:ea typeface="メイリオ" panose="020B0604030504040204" pitchFamily="50" charset="-128"/>
              </a:rPr>
              <a:t>：「宝くじ</a:t>
            </a:r>
            <a:r>
              <a:rPr lang="en-US" altLang="ja-JP" sz="600" dirty="0" smtClean="0">
                <a:latin typeface="メイリオ" panose="020B0604030504040204" pitchFamily="50" charset="-128"/>
                <a:ea typeface="メイリオ" panose="020B0604030504040204" pitchFamily="50" charset="-128"/>
              </a:rPr>
              <a:t>※</a:t>
            </a:r>
            <a:r>
              <a:rPr lang="ja-JP" altLang="en-US" sz="1000" dirty="0" smtClean="0">
                <a:latin typeface="メイリオ" panose="020B0604030504040204" pitchFamily="50" charset="-128"/>
                <a:ea typeface="メイリオ" panose="020B0604030504040204" pitchFamily="50" charset="-128"/>
              </a:rPr>
              <a:t>」</a:t>
            </a:r>
            <a:r>
              <a:rPr lang="en-US" altLang="ja-JP" sz="1000" dirty="0" smtClean="0">
                <a:latin typeface="メイリオ" panose="020B0604030504040204" pitchFamily="50" charset="-128"/>
                <a:ea typeface="メイリオ" panose="020B0604030504040204" pitchFamily="50" charset="-128"/>
              </a:rPr>
              <a:t>60.5%</a:t>
            </a:r>
            <a:r>
              <a:rPr lang="ja-JP" altLang="en-US" sz="1000" dirty="0" smtClean="0">
                <a:latin typeface="メイリオ" panose="020B0604030504040204" pitchFamily="50" charset="-128"/>
                <a:ea typeface="メイリオ" panose="020B0604030504040204" pitchFamily="50" charset="-128"/>
              </a:rPr>
              <a:t>「パチンコ」</a:t>
            </a:r>
            <a:r>
              <a:rPr lang="en-US" altLang="ja-JP" sz="1000" dirty="0" smtClean="0">
                <a:latin typeface="メイリオ" panose="020B0604030504040204" pitchFamily="50" charset="-128"/>
                <a:ea typeface="メイリオ" panose="020B0604030504040204" pitchFamily="50" charset="-128"/>
              </a:rPr>
              <a:t>51.2%</a:t>
            </a:r>
            <a:r>
              <a:rPr lang="ja-JP" altLang="en-US" sz="1000" dirty="0">
                <a:latin typeface="メイリオ" panose="020B0604030504040204" pitchFamily="50" charset="-128"/>
                <a:ea typeface="メイリオ" panose="020B0604030504040204" pitchFamily="50" charset="-128"/>
              </a:rPr>
              <a:t>「競馬</a:t>
            </a:r>
            <a:r>
              <a:rPr lang="ja-JP" altLang="en-US" sz="1000" dirty="0" smtClean="0">
                <a:latin typeface="メイリオ" panose="020B0604030504040204" pitchFamily="50" charset="-128"/>
                <a:ea typeface="メイリオ" panose="020B0604030504040204" pitchFamily="50" charset="-128"/>
              </a:rPr>
              <a:t>」</a:t>
            </a:r>
            <a:r>
              <a:rPr lang="en-US" altLang="ja-JP" sz="1000" dirty="0">
                <a:latin typeface="メイリオ" panose="020B0604030504040204" pitchFamily="50" charset="-128"/>
                <a:ea typeface="メイリオ" panose="020B0604030504040204" pitchFamily="50" charset="-128"/>
              </a:rPr>
              <a:t>33.2</a:t>
            </a:r>
            <a:r>
              <a:rPr lang="en-US" altLang="ja-JP" sz="1000" dirty="0" smtClean="0">
                <a:latin typeface="メイリオ" panose="020B0604030504040204" pitchFamily="50" charset="-128"/>
                <a:ea typeface="メイリオ" panose="020B0604030504040204" pitchFamily="50" charset="-128"/>
              </a:rPr>
              <a:t>%</a:t>
            </a:r>
            <a:endParaRPr lang="ja-JP" altLang="en-US" sz="1000" dirty="0">
              <a:latin typeface="メイリオ" panose="020B0604030504040204" pitchFamily="50" charset="-128"/>
              <a:ea typeface="メイリオ" panose="020B0604030504040204" pitchFamily="50" charset="-128"/>
            </a:endParaRPr>
          </a:p>
          <a:p>
            <a:pPr marL="171450" indent="-85725">
              <a:buFont typeface="Wingdings" panose="05000000000000000000" pitchFamily="2" charset="2"/>
              <a:buChar char="Ø"/>
            </a:pPr>
            <a:r>
              <a:rPr lang="ja-JP" altLang="en-US" sz="1000" dirty="0" smtClean="0">
                <a:latin typeface="メイリオ" panose="020B0604030504040204" pitchFamily="50" charset="-128"/>
                <a:ea typeface="メイリオ" panose="020B0604030504040204" pitchFamily="50" charset="-128"/>
              </a:rPr>
              <a:t>過去１年での経験</a:t>
            </a:r>
            <a:r>
              <a:rPr lang="en-US" altLang="ja-JP" sz="1000" dirty="0" smtClean="0">
                <a:latin typeface="メイリオ" panose="020B0604030504040204" pitchFamily="50" charset="-128"/>
                <a:ea typeface="メイリオ" panose="020B0604030504040204" pitchFamily="50" charset="-128"/>
              </a:rPr>
              <a:t/>
            </a:r>
            <a:br>
              <a:rPr lang="en-US" altLang="ja-JP" sz="1000" dirty="0" smtClean="0">
                <a:latin typeface="メイリオ" panose="020B0604030504040204" pitchFamily="50" charset="-128"/>
                <a:ea typeface="メイリオ" panose="020B0604030504040204" pitchFamily="50" charset="-128"/>
              </a:rPr>
            </a:br>
            <a:r>
              <a:rPr lang="ja-JP" altLang="en-US" sz="1000" dirty="0" smtClean="0">
                <a:latin typeface="メイリオ" panose="020B0604030504040204" pitchFamily="50" charset="-128"/>
                <a:ea typeface="メイリオ" panose="020B0604030504040204" pitchFamily="50" charset="-128"/>
              </a:rPr>
              <a:t>：「宝くじ</a:t>
            </a:r>
            <a:r>
              <a:rPr lang="en-US" altLang="ja-JP" sz="600" dirty="0">
                <a:latin typeface="メイリオ" panose="020B0604030504040204" pitchFamily="50" charset="-128"/>
                <a:ea typeface="メイリオ" panose="020B0604030504040204" pitchFamily="50" charset="-128"/>
              </a:rPr>
              <a:t>※</a:t>
            </a:r>
            <a:r>
              <a:rPr lang="en-US" altLang="ja-JP" sz="800" dirty="0">
                <a:latin typeface="メイリオ" panose="020B0604030504040204" pitchFamily="50" charset="-128"/>
                <a:ea typeface="メイリオ" panose="020B0604030504040204" pitchFamily="50" charset="-128"/>
              </a:rPr>
              <a:t> </a:t>
            </a:r>
            <a:r>
              <a:rPr lang="ja-JP" altLang="en-US" sz="1000" dirty="0" smtClean="0">
                <a:latin typeface="メイリオ" panose="020B0604030504040204" pitchFamily="50" charset="-128"/>
                <a:ea typeface="メイリオ" panose="020B0604030504040204" pitchFamily="50" charset="-128"/>
              </a:rPr>
              <a:t>」</a:t>
            </a:r>
            <a:r>
              <a:rPr lang="en-US" altLang="ja-JP" sz="1000" dirty="0" smtClean="0">
                <a:latin typeface="メイリオ" panose="020B0604030504040204" pitchFamily="50" charset="-128"/>
                <a:ea typeface="メイリオ" panose="020B0604030504040204" pitchFamily="50" charset="-128"/>
              </a:rPr>
              <a:t>47.6%</a:t>
            </a:r>
            <a:r>
              <a:rPr lang="ja-JP" altLang="en-US" sz="1000" dirty="0" smtClean="0">
                <a:latin typeface="メイリオ" panose="020B0604030504040204" pitchFamily="50" charset="-128"/>
                <a:ea typeface="メイリオ" panose="020B0604030504040204" pitchFamily="50" charset="-128"/>
              </a:rPr>
              <a:t>「競馬」</a:t>
            </a:r>
            <a:r>
              <a:rPr lang="en-US" altLang="ja-JP" sz="1000" dirty="0" smtClean="0">
                <a:latin typeface="メイリオ" panose="020B0604030504040204" pitchFamily="50" charset="-128"/>
                <a:ea typeface="メイリオ" panose="020B0604030504040204" pitchFamily="50" charset="-128"/>
              </a:rPr>
              <a:t>15.5%</a:t>
            </a:r>
            <a:r>
              <a:rPr lang="ja-JP" altLang="en-US" sz="1000" dirty="0">
                <a:latin typeface="メイリオ" panose="020B0604030504040204" pitchFamily="50" charset="-128"/>
                <a:ea typeface="メイリオ" panose="020B0604030504040204" pitchFamily="50" charset="-128"/>
              </a:rPr>
              <a:t> 「パチンコ</a:t>
            </a:r>
            <a:r>
              <a:rPr lang="ja-JP" altLang="en-US" sz="1000" dirty="0" smtClean="0">
                <a:latin typeface="メイリオ" panose="020B0604030504040204" pitchFamily="50" charset="-128"/>
                <a:ea typeface="メイリオ" panose="020B0604030504040204" pitchFamily="50" charset="-128"/>
              </a:rPr>
              <a:t>」</a:t>
            </a:r>
            <a:r>
              <a:rPr lang="en-US" altLang="ja-JP" sz="1000" dirty="0">
                <a:latin typeface="メイリオ" panose="020B0604030504040204" pitchFamily="50" charset="-128"/>
                <a:ea typeface="メイリオ" panose="020B0604030504040204" pitchFamily="50" charset="-128"/>
              </a:rPr>
              <a:t>14.7</a:t>
            </a:r>
            <a:r>
              <a:rPr lang="en-US" altLang="ja-JP" sz="1000" dirty="0" smtClean="0">
                <a:latin typeface="メイリオ" panose="020B0604030504040204" pitchFamily="50" charset="-128"/>
                <a:ea typeface="メイリオ" panose="020B0604030504040204" pitchFamily="50" charset="-128"/>
              </a:rPr>
              <a:t>%</a:t>
            </a:r>
            <a:endParaRPr lang="ja-JP" altLang="en-US" sz="1000" dirty="0">
              <a:latin typeface="メイリオ" panose="020B0604030504040204" pitchFamily="50" charset="-128"/>
              <a:ea typeface="メイリオ" panose="020B0604030504040204" pitchFamily="50" charset="-128"/>
            </a:endParaRPr>
          </a:p>
        </p:txBody>
      </p:sp>
      <p:sp>
        <p:nvSpPr>
          <p:cNvPr id="84" name="正方形/長方形 83"/>
          <p:cNvSpPr/>
          <p:nvPr/>
        </p:nvSpPr>
        <p:spPr>
          <a:xfrm>
            <a:off x="83563" y="3637434"/>
            <a:ext cx="2267644" cy="245730"/>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t"/>
          <a:lstStyle/>
          <a:p>
            <a:pPr marL="171450" indent="-85725">
              <a:buFont typeface="Wingdings" panose="05000000000000000000" pitchFamily="2" charset="2"/>
              <a:buChar char="Ø"/>
            </a:pPr>
            <a:r>
              <a:rPr lang="ja-JP" altLang="en-US" sz="1000" dirty="0" smtClean="0">
                <a:latin typeface="メイリオ" panose="020B0604030504040204" pitchFamily="50" charset="-128"/>
                <a:ea typeface="メイリオ" panose="020B0604030504040204" pitchFamily="50" charset="-128"/>
              </a:rPr>
              <a:t>「</a:t>
            </a:r>
            <a:r>
              <a:rPr lang="en-US" altLang="ja-JP" sz="1000" dirty="0">
                <a:latin typeface="メイリオ" panose="020B0604030504040204" pitchFamily="50" charset="-128"/>
                <a:ea typeface="メイリオ" panose="020B0604030504040204" pitchFamily="50" charset="-128"/>
              </a:rPr>
              <a:t>0-19</a:t>
            </a:r>
            <a:r>
              <a:rPr lang="ja-JP" altLang="en-US" sz="1000" dirty="0" smtClean="0">
                <a:latin typeface="メイリオ" panose="020B0604030504040204" pitchFamily="50" charset="-128"/>
                <a:ea typeface="メイリオ" panose="020B0604030504040204" pitchFamily="50" charset="-128"/>
              </a:rPr>
              <a:t>歳」：</a:t>
            </a:r>
            <a:r>
              <a:rPr lang="en-US" altLang="ja-JP" sz="1000" dirty="0">
                <a:latin typeface="メイリオ" panose="020B0604030504040204" pitchFamily="50" charset="-128"/>
                <a:ea typeface="メイリオ" panose="020B0604030504040204" pitchFamily="50" charset="-128"/>
              </a:rPr>
              <a:t>31.9</a:t>
            </a:r>
            <a:r>
              <a:rPr lang="en-US" altLang="ja-JP" sz="1000" dirty="0" smtClean="0">
                <a:latin typeface="メイリオ" panose="020B0604030504040204" pitchFamily="50" charset="-128"/>
                <a:ea typeface="メイリオ" panose="020B0604030504040204" pitchFamily="50" charset="-128"/>
              </a:rPr>
              <a:t>%</a:t>
            </a:r>
          </a:p>
        </p:txBody>
      </p:sp>
      <p:sp>
        <p:nvSpPr>
          <p:cNvPr id="85" name="対角する 2 つの角を切り取った四角形 84"/>
          <p:cNvSpPr/>
          <p:nvPr/>
        </p:nvSpPr>
        <p:spPr>
          <a:xfrm>
            <a:off x="196681" y="4080520"/>
            <a:ext cx="3744417" cy="245750"/>
          </a:xfrm>
          <a:prstGeom prst="snip2Diag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r>
              <a:rPr lang="ja-JP" altLang="en-US" sz="1000" b="1" spc="-150" dirty="0" smtClean="0">
                <a:latin typeface="メイリオ" panose="020B0604030504040204" pitchFamily="50" charset="-128"/>
                <a:ea typeface="メイリオ" panose="020B0604030504040204" pitchFamily="50" charset="-128"/>
              </a:rPr>
              <a:t>③ギャンブル</a:t>
            </a:r>
            <a:r>
              <a:rPr lang="ja-JP" altLang="en-US" sz="1000" b="1" spc="-150" dirty="0">
                <a:latin typeface="メイリオ" panose="020B0604030504040204" pitchFamily="50" charset="-128"/>
                <a:ea typeface="メイリオ" panose="020B0604030504040204" pitchFamily="50" charset="-128"/>
              </a:rPr>
              <a:t>等依存が疑われる人（</a:t>
            </a:r>
            <a:r>
              <a:rPr lang="en-US" altLang="ja-JP" sz="1000" b="1" spc="-150" dirty="0">
                <a:latin typeface="メイリオ" panose="020B0604030504040204" pitchFamily="50" charset="-128"/>
                <a:ea typeface="メイリオ" panose="020B0604030504040204" pitchFamily="50" charset="-128"/>
              </a:rPr>
              <a:t>SOGS</a:t>
            </a:r>
            <a:r>
              <a:rPr lang="en-US" altLang="ja-JP" sz="600" b="1" spc="-150" dirty="0">
                <a:latin typeface="メイリオ" panose="020B0604030504040204" pitchFamily="50" charset="-128"/>
                <a:ea typeface="メイリオ" panose="020B0604030504040204" pitchFamily="50" charset="-128"/>
              </a:rPr>
              <a:t>※</a:t>
            </a:r>
            <a:r>
              <a:rPr lang="en-US" altLang="ja-JP" sz="1000" b="1" spc="-150" dirty="0">
                <a:latin typeface="メイリオ" panose="020B0604030504040204" pitchFamily="50" charset="-128"/>
                <a:ea typeface="メイリオ" panose="020B0604030504040204" pitchFamily="50" charset="-128"/>
              </a:rPr>
              <a:t>5</a:t>
            </a:r>
            <a:r>
              <a:rPr lang="ja-JP" altLang="en-US" sz="1000" b="1" spc="-150" dirty="0">
                <a:latin typeface="メイリオ" panose="020B0604030504040204" pitchFamily="50" charset="-128"/>
                <a:ea typeface="メイリオ" panose="020B0604030504040204" pitchFamily="50" charset="-128"/>
              </a:rPr>
              <a:t>点以上 ）のギャンブル等行動</a:t>
            </a:r>
          </a:p>
        </p:txBody>
      </p:sp>
      <p:sp>
        <p:nvSpPr>
          <p:cNvPr id="91" name="正方形/長方形 90"/>
          <p:cNvSpPr/>
          <p:nvPr/>
        </p:nvSpPr>
        <p:spPr>
          <a:xfrm>
            <a:off x="3895378" y="2458283"/>
            <a:ext cx="432049" cy="2160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algn="ctr"/>
            <a:r>
              <a:rPr lang="ja-JP" altLang="en-US" sz="800" b="1" dirty="0" smtClean="0">
                <a:solidFill>
                  <a:schemeClr val="tx1">
                    <a:lumMod val="95000"/>
                    <a:lumOff val="5000"/>
                  </a:schemeClr>
                </a:solidFill>
                <a:latin typeface="メイリオ" panose="020B0604030504040204" pitchFamily="50" charset="-128"/>
                <a:ea typeface="メイリオ" panose="020B0604030504040204" pitchFamily="50" charset="-128"/>
              </a:rPr>
              <a:t>図１</a:t>
            </a:r>
            <a:endParaRPr lang="en-US" altLang="ja-JP" sz="800" b="1" dirty="0">
              <a:solidFill>
                <a:schemeClr val="tx1">
                  <a:lumMod val="95000"/>
                  <a:lumOff val="5000"/>
                </a:schemeClr>
              </a:solidFill>
              <a:latin typeface="メイリオ" panose="020B0604030504040204" pitchFamily="50" charset="-128"/>
              <a:ea typeface="メイリオ" panose="020B0604030504040204" pitchFamily="50" charset="-128"/>
            </a:endParaRPr>
          </a:p>
        </p:txBody>
      </p:sp>
      <p:sp>
        <p:nvSpPr>
          <p:cNvPr id="97" name="正方形/長方形 96"/>
          <p:cNvSpPr/>
          <p:nvPr/>
        </p:nvSpPr>
        <p:spPr>
          <a:xfrm>
            <a:off x="3929668" y="4118582"/>
            <a:ext cx="432049" cy="2160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algn="ctr"/>
            <a:r>
              <a:rPr lang="ja-JP" altLang="en-US" sz="800" b="1" dirty="0" smtClean="0">
                <a:solidFill>
                  <a:schemeClr val="tx1">
                    <a:lumMod val="95000"/>
                    <a:lumOff val="5000"/>
                  </a:schemeClr>
                </a:solidFill>
                <a:latin typeface="メイリオ" panose="020B0604030504040204" pitchFamily="50" charset="-128"/>
                <a:ea typeface="メイリオ" panose="020B0604030504040204" pitchFamily="50" charset="-128"/>
              </a:rPr>
              <a:t>図２</a:t>
            </a:r>
            <a:endParaRPr lang="en-US" altLang="ja-JP" sz="800" b="1" dirty="0">
              <a:solidFill>
                <a:schemeClr val="tx1">
                  <a:lumMod val="95000"/>
                  <a:lumOff val="5000"/>
                </a:schemeClr>
              </a:solidFill>
              <a:latin typeface="メイリオ" panose="020B0604030504040204" pitchFamily="50" charset="-128"/>
              <a:ea typeface="メイリオ" panose="020B0604030504040204" pitchFamily="50" charset="-128"/>
            </a:endParaRPr>
          </a:p>
        </p:txBody>
      </p:sp>
      <p:pic>
        <p:nvPicPr>
          <p:cNvPr id="6" name="図 5"/>
          <p:cNvPicPr>
            <a:picLocks noChangeAspect="1"/>
          </p:cNvPicPr>
          <p:nvPr/>
        </p:nvPicPr>
        <p:blipFill>
          <a:blip r:embed="rId2"/>
          <a:stretch>
            <a:fillRect/>
          </a:stretch>
        </p:blipFill>
        <p:spPr>
          <a:xfrm>
            <a:off x="4181128" y="4152528"/>
            <a:ext cx="2448272" cy="1597720"/>
          </a:xfrm>
          <a:prstGeom prst="rect">
            <a:avLst/>
          </a:prstGeom>
        </p:spPr>
      </p:pic>
      <p:sp>
        <p:nvSpPr>
          <p:cNvPr id="100" name="対角する 2 つの角を切り取った四角形 99"/>
          <p:cNvSpPr/>
          <p:nvPr/>
        </p:nvSpPr>
        <p:spPr>
          <a:xfrm>
            <a:off x="184195" y="5965304"/>
            <a:ext cx="3744417" cy="245750"/>
          </a:xfrm>
          <a:prstGeom prst="snip2Diag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85725" indent="-85725">
              <a:buFont typeface="+mj-ea"/>
              <a:buAutoNum type="circleNumDbPlain" startAt="5"/>
            </a:pPr>
            <a:r>
              <a:rPr lang="ja-JP" altLang="en-US" sz="1000" b="1" dirty="0" smtClean="0">
                <a:latin typeface="メイリオ" panose="020B0604030504040204" pitchFamily="50" charset="-128"/>
                <a:ea typeface="メイリオ" panose="020B0604030504040204" pitchFamily="50" charset="-128"/>
              </a:rPr>
              <a:t>ギャンブル</a:t>
            </a:r>
            <a:r>
              <a:rPr lang="ja-JP" altLang="en-US" sz="1000" b="1" dirty="0">
                <a:latin typeface="メイリオ" panose="020B0604030504040204" pitchFamily="50" charset="-128"/>
                <a:ea typeface="メイリオ" panose="020B0604030504040204" pitchFamily="50" charset="-128"/>
              </a:rPr>
              <a:t>等依存の相談者の借金額</a:t>
            </a:r>
            <a:r>
              <a:rPr lang="en-US" altLang="ja-JP" sz="1000" b="1" dirty="0">
                <a:latin typeface="メイリオ" panose="020B0604030504040204" pitchFamily="50" charset="-128"/>
                <a:ea typeface="メイリオ" panose="020B0604030504040204" pitchFamily="50" charset="-128"/>
              </a:rPr>
              <a:t>【</a:t>
            </a:r>
            <a:r>
              <a:rPr lang="ja-JP" altLang="en-US" sz="1000" b="1" dirty="0">
                <a:latin typeface="メイリオ" panose="020B0604030504040204" pitchFamily="50" charset="-128"/>
                <a:ea typeface="メイリオ" panose="020B0604030504040204" pitchFamily="50" charset="-128"/>
              </a:rPr>
              <a:t>図４</a:t>
            </a:r>
            <a:r>
              <a:rPr lang="en-US" altLang="ja-JP" sz="1000" b="1" dirty="0">
                <a:latin typeface="メイリオ" panose="020B0604030504040204" pitchFamily="50" charset="-128"/>
                <a:ea typeface="メイリオ" panose="020B0604030504040204" pitchFamily="50" charset="-128"/>
              </a:rPr>
              <a:t>】</a:t>
            </a:r>
          </a:p>
        </p:txBody>
      </p:sp>
      <p:sp>
        <p:nvSpPr>
          <p:cNvPr id="101" name="正方形/長方形 100"/>
          <p:cNvSpPr/>
          <p:nvPr/>
        </p:nvSpPr>
        <p:spPr>
          <a:xfrm>
            <a:off x="136104" y="6229330"/>
            <a:ext cx="1944216" cy="432048"/>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t"/>
          <a:lstStyle/>
          <a:p>
            <a:pPr marL="171450" indent="-85725">
              <a:buFont typeface="Wingdings" panose="05000000000000000000" pitchFamily="2" charset="2"/>
              <a:buChar char="Ø"/>
            </a:pPr>
            <a:r>
              <a:rPr lang="ja-JP" altLang="en-US" sz="1000" dirty="0" smtClean="0">
                <a:latin typeface="メイリオ" panose="020B0604030504040204" pitchFamily="50" charset="-128"/>
                <a:ea typeface="メイリオ" panose="020B0604030504040204" pitchFamily="50" charset="-128"/>
              </a:rPr>
              <a:t>「１００万円以上」：</a:t>
            </a:r>
            <a:r>
              <a:rPr lang="en-US" altLang="ja-JP" sz="1000" dirty="0" smtClean="0">
                <a:latin typeface="メイリオ" panose="020B0604030504040204" pitchFamily="50" charset="-128"/>
                <a:ea typeface="メイリオ" panose="020B0604030504040204" pitchFamily="50" charset="-128"/>
              </a:rPr>
              <a:t>55%</a:t>
            </a:r>
            <a:endParaRPr lang="ja-JP" altLang="en-US" sz="1000" dirty="0">
              <a:latin typeface="メイリオ" panose="020B0604030504040204" pitchFamily="50" charset="-128"/>
              <a:ea typeface="メイリオ" panose="020B0604030504040204" pitchFamily="50" charset="-128"/>
            </a:endParaRPr>
          </a:p>
          <a:p>
            <a:pPr marL="171450" indent="-85725">
              <a:buFont typeface="Wingdings" panose="05000000000000000000" pitchFamily="2" charset="2"/>
              <a:buChar char="Ø"/>
            </a:pPr>
            <a:endParaRPr lang="en-US" altLang="ja-JP" sz="1000" dirty="0" smtClean="0">
              <a:latin typeface="メイリオ" panose="020B0604030504040204" pitchFamily="50" charset="-128"/>
              <a:ea typeface="メイリオ" panose="020B0604030504040204" pitchFamily="50" charset="-128"/>
            </a:endParaRPr>
          </a:p>
        </p:txBody>
      </p:sp>
      <p:pic>
        <p:nvPicPr>
          <p:cNvPr id="7" name="図 6"/>
          <p:cNvPicPr>
            <a:picLocks noChangeAspect="1"/>
          </p:cNvPicPr>
          <p:nvPr/>
        </p:nvPicPr>
        <p:blipFill>
          <a:blip r:embed="rId3"/>
          <a:stretch>
            <a:fillRect/>
          </a:stretch>
        </p:blipFill>
        <p:spPr>
          <a:xfrm>
            <a:off x="136104" y="7896944"/>
            <a:ext cx="2088232" cy="1584176"/>
          </a:xfrm>
          <a:prstGeom prst="rect">
            <a:avLst/>
          </a:prstGeom>
        </p:spPr>
      </p:pic>
      <p:sp>
        <p:nvSpPr>
          <p:cNvPr id="102" name="正方形/長方形 101"/>
          <p:cNvSpPr/>
          <p:nvPr/>
        </p:nvSpPr>
        <p:spPr>
          <a:xfrm>
            <a:off x="3952528" y="5751218"/>
            <a:ext cx="432049" cy="2160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algn="ctr"/>
            <a:r>
              <a:rPr lang="ja-JP" altLang="en-US" sz="800" b="1" dirty="0" smtClean="0">
                <a:solidFill>
                  <a:schemeClr val="tx1">
                    <a:lumMod val="95000"/>
                    <a:lumOff val="5000"/>
                  </a:schemeClr>
                </a:solidFill>
                <a:latin typeface="メイリオ" panose="020B0604030504040204" pitchFamily="50" charset="-128"/>
                <a:ea typeface="メイリオ" panose="020B0604030504040204" pitchFamily="50" charset="-128"/>
              </a:rPr>
              <a:t>図３</a:t>
            </a:r>
            <a:endParaRPr lang="en-US" altLang="ja-JP" sz="800" b="1" dirty="0">
              <a:solidFill>
                <a:schemeClr val="tx1">
                  <a:lumMod val="95000"/>
                  <a:lumOff val="5000"/>
                </a:schemeClr>
              </a:solidFill>
              <a:latin typeface="メイリオ" panose="020B0604030504040204" pitchFamily="50" charset="-128"/>
              <a:ea typeface="メイリオ" panose="020B0604030504040204" pitchFamily="50" charset="-128"/>
            </a:endParaRPr>
          </a:p>
        </p:txBody>
      </p:sp>
      <p:pic>
        <p:nvPicPr>
          <p:cNvPr id="8" name="図 7"/>
          <p:cNvPicPr>
            <a:picLocks noChangeAspect="1"/>
          </p:cNvPicPr>
          <p:nvPr/>
        </p:nvPicPr>
        <p:blipFill>
          <a:blip r:embed="rId4"/>
          <a:stretch>
            <a:fillRect/>
          </a:stretch>
        </p:blipFill>
        <p:spPr>
          <a:xfrm>
            <a:off x="4253136" y="5808712"/>
            <a:ext cx="2356626" cy="1728192"/>
          </a:xfrm>
          <a:prstGeom prst="rect">
            <a:avLst/>
          </a:prstGeom>
        </p:spPr>
      </p:pic>
      <p:sp>
        <p:nvSpPr>
          <p:cNvPr id="108" name="正方形/長方形 107"/>
          <p:cNvSpPr/>
          <p:nvPr/>
        </p:nvSpPr>
        <p:spPr>
          <a:xfrm>
            <a:off x="136104" y="5534015"/>
            <a:ext cx="3024336" cy="360040"/>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t"/>
          <a:lstStyle/>
          <a:p>
            <a:pPr marL="171450" indent="-85725">
              <a:buFont typeface="Wingdings" panose="05000000000000000000" pitchFamily="2" charset="2"/>
              <a:buChar char="Ø"/>
            </a:pPr>
            <a:r>
              <a:rPr lang="ja-JP" altLang="en-US" sz="1000" dirty="0">
                <a:latin typeface="メイリオ" panose="020B0604030504040204" pitchFamily="50" charset="-128"/>
                <a:ea typeface="メイリオ" panose="020B0604030504040204" pitchFamily="50" charset="-128"/>
              </a:rPr>
              <a:t>「浪費、借金による経済的困難</a:t>
            </a:r>
            <a:r>
              <a:rPr lang="ja-JP" altLang="en-US" sz="1000" dirty="0" smtClean="0">
                <a:latin typeface="メイリオ" panose="020B0604030504040204" pitchFamily="50" charset="-128"/>
                <a:ea typeface="メイリオ" panose="020B0604030504040204" pitchFamily="50" charset="-128"/>
              </a:rPr>
              <a:t>」：</a:t>
            </a:r>
            <a:r>
              <a:rPr lang="en-US" altLang="ja-JP" sz="1000" dirty="0" smtClean="0">
                <a:latin typeface="メイリオ" panose="020B0604030504040204" pitchFamily="50" charset="-128"/>
                <a:ea typeface="メイリオ" panose="020B0604030504040204" pitchFamily="50" charset="-128"/>
              </a:rPr>
              <a:t>37</a:t>
            </a:r>
            <a:r>
              <a:rPr lang="ja-JP" altLang="en-US" sz="1000" dirty="0" smtClean="0">
                <a:latin typeface="メイリオ" panose="020B0604030504040204" pitchFamily="50" charset="-128"/>
                <a:ea typeface="メイリオ" panose="020B0604030504040204" pitchFamily="50" charset="-128"/>
              </a:rPr>
              <a:t>％</a:t>
            </a:r>
            <a:endParaRPr lang="en-US" altLang="ja-JP" sz="1000" dirty="0" smtClean="0">
              <a:latin typeface="メイリオ" panose="020B0604030504040204" pitchFamily="50" charset="-128"/>
              <a:ea typeface="メイリオ" panose="020B0604030504040204" pitchFamily="50" charset="-128"/>
            </a:endParaRPr>
          </a:p>
          <a:p>
            <a:pPr marL="171450" indent="-85725">
              <a:buFont typeface="Wingdings" panose="05000000000000000000" pitchFamily="2" charset="2"/>
              <a:buChar char="Ø"/>
            </a:pPr>
            <a:r>
              <a:rPr lang="ja-JP" altLang="en-US" sz="1000" dirty="0" smtClean="0">
                <a:latin typeface="メイリオ" panose="020B0604030504040204" pitchFamily="50" charset="-128"/>
                <a:ea typeface="メイリオ" panose="020B0604030504040204" pitchFamily="50" charset="-128"/>
              </a:rPr>
              <a:t>「借金の肩代わり」：</a:t>
            </a:r>
            <a:r>
              <a:rPr lang="en-US" altLang="ja-JP" sz="1000" dirty="0" smtClean="0">
                <a:latin typeface="メイリオ" panose="020B0604030504040204" pitchFamily="50" charset="-128"/>
                <a:ea typeface="メイリオ" panose="020B0604030504040204" pitchFamily="50" charset="-128"/>
              </a:rPr>
              <a:t>16%</a:t>
            </a:r>
            <a:endParaRPr lang="ja-JP" altLang="en-US" sz="1000" dirty="0">
              <a:latin typeface="メイリオ" panose="020B0604030504040204" pitchFamily="50" charset="-128"/>
              <a:ea typeface="メイリオ" panose="020B0604030504040204" pitchFamily="50" charset="-128"/>
            </a:endParaRPr>
          </a:p>
        </p:txBody>
      </p:sp>
      <p:sp>
        <p:nvSpPr>
          <p:cNvPr id="109" name="対角する 2 つの角を切り取った四角形 108"/>
          <p:cNvSpPr/>
          <p:nvPr/>
        </p:nvSpPr>
        <p:spPr>
          <a:xfrm>
            <a:off x="196681" y="5245983"/>
            <a:ext cx="3744417" cy="245750"/>
          </a:xfrm>
          <a:prstGeom prst="snip2Diag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r>
              <a:rPr lang="ja-JP" altLang="en-US" sz="1000" b="1" dirty="0">
                <a:latin typeface="メイリオ" panose="020B0604030504040204" pitchFamily="50" charset="-128"/>
                <a:ea typeface="メイリオ" panose="020B0604030504040204" pitchFamily="50" charset="-128"/>
              </a:rPr>
              <a:t>④</a:t>
            </a:r>
            <a:r>
              <a:rPr lang="ja-JP" altLang="en-US" sz="1000" b="1" dirty="0" smtClean="0">
                <a:latin typeface="メイリオ" panose="020B0604030504040204" pitchFamily="50" charset="-128"/>
                <a:ea typeface="メイリオ" panose="020B0604030504040204" pitchFamily="50" charset="-128"/>
              </a:rPr>
              <a:t>家族</a:t>
            </a:r>
            <a:r>
              <a:rPr lang="ja-JP" altLang="en-US" sz="1000" b="1" dirty="0">
                <a:latin typeface="メイリオ" panose="020B0604030504040204" pitchFamily="50" charset="-128"/>
                <a:ea typeface="メイリオ" panose="020B0604030504040204" pitchFamily="50" charset="-128"/>
              </a:rPr>
              <a:t>等がギャンブル問題から受けた</a:t>
            </a:r>
            <a:r>
              <a:rPr lang="ja-JP" altLang="en-US" sz="1000" b="1" dirty="0" smtClean="0">
                <a:latin typeface="メイリオ" panose="020B0604030504040204" pitchFamily="50" charset="-128"/>
                <a:ea typeface="メイリオ" panose="020B0604030504040204" pitchFamily="50" charset="-128"/>
              </a:rPr>
              <a:t>影響</a:t>
            </a:r>
            <a:r>
              <a:rPr lang="en-US" altLang="ja-JP" sz="1000" b="1" dirty="0" smtClean="0">
                <a:latin typeface="メイリオ" panose="020B0604030504040204" pitchFamily="50" charset="-128"/>
                <a:ea typeface="メイリオ" panose="020B0604030504040204" pitchFamily="50" charset="-128"/>
              </a:rPr>
              <a:t>【</a:t>
            </a:r>
            <a:r>
              <a:rPr lang="ja-JP" altLang="en-US" sz="1000" b="1" dirty="0" smtClean="0">
                <a:latin typeface="メイリオ" panose="020B0604030504040204" pitchFamily="50" charset="-128"/>
                <a:ea typeface="メイリオ" panose="020B0604030504040204" pitchFamily="50" charset="-128"/>
              </a:rPr>
              <a:t>図３</a:t>
            </a:r>
            <a:r>
              <a:rPr lang="en-US" altLang="ja-JP" sz="1000" b="1" dirty="0" smtClean="0">
                <a:latin typeface="メイリオ" panose="020B0604030504040204" pitchFamily="50" charset="-128"/>
                <a:ea typeface="メイリオ" panose="020B0604030504040204" pitchFamily="50" charset="-128"/>
              </a:rPr>
              <a:t>】</a:t>
            </a:r>
            <a:endParaRPr lang="ja-JP" altLang="en-US" sz="1000" b="1" dirty="0">
              <a:latin typeface="メイリオ" panose="020B0604030504040204" pitchFamily="50" charset="-128"/>
              <a:ea typeface="メイリオ" panose="020B0604030504040204" pitchFamily="50" charset="-128"/>
            </a:endParaRPr>
          </a:p>
        </p:txBody>
      </p:sp>
      <p:sp>
        <p:nvSpPr>
          <p:cNvPr id="112" name="正方形/長方形 111"/>
          <p:cNvSpPr/>
          <p:nvPr/>
        </p:nvSpPr>
        <p:spPr>
          <a:xfrm>
            <a:off x="2368352" y="7762751"/>
            <a:ext cx="432049" cy="2160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algn="ctr"/>
            <a:r>
              <a:rPr lang="ja-JP" altLang="en-US" sz="800" b="1" dirty="0" smtClean="0">
                <a:solidFill>
                  <a:schemeClr val="tx1">
                    <a:lumMod val="95000"/>
                    <a:lumOff val="5000"/>
                  </a:schemeClr>
                </a:solidFill>
                <a:latin typeface="メイリオ" panose="020B0604030504040204" pitchFamily="50" charset="-128"/>
                <a:ea typeface="メイリオ" panose="020B0604030504040204" pitchFamily="50" charset="-128"/>
              </a:rPr>
              <a:t>図５</a:t>
            </a:r>
            <a:endParaRPr lang="en-US" altLang="ja-JP" sz="800" b="1" dirty="0">
              <a:solidFill>
                <a:schemeClr val="tx1">
                  <a:lumMod val="95000"/>
                  <a:lumOff val="5000"/>
                </a:schemeClr>
              </a:solidFill>
              <a:latin typeface="メイリオ" panose="020B0604030504040204" pitchFamily="50" charset="-128"/>
              <a:ea typeface="メイリオ" panose="020B0604030504040204" pitchFamily="50" charset="-128"/>
            </a:endParaRPr>
          </a:p>
        </p:txBody>
      </p:sp>
      <p:sp>
        <p:nvSpPr>
          <p:cNvPr id="117" name="正方形/長方形 116"/>
          <p:cNvSpPr/>
          <p:nvPr/>
        </p:nvSpPr>
        <p:spPr>
          <a:xfrm>
            <a:off x="136104" y="6798098"/>
            <a:ext cx="3672408" cy="216024"/>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t"/>
          <a:lstStyle/>
          <a:p>
            <a:pPr marL="171450" indent="-85725">
              <a:buFont typeface="Wingdings" panose="05000000000000000000" pitchFamily="2" charset="2"/>
              <a:buChar char="Ø"/>
            </a:pPr>
            <a:r>
              <a:rPr lang="ja-JP" altLang="en-US" sz="1000" dirty="0" smtClean="0">
                <a:latin typeface="メイリオ" panose="020B0604030504040204" pitchFamily="50" charset="-128"/>
                <a:ea typeface="メイリオ" panose="020B0604030504040204" pitchFamily="50" charset="-128"/>
              </a:rPr>
              <a:t>「精神科</a:t>
            </a:r>
            <a:r>
              <a:rPr lang="ja-JP" altLang="en-US" sz="1000" dirty="0">
                <a:latin typeface="メイリオ" panose="020B0604030504040204" pitchFamily="50" charset="-128"/>
                <a:ea typeface="メイリオ" panose="020B0604030504040204" pitchFamily="50" charset="-128"/>
              </a:rPr>
              <a:t>の受診・治療・病気に関するもの</a:t>
            </a:r>
            <a:r>
              <a:rPr lang="ja-JP" altLang="en-US" sz="1000" dirty="0" smtClean="0">
                <a:latin typeface="メイリオ" panose="020B0604030504040204" pitchFamily="50" charset="-128"/>
                <a:ea typeface="メイリオ" panose="020B0604030504040204" pitchFamily="50" charset="-128"/>
              </a:rPr>
              <a:t>」：</a:t>
            </a:r>
            <a:r>
              <a:rPr lang="en-US" altLang="ja-JP" sz="1000" dirty="0" smtClean="0">
                <a:latin typeface="メイリオ" panose="020B0604030504040204" pitchFamily="50" charset="-128"/>
                <a:ea typeface="メイリオ" panose="020B0604030504040204" pitchFamily="50" charset="-128"/>
              </a:rPr>
              <a:t>46</a:t>
            </a:r>
            <a:r>
              <a:rPr lang="ja-JP" altLang="en-US" sz="1000" dirty="0" smtClean="0">
                <a:latin typeface="メイリオ" panose="020B0604030504040204" pitchFamily="50" charset="-128"/>
                <a:ea typeface="メイリオ" panose="020B0604030504040204" pitchFamily="50" charset="-128"/>
              </a:rPr>
              <a:t>％</a:t>
            </a:r>
            <a:endParaRPr lang="en-US" altLang="ja-JP" sz="1000" dirty="0" smtClean="0">
              <a:latin typeface="メイリオ" panose="020B0604030504040204" pitchFamily="50" charset="-128"/>
              <a:ea typeface="メイリオ" panose="020B0604030504040204" pitchFamily="50" charset="-128"/>
            </a:endParaRPr>
          </a:p>
        </p:txBody>
      </p:sp>
      <p:pic>
        <p:nvPicPr>
          <p:cNvPr id="9" name="図 8"/>
          <p:cNvPicPr>
            <a:picLocks noChangeAspect="1"/>
          </p:cNvPicPr>
          <p:nvPr/>
        </p:nvPicPr>
        <p:blipFill>
          <a:blip r:embed="rId5"/>
          <a:stretch>
            <a:fillRect/>
          </a:stretch>
        </p:blipFill>
        <p:spPr>
          <a:xfrm>
            <a:off x="2224336" y="7896944"/>
            <a:ext cx="2232249" cy="1539574"/>
          </a:xfrm>
          <a:prstGeom prst="rect">
            <a:avLst/>
          </a:prstGeom>
        </p:spPr>
      </p:pic>
      <p:sp>
        <p:nvSpPr>
          <p:cNvPr id="119" name="対角する 2 つの角を切り取った四角形 118"/>
          <p:cNvSpPr/>
          <p:nvPr/>
        </p:nvSpPr>
        <p:spPr>
          <a:xfrm>
            <a:off x="177310" y="7079684"/>
            <a:ext cx="3744417" cy="245750"/>
          </a:xfrm>
          <a:prstGeom prst="snip2Diag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85725" indent="-85725">
              <a:buFont typeface="+mj-ea"/>
              <a:buAutoNum type="circleNumDbPlain" startAt="7"/>
            </a:pPr>
            <a:r>
              <a:rPr lang="en-US" altLang="ja-JP" sz="1000" b="1" dirty="0" smtClean="0">
                <a:latin typeface="メイリオ" panose="020B0604030504040204" pitchFamily="50" charset="-128"/>
                <a:ea typeface="メイリオ" panose="020B0604030504040204" pitchFamily="50" charset="-128"/>
              </a:rPr>
              <a:t>OAC</a:t>
            </a:r>
            <a:r>
              <a:rPr lang="ja-JP" altLang="en-US" sz="1000" b="1" dirty="0">
                <a:latin typeface="メイリオ" panose="020B0604030504040204" pitchFamily="50" charset="-128"/>
                <a:ea typeface="メイリオ" panose="020B0604030504040204" pitchFamily="50" charset="-128"/>
              </a:rPr>
              <a:t>加盟機関・団体への補助</a:t>
            </a:r>
            <a:r>
              <a:rPr lang="ja-JP" altLang="en-US" sz="1000" b="1" dirty="0" smtClean="0">
                <a:latin typeface="メイリオ" panose="020B0604030504040204" pitchFamily="50" charset="-128"/>
                <a:ea typeface="メイリオ" panose="020B0604030504040204" pitchFamily="50" charset="-128"/>
              </a:rPr>
              <a:t>実績</a:t>
            </a:r>
            <a:r>
              <a:rPr lang="en-US" altLang="ja-JP" sz="1000" b="1" dirty="0" smtClean="0">
                <a:latin typeface="メイリオ" panose="020B0604030504040204" pitchFamily="50" charset="-128"/>
                <a:ea typeface="メイリオ" panose="020B0604030504040204" pitchFamily="50" charset="-128"/>
              </a:rPr>
              <a:t>【</a:t>
            </a:r>
            <a:r>
              <a:rPr lang="ja-JP" altLang="en-US" sz="1000" b="1" dirty="0" smtClean="0">
                <a:latin typeface="メイリオ" panose="020B0604030504040204" pitchFamily="50" charset="-128"/>
                <a:ea typeface="メイリオ" panose="020B0604030504040204" pitchFamily="50" charset="-128"/>
              </a:rPr>
              <a:t>図６</a:t>
            </a:r>
            <a:r>
              <a:rPr lang="en-US" altLang="ja-JP" sz="1000" b="1" dirty="0" smtClean="0">
                <a:latin typeface="メイリオ" panose="020B0604030504040204" pitchFamily="50" charset="-128"/>
                <a:ea typeface="メイリオ" panose="020B0604030504040204" pitchFamily="50" charset="-128"/>
              </a:rPr>
              <a:t>】</a:t>
            </a:r>
            <a:endParaRPr lang="ja-JP" altLang="en-US" sz="1000" b="1" dirty="0">
              <a:latin typeface="メイリオ" panose="020B0604030504040204" pitchFamily="50" charset="-128"/>
              <a:ea typeface="メイリオ" panose="020B0604030504040204" pitchFamily="50" charset="-128"/>
            </a:endParaRPr>
          </a:p>
        </p:txBody>
      </p:sp>
      <p:sp>
        <p:nvSpPr>
          <p:cNvPr id="120" name="正方形/長方形 119"/>
          <p:cNvSpPr/>
          <p:nvPr/>
        </p:nvSpPr>
        <p:spPr>
          <a:xfrm>
            <a:off x="208112" y="7333456"/>
            <a:ext cx="3672408" cy="432048"/>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t"/>
          <a:lstStyle/>
          <a:p>
            <a:pPr marL="85725" indent="-85725">
              <a:buFont typeface="メイリオ" panose="020B0604030504040204" pitchFamily="50" charset="-128"/>
              <a:buChar char="○"/>
            </a:pPr>
            <a:r>
              <a:rPr lang="ja-JP" altLang="en-US" sz="1000" b="1" u="sng" dirty="0">
                <a:latin typeface="メイリオ" panose="020B0604030504040204" pitchFamily="50" charset="-128"/>
                <a:ea typeface="メイリオ" panose="020B0604030504040204" pitchFamily="50" charset="-128"/>
              </a:rPr>
              <a:t>早期介入・</a:t>
            </a:r>
            <a:r>
              <a:rPr lang="ja-JP" altLang="en-US" sz="1000" b="1" u="sng" dirty="0" smtClean="0">
                <a:latin typeface="メイリオ" panose="020B0604030504040204" pitchFamily="50" charset="-128"/>
                <a:ea typeface="メイリオ" panose="020B0604030504040204" pitchFamily="50" charset="-128"/>
              </a:rPr>
              <a:t>回復継続支援事業参画団体数</a:t>
            </a:r>
            <a:endParaRPr lang="en-US" altLang="ja-JP" sz="1000" dirty="0" smtClean="0">
              <a:latin typeface="メイリオ" panose="020B0604030504040204" pitchFamily="50" charset="-128"/>
              <a:ea typeface="メイリオ" panose="020B0604030504040204" pitchFamily="50" charset="-128"/>
            </a:endParaRPr>
          </a:p>
          <a:p>
            <a:pPr marL="171450" indent="-85725">
              <a:buFont typeface="Wingdings" panose="05000000000000000000" pitchFamily="2" charset="2"/>
              <a:buChar char="Ø"/>
            </a:pPr>
            <a:r>
              <a:rPr lang="ja-JP" altLang="en-US" sz="1000" dirty="0" smtClean="0">
                <a:latin typeface="メイリオ" panose="020B0604030504040204" pitchFamily="50" charset="-128"/>
                <a:ea typeface="メイリオ" panose="020B0604030504040204" pitchFamily="50" charset="-128"/>
              </a:rPr>
              <a:t>「</a:t>
            </a:r>
            <a:r>
              <a:rPr lang="en-US" altLang="ja-JP" sz="1000" dirty="0" smtClean="0">
                <a:latin typeface="メイリオ" panose="020B0604030504040204" pitchFamily="50" charset="-128"/>
                <a:ea typeface="メイリオ" panose="020B0604030504040204" pitchFamily="50" charset="-128"/>
              </a:rPr>
              <a:t>R1-R3</a:t>
            </a:r>
            <a:r>
              <a:rPr lang="ja-JP" altLang="en-US" sz="1000" dirty="0" smtClean="0">
                <a:latin typeface="メイリオ" panose="020B0604030504040204" pitchFamily="50" charset="-128"/>
                <a:ea typeface="メイリオ" panose="020B0604030504040204" pitchFamily="50" charset="-128"/>
              </a:rPr>
              <a:t>団体数」：４団体（横這い）</a:t>
            </a:r>
            <a:endParaRPr lang="en-US" altLang="ja-JP" sz="1000" dirty="0" smtClean="0">
              <a:latin typeface="メイリオ" panose="020B0604030504040204" pitchFamily="50" charset="-128"/>
              <a:ea typeface="メイリオ" panose="020B0604030504040204" pitchFamily="50" charset="-128"/>
            </a:endParaRPr>
          </a:p>
        </p:txBody>
      </p:sp>
      <p:pic>
        <p:nvPicPr>
          <p:cNvPr id="10" name="図 9"/>
          <p:cNvPicPr>
            <a:picLocks noChangeAspect="1"/>
          </p:cNvPicPr>
          <p:nvPr/>
        </p:nvPicPr>
        <p:blipFill>
          <a:blip r:embed="rId6"/>
          <a:stretch>
            <a:fillRect/>
          </a:stretch>
        </p:blipFill>
        <p:spPr>
          <a:xfrm>
            <a:off x="4312568" y="7991812"/>
            <a:ext cx="2352796" cy="1539662"/>
          </a:xfrm>
          <a:prstGeom prst="rect">
            <a:avLst/>
          </a:prstGeom>
        </p:spPr>
      </p:pic>
      <p:sp>
        <p:nvSpPr>
          <p:cNvPr id="121" name="正方形/長方形 120"/>
          <p:cNvSpPr/>
          <p:nvPr/>
        </p:nvSpPr>
        <p:spPr>
          <a:xfrm>
            <a:off x="117054" y="7762453"/>
            <a:ext cx="432049" cy="2160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algn="ctr"/>
            <a:r>
              <a:rPr lang="ja-JP" altLang="en-US" sz="800" b="1" dirty="0" smtClean="0">
                <a:solidFill>
                  <a:schemeClr val="tx1">
                    <a:lumMod val="95000"/>
                    <a:lumOff val="5000"/>
                  </a:schemeClr>
                </a:solidFill>
                <a:latin typeface="メイリオ" panose="020B0604030504040204" pitchFamily="50" charset="-128"/>
                <a:ea typeface="メイリオ" panose="020B0604030504040204" pitchFamily="50" charset="-128"/>
              </a:rPr>
              <a:t>図</a:t>
            </a:r>
            <a:r>
              <a:rPr lang="ja-JP" altLang="en-US" sz="800" b="1" dirty="0">
                <a:solidFill>
                  <a:schemeClr val="tx1">
                    <a:lumMod val="95000"/>
                    <a:lumOff val="5000"/>
                  </a:schemeClr>
                </a:solidFill>
                <a:latin typeface="メイリオ" panose="020B0604030504040204" pitchFamily="50" charset="-128"/>
                <a:ea typeface="メイリオ" panose="020B0604030504040204" pitchFamily="50" charset="-128"/>
              </a:rPr>
              <a:t>４</a:t>
            </a:r>
            <a:endParaRPr lang="en-US" altLang="ja-JP" sz="800" b="1" dirty="0">
              <a:solidFill>
                <a:schemeClr val="tx1">
                  <a:lumMod val="95000"/>
                  <a:lumOff val="5000"/>
                </a:schemeClr>
              </a:solidFill>
              <a:latin typeface="メイリオ" panose="020B0604030504040204" pitchFamily="50" charset="-128"/>
              <a:ea typeface="メイリオ" panose="020B0604030504040204" pitchFamily="50" charset="-128"/>
            </a:endParaRPr>
          </a:p>
        </p:txBody>
      </p:sp>
      <p:graphicFrame>
        <p:nvGraphicFramePr>
          <p:cNvPr id="54" name="表 53"/>
          <p:cNvGraphicFramePr>
            <a:graphicFrameLocks noGrp="1"/>
          </p:cNvGraphicFramePr>
          <p:nvPr>
            <p:extLst>
              <p:ext uri="{D42A27DB-BD31-4B8C-83A1-F6EECF244321}">
                <p14:modId xmlns:p14="http://schemas.microsoft.com/office/powerpoint/2010/main" val="318127286"/>
              </p:ext>
            </p:extLst>
          </p:nvPr>
        </p:nvGraphicFramePr>
        <p:xfrm>
          <a:off x="6683881" y="749866"/>
          <a:ext cx="6120000" cy="1008480"/>
        </p:xfrm>
        <a:graphic>
          <a:graphicData uri="http://schemas.openxmlformats.org/drawingml/2006/table">
            <a:tbl>
              <a:tblPr>
                <a:tableStyleId>{073A0DAA-6AF3-43AB-8588-CEC1D06C72B9}</a:tableStyleId>
              </a:tblPr>
              <a:tblGrid>
                <a:gridCol w="128873">
                  <a:extLst>
                    <a:ext uri="{9D8B030D-6E8A-4147-A177-3AD203B41FA5}">
                      <a16:colId xmlns:a16="http://schemas.microsoft.com/office/drawing/2014/main" val="2375738016"/>
                    </a:ext>
                  </a:extLst>
                </a:gridCol>
                <a:gridCol w="5991127">
                  <a:extLst>
                    <a:ext uri="{9D8B030D-6E8A-4147-A177-3AD203B41FA5}">
                      <a16:colId xmlns:a16="http://schemas.microsoft.com/office/drawing/2014/main" val="4208928748"/>
                    </a:ext>
                  </a:extLst>
                </a:gridCol>
              </a:tblGrid>
              <a:tr h="216000">
                <a:tc>
                  <a:txBody>
                    <a:bodyPr/>
                    <a:lstStyle/>
                    <a:p>
                      <a:endParaRPr kumimoji="1" lang="ja-JP" altLang="en-US" sz="100" dirty="0">
                        <a:latin typeface="Meiryo UI" panose="020B0604030504040204" pitchFamily="50" charset="-128"/>
                        <a:ea typeface="Meiryo UI" panose="020B0604030504040204" pitchFamily="50" charset="-128"/>
                      </a:endParaRPr>
                    </a:p>
                  </a:txBody>
                  <a:tcPr marL="0" marR="0" marT="0" marB="0">
                    <a:lnR w="12700" cap="flat" cmpd="sng" algn="ctr">
                      <a:solidFill>
                        <a:srgbClr val="558ED5"/>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002060"/>
                    </a:solidFill>
                  </a:tcPr>
                </a:tc>
                <a:tc>
                  <a:txBody>
                    <a:bodyPr/>
                    <a:lstStyle/>
                    <a:p>
                      <a:pPr marL="0" indent="0" algn="l" defTabSz="1280146" rtl="0" eaLnBrk="1" latinLnBrk="0" hangingPunct="1">
                        <a:lnSpc>
                          <a:spcPts val="1200"/>
                        </a:lnSpc>
                        <a:buFont typeface="Wingdings" panose="05000000000000000000" pitchFamily="2" charset="2"/>
                        <a:buChar char="l"/>
                      </a:pPr>
                      <a:r>
                        <a:rPr kumimoji="1" lang="ja-JP" altLang="en-US" sz="1050" b="1" kern="1200" dirty="0" smtClean="0">
                          <a:solidFill>
                            <a:schemeClr val="bg1"/>
                          </a:solidFill>
                          <a:latin typeface="Meiryo UI" panose="020B0604030504040204" pitchFamily="50" charset="-128"/>
                          <a:ea typeface="Meiryo UI" panose="020B0604030504040204" pitchFamily="50" charset="-128"/>
                          <a:cs typeface="+mn-cs"/>
                        </a:rPr>
                        <a:t>計画の位置付け</a:t>
                      </a:r>
                      <a:endParaRPr kumimoji="1" lang="ja-JP" altLang="en-US" sz="1050" b="1" kern="1200" dirty="0">
                        <a:solidFill>
                          <a:schemeClr val="bg1"/>
                        </a:solidFill>
                        <a:latin typeface="Meiryo UI" panose="020B0604030504040204" pitchFamily="50" charset="-128"/>
                        <a:ea typeface="Meiryo UI" panose="020B0604030504040204" pitchFamily="50" charset="-128"/>
                        <a:cs typeface="+mn-cs"/>
                      </a:endParaRPr>
                    </a:p>
                  </a:txBody>
                  <a:tcPr>
                    <a:lnL w="12700" cap="flat" cmpd="sng" algn="ctr">
                      <a:solidFill>
                        <a:srgbClr val="558ED5"/>
                      </a:solidFill>
                      <a:prstDash val="solid"/>
                      <a:round/>
                      <a:headEnd type="none" w="med" len="med"/>
                      <a:tailEnd type="none" w="med" len="med"/>
                    </a:lnL>
                    <a:lnT w="12700" cap="flat" cmpd="sng" algn="ctr">
                      <a:solidFill>
                        <a:schemeClr val="tx2">
                          <a:lumMod val="60000"/>
                          <a:lumOff val="40000"/>
                        </a:schemeClr>
                      </a:solidFill>
                      <a:prstDash val="solid"/>
                      <a:round/>
                      <a:headEnd type="none" w="med" len="med"/>
                      <a:tailEnd type="none" w="med" len="med"/>
                    </a:lnT>
                    <a:lnB w="12700" cap="flat" cmpd="sng" algn="ctr">
                      <a:solidFill>
                        <a:schemeClr val="tx2">
                          <a:lumMod val="60000"/>
                          <a:lumOff val="40000"/>
                        </a:schemeClr>
                      </a:solidFill>
                      <a:prstDash val="solid"/>
                      <a:round/>
                      <a:headEnd type="none" w="med" len="med"/>
                      <a:tailEnd type="none" w="med" len="med"/>
                    </a:lnB>
                    <a:solidFill>
                      <a:srgbClr val="558ED5"/>
                    </a:solidFill>
                  </a:tcPr>
                </a:tc>
                <a:extLst>
                  <a:ext uri="{0D108BD9-81ED-4DB2-BD59-A6C34878D82A}">
                    <a16:rowId xmlns:a16="http://schemas.microsoft.com/office/drawing/2014/main" val="1260485754"/>
                  </a:ext>
                </a:extLst>
              </a:tr>
              <a:tr h="252487">
                <a:tc>
                  <a:txBody>
                    <a:bodyPr/>
                    <a:lstStyle/>
                    <a:p>
                      <a:endParaRPr kumimoji="1" lang="ja-JP" altLang="en-US" sz="100" dirty="0">
                        <a:latin typeface="Meiryo UI" panose="020B0604030504040204" pitchFamily="50" charset="-128"/>
                        <a:ea typeface="Meiryo UI" panose="020B0604030504040204" pitchFamily="50" charset="-128"/>
                      </a:endParaRPr>
                    </a:p>
                  </a:txBody>
                  <a:tcPr marL="0" marR="0" marT="0" marB="0">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002060"/>
                    </a:solidFill>
                  </a:tcPr>
                </a:tc>
                <a:tc>
                  <a:txBody>
                    <a:bodyPr/>
                    <a:lstStyle/>
                    <a:p>
                      <a:pPr marL="180975" indent="-95250" algn="l" defTabSz="1280146" rtl="0" eaLnBrk="1" latinLnBrk="0" hangingPunct="1">
                        <a:lnSpc>
                          <a:spcPts val="1200"/>
                        </a:lnSpc>
                        <a:buFont typeface="Arial" panose="020B0604020202020204" pitchFamily="34" charset="0"/>
                        <a:buChar char="•"/>
                      </a:pPr>
                      <a:r>
                        <a:rPr kumimoji="1" lang="ja-JP" altLang="en-US" sz="1000" kern="1200" dirty="0" smtClean="0">
                          <a:solidFill>
                            <a:schemeClr val="dk1"/>
                          </a:solidFill>
                          <a:latin typeface="Meiryo UI" panose="020B0604030504040204" pitchFamily="50" charset="-128"/>
                          <a:ea typeface="Meiryo UI" panose="020B0604030504040204" pitchFamily="50" charset="-128"/>
                          <a:cs typeface="+mn-cs"/>
                        </a:rPr>
                        <a:t>基本法第</a:t>
                      </a:r>
                      <a:r>
                        <a:rPr kumimoji="1" lang="en-US" altLang="ja-JP" sz="1000" kern="1200" dirty="0" smtClean="0">
                          <a:solidFill>
                            <a:schemeClr val="dk1"/>
                          </a:solidFill>
                          <a:latin typeface="Meiryo UI" panose="020B0604030504040204" pitchFamily="50" charset="-128"/>
                          <a:ea typeface="Meiryo UI" panose="020B0604030504040204" pitchFamily="50" charset="-128"/>
                          <a:cs typeface="+mn-cs"/>
                        </a:rPr>
                        <a:t>13</a:t>
                      </a:r>
                      <a:r>
                        <a:rPr kumimoji="1" lang="ja-JP" altLang="en-US" sz="1000" kern="1200" dirty="0" smtClean="0">
                          <a:solidFill>
                            <a:schemeClr val="dk1"/>
                          </a:solidFill>
                          <a:latin typeface="Meiryo UI" panose="020B0604030504040204" pitchFamily="50" charset="-128"/>
                          <a:ea typeface="Meiryo UI" panose="020B0604030504040204" pitchFamily="50" charset="-128"/>
                          <a:cs typeface="+mn-cs"/>
                        </a:rPr>
                        <a:t>条第１項 及び基本条例第７条第１項に定める「ギャンブル等依存症対策推進計画」として策定。</a:t>
                      </a:r>
                    </a:p>
                  </a:txBody>
                  <a:tcPr marL="0" marR="0" marT="36000" marB="72000">
                    <a:lnT w="12700" cap="flat" cmpd="sng" algn="ctr">
                      <a:solidFill>
                        <a:schemeClr val="tx2">
                          <a:lumMod val="60000"/>
                          <a:lumOff val="40000"/>
                        </a:schemeClr>
                      </a:solidFill>
                      <a:prstDash val="solid"/>
                      <a:round/>
                      <a:headEnd type="none" w="med" len="med"/>
                      <a:tailEnd type="none" w="med" len="med"/>
                    </a:lnT>
                    <a:lnB w="12700" cap="flat" cmpd="sng" algn="ctr">
                      <a:solidFill>
                        <a:schemeClr val="tx2">
                          <a:lumMod val="60000"/>
                          <a:lumOff val="40000"/>
                        </a:schemeClr>
                      </a:solidFill>
                      <a:prstDash val="solid"/>
                      <a:round/>
                      <a:headEnd type="none" w="med" len="med"/>
                      <a:tailEnd type="none" w="med" len="med"/>
                    </a:lnB>
                    <a:noFill/>
                  </a:tcPr>
                </a:tc>
                <a:extLst>
                  <a:ext uri="{0D108BD9-81ED-4DB2-BD59-A6C34878D82A}">
                    <a16:rowId xmlns:a16="http://schemas.microsoft.com/office/drawing/2014/main" val="1891530302"/>
                  </a:ext>
                </a:extLst>
              </a:tr>
              <a:tr h="216000">
                <a:tc>
                  <a:txBody>
                    <a:bodyPr/>
                    <a:lstStyle/>
                    <a:p>
                      <a:endParaRPr kumimoji="1" lang="ja-JP" altLang="en-US" sz="100" dirty="0">
                        <a:latin typeface="Meiryo UI" panose="020B0604030504040204" pitchFamily="50" charset="-128"/>
                        <a:ea typeface="Meiryo UI" panose="020B0604030504040204" pitchFamily="50" charset="-128"/>
                      </a:endParaRPr>
                    </a:p>
                  </a:txBody>
                  <a:tcPr marL="0" marR="0" marT="0" marB="0">
                    <a:lnR w="12700" cap="flat" cmpd="sng" algn="ctr">
                      <a:solidFill>
                        <a:schemeClr val="tx2">
                          <a:lumMod val="60000"/>
                          <a:lumOff val="40000"/>
                        </a:schemeClr>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002060"/>
                    </a:solidFill>
                  </a:tcPr>
                </a:tc>
                <a:tc>
                  <a:txBody>
                    <a:bodyPr/>
                    <a:lstStyle/>
                    <a:p>
                      <a:pPr marL="0" indent="0">
                        <a:buFont typeface="Wingdings" panose="05000000000000000000" pitchFamily="2" charset="2"/>
                        <a:buChar char="l"/>
                      </a:pPr>
                      <a:r>
                        <a:rPr kumimoji="1" lang="en-US" altLang="ja-JP" sz="1000" b="1" dirty="0" smtClean="0">
                          <a:solidFill>
                            <a:schemeClr val="bg1"/>
                          </a:solidFill>
                          <a:latin typeface="Meiryo UI" panose="020B0604030504040204" pitchFamily="50" charset="-128"/>
                          <a:ea typeface="Meiryo UI" panose="020B0604030504040204" pitchFamily="50" charset="-128"/>
                        </a:rPr>
                        <a:t>2</a:t>
                      </a:r>
                      <a:r>
                        <a:rPr kumimoji="1" lang="ja-JP" altLang="en-US" sz="1000" b="1" dirty="0" smtClean="0">
                          <a:solidFill>
                            <a:schemeClr val="bg1"/>
                          </a:solidFill>
                          <a:latin typeface="Meiryo UI" panose="020B0604030504040204" pitchFamily="50" charset="-128"/>
                          <a:ea typeface="Meiryo UI" panose="020B0604030504040204" pitchFamily="50" charset="-128"/>
                        </a:rPr>
                        <a:t>期計画の期間</a:t>
                      </a:r>
                      <a:endParaRPr kumimoji="1" lang="ja-JP" altLang="en-US" sz="1000" b="1" dirty="0">
                        <a:solidFill>
                          <a:schemeClr val="bg1"/>
                        </a:solidFill>
                        <a:latin typeface="Meiryo UI" panose="020B0604030504040204" pitchFamily="50" charset="-128"/>
                        <a:ea typeface="Meiryo UI" panose="020B0604030504040204" pitchFamily="50" charset="-128"/>
                      </a:endParaRPr>
                    </a:p>
                  </a:txBody>
                  <a:tcPr>
                    <a:lnL w="12700" cap="flat" cmpd="sng" algn="ctr">
                      <a:solidFill>
                        <a:schemeClr val="tx2">
                          <a:lumMod val="60000"/>
                          <a:lumOff val="40000"/>
                        </a:schemeClr>
                      </a:solidFill>
                      <a:prstDash val="solid"/>
                      <a:round/>
                      <a:headEnd type="none" w="med" len="med"/>
                      <a:tailEnd type="none" w="med" len="med"/>
                    </a:lnL>
                    <a:lnT w="12700" cap="flat" cmpd="sng" algn="ctr">
                      <a:solidFill>
                        <a:schemeClr val="tx2">
                          <a:lumMod val="60000"/>
                          <a:lumOff val="40000"/>
                        </a:schemeClr>
                      </a:solidFill>
                      <a:prstDash val="solid"/>
                      <a:round/>
                      <a:headEnd type="none" w="med" len="med"/>
                      <a:tailEnd type="none" w="med" len="med"/>
                    </a:lnT>
                    <a:solidFill>
                      <a:schemeClr val="tx2">
                        <a:lumMod val="60000"/>
                        <a:lumOff val="40000"/>
                      </a:schemeClr>
                    </a:solidFill>
                  </a:tcPr>
                </a:tc>
                <a:extLst>
                  <a:ext uri="{0D108BD9-81ED-4DB2-BD59-A6C34878D82A}">
                    <a16:rowId xmlns:a16="http://schemas.microsoft.com/office/drawing/2014/main" val="2070405657"/>
                  </a:ext>
                </a:extLst>
              </a:tr>
              <a:tr h="252000">
                <a:tc>
                  <a:txBody>
                    <a:bodyPr/>
                    <a:lstStyle/>
                    <a:p>
                      <a:endParaRPr kumimoji="1" lang="ja-JP" altLang="en-US" sz="100" dirty="0">
                        <a:latin typeface="Meiryo UI" panose="020B0604030504040204" pitchFamily="50" charset="-128"/>
                        <a:ea typeface="Meiryo UI" panose="020B0604030504040204" pitchFamily="50" charset="-128"/>
                      </a:endParaRPr>
                    </a:p>
                  </a:txBody>
                  <a:tcPr marL="0" marR="0" marT="0" marB="0">
                    <a:lnR w="12700" cap="flat" cmpd="sng" algn="ctr">
                      <a:solidFill>
                        <a:schemeClr val="bg1"/>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2060"/>
                    </a:solidFill>
                  </a:tcPr>
                </a:tc>
                <a:tc>
                  <a:txBody>
                    <a:bodyPr/>
                    <a:lstStyle/>
                    <a:p>
                      <a:pPr marL="180975" indent="-95250">
                        <a:lnSpc>
                          <a:spcPts val="1200"/>
                        </a:lnSpc>
                        <a:buFont typeface="Arial" panose="020B0604020202020204" pitchFamily="34" charset="0"/>
                        <a:buChar char="•"/>
                      </a:pPr>
                      <a:r>
                        <a:rPr kumimoji="1" lang="ja-JP" altLang="en-US" sz="1000" dirty="0" smtClean="0">
                          <a:latin typeface="Meiryo UI" panose="020B0604030504040204" pitchFamily="50" charset="-128"/>
                          <a:ea typeface="Meiryo UI" panose="020B0604030504040204" pitchFamily="50" charset="-128"/>
                        </a:rPr>
                        <a:t>令和５年度から令和７年度までの３年間</a:t>
                      </a:r>
                    </a:p>
                  </a:txBody>
                  <a:tcPr marL="0" marR="0" marT="36000" marB="72000">
                    <a:lnL w="12700" cap="flat" cmpd="sng" algn="ctr">
                      <a:solidFill>
                        <a:schemeClr val="bg1"/>
                      </a:solidFill>
                      <a:prstDash val="solid"/>
                      <a:round/>
                      <a:headEnd type="none" w="med" len="med"/>
                      <a:tailEnd type="none" w="med" len="med"/>
                    </a:lnL>
                    <a:noFill/>
                  </a:tcPr>
                </a:tc>
                <a:extLst>
                  <a:ext uri="{0D108BD9-81ED-4DB2-BD59-A6C34878D82A}">
                    <a16:rowId xmlns:a16="http://schemas.microsoft.com/office/drawing/2014/main" val="189515527"/>
                  </a:ext>
                </a:extLst>
              </a:tr>
            </a:tbl>
          </a:graphicData>
        </a:graphic>
      </p:graphicFrame>
      <p:sp>
        <p:nvSpPr>
          <p:cNvPr id="55" name="正方形/長方形 54"/>
          <p:cNvSpPr/>
          <p:nvPr/>
        </p:nvSpPr>
        <p:spPr>
          <a:xfrm>
            <a:off x="-18296" y="436687"/>
            <a:ext cx="4464496" cy="288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300"/>
              </a:lnSpc>
            </a:pPr>
            <a:r>
              <a:rPr lang="en-US" altLang="ja-JP" sz="1400" b="1" dirty="0" smtClean="0">
                <a:solidFill>
                  <a:schemeClr val="tx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1</a:t>
            </a:r>
            <a:r>
              <a:rPr lang="ja-JP" altLang="en-US" sz="1400" b="1" dirty="0" err="1" smtClean="0">
                <a:solidFill>
                  <a:schemeClr val="tx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a:t>
            </a:r>
            <a:r>
              <a:rPr lang="ja-JP" altLang="en-US" sz="1400" b="1" dirty="0">
                <a:solidFill>
                  <a:schemeClr val="tx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基本的事項</a:t>
            </a:r>
          </a:p>
        </p:txBody>
      </p:sp>
      <p:sp>
        <p:nvSpPr>
          <p:cNvPr id="56" name="正方形/長方形 55"/>
          <p:cNvSpPr/>
          <p:nvPr/>
        </p:nvSpPr>
        <p:spPr>
          <a:xfrm flipV="1">
            <a:off x="19422" y="652711"/>
            <a:ext cx="12747888" cy="45719"/>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7" name="正方形/長方形 56"/>
          <p:cNvSpPr/>
          <p:nvPr/>
        </p:nvSpPr>
        <p:spPr>
          <a:xfrm>
            <a:off x="6832848" y="5643778"/>
            <a:ext cx="4464496" cy="288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300"/>
              </a:lnSpc>
            </a:pPr>
            <a:endParaRPr lang="ja-JP" altLang="en-US" sz="1400" b="1" dirty="0">
              <a:solidFill>
                <a:schemeClr val="tx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endParaRPr>
          </a:p>
        </p:txBody>
      </p:sp>
      <p:sp>
        <p:nvSpPr>
          <p:cNvPr id="59" name="正方形/長方形 58"/>
          <p:cNvSpPr/>
          <p:nvPr/>
        </p:nvSpPr>
        <p:spPr>
          <a:xfrm flipV="1">
            <a:off x="19422" y="1958380"/>
            <a:ext cx="12747888" cy="45719"/>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正方形/長方形 59"/>
          <p:cNvSpPr/>
          <p:nvPr/>
        </p:nvSpPr>
        <p:spPr>
          <a:xfrm>
            <a:off x="1144588" y="2784376"/>
            <a:ext cx="2016224" cy="144016"/>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t"/>
          <a:lstStyle/>
          <a:p>
            <a:pPr marL="85725"/>
            <a:r>
              <a:rPr lang="en-US" altLang="ja-JP" sz="600" dirty="0" smtClean="0">
                <a:latin typeface="メイリオ" panose="020B0604030504040204" pitchFamily="50" charset="-128"/>
                <a:ea typeface="メイリオ" panose="020B0604030504040204" pitchFamily="50" charset="-128"/>
              </a:rPr>
              <a:t>※</a:t>
            </a:r>
            <a:r>
              <a:rPr lang="ja-JP" altLang="en-US" sz="600" dirty="0">
                <a:latin typeface="メイリオ" panose="020B0604030504040204" pitchFamily="50" charset="-128"/>
                <a:ea typeface="メイリオ" panose="020B0604030504040204" pitchFamily="50" charset="-128"/>
              </a:rPr>
              <a:t>ロト</a:t>
            </a:r>
            <a:r>
              <a:rPr lang="ja-JP" altLang="en-US" sz="600" dirty="0" smtClean="0">
                <a:latin typeface="メイリオ" panose="020B0604030504040204" pitchFamily="50" charset="-128"/>
                <a:ea typeface="メイリオ" panose="020B0604030504040204" pitchFamily="50" charset="-128"/>
              </a:rPr>
              <a:t>・ナンバーズ等を含む</a:t>
            </a:r>
            <a:endParaRPr lang="ja-JP" altLang="en-US" sz="800" dirty="0">
              <a:latin typeface="メイリオ" panose="020B0604030504040204" pitchFamily="50" charset="-128"/>
              <a:ea typeface="メイリオ" panose="020B0604030504040204" pitchFamily="50" charset="-128"/>
            </a:endParaRPr>
          </a:p>
        </p:txBody>
      </p:sp>
      <p:sp>
        <p:nvSpPr>
          <p:cNvPr id="67" name="対角する 2 つの角を切り取った四角形 66"/>
          <p:cNvSpPr/>
          <p:nvPr/>
        </p:nvSpPr>
        <p:spPr>
          <a:xfrm>
            <a:off x="184195" y="6510066"/>
            <a:ext cx="3744417" cy="245750"/>
          </a:xfrm>
          <a:prstGeom prst="snip2Diag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85725" indent="-85725">
              <a:buFont typeface="+mj-ea"/>
              <a:buAutoNum type="circleNumDbPlain" startAt="6"/>
            </a:pPr>
            <a:r>
              <a:rPr lang="ja-JP" altLang="en-US" sz="1000" b="1" dirty="0" smtClean="0">
                <a:latin typeface="メイリオ" panose="020B0604030504040204" pitchFamily="50" charset="-128"/>
                <a:ea typeface="メイリオ" panose="020B0604030504040204" pitchFamily="50" charset="-128"/>
              </a:rPr>
              <a:t>専門</a:t>
            </a:r>
            <a:r>
              <a:rPr lang="ja-JP" altLang="en-US" sz="1000" b="1" dirty="0">
                <a:latin typeface="メイリオ" panose="020B0604030504040204" pitchFamily="50" charset="-128"/>
                <a:ea typeface="メイリオ" panose="020B0604030504040204" pitchFamily="50" charset="-128"/>
              </a:rPr>
              <a:t>相談における主訴の内容</a:t>
            </a:r>
            <a:r>
              <a:rPr lang="en-US" altLang="ja-JP" sz="1000" b="1" dirty="0">
                <a:latin typeface="メイリオ" panose="020B0604030504040204" pitchFamily="50" charset="-128"/>
                <a:ea typeface="メイリオ" panose="020B0604030504040204" pitchFamily="50" charset="-128"/>
              </a:rPr>
              <a:t>【</a:t>
            </a:r>
            <a:r>
              <a:rPr lang="ja-JP" altLang="en-US" sz="1000" b="1" dirty="0">
                <a:latin typeface="メイリオ" panose="020B0604030504040204" pitchFamily="50" charset="-128"/>
                <a:ea typeface="メイリオ" panose="020B0604030504040204" pitchFamily="50" charset="-128"/>
              </a:rPr>
              <a:t>図５</a:t>
            </a:r>
            <a:r>
              <a:rPr lang="en-US" altLang="ja-JP" sz="1000" b="1" dirty="0">
                <a:latin typeface="メイリオ" panose="020B0604030504040204" pitchFamily="50" charset="-128"/>
                <a:ea typeface="メイリオ" panose="020B0604030504040204" pitchFamily="50" charset="-128"/>
              </a:rPr>
              <a:t>】</a:t>
            </a:r>
          </a:p>
        </p:txBody>
      </p:sp>
      <p:sp>
        <p:nvSpPr>
          <p:cNvPr id="68" name="正方形/長方形 67"/>
          <p:cNvSpPr/>
          <p:nvPr/>
        </p:nvSpPr>
        <p:spPr>
          <a:xfrm>
            <a:off x="4456584" y="7752928"/>
            <a:ext cx="432049" cy="2160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algn="ctr"/>
            <a:r>
              <a:rPr lang="ja-JP" altLang="en-US" sz="800" b="1" dirty="0" smtClean="0">
                <a:solidFill>
                  <a:schemeClr val="tx1">
                    <a:lumMod val="95000"/>
                    <a:lumOff val="5000"/>
                  </a:schemeClr>
                </a:solidFill>
                <a:latin typeface="メイリオ" panose="020B0604030504040204" pitchFamily="50" charset="-128"/>
                <a:ea typeface="メイリオ" panose="020B0604030504040204" pitchFamily="50" charset="-128"/>
              </a:rPr>
              <a:t>図</a:t>
            </a:r>
            <a:r>
              <a:rPr lang="en-US" altLang="ja-JP" sz="800" b="1" dirty="0">
                <a:solidFill>
                  <a:schemeClr val="tx1">
                    <a:lumMod val="95000"/>
                    <a:lumOff val="5000"/>
                  </a:schemeClr>
                </a:solidFill>
                <a:latin typeface="メイリオ" panose="020B0604030504040204" pitchFamily="50" charset="-128"/>
                <a:ea typeface="メイリオ" panose="020B0604030504040204" pitchFamily="50" charset="-128"/>
              </a:rPr>
              <a:t>6</a:t>
            </a:r>
          </a:p>
        </p:txBody>
      </p:sp>
      <p:sp>
        <p:nvSpPr>
          <p:cNvPr id="63" name="正方形/長方形 62"/>
          <p:cNvSpPr/>
          <p:nvPr/>
        </p:nvSpPr>
        <p:spPr>
          <a:xfrm>
            <a:off x="-18296" y="1757214"/>
            <a:ext cx="4464496" cy="288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300"/>
              </a:lnSpc>
            </a:pPr>
            <a:r>
              <a:rPr lang="en-US" altLang="ja-JP" sz="1400" b="1" dirty="0" smtClean="0">
                <a:solidFill>
                  <a:schemeClr val="tx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2.</a:t>
            </a:r>
            <a:r>
              <a:rPr lang="ja-JP" altLang="en-US" sz="1400" b="1" dirty="0" smtClean="0">
                <a:solidFill>
                  <a:schemeClr val="tx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現状と課題</a:t>
            </a:r>
            <a:endParaRPr lang="en-US" altLang="ja-JP" sz="1400" b="1" dirty="0" smtClean="0">
              <a:solidFill>
                <a:schemeClr val="tx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endParaRPr>
          </a:p>
        </p:txBody>
      </p:sp>
      <p:sp>
        <p:nvSpPr>
          <p:cNvPr id="69" name="正方形/長方形 68"/>
          <p:cNvSpPr/>
          <p:nvPr/>
        </p:nvSpPr>
        <p:spPr>
          <a:xfrm>
            <a:off x="83563" y="3815348"/>
            <a:ext cx="2267644" cy="245730"/>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t"/>
          <a:lstStyle/>
          <a:p>
            <a:pPr marL="171450" indent="-85725">
              <a:buFont typeface="Wingdings" panose="05000000000000000000" pitchFamily="2" charset="2"/>
              <a:buChar char="Ø"/>
            </a:pPr>
            <a:r>
              <a:rPr lang="ja-JP" altLang="en-US" sz="1000" dirty="0" smtClean="0">
                <a:latin typeface="メイリオ" panose="020B0604030504040204" pitchFamily="50" charset="-128"/>
                <a:ea typeface="メイリオ" panose="020B0604030504040204" pitchFamily="50" charset="-128"/>
              </a:rPr>
              <a:t>「</a:t>
            </a:r>
            <a:r>
              <a:rPr lang="en-US" altLang="ja-JP" sz="1000" dirty="0" smtClean="0">
                <a:latin typeface="メイリオ" panose="020B0604030504040204" pitchFamily="50" charset="-128"/>
                <a:ea typeface="メイリオ" panose="020B0604030504040204" pitchFamily="50" charset="-128"/>
              </a:rPr>
              <a:t>20</a:t>
            </a:r>
            <a:r>
              <a:rPr lang="ja-JP" altLang="en-US" sz="1000" dirty="0" smtClean="0">
                <a:latin typeface="メイリオ" panose="020B0604030504040204" pitchFamily="50" charset="-128"/>
                <a:ea typeface="メイリオ" panose="020B0604030504040204" pitchFamily="50" charset="-128"/>
              </a:rPr>
              <a:t>歳代」：</a:t>
            </a:r>
            <a:r>
              <a:rPr lang="en-US" altLang="ja-JP" sz="1000" dirty="0" smtClean="0">
                <a:latin typeface="メイリオ" panose="020B0604030504040204" pitchFamily="50" charset="-128"/>
                <a:ea typeface="メイリオ" panose="020B0604030504040204" pitchFamily="50" charset="-128"/>
              </a:rPr>
              <a:t>56.1%</a:t>
            </a:r>
          </a:p>
        </p:txBody>
      </p:sp>
      <p:pic>
        <p:nvPicPr>
          <p:cNvPr id="3" name="図 2"/>
          <p:cNvPicPr>
            <a:picLocks noChangeAspect="1"/>
          </p:cNvPicPr>
          <p:nvPr/>
        </p:nvPicPr>
        <p:blipFill>
          <a:blip r:embed="rId7"/>
          <a:stretch>
            <a:fillRect/>
          </a:stretch>
        </p:blipFill>
        <p:spPr>
          <a:xfrm>
            <a:off x="4240560" y="2568352"/>
            <a:ext cx="2377155" cy="1584176"/>
          </a:xfrm>
          <a:prstGeom prst="rect">
            <a:avLst/>
          </a:prstGeom>
        </p:spPr>
      </p:pic>
      <p:sp>
        <p:nvSpPr>
          <p:cNvPr id="58" name="正方形/長方形 57"/>
          <p:cNvSpPr/>
          <p:nvPr/>
        </p:nvSpPr>
        <p:spPr>
          <a:xfrm>
            <a:off x="6844278" y="5918438"/>
            <a:ext cx="3384376" cy="216024"/>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algn="ctr"/>
            <a:r>
              <a:rPr lang="ja-JP" altLang="en-US" sz="1000" b="1" spc="100" dirty="0">
                <a:latin typeface="メイリオ" panose="020B0604030504040204" pitchFamily="50" charset="-128"/>
                <a:ea typeface="メイリオ" panose="020B0604030504040204" pitchFamily="50" charset="-128"/>
              </a:rPr>
              <a:t>ギャンブル</a:t>
            </a:r>
            <a:r>
              <a:rPr lang="ja-JP" altLang="en-US" sz="1000" b="1" spc="100" dirty="0" smtClean="0">
                <a:latin typeface="メイリオ" panose="020B0604030504040204" pitchFamily="50" charset="-128"/>
                <a:ea typeface="メイリオ" panose="020B0604030504040204" pitchFamily="50" charset="-128"/>
              </a:rPr>
              <a:t>等依存が疑われる人等のイメージ</a:t>
            </a:r>
            <a:endParaRPr lang="en-US" altLang="ja-JP" sz="1000" b="1" spc="100" dirty="0">
              <a:latin typeface="メイリオ" panose="020B0604030504040204" pitchFamily="50" charset="-128"/>
              <a:ea typeface="メイリオ" panose="020B0604030504040204" pitchFamily="50" charset="-128"/>
            </a:endParaRPr>
          </a:p>
        </p:txBody>
      </p:sp>
      <p:sp>
        <p:nvSpPr>
          <p:cNvPr id="70" name="テキスト ボックス 1"/>
          <p:cNvSpPr txBox="1"/>
          <p:nvPr/>
        </p:nvSpPr>
        <p:spPr>
          <a:xfrm>
            <a:off x="11790045" y="60"/>
            <a:ext cx="1011555" cy="360040"/>
          </a:xfrm>
          <a:prstGeom prst="rect">
            <a:avLst/>
          </a:prstGeom>
          <a:solidFill>
            <a:schemeClr val="bg1"/>
          </a:solidFill>
          <a:ln w="19050">
            <a:solidFill>
              <a:schemeClr val="tx1"/>
            </a:solidFill>
          </a:ln>
        </p:spPr>
        <p:txBody>
          <a:bodyPr wrap="square" lIns="720" tIns="720" rIns="720" bIns="720" rtlCol="0" anchor="ctr">
            <a:noAutofit/>
          </a:bodyPr>
          <a:lstStyle/>
          <a:p>
            <a:pPr algn="ctr">
              <a:lnSpc>
                <a:spcPts val="2000"/>
              </a:lnSpc>
              <a:spcAft>
                <a:spcPts val="0"/>
              </a:spcAft>
            </a:pPr>
            <a:r>
              <a:rPr lang="ja-JP" sz="1600" b="1" kern="1200" dirty="0" smtClean="0">
                <a:solidFill>
                  <a:srgbClr val="000000"/>
                </a:solidFill>
                <a:effectLst/>
                <a:latin typeface="Arial" panose="020B0604020202020204" pitchFamily="34" charset="0"/>
                <a:ea typeface="メイリオ" panose="020B0604030504040204" pitchFamily="50" charset="-128"/>
                <a:cs typeface="Times New Roman" panose="02020603050405020304" pitchFamily="18" charset="0"/>
              </a:rPr>
              <a:t>資料</a:t>
            </a:r>
            <a:r>
              <a:rPr lang="en-US" altLang="ja-JP" sz="1600" b="1" dirty="0">
                <a:solidFill>
                  <a:srgbClr val="000000"/>
                </a:solidFill>
                <a:latin typeface="Arial" panose="020B0604020202020204" pitchFamily="34" charset="0"/>
                <a:ea typeface="メイリオ" panose="020B0604030504040204" pitchFamily="50" charset="-128"/>
                <a:cs typeface="Times New Roman" panose="02020603050405020304" pitchFamily="18" charset="0"/>
              </a:rPr>
              <a:t>1-1</a:t>
            </a:r>
            <a:endParaRPr lang="ja-JP" sz="1100" dirty="0">
              <a:effectLst/>
              <a:latin typeface="Arial" panose="020B0604020202020204" pitchFamily="34" charset="0"/>
              <a:ea typeface="メイリオ" panose="020B0604030504040204" pitchFamily="50" charset="-128"/>
              <a:cs typeface="ＭＳ Ｐゴシック" panose="020B0600070205080204" pitchFamily="50" charset="-128"/>
            </a:endParaRPr>
          </a:p>
        </p:txBody>
      </p:sp>
      <p:pic>
        <p:nvPicPr>
          <p:cNvPr id="4" name="図 3"/>
          <p:cNvPicPr>
            <a:picLocks noChangeAspect="1"/>
          </p:cNvPicPr>
          <p:nvPr/>
        </p:nvPicPr>
        <p:blipFill>
          <a:blip r:embed="rId8"/>
          <a:stretch>
            <a:fillRect/>
          </a:stretch>
        </p:blipFill>
        <p:spPr>
          <a:xfrm>
            <a:off x="6904856" y="5772150"/>
            <a:ext cx="5735180" cy="3813445"/>
          </a:xfrm>
          <a:prstGeom prst="rect">
            <a:avLst/>
          </a:prstGeom>
        </p:spPr>
      </p:pic>
    </p:spTree>
    <p:extLst>
      <p:ext uri="{BB962C8B-B14F-4D97-AF65-F5344CB8AC3E}">
        <p14:creationId xmlns:p14="http://schemas.microsoft.com/office/powerpoint/2010/main" val="341627184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21258" y="0"/>
            <a:ext cx="5889625" cy="288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300"/>
              </a:lnSpc>
            </a:pPr>
            <a:r>
              <a:rPr lang="en-US" altLang="ja-JP" sz="1400" b="1" dirty="0">
                <a:solidFill>
                  <a:schemeClr val="tx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3</a:t>
            </a:r>
            <a:r>
              <a:rPr lang="ja-JP" altLang="en-US" sz="1400" b="1" dirty="0" err="1" smtClean="0">
                <a:solidFill>
                  <a:schemeClr val="tx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a:t>
            </a:r>
            <a:r>
              <a:rPr lang="ja-JP" altLang="en-US" sz="1400" b="1" dirty="0">
                <a:solidFill>
                  <a:schemeClr val="tx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基本的</a:t>
            </a:r>
            <a:r>
              <a:rPr lang="ja-JP" altLang="en-US" sz="1400" b="1" dirty="0" smtClean="0">
                <a:solidFill>
                  <a:schemeClr val="tx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な考え方と具体的な取組み</a:t>
            </a:r>
            <a:endParaRPr lang="en-US" altLang="ja-JP" sz="1400" b="1" dirty="0" smtClean="0">
              <a:solidFill>
                <a:schemeClr val="tx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endParaRPr>
          </a:p>
        </p:txBody>
      </p:sp>
      <p:sp>
        <p:nvSpPr>
          <p:cNvPr id="6" name="正方形/長方形 5"/>
          <p:cNvSpPr/>
          <p:nvPr/>
        </p:nvSpPr>
        <p:spPr>
          <a:xfrm>
            <a:off x="10432092" y="11430"/>
            <a:ext cx="2376264" cy="261610"/>
          </a:xfrm>
          <a:prstGeom prst="rect">
            <a:avLst/>
          </a:prstGeom>
        </p:spPr>
        <p:txBody>
          <a:bodyPr wrap="square">
            <a:spAutoFit/>
          </a:bodyPr>
          <a:lstStyle/>
          <a:p>
            <a:pPr algn="r"/>
            <a:r>
              <a:rPr lang="en-US" altLang="ja-JP" sz="1100" b="1" dirty="0">
                <a:latin typeface="メイリオ" panose="020B0604030504040204" pitchFamily="50" charset="-128"/>
                <a:ea typeface="メイリオ" panose="020B0604030504040204" pitchFamily="50" charset="-128"/>
              </a:rPr>
              <a:t>2/2</a:t>
            </a:r>
            <a:endParaRPr lang="ja-JP" altLang="en-US" sz="1100" b="1" dirty="0">
              <a:latin typeface="メイリオ" panose="020B0604030504040204" pitchFamily="50" charset="-128"/>
              <a:ea typeface="メイリオ" panose="020B0604030504040204" pitchFamily="50" charset="-128"/>
            </a:endParaRPr>
          </a:p>
        </p:txBody>
      </p:sp>
      <p:graphicFrame>
        <p:nvGraphicFramePr>
          <p:cNvPr id="64" name="表 63"/>
          <p:cNvGraphicFramePr>
            <a:graphicFrameLocks noGrp="1"/>
          </p:cNvGraphicFramePr>
          <p:nvPr>
            <p:extLst>
              <p:ext uri="{D42A27DB-BD31-4B8C-83A1-F6EECF244321}">
                <p14:modId xmlns:p14="http://schemas.microsoft.com/office/powerpoint/2010/main" val="2868265398"/>
              </p:ext>
            </p:extLst>
          </p:nvPr>
        </p:nvGraphicFramePr>
        <p:xfrm>
          <a:off x="2679" y="264096"/>
          <a:ext cx="6904856" cy="936000"/>
        </p:xfrm>
        <a:graphic>
          <a:graphicData uri="http://schemas.openxmlformats.org/drawingml/2006/table">
            <a:tbl>
              <a:tblPr>
                <a:tableStyleId>{073A0DAA-6AF3-43AB-8588-CEC1D06C72B9}</a:tableStyleId>
              </a:tblPr>
              <a:tblGrid>
                <a:gridCol w="95468">
                  <a:extLst>
                    <a:ext uri="{9D8B030D-6E8A-4147-A177-3AD203B41FA5}">
                      <a16:colId xmlns:a16="http://schemas.microsoft.com/office/drawing/2014/main" val="2375738016"/>
                    </a:ext>
                  </a:extLst>
                </a:gridCol>
                <a:gridCol w="6809388">
                  <a:extLst>
                    <a:ext uri="{9D8B030D-6E8A-4147-A177-3AD203B41FA5}">
                      <a16:colId xmlns:a16="http://schemas.microsoft.com/office/drawing/2014/main" val="4208928748"/>
                    </a:ext>
                  </a:extLst>
                </a:gridCol>
              </a:tblGrid>
              <a:tr h="195000">
                <a:tc>
                  <a:txBody>
                    <a:bodyPr/>
                    <a:lstStyle/>
                    <a:p>
                      <a:endParaRPr kumimoji="1" lang="ja-JP" altLang="en-US" sz="100" dirty="0">
                        <a:latin typeface="Meiryo UI" panose="020B0604030504040204" pitchFamily="50" charset="-128"/>
                        <a:ea typeface="Meiryo UI" panose="020B0604030504040204" pitchFamily="50" charset="-128"/>
                      </a:endParaRPr>
                    </a:p>
                  </a:txBody>
                  <a:tcPr marL="0" marR="0" marT="0" marB="0">
                    <a:lnR w="12700" cap="flat" cmpd="sng" algn="ctr">
                      <a:solidFill>
                        <a:schemeClr val="tx2">
                          <a:lumMod val="60000"/>
                          <a:lumOff val="40000"/>
                        </a:schemeClr>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002060"/>
                    </a:solidFill>
                  </a:tcPr>
                </a:tc>
                <a:tc>
                  <a:txBody>
                    <a:bodyPr/>
                    <a:lstStyle/>
                    <a:p>
                      <a:pPr marL="0" indent="0">
                        <a:buFont typeface="Wingdings" panose="05000000000000000000" pitchFamily="2" charset="2"/>
                        <a:buChar char="l"/>
                      </a:pPr>
                      <a:r>
                        <a:rPr kumimoji="1" lang="ja-JP" altLang="en-US" sz="1000" b="1" dirty="0" smtClean="0">
                          <a:solidFill>
                            <a:schemeClr val="bg1"/>
                          </a:solidFill>
                          <a:latin typeface="Meiryo UI" panose="020B0604030504040204" pitchFamily="50" charset="-128"/>
                          <a:ea typeface="Meiryo UI" panose="020B0604030504040204" pitchFamily="50" charset="-128"/>
                        </a:rPr>
                        <a:t>基本的な考え方</a:t>
                      </a:r>
                      <a:endParaRPr kumimoji="1" lang="ja-JP" altLang="en-US" sz="1000" b="1" dirty="0">
                        <a:solidFill>
                          <a:schemeClr val="bg1"/>
                        </a:solidFill>
                        <a:latin typeface="Meiryo UI" panose="020B0604030504040204" pitchFamily="50" charset="-128"/>
                        <a:ea typeface="Meiryo UI" panose="020B0604030504040204" pitchFamily="50" charset="-128"/>
                      </a:endParaRPr>
                    </a:p>
                  </a:txBody>
                  <a:tcPr marL="0" marR="0" marT="0" marB="0">
                    <a:lnL w="12700" cap="flat" cmpd="sng" algn="ctr">
                      <a:solidFill>
                        <a:schemeClr val="tx2">
                          <a:lumMod val="60000"/>
                          <a:lumOff val="40000"/>
                        </a:schemeClr>
                      </a:solidFill>
                      <a:prstDash val="solid"/>
                      <a:round/>
                      <a:headEnd type="none" w="med" len="med"/>
                      <a:tailEnd type="none" w="med" len="med"/>
                    </a:lnL>
                    <a:lnT w="12700" cap="flat" cmpd="sng" algn="ctr">
                      <a:solidFill>
                        <a:schemeClr val="tx2">
                          <a:lumMod val="60000"/>
                          <a:lumOff val="40000"/>
                        </a:schemeClr>
                      </a:solidFill>
                      <a:prstDash val="solid"/>
                      <a:round/>
                      <a:headEnd type="none" w="med" len="med"/>
                      <a:tailEnd type="none" w="med" len="med"/>
                    </a:lnT>
                    <a:solidFill>
                      <a:schemeClr val="tx2">
                        <a:lumMod val="60000"/>
                        <a:lumOff val="40000"/>
                      </a:schemeClr>
                    </a:solidFill>
                  </a:tcPr>
                </a:tc>
                <a:extLst>
                  <a:ext uri="{0D108BD9-81ED-4DB2-BD59-A6C34878D82A}">
                    <a16:rowId xmlns:a16="http://schemas.microsoft.com/office/drawing/2014/main" val="1258852688"/>
                  </a:ext>
                </a:extLst>
              </a:tr>
              <a:tr h="741000">
                <a:tc>
                  <a:txBody>
                    <a:bodyPr/>
                    <a:lstStyle/>
                    <a:p>
                      <a:endParaRPr kumimoji="1" lang="ja-JP" altLang="en-US" sz="100" dirty="0">
                        <a:latin typeface="Meiryo UI" panose="020B0604030504040204" pitchFamily="50" charset="-128"/>
                        <a:ea typeface="Meiryo UI" panose="020B0604030504040204" pitchFamily="50" charset="-128"/>
                      </a:endParaRPr>
                    </a:p>
                  </a:txBody>
                  <a:tcPr marL="0" marR="0" marT="0" marB="0">
                    <a:lnT w="12700" cap="flat" cmpd="sng" algn="ctr">
                      <a:solidFill>
                        <a:srgbClr val="002060"/>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2060"/>
                    </a:solidFill>
                  </a:tcPr>
                </a:tc>
                <a:tc>
                  <a:txBody>
                    <a:bodyPr/>
                    <a:lstStyle/>
                    <a:p>
                      <a:pPr marL="182563" lvl="1" indent="-96838">
                        <a:lnSpc>
                          <a:spcPts val="1600"/>
                        </a:lnSpc>
                        <a:buFont typeface="Wingdings" panose="05000000000000000000" pitchFamily="2" charset="2"/>
                        <a:buChar char="Ø"/>
                      </a:pPr>
                      <a:r>
                        <a:rPr kumimoji="1" lang="ja-JP" altLang="en-US" sz="1050" b="1" dirty="0" smtClean="0">
                          <a:latin typeface="Meiryo UI" panose="020B0604030504040204" pitchFamily="50" charset="-128"/>
                          <a:ea typeface="Meiryo UI" panose="020B0604030504040204" pitchFamily="50" charset="-128"/>
                        </a:rPr>
                        <a:t>基本理念や現状と課題等を踏まえ、第１期計画での５つの基本方針に、調査・分析の推進と人材の養成を加えた</a:t>
                      </a:r>
                      <a:r>
                        <a:rPr kumimoji="1" lang="en-US" altLang="ja-JP" sz="1050" b="1" dirty="0" smtClean="0">
                          <a:latin typeface="Meiryo UI" panose="020B0604030504040204" pitchFamily="50" charset="-128"/>
                          <a:ea typeface="Meiryo UI" panose="020B0604030504040204" pitchFamily="50" charset="-128"/>
                        </a:rPr>
                        <a:t/>
                      </a:r>
                      <a:br>
                        <a:rPr kumimoji="1" lang="en-US" altLang="ja-JP" sz="1050" b="1" dirty="0" smtClean="0">
                          <a:latin typeface="Meiryo UI" panose="020B0604030504040204" pitchFamily="50" charset="-128"/>
                          <a:ea typeface="Meiryo UI" panose="020B0604030504040204" pitchFamily="50" charset="-128"/>
                        </a:rPr>
                      </a:br>
                      <a:r>
                        <a:rPr kumimoji="1" lang="ja-JP" altLang="en-US" sz="1050" b="1" dirty="0" smtClean="0">
                          <a:latin typeface="Meiryo UI" panose="020B0604030504040204" pitchFamily="50" charset="-128"/>
                          <a:ea typeface="Meiryo UI" panose="020B0604030504040204" pitchFamily="50" charset="-128"/>
                        </a:rPr>
                        <a:t>７つの基本方針に沿って、９つの重点施策を展開し、ギャンブル等依存症対策の更なる強化を図る。</a:t>
                      </a:r>
                    </a:p>
                  </a:txBody>
                  <a:tcPr marL="0" marR="0" marT="0" marB="0" anchor="ctr">
                    <a:lnB w="1270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2305717086"/>
                  </a:ext>
                </a:extLst>
              </a:tr>
            </a:tbl>
          </a:graphicData>
        </a:graphic>
      </p:graphicFrame>
      <p:sp>
        <p:nvSpPr>
          <p:cNvPr id="260" name="正方形/長方形 259"/>
          <p:cNvSpPr/>
          <p:nvPr/>
        </p:nvSpPr>
        <p:spPr>
          <a:xfrm>
            <a:off x="46946" y="1452248"/>
            <a:ext cx="576000" cy="180000"/>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7200" tIns="7200" rIns="7200" bIns="7200" rtlCol="0" anchor="ctr"/>
          <a:lstStyle/>
          <a:p>
            <a:pPr algn="ctr"/>
            <a:r>
              <a:rPr kumimoji="1" lang="ja-JP" altLang="en-US" sz="900" b="1" dirty="0" smtClean="0">
                <a:latin typeface="メイリオ" panose="020B0604030504040204" pitchFamily="50" charset="-128"/>
                <a:ea typeface="メイリオ" panose="020B0604030504040204" pitchFamily="50" charset="-128"/>
              </a:rPr>
              <a:t>基本理念</a:t>
            </a:r>
            <a:endParaRPr kumimoji="1" lang="ja-JP" altLang="en-US" sz="900" b="1" dirty="0">
              <a:latin typeface="メイリオ" panose="020B0604030504040204" pitchFamily="50" charset="-128"/>
              <a:ea typeface="メイリオ" panose="020B0604030504040204" pitchFamily="50" charset="-128"/>
            </a:endParaRPr>
          </a:p>
        </p:txBody>
      </p:sp>
      <p:sp>
        <p:nvSpPr>
          <p:cNvPr id="262" name="正方形/長方形 261"/>
          <p:cNvSpPr/>
          <p:nvPr/>
        </p:nvSpPr>
        <p:spPr>
          <a:xfrm>
            <a:off x="1360240" y="1452248"/>
            <a:ext cx="1476000" cy="180000"/>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7200" tIns="7200" rIns="7200" bIns="7200" rtlCol="0" anchor="ctr"/>
          <a:lstStyle/>
          <a:p>
            <a:pPr algn="ctr"/>
            <a:r>
              <a:rPr kumimoji="1" lang="ja-JP" altLang="en-US" sz="900" b="1" dirty="0" smtClean="0">
                <a:latin typeface="メイリオ" panose="020B0604030504040204" pitchFamily="50" charset="-128"/>
                <a:ea typeface="メイリオ" panose="020B0604030504040204" pitchFamily="50" charset="-128"/>
              </a:rPr>
              <a:t>重点施策</a:t>
            </a:r>
            <a:endParaRPr kumimoji="1" lang="ja-JP" altLang="en-US" sz="900" b="1" dirty="0">
              <a:latin typeface="メイリオ" panose="020B0604030504040204" pitchFamily="50" charset="-128"/>
              <a:ea typeface="メイリオ" panose="020B0604030504040204" pitchFamily="50" charset="-128"/>
            </a:endParaRPr>
          </a:p>
        </p:txBody>
      </p:sp>
      <p:sp>
        <p:nvSpPr>
          <p:cNvPr id="263" name="正方形/長方形 262"/>
          <p:cNvSpPr/>
          <p:nvPr/>
        </p:nvSpPr>
        <p:spPr>
          <a:xfrm>
            <a:off x="2932494" y="1452248"/>
            <a:ext cx="4140000" cy="180000"/>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7200" tIns="7200" rIns="7200" bIns="7200" rtlCol="0" anchor="ctr"/>
          <a:lstStyle/>
          <a:p>
            <a:pPr algn="ctr">
              <a:lnSpc>
                <a:spcPct val="150000"/>
              </a:lnSpc>
            </a:pPr>
            <a:r>
              <a:rPr kumimoji="1" lang="ja-JP" altLang="en-US" sz="900" b="1" dirty="0" smtClean="0">
                <a:solidFill>
                  <a:schemeClr val="bg1"/>
                </a:solidFill>
                <a:latin typeface="メイリオ" panose="020B0604030504040204" pitchFamily="50" charset="-128"/>
                <a:ea typeface="メイリオ" panose="020B0604030504040204" pitchFamily="50" charset="-128"/>
              </a:rPr>
              <a:t>取組</a:t>
            </a:r>
            <a:r>
              <a:rPr lang="ja-JP" altLang="en-US" sz="900" b="1" dirty="0">
                <a:solidFill>
                  <a:schemeClr val="bg1"/>
                </a:solidFill>
                <a:latin typeface="メイリオ" panose="020B0604030504040204" pitchFamily="50" charset="-128"/>
                <a:ea typeface="メイリオ" panose="020B0604030504040204" pitchFamily="50" charset="-128"/>
              </a:rPr>
              <a:t>み</a:t>
            </a:r>
            <a:endParaRPr kumimoji="1" lang="ja-JP" altLang="en-US" sz="900" b="1" dirty="0">
              <a:solidFill>
                <a:schemeClr val="bg1"/>
              </a:solidFill>
              <a:latin typeface="メイリオ" panose="020B0604030504040204" pitchFamily="50" charset="-128"/>
              <a:ea typeface="メイリオ" panose="020B0604030504040204" pitchFamily="50" charset="-128"/>
            </a:endParaRPr>
          </a:p>
        </p:txBody>
      </p:sp>
      <p:sp>
        <p:nvSpPr>
          <p:cNvPr id="312" name="正方形/長方形 311"/>
          <p:cNvSpPr/>
          <p:nvPr/>
        </p:nvSpPr>
        <p:spPr>
          <a:xfrm>
            <a:off x="712224" y="1452248"/>
            <a:ext cx="504000" cy="180000"/>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7200" tIns="7200" rIns="7200" bIns="7200" rtlCol="0" anchor="ctr"/>
          <a:lstStyle/>
          <a:p>
            <a:pPr algn="ctr"/>
            <a:r>
              <a:rPr kumimoji="1" lang="ja-JP" altLang="en-US" sz="900" b="1" dirty="0">
                <a:latin typeface="メイリオ" panose="020B0604030504040204" pitchFamily="50" charset="-128"/>
                <a:ea typeface="メイリオ" panose="020B0604030504040204" pitchFamily="50" charset="-128"/>
              </a:rPr>
              <a:t>基本方針</a:t>
            </a:r>
          </a:p>
        </p:txBody>
      </p:sp>
      <p:sp>
        <p:nvSpPr>
          <p:cNvPr id="318" name="正方形/長方形 317"/>
          <p:cNvSpPr/>
          <p:nvPr/>
        </p:nvSpPr>
        <p:spPr>
          <a:xfrm>
            <a:off x="1351668" y="1801230"/>
            <a:ext cx="1476000" cy="540000"/>
          </a:xfrm>
          <a:prstGeom prst="rect">
            <a:avLst/>
          </a:prstGeom>
          <a:solidFill>
            <a:schemeClr val="accent1">
              <a:lumMod val="40000"/>
              <a:lumOff val="6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lIns="3600" tIns="3600" rIns="3600" bIns="3600" rtlCol="0" anchor="ctr"/>
          <a:lstStyle/>
          <a:p>
            <a:pPr indent="-360000"/>
            <a:r>
              <a:rPr kumimoji="1" lang="en-US" altLang="ja-JP" sz="800" b="1" dirty="0" smtClean="0">
                <a:solidFill>
                  <a:schemeClr val="tx1"/>
                </a:solidFill>
                <a:latin typeface="メイリオ" panose="020B0604030504040204" pitchFamily="50" charset="-128"/>
                <a:ea typeface="メイリオ" panose="020B0604030504040204" pitchFamily="50" charset="-128"/>
              </a:rPr>
              <a:t>【</a:t>
            </a:r>
            <a:r>
              <a:rPr kumimoji="1" lang="ja-JP" altLang="en-US" sz="800" b="1" dirty="0" smtClean="0">
                <a:solidFill>
                  <a:schemeClr val="tx1"/>
                </a:solidFill>
                <a:latin typeface="メイリオ" panose="020B0604030504040204" pitchFamily="50" charset="-128"/>
                <a:ea typeface="メイリオ" panose="020B0604030504040204" pitchFamily="50" charset="-128"/>
              </a:rPr>
              <a:t>重点❶</a:t>
            </a:r>
            <a:r>
              <a:rPr kumimoji="1" lang="en-US" altLang="ja-JP" sz="800" b="1" dirty="0" smtClean="0">
                <a:solidFill>
                  <a:schemeClr val="tx1"/>
                </a:solidFill>
                <a:latin typeface="メイリオ" panose="020B0604030504040204" pitchFamily="50" charset="-128"/>
                <a:ea typeface="メイリオ" panose="020B0604030504040204" pitchFamily="50" charset="-128"/>
              </a:rPr>
              <a:t>】</a:t>
            </a:r>
          </a:p>
          <a:p>
            <a:pPr marL="92075"/>
            <a:r>
              <a:rPr lang="ja-JP" altLang="en-US" sz="800" b="1" dirty="0">
                <a:solidFill>
                  <a:schemeClr val="tx1"/>
                </a:solidFill>
                <a:latin typeface="メイリオ" panose="020B0604030504040204" pitchFamily="50" charset="-128"/>
                <a:ea typeface="メイリオ" panose="020B0604030504040204" pitchFamily="50" charset="-128"/>
              </a:rPr>
              <a:t>若年層</a:t>
            </a:r>
            <a:r>
              <a:rPr kumimoji="1" lang="ja-JP" altLang="en-US" sz="800" b="1" dirty="0">
                <a:solidFill>
                  <a:schemeClr val="tx1"/>
                </a:solidFill>
                <a:latin typeface="メイリオ" panose="020B0604030504040204" pitchFamily="50" charset="-128"/>
                <a:ea typeface="メイリオ" panose="020B0604030504040204" pitchFamily="50" charset="-128"/>
              </a:rPr>
              <a:t>を対象と</a:t>
            </a:r>
            <a:r>
              <a:rPr kumimoji="1" lang="ja-JP" altLang="en-US" sz="800" b="1" dirty="0" smtClean="0">
                <a:solidFill>
                  <a:schemeClr val="tx1"/>
                </a:solidFill>
                <a:latin typeface="メイリオ" panose="020B0604030504040204" pitchFamily="50" charset="-128"/>
                <a:ea typeface="メイリオ" panose="020B0604030504040204" pitchFamily="50" charset="-128"/>
              </a:rPr>
              <a:t>した</a:t>
            </a:r>
            <a:r>
              <a:rPr kumimoji="1" lang="en-US" altLang="ja-JP" sz="800" b="1" dirty="0" smtClean="0">
                <a:solidFill>
                  <a:schemeClr val="tx1"/>
                </a:solidFill>
                <a:latin typeface="メイリオ" panose="020B0604030504040204" pitchFamily="50" charset="-128"/>
                <a:ea typeface="メイリオ" panose="020B0604030504040204" pitchFamily="50" charset="-128"/>
              </a:rPr>
              <a:t/>
            </a:r>
            <a:br>
              <a:rPr kumimoji="1" lang="en-US" altLang="ja-JP" sz="800" b="1" dirty="0" smtClean="0">
                <a:solidFill>
                  <a:schemeClr val="tx1"/>
                </a:solidFill>
                <a:latin typeface="メイリオ" panose="020B0604030504040204" pitchFamily="50" charset="-128"/>
                <a:ea typeface="メイリオ" panose="020B0604030504040204" pitchFamily="50" charset="-128"/>
              </a:rPr>
            </a:br>
            <a:r>
              <a:rPr kumimoji="1" lang="ja-JP" altLang="en-US" sz="800" b="1" dirty="0" smtClean="0">
                <a:solidFill>
                  <a:schemeClr val="tx1"/>
                </a:solidFill>
                <a:latin typeface="メイリオ" panose="020B0604030504040204" pitchFamily="50" charset="-128"/>
                <a:ea typeface="メイリオ" panose="020B0604030504040204" pitchFamily="50" charset="-128"/>
              </a:rPr>
              <a:t>予防啓発の</a:t>
            </a:r>
            <a:r>
              <a:rPr kumimoji="1" lang="ja-JP" altLang="en-US" sz="800" b="1" dirty="0">
                <a:solidFill>
                  <a:schemeClr val="tx1"/>
                </a:solidFill>
                <a:latin typeface="メイリオ" panose="020B0604030504040204" pitchFamily="50" charset="-128"/>
                <a:ea typeface="メイリオ" panose="020B0604030504040204" pitchFamily="50" charset="-128"/>
              </a:rPr>
              <a:t>強化</a:t>
            </a:r>
          </a:p>
        </p:txBody>
      </p:sp>
      <p:sp>
        <p:nvSpPr>
          <p:cNvPr id="319" name="正方形/長方形 318"/>
          <p:cNvSpPr/>
          <p:nvPr/>
        </p:nvSpPr>
        <p:spPr>
          <a:xfrm>
            <a:off x="1353097" y="2473063"/>
            <a:ext cx="1476000" cy="540000"/>
          </a:xfrm>
          <a:prstGeom prst="rect">
            <a:avLst/>
          </a:prstGeom>
          <a:solidFill>
            <a:schemeClr val="accent1">
              <a:lumMod val="40000"/>
              <a:lumOff val="6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lIns="3600" tIns="3600" rIns="3600" bIns="3600" rtlCol="0" anchor="ctr"/>
          <a:lstStyle/>
          <a:p>
            <a:pPr indent="-360000"/>
            <a:r>
              <a:rPr kumimoji="1" lang="en-US" altLang="ja-JP" sz="800" b="1" dirty="0" smtClean="0">
                <a:solidFill>
                  <a:schemeClr val="tx1"/>
                </a:solidFill>
                <a:latin typeface="メイリオ" panose="020B0604030504040204" pitchFamily="50" charset="-128"/>
                <a:ea typeface="メイリオ" panose="020B0604030504040204" pitchFamily="50" charset="-128"/>
              </a:rPr>
              <a:t>【</a:t>
            </a:r>
            <a:r>
              <a:rPr kumimoji="1" lang="ja-JP" altLang="en-US" sz="800" b="1" dirty="0" smtClean="0">
                <a:solidFill>
                  <a:schemeClr val="tx1"/>
                </a:solidFill>
                <a:latin typeface="メイリオ" panose="020B0604030504040204" pitchFamily="50" charset="-128"/>
                <a:ea typeface="メイリオ" panose="020B0604030504040204" pitchFamily="50" charset="-128"/>
              </a:rPr>
              <a:t>重点❷</a:t>
            </a:r>
            <a:r>
              <a:rPr kumimoji="1" lang="en-US" altLang="ja-JP" sz="800" b="1" dirty="0" smtClean="0">
                <a:solidFill>
                  <a:schemeClr val="tx1"/>
                </a:solidFill>
                <a:latin typeface="メイリオ" panose="020B0604030504040204" pitchFamily="50" charset="-128"/>
                <a:ea typeface="メイリオ" panose="020B0604030504040204" pitchFamily="50" charset="-128"/>
              </a:rPr>
              <a:t>】</a:t>
            </a:r>
          </a:p>
          <a:p>
            <a:pPr marL="92075" indent="-6350"/>
            <a:r>
              <a:rPr lang="ja-JP" altLang="en-US" sz="800" b="1" dirty="0">
                <a:solidFill>
                  <a:schemeClr val="tx1"/>
                </a:solidFill>
                <a:latin typeface="メイリオ" panose="020B0604030504040204" pitchFamily="50" charset="-128"/>
                <a:ea typeface="メイリオ" panose="020B0604030504040204" pitchFamily="50" charset="-128"/>
              </a:rPr>
              <a:t>依存症に関する正しい</a:t>
            </a:r>
            <a:r>
              <a:rPr lang="ja-JP" altLang="en-US" sz="800" b="1" dirty="0" smtClean="0">
                <a:solidFill>
                  <a:schemeClr val="tx1"/>
                </a:solidFill>
                <a:latin typeface="メイリオ" panose="020B0604030504040204" pitchFamily="50" charset="-128"/>
                <a:ea typeface="メイリオ" panose="020B0604030504040204" pitchFamily="50" charset="-128"/>
              </a:rPr>
              <a:t>知識</a:t>
            </a:r>
            <a:r>
              <a:rPr lang="en-US" altLang="ja-JP" sz="800" b="1" dirty="0">
                <a:solidFill>
                  <a:schemeClr val="tx1"/>
                </a:solidFill>
                <a:latin typeface="メイリオ" panose="020B0604030504040204" pitchFamily="50" charset="-128"/>
                <a:ea typeface="メイリオ" panose="020B0604030504040204" pitchFamily="50" charset="-128"/>
              </a:rPr>
              <a:t/>
            </a:r>
            <a:br>
              <a:rPr lang="en-US" altLang="ja-JP" sz="800" b="1" dirty="0">
                <a:solidFill>
                  <a:schemeClr val="tx1"/>
                </a:solidFill>
                <a:latin typeface="メイリオ" panose="020B0604030504040204" pitchFamily="50" charset="-128"/>
                <a:ea typeface="メイリオ" panose="020B0604030504040204" pitchFamily="50" charset="-128"/>
              </a:rPr>
            </a:br>
            <a:r>
              <a:rPr lang="ja-JP" altLang="en-US" sz="800" b="1" dirty="0" smtClean="0">
                <a:solidFill>
                  <a:schemeClr val="tx1"/>
                </a:solidFill>
                <a:latin typeface="メイリオ" panose="020B0604030504040204" pitchFamily="50" charset="-128"/>
                <a:ea typeface="メイリオ" panose="020B0604030504040204" pitchFamily="50" charset="-128"/>
              </a:rPr>
              <a:t>の</a:t>
            </a:r>
            <a:r>
              <a:rPr lang="ja-JP" altLang="en-US" sz="800" b="1" dirty="0">
                <a:solidFill>
                  <a:schemeClr val="tx1"/>
                </a:solidFill>
                <a:latin typeface="メイリオ" panose="020B0604030504040204" pitchFamily="50" charset="-128"/>
                <a:ea typeface="メイリオ" panose="020B0604030504040204" pitchFamily="50" charset="-128"/>
              </a:rPr>
              <a:t>普及と理解の促進</a:t>
            </a:r>
          </a:p>
        </p:txBody>
      </p:sp>
      <p:sp>
        <p:nvSpPr>
          <p:cNvPr id="320" name="正方形/長方形 319"/>
          <p:cNvSpPr/>
          <p:nvPr/>
        </p:nvSpPr>
        <p:spPr>
          <a:xfrm>
            <a:off x="1354526" y="3167476"/>
            <a:ext cx="1476000" cy="540000"/>
          </a:xfrm>
          <a:prstGeom prst="rect">
            <a:avLst/>
          </a:prstGeom>
          <a:solidFill>
            <a:schemeClr val="accent1">
              <a:lumMod val="40000"/>
              <a:lumOff val="6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lIns="3600" tIns="3600" rIns="3600" bIns="3600" rtlCol="0" anchor="ctr"/>
          <a:lstStyle/>
          <a:p>
            <a:pPr indent="-360000"/>
            <a:r>
              <a:rPr kumimoji="1" lang="en-US" altLang="ja-JP" sz="800" b="1" dirty="0">
                <a:solidFill>
                  <a:schemeClr val="tx1"/>
                </a:solidFill>
                <a:latin typeface="メイリオ" panose="020B0604030504040204" pitchFamily="50" charset="-128"/>
                <a:ea typeface="メイリオ" panose="020B0604030504040204" pitchFamily="50" charset="-128"/>
              </a:rPr>
              <a:t>【</a:t>
            </a:r>
            <a:r>
              <a:rPr kumimoji="1" lang="ja-JP" altLang="en-US" sz="800" b="1" dirty="0" smtClean="0">
                <a:solidFill>
                  <a:schemeClr val="tx1"/>
                </a:solidFill>
                <a:latin typeface="メイリオ" panose="020B0604030504040204" pitchFamily="50" charset="-128"/>
                <a:ea typeface="メイリオ" panose="020B0604030504040204" pitchFamily="50" charset="-128"/>
              </a:rPr>
              <a:t>重点❸</a:t>
            </a:r>
            <a:r>
              <a:rPr kumimoji="1" lang="en-US" altLang="ja-JP" sz="800" b="1" dirty="0" smtClean="0">
                <a:solidFill>
                  <a:schemeClr val="tx1"/>
                </a:solidFill>
                <a:latin typeface="メイリオ" panose="020B0604030504040204" pitchFamily="50" charset="-128"/>
                <a:ea typeface="メイリオ" panose="020B0604030504040204" pitchFamily="50" charset="-128"/>
              </a:rPr>
              <a:t>】</a:t>
            </a:r>
            <a:endParaRPr kumimoji="1" lang="en-US" altLang="ja-JP" sz="800" b="1" dirty="0">
              <a:solidFill>
                <a:schemeClr val="tx1"/>
              </a:solidFill>
              <a:latin typeface="メイリオ" panose="020B0604030504040204" pitchFamily="50" charset="-128"/>
              <a:ea typeface="メイリオ" panose="020B0604030504040204" pitchFamily="50" charset="-128"/>
            </a:endParaRPr>
          </a:p>
          <a:p>
            <a:pPr marL="85725" lvl="1"/>
            <a:r>
              <a:rPr kumimoji="1" lang="ja-JP" altLang="en-US" sz="800" b="1" dirty="0" smtClean="0">
                <a:solidFill>
                  <a:schemeClr val="tx1"/>
                </a:solidFill>
                <a:latin typeface="メイリオ" panose="020B0604030504040204" pitchFamily="50" charset="-128"/>
                <a:ea typeface="メイリオ" panose="020B0604030504040204" pitchFamily="50" charset="-128"/>
              </a:rPr>
              <a:t>依存症</a:t>
            </a:r>
            <a:r>
              <a:rPr kumimoji="1" lang="ja-JP" altLang="en-US" sz="800" b="1" dirty="0">
                <a:solidFill>
                  <a:schemeClr val="tx1"/>
                </a:solidFill>
                <a:latin typeface="メイリオ" panose="020B0604030504040204" pitchFamily="50" charset="-128"/>
                <a:ea typeface="メイリオ" panose="020B0604030504040204" pitchFamily="50" charset="-128"/>
              </a:rPr>
              <a:t>の本人</a:t>
            </a:r>
            <a:r>
              <a:rPr kumimoji="1" lang="ja-JP" altLang="en-US" sz="800" b="1" dirty="0" smtClean="0">
                <a:solidFill>
                  <a:schemeClr val="tx1"/>
                </a:solidFill>
                <a:latin typeface="メイリオ" panose="020B0604030504040204" pitchFamily="50" charset="-128"/>
                <a:ea typeface="メイリオ" panose="020B0604030504040204" pitchFamily="50" charset="-128"/>
              </a:rPr>
              <a:t>及びその家族等</a:t>
            </a:r>
            <a:r>
              <a:rPr kumimoji="1" lang="en-US" altLang="ja-JP" sz="800" b="1" dirty="0" smtClean="0">
                <a:solidFill>
                  <a:schemeClr val="tx1"/>
                </a:solidFill>
                <a:latin typeface="メイリオ" panose="020B0604030504040204" pitchFamily="50" charset="-128"/>
                <a:ea typeface="メイリオ" panose="020B0604030504040204" pitchFamily="50" charset="-128"/>
              </a:rPr>
              <a:t/>
            </a:r>
            <a:br>
              <a:rPr kumimoji="1" lang="en-US" altLang="ja-JP" sz="800" b="1" dirty="0" smtClean="0">
                <a:solidFill>
                  <a:schemeClr val="tx1"/>
                </a:solidFill>
                <a:latin typeface="メイリオ" panose="020B0604030504040204" pitchFamily="50" charset="-128"/>
                <a:ea typeface="メイリオ" panose="020B0604030504040204" pitchFamily="50" charset="-128"/>
              </a:rPr>
            </a:br>
            <a:r>
              <a:rPr kumimoji="1" lang="ja-JP" altLang="en-US" sz="800" b="1" dirty="0" err="1" smtClean="0">
                <a:solidFill>
                  <a:schemeClr val="tx1"/>
                </a:solidFill>
                <a:latin typeface="メイリオ" panose="020B0604030504040204" pitchFamily="50" charset="-128"/>
                <a:ea typeface="メイリオ" panose="020B0604030504040204" pitchFamily="50" charset="-128"/>
              </a:rPr>
              <a:t>への</a:t>
            </a:r>
            <a:r>
              <a:rPr kumimoji="1" lang="ja-JP" altLang="en-US" sz="800" b="1" dirty="0" smtClean="0">
                <a:solidFill>
                  <a:schemeClr val="tx1"/>
                </a:solidFill>
                <a:latin typeface="メイリオ" panose="020B0604030504040204" pitchFamily="50" charset="-128"/>
                <a:ea typeface="メイリオ" panose="020B0604030504040204" pitchFamily="50" charset="-128"/>
              </a:rPr>
              <a:t>相談支援</a:t>
            </a:r>
            <a:r>
              <a:rPr kumimoji="1" lang="ja-JP" altLang="en-US" sz="800" b="1" dirty="0">
                <a:solidFill>
                  <a:schemeClr val="tx1"/>
                </a:solidFill>
                <a:latin typeface="メイリオ" panose="020B0604030504040204" pitchFamily="50" charset="-128"/>
                <a:ea typeface="メイリオ" panose="020B0604030504040204" pitchFamily="50" charset="-128"/>
              </a:rPr>
              <a:t>体制の充実</a:t>
            </a:r>
          </a:p>
        </p:txBody>
      </p:sp>
      <p:sp>
        <p:nvSpPr>
          <p:cNvPr id="321" name="正方形/長方形 320"/>
          <p:cNvSpPr/>
          <p:nvPr/>
        </p:nvSpPr>
        <p:spPr>
          <a:xfrm>
            <a:off x="1348810" y="4731322"/>
            <a:ext cx="1476000" cy="579376"/>
          </a:xfrm>
          <a:prstGeom prst="rect">
            <a:avLst/>
          </a:prstGeom>
          <a:solidFill>
            <a:schemeClr val="accent1">
              <a:lumMod val="40000"/>
              <a:lumOff val="6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lIns="3600" tIns="3600" rIns="3600" bIns="3600" rtlCol="0" anchor="ctr"/>
          <a:lstStyle/>
          <a:p>
            <a:pPr indent="-360000"/>
            <a:r>
              <a:rPr kumimoji="1" lang="en-US" altLang="ja-JP" sz="800" b="1" dirty="0">
                <a:solidFill>
                  <a:schemeClr val="tx1"/>
                </a:solidFill>
                <a:latin typeface="メイリオ" panose="020B0604030504040204" pitchFamily="50" charset="-128"/>
                <a:ea typeface="メイリオ" panose="020B0604030504040204" pitchFamily="50" charset="-128"/>
              </a:rPr>
              <a:t>【</a:t>
            </a:r>
            <a:r>
              <a:rPr kumimoji="1" lang="ja-JP" altLang="en-US" sz="800" b="1" dirty="0" smtClean="0">
                <a:solidFill>
                  <a:schemeClr val="tx1"/>
                </a:solidFill>
                <a:latin typeface="メイリオ" panose="020B0604030504040204" pitchFamily="50" charset="-128"/>
                <a:ea typeface="メイリオ" panose="020B0604030504040204" pitchFamily="50" charset="-128"/>
              </a:rPr>
              <a:t>重点❺</a:t>
            </a:r>
            <a:r>
              <a:rPr kumimoji="1" lang="en-US" altLang="ja-JP" sz="800" b="1" dirty="0" smtClean="0">
                <a:solidFill>
                  <a:schemeClr val="tx1"/>
                </a:solidFill>
                <a:latin typeface="メイリオ" panose="020B0604030504040204" pitchFamily="50" charset="-128"/>
                <a:ea typeface="メイリオ" panose="020B0604030504040204" pitchFamily="50" charset="-128"/>
              </a:rPr>
              <a:t>】</a:t>
            </a:r>
            <a:endParaRPr kumimoji="1" lang="en-US" altLang="ja-JP" sz="800" b="1" dirty="0">
              <a:solidFill>
                <a:schemeClr val="tx1"/>
              </a:solidFill>
              <a:latin typeface="メイリオ" panose="020B0604030504040204" pitchFamily="50" charset="-128"/>
              <a:ea typeface="メイリオ" panose="020B0604030504040204" pitchFamily="50" charset="-128"/>
            </a:endParaRPr>
          </a:p>
          <a:p>
            <a:pPr marL="85725"/>
            <a:r>
              <a:rPr kumimoji="1" lang="ja-JP" altLang="en-US" sz="800" b="1" dirty="0" smtClean="0">
                <a:solidFill>
                  <a:schemeClr val="tx1"/>
                </a:solidFill>
                <a:latin typeface="メイリオ" panose="020B0604030504040204" pitchFamily="50" charset="-128"/>
                <a:ea typeface="メイリオ" panose="020B0604030504040204" pitchFamily="50" charset="-128"/>
              </a:rPr>
              <a:t>関係</a:t>
            </a:r>
            <a:r>
              <a:rPr kumimoji="1" lang="ja-JP" altLang="en-US" sz="800" b="1" dirty="0">
                <a:solidFill>
                  <a:schemeClr val="tx1"/>
                </a:solidFill>
                <a:latin typeface="メイリオ" panose="020B0604030504040204" pitchFamily="50" charset="-128"/>
                <a:ea typeface="メイリオ" panose="020B0604030504040204" pitchFamily="50" charset="-128"/>
              </a:rPr>
              <a:t>機関等との協働に</a:t>
            </a:r>
            <a:r>
              <a:rPr kumimoji="1" lang="ja-JP" altLang="en-US" sz="800" b="1" dirty="0" smtClean="0">
                <a:solidFill>
                  <a:schemeClr val="tx1"/>
                </a:solidFill>
                <a:latin typeface="メイリオ" panose="020B0604030504040204" pitchFamily="50" charset="-128"/>
                <a:ea typeface="メイリオ" panose="020B0604030504040204" pitchFamily="50" charset="-128"/>
              </a:rPr>
              <a:t>よる</a:t>
            </a:r>
            <a:r>
              <a:rPr kumimoji="1" lang="en-US" altLang="ja-JP" sz="800" b="1" dirty="0" smtClean="0">
                <a:solidFill>
                  <a:schemeClr val="tx1"/>
                </a:solidFill>
                <a:latin typeface="メイリオ" panose="020B0604030504040204" pitchFamily="50" charset="-128"/>
                <a:ea typeface="メイリオ" panose="020B0604030504040204" pitchFamily="50" charset="-128"/>
              </a:rPr>
              <a:t/>
            </a:r>
            <a:br>
              <a:rPr kumimoji="1" lang="en-US" altLang="ja-JP" sz="800" b="1" dirty="0" smtClean="0">
                <a:solidFill>
                  <a:schemeClr val="tx1"/>
                </a:solidFill>
                <a:latin typeface="メイリオ" panose="020B0604030504040204" pitchFamily="50" charset="-128"/>
                <a:ea typeface="メイリオ" panose="020B0604030504040204" pitchFamily="50" charset="-128"/>
              </a:rPr>
            </a:br>
            <a:r>
              <a:rPr kumimoji="1" lang="ja-JP" altLang="en-US" sz="800" b="1" dirty="0" smtClean="0">
                <a:solidFill>
                  <a:schemeClr val="tx1"/>
                </a:solidFill>
                <a:latin typeface="メイリオ" panose="020B0604030504040204" pitchFamily="50" charset="-128"/>
                <a:ea typeface="メイリオ" panose="020B0604030504040204" pitchFamily="50" charset="-128"/>
              </a:rPr>
              <a:t>切れ目</a:t>
            </a:r>
            <a:r>
              <a:rPr kumimoji="1" lang="ja-JP" altLang="en-US" sz="800" b="1" dirty="0">
                <a:solidFill>
                  <a:schemeClr val="tx1"/>
                </a:solidFill>
                <a:latin typeface="メイリオ" panose="020B0604030504040204" pitchFamily="50" charset="-128"/>
                <a:ea typeface="メイリオ" panose="020B0604030504040204" pitchFamily="50" charset="-128"/>
              </a:rPr>
              <a:t>のない支援の推進</a:t>
            </a:r>
          </a:p>
        </p:txBody>
      </p:sp>
      <p:sp>
        <p:nvSpPr>
          <p:cNvPr id="322" name="正方形/長方形 321"/>
          <p:cNvSpPr/>
          <p:nvPr/>
        </p:nvSpPr>
        <p:spPr>
          <a:xfrm>
            <a:off x="1350239" y="5364770"/>
            <a:ext cx="1476000" cy="638579"/>
          </a:xfrm>
          <a:prstGeom prst="rect">
            <a:avLst/>
          </a:prstGeom>
          <a:solidFill>
            <a:schemeClr val="accent1">
              <a:lumMod val="40000"/>
              <a:lumOff val="6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lIns="3600" tIns="3600" rIns="3600" bIns="3600" rtlCol="0" anchor="ctr"/>
          <a:lstStyle/>
          <a:p>
            <a:pPr indent="-360000"/>
            <a:r>
              <a:rPr kumimoji="1" lang="en-US" altLang="ja-JP" sz="800" b="1" dirty="0">
                <a:solidFill>
                  <a:schemeClr val="tx1"/>
                </a:solidFill>
                <a:latin typeface="メイリオ" panose="020B0604030504040204" pitchFamily="50" charset="-128"/>
                <a:ea typeface="メイリオ" panose="020B0604030504040204" pitchFamily="50" charset="-128"/>
              </a:rPr>
              <a:t>【</a:t>
            </a:r>
            <a:r>
              <a:rPr kumimoji="1" lang="ja-JP" altLang="en-US" sz="800" b="1" dirty="0" smtClean="0">
                <a:solidFill>
                  <a:schemeClr val="tx1"/>
                </a:solidFill>
                <a:latin typeface="メイリオ" panose="020B0604030504040204" pitchFamily="50" charset="-128"/>
                <a:ea typeface="メイリオ" panose="020B0604030504040204" pitchFamily="50" charset="-128"/>
              </a:rPr>
              <a:t>重点❻</a:t>
            </a:r>
            <a:r>
              <a:rPr kumimoji="1" lang="en-US" altLang="ja-JP" sz="800" b="1" dirty="0" smtClean="0">
                <a:solidFill>
                  <a:schemeClr val="tx1"/>
                </a:solidFill>
                <a:latin typeface="メイリオ" panose="020B0604030504040204" pitchFamily="50" charset="-128"/>
                <a:ea typeface="メイリオ" panose="020B0604030504040204" pitchFamily="50" charset="-128"/>
              </a:rPr>
              <a:t>】</a:t>
            </a:r>
            <a:endParaRPr kumimoji="1" lang="en-US" altLang="ja-JP" sz="800" b="1" dirty="0">
              <a:solidFill>
                <a:schemeClr val="tx1"/>
              </a:solidFill>
              <a:latin typeface="メイリオ" panose="020B0604030504040204" pitchFamily="50" charset="-128"/>
              <a:ea typeface="メイリオ" panose="020B0604030504040204" pitchFamily="50" charset="-128"/>
            </a:endParaRPr>
          </a:p>
          <a:p>
            <a:pPr marL="85725"/>
            <a:r>
              <a:rPr kumimoji="1" lang="ja-JP" altLang="en-US" sz="800" b="1" dirty="0" smtClean="0">
                <a:solidFill>
                  <a:schemeClr val="tx1"/>
                </a:solidFill>
                <a:latin typeface="メイリオ" panose="020B0604030504040204" pitchFamily="50" charset="-128"/>
                <a:ea typeface="メイリオ" panose="020B0604030504040204" pitchFamily="50" charset="-128"/>
              </a:rPr>
              <a:t>自助</a:t>
            </a:r>
            <a:r>
              <a:rPr kumimoji="1" lang="ja-JP" altLang="en-US" sz="800" b="1" dirty="0">
                <a:solidFill>
                  <a:schemeClr val="tx1"/>
                </a:solidFill>
                <a:latin typeface="メイリオ" panose="020B0604030504040204" pitchFamily="50" charset="-128"/>
                <a:ea typeface="メイリオ" panose="020B0604030504040204" pitchFamily="50" charset="-128"/>
              </a:rPr>
              <a:t>グループ・民間団体</a:t>
            </a:r>
            <a:r>
              <a:rPr kumimoji="1" lang="ja-JP" altLang="en-US" sz="800" b="1" dirty="0" smtClean="0">
                <a:solidFill>
                  <a:schemeClr val="tx1"/>
                </a:solidFill>
                <a:latin typeface="メイリオ" panose="020B0604030504040204" pitchFamily="50" charset="-128"/>
                <a:ea typeface="メイリオ" panose="020B0604030504040204" pitchFamily="50" charset="-128"/>
              </a:rPr>
              <a:t>等</a:t>
            </a:r>
            <a:r>
              <a:rPr kumimoji="1" lang="en-US" altLang="ja-JP" sz="800" b="1" dirty="0" smtClean="0">
                <a:solidFill>
                  <a:schemeClr val="tx1"/>
                </a:solidFill>
                <a:latin typeface="メイリオ" panose="020B0604030504040204" pitchFamily="50" charset="-128"/>
                <a:ea typeface="メイリオ" panose="020B0604030504040204" pitchFamily="50" charset="-128"/>
              </a:rPr>
              <a:t/>
            </a:r>
            <a:br>
              <a:rPr kumimoji="1" lang="en-US" altLang="ja-JP" sz="800" b="1" dirty="0" smtClean="0">
                <a:solidFill>
                  <a:schemeClr val="tx1"/>
                </a:solidFill>
                <a:latin typeface="メイリオ" panose="020B0604030504040204" pitchFamily="50" charset="-128"/>
                <a:ea typeface="メイリオ" panose="020B0604030504040204" pitchFamily="50" charset="-128"/>
              </a:rPr>
            </a:br>
            <a:r>
              <a:rPr kumimoji="1" lang="ja-JP" altLang="en-US" sz="800" b="1" dirty="0" smtClean="0">
                <a:solidFill>
                  <a:schemeClr val="tx1"/>
                </a:solidFill>
                <a:latin typeface="メイリオ" panose="020B0604030504040204" pitchFamily="50" charset="-128"/>
                <a:ea typeface="メイリオ" panose="020B0604030504040204" pitchFamily="50" charset="-128"/>
              </a:rPr>
              <a:t>の活動の</a:t>
            </a:r>
            <a:r>
              <a:rPr kumimoji="1" lang="ja-JP" altLang="en-US" sz="800" b="1" dirty="0">
                <a:solidFill>
                  <a:schemeClr val="tx1"/>
                </a:solidFill>
                <a:latin typeface="メイリオ" panose="020B0604030504040204" pitchFamily="50" charset="-128"/>
                <a:ea typeface="メイリオ" panose="020B0604030504040204" pitchFamily="50" charset="-128"/>
              </a:rPr>
              <a:t>充実</a:t>
            </a:r>
          </a:p>
        </p:txBody>
      </p:sp>
      <p:sp>
        <p:nvSpPr>
          <p:cNvPr id="323" name="正方形/長方形 322"/>
          <p:cNvSpPr/>
          <p:nvPr/>
        </p:nvSpPr>
        <p:spPr>
          <a:xfrm>
            <a:off x="1357384" y="6180377"/>
            <a:ext cx="1476000" cy="588087"/>
          </a:xfrm>
          <a:prstGeom prst="rect">
            <a:avLst/>
          </a:prstGeom>
          <a:solidFill>
            <a:schemeClr val="accent1">
              <a:lumMod val="40000"/>
              <a:lumOff val="6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lIns="3600" tIns="3600" rIns="3600" bIns="3600" rtlCol="0" anchor="ctr"/>
          <a:lstStyle/>
          <a:p>
            <a:pPr indent="-360000"/>
            <a:r>
              <a:rPr kumimoji="1" lang="en-US" altLang="ja-JP" sz="800" b="1" dirty="0">
                <a:solidFill>
                  <a:schemeClr val="tx1"/>
                </a:solidFill>
                <a:latin typeface="メイリオ" panose="020B0604030504040204" pitchFamily="50" charset="-128"/>
                <a:ea typeface="メイリオ" panose="020B0604030504040204" pitchFamily="50" charset="-128"/>
              </a:rPr>
              <a:t>【</a:t>
            </a:r>
            <a:r>
              <a:rPr kumimoji="1" lang="ja-JP" altLang="en-US" sz="800" b="1" dirty="0" smtClean="0">
                <a:solidFill>
                  <a:schemeClr val="tx1"/>
                </a:solidFill>
                <a:latin typeface="メイリオ" panose="020B0604030504040204" pitchFamily="50" charset="-128"/>
                <a:ea typeface="メイリオ" panose="020B0604030504040204" pitchFamily="50" charset="-128"/>
              </a:rPr>
              <a:t>重点❼</a:t>
            </a:r>
            <a:r>
              <a:rPr kumimoji="1" lang="en-US" altLang="ja-JP" sz="800" b="1" dirty="0" smtClean="0">
                <a:solidFill>
                  <a:schemeClr val="tx1"/>
                </a:solidFill>
                <a:latin typeface="メイリオ" panose="020B0604030504040204" pitchFamily="50" charset="-128"/>
                <a:ea typeface="メイリオ" panose="020B0604030504040204" pitchFamily="50" charset="-128"/>
              </a:rPr>
              <a:t>】</a:t>
            </a:r>
            <a:endParaRPr kumimoji="1" lang="en-US" altLang="ja-JP" sz="800" b="1" dirty="0">
              <a:solidFill>
                <a:schemeClr val="tx1"/>
              </a:solidFill>
              <a:latin typeface="メイリオ" panose="020B0604030504040204" pitchFamily="50" charset="-128"/>
              <a:ea typeface="メイリオ" panose="020B0604030504040204" pitchFamily="50" charset="-128"/>
            </a:endParaRPr>
          </a:p>
          <a:p>
            <a:pPr marL="85725"/>
            <a:r>
              <a:rPr kumimoji="1" lang="ja-JP" altLang="en-US" sz="800" b="1" dirty="0" smtClean="0">
                <a:solidFill>
                  <a:schemeClr val="tx1"/>
                </a:solidFill>
                <a:latin typeface="メイリオ" panose="020B0604030504040204" pitchFamily="50" charset="-128"/>
                <a:ea typeface="メイリオ" panose="020B0604030504040204" pitchFamily="50" charset="-128"/>
              </a:rPr>
              <a:t>予防</a:t>
            </a:r>
            <a:r>
              <a:rPr kumimoji="1" lang="ja-JP" altLang="en-US" sz="800" b="1" dirty="0">
                <a:solidFill>
                  <a:schemeClr val="tx1"/>
                </a:solidFill>
                <a:latin typeface="メイリオ" panose="020B0604030504040204" pitchFamily="50" charset="-128"/>
                <a:ea typeface="メイリオ" panose="020B0604030504040204" pitchFamily="50" charset="-128"/>
              </a:rPr>
              <a:t>から相談、治療</a:t>
            </a:r>
            <a:r>
              <a:rPr kumimoji="1" lang="ja-JP" altLang="en-US" sz="800" b="1" dirty="0" smtClean="0">
                <a:solidFill>
                  <a:schemeClr val="tx1"/>
                </a:solidFill>
                <a:latin typeface="メイリオ" panose="020B0604030504040204" pitchFamily="50" charset="-128"/>
                <a:ea typeface="メイリオ" panose="020B0604030504040204" pitchFamily="50" charset="-128"/>
              </a:rPr>
              <a:t>及び</a:t>
            </a:r>
            <a:r>
              <a:rPr kumimoji="1" lang="en-US" altLang="ja-JP" sz="800" b="1" dirty="0" smtClean="0">
                <a:solidFill>
                  <a:schemeClr val="tx1"/>
                </a:solidFill>
                <a:latin typeface="メイリオ" panose="020B0604030504040204" pitchFamily="50" charset="-128"/>
                <a:ea typeface="メイリオ" panose="020B0604030504040204" pitchFamily="50" charset="-128"/>
              </a:rPr>
              <a:t/>
            </a:r>
            <a:br>
              <a:rPr kumimoji="1" lang="en-US" altLang="ja-JP" sz="800" b="1" dirty="0" smtClean="0">
                <a:solidFill>
                  <a:schemeClr val="tx1"/>
                </a:solidFill>
                <a:latin typeface="メイリオ" panose="020B0604030504040204" pitchFamily="50" charset="-128"/>
                <a:ea typeface="メイリオ" panose="020B0604030504040204" pitchFamily="50" charset="-128"/>
              </a:rPr>
            </a:br>
            <a:r>
              <a:rPr kumimoji="1" lang="ja-JP" altLang="en-US" sz="800" b="1" dirty="0" smtClean="0">
                <a:solidFill>
                  <a:schemeClr val="tx1"/>
                </a:solidFill>
                <a:latin typeface="メイリオ" panose="020B0604030504040204" pitchFamily="50" charset="-128"/>
                <a:ea typeface="メイリオ" panose="020B0604030504040204" pitchFamily="50" charset="-128"/>
              </a:rPr>
              <a:t>回復支援体制</a:t>
            </a:r>
            <a:r>
              <a:rPr kumimoji="1" lang="ja-JP" altLang="en-US" sz="800" b="1" dirty="0">
                <a:solidFill>
                  <a:schemeClr val="tx1"/>
                </a:solidFill>
                <a:latin typeface="メイリオ" panose="020B0604030504040204" pitchFamily="50" charset="-128"/>
                <a:ea typeface="メイリオ" panose="020B0604030504040204" pitchFamily="50" charset="-128"/>
              </a:rPr>
              <a:t>の推進</a:t>
            </a:r>
          </a:p>
        </p:txBody>
      </p:sp>
      <p:sp>
        <p:nvSpPr>
          <p:cNvPr id="324" name="正方形/長方形 323"/>
          <p:cNvSpPr/>
          <p:nvPr/>
        </p:nvSpPr>
        <p:spPr>
          <a:xfrm>
            <a:off x="1358813" y="7066570"/>
            <a:ext cx="1476000" cy="586804"/>
          </a:xfrm>
          <a:prstGeom prst="rect">
            <a:avLst/>
          </a:prstGeom>
          <a:solidFill>
            <a:schemeClr val="accent1">
              <a:lumMod val="40000"/>
              <a:lumOff val="6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lIns="3600" tIns="3600" rIns="3600" bIns="3600" rtlCol="0" anchor="ctr"/>
          <a:lstStyle/>
          <a:p>
            <a:pPr indent="-360000"/>
            <a:r>
              <a:rPr kumimoji="1" lang="en-US" altLang="ja-JP" sz="800" b="1" dirty="0">
                <a:solidFill>
                  <a:schemeClr val="tx1"/>
                </a:solidFill>
                <a:latin typeface="メイリオ" panose="020B0604030504040204" pitchFamily="50" charset="-128"/>
                <a:ea typeface="メイリオ" panose="020B0604030504040204" pitchFamily="50" charset="-128"/>
              </a:rPr>
              <a:t>【</a:t>
            </a:r>
            <a:r>
              <a:rPr kumimoji="1" lang="ja-JP" altLang="en-US" sz="800" b="1" dirty="0" smtClean="0">
                <a:solidFill>
                  <a:schemeClr val="tx1"/>
                </a:solidFill>
                <a:latin typeface="メイリオ" panose="020B0604030504040204" pitchFamily="50" charset="-128"/>
                <a:ea typeface="メイリオ" panose="020B0604030504040204" pitchFamily="50" charset="-128"/>
              </a:rPr>
              <a:t>重点❽</a:t>
            </a:r>
            <a:r>
              <a:rPr kumimoji="1" lang="en-US" altLang="ja-JP" sz="800" b="1" dirty="0" smtClean="0">
                <a:solidFill>
                  <a:schemeClr val="tx1"/>
                </a:solidFill>
                <a:latin typeface="メイリオ" panose="020B0604030504040204" pitchFamily="50" charset="-128"/>
                <a:ea typeface="メイリオ" panose="020B0604030504040204" pitchFamily="50" charset="-128"/>
              </a:rPr>
              <a:t>】</a:t>
            </a:r>
            <a:endParaRPr kumimoji="1" lang="en-US" altLang="ja-JP" sz="800" b="1" dirty="0">
              <a:solidFill>
                <a:schemeClr val="tx1"/>
              </a:solidFill>
              <a:latin typeface="メイリオ" panose="020B0604030504040204" pitchFamily="50" charset="-128"/>
              <a:ea typeface="メイリオ" panose="020B0604030504040204" pitchFamily="50" charset="-128"/>
            </a:endParaRPr>
          </a:p>
          <a:p>
            <a:pPr marL="85725"/>
            <a:r>
              <a:rPr kumimoji="1" lang="ja-JP" altLang="en-US" sz="800" b="1" dirty="0" smtClean="0">
                <a:solidFill>
                  <a:schemeClr val="tx1"/>
                </a:solidFill>
                <a:latin typeface="メイリオ" panose="020B0604030504040204" pitchFamily="50" charset="-128"/>
                <a:ea typeface="メイリオ" panose="020B0604030504040204" pitchFamily="50" charset="-128"/>
              </a:rPr>
              <a:t>ギャンブル</a:t>
            </a:r>
            <a:r>
              <a:rPr kumimoji="1" lang="ja-JP" altLang="en-US" sz="800" b="1" dirty="0">
                <a:solidFill>
                  <a:schemeClr val="tx1"/>
                </a:solidFill>
                <a:latin typeface="メイリオ" panose="020B0604030504040204" pitchFamily="50" charset="-128"/>
                <a:ea typeface="メイリオ" panose="020B0604030504040204" pitchFamily="50" charset="-128"/>
              </a:rPr>
              <a:t>等依存症</a:t>
            </a:r>
            <a:r>
              <a:rPr kumimoji="1" lang="ja-JP" altLang="en-US" sz="800" b="1" dirty="0" smtClean="0">
                <a:solidFill>
                  <a:schemeClr val="tx1"/>
                </a:solidFill>
                <a:latin typeface="メイリオ" panose="020B0604030504040204" pitchFamily="50" charset="-128"/>
                <a:ea typeface="メイリオ" panose="020B0604030504040204" pitchFamily="50" charset="-128"/>
              </a:rPr>
              <a:t>に</a:t>
            </a:r>
            <a:r>
              <a:rPr kumimoji="1" lang="en-US" altLang="ja-JP" sz="800" b="1" dirty="0" smtClean="0">
                <a:solidFill>
                  <a:schemeClr val="tx1"/>
                </a:solidFill>
                <a:latin typeface="メイリオ" panose="020B0604030504040204" pitchFamily="50" charset="-128"/>
                <a:ea typeface="メイリオ" panose="020B0604030504040204" pitchFamily="50" charset="-128"/>
              </a:rPr>
              <a:t/>
            </a:r>
            <a:br>
              <a:rPr kumimoji="1" lang="en-US" altLang="ja-JP" sz="800" b="1" dirty="0" smtClean="0">
                <a:solidFill>
                  <a:schemeClr val="tx1"/>
                </a:solidFill>
                <a:latin typeface="メイリオ" panose="020B0604030504040204" pitchFamily="50" charset="-128"/>
                <a:ea typeface="メイリオ" panose="020B0604030504040204" pitchFamily="50" charset="-128"/>
              </a:rPr>
            </a:br>
            <a:r>
              <a:rPr kumimoji="1" lang="ja-JP" altLang="en-US" sz="800" b="1" dirty="0" smtClean="0">
                <a:solidFill>
                  <a:schemeClr val="tx1"/>
                </a:solidFill>
                <a:latin typeface="メイリオ" panose="020B0604030504040204" pitchFamily="50" charset="-128"/>
                <a:ea typeface="メイリオ" panose="020B0604030504040204" pitchFamily="50" charset="-128"/>
              </a:rPr>
              <a:t>関する調査・分析の</a:t>
            </a:r>
            <a:r>
              <a:rPr kumimoji="1" lang="ja-JP" altLang="en-US" sz="800" b="1" dirty="0">
                <a:solidFill>
                  <a:schemeClr val="tx1"/>
                </a:solidFill>
                <a:latin typeface="メイリオ" panose="020B0604030504040204" pitchFamily="50" charset="-128"/>
                <a:ea typeface="メイリオ" panose="020B0604030504040204" pitchFamily="50" charset="-128"/>
              </a:rPr>
              <a:t>推進</a:t>
            </a:r>
          </a:p>
        </p:txBody>
      </p:sp>
      <p:sp>
        <p:nvSpPr>
          <p:cNvPr id="325" name="正方形/長方形 324"/>
          <p:cNvSpPr/>
          <p:nvPr/>
        </p:nvSpPr>
        <p:spPr>
          <a:xfrm>
            <a:off x="1360240" y="7897898"/>
            <a:ext cx="1476000" cy="567921"/>
          </a:xfrm>
          <a:prstGeom prst="rect">
            <a:avLst/>
          </a:prstGeom>
          <a:solidFill>
            <a:schemeClr val="accent1">
              <a:lumMod val="40000"/>
              <a:lumOff val="6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lIns="3600" tIns="3600" rIns="3600" bIns="3600" rtlCol="0" anchor="ctr"/>
          <a:lstStyle/>
          <a:p>
            <a:pPr indent="-360000"/>
            <a:r>
              <a:rPr kumimoji="1" lang="en-US" altLang="ja-JP" sz="800" b="1" dirty="0">
                <a:solidFill>
                  <a:schemeClr val="tx1"/>
                </a:solidFill>
                <a:latin typeface="メイリオ" panose="020B0604030504040204" pitchFamily="50" charset="-128"/>
                <a:ea typeface="メイリオ" panose="020B0604030504040204" pitchFamily="50" charset="-128"/>
              </a:rPr>
              <a:t>【</a:t>
            </a:r>
            <a:r>
              <a:rPr kumimoji="1" lang="ja-JP" altLang="en-US" sz="800" b="1" dirty="0" smtClean="0">
                <a:solidFill>
                  <a:schemeClr val="tx1"/>
                </a:solidFill>
                <a:latin typeface="メイリオ" panose="020B0604030504040204" pitchFamily="50" charset="-128"/>
                <a:ea typeface="メイリオ" panose="020B0604030504040204" pitchFamily="50" charset="-128"/>
              </a:rPr>
              <a:t>重点❾</a:t>
            </a:r>
            <a:r>
              <a:rPr kumimoji="1" lang="en-US" altLang="ja-JP" sz="800" b="1" dirty="0" smtClean="0">
                <a:solidFill>
                  <a:schemeClr val="tx1"/>
                </a:solidFill>
                <a:latin typeface="メイリオ" panose="020B0604030504040204" pitchFamily="50" charset="-128"/>
                <a:ea typeface="メイリオ" panose="020B0604030504040204" pitchFamily="50" charset="-128"/>
              </a:rPr>
              <a:t>】</a:t>
            </a:r>
            <a:endParaRPr kumimoji="1" lang="en-US" altLang="ja-JP" sz="800" b="1" dirty="0">
              <a:solidFill>
                <a:schemeClr val="tx1"/>
              </a:solidFill>
              <a:latin typeface="メイリオ" panose="020B0604030504040204" pitchFamily="50" charset="-128"/>
              <a:ea typeface="メイリオ" panose="020B0604030504040204" pitchFamily="50" charset="-128"/>
            </a:endParaRPr>
          </a:p>
          <a:p>
            <a:pPr marL="85725"/>
            <a:r>
              <a:rPr kumimoji="1" lang="ja-JP" altLang="en-US" sz="800" b="1" dirty="0" smtClean="0">
                <a:solidFill>
                  <a:schemeClr val="tx1"/>
                </a:solidFill>
                <a:latin typeface="メイリオ" panose="020B0604030504040204" pitchFamily="50" charset="-128"/>
                <a:ea typeface="メイリオ" panose="020B0604030504040204" pitchFamily="50" charset="-128"/>
              </a:rPr>
              <a:t>相談支援等を担う</a:t>
            </a:r>
            <a:r>
              <a:rPr kumimoji="1" lang="en-US" altLang="ja-JP" sz="800" b="1" dirty="0" smtClean="0">
                <a:solidFill>
                  <a:schemeClr val="tx1"/>
                </a:solidFill>
                <a:latin typeface="メイリオ" panose="020B0604030504040204" pitchFamily="50" charset="-128"/>
                <a:ea typeface="メイリオ" panose="020B0604030504040204" pitchFamily="50" charset="-128"/>
              </a:rPr>
              <a:t/>
            </a:r>
            <a:br>
              <a:rPr kumimoji="1" lang="en-US" altLang="ja-JP" sz="800" b="1" dirty="0" smtClean="0">
                <a:solidFill>
                  <a:schemeClr val="tx1"/>
                </a:solidFill>
                <a:latin typeface="メイリオ" panose="020B0604030504040204" pitchFamily="50" charset="-128"/>
                <a:ea typeface="メイリオ" panose="020B0604030504040204" pitchFamily="50" charset="-128"/>
              </a:rPr>
            </a:br>
            <a:r>
              <a:rPr kumimoji="1" lang="ja-JP" altLang="en-US" sz="800" b="1" dirty="0" smtClean="0">
                <a:solidFill>
                  <a:schemeClr val="tx1"/>
                </a:solidFill>
                <a:latin typeface="メイリオ" panose="020B0604030504040204" pitchFamily="50" charset="-128"/>
                <a:ea typeface="メイリオ" panose="020B0604030504040204" pitchFamily="50" charset="-128"/>
              </a:rPr>
              <a:t>人材</a:t>
            </a:r>
            <a:r>
              <a:rPr kumimoji="1" lang="ja-JP" altLang="en-US" sz="800" b="1" dirty="0">
                <a:solidFill>
                  <a:schemeClr val="tx1"/>
                </a:solidFill>
                <a:latin typeface="メイリオ" panose="020B0604030504040204" pitchFamily="50" charset="-128"/>
                <a:ea typeface="メイリオ" panose="020B0604030504040204" pitchFamily="50" charset="-128"/>
              </a:rPr>
              <a:t>の養成</a:t>
            </a:r>
          </a:p>
        </p:txBody>
      </p:sp>
      <p:sp>
        <p:nvSpPr>
          <p:cNvPr id="326" name="正方形/長方形 325"/>
          <p:cNvSpPr/>
          <p:nvPr/>
        </p:nvSpPr>
        <p:spPr>
          <a:xfrm>
            <a:off x="1355955" y="4000329"/>
            <a:ext cx="1476000" cy="540000"/>
          </a:xfrm>
          <a:prstGeom prst="rect">
            <a:avLst/>
          </a:prstGeom>
          <a:solidFill>
            <a:schemeClr val="accent1">
              <a:lumMod val="40000"/>
              <a:lumOff val="6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lIns="3600" tIns="3600" rIns="3600" bIns="3600" rtlCol="0" anchor="ctr"/>
          <a:lstStyle/>
          <a:p>
            <a:pPr indent="-360000"/>
            <a:r>
              <a:rPr kumimoji="1" lang="en-US" altLang="ja-JP" sz="800" b="1" dirty="0">
                <a:solidFill>
                  <a:schemeClr val="tx1"/>
                </a:solidFill>
                <a:latin typeface="メイリオ" panose="020B0604030504040204" pitchFamily="50" charset="-128"/>
                <a:ea typeface="メイリオ" panose="020B0604030504040204" pitchFamily="50" charset="-128"/>
              </a:rPr>
              <a:t>【</a:t>
            </a:r>
            <a:r>
              <a:rPr kumimoji="1" lang="ja-JP" altLang="en-US" sz="800" b="1" dirty="0" smtClean="0">
                <a:solidFill>
                  <a:schemeClr val="tx1"/>
                </a:solidFill>
                <a:latin typeface="メイリオ" panose="020B0604030504040204" pitchFamily="50" charset="-128"/>
                <a:ea typeface="メイリオ" panose="020B0604030504040204" pitchFamily="50" charset="-128"/>
              </a:rPr>
              <a:t>重点❹</a:t>
            </a:r>
            <a:r>
              <a:rPr kumimoji="1" lang="en-US" altLang="ja-JP" sz="800" b="1" dirty="0" smtClean="0">
                <a:solidFill>
                  <a:schemeClr val="tx1"/>
                </a:solidFill>
                <a:latin typeface="メイリオ" panose="020B0604030504040204" pitchFamily="50" charset="-128"/>
                <a:ea typeface="メイリオ" panose="020B0604030504040204" pitchFamily="50" charset="-128"/>
              </a:rPr>
              <a:t>】</a:t>
            </a:r>
            <a:endParaRPr kumimoji="1" lang="en-US" altLang="ja-JP" sz="800" b="1" dirty="0">
              <a:solidFill>
                <a:schemeClr val="tx1"/>
              </a:solidFill>
              <a:latin typeface="メイリオ" panose="020B0604030504040204" pitchFamily="50" charset="-128"/>
              <a:ea typeface="メイリオ" panose="020B0604030504040204" pitchFamily="50" charset="-128"/>
            </a:endParaRPr>
          </a:p>
          <a:p>
            <a:pPr marL="85725" lvl="1"/>
            <a:r>
              <a:rPr kumimoji="1" lang="ja-JP" altLang="en-US" sz="800" b="1" dirty="0">
                <a:solidFill>
                  <a:schemeClr val="tx1"/>
                </a:solidFill>
                <a:latin typeface="メイリオ" panose="020B0604030504040204" pitchFamily="50" charset="-128"/>
                <a:ea typeface="メイリオ" panose="020B0604030504040204" pitchFamily="50" charset="-128"/>
              </a:rPr>
              <a:t>治療可能な医療機関の</a:t>
            </a:r>
            <a:r>
              <a:rPr kumimoji="1" lang="ja-JP" altLang="en-US" sz="800" b="1" dirty="0" smtClean="0">
                <a:solidFill>
                  <a:schemeClr val="tx1"/>
                </a:solidFill>
                <a:latin typeface="メイリオ" panose="020B0604030504040204" pitchFamily="50" charset="-128"/>
                <a:ea typeface="メイリオ" panose="020B0604030504040204" pitchFamily="50" charset="-128"/>
              </a:rPr>
              <a:t>拡充</a:t>
            </a:r>
            <a:r>
              <a:rPr kumimoji="1" lang="en-US" altLang="ja-JP" sz="800" b="1" dirty="0" smtClean="0">
                <a:solidFill>
                  <a:schemeClr val="tx1"/>
                </a:solidFill>
                <a:latin typeface="メイリオ" panose="020B0604030504040204" pitchFamily="50" charset="-128"/>
                <a:ea typeface="メイリオ" panose="020B0604030504040204" pitchFamily="50" charset="-128"/>
              </a:rPr>
              <a:t/>
            </a:r>
            <a:br>
              <a:rPr kumimoji="1" lang="en-US" altLang="ja-JP" sz="800" b="1" dirty="0" smtClean="0">
                <a:solidFill>
                  <a:schemeClr val="tx1"/>
                </a:solidFill>
                <a:latin typeface="メイリオ" panose="020B0604030504040204" pitchFamily="50" charset="-128"/>
                <a:ea typeface="メイリオ" panose="020B0604030504040204" pitchFamily="50" charset="-128"/>
              </a:rPr>
            </a:br>
            <a:r>
              <a:rPr kumimoji="1" lang="ja-JP" altLang="en-US" sz="800" b="1" dirty="0" smtClean="0">
                <a:solidFill>
                  <a:schemeClr val="tx1"/>
                </a:solidFill>
                <a:latin typeface="メイリオ" panose="020B0604030504040204" pitchFamily="50" charset="-128"/>
                <a:ea typeface="メイリオ" panose="020B0604030504040204" pitchFamily="50" charset="-128"/>
              </a:rPr>
              <a:t>と治療</a:t>
            </a:r>
            <a:r>
              <a:rPr kumimoji="1" lang="ja-JP" altLang="en-US" sz="800" b="1" dirty="0">
                <a:solidFill>
                  <a:schemeClr val="tx1"/>
                </a:solidFill>
                <a:latin typeface="メイリオ" panose="020B0604030504040204" pitchFamily="50" charset="-128"/>
                <a:ea typeface="メイリオ" panose="020B0604030504040204" pitchFamily="50" charset="-128"/>
              </a:rPr>
              <a:t>体制の構築</a:t>
            </a:r>
          </a:p>
        </p:txBody>
      </p:sp>
      <p:grpSp>
        <p:nvGrpSpPr>
          <p:cNvPr id="110" name="グループ化 109"/>
          <p:cNvGrpSpPr/>
          <p:nvPr/>
        </p:nvGrpSpPr>
        <p:grpSpPr>
          <a:xfrm>
            <a:off x="727325" y="1761944"/>
            <a:ext cx="468000" cy="1247955"/>
            <a:chOff x="712168" y="1632247"/>
            <a:chExt cx="576064" cy="1347737"/>
          </a:xfrm>
        </p:grpSpPr>
        <p:sp>
          <p:nvSpPr>
            <p:cNvPr id="313" name="正方形/長方形 312"/>
            <p:cNvSpPr/>
            <p:nvPr/>
          </p:nvSpPr>
          <p:spPr>
            <a:xfrm>
              <a:off x="712168" y="1632247"/>
              <a:ext cx="576064" cy="1347737"/>
            </a:xfrm>
            <a:prstGeom prst="rect">
              <a:avLst/>
            </a:prstGeom>
            <a:solidFill>
              <a:schemeClr val="accent1">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eaVert" lIns="36000" tIns="7200" rIns="7200" bIns="14400" rtlCol="0" anchor="b"/>
            <a:lstStyle/>
            <a:p>
              <a:pPr algn="ctr"/>
              <a:r>
                <a:rPr kumimoji="1" lang="ja-JP" altLang="en-US" sz="900" b="1" dirty="0" smtClean="0">
                  <a:solidFill>
                    <a:schemeClr val="bg1"/>
                  </a:solidFill>
                  <a:latin typeface="メイリオ" panose="020B0604030504040204" pitchFamily="50" charset="-128"/>
                  <a:ea typeface="メイリオ" panose="020B0604030504040204" pitchFamily="50" charset="-128"/>
                </a:rPr>
                <a:t>普及啓発の</a:t>
              </a:r>
              <a:endParaRPr kumimoji="1" lang="en-US" altLang="ja-JP" sz="900" b="1" dirty="0" smtClean="0">
                <a:solidFill>
                  <a:schemeClr val="bg1"/>
                </a:solidFill>
                <a:latin typeface="メイリオ" panose="020B0604030504040204" pitchFamily="50" charset="-128"/>
                <a:ea typeface="メイリオ" panose="020B0604030504040204" pitchFamily="50" charset="-128"/>
              </a:endParaRPr>
            </a:p>
            <a:p>
              <a:pPr algn="ctr"/>
              <a:r>
                <a:rPr kumimoji="1" lang="ja-JP" altLang="en-US" sz="900" b="1" dirty="0" smtClean="0">
                  <a:solidFill>
                    <a:schemeClr val="bg1"/>
                  </a:solidFill>
                  <a:latin typeface="メイリオ" panose="020B0604030504040204" pitchFamily="50" charset="-128"/>
                  <a:ea typeface="メイリオ" panose="020B0604030504040204" pitchFamily="50" charset="-128"/>
                </a:rPr>
                <a:t>強化</a:t>
              </a:r>
              <a:endParaRPr kumimoji="1" lang="ja-JP" altLang="en-US" sz="900" b="1" dirty="0">
                <a:solidFill>
                  <a:schemeClr val="bg1"/>
                </a:solidFill>
                <a:latin typeface="メイリオ" panose="020B0604030504040204" pitchFamily="50" charset="-128"/>
                <a:ea typeface="メイリオ" panose="020B0604030504040204" pitchFamily="50" charset="-128"/>
              </a:endParaRPr>
            </a:p>
          </p:txBody>
        </p:sp>
        <p:sp>
          <p:nvSpPr>
            <p:cNvPr id="327" name="正方形/長方形 326"/>
            <p:cNvSpPr/>
            <p:nvPr/>
          </p:nvSpPr>
          <p:spPr>
            <a:xfrm>
              <a:off x="1072208" y="1704256"/>
              <a:ext cx="144000" cy="216000"/>
            </a:xfrm>
            <a:prstGeom prst="rect">
              <a:avLst/>
            </a:prstGeom>
            <a:solidFill>
              <a:schemeClr val="accent1">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lIns="7200" tIns="7200" rIns="7200" bIns="7200" rtlCol="0" anchor="ctr"/>
            <a:lstStyle/>
            <a:p>
              <a:pPr algn="ctr"/>
              <a:r>
                <a:rPr kumimoji="1" lang="en-US" altLang="ja-JP" sz="900" b="1" dirty="0" smtClean="0">
                  <a:solidFill>
                    <a:schemeClr val="bg1"/>
                  </a:solidFill>
                  <a:latin typeface="メイリオ" panose="020B0604030504040204" pitchFamily="50" charset="-128"/>
                  <a:ea typeface="メイリオ" panose="020B0604030504040204" pitchFamily="50" charset="-128"/>
                </a:rPr>
                <a:t>Ⅰ</a:t>
              </a:r>
              <a:endParaRPr kumimoji="1" lang="ja-JP" altLang="en-US" sz="900" b="1" dirty="0">
                <a:solidFill>
                  <a:schemeClr val="bg1"/>
                </a:solidFill>
                <a:latin typeface="メイリオ" panose="020B0604030504040204" pitchFamily="50" charset="-128"/>
                <a:ea typeface="メイリオ" panose="020B0604030504040204" pitchFamily="50" charset="-128"/>
              </a:endParaRPr>
            </a:p>
          </p:txBody>
        </p:sp>
      </p:grpSp>
      <p:grpSp>
        <p:nvGrpSpPr>
          <p:cNvPr id="335" name="グループ化 334"/>
          <p:cNvGrpSpPr/>
          <p:nvPr/>
        </p:nvGrpSpPr>
        <p:grpSpPr>
          <a:xfrm>
            <a:off x="727325" y="3044849"/>
            <a:ext cx="468000" cy="790550"/>
            <a:chOff x="712168" y="2990423"/>
            <a:chExt cx="576064" cy="847681"/>
          </a:xfrm>
        </p:grpSpPr>
        <p:sp>
          <p:nvSpPr>
            <p:cNvPr id="314" name="正方形/長方形 313"/>
            <p:cNvSpPr/>
            <p:nvPr/>
          </p:nvSpPr>
          <p:spPr>
            <a:xfrm>
              <a:off x="712168" y="2993800"/>
              <a:ext cx="576064" cy="844304"/>
            </a:xfrm>
            <a:prstGeom prst="rect">
              <a:avLst/>
            </a:prstGeom>
            <a:solidFill>
              <a:schemeClr val="accent1">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eaVert" lIns="36000" tIns="7200" rIns="7200" bIns="14400" rtlCol="0" anchor="b"/>
            <a:lstStyle/>
            <a:p>
              <a:pPr algn="ctr"/>
              <a:r>
                <a:rPr kumimoji="1" lang="ja-JP" altLang="en-US" sz="900" b="1" dirty="0" smtClean="0">
                  <a:solidFill>
                    <a:schemeClr val="bg1"/>
                  </a:solidFill>
                  <a:latin typeface="メイリオ" panose="020B0604030504040204" pitchFamily="50" charset="-128"/>
                  <a:ea typeface="メイリオ" panose="020B0604030504040204" pitchFamily="50" charset="-128"/>
                </a:rPr>
                <a:t>相談</a:t>
              </a:r>
              <a:r>
                <a:rPr kumimoji="1" lang="ja-JP" altLang="en-US" sz="900" b="1" dirty="0">
                  <a:solidFill>
                    <a:schemeClr val="bg1"/>
                  </a:solidFill>
                  <a:latin typeface="メイリオ" panose="020B0604030504040204" pitchFamily="50" charset="-128"/>
                  <a:ea typeface="メイリオ" panose="020B0604030504040204" pitchFamily="50" charset="-128"/>
                </a:rPr>
                <a:t>支援</a:t>
              </a:r>
              <a:r>
                <a:rPr kumimoji="1" lang="ja-JP" altLang="en-US" sz="900" b="1" dirty="0" smtClean="0">
                  <a:solidFill>
                    <a:schemeClr val="bg1"/>
                  </a:solidFill>
                  <a:latin typeface="メイリオ" panose="020B0604030504040204" pitchFamily="50" charset="-128"/>
                  <a:ea typeface="メイリオ" panose="020B0604030504040204" pitchFamily="50" charset="-128"/>
                </a:rPr>
                <a:t>体制</a:t>
              </a:r>
              <a:r>
                <a:rPr kumimoji="1" lang="en-US" altLang="ja-JP" sz="900" b="1" dirty="0" smtClean="0">
                  <a:solidFill>
                    <a:schemeClr val="bg1"/>
                  </a:solidFill>
                  <a:latin typeface="メイリオ" panose="020B0604030504040204" pitchFamily="50" charset="-128"/>
                  <a:ea typeface="メイリオ" panose="020B0604030504040204" pitchFamily="50" charset="-128"/>
                </a:rPr>
                <a:t/>
              </a:r>
              <a:br>
                <a:rPr kumimoji="1" lang="en-US" altLang="ja-JP" sz="900" b="1" dirty="0" smtClean="0">
                  <a:solidFill>
                    <a:schemeClr val="bg1"/>
                  </a:solidFill>
                  <a:latin typeface="メイリオ" panose="020B0604030504040204" pitchFamily="50" charset="-128"/>
                  <a:ea typeface="メイリオ" panose="020B0604030504040204" pitchFamily="50" charset="-128"/>
                </a:rPr>
              </a:br>
              <a:r>
                <a:rPr kumimoji="1" lang="ja-JP" altLang="en-US" sz="900" b="1" dirty="0" smtClean="0">
                  <a:solidFill>
                    <a:schemeClr val="bg1"/>
                  </a:solidFill>
                  <a:latin typeface="メイリオ" panose="020B0604030504040204" pitchFamily="50" charset="-128"/>
                  <a:ea typeface="メイリオ" panose="020B0604030504040204" pitchFamily="50" charset="-128"/>
                </a:rPr>
                <a:t>の強化</a:t>
              </a:r>
              <a:endParaRPr kumimoji="1" lang="ja-JP" altLang="en-US" sz="900" b="1" dirty="0">
                <a:solidFill>
                  <a:schemeClr val="bg1"/>
                </a:solidFill>
                <a:latin typeface="メイリオ" panose="020B0604030504040204" pitchFamily="50" charset="-128"/>
                <a:ea typeface="メイリオ" panose="020B0604030504040204" pitchFamily="50" charset="-128"/>
              </a:endParaRPr>
            </a:p>
          </p:txBody>
        </p:sp>
        <p:sp>
          <p:nvSpPr>
            <p:cNvPr id="328" name="正方形/長方形 327"/>
            <p:cNvSpPr/>
            <p:nvPr/>
          </p:nvSpPr>
          <p:spPr>
            <a:xfrm>
              <a:off x="1079622" y="2990423"/>
              <a:ext cx="144000" cy="216000"/>
            </a:xfrm>
            <a:prstGeom prst="rect">
              <a:avLst/>
            </a:prstGeom>
            <a:solidFill>
              <a:schemeClr val="accent1">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lIns="7200" tIns="7200" rIns="7200" bIns="7200" rtlCol="0" anchor="ctr"/>
            <a:lstStyle/>
            <a:p>
              <a:pPr algn="ctr"/>
              <a:r>
                <a:rPr kumimoji="1" lang="en-US" altLang="ja-JP" sz="900" b="1" dirty="0" smtClean="0">
                  <a:solidFill>
                    <a:schemeClr val="bg1"/>
                  </a:solidFill>
                  <a:latin typeface="メイリオ" panose="020B0604030504040204" pitchFamily="50" charset="-128"/>
                  <a:ea typeface="メイリオ" panose="020B0604030504040204" pitchFamily="50" charset="-128"/>
                </a:rPr>
                <a:t>Ⅱ</a:t>
              </a:r>
              <a:endParaRPr kumimoji="1" lang="ja-JP" altLang="en-US" sz="900" b="1" dirty="0">
                <a:solidFill>
                  <a:schemeClr val="bg1"/>
                </a:solidFill>
                <a:latin typeface="メイリオ" panose="020B0604030504040204" pitchFamily="50" charset="-128"/>
                <a:ea typeface="メイリオ" panose="020B0604030504040204" pitchFamily="50" charset="-128"/>
              </a:endParaRPr>
            </a:p>
          </p:txBody>
        </p:sp>
      </p:grpSp>
      <p:grpSp>
        <p:nvGrpSpPr>
          <p:cNvPr id="336" name="グループ化 335"/>
          <p:cNvGrpSpPr/>
          <p:nvPr/>
        </p:nvGrpSpPr>
        <p:grpSpPr>
          <a:xfrm>
            <a:off x="727325" y="3870834"/>
            <a:ext cx="468000" cy="836672"/>
            <a:chOff x="712168" y="3967923"/>
            <a:chExt cx="576064" cy="936104"/>
          </a:xfrm>
        </p:grpSpPr>
        <p:sp>
          <p:nvSpPr>
            <p:cNvPr id="315" name="正方形/長方形 314"/>
            <p:cNvSpPr/>
            <p:nvPr/>
          </p:nvSpPr>
          <p:spPr>
            <a:xfrm>
              <a:off x="712168" y="3967923"/>
              <a:ext cx="576064" cy="936104"/>
            </a:xfrm>
            <a:prstGeom prst="rect">
              <a:avLst/>
            </a:prstGeom>
            <a:solidFill>
              <a:schemeClr val="accent1">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eaVert" lIns="36000" tIns="7200" rIns="7200" bIns="14400" rtlCol="0" anchor="b"/>
            <a:lstStyle/>
            <a:p>
              <a:pPr algn="ctr"/>
              <a:r>
                <a:rPr kumimoji="1" lang="ja-JP" altLang="en-US" sz="900" b="1" dirty="0" smtClean="0">
                  <a:solidFill>
                    <a:schemeClr val="bg1"/>
                  </a:solidFill>
                  <a:latin typeface="メイリオ" panose="020B0604030504040204" pitchFamily="50" charset="-128"/>
                  <a:ea typeface="メイリオ" panose="020B0604030504040204" pitchFamily="50" charset="-128"/>
                </a:rPr>
                <a:t> 治療体制の</a:t>
              </a:r>
              <a:endParaRPr kumimoji="1" lang="en-US" altLang="ja-JP" sz="900" b="1" dirty="0" smtClean="0">
                <a:solidFill>
                  <a:schemeClr val="bg1"/>
                </a:solidFill>
                <a:latin typeface="メイリオ" panose="020B0604030504040204" pitchFamily="50" charset="-128"/>
                <a:ea typeface="メイリオ" panose="020B0604030504040204" pitchFamily="50" charset="-128"/>
              </a:endParaRPr>
            </a:p>
            <a:p>
              <a:pPr algn="ctr"/>
              <a:r>
                <a:rPr kumimoji="1" lang="ja-JP" altLang="en-US" sz="900" b="1" dirty="0" smtClean="0">
                  <a:solidFill>
                    <a:schemeClr val="bg1"/>
                  </a:solidFill>
                  <a:latin typeface="メイリオ" panose="020B0604030504040204" pitchFamily="50" charset="-128"/>
                  <a:ea typeface="メイリオ" panose="020B0604030504040204" pitchFamily="50" charset="-128"/>
                </a:rPr>
                <a:t>強化</a:t>
              </a:r>
              <a:endParaRPr kumimoji="1" lang="ja-JP" altLang="en-US" sz="900" b="1" dirty="0">
                <a:solidFill>
                  <a:schemeClr val="bg1"/>
                </a:solidFill>
                <a:latin typeface="メイリオ" panose="020B0604030504040204" pitchFamily="50" charset="-128"/>
                <a:ea typeface="メイリオ" panose="020B0604030504040204" pitchFamily="50" charset="-128"/>
              </a:endParaRPr>
            </a:p>
          </p:txBody>
        </p:sp>
        <p:sp>
          <p:nvSpPr>
            <p:cNvPr id="329" name="正方形/長方形 328"/>
            <p:cNvSpPr/>
            <p:nvPr/>
          </p:nvSpPr>
          <p:spPr>
            <a:xfrm>
              <a:off x="1072208" y="4008512"/>
              <a:ext cx="144000" cy="216000"/>
            </a:xfrm>
            <a:prstGeom prst="rect">
              <a:avLst/>
            </a:prstGeom>
            <a:solidFill>
              <a:schemeClr val="accent1">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lIns="7200" tIns="7200" rIns="7200" bIns="7200" rtlCol="0" anchor="ctr"/>
            <a:lstStyle/>
            <a:p>
              <a:pPr algn="ctr"/>
              <a:r>
                <a:rPr kumimoji="1" lang="en-US" altLang="ja-JP" sz="900" b="1" dirty="0" smtClean="0">
                  <a:solidFill>
                    <a:schemeClr val="bg1"/>
                  </a:solidFill>
                  <a:latin typeface="メイリオ" panose="020B0604030504040204" pitchFamily="50" charset="-128"/>
                  <a:ea typeface="メイリオ" panose="020B0604030504040204" pitchFamily="50" charset="-128"/>
                </a:rPr>
                <a:t>Ⅲ</a:t>
              </a:r>
              <a:endParaRPr kumimoji="1" lang="ja-JP" altLang="en-US" sz="900" b="1" dirty="0">
                <a:solidFill>
                  <a:schemeClr val="bg1"/>
                </a:solidFill>
                <a:latin typeface="メイリオ" panose="020B0604030504040204" pitchFamily="50" charset="-128"/>
                <a:ea typeface="メイリオ" panose="020B0604030504040204" pitchFamily="50" charset="-128"/>
              </a:endParaRPr>
            </a:p>
          </p:txBody>
        </p:sp>
      </p:grpSp>
      <p:grpSp>
        <p:nvGrpSpPr>
          <p:cNvPr id="338" name="グループ化 337"/>
          <p:cNvGrpSpPr/>
          <p:nvPr/>
        </p:nvGrpSpPr>
        <p:grpSpPr>
          <a:xfrm>
            <a:off x="727325" y="6019799"/>
            <a:ext cx="468000" cy="894707"/>
            <a:chOff x="712168" y="6466578"/>
            <a:chExt cx="576064" cy="966191"/>
          </a:xfrm>
        </p:grpSpPr>
        <p:sp>
          <p:nvSpPr>
            <p:cNvPr id="265" name="正方形/長方形 264"/>
            <p:cNvSpPr/>
            <p:nvPr/>
          </p:nvSpPr>
          <p:spPr>
            <a:xfrm>
              <a:off x="712168" y="6466578"/>
              <a:ext cx="576064" cy="966191"/>
            </a:xfrm>
            <a:prstGeom prst="rect">
              <a:avLst/>
            </a:prstGeom>
            <a:solidFill>
              <a:schemeClr val="accent1">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eaVert" lIns="36000" tIns="7200" rIns="7200" bIns="14400" rtlCol="0" anchor="b"/>
            <a:lstStyle/>
            <a:p>
              <a:pPr algn="ctr"/>
              <a:r>
                <a:rPr kumimoji="1" lang="ja-JP" altLang="en-US" sz="900" b="1" smtClean="0">
                  <a:solidFill>
                    <a:schemeClr val="bg1"/>
                  </a:solidFill>
                  <a:latin typeface="メイリオ" panose="020B0604030504040204" pitchFamily="50" charset="-128"/>
                  <a:ea typeface="メイリオ" panose="020B0604030504040204" pitchFamily="50" charset="-128"/>
                </a:rPr>
                <a:t>　大阪</a:t>
              </a:r>
              <a:r>
                <a:rPr kumimoji="1" lang="ja-JP" altLang="en-US" sz="900" b="1" dirty="0">
                  <a:solidFill>
                    <a:schemeClr val="bg1"/>
                  </a:solidFill>
                  <a:latin typeface="メイリオ" panose="020B0604030504040204" pitchFamily="50" charset="-128"/>
                  <a:ea typeface="メイリオ" panose="020B0604030504040204" pitchFamily="50" charset="-128"/>
                </a:rPr>
                <a:t>独自</a:t>
              </a:r>
              <a:r>
                <a:rPr kumimoji="1" lang="ja-JP" altLang="en-US" sz="900" b="1" dirty="0" smtClean="0">
                  <a:solidFill>
                    <a:schemeClr val="bg1"/>
                  </a:solidFill>
                  <a:latin typeface="メイリオ" panose="020B0604030504040204" pitchFamily="50" charset="-128"/>
                  <a:ea typeface="メイリオ" panose="020B0604030504040204" pitchFamily="50" charset="-128"/>
                </a:rPr>
                <a:t>の支援体制の推進</a:t>
              </a:r>
              <a:endParaRPr kumimoji="1" lang="ja-JP" altLang="en-US" sz="900" b="1" dirty="0">
                <a:solidFill>
                  <a:schemeClr val="bg1"/>
                </a:solidFill>
                <a:latin typeface="メイリオ" panose="020B0604030504040204" pitchFamily="50" charset="-128"/>
                <a:ea typeface="メイリオ" panose="020B0604030504040204" pitchFamily="50" charset="-128"/>
              </a:endParaRPr>
            </a:p>
          </p:txBody>
        </p:sp>
        <p:sp>
          <p:nvSpPr>
            <p:cNvPr id="330" name="正方形/長方形 329"/>
            <p:cNvSpPr/>
            <p:nvPr/>
          </p:nvSpPr>
          <p:spPr>
            <a:xfrm>
              <a:off x="1072208" y="6481471"/>
              <a:ext cx="144000" cy="216000"/>
            </a:xfrm>
            <a:prstGeom prst="rect">
              <a:avLst/>
            </a:prstGeom>
            <a:solidFill>
              <a:schemeClr val="accent1">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lIns="7200" tIns="7200" rIns="7200" bIns="7200" rtlCol="0" anchor="ctr"/>
            <a:lstStyle/>
            <a:p>
              <a:pPr algn="ctr"/>
              <a:r>
                <a:rPr kumimoji="1" lang="en-US" altLang="ja-JP" sz="900" b="1" dirty="0" smtClean="0">
                  <a:solidFill>
                    <a:schemeClr val="bg1"/>
                  </a:solidFill>
                  <a:latin typeface="メイリオ" panose="020B0604030504040204" pitchFamily="50" charset="-128"/>
                  <a:ea typeface="メイリオ" panose="020B0604030504040204" pitchFamily="50" charset="-128"/>
                </a:rPr>
                <a:t>Ⅴ</a:t>
              </a:r>
              <a:endParaRPr kumimoji="1" lang="ja-JP" altLang="en-US" sz="900" b="1" dirty="0">
                <a:solidFill>
                  <a:schemeClr val="bg1"/>
                </a:solidFill>
                <a:latin typeface="メイリオ" panose="020B0604030504040204" pitchFamily="50" charset="-128"/>
                <a:ea typeface="メイリオ" panose="020B0604030504040204" pitchFamily="50" charset="-128"/>
              </a:endParaRPr>
            </a:p>
          </p:txBody>
        </p:sp>
      </p:grpSp>
      <p:grpSp>
        <p:nvGrpSpPr>
          <p:cNvPr id="339" name="グループ化 338"/>
          <p:cNvGrpSpPr/>
          <p:nvPr/>
        </p:nvGrpSpPr>
        <p:grpSpPr>
          <a:xfrm>
            <a:off x="727325" y="6954147"/>
            <a:ext cx="468000" cy="763568"/>
            <a:chOff x="712168" y="7663095"/>
            <a:chExt cx="576064" cy="867618"/>
          </a:xfrm>
        </p:grpSpPr>
        <p:sp>
          <p:nvSpPr>
            <p:cNvPr id="284" name="正方形/長方形 283"/>
            <p:cNvSpPr/>
            <p:nvPr/>
          </p:nvSpPr>
          <p:spPr>
            <a:xfrm>
              <a:off x="712168" y="7663095"/>
              <a:ext cx="576064" cy="867618"/>
            </a:xfrm>
            <a:prstGeom prst="rect">
              <a:avLst/>
            </a:prstGeom>
            <a:solidFill>
              <a:schemeClr val="accent1">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eaVert" lIns="36000" tIns="7200" rIns="7200" bIns="14400" rtlCol="0" anchor="b"/>
            <a:lstStyle/>
            <a:p>
              <a:pPr algn="ctr"/>
              <a:r>
                <a:rPr kumimoji="1" lang="ja-JP" altLang="en-US" sz="900" b="1" smtClean="0">
                  <a:solidFill>
                    <a:schemeClr val="bg1"/>
                  </a:solidFill>
                  <a:latin typeface="メイリオ" panose="020B0604030504040204" pitchFamily="50" charset="-128"/>
                  <a:ea typeface="メイリオ" panose="020B0604030504040204" pitchFamily="50" charset="-128"/>
                </a:rPr>
                <a:t>　調査</a:t>
              </a:r>
              <a:r>
                <a:rPr kumimoji="1" lang="ja-JP" altLang="en-US" sz="900" b="1" dirty="0" smtClean="0">
                  <a:solidFill>
                    <a:schemeClr val="bg1"/>
                  </a:solidFill>
                  <a:latin typeface="メイリオ" panose="020B0604030504040204" pitchFamily="50" charset="-128"/>
                  <a:ea typeface="メイリオ" panose="020B0604030504040204" pitchFamily="50" charset="-128"/>
                </a:rPr>
                <a:t>・分析の推進</a:t>
              </a:r>
              <a:endParaRPr kumimoji="1" lang="ja-JP" altLang="en-US" sz="900" b="1" dirty="0">
                <a:solidFill>
                  <a:schemeClr val="bg1"/>
                </a:solidFill>
                <a:latin typeface="メイリオ" panose="020B0604030504040204" pitchFamily="50" charset="-128"/>
                <a:ea typeface="メイリオ" panose="020B0604030504040204" pitchFamily="50" charset="-128"/>
              </a:endParaRPr>
            </a:p>
          </p:txBody>
        </p:sp>
        <p:sp>
          <p:nvSpPr>
            <p:cNvPr id="331" name="正方形/長方形 330"/>
            <p:cNvSpPr/>
            <p:nvPr/>
          </p:nvSpPr>
          <p:spPr>
            <a:xfrm>
              <a:off x="1072208" y="7680920"/>
              <a:ext cx="144000" cy="216000"/>
            </a:xfrm>
            <a:prstGeom prst="rect">
              <a:avLst/>
            </a:prstGeom>
            <a:solidFill>
              <a:schemeClr val="accent1">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lIns="7200" tIns="7200" rIns="7200" bIns="7200" rtlCol="0" anchor="ctr"/>
            <a:lstStyle/>
            <a:p>
              <a:pPr algn="ctr"/>
              <a:r>
                <a:rPr kumimoji="1" lang="en-US" altLang="ja-JP" sz="900" b="1" dirty="0" smtClean="0">
                  <a:solidFill>
                    <a:schemeClr val="bg1"/>
                  </a:solidFill>
                  <a:latin typeface="メイリオ" panose="020B0604030504040204" pitchFamily="50" charset="-128"/>
                  <a:ea typeface="メイリオ" panose="020B0604030504040204" pitchFamily="50" charset="-128"/>
                </a:rPr>
                <a:t>Ⅵ</a:t>
              </a:r>
              <a:endParaRPr kumimoji="1" lang="ja-JP" altLang="en-US" sz="900" b="1" dirty="0">
                <a:solidFill>
                  <a:schemeClr val="bg1"/>
                </a:solidFill>
                <a:latin typeface="メイリオ" panose="020B0604030504040204" pitchFamily="50" charset="-128"/>
                <a:ea typeface="メイリオ" panose="020B0604030504040204" pitchFamily="50" charset="-128"/>
              </a:endParaRPr>
            </a:p>
          </p:txBody>
        </p:sp>
      </p:grpSp>
      <p:grpSp>
        <p:nvGrpSpPr>
          <p:cNvPr id="337" name="グループ化 336"/>
          <p:cNvGrpSpPr/>
          <p:nvPr/>
        </p:nvGrpSpPr>
        <p:grpSpPr>
          <a:xfrm>
            <a:off x="725420" y="4741435"/>
            <a:ext cx="468000" cy="1255506"/>
            <a:chOff x="712168" y="4902642"/>
            <a:chExt cx="554719" cy="1236891"/>
          </a:xfrm>
        </p:grpSpPr>
        <p:sp>
          <p:nvSpPr>
            <p:cNvPr id="264" name="正方形/長方形 263"/>
            <p:cNvSpPr/>
            <p:nvPr/>
          </p:nvSpPr>
          <p:spPr>
            <a:xfrm>
              <a:off x="712168" y="4902642"/>
              <a:ext cx="554719" cy="1236891"/>
            </a:xfrm>
            <a:prstGeom prst="rect">
              <a:avLst/>
            </a:prstGeom>
            <a:solidFill>
              <a:schemeClr val="accent1">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eaVert" lIns="36000" tIns="7200" rIns="7200" bIns="14400" rtlCol="0" anchor="b"/>
            <a:lstStyle/>
            <a:p>
              <a:pPr algn="ctr"/>
              <a:r>
                <a:rPr kumimoji="1" lang="ja-JP" altLang="en-US" sz="900" b="1" dirty="0">
                  <a:solidFill>
                    <a:schemeClr val="bg1"/>
                  </a:solidFill>
                  <a:latin typeface="メイリオ" panose="020B0604030504040204" pitchFamily="50" charset="-128"/>
                  <a:ea typeface="メイリオ" panose="020B0604030504040204" pitchFamily="50" charset="-128"/>
                </a:rPr>
                <a:t>切れ目の</a:t>
              </a:r>
              <a:r>
                <a:rPr kumimoji="1" lang="ja-JP" altLang="en-US" sz="900" b="1" dirty="0" smtClean="0">
                  <a:solidFill>
                    <a:schemeClr val="bg1"/>
                  </a:solidFill>
                  <a:latin typeface="メイリオ" panose="020B0604030504040204" pitchFamily="50" charset="-128"/>
                  <a:ea typeface="メイリオ" panose="020B0604030504040204" pitchFamily="50" charset="-128"/>
                </a:rPr>
                <a:t>ない回復</a:t>
              </a:r>
              <a:endParaRPr kumimoji="1" lang="en-US" altLang="ja-JP" sz="900" b="1" dirty="0" smtClean="0">
                <a:solidFill>
                  <a:schemeClr val="bg1"/>
                </a:solidFill>
                <a:latin typeface="メイリオ" panose="020B0604030504040204" pitchFamily="50" charset="-128"/>
                <a:ea typeface="メイリオ" panose="020B0604030504040204" pitchFamily="50" charset="-128"/>
              </a:endParaRPr>
            </a:p>
            <a:p>
              <a:pPr algn="ctr"/>
              <a:r>
                <a:rPr kumimoji="1" lang="ja-JP" altLang="en-US" sz="900" b="1" dirty="0" smtClean="0">
                  <a:solidFill>
                    <a:schemeClr val="bg1"/>
                  </a:solidFill>
                  <a:latin typeface="メイリオ" panose="020B0604030504040204" pitchFamily="50" charset="-128"/>
                  <a:ea typeface="メイリオ" panose="020B0604030504040204" pitchFamily="50" charset="-128"/>
                </a:rPr>
                <a:t>支援体制の強化</a:t>
              </a:r>
              <a:endParaRPr kumimoji="1" lang="ja-JP" altLang="en-US" sz="900" b="1" dirty="0">
                <a:solidFill>
                  <a:schemeClr val="bg1"/>
                </a:solidFill>
                <a:latin typeface="メイリオ" panose="020B0604030504040204" pitchFamily="50" charset="-128"/>
                <a:ea typeface="メイリオ" panose="020B0604030504040204" pitchFamily="50" charset="-128"/>
              </a:endParaRPr>
            </a:p>
          </p:txBody>
        </p:sp>
        <p:sp>
          <p:nvSpPr>
            <p:cNvPr id="332" name="正方形/長方形 331"/>
            <p:cNvSpPr/>
            <p:nvPr/>
          </p:nvSpPr>
          <p:spPr>
            <a:xfrm>
              <a:off x="1087301" y="4943371"/>
              <a:ext cx="144001" cy="216000"/>
            </a:xfrm>
            <a:prstGeom prst="rect">
              <a:avLst/>
            </a:prstGeom>
            <a:solidFill>
              <a:schemeClr val="accent1">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lIns="7200" tIns="7200" rIns="7200" bIns="7200" rtlCol="0" anchor="ctr"/>
            <a:lstStyle/>
            <a:p>
              <a:pPr algn="ctr"/>
              <a:r>
                <a:rPr kumimoji="1" lang="en-US" altLang="ja-JP" sz="900" b="1" dirty="0">
                  <a:solidFill>
                    <a:schemeClr val="bg1"/>
                  </a:solidFill>
                  <a:latin typeface="メイリオ" panose="020B0604030504040204" pitchFamily="50" charset="-128"/>
                  <a:ea typeface="メイリオ" panose="020B0604030504040204" pitchFamily="50" charset="-128"/>
                </a:rPr>
                <a:t>Ⅳ</a:t>
              </a:r>
              <a:endParaRPr kumimoji="1" lang="ja-JP" altLang="en-US" sz="900" b="1" dirty="0">
                <a:solidFill>
                  <a:schemeClr val="bg1"/>
                </a:solidFill>
                <a:latin typeface="メイリオ" panose="020B0604030504040204" pitchFamily="50" charset="-128"/>
                <a:ea typeface="メイリオ" panose="020B0604030504040204" pitchFamily="50" charset="-128"/>
              </a:endParaRPr>
            </a:p>
          </p:txBody>
        </p:sp>
      </p:grpSp>
      <p:grpSp>
        <p:nvGrpSpPr>
          <p:cNvPr id="340" name="グループ化 339"/>
          <p:cNvGrpSpPr/>
          <p:nvPr/>
        </p:nvGrpSpPr>
        <p:grpSpPr>
          <a:xfrm>
            <a:off x="727325" y="7742117"/>
            <a:ext cx="468000" cy="746009"/>
            <a:chOff x="712168" y="8761040"/>
            <a:chExt cx="576064" cy="840160"/>
          </a:xfrm>
        </p:grpSpPr>
        <p:sp>
          <p:nvSpPr>
            <p:cNvPr id="285" name="正方形/長方形 284"/>
            <p:cNvSpPr/>
            <p:nvPr/>
          </p:nvSpPr>
          <p:spPr>
            <a:xfrm>
              <a:off x="712168" y="8761040"/>
              <a:ext cx="576064" cy="840160"/>
            </a:xfrm>
            <a:prstGeom prst="rect">
              <a:avLst/>
            </a:prstGeom>
            <a:solidFill>
              <a:schemeClr val="accent1">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eaVert" lIns="144000" tIns="7200" rIns="7200" bIns="14400" rtlCol="0" anchor="b"/>
            <a:lstStyle/>
            <a:p>
              <a:pPr algn="ctr"/>
              <a:r>
                <a:rPr kumimoji="1" lang="ja-JP" altLang="en-US" sz="900" b="1" smtClean="0">
                  <a:solidFill>
                    <a:schemeClr val="bg1"/>
                  </a:solidFill>
                  <a:latin typeface="メイリオ" panose="020B0604030504040204" pitchFamily="50" charset="-128"/>
                  <a:ea typeface="メイリオ" panose="020B0604030504040204" pitchFamily="50" charset="-128"/>
                </a:rPr>
                <a:t>　人材</a:t>
              </a:r>
              <a:r>
                <a:rPr kumimoji="1" lang="ja-JP" altLang="en-US" sz="900" b="1" dirty="0">
                  <a:solidFill>
                    <a:schemeClr val="bg1"/>
                  </a:solidFill>
                  <a:latin typeface="メイリオ" panose="020B0604030504040204" pitchFamily="50" charset="-128"/>
                  <a:ea typeface="メイリオ" panose="020B0604030504040204" pitchFamily="50" charset="-128"/>
                </a:rPr>
                <a:t>の養成</a:t>
              </a:r>
            </a:p>
          </p:txBody>
        </p:sp>
        <p:sp>
          <p:nvSpPr>
            <p:cNvPr id="333" name="正方形/長方形 332"/>
            <p:cNvSpPr/>
            <p:nvPr/>
          </p:nvSpPr>
          <p:spPr>
            <a:xfrm>
              <a:off x="1072208" y="8833048"/>
              <a:ext cx="144000" cy="216000"/>
            </a:xfrm>
            <a:prstGeom prst="rect">
              <a:avLst/>
            </a:prstGeom>
            <a:solidFill>
              <a:schemeClr val="accent1">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lIns="7200" tIns="7200" rIns="7200" bIns="7200" rtlCol="0" anchor="ctr"/>
            <a:lstStyle/>
            <a:p>
              <a:pPr algn="ctr"/>
              <a:r>
                <a:rPr kumimoji="1" lang="en-US" altLang="ja-JP" sz="900" b="1" dirty="0" smtClean="0">
                  <a:solidFill>
                    <a:schemeClr val="bg1"/>
                  </a:solidFill>
                  <a:latin typeface="メイリオ" panose="020B0604030504040204" pitchFamily="50" charset="-128"/>
                  <a:ea typeface="メイリオ" panose="020B0604030504040204" pitchFamily="50" charset="-128"/>
                </a:rPr>
                <a:t>Ⅶ</a:t>
              </a:r>
              <a:endParaRPr kumimoji="1" lang="ja-JP" altLang="en-US" sz="900" b="1" dirty="0">
                <a:solidFill>
                  <a:schemeClr val="bg1"/>
                </a:solidFill>
                <a:latin typeface="メイリオ" panose="020B0604030504040204" pitchFamily="50" charset="-128"/>
                <a:ea typeface="メイリオ" panose="020B0604030504040204" pitchFamily="50" charset="-128"/>
              </a:endParaRPr>
            </a:p>
          </p:txBody>
        </p:sp>
      </p:grpSp>
      <p:sp>
        <p:nvSpPr>
          <p:cNvPr id="261" name="正方形/長方形 260"/>
          <p:cNvSpPr/>
          <p:nvPr/>
        </p:nvSpPr>
        <p:spPr>
          <a:xfrm>
            <a:off x="72008" y="1758174"/>
            <a:ext cx="540000" cy="6720800"/>
          </a:xfrm>
          <a:prstGeom prst="rect">
            <a:avLst/>
          </a:prstGeom>
          <a:solidFill>
            <a:srgbClr val="002060"/>
          </a:solidFill>
          <a:ln w="38100" cmpd="dbl">
            <a:solidFill>
              <a:srgbClr val="0000CC"/>
            </a:solidFill>
          </a:ln>
        </p:spPr>
        <p:style>
          <a:lnRef idx="2">
            <a:schemeClr val="accent1">
              <a:shade val="50000"/>
            </a:schemeClr>
          </a:lnRef>
          <a:fillRef idx="1">
            <a:schemeClr val="accent1"/>
          </a:fillRef>
          <a:effectRef idx="0">
            <a:schemeClr val="accent1"/>
          </a:effectRef>
          <a:fontRef idx="minor">
            <a:schemeClr val="lt1"/>
          </a:fontRef>
        </p:style>
        <p:txBody>
          <a:bodyPr vert="eaVert" lIns="7200" tIns="7200" rIns="7200" bIns="7200" rtlCol="0" anchor="ctr"/>
          <a:lstStyle/>
          <a:p>
            <a:pPr algn="ctr"/>
            <a:r>
              <a:rPr lang="ja-JP" altLang="en-US" sz="900" b="1" dirty="0" smtClean="0">
                <a:solidFill>
                  <a:schemeClr val="bg1"/>
                </a:solidFill>
                <a:latin typeface="メイリオ" panose="020B0604030504040204" pitchFamily="50" charset="-128"/>
                <a:ea typeface="メイリオ" panose="020B0604030504040204" pitchFamily="50" charset="-128"/>
              </a:rPr>
              <a:t>アルコール、薬物等に対する依存に</a:t>
            </a:r>
            <a:r>
              <a:rPr lang="ja-JP" altLang="en-US" sz="900" b="1" smtClean="0">
                <a:solidFill>
                  <a:schemeClr val="bg1"/>
                </a:solidFill>
                <a:latin typeface="メイリオ" panose="020B0604030504040204" pitchFamily="50" charset="-128"/>
                <a:ea typeface="メイリオ" panose="020B0604030504040204" pitchFamily="50" charset="-128"/>
              </a:rPr>
              <a:t>関する施策と</a:t>
            </a:r>
            <a:r>
              <a:rPr lang="ja-JP" altLang="en-US" sz="900" b="1" dirty="0" smtClean="0">
                <a:solidFill>
                  <a:schemeClr val="bg1"/>
                </a:solidFill>
                <a:latin typeface="メイリオ" panose="020B0604030504040204" pitchFamily="50" charset="-128"/>
                <a:ea typeface="メイリオ" panose="020B0604030504040204" pitchFamily="50" charset="-128"/>
              </a:rPr>
              <a:t>の有機的な連携を図りつつ、防止及び回復に必要な対策を講ずるとともに、</a:t>
            </a:r>
            <a:endParaRPr lang="en-US" altLang="ja-JP" sz="900" b="1" dirty="0" smtClean="0">
              <a:solidFill>
                <a:schemeClr val="bg1"/>
              </a:solidFill>
              <a:latin typeface="メイリオ" panose="020B0604030504040204" pitchFamily="50" charset="-128"/>
              <a:ea typeface="メイリオ" panose="020B0604030504040204" pitchFamily="50" charset="-128"/>
            </a:endParaRPr>
          </a:p>
          <a:p>
            <a:pPr algn="ctr"/>
            <a:r>
              <a:rPr lang="ja-JP" altLang="en-US" sz="900" b="1" dirty="0" smtClean="0">
                <a:solidFill>
                  <a:schemeClr val="bg1"/>
                </a:solidFill>
                <a:latin typeface="メイリオ" panose="020B0604030504040204" pitchFamily="50" charset="-128"/>
                <a:ea typeface="メイリオ" panose="020B0604030504040204" pitchFamily="50" charset="-128"/>
              </a:rPr>
              <a:t>ギャンブル</a:t>
            </a:r>
            <a:r>
              <a:rPr lang="ja-JP" altLang="en-US" sz="900" b="1" dirty="0">
                <a:solidFill>
                  <a:schemeClr val="bg1"/>
                </a:solidFill>
                <a:latin typeface="メイリオ" panose="020B0604030504040204" pitchFamily="50" charset="-128"/>
                <a:ea typeface="メイリオ" panose="020B0604030504040204" pitchFamily="50" charset="-128"/>
              </a:rPr>
              <a:t>等依存症の</a:t>
            </a:r>
            <a:r>
              <a:rPr lang="ja-JP" altLang="en-US" sz="900" b="1" dirty="0" smtClean="0">
                <a:solidFill>
                  <a:schemeClr val="bg1"/>
                </a:solidFill>
                <a:latin typeface="メイリオ" panose="020B0604030504040204" pitchFamily="50" charset="-128"/>
                <a:ea typeface="メイリオ" panose="020B0604030504040204" pitchFamily="50" charset="-128"/>
              </a:rPr>
              <a:t>本人及びその家族</a:t>
            </a:r>
            <a:r>
              <a:rPr lang="ja-JP" altLang="en-US" sz="900" b="1" dirty="0">
                <a:solidFill>
                  <a:schemeClr val="bg1"/>
                </a:solidFill>
                <a:latin typeface="メイリオ" panose="020B0604030504040204" pitchFamily="50" charset="-128"/>
                <a:ea typeface="メイリオ" panose="020B0604030504040204" pitchFamily="50" charset="-128"/>
              </a:rPr>
              <a:t>等が日常生活及び社会生活を円滑に営むことができるように支援</a:t>
            </a:r>
            <a:r>
              <a:rPr lang="ja-JP" altLang="en-US" sz="900" b="1" dirty="0" smtClean="0">
                <a:solidFill>
                  <a:schemeClr val="bg1"/>
                </a:solidFill>
                <a:latin typeface="メイリオ" panose="020B0604030504040204" pitchFamily="50" charset="-128"/>
                <a:ea typeface="メイリオ" panose="020B0604030504040204" pitchFamily="50" charset="-128"/>
              </a:rPr>
              <a:t>する</a:t>
            </a:r>
            <a:endParaRPr kumimoji="1" lang="ja-JP" altLang="en-US" sz="900" b="1" dirty="0">
              <a:solidFill>
                <a:schemeClr val="bg1"/>
              </a:solidFill>
              <a:latin typeface="メイリオ" panose="020B0604030504040204" pitchFamily="50" charset="-128"/>
              <a:ea typeface="メイリオ" panose="020B0604030504040204" pitchFamily="50" charset="-128"/>
            </a:endParaRPr>
          </a:p>
        </p:txBody>
      </p:sp>
      <p:sp>
        <p:nvSpPr>
          <p:cNvPr id="486" name="正方形/長方形 485"/>
          <p:cNvSpPr/>
          <p:nvPr/>
        </p:nvSpPr>
        <p:spPr>
          <a:xfrm>
            <a:off x="2938311" y="1801231"/>
            <a:ext cx="4140000" cy="540000"/>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85725" indent="-85725">
              <a:buFont typeface="Wingdings" panose="05000000000000000000" pitchFamily="2" charset="2"/>
              <a:buChar char="n"/>
            </a:pPr>
            <a:endParaRPr lang="ja-JP" altLang="en-US" sz="900" b="1" dirty="0">
              <a:solidFill>
                <a:schemeClr val="tx1"/>
              </a:solidFill>
              <a:latin typeface="メイリオ" panose="020B0604030504040204" pitchFamily="50" charset="-128"/>
              <a:ea typeface="メイリオ" panose="020B0604030504040204" pitchFamily="50" charset="-128"/>
            </a:endParaRPr>
          </a:p>
        </p:txBody>
      </p:sp>
      <p:sp>
        <p:nvSpPr>
          <p:cNvPr id="480" name="正方形/長方形 479"/>
          <p:cNvSpPr/>
          <p:nvPr/>
        </p:nvSpPr>
        <p:spPr>
          <a:xfrm>
            <a:off x="2941364" y="2472672"/>
            <a:ext cx="4140000" cy="540000"/>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85725" indent="-85725">
              <a:buFont typeface="Wingdings" panose="05000000000000000000" pitchFamily="2" charset="2"/>
              <a:buChar char="n"/>
            </a:pPr>
            <a:endParaRPr lang="ja-JP" altLang="en-US" sz="900" b="1" dirty="0">
              <a:solidFill>
                <a:schemeClr val="tx1"/>
              </a:solidFill>
              <a:latin typeface="メイリオ" panose="020B0604030504040204" pitchFamily="50" charset="-128"/>
              <a:ea typeface="メイリオ" panose="020B0604030504040204" pitchFamily="50" charset="-128"/>
            </a:endParaRPr>
          </a:p>
        </p:txBody>
      </p:sp>
      <p:sp>
        <p:nvSpPr>
          <p:cNvPr id="485" name="正方形/長方形 484"/>
          <p:cNvSpPr/>
          <p:nvPr/>
        </p:nvSpPr>
        <p:spPr>
          <a:xfrm>
            <a:off x="3016424" y="2513626"/>
            <a:ext cx="4680520"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a:buFont typeface="Wingdings" panose="05000000000000000000" pitchFamily="2" charset="2"/>
              <a:buChar char="n"/>
            </a:pPr>
            <a:r>
              <a:rPr lang="ja-JP" altLang="en-US" sz="900" b="1" u="sng" dirty="0" smtClean="0">
                <a:solidFill>
                  <a:schemeClr val="tx1"/>
                </a:solidFill>
                <a:latin typeface="メイリオ" panose="020B0604030504040204" pitchFamily="50" charset="-128"/>
                <a:ea typeface="メイリオ" panose="020B0604030504040204" pitchFamily="50" charset="-128"/>
              </a:rPr>
              <a:t>府民への普及啓発</a:t>
            </a:r>
            <a:endParaRPr lang="ja-JP" altLang="en-US" sz="900" b="1" u="sng" dirty="0">
              <a:solidFill>
                <a:schemeClr val="tx1"/>
              </a:solidFill>
              <a:latin typeface="メイリオ" panose="020B0604030504040204" pitchFamily="50" charset="-128"/>
              <a:ea typeface="メイリオ" panose="020B0604030504040204" pitchFamily="50" charset="-128"/>
            </a:endParaRPr>
          </a:p>
          <a:p>
            <a:pPr>
              <a:buFont typeface="Wingdings" panose="05000000000000000000" pitchFamily="2" charset="2"/>
              <a:buChar char="n"/>
            </a:pPr>
            <a:r>
              <a:rPr lang="ja-JP" altLang="en-US" sz="900" b="1" u="sng" dirty="0" smtClean="0">
                <a:solidFill>
                  <a:schemeClr val="tx1"/>
                </a:solidFill>
                <a:latin typeface="メイリオ" panose="020B0604030504040204" pitchFamily="50" charset="-128"/>
                <a:ea typeface="メイリオ" panose="020B0604030504040204" pitchFamily="50" charset="-128"/>
              </a:rPr>
              <a:t>多様</a:t>
            </a:r>
            <a:r>
              <a:rPr lang="ja-JP" altLang="en-US" sz="900" b="1" u="sng" dirty="0">
                <a:solidFill>
                  <a:schemeClr val="tx1"/>
                </a:solidFill>
                <a:latin typeface="メイリオ" panose="020B0604030504040204" pitchFamily="50" charset="-128"/>
                <a:ea typeface="メイリオ" panose="020B0604030504040204" pitchFamily="50" charset="-128"/>
              </a:rPr>
              <a:t>な関係機関と連携</a:t>
            </a:r>
            <a:r>
              <a:rPr lang="ja-JP" altLang="en-US" sz="900" b="1" u="sng" dirty="0" smtClean="0">
                <a:solidFill>
                  <a:schemeClr val="tx1"/>
                </a:solidFill>
                <a:latin typeface="メイリオ" panose="020B0604030504040204" pitchFamily="50" charset="-128"/>
                <a:ea typeface="メイリオ" panose="020B0604030504040204" pitchFamily="50" charset="-128"/>
              </a:rPr>
              <a:t>した啓発月間</a:t>
            </a:r>
            <a:r>
              <a:rPr lang="ja-JP" altLang="en-US" sz="900" b="1" u="sng" dirty="0">
                <a:solidFill>
                  <a:schemeClr val="tx1"/>
                </a:solidFill>
                <a:latin typeface="メイリオ" panose="020B0604030504040204" pitchFamily="50" charset="-128"/>
                <a:ea typeface="メイリオ" panose="020B0604030504040204" pitchFamily="50" charset="-128"/>
              </a:rPr>
              <a:t>における普及</a:t>
            </a:r>
            <a:r>
              <a:rPr lang="ja-JP" altLang="en-US" sz="900" b="1" u="sng" dirty="0" smtClean="0">
                <a:solidFill>
                  <a:schemeClr val="tx1"/>
                </a:solidFill>
                <a:latin typeface="メイリオ" panose="020B0604030504040204" pitchFamily="50" charset="-128"/>
                <a:ea typeface="メイリオ" panose="020B0604030504040204" pitchFamily="50" charset="-128"/>
              </a:rPr>
              <a:t>啓発</a:t>
            </a:r>
            <a:endParaRPr lang="ja-JP" altLang="en-US" sz="900" b="1" u="sng" dirty="0">
              <a:solidFill>
                <a:schemeClr val="tx1"/>
              </a:solidFill>
              <a:latin typeface="メイリオ" panose="020B0604030504040204" pitchFamily="50" charset="-128"/>
              <a:ea typeface="メイリオ" panose="020B0604030504040204" pitchFamily="50" charset="-128"/>
            </a:endParaRPr>
          </a:p>
        </p:txBody>
      </p:sp>
      <p:sp>
        <p:nvSpPr>
          <p:cNvPr id="474" name="正方形/長方形 473"/>
          <p:cNvSpPr/>
          <p:nvPr/>
        </p:nvSpPr>
        <p:spPr>
          <a:xfrm>
            <a:off x="2944416" y="3154518"/>
            <a:ext cx="4140000" cy="540000"/>
          </a:xfrm>
          <a:prstGeom prst="rect">
            <a:avLst/>
          </a:prstGeom>
          <a:solidFill>
            <a:srgbClr val="93CDDD"/>
          </a:solidFill>
          <a:ln>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85725" indent="-85725">
              <a:buFont typeface="Wingdings" panose="05000000000000000000" pitchFamily="2" charset="2"/>
              <a:buChar char="n"/>
            </a:pPr>
            <a:endParaRPr lang="ja-JP" altLang="en-US" sz="900" b="1" dirty="0">
              <a:solidFill>
                <a:schemeClr val="tx1"/>
              </a:solidFill>
              <a:latin typeface="メイリオ" panose="020B0604030504040204" pitchFamily="50" charset="-128"/>
              <a:ea typeface="メイリオ" panose="020B0604030504040204" pitchFamily="50" charset="-128"/>
            </a:endParaRPr>
          </a:p>
        </p:txBody>
      </p:sp>
      <p:sp>
        <p:nvSpPr>
          <p:cNvPr id="479" name="正方形/長方形 478"/>
          <p:cNvSpPr/>
          <p:nvPr/>
        </p:nvSpPr>
        <p:spPr>
          <a:xfrm>
            <a:off x="3016424" y="3144416"/>
            <a:ext cx="4712800" cy="55227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a:buFont typeface="Wingdings" panose="05000000000000000000" pitchFamily="2" charset="2"/>
              <a:buChar char="n"/>
            </a:pPr>
            <a:r>
              <a:rPr lang="ja-JP" altLang="en-US" sz="900" b="1" u="sng" dirty="0" smtClean="0">
                <a:solidFill>
                  <a:schemeClr val="tx1"/>
                </a:solidFill>
                <a:latin typeface="メイリオ" panose="020B0604030504040204" pitchFamily="50" charset="-128"/>
                <a:ea typeface="メイリオ" panose="020B0604030504040204" pitchFamily="50" charset="-128"/>
              </a:rPr>
              <a:t>相談</a:t>
            </a:r>
            <a:r>
              <a:rPr lang="ja-JP" altLang="en-US" sz="900" b="1" u="sng" dirty="0">
                <a:solidFill>
                  <a:schemeClr val="tx1"/>
                </a:solidFill>
                <a:latin typeface="メイリオ" panose="020B0604030504040204" pitchFamily="50" charset="-128"/>
                <a:ea typeface="メイリオ" panose="020B0604030504040204" pitchFamily="50" charset="-128"/>
              </a:rPr>
              <a:t>窓口</a:t>
            </a:r>
            <a:r>
              <a:rPr lang="ja-JP" altLang="en-US" sz="900" b="1" u="sng">
                <a:solidFill>
                  <a:schemeClr val="tx1"/>
                </a:solidFill>
                <a:latin typeface="メイリオ" panose="020B0604030504040204" pitchFamily="50" charset="-128"/>
                <a:ea typeface="メイリオ" panose="020B0604030504040204" pitchFamily="50" charset="-128"/>
              </a:rPr>
              <a:t>の</a:t>
            </a:r>
            <a:r>
              <a:rPr lang="ja-JP" altLang="en-US" sz="900" b="1" u="sng" smtClean="0">
                <a:solidFill>
                  <a:schemeClr val="tx1"/>
                </a:solidFill>
                <a:latin typeface="メイリオ" panose="020B0604030504040204" pitchFamily="50" charset="-128"/>
                <a:ea typeface="メイリオ" panose="020B0604030504040204" pitchFamily="50" charset="-128"/>
              </a:rPr>
              <a:t>整備</a:t>
            </a:r>
            <a:r>
              <a:rPr lang="ja-JP" altLang="en-US" sz="900" b="1" smtClean="0">
                <a:solidFill>
                  <a:schemeClr val="tx1"/>
                </a:solidFill>
                <a:latin typeface="メイリオ" panose="020B0604030504040204" pitchFamily="50" charset="-128"/>
                <a:ea typeface="メイリオ" panose="020B0604030504040204" pitchFamily="50" charset="-128"/>
              </a:rPr>
              <a:t>　　　</a:t>
            </a:r>
            <a:r>
              <a:rPr lang="ja-JP" altLang="en-US" sz="900" smtClean="0">
                <a:solidFill>
                  <a:schemeClr val="tx1"/>
                </a:solidFill>
                <a:latin typeface="メイリオ" panose="020B0604030504040204" pitchFamily="50" charset="-128"/>
                <a:ea typeface="メイリオ" panose="020B0604030504040204" pitchFamily="50" charset="-128"/>
              </a:rPr>
              <a:t>　　</a:t>
            </a:r>
            <a:endParaRPr lang="en-US" altLang="ja-JP" sz="900" dirty="0" smtClean="0">
              <a:solidFill>
                <a:schemeClr val="tx1"/>
              </a:solidFill>
              <a:latin typeface="メイリオ" panose="020B0604030504040204" pitchFamily="50" charset="-128"/>
              <a:ea typeface="メイリオ" panose="020B0604030504040204" pitchFamily="50" charset="-128"/>
            </a:endParaRPr>
          </a:p>
          <a:p>
            <a:pPr>
              <a:buFont typeface="Wingdings" panose="05000000000000000000" pitchFamily="2" charset="2"/>
              <a:buChar char="n"/>
            </a:pPr>
            <a:r>
              <a:rPr lang="ja-JP" altLang="en-US" sz="900" dirty="0" smtClean="0">
                <a:solidFill>
                  <a:schemeClr val="tx1"/>
                </a:solidFill>
                <a:latin typeface="メイリオ" panose="020B0604030504040204" pitchFamily="50" charset="-128"/>
                <a:ea typeface="メイリオ" panose="020B0604030504040204" pitchFamily="50" charset="-128"/>
              </a:rPr>
              <a:t>本人</a:t>
            </a:r>
            <a:r>
              <a:rPr lang="ja-JP" altLang="en-US" sz="900" dirty="0">
                <a:solidFill>
                  <a:schemeClr val="tx1"/>
                </a:solidFill>
                <a:latin typeface="メイリオ" panose="020B0604030504040204" pitchFamily="50" charset="-128"/>
                <a:ea typeface="メイリオ" panose="020B0604030504040204" pitchFamily="50" charset="-128"/>
              </a:rPr>
              <a:t>及び家族等への相談支援の充実</a:t>
            </a:r>
          </a:p>
          <a:p>
            <a:pPr>
              <a:buFont typeface="Wingdings" panose="05000000000000000000" pitchFamily="2" charset="2"/>
              <a:buChar char="n"/>
            </a:pPr>
            <a:r>
              <a:rPr lang="ja-JP" altLang="en-US" sz="900" dirty="0" smtClean="0">
                <a:solidFill>
                  <a:schemeClr val="tx1"/>
                </a:solidFill>
                <a:latin typeface="メイリオ" panose="020B0604030504040204" pitchFamily="50" charset="-128"/>
                <a:ea typeface="メイリオ" panose="020B0604030504040204" pitchFamily="50" charset="-128"/>
              </a:rPr>
              <a:t>回復</a:t>
            </a:r>
            <a:r>
              <a:rPr lang="ja-JP" altLang="en-US" sz="900" dirty="0">
                <a:solidFill>
                  <a:schemeClr val="tx1"/>
                </a:solidFill>
                <a:latin typeface="メイリオ" panose="020B0604030504040204" pitchFamily="50" charset="-128"/>
                <a:ea typeface="メイリオ" panose="020B0604030504040204" pitchFamily="50" charset="-128"/>
              </a:rPr>
              <a:t>支援の充実</a:t>
            </a:r>
          </a:p>
        </p:txBody>
      </p:sp>
      <p:sp>
        <p:nvSpPr>
          <p:cNvPr id="468" name="正方形/長方形 467"/>
          <p:cNvSpPr/>
          <p:nvPr/>
        </p:nvSpPr>
        <p:spPr>
          <a:xfrm>
            <a:off x="2929152" y="3991975"/>
            <a:ext cx="4140000" cy="540000"/>
          </a:xfrm>
          <a:prstGeom prst="rect">
            <a:avLst/>
          </a:prstGeom>
          <a:solidFill>
            <a:srgbClr val="93CDDD"/>
          </a:solidFill>
          <a:ln>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85725" indent="-85725">
              <a:buFont typeface="Wingdings" panose="05000000000000000000" pitchFamily="2" charset="2"/>
              <a:buChar char="n"/>
            </a:pPr>
            <a:endParaRPr lang="ja-JP" altLang="en-US" sz="900" b="1" dirty="0">
              <a:solidFill>
                <a:schemeClr val="tx1"/>
              </a:solidFill>
              <a:latin typeface="メイリオ" panose="020B0604030504040204" pitchFamily="50" charset="-128"/>
              <a:ea typeface="メイリオ" panose="020B0604030504040204" pitchFamily="50" charset="-128"/>
            </a:endParaRPr>
          </a:p>
        </p:txBody>
      </p:sp>
      <p:sp>
        <p:nvSpPr>
          <p:cNvPr id="462" name="正方形/長方形 461"/>
          <p:cNvSpPr/>
          <p:nvPr/>
        </p:nvSpPr>
        <p:spPr>
          <a:xfrm>
            <a:off x="2935258" y="4728592"/>
            <a:ext cx="4140000" cy="579376"/>
          </a:xfrm>
          <a:prstGeom prst="rect">
            <a:avLst/>
          </a:prstGeom>
          <a:solidFill>
            <a:srgbClr val="93CDDD"/>
          </a:solidFill>
          <a:ln>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85725" indent="-85725">
              <a:buFont typeface="Wingdings" panose="05000000000000000000" pitchFamily="2" charset="2"/>
              <a:buChar char="n"/>
            </a:pPr>
            <a:endParaRPr lang="ja-JP" altLang="en-US" sz="900" b="1" dirty="0">
              <a:solidFill>
                <a:schemeClr val="tx1"/>
              </a:solidFill>
              <a:latin typeface="メイリオ" panose="020B0604030504040204" pitchFamily="50" charset="-128"/>
              <a:ea typeface="メイリオ" panose="020B0604030504040204" pitchFamily="50" charset="-128"/>
            </a:endParaRPr>
          </a:p>
        </p:txBody>
      </p:sp>
      <p:sp>
        <p:nvSpPr>
          <p:cNvPr id="467" name="正方形/長方形 466"/>
          <p:cNvSpPr/>
          <p:nvPr/>
        </p:nvSpPr>
        <p:spPr>
          <a:xfrm>
            <a:off x="3016424" y="4872608"/>
            <a:ext cx="4615865" cy="288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a:buFont typeface="Wingdings" panose="05000000000000000000" pitchFamily="2" charset="2"/>
              <a:buChar char="n"/>
            </a:pPr>
            <a:r>
              <a:rPr lang="ja-JP" altLang="en-US" sz="900" b="1" u="sng" dirty="0" smtClean="0">
                <a:solidFill>
                  <a:schemeClr val="tx1"/>
                </a:solidFill>
                <a:latin typeface="メイリオ" panose="020B0604030504040204" pitchFamily="50" charset="-128"/>
                <a:ea typeface="メイリオ" panose="020B0604030504040204" pitchFamily="50" charset="-128"/>
              </a:rPr>
              <a:t>ネットワーク</a:t>
            </a:r>
            <a:r>
              <a:rPr lang="ja-JP" altLang="en-US" sz="900" b="1" u="sng">
                <a:solidFill>
                  <a:schemeClr val="tx1"/>
                </a:solidFill>
                <a:latin typeface="メイリオ" panose="020B0604030504040204" pitchFamily="50" charset="-128"/>
                <a:ea typeface="メイリオ" panose="020B0604030504040204" pitchFamily="50" charset="-128"/>
              </a:rPr>
              <a:t>の</a:t>
            </a:r>
            <a:r>
              <a:rPr lang="ja-JP" altLang="en-US" sz="900" b="1" u="sng" smtClean="0">
                <a:solidFill>
                  <a:schemeClr val="tx1"/>
                </a:solidFill>
                <a:latin typeface="メイリオ" panose="020B0604030504040204" pitchFamily="50" charset="-128"/>
                <a:ea typeface="メイリオ" panose="020B0604030504040204" pitchFamily="50" charset="-128"/>
              </a:rPr>
              <a:t>強化</a:t>
            </a:r>
            <a:r>
              <a:rPr lang="ja-JP" altLang="en-US" sz="900" b="1" smtClean="0">
                <a:solidFill>
                  <a:schemeClr val="tx1"/>
                </a:solidFill>
                <a:latin typeface="メイリオ" panose="020B0604030504040204" pitchFamily="50" charset="-128"/>
                <a:ea typeface="メイリオ" panose="020B0604030504040204" pitchFamily="50" charset="-128"/>
              </a:rPr>
              <a:t>　　　　　</a:t>
            </a:r>
            <a:endParaRPr lang="en-US" altLang="ja-JP" sz="900" b="1" dirty="0" smtClean="0">
              <a:solidFill>
                <a:schemeClr val="tx1"/>
              </a:solidFill>
              <a:latin typeface="メイリオ" panose="020B0604030504040204" pitchFamily="50" charset="-128"/>
              <a:ea typeface="メイリオ" panose="020B0604030504040204" pitchFamily="50" charset="-128"/>
            </a:endParaRPr>
          </a:p>
          <a:p>
            <a:pPr>
              <a:buFont typeface="Wingdings" panose="05000000000000000000" pitchFamily="2" charset="2"/>
              <a:buChar char="n"/>
            </a:pPr>
            <a:r>
              <a:rPr lang="ja-JP" altLang="en-US" sz="900" b="1" u="sng" dirty="0" smtClean="0">
                <a:solidFill>
                  <a:schemeClr val="tx1"/>
                </a:solidFill>
                <a:latin typeface="メイリオ" panose="020B0604030504040204" pitchFamily="50" charset="-128"/>
                <a:ea typeface="メイリオ" panose="020B0604030504040204" pitchFamily="50" charset="-128"/>
              </a:rPr>
              <a:t>円滑</a:t>
            </a:r>
            <a:r>
              <a:rPr lang="ja-JP" altLang="en-US" sz="900" b="1" u="sng" dirty="0">
                <a:solidFill>
                  <a:schemeClr val="tx1"/>
                </a:solidFill>
                <a:latin typeface="メイリオ" panose="020B0604030504040204" pitchFamily="50" charset="-128"/>
                <a:ea typeface="メイリオ" panose="020B0604030504040204" pitchFamily="50" charset="-128"/>
              </a:rPr>
              <a:t>な連携支援の</a:t>
            </a:r>
            <a:r>
              <a:rPr lang="ja-JP" altLang="en-US" sz="900" b="1" u="sng" dirty="0" smtClean="0">
                <a:solidFill>
                  <a:schemeClr val="tx1"/>
                </a:solidFill>
                <a:latin typeface="メイリオ" panose="020B0604030504040204" pitchFamily="50" charset="-128"/>
                <a:ea typeface="メイリオ" panose="020B0604030504040204" pitchFamily="50" charset="-128"/>
              </a:rPr>
              <a:t>実施</a:t>
            </a:r>
            <a:endParaRPr lang="ja-JP" altLang="en-US" sz="900" b="1" u="sng" dirty="0">
              <a:solidFill>
                <a:schemeClr val="tx1"/>
              </a:solidFill>
              <a:latin typeface="メイリオ" panose="020B0604030504040204" pitchFamily="50" charset="-128"/>
              <a:ea typeface="メイリオ" panose="020B0604030504040204" pitchFamily="50" charset="-128"/>
            </a:endParaRPr>
          </a:p>
        </p:txBody>
      </p:sp>
      <p:sp>
        <p:nvSpPr>
          <p:cNvPr id="456" name="正方形/長方形 455"/>
          <p:cNvSpPr/>
          <p:nvPr/>
        </p:nvSpPr>
        <p:spPr>
          <a:xfrm>
            <a:off x="2926099" y="5364480"/>
            <a:ext cx="4140000" cy="638579"/>
          </a:xfrm>
          <a:prstGeom prst="rect">
            <a:avLst/>
          </a:prstGeom>
          <a:solidFill>
            <a:srgbClr val="93CDDD"/>
          </a:solidFill>
          <a:ln>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85725" indent="-85725">
              <a:buFont typeface="Wingdings" panose="05000000000000000000" pitchFamily="2" charset="2"/>
              <a:buChar char="n"/>
            </a:pPr>
            <a:endParaRPr lang="ja-JP" altLang="en-US" sz="900" b="1" dirty="0">
              <a:solidFill>
                <a:schemeClr val="tx1"/>
              </a:solidFill>
              <a:latin typeface="メイリオ" panose="020B0604030504040204" pitchFamily="50" charset="-128"/>
              <a:ea typeface="メイリオ" panose="020B0604030504040204" pitchFamily="50" charset="-128"/>
            </a:endParaRPr>
          </a:p>
        </p:txBody>
      </p:sp>
      <p:sp>
        <p:nvSpPr>
          <p:cNvPr id="461" name="正方形/長方形 460"/>
          <p:cNvSpPr/>
          <p:nvPr/>
        </p:nvSpPr>
        <p:spPr>
          <a:xfrm>
            <a:off x="3016424" y="5532492"/>
            <a:ext cx="3779866"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a:buFont typeface="Wingdings" panose="05000000000000000000" pitchFamily="2" charset="2"/>
              <a:buChar char="n"/>
            </a:pPr>
            <a:r>
              <a:rPr lang="ja-JP" altLang="en-US" sz="900" b="1" u="sng" dirty="0" smtClean="0">
                <a:solidFill>
                  <a:schemeClr val="tx1"/>
                </a:solidFill>
                <a:latin typeface="メイリオ" panose="020B0604030504040204" pitchFamily="50" charset="-128"/>
                <a:ea typeface="メイリオ" panose="020B0604030504040204" pitchFamily="50" charset="-128"/>
              </a:rPr>
              <a:t>自助</a:t>
            </a:r>
            <a:r>
              <a:rPr lang="ja-JP" altLang="en-US" sz="900" b="1" u="sng" dirty="0">
                <a:solidFill>
                  <a:schemeClr val="tx1"/>
                </a:solidFill>
                <a:latin typeface="メイリオ" panose="020B0604030504040204" pitchFamily="50" charset="-128"/>
                <a:ea typeface="メイリオ" panose="020B0604030504040204" pitchFamily="50" charset="-128"/>
              </a:rPr>
              <a:t>グループ・民間団体等が行う活動への</a:t>
            </a:r>
            <a:r>
              <a:rPr lang="ja-JP" altLang="en-US" sz="900" b="1" u="sng" dirty="0" smtClean="0">
                <a:solidFill>
                  <a:schemeClr val="tx1"/>
                </a:solidFill>
                <a:latin typeface="メイリオ" panose="020B0604030504040204" pitchFamily="50" charset="-128"/>
                <a:ea typeface="メイリオ" panose="020B0604030504040204" pitchFamily="50" charset="-128"/>
              </a:rPr>
              <a:t>支援</a:t>
            </a:r>
            <a:endParaRPr lang="ja-JP" altLang="en-US" sz="900" b="1" u="sng" dirty="0">
              <a:solidFill>
                <a:schemeClr val="tx1"/>
              </a:solidFill>
              <a:latin typeface="メイリオ" panose="020B0604030504040204" pitchFamily="50" charset="-128"/>
              <a:ea typeface="メイリオ" panose="020B0604030504040204" pitchFamily="50" charset="-128"/>
            </a:endParaRPr>
          </a:p>
          <a:p>
            <a:pPr>
              <a:buFont typeface="Wingdings" panose="05000000000000000000" pitchFamily="2" charset="2"/>
              <a:buChar char="n"/>
            </a:pPr>
            <a:r>
              <a:rPr lang="ja-JP" altLang="en-US" sz="900" dirty="0" smtClean="0">
                <a:solidFill>
                  <a:schemeClr val="tx1"/>
                </a:solidFill>
                <a:latin typeface="メイリオ" panose="020B0604030504040204" pitchFamily="50" charset="-128"/>
                <a:ea typeface="メイリオ" panose="020B0604030504040204" pitchFamily="50" charset="-128"/>
              </a:rPr>
              <a:t>自助</a:t>
            </a:r>
            <a:r>
              <a:rPr lang="ja-JP" altLang="en-US" sz="900" dirty="0">
                <a:solidFill>
                  <a:schemeClr val="tx1"/>
                </a:solidFill>
                <a:latin typeface="メイリオ" panose="020B0604030504040204" pitchFamily="50" charset="-128"/>
                <a:ea typeface="メイリオ" panose="020B0604030504040204" pitchFamily="50" charset="-128"/>
              </a:rPr>
              <a:t>グループ・民間団体等との</a:t>
            </a:r>
            <a:r>
              <a:rPr lang="ja-JP" altLang="en-US" sz="900" dirty="0" smtClean="0">
                <a:solidFill>
                  <a:schemeClr val="tx1"/>
                </a:solidFill>
                <a:latin typeface="メイリオ" panose="020B0604030504040204" pitchFamily="50" charset="-128"/>
                <a:ea typeface="メイリオ" panose="020B0604030504040204" pitchFamily="50" charset="-128"/>
              </a:rPr>
              <a:t>協働</a:t>
            </a:r>
            <a:endParaRPr lang="ja-JP" altLang="en-US" sz="900" dirty="0">
              <a:solidFill>
                <a:schemeClr val="tx1"/>
              </a:solidFill>
              <a:latin typeface="メイリオ" panose="020B0604030504040204" pitchFamily="50" charset="-128"/>
              <a:ea typeface="メイリオ" panose="020B0604030504040204" pitchFamily="50" charset="-128"/>
            </a:endParaRPr>
          </a:p>
        </p:txBody>
      </p:sp>
      <p:sp>
        <p:nvSpPr>
          <p:cNvPr id="450" name="正方形/長方形 449"/>
          <p:cNvSpPr/>
          <p:nvPr/>
        </p:nvSpPr>
        <p:spPr>
          <a:xfrm>
            <a:off x="2919993" y="6178472"/>
            <a:ext cx="4140000" cy="588087"/>
          </a:xfrm>
          <a:prstGeom prst="rect">
            <a:avLst/>
          </a:prstGeom>
          <a:solidFill>
            <a:srgbClr val="93CDDD"/>
          </a:solidFill>
          <a:ln>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85725" indent="-85725">
              <a:buFont typeface="Wingdings" panose="05000000000000000000" pitchFamily="2" charset="2"/>
              <a:buChar char="n"/>
            </a:pPr>
            <a:endParaRPr lang="ja-JP" altLang="en-US" sz="900" b="1" dirty="0">
              <a:solidFill>
                <a:schemeClr val="tx1"/>
              </a:solidFill>
              <a:latin typeface="メイリオ" panose="020B0604030504040204" pitchFamily="50" charset="-128"/>
              <a:ea typeface="メイリオ" panose="020B0604030504040204" pitchFamily="50" charset="-128"/>
            </a:endParaRPr>
          </a:p>
        </p:txBody>
      </p:sp>
      <p:sp>
        <p:nvSpPr>
          <p:cNvPr id="455" name="正方形/長方形 454"/>
          <p:cNvSpPr/>
          <p:nvPr/>
        </p:nvSpPr>
        <p:spPr>
          <a:xfrm>
            <a:off x="3016424" y="6312768"/>
            <a:ext cx="4608512" cy="288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a:buFont typeface="Wingdings" panose="05000000000000000000" pitchFamily="2" charset="2"/>
              <a:buChar char="n"/>
            </a:pPr>
            <a:r>
              <a:rPr lang="en-US" altLang="ja-JP" sz="900" dirty="0" smtClean="0">
                <a:solidFill>
                  <a:schemeClr val="tx1"/>
                </a:solidFill>
                <a:latin typeface="メイリオ" panose="020B0604030504040204" pitchFamily="50" charset="-128"/>
                <a:ea typeface="メイリオ" panose="020B0604030504040204" pitchFamily="50" charset="-128"/>
              </a:rPr>
              <a:t>OATIS</a:t>
            </a:r>
            <a:r>
              <a:rPr lang="ja-JP" altLang="en-US" sz="900" dirty="0">
                <a:solidFill>
                  <a:schemeClr val="tx1"/>
                </a:solidFill>
                <a:latin typeface="メイリオ" panose="020B0604030504040204" pitchFamily="50" charset="-128"/>
                <a:ea typeface="メイリオ" panose="020B0604030504040204" pitchFamily="50" charset="-128"/>
              </a:rPr>
              <a:t>による取組みの</a:t>
            </a:r>
            <a:r>
              <a:rPr lang="ja-JP" altLang="en-US" sz="900" dirty="0" smtClean="0">
                <a:solidFill>
                  <a:schemeClr val="tx1"/>
                </a:solidFill>
                <a:latin typeface="メイリオ" panose="020B0604030504040204" pitchFamily="50" charset="-128"/>
                <a:ea typeface="メイリオ" panose="020B0604030504040204" pitchFamily="50" charset="-128"/>
              </a:rPr>
              <a:t>推進</a:t>
            </a:r>
            <a:endParaRPr lang="en-US" altLang="ja-JP" sz="900" dirty="0" smtClean="0">
              <a:solidFill>
                <a:schemeClr val="tx1"/>
              </a:solidFill>
              <a:latin typeface="メイリオ" panose="020B0604030504040204" pitchFamily="50" charset="-128"/>
              <a:ea typeface="メイリオ" panose="020B0604030504040204" pitchFamily="50" charset="-128"/>
            </a:endParaRPr>
          </a:p>
          <a:p>
            <a:pPr>
              <a:buFont typeface="Wingdings" panose="05000000000000000000" pitchFamily="2" charset="2"/>
              <a:buChar char="n"/>
            </a:pPr>
            <a:r>
              <a:rPr lang="ja-JP" altLang="en-US" sz="900" b="1" u="sng" dirty="0">
                <a:solidFill>
                  <a:schemeClr val="tx1"/>
                </a:solidFill>
                <a:latin typeface="メイリオ" panose="020B0604030504040204" pitchFamily="50" charset="-128"/>
                <a:ea typeface="メイリオ" panose="020B0604030504040204" pitchFamily="50" charset="-128"/>
              </a:rPr>
              <a:t>「（仮称）大阪依存症センター</a:t>
            </a:r>
            <a:r>
              <a:rPr lang="ja-JP" altLang="en-US" sz="900" b="1" u="sng" dirty="0" smtClean="0">
                <a:solidFill>
                  <a:schemeClr val="tx1"/>
                </a:solidFill>
                <a:latin typeface="メイリオ" panose="020B0604030504040204" pitchFamily="50" charset="-128"/>
                <a:ea typeface="メイリオ" panose="020B0604030504040204" pitchFamily="50" charset="-128"/>
              </a:rPr>
              <a:t>」</a:t>
            </a:r>
            <a:r>
              <a:rPr lang="ja-JP" altLang="en-US" sz="900" b="1" u="sng" dirty="0">
                <a:solidFill>
                  <a:schemeClr val="tx1"/>
                </a:solidFill>
                <a:latin typeface="メイリオ" panose="020B0604030504040204" pitchFamily="50" charset="-128"/>
                <a:ea typeface="メイリオ" panose="020B0604030504040204" pitchFamily="50" charset="-128"/>
              </a:rPr>
              <a:t>の整備</a:t>
            </a:r>
            <a:endParaRPr lang="en-US" altLang="ja-JP" sz="900" u="sng" dirty="0" smtClean="0">
              <a:solidFill>
                <a:schemeClr val="tx1"/>
              </a:solidFill>
              <a:latin typeface="メイリオ" panose="020B0604030504040204" pitchFamily="50" charset="-128"/>
              <a:ea typeface="メイリオ" panose="020B0604030504040204" pitchFamily="50" charset="-128"/>
            </a:endParaRPr>
          </a:p>
        </p:txBody>
      </p:sp>
      <p:sp>
        <p:nvSpPr>
          <p:cNvPr id="444" name="正方形/長方形 443"/>
          <p:cNvSpPr/>
          <p:nvPr/>
        </p:nvSpPr>
        <p:spPr>
          <a:xfrm>
            <a:off x="2923046" y="7071296"/>
            <a:ext cx="4140000" cy="586804"/>
          </a:xfrm>
          <a:prstGeom prst="rect">
            <a:avLst/>
          </a:prstGeom>
          <a:solidFill>
            <a:srgbClr val="93CDDD"/>
          </a:solidFill>
          <a:ln>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85725" indent="-85725">
              <a:buFont typeface="Wingdings" panose="05000000000000000000" pitchFamily="2" charset="2"/>
              <a:buChar char="n"/>
            </a:pPr>
            <a:endParaRPr lang="ja-JP" altLang="en-US" sz="900" b="1" dirty="0">
              <a:solidFill>
                <a:schemeClr val="tx1"/>
              </a:solidFill>
              <a:latin typeface="メイリオ" panose="020B0604030504040204" pitchFamily="50" charset="-128"/>
              <a:ea typeface="メイリオ" panose="020B0604030504040204" pitchFamily="50" charset="-128"/>
            </a:endParaRPr>
          </a:p>
        </p:txBody>
      </p:sp>
      <p:sp>
        <p:nvSpPr>
          <p:cNvPr id="449" name="正方形/長方形 448"/>
          <p:cNvSpPr/>
          <p:nvPr/>
        </p:nvSpPr>
        <p:spPr>
          <a:xfrm>
            <a:off x="3016424" y="7206244"/>
            <a:ext cx="4641746" cy="288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a:buFont typeface="Wingdings" panose="05000000000000000000" pitchFamily="2" charset="2"/>
              <a:buChar char="n"/>
            </a:pPr>
            <a:r>
              <a:rPr lang="ja-JP" altLang="en-US" sz="900" dirty="0" smtClean="0">
                <a:solidFill>
                  <a:schemeClr val="tx1"/>
                </a:solidFill>
                <a:latin typeface="メイリオ" panose="020B0604030504040204" pitchFamily="50" charset="-128"/>
                <a:ea typeface="メイリオ" panose="020B0604030504040204" pitchFamily="50" charset="-128"/>
              </a:rPr>
              <a:t>ギャンブル等依存症に関する実態調査</a:t>
            </a:r>
            <a:endParaRPr lang="en-US" altLang="ja-JP" sz="900" dirty="0" smtClean="0">
              <a:solidFill>
                <a:schemeClr val="tx1"/>
              </a:solidFill>
              <a:latin typeface="メイリオ" panose="020B0604030504040204" pitchFamily="50" charset="-128"/>
              <a:ea typeface="メイリオ" panose="020B0604030504040204" pitchFamily="50" charset="-128"/>
            </a:endParaRPr>
          </a:p>
          <a:p>
            <a:pPr>
              <a:buFont typeface="Wingdings" panose="05000000000000000000" pitchFamily="2" charset="2"/>
              <a:buChar char="n"/>
            </a:pPr>
            <a:r>
              <a:rPr lang="ja-JP" altLang="en-US" sz="900" b="1" u="sng" dirty="0" smtClean="0">
                <a:solidFill>
                  <a:schemeClr val="tx1"/>
                </a:solidFill>
                <a:latin typeface="メイリオ" panose="020B0604030504040204" pitchFamily="50" charset="-128"/>
                <a:ea typeface="メイリオ" panose="020B0604030504040204" pitchFamily="50" charset="-128"/>
              </a:rPr>
              <a:t>ギャンブル等依存症の本人及びその家族等の実状把握</a:t>
            </a:r>
            <a:endParaRPr lang="ja-JP" altLang="en-US" sz="900" b="1" u="sng" dirty="0">
              <a:solidFill>
                <a:schemeClr val="tx1"/>
              </a:solidFill>
              <a:latin typeface="メイリオ" panose="020B0604030504040204" pitchFamily="50" charset="-128"/>
              <a:ea typeface="メイリオ" panose="020B0604030504040204" pitchFamily="50" charset="-128"/>
            </a:endParaRPr>
          </a:p>
        </p:txBody>
      </p:sp>
      <p:sp>
        <p:nvSpPr>
          <p:cNvPr id="438" name="正方形/長方形 437"/>
          <p:cNvSpPr/>
          <p:nvPr/>
        </p:nvSpPr>
        <p:spPr>
          <a:xfrm>
            <a:off x="2932205" y="7883016"/>
            <a:ext cx="4140000" cy="582803"/>
          </a:xfrm>
          <a:prstGeom prst="rect">
            <a:avLst/>
          </a:prstGeom>
          <a:solidFill>
            <a:srgbClr val="93CDDD"/>
          </a:solidFill>
          <a:ln>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85725" indent="-85725">
              <a:buFont typeface="Wingdings" panose="05000000000000000000" pitchFamily="2" charset="2"/>
              <a:buChar char="n"/>
            </a:pPr>
            <a:endParaRPr lang="ja-JP" altLang="en-US" sz="900" b="1" dirty="0">
              <a:solidFill>
                <a:schemeClr val="tx1"/>
              </a:solidFill>
              <a:latin typeface="メイリオ" panose="020B0604030504040204" pitchFamily="50" charset="-128"/>
              <a:ea typeface="メイリオ" panose="020B0604030504040204" pitchFamily="50" charset="-128"/>
            </a:endParaRPr>
          </a:p>
        </p:txBody>
      </p:sp>
      <p:sp>
        <p:nvSpPr>
          <p:cNvPr id="443" name="正方形/長方形 442"/>
          <p:cNvSpPr/>
          <p:nvPr/>
        </p:nvSpPr>
        <p:spPr>
          <a:xfrm>
            <a:off x="3016424" y="7968951"/>
            <a:ext cx="4280450" cy="4417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a:buFont typeface="Wingdings" panose="05000000000000000000" pitchFamily="2" charset="2"/>
              <a:buChar char="n"/>
            </a:pPr>
            <a:r>
              <a:rPr lang="ja-JP" altLang="en-US" sz="900" b="1" u="sng" dirty="0" smtClean="0">
                <a:solidFill>
                  <a:schemeClr val="tx1"/>
                </a:solidFill>
                <a:latin typeface="メイリオ" panose="020B0604030504040204" pitchFamily="50" charset="-128"/>
                <a:ea typeface="メイリオ" panose="020B0604030504040204" pitchFamily="50" charset="-128"/>
              </a:rPr>
              <a:t>段階的</a:t>
            </a:r>
            <a:r>
              <a:rPr lang="ja-JP" altLang="en-US" sz="900" b="1" u="sng" dirty="0">
                <a:solidFill>
                  <a:schemeClr val="tx1"/>
                </a:solidFill>
                <a:latin typeface="メイリオ" panose="020B0604030504040204" pitchFamily="50" charset="-128"/>
                <a:ea typeface="メイリオ" panose="020B0604030504040204" pitchFamily="50" charset="-128"/>
              </a:rPr>
              <a:t>養成プログラム</a:t>
            </a:r>
            <a:r>
              <a:rPr lang="ja-JP" altLang="en-US" sz="900" b="1" u="sng" dirty="0" smtClean="0">
                <a:solidFill>
                  <a:schemeClr val="tx1"/>
                </a:solidFill>
                <a:latin typeface="メイリオ" panose="020B0604030504040204" pitchFamily="50" charset="-128"/>
                <a:ea typeface="メイリオ" panose="020B0604030504040204" pitchFamily="50" charset="-128"/>
              </a:rPr>
              <a:t>の</a:t>
            </a:r>
            <a:r>
              <a:rPr lang="ja-JP" altLang="en-US" sz="900" b="1" u="sng" dirty="0">
                <a:solidFill>
                  <a:schemeClr val="tx1"/>
                </a:solidFill>
                <a:latin typeface="メイリオ" panose="020B0604030504040204" pitchFamily="50" charset="-128"/>
                <a:ea typeface="メイリオ" panose="020B0604030504040204" pitchFamily="50" charset="-128"/>
              </a:rPr>
              <a:t>作成</a:t>
            </a:r>
            <a:endParaRPr lang="en-US" altLang="ja-JP" sz="900" b="1" u="sng" dirty="0">
              <a:solidFill>
                <a:schemeClr val="tx1"/>
              </a:solidFill>
              <a:latin typeface="メイリオ" panose="020B0604030504040204" pitchFamily="50" charset="-128"/>
              <a:ea typeface="メイリオ" panose="020B0604030504040204" pitchFamily="50" charset="-128"/>
            </a:endParaRPr>
          </a:p>
          <a:p>
            <a:pPr marL="85725" indent="-85725">
              <a:buFont typeface="Wingdings" panose="05000000000000000000" pitchFamily="2" charset="2"/>
              <a:buChar char="n"/>
            </a:pPr>
            <a:r>
              <a:rPr lang="ja-JP" altLang="en-US" sz="900" dirty="0" smtClean="0">
                <a:solidFill>
                  <a:schemeClr val="tx1"/>
                </a:solidFill>
                <a:latin typeface="メイリオ" panose="020B0604030504040204" pitchFamily="50" charset="-128"/>
                <a:ea typeface="メイリオ" panose="020B0604030504040204" pitchFamily="50" charset="-128"/>
              </a:rPr>
              <a:t>様々</a:t>
            </a:r>
            <a:r>
              <a:rPr lang="ja-JP" altLang="en-US" sz="900" dirty="0">
                <a:solidFill>
                  <a:schemeClr val="tx1"/>
                </a:solidFill>
                <a:latin typeface="メイリオ" panose="020B0604030504040204" pitchFamily="50" charset="-128"/>
                <a:ea typeface="メイリオ" panose="020B0604030504040204" pitchFamily="50" charset="-128"/>
              </a:rPr>
              <a:t>な相談窓口等での相談対応力の</a:t>
            </a:r>
            <a:r>
              <a:rPr lang="ja-JP" altLang="en-US" sz="900" dirty="0" smtClean="0">
                <a:solidFill>
                  <a:schemeClr val="tx1"/>
                </a:solidFill>
                <a:latin typeface="メイリオ" panose="020B0604030504040204" pitchFamily="50" charset="-128"/>
                <a:ea typeface="メイリオ" panose="020B0604030504040204" pitchFamily="50" charset="-128"/>
              </a:rPr>
              <a:t>向上</a:t>
            </a:r>
            <a:endParaRPr lang="en-US" altLang="ja-JP" sz="900" dirty="0" smtClean="0">
              <a:solidFill>
                <a:schemeClr val="tx1"/>
              </a:solidFill>
              <a:latin typeface="メイリオ" panose="020B0604030504040204" pitchFamily="50" charset="-128"/>
              <a:ea typeface="メイリオ" panose="020B0604030504040204" pitchFamily="50" charset="-128"/>
            </a:endParaRPr>
          </a:p>
        </p:txBody>
      </p:sp>
      <p:sp>
        <p:nvSpPr>
          <p:cNvPr id="272" name="正方形/長方形 271"/>
          <p:cNvSpPr/>
          <p:nvPr/>
        </p:nvSpPr>
        <p:spPr>
          <a:xfrm>
            <a:off x="7458140" y="7071296"/>
            <a:ext cx="5256000" cy="576000"/>
          </a:xfrm>
          <a:prstGeom prst="rect">
            <a:avLst/>
          </a:prstGeom>
          <a:solidFill>
            <a:schemeClr val="accent1">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lIns="3600" tIns="3600" rIns="3600" bIns="3600" rtlCol="0" anchor="ctr"/>
          <a:lstStyle/>
          <a:p>
            <a:pPr indent="-360000"/>
            <a:endParaRPr kumimoji="1" lang="ja-JP" altLang="en-US" sz="800" b="1" dirty="0">
              <a:solidFill>
                <a:schemeClr val="tx1"/>
              </a:solidFill>
              <a:latin typeface="メイリオ" panose="020B0604030504040204" pitchFamily="50" charset="-128"/>
              <a:ea typeface="メイリオ" panose="020B0604030504040204" pitchFamily="50" charset="-128"/>
            </a:endParaRPr>
          </a:p>
        </p:txBody>
      </p:sp>
      <p:sp>
        <p:nvSpPr>
          <p:cNvPr id="187" name="正方形/長方形 186"/>
          <p:cNvSpPr/>
          <p:nvPr/>
        </p:nvSpPr>
        <p:spPr>
          <a:xfrm>
            <a:off x="7556310" y="7184694"/>
            <a:ext cx="3060000" cy="360000"/>
          </a:xfrm>
          <a:prstGeom prst="rect">
            <a:avLst/>
          </a:prstGeom>
          <a:solidFill>
            <a:schemeClr val="bg1"/>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72000" tIns="3600" rIns="3600" bIns="3600" rtlCol="0" anchor="ctr"/>
          <a:lstStyle/>
          <a:p>
            <a:pPr>
              <a:lnSpc>
                <a:spcPts val="1000"/>
              </a:lnSpc>
            </a:pPr>
            <a:r>
              <a:rPr lang="ja-JP" altLang="en-US" sz="800" b="1" dirty="0" smtClean="0">
                <a:solidFill>
                  <a:schemeClr val="tx1"/>
                </a:solidFill>
                <a:latin typeface="Meiryo UI" panose="020B0604030504040204" pitchFamily="50" charset="-128"/>
                <a:ea typeface="Meiryo UI" panose="020B0604030504040204" pitchFamily="50" charset="-128"/>
              </a:rPr>
              <a:t> ギャンブル</a:t>
            </a:r>
            <a:r>
              <a:rPr lang="ja-JP" altLang="en-US" sz="800" b="1" dirty="0">
                <a:solidFill>
                  <a:schemeClr val="tx1"/>
                </a:solidFill>
                <a:latin typeface="Meiryo UI" panose="020B0604030504040204" pitchFamily="50" charset="-128"/>
                <a:ea typeface="Meiryo UI" panose="020B0604030504040204" pitchFamily="50" charset="-128"/>
              </a:rPr>
              <a:t>等依存症に関する</a:t>
            </a:r>
            <a:r>
              <a:rPr lang="ja-JP" altLang="en-US" sz="800" b="1" dirty="0" smtClean="0">
                <a:solidFill>
                  <a:schemeClr val="tx1"/>
                </a:solidFill>
                <a:latin typeface="Meiryo UI" panose="020B0604030504040204" pitchFamily="50" charset="-128"/>
                <a:ea typeface="Meiryo UI" panose="020B0604030504040204" pitchFamily="50" charset="-128"/>
              </a:rPr>
              <a:t>実態調査の実施回数</a:t>
            </a:r>
            <a:endParaRPr lang="ja-JP" altLang="en-US" sz="800" b="1" dirty="0">
              <a:solidFill>
                <a:schemeClr val="tx1"/>
              </a:solidFill>
              <a:latin typeface="Meiryo UI" panose="020B0604030504040204" pitchFamily="50" charset="-128"/>
              <a:ea typeface="Meiryo UI" panose="020B0604030504040204" pitchFamily="50" charset="-128"/>
            </a:endParaRPr>
          </a:p>
        </p:txBody>
      </p:sp>
      <p:sp>
        <p:nvSpPr>
          <p:cNvPr id="202" name="正方形/長方形 201"/>
          <p:cNvSpPr/>
          <p:nvPr/>
        </p:nvSpPr>
        <p:spPr>
          <a:xfrm>
            <a:off x="10712264" y="7184694"/>
            <a:ext cx="936000" cy="360000"/>
          </a:xfrm>
          <a:prstGeom prst="rect">
            <a:avLst/>
          </a:prstGeom>
          <a:solidFill>
            <a:schemeClr val="bg1">
              <a:lumMod val="95000"/>
            </a:schemeClr>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36000" algn="ctr">
              <a:lnSpc>
                <a:spcPts val="900"/>
              </a:lnSpc>
            </a:pPr>
            <a:r>
              <a:rPr lang="ja-JP" altLang="en-US" sz="700" b="1" spc="-60" dirty="0" smtClean="0">
                <a:solidFill>
                  <a:schemeClr val="tx1"/>
                </a:solidFill>
                <a:latin typeface="Meiryo UI" panose="020B0604030504040204" pitchFamily="50" charset="-128"/>
                <a:ea typeface="Meiryo UI" panose="020B0604030504040204" pitchFamily="50" charset="-128"/>
              </a:rPr>
              <a:t>１回</a:t>
            </a:r>
            <a:endParaRPr lang="en-US" altLang="ja-JP" sz="700" b="1" spc="-60" dirty="0">
              <a:solidFill>
                <a:schemeClr val="tx1"/>
              </a:solidFill>
              <a:latin typeface="Meiryo UI" panose="020B0604030504040204" pitchFamily="50" charset="-128"/>
              <a:ea typeface="Meiryo UI" panose="020B0604030504040204" pitchFamily="50" charset="-128"/>
            </a:endParaRPr>
          </a:p>
          <a:p>
            <a:pPr marL="36000" algn="ctr">
              <a:lnSpc>
                <a:spcPts val="900"/>
              </a:lnSpc>
            </a:pPr>
            <a:r>
              <a:rPr lang="en-US" altLang="ja-JP" sz="700" b="1" spc="-60" dirty="0">
                <a:solidFill>
                  <a:schemeClr val="tx1"/>
                </a:solidFill>
                <a:latin typeface="Meiryo UI" panose="020B0604030504040204" pitchFamily="50" charset="-128"/>
                <a:ea typeface="Meiryo UI" panose="020B0604030504040204" pitchFamily="50" charset="-128"/>
              </a:rPr>
              <a:t>(R3</a:t>
            </a:r>
            <a:r>
              <a:rPr lang="ja-JP" altLang="en-US" sz="700" b="1" spc="-60" dirty="0" smtClean="0">
                <a:solidFill>
                  <a:schemeClr val="tx1"/>
                </a:solidFill>
                <a:latin typeface="Meiryo UI" panose="020B0604030504040204" pitchFamily="50" charset="-128"/>
                <a:ea typeface="Meiryo UI" panose="020B0604030504040204" pitchFamily="50" charset="-128"/>
              </a:rPr>
              <a:t>年度末）</a:t>
            </a:r>
            <a:endParaRPr lang="ja-JP" altLang="en-US" sz="700" b="1" spc="-60" dirty="0">
              <a:solidFill>
                <a:schemeClr val="tx1"/>
              </a:solidFill>
              <a:latin typeface="Meiryo UI" panose="020B0604030504040204" pitchFamily="50" charset="-128"/>
              <a:ea typeface="Meiryo UI" panose="020B0604030504040204" pitchFamily="50" charset="-128"/>
            </a:endParaRPr>
          </a:p>
        </p:txBody>
      </p:sp>
      <p:sp>
        <p:nvSpPr>
          <p:cNvPr id="203" name="正方形/長方形 202"/>
          <p:cNvSpPr/>
          <p:nvPr/>
        </p:nvSpPr>
        <p:spPr>
          <a:xfrm>
            <a:off x="11729496" y="7184694"/>
            <a:ext cx="936000" cy="360000"/>
          </a:xfrm>
          <a:prstGeom prst="rect">
            <a:avLst/>
          </a:prstGeom>
          <a:solidFill>
            <a:schemeClr val="bg1">
              <a:lumMod val="95000"/>
            </a:schemeClr>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36000" algn="ctr">
              <a:lnSpc>
                <a:spcPts val="900"/>
              </a:lnSpc>
            </a:pPr>
            <a:r>
              <a:rPr lang="ja-JP" altLang="en-US" sz="700" b="1" spc="-60" dirty="0" smtClean="0">
                <a:solidFill>
                  <a:schemeClr val="tx1"/>
                </a:solidFill>
                <a:latin typeface="Meiryo UI" panose="020B0604030504040204" pitchFamily="50" charset="-128"/>
                <a:ea typeface="Meiryo UI" panose="020B0604030504040204" pitchFamily="50" charset="-128"/>
              </a:rPr>
              <a:t>毎年度</a:t>
            </a:r>
            <a:r>
              <a:rPr lang="en-US" altLang="ja-JP" sz="700" b="1" spc="-60" dirty="0" smtClean="0">
                <a:solidFill>
                  <a:schemeClr val="tx1"/>
                </a:solidFill>
                <a:latin typeface="Meiryo UI" panose="020B0604030504040204" pitchFamily="50" charset="-128"/>
                <a:ea typeface="Meiryo UI" panose="020B0604030504040204" pitchFamily="50" charset="-128"/>
              </a:rPr>
              <a:t>1</a:t>
            </a:r>
            <a:r>
              <a:rPr lang="ja-JP" altLang="en-US" sz="700" b="1" spc="-60" dirty="0" smtClean="0">
                <a:solidFill>
                  <a:schemeClr val="tx1"/>
                </a:solidFill>
                <a:latin typeface="Meiryo UI" panose="020B0604030504040204" pitchFamily="50" charset="-128"/>
                <a:ea typeface="Meiryo UI" panose="020B0604030504040204" pitchFamily="50" charset="-128"/>
              </a:rPr>
              <a:t>回</a:t>
            </a:r>
            <a:endParaRPr lang="en-US" altLang="ja-JP" sz="700" b="1" spc="-60" dirty="0">
              <a:solidFill>
                <a:schemeClr val="tx1"/>
              </a:solidFill>
              <a:latin typeface="Meiryo UI" panose="020B0604030504040204" pitchFamily="50" charset="-128"/>
              <a:ea typeface="Meiryo UI" panose="020B0604030504040204" pitchFamily="50" charset="-128"/>
            </a:endParaRPr>
          </a:p>
          <a:p>
            <a:pPr marL="36000" algn="ctr">
              <a:lnSpc>
                <a:spcPts val="900"/>
              </a:lnSpc>
            </a:pPr>
            <a:r>
              <a:rPr lang="en-US" altLang="ja-JP" sz="700" b="1" spc="-60" dirty="0">
                <a:solidFill>
                  <a:schemeClr val="tx1"/>
                </a:solidFill>
                <a:latin typeface="Meiryo UI" panose="020B0604030504040204" pitchFamily="50" charset="-128"/>
                <a:ea typeface="Meiryo UI" panose="020B0604030504040204" pitchFamily="50" charset="-128"/>
              </a:rPr>
              <a:t>(R5-7</a:t>
            </a:r>
            <a:r>
              <a:rPr lang="ja-JP" altLang="en-US" sz="700" b="1" spc="-60" dirty="0" smtClean="0">
                <a:solidFill>
                  <a:schemeClr val="tx1"/>
                </a:solidFill>
                <a:latin typeface="Meiryo UI" panose="020B0604030504040204" pitchFamily="50" charset="-128"/>
                <a:ea typeface="Meiryo UI" panose="020B0604030504040204" pitchFamily="50" charset="-128"/>
              </a:rPr>
              <a:t>年度末）</a:t>
            </a:r>
            <a:endParaRPr lang="ja-JP" altLang="en-US" sz="700" b="1" spc="-60" dirty="0">
              <a:solidFill>
                <a:schemeClr val="tx1"/>
              </a:solidFill>
              <a:latin typeface="Meiryo UI" panose="020B0604030504040204" pitchFamily="50" charset="-128"/>
              <a:ea typeface="Meiryo UI" panose="020B0604030504040204" pitchFamily="50" charset="-128"/>
            </a:endParaRPr>
          </a:p>
        </p:txBody>
      </p:sp>
      <p:sp>
        <p:nvSpPr>
          <p:cNvPr id="273" name="正方形/長方形 272"/>
          <p:cNvSpPr/>
          <p:nvPr/>
        </p:nvSpPr>
        <p:spPr>
          <a:xfrm>
            <a:off x="7458140" y="7886856"/>
            <a:ext cx="5256000" cy="576000"/>
          </a:xfrm>
          <a:prstGeom prst="rect">
            <a:avLst/>
          </a:prstGeom>
          <a:solidFill>
            <a:schemeClr val="accent1">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lIns="3600" tIns="3600" rIns="3600" bIns="3600" rtlCol="0" anchor="ctr"/>
          <a:lstStyle/>
          <a:p>
            <a:pPr indent="-360000"/>
            <a:endParaRPr kumimoji="1" lang="ja-JP" altLang="en-US" sz="800" b="1" dirty="0">
              <a:solidFill>
                <a:schemeClr val="tx1"/>
              </a:solidFill>
              <a:latin typeface="メイリオ" panose="020B0604030504040204" pitchFamily="50" charset="-128"/>
              <a:ea typeface="メイリオ" panose="020B0604030504040204" pitchFamily="50" charset="-128"/>
            </a:endParaRPr>
          </a:p>
        </p:txBody>
      </p:sp>
      <p:sp>
        <p:nvSpPr>
          <p:cNvPr id="188" name="正方形/長方形 187"/>
          <p:cNvSpPr/>
          <p:nvPr/>
        </p:nvSpPr>
        <p:spPr>
          <a:xfrm>
            <a:off x="7556310" y="7977914"/>
            <a:ext cx="3060000" cy="360000"/>
          </a:xfrm>
          <a:prstGeom prst="rect">
            <a:avLst/>
          </a:prstGeom>
          <a:solidFill>
            <a:schemeClr val="bg1"/>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72000" tIns="3600" rIns="3600" bIns="3600" rtlCol="0" anchor="ctr"/>
          <a:lstStyle/>
          <a:p>
            <a:pPr>
              <a:lnSpc>
                <a:spcPts val="1000"/>
              </a:lnSpc>
            </a:pPr>
            <a:r>
              <a:rPr lang="ja-JP" altLang="en-US" sz="800" b="1" dirty="0" smtClean="0">
                <a:solidFill>
                  <a:schemeClr val="tx1"/>
                </a:solidFill>
                <a:latin typeface="Meiryo UI" panose="020B0604030504040204" pitchFamily="50" charset="-128"/>
                <a:ea typeface="Meiryo UI" panose="020B0604030504040204" pitchFamily="50" charset="-128"/>
              </a:rPr>
              <a:t> 関係機関職員専門研修</a:t>
            </a:r>
            <a:r>
              <a:rPr lang="ja-JP" altLang="en-US" sz="800" b="1" dirty="0">
                <a:solidFill>
                  <a:schemeClr val="tx1"/>
                </a:solidFill>
                <a:latin typeface="Meiryo UI" panose="020B0604030504040204" pitchFamily="50" charset="-128"/>
                <a:ea typeface="Meiryo UI" panose="020B0604030504040204" pitchFamily="50" charset="-128"/>
              </a:rPr>
              <a:t>により養成</a:t>
            </a:r>
            <a:r>
              <a:rPr lang="ja-JP" altLang="en-US" sz="800" b="1" dirty="0" smtClean="0">
                <a:solidFill>
                  <a:schemeClr val="tx1"/>
                </a:solidFill>
                <a:latin typeface="Meiryo UI" panose="020B0604030504040204" pitchFamily="50" charset="-128"/>
                <a:ea typeface="Meiryo UI" panose="020B0604030504040204" pitchFamily="50" charset="-128"/>
              </a:rPr>
              <a:t>した相談員数</a:t>
            </a:r>
            <a:endParaRPr lang="ja-JP" altLang="en-US" sz="800" b="1" dirty="0">
              <a:solidFill>
                <a:schemeClr val="tx1"/>
              </a:solidFill>
              <a:latin typeface="Meiryo UI" panose="020B0604030504040204" pitchFamily="50" charset="-128"/>
              <a:ea typeface="Meiryo UI" panose="020B0604030504040204" pitchFamily="50" charset="-128"/>
            </a:endParaRPr>
          </a:p>
        </p:txBody>
      </p:sp>
      <p:sp>
        <p:nvSpPr>
          <p:cNvPr id="204" name="正方形/長方形 203"/>
          <p:cNvSpPr/>
          <p:nvPr/>
        </p:nvSpPr>
        <p:spPr>
          <a:xfrm>
            <a:off x="10712264" y="7977914"/>
            <a:ext cx="936000" cy="360000"/>
          </a:xfrm>
          <a:prstGeom prst="rect">
            <a:avLst/>
          </a:prstGeom>
          <a:solidFill>
            <a:schemeClr val="bg1">
              <a:lumMod val="95000"/>
            </a:schemeClr>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36000" algn="ctr">
              <a:lnSpc>
                <a:spcPts val="900"/>
              </a:lnSpc>
            </a:pPr>
            <a:r>
              <a:rPr lang="en-US" altLang="ja-JP" sz="700" b="1" spc="-60" dirty="0" smtClean="0">
                <a:solidFill>
                  <a:schemeClr val="tx1"/>
                </a:solidFill>
                <a:latin typeface="Meiryo UI" panose="020B0604030504040204" pitchFamily="50" charset="-128"/>
                <a:ea typeface="Meiryo UI" panose="020B0604030504040204" pitchFamily="50" charset="-128"/>
              </a:rPr>
              <a:t>461</a:t>
            </a:r>
            <a:r>
              <a:rPr lang="ja-JP" altLang="en-US" sz="700" b="1" spc="-60" dirty="0" smtClean="0">
                <a:solidFill>
                  <a:schemeClr val="tx1"/>
                </a:solidFill>
                <a:latin typeface="Meiryo UI" panose="020B0604030504040204" pitchFamily="50" charset="-128"/>
                <a:ea typeface="Meiryo UI" panose="020B0604030504040204" pitchFamily="50" charset="-128"/>
              </a:rPr>
              <a:t>人</a:t>
            </a:r>
            <a:endParaRPr lang="en-US" altLang="ja-JP" sz="700" b="1" spc="-60" dirty="0">
              <a:solidFill>
                <a:schemeClr val="tx1"/>
              </a:solidFill>
              <a:latin typeface="Meiryo UI" panose="020B0604030504040204" pitchFamily="50" charset="-128"/>
              <a:ea typeface="Meiryo UI" panose="020B0604030504040204" pitchFamily="50" charset="-128"/>
            </a:endParaRPr>
          </a:p>
          <a:p>
            <a:pPr marL="36000" algn="ctr">
              <a:lnSpc>
                <a:spcPts val="900"/>
              </a:lnSpc>
            </a:pPr>
            <a:r>
              <a:rPr lang="en-US" altLang="ja-JP" sz="700" b="1" spc="-60" dirty="0">
                <a:solidFill>
                  <a:schemeClr val="tx1"/>
                </a:solidFill>
                <a:latin typeface="Meiryo UI" panose="020B0604030504040204" pitchFamily="50" charset="-128"/>
                <a:ea typeface="Meiryo UI" panose="020B0604030504040204" pitchFamily="50" charset="-128"/>
              </a:rPr>
              <a:t>(R3</a:t>
            </a:r>
            <a:r>
              <a:rPr lang="ja-JP" altLang="en-US" sz="700" b="1" spc="-60" dirty="0" smtClean="0">
                <a:solidFill>
                  <a:schemeClr val="tx1"/>
                </a:solidFill>
                <a:latin typeface="Meiryo UI" panose="020B0604030504040204" pitchFamily="50" charset="-128"/>
                <a:ea typeface="Meiryo UI" panose="020B0604030504040204" pitchFamily="50" charset="-128"/>
              </a:rPr>
              <a:t>年度末）</a:t>
            </a:r>
            <a:endParaRPr lang="ja-JP" altLang="en-US" sz="700" b="1" spc="-60" dirty="0">
              <a:solidFill>
                <a:schemeClr val="tx1"/>
              </a:solidFill>
              <a:latin typeface="Meiryo UI" panose="020B0604030504040204" pitchFamily="50" charset="-128"/>
              <a:ea typeface="Meiryo UI" panose="020B0604030504040204" pitchFamily="50" charset="-128"/>
            </a:endParaRPr>
          </a:p>
        </p:txBody>
      </p:sp>
      <p:sp>
        <p:nvSpPr>
          <p:cNvPr id="205" name="正方形/長方形 204"/>
          <p:cNvSpPr/>
          <p:nvPr/>
        </p:nvSpPr>
        <p:spPr>
          <a:xfrm>
            <a:off x="11729496" y="7977914"/>
            <a:ext cx="936000" cy="360000"/>
          </a:xfrm>
          <a:prstGeom prst="rect">
            <a:avLst/>
          </a:prstGeom>
          <a:solidFill>
            <a:schemeClr val="bg1">
              <a:lumMod val="95000"/>
            </a:schemeClr>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36000" algn="ctr">
              <a:lnSpc>
                <a:spcPts val="900"/>
              </a:lnSpc>
            </a:pPr>
            <a:r>
              <a:rPr lang="ja-JP" altLang="en-US" sz="700" b="1" spc="-60" dirty="0" smtClean="0">
                <a:solidFill>
                  <a:schemeClr val="tx1"/>
                </a:solidFill>
                <a:latin typeface="Meiryo UI" panose="020B0604030504040204" pitchFamily="50" charset="-128"/>
                <a:ea typeface="Meiryo UI" panose="020B0604030504040204" pitchFamily="50" charset="-128"/>
              </a:rPr>
              <a:t>毎年度</a:t>
            </a:r>
            <a:r>
              <a:rPr lang="en-US" altLang="ja-JP" sz="700" b="1" spc="-60" dirty="0" smtClean="0">
                <a:solidFill>
                  <a:schemeClr val="tx1"/>
                </a:solidFill>
                <a:latin typeface="Meiryo UI" panose="020B0604030504040204" pitchFamily="50" charset="-128"/>
                <a:ea typeface="Meiryo UI" panose="020B0604030504040204" pitchFamily="50" charset="-128"/>
              </a:rPr>
              <a:t>500</a:t>
            </a:r>
            <a:r>
              <a:rPr lang="ja-JP" altLang="en-US" sz="700" b="1" spc="-60" dirty="0" smtClean="0">
                <a:solidFill>
                  <a:schemeClr val="tx1"/>
                </a:solidFill>
                <a:latin typeface="Meiryo UI" panose="020B0604030504040204" pitchFamily="50" charset="-128"/>
                <a:ea typeface="Meiryo UI" panose="020B0604030504040204" pitchFamily="50" charset="-128"/>
              </a:rPr>
              <a:t>人以上</a:t>
            </a:r>
            <a:endParaRPr lang="en-US" altLang="ja-JP" sz="700" b="1" spc="-60" dirty="0">
              <a:solidFill>
                <a:schemeClr val="tx1"/>
              </a:solidFill>
              <a:latin typeface="Meiryo UI" panose="020B0604030504040204" pitchFamily="50" charset="-128"/>
              <a:ea typeface="Meiryo UI" panose="020B0604030504040204" pitchFamily="50" charset="-128"/>
            </a:endParaRPr>
          </a:p>
          <a:p>
            <a:pPr marL="36000" algn="ctr">
              <a:lnSpc>
                <a:spcPts val="900"/>
              </a:lnSpc>
            </a:pPr>
            <a:r>
              <a:rPr lang="en-US" altLang="ja-JP" sz="700" b="1" spc="-60" dirty="0">
                <a:solidFill>
                  <a:schemeClr val="tx1"/>
                </a:solidFill>
                <a:latin typeface="Meiryo UI" panose="020B0604030504040204" pitchFamily="50" charset="-128"/>
                <a:ea typeface="Meiryo UI" panose="020B0604030504040204" pitchFamily="50" charset="-128"/>
              </a:rPr>
              <a:t>(R5-7</a:t>
            </a:r>
            <a:r>
              <a:rPr lang="ja-JP" altLang="en-US" sz="700" b="1" spc="-60" dirty="0" smtClean="0">
                <a:solidFill>
                  <a:schemeClr val="tx1"/>
                </a:solidFill>
                <a:latin typeface="Meiryo UI" panose="020B0604030504040204" pitchFamily="50" charset="-128"/>
                <a:ea typeface="Meiryo UI" panose="020B0604030504040204" pitchFamily="50" charset="-128"/>
              </a:rPr>
              <a:t>年度末）</a:t>
            </a:r>
            <a:endParaRPr lang="ja-JP" altLang="en-US" sz="700" b="1" spc="-60" dirty="0">
              <a:solidFill>
                <a:schemeClr val="tx1"/>
              </a:solidFill>
              <a:latin typeface="Meiryo UI" panose="020B0604030504040204" pitchFamily="50" charset="-128"/>
              <a:ea typeface="Meiryo UI" panose="020B0604030504040204" pitchFamily="50" charset="-128"/>
            </a:endParaRPr>
          </a:p>
        </p:txBody>
      </p:sp>
      <p:sp>
        <p:nvSpPr>
          <p:cNvPr id="253" name="正方形/長方形 252"/>
          <p:cNvSpPr/>
          <p:nvPr/>
        </p:nvSpPr>
        <p:spPr>
          <a:xfrm>
            <a:off x="7458140" y="1749114"/>
            <a:ext cx="5256000" cy="612000"/>
          </a:xfrm>
          <a:prstGeom prst="rect">
            <a:avLst/>
          </a:prstGeom>
          <a:solidFill>
            <a:schemeClr val="accent1">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lIns="3600" tIns="3600" rIns="3600" bIns="3600" rtlCol="0" anchor="ctr"/>
          <a:lstStyle/>
          <a:p>
            <a:pPr indent="-360000"/>
            <a:endParaRPr kumimoji="1" lang="ja-JP" altLang="en-US" sz="800" b="1" dirty="0">
              <a:solidFill>
                <a:schemeClr val="tx1"/>
              </a:solidFill>
              <a:latin typeface="メイリオ" panose="020B0604030504040204" pitchFamily="50" charset="-128"/>
              <a:ea typeface="メイリオ" panose="020B0604030504040204" pitchFamily="50" charset="-128"/>
            </a:endParaRPr>
          </a:p>
        </p:txBody>
      </p:sp>
      <p:sp>
        <p:nvSpPr>
          <p:cNvPr id="189" name="正方形/長方形 188"/>
          <p:cNvSpPr/>
          <p:nvPr/>
        </p:nvSpPr>
        <p:spPr>
          <a:xfrm>
            <a:off x="10712264" y="2067573"/>
            <a:ext cx="936000" cy="252000"/>
          </a:xfrm>
          <a:prstGeom prst="rect">
            <a:avLst/>
          </a:prstGeom>
          <a:solidFill>
            <a:schemeClr val="bg1">
              <a:lumMod val="95000"/>
            </a:schemeClr>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36000" algn="ctr">
              <a:lnSpc>
                <a:spcPts val="800"/>
              </a:lnSpc>
            </a:pPr>
            <a:r>
              <a:rPr lang="en-US" altLang="ja-JP" sz="700" b="1" spc="-60" dirty="0" smtClean="0">
                <a:solidFill>
                  <a:schemeClr val="tx1"/>
                </a:solidFill>
                <a:latin typeface="Meiryo UI" panose="020B0604030504040204" pitchFamily="50" charset="-128"/>
                <a:ea typeface="Meiryo UI" panose="020B0604030504040204" pitchFamily="50" charset="-128"/>
              </a:rPr>
              <a:t>133</a:t>
            </a:r>
            <a:r>
              <a:rPr lang="ja-JP" altLang="en-US" sz="700" b="1" spc="-60" dirty="0" smtClean="0">
                <a:solidFill>
                  <a:schemeClr val="tx1"/>
                </a:solidFill>
                <a:latin typeface="Meiryo UI" panose="020B0604030504040204" pitchFamily="50" charset="-128"/>
                <a:ea typeface="Meiryo UI" panose="020B0604030504040204" pitchFamily="50" charset="-128"/>
              </a:rPr>
              <a:t>名</a:t>
            </a:r>
            <a:r>
              <a:rPr lang="en-US" altLang="ja-JP" sz="600" b="1" spc="-60" dirty="0" smtClean="0">
                <a:solidFill>
                  <a:schemeClr val="tx1"/>
                </a:solidFill>
                <a:latin typeface="Meiryo UI" panose="020B0604030504040204" pitchFamily="50" charset="-128"/>
                <a:ea typeface="Meiryo UI" panose="020B0604030504040204" pitchFamily="50" charset="-128"/>
              </a:rPr>
              <a:t>※3</a:t>
            </a:r>
            <a:endParaRPr lang="en-US" altLang="ja-JP" sz="700" b="1" spc="-60" dirty="0" smtClean="0">
              <a:solidFill>
                <a:schemeClr val="tx1"/>
              </a:solidFill>
              <a:latin typeface="Meiryo UI" panose="020B0604030504040204" pitchFamily="50" charset="-128"/>
              <a:ea typeface="Meiryo UI" panose="020B0604030504040204" pitchFamily="50" charset="-128"/>
            </a:endParaRPr>
          </a:p>
          <a:p>
            <a:pPr marL="36000" algn="ctr">
              <a:lnSpc>
                <a:spcPts val="800"/>
              </a:lnSpc>
            </a:pPr>
            <a:r>
              <a:rPr lang="en-US" altLang="ja-JP" sz="700" b="1" spc="-60" dirty="0" smtClean="0">
                <a:solidFill>
                  <a:schemeClr val="tx1"/>
                </a:solidFill>
                <a:latin typeface="Meiryo UI" panose="020B0604030504040204" pitchFamily="50" charset="-128"/>
                <a:ea typeface="Meiryo UI" panose="020B0604030504040204" pitchFamily="50" charset="-128"/>
              </a:rPr>
              <a:t>(R3</a:t>
            </a:r>
            <a:r>
              <a:rPr lang="ja-JP" altLang="en-US" sz="700" b="1" spc="-60" dirty="0" smtClean="0">
                <a:solidFill>
                  <a:schemeClr val="tx1"/>
                </a:solidFill>
                <a:latin typeface="Meiryo UI" panose="020B0604030504040204" pitchFamily="50" charset="-128"/>
                <a:ea typeface="Meiryo UI" panose="020B0604030504040204" pitchFamily="50" charset="-128"/>
              </a:rPr>
              <a:t>年度末）</a:t>
            </a:r>
            <a:endParaRPr lang="ja-JP" altLang="en-US" sz="700" b="1" spc="-60" dirty="0">
              <a:solidFill>
                <a:schemeClr val="tx1"/>
              </a:solidFill>
              <a:latin typeface="Meiryo UI" panose="020B0604030504040204" pitchFamily="50" charset="-128"/>
              <a:ea typeface="Meiryo UI" panose="020B0604030504040204" pitchFamily="50" charset="-128"/>
            </a:endParaRPr>
          </a:p>
        </p:txBody>
      </p:sp>
      <p:sp>
        <p:nvSpPr>
          <p:cNvPr id="192" name="正方形/長方形 191"/>
          <p:cNvSpPr/>
          <p:nvPr/>
        </p:nvSpPr>
        <p:spPr>
          <a:xfrm>
            <a:off x="11729496" y="2067573"/>
            <a:ext cx="936000" cy="252000"/>
          </a:xfrm>
          <a:prstGeom prst="rect">
            <a:avLst/>
          </a:prstGeom>
          <a:solidFill>
            <a:schemeClr val="bg1">
              <a:lumMod val="95000"/>
            </a:schemeClr>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36000" algn="ctr">
              <a:lnSpc>
                <a:spcPts val="800"/>
              </a:lnSpc>
            </a:pPr>
            <a:r>
              <a:rPr lang="ja-JP" altLang="pt-BR" sz="700" b="1" spc="-60" dirty="0">
                <a:solidFill>
                  <a:schemeClr val="tx1"/>
                </a:solidFill>
                <a:latin typeface="Meiryo UI" panose="020B0604030504040204" pitchFamily="50" charset="-128"/>
                <a:ea typeface="Meiryo UI" panose="020B0604030504040204" pitchFamily="50" charset="-128"/>
              </a:rPr>
              <a:t>毎年度</a:t>
            </a:r>
            <a:r>
              <a:rPr lang="pt-BR" altLang="ja-JP" sz="700" b="1" spc="-60" dirty="0">
                <a:solidFill>
                  <a:schemeClr val="tx1"/>
                </a:solidFill>
                <a:latin typeface="Meiryo UI" panose="020B0604030504040204" pitchFamily="50" charset="-128"/>
                <a:ea typeface="Meiryo UI" panose="020B0604030504040204" pitchFamily="50" charset="-128"/>
              </a:rPr>
              <a:t>100</a:t>
            </a:r>
            <a:r>
              <a:rPr lang="ja-JP" altLang="pt-BR" sz="700" b="1" spc="-60" dirty="0">
                <a:solidFill>
                  <a:schemeClr val="tx1"/>
                </a:solidFill>
                <a:latin typeface="Meiryo UI" panose="020B0604030504040204" pitchFamily="50" charset="-128"/>
                <a:ea typeface="Meiryo UI" panose="020B0604030504040204" pitchFamily="50" charset="-128"/>
              </a:rPr>
              <a:t>名以上</a:t>
            </a:r>
          </a:p>
          <a:p>
            <a:pPr marL="36000" algn="ctr">
              <a:lnSpc>
                <a:spcPts val="800"/>
              </a:lnSpc>
            </a:pPr>
            <a:r>
              <a:rPr lang="pt-BR" altLang="ja-JP" sz="700" b="1" spc="-60" dirty="0">
                <a:solidFill>
                  <a:schemeClr val="tx1"/>
                </a:solidFill>
                <a:latin typeface="Meiryo UI" panose="020B0604030504040204" pitchFamily="50" charset="-128"/>
                <a:ea typeface="Meiryo UI" panose="020B0604030504040204" pitchFamily="50" charset="-128"/>
              </a:rPr>
              <a:t>(R5-7</a:t>
            </a:r>
            <a:r>
              <a:rPr lang="ja-JP" altLang="pt-BR" sz="700" b="1" spc="-60" dirty="0">
                <a:solidFill>
                  <a:schemeClr val="tx1"/>
                </a:solidFill>
                <a:latin typeface="Meiryo UI" panose="020B0604030504040204" pitchFamily="50" charset="-128"/>
                <a:ea typeface="Meiryo UI" panose="020B0604030504040204" pitchFamily="50" charset="-128"/>
              </a:rPr>
              <a:t>年度末）</a:t>
            </a:r>
          </a:p>
        </p:txBody>
      </p:sp>
      <p:sp>
        <p:nvSpPr>
          <p:cNvPr id="206" name="正方形/長方形 205"/>
          <p:cNvSpPr/>
          <p:nvPr/>
        </p:nvSpPr>
        <p:spPr>
          <a:xfrm>
            <a:off x="10712264" y="1783703"/>
            <a:ext cx="936000" cy="252000"/>
          </a:xfrm>
          <a:prstGeom prst="rect">
            <a:avLst/>
          </a:prstGeom>
          <a:solidFill>
            <a:schemeClr val="bg1">
              <a:lumMod val="95000"/>
            </a:schemeClr>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36000" algn="ctr">
              <a:lnSpc>
                <a:spcPts val="800"/>
              </a:lnSpc>
            </a:pPr>
            <a:r>
              <a:rPr lang="ja-JP" altLang="en-US" sz="700" b="1" spc="-60" dirty="0" smtClean="0">
                <a:solidFill>
                  <a:schemeClr val="tx1"/>
                </a:solidFill>
                <a:latin typeface="Meiryo UI" panose="020B0604030504040204" pitchFamily="50" charset="-128"/>
                <a:ea typeface="Meiryo UI" panose="020B0604030504040204" pitchFamily="50" charset="-128"/>
              </a:rPr>
              <a:t>４校</a:t>
            </a:r>
            <a:r>
              <a:rPr lang="pt-BR" altLang="ja-JP" sz="600" b="1" spc="-60" dirty="0" smtClean="0">
                <a:solidFill>
                  <a:schemeClr val="tx1"/>
                </a:solidFill>
                <a:latin typeface="Meiryo UI" panose="020B0604030504040204" pitchFamily="50" charset="-128"/>
                <a:ea typeface="Meiryo UI" panose="020B0604030504040204" pitchFamily="50" charset="-128"/>
              </a:rPr>
              <a:t>※1</a:t>
            </a:r>
            <a:endParaRPr lang="ja-JP" altLang="en-US" sz="600" b="1" spc="-60" dirty="0">
              <a:solidFill>
                <a:schemeClr val="tx1"/>
              </a:solidFill>
              <a:latin typeface="Meiryo UI" panose="020B0604030504040204" pitchFamily="50" charset="-128"/>
              <a:ea typeface="Meiryo UI" panose="020B0604030504040204" pitchFamily="50" charset="-128"/>
            </a:endParaRPr>
          </a:p>
          <a:p>
            <a:pPr marL="36000" algn="ctr">
              <a:lnSpc>
                <a:spcPts val="800"/>
              </a:lnSpc>
            </a:pPr>
            <a:r>
              <a:rPr lang="en-US" altLang="ja-JP" sz="700" b="1" spc="-60" dirty="0" smtClean="0">
                <a:solidFill>
                  <a:schemeClr val="tx1"/>
                </a:solidFill>
                <a:latin typeface="Meiryo UI" panose="020B0604030504040204" pitchFamily="50" charset="-128"/>
                <a:ea typeface="Meiryo UI" panose="020B0604030504040204" pitchFamily="50" charset="-128"/>
              </a:rPr>
              <a:t>(R3</a:t>
            </a:r>
            <a:r>
              <a:rPr lang="ja-JP" altLang="en-US" sz="700" b="1" spc="-60" dirty="0" smtClean="0">
                <a:solidFill>
                  <a:schemeClr val="tx1"/>
                </a:solidFill>
                <a:latin typeface="Meiryo UI" panose="020B0604030504040204" pitchFamily="50" charset="-128"/>
                <a:ea typeface="Meiryo UI" panose="020B0604030504040204" pitchFamily="50" charset="-128"/>
              </a:rPr>
              <a:t>年度末）</a:t>
            </a:r>
            <a:endParaRPr lang="ja-JP" altLang="en-US" sz="700" b="1" spc="-60" dirty="0">
              <a:solidFill>
                <a:schemeClr val="tx1"/>
              </a:solidFill>
              <a:latin typeface="Meiryo UI" panose="020B0604030504040204" pitchFamily="50" charset="-128"/>
              <a:ea typeface="Meiryo UI" panose="020B0604030504040204" pitchFamily="50" charset="-128"/>
            </a:endParaRPr>
          </a:p>
        </p:txBody>
      </p:sp>
      <p:sp>
        <p:nvSpPr>
          <p:cNvPr id="207" name="正方形/長方形 206"/>
          <p:cNvSpPr/>
          <p:nvPr/>
        </p:nvSpPr>
        <p:spPr>
          <a:xfrm>
            <a:off x="11729496" y="1783703"/>
            <a:ext cx="936000" cy="252000"/>
          </a:xfrm>
          <a:prstGeom prst="rect">
            <a:avLst/>
          </a:prstGeom>
          <a:solidFill>
            <a:schemeClr val="bg1">
              <a:lumMod val="95000"/>
            </a:schemeClr>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36000" algn="ctr">
              <a:lnSpc>
                <a:spcPts val="800"/>
              </a:lnSpc>
            </a:pPr>
            <a:r>
              <a:rPr lang="ja-JP" altLang="pt-BR" sz="700" b="1" spc="-60" dirty="0">
                <a:solidFill>
                  <a:schemeClr val="tx1"/>
                </a:solidFill>
                <a:latin typeface="Meiryo UI" panose="020B0604030504040204" pitchFamily="50" charset="-128"/>
                <a:ea typeface="Meiryo UI" panose="020B0604030504040204" pitchFamily="50" charset="-128"/>
              </a:rPr>
              <a:t>毎年度</a:t>
            </a:r>
            <a:r>
              <a:rPr lang="pt-BR" altLang="ja-JP" sz="700" b="1" spc="-60" dirty="0">
                <a:solidFill>
                  <a:schemeClr val="tx1"/>
                </a:solidFill>
                <a:latin typeface="Meiryo UI" panose="020B0604030504040204" pitchFamily="50" charset="-128"/>
                <a:ea typeface="Meiryo UI" panose="020B0604030504040204" pitchFamily="50" charset="-128"/>
              </a:rPr>
              <a:t>100</a:t>
            </a:r>
            <a:r>
              <a:rPr lang="ja-JP" altLang="pt-BR" sz="700" b="1" spc="-60" dirty="0">
                <a:solidFill>
                  <a:schemeClr val="tx1"/>
                </a:solidFill>
                <a:latin typeface="Meiryo UI" panose="020B0604030504040204" pitchFamily="50" charset="-128"/>
                <a:ea typeface="Meiryo UI" panose="020B0604030504040204" pitchFamily="50" charset="-128"/>
              </a:rPr>
              <a:t>％</a:t>
            </a:r>
            <a:r>
              <a:rPr lang="pt-BR" altLang="ja-JP" sz="600" b="1" spc="-60" dirty="0" smtClean="0">
                <a:solidFill>
                  <a:schemeClr val="tx1"/>
                </a:solidFill>
                <a:latin typeface="Meiryo UI" panose="020B0604030504040204" pitchFamily="50" charset="-128"/>
                <a:ea typeface="Meiryo UI" panose="020B0604030504040204" pitchFamily="50" charset="-128"/>
              </a:rPr>
              <a:t>※2</a:t>
            </a:r>
            <a:endParaRPr lang="pt-BR" altLang="ja-JP" sz="600" b="1" spc="-60" dirty="0">
              <a:solidFill>
                <a:schemeClr val="tx1"/>
              </a:solidFill>
              <a:latin typeface="Meiryo UI" panose="020B0604030504040204" pitchFamily="50" charset="-128"/>
              <a:ea typeface="Meiryo UI" panose="020B0604030504040204" pitchFamily="50" charset="-128"/>
            </a:endParaRPr>
          </a:p>
          <a:p>
            <a:pPr marL="36000" algn="ctr">
              <a:lnSpc>
                <a:spcPts val="800"/>
              </a:lnSpc>
            </a:pPr>
            <a:r>
              <a:rPr lang="pt-BR" altLang="ja-JP" sz="700" b="1" spc="-60" dirty="0">
                <a:solidFill>
                  <a:schemeClr val="tx1"/>
                </a:solidFill>
                <a:latin typeface="Meiryo UI" panose="020B0604030504040204" pitchFamily="50" charset="-128"/>
                <a:ea typeface="Meiryo UI" panose="020B0604030504040204" pitchFamily="50" charset="-128"/>
              </a:rPr>
              <a:t>(R5-7</a:t>
            </a:r>
            <a:r>
              <a:rPr lang="ja-JP" altLang="pt-BR" sz="700" b="1" spc="-60" dirty="0">
                <a:solidFill>
                  <a:schemeClr val="tx1"/>
                </a:solidFill>
                <a:latin typeface="Meiryo UI" panose="020B0604030504040204" pitchFamily="50" charset="-128"/>
                <a:ea typeface="Meiryo UI" panose="020B0604030504040204" pitchFamily="50" charset="-128"/>
              </a:rPr>
              <a:t>年度末</a:t>
            </a:r>
            <a:r>
              <a:rPr lang="ja-JP" altLang="pt-BR" sz="700" b="1" spc="-60" dirty="0" smtClean="0">
                <a:solidFill>
                  <a:schemeClr val="tx1"/>
                </a:solidFill>
                <a:latin typeface="Meiryo UI" panose="020B0604030504040204" pitchFamily="50" charset="-128"/>
                <a:ea typeface="Meiryo UI" panose="020B0604030504040204" pitchFamily="50" charset="-128"/>
              </a:rPr>
              <a:t>）</a:t>
            </a:r>
            <a:endParaRPr lang="ja-JP" altLang="pt-BR" sz="700" b="1" spc="-60" dirty="0">
              <a:solidFill>
                <a:schemeClr val="tx1"/>
              </a:solidFill>
              <a:latin typeface="Meiryo UI" panose="020B0604030504040204" pitchFamily="50" charset="-128"/>
              <a:ea typeface="Meiryo UI" panose="020B0604030504040204" pitchFamily="50" charset="-128"/>
            </a:endParaRPr>
          </a:p>
        </p:txBody>
      </p:sp>
      <p:sp>
        <p:nvSpPr>
          <p:cNvPr id="208" name="正方形/長方形 207"/>
          <p:cNvSpPr/>
          <p:nvPr/>
        </p:nvSpPr>
        <p:spPr>
          <a:xfrm>
            <a:off x="7556310" y="1783703"/>
            <a:ext cx="3060000" cy="252000"/>
          </a:xfrm>
          <a:prstGeom prst="rect">
            <a:avLst/>
          </a:prstGeom>
          <a:solidFill>
            <a:schemeClr val="bg1"/>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72000" tIns="3600" rIns="3600" bIns="3600" rtlCol="0" anchor="ctr"/>
          <a:lstStyle/>
          <a:p>
            <a:pPr marL="92075" indent="-92075">
              <a:lnSpc>
                <a:spcPts val="900"/>
              </a:lnSpc>
              <a:buFont typeface="+mj-ea"/>
              <a:buAutoNum type="circleNumDbPlain"/>
            </a:pPr>
            <a:r>
              <a:rPr lang="ja-JP" altLang="en-US" sz="800" b="1" dirty="0">
                <a:solidFill>
                  <a:schemeClr val="tx1"/>
                </a:solidFill>
                <a:latin typeface="Meiryo UI" panose="020B0604030504040204" pitchFamily="50" charset="-128"/>
                <a:ea typeface="Meiryo UI" panose="020B0604030504040204" pitchFamily="50" charset="-128"/>
              </a:rPr>
              <a:t>高等</a:t>
            </a:r>
            <a:r>
              <a:rPr lang="ja-JP" altLang="en-US" sz="800" b="1" dirty="0" smtClean="0">
                <a:solidFill>
                  <a:schemeClr val="tx1"/>
                </a:solidFill>
                <a:latin typeface="Meiryo UI" panose="020B0604030504040204" pitchFamily="50" charset="-128"/>
                <a:ea typeface="Meiryo UI" panose="020B0604030504040204" pitchFamily="50" charset="-128"/>
              </a:rPr>
              <a:t>学校等に</a:t>
            </a:r>
            <a:r>
              <a:rPr lang="ja-JP" altLang="en-US" sz="800" b="1" dirty="0">
                <a:solidFill>
                  <a:schemeClr val="tx1"/>
                </a:solidFill>
                <a:latin typeface="Meiryo UI" panose="020B0604030504040204" pitchFamily="50" charset="-128"/>
                <a:ea typeface="Meiryo UI" panose="020B0604030504040204" pitchFamily="50" charset="-128"/>
              </a:rPr>
              <a:t>おける予防啓発授業等の</a:t>
            </a:r>
            <a:r>
              <a:rPr lang="ja-JP" altLang="en-US" sz="800" b="1" dirty="0" smtClean="0">
                <a:solidFill>
                  <a:schemeClr val="tx1"/>
                </a:solidFill>
                <a:latin typeface="Meiryo UI" panose="020B0604030504040204" pitchFamily="50" charset="-128"/>
                <a:ea typeface="Meiryo UI" panose="020B0604030504040204" pitchFamily="50" charset="-128"/>
              </a:rPr>
              <a:t>実施率</a:t>
            </a:r>
            <a:endParaRPr lang="ja-JP" altLang="en-US" sz="800" b="1" dirty="0">
              <a:solidFill>
                <a:schemeClr val="tx1"/>
              </a:solidFill>
              <a:latin typeface="Meiryo UI" panose="020B0604030504040204" pitchFamily="50" charset="-128"/>
              <a:ea typeface="Meiryo UI" panose="020B0604030504040204" pitchFamily="50" charset="-128"/>
            </a:endParaRPr>
          </a:p>
        </p:txBody>
      </p:sp>
      <p:sp>
        <p:nvSpPr>
          <p:cNvPr id="209" name="正方形/長方形 208"/>
          <p:cNvSpPr/>
          <p:nvPr/>
        </p:nvSpPr>
        <p:spPr>
          <a:xfrm>
            <a:off x="7556310" y="2067573"/>
            <a:ext cx="3060000" cy="252000"/>
          </a:xfrm>
          <a:prstGeom prst="rect">
            <a:avLst/>
          </a:prstGeom>
          <a:solidFill>
            <a:schemeClr val="bg1"/>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72000" tIns="3600" rIns="3600" bIns="3600" rtlCol="0" anchor="ctr"/>
          <a:lstStyle/>
          <a:p>
            <a:pPr marL="88900" indent="-88900">
              <a:lnSpc>
                <a:spcPts val="1000"/>
              </a:lnSpc>
              <a:buFont typeface="+mj-ea"/>
              <a:buAutoNum type="circleNumDbPlain" startAt="2"/>
            </a:pPr>
            <a:r>
              <a:rPr lang="ja-JP" altLang="en-US" sz="800" b="1" dirty="0">
                <a:solidFill>
                  <a:schemeClr val="tx1"/>
                </a:solidFill>
                <a:latin typeface="Meiryo UI" panose="020B0604030504040204" pitchFamily="50" charset="-128"/>
                <a:ea typeface="Meiryo UI" panose="020B0604030504040204" pitchFamily="50" charset="-128"/>
              </a:rPr>
              <a:t>教員向け研修会の</a:t>
            </a:r>
            <a:r>
              <a:rPr lang="ja-JP" altLang="en-US" sz="800" b="1" dirty="0" smtClean="0">
                <a:solidFill>
                  <a:schemeClr val="tx1"/>
                </a:solidFill>
                <a:latin typeface="Meiryo UI" panose="020B0604030504040204" pitchFamily="50" charset="-128"/>
                <a:ea typeface="Meiryo UI" panose="020B0604030504040204" pitchFamily="50" charset="-128"/>
              </a:rPr>
              <a:t>参加者数（</a:t>
            </a:r>
            <a:r>
              <a:rPr lang="ja-JP" altLang="en-US" sz="800" b="1" dirty="0">
                <a:solidFill>
                  <a:schemeClr val="tx1"/>
                </a:solidFill>
                <a:latin typeface="Meiryo UI" panose="020B0604030504040204" pitchFamily="50" charset="-128"/>
                <a:ea typeface="Meiryo UI" panose="020B0604030504040204" pitchFamily="50" charset="-128"/>
              </a:rPr>
              <a:t>対面での研修を基本とする）</a:t>
            </a:r>
          </a:p>
        </p:txBody>
      </p:sp>
      <p:sp>
        <p:nvSpPr>
          <p:cNvPr id="288" name="正方形/長方形 287"/>
          <p:cNvSpPr/>
          <p:nvPr/>
        </p:nvSpPr>
        <p:spPr>
          <a:xfrm>
            <a:off x="7458140" y="3139132"/>
            <a:ext cx="5256000" cy="576000"/>
          </a:xfrm>
          <a:prstGeom prst="rect">
            <a:avLst/>
          </a:prstGeom>
          <a:solidFill>
            <a:schemeClr val="accent1">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lIns="3600" tIns="3600" rIns="3600" bIns="3600" rtlCol="0" anchor="ctr"/>
          <a:lstStyle/>
          <a:p>
            <a:pPr indent="-360000"/>
            <a:endParaRPr kumimoji="1" lang="ja-JP" altLang="en-US" sz="800" b="1" dirty="0">
              <a:solidFill>
                <a:schemeClr val="tx1"/>
              </a:solidFill>
              <a:latin typeface="メイリオ" panose="020B0604030504040204" pitchFamily="50" charset="-128"/>
              <a:ea typeface="メイリオ" panose="020B0604030504040204" pitchFamily="50" charset="-128"/>
            </a:endParaRPr>
          </a:p>
        </p:txBody>
      </p:sp>
      <p:sp>
        <p:nvSpPr>
          <p:cNvPr id="184" name="正方形/長方形 183"/>
          <p:cNvSpPr/>
          <p:nvPr/>
        </p:nvSpPr>
        <p:spPr>
          <a:xfrm>
            <a:off x="7556310" y="3253432"/>
            <a:ext cx="3060000" cy="360000"/>
          </a:xfrm>
          <a:prstGeom prst="rect">
            <a:avLst/>
          </a:prstGeom>
          <a:solidFill>
            <a:schemeClr val="bg1"/>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72000" tIns="3600" rIns="3600" bIns="3600" rtlCol="0" anchor="ctr"/>
          <a:lstStyle/>
          <a:p>
            <a:pPr>
              <a:lnSpc>
                <a:spcPts val="1000"/>
              </a:lnSpc>
            </a:pPr>
            <a:r>
              <a:rPr lang="ja-JP" altLang="en-US" sz="800" b="1" dirty="0">
                <a:solidFill>
                  <a:schemeClr val="tx1"/>
                </a:solidFill>
                <a:latin typeface="Meiryo UI" panose="020B0604030504040204" pitchFamily="50" charset="-128"/>
                <a:ea typeface="Meiryo UI" panose="020B0604030504040204" pitchFamily="50" charset="-128"/>
              </a:rPr>
              <a:t>相談</a:t>
            </a:r>
            <a:r>
              <a:rPr lang="ja-JP" altLang="en-US" sz="800" b="1" dirty="0" smtClean="0">
                <a:solidFill>
                  <a:schemeClr val="tx1"/>
                </a:solidFill>
                <a:latin typeface="Meiryo UI" panose="020B0604030504040204" pitchFamily="50" charset="-128"/>
                <a:ea typeface="Meiryo UI" panose="020B0604030504040204" pitchFamily="50" charset="-128"/>
              </a:rPr>
              <a:t>拠点及び</a:t>
            </a:r>
            <a:r>
              <a:rPr lang="ja-JP" altLang="en-US" sz="800" b="1" dirty="0">
                <a:solidFill>
                  <a:schemeClr val="tx1"/>
                </a:solidFill>
                <a:latin typeface="Meiryo UI" panose="020B0604030504040204" pitchFamily="50" charset="-128"/>
                <a:ea typeface="Meiryo UI" panose="020B0604030504040204" pitchFamily="50" charset="-128"/>
              </a:rPr>
              <a:t>「依存症ほっとライン（</a:t>
            </a:r>
            <a:r>
              <a:rPr lang="en-US" altLang="ja-JP" sz="800" b="1" dirty="0">
                <a:solidFill>
                  <a:schemeClr val="tx1"/>
                </a:solidFill>
                <a:latin typeface="Meiryo UI" panose="020B0604030504040204" pitchFamily="50" charset="-128"/>
                <a:ea typeface="Meiryo UI" panose="020B0604030504040204" pitchFamily="50" charset="-128"/>
              </a:rPr>
              <a:t>SNS</a:t>
            </a:r>
            <a:r>
              <a:rPr lang="ja-JP" altLang="en-US" sz="800" b="1" dirty="0">
                <a:solidFill>
                  <a:schemeClr val="tx1"/>
                </a:solidFill>
                <a:latin typeface="Meiryo UI" panose="020B0604030504040204" pitchFamily="50" charset="-128"/>
                <a:ea typeface="Meiryo UI" panose="020B0604030504040204" pitchFamily="50" charset="-128"/>
              </a:rPr>
              <a:t>相談）</a:t>
            </a:r>
            <a:r>
              <a:rPr lang="ja-JP" altLang="en-US" sz="800" b="1" dirty="0" smtClean="0">
                <a:solidFill>
                  <a:schemeClr val="tx1"/>
                </a:solidFill>
                <a:latin typeface="Meiryo UI" panose="020B0604030504040204" pitchFamily="50" charset="-128"/>
                <a:ea typeface="Meiryo UI" panose="020B0604030504040204" pitchFamily="50" charset="-128"/>
              </a:rPr>
              <a:t>」の</a:t>
            </a:r>
            <a:r>
              <a:rPr lang="ja-JP" altLang="en-US" sz="800" b="1" dirty="0">
                <a:solidFill>
                  <a:schemeClr val="tx1"/>
                </a:solidFill>
                <a:latin typeface="Meiryo UI" panose="020B0604030504040204" pitchFamily="50" charset="-128"/>
                <a:ea typeface="Meiryo UI" panose="020B0604030504040204" pitchFamily="50" charset="-128"/>
              </a:rPr>
              <a:t>相談数</a:t>
            </a:r>
          </a:p>
        </p:txBody>
      </p:sp>
      <p:sp>
        <p:nvSpPr>
          <p:cNvPr id="212" name="正方形/長方形 211"/>
          <p:cNvSpPr/>
          <p:nvPr/>
        </p:nvSpPr>
        <p:spPr>
          <a:xfrm>
            <a:off x="10712264" y="3253432"/>
            <a:ext cx="936000" cy="360000"/>
          </a:xfrm>
          <a:prstGeom prst="rect">
            <a:avLst/>
          </a:prstGeom>
          <a:solidFill>
            <a:schemeClr val="bg1">
              <a:lumMod val="95000"/>
            </a:schemeClr>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36000" algn="ctr">
              <a:lnSpc>
                <a:spcPts val="900"/>
              </a:lnSpc>
            </a:pPr>
            <a:r>
              <a:rPr lang="en-US" altLang="ja-JP" sz="700" b="1" spc="-60" dirty="0">
                <a:solidFill>
                  <a:schemeClr val="tx1"/>
                </a:solidFill>
                <a:latin typeface="Meiryo UI" panose="020B0604030504040204" pitchFamily="50" charset="-128"/>
                <a:ea typeface="Meiryo UI" panose="020B0604030504040204" pitchFamily="50" charset="-128"/>
              </a:rPr>
              <a:t>3,244</a:t>
            </a:r>
            <a:r>
              <a:rPr lang="ja-JP" altLang="en-US" sz="700" b="1" spc="-60" dirty="0">
                <a:solidFill>
                  <a:schemeClr val="tx1"/>
                </a:solidFill>
                <a:latin typeface="Meiryo UI" panose="020B0604030504040204" pitchFamily="50" charset="-128"/>
                <a:ea typeface="Meiryo UI" panose="020B0604030504040204" pitchFamily="50" charset="-128"/>
              </a:rPr>
              <a:t>人</a:t>
            </a:r>
          </a:p>
          <a:p>
            <a:pPr marL="36000" algn="ctr">
              <a:lnSpc>
                <a:spcPts val="900"/>
              </a:lnSpc>
            </a:pPr>
            <a:r>
              <a:rPr lang="en-US" altLang="ja-JP" sz="700" b="1" spc="-60" dirty="0">
                <a:solidFill>
                  <a:schemeClr val="tx1"/>
                </a:solidFill>
                <a:latin typeface="Meiryo UI" panose="020B0604030504040204" pitchFamily="50" charset="-128"/>
                <a:ea typeface="Meiryo UI" panose="020B0604030504040204" pitchFamily="50" charset="-128"/>
              </a:rPr>
              <a:t>(R4</a:t>
            </a:r>
            <a:r>
              <a:rPr lang="ja-JP" altLang="en-US" sz="700" b="1" spc="-60" dirty="0">
                <a:solidFill>
                  <a:schemeClr val="tx1"/>
                </a:solidFill>
                <a:latin typeface="Meiryo UI" panose="020B0604030504040204" pitchFamily="50" charset="-128"/>
                <a:ea typeface="Meiryo UI" panose="020B0604030504040204" pitchFamily="50" charset="-128"/>
              </a:rPr>
              <a:t>年度末見込）</a:t>
            </a:r>
          </a:p>
        </p:txBody>
      </p:sp>
      <p:sp>
        <p:nvSpPr>
          <p:cNvPr id="213" name="正方形/長方形 212"/>
          <p:cNvSpPr/>
          <p:nvPr/>
        </p:nvSpPr>
        <p:spPr>
          <a:xfrm>
            <a:off x="11729496" y="3253432"/>
            <a:ext cx="936000" cy="360000"/>
          </a:xfrm>
          <a:prstGeom prst="rect">
            <a:avLst/>
          </a:prstGeom>
          <a:solidFill>
            <a:schemeClr val="bg1">
              <a:lumMod val="95000"/>
            </a:schemeClr>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36000" algn="ctr">
              <a:lnSpc>
                <a:spcPts val="900"/>
              </a:lnSpc>
            </a:pPr>
            <a:r>
              <a:rPr lang="en-US" altLang="ja-JP" sz="700" b="1" spc="-60" dirty="0">
                <a:solidFill>
                  <a:schemeClr val="tx1"/>
                </a:solidFill>
                <a:latin typeface="Meiryo UI" panose="020B0604030504040204" pitchFamily="50" charset="-128"/>
                <a:ea typeface="Meiryo UI" panose="020B0604030504040204" pitchFamily="50" charset="-128"/>
              </a:rPr>
              <a:t>1.5</a:t>
            </a:r>
            <a:r>
              <a:rPr lang="ja-JP" altLang="en-US" sz="700" b="1" spc="-60" dirty="0">
                <a:solidFill>
                  <a:schemeClr val="tx1"/>
                </a:solidFill>
                <a:latin typeface="Meiryo UI" panose="020B0604030504040204" pitchFamily="50" charset="-128"/>
                <a:ea typeface="Meiryo UI" panose="020B0604030504040204" pitchFamily="50" charset="-128"/>
              </a:rPr>
              <a:t>倍</a:t>
            </a:r>
          </a:p>
          <a:p>
            <a:pPr marL="36000" algn="ctr">
              <a:lnSpc>
                <a:spcPts val="900"/>
              </a:lnSpc>
            </a:pPr>
            <a:r>
              <a:rPr lang="en-US" altLang="ja-JP" sz="700" b="1" spc="-60" dirty="0">
                <a:solidFill>
                  <a:schemeClr val="tx1"/>
                </a:solidFill>
                <a:latin typeface="Meiryo UI" panose="020B0604030504040204" pitchFamily="50" charset="-128"/>
                <a:ea typeface="Meiryo UI" panose="020B0604030504040204" pitchFamily="50" charset="-128"/>
              </a:rPr>
              <a:t>(R7</a:t>
            </a:r>
            <a:r>
              <a:rPr lang="ja-JP" altLang="en-US" sz="700" b="1" spc="-60" dirty="0">
                <a:solidFill>
                  <a:schemeClr val="tx1"/>
                </a:solidFill>
                <a:latin typeface="Meiryo UI" panose="020B0604030504040204" pitchFamily="50" charset="-128"/>
                <a:ea typeface="Meiryo UI" panose="020B0604030504040204" pitchFamily="50" charset="-128"/>
              </a:rPr>
              <a:t>年度末）</a:t>
            </a:r>
          </a:p>
        </p:txBody>
      </p:sp>
      <p:sp>
        <p:nvSpPr>
          <p:cNvPr id="287" name="正方形/長方形 286"/>
          <p:cNvSpPr/>
          <p:nvPr/>
        </p:nvSpPr>
        <p:spPr>
          <a:xfrm>
            <a:off x="7458140" y="3979193"/>
            <a:ext cx="5256000" cy="576000"/>
          </a:xfrm>
          <a:prstGeom prst="rect">
            <a:avLst/>
          </a:prstGeom>
          <a:solidFill>
            <a:schemeClr val="accent1">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lIns="3600" tIns="3600" rIns="3600" bIns="3600" rtlCol="0" anchor="ctr"/>
          <a:lstStyle/>
          <a:p>
            <a:pPr indent="-360000"/>
            <a:endParaRPr kumimoji="1" lang="ja-JP" altLang="en-US" sz="800" b="1" dirty="0">
              <a:solidFill>
                <a:schemeClr val="tx1"/>
              </a:solidFill>
              <a:latin typeface="メイリオ" panose="020B0604030504040204" pitchFamily="50" charset="-128"/>
              <a:ea typeface="メイリオ" panose="020B0604030504040204" pitchFamily="50" charset="-128"/>
            </a:endParaRPr>
          </a:p>
        </p:txBody>
      </p:sp>
      <p:sp>
        <p:nvSpPr>
          <p:cNvPr id="185" name="正方形/長方形 184"/>
          <p:cNvSpPr/>
          <p:nvPr/>
        </p:nvSpPr>
        <p:spPr>
          <a:xfrm>
            <a:off x="7556310" y="4090246"/>
            <a:ext cx="3060000" cy="360000"/>
          </a:xfrm>
          <a:prstGeom prst="rect">
            <a:avLst/>
          </a:prstGeom>
          <a:solidFill>
            <a:schemeClr val="bg1"/>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72000" tIns="3600" rIns="3600" bIns="3600" rtlCol="0" anchor="ctr"/>
          <a:lstStyle/>
          <a:p>
            <a:pPr>
              <a:lnSpc>
                <a:spcPts val="1000"/>
              </a:lnSpc>
            </a:pPr>
            <a:r>
              <a:rPr lang="ja-JP" altLang="en-US" sz="800" b="1" dirty="0" smtClean="0">
                <a:solidFill>
                  <a:schemeClr val="tx1"/>
                </a:solidFill>
                <a:latin typeface="Meiryo UI" panose="020B0604030504040204" pitchFamily="50" charset="-128"/>
                <a:ea typeface="Meiryo UI" panose="020B0604030504040204" pitchFamily="50" charset="-128"/>
              </a:rPr>
              <a:t> ギャンブル</a:t>
            </a:r>
            <a:r>
              <a:rPr lang="ja-JP" altLang="en-US" sz="800" b="1" dirty="0">
                <a:solidFill>
                  <a:schemeClr val="tx1"/>
                </a:solidFill>
                <a:latin typeface="Meiryo UI" panose="020B0604030504040204" pitchFamily="50" charset="-128"/>
                <a:ea typeface="Meiryo UI" panose="020B0604030504040204" pitchFamily="50" charset="-128"/>
              </a:rPr>
              <a:t>等依存症を診ること</a:t>
            </a:r>
            <a:r>
              <a:rPr lang="ja-JP" altLang="en-US" sz="800" b="1" dirty="0" smtClean="0">
                <a:solidFill>
                  <a:schemeClr val="tx1"/>
                </a:solidFill>
                <a:latin typeface="Meiryo UI" panose="020B0604030504040204" pitchFamily="50" charset="-128"/>
                <a:ea typeface="Meiryo UI" panose="020B0604030504040204" pitchFamily="50" charset="-128"/>
              </a:rPr>
              <a:t>ができる精神科医療機関数</a:t>
            </a:r>
            <a:endParaRPr lang="ja-JP" altLang="en-US" sz="800" b="1" dirty="0">
              <a:solidFill>
                <a:schemeClr val="tx1"/>
              </a:solidFill>
              <a:latin typeface="Meiryo UI" panose="020B0604030504040204" pitchFamily="50" charset="-128"/>
              <a:ea typeface="Meiryo UI" panose="020B0604030504040204" pitchFamily="50" charset="-128"/>
            </a:endParaRPr>
          </a:p>
        </p:txBody>
      </p:sp>
      <p:sp>
        <p:nvSpPr>
          <p:cNvPr id="214" name="正方形/長方形 213"/>
          <p:cNvSpPr/>
          <p:nvPr/>
        </p:nvSpPr>
        <p:spPr>
          <a:xfrm>
            <a:off x="10712264" y="4090246"/>
            <a:ext cx="936000" cy="360000"/>
          </a:xfrm>
          <a:prstGeom prst="rect">
            <a:avLst/>
          </a:prstGeom>
          <a:solidFill>
            <a:schemeClr val="bg1">
              <a:lumMod val="95000"/>
            </a:schemeClr>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36000" algn="ctr">
              <a:lnSpc>
                <a:spcPts val="900"/>
              </a:lnSpc>
            </a:pPr>
            <a:r>
              <a:rPr lang="en-US" altLang="ja-JP" sz="700" b="1" spc="-60" dirty="0" smtClean="0">
                <a:solidFill>
                  <a:schemeClr val="tx1"/>
                </a:solidFill>
                <a:latin typeface="Meiryo UI" panose="020B0604030504040204" pitchFamily="50" charset="-128"/>
                <a:ea typeface="Meiryo UI" panose="020B0604030504040204" pitchFamily="50" charset="-128"/>
              </a:rPr>
              <a:t>25</a:t>
            </a:r>
            <a:r>
              <a:rPr lang="ja-JP" altLang="en-US" sz="700" b="1" spc="-60" dirty="0" smtClean="0">
                <a:solidFill>
                  <a:schemeClr val="tx1"/>
                </a:solidFill>
                <a:latin typeface="Meiryo UI" panose="020B0604030504040204" pitchFamily="50" charset="-128"/>
                <a:ea typeface="Meiryo UI" panose="020B0604030504040204" pitchFamily="50" charset="-128"/>
              </a:rPr>
              <a:t>機関</a:t>
            </a:r>
            <a:endParaRPr lang="en-US" altLang="ja-JP" sz="700" b="1" spc="-60" dirty="0" smtClean="0">
              <a:solidFill>
                <a:schemeClr val="tx1"/>
              </a:solidFill>
              <a:latin typeface="Meiryo UI" panose="020B0604030504040204" pitchFamily="50" charset="-128"/>
              <a:ea typeface="Meiryo UI" panose="020B0604030504040204" pitchFamily="50" charset="-128"/>
            </a:endParaRPr>
          </a:p>
          <a:p>
            <a:pPr marL="36000" algn="ctr">
              <a:lnSpc>
                <a:spcPts val="900"/>
              </a:lnSpc>
            </a:pPr>
            <a:r>
              <a:rPr lang="en-US" altLang="ja-JP" sz="700" b="1" spc="-60" dirty="0" smtClean="0">
                <a:solidFill>
                  <a:schemeClr val="tx1"/>
                </a:solidFill>
                <a:latin typeface="Meiryo UI" panose="020B0604030504040204" pitchFamily="50" charset="-128"/>
                <a:ea typeface="Meiryo UI" panose="020B0604030504040204" pitchFamily="50" charset="-128"/>
              </a:rPr>
              <a:t>(R3</a:t>
            </a:r>
            <a:r>
              <a:rPr lang="ja-JP" altLang="en-US" sz="700" b="1" spc="-60" dirty="0" smtClean="0">
                <a:solidFill>
                  <a:schemeClr val="tx1"/>
                </a:solidFill>
                <a:latin typeface="Meiryo UI" panose="020B0604030504040204" pitchFamily="50" charset="-128"/>
                <a:ea typeface="Meiryo UI" panose="020B0604030504040204" pitchFamily="50" charset="-128"/>
              </a:rPr>
              <a:t>年度末）</a:t>
            </a:r>
            <a:endParaRPr lang="ja-JP" altLang="en-US" sz="700" b="1" spc="-60" dirty="0">
              <a:solidFill>
                <a:schemeClr val="tx1"/>
              </a:solidFill>
              <a:latin typeface="Meiryo UI" panose="020B0604030504040204" pitchFamily="50" charset="-128"/>
              <a:ea typeface="Meiryo UI" panose="020B0604030504040204" pitchFamily="50" charset="-128"/>
            </a:endParaRPr>
          </a:p>
        </p:txBody>
      </p:sp>
      <p:sp>
        <p:nvSpPr>
          <p:cNvPr id="215" name="正方形/長方形 214"/>
          <p:cNvSpPr/>
          <p:nvPr/>
        </p:nvSpPr>
        <p:spPr>
          <a:xfrm>
            <a:off x="11729496" y="4090246"/>
            <a:ext cx="936000" cy="360000"/>
          </a:xfrm>
          <a:prstGeom prst="rect">
            <a:avLst/>
          </a:prstGeom>
          <a:solidFill>
            <a:schemeClr val="bg1">
              <a:lumMod val="95000"/>
            </a:schemeClr>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36000" algn="ctr">
              <a:lnSpc>
                <a:spcPts val="900"/>
              </a:lnSpc>
            </a:pPr>
            <a:r>
              <a:rPr lang="en-US" altLang="ja-JP" sz="700" b="1" spc="-60" dirty="0">
                <a:solidFill>
                  <a:schemeClr val="tx1"/>
                </a:solidFill>
                <a:latin typeface="Meiryo UI" panose="020B0604030504040204" pitchFamily="50" charset="-128"/>
                <a:ea typeface="Meiryo UI" panose="020B0604030504040204" pitchFamily="50" charset="-128"/>
              </a:rPr>
              <a:t>60</a:t>
            </a:r>
            <a:r>
              <a:rPr lang="ja-JP" altLang="en-US" sz="700" b="1" spc="-60" dirty="0">
                <a:solidFill>
                  <a:schemeClr val="tx1"/>
                </a:solidFill>
                <a:latin typeface="Meiryo UI" panose="020B0604030504040204" pitchFamily="50" charset="-128"/>
                <a:ea typeface="Meiryo UI" panose="020B0604030504040204" pitchFamily="50" charset="-128"/>
              </a:rPr>
              <a:t>機関</a:t>
            </a:r>
          </a:p>
          <a:p>
            <a:pPr marL="36000" algn="ctr">
              <a:lnSpc>
                <a:spcPts val="900"/>
              </a:lnSpc>
            </a:pPr>
            <a:r>
              <a:rPr lang="en-US" altLang="ja-JP" sz="700" b="1" spc="-60" dirty="0">
                <a:solidFill>
                  <a:schemeClr val="tx1"/>
                </a:solidFill>
                <a:latin typeface="Meiryo UI" panose="020B0604030504040204" pitchFamily="50" charset="-128"/>
                <a:ea typeface="Meiryo UI" panose="020B0604030504040204" pitchFamily="50" charset="-128"/>
              </a:rPr>
              <a:t>(R7</a:t>
            </a:r>
            <a:r>
              <a:rPr lang="ja-JP" altLang="en-US" sz="700" b="1" spc="-60" dirty="0">
                <a:solidFill>
                  <a:schemeClr val="tx1"/>
                </a:solidFill>
                <a:latin typeface="Meiryo UI" panose="020B0604030504040204" pitchFamily="50" charset="-128"/>
                <a:ea typeface="Meiryo UI" panose="020B0604030504040204" pitchFamily="50" charset="-128"/>
              </a:rPr>
              <a:t>年度末）</a:t>
            </a:r>
          </a:p>
        </p:txBody>
      </p:sp>
      <p:sp>
        <p:nvSpPr>
          <p:cNvPr id="256" name="正方形/長方形 255"/>
          <p:cNvSpPr/>
          <p:nvPr/>
        </p:nvSpPr>
        <p:spPr>
          <a:xfrm>
            <a:off x="7458140" y="4720590"/>
            <a:ext cx="5256000" cy="552450"/>
          </a:xfrm>
          <a:prstGeom prst="rect">
            <a:avLst/>
          </a:prstGeom>
          <a:solidFill>
            <a:schemeClr val="accent1">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lIns="3600" tIns="3600" rIns="3600" bIns="3600" rtlCol="0" anchor="ctr"/>
          <a:lstStyle/>
          <a:p>
            <a:pPr indent="-360000"/>
            <a:endParaRPr kumimoji="1" lang="ja-JP" altLang="en-US" sz="800" b="1" dirty="0">
              <a:solidFill>
                <a:schemeClr val="tx1"/>
              </a:solidFill>
              <a:latin typeface="メイリオ" panose="020B0604030504040204" pitchFamily="50" charset="-128"/>
              <a:ea typeface="メイリオ" panose="020B0604030504040204" pitchFamily="50" charset="-128"/>
            </a:endParaRPr>
          </a:p>
        </p:txBody>
      </p:sp>
      <p:sp>
        <p:nvSpPr>
          <p:cNvPr id="259" name="正方形/長方形 258"/>
          <p:cNvSpPr/>
          <p:nvPr/>
        </p:nvSpPr>
        <p:spPr>
          <a:xfrm>
            <a:off x="7458140" y="5326380"/>
            <a:ext cx="5256000" cy="692570"/>
          </a:xfrm>
          <a:prstGeom prst="rect">
            <a:avLst/>
          </a:prstGeom>
          <a:solidFill>
            <a:schemeClr val="accent1">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lIns="3600" tIns="3600" rIns="3600" bIns="3600" rtlCol="0" anchor="ctr"/>
          <a:lstStyle/>
          <a:p>
            <a:pPr indent="-360000"/>
            <a:endParaRPr kumimoji="1" lang="ja-JP" altLang="en-US" sz="800" b="1" dirty="0">
              <a:solidFill>
                <a:schemeClr val="tx1"/>
              </a:solidFill>
              <a:latin typeface="メイリオ" panose="020B0604030504040204" pitchFamily="50" charset="-128"/>
              <a:ea typeface="メイリオ" panose="020B0604030504040204" pitchFamily="50" charset="-128"/>
            </a:endParaRPr>
          </a:p>
        </p:txBody>
      </p:sp>
      <p:sp>
        <p:nvSpPr>
          <p:cNvPr id="186" name="正方形/長方形 185"/>
          <p:cNvSpPr/>
          <p:nvPr/>
        </p:nvSpPr>
        <p:spPr>
          <a:xfrm>
            <a:off x="7556310" y="4798540"/>
            <a:ext cx="3060000" cy="360000"/>
          </a:xfrm>
          <a:prstGeom prst="rect">
            <a:avLst/>
          </a:prstGeom>
          <a:solidFill>
            <a:schemeClr val="bg1"/>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72000" tIns="3600" rIns="3600" bIns="3600" rtlCol="0" anchor="ctr"/>
          <a:lstStyle/>
          <a:p>
            <a:pPr>
              <a:lnSpc>
                <a:spcPts val="1000"/>
              </a:lnSpc>
            </a:pPr>
            <a:r>
              <a:rPr lang="ja-JP" altLang="en-US" sz="800" b="1" dirty="0">
                <a:solidFill>
                  <a:schemeClr val="tx1"/>
                </a:solidFill>
                <a:latin typeface="Meiryo UI" panose="020B0604030504040204" pitchFamily="50" charset="-128"/>
                <a:ea typeface="Meiryo UI" panose="020B0604030504040204" pitchFamily="50" charset="-128"/>
              </a:rPr>
              <a:t>相談拠点の相談者数に占める自助グループ、民間団体等への紹介率</a:t>
            </a:r>
          </a:p>
        </p:txBody>
      </p:sp>
      <p:sp>
        <p:nvSpPr>
          <p:cNvPr id="191" name="正方形/長方形 190"/>
          <p:cNvSpPr/>
          <p:nvPr/>
        </p:nvSpPr>
        <p:spPr>
          <a:xfrm>
            <a:off x="7556310" y="5361743"/>
            <a:ext cx="3060000" cy="288000"/>
          </a:xfrm>
          <a:prstGeom prst="rect">
            <a:avLst/>
          </a:prstGeom>
          <a:solidFill>
            <a:schemeClr val="bg1"/>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72000" tIns="3600" rIns="3600" bIns="3600" rtlCol="0" anchor="ctr"/>
          <a:lstStyle/>
          <a:p>
            <a:pPr marL="88900" indent="-88900">
              <a:lnSpc>
                <a:spcPts val="900"/>
              </a:lnSpc>
            </a:pPr>
            <a:r>
              <a:rPr lang="ja-JP" altLang="en-US" sz="800" b="1" dirty="0" smtClean="0">
                <a:solidFill>
                  <a:schemeClr val="tx1"/>
                </a:solidFill>
                <a:latin typeface="Meiryo UI" panose="020B0604030504040204" pitchFamily="50" charset="-128"/>
                <a:ea typeface="Meiryo UI" panose="020B0604030504040204" pitchFamily="50" charset="-128"/>
              </a:rPr>
              <a:t>①補助金・基金を利用</a:t>
            </a:r>
            <a:r>
              <a:rPr lang="ja-JP" altLang="en-US" sz="800" b="1" dirty="0">
                <a:solidFill>
                  <a:schemeClr val="tx1"/>
                </a:solidFill>
                <a:latin typeface="Meiryo UI" panose="020B0604030504040204" pitchFamily="50" charset="-128"/>
                <a:ea typeface="Meiryo UI" panose="020B0604030504040204" pitchFamily="50" charset="-128"/>
              </a:rPr>
              <a:t>したギャンブル等依存症の本人及びその家族等の</a:t>
            </a:r>
            <a:r>
              <a:rPr lang="ja-JP" altLang="en-US" sz="800" b="1" dirty="0" smtClean="0">
                <a:solidFill>
                  <a:schemeClr val="tx1"/>
                </a:solidFill>
                <a:latin typeface="Meiryo UI" panose="020B0604030504040204" pitchFamily="50" charset="-128"/>
                <a:ea typeface="Meiryo UI" panose="020B0604030504040204" pitchFamily="50" charset="-128"/>
              </a:rPr>
              <a:t>支援にあたる自助</a:t>
            </a:r>
            <a:r>
              <a:rPr lang="ja-JP" altLang="en-US" sz="800" b="1" spc="-30" dirty="0">
                <a:solidFill>
                  <a:schemeClr val="tx1"/>
                </a:solidFill>
                <a:latin typeface="Meiryo UI" panose="020B0604030504040204" pitchFamily="50" charset="-128"/>
                <a:ea typeface="Meiryo UI" panose="020B0604030504040204" pitchFamily="50" charset="-128"/>
              </a:rPr>
              <a:t>ｸﾞﾙｰﾌﾟ</a:t>
            </a:r>
            <a:r>
              <a:rPr lang="ja-JP" altLang="en-US" sz="800" b="1" dirty="0" smtClean="0">
                <a:solidFill>
                  <a:schemeClr val="tx1"/>
                </a:solidFill>
                <a:latin typeface="Meiryo UI" panose="020B0604030504040204" pitchFamily="50" charset="-128"/>
                <a:ea typeface="Meiryo UI" panose="020B0604030504040204" pitchFamily="50" charset="-128"/>
              </a:rPr>
              <a:t>・民間団体数</a:t>
            </a:r>
            <a:endParaRPr lang="ja-JP" altLang="en-US" sz="800" b="1" dirty="0">
              <a:solidFill>
                <a:schemeClr val="tx1"/>
              </a:solidFill>
              <a:latin typeface="Meiryo UI" panose="020B0604030504040204" pitchFamily="50" charset="-128"/>
              <a:ea typeface="Meiryo UI" panose="020B0604030504040204" pitchFamily="50" charset="-128"/>
            </a:endParaRPr>
          </a:p>
        </p:txBody>
      </p:sp>
      <p:sp>
        <p:nvSpPr>
          <p:cNvPr id="193" name="正方形/長方形 192"/>
          <p:cNvSpPr/>
          <p:nvPr/>
        </p:nvSpPr>
        <p:spPr>
          <a:xfrm>
            <a:off x="10712264" y="4798540"/>
            <a:ext cx="936000" cy="360000"/>
          </a:xfrm>
          <a:prstGeom prst="rect">
            <a:avLst/>
          </a:prstGeom>
          <a:solidFill>
            <a:schemeClr val="bg1">
              <a:lumMod val="95000"/>
            </a:schemeClr>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36000" algn="ctr">
              <a:lnSpc>
                <a:spcPts val="900"/>
              </a:lnSpc>
            </a:pPr>
            <a:r>
              <a:rPr lang="ja-JP" altLang="en-US" sz="700" b="1" spc="-60" dirty="0">
                <a:solidFill>
                  <a:schemeClr val="tx1"/>
                </a:solidFill>
                <a:latin typeface="Meiryo UI" panose="020B0604030504040204" pitchFamily="50" charset="-128"/>
                <a:ea typeface="Meiryo UI" panose="020B0604030504040204" pitchFamily="50" charset="-128"/>
              </a:rPr>
              <a:t>約</a:t>
            </a:r>
            <a:r>
              <a:rPr lang="en-US" altLang="ja-JP" sz="700" b="1" spc="-60" dirty="0">
                <a:solidFill>
                  <a:schemeClr val="tx1"/>
                </a:solidFill>
                <a:latin typeface="Meiryo UI" panose="020B0604030504040204" pitchFamily="50" charset="-128"/>
                <a:ea typeface="Meiryo UI" panose="020B0604030504040204" pitchFamily="50" charset="-128"/>
              </a:rPr>
              <a:t>25</a:t>
            </a:r>
            <a:r>
              <a:rPr lang="ja-JP" altLang="en-US" sz="700" b="1" spc="-60" dirty="0">
                <a:solidFill>
                  <a:schemeClr val="tx1"/>
                </a:solidFill>
                <a:latin typeface="Meiryo UI" panose="020B0604030504040204" pitchFamily="50" charset="-128"/>
                <a:ea typeface="Meiryo UI" panose="020B0604030504040204" pitchFamily="50" charset="-128"/>
              </a:rPr>
              <a:t>％</a:t>
            </a:r>
          </a:p>
          <a:p>
            <a:pPr marL="36000" algn="ctr">
              <a:lnSpc>
                <a:spcPts val="900"/>
              </a:lnSpc>
            </a:pPr>
            <a:r>
              <a:rPr lang="en-US" altLang="ja-JP" sz="700" b="1" spc="-60" dirty="0">
                <a:solidFill>
                  <a:schemeClr val="tx1"/>
                </a:solidFill>
                <a:latin typeface="Meiryo UI" panose="020B0604030504040204" pitchFamily="50" charset="-128"/>
                <a:ea typeface="Meiryo UI" panose="020B0604030504040204" pitchFamily="50" charset="-128"/>
              </a:rPr>
              <a:t>(R3</a:t>
            </a:r>
            <a:r>
              <a:rPr lang="ja-JP" altLang="en-US" sz="700" b="1" spc="-60" dirty="0">
                <a:solidFill>
                  <a:schemeClr val="tx1"/>
                </a:solidFill>
                <a:latin typeface="Meiryo UI" panose="020B0604030504040204" pitchFamily="50" charset="-128"/>
                <a:ea typeface="Meiryo UI" panose="020B0604030504040204" pitchFamily="50" charset="-128"/>
              </a:rPr>
              <a:t>年度末）</a:t>
            </a:r>
          </a:p>
        </p:txBody>
      </p:sp>
      <p:sp>
        <p:nvSpPr>
          <p:cNvPr id="194" name="正方形/長方形 193"/>
          <p:cNvSpPr/>
          <p:nvPr/>
        </p:nvSpPr>
        <p:spPr>
          <a:xfrm>
            <a:off x="11729496" y="4798540"/>
            <a:ext cx="936000" cy="360000"/>
          </a:xfrm>
          <a:prstGeom prst="rect">
            <a:avLst/>
          </a:prstGeom>
          <a:solidFill>
            <a:schemeClr val="bg1">
              <a:lumMod val="95000"/>
            </a:schemeClr>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36000" algn="ctr">
              <a:lnSpc>
                <a:spcPts val="900"/>
              </a:lnSpc>
            </a:pPr>
            <a:r>
              <a:rPr lang="pt-BR" altLang="ja-JP" sz="700" b="1" spc="-60" dirty="0">
                <a:solidFill>
                  <a:schemeClr val="tx1"/>
                </a:solidFill>
                <a:latin typeface="Meiryo UI" panose="020B0604030504040204" pitchFamily="50" charset="-128"/>
                <a:ea typeface="Meiryo UI" panose="020B0604030504040204" pitchFamily="50" charset="-128"/>
              </a:rPr>
              <a:t>50</a:t>
            </a:r>
            <a:r>
              <a:rPr lang="ja-JP" altLang="pt-BR" sz="700" b="1" spc="-60" dirty="0">
                <a:solidFill>
                  <a:schemeClr val="tx1"/>
                </a:solidFill>
                <a:latin typeface="Meiryo UI" panose="020B0604030504040204" pitchFamily="50" charset="-128"/>
                <a:ea typeface="Meiryo UI" panose="020B0604030504040204" pitchFamily="50" charset="-128"/>
              </a:rPr>
              <a:t>％程度</a:t>
            </a:r>
          </a:p>
          <a:p>
            <a:pPr marL="36000" algn="ctr">
              <a:lnSpc>
                <a:spcPts val="900"/>
              </a:lnSpc>
            </a:pPr>
            <a:r>
              <a:rPr lang="pt-BR" altLang="ja-JP" sz="700" b="1" spc="-60" dirty="0">
                <a:solidFill>
                  <a:schemeClr val="tx1"/>
                </a:solidFill>
                <a:latin typeface="Meiryo UI" panose="020B0604030504040204" pitchFamily="50" charset="-128"/>
                <a:ea typeface="Meiryo UI" panose="020B0604030504040204" pitchFamily="50" charset="-128"/>
              </a:rPr>
              <a:t>(R7</a:t>
            </a:r>
            <a:r>
              <a:rPr lang="ja-JP" altLang="pt-BR" sz="700" b="1" spc="-60" dirty="0">
                <a:solidFill>
                  <a:schemeClr val="tx1"/>
                </a:solidFill>
                <a:latin typeface="Meiryo UI" panose="020B0604030504040204" pitchFamily="50" charset="-128"/>
                <a:ea typeface="Meiryo UI" panose="020B0604030504040204" pitchFamily="50" charset="-128"/>
              </a:rPr>
              <a:t>年度末）</a:t>
            </a:r>
          </a:p>
        </p:txBody>
      </p:sp>
      <p:sp>
        <p:nvSpPr>
          <p:cNvPr id="195" name="正方形/長方形 194"/>
          <p:cNvSpPr/>
          <p:nvPr/>
        </p:nvSpPr>
        <p:spPr>
          <a:xfrm>
            <a:off x="10712264" y="5361743"/>
            <a:ext cx="936000" cy="288000"/>
          </a:xfrm>
          <a:prstGeom prst="rect">
            <a:avLst/>
          </a:prstGeom>
          <a:solidFill>
            <a:schemeClr val="bg1">
              <a:lumMod val="95000"/>
            </a:schemeClr>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36000" algn="ctr">
              <a:lnSpc>
                <a:spcPts val="800"/>
              </a:lnSpc>
            </a:pPr>
            <a:r>
              <a:rPr lang="en-US" altLang="ja-JP" sz="700" b="1" spc="-60" dirty="0" smtClean="0">
                <a:solidFill>
                  <a:schemeClr val="tx1"/>
                </a:solidFill>
                <a:latin typeface="Meiryo UI" panose="020B0604030504040204" pitchFamily="50" charset="-128"/>
                <a:ea typeface="Meiryo UI" panose="020B0604030504040204" pitchFamily="50" charset="-128"/>
              </a:rPr>
              <a:t>4</a:t>
            </a:r>
            <a:r>
              <a:rPr lang="ja-JP" altLang="en-US" sz="700" b="1" spc="-60" dirty="0" smtClean="0">
                <a:solidFill>
                  <a:schemeClr val="tx1"/>
                </a:solidFill>
                <a:latin typeface="Meiryo UI" panose="020B0604030504040204" pitchFamily="50" charset="-128"/>
                <a:ea typeface="Meiryo UI" panose="020B0604030504040204" pitchFamily="50" charset="-128"/>
              </a:rPr>
              <a:t>団体</a:t>
            </a:r>
            <a:endParaRPr lang="en-US" altLang="ja-JP" sz="700" b="1" spc="-60" dirty="0" smtClean="0">
              <a:solidFill>
                <a:schemeClr val="tx1"/>
              </a:solidFill>
              <a:latin typeface="Meiryo UI" panose="020B0604030504040204" pitchFamily="50" charset="-128"/>
              <a:ea typeface="Meiryo UI" panose="020B0604030504040204" pitchFamily="50" charset="-128"/>
            </a:endParaRPr>
          </a:p>
          <a:p>
            <a:pPr marL="36000" algn="ctr">
              <a:lnSpc>
                <a:spcPts val="800"/>
              </a:lnSpc>
            </a:pPr>
            <a:r>
              <a:rPr lang="en-US" altLang="ja-JP" sz="700" b="1" spc="-60" dirty="0" smtClean="0">
                <a:solidFill>
                  <a:schemeClr val="tx1"/>
                </a:solidFill>
                <a:latin typeface="Meiryo UI" panose="020B0604030504040204" pitchFamily="50" charset="-128"/>
                <a:ea typeface="Meiryo UI" panose="020B0604030504040204" pitchFamily="50" charset="-128"/>
              </a:rPr>
              <a:t>(R3</a:t>
            </a:r>
            <a:r>
              <a:rPr lang="ja-JP" altLang="en-US" sz="700" b="1" spc="-60" dirty="0" smtClean="0">
                <a:solidFill>
                  <a:schemeClr val="tx1"/>
                </a:solidFill>
                <a:latin typeface="Meiryo UI" panose="020B0604030504040204" pitchFamily="50" charset="-128"/>
                <a:ea typeface="Meiryo UI" panose="020B0604030504040204" pitchFamily="50" charset="-128"/>
              </a:rPr>
              <a:t>年度末）</a:t>
            </a:r>
            <a:endParaRPr lang="ja-JP" altLang="en-US" sz="700" b="1" spc="-60" dirty="0">
              <a:solidFill>
                <a:schemeClr val="tx1"/>
              </a:solidFill>
              <a:latin typeface="Meiryo UI" panose="020B0604030504040204" pitchFamily="50" charset="-128"/>
              <a:ea typeface="Meiryo UI" panose="020B0604030504040204" pitchFamily="50" charset="-128"/>
            </a:endParaRPr>
          </a:p>
        </p:txBody>
      </p:sp>
      <p:sp>
        <p:nvSpPr>
          <p:cNvPr id="196" name="正方形/長方形 195"/>
          <p:cNvSpPr/>
          <p:nvPr/>
        </p:nvSpPr>
        <p:spPr>
          <a:xfrm>
            <a:off x="11729496" y="5361743"/>
            <a:ext cx="936000" cy="288000"/>
          </a:xfrm>
          <a:prstGeom prst="rect">
            <a:avLst/>
          </a:prstGeom>
          <a:solidFill>
            <a:schemeClr val="bg1">
              <a:lumMod val="95000"/>
            </a:schemeClr>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36000" algn="ctr">
              <a:lnSpc>
                <a:spcPts val="800"/>
              </a:lnSpc>
            </a:pPr>
            <a:r>
              <a:rPr lang="ja-JP" altLang="en-US" sz="700" b="1" spc="-60" dirty="0">
                <a:solidFill>
                  <a:schemeClr val="tx1"/>
                </a:solidFill>
                <a:latin typeface="Meiryo UI" panose="020B0604030504040204" pitchFamily="50" charset="-128"/>
                <a:ea typeface="Meiryo UI" panose="020B0604030504040204" pitchFamily="50" charset="-128"/>
              </a:rPr>
              <a:t>増加</a:t>
            </a:r>
            <a:endParaRPr lang="en-US" altLang="ja-JP" sz="700" b="1" spc="-60" dirty="0" smtClean="0">
              <a:solidFill>
                <a:schemeClr val="tx1"/>
              </a:solidFill>
              <a:latin typeface="Meiryo UI" panose="020B0604030504040204" pitchFamily="50" charset="-128"/>
              <a:ea typeface="Meiryo UI" panose="020B0604030504040204" pitchFamily="50" charset="-128"/>
            </a:endParaRPr>
          </a:p>
          <a:p>
            <a:pPr marL="36000" algn="ctr">
              <a:lnSpc>
                <a:spcPts val="800"/>
              </a:lnSpc>
            </a:pPr>
            <a:r>
              <a:rPr lang="en-US" altLang="ja-JP" sz="700" b="1" spc="-60" dirty="0" smtClean="0">
                <a:solidFill>
                  <a:schemeClr val="tx1"/>
                </a:solidFill>
                <a:latin typeface="Meiryo UI" panose="020B0604030504040204" pitchFamily="50" charset="-128"/>
                <a:ea typeface="Meiryo UI" panose="020B0604030504040204" pitchFamily="50" charset="-128"/>
              </a:rPr>
              <a:t>(R7</a:t>
            </a:r>
            <a:r>
              <a:rPr lang="ja-JP" altLang="en-US" sz="700" b="1" spc="-60" dirty="0" smtClean="0">
                <a:solidFill>
                  <a:schemeClr val="tx1"/>
                </a:solidFill>
                <a:latin typeface="Meiryo UI" panose="020B0604030504040204" pitchFamily="50" charset="-128"/>
                <a:ea typeface="Meiryo UI" panose="020B0604030504040204" pitchFamily="50" charset="-128"/>
              </a:rPr>
              <a:t>年度末）</a:t>
            </a:r>
            <a:endParaRPr lang="ja-JP" altLang="en-US" sz="700" b="1" spc="-60" dirty="0">
              <a:solidFill>
                <a:schemeClr val="tx1"/>
              </a:solidFill>
              <a:latin typeface="Meiryo UI" panose="020B0604030504040204" pitchFamily="50" charset="-128"/>
              <a:ea typeface="Meiryo UI" panose="020B0604030504040204" pitchFamily="50" charset="-128"/>
            </a:endParaRPr>
          </a:p>
        </p:txBody>
      </p:sp>
      <p:sp>
        <p:nvSpPr>
          <p:cNvPr id="197" name="正方形/長方形 196"/>
          <p:cNvSpPr/>
          <p:nvPr/>
        </p:nvSpPr>
        <p:spPr>
          <a:xfrm>
            <a:off x="10712264" y="5695208"/>
            <a:ext cx="936000" cy="288000"/>
          </a:xfrm>
          <a:prstGeom prst="rect">
            <a:avLst/>
          </a:prstGeom>
          <a:solidFill>
            <a:schemeClr val="bg1">
              <a:lumMod val="95000"/>
            </a:schemeClr>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36000" algn="ctr">
              <a:lnSpc>
                <a:spcPts val="800"/>
              </a:lnSpc>
            </a:pPr>
            <a:r>
              <a:rPr lang="ja-JP" altLang="en-US" sz="700" b="1" spc="-60" dirty="0">
                <a:solidFill>
                  <a:schemeClr val="tx1"/>
                </a:solidFill>
                <a:latin typeface="Meiryo UI" panose="020B0604030504040204" pitchFamily="50" charset="-128"/>
                <a:ea typeface="Meiryo UI" panose="020B0604030504040204" pitchFamily="50" charset="-128"/>
              </a:rPr>
              <a:t>約</a:t>
            </a:r>
            <a:r>
              <a:rPr lang="en-US" altLang="ja-JP" sz="700" b="1" spc="-60" dirty="0">
                <a:solidFill>
                  <a:schemeClr val="tx1"/>
                </a:solidFill>
                <a:latin typeface="Meiryo UI" panose="020B0604030504040204" pitchFamily="50" charset="-128"/>
                <a:ea typeface="Meiryo UI" panose="020B0604030504040204" pitchFamily="50" charset="-128"/>
              </a:rPr>
              <a:t>33</a:t>
            </a:r>
            <a:r>
              <a:rPr lang="ja-JP" altLang="en-US" sz="700" b="1" spc="-60" dirty="0">
                <a:solidFill>
                  <a:schemeClr val="tx1"/>
                </a:solidFill>
                <a:latin typeface="Meiryo UI" panose="020B0604030504040204" pitchFamily="50" charset="-128"/>
                <a:ea typeface="Meiryo UI" panose="020B0604030504040204" pitchFamily="50" charset="-128"/>
              </a:rPr>
              <a:t>％</a:t>
            </a:r>
          </a:p>
          <a:p>
            <a:pPr marL="36000" algn="ctr">
              <a:lnSpc>
                <a:spcPts val="800"/>
              </a:lnSpc>
            </a:pPr>
            <a:r>
              <a:rPr lang="en-US" altLang="ja-JP" sz="700" b="1" spc="-60" dirty="0">
                <a:solidFill>
                  <a:schemeClr val="tx1"/>
                </a:solidFill>
                <a:latin typeface="Meiryo UI" panose="020B0604030504040204" pitchFamily="50" charset="-128"/>
                <a:ea typeface="Meiryo UI" panose="020B0604030504040204" pitchFamily="50" charset="-128"/>
              </a:rPr>
              <a:t>(R3</a:t>
            </a:r>
            <a:r>
              <a:rPr lang="ja-JP" altLang="en-US" sz="700" b="1" spc="-60" dirty="0">
                <a:solidFill>
                  <a:schemeClr val="tx1"/>
                </a:solidFill>
                <a:latin typeface="Meiryo UI" panose="020B0604030504040204" pitchFamily="50" charset="-128"/>
                <a:ea typeface="Meiryo UI" panose="020B0604030504040204" pitchFamily="50" charset="-128"/>
              </a:rPr>
              <a:t>年度末）</a:t>
            </a:r>
          </a:p>
        </p:txBody>
      </p:sp>
      <p:sp>
        <p:nvSpPr>
          <p:cNvPr id="198" name="正方形/長方形 197"/>
          <p:cNvSpPr/>
          <p:nvPr/>
        </p:nvSpPr>
        <p:spPr>
          <a:xfrm>
            <a:off x="7556310" y="5695208"/>
            <a:ext cx="3060000" cy="288000"/>
          </a:xfrm>
          <a:prstGeom prst="rect">
            <a:avLst/>
          </a:prstGeom>
          <a:solidFill>
            <a:schemeClr val="bg1"/>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72000" tIns="3600" rIns="3600" bIns="3600" rtlCol="0" anchor="ctr"/>
          <a:lstStyle/>
          <a:p>
            <a:pPr marL="88900" indent="-88900">
              <a:lnSpc>
                <a:spcPts val="1000"/>
              </a:lnSpc>
              <a:buFont typeface="+mj-ea"/>
              <a:buAutoNum type="circleNumDbPlain" startAt="2"/>
            </a:pPr>
            <a:r>
              <a:rPr lang="ja-JP" altLang="en-US" sz="800" b="1" spc="-30">
                <a:solidFill>
                  <a:schemeClr val="tx1"/>
                </a:solidFill>
                <a:latin typeface="Meiryo UI" panose="020B0604030504040204" pitchFamily="50" charset="-128"/>
                <a:ea typeface="Meiryo UI" panose="020B0604030504040204" pitchFamily="50" charset="-128"/>
              </a:rPr>
              <a:t>相談</a:t>
            </a:r>
            <a:r>
              <a:rPr lang="ja-JP" altLang="en-US" sz="800" b="1" spc="-30" smtClean="0">
                <a:solidFill>
                  <a:schemeClr val="tx1"/>
                </a:solidFill>
                <a:latin typeface="Meiryo UI" panose="020B0604030504040204" pitchFamily="50" charset="-128"/>
                <a:ea typeface="Meiryo UI" panose="020B0604030504040204" pitchFamily="50" charset="-128"/>
              </a:rPr>
              <a:t>拠点が</a:t>
            </a:r>
            <a:r>
              <a:rPr lang="ja-JP" altLang="en-US" sz="800" b="1" spc="-30" dirty="0">
                <a:solidFill>
                  <a:schemeClr val="tx1"/>
                </a:solidFill>
                <a:latin typeface="Meiryo UI" panose="020B0604030504040204" pitchFamily="50" charset="-128"/>
                <a:ea typeface="Meiryo UI" panose="020B0604030504040204" pitchFamily="50" charset="-128"/>
              </a:rPr>
              <a:t>実施する研修・普及啓発事業に占める、自助グループ・民間団体等と連携して取り組んだ事業の割合</a:t>
            </a:r>
          </a:p>
        </p:txBody>
      </p:sp>
      <p:sp>
        <p:nvSpPr>
          <p:cNvPr id="216" name="正方形/長方形 215"/>
          <p:cNvSpPr/>
          <p:nvPr/>
        </p:nvSpPr>
        <p:spPr>
          <a:xfrm>
            <a:off x="11729496" y="5695208"/>
            <a:ext cx="936000" cy="288000"/>
          </a:xfrm>
          <a:prstGeom prst="rect">
            <a:avLst/>
          </a:prstGeom>
          <a:solidFill>
            <a:schemeClr val="bg1">
              <a:lumMod val="95000"/>
            </a:schemeClr>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36000" algn="ctr">
              <a:lnSpc>
                <a:spcPts val="800"/>
              </a:lnSpc>
            </a:pPr>
            <a:r>
              <a:rPr lang="pt-BR" altLang="ja-JP" sz="700" b="1" spc="-60" dirty="0">
                <a:solidFill>
                  <a:schemeClr val="tx1"/>
                </a:solidFill>
                <a:latin typeface="Meiryo UI" panose="020B0604030504040204" pitchFamily="50" charset="-128"/>
                <a:ea typeface="Meiryo UI" panose="020B0604030504040204" pitchFamily="50" charset="-128"/>
              </a:rPr>
              <a:t>50</a:t>
            </a:r>
            <a:r>
              <a:rPr lang="ja-JP" altLang="pt-BR" sz="700" b="1" spc="-60" dirty="0">
                <a:solidFill>
                  <a:schemeClr val="tx1"/>
                </a:solidFill>
                <a:latin typeface="Meiryo UI" panose="020B0604030504040204" pitchFamily="50" charset="-128"/>
                <a:ea typeface="Meiryo UI" panose="020B0604030504040204" pitchFamily="50" charset="-128"/>
              </a:rPr>
              <a:t>％程度</a:t>
            </a:r>
          </a:p>
          <a:p>
            <a:pPr marL="36000" algn="ctr">
              <a:lnSpc>
                <a:spcPts val="800"/>
              </a:lnSpc>
            </a:pPr>
            <a:r>
              <a:rPr lang="pt-BR" altLang="ja-JP" sz="700" b="1" spc="-60" dirty="0">
                <a:solidFill>
                  <a:schemeClr val="tx1"/>
                </a:solidFill>
                <a:latin typeface="Meiryo UI" panose="020B0604030504040204" pitchFamily="50" charset="-128"/>
                <a:ea typeface="Meiryo UI" panose="020B0604030504040204" pitchFamily="50" charset="-128"/>
              </a:rPr>
              <a:t>(R7</a:t>
            </a:r>
            <a:r>
              <a:rPr lang="ja-JP" altLang="pt-BR" sz="700" b="1" spc="-60" dirty="0">
                <a:solidFill>
                  <a:schemeClr val="tx1"/>
                </a:solidFill>
                <a:latin typeface="Meiryo UI" panose="020B0604030504040204" pitchFamily="50" charset="-128"/>
                <a:ea typeface="Meiryo UI" panose="020B0604030504040204" pitchFamily="50" charset="-128"/>
              </a:rPr>
              <a:t>年度末）</a:t>
            </a:r>
          </a:p>
        </p:txBody>
      </p:sp>
      <p:sp>
        <p:nvSpPr>
          <p:cNvPr id="218" name="正方形/長方形 217"/>
          <p:cNvSpPr/>
          <p:nvPr/>
        </p:nvSpPr>
        <p:spPr>
          <a:xfrm>
            <a:off x="7556310" y="1452248"/>
            <a:ext cx="3060000" cy="1800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7200" tIns="7200" rIns="7200" bIns="7200" rtlCol="0" anchor="ctr"/>
          <a:lstStyle/>
          <a:p>
            <a:pPr algn="ctr"/>
            <a:r>
              <a:rPr lang="ja-JP" altLang="en-US" sz="900" b="1" smtClean="0">
                <a:solidFill>
                  <a:schemeClr val="bg1"/>
                </a:solidFill>
                <a:latin typeface="Meiryo UI" panose="020B0604030504040204" pitchFamily="50" charset="-128"/>
                <a:ea typeface="Meiryo UI" panose="020B0604030504040204" pitchFamily="50" charset="-128"/>
              </a:rPr>
              <a:t>指　　　標</a:t>
            </a:r>
            <a:endParaRPr lang="ja-JP" altLang="en-US" sz="900" b="1" dirty="0">
              <a:solidFill>
                <a:schemeClr val="bg1"/>
              </a:solidFill>
              <a:latin typeface="Meiryo UI" panose="020B0604030504040204" pitchFamily="50" charset="-128"/>
              <a:ea typeface="Meiryo UI" panose="020B0604030504040204" pitchFamily="50" charset="-128"/>
            </a:endParaRPr>
          </a:p>
        </p:txBody>
      </p:sp>
      <p:sp>
        <p:nvSpPr>
          <p:cNvPr id="219" name="正方形/長方形 218"/>
          <p:cNvSpPr/>
          <p:nvPr/>
        </p:nvSpPr>
        <p:spPr>
          <a:xfrm>
            <a:off x="11729496" y="1452248"/>
            <a:ext cx="936000" cy="1800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7200" tIns="7200" rIns="7200" bIns="7200" rtlCol="0" anchor="ctr"/>
          <a:lstStyle/>
          <a:p>
            <a:pPr algn="ctr"/>
            <a:r>
              <a:rPr lang="ja-JP" altLang="en-US" sz="900" b="1" smtClean="0">
                <a:solidFill>
                  <a:schemeClr val="bg1"/>
                </a:solidFill>
                <a:latin typeface="Meiryo UI" panose="020B0604030504040204" pitchFamily="50" charset="-128"/>
                <a:ea typeface="Meiryo UI" panose="020B0604030504040204" pitchFamily="50" charset="-128"/>
              </a:rPr>
              <a:t>目　標</a:t>
            </a:r>
            <a:endParaRPr lang="ja-JP" altLang="en-US" sz="900" b="1" dirty="0">
              <a:solidFill>
                <a:schemeClr val="bg1"/>
              </a:solidFill>
              <a:latin typeface="Meiryo UI" panose="020B0604030504040204" pitchFamily="50" charset="-128"/>
              <a:ea typeface="Meiryo UI" panose="020B0604030504040204" pitchFamily="50" charset="-128"/>
            </a:endParaRPr>
          </a:p>
        </p:txBody>
      </p:sp>
      <p:sp>
        <p:nvSpPr>
          <p:cNvPr id="221" name="正方形/長方形 220"/>
          <p:cNvSpPr/>
          <p:nvPr/>
        </p:nvSpPr>
        <p:spPr>
          <a:xfrm>
            <a:off x="10712264" y="1452248"/>
            <a:ext cx="936000" cy="1800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7200" tIns="7200" rIns="7200" bIns="7200" rtlCol="0" anchor="ctr"/>
          <a:lstStyle/>
          <a:p>
            <a:pPr algn="ctr"/>
            <a:r>
              <a:rPr lang="ja-JP" altLang="en-US" sz="900" b="1" smtClean="0">
                <a:solidFill>
                  <a:schemeClr val="bg1"/>
                </a:solidFill>
                <a:latin typeface="Meiryo UI" panose="020B0604030504040204" pitchFamily="50" charset="-128"/>
                <a:ea typeface="Meiryo UI" panose="020B0604030504040204" pitchFamily="50" charset="-128"/>
              </a:rPr>
              <a:t>現　状</a:t>
            </a:r>
            <a:endParaRPr lang="ja-JP" altLang="en-US" sz="900" b="1" dirty="0">
              <a:solidFill>
                <a:schemeClr val="bg1"/>
              </a:solidFill>
              <a:latin typeface="Meiryo UI" panose="020B0604030504040204" pitchFamily="50" charset="-128"/>
              <a:ea typeface="Meiryo UI" panose="020B0604030504040204" pitchFamily="50" charset="-128"/>
            </a:endParaRPr>
          </a:p>
        </p:txBody>
      </p:sp>
      <p:sp>
        <p:nvSpPr>
          <p:cNvPr id="232" name="二等辺三角形 231"/>
          <p:cNvSpPr/>
          <p:nvPr/>
        </p:nvSpPr>
        <p:spPr>
          <a:xfrm rot="5400000" flipH="1">
            <a:off x="7058587" y="1985717"/>
            <a:ext cx="432048" cy="163445"/>
          </a:xfrm>
          <a:prstGeom prst="triangle">
            <a:avLst/>
          </a:prstGeom>
          <a:gradFill>
            <a:gsLst>
              <a:gs pos="29000">
                <a:srgbClr val="7D7D7D"/>
              </a:gs>
              <a:gs pos="3000">
                <a:schemeClr val="tx1">
                  <a:lumMod val="85000"/>
                  <a:lumOff val="15000"/>
                </a:schemeClr>
              </a:gs>
              <a:gs pos="100000">
                <a:schemeClr val="bg1"/>
              </a:gs>
            </a:gsLst>
            <a:lin ang="5400000" scaled="1"/>
          </a:gradFill>
          <a:ln>
            <a:no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en-US" altLang="ja-JP" sz="1000" dirty="0" smtClean="0">
                <a:noFill/>
                <a:latin typeface="メイリオ" panose="020B0604030504040204" pitchFamily="50" charset="-128"/>
                <a:ea typeface="メイリオ" panose="020B0604030504040204" pitchFamily="50" charset="-128"/>
              </a:rPr>
              <a:t>cx</a:t>
            </a:r>
            <a:endParaRPr kumimoji="1" lang="ja-JP" altLang="en-US" sz="1000" dirty="0">
              <a:noFill/>
              <a:latin typeface="メイリオ" panose="020B0604030504040204" pitchFamily="50" charset="-128"/>
              <a:ea typeface="メイリオ" panose="020B0604030504040204" pitchFamily="50" charset="-128"/>
            </a:endParaRPr>
          </a:p>
        </p:txBody>
      </p:sp>
      <p:sp>
        <p:nvSpPr>
          <p:cNvPr id="350" name="正方形/長方形 349"/>
          <p:cNvSpPr/>
          <p:nvPr/>
        </p:nvSpPr>
        <p:spPr>
          <a:xfrm>
            <a:off x="12660" y="1252447"/>
            <a:ext cx="2715731" cy="1637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horz" lIns="7200" tIns="7200" rIns="7200" bIns="7200" rtlCol="0" anchor="ctr"/>
          <a:lstStyle/>
          <a:p>
            <a:pPr marL="171450" indent="-171450">
              <a:buFont typeface="Wingdings" panose="05000000000000000000" pitchFamily="2" charset="2"/>
              <a:buChar char="u"/>
            </a:pPr>
            <a:r>
              <a:rPr kumimoji="1" lang="ja-JP" altLang="en-US" sz="1200" b="1" dirty="0" smtClean="0">
                <a:solidFill>
                  <a:srgbClr val="002060"/>
                </a:solidFill>
                <a:latin typeface="Meiryo UI" panose="020B0604030504040204" pitchFamily="50" charset="-128"/>
                <a:ea typeface="Meiryo UI" panose="020B0604030504040204" pitchFamily="50" charset="-128"/>
              </a:rPr>
              <a:t>基本方針に基づく施策体系</a:t>
            </a:r>
            <a:r>
              <a:rPr lang="ja-JP" altLang="en-US" sz="1200" b="1" dirty="0" smtClean="0">
                <a:solidFill>
                  <a:srgbClr val="002060"/>
                </a:solidFill>
                <a:latin typeface="Meiryo UI" panose="020B0604030504040204" pitchFamily="50" charset="-128"/>
                <a:ea typeface="Meiryo UI" panose="020B0604030504040204" pitchFamily="50" charset="-128"/>
              </a:rPr>
              <a:t>と個別目標</a:t>
            </a:r>
            <a:endParaRPr kumimoji="1" lang="ja-JP" altLang="en-US" sz="1200" b="1" dirty="0">
              <a:solidFill>
                <a:srgbClr val="002060"/>
              </a:solidFill>
              <a:latin typeface="Meiryo UI" panose="020B0604030504040204" pitchFamily="50" charset="-128"/>
              <a:ea typeface="Meiryo UI" panose="020B0604030504040204" pitchFamily="50" charset="-128"/>
            </a:endParaRPr>
          </a:p>
        </p:txBody>
      </p:sp>
      <p:sp>
        <p:nvSpPr>
          <p:cNvPr id="353" name="正方形/長方形 352"/>
          <p:cNvSpPr/>
          <p:nvPr/>
        </p:nvSpPr>
        <p:spPr>
          <a:xfrm>
            <a:off x="-35526" y="8593568"/>
            <a:ext cx="4817970" cy="288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300"/>
              </a:lnSpc>
            </a:pPr>
            <a:r>
              <a:rPr lang="en-US" altLang="ja-JP" sz="1400" b="1" dirty="0">
                <a:solidFill>
                  <a:schemeClr val="tx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4</a:t>
            </a:r>
            <a:r>
              <a:rPr lang="ja-JP" altLang="en-US" sz="1400" b="1" dirty="0" err="1" smtClean="0">
                <a:solidFill>
                  <a:schemeClr val="tx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a:t>
            </a:r>
            <a:r>
              <a:rPr lang="ja-JP" altLang="en-US" sz="1400" b="1" dirty="0" smtClean="0">
                <a:solidFill>
                  <a:schemeClr val="tx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第２期計画の推進体制等</a:t>
            </a:r>
            <a:endParaRPr kumimoji="1" lang="zh-TW" altLang="en-US" sz="1050" dirty="0">
              <a:solidFill>
                <a:schemeClr val="tx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endParaRPr>
          </a:p>
        </p:txBody>
      </p:sp>
      <p:sp>
        <p:nvSpPr>
          <p:cNvPr id="361" name="正方形/長方形 360"/>
          <p:cNvSpPr/>
          <p:nvPr/>
        </p:nvSpPr>
        <p:spPr>
          <a:xfrm>
            <a:off x="3085059" y="9164141"/>
            <a:ext cx="488152" cy="135964"/>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7200" tIns="7200" rIns="7200" bIns="7200" rtlCol="0" anchor="ctr"/>
          <a:lstStyle/>
          <a:p>
            <a:pPr algn="ctr"/>
            <a:r>
              <a:rPr lang="ja-JP" altLang="en-US" sz="900" b="1" dirty="0" smtClean="0">
                <a:latin typeface="Meiryo UI" panose="020B0604030504040204" pitchFamily="50" charset="-128"/>
                <a:ea typeface="Meiryo UI" panose="020B0604030504040204" pitchFamily="50" charset="-128"/>
              </a:rPr>
              <a:t>新 規</a:t>
            </a:r>
            <a:endParaRPr lang="ja-JP" altLang="en-US" sz="900" b="1" dirty="0">
              <a:latin typeface="Meiryo UI" panose="020B0604030504040204" pitchFamily="50" charset="-128"/>
              <a:ea typeface="Meiryo UI" panose="020B0604030504040204" pitchFamily="50" charset="-128"/>
            </a:endParaRPr>
          </a:p>
        </p:txBody>
      </p:sp>
      <p:sp>
        <p:nvSpPr>
          <p:cNvPr id="271" name="正方形/長方形 270"/>
          <p:cNvSpPr/>
          <p:nvPr/>
        </p:nvSpPr>
        <p:spPr>
          <a:xfrm>
            <a:off x="7458140" y="6181725"/>
            <a:ext cx="5256000" cy="576000"/>
          </a:xfrm>
          <a:prstGeom prst="rect">
            <a:avLst/>
          </a:prstGeom>
          <a:solidFill>
            <a:schemeClr val="accent1">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lIns="3600" tIns="3600" rIns="3600" bIns="3600" rtlCol="0" anchor="ctr"/>
          <a:lstStyle/>
          <a:p>
            <a:pPr indent="-360000"/>
            <a:endParaRPr kumimoji="1" lang="ja-JP" altLang="en-US" sz="800" b="1" dirty="0">
              <a:solidFill>
                <a:schemeClr val="tx1"/>
              </a:solidFill>
              <a:latin typeface="メイリオ" panose="020B0604030504040204" pitchFamily="50" charset="-128"/>
              <a:ea typeface="メイリオ" panose="020B0604030504040204" pitchFamily="50" charset="-128"/>
            </a:endParaRPr>
          </a:p>
        </p:txBody>
      </p:sp>
      <p:sp>
        <p:nvSpPr>
          <p:cNvPr id="199" name="正方形/長方形 198"/>
          <p:cNvSpPr/>
          <p:nvPr/>
        </p:nvSpPr>
        <p:spPr>
          <a:xfrm>
            <a:off x="7556310" y="6290868"/>
            <a:ext cx="3060000" cy="360000"/>
          </a:xfrm>
          <a:prstGeom prst="rect">
            <a:avLst/>
          </a:prstGeom>
          <a:solidFill>
            <a:schemeClr val="bg1"/>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72000" tIns="3600" rIns="3600" bIns="3600" rtlCol="0" anchor="ctr"/>
          <a:lstStyle/>
          <a:p>
            <a:pPr>
              <a:lnSpc>
                <a:spcPts val="1000"/>
              </a:lnSpc>
            </a:pPr>
            <a:r>
              <a:rPr lang="ja-JP" altLang="en-US" sz="800" b="1" dirty="0" smtClean="0">
                <a:solidFill>
                  <a:schemeClr val="tx1"/>
                </a:solidFill>
                <a:latin typeface="Meiryo UI" panose="020B0604030504040204" pitchFamily="50" charset="-128"/>
                <a:ea typeface="Meiryo UI" panose="020B0604030504040204" pitchFamily="50" charset="-128"/>
              </a:rPr>
              <a:t>ワンストップ支援を</a:t>
            </a:r>
            <a:r>
              <a:rPr lang="ja-JP" altLang="en-US" sz="800" b="1" dirty="0">
                <a:solidFill>
                  <a:schemeClr val="tx1"/>
                </a:solidFill>
                <a:latin typeface="Meiryo UI" panose="020B0604030504040204" pitchFamily="50" charset="-128"/>
                <a:ea typeface="Meiryo UI" panose="020B0604030504040204" pitchFamily="50" charset="-128"/>
              </a:rPr>
              <a:t>提供できる機能を整備</a:t>
            </a:r>
          </a:p>
        </p:txBody>
      </p:sp>
      <p:sp>
        <p:nvSpPr>
          <p:cNvPr id="200" name="正方形/長方形 199"/>
          <p:cNvSpPr/>
          <p:nvPr/>
        </p:nvSpPr>
        <p:spPr>
          <a:xfrm>
            <a:off x="10712264" y="6290868"/>
            <a:ext cx="936000" cy="360000"/>
          </a:xfrm>
          <a:prstGeom prst="rect">
            <a:avLst/>
          </a:prstGeom>
          <a:solidFill>
            <a:schemeClr val="bg1">
              <a:lumMod val="95000"/>
            </a:schemeClr>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36000" algn="ctr">
              <a:lnSpc>
                <a:spcPts val="900"/>
              </a:lnSpc>
            </a:pPr>
            <a:r>
              <a:rPr lang="ja-JP" altLang="en-US" sz="700" b="1" spc="-60" dirty="0" smtClean="0">
                <a:solidFill>
                  <a:schemeClr val="tx1"/>
                </a:solidFill>
                <a:latin typeface="Meiryo UI" panose="020B0604030504040204" pitchFamily="50" charset="-128"/>
                <a:ea typeface="Meiryo UI" panose="020B0604030504040204" pitchFamily="50" charset="-128"/>
              </a:rPr>
              <a:t>－</a:t>
            </a:r>
            <a:endParaRPr lang="en-US" altLang="ja-JP" sz="700" b="1" spc="-60" dirty="0" smtClean="0">
              <a:solidFill>
                <a:schemeClr val="tx1"/>
              </a:solidFill>
              <a:latin typeface="Meiryo UI" panose="020B0604030504040204" pitchFamily="50" charset="-128"/>
              <a:ea typeface="Meiryo UI" panose="020B0604030504040204" pitchFamily="50" charset="-128"/>
            </a:endParaRPr>
          </a:p>
        </p:txBody>
      </p:sp>
      <p:sp>
        <p:nvSpPr>
          <p:cNvPr id="201" name="正方形/長方形 200"/>
          <p:cNvSpPr/>
          <p:nvPr/>
        </p:nvSpPr>
        <p:spPr>
          <a:xfrm>
            <a:off x="11729496" y="6290868"/>
            <a:ext cx="936000" cy="360000"/>
          </a:xfrm>
          <a:prstGeom prst="rect">
            <a:avLst/>
          </a:prstGeom>
          <a:solidFill>
            <a:schemeClr val="bg1">
              <a:lumMod val="95000"/>
            </a:schemeClr>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36000" algn="ctr">
              <a:lnSpc>
                <a:spcPts val="900"/>
              </a:lnSpc>
            </a:pPr>
            <a:r>
              <a:rPr lang="ja-JP" altLang="en-US" sz="700" b="1" spc="-60" dirty="0" smtClean="0">
                <a:solidFill>
                  <a:schemeClr val="tx1"/>
                </a:solidFill>
                <a:latin typeface="Meiryo UI" panose="020B0604030504040204" pitchFamily="50" charset="-128"/>
                <a:ea typeface="Meiryo UI" panose="020B0604030504040204" pitchFamily="50" charset="-128"/>
              </a:rPr>
              <a:t>整備完了</a:t>
            </a:r>
            <a:endParaRPr lang="en-US" altLang="ja-JP" sz="700" b="1" spc="-60" dirty="0" smtClean="0">
              <a:solidFill>
                <a:schemeClr val="tx1"/>
              </a:solidFill>
              <a:latin typeface="Meiryo UI" panose="020B0604030504040204" pitchFamily="50" charset="-128"/>
              <a:ea typeface="Meiryo UI" panose="020B0604030504040204" pitchFamily="50" charset="-128"/>
            </a:endParaRPr>
          </a:p>
          <a:p>
            <a:pPr marL="36000" algn="ctr">
              <a:lnSpc>
                <a:spcPts val="900"/>
              </a:lnSpc>
            </a:pPr>
            <a:r>
              <a:rPr lang="en-US" altLang="ja-JP" sz="700" b="1" spc="-60" dirty="0" smtClean="0">
                <a:solidFill>
                  <a:schemeClr val="tx1"/>
                </a:solidFill>
                <a:latin typeface="Meiryo UI" panose="020B0604030504040204" pitchFamily="50" charset="-128"/>
                <a:ea typeface="Meiryo UI" panose="020B0604030504040204" pitchFamily="50" charset="-128"/>
              </a:rPr>
              <a:t>(IR</a:t>
            </a:r>
            <a:r>
              <a:rPr lang="ja-JP" altLang="en-US" sz="700" b="1" spc="-60" dirty="0" smtClean="0">
                <a:solidFill>
                  <a:schemeClr val="tx1"/>
                </a:solidFill>
                <a:latin typeface="Meiryo UI" panose="020B0604030504040204" pitchFamily="50" charset="-128"/>
                <a:ea typeface="Meiryo UI" panose="020B0604030504040204" pitchFamily="50" charset="-128"/>
              </a:rPr>
              <a:t>開業まで</a:t>
            </a:r>
            <a:r>
              <a:rPr lang="en-US" altLang="ja-JP" sz="600" b="1" spc="-60" dirty="0" smtClean="0">
                <a:solidFill>
                  <a:schemeClr val="tx1"/>
                </a:solidFill>
                <a:latin typeface="Meiryo UI" panose="020B0604030504040204" pitchFamily="50" charset="-128"/>
                <a:ea typeface="Meiryo UI" panose="020B0604030504040204" pitchFamily="50" charset="-128"/>
              </a:rPr>
              <a:t>※5</a:t>
            </a:r>
            <a:r>
              <a:rPr lang="ja-JP" altLang="en-US" sz="700" b="1" spc="-60" dirty="0" smtClean="0">
                <a:solidFill>
                  <a:schemeClr val="tx1"/>
                </a:solidFill>
                <a:latin typeface="Meiryo UI" panose="020B0604030504040204" pitchFamily="50" charset="-128"/>
                <a:ea typeface="Meiryo UI" panose="020B0604030504040204" pitchFamily="50" charset="-128"/>
              </a:rPr>
              <a:t>）</a:t>
            </a:r>
            <a:endParaRPr lang="ja-JP" altLang="en-US" sz="700" b="1" spc="-60" dirty="0">
              <a:solidFill>
                <a:schemeClr val="tx1"/>
              </a:solidFill>
              <a:latin typeface="Meiryo UI" panose="020B0604030504040204" pitchFamily="50" charset="-128"/>
              <a:ea typeface="Meiryo UI" panose="020B0604030504040204" pitchFamily="50" charset="-128"/>
            </a:endParaRPr>
          </a:p>
        </p:txBody>
      </p:sp>
      <p:graphicFrame>
        <p:nvGraphicFramePr>
          <p:cNvPr id="170" name="表 169"/>
          <p:cNvGraphicFramePr>
            <a:graphicFrameLocks noGrp="1"/>
          </p:cNvGraphicFramePr>
          <p:nvPr>
            <p:extLst>
              <p:ext uri="{D42A27DB-BD31-4B8C-83A1-F6EECF244321}">
                <p14:modId xmlns:p14="http://schemas.microsoft.com/office/powerpoint/2010/main" val="3294445699"/>
              </p:ext>
            </p:extLst>
          </p:nvPr>
        </p:nvGraphicFramePr>
        <p:xfrm>
          <a:off x="7192888" y="264096"/>
          <a:ext cx="5570612" cy="1116000"/>
        </p:xfrm>
        <a:graphic>
          <a:graphicData uri="http://schemas.openxmlformats.org/drawingml/2006/table">
            <a:tbl>
              <a:tblPr>
                <a:tableStyleId>{073A0DAA-6AF3-43AB-8588-CEC1D06C72B9}</a:tableStyleId>
              </a:tblPr>
              <a:tblGrid>
                <a:gridCol w="77019">
                  <a:extLst>
                    <a:ext uri="{9D8B030D-6E8A-4147-A177-3AD203B41FA5}">
                      <a16:colId xmlns:a16="http://schemas.microsoft.com/office/drawing/2014/main" val="2375738016"/>
                    </a:ext>
                  </a:extLst>
                </a:gridCol>
                <a:gridCol w="5493593">
                  <a:extLst>
                    <a:ext uri="{9D8B030D-6E8A-4147-A177-3AD203B41FA5}">
                      <a16:colId xmlns:a16="http://schemas.microsoft.com/office/drawing/2014/main" val="4208928748"/>
                    </a:ext>
                  </a:extLst>
                </a:gridCol>
              </a:tblGrid>
              <a:tr h="180000">
                <a:tc>
                  <a:txBody>
                    <a:bodyPr/>
                    <a:lstStyle/>
                    <a:p>
                      <a:endParaRPr kumimoji="1" lang="ja-JP" altLang="en-US" sz="100" dirty="0">
                        <a:latin typeface="Meiryo UI" panose="020B0604030504040204" pitchFamily="50" charset="-128"/>
                        <a:ea typeface="Meiryo UI" panose="020B0604030504040204" pitchFamily="50" charset="-128"/>
                      </a:endParaRPr>
                    </a:p>
                  </a:txBody>
                  <a:tcPr marL="0" marR="0" marT="0" marB="0">
                    <a:lnR w="12700" cap="flat" cmpd="sng" algn="ctr">
                      <a:solidFill>
                        <a:schemeClr val="tx2">
                          <a:lumMod val="60000"/>
                          <a:lumOff val="40000"/>
                        </a:schemeClr>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002060"/>
                    </a:solidFill>
                  </a:tcPr>
                </a:tc>
                <a:tc>
                  <a:txBody>
                    <a:bodyPr/>
                    <a:lstStyle/>
                    <a:p>
                      <a:pPr marL="85725" indent="-85725">
                        <a:buFont typeface="Wingdings" panose="05000000000000000000" pitchFamily="2" charset="2"/>
                        <a:buChar char="l"/>
                      </a:pPr>
                      <a:r>
                        <a:rPr kumimoji="1" lang="ja-JP" altLang="en-US" sz="1000" b="1" dirty="0" smtClean="0">
                          <a:solidFill>
                            <a:schemeClr val="bg1"/>
                          </a:solidFill>
                          <a:latin typeface="Meiryo UI" panose="020B0604030504040204" pitchFamily="50" charset="-128"/>
                          <a:ea typeface="Meiryo UI" panose="020B0604030504040204" pitchFamily="50" charset="-128"/>
                        </a:rPr>
                        <a:t>全体目標</a:t>
                      </a:r>
                      <a:endParaRPr kumimoji="1" lang="ja-JP" altLang="en-US" sz="1000" b="1" dirty="0">
                        <a:solidFill>
                          <a:schemeClr val="bg1"/>
                        </a:solidFill>
                        <a:latin typeface="Meiryo UI" panose="020B0604030504040204" pitchFamily="50" charset="-128"/>
                        <a:ea typeface="Meiryo UI" panose="020B0604030504040204" pitchFamily="50" charset="-128"/>
                      </a:endParaRPr>
                    </a:p>
                  </a:txBody>
                  <a:tcPr marL="0" marR="0" marT="0" marB="0">
                    <a:lnL w="12700" cap="flat" cmpd="sng" algn="ctr">
                      <a:solidFill>
                        <a:schemeClr val="tx2">
                          <a:lumMod val="60000"/>
                          <a:lumOff val="40000"/>
                        </a:schemeClr>
                      </a:solidFill>
                      <a:prstDash val="solid"/>
                      <a:round/>
                      <a:headEnd type="none" w="med" len="med"/>
                      <a:tailEnd type="none" w="med" len="med"/>
                    </a:lnL>
                    <a:lnT w="12700" cap="flat" cmpd="sng" algn="ctr">
                      <a:solidFill>
                        <a:schemeClr val="tx2">
                          <a:lumMod val="60000"/>
                          <a:lumOff val="40000"/>
                        </a:schemeClr>
                      </a:solidFill>
                      <a:prstDash val="solid"/>
                      <a:round/>
                      <a:headEnd type="none" w="med" len="med"/>
                      <a:tailEnd type="none" w="med" len="med"/>
                    </a:lnT>
                    <a:solidFill>
                      <a:schemeClr val="tx2">
                        <a:lumMod val="60000"/>
                        <a:lumOff val="40000"/>
                      </a:schemeClr>
                    </a:solidFill>
                  </a:tcPr>
                </a:tc>
                <a:extLst>
                  <a:ext uri="{0D108BD9-81ED-4DB2-BD59-A6C34878D82A}">
                    <a16:rowId xmlns:a16="http://schemas.microsoft.com/office/drawing/2014/main" val="1258852688"/>
                  </a:ext>
                </a:extLst>
              </a:tr>
              <a:tr h="936000">
                <a:tc>
                  <a:txBody>
                    <a:bodyPr/>
                    <a:lstStyle/>
                    <a:p>
                      <a:endParaRPr kumimoji="1" lang="ja-JP" altLang="en-US" sz="100" dirty="0">
                        <a:latin typeface="Meiryo UI" panose="020B0604030504040204" pitchFamily="50" charset="-128"/>
                        <a:ea typeface="Meiryo UI" panose="020B0604030504040204" pitchFamily="50" charset="-128"/>
                      </a:endParaRPr>
                    </a:p>
                  </a:txBody>
                  <a:tcPr marL="0" marR="0" marT="0" marB="0">
                    <a:lnT w="12700" cap="flat" cmpd="sng" algn="ctr">
                      <a:solidFill>
                        <a:srgbClr val="002060"/>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2060"/>
                    </a:solidFill>
                  </a:tcPr>
                </a:tc>
                <a:tc>
                  <a:txBody>
                    <a:bodyPr/>
                    <a:lstStyle/>
                    <a:p>
                      <a:pPr marL="144000" lvl="1" indent="-90488">
                        <a:lnSpc>
                          <a:spcPts val="1100"/>
                        </a:lnSpc>
                        <a:buFont typeface="Wingdings" panose="05000000000000000000" pitchFamily="2" charset="2"/>
                        <a:buChar char="Ø"/>
                      </a:pPr>
                      <a:r>
                        <a:rPr kumimoji="1" lang="ja-JP" altLang="en-US" sz="1000" b="0" dirty="0" smtClean="0">
                          <a:latin typeface="Meiryo UI" panose="020B0604030504040204" pitchFamily="50" charset="-128"/>
                          <a:ea typeface="Meiryo UI" panose="020B0604030504040204" pitchFamily="50" charset="-128"/>
                        </a:rPr>
                        <a:t>ギャンブル等依存症対策を総合的かつ計画的に推進することで、</a:t>
                      </a:r>
                      <a:r>
                        <a:rPr kumimoji="1" lang="ja-JP" altLang="en-US" sz="1000" b="0" u="heavy" baseline="0" dirty="0" smtClean="0">
                          <a:latin typeface="Meiryo UI" panose="020B0604030504040204" pitchFamily="50" charset="-128"/>
                          <a:ea typeface="Meiryo UI" panose="020B0604030504040204" pitchFamily="50" charset="-128"/>
                        </a:rPr>
                        <a:t>「府民の健全な生活の確保を図るとともに、府民が安心して暮らすことができる社会の実現に寄与する」</a:t>
                      </a:r>
                      <a:r>
                        <a:rPr kumimoji="1" lang="ja-JP" altLang="en-US" sz="1000" b="0" dirty="0" smtClean="0">
                          <a:latin typeface="Meiryo UI" panose="020B0604030504040204" pitchFamily="50" charset="-128"/>
                          <a:ea typeface="Meiryo UI" panose="020B0604030504040204" pitchFamily="50" charset="-128"/>
                        </a:rPr>
                        <a:t>ことを目標とする。</a:t>
                      </a:r>
                    </a:p>
                    <a:p>
                      <a:pPr marL="144000" lvl="1" indent="-90488">
                        <a:lnSpc>
                          <a:spcPts val="1100"/>
                        </a:lnSpc>
                        <a:spcBef>
                          <a:spcPts val="300"/>
                        </a:spcBef>
                        <a:buFont typeface="Wingdings" panose="05000000000000000000" pitchFamily="2" charset="2"/>
                        <a:buChar char="Ø"/>
                      </a:pPr>
                      <a:r>
                        <a:rPr kumimoji="1" lang="ja-JP" altLang="en-US" sz="1000" b="0" dirty="0" smtClean="0">
                          <a:latin typeface="Meiryo UI" panose="020B0604030504040204" pitchFamily="50" charset="-128"/>
                          <a:ea typeface="Meiryo UI" panose="020B0604030504040204" pitchFamily="50" charset="-128"/>
                        </a:rPr>
                        <a:t>府実態調査結果を基に、令和７年度における以下の数値について、計画作成時点の令和４年度の数値からの増減をめざす。</a:t>
                      </a:r>
                      <a:endParaRPr kumimoji="1" lang="en-US" altLang="ja-JP" sz="1000" b="0" dirty="0" smtClean="0">
                        <a:latin typeface="Meiryo UI" panose="020B0604030504040204" pitchFamily="50" charset="-128"/>
                        <a:ea typeface="Meiryo UI" panose="020B0604030504040204" pitchFamily="50" charset="-128"/>
                      </a:endParaRPr>
                    </a:p>
                    <a:p>
                      <a:pPr marL="85725" lvl="1" indent="0">
                        <a:lnSpc>
                          <a:spcPts val="400"/>
                        </a:lnSpc>
                        <a:spcBef>
                          <a:spcPts val="300"/>
                        </a:spcBef>
                        <a:buFont typeface="Wingdings" panose="05000000000000000000" pitchFamily="2" charset="2"/>
                        <a:buNone/>
                      </a:pPr>
                      <a:endParaRPr kumimoji="1" lang="en-US" altLang="ja-JP" sz="1000" b="0" dirty="0" smtClean="0">
                        <a:latin typeface="Meiryo UI" panose="020B0604030504040204" pitchFamily="50" charset="-128"/>
                        <a:ea typeface="Meiryo UI" panose="020B0604030504040204" pitchFamily="50" charset="-128"/>
                      </a:endParaRPr>
                    </a:p>
                    <a:p>
                      <a:pPr marL="85725" lvl="1" indent="0">
                        <a:lnSpc>
                          <a:spcPts val="400"/>
                        </a:lnSpc>
                        <a:spcBef>
                          <a:spcPts val="300"/>
                        </a:spcBef>
                        <a:buFont typeface="Wingdings" panose="05000000000000000000" pitchFamily="2" charset="2"/>
                        <a:buNone/>
                      </a:pPr>
                      <a:endParaRPr kumimoji="1" lang="en-US" altLang="ja-JP" sz="1000" b="0" dirty="0" smtClean="0">
                        <a:latin typeface="Meiryo UI" panose="020B0604030504040204" pitchFamily="50" charset="-128"/>
                        <a:ea typeface="Meiryo UI" panose="020B0604030504040204" pitchFamily="50" charset="-128"/>
                      </a:endParaRPr>
                    </a:p>
                    <a:p>
                      <a:pPr marL="85725" lvl="1" indent="0">
                        <a:lnSpc>
                          <a:spcPts val="400"/>
                        </a:lnSpc>
                        <a:spcBef>
                          <a:spcPts val="300"/>
                        </a:spcBef>
                        <a:buFont typeface="Wingdings" panose="05000000000000000000" pitchFamily="2" charset="2"/>
                        <a:buNone/>
                      </a:pPr>
                      <a:endParaRPr kumimoji="1" lang="ja-JP" altLang="en-US" sz="1000" b="0" dirty="0" smtClean="0">
                        <a:latin typeface="Meiryo UI" panose="020B0604030504040204" pitchFamily="50" charset="-128"/>
                        <a:ea typeface="Meiryo UI" panose="020B0604030504040204" pitchFamily="50" charset="-128"/>
                      </a:endParaRPr>
                    </a:p>
                  </a:txBody>
                  <a:tcPr marL="0" marR="0" marT="0" marB="0">
                    <a:lnB w="1270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2305717086"/>
                  </a:ext>
                </a:extLst>
              </a:tr>
            </a:tbl>
          </a:graphicData>
        </a:graphic>
      </p:graphicFrame>
      <p:grpSp>
        <p:nvGrpSpPr>
          <p:cNvPr id="17" name="グループ化 16"/>
          <p:cNvGrpSpPr/>
          <p:nvPr/>
        </p:nvGrpSpPr>
        <p:grpSpPr>
          <a:xfrm>
            <a:off x="3017680" y="1885072"/>
            <a:ext cx="4782359" cy="403140"/>
            <a:chOff x="3017680" y="1837447"/>
            <a:chExt cx="4782359" cy="403140"/>
          </a:xfrm>
        </p:grpSpPr>
        <p:sp>
          <p:nvSpPr>
            <p:cNvPr id="491" name="正方形/長方形 490"/>
            <p:cNvSpPr/>
            <p:nvPr/>
          </p:nvSpPr>
          <p:spPr>
            <a:xfrm>
              <a:off x="3017680" y="1871969"/>
              <a:ext cx="4782359" cy="36861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a:buFont typeface="Wingdings" panose="05000000000000000000" pitchFamily="2" charset="2"/>
                <a:buChar char="n"/>
              </a:pPr>
              <a:r>
                <a:rPr lang="ja-JP" altLang="en-US" sz="900" b="1" u="sng" dirty="0" smtClean="0">
                  <a:solidFill>
                    <a:schemeClr val="tx1"/>
                  </a:solidFill>
                  <a:latin typeface="メイリオ" panose="020B0604030504040204" pitchFamily="50" charset="-128"/>
                  <a:ea typeface="メイリオ" panose="020B0604030504040204" pitchFamily="50" charset="-128"/>
                </a:rPr>
                <a:t>児童</a:t>
              </a:r>
              <a:r>
                <a:rPr lang="ja-JP" altLang="en-US" sz="900" b="1" u="sng" dirty="0">
                  <a:solidFill>
                    <a:schemeClr val="tx1"/>
                  </a:solidFill>
                  <a:latin typeface="メイリオ" panose="020B0604030504040204" pitchFamily="50" charset="-128"/>
                  <a:ea typeface="メイリオ" panose="020B0604030504040204" pitchFamily="50" charset="-128"/>
                </a:rPr>
                <a:t>・生徒への</a:t>
              </a:r>
              <a:r>
                <a:rPr lang="ja-JP" altLang="en-US" sz="900" b="1" u="sng">
                  <a:solidFill>
                    <a:schemeClr val="tx1"/>
                  </a:solidFill>
                  <a:latin typeface="メイリオ" panose="020B0604030504040204" pitchFamily="50" charset="-128"/>
                  <a:ea typeface="メイリオ" panose="020B0604030504040204" pitchFamily="50" charset="-128"/>
                </a:rPr>
                <a:t>普及</a:t>
              </a:r>
              <a:r>
                <a:rPr lang="ja-JP" altLang="en-US" sz="900" b="1" u="sng" smtClean="0">
                  <a:solidFill>
                    <a:schemeClr val="tx1"/>
                  </a:solidFill>
                  <a:latin typeface="メイリオ" panose="020B0604030504040204" pitchFamily="50" charset="-128"/>
                  <a:ea typeface="メイリオ" panose="020B0604030504040204" pitchFamily="50" charset="-128"/>
                </a:rPr>
                <a:t>啓発</a:t>
              </a:r>
              <a:r>
                <a:rPr lang="ja-JP" altLang="en-US" sz="900" smtClean="0">
                  <a:solidFill>
                    <a:schemeClr val="tx1"/>
                  </a:solidFill>
                  <a:latin typeface="メイリオ" panose="020B0604030504040204" pitchFamily="50" charset="-128"/>
                  <a:ea typeface="メイリオ" panose="020B0604030504040204" pitchFamily="50" charset="-128"/>
                </a:rPr>
                <a:t>　           </a:t>
              </a:r>
              <a:endParaRPr lang="en-US" altLang="ja-JP" sz="900" dirty="0" smtClean="0">
                <a:solidFill>
                  <a:schemeClr val="tx1"/>
                </a:solidFill>
                <a:latin typeface="メイリオ" panose="020B0604030504040204" pitchFamily="50" charset="-128"/>
                <a:ea typeface="メイリオ" panose="020B0604030504040204" pitchFamily="50" charset="-128"/>
              </a:endParaRPr>
            </a:p>
            <a:p>
              <a:pPr>
                <a:buFont typeface="Wingdings" panose="05000000000000000000" pitchFamily="2" charset="2"/>
                <a:buChar char="n"/>
              </a:pPr>
              <a:r>
                <a:rPr lang="ja-JP" altLang="en-US" sz="900" dirty="0" smtClean="0">
                  <a:solidFill>
                    <a:schemeClr val="tx1"/>
                  </a:solidFill>
                  <a:latin typeface="メイリオ" panose="020B0604030504040204" pitchFamily="50" charset="-128"/>
                  <a:ea typeface="メイリオ" panose="020B0604030504040204" pitchFamily="50" charset="-128"/>
                </a:rPr>
                <a:t>大学</a:t>
              </a:r>
              <a:r>
                <a:rPr lang="ja-JP" altLang="en-US" sz="900" dirty="0">
                  <a:solidFill>
                    <a:schemeClr val="tx1"/>
                  </a:solidFill>
                  <a:latin typeface="メイリオ" panose="020B0604030504040204" pitchFamily="50" charset="-128"/>
                  <a:ea typeface="メイリオ" panose="020B0604030504040204" pitchFamily="50" charset="-128"/>
                </a:rPr>
                <a:t>・専修学校等への普及</a:t>
              </a:r>
              <a:r>
                <a:rPr lang="ja-JP" altLang="en-US" sz="900" dirty="0" smtClean="0">
                  <a:solidFill>
                    <a:schemeClr val="tx1"/>
                  </a:solidFill>
                  <a:latin typeface="メイリオ" panose="020B0604030504040204" pitchFamily="50" charset="-128"/>
                  <a:ea typeface="メイリオ" panose="020B0604030504040204" pitchFamily="50" charset="-128"/>
                </a:rPr>
                <a:t>啓発</a:t>
              </a:r>
              <a:endParaRPr lang="ja-JP" altLang="en-US" sz="900" dirty="0">
                <a:solidFill>
                  <a:schemeClr val="tx1"/>
                </a:solidFill>
                <a:latin typeface="メイリオ" panose="020B0604030504040204" pitchFamily="50" charset="-128"/>
                <a:ea typeface="メイリオ" panose="020B0604030504040204" pitchFamily="50" charset="-128"/>
              </a:endParaRPr>
            </a:p>
            <a:p>
              <a:pPr marL="85725" indent="-85725">
                <a:buFont typeface="Wingdings" panose="05000000000000000000" pitchFamily="2" charset="2"/>
                <a:buChar char="n"/>
              </a:pPr>
              <a:r>
                <a:rPr lang="ja-JP" altLang="en-US" sz="900" dirty="0" smtClean="0">
                  <a:solidFill>
                    <a:schemeClr val="tx1"/>
                  </a:solidFill>
                  <a:latin typeface="メイリオ" panose="020B0604030504040204" pitchFamily="50" charset="-128"/>
                  <a:ea typeface="メイリオ" panose="020B0604030504040204" pitchFamily="50" charset="-128"/>
                </a:rPr>
                <a:t>若年層</a:t>
              </a:r>
              <a:r>
                <a:rPr lang="ja-JP" altLang="en-US" sz="900" dirty="0">
                  <a:solidFill>
                    <a:schemeClr val="tx1"/>
                  </a:solidFill>
                  <a:latin typeface="メイリオ" panose="020B0604030504040204" pitchFamily="50" charset="-128"/>
                  <a:ea typeface="メイリオ" panose="020B0604030504040204" pitchFamily="50" charset="-128"/>
                </a:rPr>
                <a:t>にかかわる機会がある人たちへの普及啓発</a:t>
              </a:r>
            </a:p>
          </p:txBody>
        </p:sp>
        <p:sp>
          <p:nvSpPr>
            <p:cNvPr id="178" name="正方形/長方形 177"/>
            <p:cNvSpPr/>
            <p:nvPr/>
          </p:nvSpPr>
          <p:spPr>
            <a:xfrm>
              <a:off x="4446752" y="1837447"/>
              <a:ext cx="657904" cy="1440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7200" tIns="7200" rIns="7200" bIns="7200" rtlCol="0" anchor="ctr"/>
            <a:lstStyle/>
            <a:p>
              <a:pPr algn="ctr"/>
              <a:r>
                <a:rPr lang="ja-JP" altLang="en-US" sz="900" b="1" dirty="0">
                  <a:latin typeface="Meiryo UI" panose="020B0604030504040204" pitchFamily="50" charset="-128"/>
                  <a:ea typeface="Meiryo UI" panose="020B0604030504040204" pitchFamily="50" charset="-128"/>
                </a:rPr>
                <a:t>新規</a:t>
              </a:r>
              <a:r>
                <a:rPr lang="ja-JP" altLang="en-US" sz="900" b="1" dirty="0" smtClean="0">
                  <a:latin typeface="Meiryo UI" panose="020B0604030504040204" pitchFamily="50" charset="-128"/>
                  <a:ea typeface="Meiryo UI" panose="020B0604030504040204" pitchFamily="50" charset="-128"/>
                </a:rPr>
                <a:t> ・拡充</a:t>
              </a:r>
              <a:endParaRPr lang="en-US" altLang="ja-JP" sz="900" b="1" dirty="0" smtClean="0">
                <a:latin typeface="Meiryo UI" panose="020B0604030504040204" pitchFamily="50" charset="-128"/>
                <a:ea typeface="Meiryo UI" panose="020B0604030504040204" pitchFamily="50" charset="-128"/>
              </a:endParaRPr>
            </a:p>
          </p:txBody>
        </p:sp>
      </p:grpSp>
      <p:sp>
        <p:nvSpPr>
          <p:cNvPr id="179" name="正方形/長方形 178"/>
          <p:cNvSpPr/>
          <p:nvPr/>
        </p:nvSpPr>
        <p:spPr>
          <a:xfrm>
            <a:off x="4074348" y="2528866"/>
            <a:ext cx="488152" cy="1440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7200" tIns="7200" rIns="7200" bIns="7200" rtlCol="0" anchor="ctr"/>
          <a:lstStyle/>
          <a:p>
            <a:pPr algn="ctr"/>
            <a:r>
              <a:rPr lang="ja-JP" altLang="en-US" sz="900" b="1" dirty="0" smtClean="0">
                <a:latin typeface="Meiryo UI" panose="020B0604030504040204" pitchFamily="50" charset="-128"/>
                <a:ea typeface="Meiryo UI" panose="020B0604030504040204" pitchFamily="50" charset="-128"/>
              </a:rPr>
              <a:t>新規</a:t>
            </a:r>
            <a:endParaRPr lang="en-US" altLang="ja-JP" sz="900" b="1" dirty="0" smtClean="0">
              <a:latin typeface="Meiryo UI" panose="020B0604030504040204" pitchFamily="50" charset="-128"/>
              <a:ea typeface="Meiryo UI" panose="020B0604030504040204" pitchFamily="50" charset="-128"/>
            </a:endParaRPr>
          </a:p>
        </p:txBody>
      </p:sp>
      <p:sp>
        <p:nvSpPr>
          <p:cNvPr id="180" name="正方形/長方形 179"/>
          <p:cNvSpPr/>
          <p:nvPr/>
        </p:nvSpPr>
        <p:spPr>
          <a:xfrm>
            <a:off x="5910883" y="2724176"/>
            <a:ext cx="488152" cy="1440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7200" tIns="7200" rIns="7200" bIns="7200" rtlCol="0" anchor="ctr"/>
          <a:lstStyle/>
          <a:p>
            <a:pPr algn="ctr"/>
            <a:r>
              <a:rPr lang="ja-JP" altLang="en-US" sz="900" b="1" dirty="0">
                <a:latin typeface="Meiryo UI" panose="020B0604030504040204" pitchFamily="50" charset="-128"/>
                <a:ea typeface="Meiryo UI" panose="020B0604030504040204" pitchFamily="50" charset="-128"/>
              </a:rPr>
              <a:t>拡充</a:t>
            </a:r>
            <a:endParaRPr lang="en-US" altLang="ja-JP" sz="900" b="1" dirty="0" smtClean="0">
              <a:latin typeface="Meiryo UI" panose="020B0604030504040204" pitchFamily="50" charset="-128"/>
              <a:ea typeface="Meiryo UI" panose="020B0604030504040204" pitchFamily="50" charset="-128"/>
            </a:endParaRPr>
          </a:p>
        </p:txBody>
      </p:sp>
      <p:sp>
        <p:nvSpPr>
          <p:cNvPr id="181" name="正方形/長方形 180"/>
          <p:cNvSpPr/>
          <p:nvPr/>
        </p:nvSpPr>
        <p:spPr>
          <a:xfrm>
            <a:off x="3997972" y="3193548"/>
            <a:ext cx="488152" cy="1440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7200" tIns="7200" rIns="7200" bIns="7200" rtlCol="0" anchor="ctr"/>
          <a:lstStyle/>
          <a:p>
            <a:pPr algn="ctr"/>
            <a:r>
              <a:rPr lang="ja-JP" altLang="en-US" sz="900" b="1" dirty="0" smtClean="0">
                <a:latin typeface="Meiryo UI" panose="020B0604030504040204" pitchFamily="50" charset="-128"/>
                <a:ea typeface="Meiryo UI" panose="020B0604030504040204" pitchFamily="50" charset="-128"/>
              </a:rPr>
              <a:t>新規</a:t>
            </a:r>
            <a:endParaRPr lang="en-US" altLang="ja-JP" sz="900" b="1" dirty="0" smtClean="0">
              <a:latin typeface="Meiryo UI" panose="020B0604030504040204" pitchFamily="50" charset="-128"/>
              <a:ea typeface="Meiryo UI" panose="020B0604030504040204" pitchFamily="50" charset="-128"/>
            </a:endParaRPr>
          </a:p>
        </p:txBody>
      </p:sp>
      <p:grpSp>
        <p:nvGrpSpPr>
          <p:cNvPr id="18" name="グループ化 17"/>
          <p:cNvGrpSpPr/>
          <p:nvPr/>
        </p:nvGrpSpPr>
        <p:grpSpPr>
          <a:xfrm>
            <a:off x="3027205" y="4051567"/>
            <a:ext cx="4760425" cy="467508"/>
            <a:chOff x="3027205" y="4022992"/>
            <a:chExt cx="4760425" cy="467508"/>
          </a:xfrm>
        </p:grpSpPr>
        <p:sp>
          <p:nvSpPr>
            <p:cNvPr id="473" name="正方形/長方形 472"/>
            <p:cNvSpPr/>
            <p:nvPr/>
          </p:nvSpPr>
          <p:spPr>
            <a:xfrm>
              <a:off x="3027205" y="4022992"/>
              <a:ext cx="4760425" cy="46750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a:buFont typeface="Wingdings" panose="05000000000000000000" pitchFamily="2" charset="2"/>
                <a:buChar char="n"/>
              </a:pPr>
              <a:r>
                <a:rPr lang="ja-JP" altLang="en-US" sz="900" b="1" u="sng" dirty="0" smtClean="0">
                  <a:solidFill>
                    <a:schemeClr val="tx1"/>
                  </a:solidFill>
                  <a:latin typeface="メイリオ" panose="020B0604030504040204" pitchFamily="50" charset="-128"/>
                  <a:ea typeface="メイリオ" panose="020B0604030504040204" pitchFamily="50" charset="-128"/>
                </a:rPr>
                <a:t>ギャンブル</a:t>
              </a:r>
              <a:r>
                <a:rPr lang="ja-JP" altLang="en-US" sz="900" b="1" u="sng" dirty="0">
                  <a:solidFill>
                    <a:schemeClr val="tx1"/>
                  </a:solidFill>
                  <a:latin typeface="メイリオ" panose="020B0604030504040204" pitchFamily="50" charset="-128"/>
                  <a:ea typeface="メイリオ" panose="020B0604030504040204" pitchFamily="50" charset="-128"/>
                </a:rPr>
                <a:t>等依存症の治療が可能な医療機関の充実</a:t>
              </a:r>
            </a:p>
            <a:p>
              <a:pPr>
                <a:buFont typeface="Wingdings" panose="05000000000000000000" pitchFamily="2" charset="2"/>
                <a:buChar char="n"/>
              </a:pPr>
              <a:r>
                <a:rPr lang="ja-JP" altLang="en-US" sz="900" dirty="0" smtClean="0">
                  <a:solidFill>
                    <a:schemeClr val="tx1"/>
                  </a:solidFill>
                  <a:latin typeface="メイリオ" panose="020B0604030504040204" pitchFamily="50" charset="-128"/>
                  <a:ea typeface="メイリオ" panose="020B0604030504040204" pitchFamily="50" charset="-128"/>
                </a:rPr>
                <a:t>専門</a:t>
              </a:r>
              <a:r>
                <a:rPr lang="ja-JP" altLang="en-US" sz="900" dirty="0">
                  <a:solidFill>
                    <a:schemeClr val="tx1"/>
                  </a:solidFill>
                  <a:latin typeface="メイリオ" panose="020B0604030504040204" pitchFamily="50" charset="-128"/>
                  <a:ea typeface="メイリオ" panose="020B0604030504040204" pitchFamily="50" charset="-128"/>
                </a:rPr>
                <a:t>治療プログラムの</a:t>
              </a:r>
              <a:r>
                <a:rPr lang="ja-JP" altLang="en-US" sz="900" dirty="0" smtClean="0">
                  <a:solidFill>
                    <a:schemeClr val="tx1"/>
                  </a:solidFill>
                  <a:latin typeface="メイリオ" panose="020B0604030504040204" pitchFamily="50" charset="-128"/>
                  <a:ea typeface="メイリオ" panose="020B0604030504040204" pitchFamily="50" charset="-128"/>
                </a:rPr>
                <a:t>普及</a:t>
              </a:r>
              <a:endParaRPr lang="en-US" altLang="ja-JP" sz="900" dirty="0">
                <a:solidFill>
                  <a:schemeClr val="tx1"/>
                </a:solidFill>
                <a:latin typeface="メイリオ" panose="020B0604030504040204" pitchFamily="50" charset="-128"/>
                <a:ea typeface="メイリオ" panose="020B0604030504040204" pitchFamily="50" charset="-128"/>
              </a:endParaRPr>
            </a:p>
            <a:p>
              <a:pPr>
                <a:buFont typeface="Wingdings" panose="05000000000000000000" pitchFamily="2" charset="2"/>
                <a:buChar char="n"/>
              </a:pPr>
              <a:r>
                <a:rPr lang="ja-JP" altLang="en-US" sz="900" dirty="0" smtClean="0">
                  <a:solidFill>
                    <a:schemeClr val="tx1"/>
                  </a:solidFill>
                  <a:latin typeface="メイリオ" panose="020B0604030504040204" pitchFamily="50" charset="-128"/>
                  <a:ea typeface="メイリオ" panose="020B0604030504040204" pitchFamily="50" charset="-128"/>
                </a:rPr>
                <a:t>受診したギャンブル等依存症の本人等への</a:t>
              </a:r>
              <a:r>
                <a:rPr lang="ja-JP" altLang="en-US" sz="900" dirty="0">
                  <a:solidFill>
                    <a:schemeClr val="tx1"/>
                  </a:solidFill>
                  <a:latin typeface="メイリオ" panose="020B0604030504040204" pitchFamily="50" charset="-128"/>
                  <a:ea typeface="メイリオ" panose="020B0604030504040204" pitchFamily="50" charset="-128"/>
                </a:rPr>
                <a:t>支援</a:t>
              </a:r>
            </a:p>
          </p:txBody>
        </p:sp>
        <p:sp>
          <p:nvSpPr>
            <p:cNvPr id="182" name="正方形/長方形 181"/>
            <p:cNvSpPr/>
            <p:nvPr/>
          </p:nvSpPr>
          <p:spPr>
            <a:xfrm>
              <a:off x="5825354" y="4033490"/>
              <a:ext cx="488152" cy="1440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7200" tIns="7200" rIns="7200" bIns="7200" rtlCol="0" anchor="ctr"/>
            <a:lstStyle/>
            <a:p>
              <a:pPr algn="ctr"/>
              <a:r>
                <a:rPr lang="ja-JP" altLang="en-US" sz="900" b="1" dirty="0" smtClean="0">
                  <a:latin typeface="Meiryo UI" panose="020B0604030504040204" pitchFamily="50" charset="-128"/>
                  <a:ea typeface="Meiryo UI" panose="020B0604030504040204" pitchFamily="50" charset="-128"/>
                </a:rPr>
                <a:t>新規</a:t>
              </a:r>
              <a:endParaRPr lang="en-US" altLang="ja-JP" sz="900" b="1" dirty="0" smtClean="0">
                <a:latin typeface="Meiryo UI" panose="020B0604030504040204" pitchFamily="50" charset="-128"/>
                <a:ea typeface="Meiryo UI" panose="020B0604030504040204" pitchFamily="50" charset="-128"/>
              </a:endParaRPr>
            </a:p>
          </p:txBody>
        </p:sp>
      </p:grpSp>
      <p:sp>
        <p:nvSpPr>
          <p:cNvPr id="183" name="正方形/長方形 182"/>
          <p:cNvSpPr/>
          <p:nvPr/>
        </p:nvSpPr>
        <p:spPr>
          <a:xfrm>
            <a:off x="4332335" y="5011757"/>
            <a:ext cx="488152" cy="1440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7200" tIns="7200" rIns="7200" bIns="7200" rtlCol="0" anchor="ctr"/>
          <a:lstStyle/>
          <a:p>
            <a:pPr algn="ctr"/>
            <a:r>
              <a:rPr lang="ja-JP" altLang="en-US" sz="900" b="1" dirty="0" smtClean="0">
                <a:latin typeface="Meiryo UI" panose="020B0604030504040204" pitchFamily="50" charset="-128"/>
                <a:ea typeface="Meiryo UI" panose="020B0604030504040204" pitchFamily="50" charset="-128"/>
              </a:rPr>
              <a:t>新規</a:t>
            </a:r>
            <a:endParaRPr lang="en-US" altLang="ja-JP" sz="900" b="1" dirty="0" smtClean="0">
              <a:latin typeface="Meiryo UI" panose="020B0604030504040204" pitchFamily="50" charset="-128"/>
              <a:ea typeface="Meiryo UI" panose="020B0604030504040204" pitchFamily="50" charset="-128"/>
            </a:endParaRPr>
          </a:p>
        </p:txBody>
      </p:sp>
      <p:sp>
        <p:nvSpPr>
          <p:cNvPr id="220" name="正方形/長方形 219"/>
          <p:cNvSpPr/>
          <p:nvPr/>
        </p:nvSpPr>
        <p:spPr>
          <a:xfrm>
            <a:off x="4242048" y="4858784"/>
            <a:ext cx="488152" cy="1440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7200" tIns="7200" rIns="7200" bIns="7200" rtlCol="0" anchor="ctr"/>
          <a:lstStyle/>
          <a:p>
            <a:pPr algn="ctr"/>
            <a:r>
              <a:rPr lang="ja-JP" altLang="en-US" sz="900" b="1" dirty="0" smtClean="0">
                <a:latin typeface="Meiryo UI" panose="020B0604030504040204" pitchFamily="50" charset="-128"/>
                <a:ea typeface="Meiryo UI" panose="020B0604030504040204" pitchFamily="50" charset="-128"/>
              </a:rPr>
              <a:t>新規</a:t>
            </a:r>
            <a:endParaRPr lang="en-US" altLang="ja-JP" sz="900" b="1" dirty="0" smtClean="0">
              <a:latin typeface="Meiryo UI" panose="020B0604030504040204" pitchFamily="50" charset="-128"/>
              <a:ea typeface="Meiryo UI" panose="020B0604030504040204" pitchFamily="50" charset="-128"/>
            </a:endParaRPr>
          </a:p>
        </p:txBody>
      </p:sp>
      <p:sp>
        <p:nvSpPr>
          <p:cNvPr id="222" name="正方形/長方形 221"/>
          <p:cNvSpPr/>
          <p:nvPr/>
        </p:nvSpPr>
        <p:spPr>
          <a:xfrm>
            <a:off x="5582419" y="5595553"/>
            <a:ext cx="488152" cy="1440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7200" tIns="7200" rIns="7200" bIns="7200" rtlCol="0" anchor="ctr"/>
          <a:lstStyle/>
          <a:p>
            <a:pPr algn="ctr"/>
            <a:r>
              <a:rPr lang="ja-JP" altLang="en-US" sz="900" b="1" dirty="0">
                <a:latin typeface="Meiryo UI" panose="020B0604030504040204" pitchFamily="50" charset="-128"/>
                <a:ea typeface="Meiryo UI" panose="020B0604030504040204" pitchFamily="50" charset="-128"/>
              </a:rPr>
              <a:t>拡充</a:t>
            </a:r>
            <a:endParaRPr lang="en-US" altLang="ja-JP" sz="900" b="1" dirty="0" smtClean="0">
              <a:latin typeface="Meiryo UI" panose="020B0604030504040204" pitchFamily="50" charset="-128"/>
              <a:ea typeface="Meiryo UI" panose="020B0604030504040204" pitchFamily="50" charset="-128"/>
            </a:endParaRPr>
          </a:p>
        </p:txBody>
      </p:sp>
      <p:sp>
        <p:nvSpPr>
          <p:cNvPr id="223" name="正方形/長方形 222"/>
          <p:cNvSpPr/>
          <p:nvPr/>
        </p:nvSpPr>
        <p:spPr>
          <a:xfrm>
            <a:off x="5251496" y="6437659"/>
            <a:ext cx="488152" cy="1440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7200" tIns="7200" rIns="7200" bIns="7200" rtlCol="0" anchor="ctr"/>
          <a:lstStyle/>
          <a:p>
            <a:pPr algn="ctr"/>
            <a:r>
              <a:rPr lang="ja-JP" altLang="en-US" sz="900" b="1" dirty="0" smtClean="0">
                <a:latin typeface="Meiryo UI" panose="020B0604030504040204" pitchFamily="50" charset="-128"/>
                <a:ea typeface="Meiryo UI" panose="020B0604030504040204" pitchFamily="50" charset="-128"/>
              </a:rPr>
              <a:t>新規</a:t>
            </a:r>
            <a:endParaRPr lang="en-US" altLang="ja-JP" sz="900" b="1" dirty="0" smtClean="0">
              <a:latin typeface="Meiryo UI" panose="020B0604030504040204" pitchFamily="50" charset="-128"/>
              <a:ea typeface="Meiryo UI" panose="020B0604030504040204" pitchFamily="50" charset="-128"/>
            </a:endParaRPr>
          </a:p>
        </p:txBody>
      </p:sp>
      <p:sp>
        <p:nvSpPr>
          <p:cNvPr id="224" name="正方形/長方形 223"/>
          <p:cNvSpPr/>
          <p:nvPr/>
        </p:nvSpPr>
        <p:spPr>
          <a:xfrm>
            <a:off x="5971800" y="7323257"/>
            <a:ext cx="488152" cy="1440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7200" tIns="7200" rIns="7200" bIns="7200" rtlCol="0" anchor="ctr"/>
          <a:lstStyle/>
          <a:p>
            <a:pPr algn="ctr"/>
            <a:r>
              <a:rPr lang="ja-JP" altLang="en-US" sz="900" b="1" dirty="0">
                <a:latin typeface="Meiryo UI" panose="020B0604030504040204" pitchFamily="50" charset="-128"/>
                <a:ea typeface="Meiryo UI" panose="020B0604030504040204" pitchFamily="50" charset="-128"/>
              </a:rPr>
              <a:t>拡充</a:t>
            </a:r>
            <a:endParaRPr lang="en-US" altLang="ja-JP" sz="900" b="1" dirty="0" smtClean="0">
              <a:latin typeface="Meiryo UI" panose="020B0604030504040204" pitchFamily="50" charset="-128"/>
              <a:ea typeface="Meiryo UI" panose="020B0604030504040204" pitchFamily="50" charset="-128"/>
            </a:endParaRPr>
          </a:p>
        </p:txBody>
      </p:sp>
      <p:sp>
        <p:nvSpPr>
          <p:cNvPr id="225" name="正方形/長方形 224"/>
          <p:cNvSpPr/>
          <p:nvPr/>
        </p:nvSpPr>
        <p:spPr>
          <a:xfrm>
            <a:off x="4672608" y="8040960"/>
            <a:ext cx="488152" cy="1440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7200" tIns="7200" rIns="7200" bIns="7200" rtlCol="0" anchor="ctr"/>
          <a:lstStyle/>
          <a:p>
            <a:pPr algn="ctr"/>
            <a:r>
              <a:rPr lang="ja-JP" altLang="en-US" sz="900" b="1" dirty="0" smtClean="0">
                <a:latin typeface="Meiryo UI" panose="020B0604030504040204" pitchFamily="50" charset="-128"/>
                <a:ea typeface="Meiryo UI" panose="020B0604030504040204" pitchFamily="50" charset="-128"/>
              </a:rPr>
              <a:t>新規</a:t>
            </a:r>
            <a:endParaRPr lang="en-US" altLang="ja-JP" sz="900" b="1" dirty="0" smtClean="0">
              <a:latin typeface="Meiryo UI" panose="020B0604030504040204" pitchFamily="50" charset="-128"/>
              <a:ea typeface="Meiryo UI" panose="020B0604030504040204" pitchFamily="50" charset="-128"/>
            </a:endParaRPr>
          </a:p>
        </p:txBody>
      </p:sp>
      <p:graphicFrame>
        <p:nvGraphicFramePr>
          <p:cNvPr id="227" name="表 226"/>
          <p:cNvGraphicFramePr>
            <a:graphicFrameLocks noGrp="1"/>
          </p:cNvGraphicFramePr>
          <p:nvPr>
            <p:extLst>
              <p:ext uri="{D42A27DB-BD31-4B8C-83A1-F6EECF244321}">
                <p14:modId xmlns:p14="http://schemas.microsoft.com/office/powerpoint/2010/main" val="3754663346"/>
              </p:ext>
            </p:extLst>
          </p:nvPr>
        </p:nvGraphicFramePr>
        <p:xfrm>
          <a:off x="25918" y="8900160"/>
          <a:ext cx="3736504" cy="701040"/>
        </p:xfrm>
        <a:graphic>
          <a:graphicData uri="http://schemas.openxmlformats.org/drawingml/2006/table">
            <a:tbl>
              <a:tblPr>
                <a:tableStyleId>{073A0DAA-6AF3-43AB-8588-CEC1D06C72B9}</a:tableStyleId>
              </a:tblPr>
              <a:tblGrid>
                <a:gridCol w="51661">
                  <a:extLst>
                    <a:ext uri="{9D8B030D-6E8A-4147-A177-3AD203B41FA5}">
                      <a16:colId xmlns:a16="http://schemas.microsoft.com/office/drawing/2014/main" val="2375738016"/>
                    </a:ext>
                  </a:extLst>
                </a:gridCol>
                <a:gridCol w="3684843">
                  <a:extLst>
                    <a:ext uri="{9D8B030D-6E8A-4147-A177-3AD203B41FA5}">
                      <a16:colId xmlns:a16="http://schemas.microsoft.com/office/drawing/2014/main" val="4208928748"/>
                    </a:ext>
                  </a:extLst>
                </a:gridCol>
              </a:tblGrid>
              <a:tr h="216000">
                <a:tc>
                  <a:txBody>
                    <a:bodyPr/>
                    <a:lstStyle/>
                    <a:p>
                      <a:endParaRPr kumimoji="1" lang="ja-JP" altLang="en-US" sz="100" dirty="0">
                        <a:latin typeface="Meiryo UI" panose="020B0604030504040204" pitchFamily="50" charset="-128"/>
                        <a:ea typeface="Meiryo UI" panose="020B0604030504040204" pitchFamily="50" charset="-128"/>
                      </a:endParaRPr>
                    </a:p>
                  </a:txBody>
                  <a:tcPr marL="0" marR="0" marT="0" marB="0">
                    <a:lnR w="12700" cap="flat" cmpd="sng" algn="ctr">
                      <a:solidFill>
                        <a:schemeClr val="tx2">
                          <a:lumMod val="60000"/>
                          <a:lumOff val="40000"/>
                        </a:schemeClr>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002060"/>
                    </a:solidFill>
                  </a:tcPr>
                </a:tc>
                <a:tc>
                  <a:txBody>
                    <a:bodyPr/>
                    <a:lstStyle/>
                    <a:p>
                      <a:pPr marL="85725" indent="-85725">
                        <a:buFont typeface="Wingdings" panose="05000000000000000000" pitchFamily="2" charset="2"/>
                        <a:buChar char="l"/>
                      </a:pPr>
                      <a:r>
                        <a:rPr kumimoji="1" lang="ja-JP" altLang="en-US" sz="1000" b="1" dirty="0" smtClean="0">
                          <a:solidFill>
                            <a:schemeClr val="bg1"/>
                          </a:solidFill>
                          <a:latin typeface="Meiryo UI" panose="020B0604030504040204" pitchFamily="50" charset="-128"/>
                          <a:ea typeface="Meiryo UI" panose="020B0604030504040204" pitchFamily="50" charset="-128"/>
                        </a:rPr>
                        <a:t>推進会議等</a:t>
                      </a:r>
                      <a:endParaRPr kumimoji="1" lang="ja-JP" altLang="en-US" sz="1000" b="1" dirty="0">
                        <a:solidFill>
                          <a:schemeClr val="bg1"/>
                        </a:solidFill>
                        <a:latin typeface="Meiryo UI" panose="020B0604030504040204" pitchFamily="50" charset="-128"/>
                        <a:ea typeface="Meiryo UI" panose="020B0604030504040204" pitchFamily="50" charset="-128"/>
                      </a:endParaRPr>
                    </a:p>
                  </a:txBody>
                  <a:tcPr>
                    <a:lnL w="12700" cap="flat" cmpd="sng" algn="ctr">
                      <a:solidFill>
                        <a:schemeClr val="tx2">
                          <a:lumMod val="60000"/>
                          <a:lumOff val="40000"/>
                        </a:schemeClr>
                      </a:solidFill>
                      <a:prstDash val="solid"/>
                      <a:round/>
                      <a:headEnd type="none" w="med" len="med"/>
                      <a:tailEnd type="none" w="med" len="med"/>
                    </a:lnL>
                    <a:lnT w="12700" cap="flat" cmpd="sng" algn="ctr">
                      <a:solidFill>
                        <a:schemeClr val="tx2">
                          <a:lumMod val="60000"/>
                          <a:lumOff val="40000"/>
                        </a:schemeClr>
                      </a:solidFill>
                      <a:prstDash val="solid"/>
                      <a:round/>
                      <a:headEnd type="none" w="med" len="med"/>
                      <a:tailEnd type="none" w="med" len="med"/>
                    </a:lnT>
                    <a:solidFill>
                      <a:schemeClr val="tx2">
                        <a:lumMod val="60000"/>
                        <a:lumOff val="40000"/>
                      </a:schemeClr>
                    </a:solidFill>
                  </a:tcPr>
                </a:tc>
                <a:extLst>
                  <a:ext uri="{0D108BD9-81ED-4DB2-BD59-A6C34878D82A}">
                    <a16:rowId xmlns:a16="http://schemas.microsoft.com/office/drawing/2014/main" val="1258852688"/>
                  </a:ext>
                </a:extLst>
              </a:tr>
              <a:tr h="396000">
                <a:tc>
                  <a:txBody>
                    <a:bodyPr/>
                    <a:lstStyle/>
                    <a:p>
                      <a:endParaRPr kumimoji="1" lang="ja-JP" altLang="en-US" sz="100" dirty="0">
                        <a:latin typeface="Meiryo UI" panose="020B0604030504040204" pitchFamily="50" charset="-128"/>
                        <a:ea typeface="Meiryo UI" panose="020B0604030504040204" pitchFamily="50" charset="-128"/>
                      </a:endParaRPr>
                    </a:p>
                  </a:txBody>
                  <a:tcPr marL="0" marR="0" marT="0" marB="0">
                    <a:lnT w="12700" cap="flat" cmpd="sng" algn="ctr">
                      <a:solidFill>
                        <a:srgbClr val="002060"/>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2060"/>
                    </a:solidFill>
                  </a:tcPr>
                </a:tc>
                <a:tc>
                  <a:txBody>
                    <a:bodyPr/>
                    <a:lstStyle/>
                    <a:p>
                      <a:pPr marL="180975" lvl="1" indent="-95250">
                        <a:lnSpc>
                          <a:spcPts val="1200"/>
                        </a:lnSpc>
                        <a:buFont typeface="Arial" panose="020B0604020202020204" pitchFamily="34" charset="0"/>
                        <a:buChar char="•"/>
                      </a:pPr>
                      <a:r>
                        <a:rPr kumimoji="1" lang="ja-JP" altLang="en-US" sz="1000" b="1" dirty="0" smtClean="0">
                          <a:latin typeface="Meiryo UI" panose="020B0604030504040204" pitchFamily="50" charset="-128"/>
                          <a:ea typeface="Meiryo UI" panose="020B0604030504040204" pitchFamily="50" charset="-128"/>
                        </a:rPr>
                        <a:t>大阪府ギャンブル等依存症対策推進本部・推進会議</a:t>
                      </a:r>
                      <a:endParaRPr kumimoji="1" lang="en-US" altLang="ja-JP" sz="1000" b="1" dirty="0" smtClean="0">
                        <a:latin typeface="Meiryo UI" panose="020B0604030504040204" pitchFamily="50" charset="-128"/>
                        <a:ea typeface="Meiryo UI" panose="020B0604030504040204" pitchFamily="50" charset="-128"/>
                      </a:endParaRPr>
                    </a:p>
                    <a:p>
                      <a:pPr marL="180975" lvl="1" indent="-95250">
                        <a:lnSpc>
                          <a:spcPts val="1200"/>
                        </a:lnSpc>
                        <a:buFont typeface="Arial" panose="020B0604020202020204" pitchFamily="34" charset="0"/>
                        <a:buChar char="•"/>
                      </a:pPr>
                      <a:r>
                        <a:rPr kumimoji="1" lang="zh-TW" altLang="en-US" sz="1000" b="0" dirty="0" smtClean="0">
                          <a:latin typeface="Meiryo UI" panose="020B0604030504040204" pitchFamily="50" charset="-128"/>
                          <a:ea typeface="Meiryo UI" panose="020B0604030504040204" pitchFamily="50" charset="-128"/>
                        </a:rPr>
                        <a:t>大阪府依存症関連機関連携会議</a:t>
                      </a:r>
                      <a:r>
                        <a:rPr kumimoji="1" lang="ja-JP" altLang="en-US" sz="1000" b="0" dirty="0" smtClean="0">
                          <a:latin typeface="Meiryo UI" panose="020B0604030504040204" pitchFamily="50" charset="-128"/>
                          <a:ea typeface="Meiryo UI" panose="020B0604030504040204" pitchFamily="50" charset="-128"/>
                        </a:rPr>
                        <a:t>・専門部会</a:t>
                      </a:r>
                      <a:endParaRPr kumimoji="1" lang="en-US" altLang="ja-JP" sz="1000" b="0" dirty="0" smtClean="0">
                        <a:latin typeface="Meiryo UI" panose="020B0604030504040204" pitchFamily="50" charset="-128"/>
                        <a:ea typeface="Meiryo UI" panose="020B0604030504040204" pitchFamily="50" charset="-128"/>
                      </a:endParaRPr>
                    </a:p>
                    <a:p>
                      <a:pPr marL="180975" lvl="1" indent="-95250">
                        <a:lnSpc>
                          <a:spcPts val="1200"/>
                        </a:lnSpc>
                        <a:buFont typeface="Arial" panose="020B0604020202020204" pitchFamily="34" charset="0"/>
                        <a:buChar char="•"/>
                      </a:pPr>
                      <a:r>
                        <a:rPr kumimoji="1" lang="zh-CN" altLang="en-US" sz="1000" b="0" dirty="0" smtClean="0">
                          <a:latin typeface="Meiryo UI" panose="020B0604030504040204" pitchFamily="50" charset="-128"/>
                          <a:ea typeface="Meiryo UI" panose="020B0604030504040204" pitchFamily="50" charset="-128"/>
                        </a:rPr>
                        <a:t>大阪府依存症対策庁内連携会議</a:t>
                      </a:r>
                      <a:endParaRPr kumimoji="1" lang="ja-JP" altLang="en-US" sz="1000" b="0" dirty="0" smtClean="0">
                        <a:latin typeface="Meiryo UI" panose="020B0604030504040204" pitchFamily="50" charset="-128"/>
                        <a:ea typeface="Meiryo UI" panose="020B0604030504040204" pitchFamily="50" charset="-128"/>
                      </a:endParaRPr>
                    </a:p>
                  </a:txBody>
                  <a:tcPr marL="0" marR="0" marT="0" marB="0">
                    <a:lnB w="1270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2305717086"/>
                  </a:ext>
                </a:extLst>
              </a:tr>
            </a:tbl>
          </a:graphicData>
        </a:graphic>
      </p:graphicFrame>
      <p:graphicFrame>
        <p:nvGraphicFramePr>
          <p:cNvPr id="228" name="表 227"/>
          <p:cNvGraphicFramePr>
            <a:graphicFrameLocks noGrp="1"/>
          </p:cNvGraphicFramePr>
          <p:nvPr>
            <p:extLst>
              <p:ext uri="{D42A27DB-BD31-4B8C-83A1-F6EECF244321}">
                <p14:modId xmlns:p14="http://schemas.microsoft.com/office/powerpoint/2010/main" val="2158965808"/>
              </p:ext>
            </p:extLst>
          </p:nvPr>
        </p:nvGraphicFramePr>
        <p:xfrm>
          <a:off x="3836977" y="8900160"/>
          <a:ext cx="4608512" cy="701040"/>
        </p:xfrm>
        <a:graphic>
          <a:graphicData uri="http://schemas.openxmlformats.org/drawingml/2006/table">
            <a:tbl>
              <a:tblPr>
                <a:tableStyleId>{073A0DAA-6AF3-43AB-8588-CEC1D06C72B9}</a:tableStyleId>
              </a:tblPr>
              <a:tblGrid>
                <a:gridCol w="63717">
                  <a:extLst>
                    <a:ext uri="{9D8B030D-6E8A-4147-A177-3AD203B41FA5}">
                      <a16:colId xmlns:a16="http://schemas.microsoft.com/office/drawing/2014/main" val="2375738016"/>
                    </a:ext>
                  </a:extLst>
                </a:gridCol>
                <a:gridCol w="4544795">
                  <a:extLst>
                    <a:ext uri="{9D8B030D-6E8A-4147-A177-3AD203B41FA5}">
                      <a16:colId xmlns:a16="http://schemas.microsoft.com/office/drawing/2014/main" val="4208928748"/>
                    </a:ext>
                  </a:extLst>
                </a:gridCol>
              </a:tblGrid>
              <a:tr h="216000">
                <a:tc>
                  <a:txBody>
                    <a:bodyPr/>
                    <a:lstStyle/>
                    <a:p>
                      <a:endParaRPr kumimoji="1" lang="ja-JP" altLang="en-US" sz="100" dirty="0">
                        <a:latin typeface="Meiryo UI" panose="020B0604030504040204" pitchFamily="50" charset="-128"/>
                        <a:ea typeface="Meiryo UI" panose="020B0604030504040204" pitchFamily="50" charset="-128"/>
                      </a:endParaRPr>
                    </a:p>
                  </a:txBody>
                  <a:tcPr marL="0" marR="0" marT="0" marB="0">
                    <a:lnR w="12700" cap="flat" cmpd="sng" algn="ctr">
                      <a:solidFill>
                        <a:schemeClr val="tx2">
                          <a:lumMod val="60000"/>
                          <a:lumOff val="40000"/>
                        </a:schemeClr>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002060"/>
                    </a:solidFill>
                  </a:tcPr>
                </a:tc>
                <a:tc>
                  <a:txBody>
                    <a:bodyPr/>
                    <a:lstStyle/>
                    <a:p>
                      <a:pPr marL="85725" indent="-85725">
                        <a:buFont typeface="Wingdings" panose="05000000000000000000" pitchFamily="2" charset="2"/>
                        <a:buChar char="l"/>
                      </a:pPr>
                      <a:r>
                        <a:rPr kumimoji="1" lang="ja-JP" altLang="en-US" sz="1000" b="1" dirty="0" smtClean="0">
                          <a:solidFill>
                            <a:schemeClr val="bg1"/>
                          </a:solidFill>
                          <a:latin typeface="Meiryo UI" panose="020B0604030504040204" pitchFamily="50" charset="-128"/>
                          <a:ea typeface="Meiryo UI" panose="020B0604030504040204" pitchFamily="50" charset="-128"/>
                        </a:rPr>
                        <a:t>進捗管理等</a:t>
                      </a:r>
                      <a:endParaRPr kumimoji="1" lang="ja-JP" altLang="en-US" sz="1000" b="1" dirty="0">
                        <a:solidFill>
                          <a:schemeClr val="bg1"/>
                        </a:solidFill>
                        <a:latin typeface="Meiryo UI" panose="020B0604030504040204" pitchFamily="50" charset="-128"/>
                        <a:ea typeface="Meiryo UI" panose="020B0604030504040204" pitchFamily="50" charset="-128"/>
                      </a:endParaRPr>
                    </a:p>
                  </a:txBody>
                  <a:tcPr>
                    <a:lnL w="12700" cap="flat" cmpd="sng" algn="ctr">
                      <a:solidFill>
                        <a:schemeClr val="tx2">
                          <a:lumMod val="60000"/>
                          <a:lumOff val="40000"/>
                        </a:schemeClr>
                      </a:solidFill>
                      <a:prstDash val="solid"/>
                      <a:round/>
                      <a:headEnd type="none" w="med" len="med"/>
                      <a:tailEnd type="none" w="med" len="med"/>
                    </a:lnL>
                    <a:lnT w="12700" cap="flat" cmpd="sng" algn="ctr">
                      <a:solidFill>
                        <a:schemeClr val="tx2">
                          <a:lumMod val="60000"/>
                          <a:lumOff val="40000"/>
                        </a:schemeClr>
                      </a:solidFill>
                      <a:prstDash val="solid"/>
                      <a:round/>
                      <a:headEnd type="none" w="med" len="med"/>
                      <a:tailEnd type="none" w="med" len="med"/>
                    </a:lnT>
                    <a:solidFill>
                      <a:schemeClr val="tx2">
                        <a:lumMod val="60000"/>
                        <a:lumOff val="40000"/>
                      </a:schemeClr>
                    </a:solidFill>
                  </a:tcPr>
                </a:tc>
                <a:extLst>
                  <a:ext uri="{0D108BD9-81ED-4DB2-BD59-A6C34878D82A}">
                    <a16:rowId xmlns:a16="http://schemas.microsoft.com/office/drawing/2014/main" val="1258852688"/>
                  </a:ext>
                </a:extLst>
              </a:tr>
              <a:tr h="355175">
                <a:tc>
                  <a:txBody>
                    <a:bodyPr/>
                    <a:lstStyle/>
                    <a:p>
                      <a:endParaRPr kumimoji="1" lang="ja-JP" altLang="en-US" sz="100" dirty="0">
                        <a:latin typeface="Meiryo UI" panose="020B0604030504040204" pitchFamily="50" charset="-128"/>
                        <a:ea typeface="Meiryo UI" panose="020B0604030504040204" pitchFamily="50" charset="-128"/>
                      </a:endParaRPr>
                    </a:p>
                  </a:txBody>
                  <a:tcPr marL="0" marR="0" marT="0" marB="0">
                    <a:lnT w="12700" cap="flat" cmpd="sng" algn="ctr">
                      <a:solidFill>
                        <a:srgbClr val="002060"/>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2060"/>
                    </a:solidFill>
                  </a:tcPr>
                </a:tc>
                <a:tc>
                  <a:txBody>
                    <a:bodyPr/>
                    <a:lstStyle/>
                    <a:p>
                      <a:pPr marL="180975" lvl="1" indent="-95250">
                        <a:lnSpc>
                          <a:spcPts val="1200"/>
                        </a:lnSpc>
                        <a:buFont typeface="Arial" panose="020B0604020202020204" pitchFamily="34" charset="0"/>
                        <a:buChar char="•"/>
                      </a:pPr>
                      <a:r>
                        <a:rPr kumimoji="1" lang="ja-JP" altLang="en-US" sz="1000" b="0" spc="-20" baseline="0" dirty="0" smtClean="0">
                          <a:latin typeface="Meiryo UI" panose="020B0604030504040204" pitchFamily="50" charset="-128"/>
                          <a:ea typeface="Meiryo UI" panose="020B0604030504040204" pitchFamily="50" charset="-128"/>
                        </a:rPr>
                        <a:t>本計画については、推進本部において、計画に基づき実施する施策の実施状況の評価を行うとともに、その結果の取りまとめを行う際には、推進会議の意見を聴取する。</a:t>
                      </a:r>
                      <a:endParaRPr kumimoji="1" lang="en-US" altLang="ja-JP" sz="1000" b="0" spc="-20" baseline="0" dirty="0" smtClean="0">
                        <a:latin typeface="Meiryo UI" panose="020B0604030504040204" pitchFamily="50" charset="-128"/>
                        <a:ea typeface="Meiryo UI" panose="020B0604030504040204" pitchFamily="50" charset="-128"/>
                      </a:endParaRPr>
                    </a:p>
                    <a:p>
                      <a:pPr marL="180975" lvl="1" indent="-95250">
                        <a:lnSpc>
                          <a:spcPts val="1200"/>
                        </a:lnSpc>
                        <a:buFont typeface="Arial" panose="020B0604020202020204" pitchFamily="34" charset="0"/>
                        <a:buChar char="•"/>
                      </a:pPr>
                      <a:r>
                        <a:rPr kumimoji="1" lang="ja-JP" altLang="en-US" sz="1000" b="0" dirty="0" smtClean="0">
                          <a:latin typeface="Meiryo UI" panose="020B0604030504040204" pitchFamily="50" charset="-128"/>
                          <a:ea typeface="Meiryo UI" panose="020B0604030504040204" pitchFamily="50" charset="-128"/>
                        </a:rPr>
                        <a:t>本計画の進捗等の状況変化により、必要が生じた場合は、計画の見直しを行う。</a:t>
                      </a:r>
                    </a:p>
                  </a:txBody>
                  <a:tcPr marL="0" marR="0" marT="0" marB="0">
                    <a:lnB w="1270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2305717086"/>
                  </a:ext>
                </a:extLst>
              </a:tr>
            </a:tbl>
          </a:graphicData>
        </a:graphic>
      </p:graphicFrame>
      <p:graphicFrame>
        <p:nvGraphicFramePr>
          <p:cNvPr id="229" name="表 228"/>
          <p:cNvGraphicFramePr>
            <a:graphicFrameLocks noGrp="1"/>
          </p:cNvGraphicFramePr>
          <p:nvPr>
            <p:extLst>
              <p:ext uri="{D42A27DB-BD31-4B8C-83A1-F6EECF244321}">
                <p14:modId xmlns:p14="http://schemas.microsoft.com/office/powerpoint/2010/main" val="1639553220"/>
              </p:ext>
            </p:extLst>
          </p:nvPr>
        </p:nvGraphicFramePr>
        <p:xfrm>
          <a:off x="8561040" y="8900160"/>
          <a:ext cx="4240560" cy="701040"/>
        </p:xfrm>
        <a:graphic>
          <a:graphicData uri="http://schemas.openxmlformats.org/drawingml/2006/table">
            <a:tbl>
              <a:tblPr>
                <a:tableStyleId>{073A0DAA-6AF3-43AB-8588-CEC1D06C72B9}</a:tableStyleId>
              </a:tblPr>
              <a:tblGrid>
                <a:gridCol w="58630">
                  <a:extLst>
                    <a:ext uri="{9D8B030D-6E8A-4147-A177-3AD203B41FA5}">
                      <a16:colId xmlns:a16="http://schemas.microsoft.com/office/drawing/2014/main" val="2375738016"/>
                    </a:ext>
                  </a:extLst>
                </a:gridCol>
                <a:gridCol w="4181930">
                  <a:extLst>
                    <a:ext uri="{9D8B030D-6E8A-4147-A177-3AD203B41FA5}">
                      <a16:colId xmlns:a16="http://schemas.microsoft.com/office/drawing/2014/main" val="4208928748"/>
                    </a:ext>
                  </a:extLst>
                </a:gridCol>
              </a:tblGrid>
              <a:tr h="216000">
                <a:tc>
                  <a:txBody>
                    <a:bodyPr/>
                    <a:lstStyle/>
                    <a:p>
                      <a:endParaRPr kumimoji="1" lang="ja-JP" altLang="en-US" sz="100" dirty="0">
                        <a:latin typeface="Meiryo UI" panose="020B0604030504040204" pitchFamily="50" charset="-128"/>
                        <a:ea typeface="Meiryo UI" panose="020B0604030504040204" pitchFamily="50" charset="-128"/>
                      </a:endParaRPr>
                    </a:p>
                  </a:txBody>
                  <a:tcPr marL="0" marR="0" marT="0" marB="0">
                    <a:lnR w="12700" cap="flat" cmpd="sng" algn="ctr">
                      <a:solidFill>
                        <a:schemeClr val="tx2">
                          <a:lumMod val="60000"/>
                          <a:lumOff val="40000"/>
                        </a:schemeClr>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002060"/>
                    </a:solidFill>
                  </a:tcPr>
                </a:tc>
                <a:tc>
                  <a:txBody>
                    <a:bodyPr/>
                    <a:lstStyle/>
                    <a:p>
                      <a:pPr marL="85725" indent="-85725">
                        <a:buFont typeface="Wingdings" panose="05000000000000000000" pitchFamily="2" charset="2"/>
                        <a:buChar char="l"/>
                      </a:pPr>
                      <a:r>
                        <a:rPr kumimoji="1" lang="ja-JP" altLang="en-US" sz="1000" b="1" dirty="0" smtClean="0">
                          <a:solidFill>
                            <a:schemeClr val="bg1"/>
                          </a:solidFill>
                          <a:latin typeface="Meiryo UI" panose="020B0604030504040204" pitchFamily="50" charset="-128"/>
                          <a:ea typeface="Meiryo UI" panose="020B0604030504040204" pitchFamily="50" charset="-128"/>
                        </a:rPr>
                        <a:t>ギャンブル等依存症対策基金</a:t>
                      </a:r>
                      <a:endParaRPr kumimoji="1" lang="ja-JP" altLang="en-US" sz="1000" b="1" dirty="0">
                        <a:solidFill>
                          <a:schemeClr val="bg1"/>
                        </a:solidFill>
                        <a:latin typeface="Meiryo UI" panose="020B0604030504040204" pitchFamily="50" charset="-128"/>
                        <a:ea typeface="Meiryo UI" panose="020B0604030504040204" pitchFamily="50" charset="-128"/>
                      </a:endParaRPr>
                    </a:p>
                  </a:txBody>
                  <a:tcPr>
                    <a:lnL w="12700" cap="flat" cmpd="sng" algn="ctr">
                      <a:solidFill>
                        <a:schemeClr val="tx2">
                          <a:lumMod val="60000"/>
                          <a:lumOff val="40000"/>
                        </a:schemeClr>
                      </a:solidFill>
                      <a:prstDash val="solid"/>
                      <a:round/>
                      <a:headEnd type="none" w="med" len="med"/>
                      <a:tailEnd type="none" w="med" len="med"/>
                    </a:lnL>
                    <a:lnT w="12700" cap="flat" cmpd="sng" algn="ctr">
                      <a:solidFill>
                        <a:schemeClr val="tx2">
                          <a:lumMod val="60000"/>
                          <a:lumOff val="40000"/>
                        </a:schemeClr>
                      </a:solidFill>
                      <a:prstDash val="solid"/>
                      <a:round/>
                      <a:headEnd type="none" w="med" len="med"/>
                      <a:tailEnd type="none" w="med" len="med"/>
                    </a:lnT>
                    <a:solidFill>
                      <a:schemeClr val="tx2">
                        <a:lumMod val="60000"/>
                        <a:lumOff val="40000"/>
                      </a:schemeClr>
                    </a:solidFill>
                  </a:tcPr>
                </a:tc>
                <a:extLst>
                  <a:ext uri="{0D108BD9-81ED-4DB2-BD59-A6C34878D82A}">
                    <a16:rowId xmlns:a16="http://schemas.microsoft.com/office/drawing/2014/main" val="1258852688"/>
                  </a:ext>
                </a:extLst>
              </a:tr>
              <a:tr h="288000">
                <a:tc>
                  <a:txBody>
                    <a:bodyPr/>
                    <a:lstStyle/>
                    <a:p>
                      <a:endParaRPr kumimoji="1" lang="ja-JP" altLang="en-US" sz="100" dirty="0">
                        <a:latin typeface="Meiryo UI" panose="020B0604030504040204" pitchFamily="50" charset="-128"/>
                        <a:ea typeface="Meiryo UI" panose="020B0604030504040204" pitchFamily="50" charset="-128"/>
                      </a:endParaRPr>
                    </a:p>
                  </a:txBody>
                  <a:tcPr marL="0" marR="0" marT="0" marB="0">
                    <a:lnT w="12700" cap="flat" cmpd="sng" algn="ctr">
                      <a:solidFill>
                        <a:srgbClr val="002060"/>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2060"/>
                    </a:solidFill>
                  </a:tcPr>
                </a:tc>
                <a:tc>
                  <a:txBody>
                    <a:bodyPr/>
                    <a:lstStyle/>
                    <a:p>
                      <a:pPr marL="180975" lvl="1" indent="-95250">
                        <a:lnSpc>
                          <a:spcPts val="1200"/>
                        </a:lnSpc>
                        <a:buFont typeface="Arial" panose="020B0604020202020204" pitchFamily="34" charset="0"/>
                        <a:buChar char="•"/>
                      </a:pPr>
                      <a:r>
                        <a:rPr kumimoji="1" lang="ja-JP" altLang="en-US" sz="1000" b="0" dirty="0" smtClean="0">
                          <a:latin typeface="Meiryo UI" panose="020B0604030504040204" pitchFamily="50" charset="-128"/>
                          <a:ea typeface="Meiryo UI" panose="020B0604030504040204" pitchFamily="50" charset="-128"/>
                        </a:rPr>
                        <a:t>ギャンブル等依存症対策の推進に資するための資金を積み立てるため設置。</a:t>
                      </a:r>
                      <a:endParaRPr kumimoji="1" lang="en-US" altLang="ja-JP" sz="1000" b="0" dirty="0" smtClean="0">
                        <a:latin typeface="Meiryo UI" panose="020B0604030504040204" pitchFamily="50" charset="-128"/>
                        <a:ea typeface="Meiryo UI" panose="020B0604030504040204" pitchFamily="50" charset="-128"/>
                      </a:endParaRPr>
                    </a:p>
                    <a:p>
                      <a:pPr marL="180975" lvl="1" indent="-95250">
                        <a:lnSpc>
                          <a:spcPts val="1200"/>
                        </a:lnSpc>
                        <a:buFont typeface="Arial" panose="020B0604020202020204" pitchFamily="34" charset="0"/>
                        <a:buChar char="•"/>
                      </a:pPr>
                      <a:r>
                        <a:rPr kumimoji="1" lang="ja-JP" altLang="en-US" sz="1000" b="0" dirty="0" smtClean="0">
                          <a:latin typeface="Meiryo UI" panose="020B0604030504040204" pitchFamily="50" charset="-128"/>
                          <a:ea typeface="Meiryo UI" panose="020B0604030504040204" pitchFamily="50" charset="-128"/>
                        </a:rPr>
                        <a:t>本基金を活用し、府民と協働し、府民が安心して健康的に暮らせる社会の実現を目的とするギャンブル等依存症対策の取組みを推進。</a:t>
                      </a:r>
                    </a:p>
                  </a:txBody>
                  <a:tcPr marL="0" marR="0" marT="0" marB="0">
                    <a:lnB w="1270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2305717086"/>
                  </a:ext>
                </a:extLst>
              </a:tr>
            </a:tbl>
          </a:graphicData>
        </a:graphic>
      </p:graphicFrame>
      <p:grpSp>
        <p:nvGrpSpPr>
          <p:cNvPr id="13" name="グループ化 12"/>
          <p:cNvGrpSpPr/>
          <p:nvPr/>
        </p:nvGrpSpPr>
        <p:grpSpPr>
          <a:xfrm>
            <a:off x="2422456" y="1670348"/>
            <a:ext cx="4664566" cy="134918"/>
            <a:chOff x="2656384" y="1632248"/>
            <a:chExt cx="4664566" cy="134918"/>
          </a:xfrm>
        </p:grpSpPr>
        <p:sp>
          <p:nvSpPr>
            <p:cNvPr id="226" name="正方形/長方形 225"/>
            <p:cNvSpPr/>
            <p:nvPr/>
          </p:nvSpPr>
          <p:spPr>
            <a:xfrm>
              <a:off x="2656384" y="1632248"/>
              <a:ext cx="4664566" cy="13491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horz" lIns="7200" tIns="7200" rIns="7200" bIns="7200" rtlCol="0" anchor="ctr"/>
            <a:lstStyle/>
            <a:p>
              <a:pPr algn="r"/>
              <a:r>
                <a:rPr lang="en-US" altLang="ja-JP" sz="700" b="1" spc="-90" smtClean="0">
                  <a:solidFill>
                    <a:schemeClr val="tx1">
                      <a:lumMod val="85000"/>
                      <a:lumOff val="15000"/>
                    </a:schemeClr>
                  </a:solidFill>
                  <a:latin typeface="メイリオ" panose="020B0604030504040204" pitchFamily="50" charset="-128"/>
                  <a:ea typeface="メイリオ" panose="020B0604030504040204" pitchFamily="50" charset="-128"/>
                </a:rPr>
                <a:t>※</a:t>
              </a:r>
              <a:r>
                <a:rPr lang="ja-JP" altLang="en-US" sz="700" b="1" spc="-90" smtClean="0">
                  <a:solidFill>
                    <a:schemeClr val="tx1">
                      <a:lumMod val="85000"/>
                      <a:lumOff val="15000"/>
                    </a:schemeClr>
                  </a:solidFill>
                  <a:latin typeface="メイリオ" panose="020B0604030504040204" pitchFamily="50" charset="-128"/>
                  <a:ea typeface="メイリオ" panose="020B0604030504040204" pitchFamily="50" charset="-128"/>
                </a:rPr>
                <a:t>　　　　：</a:t>
              </a:r>
              <a:r>
                <a:rPr lang="ja-JP" altLang="en-US" sz="700" b="1" spc="-90" dirty="0" smtClean="0">
                  <a:solidFill>
                    <a:schemeClr val="tx1">
                      <a:lumMod val="85000"/>
                      <a:lumOff val="15000"/>
                    </a:schemeClr>
                  </a:solidFill>
                  <a:latin typeface="メイリオ" panose="020B0604030504040204" pitchFamily="50" charset="-128"/>
                  <a:ea typeface="メイリオ" panose="020B0604030504040204" pitchFamily="50" charset="-128"/>
                </a:rPr>
                <a:t>具体的な取組みとして新規事業を考えて</a:t>
              </a:r>
              <a:r>
                <a:rPr lang="ja-JP" altLang="en-US" sz="700" b="1" spc="-90" smtClean="0">
                  <a:solidFill>
                    <a:schemeClr val="tx1">
                      <a:lumMod val="85000"/>
                      <a:lumOff val="15000"/>
                    </a:schemeClr>
                  </a:solidFill>
                  <a:latin typeface="メイリオ" panose="020B0604030504040204" pitchFamily="50" charset="-128"/>
                  <a:ea typeface="メイリオ" panose="020B0604030504040204" pitchFamily="50" charset="-128"/>
                </a:rPr>
                <a:t>いるもの　　　　　：</a:t>
              </a:r>
              <a:r>
                <a:rPr lang="ja-JP" altLang="en-US" sz="700" b="1" spc="-90" dirty="0" smtClean="0">
                  <a:solidFill>
                    <a:schemeClr val="tx1">
                      <a:lumMod val="85000"/>
                      <a:lumOff val="15000"/>
                    </a:schemeClr>
                  </a:solidFill>
                  <a:latin typeface="メイリオ" panose="020B0604030504040204" pitchFamily="50" charset="-128"/>
                  <a:ea typeface="メイリオ" panose="020B0604030504040204" pitchFamily="50" charset="-128"/>
                </a:rPr>
                <a:t>具体的な取組みとして事業の拡充等を考えているもの</a:t>
              </a:r>
              <a:endParaRPr lang="ja-JP" altLang="en-US" sz="700" b="1" spc="-90" dirty="0">
                <a:solidFill>
                  <a:schemeClr val="tx1">
                    <a:lumMod val="85000"/>
                    <a:lumOff val="15000"/>
                  </a:schemeClr>
                </a:solidFill>
                <a:latin typeface="メイリオ" panose="020B0604030504040204" pitchFamily="50" charset="-128"/>
                <a:ea typeface="メイリオ" panose="020B0604030504040204" pitchFamily="50" charset="-128"/>
              </a:endParaRPr>
            </a:p>
          </p:txBody>
        </p:sp>
        <p:sp>
          <p:nvSpPr>
            <p:cNvPr id="231" name="正方形/長方形 230"/>
            <p:cNvSpPr/>
            <p:nvPr/>
          </p:nvSpPr>
          <p:spPr>
            <a:xfrm>
              <a:off x="2960320" y="1634158"/>
              <a:ext cx="272128" cy="1080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7200" tIns="7200" rIns="7200" bIns="7200" rtlCol="0" anchor="ctr"/>
            <a:lstStyle/>
            <a:p>
              <a:pPr algn="ctr"/>
              <a:r>
                <a:rPr lang="ja-JP" altLang="en-US" sz="700" b="1" dirty="0" smtClean="0">
                  <a:latin typeface="Meiryo UI" panose="020B0604030504040204" pitchFamily="50" charset="-128"/>
                  <a:ea typeface="Meiryo UI" panose="020B0604030504040204" pitchFamily="50" charset="-128"/>
                </a:rPr>
                <a:t>新規</a:t>
              </a:r>
              <a:endParaRPr lang="en-US" altLang="ja-JP" sz="700" b="1" dirty="0" smtClean="0">
                <a:latin typeface="Meiryo UI" panose="020B0604030504040204" pitchFamily="50" charset="-128"/>
                <a:ea typeface="Meiryo UI" panose="020B0604030504040204" pitchFamily="50" charset="-128"/>
              </a:endParaRPr>
            </a:p>
          </p:txBody>
        </p:sp>
        <p:sp>
          <p:nvSpPr>
            <p:cNvPr id="233" name="正方形/長方形 232"/>
            <p:cNvSpPr/>
            <p:nvPr/>
          </p:nvSpPr>
          <p:spPr>
            <a:xfrm>
              <a:off x="5104656" y="1634158"/>
              <a:ext cx="272128" cy="1080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7200" tIns="7200" rIns="7200" bIns="7200" rtlCol="0" anchor="ctr"/>
            <a:lstStyle/>
            <a:p>
              <a:pPr algn="ctr"/>
              <a:r>
                <a:rPr lang="ja-JP" altLang="en-US" sz="700" b="1" dirty="0" smtClean="0">
                  <a:latin typeface="Meiryo UI" panose="020B0604030504040204" pitchFamily="50" charset="-128"/>
                  <a:ea typeface="Meiryo UI" panose="020B0604030504040204" pitchFamily="50" charset="-128"/>
                </a:rPr>
                <a:t>拡充</a:t>
              </a:r>
              <a:endParaRPr lang="en-US" altLang="ja-JP" sz="700" b="1" dirty="0" smtClean="0">
                <a:latin typeface="Meiryo UI" panose="020B0604030504040204" pitchFamily="50" charset="-128"/>
                <a:ea typeface="Meiryo UI" panose="020B0604030504040204" pitchFamily="50" charset="-128"/>
              </a:endParaRPr>
            </a:p>
          </p:txBody>
        </p:sp>
      </p:grpSp>
      <p:sp>
        <p:nvSpPr>
          <p:cNvPr id="236" name="正方形/長方形 235"/>
          <p:cNvSpPr/>
          <p:nvPr/>
        </p:nvSpPr>
        <p:spPr>
          <a:xfrm flipV="1">
            <a:off x="-7912" y="210600"/>
            <a:ext cx="12780000" cy="216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7" name="二等辺三角形 236"/>
          <p:cNvSpPr/>
          <p:nvPr/>
        </p:nvSpPr>
        <p:spPr>
          <a:xfrm rot="5400000" flipH="1">
            <a:off x="7058587" y="2676365"/>
            <a:ext cx="432048" cy="163445"/>
          </a:xfrm>
          <a:prstGeom prst="triangle">
            <a:avLst/>
          </a:prstGeom>
          <a:gradFill>
            <a:gsLst>
              <a:gs pos="29000">
                <a:srgbClr val="7D7D7D"/>
              </a:gs>
              <a:gs pos="3000">
                <a:schemeClr val="tx1">
                  <a:lumMod val="85000"/>
                  <a:lumOff val="15000"/>
                </a:schemeClr>
              </a:gs>
              <a:gs pos="100000">
                <a:schemeClr val="bg1"/>
              </a:gs>
            </a:gsLst>
            <a:lin ang="5400000" scaled="1"/>
          </a:gradFill>
          <a:ln>
            <a:no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en-US" altLang="ja-JP" sz="1000" dirty="0" smtClean="0">
                <a:noFill/>
                <a:latin typeface="メイリオ" panose="020B0604030504040204" pitchFamily="50" charset="-128"/>
                <a:ea typeface="メイリオ" panose="020B0604030504040204" pitchFamily="50" charset="-128"/>
              </a:rPr>
              <a:t>cx</a:t>
            </a:r>
            <a:endParaRPr kumimoji="1" lang="ja-JP" altLang="en-US" sz="1000" dirty="0">
              <a:noFill/>
              <a:latin typeface="メイリオ" panose="020B0604030504040204" pitchFamily="50" charset="-128"/>
              <a:ea typeface="メイリオ" panose="020B0604030504040204" pitchFamily="50" charset="-128"/>
            </a:endParaRPr>
          </a:p>
        </p:txBody>
      </p:sp>
      <p:sp>
        <p:nvSpPr>
          <p:cNvPr id="238" name="二等辺三角形 237"/>
          <p:cNvSpPr/>
          <p:nvPr/>
        </p:nvSpPr>
        <p:spPr>
          <a:xfrm rot="5400000" flipH="1">
            <a:off x="7058587" y="3350725"/>
            <a:ext cx="432048" cy="163445"/>
          </a:xfrm>
          <a:prstGeom prst="triangle">
            <a:avLst/>
          </a:prstGeom>
          <a:gradFill>
            <a:gsLst>
              <a:gs pos="29000">
                <a:srgbClr val="7D7D7D"/>
              </a:gs>
              <a:gs pos="3000">
                <a:schemeClr val="tx1">
                  <a:lumMod val="85000"/>
                  <a:lumOff val="15000"/>
                </a:schemeClr>
              </a:gs>
              <a:gs pos="100000">
                <a:schemeClr val="bg1"/>
              </a:gs>
            </a:gsLst>
            <a:lin ang="5400000" scaled="1"/>
          </a:gradFill>
          <a:ln>
            <a:no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en-US" altLang="ja-JP" sz="1000" dirty="0" smtClean="0">
                <a:noFill/>
                <a:latin typeface="メイリオ" panose="020B0604030504040204" pitchFamily="50" charset="-128"/>
                <a:ea typeface="メイリオ" panose="020B0604030504040204" pitchFamily="50" charset="-128"/>
              </a:rPr>
              <a:t>cx</a:t>
            </a:r>
            <a:endParaRPr kumimoji="1" lang="ja-JP" altLang="en-US" sz="1000" dirty="0">
              <a:noFill/>
              <a:latin typeface="メイリオ" panose="020B0604030504040204" pitchFamily="50" charset="-128"/>
              <a:ea typeface="メイリオ" panose="020B0604030504040204" pitchFamily="50" charset="-128"/>
            </a:endParaRPr>
          </a:p>
        </p:txBody>
      </p:sp>
      <p:sp>
        <p:nvSpPr>
          <p:cNvPr id="239" name="二等辺三角形 238"/>
          <p:cNvSpPr/>
          <p:nvPr/>
        </p:nvSpPr>
        <p:spPr>
          <a:xfrm rot="5400000" flipH="1">
            <a:off x="7058587" y="4142813"/>
            <a:ext cx="432048" cy="163445"/>
          </a:xfrm>
          <a:prstGeom prst="triangle">
            <a:avLst/>
          </a:prstGeom>
          <a:gradFill>
            <a:gsLst>
              <a:gs pos="29000">
                <a:srgbClr val="7D7D7D"/>
              </a:gs>
              <a:gs pos="3000">
                <a:schemeClr val="tx1">
                  <a:lumMod val="85000"/>
                  <a:lumOff val="15000"/>
                </a:schemeClr>
              </a:gs>
              <a:gs pos="100000">
                <a:schemeClr val="bg1"/>
              </a:gs>
            </a:gsLst>
            <a:lin ang="5400000" scaled="1"/>
          </a:gradFill>
          <a:ln>
            <a:no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en-US" altLang="ja-JP" sz="1000" dirty="0" smtClean="0">
                <a:noFill/>
                <a:latin typeface="メイリオ" panose="020B0604030504040204" pitchFamily="50" charset="-128"/>
                <a:ea typeface="メイリオ" panose="020B0604030504040204" pitchFamily="50" charset="-128"/>
              </a:rPr>
              <a:t>cx</a:t>
            </a:r>
            <a:endParaRPr kumimoji="1" lang="ja-JP" altLang="en-US" sz="1000" dirty="0">
              <a:noFill/>
              <a:latin typeface="メイリオ" panose="020B0604030504040204" pitchFamily="50" charset="-128"/>
              <a:ea typeface="メイリオ" panose="020B0604030504040204" pitchFamily="50" charset="-128"/>
            </a:endParaRPr>
          </a:p>
        </p:txBody>
      </p:sp>
      <p:sp>
        <p:nvSpPr>
          <p:cNvPr id="240" name="二等辺三角形 239"/>
          <p:cNvSpPr/>
          <p:nvPr/>
        </p:nvSpPr>
        <p:spPr>
          <a:xfrm rot="5400000" flipH="1">
            <a:off x="7058587" y="4934901"/>
            <a:ext cx="432048" cy="163445"/>
          </a:xfrm>
          <a:prstGeom prst="triangle">
            <a:avLst/>
          </a:prstGeom>
          <a:gradFill>
            <a:gsLst>
              <a:gs pos="29000">
                <a:srgbClr val="7D7D7D"/>
              </a:gs>
              <a:gs pos="3000">
                <a:schemeClr val="tx1">
                  <a:lumMod val="85000"/>
                  <a:lumOff val="15000"/>
                </a:schemeClr>
              </a:gs>
              <a:gs pos="100000">
                <a:schemeClr val="bg1"/>
              </a:gs>
            </a:gsLst>
            <a:lin ang="5400000" scaled="1"/>
          </a:gradFill>
          <a:ln>
            <a:no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en-US" altLang="ja-JP" sz="1000" dirty="0" smtClean="0">
                <a:noFill/>
                <a:latin typeface="メイリオ" panose="020B0604030504040204" pitchFamily="50" charset="-128"/>
                <a:ea typeface="メイリオ" panose="020B0604030504040204" pitchFamily="50" charset="-128"/>
              </a:rPr>
              <a:t>cx</a:t>
            </a:r>
            <a:endParaRPr kumimoji="1" lang="ja-JP" altLang="en-US" sz="1000" dirty="0">
              <a:noFill/>
              <a:latin typeface="メイリオ" panose="020B0604030504040204" pitchFamily="50" charset="-128"/>
              <a:ea typeface="メイリオ" panose="020B0604030504040204" pitchFamily="50" charset="-128"/>
            </a:endParaRPr>
          </a:p>
        </p:txBody>
      </p:sp>
      <p:sp>
        <p:nvSpPr>
          <p:cNvPr id="241" name="二等辺三角形 240"/>
          <p:cNvSpPr/>
          <p:nvPr/>
        </p:nvSpPr>
        <p:spPr>
          <a:xfrm rot="5400000" flipH="1">
            <a:off x="7058587" y="5666793"/>
            <a:ext cx="432048" cy="163445"/>
          </a:xfrm>
          <a:prstGeom prst="triangle">
            <a:avLst/>
          </a:prstGeom>
          <a:gradFill>
            <a:gsLst>
              <a:gs pos="29000">
                <a:srgbClr val="7D7D7D"/>
              </a:gs>
              <a:gs pos="3000">
                <a:schemeClr val="tx1">
                  <a:lumMod val="85000"/>
                  <a:lumOff val="15000"/>
                </a:schemeClr>
              </a:gs>
              <a:gs pos="100000">
                <a:schemeClr val="bg1"/>
              </a:gs>
            </a:gsLst>
            <a:lin ang="5400000" scaled="1"/>
          </a:gradFill>
          <a:ln>
            <a:no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en-US" altLang="ja-JP" sz="1000" dirty="0" smtClean="0">
                <a:noFill/>
                <a:latin typeface="メイリオ" panose="020B0604030504040204" pitchFamily="50" charset="-128"/>
                <a:ea typeface="メイリオ" panose="020B0604030504040204" pitchFamily="50" charset="-128"/>
              </a:rPr>
              <a:t>cx</a:t>
            </a:r>
            <a:endParaRPr kumimoji="1" lang="ja-JP" altLang="en-US" sz="1000" dirty="0">
              <a:noFill/>
              <a:latin typeface="メイリオ" panose="020B0604030504040204" pitchFamily="50" charset="-128"/>
              <a:ea typeface="メイリオ" panose="020B0604030504040204" pitchFamily="50" charset="-128"/>
            </a:endParaRPr>
          </a:p>
        </p:txBody>
      </p:sp>
      <p:sp>
        <p:nvSpPr>
          <p:cNvPr id="242" name="二等辺三角形 241"/>
          <p:cNvSpPr/>
          <p:nvPr/>
        </p:nvSpPr>
        <p:spPr>
          <a:xfrm rot="5400000" flipH="1">
            <a:off x="7058587" y="6375061"/>
            <a:ext cx="432048" cy="163445"/>
          </a:xfrm>
          <a:prstGeom prst="triangle">
            <a:avLst/>
          </a:prstGeom>
          <a:gradFill>
            <a:gsLst>
              <a:gs pos="29000">
                <a:srgbClr val="7D7D7D"/>
              </a:gs>
              <a:gs pos="3000">
                <a:schemeClr val="tx1">
                  <a:lumMod val="85000"/>
                  <a:lumOff val="15000"/>
                </a:schemeClr>
              </a:gs>
              <a:gs pos="100000">
                <a:schemeClr val="bg1"/>
              </a:gs>
            </a:gsLst>
            <a:lin ang="5400000" scaled="1"/>
          </a:gradFill>
          <a:ln>
            <a:no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en-US" altLang="ja-JP" sz="1000" dirty="0" smtClean="0">
                <a:noFill/>
                <a:latin typeface="メイリオ" panose="020B0604030504040204" pitchFamily="50" charset="-128"/>
                <a:ea typeface="メイリオ" panose="020B0604030504040204" pitchFamily="50" charset="-128"/>
              </a:rPr>
              <a:t>cx</a:t>
            </a:r>
            <a:endParaRPr kumimoji="1" lang="ja-JP" altLang="en-US" sz="1000" dirty="0">
              <a:noFill/>
              <a:latin typeface="メイリオ" panose="020B0604030504040204" pitchFamily="50" charset="-128"/>
              <a:ea typeface="メイリオ" panose="020B0604030504040204" pitchFamily="50" charset="-128"/>
            </a:endParaRPr>
          </a:p>
        </p:txBody>
      </p:sp>
      <p:sp>
        <p:nvSpPr>
          <p:cNvPr id="243" name="二等辺三角形 242"/>
          <p:cNvSpPr/>
          <p:nvPr/>
        </p:nvSpPr>
        <p:spPr>
          <a:xfrm rot="5400000" flipH="1">
            <a:off x="7058587" y="7239157"/>
            <a:ext cx="432048" cy="163445"/>
          </a:xfrm>
          <a:prstGeom prst="triangle">
            <a:avLst/>
          </a:prstGeom>
          <a:gradFill>
            <a:gsLst>
              <a:gs pos="29000">
                <a:srgbClr val="7D7D7D"/>
              </a:gs>
              <a:gs pos="3000">
                <a:schemeClr val="tx1">
                  <a:lumMod val="85000"/>
                  <a:lumOff val="15000"/>
                </a:schemeClr>
              </a:gs>
              <a:gs pos="100000">
                <a:schemeClr val="bg1"/>
              </a:gs>
            </a:gsLst>
            <a:lin ang="5400000" scaled="1"/>
          </a:gradFill>
          <a:ln>
            <a:no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en-US" altLang="ja-JP" sz="1000" dirty="0" smtClean="0">
                <a:noFill/>
                <a:latin typeface="メイリオ" panose="020B0604030504040204" pitchFamily="50" charset="-128"/>
                <a:ea typeface="メイリオ" panose="020B0604030504040204" pitchFamily="50" charset="-128"/>
              </a:rPr>
              <a:t>cx</a:t>
            </a:r>
            <a:endParaRPr kumimoji="1" lang="ja-JP" altLang="en-US" sz="1000" dirty="0">
              <a:noFill/>
              <a:latin typeface="メイリオ" panose="020B0604030504040204" pitchFamily="50" charset="-128"/>
              <a:ea typeface="メイリオ" panose="020B0604030504040204" pitchFamily="50" charset="-128"/>
            </a:endParaRPr>
          </a:p>
        </p:txBody>
      </p:sp>
      <p:sp>
        <p:nvSpPr>
          <p:cNvPr id="244" name="二等辺三角形 243"/>
          <p:cNvSpPr/>
          <p:nvPr/>
        </p:nvSpPr>
        <p:spPr>
          <a:xfrm rot="5400000" flipH="1">
            <a:off x="7058587" y="8103253"/>
            <a:ext cx="432048" cy="163445"/>
          </a:xfrm>
          <a:prstGeom prst="triangle">
            <a:avLst/>
          </a:prstGeom>
          <a:gradFill>
            <a:gsLst>
              <a:gs pos="29000">
                <a:srgbClr val="7D7D7D"/>
              </a:gs>
              <a:gs pos="3000">
                <a:schemeClr val="tx1">
                  <a:lumMod val="85000"/>
                  <a:lumOff val="15000"/>
                </a:schemeClr>
              </a:gs>
              <a:gs pos="100000">
                <a:schemeClr val="bg1"/>
              </a:gs>
            </a:gsLst>
            <a:lin ang="5400000" scaled="1"/>
          </a:gradFill>
          <a:ln>
            <a:no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en-US" altLang="ja-JP" sz="1000" dirty="0" smtClean="0">
                <a:noFill/>
                <a:latin typeface="メイリオ" panose="020B0604030504040204" pitchFamily="50" charset="-128"/>
                <a:ea typeface="メイリオ" panose="020B0604030504040204" pitchFamily="50" charset="-128"/>
              </a:rPr>
              <a:t>cx</a:t>
            </a:r>
            <a:endParaRPr kumimoji="1" lang="ja-JP" altLang="en-US" sz="1000" dirty="0">
              <a:noFill/>
              <a:latin typeface="メイリオ" panose="020B0604030504040204" pitchFamily="50" charset="-128"/>
              <a:ea typeface="メイリオ" panose="020B0604030504040204" pitchFamily="50" charset="-128"/>
            </a:endParaRPr>
          </a:p>
        </p:txBody>
      </p:sp>
      <p:cxnSp>
        <p:nvCxnSpPr>
          <p:cNvPr id="5" name="カギ線コネクタ 4"/>
          <p:cNvCxnSpPr>
            <a:stCxn id="264" idx="3"/>
            <a:endCxn id="321" idx="1"/>
          </p:cNvCxnSpPr>
          <p:nvPr/>
        </p:nvCxnSpPr>
        <p:spPr>
          <a:xfrm flipV="1">
            <a:off x="1193420" y="5021010"/>
            <a:ext cx="155390" cy="348177"/>
          </a:xfrm>
          <a:prstGeom prst="bentConnector3">
            <a:avLst>
              <a:gd name="adj1" fmla="val 50000"/>
            </a:avLst>
          </a:prstGeom>
        </p:spPr>
        <p:style>
          <a:lnRef idx="1">
            <a:schemeClr val="dk1"/>
          </a:lnRef>
          <a:fillRef idx="0">
            <a:schemeClr val="dk1"/>
          </a:fillRef>
          <a:effectRef idx="0">
            <a:schemeClr val="dk1"/>
          </a:effectRef>
          <a:fontRef idx="minor">
            <a:schemeClr val="tx1"/>
          </a:fontRef>
        </p:style>
      </p:cxnSp>
      <p:cxnSp>
        <p:nvCxnSpPr>
          <p:cNvPr id="156" name="カギ線コネクタ 155"/>
          <p:cNvCxnSpPr>
            <a:stCxn id="313" idx="3"/>
            <a:endCxn id="319" idx="1"/>
          </p:cNvCxnSpPr>
          <p:nvPr/>
        </p:nvCxnSpPr>
        <p:spPr>
          <a:xfrm>
            <a:off x="1195325" y="2385922"/>
            <a:ext cx="157772" cy="357141"/>
          </a:xfrm>
          <a:prstGeom prst="bentConnector3">
            <a:avLst>
              <a:gd name="adj1" fmla="val 50000"/>
            </a:avLst>
          </a:prstGeom>
        </p:spPr>
        <p:style>
          <a:lnRef idx="1">
            <a:schemeClr val="dk1"/>
          </a:lnRef>
          <a:fillRef idx="0">
            <a:schemeClr val="dk1"/>
          </a:fillRef>
          <a:effectRef idx="0">
            <a:schemeClr val="dk1"/>
          </a:effectRef>
          <a:fontRef idx="minor">
            <a:schemeClr val="tx1"/>
          </a:fontRef>
        </p:style>
      </p:cxnSp>
      <p:cxnSp>
        <p:nvCxnSpPr>
          <p:cNvPr id="163" name="カギ線コネクタ 162"/>
          <p:cNvCxnSpPr>
            <a:stCxn id="313" idx="3"/>
            <a:endCxn id="318" idx="1"/>
          </p:cNvCxnSpPr>
          <p:nvPr/>
        </p:nvCxnSpPr>
        <p:spPr>
          <a:xfrm flipV="1">
            <a:off x="1195325" y="2071230"/>
            <a:ext cx="156343" cy="314692"/>
          </a:xfrm>
          <a:prstGeom prst="bentConnector3">
            <a:avLst>
              <a:gd name="adj1" fmla="val 50000"/>
            </a:avLst>
          </a:prstGeom>
        </p:spPr>
        <p:style>
          <a:lnRef idx="1">
            <a:schemeClr val="dk1"/>
          </a:lnRef>
          <a:fillRef idx="0">
            <a:schemeClr val="dk1"/>
          </a:fillRef>
          <a:effectRef idx="0">
            <a:schemeClr val="dk1"/>
          </a:effectRef>
          <a:fontRef idx="minor">
            <a:schemeClr val="tx1"/>
          </a:fontRef>
        </p:style>
      </p:cxnSp>
      <p:cxnSp>
        <p:nvCxnSpPr>
          <p:cNvPr id="168" name="カギ線コネクタ 167"/>
          <p:cNvCxnSpPr>
            <a:stCxn id="264" idx="3"/>
            <a:endCxn id="322" idx="1"/>
          </p:cNvCxnSpPr>
          <p:nvPr/>
        </p:nvCxnSpPr>
        <p:spPr>
          <a:xfrm>
            <a:off x="1193420" y="5369188"/>
            <a:ext cx="156819" cy="314872"/>
          </a:xfrm>
          <a:prstGeom prst="bentConnector3">
            <a:avLst>
              <a:gd name="adj1" fmla="val 50000"/>
            </a:avLst>
          </a:prstGeom>
        </p:spPr>
        <p:style>
          <a:lnRef idx="1">
            <a:schemeClr val="dk1"/>
          </a:lnRef>
          <a:fillRef idx="0">
            <a:schemeClr val="dk1"/>
          </a:fillRef>
          <a:effectRef idx="0">
            <a:schemeClr val="dk1"/>
          </a:effectRef>
          <a:fontRef idx="minor">
            <a:schemeClr val="tx1"/>
          </a:fontRef>
        </p:style>
      </p:cxnSp>
      <p:sp>
        <p:nvSpPr>
          <p:cNvPr id="2" name="テキスト ボックス 1"/>
          <p:cNvSpPr txBox="1"/>
          <p:nvPr/>
        </p:nvSpPr>
        <p:spPr>
          <a:xfrm>
            <a:off x="8578814" y="984176"/>
            <a:ext cx="4184685" cy="425524"/>
          </a:xfrm>
          <a:prstGeom prst="rect">
            <a:avLst/>
          </a:prstGeom>
          <a:solidFill>
            <a:srgbClr val="FFFF99"/>
          </a:solidFill>
        </p:spPr>
        <p:txBody>
          <a:bodyPr wrap="square" lIns="7200" tIns="36000" rIns="7200" bIns="36000" rtlCol="0" anchor="ctr">
            <a:noAutofit/>
          </a:bodyPr>
          <a:lstStyle/>
          <a:p>
            <a:pPr>
              <a:lnSpc>
                <a:spcPts val="1200"/>
              </a:lnSpc>
            </a:pPr>
            <a:r>
              <a:rPr lang="ja-JP" altLang="en-US" sz="850" b="1" dirty="0" smtClean="0">
                <a:solidFill>
                  <a:srgbClr val="0000CC"/>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a:t>
            </a:r>
            <a:r>
              <a:rPr lang="en-US" altLang="ja-JP" sz="850" b="1" dirty="0" smtClean="0">
                <a:solidFill>
                  <a:srgbClr val="0000CC"/>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1</a:t>
            </a:r>
            <a:r>
              <a:rPr lang="ja-JP" altLang="en-US" sz="850" b="1" dirty="0" smtClean="0">
                <a:solidFill>
                  <a:srgbClr val="0000CC"/>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a:t>
            </a:r>
            <a:r>
              <a:rPr lang="ja-JP" altLang="en-US" sz="850" b="1" u="sng" dirty="0" smtClean="0">
                <a:solidFill>
                  <a:srgbClr val="0000CC"/>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a:t>
            </a:r>
            <a:r>
              <a:rPr lang="en-US" altLang="ja-JP" sz="850" b="1" u="sng" dirty="0" smtClean="0">
                <a:solidFill>
                  <a:srgbClr val="0000CC"/>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a:t>
            </a:r>
            <a:r>
              <a:rPr lang="ja-JP" altLang="en-US" sz="850" b="1" u="sng" dirty="0" smtClean="0">
                <a:solidFill>
                  <a:srgbClr val="0000CC"/>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ギャンブル等依存が疑われる人等</a:t>
            </a:r>
            <a:r>
              <a:rPr lang="en-US" altLang="ja-JP" sz="850" b="1" u="sng" dirty="0" smtClean="0">
                <a:solidFill>
                  <a:srgbClr val="0000CC"/>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a:t>
            </a:r>
            <a:r>
              <a:rPr lang="ja-JP" altLang="en-US" sz="850" b="1" u="sng" dirty="0" smtClean="0">
                <a:solidFill>
                  <a:srgbClr val="0000CC"/>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の割合」の低減</a:t>
            </a:r>
            <a:endParaRPr lang="en-US" altLang="ja-JP" sz="850" b="1" u="sng" dirty="0" smtClean="0">
              <a:solidFill>
                <a:srgbClr val="0000CC"/>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endParaRPr>
          </a:p>
          <a:p>
            <a:pPr>
              <a:lnSpc>
                <a:spcPts val="1200"/>
              </a:lnSpc>
            </a:pPr>
            <a:r>
              <a:rPr lang="ja-JP" altLang="en-US" sz="850" b="1" dirty="0" smtClean="0">
                <a:solidFill>
                  <a:srgbClr val="0000CC"/>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a:t>
            </a:r>
            <a:r>
              <a:rPr lang="en-US" altLang="ja-JP" sz="850" b="1" dirty="0" smtClean="0">
                <a:solidFill>
                  <a:srgbClr val="0000CC"/>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2</a:t>
            </a:r>
            <a:r>
              <a:rPr lang="ja-JP" altLang="en-US" sz="850" b="1" dirty="0" smtClean="0">
                <a:solidFill>
                  <a:srgbClr val="0000CC"/>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a:t>
            </a:r>
            <a:r>
              <a:rPr lang="en-US" altLang="ja-JP" sz="850" b="1" u="sng" spc="-100" dirty="0" smtClean="0">
                <a:solidFill>
                  <a:srgbClr val="0000CC"/>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a:t>
            </a:r>
            <a:r>
              <a:rPr lang="ja-JP" altLang="en-US" sz="850" b="1" u="sng" spc="-100" dirty="0">
                <a:solidFill>
                  <a:srgbClr val="0000CC"/>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ギャンブル等依存症は病気で</a:t>
            </a:r>
            <a:r>
              <a:rPr lang="ja-JP" altLang="en-US" sz="850" b="1" u="sng" spc="-100" dirty="0" smtClean="0">
                <a:solidFill>
                  <a:srgbClr val="0000CC"/>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あることを知って</a:t>
            </a:r>
            <a:r>
              <a:rPr lang="ja-JP" altLang="en-US" sz="850" b="1" u="sng" spc="-100" dirty="0">
                <a:solidFill>
                  <a:srgbClr val="0000CC"/>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いる</a:t>
            </a:r>
            <a:r>
              <a:rPr lang="en-US" altLang="ja-JP" sz="850" b="1" u="sng" spc="-100" dirty="0">
                <a:solidFill>
                  <a:srgbClr val="0000CC"/>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a:t>
            </a:r>
            <a:r>
              <a:rPr lang="ja-JP" altLang="en-US" sz="850" b="1" u="sng" spc="-100" dirty="0">
                <a:solidFill>
                  <a:srgbClr val="0000CC"/>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と回答</a:t>
            </a:r>
            <a:r>
              <a:rPr lang="ja-JP" altLang="en-US" sz="850" b="1" u="sng" spc="-100" dirty="0" smtClean="0">
                <a:solidFill>
                  <a:srgbClr val="0000CC"/>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した府民</a:t>
            </a:r>
            <a:r>
              <a:rPr lang="ja-JP" altLang="en-US" sz="850" b="1" u="sng" spc="-100" dirty="0">
                <a:solidFill>
                  <a:srgbClr val="0000CC"/>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の割合」の</a:t>
            </a:r>
            <a:r>
              <a:rPr lang="ja-JP" altLang="en-US" sz="850" b="1" u="sng" spc="-100" dirty="0" smtClean="0">
                <a:solidFill>
                  <a:srgbClr val="0000CC"/>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増加</a:t>
            </a:r>
            <a:endParaRPr lang="en-US" altLang="ja-JP" sz="850" b="1" u="sng" spc="-100" dirty="0" smtClean="0">
              <a:solidFill>
                <a:srgbClr val="0000CC"/>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endParaRPr>
          </a:p>
        </p:txBody>
      </p:sp>
      <p:sp>
        <p:nvSpPr>
          <p:cNvPr id="164" name="二等辺三角形 163"/>
          <p:cNvSpPr/>
          <p:nvPr/>
        </p:nvSpPr>
        <p:spPr>
          <a:xfrm rot="5400000" flipH="1">
            <a:off x="8306916" y="1128192"/>
            <a:ext cx="360040" cy="148208"/>
          </a:xfrm>
          <a:prstGeom prst="triangle">
            <a:avLst/>
          </a:prstGeom>
          <a:gradFill>
            <a:gsLst>
              <a:gs pos="29000">
                <a:srgbClr val="3333FF"/>
              </a:gs>
              <a:gs pos="3000">
                <a:srgbClr val="0000CC"/>
              </a:gs>
              <a:gs pos="100000">
                <a:schemeClr val="bg1"/>
              </a:gs>
            </a:gsLst>
            <a:lin ang="5400000" scaled="1"/>
          </a:gradFill>
          <a:ln>
            <a:no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en-US" altLang="ja-JP" sz="1000" dirty="0" smtClean="0">
                <a:noFill/>
                <a:latin typeface="メイリオ" panose="020B0604030504040204" pitchFamily="50" charset="-128"/>
                <a:ea typeface="メイリオ" panose="020B0604030504040204" pitchFamily="50" charset="-128"/>
              </a:rPr>
              <a:t>cx</a:t>
            </a:r>
            <a:endParaRPr kumimoji="1" lang="ja-JP" altLang="en-US" sz="1000" dirty="0">
              <a:noFill/>
              <a:latin typeface="メイリオ" panose="020B0604030504040204" pitchFamily="50" charset="-128"/>
              <a:ea typeface="メイリオ" panose="020B0604030504040204" pitchFamily="50" charset="-128"/>
            </a:endParaRPr>
          </a:p>
        </p:txBody>
      </p:sp>
      <p:sp>
        <p:nvSpPr>
          <p:cNvPr id="159" name="正方形/長方形 158"/>
          <p:cNvSpPr/>
          <p:nvPr/>
        </p:nvSpPr>
        <p:spPr>
          <a:xfrm>
            <a:off x="7458140" y="2393856"/>
            <a:ext cx="5256000" cy="623664"/>
          </a:xfrm>
          <a:prstGeom prst="rect">
            <a:avLst/>
          </a:prstGeom>
          <a:solidFill>
            <a:schemeClr val="accent1">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lIns="3600" tIns="3600" rIns="3600" bIns="3600" rtlCol="0" anchor="ctr"/>
          <a:lstStyle/>
          <a:p>
            <a:pPr indent="-360000"/>
            <a:endParaRPr kumimoji="1" lang="ja-JP" altLang="en-US" sz="800" b="1" dirty="0">
              <a:solidFill>
                <a:schemeClr val="tx1"/>
              </a:solidFill>
              <a:latin typeface="メイリオ" panose="020B0604030504040204" pitchFamily="50" charset="-128"/>
              <a:ea typeface="メイリオ" panose="020B0604030504040204" pitchFamily="50" charset="-128"/>
            </a:endParaRPr>
          </a:p>
        </p:txBody>
      </p:sp>
      <p:sp>
        <p:nvSpPr>
          <p:cNvPr id="160" name="正方形/長方形 159"/>
          <p:cNvSpPr/>
          <p:nvPr/>
        </p:nvSpPr>
        <p:spPr>
          <a:xfrm>
            <a:off x="10712264" y="2719935"/>
            <a:ext cx="936000" cy="252000"/>
          </a:xfrm>
          <a:prstGeom prst="rect">
            <a:avLst/>
          </a:prstGeom>
          <a:solidFill>
            <a:schemeClr val="bg1">
              <a:lumMod val="95000"/>
            </a:schemeClr>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36000" algn="ctr">
              <a:lnSpc>
                <a:spcPts val="800"/>
              </a:lnSpc>
            </a:pPr>
            <a:r>
              <a:rPr lang="en-US" altLang="ja-JP" sz="700" b="1" spc="-60" dirty="0">
                <a:solidFill>
                  <a:schemeClr val="tx1"/>
                </a:solidFill>
                <a:latin typeface="Meiryo UI" panose="020B0604030504040204" pitchFamily="50" charset="-128"/>
                <a:ea typeface="Meiryo UI" panose="020B0604030504040204" pitchFamily="50" charset="-128"/>
              </a:rPr>
              <a:t>473</a:t>
            </a:r>
            <a:r>
              <a:rPr lang="ja-JP" altLang="en-US" sz="700" b="1" spc="-60" dirty="0">
                <a:solidFill>
                  <a:schemeClr val="tx1"/>
                </a:solidFill>
                <a:latin typeface="Meiryo UI" panose="020B0604030504040204" pitchFamily="50" charset="-128"/>
                <a:ea typeface="Meiryo UI" panose="020B0604030504040204" pitchFamily="50" charset="-128"/>
              </a:rPr>
              <a:t>名</a:t>
            </a:r>
          </a:p>
          <a:p>
            <a:pPr marL="36000" algn="ctr">
              <a:lnSpc>
                <a:spcPts val="800"/>
              </a:lnSpc>
            </a:pPr>
            <a:r>
              <a:rPr lang="en-US" altLang="ja-JP" sz="700" b="1" spc="-60" dirty="0">
                <a:solidFill>
                  <a:schemeClr val="tx1"/>
                </a:solidFill>
                <a:latin typeface="Meiryo UI" panose="020B0604030504040204" pitchFamily="50" charset="-128"/>
                <a:ea typeface="Meiryo UI" panose="020B0604030504040204" pitchFamily="50" charset="-128"/>
              </a:rPr>
              <a:t>(R3</a:t>
            </a:r>
            <a:r>
              <a:rPr lang="ja-JP" altLang="en-US" sz="700" b="1" spc="-60" dirty="0">
                <a:solidFill>
                  <a:schemeClr val="tx1"/>
                </a:solidFill>
                <a:latin typeface="Meiryo UI" panose="020B0604030504040204" pitchFamily="50" charset="-128"/>
                <a:ea typeface="Meiryo UI" panose="020B0604030504040204" pitchFamily="50" charset="-128"/>
              </a:rPr>
              <a:t>年度末）</a:t>
            </a:r>
          </a:p>
        </p:txBody>
      </p:sp>
      <p:sp>
        <p:nvSpPr>
          <p:cNvPr id="161" name="正方形/長方形 160"/>
          <p:cNvSpPr/>
          <p:nvPr/>
        </p:nvSpPr>
        <p:spPr>
          <a:xfrm>
            <a:off x="11729496" y="2719935"/>
            <a:ext cx="936000" cy="252000"/>
          </a:xfrm>
          <a:prstGeom prst="rect">
            <a:avLst/>
          </a:prstGeom>
          <a:solidFill>
            <a:schemeClr val="bg1">
              <a:lumMod val="95000"/>
            </a:schemeClr>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36000" algn="ctr">
              <a:lnSpc>
                <a:spcPts val="800"/>
              </a:lnSpc>
            </a:pPr>
            <a:r>
              <a:rPr lang="ja-JP" altLang="pt-BR" sz="700" b="1" spc="-60" dirty="0">
                <a:solidFill>
                  <a:schemeClr val="tx1"/>
                </a:solidFill>
                <a:latin typeface="Meiryo UI" panose="020B0604030504040204" pitchFamily="50" charset="-128"/>
                <a:ea typeface="Meiryo UI" panose="020B0604030504040204" pitchFamily="50" charset="-128"/>
              </a:rPr>
              <a:t>毎年度</a:t>
            </a:r>
            <a:r>
              <a:rPr lang="pt-BR" altLang="ja-JP" sz="700" b="1" spc="-60" dirty="0">
                <a:solidFill>
                  <a:schemeClr val="tx1"/>
                </a:solidFill>
                <a:latin typeface="Meiryo UI" panose="020B0604030504040204" pitchFamily="50" charset="-128"/>
                <a:ea typeface="Meiryo UI" panose="020B0604030504040204" pitchFamily="50" charset="-128"/>
              </a:rPr>
              <a:t>2,000</a:t>
            </a:r>
            <a:r>
              <a:rPr lang="ja-JP" altLang="pt-BR" sz="700" b="1" spc="-60" dirty="0">
                <a:solidFill>
                  <a:schemeClr val="tx1"/>
                </a:solidFill>
                <a:latin typeface="Meiryo UI" panose="020B0604030504040204" pitchFamily="50" charset="-128"/>
                <a:ea typeface="Meiryo UI" panose="020B0604030504040204" pitchFamily="50" charset="-128"/>
              </a:rPr>
              <a:t>名以上</a:t>
            </a:r>
          </a:p>
          <a:p>
            <a:pPr marL="36000" algn="ctr">
              <a:lnSpc>
                <a:spcPts val="800"/>
              </a:lnSpc>
            </a:pPr>
            <a:r>
              <a:rPr lang="pt-BR" altLang="ja-JP" sz="700" b="1" spc="-60" dirty="0">
                <a:solidFill>
                  <a:schemeClr val="tx1"/>
                </a:solidFill>
                <a:latin typeface="Meiryo UI" panose="020B0604030504040204" pitchFamily="50" charset="-128"/>
                <a:ea typeface="Meiryo UI" panose="020B0604030504040204" pitchFamily="50" charset="-128"/>
              </a:rPr>
              <a:t>(R5-7</a:t>
            </a:r>
            <a:r>
              <a:rPr lang="ja-JP" altLang="pt-BR" sz="700" b="1" spc="-60" dirty="0">
                <a:solidFill>
                  <a:schemeClr val="tx1"/>
                </a:solidFill>
                <a:latin typeface="Meiryo UI" panose="020B0604030504040204" pitchFamily="50" charset="-128"/>
                <a:ea typeface="Meiryo UI" panose="020B0604030504040204" pitchFamily="50" charset="-128"/>
              </a:rPr>
              <a:t>年度末）</a:t>
            </a:r>
          </a:p>
        </p:txBody>
      </p:sp>
      <p:sp>
        <p:nvSpPr>
          <p:cNvPr id="162" name="正方形/長方形 161"/>
          <p:cNvSpPr/>
          <p:nvPr/>
        </p:nvSpPr>
        <p:spPr>
          <a:xfrm>
            <a:off x="10712264" y="2428445"/>
            <a:ext cx="936000" cy="252000"/>
          </a:xfrm>
          <a:prstGeom prst="rect">
            <a:avLst/>
          </a:prstGeom>
          <a:solidFill>
            <a:schemeClr val="bg1">
              <a:lumMod val="95000"/>
            </a:schemeClr>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36000" algn="ctr">
              <a:lnSpc>
                <a:spcPts val="800"/>
              </a:lnSpc>
            </a:pPr>
            <a:r>
              <a:rPr lang="en-US" altLang="ja-JP" sz="700" b="1" spc="-60" dirty="0">
                <a:solidFill>
                  <a:schemeClr val="tx1"/>
                </a:solidFill>
                <a:latin typeface="Meiryo UI" panose="020B0604030504040204" pitchFamily="50" charset="-128"/>
                <a:ea typeface="Meiryo UI" panose="020B0604030504040204" pitchFamily="50" charset="-128"/>
              </a:rPr>
              <a:t>5,606</a:t>
            </a:r>
            <a:r>
              <a:rPr lang="ja-JP" altLang="en-US" sz="700" b="1" spc="-60" dirty="0">
                <a:solidFill>
                  <a:schemeClr val="tx1"/>
                </a:solidFill>
                <a:latin typeface="Meiryo UI" panose="020B0604030504040204" pitchFamily="50" charset="-128"/>
                <a:ea typeface="Meiryo UI" panose="020B0604030504040204" pitchFamily="50" charset="-128"/>
              </a:rPr>
              <a:t>件</a:t>
            </a:r>
          </a:p>
          <a:p>
            <a:pPr marL="36000" algn="ctr">
              <a:lnSpc>
                <a:spcPts val="800"/>
              </a:lnSpc>
            </a:pPr>
            <a:r>
              <a:rPr lang="en-US" altLang="ja-JP" sz="700" b="1" spc="-60" dirty="0">
                <a:solidFill>
                  <a:schemeClr val="tx1"/>
                </a:solidFill>
                <a:latin typeface="Meiryo UI" panose="020B0604030504040204" pitchFamily="50" charset="-128"/>
                <a:ea typeface="Meiryo UI" panose="020B0604030504040204" pitchFamily="50" charset="-128"/>
              </a:rPr>
              <a:t>(R3</a:t>
            </a:r>
            <a:r>
              <a:rPr lang="ja-JP" altLang="en-US" sz="700" b="1" spc="-60" dirty="0">
                <a:solidFill>
                  <a:schemeClr val="tx1"/>
                </a:solidFill>
                <a:latin typeface="Meiryo UI" panose="020B0604030504040204" pitchFamily="50" charset="-128"/>
                <a:ea typeface="Meiryo UI" panose="020B0604030504040204" pitchFamily="50" charset="-128"/>
              </a:rPr>
              <a:t>年度末）</a:t>
            </a:r>
          </a:p>
        </p:txBody>
      </p:sp>
      <p:sp>
        <p:nvSpPr>
          <p:cNvPr id="165" name="正方形/長方形 164"/>
          <p:cNvSpPr/>
          <p:nvPr/>
        </p:nvSpPr>
        <p:spPr>
          <a:xfrm>
            <a:off x="11729496" y="2428445"/>
            <a:ext cx="936000" cy="252000"/>
          </a:xfrm>
          <a:prstGeom prst="rect">
            <a:avLst/>
          </a:prstGeom>
          <a:solidFill>
            <a:schemeClr val="bg1">
              <a:lumMod val="95000"/>
            </a:schemeClr>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36000" algn="ctr">
              <a:lnSpc>
                <a:spcPts val="800"/>
              </a:lnSpc>
            </a:pPr>
            <a:r>
              <a:rPr lang="ja-JP" altLang="en-US" sz="700" b="1" spc="-60" dirty="0">
                <a:solidFill>
                  <a:schemeClr val="tx1"/>
                </a:solidFill>
                <a:latin typeface="Meiryo UI" panose="020B0604030504040204" pitchFamily="50" charset="-128"/>
                <a:ea typeface="Meiryo UI" panose="020B0604030504040204" pitchFamily="50" charset="-128"/>
              </a:rPr>
              <a:t>毎年度</a:t>
            </a:r>
            <a:r>
              <a:rPr lang="en-US" altLang="ja-JP" sz="700" b="1" spc="-60" dirty="0">
                <a:solidFill>
                  <a:schemeClr val="tx1"/>
                </a:solidFill>
                <a:latin typeface="Meiryo UI" panose="020B0604030504040204" pitchFamily="50" charset="-128"/>
                <a:ea typeface="Meiryo UI" panose="020B0604030504040204" pitchFamily="50" charset="-128"/>
              </a:rPr>
              <a:t>2</a:t>
            </a:r>
            <a:r>
              <a:rPr lang="ja-JP" altLang="en-US" sz="700" b="1" spc="-60" dirty="0">
                <a:solidFill>
                  <a:schemeClr val="tx1"/>
                </a:solidFill>
                <a:latin typeface="Meiryo UI" panose="020B0604030504040204" pitchFamily="50" charset="-128"/>
                <a:ea typeface="Meiryo UI" panose="020B0604030504040204" pitchFamily="50" charset="-128"/>
              </a:rPr>
              <a:t>万件以上</a:t>
            </a:r>
            <a:r>
              <a:rPr lang="en-US" altLang="ja-JP" sz="600" b="1" spc="-60" dirty="0" smtClean="0">
                <a:solidFill>
                  <a:schemeClr val="tx1"/>
                </a:solidFill>
                <a:latin typeface="Meiryo UI" panose="020B0604030504040204" pitchFamily="50" charset="-128"/>
                <a:ea typeface="Meiryo UI" panose="020B0604030504040204" pitchFamily="50" charset="-128"/>
              </a:rPr>
              <a:t>※4</a:t>
            </a:r>
            <a:endParaRPr lang="en-US" altLang="ja-JP" sz="700" b="1" spc="-60" dirty="0">
              <a:solidFill>
                <a:schemeClr val="tx1"/>
              </a:solidFill>
              <a:latin typeface="Meiryo UI" panose="020B0604030504040204" pitchFamily="50" charset="-128"/>
              <a:ea typeface="Meiryo UI" panose="020B0604030504040204" pitchFamily="50" charset="-128"/>
            </a:endParaRPr>
          </a:p>
          <a:p>
            <a:pPr marL="36000" algn="ctr">
              <a:lnSpc>
                <a:spcPts val="800"/>
              </a:lnSpc>
            </a:pPr>
            <a:r>
              <a:rPr lang="en-US" altLang="ja-JP" sz="700" b="1" spc="-60" dirty="0">
                <a:solidFill>
                  <a:schemeClr val="tx1"/>
                </a:solidFill>
                <a:latin typeface="Meiryo UI" panose="020B0604030504040204" pitchFamily="50" charset="-128"/>
                <a:ea typeface="Meiryo UI" panose="020B0604030504040204" pitchFamily="50" charset="-128"/>
              </a:rPr>
              <a:t>(R5-7</a:t>
            </a:r>
            <a:r>
              <a:rPr lang="ja-JP" altLang="en-US" sz="700" b="1" spc="-60" dirty="0">
                <a:solidFill>
                  <a:schemeClr val="tx1"/>
                </a:solidFill>
                <a:latin typeface="Meiryo UI" panose="020B0604030504040204" pitchFamily="50" charset="-128"/>
                <a:ea typeface="Meiryo UI" panose="020B0604030504040204" pitchFamily="50" charset="-128"/>
              </a:rPr>
              <a:t>年度末）</a:t>
            </a:r>
          </a:p>
        </p:txBody>
      </p:sp>
      <p:sp>
        <p:nvSpPr>
          <p:cNvPr id="166" name="正方形/長方形 165"/>
          <p:cNvSpPr/>
          <p:nvPr/>
        </p:nvSpPr>
        <p:spPr>
          <a:xfrm>
            <a:off x="7556310" y="2428445"/>
            <a:ext cx="3060000" cy="252000"/>
          </a:xfrm>
          <a:prstGeom prst="rect">
            <a:avLst/>
          </a:prstGeom>
          <a:solidFill>
            <a:schemeClr val="bg1"/>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72000" tIns="3600" rIns="3600" bIns="3600" rtlCol="0" anchor="ctr"/>
          <a:lstStyle/>
          <a:p>
            <a:pPr marL="92075" indent="-92075">
              <a:lnSpc>
                <a:spcPts val="900"/>
              </a:lnSpc>
              <a:buFont typeface="+mj-ea"/>
              <a:buAutoNum type="circleNumDbPlain"/>
            </a:pPr>
            <a:r>
              <a:rPr lang="ja-JP" altLang="en-US" sz="800" b="1" dirty="0">
                <a:solidFill>
                  <a:schemeClr val="tx1"/>
                </a:solidFill>
                <a:latin typeface="Meiryo UI" panose="020B0604030504040204" pitchFamily="50" charset="-128"/>
                <a:ea typeface="Meiryo UI" panose="020B0604030504040204" pitchFamily="50" charset="-128"/>
              </a:rPr>
              <a:t>依存症総合ポータルサイトのアクセス数</a:t>
            </a:r>
          </a:p>
        </p:txBody>
      </p:sp>
      <p:sp>
        <p:nvSpPr>
          <p:cNvPr id="167" name="正方形/長方形 166"/>
          <p:cNvSpPr/>
          <p:nvPr/>
        </p:nvSpPr>
        <p:spPr>
          <a:xfrm>
            <a:off x="7556310" y="2719935"/>
            <a:ext cx="3060000" cy="252000"/>
          </a:xfrm>
          <a:prstGeom prst="rect">
            <a:avLst/>
          </a:prstGeom>
          <a:solidFill>
            <a:schemeClr val="bg1"/>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72000" tIns="3600" rIns="3600" bIns="3600" rtlCol="0" anchor="ctr"/>
          <a:lstStyle/>
          <a:p>
            <a:pPr marL="88900" indent="-88900">
              <a:lnSpc>
                <a:spcPts val="1000"/>
              </a:lnSpc>
              <a:buFont typeface="+mj-ea"/>
              <a:buAutoNum type="circleNumDbPlain" startAt="2"/>
            </a:pPr>
            <a:r>
              <a:rPr lang="ja-JP" altLang="en-US" sz="800" b="1" dirty="0">
                <a:solidFill>
                  <a:schemeClr val="tx1"/>
                </a:solidFill>
                <a:latin typeface="Meiryo UI" panose="020B0604030504040204" pitchFamily="50" charset="-128"/>
                <a:ea typeface="Meiryo UI" panose="020B0604030504040204" pitchFamily="50" charset="-128"/>
              </a:rPr>
              <a:t>府民セミナー・シンポジウムの参加者数</a:t>
            </a:r>
          </a:p>
        </p:txBody>
      </p:sp>
      <p:sp>
        <p:nvSpPr>
          <p:cNvPr id="247" name="正方形/長方形 246"/>
          <p:cNvSpPr/>
          <p:nvPr/>
        </p:nvSpPr>
        <p:spPr>
          <a:xfrm>
            <a:off x="7328168" y="1097712"/>
            <a:ext cx="1008112" cy="177924"/>
          </a:xfrm>
          <a:prstGeom prst="rect">
            <a:avLst/>
          </a:prstGeom>
          <a:noFill/>
          <a:ln>
            <a:solidFill>
              <a:srgbClr val="0000CC"/>
            </a:solidFill>
          </a:ln>
        </p:spPr>
        <p:style>
          <a:lnRef idx="2">
            <a:schemeClr val="accent1">
              <a:shade val="50000"/>
            </a:schemeClr>
          </a:lnRef>
          <a:fillRef idx="1">
            <a:schemeClr val="accent1"/>
          </a:fillRef>
          <a:effectRef idx="0">
            <a:schemeClr val="accent1"/>
          </a:effectRef>
          <a:fontRef idx="minor">
            <a:schemeClr val="lt1"/>
          </a:fontRef>
        </p:style>
        <p:txBody>
          <a:bodyPr vert="horz" lIns="7200" tIns="7200" rIns="7200" bIns="7200" rtlCol="0" anchor="ctr"/>
          <a:lstStyle/>
          <a:p>
            <a:pPr algn="ctr"/>
            <a:r>
              <a:rPr lang="ja-JP" altLang="en-US" sz="800" b="1" dirty="0">
                <a:solidFill>
                  <a:schemeClr val="tx1"/>
                </a:solidFill>
                <a:latin typeface="Meiryo UI" panose="020B0604030504040204" pitchFamily="50" charset="-128"/>
                <a:ea typeface="Meiryo UI" panose="020B0604030504040204" pitchFamily="50" charset="-128"/>
              </a:rPr>
              <a:t>全体</a:t>
            </a:r>
            <a:r>
              <a:rPr lang="ja-JP" altLang="en-US" sz="800" b="1" dirty="0" smtClean="0">
                <a:solidFill>
                  <a:schemeClr val="tx1"/>
                </a:solidFill>
                <a:latin typeface="Meiryo UI" panose="020B0604030504040204" pitchFamily="50" charset="-128"/>
                <a:ea typeface="Meiryo UI" panose="020B0604030504040204" pitchFamily="50" charset="-128"/>
              </a:rPr>
              <a:t>目標に対する指標</a:t>
            </a:r>
            <a:endParaRPr lang="en-US" altLang="ja-JP" sz="800" b="1" dirty="0" smtClean="0">
              <a:solidFill>
                <a:schemeClr val="tx1"/>
              </a:solidFill>
              <a:latin typeface="Meiryo UI" panose="020B0604030504040204" pitchFamily="50" charset="-128"/>
              <a:ea typeface="Meiryo UI" panose="020B0604030504040204" pitchFamily="50" charset="-128"/>
            </a:endParaRPr>
          </a:p>
        </p:txBody>
      </p:sp>
      <p:sp>
        <p:nvSpPr>
          <p:cNvPr id="362" name="正方形/長方形 361"/>
          <p:cNvSpPr/>
          <p:nvPr/>
        </p:nvSpPr>
        <p:spPr>
          <a:xfrm>
            <a:off x="10219258" y="8655124"/>
            <a:ext cx="2592288" cy="147191"/>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t"/>
          <a:lstStyle/>
          <a:p>
            <a:pPr marL="85725"/>
            <a:r>
              <a:rPr lang="en-US" altLang="ja-JP" sz="700" dirty="0" smtClean="0">
                <a:solidFill>
                  <a:schemeClr val="tx1">
                    <a:lumMod val="85000"/>
                    <a:lumOff val="15000"/>
                  </a:schemeClr>
                </a:solidFill>
                <a:latin typeface="メイリオ" panose="020B0604030504040204" pitchFamily="50" charset="-128"/>
                <a:ea typeface="メイリオ" panose="020B0604030504040204" pitchFamily="50" charset="-128"/>
              </a:rPr>
              <a:t>※5</a:t>
            </a:r>
            <a:r>
              <a:rPr lang="ja-JP" altLang="en-US" sz="700" dirty="0" smtClean="0">
                <a:solidFill>
                  <a:schemeClr val="tx1">
                    <a:lumMod val="85000"/>
                    <a:lumOff val="15000"/>
                  </a:schemeClr>
                </a:solidFill>
                <a:latin typeface="メイリオ" panose="020B0604030504040204" pitchFamily="50" charset="-128"/>
                <a:ea typeface="メイリオ" panose="020B0604030504040204" pitchFamily="50" charset="-128"/>
              </a:rPr>
              <a:t> </a:t>
            </a:r>
            <a:r>
              <a:rPr lang="en-US" altLang="ja-JP" sz="700" dirty="0" smtClean="0">
                <a:solidFill>
                  <a:schemeClr val="tx1">
                    <a:lumMod val="85000"/>
                    <a:lumOff val="15000"/>
                  </a:schemeClr>
                </a:solidFill>
                <a:latin typeface="メイリオ" panose="020B0604030504040204" pitchFamily="50" charset="-128"/>
                <a:ea typeface="メイリオ" panose="020B0604030504040204" pitchFamily="50" charset="-128"/>
              </a:rPr>
              <a:t>IR</a:t>
            </a:r>
            <a:r>
              <a:rPr lang="ja-JP" altLang="en-US" sz="700" dirty="0">
                <a:solidFill>
                  <a:schemeClr val="tx1">
                    <a:lumMod val="85000"/>
                    <a:lumOff val="15000"/>
                  </a:schemeClr>
                </a:solidFill>
                <a:latin typeface="メイリオ" panose="020B0604030504040204" pitchFamily="50" charset="-128"/>
                <a:ea typeface="メイリオ" panose="020B0604030504040204" pitchFamily="50" charset="-128"/>
              </a:rPr>
              <a:t>区域整備計画の認定等の進捗に</a:t>
            </a:r>
            <a:r>
              <a:rPr lang="ja-JP" altLang="en-US" sz="700" dirty="0" smtClean="0">
                <a:solidFill>
                  <a:schemeClr val="tx1">
                    <a:lumMod val="85000"/>
                    <a:lumOff val="15000"/>
                  </a:schemeClr>
                </a:solidFill>
                <a:latin typeface="メイリオ" panose="020B0604030504040204" pitchFamily="50" charset="-128"/>
                <a:ea typeface="メイリオ" panose="020B0604030504040204" pitchFamily="50" charset="-128"/>
              </a:rPr>
              <a:t>合わせ計画的</a:t>
            </a:r>
            <a:r>
              <a:rPr lang="ja-JP" altLang="en-US" sz="700" dirty="0">
                <a:solidFill>
                  <a:schemeClr val="tx1">
                    <a:lumMod val="85000"/>
                    <a:lumOff val="15000"/>
                  </a:schemeClr>
                </a:solidFill>
                <a:latin typeface="メイリオ" panose="020B0604030504040204" pitchFamily="50" charset="-128"/>
                <a:ea typeface="メイリオ" panose="020B0604030504040204" pitchFamily="50" charset="-128"/>
              </a:rPr>
              <a:t>に推進</a:t>
            </a:r>
            <a:endParaRPr lang="en-US" altLang="ja-JP" sz="700" dirty="0" smtClean="0">
              <a:solidFill>
                <a:schemeClr val="tx1">
                  <a:lumMod val="85000"/>
                  <a:lumOff val="15000"/>
                </a:schemeClr>
              </a:solidFill>
              <a:latin typeface="メイリオ" panose="020B0604030504040204" pitchFamily="50" charset="-128"/>
              <a:ea typeface="メイリオ" panose="020B0604030504040204" pitchFamily="50" charset="-128"/>
            </a:endParaRPr>
          </a:p>
        </p:txBody>
      </p:sp>
      <p:sp>
        <p:nvSpPr>
          <p:cNvPr id="149" name="正方形/長方形 148"/>
          <p:cNvSpPr/>
          <p:nvPr/>
        </p:nvSpPr>
        <p:spPr>
          <a:xfrm>
            <a:off x="10212908" y="8536508"/>
            <a:ext cx="2592288" cy="119633"/>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t"/>
          <a:lstStyle/>
          <a:p>
            <a:pPr marL="85725"/>
            <a:r>
              <a:rPr lang="en-US" altLang="ja-JP" sz="700" dirty="0" smtClean="0">
                <a:solidFill>
                  <a:schemeClr val="tx1">
                    <a:lumMod val="85000"/>
                    <a:lumOff val="15000"/>
                  </a:schemeClr>
                </a:solidFill>
                <a:latin typeface="メイリオ" panose="020B0604030504040204" pitchFamily="50" charset="-128"/>
                <a:ea typeface="メイリオ" panose="020B0604030504040204" pitchFamily="50" charset="-128"/>
              </a:rPr>
              <a:t>※4</a:t>
            </a:r>
            <a:r>
              <a:rPr lang="ja-JP" altLang="en-US" sz="700" dirty="0" smtClean="0">
                <a:solidFill>
                  <a:schemeClr val="tx1">
                    <a:lumMod val="85000"/>
                    <a:lumOff val="15000"/>
                  </a:schemeClr>
                </a:solidFill>
                <a:latin typeface="メイリオ" panose="020B0604030504040204" pitchFamily="50" charset="-128"/>
                <a:ea typeface="メイリオ" panose="020B0604030504040204" pitchFamily="50" charset="-128"/>
              </a:rPr>
              <a:t> </a:t>
            </a:r>
            <a:r>
              <a:rPr lang="en-US" altLang="ja-JP" sz="700" dirty="0" smtClean="0">
                <a:solidFill>
                  <a:schemeClr val="tx1">
                    <a:lumMod val="85000"/>
                    <a:lumOff val="15000"/>
                  </a:schemeClr>
                </a:solidFill>
                <a:latin typeface="メイリオ" panose="020B0604030504040204" pitchFamily="50" charset="-128"/>
                <a:ea typeface="メイリオ" panose="020B0604030504040204" pitchFamily="50" charset="-128"/>
              </a:rPr>
              <a:t>R5</a:t>
            </a:r>
            <a:r>
              <a:rPr lang="ja-JP" altLang="en-US" sz="700" dirty="0">
                <a:solidFill>
                  <a:schemeClr val="tx1">
                    <a:lumMod val="85000"/>
                    <a:lumOff val="15000"/>
                  </a:schemeClr>
                </a:solidFill>
                <a:latin typeface="メイリオ" panose="020B0604030504040204" pitchFamily="50" charset="-128"/>
                <a:ea typeface="メイリオ" panose="020B0604030504040204" pitchFamily="50" charset="-128"/>
              </a:rPr>
              <a:t>年度は運用時期が下半期となるため半数の</a:t>
            </a:r>
            <a:r>
              <a:rPr lang="en-US" altLang="ja-JP" sz="700" dirty="0">
                <a:solidFill>
                  <a:schemeClr val="tx1">
                    <a:lumMod val="85000"/>
                    <a:lumOff val="15000"/>
                  </a:schemeClr>
                </a:solidFill>
                <a:latin typeface="メイリオ" panose="020B0604030504040204" pitchFamily="50" charset="-128"/>
                <a:ea typeface="メイリオ" panose="020B0604030504040204" pitchFamily="50" charset="-128"/>
              </a:rPr>
              <a:t>1</a:t>
            </a:r>
            <a:r>
              <a:rPr lang="ja-JP" altLang="en-US" sz="700" dirty="0">
                <a:solidFill>
                  <a:schemeClr val="tx1">
                    <a:lumMod val="85000"/>
                    <a:lumOff val="15000"/>
                  </a:schemeClr>
                </a:solidFill>
                <a:latin typeface="メイリオ" panose="020B0604030504040204" pitchFamily="50" charset="-128"/>
                <a:ea typeface="メイリオ" panose="020B0604030504040204" pitchFamily="50" charset="-128"/>
              </a:rPr>
              <a:t>万件</a:t>
            </a:r>
          </a:p>
          <a:p>
            <a:pPr marL="85725" algn="r"/>
            <a:endParaRPr lang="en-US" altLang="ja-JP" sz="700" dirty="0" smtClean="0">
              <a:solidFill>
                <a:schemeClr val="tx1">
                  <a:lumMod val="85000"/>
                  <a:lumOff val="15000"/>
                </a:schemeClr>
              </a:solidFill>
              <a:latin typeface="メイリオ" panose="020B0604030504040204" pitchFamily="50" charset="-128"/>
              <a:ea typeface="メイリオ" panose="020B0604030504040204" pitchFamily="50" charset="-128"/>
            </a:endParaRPr>
          </a:p>
        </p:txBody>
      </p:sp>
      <p:sp>
        <p:nvSpPr>
          <p:cNvPr id="150" name="正方形/長方形 149"/>
          <p:cNvSpPr/>
          <p:nvPr/>
        </p:nvSpPr>
        <p:spPr>
          <a:xfrm>
            <a:off x="10217894" y="8426524"/>
            <a:ext cx="2592288" cy="147191"/>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t"/>
          <a:lstStyle/>
          <a:p>
            <a:pPr marL="85725"/>
            <a:r>
              <a:rPr lang="en-US" altLang="ja-JP" sz="700" dirty="0" smtClean="0">
                <a:solidFill>
                  <a:schemeClr val="tx1">
                    <a:lumMod val="85000"/>
                    <a:lumOff val="15000"/>
                  </a:schemeClr>
                </a:solidFill>
                <a:latin typeface="メイリオ" panose="020B0604030504040204" pitchFamily="50" charset="-128"/>
                <a:ea typeface="メイリオ" panose="020B0604030504040204" pitchFamily="50" charset="-128"/>
              </a:rPr>
              <a:t>※3</a:t>
            </a:r>
            <a:r>
              <a:rPr lang="ja-JP" altLang="en-US" sz="700" dirty="0" smtClean="0">
                <a:solidFill>
                  <a:schemeClr val="tx1">
                    <a:lumMod val="85000"/>
                    <a:lumOff val="15000"/>
                  </a:schemeClr>
                </a:solidFill>
                <a:latin typeface="メイリオ" panose="020B0604030504040204" pitchFamily="50" charset="-128"/>
                <a:ea typeface="メイリオ" panose="020B0604030504040204" pitchFamily="50" charset="-128"/>
              </a:rPr>
              <a:t> </a:t>
            </a:r>
            <a:r>
              <a:rPr lang="en-US" altLang="ja-JP" sz="700" dirty="0" smtClean="0">
                <a:solidFill>
                  <a:schemeClr val="tx1">
                    <a:lumMod val="85000"/>
                    <a:lumOff val="15000"/>
                  </a:schemeClr>
                </a:solidFill>
                <a:latin typeface="メイリオ" panose="020B0604030504040204" pitchFamily="50" charset="-128"/>
                <a:ea typeface="メイリオ" panose="020B0604030504040204" pitchFamily="50" charset="-128"/>
              </a:rPr>
              <a:t>Web</a:t>
            </a:r>
            <a:r>
              <a:rPr lang="ja-JP" altLang="en-US" sz="700" dirty="0">
                <a:solidFill>
                  <a:schemeClr val="tx1">
                    <a:lumMod val="85000"/>
                    <a:lumOff val="15000"/>
                  </a:schemeClr>
                </a:solidFill>
                <a:latin typeface="メイリオ" panose="020B0604030504040204" pitchFamily="50" charset="-128"/>
                <a:ea typeface="メイリオ" panose="020B0604030504040204" pitchFamily="50" charset="-128"/>
              </a:rPr>
              <a:t>研修のみの参加者数であるため参考値</a:t>
            </a:r>
          </a:p>
        </p:txBody>
      </p:sp>
      <p:sp>
        <p:nvSpPr>
          <p:cNvPr id="151" name="正方形/長方形 150"/>
          <p:cNvSpPr/>
          <p:nvPr/>
        </p:nvSpPr>
        <p:spPr>
          <a:xfrm>
            <a:off x="7862044" y="8549208"/>
            <a:ext cx="2592288" cy="283840"/>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t"/>
          <a:lstStyle/>
          <a:p>
            <a:pPr marL="85725"/>
            <a:r>
              <a:rPr lang="en-US" altLang="ja-JP" sz="700" dirty="0" smtClean="0">
                <a:solidFill>
                  <a:schemeClr val="tx1">
                    <a:lumMod val="85000"/>
                    <a:lumOff val="15000"/>
                  </a:schemeClr>
                </a:solidFill>
                <a:latin typeface="メイリオ" panose="020B0604030504040204" pitchFamily="50" charset="-128"/>
                <a:ea typeface="メイリオ" panose="020B0604030504040204" pitchFamily="50" charset="-128"/>
              </a:rPr>
              <a:t>※2</a:t>
            </a:r>
            <a:r>
              <a:rPr lang="ja-JP" altLang="en-US" sz="700" dirty="0" smtClean="0">
                <a:solidFill>
                  <a:schemeClr val="tx1">
                    <a:lumMod val="85000"/>
                    <a:lumOff val="15000"/>
                  </a:schemeClr>
                </a:solidFill>
                <a:latin typeface="メイリオ" panose="020B0604030504040204" pitchFamily="50" charset="-128"/>
                <a:ea typeface="メイリオ" panose="020B0604030504040204" pitchFamily="50" charset="-128"/>
              </a:rPr>
              <a:t> </a:t>
            </a:r>
            <a:r>
              <a:rPr lang="en-US" altLang="ja-JP" sz="700" dirty="0" smtClean="0">
                <a:solidFill>
                  <a:schemeClr val="tx1">
                    <a:lumMod val="85000"/>
                    <a:lumOff val="15000"/>
                  </a:schemeClr>
                </a:solidFill>
                <a:latin typeface="メイリオ" panose="020B0604030504040204" pitchFamily="50" charset="-128"/>
                <a:ea typeface="メイリオ" panose="020B0604030504040204" pitchFamily="50" charset="-128"/>
              </a:rPr>
              <a:t>R5</a:t>
            </a:r>
            <a:r>
              <a:rPr lang="ja-JP" altLang="en-US" sz="700" dirty="0">
                <a:solidFill>
                  <a:schemeClr val="tx1">
                    <a:lumMod val="85000"/>
                    <a:lumOff val="15000"/>
                  </a:schemeClr>
                </a:solidFill>
                <a:latin typeface="メイリオ" panose="020B0604030504040204" pitchFamily="50" charset="-128"/>
                <a:ea typeface="メイリオ" panose="020B0604030504040204" pitchFamily="50" charset="-128"/>
              </a:rPr>
              <a:t>年度</a:t>
            </a:r>
            <a:r>
              <a:rPr lang="ja-JP" altLang="en-US" sz="700" dirty="0" smtClean="0">
                <a:solidFill>
                  <a:schemeClr val="tx1">
                    <a:lumMod val="85000"/>
                    <a:lumOff val="15000"/>
                  </a:schemeClr>
                </a:solidFill>
                <a:latin typeface="メイリオ" panose="020B0604030504040204" pitchFamily="50" charset="-128"/>
                <a:ea typeface="メイリオ" panose="020B0604030504040204" pitchFamily="50" charset="-128"/>
              </a:rPr>
              <a:t>は</a:t>
            </a:r>
            <a:r>
              <a:rPr lang="ja-JP" altLang="en-US" sz="700" dirty="0">
                <a:solidFill>
                  <a:schemeClr val="tx1">
                    <a:lumMod val="85000"/>
                    <a:lumOff val="15000"/>
                  </a:schemeClr>
                </a:solidFill>
                <a:latin typeface="メイリオ" panose="020B0604030504040204" pitchFamily="50" charset="-128"/>
                <a:ea typeface="メイリオ" panose="020B0604030504040204" pitchFamily="50" charset="-128"/>
              </a:rPr>
              <a:t>実施</a:t>
            </a:r>
            <a:r>
              <a:rPr lang="ja-JP" altLang="en-US" sz="700" dirty="0" smtClean="0">
                <a:solidFill>
                  <a:schemeClr val="tx1">
                    <a:lumMod val="85000"/>
                    <a:lumOff val="15000"/>
                  </a:schemeClr>
                </a:solidFill>
                <a:latin typeface="メイリオ" panose="020B0604030504040204" pitchFamily="50" charset="-128"/>
                <a:ea typeface="メイリオ" panose="020B0604030504040204" pitchFamily="50" charset="-128"/>
              </a:rPr>
              <a:t>時期</a:t>
            </a:r>
            <a:r>
              <a:rPr lang="ja-JP" altLang="en-US" sz="700" dirty="0">
                <a:solidFill>
                  <a:schemeClr val="tx1">
                    <a:lumMod val="85000"/>
                    <a:lumOff val="15000"/>
                  </a:schemeClr>
                </a:solidFill>
                <a:latin typeface="メイリオ" panose="020B0604030504040204" pitchFamily="50" charset="-128"/>
                <a:ea typeface="メイリオ" panose="020B0604030504040204" pitchFamily="50" charset="-128"/>
              </a:rPr>
              <a:t>が下半期となるため半数</a:t>
            </a:r>
            <a:r>
              <a:rPr lang="ja-JP" altLang="en-US" sz="700" dirty="0" smtClean="0">
                <a:solidFill>
                  <a:schemeClr val="tx1">
                    <a:lumMod val="85000"/>
                    <a:lumOff val="15000"/>
                  </a:schemeClr>
                </a:solidFill>
                <a:latin typeface="メイリオ" panose="020B0604030504040204" pitchFamily="50" charset="-128"/>
                <a:ea typeface="メイリオ" panose="020B0604030504040204" pitchFamily="50" charset="-128"/>
              </a:rPr>
              <a:t>の</a:t>
            </a:r>
            <a:r>
              <a:rPr lang="en-US" altLang="ja-JP" sz="700" dirty="0" smtClean="0">
                <a:solidFill>
                  <a:schemeClr val="tx1">
                    <a:lumMod val="85000"/>
                    <a:lumOff val="15000"/>
                  </a:schemeClr>
                </a:solidFill>
                <a:latin typeface="メイリオ" panose="020B0604030504040204" pitchFamily="50" charset="-128"/>
                <a:ea typeface="メイリオ" panose="020B0604030504040204" pitchFamily="50" charset="-128"/>
              </a:rPr>
              <a:t>50</a:t>
            </a:r>
            <a:r>
              <a:rPr lang="ja-JP" altLang="en-US" sz="700" dirty="0" smtClean="0">
                <a:solidFill>
                  <a:schemeClr val="tx1">
                    <a:lumMod val="85000"/>
                    <a:lumOff val="15000"/>
                  </a:schemeClr>
                </a:solidFill>
                <a:latin typeface="メイリオ" panose="020B0604030504040204" pitchFamily="50" charset="-128"/>
                <a:ea typeface="メイリオ" panose="020B0604030504040204" pitchFamily="50" charset="-128"/>
              </a:rPr>
              <a:t>％</a:t>
            </a:r>
            <a:r>
              <a:rPr lang="en-US" altLang="ja-JP" sz="700" smtClean="0">
                <a:solidFill>
                  <a:schemeClr val="tx1">
                    <a:lumMod val="85000"/>
                    <a:lumOff val="15000"/>
                  </a:schemeClr>
                </a:solidFill>
                <a:latin typeface="メイリオ" panose="020B0604030504040204" pitchFamily="50" charset="-128"/>
                <a:ea typeface="メイリオ" panose="020B0604030504040204" pitchFamily="50" charset="-128"/>
              </a:rPr>
              <a:t/>
            </a:r>
            <a:br>
              <a:rPr lang="en-US" altLang="ja-JP" sz="700" smtClean="0">
                <a:solidFill>
                  <a:schemeClr val="tx1">
                    <a:lumMod val="85000"/>
                    <a:lumOff val="15000"/>
                  </a:schemeClr>
                </a:solidFill>
                <a:latin typeface="メイリオ" panose="020B0604030504040204" pitchFamily="50" charset="-128"/>
                <a:ea typeface="メイリオ" panose="020B0604030504040204" pitchFamily="50" charset="-128"/>
              </a:rPr>
            </a:br>
            <a:r>
              <a:rPr lang="ja-JP" altLang="en-US" sz="700" smtClean="0">
                <a:solidFill>
                  <a:schemeClr val="tx1">
                    <a:lumMod val="85000"/>
                    <a:lumOff val="15000"/>
                  </a:schemeClr>
                </a:solidFill>
                <a:latin typeface="メイリオ" panose="020B0604030504040204" pitchFamily="50" charset="-128"/>
                <a:ea typeface="メイリオ" panose="020B0604030504040204" pitchFamily="50" charset="-128"/>
              </a:rPr>
              <a:t>　　実施</a:t>
            </a:r>
            <a:r>
              <a:rPr lang="ja-JP" altLang="en-US" sz="700" dirty="0">
                <a:solidFill>
                  <a:schemeClr val="tx1">
                    <a:lumMod val="85000"/>
                    <a:lumOff val="15000"/>
                  </a:schemeClr>
                </a:solidFill>
                <a:latin typeface="メイリオ" panose="020B0604030504040204" pitchFamily="50" charset="-128"/>
                <a:ea typeface="メイリオ" panose="020B0604030504040204" pitchFamily="50" charset="-128"/>
              </a:rPr>
              <a:t>状況の把握は府立高校を対象に</a:t>
            </a:r>
            <a:r>
              <a:rPr lang="ja-JP" altLang="en-US" sz="700" dirty="0" smtClean="0">
                <a:solidFill>
                  <a:schemeClr val="tx1">
                    <a:lumMod val="85000"/>
                    <a:lumOff val="15000"/>
                  </a:schemeClr>
                </a:solidFill>
                <a:latin typeface="メイリオ" panose="020B0604030504040204" pitchFamily="50" charset="-128"/>
                <a:ea typeface="メイリオ" panose="020B0604030504040204" pitchFamily="50" charset="-128"/>
              </a:rPr>
              <a:t>実施</a:t>
            </a:r>
            <a:endParaRPr lang="ja-JP" altLang="en-US" sz="700" dirty="0">
              <a:solidFill>
                <a:schemeClr val="tx1">
                  <a:lumMod val="85000"/>
                  <a:lumOff val="15000"/>
                </a:schemeClr>
              </a:solidFill>
              <a:latin typeface="メイリオ" panose="020B0604030504040204" pitchFamily="50" charset="-128"/>
              <a:ea typeface="メイリオ" panose="020B0604030504040204" pitchFamily="50" charset="-128"/>
            </a:endParaRPr>
          </a:p>
        </p:txBody>
      </p:sp>
      <p:sp>
        <p:nvSpPr>
          <p:cNvPr id="152" name="正方形/長方形 151"/>
          <p:cNvSpPr/>
          <p:nvPr/>
        </p:nvSpPr>
        <p:spPr>
          <a:xfrm>
            <a:off x="7862044" y="8445450"/>
            <a:ext cx="2592288" cy="150292"/>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t"/>
          <a:lstStyle/>
          <a:p>
            <a:pPr marL="85725"/>
            <a:r>
              <a:rPr lang="en-US" altLang="ja-JP" sz="700" dirty="0" smtClean="0">
                <a:solidFill>
                  <a:schemeClr val="tx1">
                    <a:lumMod val="85000"/>
                    <a:lumOff val="15000"/>
                  </a:schemeClr>
                </a:solidFill>
                <a:latin typeface="メイリオ" panose="020B0604030504040204" pitchFamily="50" charset="-128"/>
                <a:ea typeface="メイリオ" panose="020B0604030504040204" pitchFamily="50" charset="-128"/>
              </a:rPr>
              <a:t>※1</a:t>
            </a:r>
            <a:r>
              <a:rPr lang="ja-JP" altLang="en-US" sz="700" dirty="0" smtClean="0">
                <a:solidFill>
                  <a:schemeClr val="tx1">
                    <a:lumMod val="85000"/>
                    <a:lumOff val="15000"/>
                  </a:schemeClr>
                </a:solidFill>
                <a:latin typeface="メイリオ" panose="020B0604030504040204" pitchFamily="50" charset="-128"/>
                <a:ea typeface="メイリオ" panose="020B0604030504040204" pitchFamily="50" charset="-128"/>
              </a:rPr>
              <a:t> 府立</a:t>
            </a:r>
            <a:r>
              <a:rPr lang="ja-JP" altLang="en-US" sz="700" dirty="0">
                <a:solidFill>
                  <a:schemeClr val="tx1">
                    <a:lumMod val="85000"/>
                    <a:lumOff val="15000"/>
                  </a:schemeClr>
                </a:solidFill>
                <a:latin typeface="メイリオ" panose="020B0604030504040204" pitchFamily="50" charset="-128"/>
                <a:ea typeface="メイリオ" panose="020B0604030504040204" pitchFamily="50" charset="-128"/>
              </a:rPr>
              <a:t>高校における出前授業の実施数のため</a:t>
            </a:r>
            <a:r>
              <a:rPr lang="ja-JP" altLang="en-US" sz="700" dirty="0" smtClean="0">
                <a:solidFill>
                  <a:schemeClr val="tx1">
                    <a:lumMod val="85000"/>
                    <a:lumOff val="15000"/>
                  </a:schemeClr>
                </a:solidFill>
                <a:latin typeface="メイリオ" panose="020B0604030504040204" pitchFamily="50" charset="-128"/>
                <a:ea typeface="メイリオ" panose="020B0604030504040204" pitchFamily="50" charset="-128"/>
              </a:rPr>
              <a:t>参考値</a:t>
            </a:r>
            <a:endParaRPr lang="ja-JP" altLang="en-US" sz="700" dirty="0">
              <a:solidFill>
                <a:schemeClr val="tx1">
                  <a:lumMod val="85000"/>
                  <a:lumOff val="15000"/>
                </a:schemeClr>
              </a:solidFill>
              <a:latin typeface="メイリオ" panose="020B0604030504040204" pitchFamily="50" charset="-128"/>
              <a:ea typeface="メイリオ" panose="020B0604030504040204" pitchFamily="50" charset="-128"/>
            </a:endParaRPr>
          </a:p>
        </p:txBody>
      </p:sp>
      <p:sp>
        <p:nvSpPr>
          <p:cNvPr id="153" name="正方形/長方形 152"/>
          <p:cNvSpPr/>
          <p:nvPr/>
        </p:nvSpPr>
        <p:spPr>
          <a:xfrm flipV="1">
            <a:off x="29512" y="8796338"/>
            <a:ext cx="12780000" cy="288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17120684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7440</TotalTime>
  <Words>2228</Words>
  <Application>Microsoft Office PowerPoint</Application>
  <PresentationFormat>A3 297x420 mm</PresentationFormat>
  <Paragraphs>296</Paragraphs>
  <Slides>2</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2</vt:i4>
      </vt:variant>
    </vt:vector>
  </HeadingPairs>
  <TitlesOfParts>
    <vt:vector size="11" baseType="lpstr">
      <vt:lpstr>Meiryo UI</vt:lpstr>
      <vt:lpstr>ＭＳ Ｐゴシック</vt:lpstr>
      <vt:lpstr>メイリオ</vt:lpstr>
      <vt:lpstr>游ゴシック</vt:lpstr>
      <vt:lpstr>Arial</vt:lpstr>
      <vt:lpstr>Calibri</vt:lpstr>
      <vt:lpstr>Times New Roman</vt:lpstr>
      <vt:lpstr>Wingdings</vt:lpstr>
      <vt:lpstr>Office ​​テーマ</vt:lpstr>
      <vt:lpstr>PowerPoint プレゼンテーション</vt:lpstr>
      <vt:lpstr>PowerPoint プレゼンテーション</vt:lpstr>
    </vt:vector>
  </TitlesOfParts>
  <Company>大阪府</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まきこ</dc:creator>
  <cp:lastModifiedBy>安吉　裕紀</cp:lastModifiedBy>
  <cp:revision>682</cp:revision>
  <cp:lastPrinted>2023-01-19T02:20:09Z</cp:lastPrinted>
  <dcterms:created xsi:type="dcterms:W3CDTF">2015-07-30T08:12:17Z</dcterms:created>
  <dcterms:modified xsi:type="dcterms:W3CDTF">2023-01-25T04:07:20Z</dcterms:modified>
</cp:coreProperties>
</file>