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27"/>
  </p:notesMasterIdLst>
  <p:sldIdLst>
    <p:sldId id="375" r:id="rId2"/>
    <p:sldId id="352" r:id="rId3"/>
    <p:sldId id="289" r:id="rId4"/>
    <p:sldId id="311" r:id="rId5"/>
    <p:sldId id="373" r:id="rId6"/>
    <p:sldId id="312" r:id="rId7"/>
    <p:sldId id="322" r:id="rId8"/>
    <p:sldId id="319" r:id="rId9"/>
    <p:sldId id="320" r:id="rId10"/>
    <p:sldId id="321" r:id="rId11"/>
    <p:sldId id="353" r:id="rId12"/>
    <p:sldId id="336" r:id="rId13"/>
    <p:sldId id="337" r:id="rId14"/>
    <p:sldId id="338" r:id="rId15"/>
    <p:sldId id="354" r:id="rId16"/>
    <p:sldId id="339" r:id="rId17"/>
    <p:sldId id="340" r:id="rId18"/>
    <p:sldId id="341" r:id="rId19"/>
    <p:sldId id="355" r:id="rId20"/>
    <p:sldId id="347" r:id="rId21"/>
    <p:sldId id="348" r:id="rId22"/>
    <p:sldId id="332" r:id="rId23"/>
    <p:sldId id="356" r:id="rId24"/>
    <p:sldId id="333" r:id="rId25"/>
    <p:sldId id="335" r:id="rId2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E1AF33EA-464E-423B-8804-271069148479}">
          <p14:sldIdLst>
            <p14:sldId id="375"/>
            <p14:sldId id="352"/>
            <p14:sldId id="289"/>
            <p14:sldId id="311"/>
            <p14:sldId id="373"/>
            <p14:sldId id="312"/>
            <p14:sldId id="322"/>
            <p14:sldId id="319"/>
            <p14:sldId id="320"/>
            <p14:sldId id="321"/>
            <p14:sldId id="353"/>
            <p14:sldId id="336"/>
            <p14:sldId id="337"/>
            <p14:sldId id="338"/>
            <p14:sldId id="354"/>
            <p14:sldId id="339"/>
            <p14:sldId id="340"/>
            <p14:sldId id="341"/>
            <p14:sldId id="355"/>
            <p14:sldId id="347"/>
            <p14:sldId id="348"/>
            <p14:sldId id="332"/>
            <p14:sldId id="356"/>
            <p14:sldId id="333"/>
            <p14:sldId id="335"/>
          </p14:sldIdLst>
        </p14:section>
      </p14:sectionLst>
    </p:ext>
    <p:ext uri="{EFAFB233-063F-42B5-8137-9DF3F51BA10A}">
      <p15:sldGuideLst xmlns:p15="http://schemas.microsoft.com/office/powerpoint/2012/main">
        <p15:guide id="1" orient="horz" pos="4042" userDrawn="1">
          <p15:clr>
            <a:srgbClr val="A4A3A4"/>
          </p15:clr>
        </p15:guide>
        <p15:guide id="2" pos="2177" userDrawn="1">
          <p15:clr>
            <a:srgbClr val="A4A3A4"/>
          </p15:clr>
        </p15:guide>
        <p15:guide id="3" orient="horz" pos="459" userDrawn="1">
          <p15:clr>
            <a:srgbClr val="A4A3A4"/>
          </p15:clr>
        </p15:guide>
        <p15:guide id="4" orient="horz" pos="1026" userDrawn="1">
          <p15:clr>
            <a:srgbClr val="A4A3A4"/>
          </p15:clr>
        </p15:guide>
        <p15:guide id="5" orient="horz" pos="1342" userDrawn="1">
          <p15:clr>
            <a:srgbClr val="A4A3A4"/>
          </p15:clr>
        </p15:guide>
        <p15:guide id="6" orient="horz" pos="2069" userDrawn="1">
          <p15:clr>
            <a:srgbClr val="A4A3A4"/>
          </p15:clr>
        </p15:guide>
        <p15:guide id="7" orient="horz" pos="2494" userDrawn="1">
          <p15:clr>
            <a:srgbClr val="A4A3A4"/>
          </p15:clr>
        </p15:guide>
        <p15:guide id="8" orient="horz" pos="2544" userDrawn="1">
          <p15:clr>
            <a:srgbClr val="A4A3A4"/>
          </p15:clr>
        </p15:guide>
        <p15:guide id="9" pos="43" userDrawn="1">
          <p15:clr>
            <a:srgbClr val="A4A3A4"/>
          </p15:clr>
        </p15:guide>
        <p15:guide id="12" pos="1950" userDrawn="1">
          <p15:clr>
            <a:srgbClr val="A4A3A4"/>
          </p15:clr>
        </p15:guide>
        <p15:guide id="16" pos="796" userDrawn="1">
          <p15:clr>
            <a:srgbClr val="A4A3A4"/>
          </p15:clr>
        </p15:guide>
        <p15:guide id="17" orient="horz" pos="2432" userDrawn="1">
          <p15:clr>
            <a:srgbClr val="A4A3A4"/>
          </p15:clr>
        </p15:guide>
        <p15:guide id="18" pos="5750" userDrawn="1">
          <p15:clr>
            <a:srgbClr val="A4A3A4"/>
          </p15:clr>
        </p15:guide>
        <p15:guide id="19" pos="5556" userDrawn="1">
          <p15:clr>
            <a:srgbClr val="A4A3A4"/>
          </p15:clr>
        </p15:guide>
        <p15:guide id="20" orient="horz" pos="822" userDrawn="1">
          <p15:clr>
            <a:srgbClr val="A4A3A4"/>
          </p15:clr>
        </p15:guide>
        <p15:guide id="21" orient="horz" pos="5" userDrawn="1">
          <p15:clr>
            <a:srgbClr val="A4A3A4"/>
          </p15:clr>
        </p15:guide>
        <p15:guide id="23" pos="2857" userDrawn="1">
          <p15:clr>
            <a:srgbClr val="A4A3A4"/>
          </p15:clr>
        </p15:guide>
        <p15:guide id="24" orient="horz" pos="2183" userDrawn="1">
          <p15:clr>
            <a:srgbClr val="A4A3A4"/>
          </p15:clr>
        </p15:guide>
        <p15:guide id="25" pos="3016" userDrawn="1">
          <p15:clr>
            <a:srgbClr val="A4A3A4"/>
          </p15:clr>
        </p15:guide>
        <p15:guide id="26" pos="753" userDrawn="1">
          <p15:clr>
            <a:srgbClr val="A4A3A4"/>
          </p15:clr>
        </p15:guide>
        <p15:guide id="28" pos="1776" userDrawn="1">
          <p15:clr>
            <a:srgbClr val="A4A3A4"/>
          </p15:clr>
        </p15:guide>
        <p15:guide id="29" pos="1995" userDrawn="1">
          <p15:clr>
            <a:srgbClr val="A4A3A4"/>
          </p15:clr>
        </p15:guide>
        <p15:guide id="30" orient="horz" pos="4133" userDrawn="1">
          <p15:clr>
            <a:srgbClr val="A4A3A4"/>
          </p15:clr>
        </p15:guide>
        <p15:guide id="32" orient="horz" pos="2659" userDrawn="1">
          <p15:clr>
            <a:srgbClr val="A4A3A4"/>
          </p15:clr>
        </p15:guide>
        <p15:guide id="33" orient="horz" pos="4305" userDrawn="1">
          <p15:clr>
            <a:srgbClr val="A4A3A4"/>
          </p15:clr>
        </p15:guide>
        <p15:guide id="36" pos="4694" userDrawn="1">
          <p15:clr>
            <a:srgbClr val="A4A3A4"/>
          </p15:clr>
        </p15:guide>
        <p15:guide id="37" orient="horz" pos="3192" userDrawn="1">
          <p15:clr>
            <a:srgbClr val="A4A3A4"/>
          </p15:clr>
        </p15:guide>
        <p15:guide id="38" orient="horz" pos="3974" userDrawn="1">
          <p15:clr>
            <a:srgbClr val="A4A3A4"/>
          </p15:clr>
        </p15:guide>
        <p15:guide id="39" orient="horz" pos="654" userDrawn="1">
          <p15:clr>
            <a:srgbClr val="A4A3A4"/>
          </p15:clr>
        </p15:guide>
        <p15:guide id="40" pos="5488" userDrawn="1">
          <p15:clr>
            <a:srgbClr val="A4A3A4"/>
          </p15:clr>
        </p15:guide>
        <p15:guide id="41" userDrawn="1">
          <p15:clr>
            <a:srgbClr val="A4A3A4"/>
          </p15:clr>
        </p15:guide>
        <p15:guide id="43" pos="385" userDrawn="1">
          <p15:clr>
            <a:srgbClr val="A4A3A4"/>
          </p15:clr>
        </p15:guide>
        <p15:guide id="44" orient="horz" pos="3441" userDrawn="1">
          <p15:clr>
            <a:srgbClr val="A4A3A4"/>
          </p15:clr>
        </p15:guide>
        <p15:guide id="45" pos="1764" userDrawn="1">
          <p15:clr>
            <a:srgbClr val="A4A3A4"/>
          </p15:clr>
        </p15:guide>
        <p15:guide id="46" pos="998" userDrawn="1">
          <p15:clr>
            <a:srgbClr val="A4A3A4"/>
          </p15:clr>
        </p15:guide>
        <p15:guide id="47" pos="1192" userDrawn="1">
          <p15:clr>
            <a:srgbClr val="A4A3A4"/>
          </p15:clr>
        </p15:guide>
        <p15:guide id="48" pos="776" userDrawn="1">
          <p15:clr>
            <a:srgbClr val="A4A3A4"/>
          </p15:clr>
        </p15:guide>
        <p15:guide id="49" orient="horz" pos="3770" userDrawn="1">
          <p15:clr>
            <a:srgbClr val="A4A3A4"/>
          </p15:clr>
        </p15:guide>
        <p15:guide id="50" pos="3392" userDrawn="1">
          <p15:clr>
            <a:srgbClr val="A4A3A4"/>
          </p15:clr>
        </p15:guide>
        <p15:guide id="51" pos="2074" userDrawn="1">
          <p15:clr>
            <a:srgbClr val="A4A3A4"/>
          </p15:clr>
        </p15:guide>
        <p15:guide id="52" orient="horz" pos="2455" userDrawn="1">
          <p15:clr>
            <a:srgbClr val="A4A3A4"/>
          </p15:clr>
        </p15:guide>
        <p15:guide id="53" orient="horz" pos="902" userDrawn="1">
          <p15:clr>
            <a:srgbClr val="A4A3A4"/>
          </p15:clr>
        </p15:guide>
        <p15:guide id="54" orient="horz" pos="994" userDrawn="1">
          <p15:clr>
            <a:srgbClr val="A4A3A4"/>
          </p15:clr>
        </p15:guide>
        <p15:guide id="55" orient="horz" pos="2137" userDrawn="1">
          <p15:clr>
            <a:srgbClr val="A4A3A4"/>
          </p15:clr>
        </p15:guide>
        <p15:guide id="56" pos="4027" userDrawn="1">
          <p15:clr>
            <a:srgbClr val="A4A3A4"/>
          </p15:clr>
        </p15:guide>
        <p15:guide id="57" orient="horz" pos="268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東　千浩" initials="東　千浩" lastIdx="4" clrIdx="0">
    <p:extLst>
      <p:ext uri="{19B8F6BF-5375-455C-9EA6-DF929625EA0E}">
        <p15:presenceInfo xmlns:p15="http://schemas.microsoft.com/office/powerpoint/2012/main" userId="S-1-5-21-161959346-1900351369-444732941-302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CC"/>
    <a:srgbClr val="2E75B6"/>
    <a:srgbClr val="2F5597"/>
    <a:srgbClr val="F0E6ED"/>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68" autoAdjust="0"/>
    <p:restoredTop sz="94710" autoAdjust="0"/>
  </p:normalViewPr>
  <p:slideViewPr>
    <p:cSldViewPr snapToGrid="0">
      <p:cViewPr>
        <p:scale>
          <a:sx n="125" d="100"/>
          <a:sy n="125" d="100"/>
        </p:scale>
        <p:origin x="1110" y="-228"/>
      </p:cViewPr>
      <p:guideLst>
        <p:guide orient="horz" pos="4042"/>
        <p:guide pos="2177"/>
        <p:guide orient="horz" pos="459"/>
        <p:guide orient="horz" pos="1026"/>
        <p:guide orient="horz" pos="1342"/>
        <p:guide orient="horz" pos="2069"/>
        <p:guide orient="horz" pos="2494"/>
        <p:guide orient="horz" pos="2544"/>
        <p:guide pos="43"/>
        <p:guide pos="1950"/>
        <p:guide pos="796"/>
        <p:guide orient="horz" pos="2432"/>
        <p:guide pos="5750"/>
        <p:guide pos="5556"/>
        <p:guide orient="horz" pos="822"/>
        <p:guide orient="horz" pos="5"/>
        <p:guide pos="2857"/>
        <p:guide orient="horz" pos="2183"/>
        <p:guide pos="3016"/>
        <p:guide pos="753"/>
        <p:guide pos="1776"/>
        <p:guide pos="1995"/>
        <p:guide orient="horz" pos="4133"/>
        <p:guide orient="horz" pos="2659"/>
        <p:guide orient="horz" pos="4305"/>
        <p:guide pos="4694"/>
        <p:guide orient="horz" pos="3192"/>
        <p:guide orient="horz" pos="3974"/>
        <p:guide orient="horz" pos="654"/>
        <p:guide pos="5488"/>
        <p:guide/>
        <p:guide pos="385"/>
        <p:guide orient="horz" pos="3441"/>
        <p:guide pos="1764"/>
        <p:guide pos="998"/>
        <p:guide pos="1192"/>
        <p:guide pos="776"/>
        <p:guide orient="horz" pos="3770"/>
        <p:guide pos="3392"/>
        <p:guide pos="2074"/>
        <p:guide orient="horz" pos="2455"/>
        <p:guide orient="horz" pos="902"/>
        <p:guide orient="horz" pos="994"/>
        <p:guide orient="horz" pos="2137"/>
        <p:guide pos="4027"/>
        <p:guide orient="horz" pos="2683"/>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2949311" cy="499007"/>
          </a:xfrm>
          <a:prstGeom prst="rect">
            <a:avLst/>
          </a:prstGeom>
        </p:spPr>
        <p:txBody>
          <a:bodyPr vert="horz" lIns="90727" tIns="45363" rIns="90727" bIns="45363"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306" y="2"/>
            <a:ext cx="2949311" cy="499007"/>
          </a:xfrm>
          <a:prstGeom prst="rect">
            <a:avLst/>
          </a:prstGeom>
        </p:spPr>
        <p:txBody>
          <a:bodyPr vert="horz" lIns="90727" tIns="45363" rIns="90727" bIns="45363" rtlCol="0"/>
          <a:lstStyle>
            <a:lvl1pPr algn="r">
              <a:defRPr sz="1200"/>
            </a:lvl1pPr>
          </a:lstStyle>
          <a:p>
            <a:fld id="{BB71C458-C75F-40C8-B53B-3D7C198156DC}" type="datetimeFigureOut">
              <a:rPr kumimoji="1" lang="ja-JP" altLang="en-US" smtClean="0"/>
              <a:t>2022/8/8</a:t>
            </a:fld>
            <a:endParaRPr kumimoji="1" lang="ja-JP" altLang="en-US" dirty="0"/>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0727" tIns="45363" rIns="90727" bIns="45363" rtlCol="0" anchor="ctr"/>
          <a:lstStyle/>
          <a:p>
            <a:endParaRPr lang="ja-JP" altLang="en-US" dirty="0"/>
          </a:p>
        </p:txBody>
      </p:sp>
      <p:sp>
        <p:nvSpPr>
          <p:cNvPr id="5" name="ノート プレースホルダー 4"/>
          <p:cNvSpPr>
            <a:spLocks noGrp="1"/>
          </p:cNvSpPr>
          <p:nvPr>
            <p:ph type="body" sz="quarter" idx="3"/>
          </p:nvPr>
        </p:nvSpPr>
        <p:spPr>
          <a:xfrm>
            <a:off x="680246" y="4782937"/>
            <a:ext cx="5446710" cy="3913595"/>
          </a:xfrm>
          <a:prstGeom prst="rect">
            <a:avLst/>
          </a:prstGeom>
        </p:spPr>
        <p:txBody>
          <a:bodyPr vert="horz" lIns="90727" tIns="45363" rIns="90727" bIns="4536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336"/>
            <a:ext cx="2949311" cy="499007"/>
          </a:xfrm>
          <a:prstGeom prst="rect">
            <a:avLst/>
          </a:prstGeom>
        </p:spPr>
        <p:txBody>
          <a:bodyPr vert="horz" lIns="90727" tIns="45363" rIns="90727" bIns="45363"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306" y="9440336"/>
            <a:ext cx="2949311" cy="499007"/>
          </a:xfrm>
          <a:prstGeom prst="rect">
            <a:avLst/>
          </a:prstGeom>
        </p:spPr>
        <p:txBody>
          <a:bodyPr vert="horz" lIns="90727" tIns="45363" rIns="90727" bIns="45363" rtlCol="0" anchor="b"/>
          <a:lstStyle>
            <a:lvl1pPr algn="r">
              <a:defRPr sz="1200"/>
            </a:lvl1pPr>
          </a:lstStyle>
          <a:p>
            <a:fld id="{20A6FFFD-1428-4998-B383-75BE19D46214}" type="slidenum">
              <a:rPr kumimoji="1" lang="ja-JP" altLang="en-US" smtClean="0"/>
              <a:t>‹#›</a:t>
            </a:fld>
            <a:endParaRPr kumimoji="1" lang="ja-JP" altLang="en-US" dirty="0"/>
          </a:p>
        </p:txBody>
      </p:sp>
    </p:spTree>
    <p:extLst>
      <p:ext uri="{BB962C8B-B14F-4D97-AF65-F5344CB8AC3E}">
        <p14:creationId xmlns:p14="http://schemas.microsoft.com/office/powerpoint/2010/main" val="30145490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198" indent="0" algn="ctr">
              <a:buNone/>
              <a:defRPr sz="2000"/>
            </a:lvl2pPr>
            <a:lvl3pPr marL="914395" indent="0" algn="ctr">
              <a:buNone/>
              <a:defRPr sz="1800"/>
            </a:lvl3pPr>
            <a:lvl4pPr marL="1371592" indent="0" algn="ctr">
              <a:buNone/>
              <a:defRPr sz="1600"/>
            </a:lvl4pPr>
            <a:lvl5pPr marL="1828789" indent="0" algn="ctr">
              <a:buNone/>
              <a:defRPr sz="1600"/>
            </a:lvl5pPr>
            <a:lvl6pPr marL="2285987" indent="0" algn="ctr">
              <a:buNone/>
              <a:defRPr sz="1600"/>
            </a:lvl6pPr>
            <a:lvl7pPr marL="2743185" indent="0" algn="ctr">
              <a:buNone/>
              <a:defRPr sz="1600"/>
            </a:lvl7pPr>
            <a:lvl8pPr marL="3200381" indent="0" algn="ctr">
              <a:buNone/>
              <a:defRPr sz="1600"/>
            </a:lvl8pPr>
            <a:lvl9pPr marL="3657579"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90559F3-4683-4322-A65A-EF8AE61DAE5B}" type="datetime3">
              <a:rPr kumimoji="1" lang="ja-JP" altLang="en-US" smtClean="0"/>
              <a:t>令和4年8月8日</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550007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238FE4-BB3B-42F1-9152-44D58DED1E1D}" type="datetime3">
              <a:rPr kumimoji="1" lang="ja-JP" altLang="en-US" smtClean="0"/>
              <a:t>令和4年8月8日</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3649067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D96DB9-3050-481E-9DCD-44C5A49FF0A0}" type="datetime3">
              <a:rPr kumimoji="1" lang="ja-JP" altLang="en-US" smtClean="0"/>
              <a:t>令和4年8月8日</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1345074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B361C3C-53F3-4AAF-BF30-C46DFDAEA3A3}" type="datetime3">
              <a:rPr kumimoji="1" lang="ja-JP" altLang="en-US" smtClean="0"/>
              <a:t>令和4年8月8日</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1764975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9" y="1709741"/>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9" y="4589466"/>
            <a:ext cx="7886700" cy="1500187"/>
          </a:xfrm>
        </p:spPr>
        <p:txBody>
          <a:bodyPr/>
          <a:lstStyle>
            <a:lvl1pPr marL="0" indent="0">
              <a:buNone/>
              <a:defRPr sz="2400">
                <a:solidFill>
                  <a:schemeClr val="tx1"/>
                </a:solidFill>
              </a:defRPr>
            </a:lvl1pPr>
            <a:lvl2pPr marL="457198" indent="0">
              <a:buNone/>
              <a:defRPr sz="2000">
                <a:solidFill>
                  <a:schemeClr val="tx1">
                    <a:tint val="75000"/>
                  </a:schemeClr>
                </a:solidFill>
              </a:defRPr>
            </a:lvl2pPr>
            <a:lvl3pPr marL="914395" indent="0">
              <a:buNone/>
              <a:defRPr sz="1800">
                <a:solidFill>
                  <a:schemeClr val="tx1">
                    <a:tint val="75000"/>
                  </a:schemeClr>
                </a:solidFill>
              </a:defRPr>
            </a:lvl3pPr>
            <a:lvl4pPr marL="1371592" indent="0">
              <a:buNone/>
              <a:defRPr sz="1600">
                <a:solidFill>
                  <a:schemeClr val="tx1">
                    <a:tint val="75000"/>
                  </a:schemeClr>
                </a:solidFill>
              </a:defRPr>
            </a:lvl4pPr>
            <a:lvl5pPr marL="1828789" indent="0">
              <a:buNone/>
              <a:defRPr sz="1600">
                <a:solidFill>
                  <a:schemeClr val="tx1">
                    <a:tint val="75000"/>
                  </a:schemeClr>
                </a:solidFill>
              </a:defRPr>
            </a:lvl5pPr>
            <a:lvl6pPr marL="2285987" indent="0">
              <a:buNone/>
              <a:defRPr sz="1600">
                <a:solidFill>
                  <a:schemeClr val="tx1">
                    <a:tint val="75000"/>
                  </a:schemeClr>
                </a:solidFill>
              </a:defRPr>
            </a:lvl6pPr>
            <a:lvl7pPr marL="2743185" indent="0">
              <a:buNone/>
              <a:defRPr sz="1600">
                <a:solidFill>
                  <a:schemeClr val="tx1">
                    <a:tint val="75000"/>
                  </a:schemeClr>
                </a:solidFill>
              </a:defRPr>
            </a:lvl7pPr>
            <a:lvl8pPr marL="3200381" indent="0">
              <a:buNone/>
              <a:defRPr sz="1600">
                <a:solidFill>
                  <a:schemeClr val="tx1">
                    <a:tint val="75000"/>
                  </a:schemeClr>
                </a:solidFill>
              </a:defRPr>
            </a:lvl8pPr>
            <a:lvl9pPr marL="3657579"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DCD2522-6A49-40D0-B109-0CBABA21FAD9}" type="datetime3">
              <a:rPr kumimoji="1" lang="ja-JP" altLang="en-US" smtClean="0"/>
              <a:t>令和4年8月8日</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2873038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472896C-E5F1-475B-9552-A1FDC0B6C0FF}" type="datetime3">
              <a:rPr kumimoji="1" lang="ja-JP" altLang="en-US" smtClean="0"/>
              <a:t>令和4年8月8日</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2239211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8"/>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D81DB7F-BFC8-4926-A6F6-329BACA6E56C}" type="datetime3">
              <a:rPr kumimoji="1" lang="ja-JP" altLang="en-US" smtClean="0"/>
              <a:t>令和4年8月8日</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920793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CB069FC-329B-4C1D-B349-064989ECD739}" type="datetime3">
              <a:rPr kumimoji="1" lang="ja-JP" altLang="en-US" smtClean="0"/>
              <a:t>令和4年8月8日</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3420976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9A47C3-DC11-49F4-8F97-F151721AB135}" type="datetime3">
              <a:rPr kumimoji="1" lang="ja-JP" altLang="en-US" smtClean="0"/>
              <a:t>令和4年8月8日</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3233760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600"/>
            </a:lvl1pPr>
            <a:lvl2pPr marL="457198" indent="0">
              <a:buNone/>
              <a:defRPr sz="1400"/>
            </a:lvl2pPr>
            <a:lvl3pPr marL="914395" indent="0">
              <a:buNone/>
              <a:defRPr sz="1200"/>
            </a:lvl3pPr>
            <a:lvl4pPr marL="1371592" indent="0">
              <a:buNone/>
              <a:defRPr sz="1000"/>
            </a:lvl4pPr>
            <a:lvl5pPr marL="1828789" indent="0">
              <a:buNone/>
              <a:defRPr sz="1000"/>
            </a:lvl5pPr>
            <a:lvl6pPr marL="2285987" indent="0">
              <a:buNone/>
              <a:defRPr sz="1000"/>
            </a:lvl6pPr>
            <a:lvl7pPr marL="2743185" indent="0">
              <a:buNone/>
              <a:defRPr sz="1000"/>
            </a:lvl7pPr>
            <a:lvl8pPr marL="3200381" indent="0">
              <a:buNone/>
              <a:defRPr sz="1000"/>
            </a:lvl8pPr>
            <a:lvl9pPr marL="3657579"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664DE33-6686-48D1-89DD-DF878FDBA047}" type="datetime3">
              <a:rPr kumimoji="1" lang="ja-JP" altLang="en-US" smtClean="0"/>
              <a:t>令和4年8月8日</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3077093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r>
              <a:rPr lang="ja-JP" altLang="en-US" dirty="0" smtClean="0"/>
              <a:t>図を追加</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600"/>
            </a:lvl1pPr>
            <a:lvl2pPr marL="457198" indent="0">
              <a:buNone/>
              <a:defRPr sz="1400"/>
            </a:lvl2pPr>
            <a:lvl3pPr marL="914395" indent="0">
              <a:buNone/>
              <a:defRPr sz="1200"/>
            </a:lvl3pPr>
            <a:lvl4pPr marL="1371592" indent="0">
              <a:buNone/>
              <a:defRPr sz="1000"/>
            </a:lvl4pPr>
            <a:lvl5pPr marL="1828789" indent="0">
              <a:buNone/>
              <a:defRPr sz="1000"/>
            </a:lvl5pPr>
            <a:lvl6pPr marL="2285987" indent="0">
              <a:buNone/>
              <a:defRPr sz="1000"/>
            </a:lvl6pPr>
            <a:lvl7pPr marL="2743185" indent="0">
              <a:buNone/>
              <a:defRPr sz="1000"/>
            </a:lvl7pPr>
            <a:lvl8pPr marL="3200381" indent="0">
              <a:buNone/>
              <a:defRPr sz="1000"/>
            </a:lvl8pPr>
            <a:lvl9pPr marL="3657579"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85AE2E-B546-4CA1-A603-16FD264ED70C}" type="datetime3">
              <a:rPr kumimoji="1" lang="ja-JP" altLang="en-US" smtClean="0"/>
              <a:t>令和4年8月8日</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1727321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8"/>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B72CE3-6147-4ACA-B11E-D6F3CDF5EB8E}" type="datetime3">
              <a:rPr kumimoji="1" lang="ja-JP" altLang="en-US" smtClean="0"/>
              <a:t>令和4年8月8日</a:t>
            </a:fld>
            <a:endParaRPr kumimoji="1" lang="ja-JP" altLang="en-US" dirty="0"/>
          </a:p>
        </p:txBody>
      </p:sp>
      <p:sp>
        <p:nvSpPr>
          <p:cNvPr id="5" name="Footer Placeholder 4"/>
          <p:cNvSpPr>
            <a:spLocks noGrp="1"/>
          </p:cNvSpPr>
          <p:nvPr>
            <p:ph type="ftr" sz="quarter" idx="3"/>
          </p:nvPr>
        </p:nvSpPr>
        <p:spPr>
          <a:xfrm>
            <a:off x="3028951"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22400817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395"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8" indent="-228598" algn="l" defTabSz="914395"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96" indent="-228598" algn="l" defTabSz="914395"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93" indent="-228598" algn="l" defTabSz="914395"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91"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88"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85"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83"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80"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77"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 Id="rId5" Type="http://schemas.openxmlformats.org/officeDocument/2006/relationships/image" Target="../media/image23.png"/><Relationship Id="rId4" Type="http://schemas.openxmlformats.org/officeDocument/2006/relationships/image" Target="../media/image2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93591" y="1156763"/>
            <a:ext cx="9540218" cy="1036309"/>
          </a:xfrm>
          <a:prstGeom prst="rect">
            <a:avLst/>
          </a:prstGeom>
          <a:noFill/>
          <a:ln w="28575" cmpd="dbl">
            <a:noFill/>
          </a:ln>
        </p:spPr>
        <p:txBody>
          <a:bodyPr wrap="square" rtlCol="0">
            <a:spAutoFit/>
          </a:bodyPr>
          <a:lstStyle/>
          <a:p>
            <a:pPr algn="ctr"/>
            <a:r>
              <a:rPr lang="ja-JP" altLang="en-US" sz="3067" b="1" smtClean="0">
                <a:solidFill>
                  <a:srgbClr val="000099"/>
                </a:solidFill>
                <a:effectLst>
                  <a:outerShdw blurRad="38100" dist="38100" dir="2700000" algn="tl">
                    <a:srgbClr val="000000">
                      <a:alpha val="43137"/>
                    </a:srgbClr>
                  </a:outerShdw>
                </a:effectLst>
              </a:rPr>
              <a:t>第１回</a:t>
            </a:r>
            <a:r>
              <a:rPr lang="ja-JP" altLang="en-US" sz="3067" b="1" dirty="0">
                <a:solidFill>
                  <a:srgbClr val="000099"/>
                </a:solidFill>
                <a:effectLst>
                  <a:outerShdw blurRad="38100" dist="38100" dir="2700000" algn="tl">
                    <a:srgbClr val="000000">
                      <a:alpha val="43137"/>
                    </a:srgbClr>
                  </a:outerShdw>
                </a:effectLst>
              </a:rPr>
              <a:t>大阪府ギャンブル等依存症対策推進計画</a:t>
            </a:r>
            <a:endParaRPr lang="en-US" altLang="ja-JP" sz="3067" b="1" dirty="0">
              <a:solidFill>
                <a:srgbClr val="000099"/>
              </a:solidFill>
              <a:effectLst>
                <a:outerShdw blurRad="38100" dist="38100" dir="2700000" algn="tl">
                  <a:srgbClr val="000000">
                    <a:alpha val="43137"/>
                  </a:srgbClr>
                </a:outerShdw>
              </a:effectLst>
            </a:endParaRPr>
          </a:p>
          <a:p>
            <a:pPr algn="ctr"/>
            <a:r>
              <a:rPr lang="ja-JP" altLang="en-US" sz="3067" b="1" dirty="0">
                <a:solidFill>
                  <a:srgbClr val="000099"/>
                </a:solidFill>
                <a:effectLst>
                  <a:outerShdw blurRad="38100" dist="38100" dir="2700000" algn="tl">
                    <a:srgbClr val="000000">
                      <a:alpha val="43137"/>
                    </a:srgbClr>
                  </a:outerShdw>
                </a:effectLst>
              </a:rPr>
              <a:t>関係者会議資料</a:t>
            </a:r>
          </a:p>
        </p:txBody>
      </p:sp>
      <p:sp>
        <p:nvSpPr>
          <p:cNvPr id="9" name="テキスト ボックス 8"/>
          <p:cNvSpPr txBox="1"/>
          <p:nvPr/>
        </p:nvSpPr>
        <p:spPr>
          <a:xfrm>
            <a:off x="0" y="2535608"/>
            <a:ext cx="9144000" cy="1141210"/>
          </a:xfrm>
          <a:prstGeom prst="rect">
            <a:avLst/>
          </a:prstGeom>
          <a:solidFill>
            <a:srgbClr val="002060"/>
          </a:solidFill>
          <a:ln>
            <a:noFill/>
          </a:ln>
        </p:spPr>
        <p:txBody>
          <a:bodyPr wrap="square" rtlCol="0">
            <a:spAutoFit/>
          </a:bodyPr>
          <a:lstStyle/>
          <a:p>
            <a:pPr algn="ctr"/>
            <a:r>
              <a:rPr lang="ja-JP" altLang="en-US" sz="3408" b="1" dirty="0">
                <a:solidFill>
                  <a:schemeClr val="bg1"/>
                </a:solidFill>
              </a:rPr>
              <a:t>第２期計画に向けた現状・課題の整理</a:t>
            </a:r>
            <a:endParaRPr lang="en-US" altLang="ja-JP" sz="3408" b="1" dirty="0">
              <a:solidFill>
                <a:schemeClr val="bg1"/>
              </a:solidFill>
            </a:endParaRPr>
          </a:p>
          <a:p>
            <a:pPr algn="ctr"/>
            <a:r>
              <a:rPr lang="ja-JP" altLang="en-US" sz="3408" b="1" dirty="0">
                <a:solidFill>
                  <a:schemeClr val="bg1"/>
                </a:solidFill>
              </a:rPr>
              <a:t>と取組の方向性について</a:t>
            </a:r>
          </a:p>
        </p:txBody>
      </p:sp>
      <p:sp>
        <p:nvSpPr>
          <p:cNvPr id="3" name="フリーフォーム 2"/>
          <p:cNvSpPr/>
          <p:nvPr/>
        </p:nvSpPr>
        <p:spPr>
          <a:xfrm>
            <a:off x="0" y="5641816"/>
            <a:ext cx="9144000" cy="1216184"/>
          </a:xfrm>
          <a:custGeom>
            <a:avLst/>
            <a:gdLst>
              <a:gd name="connsiteX0" fmla="*/ 0 w 4329113"/>
              <a:gd name="connsiteY0" fmla="*/ 647700 h 1157287"/>
              <a:gd name="connsiteX1" fmla="*/ 0 w 4329113"/>
              <a:gd name="connsiteY1" fmla="*/ 1157287 h 1157287"/>
              <a:gd name="connsiteX2" fmla="*/ 4329113 w 4329113"/>
              <a:gd name="connsiteY2" fmla="*/ 1157287 h 1157287"/>
              <a:gd name="connsiteX3" fmla="*/ 4329113 w 4329113"/>
              <a:gd name="connsiteY3" fmla="*/ 0 h 1157287"/>
              <a:gd name="connsiteX4" fmla="*/ 0 w 4329113"/>
              <a:gd name="connsiteY4" fmla="*/ 647700 h 1157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9113" h="1157287">
                <a:moveTo>
                  <a:pt x="0" y="647700"/>
                </a:moveTo>
                <a:lnTo>
                  <a:pt x="0" y="1157287"/>
                </a:lnTo>
                <a:lnTo>
                  <a:pt x="4329113" y="1157287"/>
                </a:lnTo>
                <a:lnTo>
                  <a:pt x="4329113" y="0"/>
                </a:lnTo>
                <a:lnTo>
                  <a:pt x="0" y="647700"/>
                </a:lnTo>
                <a:close/>
              </a:path>
            </a:pathLst>
          </a:custGeom>
          <a:gradFill flip="none" rotWithShape="1">
            <a:gsLst>
              <a:gs pos="0">
                <a:schemeClr val="bg1"/>
              </a:gs>
              <a:gs pos="80000">
                <a:schemeClr val="accent5">
                  <a:lumMod val="60000"/>
                  <a:lumOff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kumimoji="1" lang="ja-JP" altLang="en-US" sz="1662"/>
          </a:p>
        </p:txBody>
      </p:sp>
      <p:sp>
        <p:nvSpPr>
          <p:cNvPr id="14" name="テキスト ボックス 13"/>
          <p:cNvSpPr txBox="1"/>
          <p:nvPr/>
        </p:nvSpPr>
        <p:spPr>
          <a:xfrm>
            <a:off x="6407248" y="6344476"/>
            <a:ext cx="2818395" cy="433324"/>
          </a:xfrm>
          <a:prstGeom prst="rect">
            <a:avLst/>
          </a:prstGeom>
          <a:noFill/>
          <a:ln>
            <a:noFill/>
          </a:ln>
        </p:spPr>
        <p:txBody>
          <a:bodyPr wrap="square" rtlCol="0">
            <a:spAutoFit/>
          </a:bodyPr>
          <a:lstStyle/>
          <a:p>
            <a:r>
              <a:rPr lang="ja-JP" altLang="en-US" sz="1108" b="1" dirty="0">
                <a:latin typeface="UD デジタル 教科書体 NP-B" panose="02020700000000000000" pitchFamily="18" charset="-128"/>
                <a:ea typeface="UD デジタル 教科書体 NP-B" panose="02020700000000000000" pitchFamily="18" charset="-128"/>
              </a:rPr>
              <a:t>令和４年８月９日（火）</a:t>
            </a:r>
            <a:endParaRPr lang="en-US" altLang="ja-JP" sz="1108" b="1" dirty="0">
              <a:latin typeface="UD デジタル 教科書体 NP-B" panose="02020700000000000000" pitchFamily="18" charset="-128"/>
              <a:ea typeface="UD デジタル 教科書体 NP-B" panose="02020700000000000000" pitchFamily="18" charset="-128"/>
            </a:endParaRPr>
          </a:p>
          <a:p>
            <a:r>
              <a:rPr lang="ja-JP" altLang="en-US" sz="1108" b="1" dirty="0">
                <a:latin typeface="UD デジタル 教科書体 NP-B" panose="02020700000000000000" pitchFamily="18" charset="-128"/>
                <a:ea typeface="UD デジタル 教科書体 NP-B" panose="02020700000000000000" pitchFamily="18" charset="-128"/>
              </a:rPr>
              <a:t>大阪府健康医療部保健医療室地域保健課</a:t>
            </a:r>
          </a:p>
        </p:txBody>
      </p:sp>
      <p:cxnSp>
        <p:nvCxnSpPr>
          <p:cNvPr id="5" name="直線コネクタ 4"/>
          <p:cNvCxnSpPr/>
          <p:nvPr/>
        </p:nvCxnSpPr>
        <p:spPr>
          <a:xfrm flipV="1">
            <a:off x="-14355" y="2166091"/>
            <a:ext cx="9156560" cy="19260"/>
          </a:xfrm>
          <a:prstGeom prst="line">
            <a:avLst/>
          </a:prstGeom>
          <a:ln w="28575" cmpd="dbl">
            <a:solidFill>
              <a:srgbClr val="0000CC"/>
            </a:solidFil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7773535" y="7938"/>
            <a:ext cx="1354590" cy="400110"/>
          </a:xfrm>
          <a:prstGeom prst="rect">
            <a:avLst/>
          </a:prstGeom>
          <a:noFill/>
          <a:ln w="19050">
            <a:solidFill>
              <a:schemeClr val="tx1"/>
            </a:solidFill>
          </a:ln>
        </p:spPr>
        <p:txBody>
          <a:bodyPr wrap="square" rtlCol="0">
            <a:spAutoFit/>
          </a:bodyPr>
          <a:lstStyle/>
          <a:p>
            <a:pPr algn="ctr"/>
            <a:r>
              <a:rPr kumimoji="1" lang="ja-JP" altLang="en-US" sz="2000" b="1" dirty="0" smtClean="0">
                <a:latin typeface="ＭＳ Ｐゴシック" panose="020B0600070205080204" pitchFamily="50" charset="-128"/>
                <a:ea typeface="ＭＳ Ｐゴシック" panose="020B0600070205080204" pitchFamily="50" charset="-128"/>
              </a:rPr>
              <a:t>資料１</a:t>
            </a:r>
            <a:endParaRPr kumimoji="1" lang="ja-JP" altLang="en-US" sz="20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7051950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88901" y="1234440"/>
            <a:ext cx="9001761" cy="3166110"/>
          </a:xfrm>
          <a:prstGeom prst="rect">
            <a:avLst/>
          </a:pr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42922"/>
            <a:endParaRPr lang="ja-JP" altLang="en-US" sz="1050" b="1" kern="900" spc="-70" dirty="0">
              <a:solidFill>
                <a:schemeClr val="tx1"/>
              </a:solidFill>
              <a:latin typeface="メイリオ" panose="020B0604030504040204" pitchFamily="50" charset="-128"/>
              <a:ea typeface="メイリオ" panose="020B0604030504040204" pitchFamily="50" charset="-128"/>
            </a:endParaRPr>
          </a:p>
        </p:txBody>
      </p:sp>
      <p:sp>
        <p:nvSpPr>
          <p:cNvPr id="18" name="正方形/長方形 17"/>
          <p:cNvSpPr/>
          <p:nvPr/>
        </p:nvSpPr>
        <p:spPr>
          <a:xfrm>
            <a:off x="79376" y="4851854"/>
            <a:ext cx="9011284" cy="1709284"/>
          </a:xfrm>
          <a:prstGeom prst="rect">
            <a:avLst/>
          </a:prstGeom>
          <a:solidFill>
            <a:schemeClr val="bg2">
              <a:lumMod val="9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42922"/>
            <a:endParaRPr lang="ja-JP" altLang="en-US" sz="1050" b="1" kern="900" spc="-70" dirty="0">
              <a:solidFill>
                <a:schemeClr val="tx1"/>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76201" y="1099344"/>
            <a:ext cx="1848759" cy="261610"/>
          </a:xfrm>
          <a:prstGeom prst="rect">
            <a:avLst/>
          </a:prstGeom>
          <a:solidFill>
            <a:schemeClr val="tx1"/>
          </a:solidFill>
          <a:ln>
            <a:noFill/>
          </a:ln>
        </p:spPr>
        <p:txBody>
          <a:bodyPr wrap="square" rtlCol="0">
            <a:spAutoFit/>
          </a:bodyPr>
          <a:lstStyle/>
          <a:p>
            <a:pPr algn="ctr"/>
            <a:r>
              <a:rPr lang="en-US" altLang="ja-JP" sz="1100" b="1" spc="350" dirty="0">
                <a:solidFill>
                  <a:schemeClr val="bg1"/>
                </a:solidFill>
                <a:latin typeface="メイリオ" panose="020B0604030504040204" pitchFamily="50" charset="-128"/>
                <a:ea typeface="メイリオ" panose="020B0604030504040204" pitchFamily="50" charset="-128"/>
              </a:rPr>
              <a:t>ⅲ</a:t>
            </a:r>
            <a:r>
              <a:rPr lang="ja-JP" altLang="en-US" sz="1100" b="1" spc="350" dirty="0">
                <a:solidFill>
                  <a:schemeClr val="bg1"/>
                </a:solidFill>
                <a:latin typeface="メイリオ" panose="020B0604030504040204" pitchFamily="50" charset="-128"/>
                <a:ea typeface="メイリオ" panose="020B0604030504040204" pitchFamily="50" charset="-128"/>
              </a:rPr>
              <a:t>　課 題</a:t>
            </a:r>
            <a:endParaRPr lang="en-US" altLang="ja-JP" sz="1100" b="1" spc="350" dirty="0">
              <a:solidFill>
                <a:schemeClr val="bg1"/>
              </a:solidFill>
              <a:latin typeface="メイリオ" panose="020B0604030504040204" pitchFamily="50" charset="-128"/>
              <a:ea typeface="メイリオ" panose="020B0604030504040204" pitchFamily="50" charset="-128"/>
            </a:endParaRPr>
          </a:p>
        </p:txBody>
      </p:sp>
      <p:sp>
        <p:nvSpPr>
          <p:cNvPr id="20" name="正方形/長方形 19"/>
          <p:cNvSpPr/>
          <p:nvPr/>
        </p:nvSpPr>
        <p:spPr>
          <a:xfrm>
            <a:off x="179389" y="1541117"/>
            <a:ext cx="10414715" cy="1142666"/>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9" indent="-171449">
              <a:lnSpc>
                <a:spcPts val="1600"/>
              </a:lnSpc>
              <a:buFont typeface="Wingdings" panose="05000000000000000000" pitchFamily="2" charset="2"/>
              <a:buChar char="Ø"/>
            </a:pPr>
            <a:endParaRPr lang="ja-JP" altLang="en-US" sz="105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22" name="1 つの角を切り取った四角形 21"/>
          <p:cNvSpPr/>
          <p:nvPr/>
        </p:nvSpPr>
        <p:spPr>
          <a:xfrm>
            <a:off x="179389" y="2846615"/>
            <a:ext cx="1338942" cy="231538"/>
          </a:xfrm>
          <a:prstGeom prst="snip1Rect">
            <a:avLst>
              <a:gd name="adj" fmla="val 4577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tx1"/>
                </a:solidFill>
                <a:latin typeface="メイリオ" panose="020B0604030504040204" pitchFamily="50" charset="-128"/>
                <a:ea typeface="メイリオ" panose="020B0604030504040204" pitchFamily="50" charset="-128"/>
              </a:rPr>
              <a:t>ⅱ</a:t>
            </a:r>
            <a:r>
              <a:rPr kumimoji="1" lang="ja-JP" altLang="en-US" sz="1050" b="1" dirty="0">
                <a:solidFill>
                  <a:schemeClr val="tx1"/>
                </a:solidFill>
                <a:latin typeface="メイリオ" panose="020B0604030504040204" pitchFamily="50" charset="-128"/>
                <a:ea typeface="メイリオ" panose="020B0604030504040204" pitchFamily="50" charset="-128"/>
              </a:rPr>
              <a:t>現状分析より</a:t>
            </a:r>
          </a:p>
        </p:txBody>
      </p:sp>
      <p:sp>
        <p:nvSpPr>
          <p:cNvPr id="23" name="1 つの角を切り取った四角形 22"/>
          <p:cNvSpPr/>
          <p:nvPr/>
        </p:nvSpPr>
        <p:spPr>
          <a:xfrm>
            <a:off x="179389" y="1458913"/>
            <a:ext cx="1338942" cy="231538"/>
          </a:xfrm>
          <a:prstGeom prst="snip1Rect">
            <a:avLst>
              <a:gd name="adj" fmla="val 4577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tx1"/>
                </a:solidFill>
                <a:latin typeface="メイリオ" panose="020B0604030504040204" pitchFamily="50" charset="-128"/>
                <a:ea typeface="メイリオ" panose="020B0604030504040204" pitchFamily="50" charset="-128"/>
              </a:rPr>
              <a:t>ⅰ</a:t>
            </a:r>
            <a:r>
              <a:rPr kumimoji="1" lang="ja-JP" altLang="en-US" sz="1050" b="1" dirty="0">
                <a:solidFill>
                  <a:schemeClr val="tx1"/>
                </a:solidFill>
                <a:latin typeface="メイリオ" panose="020B0604030504040204" pitchFamily="50" charset="-128"/>
                <a:ea typeface="メイリオ" panose="020B0604030504040204" pitchFamily="50" charset="-128"/>
              </a:rPr>
              <a:t>実績評価より</a:t>
            </a:r>
          </a:p>
        </p:txBody>
      </p:sp>
      <p:sp>
        <p:nvSpPr>
          <p:cNvPr id="24" name="正方形/長方形 23"/>
          <p:cNvSpPr/>
          <p:nvPr/>
        </p:nvSpPr>
        <p:spPr>
          <a:xfrm>
            <a:off x="179389" y="2726979"/>
            <a:ext cx="10414715" cy="1517770"/>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9" indent="-171449">
              <a:lnSpc>
                <a:spcPts val="1600"/>
              </a:lnSpc>
              <a:buFont typeface="Wingdings" panose="05000000000000000000" pitchFamily="2" charset="2"/>
              <a:buChar char="Ø"/>
            </a:pPr>
            <a:endParaRPr lang="en-US" altLang="ja-JP" sz="105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33" name="二等辺三角形 32"/>
          <p:cNvSpPr/>
          <p:nvPr/>
        </p:nvSpPr>
        <p:spPr>
          <a:xfrm rot="10800000">
            <a:off x="1575557" y="4474028"/>
            <a:ext cx="5608620" cy="317726"/>
          </a:xfrm>
          <a:prstGeom prst="triangle">
            <a:avLst/>
          </a:prstGeom>
          <a:gradFill>
            <a:gsLst>
              <a:gs pos="15000">
                <a:schemeClr val="tx1">
                  <a:lumMod val="85000"/>
                  <a:lumOff val="15000"/>
                </a:schemeClr>
              </a:gs>
              <a:gs pos="100000">
                <a:schemeClr val="bg2">
                  <a:lumMod val="90000"/>
                </a:schemeClr>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noFill/>
              <a:latin typeface="メイリオ" panose="020B0604030504040204" pitchFamily="50" charset="-128"/>
              <a:ea typeface="メイリオ" panose="020B0604030504040204" pitchFamily="50" charset="-128"/>
            </a:endParaRPr>
          </a:p>
        </p:txBody>
      </p:sp>
      <p:sp>
        <p:nvSpPr>
          <p:cNvPr id="31" name="正方形/長方形 30"/>
          <p:cNvSpPr/>
          <p:nvPr/>
        </p:nvSpPr>
        <p:spPr>
          <a:xfrm>
            <a:off x="179389" y="6149750"/>
            <a:ext cx="8236616" cy="319422"/>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endParaRPr lang="ja-JP" altLang="en-US" sz="9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69851" y="4727121"/>
            <a:ext cx="1830896" cy="261610"/>
          </a:xfrm>
          <a:prstGeom prst="rect">
            <a:avLst/>
          </a:prstGeom>
          <a:solidFill>
            <a:schemeClr val="tx1"/>
          </a:solidFill>
          <a:ln>
            <a:noFill/>
          </a:ln>
        </p:spPr>
        <p:txBody>
          <a:bodyPr wrap="square" rtlCol="0">
            <a:spAutoFit/>
          </a:bodyPr>
          <a:lstStyle/>
          <a:p>
            <a:pPr algn="ctr"/>
            <a:r>
              <a:rPr lang="en-US" altLang="ja-JP" sz="1100" b="1" spc="350" dirty="0">
                <a:solidFill>
                  <a:schemeClr val="bg1"/>
                </a:solidFill>
                <a:latin typeface="メイリオ" panose="020B0604030504040204" pitchFamily="50" charset="-128"/>
                <a:ea typeface="メイリオ" panose="020B0604030504040204" pitchFamily="50" charset="-128"/>
              </a:rPr>
              <a:t>ⅳ </a:t>
            </a:r>
            <a:r>
              <a:rPr lang="ja-JP" altLang="en-US" sz="1100" b="1" spc="350" dirty="0">
                <a:solidFill>
                  <a:schemeClr val="bg1"/>
                </a:solidFill>
                <a:latin typeface="メイリオ" panose="020B0604030504040204" pitchFamily="50" charset="-128"/>
                <a:ea typeface="メイリオ" panose="020B0604030504040204" pitchFamily="50" charset="-128"/>
              </a:rPr>
              <a:t>取組の方向性</a:t>
            </a:r>
            <a:endParaRPr lang="en-US" altLang="ja-JP" sz="1100" b="1" spc="350" dirty="0">
              <a:solidFill>
                <a:schemeClr val="bg1"/>
              </a:solidFill>
              <a:latin typeface="メイリオ" panose="020B0604030504040204" pitchFamily="50" charset="-128"/>
              <a:ea typeface="メイリオ" panose="020B0604030504040204" pitchFamily="50" charset="-128"/>
            </a:endParaRPr>
          </a:p>
        </p:txBody>
      </p:sp>
      <p:grpSp>
        <p:nvGrpSpPr>
          <p:cNvPr id="47" name="グループ化 46"/>
          <p:cNvGrpSpPr/>
          <p:nvPr/>
        </p:nvGrpSpPr>
        <p:grpSpPr>
          <a:xfrm>
            <a:off x="179388" y="5170034"/>
            <a:ext cx="8612004" cy="389315"/>
            <a:chOff x="107950" y="5300663"/>
            <a:chExt cx="8612004" cy="389315"/>
          </a:xfrm>
        </p:grpSpPr>
        <p:sp>
          <p:nvSpPr>
            <p:cNvPr id="49" name="正方形/長方形 48"/>
            <p:cNvSpPr/>
            <p:nvPr/>
          </p:nvSpPr>
          <p:spPr>
            <a:xfrm>
              <a:off x="107950" y="5300663"/>
              <a:ext cx="8236616" cy="319422"/>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endParaRPr lang="ja-JP" altLang="en-US" sz="9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50" name="正方形/長方形 49"/>
            <p:cNvSpPr/>
            <p:nvPr/>
          </p:nvSpPr>
          <p:spPr>
            <a:xfrm>
              <a:off x="107950" y="5366813"/>
              <a:ext cx="8612004" cy="323165"/>
            </a:xfrm>
            <a:prstGeom prst="rect">
              <a:avLst/>
            </a:prstGeom>
          </p:spPr>
          <p:txBody>
            <a:bodyPr wrap="square">
              <a:spAutoFit/>
            </a:bodyPr>
            <a:lstStyle/>
            <a:p>
              <a:pPr marL="171449" indent="-171449">
                <a:lnSpc>
                  <a:spcPts val="1800"/>
                </a:lnSpc>
                <a:buFont typeface="Wingdings" panose="05000000000000000000" pitchFamily="2" charset="2"/>
                <a:buChar char="n"/>
              </a:pPr>
              <a:endParaRPr lang="en-US" altLang="ja-JP" sz="1000" b="1" dirty="0">
                <a:latin typeface="メイリオ" panose="020B0604030504040204" pitchFamily="50" charset="-128"/>
                <a:ea typeface="メイリオ" panose="020B0604030504040204" pitchFamily="50" charset="-128"/>
              </a:endParaRPr>
            </a:p>
          </p:txBody>
        </p:sp>
      </p:grpSp>
      <p:sp>
        <p:nvSpPr>
          <p:cNvPr id="35" name="正方形/長方形 34"/>
          <p:cNvSpPr/>
          <p:nvPr/>
        </p:nvSpPr>
        <p:spPr>
          <a:xfrm>
            <a:off x="230188" y="5265739"/>
            <a:ext cx="8713787" cy="670561"/>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endParaRPr lang="ja-JP" altLang="en-US" sz="1050" b="1" u="sng"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48" name="正方形/長方形 47"/>
          <p:cNvSpPr/>
          <p:nvPr/>
        </p:nvSpPr>
        <p:spPr>
          <a:xfrm>
            <a:off x="122238" y="5180014"/>
            <a:ext cx="9021762" cy="1374735"/>
          </a:xfrm>
          <a:prstGeom prst="rect">
            <a:avLst/>
          </a:prstGeom>
        </p:spPr>
        <p:txBody>
          <a:bodyPr wrap="square">
            <a:spAutoFit/>
          </a:bodyPr>
          <a:lstStyle/>
          <a:p>
            <a:pPr marL="171449" indent="-171449">
              <a:lnSpc>
                <a:spcPts val="2000"/>
              </a:lnSpc>
              <a:buFont typeface="Wingdings" panose="05000000000000000000" pitchFamily="2" charset="2"/>
              <a:buChar char="n"/>
            </a:pP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府民が、ギャンブル等依存症に関して正しい知識を持って理解することができ、誤解や偏見がなくなるよう、ホームページ等</a:t>
            </a:r>
            <a:r>
              <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r>
            <a:br>
              <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b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を通じた総合的な情報発信や幅広い層を対象にした普及啓発の取組を強化。</a:t>
            </a:r>
            <a:endPar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171449" indent="-171449">
              <a:lnSpc>
                <a:spcPts val="2000"/>
              </a:lnSpc>
              <a:buFont typeface="Wingdings" panose="05000000000000000000" pitchFamily="2" charset="2"/>
              <a:buChar char="n"/>
            </a:pP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とりわけ、高校生等の「若年層」に対しては、早期の予防啓発に集中的に取り組んでいく必要があることから、新たな学習ツールの開発や</a:t>
            </a:r>
            <a:r>
              <a:rPr lang="ja-JP" altLang="en-US" sz="12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アウトソーシングを含めた</a:t>
            </a: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外部資源の活用、教育庁をはじめ庁内連携の更なる強化を図ること等により、十分な研修機会を確保。</a:t>
            </a:r>
          </a:p>
        </p:txBody>
      </p:sp>
      <p:sp>
        <p:nvSpPr>
          <p:cNvPr id="2" name="正方形/長方形 1"/>
          <p:cNvSpPr/>
          <p:nvPr/>
        </p:nvSpPr>
        <p:spPr>
          <a:xfrm>
            <a:off x="107950" y="1728311"/>
            <a:ext cx="9036050" cy="1118255"/>
          </a:xfrm>
          <a:prstGeom prst="rect">
            <a:avLst/>
          </a:prstGeom>
        </p:spPr>
        <p:txBody>
          <a:bodyPr wrap="square">
            <a:spAutoFit/>
          </a:bodyPr>
          <a:lstStyle/>
          <a:p>
            <a:pPr marL="171449" indent="-171449">
              <a:lnSpc>
                <a:spcPts val="2000"/>
              </a:lnSpc>
              <a:buFont typeface="Wingdings" panose="05000000000000000000" pitchFamily="2" charset="2"/>
              <a:buChar char="Ø"/>
            </a:pPr>
            <a:r>
              <a:rPr lang="ja-JP" altLang="en-US" sz="1100" b="1" dirty="0">
                <a:latin typeface="メイリオ" panose="020B0604030504040204" pitchFamily="50" charset="-128"/>
                <a:ea typeface="メイリオ" panose="020B0604030504040204" pitchFamily="50" charset="-128"/>
              </a:rPr>
              <a:t>予防啓発や理解促進のための啓発セミナーや出前講座等については、実施主体や回数に限りがあることから、さらなる実施機会等の</a:t>
            </a:r>
            <a:r>
              <a:rPr lang="en-US" altLang="ja-JP" sz="1100" b="1" dirty="0">
                <a:latin typeface="メイリオ" panose="020B0604030504040204" pitchFamily="50" charset="-128"/>
                <a:ea typeface="メイリオ" panose="020B0604030504040204" pitchFamily="50" charset="-128"/>
              </a:rPr>
              <a:t/>
            </a:r>
            <a:br>
              <a:rPr lang="en-US" altLang="ja-JP" sz="1100" b="1" dirty="0">
                <a:latin typeface="メイリオ" panose="020B0604030504040204" pitchFamily="50" charset="-128"/>
                <a:ea typeface="メイリオ" panose="020B0604030504040204" pitchFamily="50" charset="-128"/>
              </a:rPr>
            </a:br>
            <a:r>
              <a:rPr lang="ja-JP" altLang="en-US" sz="1100" b="1" dirty="0">
                <a:latin typeface="メイリオ" panose="020B0604030504040204" pitchFamily="50" charset="-128"/>
                <a:ea typeface="メイリオ" panose="020B0604030504040204" pitchFamily="50" charset="-128"/>
              </a:rPr>
              <a:t>確保・充実が必要。</a:t>
            </a:r>
          </a:p>
          <a:p>
            <a:pPr marL="171449" indent="-171449">
              <a:lnSpc>
                <a:spcPts val="2000"/>
              </a:lnSpc>
              <a:buFont typeface="Wingdings" panose="05000000000000000000" pitchFamily="2" charset="2"/>
              <a:buChar char="Ø"/>
            </a:pPr>
            <a:r>
              <a:rPr lang="ja-JP" altLang="en-US" sz="1100" b="1" dirty="0">
                <a:latin typeface="メイリオ" panose="020B0604030504040204" pitchFamily="50" charset="-128"/>
                <a:ea typeface="メイリオ" panose="020B0604030504040204" pitchFamily="50" charset="-128"/>
              </a:rPr>
              <a:t>依存症に関する各種情報の発信等について、ホームページ上の情報が集約されていないことから、必要な情報に容易にアクセスできるよう改善が必要。</a:t>
            </a:r>
            <a:endParaRPr lang="ja-JP" altLang="en-US" sz="105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grpSp>
        <p:nvGrpSpPr>
          <p:cNvPr id="34" name="グループ化 33"/>
          <p:cNvGrpSpPr/>
          <p:nvPr/>
        </p:nvGrpSpPr>
        <p:grpSpPr>
          <a:xfrm>
            <a:off x="-65315" y="0"/>
            <a:ext cx="9209315" cy="1022350"/>
            <a:chOff x="-65315" y="0"/>
            <a:chExt cx="9209315" cy="1022350"/>
          </a:xfrm>
        </p:grpSpPr>
        <p:sp>
          <p:nvSpPr>
            <p:cNvPr id="52" name="サブタイトル 2"/>
            <p:cNvSpPr txBox="1">
              <a:spLocks/>
            </p:cNvSpPr>
            <p:nvPr/>
          </p:nvSpPr>
          <p:spPr>
            <a:xfrm>
              <a:off x="0" y="0"/>
              <a:ext cx="9144000" cy="432707"/>
            </a:xfrm>
            <a:prstGeom prst="rect">
              <a:avLst/>
            </a:prstGeom>
            <a:solidFill>
              <a:srgbClr val="000099"/>
            </a:solidFill>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2000" b="1" dirty="0">
                  <a:solidFill>
                    <a:schemeClr val="bg1"/>
                  </a:solidFill>
                  <a:latin typeface="メイリオ" panose="020B0604030504040204" pitchFamily="50" charset="-128"/>
                  <a:ea typeface="メイリオ" panose="020B0604030504040204" pitchFamily="50" charset="-128"/>
                </a:rPr>
                <a:t>Ⅱ</a:t>
              </a:r>
              <a:r>
                <a:rPr lang="ja-JP" altLang="en-US" sz="2000" b="1" dirty="0">
                  <a:solidFill>
                    <a:schemeClr val="bg1"/>
                  </a:solidFill>
                  <a:latin typeface="メイリオ" panose="020B0604030504040204" pitchFamily="50" charset="-128"/>
                  <a:ea typeface="メイリオ" panose="020B0604030504040204" pitchFamily="50" charset="-128"/>
                </a:rPr>
                <a:t> 第２期計画に向けた課題の整理と取組の方向性</a:t>
              </a:r>
            </a:p>
          </p:txBody>
        </p:sp>
        <p:sp>
          <p:nvSpPr>
            <p:cNvPr id="55" name="正方形/長方形 54"/>
            <p:cNvSpPr/>
            <p:nvPr/>
          </p:nvSpPr>
          <p:spPr>
            <a:xfrm>
              <a:off x="-65315" y="476250"/>
              <a:ext cx="6760029" cy="369332"/>
            </a:xfrm>
            <a:prstGeom prst="rect">
              <a:avLst/>
            </a:prstGeom>
          </p:spPr>
          <p:txBody>
            <a:bodyPr wrap="square">
              <a:spAutoFit/>
            </a:bodyPr>
            <a:lstStyle/>
            <a:p>
              <a:r>
                <a:rPr lang="ja-JP" altLang="en-US" b="1" dirty="0">
                  <a:latin typeface="メイリオ" panose="020B0604030504040204" pitchFamily="50" charset="-128"/>
                  <a:ea typeface="メイリオ" panose="020B0604030504040204" pitchFamily="50" charset="-128"/>
                </a:rPr>
                <a:t>■５つの基本方針ごとの考察　～</a:t>
              </a:r>
              <a:r>
                <a:rPr lang="en-US" altLang="ja-JP" b="1" dirty="0">
                  <a:latin typeface="メイリオ" panose="020B0604030504040204" pitchFamily="50" charset="-128"/>
                  <a:ea typeface="メイリオ" panose="020B0604030504040204" pitchFamily="50" charset="-128"/>
                </a:rPr>
                <a:t>1 </a:t>
              </a:r>
              <a:r>
                <a:rPr lang="ja-JP" altLang="en-US" b="1" dirty="0">
                  <a:latin typeface="メイリオ" panose="020B0604030504040204" pitchFamily="50" charset="-128"/>
                  <a:ea typeface="メイリオ" panose="020B0604030504040204" pitchFamily="50" charset="-128"/>
                </a:rPr>
                <a:t>普及啓発の強化～</a:t>
              </a:r>
              <a:endParaRPr lang="en-US" altLang="ja-JP" b="1" dirty="0">
                <a:latin typeface="メイリオ" panose="020B0604030504040204" pitchFamily="50" charset="-128"/>
                <a:ea typeface="メイリオ" panose="020B0604030504040204" pitchFamily="50" charset="-128"/>
              </a:endParaRPr>
            </a:p>
          </p:txBody>
        </p:sp>
        <p:cxnSp>
          <p:nvCxnSpPr>
            <p:cNvPr id="56" name="直線コネクタ 55"/>
            <p:cNvCxnSpPr/>
            <p:nvPr/>
          </p:nvCxnSpPr>
          <p:spPr>
            <a:xfrm>
              <a:off x="0" y="791936"/>
              <a:ext cx="6271353" cy="1"/>
            </a:xfrm>
            <a:prstGeom prst="line">
              <a:avLst/>
            </a:prstGeom>
            <a:ln w="28575" cmpd="dbl">
              <a:solidFill>
                <a:srgbClr val="000099"/>
              </a:solidFill>
            </a:ln>
          </p:spPr>
          <p:style>
            <a:lnRef idx="1">
              <a:schemeClr val="accent1"/>
            </a:lnRef>
            <a:fillRef idx="0">
              <a:schemeClr val="accent1"/>
            </a:fillRef>
            <a:effectRef idx="0">
              <a:schemeClr val="accent1"/>
            </a:effectRef>
            <a:fontRef idx="minor">
              <a:schemeClr val="tx1"/>
            </a:fontRef>
          </p:style>
        </p:cxnSp>
        <p:grpSp>
          <p:nvGrpSpPr>
            <p:cNvPr id="57" name="グループ化 56"/>
            <p:cNvGrpSpPr/>
            <p:nvPr/>
          </p:nvGrpSpPr>
          <p:grpSpPr>
            <a:xfrm>
              <a:off x="6454775" y="476250"/>
              <a:ext cx="2660990" cy="546100"/>
              <a:chOff x="6426540" y="469900"/>
              <a:chExt cx="2660990" cy="546100"/>
            </a:xfrm>
          </p:grpSpPr>
          <p:sp>
            <p:nvSpPr>
              <p:cNvPr id="58" name="正方形/長方形 57"/>
              <p:cNvSpPr/>
              <p:nvPr/>
            </p:nvSpPr>
            <p:spPr>
              <a:xfrm>
                <a:off x="6600825" y="476250"/>
                <a:ext cx="2486705" cy="533400"/>
              </a:xfrm>
              <a:prstGeom prst="rect">
                <a:avLst/>
              </a:prstGeom>
              <a:solidFill>
                <a:schemeClr val="bg1">
                  <a:lumMod val="8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6426540" y="469900"/>
                <a:ext cx="196170" cy="5461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b="1" dirty="0">
                    <a:latin typeface="メイリオ" panose="020B0604030504040204" pitchFamily="50" charset="-128"/>
                    <a:ea typeface="メイリオ" panose="020B0604030504040204" pitchFamily="50" charset="-128"/>
                  </a:rPr>
                  <a:t>フロー</a:t>
                </a:r>
              </a:p>
            </p:txBody>
          </p:sp>
          <p:sp>
            <p:nvSpPr>
              <p:cNvPr id="60" name="ホームベース 59"/>
              <p:cNvSpPr/>
              <p:nvPr/>
            </p:nvSpPr>
            <p:spPr>
              <a:xfrm>
                <a:off x="6727928" y="750888"/>
                <a:ext cx="683624" cy="222943"/>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ⅱ</a:t>
                </a:r>
                <a:r>
                  <a:rPr kumimoji="1" lang="ja-JP" altLang="en-US" sz="800" b="1" dirty="0">
                    <a:solidFill>
                      <a:schemeClr val="tx1"/>
                    </a:solidFill>
                    <a:latin typeface="メイリオ" panose="020B0604030504040204" pitchFamily="50" charset="-128"/>
                    <a:ea typeface="メイリオ" panose="020B0604030504040204" pitchFamily="50" charset="-128"/>
                  </a:rPr>
                  <a:t>現状分析</a:t>
                </a:r>
              </a:p>
            </p:txBody>
          </p:sp>
          <p:sp>
            <p:nvSpPr>
              <p:cNvPr id="61" name="ホームベース 60"/>
              <p:cNvSpPr/>
              <p:nvPr/>
            </p:nvSpPr>
            <p:spPr>
              <a:xfrm>
                <a:off x="6724650" y="499370"/>
                <a:ext cx="709379" cy="222943"/>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ⅰ</a:t>
                </a:r>
                <a:r>
                  <a:rPr kumimoji="1" lang="ja-JP" altLang="en-US" sz="800" b="1" dirty="0">
                    <a:solidFill>
                      <a:schemeClr val="tx1"/>
                    </a:solidFill>
                    <a:latin typeface="メイリオ" panose="020B0604030504040204" pitchFamily="50" charset="-128"/>
                    <a:ea typeface="メイリオ" panose="020B0604030504040204" pitchFamily="50" charset="-128"/>
                  </a:rPr>
                  <a:t>実績評価</a:t>
                </a:r>
              </a:p>
            </p:txBody>
          </p:sp>
          <p:sp>
            <p:nvSpPr>
              <p:cNvPr id="62" name="ホームベース 61"/>
              <p:cNvSpPr/>
              <p:nvPr/>
            </p:nvSpPr>
            <p:spPr>
              <a:xfrm>
                <a:off x="7487319" y="605419"/>
                <a:ext cx="758058" cy="275454"/>
              </a:xfrm>
              <a:prstGeom prst="homePlate">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bg1"/>
                    </a:solidFill>
                    <a:latin typeface="メイリオ" panose="020B0604030504040204" pitchFamily="50" charset="-128"/>
                    <a:ea typeface="メイリオ" panose="020B0604030504040204" pitchFamily="50" charset="-128"/>
                  </a:rPr>
                  <a:t>ⅲ </a:t>
                </a:r>
                <a:r>
                  <a:rPr kumimoji="1" lang="ja-JP" altLang="en-US" sz="800" b="1" dirty="0">
                    <a:solidFill>
                      <a:schemeClr val="bg1"/>
                    </a:solidFill>
                    <a:latin typeface="メイリオ" panose="020B0604030504040204" pitchFamily="50" charset="-128"/>
                    <a:ea typeface="メイリオ" panose="020B0604030504040204" pitchFamily="50" charset="-128"/>
                  </a:rPr>
                  <a:t>課題</a:t>
                </a:r>
              </a:p>
            </p:txBody>
          </p:sp>
          <p:sp>
            <p:nvSpPr>
              <p:cNvPr id="63" name="ホームベース 62"/>
              <p:cNvSpPr/>
              <p:nvPr/>
            </p:nvSpPr>
            <p:spPr>
              <a:xfrm>
                <a:off x="8295583" y="597255"/>
                <a:ext cx="758058" cy="275454"/>
              </a:xfrm>
              <a:prstGeom prst="homePlate">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bg1"/>
                    </a:solidFill>
                    <a:latin typeface="メイリオ" panose="020B0604030504040204" pitchFamily="50" charset="-128"/>
                    <a:ea typeface="メイリオ" panose="020B0604030504040204" pitchFamily="50" charset="-128"/>
                  </a:rPr>
                  <a:t>ⅳ </a:t>
                </a:r>
                <a:r>
                  <a:rPr kumimoji="1" lang="ja-JP" altLang="en-US" sz="800" b="1" dirty="0">
                    <a:solidFill>
                      <a:schemeClr val="bg1"/>
                    </a:solidFill>
                    <a:latin typeface="メイリオ" panose="020B0604030504040204" pitchFamily="50" charset="-128"/>
                    <a:ea typeface="メイリオ" panose="020B0604030504040204" pitchFamily="50" charset="-128"/>
                  </a:rPr>
                  <a:t>方向性</a:t>
                </a:r>
              </a:p>
            </p:txBody>
          </p:sp>
        </p:grpSp>
      </p:grpSp>
      <p:sp>
        <p:nvSpPr>
          <p:cNvPr id="64" name="正方形/長方形 63"/>
          <p:cNvSpPr/>
          <p:nvPr/>
        </p:nvSpPr>
        <p:spPr>
          <a:xfrm>
            <a:off x="107950" y="3065171"/>
            <a:ext cx="9140825" cy="1374735"/>
          </a:xfrm>
          <a:prstGeom prst="rect">
            <a:avLst/>
          </a:prstGeom>
        </p:spPr>
        <p:txBody>
          <a:bodyPr wrap="square">
            <a:spAutoFit/>
          </a:bodyPr>
          <a:lstStyle/>
          <a:p>
            <a:pPr marL="171449" indent="-171449">
              <a:lnSpc>
                <a:spcPts val="2000"/>
              </a:lnSpc>
              <a:buFont typeface="Wingdings" panose="05000000000000000000" pitchFamily="2" charset="2"/>
              <a:buChar char="Ø"/>
            </a:pPr>
            <a:r>
              <a:rPr lang="ja-JP" altLang="en-US" sz="1100" b="1" dirty="0">
                <a:latin typeface="メイリオ" panose="020B0604030504040204" pitchFamily="50" charset="-128"/>
                <a:ea typeface="メイリオ" panose="020B0604030504040204" pitchFamily="50" charset="-128"/>
              </a:rPr>
              <a:t>当事者及び家族等が行政に求める支援として、「依存症に関する正しい知識や理解の普及啓発」が最も多い。また、ギャンブル等依存症</a:t>
            </a:r>
            <a:r>
              <a:rPr lang="en-US" altLang="ja-JP" sz="1100" b="1" dirty="0">
                <a:latin typeface="メイリオ" panose="020B0604030504040204" pitchFamily="50" charset="-128"/>
                <a:ea typeface="メイリオ" panose="020B0604030504040204" pitchFamily="50" charset="-128"/>
              </a:rPr>
              <a:t/>
            </a:r>
            <a:br>
              <a:rPr lang="en-US" altLang="ja-JP" sz="1100" b="1" dirty="0">
                <a:latin typeface="メイリオ" panose="020B0604030504040204" pitchFamily="50" charset="-128"/>
                <a:ea typeface="メイリオ" panose="020B0604030504040204" pitchFamily="50" charset="-128"/>
              </a:rPr>
            </a:br>
            <a:r>
              <a:rPr lang="ja-JP" altLang="en-US" sz="1100" b="1" dirty="0">
                <a:latin typeface="メイリオ" panose="020B0604030504040204" pitchFamily="50" charset="-128"/>
                <a:ea typeface="メイリオ" panose="020B0604030504040204" pitchFamily="50" charset="-128"/>
              </a:rPr>
              <a:t>に対する考え方として</a:t>
            </a:r>
            <a:r>
              <a:rPr lang="en-US" altLang="ja-JP" sz="1100" b="1" dirty="0">
                <a:latin typeface="メイリオ" panose="020B0604030504040204" pitchFamily="50" charset="-128"/>
                <a:ea typeface="メイリオ" panose="020B0604030504040204" pitchFamily="50" charset="-128"/>
              </a:rPr>
              <a:t>75</a:t>
            </a:r>
            <a:r>
              <a:rPr lang="ja-JP" altLang="en-US" sz="1100" b="1" dirty="0">
                <a:latin typeface="メイリオ" panose="020B0604030504040204" pitchFamily="50" charset="-128"/>
                <a:ea typeface="メイリオ" panose="020B0604030504040204" pitchFamily="50" charset="-128"/>
              </a:rPr>
              <a:t>％が「本人の責任である」（自己責任）と回答しており、他の精神疾患等より高い。</a:t>
            </a:r>
          </a:p>
          <a:p>
            <a:pPr marL="171449" indent="-171449">
              <a:lnSpc>
                <a:spcPts val="2000"/>
              </a:lnSpc>
              <a:buFont typeface="Wingdings" panose="05000000000000000000" pitchFamily="2" charset="2"/>
              <a:buChar char="Ø"/>
            </a:pPr>
            <a:r>
              <a:rPr lang="ja-JP" altLang="en-US" sz="1100" b="1" dirty="0">
                <a:latin typeface="メイリオ" panose="020B0604030504040204" pitchFamily="50" charset="-128"/>
                <a:ea typeface="メイリオ" panose="020B0604030504040204" pitchFamily="50" charset="-128"/>
              </a:rPr>
              <a:t>ギャンブル等を経験した者の約９割が</a:t>
            </a:r>
            <a:r>
              <a:rPr lang="en-US" altLang="ja-JP" sz="1100" b="1" dirty="0">
                <a:latin typeface="メイリオ" panose="020B0604030504040204" pitchFamily="50" charset="-128"/>
                <a:ea typeface="メイリオ" panose="020B0604030504040204" pitchFamily="50" charset="-128"/>
              </a:rPr>
              <a:t>20</a:t>
            </a:r>
            <a:r>
              <a:rPr lang="ja-JP" altLang="en-US" sz="1100" b="1" dirty="0">
                <a:latin typeface="メイリオ" panose="020B0604030504040204" pitchFamily="50" charset="-128"/>
                <a:ea typeface="メイリオ" panose="020B0604030504040204" pitchFamily="50" charset="-128"/>
              </a:rPr>
              <a:t>代までにギャンブル等を開始。また、習慣的にギャンブル等をするようになった者</a:t>
            </a:r>
            <a:r>
              <a:rPr lang="ja-JP" altLang="en-US" sz="1100" b="1" dirty="0" smtClean="0">
                <a:latin typeface="メイリオ" panose="020B0604030504040204" pitchFamily="50" charset="-128"/>
                <a:ea typeface="メイリオ" panose="020B0604030504040204" pitchFamily="50" charset="-128"/>
              </a:rPr>
              <a:t>の約</a:t>
            </a:r>
            <a:r>
              <a:rPr lang="ja-JP" altLang="en-US" sz="1100" b="1" dirty="0">
                <a:latin typeface="メイリオ" panose="020B0604030504040204" pitchFamily="50" charset="-128"/>
                <a:ea typeface="メイリオ" panose="020B0604030504040204" pitchFamily="50" charset="-128"/>
              </a:rPr>
              <a:t>８割</a:t>
            </a:r>
            <a:r>
              <a:rPr lang="ja-JP" altLang="en-US" sz="1100" b="1" dirty="0" smtClean="0">
                <a:latin typeface="メイリオ" panose="020B0604030504040204" pitchFamily="50" charset="-128"/>
                <a:ea typeface="メイリオ" panose="020B0604030504040204" pitchFamily="50" charset="-128"/>
              </a:rPr>
              <a:t>は、</a:t>
            </a:r>
            <a:r>
              <a:rPr lang="en-US" altLang="ja-JP" sz="1100" b="1" dirty="0" smtClean="0">
                <a:latin typeface="メイリオ" panose="020B0604030504040204" pitchFamily="50" charset="-128"/>
                <a:ea typeface="メイリオ" panose="020B0604030504040204" pitchFamily="50" charset="-128"/>
              </a:rPr>
              <a:t/>
            </a:r>
            <a:br>
              <a:rPr lang="en-US" altLang="ja-JP" sz="1100" b="1" dirty="0" smtClean="0">
                <a:latin typeface="メイリオ" panose="020B0604030504040204" pitchFamily="50" charset="-128"/>
                <a:ea typeface="メイリオ" panose="020B0604030504040204" pitchFamily="50" charset="-128"/>
              </a:rPr>
            </a:br>
            <a:r>
              <a:rPr lang="en-US" altLang="ja-JP" sz="1100" b="1" dirty="0" smtClean="0">
                <a:latin typeface="メイリオ" panose="020B0604030504040204" pitchFamily="50" charset="-128"/>
                <a:ea typeface="メイリオ" panose="020B0604030504040204" pitchFamily="50" charset="-128"/>
              </a:rPr>
              <a:t>20</a:t>
            </a:r>
            <a:r>
              <a:rPr lang="ja-JP" altLang="en-US" sz="1100" b="1" dirty="0">
                <a:latin typeface="メイリオ" panose="020B0604030504040204" pitchFamily="50" charset="-128"/>
                <a:ea typeface="メイリオ" panose="020B0604030504040204" pitchFamily="50" charset="-128"/>
              </a:rPr>
              <a:t>代までに習慣化</a:t>
            </a:r>
            <a:r>
              <a:rPr lang="ja-JP" altLang="en-US" sz="1100" b="1" dirty="0" smtClean="0">
                <a:latin typeface="メイリオ" panose="020B0604030504040204" pitchFamily="50" charset="-128"/>
                <a:ea typeface="メイリオ" panose="020B0604030504040204" pitchFamily="50" charset="-128"/>
              </a:rPr>
              <a:t>。</a:t>
            </a:r>
            <a:endParaRPr lang="en-US" altLang="ja-JP" sz="1100" b="1" dirty="0">
              <a:latin typeface="メイリオ" panose="020B0604030504040204" pitchFamily="50" charset="-128"/>
              <a:ea typeface="メイリオ" panose="020B0604030504040204" pitchFamily="50" charset="-128"/>
            </a:endParaRPr>
          </a:p>
          <a:p>
            <a:pPr marL="171449" indent="-171449">
              <a:lnSpc>
                <a:spcPts val="2000"/>
              </a:lnSpc>
              <a:buFont typeface="Wingdings" panose="05000000000000000000" pitchFamily="2" charset="2"/>
              <a:buChar char="Ø"/>
            </a:pPr>
            <a:r>
              <a:rPr lang="ja-JP" altLang="en-US" sz="1100" b="1" dirty="0">
                <a:latin typeface="メイリオ" panose="020B0604030504040204" pitchFamily="50" charset="-128"/>
                <a:ea typeface="メイリオ" panose="020B0604030504040204" pitchFamily="50" charset="-128"/>
              </a:rPr>
              <a:t>治療を</a:t>
            </a:r>
            <a:r>
              <a:rPr lang="ja-JP" altLang="en-US" sz="1100" b="1" dirty="0" smtClean="0">
                <a:latin typeface="メイリオ" panose="020B0604030504040204" pitchFamily="50" charset="-128"/>
                <a:ea typeface="メイリオ" panose="020B0604030504040204" pitchFamily="50" charset="-128"/>
              </a:rPr>
              <a:t>要するまでに</a:t>
            </a:r>
            <a:r>
              <a:rPr lang="ja-JP" altLang="en-US" sz="1100" b="1" dirty="0">
                <a:latin typeface="メイリオ" panose="020B0604030504040204" pitchFamily="50" charset="-128"/>
                <a:ea typeface="メイリオ" panose="020B0604030504040204" pitchFamily="50" charset="-128"/>
              </a:rPr>
              <a:t>至った患者の約２割は</a:t>
            </a:r>
            <a:r>
              <a:rPr lang="en-US" altLang="ja-JP" sz="1100" b="1" dirty="0">
                <a:latin typeface="メイリオ" panose="020B0604030504040204" pitchFamily="50" charset="-128"/>
                <a:ea typeface="メイリオ" panose="020B0604030504040204" pitchFamily="50" charset="-128"/>
              </a:rPr>
              <a:t>20</a:t>
            </a:r>
            <a:r>
              <a:rPr lang="ja-JP" altLang="en-US" sz="1100" b="1" dirty="0">
                <a:latin typeface="メイリオ" panose="020B0604030504040204" pitchFamily="50" charset="-128"/>
                <a:ea typeface="メイリオ" panose="020B0604030504040204" pitchFamily="50" charset="-128"/>
              </a:rPr>
              <a:t>代までの若者が占める。</a:t>
            </a:r>
          </a:p>
        </p:txBody>
      </p:sp>
      <p:sp>
        <p:nvSpPr>
          <p:cNvPr id="3" name="スライド番号プレースホルダー 2"/>
          <p:cNvSpPr>
            <a:spLocks noGrp="1"/>
          </p:cNvSpPr>
          <p:nvPr>
            <p:ph type="sldNum" sz="quarter" idx="12"/>
          </p:nvPr>
        </p:nvSpPr>
        <p:spPr>
          <a:xfrm>
            <a:off x="7086600" y="6530023"/>
            <a:ext cx="2057400" cy="365125"/>
          </a:xfrm>
        </p:spPr>
        <p:txBody>
          <a:bodyPr vert="horz" lIns="91440" tIns="45720" rIns="91440" bIns="45720" rtlCol="0" anchor="ct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pPr/>
              <a:t>9</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685883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650876" y="2279198"/>
            <a:ext cx="7797346" cy="715281"/>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68326" y="4406344"/>
            <a:ext cx="8143875"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rPr>
              <a:t>基本方針④　切れ目のない回復支援体制の強化</a:t>
            </a:r>
            <a:endParaRPr lang="en-US" altLang="ja-JP" sz="2800"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4" name="テキスト ボックス 3"/>
          <p:cNvSpPr txBox="1"/>
          <p:nvPr/>
        </p:nvSpPr>
        <p:spPr>
          <a:xfrm>
            <a:off x="568326" y="5405149"/>
            <a:ext cx="7373629"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rPr>
              <a:t>基本方針⑤　大阪独自の支援体制の構築</a:t>
            </a:r>
            <a:endParaRPr lang="en-US" altLang="ja-JP" sz="2800"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5" name="テキスト ボックス 4"/>
          <p:cNvSpPr txBox="1"/>
          <p:nvPr/>
        </p:nvSpPr>
        <p:spPr>
          <a:xfrm>
            <a:off x="568326" y="1409929"/>
            <a:ext cx="6906904"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rPr>
              <a:t>基本方針①　普及啓発の強化</a:t>
            </a:r>
            <a:endParaRPr lang="en-US" altLang="ja-JP" sz="2800"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6" name="テキスト ボックス 5"/>
          <p:cNvSpPr txBox="1"/>
          <p:nvPr/>
        </p:nvSpPr>
        <p:spPr>
          <a:xfrm>
            <a:off x="568325" y="2408734"/>
            <a:ext cx="7522854"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基本方針②　相談支援体制の強化</a:t>
            </a:r>
            <a:endParaRPr lang="en-US" altLang="ja-JP" sz="2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7" name="テキスト ボックス 6"/>
          <p:cNvSpPr txBox="1"/>
          <p:nvPr/>
        </p:nvSpPr>
        <p:spPr>
          <a:xfrm>
            <a:off x="568325" y="3407539"/>
            <a:ext cx="7827962"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rPr>
              <a:t>基本方針③　治療体制の強化</a:t>
            </a:r>
            <a:endParaRPr lang="en-US" altLang="ja-JP" sz="2800"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grpSp>
        <p:nvGrpSpPr>
          <p:cNvPr id="14" name="グループ化 13"/>
          <p:cNvGrpSpPr/>
          <p:nvPr/>
        </p:nvGrpSpPr>
        <p:grpSpPr>
          <a:xfrm>
            <a:off x="244476" y="577725"/>
            <a:ext cx="6982465" cy="503590"/>
            <a:chOff x="34925" y="577724"/>
            <a:chExt cx="6982465" cy="503590"/>
          </a:xfrm>
        </p:grpSpPr>
        <p:sp>
          <p:nvSpPr>
            <p:cNvPr id="11" name="テキスト ボックス 10"/>
            <p:cNvSpPr txBox="1"/>
            <p:nvPr/>
          </p:nvSpPr>
          <p:spPr>
            <a:xfrm>
              <a:off x="34925" y="577724"/>
              <a:ext cx="6982465"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５つの基本方針</a:t>
              </a:r>
              <a:endParaRPr lang="en-US" altLang="ja-JP" sz="28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2" name="直線コネクタ 11"/>
            <p:cNvCxnSpPr/>
            <p:nvPr/>
          </p:nvCxnSpPr>
          <p:spPr>
            <a:xfrm flipH="1">
              <a:off x="107951" y="1016000"/>
              <a:ext cx="3231242" cy="0"/>
            </a:xfrm>
            <a:prstGeom prst="line">
              <a:avLst/>
            </a:prstGeom>
            <a:ln w="38100">
              <a:solidFill>
                <a:srgbClr val="000099"/>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92076" y="2344452"/>
            <a:ext cx="596638" cy="584775"/>
          </a:xfrm>
          <a:prstGeom prst="rect">
            <a:avLst/>
          </a:prstGeom>
          <a:noFill/>
        </p:spPr>
        <p:txBody>
          <a:bodyPr wrap="none" rtlCol="0">
            <a:spAutoFit/>
          </a:bodyPr>
          <a:lstStyle/>
          <a:p>
            <a:r>
              <a:rPr kumimoji="1" lang="ja-JP" altLang="en-US" sz="3200" b="1" dirty="0">
                <a:latin typeface="HGS創英角ｺﾞｼｯｸUB" panose="020B0900000000000000" pitchFamily="50" charset="-128"/>
                <a:ea typeface="HGS創英角ｺﾞｼｯｸUB" panose="020B0900000000000000" pitchFamily="50" charset="-128"/>
              </a:rPr>
              <a:t>☞</a:t>
            </a:r>
          </a:p>
        </p:txBody>
      </p:sp>
      <p:sp>
        <p:nvSpPr>
          <p:cNvPr id="8" name="スライド番号プレースホルダー 7"/>
          <p:cNvSpPr>
            <a:spLocks noGrp="1"/>
          </p:cNvSpPr>
          <p:nvPr>
            <p:ph type="sldNum" sz="quarter" idx="12"/>
          </p:nvPr>
        </p:nvSpPr>
        <p:spPr>
          <a:xfrm>
            <a:off x="7086600" y="6492876"/>
            <a:ext cx="2057400" cy="365125"/>
          </a:xfrm>
        </p:spPr>
        <p:txBody>
          <a:bodyPr vert="horz" lIns="91440" tIns="45720" rIns="91440" bIns="45720" rtlCol="0" anchor="ct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pPr/>
              <a:t>10</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0615029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p:cNvSpPr/>
          <p:nvPr/>
        </p:nvSpPr>
        <p:spPr>
          <a:xfrm>
            <a:off x="34925" y="1165860"/>
            <a:ext cx="9073578" cy="56475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51" name="正方形/長方形 50"/>
          <p:cNvSpPr/>
          <p:nvPr/>
        </p:nvSpPr>
        <p:spPr>
          <a:xfrm>
            <a:off x="1" y="5355772"/>
            <a:ext cx="10414715" cy="1502229"/>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endParaRPr lang="en-US" altLang="ja-JP" sz="105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grpSp>
        <p:nvGrpSpPr>
          <p:cNvPr id="9" name="グループ化 8"/>
          <p:cNvGrpSpPr/>
          <p:nvPr/>
        </p:nvGrpSpPr>
        <p:grpSpPr>
          <a:xfrm>
            <a:off x="-65315" y="0"/>
            <a:ext cx="9209315" cy="1025524"/>
            <a:chOff x="-65315" y="0"/>
            <a:chExt cx="9209315" cy="1025524"/>
          </a:xfrm>
        </p:grpSpPr>
        <p:sp>
          <p:nvSpPr>
            <p:cNvPr id="3" name="サブタイトル 2"/>
            <p:cNvSpPr txBox="1">
              <a:spLocks/>
            </p:cNvSpPr>
            <p:nvPr/>
          </p:nvSpPr>
          <p:spPr>
            <a:xfrm>
              <a:off x="0" y="0"/>
              <a:ext cx="9144000" cy="432707"/>
            </a:xfrm>
            <a:prstGeom prst="rect">
              <a:avLst/>
            </a:prstGeom>
            <a:solidFill>
              <a:srgbClr val="000099"/>
            </a:solidFill>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2000" b="1" dirty="0">
                  <a:solidFill>
                    <a:schemeClr val="bg1"/>
                  </a:solidFill>
                  <a:latin typeface="メイリオ" panose="020B0604030504040204" pitchFamily="50" charset="-128"/>
                  <a:ea typeface="メイリオ" panose="020B0604030504040204" pitchFamily="50" charset="-128"/>
                </a:rPr>
                <a:t>Ⅱ</a:t>
              </a:r>
              <a:r>
                <a:rPr lang="ja-JP" altLang="en-US" sz="2000" b="1" dirty="0">
                  <a:solidFill>
                    <a:schemeClr val="bg1"/>
                  </a:solidFill>
                  <a:latin typeface="メイリオ" panose="020B0604030504040204" pitchFamily="50" charset="-128"/>
                  <a:ea typeface="メイリオ" panose="020B0604030504040204" pitchFamily="50" charset="-128"/>
                </a:rPr>
                <a:t> 第２期計画に向けた課題の整理と取組の方向性</a:t>
              </a:r>
            </a:p>
          </p:txBody>
        </p:sp>
        <p:sp>
          <p:nvSpPr>
            <p:cNvPr id="55" name="正方形/長方形 54"/>
            <p:cNvSpPr/>
            <p:nvPr/>
          </p:nvSpPr>
          <p:spPr>
            <a:xfrm>
              <a:off x="-65315" y="476250"/>
              <a:ext cx="6760029" cy="369332"/>
            </a:xfrm>
            <a:prstGeom prst="rect">
              <a:avLst/>
            </a:prstGeom>
          </p:spPr>
          <p:txBody>
            <a:bodyPr wrap="square">
              <a:spAutoFit/>
            </a:bodyPr>
            <a:lstStyle/>
            <a:p>
              <a:r>
                <a:rPr lang="ja-JP" altLang="en-US" b="1" dirty="0">
                  <a:latin typeface="メイリオ" panose="020B0604030504040204" pitchFamily="50" charset="-128"/>
                  <a:ea typeface="メイリオ" panose="020B0604030504040204" pitchFamily="50" charset="-128"/>
                </a:rPr>
                <a:t>■５つの基本方針ごとの考察　～</a:t>
              </a:r>
              <a:r>
                <a:rPr lang="en-US" altLang="ja-JP" b="1" dirty="0">
                  <a:latin typeface="メイリオ" panose="020B0604030504040204" pitchFamily="50" charset="-128"/>
                  <a:ea typeface="メイリオ" panose="020B0604030504040204" pitchFamily="50" charset="-128"/>
                </a:rPr>
                <a:t>2 </a:t>
              </a:r>
              <a:r>
                <a:rPr lang="ja-JP" altLang="en-US" b="1" dirty="0">
                  <a:latin typeface="メイリオ" panose="020B0604030504040204" pitchFamily="50" charset="-128"/>
                  <a:ea typeface="メイリオ" panose="020B0604030504040204" pitchFamily="50" charset="-128"/>
                </a:rPr>
                <a:t>相談支援体制の強化～</a:t>
              </a:r>
            </a:p>
          </p:txBody>
        </p:sp>
        <p:cxnSp>
          <p:nvCxnSpPr>
            <p:cNvPr id="56" name="直線コネクタ 55"/>
            <p:cNvCxnSpPr/>
            <p:nvPr/>
          </p:nvCxnSpPr>
          <p:spPr>
            <a:xfrm>
              <a:off x="0" y="791936"/>
              <a:ext cx="6271353" cy="1"/>
            </a:xfrm>
            <a:prstGeom prst="line">
              <a:avLst/>
            </a:prstGeom>
            <a:ln w="28575" cmpd="dbl">
              <a:solidFill>
                <a:srgbClr val="000099"/>
              </a:solidFill>
            </a:ln>
          </p:spPr>
          <p:style>
            <a:lnRef idx="1">
              <a:schemeClr val="accent1"/>
            </a:lnRef>
            <a:fillRef idx="0">
              <a:schemeClr val="accent1"/>
            </a:fillRef>
            <a:effectRef idx="0">
              <a:schemeClr val="accent1"/>
            </a:effectRef>
            <a:fontRef idx="minor">
              <a:schemeClr val="tx1"/>
            </a:fontRef>
          </p:style>
        </p:cxnSp>
        <p:grpSp>
          <p:nvGrpSpPr>
            <p:cNvPr id="64" name="グループ化 63"/>
            <p:cNvGrpSpPr/>
            <p:nvPr/>
          </p:nvGrpSpPr>
          <p:grpSpPr>
            <a:xfrm>
              <a:off x="6454775" y="476249"/>
              <a:ext cx="2660990" cy="549275"/>
              <a:chOff x="6426540" y="469899"/>
              <a:chExt cx="2660990" cy="549275"/>
            </a:xfrm>
          </p:grpSpPr>
          <p:sp>
            <p:nvSpPr>
              <p:cNvPr id="65" name="正方形/長方形 64"/>
              <p:cNvSpPr/>
              <p:nvPr/>
            </p:nvSpPr>
            <p:spPr>
              <a:xfrm>
                <a:off x="6600825" y="476250"/>
                <a:ext cx="2486705" cy="533400"/>
              </a:xfrm>
              <a:prstGeom prst="rect">
                <a:avLst/>
              </a:prstGeom>
              <a:solidFill>
                <a:schemeClr val="bg1">
                  <a:lumMod val="8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p:cNvSpPr/>
              <p:nvPr/>
            </p:nvSpPr>
            <p:spPr>
              <a:xfrm>
                <a:off x="6426540" y="469899"/>
                <a:ext cx="196170" cy="5492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b="1" dirty="0">
                    <a:latin typeface="メイリオ" panose="020B0604030504040204" pitchFamily="50" charset="-128"/>
                    <a:ea typeface="メイリオ" panose="020B0604030504040204" pitchFamily="50" charset="-128"/>
                  </a:rPr>
                  <a:t>フロー</a:t>
                </a:r>
              </a:p>
            </p:txBody>
          </p:sp>
          <p:sp>
            <p:nvSpPr>
              <p:cNvPr id="67" name="ホームベース 66"/>
              <p:cNvSpPr/>
              <p:nvPr/>
            </p:nvSpPr>
            <p:spPr>
              <a:xfrm>
                <a:off x="6727928" y="750888"/>
                <a:ext cx="683624" cy="222943"/>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ⅱ</a:t>
                </a:r>
                <a:r>
                  <a:rPr kumimoji="1" lang="ja-JP" altLang="en-US" sz="800" b="1" dirty="0">
                    <a:solidFill>
                      <a:schemeClr val="tx1"/>
                    </a:solidFill>
                    <a:latin typeface="メイリオ" panose="020B0604030504040204" pitchFamily="50" charset="-128"/>
                    <a:ea typeface="メイリオ" panose="020B0604030504040204" pitchFamily="50" charset="-128"/>
                  </a:rPr>
                  <a:t>現状分析</a:t>
                </a:r>
              </a:p>
            </p:txBody>
          </p:sp>
          <p:sp>
            <p:nvSpPr>
              <p:cNvPr id="68" name="ホームベース 67"/>
              <p:cNvSpPr/>
              <p:nvPr/>
            </p:nvSpPr>
            <p:spPr>
              <a:xfrm>
                <a:off x="6724650" y="499370"/>
                <a:ext cx="709379" cy="222943"/>
              </a:xfrm>
              <a:prstGeom prst="homePlate">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bg1"/>
                    </a:solidFill>
                    <a:latin typeface="メイリオ" panose="020B0604030504040204" pitchFamily="50" charset="-128"/>
                    <a:ea typeface="メイリオ" panose="020B0604030504040204" pitchFamily="50" charset="-128"/>
                  </a:rPr>
                  <a:t>ⅰ</a:t>
                </a:r>
                <a:r>
                  <a:rPr kumimoji="1" lang="ja-JP" altLang="en-US" sz="800" b="1" dirty="0">
                    <a:solidFill>
                      <a:schemeClr val="bg1"/>
                    </a:solidFill>
                    <a:latin typeface="メイリオ" panose="020B0604030504040204" pitchFamily="50" charset="-128"/>
                    <a:ea typeface="メイリオ" panose="020B0604030504040204" pitchFamily="50" charset="-128"/>
                  </a:rPr>
                  <a:t>実績評価</a:t>
                </a:r>
              </a:p>
            </p:txBody>
          </p:sp>
          <p:sp>
            <p:nvSpPr>
              <p:cNvPr id="69" name="ホームベース 68"/>
              <p:cNvSpPr/>
              <p:nvPr/>
            </p:nvSpPr>
            <p:spPr>
              <a:xfrm>
                <a:off x="7487319" y="605419"/>
                <a:ext cx="758058" cy="275454"/>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ⅲ </a:t>
                </a:r>
                <a:r>
                  <a:rPr kumimoji="1" lang="ja-JP" altLang="en-US" sz="800" b="1" dirty="0">
                    <a:solidFill>
                      <a:schemeClr val="tx1"/>
                    </a:solidFill>
                    <a:latin typeface="メイリオ" panose="020B0604030504040204" pitchFamily="50" charset="-128"/>
                    <a:ea typeface="メイリオ" panose="020B0604030504040204" pitchFamily="50" charset="-128"/>
                  </a:rPr>
                  <a:t>課題</a:t>
                </a:r>
              </a:p>
            </p:txBody>
          </p:sp>
          <p:sp>
            <p:nvSpPr>
              <p:cNvPr id="70" name="ホームベース 69"/>
              <p:cNvSpPr/>
              <p:nvPr/>
            </p:nvSpPr>
            <p:spPr>
              <a:xfrm>
                <a:off x="8295583" y="597255"/>
                <a:ext cx="758058" cy="275454"/>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ⅳ </a:t>
                </a:r>
                <a:r>
                  <a:rPr kumimoji="1" lang="ja-JP" altLang="en-US" sz="800" b="1" dirty="0">
                    <a:solidFill>
                      <a:schemeClr val="tx1"/>
                    </a:solidFill>
                    <a:latin typeface="メイリオ" panose="020B0604030504040204" pitchFamily="50" charset="-128"/>
                    <a:ea typeface="メイリオ" panose="020B0604030504040204" pitchFamily="50" charset="-128"/>
                  </a:rPr>
                  <a:t>方向性</a:t>
                </a:r>
              </a:p>
            </p:txBody>
          </p:sp>
        </p:grpSp>
      </p:grpSp>
      <p:sp>
        <p:nvSpPr>
          <p:cNvPr id="71" name="正方形/長方形 70"/>
          <p:cNvSpPr/>
          <p:nvPr/>
        </p:nvSpPr>
        <p:spPr>
          <a:xfrm>
            <a:off x="107951" y="1595839"/>
            <a:ext cx="5745843" cy="630942"/>
          </a:xfrm>
          <a:prstGeom prst="rect">
            <a:avLst/>
          </a:prstGeom>
          <a:solidFill>
            <a:schemeClr val="accent1">
              <a:lumMod val="40000"/>
              <a:lumOff val="60000"/>
            </a:schemeClr>
          </a:solidFill>
          <a:ln w="19050">
            <a:solidFill>
              <a:schemeClr val="tx1"/>
            </a:solidFill>
            <a:prstDash val="sysDash"/>
          </a:ln>
        </p:spPr>
        <p:txBody>
          <a:bodyPr wrap="square">
            <a:spAutoFit/>
          </a:bodyPr>
          <a:lstStyle/>
          <a:p>
            <a:pPr>
              <a:lnSpc>
                <a:spcPts val="1400"/>
              </a:lnSpc>
            </a:pPr>
            <a:r>
              <a:rPr lang="ja-JP" altLang="en-US" sz="1000" b="1" dirty="0">
                <a:latin typeface="メイリオ" panose="020B0604030504040204" pitchFamily="50" charset="-128"/>
                <a:ea typeface="メイリオ" panose="020B0604030504040204" pitchFamily="50" charset="-128"/>
              </a:rPr>
              <a:t>基本方針</a:t>
            </a:r>
            <a:r>
              <a:rPr lang="en-US" altLang="ja-JP" sz="1000" b="1" dirty="0">
                <a:latin typeface="メイリオ" panose="020B0604030504040204" pitchFamily="50" charset="-128"/>
                <a:ea typeface="メイリオ" panose="020B0604030504040204" pitchFamily="50" charset="-128"/>
              </a:rPr>
              <a:t>Ⅱ</a:t>
            </a:r>
            <a:r>
              <a:rPr lang="ja-JP" altLang="en-US" sz="1000" b="1" dirty="0">
                <a:latin typeface="メイリオ" panose="020B0604030504040204" pitchFamily="50" charset="-128"/>
                <a:ea typeface="メイリオ" panose="020B0604030504040204" pitchFamily="50" charset="-128"/>
              </a:rPr>
              <a:t>　相談支援体制の強化</a:t>
            </a:r>
          </a:p>
          <a:p>
            <a:pPr>
              <a:lnSpc>
                <a:spcPts val="1400"/>
              </a:lnSpc>
            </a:pPr>
            <a:r>
              <a:rPr lang="ja-JP" altLang="en-US" sz="1000" dirty="0">
                <a:latin typeface="メイリオ" panose="020B0604030504040204" pitchFamily="50" charset="-128"/>
                <a:ea typeface="メイリオ" panose="020B0604030504040204" pitchFamily="50" charset="-128"/>
              </a:rPr>
              <a:t>ギャンブル等依存症に悩む人を支援するための相談対応力を強化する。</a:t>
            </a:r>
          </a:p>
          <a:p>
            <a:pPr>
              <a:lnSpc>
                <a:spcPts val="1400"/>
              </a:lnSpc>
            </a:pP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重点施策③</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依存症の本人及び家族等への相談支援の強化</a:t>
            </a:r>
          </a:p>
        </p:txBody>
      </p:sp>
      <p:graphicFrame>
        <p:nvGraphicFramePr>
          <p:cNvPr id="7" name="表 6"/>
          <p:cNvGraphicFramePr>
            <a:graphicFrameLocks noGrp="1"/>
          </p:cNvGraphicFramePr>
          <p:nvPr>
            <p:extLst>
              <p:ext uri="{D42A27DB-BD31-4B8C-83A1-F6EECF244321}">
                <p14:modId xmlns:p14="http://schemas.microsoft.com/office/powerpoint/2010/main" val="2480929074"/>
              </p:ext>
            </p:extLst>
          </p:nvPr>
        </p:nvGraphicFramePr>
        <p:xfrm>
          <a:off x="59985" y="2299835"/>
          <a:ext cx="8951005" cy="4329565"/>
        </p:xfrm>
        <a:graphic>
          <a:graphicData uri="http://schemas.openxmlformats.org/drawingml/2006/table">
            <a:tbl>
              <a:tblPr firstRow="1" bandRow="1">
                <a:tableStyleId>{5C22544A-7EE6-4342-B048-85BDC9FD1C3A}</a:tableStyleId>
              </a:tblPr>
              <a:tblGrid>
                <a:gridCol w="2911815">
                  <a:extLst>
                    <a:ext uri="{9D8B030D-6E8A-4147-A177-3AD203B41FA5}">
                      <a16:colId xmlns:a16="http://schemas.microsoft.com/office/drawing/2014/main" val="948958345"/>
                    </a:ext>
                  </a:extLst>
                </a:gridCol>
                <a:gridCol w="3532031">
                  <a:extLst>
                    <a:ext uri="{9D8B030D-6E8A-4147-A177-3AD203B41FA5}">
                      <a16:colId xmlns:a16="http://schemas.microsoft.com/office/drawing/2014/main" val="175585660"/>
                    </a:ext>
                  </a:extLst>
                </a:gridCol>
                <a:gridCol w="2507159">
                  <a:extLst>
                    <a:ext uri="{9D8B030D-6E8A-4147-A177-3AD203B41FA5}">
                      <a16:colId xmlns:a16="http://schemas.microsoft.com/office/drawing/2014/main" val="145762023"/>
                    </a:ext>
                  </a:extLst>
                </a:gridCol>
              </a:tblGrid>
              <a:tr h="254220">
                <a:tc>
                  <a:txBody>
                    <a:bodyPr/>
                    <a:lstStyle/>
                    <a:p>
                      <a:pPr algn="ctr"/>
                      <a:r>
                        <a:rPr kumimoji="1" lang="ja-JP" altLang="en-US" sz="1000" dirty="0" smtClean="0">
                          <a:latin typeface="メイリオ" panose="020B0604030504040204" pitchFamily="50" charset="-128"/>
                          <a:ea typeface="メイリオ" panose="020B0604030504040204" pitchFamily="50" charset="-128"/>
                        </a:rPr>
                        <a:t>具体的取組内容</a:t>
                      </a:r>
                      <a:endParaRPr kumimoji="1" lang="ja-JP" altLang="en-US" sz="1000" dirty="0">
                        <a:latin typeface="メイリオ" panose="020B0604030504040204" pitchFamily="50" charset="-128"/>
                        <a:ea typeface="メイリオ" panose="020B0604030504040204" pitchFamily="50" charset="-128"/>
                      </a:endParaRPr>
                    </a:p>
                  </a:txBody>
                  <a:tcPr anchor="ctr">
                    <a:solidFill>
                      <a:schemeClr val="accent5">
                        <a:lumMod val="50000"/>
                      </a:schemeClr>
                    </a:solidFill>
                  </a:tcPr>
                </a:tc>
                <a:tc>
                  <a:txBody>
                    <a:bodyPr/>
                    <a:lstStyle/>
                    <a:p>
                      <a:pPr algn="ctr"/>
                      <a:r>
                        <a:rPr kumimoji="1" lang="ja-JP" altLang="en-US" sz="1000" dirty="0" smtClean="0">
                          <a:latin typeface="メイリオ" panose="020B0604030504040204" pitchFamily="50" charset="-128"/>
                          <a:ea typeface="メイリオ" panose="020B0604030504040204" pitchFamily="50" charset="-128"/>
                        </a:rPr>
                        <a:t>実　績（</a:t>
                      </a:r>
                      <a:r>
                        <a:rPr kumimoji="1" lang="en-US" altLang="ja-JP" sz="1000" dirty="0" smtClean="0">
                          <a:latin typeface="メイリオ" panose="020B0604030504040204" pitchFamily="50" charset="-128"/>
                          <a:ea typeface="メイリオ" panose="020B0604030504040204" pitchFamily="50" charset="-128"/>
                        </a:rPr>
                        <a:t>R2-3</a:t>
                      </a:r>
                      <a:r>
                        <a:rPr kumimoji="1" lang="ja-JP" altLang="en-US" sz="1000" dirty="0" smtClean="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a:txBody>
                  <a:tcPr anchor="ctr">
                    <a:solidFill>
                      <a:schemeClr val="accent5">
                        <a:lumMod val="50000"/>
                      </a:schemeClr>
                    </a:solidFill>
                  </a:tcPr>
                </a:tc>
                <a:tc>
                  <a:txBody>
                    <a:bodyPr/>
                    <a:lstStyle/>
                    <a:p>
                      <a:pPr algn="ctr"/>
                      <a:r>
                        <a:rPr kumimoji="1" lang="ja-JP" altLang="en-US" sz="1000" dirty="0" smtClean="0">
                          <a:latin typeface="メイリオ" panose="020B0604030504040204" pitchFamily="50" charset="-128"/>
                          <a:ea typeface="メイリオ" panose="020B0604030504040204" pitchFamily="50" charset="-128"/>
                        </a:rPr>
                        <a:t>評　価</a:t>
                      </a:r>
                      <a:r>
                        <a:rPr kumimoji="1" lang="ja-JP" altLang="en-US" sz="800" dirty="0" smtClean="0">
                          <a:latin typeface="メイリオ" panose="020B0604030504040204" pitchFamily="50" charset="-128"/>
                          <a:ea typeface="メイリオ" panose="020B0604030504040204" pitchFamily="50" charset="-128"/>
                        </a:rPr>
                        <a:t>＜○＝成果、●＝課題＞</a:t>
                      </a:r>
                      <a:endParaRPr kumimoji="1" lang="ja-JP" altLang="en-US" sz="800" dirty="0">
                        <a:latin typeface="メイリオ" panose="020B0604030504040204" pitchFamily="50" charset="-128"/>
                        <a:ea typeface="メイリオ" panose="020B0604030504040204" pitchFamily="50" charset="-128"/>
                      </a:endParaRPr>
                    </a:p>
                  </a:txBody>
                  <a:tcPr anchor="ctr">
                    <a:solidFill>
                      <a:schemeClr val="accent5">
                        <a:lumMod val="50000"/>
                      </a:schemeClr>
                    </a:solidFill>
                  </a:tcPr>
                </a:tc>
                <a:extLst>
                  <a:ext uri="{0D108BD9-81ED-4DB2-BD59-A6C34878D82A}">
                    <a16:rowId xmlns:a16="http://schemas.microsoft.com/office/drawing/2014/main" val="2701434132"/>
                  </a:ext>
                </a:extLst>
              </a:tr>
              <a:tr h="4075345">
                <a:tc>
                  <a:txBody>
                    <a:bodyPr/>
                    <a:lstStyle/>
                    <a:p>
                      <a:pPr marL="171450" indent="-171450">
                        <a:lnSpc>
                          <a:spcPts val="2000"/>
                        </a:lnSpc>
                        <a:buFont typeface="Wingdings" panose="05000000000000000000" pitchFamily="2" charset="2"/>
                        <a:buChar char="p"/>
                      </a:pPr>
                      <a:endParaRPr kumimoji="1" lang="en-US" altLang="ja-JP" sz="900" b="1" dirty="0" smtClean="0">
                        <a:latin typeface="メイリオ" panose="020B0604030504040204" pitchFamily="50" charset="-128"/>
                        <a:ea typeface="メイリオ" panose="020B0604030504040204" pitchFamily="50" charset="-128"/>
                      </a:endParaRPr>
                    </a:p>
                    <a:p>
                      <a:pPr marL="171450" indent="-171450">
                        <a:lnSpc>
                          <a:spcPts val="2000"/>
                        </a:lnSpc>
                        <a:buFont typeface="Wingdings" panose="05000000000000000000" pitchFamily="2" charset="2"/>
                        <a:buChar char="p"/>
                      </a:pPr>
                      <a:endParaRPr kumimoji="1" lang="en-US" altLang="ja-JP" sz="900" b="1" dirty="0" smtClean="0">
                        <a:latin typeface="メイリオ" panose="020B0604030504040204" pitchFamily="50" charset="-128"/>
                        <a:ea typeface="メイリオ" panose="020B0604030504040204" pitchFamily="50" charset="-128"/>
                      </a:endParaRPr>
                    </a:p>
                    <a:p>
                      <a:pPr marL="0" indent="0">
                        <a:lnSpc>
                          <a:spcPts val="2000"/>
                        </a:lnSpc>
                        <a:buFont typeface="Wingdings" panose="05000000000000000000" pitchFamily="2" charset="2"/>
                        <a:buNone/>
                      </a:pPr>
                      <a:endParaRPr kumimoji="1" lang="en-US" altLang="ja-JP" sz="900" b="1" dirty="0" smtClean="0">
                        <a:latin typeface="メイリオ" panose="020B0604030504040204" pitchFamily="50" charset="-128"/>
                        <a:ea typeface="メイリオ" panose="020B0604030504040204" pitchFamily="50" charset="-128"/>
                      </a:endParaRPr>
                    </a:p>
                    <a:p>
                      <a:pPr marL="171450" indent="-171450">
                        <a:lnSpc>
                          <a:spcPts val="2000"/>
                        </a:lnSpc>
                        <a:buFont typeface="Wingdings" panose="05000000000000000000" pitchFamily="2" charset="2"/>
                        <a:buChar char="p"/>
                      </a:pPr>
                      <a:endParaRPr kumimoji="1" lang="en-US" altLang="ja-JP" sz="900" b="1" dirty="0" smtClean="0">
                        <a:latin typeface="メイリオ" panose="020B0604030504040204" pitchFamily="50" charset="-128"/>
                        <a:ea typeface="メイリオ" panose="020B0604030504040204" pitchFamily="50" charset="-128"/>
                      </a:endParaRPr>
                    </a:p>
                    <a:p>
                      <a:pPr marL="171450" indent="-171450">
                        <a:lnSpc>
                          <a:spcPts val="2000"/>
                        </a:lnSpc>
                        <a:buFont typeface="Wingdings" panose="05000000000000000000" pitchFamily="2" charset="2"/>
                        <a:buChar char="p"/>
                      </a:pPr>
                      <a:endParaRPr kumimoji="1" lang="en-US" altLang="ja-JP" sz="900" b="1" dirty="0" smtClean="0">
                        <a:latin typeface="メイリオ" panose="020B0604030504040204" pitchFamily="50" charset="-128"/>
                        <a:ea typeface="メイリオ" panose="020B0604030504040204" pitchFamily="50" charset="-128"/>
                      </a:endParaRPr>
                    </a:p>
                    <a:p>
                      <a:pPr marL="228600" indent="-228600">
                        <a:lnSpc>
                          <a:spcPts val="2000"/>
                        </a:lnSpc>
                        <a:buFont typeface="+mj-lt"/>
                        <a:buAutoNum type="arabicPeriod"/>
                      </a:pPr>
                      <a:r>
                        <a:rPr kumimoji="1" lang="ja-JP" altLang="en-US" sz="900" b="1" dirty="0" smtClean="0">
                          <a:latin typeface="メイリオ" panose="020B0604030504040204" pitchFamily="50" charset="-128"/>
                          <a:ea typeface="メイリオ" panose="020B0604030504040204" pitchFamily="50" charset="-128"/>
                        </a:rPr>
                        <a:t>様々な相談窓口等での相談対応力向上</a:t>
                      </a:r>
                    </a:p>
                    <a:p>
                      <a:pPr marL="228600" indent="-228600">
                        <a:lnSpc>
                          <a:spcPts val="2000"/>
                        </a:lnSpc>
                        <a:buFont typeface="+mj-lt"/>
                        <a:buAutoNum type="arabicPeriod"/>
                      </a:pPr>
                      <a:r>
                        <a:rPr kumimoji="1" lang="ja-JP" altLang="en-US" sz="900" b="1" dirty="0" smtClean="0">
                          <a:latin typeface="メイリオ" panose="020B0604030504040204" pitchFamily="50" charset="-128"/>
                          <a:ea typeface="メイリオ" panose="020B0604030504040204" pitchFamily="50" charset="-128"/>
                        </a:rPr>
                        <a:t>本人及び家族等への相談支援の充実</a:t>
                      </a:r>
                    </a:p>
                    <a:p>
                      <a:pPr marL="228600" indent="-228600">
                        <a:lnSpc>
                          <a:spcPts val="2000"/>
                        </a:lnSpc>
                        <a:buFont typeface="+mj-lt"/>
                        <a:buAutoNum type="arabicPeriod"/>
                      </a:pPr>
                      <a:r>
                        <a:rPr kumimoji="1" lang="ja-JP" altLang="en-US" sz="900" b="1" dirty="0" smtClean="0">
                          <a:latin typeface="メイリオ" panose="020B0604030504040204" pitchFamily="50" charset="-128"/>
                          <a:ea typeface="メイリオ" panose="020B0604030504040204" pitchFamily="50" charset="-128"/>
                        </a:rPr>
                        <a:t>相談窓口等の情報提供</a:t>
                      </a:r>
                    </a:p>
                    <a:p>
                      <a:pPr marL="228600" indent="-228600">
                        <a:lnSpc>
                          <a:spcPts val="2000"/>
                        </a:lnSpc>
                        <a:buFont typeface="+mj-lt"/>
                        <a:buAutoNum type="arabicPeriod"/>
                      </a:pPr>
                      <a:r>
                        <a:rPr kumimoji="1" lang="ja-JP" altLang="en-US" sz="900" b="1" dirty="0" smtClean="0">
                          <a:latin typeface="メイリオ" panose="020B0604030504040204" pitchFamily="50" charset="-128"/>
                          <a:ea typeface="メイリオ" panose="020B0604030504040204" pitchFamily="50" charset="-128"/>
                        </a:rPr>
                        <a:t>回復支援の充実</a:t>
                      </a:r>
                    </a:p>
                  </a:txBody>
                  <a:tcPr/>
                </a:tc>
                <a:tc>
                  <a:txBody>
                    <a:bodyPr/>
                    <a:lstStyle/>
                    <a:p>
                      <a:pPr>
                        <a:lnSpc>
                          <a:spcPts val="1200"/>
                        </a:lnSpc>
                      </a:pPr>
                      <a:r>
                        <a:rPr kumimoji="1" lang="ja-JP" altLang="en-US" sz="900" b="1" dirty="0" smtClean="0">
                          <a:latin typeface="メイリオ" panose="020B0604030504040204" pitchFamily="50" charset="-128"/>
                          <a:ea typeface="メイリオ" panose="020B0604030504040204" pitchFamily="50" charset="-128"/>
                        </a:rPr>
                        <a:t>１．様々な関係機関の職員向けに経験等に応じた依存症相談対応</a:t>
                      </a:r>
                      <a:r>
                        <a:rPr kumimoji="1" lang="en-US" altLang="ja-JP" sz="900" b="1" dirty="0" smtClean="0">
                          <a:latin typeface="メイリオ" panose="020B0604030504040204" pitchFamily="50" charset="-128"/>
                          <a:ea typeface="メイリオ" panose="020B0604030504040204" pitchFamily="50" charset="-128"/>
                        </a:rPr>
                        <a:t/>
                      </a:r>
                      <a:br>
                        <a:rPr kumimoji="1" lang="en-US" altLang="ja-JP" sz="900" b="1" dirty="0" smtClean="0">
                          <a:latin typeface="メイリオ" panose="020B0604030504040204" pitchFamily="50" charset="-128"/>
                          <a:ea typeface="メイリオ" panose="020B0604030504040204" pitchFamily="50" charset="-128"/>
                        </a:rPr>
                      </a:br>
                      <a:r>
                        <a:rPr kumimoji="1" lang="ja-JP" altLang="en-US" sz="900" b="1" dirty="0" smtClean="0">
                          <a:latin typeface="メイリオ" panose="020B0604030504040204" pitchFamily="50" charset="-128"/>
                          <a:ea typeface="メイリオ" panose="020B0604030504040204" pitchFamily="50" charset="-128"/>
                        </a:rPr>
                        <a:t>　　研修を実施</a:t>
                      </a:r>
                    </a:p>
                    <a:p>
                      <a:pPr marL="85725" indent="0">
                        <a:lnSpc>
                          <a:spcPts val="1200"/>
                        </a:lnSpc>
                      </a:pPr>
                      <a:r>
                        <a:rPr kumimoji="1" lang="ja-JP" altLang="en-US" sz="800" b="1" dirty="0" smtClean="0">
                          <a:latin typeface="ＭＳ Ｐゴシック" panose="020B0600070205080204" pitchFamily="50" charset="-128"/>
                          <a:ea typeface="ＭＳ Ｐゴシック" panose="020B0600070205080204" pitchFamily="50" charset="-128"/>
                        </a:rPr>
                        <a:t>　　▶</a:t>
                      </a:r>
                      <a:r>
                        <a:rPr kumimoji="1" lang="en-US" altLang="ja-JP" sz="800" b="1" u="sng" dirty="0" smtClean="0">
                          <a:latin typeface="ＭＳ Ｐゴシック" panose="020B0600070205080204" pitchFamily="50" charset="-128"/>
                          <a:ea typeface="ＭＳ Ｐゴシック" panose="020B0600070205080204" pitchFamily="50" charset="-128"/>
                        </a:rPr>
                        <a:t>R2</a:t>
                      </a:r>
                      <a:r>
                        <a:rPr kumimoji="1" lang="ja-JP" altLang="en-US" sz="800" b="1" u="sng" dirty="0" smtClean="0">
                          <a:latin typeface="ＭＳ Ｐゴシック" panose="020B0600070205080204" pitchFamily="50" charset="-128"/>
                          <a:ea typeface="ＭＳ Ｐゴシック" panose="020B0600070205080204" pitchFamily="50" charset="-128"/>
                        </a:rPr>
                        <a:t>年度：</a:t>
                      </a:r>
                      <a:r>
                        <a:rPr kumimoji="1" lang="en-US" altLang="ja-JP" sz="800" b="1" u="sng" dirty="0" smtClean="0">
                          <a:latin typeface="ＭＳ Ｐゴシック" panose="020B0600070205080204" pitchFamily="50" charset="-128"/>
                          <a:ea typeface="ＭＳ Ｐゴシック" panose="020B0600070205080204" pitchFamily="50" charset="-128"/>
                        </a:rPr>
                        <a:t>3</a:t>
                      </a:r>
                      <a:r>
                        <a:rPr kumimoji="1" lang="ja-JP" altLang="en-US" sz="800" b="1" u="sng" dirty="0" smtClean="0">
                          <a:latin typeface="ＭＳ Ｐゴシック" panose="020B0600070205080204" pitchFamily="50" charset="-128"/>
                          <a:ea typeface="ＭＳ Ｐゴシック" panose="020B0600070205080204" pitchFamily="50" charset="-128"/>
                        </a:rPr>
                        <a:t>回 参加者計</a:t>
                      </a:r>
                      <a:r>
                        <a:rPr kumimoji="1" lang="en-US" altLang="ja-JP" sz="800" b="1" u="sng" dirty="0" smtClean="0">
                          <a:latin typeface="ＭＳ Ｐゴシック" panose="020B0600070205080204" pitchFamily="50" charset="-128"/>
                          <a:ea typeface="ＭＳ Ｐゴシック" panose="020B0600070205080204" pitchFamily="50" charset="-128"/>
                        </a:rPr>
                        <a:t>123</a:t>
                      </a:r>
                      <a:r>
                        <a:rPr kumimoji="1" lang="ja-JP" altLang="en-US" sz="800" b="1" u="sng" dirty="0" smtClean="0">
                          <a:latin typeface="ＭＳ Ｐゴシック" panose="020B0600070205080204" pitchFamily="50" charset="-128"/>
                          <a:ea typeface="ＭＳ Ｐゴシック" panose="020B0600070205080204" pitchFamily="50" charset="-128"/>
                        </a:rPr>
                        <a:t>名</a:t>
                      </a:r>
                      <a:endParaRPr kumimoji="1" lang="ja-JP" altLang="en-US" sz="800" b="1" u="sng" dirty="0" smtClean="0">
                        <a:solidFill>
                          <a:srgbClr val="FF0000"/>
                        </a:solidFill>
                        <a:latin typeface="ＭＳ Ｐゴシック" panose="020B0600070205080204" pitchFamily="50" charset="-128"/>
                        <a:ea typeface="ＭＳ Ｐゴシック" panose="020B0600070205080204" pitchFamily="50" charset="-128"/>
                      </a:endParaRPr>
                    </a:p>
                    <a:p>
                      <a:pPr marL="85725" marR="0" lvl="0" indent="0" algn="l" defTabSz="914400" rtl="0" eaLnBrk="1" fontAlgn="auto" latinLnBrk="0" hangingPunct="1">
                        <a:lnSpc>
                          <a:spcPts val="1200"/>
                        </a:lnSpc>
                        <a:spcBef>
                          <a:spcPts val="0"/>
                        </a:spcBef>
                        <a:spcAft>
                          <a:spcPts val="0"/>
                        </a:spcAft>
                        <a:buClrTx/>
                        <a:buSzTx/>
                        <a:buFontTx/>
                        <a:buNone/>
                        <a:tabLst/>
                        <a:defRPr/>
                      </a:pPr>
                      <a:r>
                        <a:rPr kumimoji="1" lang="ja-JP" altLang="en-US" sz="800" b="1" dirty="0" smtClean="0">
                          <a:latin typeface="ＭＳ Ｐゴシック" panose="020B0600070205080204" pitchFamily="50" charset="-128"/>
                          <a:ea typeface="ＭＳ Ｐゴシック" panose="020B0600070205080204" pitchFamily="50" charset="-128"/>
                        </a:rPr>
                        <a:t>　　▶</a:t>
                      </a:r>
                      <a:r>
                        <a:rPr kumimoji="1" lang="en-US" altLang="ja-JP" sz="800" b="1" u="sng" dirty="0" smtClean="0">
                          <a:latin typeface="ＭＳ Ｐゴシック" panose="020B0600070205080204" pitchFamily="50" charset="-128"/>
                          <a:ea typeface="ＭＳ Ｐゴシック" panose="020B0600070205080204" pitchFamily="50" charset="-128"/>
                        </a:rPr>
                        <a:t>R3</a:t>
                      </a:r>
                      <a:r>
                        <a:rPr kumimoji="1" lang="ja-JP" altLang="en-US" sz="800" b="1" u="sng" dirty="0" smtClean="0">
                          <a:latin typeface="ＭＳ Ｐゴシック" panose="020B0600070205080204" pitchFamily="50" charset="-128"/>
                          <a:ea typeface="ＭＳ Ｐゴシック" panose="020B0600070205080204" pitchFamily="50" charset="-128"/>
                        </a:rPr>
                        <a:t>年度：</a:t>
                      </a:r>
                      <a:r>
                        <a:rPr kumimoji="1" lang="en-US" altLang="ja-JP" sz="800" b="1" u="sng" dirty="0" smtClean="0">
                          <a:latin typeface="ＭＳ Ｐゴシック" panose="020B0600070205080204" pitchFamily="50" charset="-128"/>
                          <a:ea typeface="ＭＳ Ｐゴシック" panose="020B0600070205080204" pitchFamily="50" charset="-128"/>
                        </a:rPr>
                        <a:t>4</a:t>
                      </a:r>
                      <a:r>
                        <a:rPr kumimoji="1" lang="ja-JP" altLang="en-US" sz="800" b="1" u="sng" dirty="0" smtClean="0">
                          <a:latin typeface="ＭＳ Ｐゴシック" panose="020B0600070205080204" pitchFamily="50" charset="-128"/>
                          <a:ea typeface="ＭＳ Ｐゴシック" panose="020B0600070205080204" pitchFamily="50" charset="-128"/>
                        </a:rPr>
                        <a:t>回 参加者計</a:t>
                      </a:r>
                      <a:r>
                        <a:rPr kumimoji="1" lang="en-US" altLang="ja-JP" sz="800" b="1" u="sng" dirty="0" smtClean="0">
                          <a:latin typeface="ＭＳ Ｐゴシック" panose="020B0600070205080204" pitchFamily="50" charset="-128"/>
                          <a:ea typeface="ＭＳ Ｐゴシック" panose="020B0600070205080204" pitchFamily="50" charset="-128"/>
                        </a:rPr>
                        <a:t>139</a:t>
                      </a:r>
                      <a:r>
                        <a:rPr kumimoji="1" lang="ja-JP" altLang="en-US" sz="800" b="1" u="sng" dirty="0" smtClean="0">
                          <a:latin typeface="ＭＳ Ｐゴシック" panose="020B0600070205080204" pitchFamily="50" charset="-128"/>
                          <a:ea typeface="ＭＳ Ｐゴシック" panose="020B0600070205080204" pitchFamily="50" charset="-128"/>
                        </a:rPr>
                        <a:t>名</a:t>
                      </a:r>
                    </a:p>
                    <a:p>
                      <a:pPr>
                        <a:lnSpc>
                          <a:spcPts val="1200"/>
                        </a:lnSpc>
                      </a:pPr>
                      <a:endParaRPr kumimoji="1" lang="ja-JP" altLang="en-US" sz="800" b="1" dirty="0" smtClean="0">
                        <a:latin typeface="メイリオ" panose="020B0604030504040204" pitchFamily="50" charset="-128"/>
                        <a:ea typeface="メイリオ" panose="020B0604030504040204" pitchFamily="50" charset="-128"/>
                      </a:endParaRPr>
                    </a:p>
                    <a:p>
                      <a:pPr>
                        <a:lnSpc>
                          <a:spcPts val="1200"/>
                        </a:lnSpc>
                      </a:pPr>
                      <a:endParaRPr kumimoji="1" lang="ja-JP" altLang="en-US" sz="800" b="1" dirty="0" smtClean="0">
                        <a:latin typeface="メイリオ" panose="020B0604030504040204" pitchFamily="50" charset="-128"/>
                        <a:ea typeface="メイリオ" panose="020B0604030504040204" pitchFamily="50" charset="-128"/>
                      </a:endParaRPr>
                    </a:p>
                    <a:p>
                      <a:pPr>
                        <a:lnSpc>
                          <a:spcPts val="1200"/>
                        </a:lnSpc>
                      </a:pPr>
                      <a:r>
                        <a:rPr kumimoji="1" lang="ja-JP" altLang="en-US" sz="900" b="1" dirty="0" smtClean="0">
                          <a:latin typeface="メイリオ" panose="020B0604030504040204" pitchFamily="50" charset="-128"/>
                          <a:ea typeface="メイリオ" panose="020B0604030504040204" pitchFamily="50" charset="-128"/>
                        </a:rPr>
                        <a:t>２．府内相談拠点において、ギャンブル等依存症の本人及び家族</a:t>
                      </a:r>
                      <a:r>
                        <a:rPr kumimoji="1" lang="en-US" altLang="ja-JP" sz="900" b="1" dirty="0" smtClean="0">
                          <a:latin typeface="メイリオ" panose="020B0604030504040204" pitchFamily="50" charset="-128"/>
                          <a:ea typeface="メイリオ" panose="020B0604030504040204" pitchFamily="50" charset="-128"/>
                        </a:rPr>
                        <a:t/>
                      </a:r>
                      <a:br>
                        <a:rPr kumimoji="1" lang="en-US" altLang="ja-JP" sz="900" b="1" dirty="0" smtClean="0">
                          <a:latin typeface="メイリオ" panose="020B0604030504040204" pitchFamily="50" charset="-128"/>
                          <a:ea typeface="メイリオ" panose="020B0604030504040204" pitchFamily="50" charset="-128"/>
                        </a:rPr>
                      </a:br>
                      <a:r>
                        <a:rPr kumimoji="1" lang="ja-JP" altLang="en-US" sz="900" b="1" dirty="0" smtClean="0">
                          <a:latin typeface="メイリオ" panose="020B0604030504040204" pitchFamily="50" charset="-128"/>
                          <a:ea typeface="メイリオ" panose="020B0604030504040204" pitchFamily="50" charset="-128"/>
                        </a:rPr>
                        <a:t>　　</a:t>
                      </a:r>
                      <a:r>
                        <a:rPr kumimoji="1" lang="ja-JP" altLang="en-US" sz="900" b="1" dirty="0" err="1" smtClean="0">
                          <a:latin typeface="メイリオ" panose="020B0604030504040204" pitchFamily="50" charset="-128"/>
                          <a:ea typeface="メイリオ" panose="020B0604030504040204" pitchFamily="50" charset="-128"/>
                        </a:rPr>
                        <a:t>への</a:t>
                      </a:r>
                      <a:r>
                        <a:rPr kumimoji="1" lang="ja-JP" altLang="en-US" sz="900" b="1" dirty="0" smtClean="0">
                          <a:latin typeface="メイリオ" panose="020B0604030504040204" pitchFamily="50" charset="-128"/>
                          <a:ea typeface="メイリオ" panose="020B0604030504040204" pitchFamily="50" charset="-128"/>
                        </a:rPr>
                        <a:t>相談や訪問を実施</a:t>
                      </a:r>
                      <a:endParaRPr kumimoji="1" lang="en-US" altLang="ja-JP" sz="900" b="1" dirty="0" smtClean="0">
                        <a:latin typeface="メイリオ" panose="020B0604030504040204" pitchFamily="50" charset="-128"/>
                        <a:ea typeface="メイリオ" panose="020B0604030504040204" pitchFamily="50" charset="-128"/>
                      </a:endParaRPr>
                    </a:p>
                    <a:p>
                      <a:pPr marL="85725" indent="0">
                        <a:lnSpc>
                          <a:spcPts val="1200"/>
                        </a:lnSpc>
                      </a:pPr>
                      <a:r>
                        <a:rPr kumimoji="1" lang="ja-JP" altLang="en-US" sz="800" b="1" dirty="0" smtClean="0">
                          <a:latin typeface="ＭＳ Ｐゴシック" panose="020B0600070205080204" pitchFamily="50" charset="-128"/>
                          <a:ea typeface="ＭＳ Ｐゴシック" panose="020B0600070205080204" pitchFamily="50" charset="-128"/>
                        </a:rPr>
                        <a:t>　　▶</a:t>
                      </a:r>
                      <a:r>
                        <a:rPr kumimoji="1" lang="en-US" altLang="ja-JP" sz="800" b="1" u="sng" dirty="0" smtClean="0">
                          <a:latin typeface="ＭＳ Ｐゴシック" panose="020B0600070205080204" pitchFamily="50" charset="-128"/>
                          <a:ea typeface="ＭＳ Ｐゴシック" panose="020B0600070205080204" pitchFamily="50" charset="-128"/>
                        </a:rPr>
                        <a:t>R2</a:t>
                      </a:r>
                      <a:r>
                        <a:rPr kumimoji="1" lang="ja-JP" altLang="en-US" sz="800" b="1" u="sng" dirty="0" smtClean="0">
                          <a:latin typeface="ＭＳ Ｐゴシック" panose="020B0600070205080204" pitchFamily="50" charset="-128"/>
                          <a:ea typeface="ＭＳ Ｐゴシック" panose="020B0600070205080204" pitchFamily="50" charset="-128"/>
                        </a:rPr>
                        <a:t>年度：相談者</a:t>
                      </a:r>
                      <a:r>
                        <a:rPr kumimoji="1" lang="en-US" altLang="ja-JP" sz="800" b="1" u="sng" dirty="0" smtClean="0">
                          <a:latin typeface="ＭＳ Ｐゴシック" panose="020B0600070205080204" pitchFamily="50" charset="-128"/>
                          <a:ea typeface="ＭＳ Ｐゴシック" panose="020B0600070205080204" pitchFamily="50" charset="-128"/>
                        </a:rPr>
                        <a:t>547</a:t>
                      </a:r>
                      <a:r>
                        <a:rPr kumimoji="1" lang="ja-JP" altLang="en-US" sz="800" b="1" u="sng" dirty="0" smtClean="0">
                          <a:latin typeface="ＭＳ Ｐゴシック" panose="020B0600070205080204" pitchFamily="50" charset="-128"/>
                          <a:ea typeface="ＭＳ Ｐゴシック" panose="020B0600070205080204" pitchFamily="50" charset="-128"/>
                        </a:rPr>
                        <a:t>名</a:t>
                      </a:r>
                    </a:p>
                    <a:p>
                      <a:pPr marL="85725" indent="0">
                        <a:lnSpc>
                          <a:spcPts val="1200"/>
                        </a:lnSpc>
                      </a:pPr>
                      <a:r>
                        <a:rPr kumimoji="1" lang="ja-JP" altLang="en-US" sz="800" b="1" dirty="0" smtClean="0">
                          <a:latin typeface="ＭＳ Ｐゴシック" panose="020B0600070205080204" pitchFamily="50" charset="-128"/>
                          <a:ea typeface="ＭＳ Ｐゴシック" panose="020B0600070205080204" pitchFamily="50" charset="-128"/>
                        </a:rPr>
                        <a:t>　　▶</a:t>
                      </a:r>
                      <a:r>
                        <a:rPr kumimoji="1" lang="en-US" altLang="ja-JP" sz="800" b="1" u="sng" dirty="0" smtClean="0">
                          <a:latin typeface="ＭＳ Ｐゴシック" panose="020B0600070205080204" pitchFamily="50" charset="-128"/>
                          <a:ea typeface="ＭＳ Ｐゴシック" panose="020B0600070205080204" pitchFamily="50" charset="-128"/>
                        </a:rPr>
                        <a:t>R3</a:t>
                      </a:r>
                      <a:r>
                        <a:rPr kumimoji="1" lang="ja-JP" altLang="en-US" sz="800" b="1" u="sng" dirty="0" smtClean="0">
                          <a:latin typeface="ＭＳ Ｐゴシック" panose="020B0600070205080204" pitchFamily="50" charset="-128"/>
                          <a:ea typeface="ＭＳ Ｐゴシック" panose="020B0600070205080204" pitchFamily="50" charset="-128"/>
                        </a:rPr>
                        <a:t>年度：相談者</a:t>
                      </a:r>
                      <a:r>
                        <a:rPr kumimoji="1" lang="en-US" altLang="ja-JP" sz="800" b="1" u="sng" dirty="0" smtClean="0">
                          <a:latin typeface="ＭＳ Ｐゴシック" panose="020B0600070205080204" pitchFamily="50" charset="-128"/>
                          <a:ea typeface="ＭＳ Ｐゴシック" panose="020B0600070205080204" pitchFamily="50" charset="-128"/>
                        </a:rPr>
                        <a:t>733</a:t>
                      </a:r>
                      <a:r>
                        <a:rPr kumimoji="1" lang="ja-JP" altLang="en-US" sz="800" b="1" u="sng" dirty="0" smtClean="0">
                          <a:latin typeface="ＭＳ Ｐゴシック" panose="020B0600070205080204" pitchFamily="50" charset="-128"/>
                          <a:ea typeface="ＭＳ Ｐゴシック" panose="020B0600070205080204" pitchFamily="50" charset="-128"/>
                        </a:rPr>
                        <a:t>名</a:t>
                      </a:r>
                      <a:endParaRPr kumimoji="1" lang="en-US" altLang="ja-JP" sz="800" b="1" u="sng" dirty="0" smtClean="0">
                        <a:latin typeface="ＭＳ Ｐゴシック" panose="020B0600070205080204" pitchFamily="50" charset="-128"/>
                        <a:ea typeface="ＭＳ Ｐゴシック" panose="020B0600070205080204" pitchFamily="50" charset="-128"/>
                      </a:endParaRPr>
                    </a:p>
                    <a:p>
                      <a:pPr marL="85725" indent="0">
                        <a:lnSpc>
                          <a:spcPts val="1200"/>
                        </a:lnSpc>
                      </a:pPr>
                      <a:endParaRPr kumimoji="1" lang="en-US" altLang="ja-JP" sz="800" b="1" u="sng" dirty="0" smtClean="0">
                        <a:latin typeface="ＭＳ Ｐゴシック" panose="020B0600070205080204" pitchFamily="50" charset="-128"/>
                        <a:ea typeface="ＭＳ Ｐゴシック" panose="020B060007020508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b="1" kern="1200" dirty="0" smtClean="0">
                          <a:solidFill>
                            <a:schemeClr val="dk1"/>
                          </a:solidFill>
                          <a:latin typeface="メイリオ" panose="020B0604030504040204" pitchFamily="50" charset="-128"/>
                          <a:ea typeface="メイリオ" panose="020B0604030504040204" pitchFamily="50" charset="-128"/>
                          <a:cs typeface="+mn-cs"/>
                        </a:rPr>
                        <a:t>３．ホームページやリーフレット等を通じて相談機関の情報を</a:t>
                      </a:r>
                      <a:r>
                        <a:rPr kumimoji="1" lang="en-US" altLang="ja-JP" sz="900" b="1" kern="1200" dirty="0" smtClean="0">
                          <a:solidFill>
                            <a:schemeClr val="dk1"/>
                          </a:solidFill>
                          <a:latin typeface="メイリオ" panose="020B0604030504040204" pitchFamily="50" charset="-128"/>
                          <a:ea typeface="メイリオ" panose="020B0604030504040204" pitchFamily="50" charset="-128"/>
                          <a:cs typeface="+mn-cs"/>
                        </a:rPr>
                        <a:t/>
                      </a:r>
                      <a:br>
                        <a:rPr kumimoji="1" lang="en-US" altLang="ja-JP" sz="900" b="1" kern="1200" dirty="0" smtClean="0">
                          <a:solidFill>
                            <a:schemeClr val="dk1"/>
                          </a:solidFill>
                          <a:latin typeface="メイリオ" panose="020B0604030504040204" pitchFamily="50" charset="-128"/>
                          <a:ea typeface="メイリオ" panose="020B0604030504040204" pitchFamily="50" charset="-128"/>
                          <a:cs typeface="+mn-cs"/>
                        </a:rPr>
                      </a:br>
                      <a:r>
                        <a:rPr kumimoji="1" lang="ja-JP" altLang="en-US" sz="900" b="1" kern="1200" dirty="0" smtClean="0">
                          <a:solidFill>
                            <a:schemeClr val="dk1"/>
                          </a:solidFill>
                          <a:latin typeface="メイリオ" panose="020B0604030504040204" pitchFamily="50" charset="-128"/>
                          <a:ea typeface="メイリオ" panose="020B0604030504040204" pitchFamily="50" charset="-128"/>
                          <a:cs typeface="+mn-cs"/>
                        </a:rPr>
                        <a:t>　　発信</a:t>
                      </a:r>
                      <a:endParaRPr kumimoji="1" lang="en-US" altLang="ja-JP" sz="800" b="1" u="sng" kern="1200" dirty="0" smtClean="0">
                        <a:solidFill>
                          <a:schemeClr val="dk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endParaRPr kumimoji="1" lang="ja-JP" altLang="en-US" sz="800" b="1" dirty="0" smtClean="0">
                        <a:latin typeface="メイリオ" panose="020B0604030504040204" pitchFamily="50" charset="-128"/>
                        <a:ea typeface="メイリオ" panose="020B0604030504040204" pitchFamily="50" charset="-128"/>
                      </a:endParaRPr>
                    </a:p>
                    <a:p>
                      <a:pPr>
                        <a:lnSpc>
                          <a:spcPts val="1200"/>
                        </a:lnSpc>
                      </a:pPr>
                      <a:r>
                        <a:rPr kumimoji="1" lang="ja-JP" altLang="en-US" sz="900" b="1" dirty="0" smtClean="0">
                          <a:latin typeface="メイリオ" panose="020B0604030504040204" pitchFamily="50" charset="-128"/>
                          <a:ea typeface="メイリオ" panose="020B0604030504040204" pitchFamily="50" charset="-128"/>
                        </a:rPr>
                        <a:t>４．依存症からの回復に向けた本人を対象としたプログラムや、</a:t>
                      </a:r>
                      <a:r>
                        <a:rPr kumimoji="1" lang="en-US" altLang="ja-JP" sz="900" b="1" dirty="0" smtClean="0">
                          <a:latin typeface="メイリオ" panose="020B0604030504040204" pitchFamily="50" charset="-128"/>
                          <a:ea typeface="メイリオ" panose="020B0604030504040204" pitchFamily="50" charset="-128"/>
                        </a:rPr>
                        <a:t/>
                      </a:r>
                      <a:br>
                        <a:rPr kumimoji="1" lang="en-US" altLang="ja-JP" sz="900" b="1" dirty="0" smtClean="0">
                          <a:latin typeface="メイリオ" panose="020B0604030504040204" pitchFamily="50" charset="-128"/>
                          <a:ea typeface="メイリオ" panose="020B0604030504040204" pitchFamily="50" charset="-128"/>
                        </a:rPr>
                      </a:br>
                      <a:r>
                        <a:rPr kumimoji="1" lang="ja-JP" altLang="en-US" sz="900" b="1" dirty="0" smtClean="0">
                          <a:latin typeface="メイリオ" panose="020B0604030504040204" pitchFamily="50" charset="-128"/>
                          <a:ea typeface="メイリオ" panose="020B0604030504040204" pitchFamily="50" charset="-128"/>
                        </a:rPr>
                        <a:t>　　依存症についての理解や本人への対応について学ぶ家族向け</a:t>
                      </a:r>
                      <a:r>
                        <a:rPr kumimoji="1" lang="en-US" altLang="ja-JP" sz="900" b="1" dirty="0" smtClean="0">
                          <a:latin typeface="メイリオ" panose="020B0604030504040204" pitchFamily="50" charset="-128"/>
                          <a:ea typeface="メイリオ" panose="020B0604030504040204" pitchFamily="50" charset="-128"/>
                        </a:rPr>
                        <a:t/>
                      </a:r>
                      <a:br>
                        <a:rPr kumimoji="1" lang="en-US" altLang="ja-JP" sz="900" b="1" dirty="0" smtClean="0">
                          <a:latin typeface="メイリオ" panose="020B0604030504040204" pitchFamily="50" charset="-128"/>
                          <a:ea typeface="メイリオ" panose="020B0604030504040204" pitchFamily="50" charset="-128"/>
                        </a:rPr>
                      </a:br>
                      <a:r>
                        <a:rPr kumimoji="1" lang="ja-JP" altLang="en-US" sz="900" b="1" dirty="0" smtClean="0">
                          <a:latin typeface="メイリオ" panose="020B0604030504040204" pitchFamily="50" charset="-128"/>
                          <a:ea typeface="メイリオ" panose="020B0604030504040204" pitchFamily="50" charset="-128"/>
                        </a:rPr>
                        <a:t>　　プログラムを実施</a:t>
                      </a:r>
                    </a:p>
                    <a:p>
                      <a:pPr marL="361950" indent="-180975">
                        <a:lnSpc>
                          <a:spcPts val="1200"/>
                        </a:lnSpc>
                        <a:tabLst/>
                      </a:pPr>
                      <a:r>
                        <a:rPr kumimoji="1" lang="ja-JP" altLang="en-US" sz="800" b="1" dirty="0" smtClean="0">
                          <a:latin typeface="ＭＳ Ｐゴシック" panose="020B0600070205080204" pitchFamily="50" charset="-128"/>
                          <a:ea typeface="ＭＳ Ｐゴシック" panose="020B0600070205080204" pitchFamily="50" charset="-128"/>
                        </a:rPr>
                        <a:t>　◎集団回復プログラム</a:t>
                      </a:r>
                      <a:endParaRPr kumimoji="1" lang="en-US" altLang="ja-JP" sz="800" b="1" dirty="0" smtClean="0">
                        <a:latin typeface="ＭＳ Ｐゴシック" panose="020B0600070205080204" pitchFamily="50" charset="-128"/>
                        <a:ea typeface="ＭＳ Ｐゴシック" panose="020B0600070205080204" pitchFamily="50" charset="-128"/>
                      </a:endParaRPr>
                    </a:p>
                    <a:p>
                      <a:pPr marL="361950" indent="-180975">
                        <a:lnSpc>
                          <a:spcPts val="1200"/>
                        </a:lnSpc>
                        <a:tabLst/>
                      </a:pPr>
                      <a:r>
                        <a:rPr kumimoji="1" lang="ja-JP" altLang="en-US" sz="800" b="1" dirty="0" smtClean="0">
                          <a:latin typeface="ＭＳ Ｐゴシック" panose="020B0600070205080204" pitchFamily="50" charset="-128"/>
                          <a:ea typeface="ＭＳ Ｐゴシック" panose="020B0600070205080204" pitchFamily="50" charset="-128"/>
                        </a:rPr>
                        <a:t>　　▶</a:t>
                      </a:r>
                      <a:r>
                        <a:rPr kumimoji="1" lang="en-US" altLang="ja-JP" sz="800" b="1" u="sng" dirty="0" smtClean="0">
                          <a:latin typeface="ＭＳ Ｐゴシック" panose="020B0600070205080204" pitchFamily="50" charset="-128"/>
                          <a:ea typeface="ＭＳ Ｐゴシック" panose="020B0600070205080204" pitchFamily="50" charset="-128"/>
                        </a:rPr>
                        <a:t>R2</a:t>
                      </a:r>
                      <a:r>
                        <a:rPr kumimoji="1" lang="ja-JP" altLang="en-US" sz="800" b="1" u="sng" dirty="0" smtClean="0">
                          <a:latin typeface="ＭＳ Ｐゴシック" panose="020B0600070205080204" pitchFamily="50" charset="-128"/>
                          <a:ea typeface="ＭＳ Ｐゴシック" panose="020B0600070205080204" pitchFamily="50" charset="-128"/>
                        </a:rPr>
                        <a:t>年度　</a:t>
                      </a:r>
                      <a:r>
                        <a:rPr kumimoji="1" lang="en-US" altLang="ja-JP" sz="800" b="1" u="sng" dirty="0" smtClean="0">
                          <a:latin typeface="ＭＳ Ｐゴシック" panose="020B0600070205080204" pitchFamily="50" charset="-128"/>
                          <a:ea typeface="ＭＳ Ｐゴシック" panose="020B0600070205080204" pitchFamily="50" charset="-128"/>
                        </a:rPr>
                        <a:t>2</a:t>
                      </a:r>
                      <a:r>
                        <a:rPr kumimoji="1" lang="ja-JP" altLang="en-US" sz="800" b="1" u="sng" dirty="0" smtClean="0">
                          <a:latin typeface="ＭＳ Ｐゴシック" panose="020B0600070205080204" pitchFamily="50" charset="-128"/>
                          <a:ea typeface="ＭＳ Ｐゴシック" panose="020B0600070205080204" pitchFamily="50" charset="-128"/>
                        </a:rPr>
                        <a:t>クール　（第</a:t>
                      </a:r>
                      <a:r>
                        <a:rPr kumimoji="1" lang="en-US" altLang="ja-JP" sz="800" b="1" u="sng" dirty="0" smtClean="0">
                          <a:latin typeface="ＭＳ Ｐゴシック" panose="020B0600070205080204" pitchFamily="50" charset="-128"/>
                          <a:ea typeface="ＭＳ Ｐゴシック" panose="020B0600070205080204" pitchFamily="50" charset="-128"/>
                        </a:rPr>
                        <a:t>1</a:t>
                      </a:r>
                      <a:r>
                        <a:rPr kumimoji="1" lang="ja-JP" altLang="en-US" sz="800" b="1" u="sng" dirty="0" smtClean="0">
                          <a:latin typeface="ＭＳ Ｐゴシック" panose="020B0600070205080204" pitchFamily="50" charset="-128"/>
                          <a:ea typeface="ＭＳ Ｐゴシック" panose="020B0600070205080204" pitchFamily="50" charset="-128"/>
                        </a:rPr>
                        <a:t>クール実</a:t>
                      </a:r>
                      <a:r>
                        <a:rPr kumimoji="1" lang="en-US" altLang="ja-JP" sz="800" b="1" u="sng" dirty="0" smtClean="0">
                          <a:latin typeface="ＭＳ Ｐゴシック" panose="020B0600070205080204" pitchFamily="50" charset="-128"/>
                          <a:ea typeface="ＭＳ Ｐゴシック" panose="020B0600070205080204" pitchFamily="50" charset="-128"/>
                        </a:rPr>
                        <a:t>11</a:t>
                      </a:r>
                      <a:r>
                        <a:rPr kumimoji="1" lang="ja-JP" altLang="en-US" sz="800" b="1" u="sng" dirty="0" smtClean="0">
                          <a:latin typeface="ＭＳ Ｐゴシック" panose="020B0600070205080204" pitchFamily="50" charset="-128"/>
                          <a:ea typeface="ＭＳ Ｐゴシック" panose="020B0600070205080204" pitchFamily="50" charset="-128"/>
                        </a:rPr>
                        <a:t>名、第</a:t>
                      </a:r>
                      <a:r>
                        <a:rPr kumimoji="1" lang="en-US" altLang="ja-JP" sz="800" b="1" u="sng" dirty="0" smtClean="0">
                          <a:latin typeface="ＭＳ Ｐゴシック" panose="020B0600070205080204" pitchFamily="50" charset="-128"/>
                          <a:ea typeface="ＭＳ Ｐゴシック" panose="020B0600070205080204" pitchFamily="50" charset="-128"/>
                        </a:rPr>
                        <a:t>2</a:t>
                      </a:r>
                      <a:r>
                        <a:rPr kumimoji="1" lang="ja-JP" altLang="en-US" sz="800" b="1" u="sng" dirty="0" smtClean="0">
                          <a:latin typeface="ＭＳ Ｐゴシック" panose="020B0600070205080204" pitchFamily="50" charset="-128"/>
                          <a:ea typeface="ＭＳ Ｐゴシック" panose="020B0600070205080204" pitchFamily="50" charset="-128"/>
                        </a:rPr>
                        <a:t>クール実</a:t>
                      </a:r>
                      <a:r>
                        <a:rPr kumimoji="1" lang="en-US" altLang="ja-JP" sz="800" b="1" u="sng" dirty="0" smtClean="0">
                          <a:latin typeface="ＭＳ Ｐゴシック" panose="020B0600070205080204" pitchFamily="50" charset="-128"/>
                          <a:ea typeface="ＭＳ Ｐゴシック" panose="020B0600070205080204" pitchFamily="50" charset="-128"/>
                        </a:rPr>
                        <a:t>10</a:t>
                      </a:r>
                      <a:r>
                        <a:rPr kumimoji="1" lang="ja-JP" altLang="en-US" sz="800" b="1" u="sng" dirty="0" smtClean="0">
                          <a:latin typeface="ＭＳ Ｐゴシック" panose="020B0600070205080204" pitchFamily="50" charset="-128"/>
                          <a:ea typeface="ＭＳ Ｐゴシック" panose="020B0600070205080204" pitchFamily="50" charset="-128"/>
                        </a:rPr>
                        <a:t>名）</a:t>
                      </a:r>
                    </a:p>
                    <a:p>
                      <a:pPr marL="361950" indent="-180975">
                        <a:lnSpc>
                          <a:spcPts val="1200"/>
                        </a:lnSpc>
                        <a:tabLst/>
                      </a:pPr>
                      <a:r>
                        <a:rPr kumimoji="1" lang="ja-JP" altLang="en-US" sz="800" b="1" dirty="0" smtClean="0">
                          <a:latin typeface="ＭＳ Ｐゴシック" panose="020B0600070205080204" pitchFamily="50" charset="-128"/>
                          <a:ea typeface="ＭＳ Ｐゴシック" panose="020B0600070205080204" pitchFamily="50" charset="-128"/>
                        </a:rPr>
                        <a:t>　　▶</a:t>
                      </a:r>
                      <a:r>
                        <a:rPr kumimoji="1" lang="en-US" altLang="ja-JP" sz="800" b="1" u="sng" dirty="0" smtClean="0">
                          <a:latin typeface="ＭＳ Ｐゴシック" panose="020B0600070205080204" pitchFamily="50" charset="-128"/>
                          <a:ea typeface="ＭＳ Ｐゴシック" panose="020B0600070205080204" pitchFamily="50" charset="-128"/>
                        </a:rPr>
                        <a:t>R3</a:t>
                      </a:r>
                      <a:r>
                        <a:rPr kumimoji="1" lang="ja-JP" altLang="en-US" sz="800" b="1" u="sng" dirty="0" smtClean="0">
                          <a:latin typeface="ＭＳ Ｐゴシック" panose="020B0600070205080204" pitchFamily="50" charset="-128"/>
                          <a:ea typeface="ＭＳ Ｐゴシック" panose="020B0600070205080204" pitchFamily="50" charset="-128"/>
                        </a:rPr>
                        <a:t>年度　</a:t>
                      </a:r>
                      <a:r>
                        <a:rPr kumimoji="1" lang="en-US" altLang="ja-JP" sz="800" b="1" u="sng" dirty="0" smtClean="0">
                          <a:latin typeface="ＭＳ Ｐゴシック" panose="020B0600070205080204" pitchFamily="50" charset="-128"/>
                          <a:ea typeface="ＭＳ Ｐゴシック" panose="020B0600070205080204" pitchFamily="50" charset="-128"/>
                        </a:rPr>
                        <a:t>2</a:t>
                      </a:r>
                      <a:r>
                        <a:rPr kumimoji="1" lang="ja-JP" altLang="en-US" sz="800" b="1" u="sng" dirty="0" smtClean="0">
                          <a:latin typeface="ＭＳ Ｐゴシック" panose="020B0600070205080204" pitchFamily="50" charset="-128"/>
                          <a:ea typeface="ＭＳ Ｐゴシック" panose="020B0600070205080204" pitchFamily="50" charset="-128"/>
                        </a:rPr>
                        <a:t>クール　（第</a:t>
                      </a:r>
                      <a:r>
                        <a:rPr kumimoji="1" lang="en-US" altLang="ja-JP" sz="800" b="1" u="sng" dirty="0" smtClean="0">
                          <a:latin typeface="ＭＳ Ｐゴシック" panose="020B0600070205080204" pitchFamily="50" charset="-128"/>
                          <a:ea typeface="ＭＳ Ｐゴシック" panose="020B0600070205080204" pitchFamily="50" charset="-128"/>
                        </a:rPr>
                        <a:t>1</a:t>
                      </a:r>
                      <a:r>
                        <a:rPr kumimoji="1" lang="ja-JP" altLang="en-US" sz="800" b="1" u="sng" dirty="0" smtClean="0">
                          <a:latin typeface="ＭＳ Ｐゴシック" panose="020B0600070205080204" pitchFamily="50" charset="-128"/>
                          <a:ea typeface="ＭＳ Ｐゴシック" panose="020B0600070205080204" pitchFamily="50" charset="-128"/>
                        </a:rPr>
                        <a:t>クール実</a:t>
                      </a:r>
                      <a:r>
                        <a:rPr kumimoji="1" lang="en-US" altLang="ja-JP" sz="800" b="1" u="sng" dirty="0" smtClean="0">
                          <a:latin typeface="ＭＳ Ｐゴシック" panose="020B0600070205080204" pitchFamily="50" charset="-128"/>
                          <a:ea typeface="ＭＳ Ｐゴシック" panose="020B0600070205080204" pitchFamily="50" charset="-128"/>
                        </a:rPr>
                        <a:t>8</a:t>
                      </a:r>
                      <a:r>
                        <a:rPr kumimoji="1" lang="ja-JP" altLang="en-US" sz="800" b="1" u="sng" dirty="0" smtClean="0">
                          <a:latin typeface="ＭＳ Ｐゴシック" panose="020B0600070205080204" pitchFamily="50" charset="-128"/>
                          <a:ea typeface="ＭＳ Ｐゴシック" panose="020B0600070205080204" pitchFamily="50" charset="-128"/>
                        </a:rPr>
                        <a:t>名、第</a:t>
                      </a:r>
                      <a:r>
                        <a:rPr kumimoji="1" lang="en-US" altLang="ja-JP" sz="800" b="1" u="sng" dirty="0" smtClean="0">
                          <a:latin typeface="ＭＳ Ｐゴシック" panose="020B0600070205080204" pitchFamily="50" charset="-128"/>
                          <a:ea typeface="ＭＳ Ｐゴシック" panose="020B0600070205080204" pitchFamily="50" charset="-128"/>
                        </a:rPr>
                        <a:t>2</a:t>
                      </a:r>
                      <a:r>
                        <a:rPr kumimoji="1" lang="ja-JP" altLang="en-US" sz="800" b="1" u="sng" dirty="0" smtClean="0">
                          <a:latin typeface="ＭＳ Ｐゴシック" panose="020B0600070205080204" pitchFamily="50" charset="-128"/>
                          <a:ea typeface="ＭＳ Ｐゴシック" panose="020B0600070205080204" pitchFamily="50" charset="-128"/>
                        </a:rPr>
                        <a:t>クール実</a:t>
                      </a:r>
                      <a:r>
                        <a:rPr kumimoji="1" lang="en-US" altLang="ja-JP" sz="800" b="1" u="sng" dirty="0" smtClean="0">
                          <a:latin typeface="ＭＳ Ｐゴシック" panose="020B0600070205080204" pitchFamily="50" charset="-128"/>
                          <a:ea typeface="ＭＳ Ｐゴシック" panose="020B0600070205080204" pitchFamily="50" charset="-128"/>
                        </a:rPr>
                        <a:t>9</a:t>
                      </a:r>
                      <a:r>
                        <a:rPr kumimoji="1" lang="ja-JP" altLang="en-US" sz="800" b="1" u="sng" dirty="0" smtClean="0">
                          <a:latin typeface="ＭＳ Ｐゴシック" panose="020B0600070205080204" pitchFamily="50" charset="-128"/>
                          <a:ea typeface="ＭＳ Ｐゴシック" panose="020B0600070205080204" pitchFamily="50" charset="-128"/>
                        </a:rPr>
                        <a:t>名）</a:t>
                      </a:r>
                    </a:p>
                    <a:p>
                      <a:pPr marL="361950" indent="-180975">
                        <a:lnSpc>
                          <a:spcPts val="1200"/>
                        </a:lnSpc>
                        <a:tabLst/>
                      </a:pPr>
                      <a:r>
                        <a:rPr kumimoji="1" lang="ja-JP" altLang="en-US" sz="800" b="1" dirty="0" smtClean="0">
                          <a:latin typeface="ＭＳ Ｐゴシック" panose="020B0600070205080204" pitchFamily="50" charset="-128"/>
                          <a:ea typeface="ＭＳ Ｐゴシック" panose="020B0600070205080204" pitchFamily="50" charset="-128"/>
                        </a:rPr>
                        <a:t>　◎家族サポートプログラム　</a:t>
                      </a:r>
                    </a:p>
                    <a:p>
                      <a:pPr marL="361950" indent="-180975">
                        <a:lnSpc>
                          <a:spcPts val="1200"/>
                        </a:lnSpc>
                        <a:tabLst/>
                      </a:pPr>
                      <a:r>
                        <a:rPr kumimoji="1" lang="ja-JP" altLang="en-US" sz="900" b="1" dirty="0" smtClean="0">
                          <a:latin typeface="ＭＳ Ｐゴシック" panose="020B0600070205080204" pitchFamily="50" charset="-128"/>
                          <a:ea typeface="ＭＳ Ｐゴシック" panose="020B0600070205080204" pitchFamily="50" charset="-128"/>
                        </a:rPr>
                        <a:t>　　</a:t>
                      </a:r>
                      <a:r>
                        <a:rPr kumimoji="1" lang="ja-JP" altLang="en-US" sz="800" b="1" dirty="0" smtClean="0">
                          <a:latin typeface="ＭＳ Ｐゴシック" panose="020B0600070205080204" pitchFamily="50" charset="-128"/>
                          <a:ea typeface="ＭＳ Ｐゴシック" panose="020B0600070205080204" pitchFamily="50" charset="-128"/>
                        </a:rPr>
                        <a:t>▶</a:t>
                      </a:r>
                      <a:r>
                        <a:rPr kumimoji="1" lang="en-US" altLang="ja-JP" sz="800" b="1" u="sng" dirty="0" smtClean="0">
                          <a:latin typeface="ＭＳ Ｐゴシック" panose="020B0600070205080204" pitchFamily="50" charset="-128"/>
                          <a:ea typeface="ＭＳ Ｐゴシック" panose="020B0600070205080204" pitchFamily="50" charset="-128"/>
                        </a:rPr>
                        <a:t>R2</a:t>
                      </a:r>
                      <a:r>
                        <a:rPr kumimoji="1" lang="ja-JP" altLang="en-US" sz="800" b="1" u="sng" dirty="0" smtClean="0">
                          <a:latin typeface="ＭＳ Ｐゴシック" panose="020B0600070205080204" pitchFamily="50" charset="-128"/>
                          <a:ea typeface="ＭＳ Ｐゴシック" panose="020B0600070205080204" pitchFamily="50" charset="-128"/>
                        </a:rPr>
                        <a:t>年度　１クール　（実</a:t>
                      </a:r>
                      <a:r>
                        <a:rPr kumimoji="1" lang="en-US" altLang="ja-JP" sz="800" b="1" u="sng" dirty="0" smtClean="0">
                          <a:latin typeface="ＭＳ Ｐゴシック" panose="020B0600070205080204" pitchFamily="50" charset="-128"/>
                          <a:ea typeface="ＭＳ Ｐゴシック" panose="020B0600070205080204" pitchFamily="50" charset="-128"/>
                        </a:rPr>
                        <a:t>9</a:t>
                      </a:r>
                      <a:r>
                        <a:rPr kumimoji="1" lang="ja-JP" altLang="en-US" sz="800" b="1" u="sng" dirty="0" smtClean="0">
                          <a:latin typeface="ＭＳ Ｐゴシック" panose="020B0600070205080204" pitchFamily="50" charset="-128"/>
                          <a:ea typeface="ＭＳ Ｐゴシック" panose="020B0600070205080204" pitchFamily="50" charset="-128"/>
                        </a:rPr>
                        <a:t>名）</a:t>
                      </a:r>
                    </a:p>
                    <a:p>
                      <a:pPr marL="361950" indent="-180975">
                        <a:lnSpc>
                          <a:spcPts val="1200"/>
                        </a:lnSpc>
                        <a:tabLst/>
                      </a:pPr>
                      <a:r>
                        <a:rPr kumimoji="1" lang="ja-JP" altLang="en-US" sz="800" b="1" dirty="0" smtClean="0">
                          <a:latin typeface="ＭＳ Ｐゴシック" panose="020B0600070205080204" pitchFamily="50" charset="-128"/>
                          <a:ea typeface="ＭＳ Ｐゴシック" panose="020B0600070205080204" pitchFamily="50" charset="-128"/>
                        </a:rPr>
                        <a:t>　　　　　　　　 </a:t>
                      </a:r>
                      <a:r>
                        <a:rPr kumimoji="1" lang="ja-JP" altLang="en-US" sz="800" b="1" u="sng" dirty="0" smtClean="0">
                          <a:latin typeface="ＭＳ Ｐゴシック" panose="020B0600070205080204" pitchFamily="50" charset="-128"/>
                          <a:ea typeface="ＭＳ Ｐゴシック" panose="020B0600070205080204" pitchFamily="50" charset="-128"/>
                        </a:rPr>
                        <a:t>特別講座　</a:t>
                      </a:r>
                      <a:r>
                        <a:rPr kumimoji="1" lang="en-US" altLang="ja-JP" sz="800" b="1" u="sng" dirty="0" smtClean="0">
                          <a:latin typeface="ＭＳ Ｐゴシック" panose="020B0600070205080204" pitchFamily="50" charset="-128"/>
                          <a:ea typeface="ＭＳ Ｐゴシック" panose="020B0600070205080204" pitchFamily="50" charset="-128"/>
                        </a:rPr>
                        <a:t>4</a:t>
                      </a:r>
                      <a:r>
                        <a:rPr kumimoji="1" lang="ja-JP" altLang="en-US" sz="800" b="1" u="sng" dirty="0" smtClean="0">
                          <a:latin typeface="ＭＳ Ｐゴシック" panose="020B0600070205080204" pitchFamily="50" charset="-128"/>
                          <a:ea typeface="ＭＳ Ｐゴシック" panose="020B0600070205080204" pitchFamily="50" charset="-128"/>
                        </a:rPr>
                        <a:t>回（延</a:t>
                      </a:r>
                      <a:r>
                        <a:rPr kumimoji="1" lang="en-US" altLang="ja-JP" sz="800" b="1" u="sng" dirty="0" smtClean="0">
                          <a:latin typeface="ＭＳ Ｐゴシック" panose="020B0600070205080204" pitchFamily="50" charset="-128"/>
                          <a:ea typeface="ＭＳ Ｐゴシック" panose="020B0600070205080204" pitchFamily="50" charset="-128"/>
                        </a:rPr>
                        <a:t>27</a:t>
                      </a:r>
                      <a:r>
                        <a:rPr kumimoji="1" lang="ja-JP" altLang="en-US" sz="800" b="1" u="sng" dirty="0" smtClean="0">
                          <a:latin typeface="ＭＳ Ｐゴシック" panose="020B0600070205080204" pitchFamily="50" charset="-128"/>
                          <a:ea typeface="ＭＳ Ｐゴシック" panose="020B0600070205080204" pitchFamily="50" charset="-128"/>
                        </a:rPr>
                        <a:t>名）</a:t>
                      </a:r>
                    </a:p>
                    <a:p>
                      <a:pPr marL="361950" marR="0" lvl="0" indent="-180975" algn="l" defTabSz="914400" rtl="0" eaLnBrk="1" fontAlgn="auto" latinLnBrk="0" hangingPunct="1">
                        <a:lnSpc>
                          <a:spcPts val="1200"/>
                        </a:lnSpc>
                        <a:spcBef>
                          <a:spcPts val="0"/>
                        </a:spcBef>
                        <a:spcAft>
                          <a:spcPts val="0"/>
                        </a:spcAft>
                        <a:buClrTx/>
                        <a:buSzTx/>
                        <a:buFontTx/>
                        <a:buNone/>
                        <a:tabLst/>
                        <a:defRPr/>
                      </a:pPr>
                      <a:r>
                        <a:rPr kumimoji="1" lang="ja-JP" altLang="en-US" sz="800" b="1" dirty="0" smtClean="0">
                          <a:latin typeface="ＭＳ Ｐゴシック" panose="020B0600070205080204" pitchFamily="50" charset="-128"/>
                          <a:ea typeface="ＭＳ Ｐゴシック" panose="020B0600070205080204" pitchFamily="50" charset="-128"/>
                        </a:rPr>
                        <a:t>　　▶</a:t>
                      </a:r>
                      <a:r>
                        <a:rPr kumimoji="1" lang="en-US" altLang="ja-JP" sz="800" b="1" u="sng" dirty="0" smtClean="0">
                          <a:latin typeface="ＭＳ Ｐゴシック" panose="020B0600070205080204" pitchFamily="50" charset="-128"/>
                          <a:ea typeface="ＭＳ Ｐゴシック" panose="020B0600070205080204" pitchFamily="50" charset="-128"/>
                        </a:rPr>
                        <a:t>R3</a:t>
                      </a:r>
                      <a:r>
                        <a:rPr kumimoji="1" lang="ja-JP" altLang="en-US" sz="800" b="1" u="sng" dirty="0" smtClean="0">
                          <a:latin typeface="ＭＳ Ｐゴシック" panose="020B0600070205080204" pitchFamily="50" charset="-128"/>
                          <a:ea typeface="ＭＳ Ｐゴシック" panose="020B0600070205080204" pitchFamily="50" charset="-128"/>
                        </a:rPr>
                        <a:t>年度　</a:t>
                      </a:r>
                      <a:r>
                        <a:rPr kumimoji="1" lang="en-US" altLang="ja-JP" sz="800" b="1" u="sng" dirty="0" smtClean="0">
                          <a:latin typeface="ＭＳ Ｐゴシック" panose="020B0600070205080204" pitchFamily="50" charset="-128"/>
                          <a:ea typeface="ＭＳ Ｐゴシック" panose="020B0600070205080204" pitchFamily="50" charset="-128"/>
                        </a:rPr>
                        <a:t>2</a:t>
                      </a:r>
                      <a:r>
                        <a:rPr kumimoji="1" lang="ja-JP" altLang="en-US" sz="800" b="1" u="sng" dirty="0" smtClean="0">
                          <a:latin typeface="ＭＳ Ｐゴシック" panose="020B0600070205080204" pitchFamily="50" charset="-128"/>
                          <a:ea typeface="ＭＳ Ｐゴシック" panose="020B0600070205080204" pitchFamily="50" charset="-128"/>
                        </a:rPr>
                        <a:t>クール　（第</a:t>
                      </a:r>
                      <a:r>
                        <a:rPr kumimoji="1" lang="en-US" altLang="ja-JP" sz="800" b="1" u="sng" dirty="0" smtClean="0">
                          <a:latin typeface="ＭＳ Ｐゴシック" panose="020B0600070205080204" pitchFamily="50" charset="-128"/>
                          <a:ea typeface="ＭＳ Ｐゴシック" panose="020B0600070205080204" pitchFamily="50" charset="-128"/>
                        </a:rPr>
                        <a:t>1</a:t>
                      </a:r>
                      <a:r>
                        <a:rPr kumimoji="1" lang="ja-JP" altLang="en-US" sz="800" b="1" u="sng" dirty="0" smtClean="0">
                          <a:latin typeface="ＭＳ Ｐゴシック" panose="020B0600070205080204" pitchFamily="50" charset="-128"/>
                          <a:ea typeface="ＭＳ Ｐゴシック" panose="020B0600070205080204" pitchFamily="50" charset="-128"/>
                        </a:rPr>
                        <a:t>クール実</a:t>
                      </a:r>
                      <a:r>
                        <a:rPr kumimoji="1" lang="en-US" altLang="ja-JP" sz="800" b="1" u="sng" dirty="0" smtClean="0">
                          <a:latin typeface="ＭＳ Ｐゴシック" panose="020B0600070205080204" pitchFamily="50" charset="-128"/>
                          <a:ea typeface="ＭＳ Ｐゴシック" panose="020B0600070205080204" pitchFamily="50" charset="-128"/>
                        </a:rPr>
                        <a:t>6</a:t>
                      </a:r>
                      <a:r>
                        <a:rPr kumimoji="1" lang="ja-JP" altLang="en-US" sz="800" b="1" u="sng" dirty="0" smtClean="0">
                          <a:latin typeface="ＭＳ Ｐゴシック" panose="020B0600070205080204" pitchFamily="50" charset="-128"/>
                          <a:ea typeface="ＭＳ Ｐゴシック" panose="020B0600070205080204" pitchFamily="50" charset="-128"/>
                        </a:rPr>
                        <a:t>名、第</a:t>
                      </a:r>
                      <a:r>
                        <a:rPr kumimoji="1" lang="en-US" altLang="ja-JP" sz="800" b="1" u="sng" dirty="0" smtClean="0">
                          <a:latin typeface="ＭＳ Ｐゴシック" panose="020B0600070205080204" pitchFamily="50" charset="-128"/>
                          <a:ea typeface="ＭＳ Ｐゴシック" panose="020B0600070205080204" pitchFamily="50" charset="-128"/>
                        </a:rPr>
                        <a:t>2</a:t>
                      </a:r>
                      <a:r>
                        <a:rPr kumimoji="1" lang="ja-JP" altLang="en-US" sz="800" b="1" u="sng" dirty="0" smtClean="0">
                          <a:latin typeface="ＭＳ Ｐゴシック" panose="020B0600070205080204" pitchFamily="50" charset="-128"/>
                          <a:ea typeface="ＭＳ Ｐゴシック" panose="020B0600070205080204" pitchFamily="50" charset="-128"/>
                        </a:rPr>
                        <a:t>クール実</a:t>
                      </a:r>
                      <a:r>
                        <a:rPr kumimoji="1" lang="en-US" altLang="ja-JP" sz="800" b="1" u="sng" dirty="0" smtClean="0">
                          <a:latin typeface="ＭＳ Ｐゴシック" panose="020B0600070205080204" pitchFamily="50" charset="-128"/>
                          <a:ea typeface="ＭＳ Ｐゴシック" panose="020B0600070205080204" pitchFamily="50" charset="-128"/>
                        </a:rPr>
                        <a:t>7</a:t>
                      </a:r>
                      <a:r>
                        <a:rPr kumimoji="1" lang="ja-JP" altLang="en-US" sz="800" b="1" u="sng" dirty="0" smtClean="0">
                          <a:latin typeface="ＭＳ Ｐゴシック" panose="020B0600070205080204" pitchFamily="50" charset="-128"/>
                          <a:ea typeface="ＭＳ Ｐゴシック" panose="020B0600070205080204" pitchFamily="50" charset="-128"/>
                        </a:rPr>
                        <a:t>名）</a:t>
                      </a:r>
                      <a:endParaRPr kumimoji="1" lang="en-US" altLang="ja-JP" sz="800" b="1" u="sng" dirty="0" smtClean="0">
                        <a:latin typeface="ＭＳ Ｐゴシック" panose="020B0600070205080204" pitchFamily="50" charset="-128"/>
                        <a:ea typeface="ＭＳ Ｐゴシック" panose="020B0600070205080204" pitchFamily="50" charset="-128"/>
                      </a:endParaRPr>
                    </a:p>
                    <a:p>
                      <a:pPr marL="361950" marR="0" lvl="0" indent="-180975" algn="l" defTabSz="914400" rtl="0" eaLnBrk="1" fontAlgn="auto" latinLnBrk="0" hangingPunct="1">
                        <a:lnSpc>
                          <a:spcPts val="1200"/>
                        </a:lnSpc>
                        <a:spcBef>
                          <a:spcPts val="0"/>
                        </a:spcBef>
                        <a:spcAft>
                          <a:spcPts val="0"/>
                        </a:spcAft>
                        <a:buClrTx/>
                        <a:buSzTx/>
                        <a:buFontTx/>
                        <a:buNone/>
                        <a:tabLst/>
                        <a:defRPr/>
                      </a:pPr>
                      <a:r>
                        <a:rPr kumimoji="1" lang="ja-JP" altLang="en-US" sz="800" b="1" dirty="0" smtClean="0">
                          <a:latin typeface="ＭＳ Ｐゴシック" panose="020B0600070205080204" pitchFamily="50" charset="-128"/>
                          <a:ea typeface="ＭＳ Ｐゴシック" panose="020B0600070205080204" pitchFamily="50" charset="-128"/>
                        </a:rPr>
                        <a:t>　　　　　　　　</a:t>
                      </a:r>
                      <a:r>
                        <a:rPr kumimoji="1" lang="ja-JP" altLang="en-US" sz="800" b="1" u="sng" dirty="0" smtClean="0">
                          <a:latin typeface="ＭＳ Ｐゴシック" panose="020B0600070205080204" pitchFamily="50" charset="-128"/>
                          <a:ea typeface="ＭＳ Ｐゴシック" panose="020B0600070205080204" pitchFamily="50" charset="-128"/>
                        </a:rPr>
                        <a:t> 特別講座　</a:t>
                      </a:r>
                      <a:r>
                        <a:rPr kumimoji="1" lang="en-US" altLang="ja-JP" sz="800" b="1" u="sng" dirty="0" smtClean="0">
                          <a:latin typeface="ＭＳ Ｐゴシック" panose="020B0600070205080204" pitchFamily="50" charset="-128"/>
                          <a:ea typeface="ＭＳ Ｐゴシック" panose="020B0600070205080204" pitchFamily="50" charset="-128"/>
                        </a:rPr>
                        <a:t>3</a:t>
                      </a:r>
                      <a:r>
                        <a:rPr kumimoji="1" lang="ja-JP" altLang="en-US" sz="800" b="1" u="sng" dirty="0" smtClean="0">
                          <a:latin typeface="ＭＳ Ｐゴシック" panose="020B0600070205080204" pitchFamily="50" charset="-128"/>
                          <a:ea typeface="ＭＳ Ｐゴシック" panose="020B0600070205080204" pitchFamily="50" charset="-128"/>
                        </a:rPr>
                        <a:t>回（延</a:t>
                      </a:r>
                      <a:r>
                        <a:rPr kumimoji="1" lang="en-US" altLang="ja-JP" sz="800" b="1" u="sng" dirty="0" smtClean="0">
                          <a:latin typeface="ＭＳ Ｐゴシック" panose="020B0600070205080204" pitchFamily="50" charset="-128"/>
                          <a:ea typeface="ＭＳ Ｐゴシック" panose="020B0600070205080204" pitchFamily="50" charset="-128"/>
                        </a:rPr>
                        <a:t>13</a:t>
                      </a:r>
                      <a:r>
                        <a:rPr kumimoji="1" lang="ja-JP" altLang="en-US" sz="800" b="1" u="sng" dirty="0" smtClean="0">
                          <a:latin typeface="ＭＳ Ｐゴシック" panose="020B0600070205080204" pitchFamily="50" charset="-128"/>
                          <a:ea typeface="ＭＳ Ｐゴシック" panose="020B0600070205080204" pitchFamily="50" charset="-128"/>
                        </a:rPr>
                        <a:t>名）</a:t>
                      </a:r>
                      <a:endParaRPr kumimoji="1" lang="ja-JP" altLang="en-US" sz="900" b="1" dirty="0">
                        <a:latin typeface="メイリオ" panose="020B0604030504040204" pitchFamily="50" charset="-128"/>
                        <a:ea typeface="メイリオ" panose="020B0604030504040204" pitchFamily="50" charset="-128"/>
                      </a:endParaRPr>
                    </a:p>
                  </a:txBody>
                  <a:tcPr anchor="ctr"/>
                </a:tc>
                <a:tc>
                  <a:txBody>
                    <a:bodyPr/>
                    <a:lstStyle/>
                    <a:p>
                      <a:pPr marL="92075" indent="-92075">
                        <a:lnSpc>
                          <a:spcPts val="1200"/>
                        </a:lnSpc>
                      </a:pPr>
                      <a:r>
                        <a:rPr kumimoji="1" lang="ja-JP" altLang="en-US" sz="900" b="1" dirty="0" smtClean="0">
                          <a:latin typeface="メイリオ" panose="020B0604030504040204" pitchFamily="50" charset="-128"/>
                          <a:ea typeface="メイリオ" panose="020B0604030504040204" pitchFamily="50" charset="-128"/>
                        </a:rPr>
                        <a:t>○経験年数などに応じたプログラムにより、相談対応力の向上に資する研修を実施。</a:t>
                      </a:r>
                      <a:endParaRPr kumimoji="1" lang="en-US" altLang="ja-JP" sz="900" b="1" dirty="0" smtClean="0">
                        <a:latin typeface="メイリオ" panose="020B0604030504040204" pitchFamily="50" charset="-128"/>
                        <a:ea typeface="メイリオ" panose="020B0604030504040204" pitchFamily="50" charset="-128"/>
                      </a:endParaRPr>
                    </a:p>
                    <a:p>
                      <a:pPr marL="92075" indent="-92075">
                        <a:lnSpc>
                          <a:spcPts val="1200"/>
                        </a:lnSpc>
                      </a:pPr>
                      <a:endParaRPr kumimoji="1" lang="ja-JP" altLang="en-US" sz="900" b="1" dirty="0" smtClean="0">
                        <a:latin typeface="メイリオ" panose="020B0604030504040204" pitchFamily="50" charset="-128"/>
                        <a:ea typeface="メイリオ" panose="020B0604030504040204" pitchFamily="50" charset="-128"/>
                      </a:endParaRPr>
                    </a:p>
                    <a:p>
                      <a:pPr marL="92075" indent="-92075">
                        <a:lnSpc>
                          <a:spcPts val="1200"/>
                        </a:lnSpc>
                      </a:pPr>
                      <a:r>
                        <a:rPr kumimoji="1" lang="ja-JP" altLang="en-US" sz="900" b="1" dirty="0" smtClean="0">
                          <a:latin typeface="メイリオ" panose="020B0604030504040204" pitchFamily="50" charset="-128"/>
                          <a:ea typeface="メイリオ" panose="020B0604030504040204" pitchFamily="50" charset="-128"/>
                        </a:rPr>
                        <a:t>○集合形式だけでなくオンライン配信など、対象者が参加しやすい研修を実施。</a:t>
                      </a:r>
                      <a:endParaRPr kumimoji="1" lang="en-US" altLang="ja-JP" sz="900" b="1" dirty="0" smtClean="0">
                        <a:latin typeface="メイリオ" panose="020B0604030504040204" pitchFamily="50" charset="-128"/>
                        <a:ea typeface="メイリオ" panose="020B0604030504040204" pitchFamily="50" charset="-128"/>
                      </a:endParaRPr>
                    </a:p>
                    <a:p>
                      <a:pPr marL="92075" indent="-92075">
                        <a:lnSpc>
                          <a:spcPts val="1200"/>
                        </a:lnSpc>
                      </a:pPr>
                      <a:endParaRPr kumimoji="1" lang="ja-JP" altLang="en-US" sz="900" b="1" dirty="0" smtClean="0">
                        <a:latin typeface="メイリオ" panose="020B0604030504040204" pitchFamily="50" charset="-128"/>
                        <a:ea typeface="メイリオ" panose="020B0604030504040204" pitchFamily="50" charset="-128"/>
                      </a:endParaRPr>
                    </a:p>
                    <a:p>
                      <a:pPr marL="92075" indent="-92075">
                        <a:lnSpc>
                          <a:spcPts val="1200"/>
                        </a:lnSpc>
                      </a:pPr>
                      <a:r>
                        <a:rPr kumimoji="1" lang="ja-JP" altLang="en-US" sz="900" b="1" dirty="0" smtClean="0">
                          <a:latin typeface="メイリオ" panose="020B0604030504040204" pitchFamily="50" charset="-128"/>
                          <a:ea typeface="メイリオ" panose="020B0604030504040204" pitchFamily="50" charset="-128"/>
                        </a:rPr>
                        <a:t>○府内精神保健福祉センターや保健所を相談の拠点とし、依存症に悩む方々のさまざまな相談に対応。</a:t>
                      </a:r>
                    </a:p>
                    <a:p>
                      <a:pPr marL="92075" indent="-92075">
                        <a:lnSpc>
                          <a:spcPts val="1200"/>
                        </a:lnSpc>
                      </a:pPr>
                      <a:endParaRPr kumimoji="1" lang="ja-JP" altLang="en-US" sz="900" b="1" dirty="0" smtClean="0">
                        <a:latin typeface="メイリオ" panose="020B0604030504040204" pitchFamily="50" charset="-128"/>
                        <a:ea typeface="メイリオ" panose="020B0604030504040204" pitchFamily="50" charset="-128"/>
                      </a:endParaRPr>
                    </a:p>
                    <a:p>
                      <a:pPr marL="92075" indent="-92075">
                        <a:lnSpc>
                          <a:spcPts val="1200"/>
                        </a:lnSpc>
                      </a:pPr>
                      <a:endParaRPr kumimoji="1" lang="ja-JP" altLang="en-US" sz="900" b="1" dirty="0" smtClean="0">
                        <a:latin typeface="メイリオ" panose="020B0604030504040204" pitchFamily="50" charset="-128"/>
                        <a:ea typeface="メイリオ" panose="020B0604030504040204" pitchFamily="50" charset="-128"/>
                      </a:endParaRPr>
                    </a:p>
                    <a:p>
                      <a:pPr marL="92075" indent="-92075">
                        <a:lnSpc>
                          <a:spcPts val="1200"/>
                        </a:lnSpc>
                      </a:pPr>
                      <a:r>
                        <a:rPr kumimoji="1" lang="ja-JP" altLang="en-US" sz="900" b="1" dirty="0" smtClean="0">
                          <a:latin typeface="メイリオ" panose="020B0604030504040204" pitchFamily="50" charset="-128"/>
                          <a:ea typeface="メイリオ" panose="020B0604030504040204" pitchFamily="50" charset="-128"/>
                        </a:rPr>
                        <a:t>●</a:t>
                      </a:r>
                      <a:r>
                        <a:rPr kumimoji="1" lang="ja-JP" altLang="en-US" sz="9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相談員向け研修については、期限前に早期に申込定員に達するなど、高いニーズがうかがえる一方で、実施体制に限りがあること等から、研修機会を十分に確保できていない。</a:t>
                      </a:r>
                    </a:p>
                  </a:txBody>
                  <a:tcPr anchor="ctr"/>
                </a:tc>
                <a:extLst>
                  <a:ext uri="{0D108BD9-81ED-4DB2-BD59-A6C34878D82A}">
                    <a16:rowId xmlns:a16="http://schemas.microsoft.com/office/drawing/2014/main" val="1335590772"/>
                  </a:ext>
                </a:extLst>
              </a:tr>
            </a:tbl>
          </a:graphicData>
        </a:graphic>
      </p:graphicFrame>
      <p:grpSp>
        <p:nvGrpSpPr>
          <p:cNvPr id="5" name="グループ化 4"/>
          <p:cNvGrpSpPr/>
          <p:nvPr/>
        </p:nvGrpSpPr>
        <p:grpSpPr>
          <a:xfrm>
            <a:off x="107950" y="1288737"/>
            <a:ext cx="4572000" cy="261610"/>
            <a:chOff x="107950" y="1327382"/>
            <a:chExt cx="4572000" cy="261610"/>
          </a:xfrm>
        </p:grpSpPr>
        <p:sp>
          <p:nvSpPr>
            <p:cNvPr id="2" name="正方形/長方形 1"/>
            <p:cNvSpPr/>
            <p:nvPr/>
          </p:nvSpPr>
          <p:spPr>
            <a:xfrm>
              <a:off x="107950" y="1327382"/>
              <a:ext cx="4572000" cy="261610"/>
            </a:xfrm>
            <a:prstGeom prst="rect">
              <a:avLst/>
            </a:prstGeom>
          </p:spPr>
          <p:txBody>
            <a:bodyPr>
              <a:spAutoFit/>
            </a:bodyPr>
            <a:lstStyle/>
            <a:p>
              <a:r>
                <a:rPr lang="ja-JP" altLang="en-US" sz="1100" dirty="0">
                  <a:latin typeface="メイリオ" panose="020B0604030504040204" pitchFamily="50" charset="-128"/>
                  <a:ea typeface="メイリオ" panose="020B0604030504040204" pitchFamily="50" charset="-128"/>
                </a:rPr>
                <a:t>第１期計画（令和</a:t>
              </a:r>
              <a:r>
                <a:rPr lang="en-US" altLang="ja-JP" sz="1100" dirty="0">
                  <a:latin typeface="メイリオ" panose="020B0604030504040204" pitchFamily="50" charset="-128"/>
                  <a:ea typeface="メイリオ" panose="020B0604030504040204" pitchFamily="50" charset="-128"/>
                </a:rPr>
                <a:t>2</a:t>
              </a:r>
              <a:r>
                <a:rPr lang="ja-JP" altLang="en-US" sz="1100" dirty="0">
                  <a:latin typeface="メイリオ" panose="020B0604030504040204" pitchFamily="50" charset="-128"/>
                  <a:ea typeface="メイリオ" panose="020B0604030504040204" pitchFamily="50" charset="-128"/>
                </a:rPr>
                <a:t>年度～令和</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年度の</a:t>
              </a:r>
              <a:r>
                <a:rPr lang="en-US" altLang="ja-JP" sz="1100" dirty="0">
                  <a:latin typeface="メイリオ" panose="020B0604030504040204" pitchFamily="50" charset="-128"/>
                  <a:ea typeface="メイリオ" panose="020B0604030504040204" pitchFamily="50" charset="-128"/>
                </a:rPr>
                <a:t>3</a:t>
              </a:r>
              <a:r>
                <a:rPr lang="ja-JP" altLang="en-US" sz="1100" dirty="0">
                  <a:latin typeface="メイリオ" panose="020B0604030504040204" pitchFamily="50" charset="-128"/>
                  <a:ea typeface="メイリオ" panose="020B0604030504040204" pitchFamily="50" charset="-128"/>
                </a:rPr>
                <a:t>年間）の検証</a:t>
              </a:r>
            </a:p>
          </p:txBody>
        </p:sp>
        <p:cxnSp>
          <p:nvCxnSpPr>
            <p:cNvPr id="72" name="直線コネクタ 71"/>
            <p:cNvCxnSpPr/>
            <p:nvPr/>
          </p:nvCxnSpPr>
          <p:spPr>
            <a:xfrm flipH="1">
              <a:off x="107950" y="1543049"/>
              <a:ext cx="3541485" cy="8377"/>
            </a:xfrm>
            <a:prstGeom prst="line">
              <a:avLst/>
            </a:prstGeom>
            <a:ln w="19050">
              <a:solidFill>
                <a:srgbClr val="000099"/>
              </a:solidFill>
            </a:ln>
          </p:spPr>
          <p:style>
            <a:lnRef idx="1">
              <a:schemeClr val="accent1"/>
            </a:lnRef>
            <a:fillRef idx="0">
              <a:schemeClr val="accent1"/>
            </a:fillRef>
            <a:effectRef idx="0">
              <a:schemeClr val="accent1"/>
            </a:effectRef>
            <a:fontRef idx="minor">
              <a:schemeClr val="tx1"/>
            </a:fontRef>
          </p:style>
        </p:cxnSp>
      </p:grpSp>
      <p:sp>
        <p:nvSpPr>
          <p:cNvPr id="11" name="テキスト ボックス 10"/>
          <p:cNvSpPr txBox="1"/>
          <p:nvPr/>
        </p:nvSpPr>
        <p:spPr>
          <a:xfrm>
            <a:off x="28575" y="1016000"/>
            <a:ext cx="1863874" cy="261610"/>
          </a:xfrm>
          <a:prstGeom prst="rect">
            <a:avLst/>
          </a:prstGeom>
          <a:solidFill>
            <a:schemeClr val="tx1"/>
          </a:solidFill>
          <a:ln>
            <a:noFill/>
          </a:ln>
        </p:spPr>
        <p:txBody>
          <a:bodyPr wrap="square" rtlCol="0">
            <a:spAutoFit/>
          </a:bodyPr>
          <a:lstStyle/>
          <a:p>
            <a:pPr algn="ctr"/>
            <a:r>
              <a:rPr lang="en-US" altLang="ja-JP" sz="1100" b="1" spc="350" dirty="0">
                <a:solidFill>
                  <a:schemeClr val="bg1"/>
                </a:solidFill>
                <a:latin typeface="メイリオ" panose="020B0604030504040204" pitchFamily="50" charset="-128"/>
                <a:ea typeface="メイリオ" panose="020B0604030504040204" pitchFamily="50" charset="-128"/>
              </a:rPr>
              <a:t>ⅰ</a:t>
            </a:r>
            <a:r>
              <a:rPr lang="ja-JP" altLang="en-US" sz="1100" b="1" spc="350" dirty="0">
                <a:solidFill>
                  <a:schemeClr val="bg1"/>
                </a:solidFill>
                <a:latin typeface="メイリオ" panose="020B0604030504040204" pitchFamily="50" charset="-128"/>
                <a:ea typeface="メイリオ" panose="020B0604030504040204" pitchFamily="50" charset="-128"/>
              </a:rPr>
              <a:t>実績評価</a:t>
            </a:r>
            <a:endParaRPr lang="en-US" altLang="ja-JP" sz="1100" b="1" spc="350" dirty="0">
              <a:solidFill>
                <a:schemeClr val="bg1"/>
              </a:solidFill>
              <a:latin typeface="メイリオ" panose="020B0604030504040204" pitchFamily="50" charset="-128"/>
              <a:ea typeface="メイリオ" panose="020B0604030504040204" pitchFamily="50" charset="-128"/>
            </a:endParaRPr>
          </a:p>
        </p:txBody>
      </p:sp>
      <p:grpSp>
        <p:nvGrpSpPr>
          <p:cNvPr id="24" name="グループ化 23"/>
          <p:cNvGrpSpPr/>
          <p:nvPr/>
        </p:nvGrpSpPr>
        <p:grpSpPr>
          <a:xfrm>
            <a:off x="117477" y="2703966"/>
            <a:ext cx="2788555" cy="858838"/>
            <a:chOff x="101601" y="2857500"/>
            <a:chExt cx="2788555" cy="858838"/>
          </a:xfrm>
        </p:grpSpPr>
        <p:sp>
          <p:nvSpPr>
            <p:cNvPr id="26" name="正方形/長方形 25"/>
            <p:cNvSpPr/>
            <p:nvPr/>
          </p:nvSpPr>
          <p:spPr>
            <a:xfrm>
              <a:off x="107949" y="2935922"/>
              <a:ext cx="2782207" cy="780416"/>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dirty="0">
                  <a:solidFill>
                    <a:schemeClr val="tx1"/>
                  </a:solidFill>
                  <a:latin typeface="ＭＳ Ｐゴシック" panose="020B0600070205080204" pitchFamily="50" charset="-128"/>
                  <a:ea typeface="ＭＳ Ｐゴシック" panose="020B0600070205080204" pitchFamily="50" charset="-128"/>
                </a:rPr>
                <a:t>相談窓口の担当者が、正しい知識をもって適切に対応し、ギャンブル等依存症の本人及び家族等が安心して相談ができる体制を構築する</a:t>
              </a:r>
            </a:p>
          </p:txBody>
        </p:sp>
        <p:sp>
          <p:nvSpPr>
            <p:cNvPr id="27" name="正方形/長方形 26"/>
            <p:cNvSpPr/>
            <p:nvPr/>
          </p:nvSpPr>
          <p:spPr>
            <a:xfrm>
              <a:off x="101601" y="2857500"/>
              <a:ext cx="560704" cy="17526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目　的</a:t>
              </a:r>
            </a:p>
          </p:txBody>
        </p:sp>
      </p:grpSp>
      <p:sp>
        <p:nvSpPr>
          <p:cNvPr id="4" name="スライド番号プレースホルダー 3"/>
          <p:cNvSpPr>
            <a:spLocks noGrp="1"/>
          </p:cNvSpPr>
          <p:nvPr>
            <p:ph type="sldNum" sz="quarter" idx="12"/>
          </p:nvPr>
        </p:nvSpPr>
        <p:spPr>
          <a:xfrm>
            <a:off x="7086600" y="6492876"/>
            <a:ext cx="2057400" cy="365125"/>
          </a:xfrm>
        </p:spPr>
        <p:txBody>
          <a:bodyPr vert="horz" lIns="91440" tIns="45720" rIns="91440" bIns="45720" rtlCol="0" anchor="ct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pPr/>
              <a:t>11</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424194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p:cNvSpPr/>
          <p:nvPr/>
        </p:nvSpPr>
        <p:spPr>
          <a:xfrm>
            <a:off x="34925" y="1183822"/>
            <a:ext cx="9073579" cy="56295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28575" y="1016000"/>
            <a:ext cx="1863874" cy="261610"/>
          </a:xfrm>
          <a:prstGeom prst="rect">
            <a:avLst/>
          </a:prstGeom>
          <a:solidFill>
            <a:schemeClr val="tx1"/>
          </a:solidFill>
          <a:ln>
            <a:noFill/>
          </a:ln>
        </p:spPr>
        <p:txBody>
          <a:bodyPr wrap="square" rtlCol="0">
            <a:spAutoFit/>
          </a:bodyPr>
          <a:lstStyle/>
          <a:p>
            <a:pPr algn="ctr"/>
            <a:r>
              <a:rPr lang="en-US" altLang="ja-JP" sz="1100" b="1" spc="350" dirty="0">
                <a:solidFill>
                  <a:schemeClr val="bg1"/>
                </a:solidFill>
                <a:latin typeface="メイリオ" panose="020B0604030504040204" pitchFamily="50" charset="-128"/>
                <a:ea typeface="メイリオ" panose="020B0604030504040204" pitchFamily="50" charset="-128"/>
              </a:rPr>
              <a:t>ⅱ</a:t>
            </a:r>
            <a:r>
              <a:rPr lang="ja-JP" altLang="en-US" sz="1100" b="1" spc="350" dirty="0">
                <a:solidFill>
                  <a:schemeClr val="bg1"/>
                </a:solidFill>
                <a:latin typeface="メイリオ" panose="020B0604030504040204" pitchFamily="50" charset="-128"/>
                <a:ea typeface="メイリオ" panose="020B0604030504040204" pitchFamily="50" charset="-128"/>
              </a:rPr>
              <a:t>現状分析</a:t>
            </a:r>
            <a:endParaRPr lang="en-US" altLang="ja-JP" sz="1100" b="1" spc="350" dirty="0">
              <a:solidFill>
                <a:schemeClr val="bg1"/>
              </a:solidFill>
              <a:latin typeface="メイリオ" panose="020B0604030504040204" pitchFamily="50" charset="-128"/>
              <a:ea typeface="メイリオ" panose="020B0604030504040204" pitchFamily="50" charset="-128"/>
            </a:endParaRPr>
          </a:p>
        </p:txBody>
      </p:sp>
      <p:grpSp>
        <p:nvGrpSpPr>
          <p:cNvPr id="40" name="グループ化 39"/>
          <p:cNvGrpSpPr/>
          <p:nvPr/>
        </p:nvGrpSpPr>
        <p:grpSpPr>
          <a:xfrm>
            <a:off x="-65315" y="0"/>
            <a:ext cx="9209315" cy="1028700"/>
            <a:chOff x="-65315" y="0"/>
            <a:chExt cx="9209315" cy="1028700"/>
          </a:xfrm>
        </p:grpSpPr>
        <p:sp>
          <p:nvSpPr>
            <p:cNvPr id="50" name="サブタイトル 2"/>
            <p:cNvSpPr txBox="1">
              <a:spLocks/>
            </p:cNvSpPr>
            <p:nvPr/>
          </p:nvSpPr>
          <p:spPr>
            <a:xfrm>
              <a:off x="0" y="0"/>
              <a:ext cx="9144000" cy="432707"/>
            </a:xfrm>
            <a:prstGeom prst="rect">
              <a:avLst/>
            </a:prstGeom>
            <a:solidFill>
              <a:srgbClr val="000099"/>
            </a:solidFill>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2000" b="1" dirty="0">
                  <a:solidFill>
                    <a:schemeClr val="bg1"/>
                  </a:solidFill>
                  <a:latin typeface="メイリオ" panose="020B0604030504040204" pitchFamily="50" charset="-128"/>
                  <a:ea typeface="メイリオ" panose="020B0604030504040204" pitchFamily="50" charset="-128"/>
                </a:rPr>
                <a:t>Ⅱ</a:t>
              </a:r>
              <a:r>
                <a:rPr lang="ja-JP" altLang="en-US" sz="2000" b="1" dirty="0">
                  <a:solidFill>
                    <a:schemeClr val="bg1"/>
                  </a:solidFill>
                  <a:latin typeface="メイリオ" panose="020B0604030504040204" pitchFamily="50" charset="-128"/>
                  <a:ea typeface="メイリオ" panose="020B0604030504040204" pitchFamily="50" charset="-128"/>
                </a:rPr>
                <a:t> 第２期計画に向けた課題の整理と取組の方向性</a:t>
              </a:r>
            </a:p>
          </p:txBody>
        </p:sp>
        <p:sp>
          <p:nvSpPr>
            <p:cNvPr id="54" name="正方形/長方形 53"/>
            <p:cNvSpPr/>
            <p:nvPr/>
          </p:nvSpPr>
          <p:spPr>
            <a:xfrm>
              <a:off x="-65315" y="476250"/>
              <a:ext cx="6760029" cy="369332"/>
            </a:xfrm>
            <a:prstGeom prst="rect">
              <a:avLst/>
            </a:prstGeom>
          </p:spPr>
          <p:txBody>
            <a:bodyPr wrap="square">
              <a:spAutoFit/>
            </a:bodyPr>
            <a:lstStyle/>
            <a:p>
              <a:r>
                <a:rPr lang="ja-JP" altLang="en-US" b="1" dirty="0">
                  <a:latin typeface="メイリオ" panose="020B0604030504040204" pitchFamily="50" charset="-128"/>
                  <a:ea typeface="メイリオ" panose="020B0604030504040204" pitchFamily="50" charset="-128"/>
                </a:rPr>
                <a:t>■５つの基本方針ごとの考察　～</a:t>
              </a:r>
              <a:r>
                <a:rPr lang="en-US" altLang="ja-JP" b="1" dirty="0">
                  <a:latin typeface="メイリオ" panose="020B0604030504040204" pitchFamily="50" charset="-128"/>
                  <a:ea typeface="メイリオ" panose="020B0604030504040204" pitchFamily="50" charset="-128"/>
                </a:rPr>
                <a:t>2 </a:t>
              </a:r>
              <a:r>
                <a:rPr lang="ja-JP" altLang="en-US" b="1" dirty="0">
                  <a:latin typeface="メイリオ" panose="020B0604030504040204" pitchFamily="50" charset="-128"/>
                  <a:ea typeface="メイリオ" panose="020B0604030504040204" pitchFamily="50" charset="-128"/>
                </a:rPr>
                <a:t>相談支援体制の強化～</a:t>
              </a:r>
            </a:p>
          </p:txBody>
        </p:sp>
        <p:cxnSp>
          <p:nvCxnSpPr>
            <p:cNvPr id="55" name="直線コネクタ 54"/>
            <p:cNvCxnSpPr/>
            <p:nvPr/>
          </p:nvCxnSpPr>
          <p:spPr>
            <a:xfrm>
              <a:off x="0" y="791936"/>
              <a:ext cx="6271353" cy="1"/>
            </a:xfrm>
            <a:prstGeom prst="line">
              <a:avLst/>
            </a:prstGeom>
            <a:ln w="28575" cmpd="dbl">
              <a:solidFill>
                <a:srgbClr val="000099"/>
              </a:solidFill>
            </a:ln>
          </p:spPr>
          <p:style>
            <a:lnRef idx="1">
              <a:schemeClr val="accent1"/>
            </a:lnRef>
            <a:fillRef idx="0">
              <a:schemeClr val="accent1"/>
            </a:fillRef>
            <a:effectRef idx="0">
              <a:schemeClr val="accent1"/>
            </a:effectRef>
            <a:fontRef idx="minor">
              <a:schemeClr val="tx1"/>
            </a:fontRef>
          </p:style>
        </p:cxnSp>
        <p:grpSp>
          <p:nvGrpSpPr>
            <p:cNvPr id="56" name="グループ化 55"/>
            <p:cNvGrpSpPr/>
            <p:nvPr/>
          </p:nvGrpSpPr>
          <p:grpSpPr>
            <a:xfrm>
              <a:off x="6454775" y="476250"/>
              <a:ext cx="2660990" cy="552450"/>
              <a:chOff x="6426540" y="469900"/>
              <a:chExt cx="2660990" cy="552450"/>
            </a:xfrm>
          </p:grpSpPr>
          <p:sp>
            <p:nvSpPr>
              <p:cNvPr id="64" name="正方形/長方形 63"/>
              <p:cNvSpPr/>
              <p:nvPr/>
            </p:nvSpPr>
            <p:spPr>
              <a:xfrm>
                <a:off x="6600825" y="476250"/>
                <a:ext cx="2486705" cy="533400"/>
              </a:xfrm>
              <a:prstGeom prst="rect">
                <a:avLst/>
              </a:prstGeom>
              <a:solidFill>
                <a:schemeClr val="bg1">
                  <a:lumMod val="8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6426540" y="469900"/>
                <a:ext cx="196170" cy="5524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b="1" dirty="0">
                    <a:latin typeface="メイリオ" panose="020B0604030504040204" pitchFamily="50" charset="-128"/>
                    <a:ea typeface="メイリオ" panose="020B0604030504040204" pitchFamily="50" charset="-128"/>
                  </a:rPr>
                  <a:t>フロー</a:t>
                </a:r>
              </a:p>
            </p:txBody>
          </p:sp>
          <p:sp>
            <p:nvSpPr>
              <p:cNvPr id="68" name="ホームベース 67"/>
              <p:cNvSpPr/>
              <p:nvPr/>
            </p:nvSpPr>
            <p:spPr>
              <a:xfrm>
                <a:off x="6727928" y="750888"/>
                <a:ext cx="683624" cy="222943"/>
              </a:xfrm>
              <a:prstGeom prst="homePlate">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bg1"/>
                    </a:solidFill>
                    <a:latin typeface="メイリオ" panose="020B0604030504040204" pitchFamily="50" charset="-128"/>
                    <a:ea typeface="メイリオ" panose="020B0604030504040204" pitchFamily="50" charset="-128"/>
                  </a:rPr>
                  <a:t>ⅱ</a:t>
                </a:r>
                <a:r>
                  <a:rPr kumimoji="1" lang="ja-JP" altLang="en-US" sz="800" b="1" dirty="0">
                    <a:solidFill>
                      <a:schemeClr val="bg1"/>
                    </a:solidFill>
                    <a:latin typeface="メイリオ" panose="020B0604030504040204" pitchFamily="50" charset="-128"/>
                    <a:ea typeface="メイリオ" panose="020B0604030504040204" pitchFamily="50" charset="-128"/>
                  </a:rPr>
                  <a:t>現状分析</a:t>
                </a:r>
              </a:p>
            </p:txBody>
          </p:sp>
          <p:sp>
            <p:nvSpPr>
              <p:cNvPr id="69" name="ホームベース 68"/>
              <p:cNvSpPr/>
              <p:nvPr/>
            </p:nvSpPr>
            <p:spPr>
              <a:xfrm>
                <a:off x="6724650" y="499370"/>
                <a:ext cx="709379" cy="222943"/>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ⅰ</a:t>
                </a:r>
                <a:r>
                  <a:rPr kumimoji="1" lang="ja-JP" altLang="en-US" sz="800" b="1" dirty="0">
                    <a:solidFill>
                      <a:schemeClr val="tx1"/>
                    </a:solidFill>
                    <a:latin typeface="メイリオ" panose="020B0604030504040204" pitchFamily="50" charset="-128"/>
                    <a:ea typeface="メイリオ" panose="020B0604030504040204" pitchFamily="50" charset="-128"/>
                  </a:rPr>
                  <a:t>実績評価</a:t>
                </a:r>
              </a:p>
            </p:txBody>
          </p:sp>
          <p:sp>
            <p:nvSpPr>
              <p:cNvPr id="70" name="ホームベース 69"/>
              <p:cNvSpPr/>
              <p:nvPr/>
            </p:nvSpPr>
            <p:spPr>
              <a:xfrm>
                <a:off x="7487319" y="605419"/>
                <a:ext cx="758058" cy="275454"/>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ⅲ </a:t>
                </a:r>
                <a:r>
                  <a:rPr kumimoji="1" lang="ja-JP" altLang="en-US" sz="800" b="1" dirty="0">
                    <a:solidFill>
                      <a:schemeClr val="tx1"/>
                    </a:solidFill>
                    <a:latin typeface="メイリオ" panose="020B0604030504040204" pitchFamily="50" charset="-128"/>
                    <a:ea typeface="メイリオ" panose="020B0604030504040204" pitchFamily="50" charset="-128"/>
                  </a:rPr>
                  <a:t>課題</a:t>
                </a:r>
              </a:p>
            </p:txBody>
          </p:sp>
          <p:sp>
            <p:nvSpPr>
              <p:cNvPr id="71" name="ホームベース 70"/>
              <p:cNvSpPr/>
              <p:nvPr/>
            </p:nvSpPr>
            <p:spPr>
              <a:xfrm>
                <a:off x="8295583" y="597255"/>
                <a:ext cx="758058" cy="275454"/>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ⅳ </a:t>
                </a:r>
                <a:r>
                  <a:rPr kumimoji="1" lang="ja-JP" altLang="en-US" sz="800" b="1" dirty="0">
                    <a:solidFill>
                      <a:schemeClr val="tx1"/>
                    </a:solidFill>
                    <a:latin typeface="メイリオ" panose="020B0604030504040204" pitchFamily="50" charset="-128"/>
                    <a:ea typeface="メイリオ" panose="020B0604030504040204" pitchFamily="50" charset="-128"/>
                  </a:rPr>
                  <a:t>方向性</a:t>
                </a:r>
              </a:p>
            </p:txBody>
          </p:sp>
        </p:grpSp>
      </p:grpSp>
      <p:sp>
        <p:nvSpPr>
          <p:cNvPr id="73" name="正方形/長方形 72"/>
          <p:cNvSpPr/>
          <p:nvPr/>
        </p:nvSpPr>
        <p:spPr>
          <a:xfrm>
            <a:off x="6156326" y="6392869"/>
            <a:ext cx="2663825" cy="385758"/>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p:cNvSpPr/>
          <p:nvPr/>
        </p:nvSpPr>
        <p:spPr>
          <a:xfrm>
            <a:off x="3348038" y="6386517"/>
            <a:ext cx="2606387" cy="366157"/>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107950" y="6412046"/>
            <a:ext cx="2939293" cy="340628"/>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p:cNvSpPr/>
          <p:nvPr/>
        </p:nvSpPr>
        <p:spPr>
          <a:xfrm>
            <a:off x="6320986" y="3465514"/>
            <a:ext cx="2255520" cy="355373"/>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p:cNvSpPr/>
          <p:nvPr/>
        </p:nvSpPr>
        <p:spPr>
          <a:xfrm>
            <a:off x="3348038" y="3439602"/>
            <a:ext cx="2340155" cy="390451"/>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p:cNvSpPr/>
          <p:nvPr/>
        </p:nvSpPr>
        <p:spPr>
          <a:xfrm>
            <a:off x="107950" y="3439602"/>
            <a:ext cx="2970530" cy="390451"/>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138941" y="6419197"/>
            <a:ext cx="2656632"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☞当事者の家族等が抱える問題は</a:t>
            </a:r>
            <a:endParaRPr lang="en-US" altLang="ja-JP" sz="900" b="1" dirty="0">
              <a:solidFill>
                <a:srgbClr val="000099"/>
              </a:solidFill>
              <a:latin typeface="メイリオ" panose="020B0604030504040204" pitchFamily="50" charset="-128"/>
              <a:ea typeface="メイリオ" panose="020B0604030504040204" pitchFamily="50" charset="-128"/>
            </a:endParaRPr>
          </a:p>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　「浪費、借金による経済的困難」が最多。</a:t>
            </a:r>
            <a:endParaRPr lang="en-US" altLang="ja-JP" sz="900" b="1" dirty="0">
              <a:solidFill>
                <a:srgbClr val="000099"/>
              </a:solidFill>
              <a:latin typeface="メイリオ" panose="020B0604030504040204" pitchFamily="50" charset="-128"/>
              <a:ea typeface="メイリオ" panose="020B0604030504040204" pitchFamily="50" charset="-128"/>
            </a:endParaRPr>
          </a:p>
        </p:txBody>
      </p:sp>
      <p:sp>
        <p:nvSpPr>
          <p:cNvPr id="83"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6097216" y="4072341"/>
            <a:ext cx="2983845" cy="246221"/>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b="1"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ギャンブル等依存を動機・原因とする犯罪件数</a:t>
            </a:r>
            <a:endParaRPr lang="en-US" altLang="ja-JP" sz="1000" b="1" u="sng" dirty="0">
              <a:latin typeface="メイリオ" panose="020B0604030504040204" pitchFamily="50" charset="-128"/>
              <a:ea typeface="メイリオ" panose="020B0604030504040204" pitchFamily="50" charset="-128"/>
            </a:endParaRPr>
          </a:p>
        </p:txBody>
      </p:sp>
      <p:sp>
        <p:nvSpPr>
          <p:cNvPr id="84"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3108333" y="1334428"/>
            <a:ext cx="3235511" cy="246221"/>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b="1"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専門相談（府・大阪市）の相談実績</a:t>
            </a:r>
            <a:r>
              <a:rPr lang="en-US" altLang="ja-JP" sz="1000" b="1" u="sng"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相談経路</a:t>
            </a:r>
            <a:r>
              <a:rPr lang="en-US" altLang="ja-JP" sz="1000" b="1" u="sng" dirty="0">
                <a:latin typeface="メイリオ" panose="020B0604030504040204" pitchFamily="50" charset="-128"/>
                <a:ea typeface="メイリオ" panose="020B0604030504040204" pitchFamily="50" charset="-128"/>
              </a:rPr>
              <a:t>】</a:t>
            </a:r>
          </a:p>
        </p:txBody>
      </p:sp>
      <p:sp>
        <p:nvSpPr>
          <p:cNvPr id="85"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3348038" y="3465513"/>
            <a:ext cx="2629111"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☞相談経路は、来所・電話合わせて</a:t>
            </a:r>
            <a:endParaRPr lang="en-US" altLang="ja-JP" sz="900" b="1" dirty="0">
              <a:solidFill>
                <a:srgbClr val="000099"/>
              </a:solidFill>
              <a:latin typeface="メイリオ" panose="020B0604030504040204" pitchFamily="50" charset="-128"/>
              <a:ea typeface="メイリオ" panose="020B0604030504040204" pitchFamily="50" charset="-128"/>
            </a:endParaRPr>
          </a:p>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　「インターネット」が最多。</a:t>
            </a:r>
            <a:endParaRPr lang="en-US" altLang="ja-JP" sz="900" b="1" u="sng" dirty="0">
              <a:solidFill>
                <a:srgbClr val="000099"/>
              </a:solidFill>
              <a:latin typeface="メイリオ" panose="020B0604030504040204" pitchFamily="50" charset="-128"/>
              <a:ea typeface="メイリオ" panose="020B0604030504040204" pitchFamily="50" charset="-128"/>
            </a:endParaRPr>
          </a:p>
        </p:txBody>
      </p:sp>
      <p:sp>
        <p:nvSpPr>
          <p:cNvPr id="86"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6156176" y="1340768"/>
            <a:ext cx="3139440" cy="246221"/>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b="1" spc="-110" dirty="0">
                <a:latin typeface="メイリオ" panose="020B0604030504040204" pitchFamily="50" charset="-128"/>
                <a:ea typeface="メイリオ" panose="020B0604030504040204" pitchFamily="50" charset="-128"/>
              </a:rPr>
              <a:t>◆</a:t>
            </a:r>
            <a:r>
              <a:rPr lang="ja-JP" altLang="en-US" sz="1000" b="1" u="sng" spc="-110" dirty="0">
                <a:latin typeface="メイリオ" panose="020B0604030504040204" pitchFamily="50" charset="-128"/>
                <a:ea typeface="メイリオ" panose="020B0604030504040204" pitchFamily="50" charset="-128"/>
              </a:rPr>
              <a:t>専門相談（府・大阪市）の相談実績</a:t>
            </a:r>
            <a:r>
              <a:rPr lang="en-US" altLang="ja-JP" sz="1000" b="1" u="sng" spc="-110" dirty="0">
                <a:latin typeface="メイリオ" panose="020B0604030504040204" pitchFamily="50" charset="-128"/>
                <a:ea typeface="メイリオ" panose="020B0604030504040204" pitchFamily="50" charset="-128"/>
              </a:rPr>
              <a:t>【</a:t>
            </a:r>
            <a:r>
              <a:rPr lang="ja-JP" altLang="en-US" sz="1000" b="1" u="sng" spc="-110" dirty="0">
                <a:latin typeface="メイリオ" panose="020B0604030504040204" pitchFamily="50" charset="-128"/>
                <a:ea typeface="メイリオ" panose="020B0604030504040204" pitchFamily="50" charset="-128"/>
              </a:rPr>
              <a:t>就労状況</a:t>
            </a:r>
            <a:r>
              <a:rPr lang="en-US" altLang="ja-JP" sz="1000" b="1" u="sng" spc="-110" dirty="0">
                <a:latin typeface="メイリオ" panose="020B0604030504040204" pitchFamily="50" charset="-128"/>
                <a:ea typeface="メイリオ" panose="020B0604030504040204" pitchFamily="50" charset="-128"/>
              </a:rPr>
              <a:t>】</a:t>
            </a:r>
          </a:p>
        </p:txBody>
      </p:sp>
      <p:sp>
        <p:nvSpPr>
          <p:cNvPr id="87"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99062" y="3465513"/>
            <a:ext cx="3063239"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☞公的相談機関を利用した家族が求める支援策として、</a:t>
            </a:r>
            <a:endParaRPr lang="en-US" altLang="ja-JP" sz="900" b="1" dirty="0">
              <a:solidFill>
                <a:srgbClr val="000099"/>
              </a:solidFill>
              <a:latin typeface="メイリオ" panose="020B0604030504040204" pitchFamily="50" charset="-128"/>
              <a:ea typeface="メイリオ" panose="020B0604030504040204" pitchFamily="50" charset="-128"/>
            </a:endParaRPr>
          </a:p>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「気軽に相談できる場所の情報」の提供が最多。</a:t>
            </a:r>
            <a:endParaRPr lang="en-US" altLang="ja-JP" sz="900" b="1" dirty="0">
              <a:solidFill>
                <a:srgbClr val="000099"/>
              </a:solidFill>
              <a:latin typeface="メイリオ" panose="020B0604030504040204" pitchFamily="50" charset="-128"/>
              <a:ea typeface="メイリオ" panose="020B0604030504040204" pitchFamily="50" charset="-128"/>
            </a:endParaRPr>
          </a:p>
        </p:txBody>
      </p:sp>
      <p:sp>
        <p:nvSpPr>
          <p:cNvPr id="89"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118412" y="4072341"/>
            <a:ext cx="2913937" cy="246221"/>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b="1"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家族等がギャンブル問題から受けた影響</a:t>
            </a:r>
            <a:endParaRPr lang="en-US" altLang="ja-JP" sz="1000" b="1" u="sng" dirty="0">
              <a:latin typeface="メイリオ" panose="020B0604030504040204" pitchFamily="50" charset="-128"/>
              <a:ea typeface="メイリオ" panose="020B0604030504040204" pitchFamily="50" charset="-128"/>
            </a:endParaRPr>
          </a:p>
        </p:txBody>
      </p:sp>
      <p:sp>
        <p:nvSpPr>
          <p:cNvPr id="100"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3414487" y="6416675"/>
            <a:ext cx="2709210"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☞ギャンブル等依存の相談者の半数超が、</a:t>
            </a:r>
            <a:endParaRPr lang="en-US" altLang="ja-JP" sz="900" b="1" dirty="0">
              <a:solidFill>
                <a:srgbClr val="000099"/>
              </a:solidFill>
              <a:latin typeface="メイリオ" panose="020B0604030504040204" pitchFamily="50" charset="-128"/>
              <a:ea typeface="メイリオ" panose="020B0604030504040204" pitchFamily="50" charset="-128"/>
            </a:endParaRPr>
          </a:p>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　</a:t>
            </a:r>
            <a:r>
              <a:rPr lang="en-US" altLang="ja-JP" sz="900" b="1" dirty="0">
                <a:solidFill>
                  <a:srgbClr val="000099"/>
                </a:solidFill>
                <a:latin typeface="メイリオ" panose="020B0604030504040204" pitchFamily="50" charset="-128"/>
                <a:ea typeface="メイリオ" panose="020B0604030504040204" pitchFamily="50" charset="-128"/>
              </a:rPr>
              <a:t>100</a:t>
            </a:r>
            <a:r>
              <a:rPr lang="ja-JP" altLang="en-US" sz="900" b="1" dirty="0">
                <a:solidFill>
                  <a:srgbClr val="000099"/>
                </a:solidFill>
                <a:latin typeface="メイリオ" panose="020B0604030504040204" pitchFamily="50" charset="-128"/>
                <a:ea typeface="メイリオ" panose="020B0604030504040204" pitchFamily="50" charset="-128"/>
              </a:rPr>
              <a:t>万円以上の借金を抱えている。</a:t>
            </a:r>
            <a:endParaRPr lang="en-US" altLang="ja-JP" sz="900" b="1" dirty="0">
              <a:solidFill>
                <a:srgbClr val="000099"/>
              </a:solidFill>
              <a:latin typeface="メイリオ" panose="020B0604030504040204" pitchFamily="50" charset="-128"/>
              <a:ea typeface="メイリオ" panose="020B0604030504040204" pitchFamily="50" charset="-128"/>
            </a:endParaRPr>
          </a:p>
        </p:txBody>
      </p:sp>
      <p:sp>
        <p:nvSpPr>
          <p:cNvPr id="101"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6156325" y="6418819"/>
            <a:ext cx="3178388"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☞刑法犯総件数の約１</a:t>
            </a:r>
            <a:r>
              <a:rPr lang="en-US" altLang="ja-JP" sz="900" b="1" dirty="0">
                <a:solidFill>
                  <a:srgbClr val="000099"/>
                </a:solidFill>
                <a:latin typeface="メイリオ" panose="020B0604030504040204" pitchFamily="50" charset="-128"/>
                <a:ea typeface="メイリオ" panose="020B0604030504040204" pitchFamily="50" charset="-128"/>
              </a:rPr>
              <a:t>%</a:t>
            </a:r>
            <a:r>
              <a:rPr lang="ja-JP" altLang="en-US" sz="900" b="1" dirty="0">
                <a:solidFill>
                  <a:srgbClr val="000099"/>
                </a:solidFill>
                <a:latin typeface="メイリオ" panose="020B0604030504040204" pitchFamily="50" charset="-128"/>
                <a:ea typeface="メイリオ" panose="020B0604030504040204" pitchFamily="50" charset="-128"/>
              </a:rPr>
              <a:t>がギャンブル等依存を</a:t>
            </a:r>
            <a:endParaRPr lang="en-US" altLang="ja-JP" sz="900" b="1" dirty="0">
              <a:solidFill>
                <a:srgbClr val="000099"/>
              </a:solidFill>
              <a:latin typeface="メイリオ" panose="020B0604030504040204" pitchFamily="50" charset="-128"/>
              <a:ea typeface="メイリオ" panose="020B0604030504040204" pitchFamily="50" charset="-128"/>
            </a:endParaRPr>
          </a:p>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　動機・原因とするもの。割合は微増している。</a:t>
            </a:r>
            <a:endParaRPr lang="en-US" altLang="ja-JP" sz="900" b="1" dirty="0">
              <a:solidFill>
                <a:srgbClr val="000099"/>
              </a:solidFill>
              <a:latin typeface="メイリオ" panose="020B0604030504040204" pitchFamily="50" charset="-128"/>
              <a:ea typeface="メイリオ" panose="020B0604030504040204" pitchFamily="50" charset="-128"/>
            </a:endParaRPr>
          </a:p>
        </p:txBody>
      </p:sp>
      <p:sp>
        <p:nvSpPr>
          <p:cNvPr id="102"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34925" y="1330354"/>
            <a:ext cx="3168650" cy="246221"/>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b="1"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依存症問題を抱える家族の要望する支援策や情報</a:t>
            </a:r>
            <a:endParaRPr lang="en-US" altLang="ja-JP" sz="1000" b="1" u="sng" dirty="0">
              <a:latin typeface="メイリオ" panose="020B0604030504040204" pitchFamily="50" charset="-128"/>
              <a:ea typeface="メイリオ" panose="020B0604030504040204" pitchFamily="50" charset="-128"/>
            </a:endParaRPr>
          </a:p>
        </p:txBody>
      </p:sp>
      <p:sp>
        <p:nvSpPr>
          <p:cNvPr id="103"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6416037" y="3483921"/>
            <a:ext cx="3102400" cy="230832"/>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☞相談者の約８割は有職者。</a:t>
            </a:r>
            <a:endParaRPr lang="en-US" altLang="ja-JP" sz="900" b="1" dirty="0">
              <a:solidFill>
                <a:srgbClr val="000099"/>
              </a:solidFill>
              <a:latin typeface="メイリオ" panose="020B0604030504040204" pitchFamily="50" charset="-128"/>
              <a:ea typeface="メイリオ" panose="020B0604030504040204" pitchFamily="50" charset="-128"/>
            </a:endParaRPr>
          </a:p>
        </p:txBody>
      </p:sp>
      <p:sp>
        <p:nvSpPr>
          <p:cNvPr id="104"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3167221" y="4074743"/>
            <a:ext cx="3104437" cy="246221"/>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b="1"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専門相談（府・大阪市）の相談実績</a:t>
            </a:r>
            <a:r>
              <a:rPr lang="en-US" altLang="ja-JP" sz="1000" b="1" u="sng"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借金額</a:t>
            </a:r>
            <a:r>
              <a:rPr lang="en-US" altLang="ja-JP" sz="1000" b="1" u="sng" dirty="0">
                <a:latin typeface="メイリオ" panose="020B0604030504040204" pitchFamily="50" charset="-128"/>
                <a:ea typeface="メイリオ" panose="020B0604030504040204" pitchFamily="50" charset="-128"/>
              </a:rPr>
              <a:t>】</a:t>
            </a:r>
          </a:p>
        </p:txBody>
      </p:sp>
      <p:pic>
        <p:nvPicPr>
          <p:cNvPr id="105" name="図 104"/>
          <p:cNvPicPr>
            <a:picLocks noChangeAspect="1"/>
          </p:cNvPicPr>
          <p:nvPr/>
        </p:nvPicPr>
        <p:blipFill>
          <a:blip r:embed="rId2"/>
          <a:stretch>
            <a:fillRect/>
          </a:stretch>
        </p:blipFill>
        <p:spPr>
          <a:xfrm>
            <a:off x="6156013" y="4370874"/>
            <a:ext cx="2921778" cy="1972776"/>
          </a:xfrm>
          <a:prstGeom prst="rect">
            <a:avLst/>
          </a:prstGeom>
        </p:spPr>
      </p:pic>
      <p:pic>
        <p:nvPicPr>
          <p:cNvPr id="109" name="図 108"/>
          <p:cNvPicPr>
            <a:picLocks noChangeAspect="1"/>
          </p:cNvPicPr>
          <p:nvPr/>
        </p:nvPicPr>
        <p:blipFill>
          <a:blip r:embed="rId3"/>
          <a:stretch>
            <a:fillRect/>
          </a:stretch>
        </p:blipFill>
        <p:spPr>
          <a:xfrm>
            <a:off x="107950" y="4354546"/>
            <a:ext cx="2757714" cy="2019332"/>
          </a:xfrm>
          <a:prstGeom prst="rect">
            <a:avLst/>
          </a:prstGeom>
        </p:spPr>
      </p:pic>
      <p:pic>
        <p:nvPicPr>
          <p:cNvPr id="110" name="図 109"/>
          <p:cNvPicPr>
            <a:picLocks noChangeAspect="1"/>
          </p:cNvPicPr>
          <p:nvPr/>
        </p:nvPicPr>
        <p:blipFill>
          <a:blip r:embed="rId4"/>
          <a:stretch>
            <a:fillRect/>
          </a:stretch>
        </p:blipFill>
        <p:spPr>
          <a:xfrm>
            <a:off x="107950" y="1611217"/>
            <a:ext cx="2896507" cy="1758770"/>
          </a:xfrm>
          <a:prstGeom prst="rect">
            <a:avLst/>
          </a:prstGeom>
        </p:spPr>
      </p:pic>
      <p:pic>
        <p:nvPicPr>
          <p:cNvPr id="6" name="図 5"/>
          <p:cNvPicPr>
            <a:picLocks noChangeAspect="1"/>
          </p:cNvPicPr>
          <p:nvPr/>
        </p:nvPicPr>
        <p:blipFill>
          <a:blip r:embed="rId5"/>
          <a:stretch>
            <a:fillRect/>
          </a:stretch>
        </p:blipFill>
        <p:spPr>
          <a:xfrm>
            <a:off x="3095625" y="4353223"/>
            <a:ext cx="2929713" cy="1942803"/>
          </a:xfrm>
          <a:prstGeom prst="rect">
            <a:avLst/>
          </a:prstGeom>
        </p:spPr>
      </p:pic>
      <p:pic>
        <p:nvPicPr>
          <p:cNvPr id="10" name="図 9"/>
          <p:cNvPicPr>
            <a:picLocks noChangeAspect="1"/>
          </p:cNvPicPr>
          <p:nvPr/>
        </p:nvPicPr>
        <p:blipFill>
          <a:blip r:embed="rId6"/>
          <a:stretch>
            <a:fillRect/>
          </a:stretch>
        </p:blipFill>
        <p:spPr>
          <a:xfrm>
            <a:off x="3131840" y="1484785"/>
            <a:ext cx="2799984" cy="1922463"/>
          </a:xfrm>
          <a:prstGeom prst="rect">
            <a:avLst/>
          </a:prstGeom>
        </p:spPr>
      </p:pic>
      <p:sp>
        <p:nvSpPr>
          <p:cNvPr id="3" name="スライド番号プレースホルダー 2"/>
          <p:cNvSpPr>
            <a:spLocks noGrp="1"/>
          </p:cNvSpPr>
          <p:nvPr>
            <p:ph type="sldNum" sz="quarter" idx="12"/>
          </p:nvPr>
        </p:nvSpPr>
        <p:spPr>
          <a:xfrm>
            <a:off x="7086600" y="6461761"/>
            <a:ext cx="2057400" cy="365125"/>
          </a:xfrm>
        </p:spPr>
        <p:txBody>
          <a:bodyPr vert="horz" lIns="91440" tIns="45720" rIns="91440" bIns="45720" rtlCol="0" anchor="ct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pPr/>
              <a:t>12</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pic>
        <p:nvPicPr>
          <p:cNvPr id="41" name="図 40"/>
          <p:cNvPicPr>
            <a:picLocks noChangeAspect="1"/>
          </p:cNvPicPr>
          <p:nvPr/>
        </p:nvPicPr>
        <p:blipFill>
          <a:blip r:embed="rId7"/>
          <a:stretch>
            <a:fillRect/>
          </a:stretch>
        </p:blipFill>
        <p:spPr>
          <a:xfrm>
            <a:off x="6175816" y="1559379"/>
            <a:ext cx="2693294" cy="1796427"/>
          </a:xfrm>
          <a:prstGeom prst="rect">
            <a:avLst/>
          </a:prstGeom>
        </p:spPr>
      </p:pic>
    </p:spTree>
    <p:extLst>
      <p:ext uri="{BB962C8B-B14F-4D97-AF65-F5344CB8AC3E}">
        <p14:creationId xmlns:p14="http://schemas.microsoft.com/office/powerpoint/2010/main" val="8595975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07951" y="1234441"/>
            <a:ext cx="8982710" cy="2986495"/>
          </a:xfrm>
          <a:prstGeom prst="rect">
            <a:avLst/>
          </a:pr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42922"/>
            <a:endParaRPr lang="ja-JP" altLang="en-US" sz="1050" b="1" kern="900" spc="-70" dirty="0">
              <a:solidFill>
                <a:schemeClr val="tx1"/>
              </a:solidFill>
              <a:latin typeface="メイリオ" panose="020B0604030504040204" pitchFamily="50" charset="-128"/>
              <a:ea typeface="メイリオ" panose="020B0604030504040204" pitchFamily="50" charset="-128"/>
            </a:endParaRPr>
          </a:p>
        </p:txBody>
      </p:sp>
      <p:sp>
        <p:nvSpPr>
          <p:cNvPr id="18" name="正方形/長方形 17"/>
          <p:cNvSpPr/>
          <p:nvPr/>
        </p:nvSpPr>
        <p:spPr>
          <a:xfrm>
            <a:off x="107951" y="4941168"/>
            <a:ext cx="8982710" cy="1619970"/>
          </a:xfrm>
          <a:prstGeom prst="rect">
            <a:avLst/>
          </a:prstGeom>
          <a:solidFill>
            <a:schemeClr val="bg2">
              <a:lumMod val="9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42922"/>
            <a:endParaRPr lang="ja-JP" altLang="en-US" sz="1050" b="1" kern="900" spc="-70" dirty="0">
              <a:solidFill>
                <a:schemeClr val="tx1"/>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100013" y="1069346"/>
            <a:ext cx="1839680" cy="261610"/>
          </a:xfrm>
          <a:prstGeom prst="rect">
            <a:avLst/>
          </a:prstGeom>
          <a:solidFill>
            <a:schemeClr val="tx1"/>
          </a:solidFill>
          <a:ln>
            <a:noFill/>
          </a:ln>
        </p:spPr>
        <p:txBody>
          <a:bodyPr wrap="square" rtlCol="0">
            <a:spAutoFit/>
          </a:bodyPr>
          <a:lstStyle/>
          <a:p>
            <a:pPr algn="ctr"/>
            <a:r>
              <a:rPr lang="en-US" altLang="ja-JP" sz="1100" b="1" spc="350" dirty="0">
                <a:solidFill>
                  <a:schemeClr val="bg1"/>
                </a:solidFill>
                <a:latin typeface="メイリオ" panose="020B0604030504040204" pitchFamily="50" charset="-128"/>
                <a:ea typeface="メイリオ" panose="020B0604030504040204" pitchFamily="50" charset="-128"/>
              </a:rPr>
              <a:t>ⅲ</a:t>
            </a:r>
            <a:r>
              <a:rPr lang="ja-JP" altLang="en-US" sz="1100" b="1" spc="350" dirty="0">
                <a:solidFill>
                  <a:schemeClr val="bg1"/>
                </a:solidFill>
                <a:latin typeface="メイリオ" panose="020B0604030504040204" pitchFamily="50" charset="-128"/>
                <a:ea typeface="メイリオ" panose="020B0604030504040204" pitchFamily="50" charset="-128"/>
              </a:rPr>
              <a:t>　課 題</a:t>
            </a:r>
            <a:endParaRPr lang="en-US" altLang="ja-JP" sz="1100" b="1" spc="350" dirty="0">
              <a:solidFill>
                <a:schemeClr val="bg1"/>
              </a:solidFill>
              <a:latin typeface="メイリオ" panose="020B0604030504040204" pitchFamily="50" charset="-128"/>
              <a:ea typeface="メイリオ" panose="020B0604030504040204" pitchFamily="50" charset="-128"/>
            </a:endParaRPr>
          </a:p>
        </p:txBody>
      </p:sp>
      <p:sp>
        <p:nvSpPr>
          <p:cNvPr id="20" name="正方形/長方形 19"/>
          <p:cNvSpPr/>
          <p:nvPr/>
        </p:nvSpPr>
        <p:spPr>
          <a:xfrm>
            <a:off x="179389" y="1541117"/>
            <a:ext cx="10414715" cy="1142666"/>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9" indent="-171449">
              <a:lnSpc>
                <a:spcPts val="1600"/>
              </a:lnSpc>
              <a:buFont typeface="Wingdings" panose="05000000000000000000" pitchFamily="2" charset="2"/>
              <a:buChar char="Ø"/>
            </a:pPr>
            <a:endParaRPr lang="ja-JP" altLang="en-US" sz="105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22" name="1 つの角を切り取った四角形 21"/>
          <p:cNvSpPr/>
          <p:nvPr/>
        </p:nvSpPr>
        <p:spPr>
          <a:xfrm>
            <a:off x="179389" y="2384425"/>
            <a:ext cx="1338942" cy="231538"/>
          </a:xfrm>
          <a:prstGeom prst="snip1Rect">
            <a:avLst>
              <a:gd name="adj" fmla="val 4577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tx1"/>
                </a:solidFill>
                <a:latin typeface="メイリオ" panose="020B0604030504040204" pitchFamily="50" charset="-128"/>
                <a:ea typeface="メイリオ" panose="020B0604030504040204" pitchFamily="50" charset="-128"/>
              </a:rPr>
              <a:t>ⅱ</a:t>
            </a:r>
            <a:r>
              <a:rPr kumimoji="1" lang="ja-JP" altLang="en-US" sz="1050" b="1" dirty="0">
                <a:solidFill>
                  <a:schemeClr val="tx1"/>
                </a:solidFill>
                <a:latin typeface="メイリオ" panose="020B0604030504040204" pitchFamily="50" charset="-128"/>
                <a:ea typeface="メイリオ" panose="020B0604030504040204" pitchFamily="50" charset="-128"/>
              </a:rPr>
              <a:t>現状分析より</a:t>
            </a:r>
          </a:p>
        </p:txBody>
      </p:sp>
      <p:sp>
        <p:nvSpPr>
          <p:cNvPr id="23" name="1 つの角を切り取った四角形 22"/>
          <p:cNvSpPr/>
          <p:nvPr/>
        </p:nvSpPr>
        <p:spPr>
          <a:xfrm>
            <a:off x="171450" y="1458914"/>
            <a:ext cx="1338942" cy="231538"/>
          </a:xfrm>
          <a:prstGeom prst="snip1Rect">
            <a:avLst>
              <a:gd name="adj" fmla="val 4577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tx1"/>
                </a:solidFill>
                <a:latin typeface="メイリオ" panose="020B0604030504040204" pitchFamily="50" charset="-128"/>
                <a:ea typeface="メイリオ" panose="020B0604030504040204" pitchFamily="50" charset="-128"/>
              </a:rPr>
              <a:t>ⅰ</a:t>
            </a:r>
            <a:r>
              <a:rPr kumimoji="1" lang="ja-JP" altLang="en-US" sz="1050" b="1" dirty="0">
                <a:solidFill>
                  <a:schemeClr val="tx1"/>
                </a:solidFill>
                <a:latin typeface="メイリオ" panose="020B0604030504040204" pitchFamily="50" charset="-128"/>
                <a:ea typeface="メイリオ" panose="020B0604030504040204" pitchFamily="50" charset="-128"/>
              </a:rPr>
              <a:t>実績評価より</a:t>
            </a:r>
          </a:p>
        </p:txBody>
      </p:sp>
      <p:sp>
        <p:nvSpPr>
          <p:cNvPr id="24" name="正方形/長方形 23"/>
          <p:cNvSpPr/>
          <p:nvPr/>
        </p:nvSpPr>
        <p:spPr>
          <a:xfrm>
            <a:off x="179389" y="2726979"/>
            <a:ext cx="10414715" cy="1517770"/>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9" indent="-171449">
              <a:lnSpc>
                <a:spcPts val="1600"/>
              </a:lnSpc>
              <a:buFont typeface="Wingdings" panose="05000000000000000000" pitchFamily="2" charset="2"/>
              <a:buChar char="Ø"/>
            </a:pPr>
            <a:endParaRPr lang="en-US" altLang="ja-JP" sz="105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31" name="正方形/長方形 30"/>
          <p:cNvSpPr/>
          <p:nvPr/>
        </p:nvSpPr>
        <p:spPr>
          <a:xfrm>
            <a:off x="179389" y="6149750"/>
            <a:ext cx="8236616" cy="319422"/>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endParaRPr lang="ja-JP" altLang="en-US" sz="9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100013" y="4797152"/>
            <a:ext cx="1819337" cy="261610"/>
          </a:xfrm>
          <a:prstGeom prst="rect">
            <a:avLst/>
          </a:prstGeom>
          <a:solidFill>
            <a:schemeClr val="tx1"/>
          </a:solidFill>
          <a:ln>
            <a:noFill/>
          </a:ln>
        </p:spPr>
        <p:txBody>
          <a:bodyPr wrap="square" rtlCol="0">
            <a:spAutoFit/>
          </a:bodyPr>
          <a:lstStyle/>
          <a:p>
            <a:pPr algn="ctr"/>
            <a:r>
              <a:rPr lang="en-US" altLang="ja-JP" sz="1100" b="1" spc="350" dirty="0">
                <a:solidFill>
                  <a:schemeClr val="bg1"/>
                </a:solidFill>
                <a:latin typeface="メイリオ" panose="020B0604030504040204" pitchFamily="50" charset="-128"/>
                <a:ea typeface="メイリオ" panose="020B0604030504040204" pitchFamily="50" charset="-128"/>
              </a:rPr>
              <a:t>ⅳ </a:t>
            </a:r>
            <a:r>
              <a:rPr lang="ja-JP" altLang="en-US" sz="1100" b="1" spc="350" dirty="0">
                <a:solidFill>
                  <a:schemeClr val="bg1"/>
                </a:solidFill>
                <a:latin typeface="メイリオ" panose="020B0604030504040204" pitchFamily="50" charset="-128"/>
                <a:ea typeface="メイリオ" panose="020B0604030504040204" pitchFamily="50" charset="-128"/>
              </a:rPr>
              <a:t>取組の方向性</a:t>
            </a:r>
            <a:endParaRPr lang="en-US" altLang="ja-JP" sz="1100" b="1" spc="350" dirty="0">
              <a:solidFill>
                <a:schemeClr val="bg1"/>
              </a:solidFill>
              <a:latin typeface="メイリオ" panose="020B0604030504040204" pitchFamily="50" charset="-128"/>
              <a:ea typeface="メイリオ" panose="020B0604030504040204" pitchFamily="50" charset="-128"/>
            </a:endParaRPr>
          </a:p>
        </p:txBody>
      </p:sp>
      <p:grpSp>
        <p:nvGrpSpPr>
          <p:cNvPr id="47" name="グループ化 46"/>
          <p:cNvGrpSpPr/>
          <p:nvPr/>
        </p:nvGrpSpPr>
        <p:grpSpPr>
          <a:xfrm>
            <a:off x="179388" y="5170034"/>
            <a:ext cx="8612004" cy="389315"/>
            <a:chOff x="107950" y="5300663"/>
            <a:chExt cx="8612004" cy="389315"/>
          </a:xfrm>
        </p:grpSpPr>
        <p:sp>
          <p:nvSpPr>
            <p:cNvPr id="49" name="正方形/長方形 48"/>
            <p:cNvSpPr/>
            <p:nvPr/>
          </p:nvSpPr>
          <p:spPr>
            <a:xfrm>
              <a:off x="107950" y="5300663"/>
              <a:ext cx="8236616" cy="319422"/>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endParaRPr lang="ja-JP" altLang="en-US" sz="9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50" name="正方形/長方形 49"/>
            <p:cNvSpPr/>
            <p:nvPr/>
          </p:nvSpPr>
          <p:spPr>
            <a:xfrm>
              <a:off x="107950" y="5366813"/>
              <a:ext cx="8612004" cy="323165"/>
            </a:xfrm>
            <a:prstGeom prst="rect">
              <a:avLst/>
            </a:prstGeom>
          </p:spPr>
          <p:txBody>
            <a:bodyPr wrap="square">
              <a:spAutoFit/>
            </a:bodyPr>
            <a:lstStyle/>
            <a:p>
              <a:pPr marL="171449" indent="-171449">
                <a:lnSpc>
                  <a:spcPts val="1800"/>
                </a:lnSpc>
                <a:buFont typeface="Wingdings" panose="05000000000000000000" pitchFamily="2" charset="2"/>
                <a:buChar char="n"/>
              </a:pPr>
              <a:endParaRPr lang="en-US" altLang="ja-JP" sz="1000" b="1" dirty="0">
                <a:latin typeface="メイリオ" panose="020B0604030504040204" pitchFamily="50" charset="-128"/>
                <a:ea typeface="メイリオ" panose="020B0604030504040204" pitchFamily="50" charset="-128"/>
              </a:endParaRPr>
            </a:p>
          </p:txBody>
        </p:sp>
      </p:grpSp>
      <p:sp>
        <p:nvSpPr>
          <p:cNvPr id="35" name="正方形/長方形 34"/>
          <p:cNvSpPr/>
          <p:nvPr/>
        </p:nvSpPr>
        <p:spPr>
          <a:xfrm>
            <a:off x="230188" y="5265739"/>
            <a:ext cx="8713787" cy="670561"/>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endParaRPr lang="ja-JP" altLang="en-US" sz="1050" b="1" u="sng"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48" name="正方形/長方形 47"/>
          <p:cNvSpPr/>
          <p:nvPr/>
        </p:nvSpPr>
        <p:spPr>
          <a:xfrm>
            <a:off x="122238" y="5180015"/>
            <a:ext cx="9021762" cy="1118255"/>
          </a:xfrm>
          <a:prstGeom prst="rect">
            <a:avLst/>
          </a:prstGeom>
        </p:spPr>
        <p:txBody>
          <a:bodyPr wrap="square">
            <a:spAutoFit/>
          </a:bodyPr>
          <a:lstStyle/>
          <a:p>
            <a:pPr marL="171449" indent="-171449">
              <a:lnSpc>
                <a:spcPts val="2000"/>
              </a:lnSpc>
              <a:buFont typeface="Wingdings" panose="05000000000000000000" pitchFamily="2" charset="2"/>
              <a:buChar char="n"/>
            </a:pP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相談員の養成については、研修機会の更なる確保・充実を図るため、実施手法や研修素材の改良を含め、実施体制の拡充</a:t>
            </a:r>
            <a:r>
              <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r>
            <a:br>
              <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b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を図る。</a:t>
            </a:r>
            <a:endPar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171449" indent="-171449">
              <a:lnSpc>
                <a:spcPts val="2000"/>
              </a:lnSpc>
              <a:buFont typeface="Wingdings" panose="05000000000000000000" pitchFamily="2" charset="2"/>
              <a:buChar char="n"/>
            </a:pP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相談者の属性（勤労者が大半）や課題（多重債務問題）等に応じて気軽に相談できるよう、</a:t>
            </a:r>
            <a:r>
              <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SNS</a:t>
            </a: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・オンライン相談等</a:t>
            </a:r>
            <a:r>
              <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r>
            <a:br>
              <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b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の導入、民間団体へのアウトソーシングを含めた外部資源の有効活用等について検討し、相談機能・体制の拡充を図る。</a:t>
            </a:r>
          </a:p>
        </p:txBody>
      </p:sp>
      <p:sp>
        <p:nvSpPr>
          <p:cNvPr id="30" name="正方形/長方形 29"/>
          <p:cNvSpPr/>
          <p:nvPr/>
        </p:nvSpPr>
        <p:spPr>
          <a:xfrm>
            <a:off x="122238" y="1603710"/>
            <a:ext cx="10471866" cy="731729"/>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9" indent="-171449">
              <a:lnSpc>
                <a:spcPts val="2000"/>
              </a:lnSpc>
              <a:buFont typeface="Wingdings" panose="05000000000000000000" pitchFamily="2" charset="2"/>
              <a:buChar char="Ø"/>
            </a:pPr>
            <a:r>
              <a:rPr lang="ja-JP" altLang="en-US" sz="1100" b="1" dirty="0">
                <a:solidFill>
                  <a:schemeClr val="tx1"/>
                </a:solidFill>
                <a:latin typeface="メイリオ" panose="020B0604030504040204" pitchFamily="50" charset="-128"/>
                <a:ea typeface="メイリオ" panose="020B0604030504040204" pitchFamily="50" charset="-128"/>
              </a:rPr>
              <a:t>相談員向け研修については、参加希望者のニーズや関心の高さがうかがえる一方で、実施体制等に限りがあることなどから、希望者全員</a:t>
            </a:r>
            <a:r>
              <a:rPr lang="en-US" altLang="ja-JP" sz="1100" b="1" dirty="0">
                <a:solidFill>
                  <a:schemeClr val="tx1"/>
                </a:solidFill>
                <a:latin typeface="メイリオ" panose="020B0604030504040204" pitchFamily="50" charset="-128"/>
                <a:ea typeface="メイリオ" panose="020B0604030504040204" pitchFamily="50" charset="-128"/>
              </a:rPr>
              <a:t/>
            </a:r>
            <a:br>
              <a:rPr lang="en-US" altLang="ja-JP" sz="1100" b="1" dirty="0">
                <a:solidFill>
                  <a:schemeClr val="tx1"/>
                </a:solidFill>
                <a:latin typeface="メイリオ" panose="020B0604030504040204" pitchFamily="50" charset="-128"/>
                <a:ea typeface="メイリオ" panose="020B0604030504040204" pitchFamily="50" charset="-128"/>
              </a:rPr>
            </a:br>
            <a:r>
              <a:rPr lang="ja-JP" altLang="en-US" sz="1100" b="1" dirty="0">
                <a:solidFill>
                  <a:schemeClr val="tx1"/>
                </a:solidFill>
                <a:latin typeface="メイリオ" panose="020B0604030504040204" pitchFamily="50" charset="-128"/>
                <a:ea typeface="メイリオ" panose="020B0604030504040204" pitchFamily="50" charset="-128"/>
              </a:rPr>
              <a:t>が参加できていない状況にあることを踏まえ、十分な研修機会が確保できるよう、体制の拡充や手法等の検討が必要。</a:t>
            </a:r>
          </a:p>
        </p:txBody>
      </p:sp>
      <p:sp>
        <p:nvSpPr>
          <p:cNvPr id="32" name="正方形/長方形 31"/>
          <p:cNvSpPr/>
          <p:nvPr/>
        </p:nvSpPr>
        <p:spPr>
          <a:xfrm>
            <a:off x="122239" y="2631956"/>
            <a:ext cx="10471866" cy="1517770"/>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9" indent="-171449">
              <a:lnSpc>
                <a:spcPts val="2000"/>
              </a:lnSpc>
              <a:buFont typeface="Wingdings" panose="05000000000000000000" pitchFamily="2" charset="2"/>
              <a:buChar char="Ø"/>
            </a:pPr>
            <a:r>
              <a:rPr lang="ja-JP" altLang="en-US" sz="1100" b="1" dirty="0">
                <a:solidFill>
                  <a:schemeClr val="tx1"/>
                </a:solidFill>
                <a:latin typeface="メイリオ" panose="020B0604030504040204" pitchFamily="50" charset="-128"/>
                <a:ea typeface="メイリオ" panose="020B0604030504040204" pitchFamily="50" charset="-128"/>
              </a:rPr>
              <a:t>相談者等が求める支援策としては「気軽に相談できる場所の情報」の提供が最多、また、相談経路については「インターネット」が</a:t>
            </a:r>
            <a:r>
              <a:rPr lang="en-US" altLang="ja-JP" sz="1100" b="1" dirty="0">
                <a:solidFill>
                  <a:schemeClr val="tx1"/>
                </a:solidFill>
                <a:latin typeface="メイリオ" panose="020B0604030504040204" pitchFamily="50" charset="-128"/>
                <a:ea typeface="メイリオ" panose="020B0604030504040204" pitchFamily="50" charset="-128"/>
              </a:rPr>
              <a:t/>
            </a:r>
            <a:br>
              <a:rPr lang="en-US" altLang="ja-JP" sz="1100" b="1" dirty="0">
                <a:solidFill>
                  <a:schemeClr val="tx1"/>
                </a:solidFill>
                <a:latin typeface="メイリオ" panose="020B0604030504040204" pitchFamily="50" charset="-128"/>
                <a:ea typeface="メイリオ" panose="020B0604030504040204" pitchFamily="50" charset="-128"/>
              </a:rPr>
            </a:br>
            <a:r>
              <a:rPr lang="ja-JP" altLang="en-US" sz="1100" b="1" dirty="0">
                <a:solidFill>
                  <a:schemeClr val="tx1"/>
                </a:solidFill>
                <a:latin typeface="メイリオ" panose="020B0604030504040204" pitchFamily="50" charset="-128"/>
                <a:ea typeface="メイリオ" panose="020B0604030504040204" pitchFamily="50" charset="-128"/>
              </a:rPr>
              <a:t>最も多い。</a:t>
            </a:r>
            <a:endParaRPr lang="en-US" altLang="ja-JP" sz="1100" b="1" dirty="0">
              <a:solidFill>
                <a:schemeClr val="tx1"/>
              </a:solidFill>
              <a:latin typeface="メイリオ" panose="020B0604030504040204" pitchFamily="50" charset="-128"/>
              <a:ea typeface="メイリオ" panose="020B0604030504040204" pitchFamily="50" charset="-128"/>
            </a:endParaRPr>
          </a:p>
          <a:p>
            <a:pPr marL="171449" indent="-171449">
              <a:lnSpc>
                <a:spcPts val="2000"/>
              </a:lnSpc>
              <a:buFont typeface="Wingdings" panose="05000000000000000000" pitchFamily="2" charset="2"/>
              <a:buChar char="Ø"/>
            </a:pPr>
            <a:r>
              <a:rPr lang="ja-JP" altLang="en-US" sz="1100" b="1" dirty="0">
                <a:solidFill>
                  <a:schemeClr val="tx1"/>
                </a:solidFill>
                <a:latin typeface="メイリオ" panose="020B0604030504040204" pitchFamily="50" charset="-128"/>
                <a:ea typeface="メイリオ" panose="020B0604030504040204" pitchFamily="50" charset="-128"/>
              </a:rPr>
              <a:t>相談者の約</a:t>
            </a:r>
            <a:r>
              <a:rPr lang="en-US" altLang="ja-JP" sz="1100" b="1" dirty="0">
                <a:solidFill>
                  <a:schemeClr val="tx1"/>
                </a:solidFill>
                <a:latin typeface="メイリオ" panose="020B0604030504040204" pitchFamily="50" charset="-128"/>
                <a:ea typeface="メイリオ" panose="020B0604030504040204" pitchFamily="50" charset="-128"/>
              </a:rPr>
              <a:t>8</a:t>
            </a:r>
            <a:r>
              <a:rPr lang="ja-JP" altLang="en-US" sz="1100" b="1" dirty="0">
                <a:solidFill>
                  <a:schemeClr val="tx1"/>
                </a:solidFill>
                <a:latin typeface="メイリオ" panose="020B0604030504040204" pitchFamily="50" charset="-128"/>
                <a:ea typeface="メイリオ" panose="020B0604030504040204" pitchFamily="50" charset="-128"/>
              </a:rPr>
              <a:t>割は勤労者である。</a:t>
            </a:r>
            <a:endParaRPr lang="en-US" altLang="ja-JP" sz="1100" b="1" dirty="0">
              <a:solidFill>
                <a:schemeClr val="tx1"/>
              </a:solidFill>
              <a:latin typeface="メイリオ" panose="020B0604030504040204" pitchFamily="50" charset="-128"/>
              <a:ea typeface="メイリオ" panose="020B0604030504040204" pitchFamily="50" charset="-128"/>
            </a:endParaRPr>
          </a:p>
          <a:p>
            <a:pPr marL="171449" indent="-171449">
              <a:lnSpc>
                <a:spcPts val="2000"/>
              </a:lnSpc>
              <a:buFont typeface="Wingdings" panose="05000000000000000000" pitchFamily="2" charset="2"/>
              <a:buChar char="Ø"/>
            </a:pPr>
            <a:r>
              <a:rPr lang="ja-JP" altLang="en-US" sz="1100" b="1" dirty="0">
                <a:solidFill>
                  <a:schemeClr val="tx1"/>
                </a:solidFill>
                <a:latin typeface="メイリオ" panose="020B0604030504040204" pitchFamily="50" charset="-128"/>
                <a:ea typeface="メイリオ" panose="020B0604030504040204" pitchFamily="50" charset="-128"/>
              </a:rPr>
              <a:t>当事者の家族等の悩みとして、「浪費、借金による経済的困難」が最多となっており、実際に、相談者の半数超が</a:t>
            </a:r>
            <a:r>
              <a:rPr lang="en-US" altLang="ja-JP" sz="1100" b="1" dirty="0">
                <a:solidFill>
                  <a:schemeClr val="tx1"/>
                </a:solidFill>
                <a:latin typeface="メイリオ" panose="020B0604030504040204" pitchFamily="50" charset="-128"/>
                <a:ea typeface="メイリオ" panose="020B0604030504040204" pitchFamily="50" charset="-128"/>
              </a:rPr>
              <a:t>100</a:t>
            </a:r>
            <a:r>
              <a:rPr lang="ja-JP" altLang="en-US" sz="1100" b="1" dirty="0">
                <a:solidFill>
                  <a:schemeClr val="tx1"/>
                </a:solidFill>
                <a:latin typeface="メイリオ" panose="020B0604030504040204" pitchFamily="50" charset="-128"/>
                <a:ea typeface="メイリオ" panose="020B0604030504040204" pitchFamily="50" charset="-128"/>
              </a:rPr>
              <a:t>万円以上の</a:t>
            </a:r>
            <a:r>
              <a:rPr lang="en-US" altLang="ja-JP" sz="1100" b="1" dirty="0">
                <a:solidFill>
                  <a:schemeClr val="tx1"/>
                </a:solidFill>
                <a:latin typeface="メイリオ" panose="020B0604030504040204" pitchFamily="50" charset="-128"/>
                <a:ea typeface="メイリオ" panose="020B0604030504040204" pitchFamily="50" charset="-128"/>
              </a:rPr>
              <a:t/>
            </a:r>
            <a:br>
              <a:rPr lang="en-US" altLang="ja-JP" sz="1100" b="1" dirty="0">
                <a:solidFill>
                  <a:schemeClr val="tx1"/>
                </a:solidFill>
                <a:latin typeface="メイリオ" panose="020B0604030504040204" pitchFamily="50" charset="-128"/>
                <a:ea typeface="メイリオ" panose="020B0604030504040204" pitchFamily="50" charset="-128"/>
              </a:rPr>
            </a:br>
            <a:r>
              <a:rPr lang="ja-JP" altLang="en-US" sz="1100" b="1" dirty="0">
                <a:solidFill>
                  <a:schemeClr val="tx1"/>
                </a:solidFill>
                <a:latin typeface="メイリオ" panose="020B0604030504040204" pitchFamily="50" charset="-128"/>
                <a:ea typeface="メイリオ" panose="020B0604030504040204" pitchFamily="50" charset="-128"/>
              </a:rPr>
              <a:t>借金を抱えている。</a:t>
            </a:r>
            <a:endParaRPr lang="en-US" altLang="ja-JP" sz="1100" b="1" dirty="0">
              <a:solidFill>
                <a:schemeClr val="tx1"/>
              </a:solidFill>
              <a:latin typeface="メイリオ" panose="020B0604030504040204" pitchFamily="50" charset="-128"/>
              <a:ea typeface="メイリオ" panose="020B0604030504040204" pitchFamily="50" charset="-128"/>
            </a:endParaRPr>
          </a:p>
          <a:p>
            <a:pPr marL="171449" indent="-171449">
              <a:lnSpc>
                <a:spcPts val="2000"/>
              </a:lnSpc>
              <a:buFont typeface="Wingdings" panose="05000000000000000000" pitchFamily="2" charset="2"/>
              <a:buChar char="Ø"/>
            </a:pPr>
            <a:r>
              <a:rPr lang="ja-JP" altLang="en-US" sz="1100" b="1" dirty="0" smtClean="0">
                <a:solidFill>
                  <a:schemeClr val="tx1"/>
                </a:solidFill>
                <a:latin typeface="メイリオ" panose="020B0604030504040204" pitchFamily="50" charset="-128"/>
                <a:ea typeface="メイリオ" panose="020B0604030504040204" pitchFamily="50" charset="-128"/>
              </a:rPr>
              <a:t>刑法犯総件数</a:t>
            </a:r>
            <a:r>
              <a:rPr lang="ja-JP" altLang="en-US" sz="1100" b="1" dirty="0">
                <a:solidFill>
                  <a:schemeClr val="tx1"/>
                </a:solidFill>
                <a:latin typeface="メイリオ" panose="020B0604030504040204" pitchFamily="50" charset="-128"/>
                <a:ea typeface="メイリオ" panose="020B0604030504040204" pitchFamily="50" charset="-128"/>
              </a:rPr>
              <a:t>の約１</a:t>
            </a:r>
            <a:r>
              <a:rPr lang="en-US" altLang="ja-JP" sz="1100" b="1" dirty="0">
                <a:solidFill>
                  <a:schemeClr val="tx1"/>
                </a:solidFill>
                <a:latin typeface="メイリオ" panose="020B0604030504040204" pitchFamily="50" charset="-128"/>
                <a:ea typeface="メイリオ" panose="020B0604030504040204" pitchFamily="50" charset="-128"/>
              </a:rPr>
              <a:t>%</a:t>
            </a:r>
            <a:r>
              <a:rPr lang="ja-JP" altLang="en-US" sz="1100" b="1" dirty="0">
                <a:solidFill>
                  <a:schemeClr val="tx1"/>
                </a:solidFill>
                <a:latin typeface="メイリオ" panose="020B0604030504040204" pitchFamily="50" charset="-128"/>
                <a:ea typeface="メイリオ" panose="020B0604030504040204" pitchFamily="50" charset="-128"/>
              </a:rPr>
              <a:t>は「ギャンブル等依存」を動機・原因とするものとなっている。</a:t>
            </a:r>
            <a:endParaRPr lang="en-US" altLang="ja-JP" sz="1100" b="1" dirty="0">
              <a:solidFill>
                <a:schemeClr val="tx1"/>
              </a:solidFill>
              <a:latin typeface="メイリオ" panose="020B0604030504040204" pitchFamily="50" charset="-128"/>
              <a:ea typeface="メイリオ" panose="020B0604030504040204" pitchFamily="50" charset="-128"/>
            </a:endParaRPr>
          </a:p>
        </p:txBody>
      </p:sp>
      <p:grpSp>
        <p:nvGrpSpPr>
          <p:cNvPr id="36" name="グループ化 35"/>
          <p:cNvGrpSpPr/>
          <p:nvPr/>
        </p:nvGrpSpPr>
        <p:grpSpPr>
          <a:xfrm>
            <a:off x="-65315" y="0"/>
            <a:ext cx="9209315" cy="1028700"/>
            <a:chOff x="-65315" y="0"/>
            <a:chExt cx="9209315" cy="1028700"/>
          </a:xfrm>
        </p:grpSpPr>
        <p:sp>
          <p:nvSpPr>
            <p:cNvPr id="37" name="サブタイトル 2"/>
            <p:cNvSpPr txBox="1">
              <a:spLocks/>
            </p:cNvSpPr>
            <p:nvPr/>
          </p:nvSpPr>
          <p:spPr>
            <a:xfrm>
              <a:off x="0" y="0"/>
              <a:ext cx="9144000" cy="432707"/>
            </a:xfrm>
            <a:prstGeom prst="rect">
              <a:avLst/>
            </a:prstGeom>
            <a:solidFill>
              <a:srgbClr val="000099"/>
            </a:solidFill>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2000" b="1" dirty="0">
                  <a:solidFill>
                    <a:schemeClr val="bg1"/>
                  </a:solidFill>
                  <a:latin typeface="メイリオ" panose="020B0604030504040204" pitchFamily="50" charset="-128"/>
                  <a:ea typeface="メイリオ" panose="020B0604030504040204" pitchFamily="50" charset="-128"/>
                </a:rPr>
                <a:t>Ⅱ</a:t>
              </a:r>
              <a:r>
                <a:rPr lang="ja-JP" altLang="en-US" sz="2000" b="1" dirty="0">
                  <a:solidFill>
                    <a:schemeClr val="bg1"/>
                  </a:solidFill>
                  <a:latin typeface="メイリオ" panose="020B0604030504040204" pitchFamily="50" charset="-128"/>
                  <a:ea typeface="メイリオ" panose="020B0604030504040204" pitchFamily="50" charset="-128"/>
                </a:rPr>
                <a:t> 第２期計画に向けた課題の整理と取組の方向性</a:t>
              </a:r>
            </a:p>
          </p:txBody>
        </p:sp>
        <p:sp>
          <p:nvSpPr>
            <p:cNvPr id="38" name="正方形/長方形 37"/>
            <p:cNvSpPr/>
            <p:nvPr/>
          </p:nvSpPr>
          <p:spPr>
            <a:xfrm>
              <a:off x="-65315" y="476250"/>
              <a:ext cx="6760029" cy="369332"/>
            </a:xfrm>
            <a:prstGeom prst="rect">
              <a:avLst/>
            </a:prstGeom>
          </p:spPr>
          <p:txBody>
            <a:bodyPr wrap="square">
              <a:spAutoFit/>
            </a:bodyPr>
            <a:lstStyle/>
            <a:p>
              <a:r>
                <a:rPr lang="ja-JP" altLang="en-US" b="1" dirty="0">
                  <a:latin typeface="メイリオ" panose="020B0604030504040204" pitchFamily="50" charset="-128"/>
                  <a:ea typeface="メイリオ" panose="020B0604030504040204" pitchFamily="50" charset="-128"/>
                </a:rPr>
                <a:t>■５つの基本方針ごとの考察　～</a:t>
              </a:r>
              <a:r>
                <a:rPr lang="en-US" altLang="ja-JP" b="1" dirty="0">
                  <a:latin typeface="メイリオ" panose="020B0604030504040204" pitchFamily="50" charset="-128"/>
                  <a:ea typeface="メイリオ" panose="020B0604030504040204" pitchFamily="50" charset="-128"/>
                </a:rPr>
                <a:t>2 </a:t>
              </a:r>
              <a:r>
                <a:rPr lang="ja-JP" altLang="en-US" b="1" dirty="0">
                  <a:latin typeface="メイリオ" panose="020B0604030504040204" pitchFamily="50" charset="-128"/>
                  <a:ea typeface="メイリオ" panose="020B0604030504040204" pitchFamily="50" charset="-128"/>
                </a:rPr>
                <a:t>相談支援体制の強化～</a:t>
              </a:r>
              <a:endParaRPr lang="en-US" altLang="ja-JP" b="1" dirty="0">
                <a:latin typeface="メイリオ" panose="020B0604030504040204" pitchFamily="50" charset="-128"/>
                <a:ea typeface="メイリオ" panose="020B0604030504040204" pitchFamily="50" charset="-128"/>
              </a:endParaRPr>
            </a:p>
          </p:txBody>
        </p:sp>
        <p:cxnSp>
          <p:nvCxnSpPr>
            <p:cNvPr id="39" name="直線コネクタ 38"/>
            <p:cNvCxnSpPr/>
            <p:nvPr/>
          </p:nvCxnSpPr>
          <p:spPr>
            <a:xfrm>
              <a:off x="0" y="791936"/>
              <a:ext cx="6271353" cy="1"/>
            </a:xfrm>
            <a:prstGeom prst="line">
              <a:avLst/>
            </a:prstGeom>
            <a:ln w="28575" cmpd="dbl">
              <a:solidFill>
                <a:srgbClr val="000099"/>
              </a:solidFill>
            </a:ln>
          </p:spPr>
          <p:style>
            <a:lnRef idx="1">
              <a:schemeClr val="accent1"/>
            </a:lnRef>
            <a:fillRef idx="0">
              <a:schemeClr val="accent1"/>
            </a:fillRef>
            <a:effectRef idx="0">
              <a:schemeClr val="accent1"/>
            </a:effectRef>
            <a:fontRef idx="minor">
              <a:schemeClr val="tx1"/>
            </a:fontRef>
          </p:style>
        </p:cxnSp>
        <p:grpSp>
          <p:nvGrpSpPr>
            <p:cNvPr id="40" name="グループ化 39"/>
            <p:cNvGrpSpPr/>
            <p:nvPr/>
          </p:nvGrpSpPr>
          <p:grpSpPr>
            <a:xfrm>
              <a:off x="6454775" y="476250"/>
              <a:ext cx="2660990" cy="552450"/>
              <a:chOff x="6426540" y="469900"/>
              <a:chExt cx="2660990" cy="552450"/>
            </a:xfrm>
          </p:grpSpPr>
          <p:sp>
            <p:nvSpPr>
              <p:cNvPr id="41" name="正方形/長方形 40"/>
              <p:cNvSpPr/>
              <p:nvPr/>
            </p:nvSpPr>
            <p:spPr>
              <a:xfrm>
                <a:off x="6600825" y="476250"/>
                <a:ext cx="2486705" cy="533400"/>
              </a:xfrm>
              <a:prstGeom prst="rect">
                <a:avLst/>
              </a:prstGeom>
              <a:solidFill>
                <a:schemeClr val="bg1">
                  <a:lumMod val="8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6426540" y="469900"/>
                <a:ext cx="196170" cy="5524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b="1" dirty="0">
                    <a:latin typeface="メイリオ" panose="020B0604030504040204" pitchFamily="50" charset="-128"/>
                    <a:ea typeface="メイリオ" panose="020B0604030504040204" pitchFamily="50" charset="-128"/>
                  </a:rPr>
                  <a:t>フロー</a:t>
                </a:r>
              </a:p>
            </p:txBody>
          </p:sp>
          <p:sp>
            <p:nvSpPr>
              <p:cNvPr id="43" name="ホームベース 42"/>
              <p:cNvSpPr/>
              <p:nvPr/>
            </p:nvSpPr>
            <p:spPr>
              <a:xfrm>
                <a:off x="6727928" y="750888"/>
                <a:ext cx="683624" cy="222943"/>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ⅱ</a:t>
                </a:r>
                <a:r>
                  <a:rPr kumimoji="1" lang="ja-JP" altLang="en-US" sz="800" b="1" dirty="0">
                    <a:solidFill>
                      <a:schemeClr val="tx1"/>
                    </a:solidFill>
                    <a:latin typeface="メイリオ" panose="020B0604030504040204" pitchFamily="50" charset="-128"/>
                    <a:ea typeface="メイリオ" panose="020B0604030504040204" pitchFamily="50" charset="-128"/>
                  </a:rPr>
                  <a:t>現状分析</a:t>
                </a:r>
              </a:p>
            </p:txBody>
          </p:sp>
          <p:sp>
            <p:nvSpPr>
              <p:cNvPr id="44" name="ホームベース 43"/>
              <p:cNvSpPr/>
              <p:nvPr/>
            </p:nvSpPr>
            <p:spPr>
              <a:xfrm>
                <a:off x="6724650" y="499370"/>
                <a:ext cx="709379" cy="222943"/>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ⅰ</a:t>
                </a:r>
                <a:r>
                  <a:rPr kumimoji="1" lang="ja-JP" altLang="en-US" sz="800" b="1" dirty="0">
                    <a:solidFill>
                      <a:schemeClr val="tx1"/>
                    </a:solidFill>
                    <a:latin typeface="メイリオ" panose="020B0604030504040204" pitchFamily="50" charset="-128"/>
                    <a:ea typeface="メイリオ" panose="020B0604030504040204" pitchFamily="50" charset="-128"/>
                  </a:rPr>
                  <a:t>実績評価</a:t>
                </a:r>
              </a:p>
            </p:txBody>
          </p:sp>
          <p:sp>
            <p:nvSpPr>
              <p:cNvPr id="45" name="ホームベース 44"/>
              <p:cNvSpPr/>
              <p:nvPr/>
            </p:nvSpPr>
            <p:spPr>
              <a:xfrm>
                <a:off x="7487319" y="605419"/>
                <a:ext cx="758058" cy="275454"/>
              </a:xfrm>
              <a:prstGeom prst="homePlate">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bg1"/>
                    </a:solidFill>
                    <a:latin typeface="メイリオ" panose="020B0604030504040204" pitchFamily="50" charset="-128"/>
                    <a:ea typeface="メイリオ" panose="020B0604030504040204" pitchFamily="50" charset="-128"/>
                  </a:rPr>
                  <a:t>ⅲ </a:t>
                </a:r>
                <a:r>
                  <a:rPr kumimoji="1" lang="ja-JP" altLang="en-US" sz="800" b="1" dirty="0">
                    <a:solidFill>
                      <a:schemeClr val="bg1"/>
                    </a:solidFill>
                    <a:latin typeface="メイリオ" panose="020B0604030504040204" pitchFamily="50" charset="-128"/>
                    <a:ea typeface="メイリオ" panose="020B0604030504040204" pitchFamily="50" charset="-128"/>
                  </a:rPr>
                  <a:t>課題</a:t>
                </a:r>
              </a:p>
            </p:txBody>
          </p:sp>
          <p:sp>
            <p:nvSpPr>
              <p:cNvPr id="46" name="ホームベース 45"/>
              <p:cNvSpPr/>
              <p:nvPr/>
            </p:nvSpPr>
            <p:spPr>
              <a:xfrm>
                <a:off x="8295583" y="597255"/>
                <a:ext cx="758058" cy="275454"/>
              </a:xfrm>
              <a:prstGeom prst="homePlate">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bg1"/>
                    </a:solidFill>
                    <a:latin typeface="メイリオ" panose="020B0604030504040204" pitchFamily="50" charset="-128"/>
                    <a:ea typeface="メイリオ" panose="020B0604030504040204" pitchFamily="50" charset="-128"/>
                  </a:rPr>
                  <a:t>ⅳ </a:t>
                </a:r>
                <a:r>
                  <a:rPr kumimoji="1" lang="ja-JP" altLang="en-US" sz="800" b="1" dirty="0">
                    <a:solidFill>
                      <a:schemeClr val="bg1"/>
                    </a:solidFill>
                    <a:latin typeface="メイリオ" panose="020B0604030504040204" pitchFamily="50" charset="-128"/>
                    <a:ea typeface="メイリオ" panose="020B0604030504040204" pitchFamily="50" charset="-128"/>
                  </a:rPr>
                  <a:t>方向性</a:t>
                </a:r>
              </a:p>
            </p:txBody>
          </p:sp>
        </p:grpSp>
      </p:grpSp>
      <p:sp>
        <p:nvSpPr>
          <p:cNvPr id="2" name="スライド番号プレースホルダー 1"/>
          <p:cNvSpPr>
            <a:spLocks noGrp="1"/>
          </p:cNvSpPr>
          <p:nvPr>
            <p:ph type="sldNum" sz="quarter" idx="12"/>
          </p:nvPr>
        </p:nvSpPr>
        <p:spPr>
          <a:xfrm>
            <a:off x="7143750" y="6545263"/>
            <a:ext cx="2057400" cy="365125"/>
          </a:xfrm>
        </p:spPr>
        <p:txBody>
          <a:bodyPr vert="horz" lIns="91440" tIns="45720" rIns="91440" bIns="45720" rtlCol="0" anchor="ct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pPr/>
              <a:t>13</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34" name="二等辺三角形 33"/>
          <p:cNvSpPr/>
          <p:nvPr/>
        </p:nvSpPr>
        <p:spPr>
          <a:xfrm rot="10800000">
            <a:off x="1575557" y="4422095"/>
            <a:ext cx="5608620" cy="358775"/>
          </a:xfrm>
          <a:prstGeom prst="triangle">
            <a:avLst/>
          </a:prstGeom>
          <a:gradFill>
            <a:gsLst>
              <a:gs pos="15000">
                <a:schemeClr val="tx1">
                  <a:lumMod val="85000"/>
                  <a:lumOff val="15000"/>
                </a:schemeClr>
              </a:gs>
              <a:gs pos="100000">
                <a:schemeClr val="bg2">
                  <a:lumMod val="90000"/>
                </a:schemeClr>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350" dirty="0">
                <a:noFill/>
                <a:latin typeface="メイリオ" panose="020B0604030504040204" pitchFamily="50" charset="-128"/>
                <a:ea typeface="メイリオ" panose="020B0604030504040204" pitchFamily="50" charset="-128"/>
              </a:rPr>
              <a:t>c</a:t>
            </a:r>
            <a:endParaRPr kumimoji="1" lang="ja-JP" altLang="en-US" sz="1350" dirty="0">
              <a:no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2050059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650876" y="3259365"/>
            <a:ext cx="7797346" cy="715281"/>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68326" y="4406344"/>
            <a:ext cx="8143875"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rPr>
              <a:t>基本方針④　切れ目のない回復支援体制の強化</a:t>
            </a:r>
            <a:endParaRPr lang="en-US" altLang="ja-JP" sz="2800"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4" name="テキスト ボックス 3"/>
          <p:cNvSpPr txBox="1"/>
          <p:nvPr/>
        </p:nvSpPr>
        <p:spPr>
          <a:xfrm>
            <a:off x="568326" y="5405149"/>
            <a:ext cx="7373629"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rPr>
              <a:t>基本方針⑤　大阪独自の支援体制の構築</a:t>
            </a:r>
            <a:endParaRPr lang="en-US" altLang="ja-JP" sz="2800"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5" name="テキスト ボックス 4"/>
          <p:cNvSpPr txBox="1"/>
          <p:nvPr/>
        </p:nvSpPr>
        <p:spPr>
          <a:xfrm>
            <a:off x="568326" y="1409929"/>
            <a:ext cx="6906904"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rPr>
              <a:t>基本方針①　普及啓発の強化</a:t>
            </a:r>
            <a:endParaRPr lang="en-US" altLang="ja-JP" sz="2800"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6" name="テキスト ボックス 5"/>
          <p:cNvSpPr txBox="1"/>
          <p:nvPr/>
        </p:nvSpPr>
        <p:spPr>
          <a:xfrm>
            <a:off x="568325" y="2408734"/>
            <a:ext cx="7522854"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rPr>
              <a:t>基本方針②　相談支援体制の強化</a:t>
            </a:r>
            <a:endParaRPr lang="en-US" altLang="ja-JP" sz="2800"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7" name="テキスト ボックス 6"/>
          <p:cNvSpPr txBox="1"/>
          <p:nvPr/>
        </p:nvSpPr>
        <p:spPr>
          <a:xfrm>
            <a:off x="568325" y="3407539"/>
            <a:ext cx="7827962"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基本方針③　治療体制の強化</a:t>
            </a:r>
            <a:endParaRPr lang="en-US" altLang="ja-JP" sz="2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p:txBody>
      </p:sp>
      <p:grpSp>
        <p:nvGrpSpPr>
          <p:cNvPr id="14" name="グループ化 13"/>
          <p:cNvGrpSpPr/>
          <p:nvPr/>
        </p:nvGrpSpPr>
        <p:grpSpPr>
          <a:xfrm>
            <a:off x="244476" y="577725"/>
            <a:ext cx="6982465" cy="503590"/>
            <a:chOff x="34925" y="577724"/>
            <a:chExt cx="6982465" cy="503590"/>
          </a:xfrm>
        </p:grpSpPr>
        <p:sp>
          <p:nvSpPr>
            <p:cNvPr id="11" name="テキスト ボックス 10"/>
            <p:cNvSpPr txBox="1"/>
            <p:nvPr/>
          </p:nvSpPr>
          <p:spPr>
            <a:xfrm>
              <a:off x="34925" y="577724"/>
              <a:ext cx="6982465"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５つの基本方針</a:t>
              </a:r>
              <a:endParaRPr lang="en-US" altLang="ja-JP" sz="28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2" name="直線コネクタ 11"/>
            <p:cNvCxnSpPr/>
            <p:nvPr/>
          </p:nvCxnSpPr>
          <p:spPr>
            <a:xfrm flipH="1">
              <a:off x="107951" y="1016000"/>
              <a:ext cx="3231242" cy="0"/>
            </a:xfrm>
            <a:prstGeom prst="line">
              <a:avLst/>
            </a:prstGeom>
            <a:ln w="38100">
              <a:solidFill>
                <a:srgbClr val="000099"/>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92076" y="3314702"/>
            <a:ext cx="596638" cy="584775"/>
          </a:xfrm>
          <a:prstGeom prst="rect">
            <a:avLst/>
          </a:prstGeom>
          <a:noFill/>
        </p:spPr>
        <p:txBody>
          <a:bodyPr wrap="none" rtlCol="0">
            <a:spAutoFit/>
          </a:bodyPr>
          <a:lstStyle/>
          <a:p>
            <a:r>
              <a:rPr kumimoji="1" lang="ja-JP" altLang="en-US" sz="3200" b="1" dirty="0">
                <a:latin typeface="HGS創英角ｺﾞｼｯｸUB" panose="020B0900000000000000" pitchFamily="50" charset="-128"/>
                <a:ea typeface="HGS創英角ｺﾞｼｯｸUB" panose="020B0900000000000000" pitchFamily="50" charset="-128"/>
              </a:rPr>
              <a:t>☞</a:t>
            </a:r>
          </a:p>
        </p:txBody>
      </p:sp>
      <p:sp>
        <p:nvSpPr>
          <p:cNvPr id="8" name="スライド番号プレースホルダー 7"/>
          <p:cNvSpPr>
            <a:spLocks noGrp="1"/>
          </p:cNvSpPr>
          <p:nvPr>
            <p:ph type="sldNum" sz="quarter" idx="12"/>
          </p:nvPr>
        </p:nvSpPr>
        <p:spPr>
          <a:xfrm>
            <a:off x="7086600" y="6461761"/>
            <a:ext cx="2057400" cy="365125"/>
          </a:xfrm>
        </p:spPr>
        <p:txBody>
          <a:bodyPr vert="horz" lIns="91440" tIns="45720" rIns="91440" bIns="45720" rtlCol="0" anchor="ct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pPr/>
              <a:t>14</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8214466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p:cNvSpPr/>
          <p:nvPr/>
        </p:nvSpPr>
        <p:spPr>
          <a:xfrm>
            <a:off x="34925" y="1165860"/>
            <a:ext cx="9073578" cy="56475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51" name="正方形/長方形 50"/>
          <p:cNvSpPr/>
          <p:nvPr/>
        </p:nvSpPr>
        <p:spPr>
          <a:xfrm>
            <a:off x="1" y="5355772"/>
            <a:ext cx="10414715" cy="1502229"/>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endParaRPr lang="en-US" altLang="ja-JP" sz="105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grpSp>
        <p:nvGrpSpPr>
          <p:cNvPr id="9" name="グループ化 8"/>
          <p:cNvGrpSpPr/>
          <p:nvPr/>
        </p:nvGrpSpPr>
        <p:grpSpPr>
          <a:xfrm>
            <a:off x="-65315" y="0"/>
            <a:ext cx="9209315" cy="1025524"/>
            <a:chOff x="-65315" y="0"/>
            <a:chExt cx="9209315" cy="1025524"/>
          </a:xfrm>
        </p:grpSpPr>
        <p:sp>
          <p:nvSpPr>
            <p:cNvPr id="3" name="サブタイトル 2"/>
            <p:cNvSpPr txBox="1">
              <a:spLocks/>
            </p:cNvSpPr>
            <p:nvPr/>
          </p:nvSpPr>
          <p:spPr>
            <a:xfrm>
              <a:off x="0" y="0"/>
              <a:ext cx="9144000" cy="432707"/>
            </a:xfrm>
            <a:prstGeom prst="rect">
              <a:avLst/>
            </a:prstGeom>
            <a:solidFill>
              <a:srgbClr val="000099"/>
            </a:solidFill>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2000" b="1" dirty="0">
                  <a:solidFill>
                    <a:schemeClr val="bg1"/>
                  </a:solidFill>
                  <a:latin typeface="メイリオ" panose="020B0604030504040204" pitchFamily="50" charset="-128"/>
                  <a:ea typeface="メイリオ" panose="020B0604030504040204" pitchFamily="50" charset="-128"/>
                </a:rPr>
                <a:t>Ⅱ</a:t>
              </a:r>
              <a:r>
                <a:rPr lang="ja-JP" altLang="en-US" sz="2000" b="1" dirty="0">
                  <a:solidFill>
                    <a:schemeClr val="bg1"/>
                  </a:solidFill>
                  <a:latin typeface="メイリオ" panose="020B0604030504040204" pitchFamily="50" charset="-128"/>
                  <a:ea typeface="メイリオ" panose="020B0604030504040204" pitchFamily="50" charset="-128"/>
                </a:rPr>
                <a:t> 第２期計画に向けた課題の整理と取組の方向性</a:t>
              </a:r>
            </a:p>
          </p:txBody>
        </p:sp>
        <p:sp>
          <p:nvSpPr>
            <p:cNvPr id="55" name="正方形/長方形 54"/>
            <p:cNvSpPr/>
            <p:nvPr/>
          </p:nvSpPr>
          <p:spPr>
            <a:xfrm>
              <a:off x="-65315" y="476250"/>
              <a:ext cx="6760029" cy="369332"/>
            </a:xfrm>
            <a:prstGeom prst="rect">
              <a:avLst/>
            </a:prstGeom>
          </p:spPr>
          <p:txBody>
            <a:bodyPr wrap="square">
              <a:spAutoFit/>
            </a:bodyPr>
            <a:lstStyle/>
            <a:p>
              <a:r>
                <a:rPr lang="ja-JP" altLang="en-US" b="1" dirty="0">
                  <a:latin typeface="メイリオ" panose="020B0604030504040204" pitchFamily="50" charset="-128"/>
                  <a:ea typeface="メイリオ" panose="020B0604030504040204" pitchFamily="50" charset="-128"/>
                </a:rPr>
                <a:t>■５つの基本方針ごとの考察　～</a:t>
              </a:r>
              <a:r>
                <a:rPr lang="en-US" altLang="ja-JP" b="1" dirty="0">
                  <a:latin typeface="メイリオ" panose="020B0604030504040204" pitchFamily="50" charset="-128"/>
                  <a:ea typeface="メイリオ" panose="020B0604030504040204" pitchFamily="50" charset="-128"/>
                </a:rPr>
                <a:t>3 </a:t>
              </a:r>
              <a:r>
                <a:rPr lang="ja-JP" altLang="en-US" b="1" dirty="0">
                  <a:latin typeface="メイリオ" panose="020B0604030504040204" pitchFamily="50" charset="-128"/>
                  <a:ea typeface="メイリオ" panose="020B0604030504040204" pitchFamily="50" charset="-128"/>
                </a:rPr>
                <a:t>治療体制の強化～</a:t>
              </a:r>
            </a:p>
          </p:txBody>
        </p:sp>
        <p:cxnSp>
          <p:nvCxnSpPr>
            <p:cNvPr id="56" name="直線コネクタ 55"/>
            <p:cNvCxnSpPr/>
            <p:nvPr/>
          </p:nvCxnSpPr>
          <p:spPr>
            <a:xfrm>
              <a:off x="0" y="791936"/>
              <a:ext cx="6271353" cy="1"/>
            </a:xfrm>
            <a:prstGeom prst="line">
              <a:avLst/>
            </a:prstGeom>
            <a:ln w="28575" cmpd="dbl">
              <a:solidFill>
                <a:srgbClr val="000099"/>
              </a:solidFill>
            </a:ln>
          </p:spPr>
          <p:style>
            <a:lnRef idx="1">
              <a:schemeClr val="accent1"/>
            </a:lnRef>
            <a:fillRef idx="0">
              <a:schemeClr val="accent1"/>
            </a:fillRef>
            <a:effectRef idx="0">
              <a:schemeClr val="accent1"/>
            </a:effectRef>
            <a:fontRef idx="minor">
              <a:schemeClr val="tx1"/>
            </a:fontRef>
          </p:style>
        </p:cxnSp>
        <p:grpSp>
          <p:nvGrpSpPr>
            <p:cNvPr id="64" name="グループ化 63"/>
            <p:cNvGrpSpPr/>
            <p:nvPr/>
          </p:nvGrpSpPr>
          <p:grpSpPr>
            <a:xfrm>
              <a:off x="6454775" y="476249"/>
              <a:ext cx="2660990" cy="549275"/>
              <a:chOff x="6426540" y="469899"/>
              <a:chExt cx="2660990" cy="549275"/>
            </a:xfrm>
          </p:grpSpPr>
          <p:sp>
            <p:nvSpPr>
              <p:cNvPr id="65" name="正方形/長方形 64"/>
              <p:cNvSpPr/>
              <p:nvPr/>
            </p:nvSpPr>
            <p:spPr>
              <a:xfrm>
                <a:off x="6600825" y="476250"/>
                <a:ext cx="2486705" cy="533400"/>
              </a:xfrm>
              <a:prstGeom prst="rect">
                <a:avLst/>
              </a:prstGeom>
              <a:solidFill>
                <a:schemeClr val="bg1">
                  <a:lumMod val="8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p:cNvSpPr/>
              <p:nvPr/>
            </p:nvSpPr>
            <p:spPr>
              <a:xfrm>
                <a:off x="6426540" y="469899"/>
                <a:ext cx="196170" cy="5492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b="1" dirty="0">
                    <a:latin typeface="メイリオ" panose="020B0604030504040204" pitchFamily="50" charset="-128"/>
                    <a:ea typeface="メイリオ" panose="020B0604030504040204" pitchFamily="50" charset="-128"/>
                  </a:rPr>
                  <a:t>フロー</a:t>
                </a:r>
              </a:p>
            </p:txBody>
          </p:sp>
          <p:sp>
            <p:nvSpPr>
              <p:cNvPr id="67" name="ホームベース 66"/>
              <p:cNvSpPr/>
              <p:nvPr/>
            </p:nvSpPr>
            <p:spPr>
              <a:xfrm>
                <a:off x="6727928" y="750888"/>
                <a:ext cx="683624" cy="222943"/>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ⅱ</a:t>
                </a:r>
                <a:r>
                  <a:rPr kumimoji="1" lang="ja-JP" altLang="en-US" sz="800" b="1" dirty="0">
                    <a:solidFill>
                      <a:schemeClr val="tx1"/>
                    </a:solidFill>
                    <a:latin typeface="メイリオ" panose="020B0604030504040204" pitchFamily="50" charset="-128"/>
                    <a:ea typeface="メイリオ" panose="020B0604030504040204" pitchFamily="50" charset="-128"/>
                  </a:rPr>
                  <a:t>現状分析</a:t>
                </a:r>
              </a:p>
            </p:txBody>
          </p:sp>
          <p:sp>
            <p:nvSpPr>
              <p:cNvPr id="68" name="ホームベース 67"/>
              <p:cNvSpPr/>
              <p:nvPr/>
            </p:nvSpPr>
            <p:spPr>
              <a:xfrm>
                <a:off x="6724650" y="499370"/>
                <a:ext cx="709379" cy="222943"/>
              </a:xfrm>
              <a:prstGeom prst="homePlate">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bg1"/>
                    </a:solidFill>
                    <a:latin typeface="メイリオ" panose="020B0604030504040204" pitchFamily="50" charset="-128"/>
                    <a:ea typeface="メイリオ" panose="020B0604030504040204" pitchFamily="50" charset="-128"/>
                  </a:rPr>
                  <a:t>ⅰ</a:t>
                </a:r>
                <a:r>
                  <a:rPr kumimoji="1" lang="ja-JP" altLang="en-US" sz="800" b="1" dirty="0">
                    <a:solidFill>
                      <a:schemeClr val="bg1"/>
                    </a:solidFill>
                    <a:latin typeface="メイリオ" panose="020B0604030504040204" pitchFamily="50" charset="-128"/>
                    <a:ea typeface="メイリオ" panose="020B0604030504040204" pitchFamily="50" charset="-128"/>
                  </a:rPr>
                  <a:t>実績評価</a:t>
                </a:r>
              </a:p>
            </p:txBody>
          </p:sp>
          <p:sp>
            <p:nvSpPr>
              <p:cNvPr id="69" name="ホームベース 68"/>
              <p:cNvSpPr/>
              <p:nvPr/>
            </p:nvSpPr>
            <p:spPr>
              <a:xfrm>
                <a:off x="7487319" y="605419"/>
                <a:ext cx="758058" cy="275454"/>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ⅲ </a:t>
                </a:r>
                <a:r>
                  <a:rPr kumimoji="1" lang="ja-JP" altLang="en-US" sz="800" b="1" dirty="0">
                    <a:solidFill>
                      <a:schemeClr val="tx1"/>
                    </a:solidFill>
                    <a:latin typeface="メイリオ" panose="020B0604030504040204" pitchFamily="50" charset="-128"/>
                    <a:ea typeface="メイリオ" panose="020B0604030504040204" pitchFamily="50" charset="-128"/>
                  </a:rPr>
                  <a:t>課題</a:t>
                </a:r>
              </a:p>
            </p:txBody>
          </p:sp>
          <p:sp>
            <p:nvSpPr>
              <p:cNvPr id="70" name="ホームベース 69"/>
              <p:cNvSpPr/>
              <p:nvPr/>
            </p:nvSpPr>
            <p:spPr>
              <a:xfrm>
                <a:off x="8295583" y="597255"/>
                <a:ext cx="758058" cy="275454"/>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ⅳ </a:t>
                </a:r>
                <a:r>
                  <a:rPr kumimoji="1" lang="ja-JP" altLang="en-US" sz="800" b="1" dirty="0">
                    <a:solidFill>
                      <a:schemeClr val="tx1"/>
                    </a:solidFill>
                    <a:latin typeface="メイリオ" panose="020B0604030504040204" pitchFamily="50" charset="-128"/>
                    <a:ea typeface="メイリオ" panose="020B0604030504040204" pitchFamily="50" charset="-128"/>
                  </a:rPr>
                  <a:t>方向性</a:t>
                </a:r>
              </a:p>
            </p:txBody>
          </p:sp>
        </p:grpSp>
      </p:grpSp>
      <p:sp>
        <p:nvSpPr>
          <p:cNvPr id="71" name="正方形/長方形 70"/>
          <p:cNvSpPr/>
          <p:nvPr/>
        </p:nvSpPr>
        <p:spPr>
          <a:xfrm>
            <a:off x="107951" y="1669319"/>
            <a:ext cx="5745843" cy="630942"/>
          </a:xfrm>
          <a:prstGeom prst="rect">
            <a:avLst/>
          </a:prstGeom>
          <a:solidFill>
            <a:schemeClr val="accent1">
              <a:lumMod val="40000"/>
              <a:lumOff val="60000"/>
            </a:schemeClr>
          </a:solidFill>
          <a:ln w="19050">
            <a:solidFill>
              <a:schemeClr val="tx1"/>
            </a:solidFill>
            <a:prstDash val="sysDash"/>
          </a:ln>
        </p:spPr>
        <p:txBody>
          <a:bodyPr wrap="square">
            <a:spAutoFit/>
          </a:bodyPr>
          <a:lstStyle/>
          <a:p>
            <a:pPr>
              <a:lnSpc>
                <a:spcPts val="1400"/>
              </a:lnSpc>
            </a:pPr>
            <a:r>
              <a:rPr lang="ja-JP" altLang="en-US" sz="1000" b="1" dirty="0">
                <a:latin typeface="メイリオ" panose="020B0604030504040204" pitchFamily="50" charset="-128"/>
                <a:ea typeface="メイリオ" panose="020B0604030504040204" pitchFamily="50" charset="-128"/>
              </a:rPr>
              <a:t>基本方針</a:t>
            </a:r>
            <a:r>
              <a:rPr lang="en-US" altLang="ja-JP" sz="1000" b="1" dirty="0">
                <a:latin typeface="メイリオ" panose="020B0604030504040204" pitchFamily="50" charset="-128"/>
                <a:ea typeface="メイリオ" panose="020B0604030504040204" pitchFamily="50" charset="-128"/>
              </a:rPr>
              <a:t>Ⅲ</a:t>
            </a:r>
            <a:r>
              <a:rPr lang="ja-JP" altLang="en-US" sz="1000" b="1" dirty="0">
                <a:latin typeface="メイリオ" panose="020B0604030504040204" pitchFamily="50" charset="-128"/>
                <a:ea typeface="メイリオ" panose="020B0604030504040204" pitchFamily="50" charset="-128"/>
              </a:rPr>
              <a:t>　治療体制の強化</a:t>
            </a:r>
          </a:p>
          <a:p>
            <a:pPr>
              <a:lnSpc>
                <a:spcPts val="1400"/>
              </a:lnSpc>
            </a:pPr>
            <a:r>
              <a:rPr lang="ja-JP" altLang="en-US" sz="1000" dirty="0">
                <a:latin typeface="メイリオ" panose="020B0604030504040204" pitchFamily="50" charset="-128"/>
                <a:ea typeface="メイリオ" panose="020B0604030504040204" pitchFamily="50" charset="-128"/>
              </a:rPr>
              <a:t>ギャンブル等依存症に悩む人を治療につなげるため、医療提供体制を強化する。</a:t>
            </a:r>
          </a:p>
          <a:p>
            <a:pPr>
              <a:lnSpc>
                <a:spcPts val="1400"/>
              </a:lnSpc>
            </a:pP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重点施策④</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依存症の治療が可能な医療機関の充実</a:t>
            </a:r>
          </a:p>
        </p:txBody>
      </p:sp>
      <p:graphicFrame>
        <p:nvGraphicFramePr>
          <p:cNvPr id="7" name="表 6"/>
          <p:cNvGraphicFramePr>
            <a:graphicFrameLocks noGrp="1"/>
          </p:cNvGraphicFramePr>
          <p:nvPr>
            <p:extLst>
              <p:ext uri="{D42A27DB-BD31-4B8C-83A1-F6EECF244321}">
                <p14:modId xmlns:p14="http://schemas.microsoft.com/office/powerpoint/2010/main" val="384823153"/>
              </p:ext>
            </p:extLst>
          </p:nvPr>
        </p:nvGraphicFramePr>
        <p:xfrm>
          <a:off x="59985" y="2384425"/>
          <a:ext cx="8951005" cy="4392613"/>
        </p:xfrm>
        <a:graphic>
          <a:graphicData uri="http://schemas.openxmlformats.org/drawingml/2006/table">
            <a:tbl>
              <a:tblPr firstRow="1" bandRow="1">
                <a:tableStyleId>{5C22544A-7EE6-4342-B048-85BDC9FD1C3A}</a:tableStyleId>
              </a:tblPr>
              <a:tblGrid>
                <a:gridCol w="2985219">
                  <a:extLst>
                    <a:ext uri="{9D8B030D-6E8A-4147-A177-3AD203B41FA5}">
                      <a16:colId xmlns:a16="http://schemas.microsoft.com/office/drawing/2014/main" val="948958345"/>
                    </a:ext>
                  </a:extLst>
                </a:gridCol>
                <a:gridCol w="3502553">
                  <a:extLst>
                    <a:ext uri="{9D8B030D-6E8A-4147-A177-3AD203B41FA5}">
                      <a16:colId xmlns:a16="http://schemas.microsoft.com/office/drawing/2014/main" val="175585660"/>
                    </a:ext>
                  </a:extLst>
                </a:gridCol>
                <a:gridCol w="2463233">
                  <a:extLst>
                    <a:ext uri="{9D8B030D-6E8A-4147-A177-3AD203B41FA5}">
                      <a16:colId xmlns:a16="http://schemas.microsoft.com/office/drawing/2014/main" val="145762023"/>
                    </a:ext>
                  </a:extLst>
                </a:gridCol>
              </a:tblGrid>
              <a:tr h="249226">
                <a:tc>
                  <a:txBody>
                    <a:bodyPr/>
                    <a:lstStyle/>
                    <a:p>
                      <a:pPr algn="ctr"/>
                      <a:r>
                        <a:rPr kumimoji="1" lang="ja-JP" altLang="en-US" sz="1000" dirty="0" smtClean="0">
                          <a:latin typeface="メイリオ" panose="020B0604030504040204" pitchFamily="50" charset="-128"/>
                          <a:ea typeface="メイリオ" panose="020B0604030504040204" pitchFamily="50" charset="-128"/>
                        </a:rPr>
                        <a:t>具体的取組内容</a:t>
                      </a:r>
                      <a:endParaRPr kumimoji="1" lang="ja-JP" altLang="en-US" sz="1000" dirty="0">
                        <a:latin typeface="メイリオ" panose="020B0604030504040204" pitchFamily="50" charset="-128"/>
                        <a:ea typeface="メイリオ" panose="020B0604030504040204" pitchFamily="50" charset="-128"/>
                      </a:endParaRPr>
                    </a:p>
                  </a:txBody>
                  <a:tcPr anchor="ctr">
                    <a:solidFill>
                      <a:schemeClr val="accent5">
                        <a:lumMod val="50000"/>
                      </a:schemeClr>
                    </a:solidFill>
                  </a:tcPr>
                </a:tc>
                <a:tc>
                  <a:txBody>
                    <a:bodyPr/>
                    <a:lstStyle/>
                    <a:p>
                      <a:pPr algn="ctr"/>
                      <a:r>
                        <a:rPr kumimoji="1" lang="ja-JP" altLang="en-US" sz="1000" dirty="0" smtClean="0">
                          <a:latin typeface="メイリオ" panose="020B0604030504040204" pitchFamily="50" charset="-128"/>
                          <a:ea typeface="メイリオ" panose="020B0604030504040204" pitchFamily="50" charset="-128"/>
                        </a:rPr>
                        <a:t>実　績（</a:t>
                      </a:r>
                      <a:r>
                        <a:rPr kumimoji="1" lang="en-US" altLang="ja-JP" sz="1000" dirty="0" smtClean="0">
                          <a:latin typeface="メイリオ" panose="020B0604030504040204" pitchFamily="50" charset="-128"/>
                          <a:ea typeface="メイリオ" panose="020B0604030504040204" pitchFamily="50" charset="-128"/>
                        </a:rPr>
                        <a:t>R2-3</a:t>
                      </a:r>
                      <a:r>
                        <a:rPr kumimoji="1" lang="ja-JP" altLang="en-US" sz="1000" dirty="0" smtClean="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a:txBody>
                  <a:tcPr anchor="ctr">
                    <a:solidFill>
                      <a:schemeClr val="accent5">
                        <a:lumMod val="50000"/>
                      </a:schemeClr>
                    </a:solidFill>
                  </a:tcPr>
                </a:tc>
                <a:tc>
                  <a:txBody>
                    <a:bodyPr/>
                    <a:lstStyle/>
                    <a:p>
                      <a:pPr algn="ctr"/>
                      <a:r>
                        <a:rPr kumimoji="1" lang="ja-JP" altLang="en-US" sz="1000" dirty="0" smtClean="0">
                          <a:latin typeface="メイリオ" panose="020B0604030504040204" pitchFamily="50" charset="-128"/>
                          <a:ea typeface="メイリオ" panose="020B0604030504040204" pitchFamily="50" charset="-128"/>
                        </a:rPr>
                        <a:t>評　価</a:t>
                      </a:r>
                      <a:r>
                        <a:rPr kumimoji="1" lang="ja-JP" altLang="en-US" sz="800" dirty="0" smtClean="0">
                          <a:latin typeface="メイリオ" panose="020B0604030504040204" pitchFamily="50" charset="-128"/>
                          <a:ea typeface="メイリオ" panose="020B0604030504040204" pitchFamily="50" charset="-128"/>
                        </a:rPr>
                        <a:t>＜○＝成果、●＝課題＞</a:t>
                      </a:r>
                      <a:endParaRPr kumimoji="1" lang="ja-JP" altLang="en-US" sz="800" dirty="0">
                        <a:latin typeface="メイリオ" panose="020B0604030504040204" pitchFamily="50" charset="-128"/>
                        <a:ea typeface="メイリオ" panose="020B0604030504040204" pitchFamily="50" charset="-128"/>
                      </a:endParaRPr>
                    </a:p>
                  </a:txBody>
                  <a:tcPr anchor="ctr">
                    <a:solidFill>
                      <a:schemeClr val="accent5">
                        <a:lumMod val="50000"/>
                      </a:schemeClr>
                    </a:solidFill>
                  </a:tcPr>
                </a:tc>
                <a:extLst>
                  <a:ext uri="{0D108BD9-81ED-4DB2-BD59-A6C34878D82A}">
                    <a16:rowId xmlns:a16="http://schemas.microsoft.com/office/drawing/2014/main" val="2701434132"/>
                  </a:ext>
                </a:extLst>
              </a:tr>
              <a:tr h="4143387">
                <a:tc>
                  <a:txBody>
                    <a:bodyPr/>
                    <a:lstStyle/>
                    <a:p>
                      <a:pPr marL="171450" indent="-171450">
                        <a:lnSpc>
                          <a:spcPts val="2000"/>
                        </a:lnSpc>
                        <a:buFont typeface="Wingdings" panose="05000000000000000000" pitchFamily="2" charset="2"/>
                        <a:buChar char="p"/>
                      </a:pPr>
                      <a:endParaRPr kumimoji="1" lang="en-US" altLang="ja-JP" sz="900" b="1" dirty="0" smtClean="0">
                        <a:latin typeface="メイリオ" panose="020B0604030504040204" pitchFamily="50" charset="-128"/>
                        <a:ea typeface="メイリオ" panose="020B0604030504040204" pitchFamily="50" charset="-128"/>
                      </a:endParaRPr>
                    </a:p>
                    <a:p>
                      <a:pPr marL="171450" indent="-171450">
                        <a:lnSpc>
                          <a:spcPts val="2000"/>
                        </a:lnSpc>
                        <a:buFont typeface="Wingdings" panose="05000000000000000000" pitchFamily="2" charset="2"/>
                        <a:buChar char="p"/>
                      </a:pPr>
                      <a:endParaRPr kumimoji="1" lang="en-US" altLang="ja-JP" sz="900" b="1" dirty="0" smtClean="0">
                        <a:latin typeface="メイリオ" panose="020B0604030504040204" pitchFamily="50" charset="-128"/>
                        <a:ea typeface="メイリオ" panose="020B0604030504040204" pitchFamily="50" charset="-128"/>
                      </a:endParaRPr>
                    </a:p>
                    <a:p>
                      <a:pPr marL="0" indent="0">
                        <a:lnSpc>
                          <a:spcPts val="2000"/>
                        </a:lnSpc>
                        <a:buFont typeface="Wingdings" panose="05000000000000000000" pitchFamily="2" charset="2"/>
                        <a:buNone/>
                      </a:pPr>
                      <a:endParaRPr kumimoji="1" lang="en-US" altLang="ja-JP" sz="900" b="1" dirty="0" smtClean="0">
                        <a:latin typeface="メイリオ" panose="020B0604030504040204" pitchFamily="50" charset="-128"/>
                        <a:ea typeface="メイリオ" panose="020B0604030504040204" pitchFamily="50" charset="-128"/>
                      </a:endParaRPr>
                    </a:p>
                    <a:p>
                      <a:pPr marL="171450" indent="-171450">
                        <a:lnSpc>
                          <a:spcPts val="2000"/>
                        </a:lnSpc>
                        <a:buFont typeface="Wingdings" panose="05000000000000000000" pitchFamily="2" charset="2"/>
                        <a:buChar char="p"/>
                      </a:pPr>
                      <a:endParaRPr kumimoji="1" lang="en-US" altLang="ja-JP" sz="900" b="1" dirty="0" smtClean="0">
                        <a:latin typeface="メイリオ" panose="020B0604030504040204" pitchFamily="50" charset="-128"/>
                        <a:ea typeface="メイリオ" panose="020B0604030504040204" pitchFamily="50" charset="-128"/>
                      </a:endParaRPr>
                    </a:p>
                    <a:p>
                      <a:pPr marL="171450" indent="-171450">
                        <a:lnSpc>
                          <a:spcPts val="2000"/>
                        </a:lnSpc>
                        <a:buFont typeface="Wingdings" panose="05000000000000000000" pitchFamily="2" charset="2"/>
                        <a:buChar char="p"/>
                      </a:pPr>
                      <a:endParaRPr kumimoji="1" lang="en-US" altLang="ja-JP" sz="900" b="1" dirty="0" smtClean="0">
                        <a:latin typeface="メイリオ" panose="020B0604030504040204" pitchFamily="50" charset="-128"/>
                        <a:ea typeface="メイリオ" panose="020B0604030504040204" pitchFamily="50" charset="-128"/>
                      </a:endParaRPr>
                    </a:p>
                    <a:p>
                      <a:pPr marL="228600" indent="-228600">
                        <a:lnSpc>
                          <a:spcPts val="2000"/>
                        </a:lnSpc>
                        <a:buFont typeface="+mj-lt"/>
                        <a:buAutoNum type="arabicPeriod"/>
                      </a:pPr>
                      <a:r>
                        <a:rPr kumimoji="1" lang="ja-JP" altLang="en-US" sz="900" b="1" dirty="0" smtClean="0">
                          <a:latin typeface="メイリオ" panose="020B0604030504040204" pitchFamily="50" charset="-128"/>
                          <a:ea typeface="メイリオ" panose="020B0604030504040204" pitchFamily="50" charset="-128"/>
                        </a:rPr>
                        <a:t>ギャンブル等依存症の治療が可能な医療機関</a:t>
                      </a:r>
                      <a:r>
                        <a:rPr kumimoji="1" lang="en-US" altLang="ja-JP" sz="900" b="1" dirty="0" smtClean="0">
                          <a:latin typeface="メイリオ" panose="020B0604030504040204" pitchFamily="50" charset="-128"/>
                          <a:ea typeface="メイリオ" panose="020B0604030504040204" pitchFamily="50" charset="-128"/>
                        </a:rPr>
                        <a:t/>
                      </a:r>
                      <a:br>
                        <a:rPr kumimoji="1" lang="en-US" altLang="ja-JP" sz="900" b="1" dirty="0" smtClean="0">
                          <a:latin typeface="メイリオ" panose="020B0604030504040204" pitchFamily="50" charset="-128"/>
                          <a:ea typeface="メイリオ" panose="020B0604030504040204" pitchFamily="50" charset="-128"/>
                        </a:rPr>
                      </a:br>
                      <a:r>
                        <a:rPr kumimoji="1" lang="ja-JP" altLang="en-US" sz="900" b="1" dirty="0" smtClean="0">
                          <a:latin typeface="メイリオ" panose="020B0604030504040204" pitchFamily="50" charset="-128"/>
                          <a:ea typeface="メイリオ" panose="020B0604030504040204" pitchFamily="50" charset="-128"/>
                        </a:rPr>
                        <a:t>の充実</a:t>
                      </a:r>
                    </a:p>
                    <a:p>
                      <a:pPr marL="228600" indent="-228600">
                        <a:lnSpc>
                          <a:spcPts val="2000"/>
                        </a:lnSpc>
                        <a:buFont typeface="+mj-lt"/>
                        <a:buAutoNum type="arabicPeriod"/>
                      </a:pPr>
                      <a:r>
                        <a:rPr kumimoji="1" lang="ja-JP" altLang="en-US" sz="900" b="1" dirty="0" smtClean="0">
                          <a:latin typeface="メイリオ" panose="020B0604030504040204" pitchFamily="50" charset="-128"/>
                          <a:ea typeface="メイリオ" panose="020B0604030504040204" pitchFamily="50" charset="-128"/>
                        </a:rPr>
                        <a:t>医療機関と自助グループ・民間団体との連携</a:t>
                      </a:r>
                    </a:p>
                    <a:p>
                      <a:pPr marL="228600" indent="-228600">
                        <a:lnSpc>
                          <a:spcPts val="2000"/>
                        </a:lnSpc>
                        <a:buFont typeface="+mj-lt"/>
                        <a:buAutoNum type="arabicPeriod"/>
                      </a:pPr>
                      <a:r>
                        <a:rPr kumimoji="1" lang="ja-JP" altLang="en-US" sz="900" b="1" dirty="0" smtClean="0">
                          <a:latin typeface="メイリオ" panose="020B0604030504040204" pitchFamily="50" charset="-128"/>
                          <a:ea typeface="メイリオ" panose="020B0604030504040204" pitchFamily="50" charset="-128"/>
                        </a:rPr>
                        <a:t>依存症治療拠点機関、専門医療機関の情報提供</a:t>
                      </a:r>
                    </a:p>
                    <a:p>
                      <a:pPr marL="228600" indent="-228600">
                        <a:lnSpc>
                          <a:spcPts val="2000"/>
                        </a:lnSpc>
                        <a:buFont typeface="+mj-lt"/>
                        <a:buAutoNum type="arabicPeriod"/>
                      </a:pPr>
                      <a:r>
                        <a:rPr kumimoji="1" lang="ja-JP" altLang="en-US" sz="900" b="1" dirty="0" smtClean="0">
                          <a:latin typeface="メイリオ" panose="020B0604030504040204" pitchFamily="50" charset="-128"/>
                          <a:ea typeface="メイリオ" panose="020B0604030504040204" pitchFamily="50" charset="-128"/>
                        </a:rPr>
                        <a:t>専門治療プログラムの普及</a:t>
                      </a:r>
                    </a:p>
                  </a:txBody>
                  <a:tcPr/>
                </a:tc>
                <a:tc>
                  <a:txBody>
                    <a:bodyPr/>
                    <a:lstStyle/>
                    <a:p>
                      <a:pPr>
                        <a:lnSpc>
                          <a:spcPts val="1200"/>
                        </a:lnSpc>
                      </a:pPr>
                      <a:endParaRPr kumimoji="1" lang="en-US" altLang="ja-JP" sz="800" b="1" dirty="0" smtClean="0">
                        <a:latin typeface="メイリオ" panose="020B0604030504040204" pitchFamily="50" charset="-128"/>
                        <a:ea typeface="メイリオ" panose="020B0604030504040204" pitchFamily="50" charset="-128"/>
                      </a:endParaRPr>
                    </a:p>
                    <a:p>
                      <a:pPr>
                        <a:lnSpc>
                          <a:spcPts val="1200"/>
                        </a:lnSpc>
                      </a:pPr>
                      <a:endParaRPr kumimoji="1" lang="en-US" altLang="ja-JP" sz="900" b="1" dirty="0" smtClean="0">
                        <a:latin typeface="メイリオ" panose="020B0604030504040204" pitchFamily="50" charset="-128"/>
                        <a:ea typeface="メイリオ" panose="020B0604030504040204" pitchFamily="50" charset="-128"/>
                      </a:endParaRPr>
                    </a:p>
                    <a:p>
                      <a:pPr>
                        <a:lnSpc>
                          <a:spcPts val="1200"/>
                        </a:lnSpc>
                      </a:pPr>
                      <a:r>
                        <a:rPr kumimoji="1" lang="en-US" altLang="ja-JP" sz="900" b="1" dirty="0" smtClean="0">
                          <a:latin typeface="メイリオ" panose="020B0604030504040204" pitchFamily="50" charset="-128"/>
                          <a:ea typeface="メイリオ" panose="020B0604030504040204" pitchFamily="50" charset="-128"/>
                        </a:rPr>
                        <a:t>1-1</a:t>
                      </a:r>
                      <a:r>
                        <a:rPr kumimoji="1" lang="ja-JP" altLang="en-US" sz="900" b="1" dirty="0" err="1" smtClean="0">
                          <a:latin typeface="メイリオ" panose="020B0604030504040204" pitchFamily="50" charset="-128"/>
                          <a:ea typeface="メイリオ" panose="020B0604030504040204" pitchFamily="50" charset="-128"/>
                        </a:rPr>
                        <a:t>．</a:t>
                      </a:r>
                      <a:r>
                        <a:rPr kumimoji="1" lang="ja-JP" altLang="en-US" sz="900" b="1" dirty="0" smtClean="0">
                          <a:latin typeface="メイリオ" panose="020B0604030504040204" pitchFamily="50" charset="-128"/>
                          <a:ea typeface="メイリオ" panose="020B0604030504040204" pitchFamily="50" charset="-128"/>
                        </a:rPr>
                        <a:t>ギャンブル等依存症専門医療機関の</a:t>
                      </a:r>
                      <a:r>
                        <a:rPr kumimoji="1" lang="ja-JP" altLang="en-US" sz="900" b="1" kern="1200" dirty="0" smtClean="0">
                          <a:solidFill>
                            <a:schemeClr val="dk1"/>
                          </a:solidFill>
                          <a:latin typeface="メイリオ" panose="020B0604030504040204" pitchFamily="50" charset="-128"/>
                          <a:ea typeface="メイリオ" panose="020B0604030504040204" pitchFamily="50" charset="-128"/>
                          <a:cs typeface="+mn-cs"/>
                        </a:rPr>
                        <a:t>確保</a:t>
                      </a:r>
                      <a:endParaRPr kumimoji="1" lang="en-US" altLang="ja-JP" sz="900" b="1" dirty="0" smtClean="0">
                        <a:latin typeface="メイリオ" panose="020B0604030504040204" pitchFamily="50" charset="-128"/>
                        <a:ea typeface="メイリオ" panose="020B0604030504040204" pitchFamily="50" charset="-128"/>
                      </a:endParaRPr>
                    </a:p>
                    <a:p>
                      <a:pPr>
                        <a:lnSpc>
                          <a:spcPts val="1200"/>
                        </a:lnSpc>
                      </a:pPr>
                      <a:r>
                        <a:rPr kumimoji="1" lang="ja-JP" altLang="en-US" sz="900" b="1" dirty="0" smtClean="0">
                          <a:latin typeface="メイリオ" panose="020B0604030504040204" pitchFamily="50" charset="-128"/>
                          <a:ea typeface="メイリオ" panose="020B0604030504040204" pitchFamily="50" charset="-128"/>
                        </a:rPr>
                        <a:t>　　</a:t>
                      </a:r>
                      <a:r>
                        <a:rPr kumimoji="1" lang="ja-JP" altLang="en-US" sz="900" b="1" dirty="0" smtClean="0">
                          <a:latin typeface="ＭＳ Ｐゴシック" panose="020B0600070205080204" pitchFamily="50" charset="-128"/>
                          <a:ea typeface="ＭＳ Ｐゴシック" panose="020B0600070205080204" pitchFamily="50" charset="-128"/>
                        </a:rPr>
                        <a:t>▶</a:t>
                      </a:r>
                      <a:r>
                        <a:rPr kumimoji="1" lang="en-US" altLang="ja-JP" sz="900" b="1" u="sng" dirty="0" smtClean="0">
                          <a:latin typeface="ＭＳ Ｐゴシック" panose="020B0600070205080204" pitchFamily="50" charset="-128"/>
                          <a:ea typeface="ＭＳ Ｐゴシック" panose="020B0600070205080204" pitchFamily="50" charset="-128"/>
                        </a:rPr>
                        <a:t>R2</a:t>
                      </a:r>
                      <a:r>
                        <a:rPr kumimoji="1" lang="ja-JP" altLang="en-US" sz="900" b="1" u="sng" dirty="0" smtClean="0">
                          <a:latin typeface="ＭＳ Ｐゴシック" panose="020B0600070205080204" pitchFamily="50" charset="-128"/>
                          <a:ea typeface="ＭＳ Ｐゴシック" panose="020B0600070205080204" pitchFamily="50" charset="-128"/>
                        </a:rPr>
                        <a:t>年度　</a:t>
                      </a:r>
                      <a:r>
                        <a:rPr kumimoji="1" lang="en-US" altLang="ja-JP" sz="900" b="1" u="sng" dirty="0" smtClean="0">
                          <a:latin typeface="ＭＳ Ｐゴシック" panose="020B0600070205080204" pitchFamily="50" charset="-128"/>
                          <a:ea typeface="ＭＳ Ｐゴシック" panose="020B0600070205080204" pitchFamily="50" charset="-128"/>
                        </a:rPr>
                        <a:t>5</a:t>
                      </a:r>
                      <a:r>
                        <a:rPr kumimoji="1" lang="ja-JP" altLang="en-US" sz="900" b="1" u="sng" dirty="0" smtClean="0">
                          <a:latin typeface="ＭＳ Ｐゴシック" panose="020B0600070205080204" pitchFamily="50" charset="-128"/>
                          <a:ea typeface="ＭＳ Ｐゴシック" panose="020B0600070205080204" pitchFamily="50" charset="-128"/>
                        </a:rPr>
                        <a:t>医療機関</a:t>
                      </a:r>
                      <a:r>
                        <a:rPr kumimoji="1" lang="ja-JP" altLang="en-US" sz="900" b="1" dirty="0" smtClean="0">
                          <a:latin typeface="ＭＳ Ｐゴシック" panose="020B0600070205080204" pitchFamily="50" charset="-128"/>
                          <a:ea typeface="ＭＳ Ｐゴシック" panose="020B0600070205080204" pitchFamily="50" charset="-128"/>
                        </a:rPr>
                        <a:t>　　▶</a:t>
                      </a:r>
                      <a:r>
                        <a:rPr kumimoji="1" lang="en-US" altLang="ja-JP" sz="900" b="1" u="sng" dirty="0" smtClean="0">
                          <a:latin typeface="ＭＳ Ｐゴシック" panose="020B0600070205080204" pitchFamily="50" charset="-128"/>
                          <a:ea typeface="ＭＳ Ｐゴシック" panose="020B0600070205080204" pitchFamily="50" charset="-128"/>
                        </a:rPr>
                        <a:t>R3</a:t>
                      </a:r>
                      <a:r>
                        <a:rPr kumimoji="1" lang="ja-JP" altLang="en-US" sz="900" b="1" u="sng" dirty="0" smtClean="0">
                          <a:latin typeface="ＭＳ Ｐゴシック" panose="020B0600070205080204" pitchFamily="50" charset="-128"/>
                          <a:ea typeface="ＭＳ Ｐゴシック" panose="020B0600070205080204" pitchFamily="50" charset="-128"/>
                        </a:rPr>
                        <a:t>年度　</a:t>
                      </a:r>
                      <a:r>
                        <a:rPr kumimoji="1" lang="en-US" altLang="ja-JP" sz="900" b="1" u="sng" dirty="0" smtClean="0">
                          <a:latin typeface="ＭＳ Ｐゴシック" panose="020B0600070205080204" pitchFamily="50" charset="-128"/>
                          <a:ea typeface="ＭＳ Ｐゴシック" panose="020B0600070205080204" pitchFamily="50" charset="-128"/>
                        </a:rPr>
                        <a:t>6</a:t>
                      </a:r>
                      <a:r>
                        <a:rPr kumimoji="1" lang="ja-JP" altLang="en-US" sz="900" b="1" u="sng" dirty="0" smtClean="0">
                          <a:latin typeface="ＭＳ Ｐゴシック" panose="020B0600070205080204" pitchFamily="50" charset="-128"/>
                          <a:ea typeface="ＭＳ Ｐゴシック" panose="020B0600070205080204" pitchFamily="50" charset="-128"/>
                        </a:rPr>
                        <a:t>医療機関</a:t>
                      </a:r>
                      <a:endParaRPr kumimoji="1" lang="en-US" altLang="ja-JP" sz="900" b="1" u="sng" dirty="0" smtClean="0">
                        <a:latin typeface="ＭＳ Ｐゴシック" panose="020B0600070205080204" pitchFamily="50" charset="-128"/>
                        <a:ea typeface="ＭＳ Ｐゴシック" panose="020B0600070205080204" pitchFamily="50" charset="-128"/>
                      </a:endParaRPr>
                    </a:p>
                    <a:p>
                      <a:pPr>
                        <a:lnSpc>
                          <a:spcPts val="1200"/>
                        </a:lnSpc>
                      </a:pPr>
                      <a:endParaRPr kumimoji="1" lang="en-US" altLang="ja-JP" sz="900" b="1" u="sng" dirty="0" smtClean="0">
                        <a:latin typeface="ＭＳ Ｐゴシック" panose="020B0600070205080204" pitchFamily="50" charset="-128"/>
                        <a:ea typeface="ＭＳ Ｐゴシック" panose="020B0600070205080204" pitchFamily="50" charset="-128"/>
                      </a:endParaRPr>
                    </a:p>
                    <a:p>
                      <a:pPr>
                        <a:lnSpc>
                          <a:spcPts val="1200"/>
                        </a:lnSpc>
                      </a:pPr>
                      <a:r>
                        <a:rPr kumimoji="1" lang="en-US" altLang="ja-JP" sz="900" b="1" dirty="0" smtClean="0">
                          <a:latin typeface="メイリオ" panose="020B0604030504040204" pitchFamily="50" charset="-128"/>
                          <a:ea typeface="メイリオ" panose="020B0604030504040204" pitchFamily="50" charset="-128"/>
                        </a:rPr>
                        <a:t>1-2</a:t>
                      </a:r>
                      <a:r>
                        <a:rPr kumimoji="1" lang="ja-JP" altLang="en-US" sz="900" b="1" dirty="0" err="1" smtClean="0">
                          <a:latin typeface="メイリオ" panose="020B0604030504040204" pitchFamily="50" charset="-128"/>
                          <a:ea typeface="メイリオ" panose="020B0604030504040204" pitchFamily="50" charset="-128"/>
                        </a:rPr>
                        <a:t>．</a:t>
                      </a:r>
                      <a:r>
                        <a:rPr kumimoji="1" lang="ja-JP" altLang="en-US" sz="900" b="1" dirty="0" smtClean="0">
                          <a:latin typeface="メイリオ" panose="020B0604030504040204" pitchFamily="50" charset="-128"/>
                          <a:ea typeface="メイリオ" panose="020B0604030504040204" pitchFamily="50" charset="-128"/>
                        </a:rPr>
                        <a:t>精神疾患診療を実施する医療機関</a:t>
                      </a:r>
                      <a:r>
                        <a:rPr kumimoji="1" lang="ja-JP" altLang="en-US" sz="800" b="1" spc="-120" baseline="0" dirty="0" smtClean="0">
                          <a:latin typeface="メイリオ" panose="020B0604030504040204" pitchFamily="50" charset="-128"/>
                          <a:ea typeface="メイリオ" panose="020B0604030504040204" pitchFamily="50" charset="-128"/>
                        </a:rPr>
                        <a:t>（ギャンブル等依存症対応可）</a:t>
                      </a:r>
                      <a:r>
                        <a:rPr kumimoji="1" lang="en-US" altLang="ja-JP" sz="800" b="1" spc="-120" baseline="0" dirty="0" smtClean="0">
                          <a:latin typeface="メイリオ" panose="020B0604030504040204" pitchFamily="50" charset="-128"/>
                          <a:ea typeface="メイリオ" panose="020B0604030504040204" pitchFamily="50" charset="-128"/>
                        </a:rPr>
                        <a:t/>
                      </a:r>
                      <a:br>
                        <a:rPr kumimoji="1" lang="en-US" altLang="ja-JP" sz="800" b="1" spc="-120" baseline="0" dirty="0" smtClean="0">
                          <a:latin typeface="メイリオ" panose="020B0604030504040204" pitchFamily="50" charset="-128"/>
                          <a:ea typeface="メイリオ" panose="020B0604030504040204" pitchFamily="50" charset="-128"/>
                        </a:rPr>
                      </a:br>
                      <a:r>
                        <a:rPr kumimoji="1" lang="en-US" altLang="ja-JP" sz="800" b="1" spc="-120" baseline="0" dirty="0" smtClean="0">
                          <a:latin typeface="メイリオ" panose="020B0604030504040204" pitchFamily="50" charset="-128"/>
                          <a:ea typeface="メイリオ" panose="020B0604030504040204" pitchFamily="50" charset="-128"/>
                        </a:rPr>
                        <a:t>                 </a:t>
                      </a:r>
                      <a:r>
                        <a:rPr kumimoji="1" lang="ja-JP" altLang="en-US" sz="900" b="1" kern="1200" dirty="0" smtClean="0">
                          <a:solidFill>
                            <a:schemeClr val="dk1"/>
                          </a:solidFill>
                          <a:latin typeface="メイリオ" panose="020B0604030504040204" pitchFamily="50" charset="-128"/>
                          <a:ea typeface="メイリオ" panose="020B0604030504040204" pitchFamily="50" charset="-128"/>
                          <a:cs typeface="+mn-cs"/>
                        </a:rPr>
                        <a:t>の確保</a:t>
                      </a:r>
                      <a:endParaRPr kumimoji="1" lang="en-US" altLang="ja-JP" sz="900" b="1" dirty="0" smtClean="0">
                        <a:latin typeface="メイリオ" panose="020B0604030504040204" pitchFamily="50" charset="-128"/>
                        <a:ea typeface="メイリオ" panose="020B0604030504040204" pitchFamily="50" charset="-128"/>
                      </a:endParaRPr>
                    </a:p>
                    <a:p>
                      <a:pPr>
                        <a:lnSpc>
                          <a:spcPts val="1200"/>
                        </a:lnSpc>
                      </a:pPr>
                      <a:r>
                        <a:rPr kumimoji="1" lang="ja-JP" altLang="en-US" sz="900" b="1" dirty="0" smtClean="0">
                          <a:latin typeface="メイリオ" panose="020B0604030504040204" pitchFamily="50" charset="-128"/>
                          <a:ea typeface="メイリオ" panose="020B0604030504040204" pitchFamily="50" charset="-128"/>
                        </a:rPr>
                        <a:t>　　</a:t>
                      </a:r>
                      <a:r>
                        <a:rPr kumimoji="1" lang="ja-JP" altLang="en-US" sz="900" b="1" dirty="0" smtClean="0">
                          <a:latin typeface="ＭＳ Ｐゴシック" panose="020B0600070205080204" pitchFamily="50" charset="-128"/>
                          <a:ea typeface="ＭＳ Ｐゴシック" panose="020B0600070205080204" pitchFamily="50" charset="-128"/>
                        </a:rPr>
                        <a:t>▶</a:t>
                      </a:r>
                      <a:r>
                        <a:rPr kumimoji="1" lang="en-US" altLang="ja-JP" sz="900" b="1" u="sng" dirty="0" smtClean="0">
                          <a:latin typeface="ＭＳ Ｐゴシック" panose="020B0600070205080204" pitchFamily="50" charset="-128"/>
                          <a:ea typeface="ＭＳ Ｐゴシック" panose="020B0600070205080204" pitchFamily="50" charset="-128"/>
                        </a:rPr>
                        <a:t>R2</a:t>
                      </a:r>
                      <a:r>
                        <a:rPr kumimoji="1" lang="ja-JP" altLang="en-US" sz="900" b="1" u="sng" dirty="0" smtClean="0">
                          <a:latin typeface="ＭＳ Ｐゴシック" panose="020B0600070205080204" pitchFamily="50" charset="-128"/>
                          <a:ea typeface="ＭＳ Ｐゴシック" panose="020B0600070205080204" pitchFamily="50" charset="-128"/>
                        </a:rPr>
                        <a:t>年度　</a:t>
                      </a:r>
                      <a:r>
                        <a:rPr kumimoji="1" lang="en-US" altLang="ja-JP" sz="900" b="1" u="sng" dirty="0" smtClean="0">
                          <a:latin typeface="ＭＳ Ｐゴシック" panose="020B0600070205080204" pitchFamily="50" charset="-128"/>
                          <a:ea typeface="ＭＳ Ｐゴシック" panose="020B0600070205080204" pitchFamily="50" charset="-128"/>
                        </a:rPr>
                        <a:t>26</a:t>
                      </a:r>
                      <a:r>
                        <a:rPr kumimoji="1" lang="ja-JP" altLang="en-US" sz="900" b="1" u="sng" dirty="0" smtClean="0">
                          <a:latin typeface="ＭＳ Ｐゴシック" panose="020B0600070205080204" pitchFamily="50" charset="-128"/>
                          <a:ea typeface="ＭＳ Ｐゴシック" panose="020B0600070205080204" pitchFamily="50" charset="-128"/>
                        </a:rPr>
                        <a:t>医療機関</a:t>
                      </a:r>
                      <a:r>
                        <a:rPr kumimoji="1" lang="ja-JP" altLang="en-US" sz="900" b="1" dirty="0" smtClean="0">
                          <a:latin typeface="ＭＳ Ｐゴシック" panose="020B0600070205080204" pitchFamily="50" charset="-128"/>
                          <a:ea typeface="ＭＳ Ｐゴシック" panose="020B0600070205080204" pitchFamily="50" charset="-128"/>
                        </a:rPr>
                        <a:t>　　▶</a:t>
                      </a:r>
                      <a:r>
                        <a:rPr kumimoji="1" lang="en-US" altLang="ja-JP" sz="900" b="1" u="sng" dirty="0" smtClean="0">
                          <a:latin typeface="ＭＳ Ｐゴシック" panose="020B0600070205080204" pitchFamily="50" charset="-128"/>
                          <a:ea typeface="ＭＳ Ｐゴシック" panose="020B0600070205080204" pitchFamily="50" charset="-128"/>
                        </a:rPr>
                        <a:t>R3</a:t>
                      </a:r>
                      <a:r>
                        <a:rPr kumimoji="1" lang="ja-JP" altLang="en-US" sz="900" b="1" u="sng" dirty="0" smtClean="0">
                          <a:latin typeface="ＭＳ Ｐゴシック" panose="020B0600070205080204" pitchFamily="50" charset="-128"/>
                          <a:ea typeface="ＭＳ Ｐゴシック" panose="020B0600070205080204" pitchFamily="50" charset="-128"/>
                        </a:rPr>
                        <a:t>年度　</a:t>
                      </a:r>
                      <a:r>
                        <a:rPr kumimoji="1" lang="en-US" altLang="ja-JP" sz="900" b="1" u="sng" dirty="0" smtClean="0">
                          <a:latin typeface="ＭＳ Ｐゴシック" panose="020B0600070205080204" pitchFamily="50" charset="-128"/>
                          <a:ea typeface="ＭＳ Ｐゴシック" panose="020B0600070205080204" pitchFamily="50" charset="-128"/>
                        </a:rPr>
                        <a:t>25</a:t>
                      </a:r>
                      <a:r>
                        <a:rPr kumimoji="1" lang="ja-JP" altLang="en-US" sz="900" b="1" u="sng" dirty="0" smtClean="0">
                          <a:latin typeface="ＭＳ Ｐゴシック" panose="020B0600070205080204" pitchFamily="50" charset="-128"/>
                          <a:ea typeface="ＭＳ Ｐゴシック" panose="020B0600070205080204" pitchFamily="50" charset="-128"/>
                        </a:rPr>
                        <a:t>医療機関</a:t>
                      </a:r>
                      <a:endParaRPr kumimoji="1" lang="en-US" altLang="ja-JP" sz="900" b="1" u="sng" dirty="0" smtClean="0">
                        <a:latin typeface="ＭＳ Ｐゴシック" panose="020B0600070205080204" pitchFamily="50" charset="-128"/>
                        <a:ea typeface="ＭＳ Ｐゴシック" panose="020B0600070205080204" pitchFamily="50" charset="-128"/>
                      </a:endParaRPr>
                    </a:p>
                    <a:p>
                      <a:pPr>
                        <a:lnSpc>
                          <a:spcPts val="1200"/>
                        </a:lnSpc>
                      </a:pPr>
                      <a:endParaRPr kumimoji="1" lang="en-US" altLang="ja-JP" sz="900" b="1" u="sng" dirty="0" smtClean="0">
                        <a:latin typeface="ＭＳ Ｐゴシック" panose="020B0600070205080204" pitchFamily="50" charset="-128"/>
                        <a:ea typeface="ＭＳ Ｐゴシック" panose="020B0600070205080204" pitchFamily="50" charset="-128"/>
                      </a:endParaRPr>
                    </a:p>
                    <a:p>
                      <a:pPr>
                        <a:lnSpc>
                          <a:spcPts val="1200"/>
                        </a:lnSpc>
                      </a:pPr>
                      <a:r>
                        <a:rPr kumimoji="1" lang="en-US" altLang="ja-JP" sz="900" b="1" dirty="0" smtClean="0">
                          <a:latin typeface="メイリオ" panose="020B0604030504040204" pitchFamily="50" charset="-128"/>
                          <a:ea typeface="メイリオ" panose="020B0604030504040204" pitchFamily="50" charset="-128"/>
                        </a:rPr>
                        <a:t>1-3</a:t>
                      </a:r>
                      <a:r>
                        <a:rPr kumimoji="1" lang="ja-JP" altLang="en-US" sz="900" b="1" dirty="0" err="1" smtClean="0">
                          <a:latin typeface="メイリオ" panose="020B0604030504040204" pitchFamily="50" charset="-128"/>
                          <a:ea typeface="メイリオ" panose="020B0604030504040204" pitchFamily="50" charset="-128"/>
                        </a:rPr>
                        <a:t>．</a:t>
                      </a:r>
                      <a:r>
                        <a:rPr kumimoji="1" lang="ja-JP" altLang="en-US" sz="900" b="1" dirty="0" smtClean="0">
                          <a:latin typeface="メイリオ" panose="020B0604030504040204" pitchFamily="50" charset="-128"/>
                          <a:ea typeface="メイリオ" panose="020B0604030504040204" pitchFamily="50" charset="-128"/>
                        </a:rPr>
                        <a:t>治療可能な医療機関を増やすために精神科医療機関職員</a:t>
                      </a:r>
                      <a:r>
                        <a:rPr kumimoji="1" lang="en-US" altLang="ja-JP" sz="900" b="1" dirty="0" smtClean="0">
                          <a:latin typeface="メイリオ" panose="020B0604030504040204" pitchFamily="50" charset="-128"/>
                          <a:ea typeface="メイリオ" panose="020B0604030504040204" pitchFamily="50" charset="-128"/>
                        </a:rPr>
                        <a:t/>
                      </a:r>
                      <a:br>
                        <a:rPr kumimoji="1" lang="en-US" altLang="ja-JP" sz="900" b="1" dirty="0" smtClean="0">
                          <a:latin typeface="メイリオ" panose="020B0604030504040204" pitchFamily="50" charset="-128"/>
                          <a:ea typeface="メイリオ" panose="020B0604030504040204" pitchFamily="50" charset="-128"/>
                        </a:rPr>
                      </a:br>
                      <a:r>
                        <a:rPr kumimoji="1" lang="ja-JP" altLang="en-US" sz="900" b="1" dirty="0" smtClean="0">
                          <a:latin typeface="メイリオ" panose="020B0604030504040204" pitchFamily="50" charset="-128"/>
                          <a:ea typeface="メイリオ" panose="020B0604030504040204" pitchFamily="50" charset="-128"/>
                        </a:rPr>
                        <a:t>　　　を対象としたギャンブル等依存症についての研修を実施</a:t>
                      </a:r>
                    </a:p>
                    <a:p>
                      <a:pPr>
                        <a:lnSpc>
                          <a:spcPts val="1200"/>
                        </a:lnSpc>
                      </a:pPr>
                      <a:r>
                        <a:rPr kumimoji="1" lang="ja-JP" altLang="en-US" sz="1000" b="1" dirty="0" smtClean="0">
                          <a:latin typeface="メイリオ" panose="020B0604030504040204" pitchFamily="50" charset="-128"/>
                          <a:ea typeface="メイリオ" panose="020B0604030504040204" pitchFamily="50" charset="-128"/>
                        </a:rPr>
                        <a:t>　</a:t>
                      </a:r>
                      <a:r>
                        <a:rPr kumimoji="1" lang="ja-JP" altLang="en-US" sz="1000" b="1" baseline="0" dirty="0" smtClean="0">
                          <a:latin typeface="メイリオ" panose="020B0604030504040204" pitchFamily="50" charset="-128"/>
                          <a:ea typeface="メイリオ" panose="020B0604030504040204" pitchFamily="50" charset="-128"/>
                        </a:rPr>
                        <a:t>  </a:t>
                      </a:r>
                      <a:r>
                        <a:rPr kumimoji="1" lang="ja-JP" altLang="en-US" sz="900" b="1" dirty="0" smtClean="0">
                          <a:latin typeface="ＭＳ Ｐゴシック" panose="020B0600070205080204" pitchFamily="50" charset="-128"/>
                          <a:ea typeface="ＭＳ Ｐゴシック" panose="020B0600070205080204" pitchFamily="50" charset="-128"/>
                        </a:rPr>
                        <a:t>▶</a:t>
                      </a:r>
                      <a:r>
                        <a:rPr kumimoji="1" lang="en-US" altLang="ja-JP" sz="900" b="1" u="sng" dirty="0" smtClean="0">
                          <a:latin typeface="ＭＳ Ｐゴシック" panose="020B0600070205080204" pitchFamily="50" charset="-128"/>
                          <a:ea typeface="ＭＳ Ｐゴシック" panose="020B0600070205080204" pitchFamily="50" charset="-128"/>
                        </a:rPr>
                        <a:t>R2</a:t>
                      </a:r>
                      <a:r>
                        <a:rPr kumimoji="1" lang="ja-JP" altLang="en-US" sz="900" b="1" u="sng" dirty="0" smtClean="0">
                          <a:latin typeface="ＭＳ Ｐゴシック" panose="020B0600070205080204" pitchFamily="50" charset="-128"/>
                          <a:ea typeface="ＭＳ Ｐゴシック" panose="020B0600070205080204" pitchFamily="50" charset="-128"/>
                        </a:rPr>
                        <a:t>年度　</a:t>
                      </a:r>
                      <a:r>
                        <a:rPr kumimoji="1" lang="en-US" altLang="ja-JP" sz="900" b="1" u="sng" dirty="0" smtClean="0">
                          <a:latin typeface="ＭＳ Ｐゴシック" panose="020B0600070205080204" pitchFamily="50" charset="-128"/>
                          <a:ea typeface="ＭＳ Ｐゴシック" panose="020B0600070205080204" pitchFamily="50" charset="-128"/>
                        </a:rPr>
                        <a:t>1</a:t>
                      </a:r>
                      <a:r>
                        <a:rPr kumimoji="1" lang="ja-JP" altLang="en-US" sz="900" b="1" u="sng" dirty="0" smtClean="0">
                          <a:latin typeface="ＭＳ Ｐゴシック" panose="020B0600070205080204" pitchFamily="50" charset="-128"/>
                          <a:ea typeface="ＭＳ Ｐゴシック" panose="020B0600070205080204" pitchFamily="50" charset="-128"/>
                        </a:rPr>
                        <a:t>回　参加者</a:t>
                      </a:r>
                      <a:r>
                        <a:rPr kumimoji="1" lang="en-US" altLang="ja-JP" sz="900" b="1" u="sng" dirty="0" smtClean="0">
                          <a:latin typeface="ＭＳ Ｐゴシック" panose="020B0600070205080204" pitchFamily="50" charset="-128"/>
                          <a:ea typeface="ＭＳ Ｐゴシック" panose="020B0600070205080204" pitchFamily="50" charset="-128"/>
                        </a:rPr>
                        <a:t>59</a:t>
                      </a:r>
                      <a:r>
                        <a:rPr kumimoji="1" lang="ja-JP" altLang="en-US" sz="900" b="1" u="sng" dirty="0" smtClean="0">
                          <a:latin typeface="ＭＳ Ｐゴシック" panose="020B0600070205080204" pitchFamily="50" charset="-128"/>
                          <a:ea typeface="ＭＳ Ｐゴシック" panose="020B0600070205080204" pitchFamily="50" charset="-128"/>
                        </a:rPr>
                        <a:t>名　（参加医療機関数 </a:t>
                      </a:r>
                      <a:r>
                        <a:rPr kumimoji="1" lang="en-US" altLang="ja-JP" sz="900" b="1" u="sng" dirty="0" smtClean="0">
                          <a:latin typeface="ＭＳ Ｐゴシック" panose="020B0600070205080204" pitchFamily="50" charset="-128"/>
                          <a:ea typeface="ＭＳ Ｐゴシック" panose="020B0600070205080204" pitchFamily="50" charset="-128"/>
                        </a:rPr>
                        <a:t>19</a:t>
                      </a:r>
                      <a:r>
                        <a:rPr kumimoji="1" lang="ja-JP" altLang="en-US" sz="900" b="1" u="sng" dirty="0" smtClean="0">
                          <a:latin typeface="ＭＳ Ｐゴシック" panose="020B0600070205080204" pitchFamily="50" charset="-128"/>
                          <a:ea typeface="ＭＳ Ｐゴシック" panose="020B0600070205080204" pitchFamily="50" charset="-128"/>
                        </a:rPr>
                        <a:t>機関）</a:t>
                      </a:r>
                    </a:p>
                    <a:p>
                      <a:pPr>
                        <a:lnSpc>
                          <a:spcPts val="1200"/>
                        </a:lnSpc>
                      </a:pPr>
                      <a:r>
                        <a:rPr kumimoji="1" lang="ja-JP" altLang="en-US" sz="900" b="1" dirty="0" smtClean="0">
                          <a:latin typeface="ＭＳ Ｐゴシック" panose="020B0600070205080204" pitchFamily="50" charset="-128"/>
                          <a:ea typeface="ＭＳ Ｐゴシック" panose="020B0600070205080204" pitchFamily="50" charset="-128"/>
                        </a:rPr>
                        <a:t>　　　▶</a:t>
                      </a:r>
                      <a:r>
                        <a:rPr kumimoji="1" lang="en-US" altLang="ja-JP" sz="900" b="1" u="sng" dirty="0" smtClean="0">
                          <a:latin typeface="ＭＳ Ｐゴシック" panose="020B0600070205080204" pitchFamily="50" charset="-128"/>
                          <a:ea typeface="ＭＳ Ｐゴシック" panose="020B0600070205080204" pitchFamily="50" charset="-128"/>
                        </a:rPr>
                        <a:t>R3</a:t>
                      </a:r>
                      <a:r>
                        <a:rPr kumimoji="1" lang="ja-JP" altLang="en-US" sz="900" b="1" u="sng" dirty="0" smtClean="0">
                          <a:latin typeface="ＭＳ Ｐゴシック" panose="020B0600070205080204" pitchFamily="50" charset="-128"/>
                          <a:ea typeface="ＭＳ Ｐゴシック" panose="020B0600070205080204" pitchFamily="50" charset="-128"/>
                        </a:rPr>
                        <a:t>年度　</a:t>
                      </a:r>
                      <a:r>
                        <a:rPr kumimoji="1" lang="en-US" altLang="ja-JP" sz="900" b="1" u="sng" dirty="0" smtClean="0">
                          <a:latin typeface="ＭＳ Ｐゴシック" panose="020B0600070205080204" pitchFamily="50" charset="-128"/>
                          <a:ea typeface="ＭＳ Ｐゴシック" panose="020B0600070205080204" pitchFamily="50" charset="-128"/>
                        </a:rPr>
                        <a:t>1</a:t>
                      </a:r>
                      <a:r>
                        <a:rPr kumimoji="1" lang="ja-JP" altLang="en-US" sz="900" b="1" u="sng" dirty="0" smtClean="0">
                          <a:latin typeface="ＭＳ Ｐゴシック" panose="020B0600070205080204" pitchFamily="50" charset="-128"/>
                          <a:ea typeface="ＭＳ Ｐゴシック" panose="020B0600070205080204" pitchFamily="50" charset="-128"/>
                        </a:rPr>
                        <a:t>回   参加者</a:t>
                      </a:r>
                      <a:r>
                        <a:rPr kumimoji="1" lang="en-US" altLang="ja-JP" sz="900" b="1" u="sng" dirty="0" smtClean="0">
                          <a:latin typeface="ＭＳ Ｐゴシック" panose="020B0600070205080204" pitchFamily="50" charset="-128"/>
                          <a:ea typeface="ＭＳ Ｐゴシック" panose="020B0600070205080204" pitchFamily="50" charset="-128"/>
                        </a:rPr>
                        <a:t>12</a:t>
                      </a:r>
                      <a:r>
                        <a:rPr kumimoji="1" lang="ja-JP" altLang="en-US" sz="900" b="1" u="sng" dirty="0" smtClean="0">
                          <a:latin typeface="ＭＳ Ｐゴシック" panose="020B0600070205080204" pitchFamily="50" charset="-128"/>
                          <a:ea typeface="ＭＳ Ｐゴシック" panose="020B0600070205080204" pitchFamily="50" charset="-128"/>
                        </a:rPr>
                        <a:t>名　（参加医療機関数 </a:t>
                      </a:r>
                      <a:r>
                        <a:rPr kumimoji="1" lang="en-US" altLang="ja-JP" sz="900" b="1" u="sng" dirty="0" smtClean="0">
                          <a:latin typeface="ＭＳ Ｐゴシック" panose="020B0600070205080204" pitchFamily="50" charset="-128"/>
                          <a:ea typeface="ＭＳ Ｐゴシック" panose="020B0600070205080204" pitchFamily="50" charset="-128"/>
                        </a:rPr>
                        <a:t>9</a:t>
                      </a:r>
                      <a:r>
                        <a:rPr kumimoji="1" lang="ja-JP" altLang="en-US" sz="900" b="1" u="sng" dirty="0" smtClean="0">
                          <a:latin typeface="ＭＳ Ｐゴシック" panose="020B0600070205080204" pitchFamily="50" charset="-128"/>
                          <a:ea typeface="ＭＳ Ｐゴシック" panose="020B0600070205080204" pitchFamily="50" charset="-128"/>
                        </a:rPr>
                        <a:t>機関）</a:t>
                      </a:r>
                      <a:endParaRPr kumimoji="1" lang="en-US" altLang="ja-JP" sz="900" b="1" u="sng" dirty="0" smtClean="0">
                        <a:latin typeface="ＭＳ Ｐゴシック" panose="020B0600070205080204" pitchFamily="50" charset="-128"/>
                        <a:ea typeface="ＭＳ Ｐゴシック" panose="020B0600070205080204" pitchFamily="50" charset="-128"/>
                      </a:endParaRPr>
                    </a:p>
                    <a:p>
                      <a:pPr>
                        <a:lnSpc>
                          <a:spcPts val="1200"/>
                        </a:lnSpc>
                      </a:pPr>
                      <a:endParaRPr kumimoji="1" lang="en-US" altLang="ja-JP" sz="900" b="1" dirty="0" smtClean="0">
                        <a:latin typeface="メイリオ" panose="020B0604030504040204" pitchFamily="50" charset="-128"/>
                        <a:ea typeface="メイリオ" panose="020B0604030504040204" pitchFamily="50" charset="-128"/>
                      </a:endParaRPr>
                    </a:p>
                    <a:p>
                      <a:pPr>
                        <a:lnSpc>
                          <a:spcPts val="1200"/>
                        </a:lnSpc>
                      </a:pPr>
                      <a:r>
                        <a:rPr kumimoji="1" lang="en-US" altLang="ja-JP" sz="900" b="1" dirty="0" smtClean="0">
                          <a:latin typeface="メイリオ" panose="020B0604030504040204" pitchFamily="50" charset="-128"/>
                          <a:ea typeface="メイリオ" panose="020B0604030504040204" pitchFamily="50" charset="-128"/>
                        </a:rPr>
                        <a:t>1-4</a:t>
                      </a:r>
                      <a:r>
                        <a:rPr kumimoji="1" lang="ja-JP" altLang="en-US" sz="900" b="1" dirty="0" err="1" smtClean="0">
                          <a:latin typeface="メイリオ" panose="020B0604030504040204" pitchFamily="50" charset="-128"/>
                          <a:ea typeface="メイリオ" panose="020B0604030504040204" pitchFamily="50" charset="-128"/>
                        </a:rPr>
                        <a:t>．</a:t>
                      </a:r>
                      <a:r>
                        <a:rPr kumimoji="1" lang="ja-JP" altLang="en-US" sz="900" b="1" dirty="0" smtClean="0">
                          <a:latin typeface="メイリオ" panose="020B0604030504040204" pitchFamily="50" charset="-128"/>
                          <a:ea typeface="メイリオ" panose="020B0604030504040204" pitchFamily="50" charset="-128"/>
                        </a:rPr>
                        <a:t>国のギャンブル等依存症治療指導者養成研修の受講促進　　</a:t>
                      </a:r>
                      <a:endParaRPr kumimoji="1" lang="en-US" altLang="ja-JP" sz="900" b="1" dirty="0" smtClean="0">
                        <a:latin typeface="メイリオ" panose="020B0604030504040204" pitchFamily="50" charset="-128"/>
                        <a:ea typeface="メイリオ" panose="020B0604030504040204" pitchFamily="50" charset="-128"/>
                      </a:endParaRPr>
                    </a:p>
                    <a:p>
                      <a:pPr>
                        <a:lnSpc>
                          <a:spcPts val="1200"/>
                        </a:lnSpc>
                      </a:pPr>
                      <a:r>
                        <a:rPr kumimoji="1" lang="ja-JP" altLang="en-US" sz="900" b="1" dirty="0" smtClean="0">
                          <a:latin typeface="メイリオ" panose="020B0604030504040204" pitchFamily="50" charset="-128"/>
                          <a:ea typeface="メイリオ" panose="020B0604030504040204" pitchFamily="50" charset="-128"/>
                        </a:rPr>
                        <a:t>　　</a:t>
                      </a:r>
                      <a:r>
                        <a:rPr kumimoji="1" lang="ja-JP" altLang="en-US" sz="900" b="1" dirty="0" smtClean="0">
                          <a:latin typeface="ＭＳ Ｐゴシック" panose="020B0600070205080204" pitchFamily="50" charset="-128"/>
                          <a:ea typeface="ＭＳ Ｐゴシック" panose="020B0600070205080204" pitchFamily="50" charset="-128"/>
                        </a:rPr>
                        <a:t>▶</a:t>
                      </a:r>
                      <a:r>
                        <a:rPr kumimoji="1" lang="en-US" altLang="ja-JP" sz="900" b="1" u="sng" dirty="0" smtClean="0">
                          <a:latin typeface="ＭＳ Ｐゴシック" panose="020B0600070205080204" pitchFamily="50" charset="-128"/>
                          <a:ea typeface="ＭＳ Ｐゴシック" panose="020B0600070205080204" pitchFamily="50" charset="-128"/>
                        </a:rPr>
                        <a:t>R2</a:t>
                      </a:r>
                      <a:r>
                        <a:rPr kumimoji="1" lang="ja-JP" altLang="en-US" sz="900" b="1" u="sng" dirty="0" smtClean="0">
                          <a:latin typeface="ＭＳ Ｐゴシック" panose="020B0600070205080204" pitchFamily="50" charset="-128"/>
                          <a:ea typeface="ＭＳ Ｐゴシック" panose="020B0600070205080204" pitchFamily="50" charset="-128"/>
                        </a:rPr>
                        <a:t>年度　</a:t>
                      </a:r>
                      <a:r>
                        <a:rPr kumimoji="1" lang="en-US" altLang="ja-JP" sz="900" b="1" u="sng" dirty="0" smtClean="0">
                          <a:latin typeface="ＭＳ Ｐゴシック" panose="020B0600070205080204" pitchFamily="50" charset="-128"/>
                          <a:ea typeface="ＭＳ Ｐゴシック" panose="020B0600070205080204" pitchFamily="50" charset="-128"/>
                        </a:rPr>
                        <a:t>2</a:t>
                      </a:r>
                      <a:r>
                        <a:rPr kumimoji="1" lang="ja-JP" altLang="en-US" sz="900" b="1" u="sng" dirty="0" smtClean="0">
                          <a:latin typeface="ＭＳ Ｐゴシック" panose="020B0600070205080204" pitchFamily="50" charset="-128"/>
                          <a:ea typeface="ＭＳ Ｐゴシック" panose="020B0600070205080204" pitchFamily="50" charset="-128"/>
                        </a:rPr>
                        <a:t>回　修了者</a:t>
                      </a:r>
                      <a:r>
                        <a:rPr kumimoji="1" lang="en-US" altLang="ja-JP" sz="900" b="1" u="sng" dirty="0" smtClean="0">
                          <a:latin typeface="ＭＳ Ｐゴシック" panose="020B0600070205080204" pitchFamily="50" charset="-128"/>
                          <a:ea typeface="ＭＳ Ｐゴシック" panose="020B0600070205080204" pitchFamily="50" charset="-128"/>
                        </a:rPr>
                        <a:t>6</a:t>
                      </a:r>
                      <a:r>
                        <a:rPr kumimoji="1" lang="ja-JP" altLang="en-US" sz="900" b="1" u="sng" dirty="0" smtClean="0">
                          <a:latin typeface="ＭＳ Ｐゴシック" panose="020B0600070205080204" pitchFamily="50" charset="-128"/>
                          <a:ea typeface="ＭＳ Ｐゴシック" panose="020B0600070205080204" pitchFamily="50" charset="-128"/>
                        </a:rPr>
                        <a:t>名（うち医師</a:t>
                      </a:r>
                      <a:r>
                        <a:rPr kumimoji="1" lang="en-US" altLang="ja-JP" sz="900" b="1" u="sng" dirty="0" smtClean="0">
                          <a:latin typeface="ＭＳ Ｐゴシック" panose="020B0600070205080204" pitchFamily="50" charset="-128"/>
                          <a:ea typeface="ＭＳ Ｐゴシック" panose="020B0600070205080204" pitchFamily="50" charset="-128"/>
                        </a:rPr>
                        <a:t>3</a:t>
                      </a:r>
                      <a:r>
                        <a:rPr kumimoji="1" lang="ja-JP" altLang="en-US" sz="900" b="1" u="sng" dirty="0" smtClean="0">
                          <a:latin typeface="ＭＳ Ｐゴシック" panose="020B0600070205080204" pitchFamily="50" charset="-128"/>
                          <a:ea typeface="ＭＳ Ｐゴシック" panose="020B0600070205080204" pitchFamily="50" charset="-128"/>
                        </a:rPr>
                        <a:t>名）</a:t>
                      </a:r>
                    </a:p>
                    <a:p>
                      <a:pPr>
                        <a:lnSpc>
                          <a:spcPts val="1200"/>
                        </a:lnSpc>
                      </a:pPr>
                      <a:r>
                        <a:rPr kumimoji="1" lang="ja-JP" altLang="en-US" sz="900" b="1" dirty="0" smtClean="0">
                          <a:latin typeface="ＭＳ Ｐゴシック" panose="020B0600070205080204" pitchFamily="50" charset="-128"/>
                          <a:ea typeface="ＭＳ Ｐゴシック" panose="020B0600070205080204" pitchFamily="50" charset="-128"/>
                        </a:rPr>
                        <a:t>　　　▶</a:t>
                      </a:r>
                      <a:r>
                        <a:rPr kumimoji="1" lang="en-US" altLang="ja-JP" sz="900" b="1" u="sng" dirty="0" smtClean="0">
                          <a:latin typeface="ＭＳ Ｐゴシック" panose="020B0600070205080204" pitchFamily="50" charset="-128"/>
                          <a:ea typeface="ＭＳ Ｐゴシック" panose="020B0600070205080204" pitchFamily="50" charset="-128"/>
                        </a:rPr>
                        <a:t>R3</a:t>
                      </a:r>
                      <a:r>
                        <a:rPr kumimoji="1" lang="ja-JP" altLang="en-US" sz="900" b="1" u="sng" dirty="0" smtClean="0">
                          <a:latin typeface="ＭＳ Ｐゴシック" panose="020B0600070205080204" pitchFamily="50" charset="-128"/>
                          <a:ea typeface="ＭＳ Ｐゴシック" panose="020B0600070205080204" pitchFamily="50" charset="-128"/>
                        </a:rPr>
                        <a:t>年度　</a:t>
                      </a:r>
                      <a:r>
                        <a:rPr kumimoji="1" lang="en-US" altLang="ja-JP" sz="900" b="1" u="sng" dirty="0" smtClean="0">
                          <a:latin typeface="ＭＳ Ｐゴシック" panose="020B0600070205080204" pitchFamily="50" charset="-128"/>
                          <a:ea typeface="ＭＳ Ｐゴシック" panose="020B0600070205080204" pitchFamily="50" charset="-128"/>
                        </a:rPr>
                        <a:t>2</a:t>
                      </a:r>
                      <a:r>
                        <a:rPr kumimoji="1" lang="ja-JP" altLang="en-US" sz="900" b="1" u="sng" dirty="0" smtClean="0">
                          <a:latin typeface="ＭＳ Ｐゴシック" panose="020B0600070205080204" pitchFamily="50" charset="-128"/>
                          <a:ea typeface="ＭＳ Ｐゴシック" panose="020B0600070205080204" pitchFamily="50" charset="-128"/>
                        </a:rPr>
                        <a:t>回   修了者</a:t>
                      </a:r>
                      <a:r>
                        <a:rPr kumimoji="1" lang="en-US" altLang="ja-JP" sz="900" b="1" u="sng" dirty="0" smtClean="0">
                          <a:latin typeface="ＭＳ Ｐゴシック" panose="020B0600070205080204" pitchFamily="50" charset="-128"/>
                          <a:ea typeface="ＭＳ Ｐゴシック" panose="020B0600070205080204" pitchFamily="50" charset="-128"/>
                        </a:rPr>
                        <a:t>15</a:t>
                      </a:r>
                      <a:r>
                        <a:rPr kumimoji="1" lang="ja-JP" altLang="en-US" sz="900" b="1" u="sng" dirty="0" smtClean="0">
                          <a:latin typeface="ＭＳ Ｐゴシック" panose="020B0600070205080204" pitchFamily="50" charset="-128"/>
                          <a:ea typeface="ＭＳ Ｐゴシック" panose="020B0600070205080204" pitchFamily="50" charset="-128"/>
                        </a:rPr>
                        <a:t>名（うち医師</a:t>
                      </a:r>
                      <a:r>
                        <a:rPr kumimoji="1" lang="en-US" altLang="ja-JP" sz="900" b="1" u="sng" dirty="0" smtClean="0">
                          <a:latin typeface="ＭＳ Ｐゴシック" panose="020B0600070205080204" pitchFamily="50" charset="-128"/>
                          <a:ea typeface="ＭＳ Ｐゴシック" panose="020B0600070205080204" pitchFamily="50" charset="-128"/>
                        </a:rPr>
                        <a:t>2</a:t>
                      </a:r>
                      <a:r>
                        <a:rPr kumimoji="1" lang="ja-JP" altLang="en-US" sz="900" b="1" u="sng" dirty="0" smtClean="0">
                          <a:latin typeface="ＭＳ Ｐゴシック" panose="020B0600070205080204" pitchFamily="50" charset="-128"/>
                          <a:ea typeface="ＭＳ Ｐゴシック" panose="020B0600070205080204" pitchFamily="50" charset="-128"/>
                        </a:rPr>
                        <a:t>名）</a:t>
                      </a:r>
                      <a:endParaRPr kumimoji="1" lang="en-US" altLang="ja-JP" sz="900" b="1" u="sng" dirty="0" smtClean="0">
                        <a:latin typeface="ＭＳ Ｐゴシック" panose="020B0600070205080204" pitchFamily="50" charset="-128"/>
                        <a:ea typeface="ＭＳ Ｐゴシック" panose="020B0600070205080204" pitchFamily="50" charset="-128"/>
                      </a:endParaRPr>
                    </a:p>
                    <a:p>
                      <a:pPr>
                        <a:lnSpc>
                          <a:spcPts val="1200"/>
                        </a:lnSpc>
                      </a:pPr>
                      <a:endParaRPr kumimoji="1" lang="ja-JP" altLang="en-US" sz="900" b="1" u="sng" dirty="0" smtClean="0">
                        <a:latin typeface="ＭＳ Ｐゴシック" panose="020B0600070205080204" pitchFamily="50" charset="-128"/>
                        <a:ea typeface="ＭＳ Ｐゴシック" panose="020B060007020508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b="1" kern="1200" dirty="0" smtClean="0">
                          <a:solidFill>
                            <a:schemeClr val="dk1"/>
                          </a:solidFill>
                          <a:latin typeface="メイリオ" panose="020B0604030504040204" pitchFamily="50" charset="-128"/>
                          <a:ea typeface="メイリオ" panose="020B0604030504040204" pitchFamily="50" charset="-128"/>
                          <a:cs typeface="+mn-cs"/>
                        </a:rPr>
                        <a:t>２．依存症患者受診後支援事業（国モデル事業）を実施</a:t>
                      </a:r>
                      <a:endParaRPr kumimoji="1" lang="en-US" altLang="ja-JP" sz="900" b="1" kern="1200" dirty="0" smtClean="0">
                        <a:solidFill>
                          <a:schemeClr val="dk1"/>
                        </a:solidFill>
                        <a:latin typeface="メイリオ" panose="020B0604030504040204" pitchFamily="50" charset="-128"/>
                        <a:ea typeface="メイリオ" panose="020B0604030504040204" pitchFamily="50" charset="-128"/>
                        <a:cs typeface="+mn-cs"/>
                      </a:endParaRPr>
                    </a:p>
                    <a:p>
                      <a:pPr>
                        <a:lnSpc>
                          <a:spcPts val="1200"/>
                        </a:lnSpc>
                      </a:pPr>
                      <a:endParaRPr kumimoji="1" lang="ja-JP" altLang="en-US" sz="800" b="1" dirty="0" smtClean="0">
                        <a:latin typeface="ＭＳ Ｐゴシック" panose="020B0600070205080204" pitchFamily="50" charset="-128"/>
                        <a:ea typeface="ＭＳ Ｐゴシック" panose="020B0600070205080204" pitchFamily="50" charset="-128"/>
                      </a:endParaRPr>
                    </a:p>
                    <a:p>
                      <a:pPr>
                        <a:lnSpc>
                          <a:spcPts val="1200"/>
                        </a:lnSpc>
                      </a:pPr>
                      <a:r>
                        <a:rPr kumimoji="1" lang="ja-JP" altLang="en-US" sz="900" b="1" dirty="0" smtClean="0">
                          <a:latin typeface="メイリオ" panose="020B0604030504040204" pitchFamily="50" charset="-128"/>
                          <a:ea typeface="メイリオ" panose="020B0604030504040204" pitchFamily="50" charset="-128"/>
                        </a:rPr>
                        <a:t>３．依存症治療拠点機関の支援により、専門治療プログラム</a:t>
                      </a:r>
                      <a:r>
                        <a:rPr kumimoji="1" lang="en-US" altLang="ja-JP" sz="900" b="1" dirty="0" smtClean="0">
                          <a:latin typeface="メイリオ" panose="020B0604030504040204" pitchFamily="50" charset="-128"/>
                          <a:ea typeface="メイリオ" panose="020B0604030504040204" pitchFamily="50" charset="-128"/>
                        </a:rPr>
                        <a:t/>
                      </a:r>
                      <a:br>
                        <a:rPr kumimoji="1" lang="en-US" altLang="ja-JP" sz="900" b="1" dirty="0" smtClean="0">
                          <a:latin typeface="メイリオ" panose="020B0604030504040204" pitchFamily="50" charset="-128"/>
                          <a:ea typeface="メイリオ" panose="020B0604030504040204" pitchFamily="50" charset="-128"/>
                        </a:rPr>
                      </a:br>
                      <a:r>
                        <a:rPr kumimoji="1" lang="ja-JP" altLang="en-US" sz="900" b="1" dirty="0" smtClean="0">
                          <a:latin typeface="メイリオ" panose="020B0604030504040204" pitchFamily="50" charset="-128"/>
                          <a:ea typeface="メイリオ" panose="020B0604030504040204" pitchFamily="50" charset="-128"/>
                        </a:rPr>
                        <a:t>　　の普及を実施</a:t>
                      </a:r>
                    </a:p>
                    <a:p>
                      <a:pPr>
                        <a:lnSpc>
                          <a:spcPts val="1200"/>
                        </a:lnSpc>
                      </a:pPr>
                      <a:r>
                        <a:rPr kumimoji="1" lang="ja-JP" altLang="en-US" sz="900" b="1" dirty="0" smtClean="0">
                          <a:latin typeface="メイリオ" panose="020B0604030504040204" pitchFamily="50" charset="-128"/>
                          <a:ea typeface="メイリオ" panose="020B0604030504040204" pitchFamily="50" charset="-128"/>
                        </a:rPr>
                        <a:t>　　</a:t>
                      </a:r>
                      <a:r>
                        <a:rPr kumimoji="1" lang="ja-JP" altLang="en-US" sz="900" b="1" dirty="0" smtClean="0">
                          <a:latin typeface="ＭＳ Ｐゴシック" panose="020B0600070205080204" pitchFamily="50" charset="-128"/>
                          <a:ea typeface="ＭＳ Ｐゴシック" panose="020B0600070205080204" pitchFamily="50" charset="-128"/>
                        </a:rPr>
                        <a:t>▶</a:t>
                      </a:r>
                      <a:r>
                        <a:rPr kumimoji="1" lang="en-US" altLang="ja-JP" sz="900" b="1" u="sng" dirty="0" smtClean="0">
                          <a:latin typeface="ＭＳ Ｐゴシック" panose="020B0600070205080204" pitchFamily="50" charset="-128"/>
                          <a:ea typeface="ＭＳ Ｐゴシック" panose="020B0600070205080204" pitchFamily="50" charset="-128"/>
                        </a:rPr>
                        <a:t>R2</a:t>
                      </a:r>
                      <a:r>
                        <a:rPr kumimoji="1" lang="ja-JP" altLang="en-US" sz="900" b="1" u="sng" dirty="0" smtClean="0">
                          <a:latin typeface="ＭＳ Ｐゴシック" panose="020B0600070205080204" pitchFamily="50" charset="-128"/>
                          <a:ea typeface="ＭＳ Ｐゴシック" panose="020B0600070205080204" pitchFamily="50" charset="-128"/>
                        </a:rPr>
                        <a:t>年度　</a:t>
                      </a:r>
                      <a:r>
                        <a:rPr kumimoji="1" lang="en-US" altLang="ja-JP" sz="900" b="1" u="sng" dirty="0" smtClean="0">
                          <a:latin typeface="ＭＳ Ｐゴシック" panose="020B0600070205080204" pitchFamily="50" charset="-128"/>
                          <a:ea typeface="ＭＳ Ｐゴシック" panose="020B0600070205080204" pitchFamily="50" charset="-128"/>
                        </a:rPr>
                        <a:t>2</a:t>
                      </a:r>
                      <a:r>
                        <a:rPr kumimoji="1" lang="ja-JP" altLang="en-US" sz="900" b="1" u="sng" dirty="0" smtClean="0">
                          <a:latin typeface="ＭＳ Ｐゴシック" panose="020B0600070205080204" pitchFamily="50" charset="-128"/>
                          <a:ea typeface="ＭＳ Ｐゴシック" panose="020B0600070205080204" pitchFamily="50" charset="-128"/>
                        </a:rPr>
                        <a:t>医療機関</a:t>
                      </a:r>
                      <a:r>
                        <a:rPr kumimoji="1" lang="ja-JP" altLang="en-US" sz="900" b="1" dirty="0" smtClean="0">
                          <a:latin typeface="ＭＳ Ｐゴシック" panose="020B0600070205080204" pitchFamily="50" charset="-128"/>
                          <a:ea typeface="ＭＳ Ｐゴシック" panose="020B0600070205080204" pitchFamily="50" charset="-128"/>
                        </a:rPr>
                        <a:t>　　▶</a:t>
                      </a:r>
                      <a:r>
                        <a:rPr kumimoji="1" lang="en-US" altLang="ja-JP" sz="900" b="1" u="sng" dirty="0" smtClean="0">
                          <a:latin typeface="ＭＳ Ｐゴシック" panose="020B0600070205080204" pitchFamily="50" charset="-128"/>
                          <a:ea typeface="ＭＳ Ｐゴシック" panose="020B0600070205080204" pitchFamily="50" charset="-128"/>
                        </a:rPr>
                        <a:t>R3</a:t>
                      </a:r>
                      <a:r>
                        <a:rPr kumimoji="1" lang="ja-JP" altLang="en-US" sz="900" b="1" u="sng" dirty="0" smtClean="0">
                          <a:latin typeface="ＭＳ Ｐゴシック" panose="020B0600070205080204" pitchFamily="50" charset="-128"/>
                          <a:ea typeface="ＭＳ Ｐゴシック" panose="020B0600070205080204" pitchFamily="50" charset="-128"/>
                        </a:rPr>
                        <a:t>年度　</a:t>
                      </a:r>
                      <a:r>
                        <a:rPr kumimoji="1" lang="en-US" altLang="ja-JP" sz="900" b="1" u="sng" dirty="0" smtClean="0">
                          <a:latin typeface="ＭＳ Ｐゴシック" panose="020B0600070205080204" pitchFamily="50" charset="-128"/>
                          <a:ea typeface="ＭＳ Ｐゴシック" panose="020B0600070205080204" pitchFamily="50" charset="-128"/>
                        </a:rPr>
                        <a:t>1</a:t>
                      </a:r>
                      <a:r>
                        <a:rPr kumimoji="1" lang="ja-JP" altLang="en-US" sz="900" b="1" u="sng" dirty="0" smtClean="0">
                          <a:latin typeface="ＭＳ Ｐゴシック" panose="020B0600070205080204" pitchFamily="50" charset="-128"/>
                          <a:ea typeface="ＭＳ Ｐゴシック" panose="020B0600070205080204" pitchFamily="50" charset="-128"/>
                        </a:rPr>
                        <a:t>医療機関</a:t>
                      </a:r>
                    </a:p>
                    <a:p>
                      <a:pPr>
                        <a:lnSpc>
                          <a:spcPts val="1200"/>
                        </a:lnSpc>
                      </a:pPr>
                      <a:endParaRPr kumimoji="1" lang="ja-JP" altLang="en-US" sz="800" b="1" dirty="0" smtClean="0">
                        <a:latin typeface="ＭＳ Ｐゴシック" panose="020B0600070205080204" pitchFamily="50" charset="-128"/>
                        <a:ea typeface="ＭＳ Ｐゴシック" panose="020B0600070205080204" pitchFamily="50" charset="-128"/>
                      </a:endParaRPr>
                    </a:p>
                    <a:p>
                      <a:pPr>
                        <a:lnSpc>
                          <a:spcPts val="1200"/>
                        </a:lnSpc>
                      </a:pPr>
                      <a:r>
                        <a:rPr kumimoji="1" lang="ja-JP" altLang="en-US" sz="900" b="1" dirty="0" smtClean="0">
                          <a:latin typeface="メイリオ" panose="020B0604030504040204" pitchFamily="50" charset="-128"/>
                          <a:ea typeface="メイリオ" panose="020B0604030504040204" pitchFamily="50" charset="-128"/>
                        </a:rPr>
                        <a:t>４．府ホームページやリーフレット等を通じた依存症治療拠点・</a:t>
                      </a:r>
                      <a:r>
                        <a:rPr kumimoji="1" lang="en-US" altLang="ja-JP" sz="900" b="1" dirty="0" smtClean="0">
                          <a:latin typeface="メイリオ" panose="020B0604030504040204" pitchFamily="50" charset="-128"/>
                          <a:ea typeface="メイリオ" panose="020B0604030504040204" pitchFamily="50" charset="-128"/>
                        </a:rPr>
                        <a:t/>
                      </a:r>
                      <a:br>
                        <a:rPr kumimoji="1" lang="en-US" altLang="ja-JP" sz="900" b="1" dirty="0" smtClean="0">
                          <a:latin typeface="メイリオ" panose="020B0604030504040204" pitchFamily="50" charset="-128"/>
                          <a:ea typeface="メイリオ" panose="020B0604030504040204" pitchFamily="50" charset="-128"/>
                        </a:rPr>
                      </a:br>
                      <a:r>
                        <a:rPr kumimoji="1" lang="en-US" altLang="ja-JP" sz="900" b="1" dirty="0" smtClean="0">
                          <a:latin typeface="メイリオ" panose="020B0604030504040204" pitchFamily="50" charset="-128"/>
                          <a:ea typeface="メイリオ" panose="020B0604030504040204" pitchFamily="50" charset="-128"/>
                        </a:rPr>
                        <a:t>      </a:t>
                      </a:r>
                      <a:r>
                        <a:rPr kumimoji="1" lang="ja-JP" altLang="en-US" sz="900" b="1" dirty="0" smtClean="0">
                          <a:latin typeface="メイリオ" panose="020B0604030504040204" pitchFamily="50" charset="-128"/>
                          <a:ea typeface="メイリオ" panose="020B0604030504040204" pitchFamily="50" charset="-128"/>
                        </a:rPr>
                        <a:t>専門医療機関の周知を実施</a:t>
                      </a:r>
                      <a:endParaRPr kumimoji="1" lang="en-US" altLang="ja-JP" sz="900" b="1" dirty="0" smtClean="0">
                        <a:latin typeface="メイリオ" panose="020B0604030504040204" pitchFamily="50" charset="-128"/>
                        <a:ea typeface="メイリオ" panose="020B0604030504040204" pitchFamily="50" charset="-128"/>
                      </a:endParaRPr>
                    </a:p>
                  </a:txBody>
                  <a:tcPr anchor="ctr"/>
                </a:tc>
                <a:tc>
                  <a:txBody>
                    <a:bodyPr/>
                    <a:lstStyle/>
                    <a:p>
                      <a:pPr marL="92075" marR="0" lvl="0" indent="-92075" algn="l" defTabSz="914400" rtl="0" eaLnBrk="1" fontAlgn="auto" latinLnBrk="0" hangingPunct="1">
                        <a:lnSpc>
                          <a:spcPts val="1200"/>
                        </a:lnSpc>
                        <a:spcBef>
                          <a:spcPts val="0"/>
                        </a:spcBef>
                        <a:spcAft>
                          <a:spcPts val="0"/>
                        </a:spcAft>
                        <a:buClrTx/>
                        <a:buSzTx/>
                        <a:buFontTx/>
                        <a:buNone/>
                        <a:tabLst/>
                        <a:defRPr/>
                      </a:pPr>
                      <a:r>
                        <a:rPr kumimoji="1" lang="ja-JP" altLang="en-US" sz="900" b="1" dirty="0" smtClean="0">
                          <a:latin typeface="メイリオ" panose="020B0604030504040204" pitchFamily="50" charset="-128"/>
                          <a:ea typeface="メイリオ" panose="020B0604030504040204" pitchFamily="50" charset="-128"/>
                        </a:rPr>
                        <a:t>○ギャンブル等依存症専門医療機関として新たに１医療機関を選定・設置。</a:t>
                      </a:r>
                      <a:endParaRPr kumimoji="1" lang="en-US" altLang="ja-JP" sz="900" b="1" dirty="0" smtClean="0">
                        <a:latin typeface="メイリオ" panose="020B0604030504040204" pitchFamily="50" charset="-128"/>
                        <a:ea typeface="メイリオ" panose="020B0604030504040204" pitchFamily="50" charset="-128"/>
                      </a:endParaRPr>
                    </a:p>
                    <a:p>
                      <a:pPr marL="92075" marR="0" lvl="0" indent="-92075" algn="l" defTabSz="914400" rtl="0" eaLnBrk="1" fontAlgn="auto" latinLnBrk="0" hangingPunct="1">
                        <a:lnSpc>
                          <a:spcPts val="1200"/>
                        </a:lnSpc>
                        <a:spcBef>
                          <a:spcPts val="0"/>
                        </a:spcBef>
                        <a:spcAft>
                          <a:spcPts val="0"/>
                        </a:spcAft>
                        <a:buClrTx/>
                        <a:buSzTx/>
                        <a:buFontTx/>
                        <a:buNone/>
                        <a:tabLst/>
                        <a:defRPr/>
                      </a:pPr>
                      <a:endParaRPr kumimoji="1" lang="ja-JP" altLang="en-US" sz="900" b="1" dirty="0" smtClean="0">
                        <a:latin typeface="メイリオ" panose="020B0604030504040204" pitchFamily="50" charset="-128"/>
                        <a:ea typeface="メイリオ" panose="020B0604030504040204" pitchFamily="50" charset="-128"/>
                      </a:endParaRPr>
                    </a:p>
                    <a:p>
                      <a:pPr marL="92075" indent="-92075">
                        <a:lnSpc>
                          <a:spcPts val="1200"/>
                        </a:lnSpc>
                      </a:pPr>
                      <a:r>
                        <a:rPr kumimoji="1" lang="ja-JP" altLang="en-US" sz="900" b="1" dirty="0" smtClean="0">
                          <a:latin typeface="メイリオ" panose="020B0604030504040204" pitchFamily="50" charset="-128"/>
                          <a:ea typeface="メイリオ" panose="020B0604030504040204" pitchFamily="50" charset="-128"/>
                        </a:rPr>
                        <a:t>○研修の実施や技術支援等を行うことにより、プログラムの普及を行い、治療可能な医療機関の拡大に向けた取組みを推進。</a:t>
                      </a:r>
                    </a:p>
                    <a:p>
                      <a:pPr marL="92075" indent="-92075">
                        <a:lnSpc>
                          <a:spcPts val="1200"/>
                        </a:lnSpc>
                      </a:pPr>
                      <a:endParaRPr kumimoji="1" lang="ja-JP" altLang="en-US" sz="900" b="1" dirty="0" smtClean="0">
                        <a:latin typeface="メイリオ" panose="020B0604030504040204" pitchFamily="50" charset="-128"/>
                        <a:ea typeface="メイリオ" panose="020B0604030504040204" pitchFamily="50" charset="-128"/>
                      </a:endParaRPr>
                    </a:p>
                    <a:p>
                      <a:pPr marL="92075" indent="-92075">
                        <a:lnSpc>
                          <a:spcPts val="1200"/>
                        </a:lnSpc>
                      </a:pPr>
                      <a:r>
                        <a:rPr kumimoji="1" lang="ja-JP" altLang="en-US" sz="900" b="1" dirty="0" smtClean="0">
                          <a:latin typeface="メイリオ" panose="020B0604030504040204" pitchFamily="50" charset="-128"/>
                          <a:ea typeface="メイリオ" panose="020B0604030504040204" pitchFamily="50" charset="-128"/>
                        </a:rPr>
                        <a:t>●</a:t>
                      </a:r>
                      <a:r>
                        <a:rPr kumimoji="1" lang="ja-JP" altLang="en-US" sz="9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専門医療機関を含め</a:t>
                      </a:r>
                      <a:r>
                        <a:rPr kumimoji="1" lang="ja-JP" altLang="en-US" sz="9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、ギャンブル</a:t>
                      </a:r>
                      <a:r>
                        <a:rPr kumimoji="1" lang="ja-JP" altLang="en-US" sz="9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等依存症</a:t>
                      </a:r>
                      <a:r>
                        <a:rPr kumimoji="1" lang="ja-JP" altLang="en-US" sz="9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対応可能な精神科医療機関数が</a:t>
                      </a:r>
                      <a:r>
                        <a:rPr kumimoji="1" lang="ja-JP" altLang="en-US" sz="9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増加していない。</a:t>
                      </a:r>
                      <a:endParaRPr kumimoji="1" lang="en-US" altLang="ja-JP" sz="9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92075" indent="-92075">
                        <a:lnSpc>
                          <a:spcPts val="1200"/>
                        </a:lnSpc>
                      </a:pPr>
                      <a:endParaRPr kumimoji="1" lang="en-US" altLang="ja-JP" sz="900" b="1" dirty="0" smtClean="0">
                        <a:latin typeface="メイリオ" panose="020B0604030504040204" pitchFamily="50" charset="-128"/>
                        <a:ea typeface="メイリオ" panose="020B0604030504040204" pitchFamily="50" charset="-128"/>
                      </a:endParaRPr>
                    </a:p>
                    <a:p>
                      <a:pPr marL="92075" indent="-92075">
                        <a:lnSpc>
                          <a:spcPts val="1200"/>
                        </a:lnSpc>
                      </a:pPr>
                      <a:r>
                        <a:rPr kumimoji="1" lang="ja-JP" altLang="en-US" sz="900" b="1" dirty="0" smtClean="0">
                          <a:latin typeface="メイリオ" panose="020B0604030504040204" pitchFamily="50" charset="-128"/>
                          <a:ea typeface="メイリオ" panose="020B0604030504040204" pitchFamily="50" charset="-128"/>
                        </a:rPr>
                        <a:t>●</a:t>
                      </a:r>
                      <a:r>
                        <a:rPr kumimoji="1" lang="ja-JP" altLang="en-US" sz="9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精神科医療機関を対象とした研修に参加する医療機関数が少ない。</a:t>
                      </a:r>
                      <a:endParaRPr kumimoji="1" lang="en-US" altLang="ja-JP" sz="9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92075" indent="-92075">
                        <a:lnSpc>
                          <a:spcPts val="1200"/>
                        </a:lnSpc>
                      </a:pPr>
                      <a:endParaRPr kumimoji="1" lang="en-US" altLang="ja-JP" sz="900" b="1" dirty="0" smtClean="0">
                        <a:latin typeface="メイリオ" panose="020B0604030504040204" pitchFamily="50" charset="-128"/>
                        <a:ea typeface="メイリオ" panose="020B0604030504040204" pitchFamily="50" charset="-128"/>
                      </a:endParaRPr>
                    </a:p>
                    <a:p>
                      <a:pPr marL="92075" marR="0" lvl="0" indent="-92075" algn="l" defTabSz="914400" rtl="0" eaLnBrk="1" fontAlgn="auto" latinLnBrk="0" hangingPunct="1">
                        <a:lnSpc>
                          <a:spcPts val="1200"/>
                        </a:lnSpc>
                        <a:spcBef>
                          <a:spcPts val="0"/>
                        </a:spcBef>
                        <a:spcAft>
                          <a:spcPts val="0"/>
                        </a:spcAft>
                        <a:buClrTx/>
                        <a:buSzTx/>
                        <a:buFontTx/>
                        <a:buNone/>
                        <a:tabLst/>
                        <a:defRPr/>
                      </a:pPr>
                      <a:r>
                        <a:rPr kumimoji="1" lang="ja-JP" altLang="en-US" sz="900" b="1" dirty="0" smtClean="0">
                          <a:latin typeface="メイリオ" panose="020B0604030504040204" pitchFamily="50" charset="-128"/>
                          <a:ea typeface="メイリオ" panose="020B0604030504040204" pitchFamily="50" charset="-128"/>
                        </a:rPr>
                        <a:t>●</a:t>
                      </a:r>
                      <a:r>
                        <a:rPr kumimoji="1" lang="ja-JP" altLang="en-US" sz="9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体制や設備の問題から、新たに専門治療プログラムを導入する医療機関が少ない。</a:t>
                      </a:r>
                    </a:p>
                  </a:txBody>
                  <a:tcPr anchor="ctr"/>
                </a:tc>
                <a:extLst>
                  <a:ext uri="{0D108BD9-81ED-4DB2-BD59-A6C34878D82A}">
                    <a16:rowId xmlns:a16="http://schemas.microsoft.com/office/drawing/2014/main" val="1335590772"/>
                  </a:ext>
                </a:extLst>
              </a:tr>
            </a:tbl>
          </a:graphicData>
        </a:graphic>
      </p:graphicFrame>
      <p:grpSp>
        <p:nvGrpSpPr>
          <p:cNvPr id="5" name="グループ化 4"/>
          <p:cNvGrpSpPr/>
          <p:nvPr/>
        </p:nvGrpSpPr>
        <p:grpSpPr>
          <a:xfrm>
            <a:off x="107951" y="1345889"/>
            <a:ext cx="6072414" cy="1743106"/>
            <a:chOff x="107950" y="1327382"/>
            <a:chExt cx="6072414" cy="1743106"/>
          </a:xfrm>
        </p:grpSpPr>
        <p:sp>
          <p:nvSpPr>
            <p:cNvPr id="2" name="正方形/長方形 1"/>
            <p:cNvSpPr/>
            <p:nvPr/>
          </p:nvSpPr>
          <p:spPr>
            <a:xfrm>
              <a:off x="107950" y="1327382"/>
              <a:ext cx="4572000" cy="261610"/>
            </a:xfrm>
            <a:prstGeom prst="rect">
              <a:avLst/>
            </a:prstGeom>
          </p:spPr>
          <p:txBody>
            <a:bodyPr>
              <a:spAutoFit/>
            </a:bodyPr>
            <a:lstStyle/>
            <a:p>
              <a:r>
                <a:rPr lang="ja-JP" altLang="en-US" sz="1100" dirty="0">
                  <a:latin typeface="メイリオ" panose="020B0604030504040204" pitchFamily="50" charset="-128"/>
                  <a:ea typeface="メイリオ" panose="020B0604030504040204" pitchFamily="50" charset="-128"/>
                </a:rPr>
                <a:t>第１期計画（令和</a:t>
              </a:r>
              <a:r>
                <a:rPr lang="en-US" altLang="ja-JP" sz="1100" dirty="0">
                  <a:latin typeface="メイリオ" panose="020B0604030504040204" pitchFamily="50" charset="-128"/>
                  <a:ea typeface="メイリオ" panose="020B0604030504040204" pitchFamily="50" charset="-128"/>
                </a:rPr>
                <a:t>2</a:t>
              </a:r>
              <a:r>
                <a:rPr lang="ja-JP" altLang="en-US" sz="1100" dirty="0">
                  <a:latin typeface="メイリオ" panose="020B0604030504040204" pitchFamily="50" charset="-128"/>
                  <a:ea typeface="メイリオ" panose="020B0604030504040204" pitchFamily="50" charset="-128"/>
                </a:rPr>
                <a:t>年度～令和</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年度の</a:t>
              </a:r>
              <a:r>
                <a:rPr lang="en-US" altLang="ja-JP" sz="1100" dirty="0">
                  <a:latin typeface="メイリオ" panose="020B0604030504040204" pitchFamily="50" charset="-128"/>
                  <a:ea typeface="メイリオ" panose="020B0604030504040204" pitchFamily="50" charset="-128"/>
                </a:rPr>
                <a:t>3</a:t>
              </a:r>
              <a:r>
                <a:rPr lang="ja-JP" altLang="en-US" sz="1100" dirty="0">
                  <a:latin typeface="メイリオ" panose="020B0604030504040204" pitchFamily="50" charset="-128"/>
                  <a:ea typeface="メイリオ" panose="020B0604030504040204" pitchFamily="50" charset="-128"/>
                </a:rPr>
                <a:t>年間）の検証</a:t>
              </a:r>
            </a:p>
          </p:txBody>
        </p:sp>
        <p:cxnSp>
          <p:nvCxnSpPr>
            <p:cNvPr id="72" name="直線コネクタ 71"/>
            <p:cNvCxnSpPr/>
            <p:nvPr/>
          </p:nvCxnSpPr>
          <p:spPr>
            <a:xfrm flipH="1">
              <a:off x="107950" y="1543049"/>
              <a:ext cx="3541485" cy="8377"/>
            </a:xfrm>
            <a:prstGeom prst="line">
              <a:avLst/>
            </a:prstGeom>
            <a:ln w="19050">
              <a:solidFill>
                <a:srgbClr val="000099"/>
              </a:solidFill>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3120571" y="2870433"/>
              <a:ext cx="3059793" cy="200055"/>
            </a:xfrm>
            <a:prstGeom prst="rect">
              <a:avLst/>
            </a:prstGeom>
          </p:spPr>
          <p:txBody>
            <a:bodyPr wrap="square">
              <a:spAutoFit/>
            </a:bodyPr>
            <a:lstStyle/>
            <a:p>
              <a:endParaRPr lang="ja-JP" altLang="en-US" sz="700" b="1" dirty="0">
                <a:latin typeface="メイリオ" panose="020B0604030504040204" pitchFamily="50" charset="-128"/>
                <a:ea typeface="メイリオ" panose="020B0604030504040204" pitchFamily="50" charset="-128"/>
              </a:endParaRPr>
            </a:p>
          </p:txBody>
        </p:sp>
      </p:grpSp>
      <p:sp>
        <p:nvSpPr>
          <p:cNvPr id="11" name="テキスト ボックス 10"/>
          <p:cNvSpPr txBox="1"/>
          <p:nvPr/>
        </p:nvSpPr>
        <p:spPr>
          <a:xfrm>
            <a:off x="31751" y="1016000"/>
            <a:ext cx="1860699" cy="261610"/>
          </a:xfrm>
          <a:prstGeom prst="rect">
            <a:avLst/>
          </a:prstGeom>
          <a:solidFill>
            <a:schemeClr val="tx1"/>
          </a:solidFill>
          <a:ln>
            <a:noFill/>
          </a:ln>
        </p:spPr>
        <p:txBody>
          <a:bodyPr wrap="square" rtlCol="0">
            <a:spAutoFit/>
          </a:bodyPr>
          <a:lstStyle/>
          <a:p>
            <a:pPr algn="ctr"/>
            <a:r>
              <a:rPr lang="en-US" altLang="ja-JP" sz="1100" b="1" spc="350" dirty="0">
                <a:solidFill>
                  <a:schemeClr val="bg1"/>
                </a:solidFill>
                <a:latin typeface="メイリオ" panose="020B0604030504040204" pitchFamily="50" charset="-128"/>
                <a:ea typeface="メイリオ" panose="020B0604030504040204" pitchFamily="50" charset="-128"/>
              </a:rPr>
              <a:t>ⅰ</a:t>
            </a:r>
            <a:r>
              <a:rPr lang="ja-JP" altLang="en-US" sz="1100" b="1" spc="350" dirty="0">
                <a:solidFill>
                  <a:schemeClr val="bg1"/>
                </a:solidFill>
                <a:latin typeface="メイリオ" panose="020B0604030504040204" pitchFamily="50" charset="-128"/>
                <a:ea typeface="メイリオ" panose="020B0604030504040204" pitchFamily="50" charset="-128"/>
              </a:rPr>
              <a:t>実績評価</a:t>
            </a:r>
            <a:endParaRPr lang="en-US" altLang="ja-JP" sz="1100" b="1" spc="350" dirty="0">
              <a:solidFill>
                <a:schemeClr val="bg1"/>
              </a:solidFill>
              <a:latin typeface="メイリオ" panose="020B0604030504040204" pitchFamily="50" charset="-128"/>
              <a:ea typeface="メイリオ" panose="020B0604030504040204" pitchFamily="50" charset="-128"/>
            </a:endParaRPr>
          </a:p>
        </p:txBody>
      </p:sp>
      <p:grpSp>
        <p:nvGrpSpPr>
          <p:cNvPr id="27" name="グループ化 26"/>
          <p:cNvGrpSpPr/>
          <p:nvPr/>
        </p:nvGrpSpPr>
        <p:grpSpPr>
          <a:xfrm>
            <a:off x="100014" y="2961329"/>
            <a:ext cx="2780347" cy="858838"/>
            <a:chOff x="100013" y="2857500"/>
            <a:chExt cx="2780347" cy="858838"/>
          </a:xfrm>
        </p:grpSpPr>
        <p:sp>
          <p:nvSpPr>
            <p:cNvPr id="28" name="正方形/長方形 27"/>
            <p:cNvSpPr/>
            <p:nvPr/>
          </p:nvSpPr>
          <p:spPr>
            <a:xfrm>
              <a:off x="107950" y="2935922"/>
              <a:ext cx="2772410" cy="780416"/>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dirty="0">
                  <a:solidFill>
                    <a:schemeClr val="tx1"/>
                  </a:solidFill>
                  <a:latin typeface="ＭＳ Ｐゴシック" panose="020B0600070205080204" pitchFamily="50" charset="-128"/>
                  <a:ea typeface="ＭＳ Ｐゴシック" panose="020B0600070205080204" pitchFamily="50" charset="-128"/>
                </a:rPr>
                <a:t>地域の身近な医療機関で、ギャンブル等依存症の治療を受けることができ、必要に応じて、地域の医療機関から依存症専門医療機関につなげる</a:t>
              </a:r>
            </a:p>
          </p:txBody>
        </p:sp>
        <p:sp>
          <p:nvSpPr>
            <p:cNvPr id="29" name="正方形/長方形 28"/>
            <p:cNvSpPr/>
            <p:nvPr/>
          </p:nvSpPr>
          <p:spPr>
            <a:xfrm>
              <a:off x="100013" y="2857500"/>
              <a:ext cx="562292" cy="17526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目　的</a:t>
              </a:r>
            </a:p>
          </p:txBody>
        </p:sp>
      </p:grpSp>
      <p:sp>
        <p:nvSpPr>
          <p:cNvPr id="4" name="スライド番号プレースホルダー 3"/>
          <p:cNvSpPr>
            <a:spLocks noGrp="1"/>
          </p:cNvSpPr>
          <p:nvPr>
            <p:ph type="sldNum" sz="quarter" idx="12"/>
          </p:nvPr>
        </p:nvSpPr>
        <p:spPr>
          <a:xfrm>
            <a:off x="7086600" y="6469381"/>
            <a:ext cx="2057400" cy="365125"/>
          </a:xfrm>
        </p:spPr>
        <p:txBody>
          <a:bodyPr vert="horz" lIns="91440" tIns="45720" rIns="91440" bIns="45720" rtlCol="0" anchor="ct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pPr/>
              <a:t>15</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5482201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p:cNvSpPr/>
          <p:nvPr/>
        </p:nvSpPr>
        <p:spPr>
          <a:xfrm>
            <a:off x="38101" y="1123950"/>
            <a:ext cx="9073579" cy="568942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38100" y="938540"/>
            <a:ext cx="1857524" cy="261610"/>
          </a:xfrm>
          <a:prstGeom prst="rect">
            <a:avLst/>
          </a:prstGeom>
          <a:solidFill>
            <a:schemeClr val="tx1"/>
          </a:solidFill>
          <a:ln>
            <a:noFill/>
          </a:ln>
        </p:spPr>
        <p:txBody>
          <a:bodyPr wrap="square" rtlCol="0">
            <a:spAutoFit/>
          </a:bodyPr>
          <a:lstStyle/>
          <a:p>
            <a:pPr algn="ctr"/>
            <a:r>
              <a:rPr lang="en-US" altLang="ja-JP" sz="1100" b="1" spc="350" dirty="0">
                <a:solidFill>
                  <a:schemeClr val="bg1"/>
                </a:solidFill>
                <a:latin typeface="メイリオ" panose="020B0604030504040204" pitchFamily="50" charset="-128"/>
                <a:ea typeface="メイリオ" panose="020B0604030504040204" pitchFamily="50" charset="-128"/>
              </a:rPr>
              <a:t>ⅱ</a:t>
            </a:r>
            <a:r>
              <a:rPr lang="ja-JP" altLang="en-US" sz="1100" b="1" spc="350" dirty="0">
                <a:solidFill>
                  <a:schemeClr val="bg1"/>
                </a:solidFill>
                <a:latin typeface="メイリオ" panose="020B0604030504040204" pitchFamily="50" charset="-128"/>
                <a:ea typeface="メイリオ" panose="020B0604030504040204" pitchFamily="50" charset="-128"/>
              </a:rPr>
              <a:t>現状分析</a:t>
            </a:r>
            <a:endParaRPr lang="en-US" altLang="ja-JP" sz="1100" b="1" spc="350" dirty="0">
              <a:solidFill>
                <a:schemeClr val="bg1"/>
              </a:solidFill>
              <a:latin typeface="メイリオ" panose="020B0604030504040204" pitchFamily="50" charset="-128"/>
              <a:ea typeface="メイリオ" panose="020B0604030504040204" pitchFamily="50" charset="-128"/>
            </a:endParaRPr>
          </a:p>
        </p:txBody>
      </p:sp>
      <p:grpSp>
        <p:nvGrpSpPr>
          <p:cNvPr id="40" name="グループ化 39"/>
          <p:cNvGrpSpPr/>
          <p:nvPr/>
        </p:nvGrpSpPr>
        <p:grpSpPr>
          <a:xfrm>
            <a:off x="-65315" y="0"/>
            <a:ext cx="9209315" cy="1025524"/>
            <a:chOff x="-65315" y="0"/>
            <a:chExt cx="9209315" cy="1025524"/>
          </a:xfrm>
        </p:grpSpPr>
        <p:sp>
          <p:nvSpPr>
            <p:cNvPr id="50" name="サブタイトル 2"/>
            <p:cNvSpPr txBox="1">
              <a:spLocks/>
            </p:cNvSpPr>
            <p:nvPr/>
          </p:nvSpPr>
          <p:spPr>
            <a:xfrm>
              <a:off x="0" y="0"/>
              <a:ext cx="9144000" cy="432707"/>
            </a:xfrm>
            <a:prstGeom prst="rect">
              <a:avLst/>
            </a:prstGeom>
            <a:solidFill>
              <a:srgbClr val="000099"/>
            </a:solidFill>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2000" b="1" dirty="0">
                  <a:solidFill>
                    <a:schemeClr val="bg1"/>
                  </a:solidFill>
                  <a:latin typeface="メイリオ" panose="020B0604030504040204" pitchFamily="50" charset="-128"/>
                  <a:ea typeface="メイリオ" panose="020B0604030504040204" pitchFamily="50" charset="-128"/>
                </a:rPr>
                <a:t>Ⅱ</a:t>
              </a:r>
              <a:r>
                <a:rPr lang="ja-JP" altLang="en-US" sz="2000" b="1" dirty="0">
                  <a:solidFill>
                    <a:schemeClr val="bg1"/>
                  </a:solidFill>
                  <a:latin typeface="メイリオ" panose="020B0604030504040204" pitchFamily="50" charset="-128"/>
                  <a:ea typeface="メイリオ" panose="020B0604030504040204" pitchFamily="50" charset="-128"/>
                </a:rPr>
                <a:t> 第２期計画に向けた課題の整理と取組の方向性</a:t>
              </a:r>
            </a:p>
          </p:txBody>
        </p:sp>
        <p:sp>
          <p:nvSpPr>
            <p:cNvPr id="54" name="正方形/長方形 53"/>
            <p:cNvSpPr/>
            <p:nvPr/>
          </p:nvSpPr>
          <p:spPr>
            <a:xfrm>
              <a:off x="-65315" y="476250"/>
              <a:ext cx="6760029" cy="369332"/>
            </a:xfrm>
            <a:prstGeom prst="rect">
              <a:avLst/>
            </a:prstGeom>
          </p:spPr>
          <p:txBody>
            <a:bodyPr wrap="square">
              <a:spAutoFit/>
            </a:bodyPr>
            <a:lstStyle/>
            <a:p>
              <a:r>
                <a:rPr lang="ja-JP" altLang="en-US" b="1" dirty="0">
                  <a:latin typeface="メイリオ" panose="020B0604030504040204" pitchFamily="50" charset="-128"/>
                  <a:ea typeface="メイリオ" panose="020B0604030504040204" pitchFamily="50" charset="-128"/>
                </a:rPr>
                <a:t>■５つの基本方針ごとの考察　～</a:t>
              </a:r>
              <a:r>
                <a:rPr lang="en-US" altLang="ja-JP" b="1" dirty="0">
                  <a:latin typeface="メイリオ" panose="020B0604030504040204" pitchFamily="50" charset="-128"/>
                  <a:ea typeface="メイリオ" panose="020B0604030504040204" pitchFamily="50" charset="-128"/>
                </a:rPr>
                <a:t>3 </a:t>
              </a:r>
              <a:r>
                <a:rPr lang="ja-JP" altLang="en-US" b="1" dirty="0">
                  <a:latin typeface="メイリオ" panose="020B0604030504040204" pitchFamily="50" charset="-128"/>
                  <a:ea typeface="メイリオ" panose="020B0604030504040204" pitchFamily="50" charset="-128"/>
                </a:rPr>
                <a:t>治療体制の強化～</a:t>
              </a:r>
            </a:p>
          </p:txBody>
        </p:sp>
        <p:cxnSp>
          <p:nvCxnSpPr>
            <p:cNvPr id="55" name="直線コネクタ 54"/>
            <p:cNvCxnSpPr/>
            <p:nvPr/>
          </p:nvCxnSpPr>
          <p:spPr>
            <a:xfrm>
              <a:off x="0" y="791936"/>
              <a:ext cx="6271353" cy="1"/>
            </a:xfrm>
            <a:prstGeom prst="line">
              <a:avLst/>
            </a:prstGeom>
            <a:ln w="28575" cmpd="dbl">
              <a:solidFill>
                <a:srgbClr val="000099"/>
              </a:solidFill>
            </a:ln>
          </p:spPr>
          <p:style>
            <a:lnRef idx="1">
              <a:schemeClr val="accent1"/>
            </a:lnRef>
            <a:fillRef idx="0">
              <a:schemeClr val="accent1"/>
            </a:fillRef>
            <a:effectRef idx="0">
              <a:schemeClr val="accent1"/>
            </a:effectRef>
            <a:fontRef idx="minor">
              <a:schemeClr val="tx1"/>
            </a:fontRef>
          </p:style>
        </p:cxnSp>
        <p:grpSp>
          <p:nvGrpSpPr>
            <p:cNvPr id="56" name="グループ化 55"/>
            <p:cNvGrpSpPr/>
            <p:nvPr/>
          </p:nvGrpSpPr>
          <p:grpSpPr>
            <a:xfrm>
              <a:off x="6454775" y="476249"/>
              <a:ext cx="2660990" cy="549275"/>
              <a:chOff x="6426540" y="469899"/>
              <a:chExt cx="2660990" cy="549275"/>
            </a:xfrm>
          </p:grpSpPr>
          <p:sp>
            <p:nvSpPr>
              <p:cNvPr id="64" name="正方形/長方形 63"/>
              <p:cNvSpPr/>
              <p:nvPr/>
            </p:nvSpPr>
            <p:spPr>
              <a:xfrm>
                <a:off x="6600825" y="476250"/>
                <a:ext cx="2486705" cy="533400"/>
              </a:xfrm>
              <a:prstGeom prst="rect">
                <a:avLst/>
              </a:prstGeom>
              <a:solidFill>
                <a:schemeClr val="bg1">
                  <a:lumMod val="8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6426540" y="469899"/>
                <a:ext cx="196170" cy="5492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b="1" dirty="0">
                    <a:latin typeface="メイリオ" panose="020B0604030504040204" pitchFamily="50" charset="-128"/>
                    <a:ea typeface="メイリオ" panose="020B0604030504040204" pitchFamily="50" charset="-128"/>
                  </a:rPr>
                  <a:t>フロー</a:t>
                </a:r>
              </a:p>
            </p:txBody>
          </p:sp>
          <p:sp>
            <p:nvSpPr>
              <p:cNvPr id="68" name="ホームベース 67"/>
              <p:cNvSpPr/>
              <p:nvPr/>
            </p:nvSpPr>
            <p:spPr>
              <a:xfrm>
                <a:off x="6727928" y="750888"/>
                <a:ext cx="683624" cy="222943"/>
              </a:xfrm>
              <a:prstGeom prst="homePlate">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bg1"/>
                    </a:solidFill>
                    <a:latin typeface="メイリオ" panose="020B0604030504040204" pitchFamily="50" charset="-128"/>
                    <a:ea typeface="メイリオ" panose="020B0604030504040204" pitchFamily="50" charset="-128"/>
                  </a:rPr>
                  <a:t>ⅱ</a:t>
                </a:r>
                <a:r>
                  <a:rPr kumimoji="1" lang="ja-JP" altLang="en-US" sz="800" b="1" dirty="0">
                    <a:solidFill>
                      <a:schemeClr val="bg1"/>
                    </a:solidFill>
                    <a:latin typeface="メイリオ" panose="020B0604030504040204" pitchFamily="50" charset="-128"/>
                    <a:ea typeface="メイリオ" panose="020B0604030504040204" pitchFamily="50" charset="-128"/>
                  </a:rPr>
                  <a:t>現状分析</a:t>
                </a:r>
              </a:p>
            </p:txBody>
          </p:sp>
          <p:sp>
            <p:nvSpPr>
              <p:cNvPr id="69" name="ホームベース 68"/>
              <p:cNvSpPr/>
              <p:nvPr/>
            </p:nvSpPr>
            <p:spPr>
              <a:xfrm>
                <a:off x="6724650" y="499370"/>
                <a:ext cx="709379" cy="222943"/>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ⅰ</a:t>
                </a:r>
                <a:r>
                  <a:rPr kumimoji="1" lang="ja-JP" altLang="en-US" sz="800" b="1" dirty="0">
                    <a:solidFill>
                      <a:schemeClr val="tx1"/>
                    </a:solidFill>
                    <a:latin typeface="メイリオ" panose="020B0604030504040204" pitchFamily="50" charset="-128"/>
                    <a:ea typeface="メイリオ" panose="020B0604030504040204" pitchFamily="50" charset="-128"/>
                  </a:rPr>
                  <a:t>実績評価</a:t>
                </a:r>
              </a:p>
            </p:txBody>
          </p:sp>
          <p:sp>
            <p:nvSpPr>
              <p:cNvPr id="70" name="ホームベース 69"/>
              <p:cNvSpPr/>
              <p:nvPr/>
            </p:nvSpPr>
            <p:spPr>
              <a:xfrm>
                <a:off x="7487319" y="605419"/>
                <a:ext cx="758058" cy="275454"/>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ⅲ </a:t>
                </a:r>
                <a:r>
                  <a:rPr kumimoji="1" lang="ja-JP" altLang="en-US" sz="800" b="1" dirty="0">
                    <a:solidFill>
                      <a:schemeClr val="tx1"/>
                    </a:solidFill>
                    <a:latin typeface="メイリオ" panose="020B0604030504040204" pitchFamily="50" charset="-128"/>
                    <a:ea typeface="メイリオ" panose="020B0604030504040204" pitchFamily="50" charset="-128"/>
                  </a:rPr>
                  <a:t>課題</a:t>
                </a:r>
              </a:p>
            </p:txBody>
          </p:sp>
          <p:sp>
            <p:nvSpPr>
              <p:cNvPr id="71" name="ホームベース 70"/>
              <p:cNvSpPr/>
              <p:nvPr/>
            </p:nvSpPr>
            <p:spPr>
              <a:xfrm>
                <a:off x="8295583" y="597255"/>
                <a:ext cx="758058" cy="275454"/>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ⅳ </a:t>
                </a:r>
                <a:r>
                  <a:rPr kumimoji="1" lang="ja-JP" altLang="en-US" sz="800" b="1" dirty="0">
                    <a:solidFill>
                      <a:schemeClr val="tx1"/>
                    </a:solidFill>
                    <a:latin typeface="メイリオ" panose="020B0604030504040204" pitchFamily="50" charset="-128"/>
                    <a:ea typeface="メイリオ" panose="020B0604030504040204" pitchFamily="50" charset="-128"/>
                  </a:rPr>
                  <a:t>方向性</a:t>
                </a:r>
              </a:p>
            </p:txBody>
          </p:sp>
        </p:grpSp>
      </p:grpSp>
      <p:sp>
        <p:nvSpPr>
          <p:cNvPr id="74" name="正方形/長方形 73"/>
          <p:cNvSpPr/>
          <p:nvPr/>
        </p:nvSpPr>
        <p:spPr>
          <a:xfrm>
            <a:off x="6270171" y="6340848"/>
            <a:ext cx="2607129" cy="4405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6261101" y="3452813"/>
            <a:ext cx="2811463" cy="40005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p:cNvSpPr/>
          <p:nvPr/>
        </p:nvSpPr>
        <p:spPr>
          <a:xfrm>
            <a:off x="3167063" y="3462413"/>
            <a:ext cx="3036889" cy="390451"/>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p:cNvSpPr/>
          <p:nvPr/>
        </p:nvSpPr>
        <p:spPr>
          <a:xfrm>
            <a:off x="127455" y="3464776"/>
            <a:ext cx="2971346" cy="390451"/>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6205960" y="3491468"/>
            <a:ext cx="3144416"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☞専門相談において、主訴が「精神科の受診</a:t>
            </a:r>
            <a:r>
              <a:rPr lang="ja-JP" altLang="en-US" sz="900" b="1" dirty="0" smtClean="0">
                <a:solidFill>
                  <a:srgbClr val="000099"/>
                </a:solidFill>
                <a:latin typeface="メイリオ" panose="020B0604030504040204" pitchFamily="50" charset="-128"/>
                <a:ea typeface="メイリオ" panose="020B0604030504040204" pitchFamily="50" charset="-128"/>
              </a:rPr>
              <a:t>・治療・</a:t>
            </a:r>
            <a:r>
              <a:rPr lang="en-US" altLang="ja-JP" sz="900" b="1" dirty="0" smtClean="0">
                <a:solidFill>
                  <a:srgbClr val="000099"/>
                </a:solidFill>
                <a:latin typeface="メイリオ" panose="020B0604030504040204" pitchFamily="50" charset="-128"/>
                <a:ea typeface="メイリオ" panose="020B0604030504040204" pitchFamily="50" charset="-128"/>
              </a:rPr>
              <a:t/>
            </a:r>
            <a:br>
              <a:rPr lang="en-US" altLang="ja-JP" sz="900" b="1" dirty="0" smtClean="0">
                <a:solidFill>
                  <a:srgbClr val="000099"/>
                </a:solidFill>
                <a:latin typeface="メイリオ" panose="020B0604030504040204" pitchFamily="50" charset="-128"/>
                <a:ea typeface="メイリオ" panose="020B0604030504040204" pitchFamily="50" charset="-128"/>
              </a:rPr>
            </a:br>
            <a:r>
              <a:rPr lang="ja-JP" altLang="en-US" sz="900" b="1" dirty="0" smtClean="0">
                <a:solidFill>
                  <a:srgbClr val="000099"/>
                </a:solidFill>
                <a:latin typeface="メイリオ" panose="020B0604030504040204" pitchFamily="50" charset="-128"/>
                <a:ea typeface="メイリオ" panose="020B0604030504040204" pitchFamily="50" charset="-128"/>
              </a:rPr>
              <a:t>　病気</a:t>
            </a:r>
            <a:r>
              <a:rPr lang="ja-JP" altLang="en-US" sz="900" b="1" dirty="0">
                <a:solidFill>
                  <a:srgbClr val="000099"/>
                </a:solidFill>
                <a:latin typeface="メイリオ" panose="020B0604030504040204" pitchFamily="50" charset="-128"/>
                <a:ea typeface="メイリオ" panose="020B0604030504040204" pitchFamily="50" charset="-128"/>
              </a:rPr>
              <a:t>に関するもの」が全体の</a:t>
            </a:r>
            <a:r>
              <a:rPr lang="en-US" altLang="ja-JP" sz="900" b="1" dirty="0">
                <a:solidFill>
                  <a:srgbClr val="000099"/>
                </a:solidFill>
                <a:latin typeface="メイリオ" panose="020B0604030504040204" pitchFamily="50" charset="-128"/>
                <a:ea typeface="メイリオ" panose="020B0604030504040204" pitchFamily="50" charset="-128"/>
              </a:rPr>
              <a:t>46</a:t>
            </a:r>
            <a:r>
              <a:rPr lang="ja-JP" altLang="en-US" sz="900" b="1" dirty="0">
                <a:solidFill>
                  <a:srgbClr val="000099"/>
                </a:solidFill>
                <a:latin typeface="メイリオ" panose="020B0604030504040204" pitchFamily="50" charset="-128"/>
                <a:ea typeface="メイリオ" panose="020B0604030504040204" pitchFamily="50" charset="-128"/>
              </a:rPr>
              <a:t>％で最多。</a:t>
            </a:r>
          </a:p>
        </p:txBody>
      </p:sp>
      <p:sp>
        <p:nvSpPr>
          <p:cNvPr id="85"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3095625" y="3491468"/>
            <a:ext cx="3243536"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☞外来患者の男女別年齢内訳について、男性は</a:t>
            </a:r>
            <a:r>
              <a:rPr lang="en-US" altLang="ja-JP" sz="900" b="1" dirty="0">
                <a:solidFill>
                  <a:srgbClr val="000099"/>
                </a:solidFill>
                <a:latin typeface="メイリオ" panose="020B0604030504040204" pitchFamily="50" charset="-128"/>
                <a:ea typeface="メイリオ" panose="020B0604030504040204" pitchFamily="50" charset="-128"/>
              </a:rPr>
              <a:t>30</a:t>
            </a:r>
            <a:r>
              <a:rPr lang="ja-JP" altLang="en-US" sz="900" b="1" dirty="0">
                <a:solidFill>
                  <a:srgbClr val="000099"/>
                </a:solidFill>
                <a:latin typeface="メイリオ" panose="020B0604030504040204" pitchFamily="50" charset="-128"/>
                <a:ea typeface="メイリオ" panose="020B0604030504040204" pitchFamily="50" charset="-128"/>
              </a:rPr>
              <a:t>代が</a:t>
            </a:r>
            <a:r>
              <a:rPr lang="en-US" altLang="ja-JP" sz="900" b="1" dirty="0">
                <a:solidFill>
                  <a:srgbClr val="000099"/>
                </a:solidFill>
                <a:latin typeface="メイリオ" panose="020B0604030504040204" pitchFamily="50" charset="-128"/>
                <a:ea typeface="メイリオ" panose="020B0604030504040204" pitchFamily="50" charset="-128"/>
              </a:rPr>
              <a:t/>
            </a:r>
            <a:br>
              <a:rPr lang="en-US" altLang="ja-JP" sz="900" b="1" dirty="0">
                <a:solidFill>
                  <a:srgbClr val="000099"/>
                </a:solidFill>
                <a:latin typeface="メイリオ" panose="020B0604030504040204" pitchFamily="50" charset="-128"/>
                <a:ea typeface="メイリオ" panose="020B0604030504040204" pitchFamily="50" charset="-128"/>
              </a:rPr>
            </a:br>
            <a:r>
              <a:rPr lang="ja-JP" altLang="en-US" sz="900" b="1" dirty="0">
                <a:solidFill>
                  <a:srgbClr val="000099"/>
                </a:solidFill>
                <a:latin typeface="メイリオ" panose="020B0604030504040204" pitchFamily="50" charset="-128"/>
                <a:ea typeface="メイリオ" panose="020B0604030504040204" pitchFamily="50" charset="-128"/>
              </a:rPr>
              <a:t>　</a:t>
            </a:r>
            <a:r>
              <a:rPr lang="en-US" altLang="ja-JP" sz="900" b="1" dirty="0">
                <a:solidFill>
                  <a:srgbClr val="000099"/>
                </a:solidFill>
                <a:latin typeface="メイリオ" panose="020B0604030504040204" pitchFamily="50" charset="-128"/>
                <a:ea typeface="メイリオ" panose="020B0604030504040204" pitchFamily="50" charset="-128"/>
              </a:rPr>
              <a:t>38</a:t>
            </a:r>
            <a:r>
              <a:rPr lang="ja-JP" altLang="en-US" sz="900" b="1" dirty="0">
                <a:solidFill>
                  <a:srgbClr val="000099"/>
                </a:solidFill>
                <a:latin typeface="メイリオ" panose="020B0604030504040204" pitchFamily="50" charset="-128"/>
                <a:ea typeface="メイリオ" panose="020B0604030504040204" pitchFamily="50" charset="-128"/>
              </a:rPr>
              <a:t>％、女性は</a:t>
            </a:r>
            <a:r>
              <a:rPr lang="en-US" altLang="ja-JP" sz="900" b="1" dirty="0">
                <a:solidFill>
                  <a:srgbClr val="000099"/>
                </a:solidFill>
                <a:latin typeface="メイリオ" panose="020B0604030504040204" pitchFamily="50" charset="-128"/>
                <a:ea typeface="メイリオ" panose="020B0604030504040204" pitchFamily="50" charset="-128"/>
              </a:rPr>
              <a:t>40</a:t>
            </a:r>
            <a:r>
              <a:rPr lang="ja-JP" altLang="en-US" sz="900" b="1" dirty="0">
                <a:solidFill>
                  <a:srgbClr val="000099"/>
                </a:solidFill>
                <a:latin typeface="メイリオ" panose="020B0604030504040204" pitchFamily="50" charset="-128"/>
                <a:ea typeface="メイリオ" panose="020B0604030504040204" pitchFamily="50" charset="-128"/>
              </a:rPr>
              <a:t>代が</a:t>
            </a:r>
            <a:r>
              <a:rPr lang="en-US" altLang="ja-JP" sz="900" b="1" dirty="0">
                <a:solidFill>
                  <a:srgbClr val="000099"/>
                </a:solidFill>
                <a:latin typeface="メイリオ" panose="020B0604030504040204" pitchFamily="50" charset="-128"/>
                <a:ea typeface="メイリオ" panose="020B0604030504040204" pitchFamily="50" charset="-128"/>
              </a:rPr>
              <a:t>42</a:t>
            </a:r>
            <a:r>
              <a:rPr lang="ja-JP" altLang="en-US" sz="900" b="1" dirty="0">
                <a:solidFill>
                  <a:srgbClr val="000099"/>
                </a:solidFill>
                <a:latin typeface="メイリオ" panose="020B0604030504040204" pitchFamily="50" charset="-128"/>
                <a:ea typeface="メイリオ" panose="020B0604030504040204" pitchFamily="50" charset="-128"/>
              </a:rPr>
              <a:t>％と最も多くなっている。</a:t>
            </a:r>
          </a:p>
        </p:txBody>
      </p:sp>
      <p:sp>
        <p:nvSpPr>
          <p:cNvPr id="87"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35563" y="3483531"/>
            <a:ext cx="3063239"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☞依存症専門医療機関数が１施設増加したが、受診者数</a:t>
            </a:r>
            <a:endParaRPr lang="en-US" altLang="ja-JP" sz="900" b="1" dirty="0">
              <a:solidFill>
                <a:srgbClr val="000099"/>
              </a:solidFill>
              <a:latin typeface="メイリオ" panose="020B0604030504040204" pitchFamily="50" charset="-128"/>
              <a:ea typeface="メイリオ" panose="020B0604030504040204" pitchFamily="50" charset="-128"/>
            </a:endParaRPr>
          </a:p>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　は増加していない。</a:t>
            </a:r>
            <a:endParaRPr lang="en-US" altLang="ja-JP" sz="900" b="1" dirty="0">
              <a:solidFill>
                <a:srgbClr val="000099"/>
              </a:solidFill>
              <a:latin typeface="メイリオ" panose="020B0604030504040204" pitchFamily="50" charset="-128"/>
              <a:ea typeface="メイリオ" panose="020B0604030504040204" pitchFamily="50" charset="-128"/>
            </a:endParaRPr>
          </a:p>
        </p:txBody>
      </p:sp>
      <p:sp>
        <p:nvSpPr>
          <p:cNvPr id="39"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20535" y="1228726"/>
            <a:ext cx="3075090" cy="246221"/>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b="1"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依存症専門医療機関の受診者数・施設数</a:t>
            </a:r>
            <a:endParaRPr lang="en-US" altLang="ja-JP" sz="1000" b="1" u="sng" dirty="0">
              <a:latin typeface="メイリオ" panose="020B0604030504040204" pitchFamily="50" charset="-128"/>
              <a:ea typeface="メイリオ" panose="020B0604030504040204" pitchFamily="50" charset="-128"/>
            </a:endParaRPr>
          </a:p>
        </p:txBody>
      </p:sp>
      <p:sp>
        <p:nvSpPr>
          <p:cNvPr id="46"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3057862" y="1228726"/>
            <a:ext cx="3927139" cy="246221"/>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b="1"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府内のギャンブル等依存症の外来患者の内訳</a:t>
            </a:r>
            <a:endParaRPr lang="en-US" altLang="ja-JP" sz="1000" b="1" u="sng" dirty="0">
              <a:latin typeface="メイリオ" panose="020B0604030504040204" pitchFamily="50" charset="-128"/>
              <a:ea typeface="メイリオ" panose="020B0604030504040204" pitchFamily="50" charset="-128"/>
            </a:endParaRPr>
          </a:p>
        </p:txBody>
      </p:sp>
      <p:sp>
        <p:nvSpPr>
          <p:cNvPr id="53"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6130080" y="1240675"/>
            <a:ext cx="3075090" cy="246221"/>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b="1"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専門相談（府・大阪市）における主訴の内容</a:t>
            </a:r>
            <a:endParaRPr lang="en-US" altLang="ja-JP" sz="1000" b="1" u="sng" dirty="0">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a:blip r:embed="rId2"/>
          <a:stretch>
            <a:fillRect/>
          </a:stretch>
        </p:blipFill>
        <p:spPr>
          <a:xfrm>
            <a:off x="110680" y="1403822"/>
            <a:ext cx="2918222" cy="2037626"/>
          </a:xfrm>
          <a:prstGeom prst="rect">
            <a:avLst/>
          </a:prstGeom>
        </p:spPr>
      </p:pic>
      <p:grpSp>
        <p:nvGrpSpPr>
          <p:cNvPr id="14" name="グループ化 13"/>
          <p:cNvGrpSpPr/>
          <p:nvPr/>
        </p:nvGrpSpPr>
        <p:grpSpPr>
          <a:xfrm>
            <a:off x="6079377" y="3934147"/>
            <a:ext cx="3187088" cy="2807966"/>
            <a:chOff x="23510" y="3938583"/>
            <a:chExt cx="3187088" cy="2807966"/>
          </a:xfrm>
        </p:grpSpPr>
        <p:sp>
          <p:nvSpPr>
            <p:cNvPr id="100"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214541" y="6377217"/>
              <a:ext cx="2996057"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☞専門相談件数のうち、併存精神疾患が</a:t>
              </a:r>
              <a:r>
                <a:rPr lang="ja-JP" altLang="en-US" sz="900" b="1" dirty="0" smtClean="0">
                  <a:solidFill>
                    <a:srgbClr val="000099"/>
                  </a:solidFill>
                  <a:latin typeface="メイリオ" panose="020B0604030504040204" pitchFamily="50" charset="-128"/>
                  <a:ea typeface="メイリオ" panose="020B0604030504040204" pitchFamily="50" charset="-128"/>
                </a:rPr>
                <a:t>あった</a:t>
              </a:r>
              <a:r>
                <a:rPr lang="en-US" altLang="ja-JP" sz="900" b="1" dirty="0" smtClean="0">
                  <a:solidFill>
                    <a:srgbClr val="000099"/>
                  </a:solidFill>
                  <a:latin typeface="メイリオ" panose="020B0604030504040204" pitchFamily="50" charset="-128"/>
                  <a:ea typeface="メイリオ" panose="020B0604030504040204" pitchFamily="50" charset="-128"/>
                </a:rPr>
                <a:t/>
              </a:r>
              <a:br>
                <a:rPr lang="en-US" altLang="ja-JP" sz="900" b="1" dirty="0" smtClean="0">
                  <a:solidFill>
                    <a:srgbClr val="000099"/>
                  </a:solidFill>
                  <a:latin typeface="メイリオ" panose="020B0604030504040204" pitchFamily="50" charset="-128"/>
                  <a:ea typeface="メイリオ" panose="020B0604030504040204" pitchFamily="50" charset="-128"/>
                </a:rPr>
              </a:br>
              <a:r>
                <a:rPr lang="ja-JP" altLang="en-US" sz="900" b="1" dirty="0" smtClean="0">
                  <a:solidFill>
                    <a:srgbClr val="000099"/>
                  </a:solidFill>
                  <a:latin typeface="メイリオ" panose="020B0604030504040204" pitchFamily="50" charset="-128"/>
                  <a:ea typeface="メイリオ" panose="020B0604030504040204" pitchFamily="50" charset="-128"/>
                </a:rPr>
                <a:t>　の</a:t>
              </a:r>
              <a:r>
                <a:rPr lang="ja-JP" altLang="en-US" sz="900" b="1" dirty="0">
                  <a:solidFill>
                    <a:srgbClr val="000099"/>
                  </a:solidFill>
                  <a:latin typeface="メイリオ" panose="020B0604030504040204" pitchFamily="50" charset="-128"/>
                  <a:ea typeface="メイリオ" panose="020B0604030504040204" pitchFamily="50" charset="-128"/>
                </a:rPr>
                <a:t>は</a:t>
              </a:r>
              <a:r>
                <a:rPr lang="ja-JP" altLang="en-US" sz="900" b="1" dirty="0" smtClean="0">
                  <a:solidFill>
                    <a:srgbClr val="000099"/>
                  </a:solidFill>
                  <a:latin typeface="メイリオ" panose="020B0604030504040204" pitchFamily="50" charset="-128"/>
                  <a:ea typeface="メイリオ" panose="020B0604030504040204" pitchFamily="50" charset="-128"/>
                </a:rPr>
                <a:t>、全体</a:t>
              </a:r>
              <a:r>
                <a:rPr lang="ja-JP" altLang="en-US" sz="900" b="1" dirty="0">
                  <a:solidFill>
                    <a:srgbClr val="000099"/>
                  </a:solidFill>
                  <a:latin typeface="メイリオ" panose="020B0604030504040204" pitchFamily="50" charset="-128"/>
                  <a:ea typeface="メイリオ" panose="020B0604030504040204" pitchFamily="50" charset="-128"/>
                </a:rPr>
                <a:t>の約２割。</a:t>
              </a:r>
            </a:p>
          </p:txBody>
        </p:sp>
        <p:sp>
          <p:nvSpPr>
            <p:cNvPr id="51"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114323" y="3938583"/>
              <a:ext cx="2814965" cy="400110"/>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b="1"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専門相談（府・大阪市）における相談者の</a:t>
              </a:r>
              <a:r>
                <a:rPr lang="en-US" altLang="ja-JP" sz="1000" b="1" u="sng" dirty="0">
                  <a:latin typeface="メイリオ" panose="020B0604030504040204" pitchFamily="50" charset="-128"/>
                  <a:ea typeface="メイリオ" panose="020B0604030504040204" pitchFamily="50" charset="-128"/>
                </a:rPr>
                <a:t/>
              </a:r>
              <a:br>
                <a:rPr lang="en-US" altLang="ja-JP" sz="1000" b="1" u="sng" dirty="0">
                  <a:latin typeface="メイリオ" panose="020B0604030504040204" pitchFamily="50" charset="-128"/>
                  <a:ea typeface="メイリオ" panose="020B0604030504040204" pitchFamily="50" charset="-128"/>
                </a:rPr>
              </a:br>
              <a:r>
                <a:rPr lang="ja-JP" altLang="en-US" sz="1000" b="1" dirty="0">
                  <a:latin typeface="メイリオ" panose="020B0604030504040204" pitchFamily="50" charset="-128"/>
                  <a:ea typeface="メイリオ" panose="020B0604030504040204" pitchFamily="50" charset="-128"/>
                </a:rPr>
                <a:t>　</a:t>
              </a:r>
              <a:r>
                <a:rPr lang="ja-JP" altLang="en-US" sz="1000" b="1" u="sng" dirty="0">
                  <a:latin typeface="メイリオ" panose="020B0604030504040204" pitchFamily="50" charset="-128"/>
                  <a:ea typeface="メイリオ" panose="020B0604030504040204" pitchFamily="50" charset="-128"/>
                </a:rPr>
                <a:t>併存精神疾患の有無</a:t>
              </a:r>
              <a:endParaRPr lang="en-US" altLang="ja-JP" sz="1000" b="1" u="sng" dirty="0">
                <a:latin typeface="メイリオ" panose="020B0604030504040204" pitchFamily="50" charset="-128"/>
                <a:ea typeface="メイリオ" panose="020B0604030504040204" pitchFamily="50" charset="-128"/>
              </a:endParaRPr>
            </a:p>
          </p:txBody>
        </p:sp>
        <p:pic>
          <p:nvPicPr>
            <p:cNvPr id="9" name="図 8"/>
            <p:cNvPicPr>
              <a:picLocks noChangeAspect="1"/>
            </p:cNvPicPr>
            <p:nvPr/>
          </p:nvPicPr>
          <p:blipFill>
            <a:blip r:embed="rId3"/>
            <a:stretch>
              <a:fillRect/>
            </a:stretch>
          </p:blipFill>
          <p:spPr>
            <a:xfrm>
              <a:off x="23510" y="4313629"/>
              <a:ext cx="2937623" cy="1999532"/>
            </a:xfrm>
            <a:prstGeom prst="rect">
              <a:avLst/>
            </a:prstGeom>
          </p:spPr>
        </p:pic>
      </p:grpSp>
      <p:pic>
        <p:nvPicPr>
          <p:cNvPr id="10" name="図 9"/>
          <p:cNvPicPr>
            <a:picLocks noChangeAspect="1"/>
          </p:cNvPicPr>
          <p:nvPr/>
        </p:nvPicPr>
        <p:blipFill>
          <a:blip r:embed="rId4"/>
          <a:stretch>
            <a:fillRect/>
          </a:stretch>
        </p:blipFill>
        <p:spPr>
          <a:xfrm>
            <a:off x="6218705" y="1587033"/>
            <a:ext cx="2925295" cy="1697505"/>
          </a:xfrm>
          <a:prstGeom prst="rect">
            <a:avLst/>
          </a:prstGeom>
        </p:spPr>
      </p:pic>
      <p:pic>
        <p:nvPicPr>
          <p:cNvPr id="2" name="図 1"/>
          <p:cNvPicPr>
            <a:picLocks noChangeAspect="1"/>
          </p:cNvPicPr>
          <p:nvPr/>
        </p:nvPicPr>
        <p:blipFill>
          <a:blip r:embed="rId5"/>
          <a:stretch>
            <a:fillRect/>
          </a:stretch>
        </p:blipFill>
        <p:spPr>
          <a:xfrm>
            <a:off x="3265714" y="1531348"/>
            <a:ext cx="2923632" cy="1873159"/>
          </a:xfrm>
          <a:prstGeom prst="rect">
            <a:avLst/>
          </a:prstGeom>
        </p:spPr>
      </p:pic>
      <p:grpSp>
        <p:nvGrpSpPr>
          <p:cNvPr id="12" name="グループ化 11"/>
          <p:cNvGrpSpPr/>
          <p:nvPr/>
        </p:nvGrpSpPr>
        <p:grpSpPr>
          <a:xfrm>
            <a:off x="-189051" y="3929003"/>
            <a:ext cx="6743386" cy="2848829"/>
            <a:chOff x="2769687" y="3974266"/>
            <a:chExt cx="6743386" cy="2848829"/>
          </a:xfrm>
        </p:grpSpPr>
        <p:sp>
          <p:nvSpPr>
            <p:cNvPr id="73" name="正方形/長方形 72"/>
            <p:cNvSpPr/>
            <p:nvPr/>
          </p:nvSpPr>
          <p:spPr>
            <a:xfrm>
              <a:off x="6054363" y="6389706"/>
              <a:ext cx="2945946" cy="43338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3080976" y="6391666"/>
              <a:ext cx="2780846" cy="42946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 name="グループ化 7"/>
            <p:cNvGrpSpPr/>
            <p:nvPr/>
          </p:nvGrpSpPr>
          <p:grpSpPr>
            <a:xfrm>
              <a:off x="2769687" y="3974266"/>
              <a:ext cx="6743386" cy="2816801"/>
              <a:chOff x="2769687" y="3974266"/>
              <a:chExt cx="6743386" cy="2816801"/>
            </a:xfrm>
          </p:grpSpPr>
          <p:sp>
            <p:nvSpPr>
              <p:cNvPr id="43"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6054363" y="3974266"/>
                <a:ext cx="3458710" cy="400110"/>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b="1"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専門相談（府・大阪市）における</a:t>
                </a:r>
                <a:r>
                  <a:rPr lang="en-US" altLang="ja-JP" sz="1000" b="1" u="sng" dirty="0">
                    <a:latin typeface="メイリオ" panose="020B0604030504040204" pitchFamily="50" charset="-128"/>
                    <a:ea typeface="メイリオ" panose="020B0604030504040204" pitchFamily="50" charset="-128"/>
                  </a:rPr>
                  <a:t/>
                </a:r>
                <a:br>
                  <a:rPr lang="en-US" altLang="ja-JP" sz="1000" b="1" u="sng" dirty="0">
                    <a:latin typeface="メイリオ" panose="020B0604030504040204" pitchFamily="50" charset="-128"/>
                    <a:ea typeface="メイリオ" panose="020B0604030504040204" pitchFamily="50" charset="-128"/>
                  </a:rPr>
                </a:br>
                <a:r>
                  <a:rPr lang="ja-JP" altLang="en-US" sz="1000" b="1" dirty="0">
                    <a:latin typeface="メイリオ" panose="020B0604030504040204" pitchFamily="50" charset="-128"/>
                    <a:ea typeface="メイリオ" panose="020B0604030504040204" pitchFamily="50" charset="-128"/>
                  </a:rPr>
                  <a:t>　</a:t>
                </a:r>
                <a:r>
                  <a:rPr lang="ja-JP" altLang="en-US" sz="1000" b="1" u="sng" dirty="0">
                    <a:latin typeface="メイリオ" panose="020B0604030504040204" pitchFamily="50" charset="-128"/>
                    <a:ea typeface="メイリオ" panose="020B0604030504040204" pitchFamily="50" charset="-128"/>
                  </a:rPr>
                  <a:t>こころ</a:t>
                </a:r>
                <a:r>
                  <a:rPr lang="en-US" altLang="ja-JP" sz="1000" b="1" u="sng" dirty="0">
                    <a:latin typeface="メイリオ" panose="020B0604030504040204" pitchFamily="50" charset="-128"/>
                    <a:ea typeface="メイリオ" panose="020B0604030504040204" pitchFamily="50" charset="-128"/>
                  </a:rPr>
                  <a:t>C</a:t>
                </a:r>
                <a:r>
                  <a:rPr lang="ja-JP" altLang="en-US" sz="1000" b="1" u="sng" dirty="0">
                    <a:latin typeface="メイリオ" panose="020B0604030504040204" pitchFamily="50" charset="-128"/>
                    <a:ea typeface="メイリオ" panose="020B0604030504040204" pitchFamily="50" charset="-128"/>
                  </a:rPr>
                  <a:t>から医療機関への紹介実績（初回面談）</a:t>
                </a:r>
                <a:endParaRPr lang="en-US" altLang="ja-JP" sz="1000" b="1" u="sng" dirty="0">
                  <a:latin typeface="メイリオ" panose="020B0604030504040204" pitchFamily="50" charset="-128"/>
                  <a:ea typeface="メイリオ" panose="020B0604030504040204" pitchFamily="50" charset="-128"/>
                </a:endParaRPr>
              </a:p>
            </p:txBody>
          </p:sp>
          <p:sp>
            <p:nvSpPr>
              <p:cNvPr id="48"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6054363" y="6421735"/>
                <a:ext cx="3102400"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☞こころ</a:t>
                </a:r>
                <a:r>
                  <a:rPr lang="en-US" altLang="ja-JP" sz="900" b="1" dirty="0">
                    <a:solidFill>
                      <a:srgbClr val="000099"/>
                    </a:solidFill>
                    <a:latin typeface="メイリオ" panose="020B0604030504040204" pitchFamily="50" charset="-128"/>
                    <a:ea typeface="メイリオ" panose="020B0604030504040204" pitchFamily="50" charset="-128"/>
                  </a:rPr>
                  <a:t>C</a:t>
                </a:r>
                <a:r>
                  <a:rPr lang="ja-JP" altLang="en-US" sz="900" b="1" dirty="0" err="1">
                    <a:solidFill>
                      <a:srgbClr val="000099"/>
                    </a:solidFill>
                    <a:latin typeface="メイリオ" panose="020B0604030504040204" pitchFamily="50" charset="-128"/>
                    <a:ea typeface="メイリオ" panose="020B0604030504040204" pitchFamily="50" charset="-128"/>
                  </a:rPr>
                  <a:t>での</a:t>
                </a:r>
                <a:r>
                  <a:rPr lang="ja-JP" altLang="en-US" sz="900" b="1" dirty="0">
                    <a:solidFill>
                      <a:srgbClr val="000099"/>
                    </a:solidFill>
                    <a:latin typeface="メイリオ" panose="020B0604030504040204" pitchFamily="50" charset="-128"/>
                    <a:ea typeface="メイリオ" panose="020B0604030504040204" pitchFamily="50" charset="-128"/>
                  </a:rPr>
                  <a:t>初回面談件数のうち、医療機関の</a:t>
                </a:r>
                <a:r>
                  <a:rPr lang="en-US" altLang="ja-JP" sz="900" b="1" dirty="0">
                    <a:solidFill>
                      <a:srgbClr val="000099"/>
                    </a:solidFill>
                    <a:latin typeface="メイリオ" panose="020B0604030504040204" pitchFamily="50" charset="-128"/>
                    <a:ea typeface="メイリオ" panose="020B0604030504040204" pitchFamily="50" charset="-128"/>
                  </a:rPr>
                  <a:t/>
                </a:r>
                <a:br>
                  <a:rPr lang="en-US" altLang="ja-JP" sz="900" b="1" dirty="0">
                    <a:solidFill>
                      <a:srgbClr val="000099"/>
                    </a:solidFill>
                    <a:latin typeface="メイリオ" panose="020B0604030504040204" pitchFamily="50" charset="-128"/>
                    <a:ea typeface="メイリオ" panose="020B0604030504040204" pitchFamily="50" charset="-128"/>
                  </a:rPr>
                </a:br>
                <a:r>
                  <a:rPr lang="ja-JP" altLang="en-US" sz="900" b="1" dirty="0">
                    <a:solidFill>
                      <a:srgbClr val="000099"/>
                    </a:solidFill>
                    <a:latin typeface="メイリオ" panose="020B0604030504040204" pitchFamily="50" charset="-128"/>
                    <a:ea typeface="メイリオ" panose="020B0604030504040204" pitchFamily="50" charset="-128"/>
                  </a:rPr>
                  <a:t>　紹介や利用支援につなげた件数は、全体の９％。</a:t>
                </a:r>
                <a:endParaRPr lang="en-US" altLang="ja-JP" sz="900" b="1" dirty="0">
                  <a:solidFill>
                    <a:srgbClr val="000099"/>
                  </a:solidFill>
                  <a:latin typeface="メイリオ" panose="020B0604030504040204" pitchFamily="50" charset="-128"/>
                  <a:ea typeface="メイリオ" panose="020B0604030504040204" pitchFamily="50" charset="-128"/>
                </a:endParaRPr>
              </a:p>
            </p:txBody>
          </p:sp>
          <p:grpSp>
            <p:nvGrpSpPr>
              <p:cNvPr id="5" name="グループ化 4"/>
              <p:cNvGrpSpPr/>
              <p:nvPr/>
            </p:nvGrpSpPr>
            <p:grpSpPr>
              <a:xfrm>
                <a:off x="2769687" y="3978319"/>
                <a:ext cx="3356114" cy="2809057"/>
                <a:chOff x="2769687" y="3978319"/>
                <a:chExt cx="3356114" cy="2809057"/>
              </a:xfrm>
            </p:grpSpPr>
            <p:sp>
              <p:nvSpPr>
                <p:cNvPr id="52"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2994234" y="3978319"/>
                  <a:ext cx="2865774" cy="400110"/>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b="1"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専門相談（府・大阪市）における</a:t>
                  </a:r>
                  <a:r>
                    <a:rPr lang="en-US" altLang="ja-JP" sz="1000" b="1" u="sng" dirty="0">
                      <a:latin typeface="メイリオ" panose="020B0604030504040204" pitchFamily="50" charset="-128"/>
                      <a:ea typeface="メイリオ" panose="020B0604030504040204" pitchFamily="50" charset="-128"/>
                    </a:rPr>
                    <a:t/>
                  </a:r>
                  <a:br>
                    <a:rPr lang="en-US" altLang="ja-JP" sz="1000" b="1" u="sng" dirty="0">
                      <a:latin typeface="メイリオ" panose="020B0604030504040204" pitchFamily="50" charset="-128"/>
                      <a:ea typeface="メイリオ" panose="020B0604030504040204" pitchFamily="50" charset="-128"/>
                    </a:rPr>
                  </a:br>
                  <a:r>
                    <a:rPr lang="ja-JP" altLang="en-US" sz="1000" b="1" dirty="0">
                      <a:latin typeface="メイリオ" panose="020B0604030504040204" pitchFamily="50" charset="-128"/>
                      <a:ea typeface="メイリオ" panose="020B0604030504040204" pitchFamily="50" charset="-128"/>
                    </a:rPr>
                    <a:t>　</a:t>
                  </a:r>
                  <a:r>
                    <a:rPr lang="ja-JP" altLang="en-US" sz="1000" b="1" u="sng" dirty="0">
                      <a:latin typeface="メイリオ" panose="020B0604030504040204" pitchFamily="50" charset="-128"/>
                      <a:ea typeface="メイリオ" panose="020B0604030504040204" pitchFamily="50" charset="-128"/>
                    </a:rPr>
                    <a:t>こころ</a:t>
                  </a:r>
                  <a:r>
                    <a:rPr lang="en-US" altLang="ja-JP" sz="1000" b="1" u="sng" dirty="0">
                      <a:latin typeface="メイリオ" panose="020B0604030504040204" pitchFamily="50" charset="-128"/>
                      <a:ea typeface="メイリオ" panose="020B0604030504040204" pitchFamily="50" charset="-128"/>
                    </a:rPr>
                    <a:t>C</a:t>
                  </a:r>
                  <a:r>
                    <a:rPr lang="ja-JP" altLang="en-US" sz="1000" b="1" u="sng" dirty="0" err="1">
                      <a:latin typeface="メイリオ" panose="020B0604030504040204" pitchFamily="50" charset="-128"/>
                      <a:ea typeface="メイリオ" panose="020B0604030504040204" pitchFamily="50" charset="-128"/>
                    </a:rPr>
                    <a:t>での</a:t>
                  </a:r>
                  <a:r>
                    <a:rPr lang="ja-JP" altLang="en-US" sz="1000" b="1" u="sng" dirty="0">
                      <a:latin typeface="メイリオ" panose="020B0604030504040204" pitchFamily="50" charset="-128"/>
                      <a:ea typeface="メイリオ" panose="020B0604030504040204" pitchFamily="50" charset="-128"/>
                    </a:rPr>
                    <a:t>継続支援の実施率</a:t>
                  </a:r>
                  <a:endParaRPr lang="en-US" altLang="ja-JP" sz="1000" b="1" u="sng" dirty="0">
                    <a:latin typeface="メイリオ" panose="020B0604030504040204" pitchFamily="50" charset="-128"/>
                    <a:ea typeface="メイリオ" panose="020B0604030504040204" pitchFamily="50" charset="-128"/>
                  </a:endParaRPr>
                </a:p>
              </p:txBody>
            </p:sp>
            <p:sp>
              <p:nvSpPr>
                <p:cNvPr id="101"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3023401" y="6418044"/>
                  <a:ext cx="3102400"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☞専門相談件数のうち、こころ</a:t>
                  </a:r>
                  <a:r>
                    <a:rPr lang="en-US" altLang="ja-JP" sz="900" b="1" dirty="0">
                      <a:solidFill>
                        <a:srgbClr val="000099"/>
                      </a:solidFill>
                      <a:latin typeface="メイリオ" panose="020B0604030504040204" pitchFamily="50" charset="-128"/>
                      <a:ea typeface="メイリオ" panose="020B0604030504040204" pitchFamily="50" charset="-128"/>
                    </a:rPr>
                    <a:t>C</a:t>
                  </a:r>
                  <a:r>
                    <a:rPr lang="ja-JP" altLang="en-US" sz="900" b="1" dirty="0">
                      <a:solidFill>
                        <a:srgbClr val="000099"/>
                      </a:solidFill>
                      <a:latin typeface="メイリオ" panose="020B0604030504040204" pitchFamily="50" charset="-128"/>
                      <a:ea typeface="メイリオ" panose="020B0604030504040204" pitchFamily="50" charset="-128"/>
                    </a:rPr>
                    <a:t>において継続支援を</a:t>
                  </a:r>
                  <a:r>
                    <a:rPr lang="en-US" altLang="ja-JP" sz="900" b="1" dirty="0">
                      <a:solidFill>
                        <a:srgbClr val="000099"/>
                      </a:solidFill>
                      <a:latin typeface="メイリオ" panose="020B0604030504040204" pitchFamily="50" charset="-128"/>
                      <a:ea typeface="メイリオ" panose="020B0604030504040204" pitchFamily="50" charset="-128"/>
                    </a:rPr>
                    <a:t/>
                  </a:r>
                  <a:br>
                    <a:rPr lang="en-US" altLang="ja-JP" sz="900" b="1" dirty="0">
                      <a:solidFill>
                        <a:srgbClr val="000099"/>
                      </a:solidFill>
                      <a:latin typeface="メイリオ" panose="020B0604030504040204" pitchFamily="50" charset="-128"/>
                      <a:ea typeface="メイリオ" panose="020B0604030504040204" pitchFamily="50" charset="-128"/>
                    </a:rPr>
                  </a:br>
                  <a:r>
                    <a:rPr lang="ja-JP" altLang="en-US" sz="900" b="1" dirty="0">
                      <a:solidFill>
                        <a:srgbClr val="000099"/>
                      </a:solidFill>
                      <a:latin typeface="メイリオ" panose="020B0604030504040204" pitchFamily="50" charset="-128"/>
                      <a:ea typeface="メイリオ" panose="020B0604030504040204" pitchFamily="50" charset="-128"/>
                    </a:rPr>
                    <a:t>　実施したのは、全体の約６割。</a:t>
                  </a:r>
                  <a:endParaRPr lang="en-US" altLang="ja-JP" sz="900" b="1" dirty="0">
                    <a:solidFill>
                      <a:srgbClr val="000099"/>
                    </a:solidFill>
                    <a:latin typeface="メイリオ" panose="020B0604030504040204" pitchFamily="50" charset="-128"/>
                    <a:ea typeface="メイリオ" panose="020B0604030504040204" pitchFamily="50" charset="-128"/>
                  </a:endParaRPr>
                </a:p>
              </p:txBody>
            </p:sp>
            <p:pic>
              <p:nvPicPr>
                <p:cNvPr id="6" name="図 5"/>
                <p:cNvPicPr>
                  <a:picLocks noChangeAspect="1"/>
                </p:cNvPicPr>
                <p:nvPr/>
              </p:nvPicPr>
              <p:blipFill>
                <a:blip r:embed="rId6"/>
                <a:stretch>
                  <a:fillRect/>
                </a:stretch>
              </p:blipFill>
              <p:spPr>
                <a:xfrm>
                  <a:off x="2769687" y="4328097"/>
                  <a:ext cx="2989401" cy="2010016"/>
                </a:xfrm>
                <a:prstGeom prst="rect">
                  <a:avLst/>
                </a:prstGeom>
              </p:spPr>
            </p:pic>
          </p:grpSp>
          <p:pic>
            <p:nvPicPr>
              <p:cNvPr id="7" name="図 6"/>
              <p:cNvPicPr>
                <a:picLocks noChangeAspect="1"/>
              </p:cNvPicPr>
              <p:nvPr/>
            </p:nvPicPr>
            <p:blipFill>
              <a:blip r:embed="rId7"/>
              <a:stretch>
                <a:fillRect/>
              </a:stretch>
            </p:blipFill>
            <p:spPr>
              <a:xfrm>
                <a:off x="6054363" y="4374376"/>
                <a:ext cx="3100004" cy="1900011"/>
              </a:xfrm>
              <a:prstGeom prst="rect">
                <a:avLst/>
              </a:prstGeom>
            </p:spPr>
          </p:pic>
        </p:grpSp>
      </p:grpSp>
      <p:sp>
        <p:nvSpPr>
          <p:cNvPr id="3" name="スライド番号プレースホルダー 2"/>
          <p:cNvSpPr>
            <a:spLocks noGrp="1"/>
          </p:cNvSpPr>
          <p:nvPr>
            <p:ph type="sldNum" sz="quarter" idx="12"/>
          </p:nvPr>
        </p:nvSpPr>
        <p:spPr>
          <a:xfrm>
            <a:off x="7086600" y="6451600"/>
            <a:ext cx="2057400" cy="365125"/>
          </a:xfrm>
        </p:spPr>
        <p:txBody>
          <a:bodyPr vert="horz" lIns="91440" tIns="45720" rIns="91440" bIns="45720" rtlCol="0" anchor="ct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pPr/>
              <a:t>16</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3" name="テキスト ボックス 12"/>
          <p:cNvSpPr txBox="1"/>
          <p:nvPr/>
        </p:nvSpPr>
        <p:spPr>
          <a:xfrm>
            <a:off x="5959928" y="6131379"/>
            <a:ext cx="377026" cy="169277"/>
          </a:xfrm>
          <a:prstGeom prst="rect">
            <a:avLst/>
          </a:prstGeom>
          <a:noFill/>
        </p:spPr>
        <p:txBody>
          <a:bodyPr wrap="none" rtlCol="0">
            <a:spAutoFit/>
          </a:bodyPr>
          <a:lstStyle/>
          <a:p>
            <a:r>
              <a:rPr kumimoji="1" lang="ja-JP" altLang="en-US" sz="500" dirty="0" smtClean="0">
                <a:latin typeface="メイリオ" panose="020B0604030504040204" pitchFamily="50" charset="-128"/>
                <a:ea typeface="メイリオ" panose="020B0604030504040204" pitchFamily="50" charset="-128"/>
              </a:rPr>
              <a:t>（件）</a:t>
            </a:r>
            <a:endParaRPr kumimoji="1" lang="ja-JP" altLang="en-US" sz="5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967131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88901" y="1234441"/>
            <a:ext cx="9001761" cy="2915285"/>
          </a:xfrm>
          <a:prstGeom prst="rect">
            <a:avLst/>
          </a:pr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42922"/>
            <a:endParaRPr lang="ja-JP" altLang="en-US" sz="1050" b="1" kern="900" spc="-70" dirty="0">
              <a:solidFill>
                <a:schemeClr val="tx1"/>
              </a:solidFill>
              <a:latin typeface="メイリオ" panose="020B0604030504040204" pitchFamily="50" charset="-128"/>
              <a:ea typeface="メイリオ" panose="020B0604030504040204" pitchFamily="50" charset="-128"/>
            </a:endParaRPr>
          </a:p>
        </p:txBody>
      </p:sp>
      <p:sp>
        <p:nvSpPr>
          <p:cNvPr id="18" name="正方形/長方形 17"/>
          <p:cNvSpPr/>
          <p:nvPr/>
        </p:nvSpPr>
        <p:spPr>
          <a:xfrm>
            <a:off x="107951" y="4851854"/>
            <a:ext cx="8982710" cy="1709284"/>
          </a:xfrm>
          <a:prstGeom prst="rect">
            <a:avLst/>
          </a:prstGeom>
          <a:solidFill>
            <a:schemeClr val="bg2">
              <a:lumMod val="9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42922"/>
            <a:endParaRPr lang="ja-JP" altLang="en-US" sz="1050" b="1" kern="900" spc="-70" dirty="0">
              <a:solidFill>
                <a:schemeClr val="tx1"/>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76201" y="1096170"/>
            <a:ext cx="1855109" cy="261610"/>
          </a:xfrm>
          <a:prstGeom prst="rect">
            <a:avLst/>
          </a:prstGeom>
          <a:solidFill>
            <a:schemeClr val="tx1"/>
          </a:solidFill>
          <a:ln>
            <a:noFill/>
          </a:ln>
        </p:spPr>
        <p:txBody>
          <a:bodyPr wrap="square" rtlCol="0">
            <a:spAutoFit/>
          </a:bodyPr>
          <a:lstStyle/>
          <a:p>
            <a:pPr algn="ctr"/>
            <a:r>
              <a:rPr lang="en-US" altLang="ja-JP" sz="1100" b="1" spc="350" dirty="0">
                <a:solidFill>
                  <a:schemeClr val="bg1"/>
                </a:solidFill>
                <a:latin typeface="メイリオ" panose="020B0604030504040204" pitchFamily="50" charset="-128"/>
                <a:ea typeface="メイリオ" panose="020B0604030504040204" pitchFamily="50" charset="-128"/>
              </a:rPr>
              <a:t>ⅲ</a:t>
            </a:r>
            <a:r>
              <a:rPr lang="ja-JP" altLang="en-US" sz="1100" b="1" spc="350" dirty="0">
                <a:solidFill>
                  <a:schemeClr val="bg1"/>
                </a:solidFill>
                <a:latin typeface="メイリオ" panose="020B0604030504040204" pitchFamily="50" charset="-128"/>
                <a:ea typeface="メイリオ" panose="020B0604030504040204" pitchFamily="50" charset="-128"/>
              </a:rPr>
              <a:t>　課 題</a:t>
            </a:r>
            <a:endParaRPr lang="en-US" altLang="ja-JP" sz="1100" b="1" spc="350" dirty="0">
              <a:solidFill>
                <a:schemeClr val="bg1"/>
              </a:solidFill>
              <a:latin typeface="メイリオ" panose="020B0604030504040204" pitchFamily="50" charset="-128"/>
              <a:ea typeface="メイリオ" panose="020B0604030504040204" pitchFamily="50" charset="-128"/>
            </a:endParaRPr>
          </a:p>
        </p:txBody>
      </p:sp>
      <p:sp>
        <p:nvSpPr>
          <p:cNvPr id="20" name="正方形/長方形 19"/>
          <p:cNvSpPr/>
          <p:nvPr/>
        </p:nvSpPr>
        <p:spPr>
          <a:xfrm>
            <a:off x="179389" y="1541117"/>
            <a:ext cx="10414715" cy="1142666"/>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9" indent="-171449">
              <a:lnSpc>
                <a:spcPts val="1600"/>
              </a:lnSpc>
              <a:buFont typeface="Wingdings" panose="05000000000000000000" pitchFamily="2" charset="2"/>
              <a:buChar char="Ø"/>
            </a:pPr>
            <a:endParaRPr lang="ja-JP" altLang="en-US" sz="105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22" name="1 つの角を切り取った四角形 21"/>
          <p:cNvSpPr/>
          <p:nvPr/>
        </p:nvSpPr>
        <p:spPr>
          <a:xfrm>
            <a:off x="180024" y="2655722"/>
            <a:ext cx="1338942" cy="231538"/>
          </a:xfrm>
          <a:prstGeom prst="snip1Rect">
            <a:avLst>
              <a:gd name="adj" fmla="val 4577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tx1"/>
                </a:solidFill>
                <a:latin typeface="メイリオ" panose="020B0604030504040204" pitchFamily="50" charset="-128"/>
                <a:ea typeface="メイリオ" panose="020B0604030504040204" pitchFamily="50" charset="-128"/>
              </a:rPr>
              <a:t>ⅱ</a:t>
            </a:r>
            <a:r>
              <a:rPr kumimoji="1" lang="ja-JP" altLang="en-US" sz="1050" b="1" dirty="0">
                <a:solidFill>
                  <a:schemeClr val="tx1"/>
                </a:solidFill>
                <a:latin typeface="メイリオ" panose="020B0604030504040204" pitchFamily="50" charset="-128"/>
                <a:ea typeface="メイリオ" panose="020B0604030504040204" pitchFamily="50" charset="-128"/>
              </a:rPr>
              <a:t>現状分析より</a:t>
            </a:r>
          </a:p>
        </p:txBody>
      </p:sp>
      <p:sp>
        <p:nvSpPr>
          <p:cNvPr id="23" name="1 つの角を切り取った四角形 22"/>
          <p:cNvSpPr/>
          <p:nvPr/>
        </p:nvSpPr>
        <p:spPr>
          <a:xfrm>
            <a:off x="179389" y="1458913"/>
            <a:ext cx="1338942" cy="231538"/>
          </a:xfrm>
          <a:prstGeom prst="snip1Rect">
            <a:avLst>
              <a:gd name="adj" fmla="val 4577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tx1"/>
                </a:solidFill>
                <a:latin typeface="メイリオ" panose="020B0604030504040204" pitchFamily="50" charset="-128"/>
                <a:ea typeface="メイリオ" panose="020B0604030504040204" pitchFamily="50" charset="-128"/>
              </a:rPr>
              <a:t>ⅰ</a:t>
            </a:r>
            <a:r>
              <a:rPr kumimoji="1" lang="ja-JP" altLang="en-US" sz="1050" b="1" dirty="0">
                <a:solidFill>
                  <a:schemeClr val="tx1"/>
                </a:solidFill>
                <a:latin typeface="メイリオ" panose="020B0604030504040204" pitchFamily="50" charset="-128"/>
                <a:ea typeface="メイリオ" panose="020B0604030504040204" pitchFamily="50" charset="-128"/>
              </a:rPr>
              <a:t>実績評価より</a:t>
            </a:r>
          </a:p>
        </p:txBody>
      </p:sp>
      <p:sp>
        <p:nvSpPr>
          <p:cNvPr id="24" name="正方形/長方形 23"/>
          <p:cNvSpPr/>
          <p:nvPr/>
        </p:nvSpPr>
        <p:spPr>
          <a:xfrm>
            <a:off x="179389" y="2726979"/>
            <a:ext cx="10414715" cy="1517770"/>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9" indent="-171449">
              <a:lnSpc>
                <a:spcPts val="1600"/>
              </a:lnSpc>
              <a:buFont typeface="Wingdings" panose="05000000000000000000" pitchFamily="2" charset="2"/>
              <a:buChar char="Ø"/>
            </a:pPr>
            <a:endParaRPr lang="en-US" altLang="ja-JP" sz="105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31" name="正方形/長方形 30"/>
          <p:cNvSpPr/>
          <p:nvPr/>
        </p:nvSpPr>
        <p:spPr>
          <a:xfrm>
            <a:off x="179389" y="6149750"/>
            <a:ext cx="8236616" cy="319422"/>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endParaRPr lang="ja-JP" altLang="en-US" sz="9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95251" y="4727121"/>
            <a:ext cx="1811846" cy="261610"/>
          </a:xfrm>
          <a:prstGeom prst="rect">
            <a:avLst/>
          </a:prstGeom>
          <a:solidFill>
            <a:schemeClr val="tx1"/>
          </a:solidFill>
          <a:ln>
            <a:noFill/>
          </a:ln>
        </p:spPr>
        <p:txBody>
          <a:bodyPr wrap="square" rtlCol="0">
            <a:spAutoFit/>
          </a:bodyPr>
          <a:lstStyle/>
          <a:p>
            <a:pPr algn="ctr"/>
            <a:r>
              <a:rPr lang="en-US" altLang="ja-JP" sz="1100" b="1" spc="350" dirty="0">
                <a:solidFill>
                  <a:schemeClr val="bg1"/>
                </a:solidFill>
                <a:latin typeface="メイリオ" panose="020B0604030504040204" pitchFamily="50" charset="-128"/>
                <a:ea typeface="メイリオ" panose="020B0604030504040204" pitchFamily="50" charset="-128"/>
              </a:rPr>
              <a:t>ⅳ </a:t>
            </a:r>
            <a:r>
              <a:rPr lang="ja-JP" altLang="en-US" sz="1100" b="1" spc="350" dirty="0">
                <a:solidFill>
                  <a:schemeClr val="bg1"/>
                </a:solidFill>
                <a:latin typeface="メイリオ" panose="020B0604030504040204" pitchFamily="50" charset="-128"/>
                <a:ea typeface="メイリオ" panose="020B0604030504040204" pitchFamily="50" charset="-128"/>
              </a:rPr>
              <a:t>取組の方向性</a:t>
            </a:r>
            <a:endParaRPr lang="en-US" altLang="ja-JP" sz="1100" b="1" spc="350" dirty="0">
              <a:solidFill>
                <a:schemeClr val="bg1"/>
              </a:solidFill>
              <a:latin typeface="メイリオ" panose="020B0604030504040204" pitchFamily="50" charset="-128"/>
              <a:ea typeface="メイリオ" panose="020B0604030504040204" pitchFamily="50" charset="-128"/>
            </a:endParaRPr>
          </a:p>
        </p:txBody>
      </p:sp>
      <p:grpSp>
        <p:nvGrpSpPr>
          <p:cNvPr id="47" name="グループ化 46"/>
          <p:cNvGrpSpPr/>
          <p:nvPr/>
        </p:nvGrpSpPr>
        <p:grpSpPr>
          <a:xfrm>
            <a:off x="179388" y="5170034"/>
            <a:ext cx="8612004" cy="389315"/>
            <a:chOff x="107950" y="5300663"/>
            <a:chExt cx="8612004" cy="389315"/>
          </a:xfrm>
        </p:grpSpPr>
        <p:sp>
          <p:nvSpPr>
            <p:cNvPr id="49" name="正方形/長方形 48"/>
            <p:cNvSpPr/>
            <p:nvPr/>
          </p:nvSpPr>
          <p:spPr>
            <a:xfrm>
              <a:off x="107950" y="5300663"/>
              <a:ext cx="8236616" cy="319422"/>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endParaRPr lang="ja-JP" altLang="en-US" sz="9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50" name="正方形/長方形 49"/>
            <p:cNvSpPr/>
            <p:nvPr/>
          </p:nvSpPr>
          <p:spPr>
            <a:xfrm>
              <a:off x="107950" y="5366813"/>
              <a:ext cx="8612004" cy="323165"/>
            </a:xfrm>
            <a:prstGeom prst="rect">
              <a:avLst/>
            </a:prstGeom>
          </p:spPr>
          <p:txBody>
            <a:bodyPr wrap="square">
              <a:spAutoFit/>
            </a:bodyPr>
            <a:lstStyle/>
            <a:p>
              <a:pPr marL="171449" indent="-171449">
                <a:lnSpc>
                  <a:spcPts val="1800"/>
                </a:lnSpc>
                <a:buFont typeface="Wingdings" panose="05000000000000000000" pitchFamily="2" charset="2"/>
                <a:buChar char="n"/>
              </a:pPr>
              <a:endParaRPr lang="en-US" altLang="ja-JP" sz="1000" b="1" dirty="0">
                <a:latin typeface="メイリオ" panose="020B0604030504040204" pitchFamily="50" charset="-128"/>
                <a:ea typeface="メイリオ" panose="020B0604030504040204" pitchFamily="50" charset="-128"/>
              </a:endParaRPr>
            </a:p>
          </p:txBody>
        </p:sp>
      </p:grpSp>
      <p:sp>
        <p:nvSpPr>
          <p:cNvPr id="35" name="正方形/長方形 34"/>
          <p:cNvSpPr/>
          <p:nvPr/>
        </p:nvSpPr>
        <p:spPr>
          <a:xfrm>
            <a:off x="230188" y="5265739"/>
            <a:ext cx="8713787" cy="670561"/>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endParaRPr lang="ja-JP" altLang="en-US" sz="1050" b="1" u="sng"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48" name="正方形/長方形 47"/>
          <p:cNvSpPr/>
          <p:nvPr/>
        </p:nvSpPr>
        <p:spPr>
          <a:xfrm>
            <a:off x="122238" y="5188178"/>
            <a:ext cx="9021762" cy="861774"/>
          </a:xfrm>
          <a:prstGeom prst="rect">
            <a:avLst/>
          </a:prstGeom>
        </p:spPr>
        <p:txBody>
          <a:bodyPr wrap="square">
            <a:spAutoFit/>
          </a:bodyPr>
          <a:lstStyle/>
          <a:p>
            <a:pPr marL="171449" indent="-171449">
              <a:lnSpc>
                <a:spcPts val="2000"/>
              </a:lnSpc>
              <a:buFont typeface="Wingdings" panose="05000000000000000000" pitchFamily="2" charset="2"/>
              <a:buChar char="n"/>
            </a:pP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医療機関への普及啓発強化や研修参加促進により、依存症治療が可能な精神科医療機関の裾野拡大を図るとともに、</a:t>
            </a:r>
            <a:r>
              <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r>
            <a:br>
              <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b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専門治療プログラムの導入支援等、専門医療機関での入院治療を含む医療体制の整備を図ることで、患者の状況に応じた</a:t>
            </a:r>
            <a:r>
              <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r>
            <a:br>
              <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b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段階的な治療体制を構築。</a:t>
            </a:r>
          </a:p>
        </p:txBody>
      </p:sp>
      <p:sp>
        <p:nvSpPr>
          <p:cNvPr id="30" name="正方形/長方形 29"/>
          <p:cNvSpPr/>
          <p:nvPr/>
        </p:nvSpPr>
        <p:spPr>
          <a:xfrm>
            <a:off x="122238" y="1759376"/>
            <a:ext cx="10473455" cy="731729"/>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9" indent="-171449">
              <a:lnSpc>
                <a:spcPts val="2000"/>
              </a:lnSpc>
              <a:buFont typeface="Wingdings" panose="05000000000000000000" pitchFamily="2" charset="2"/>
              <a:buChar char="Ø"/>
            </a:pPr>
            <a:r>
              <a:rPr lang="ja-JP" altLang="en-US" sz="1100" b="1" dirty="0">
                <a:solidFill>
                  <a:schemeClr val="tx1"/>
                </a:solidFill>
                <a:latin typeface="メイリオ" panose="020B0604030504040204" pitchFamily="50" charset="-128"/>
                <a:ea typeface="メイリオ" panose="020B0604030504040204" pitchFamily="50" charset="-128"/>
              </a:rPr>
              <a:t>医療機関向け研修への参加が進まず</a:t>
            </a:r>
            <a:r>
              <a:rPr lang="ja-JP" altLang="en-US" sz="1100" b="1" dirty="0">
                <a:solidFill>
                  <a:schemeClr val="tx1"/>
                </a:solidFill>
                <a:latin typeface="メイリオ" panose="020B0604030504040204" pitchFamily="50" charset="-128"/>
                <a:ea typeface="メイリオ" panose="020B0604030504040204" pitchFamily="50" charset="-128"/>
              </a:rPr>
              <a:t>、専門医療機関を含め、ギャンブル等依存症対応可能な精神科医療機関数が増加していない</a:t>
            </a:r>
            <a:r>
              <a:rPr lang="ja-JP" altLang="en-US" sz="1100" b="1" dirty="0" smtClean="0">
                <a:solidFill>
                  <a:schemeClr val="tx1"/>
                </a:solidFill>
                <a:latin typeface="メイリオ" panose="020B0604030504040204" pitchFamily="50" charset="-128"/>
                <a:ea typeface="メイリオ" panose="020B0604030504040204" pitchFamily="50" charset="-128"/>
              </a:rPr>
              <a:t>。</a:t>
            </a:r>
            <a:endParaRPr lang="en-US" altLang="ja-JP" sz="1100" b="1" dirty="0">
              <a:solidFill>
                <a:schemeClr val="tx1"/>
              </a:solidFill>
              <a:latin typeface="メイリオ" panose="020B0604030504040204" pitchFamily="50" charset="-128"/>
              <a:ea typeface="メイリオ" panose="020B0604030504040204" pitchFamily="50" charset="-128"/>
            </a:endParaRPr>
          </a:p>
          <a:p>
            <a:pPr>
              <a:lnSpc>
                <a:spcPts val="2000"/>
              </a:lnSpc>
            </a:pPr>
            <a:r>
              <a:rPr lang="ja-JP" altLang="en-US" sz="1100" b="1" dirty="0">
                <a:solidFill>
                  <a:schemeClr val="tx1"/>
                </a:solidFill>
                <a:latin typeface="メイリオ" panose="020B0604030504040204" pitchFamily="50" charset="-128"/>
                <a:ea typeface="メイリオ" panose="020B0604030504040204" pitchFamily="50" charset="-128"/>
              </a:rPr>
              <a:t>　ギャンブル等依存症に対する医療機関の理解・関心の不足等もその要因として考えられることから、周知啓発の取組強化が必要。</a:t>
            </a:r>
            <a:r>
              <a:rPr lang="en-US" altLang="ja-JP" sz="1100" b="1" dirty="0">
                <a:solidFill>
                  <a:schemeClr val="tx1"/>
                </a:solidFill>
                <a:latin typeface="メイリオ" panose="020B0604030504040204" pitchFamily="50" charset="-128"/>
                <a:ea typeface="メイリオ" panose="020B0604030504040204" pitchFamily="50" charset="-128"/>
              </a:rPr>
              <a:t/>
            </a:r>
            <a:br>
              <a:rPr lang="en-US" altLang="ja-JP" sz="1100" b="1" dirty="0">
                <a:solidFill>
                  <a:schemeClr val="tx1"/>
                </a:solidFill>
                <a:latin typeface="メイリオ" panose="020B0604030504040204" pitchFamily="50" charset="-128"/>
                <a:ea typeface="メイリオ" panose="020B0604030504040204" pitchFamily="50" charset="-128"/>
              </a:rPr>
            </a:br>
            <a:r>
              <a:rPr lang="ja-JP" altLang="en-US" sz="1100" b="1" dirty="0">
                <a:solidFill>
                  <a:schemeClr val="tx1"/>
                </a:solidFill>
                <a:latin typeface="メイリオ" panose="020B0604030504040204" pitchFamily="50" charset="-128"/>
                <a:ea typeface="メイリオ" panose="020B0604030504040204" pitchFamily="50" charset="-128"/>
              </a:rPr>
              <a:t>　また、新たに専門治療プログラムを導入する医療機関が少ないことから、医療機関の体制や設備整備への支援が必要。</a:t>
            </a:r>
            <a:endParaRPr lang="en-US" altLang="ja-JP" sz="1100" b="1" dirty="0">
              <a:solidFill>
                <a:schemeClr val="tx1"/>
              </a:solidFill>
              <a:latin typeface="メイリオ" panose="020B0604030504040204" pitchFamily="50" charset="-128"/>
              <a:ea typeface="メイリオ" panose="020B0604030504040204" pitchFamily="50" charset="-128"/>
            </a:endParaRPr>
          </a:p>
        </p:txBody>
      </p:sp>
      <p:sp>
        <p:nvSpPr>
          <p:cNvPr id="32" name="正方形/長方形 31"/>
          <p:cNvSpPr/>
          <p:nvPr/>
        </p:nvSpPr>
        <p:spPr>
          <a:xfrm>
            <a:off x="107951" y="2808516"/>
            <a:ext cx="10414715" cy="1414265"/>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9" indent="-171449">
              <a:lnSpc>
                <a:spcPts val="2000"/>
              </a:lnSpc>
              <a:buFont typeface="Wingdings" panose="05000000000000000000" pitchFamily="2" charset="2"/>
              <a:buChar char="Ø"/>
            </a:pPr>
            <a:r>
              <a:rPr lang="ja-JP" altLang="en-US" sz="1100" b="1" dirty="0">
                <a:solidFill>
                  <a:schemeClr val="tx1"/>
                </a:solidFill>
                <a:latin typeface="メイリオ" panose="020B0604030504040204" pitchFamily="50" charset="-128"/>
                <a:ea typeface="メイリオ" panose="020B0604030504040204" pitchFamily="50" charset="-128"/>
              </a:rPr>
              <a:t>専門相談における主訴の</a:t>
            </a:r>
            <a:r>
              <a:rPr lang="en-US" altLang="ja-JP" sz="1100" b="1" dirty="0">
                <a:solidFill>
                  <a:schemeClr val="tx1"/>
                </a:solidFill>
                <a:latin typeface="メイリオ" panose="020B0604030504040204" pitchFamily="50" charset="-128"/>
                <a:ea typeface="メイリオ" panose="020B0604030504040204" pitchFamily="50" charset="-128"/>
              </a:rPr>
              <a:t>46</a:t>
            </a:r>
            <a:r>
              <a:rPr lang="ja-JP" altLang="en-US" sz="1100" b="1" dirty="0">
                <a:solidFill>
                  <a:schemeClr val="tx1"/>
                </a:solidFill>
                <a:latin typeface="メイリオ" panose="020B0604030504040204" pitchFamily="50" charset="-128"/>
                <a:ea typeface="メイリオ" panose="020B0604030504040204" pitchFamily="50" charset="-128"/>
              </a:rPr>
              <a:t>％は「精神科の受診・治療・病気に関するもの」となっているが、こころ</a:t>
            </a:r>
            <a:r>
              <a:rPr lang="en-US" altLang="ja-JP" sz="1100" b="1" dirty="0">
                <a:solidFill>
                  <a:schemeClr val="tx1"/>
                </a:solidFill>
                <a:latin typeface="メイリオ" panose="020B0604030504040204" pitchFamily="50" charset="-128"/>
                <a:ea typeface="メイリオ" panose="020B0604030504040204" pitchFamily="50" charset="-128"/>
              </a:rPr>
              <a:t>C</a:t>
            </a:r>
            <a:r>
              <a:rPr lang="ja-JP" altLang="en-US" sz="1100" b="1" dirty="0">
                <a:solidFill>
                  <a:schemeClr val="tx1"/>
                </a:solidFill>
                <a:latin typeface="メイリオ" panose="020B0604030504040204" pitchFamily="50" charset="-128"/>
                <a:ea typeface="メイリオ" panose="020B0604030504040204" pitchFamily="50" charset="-128"/>
              </a:rPr>
              <a:t>では、医師による専門相談や</a:t>
            </a:r>
            <a:r>
              <a:rPr lang="en-US" altLang="ja-JP" sz="1100" b="1" dirty="0">
                <a:solidFill>
                  <a:schemeClr val="tx1"/>
                </a:solidFill>
                <a:latin typeface="メイリオ" panose="020B0604030504040204" pitchFamily="50" charset="-128"/>
                <a:ea typeface="メイリオ" panose="020B0604030504040204" pitchFamily="50" charset="-128"/>
              </a:rPr>
              <a:t/>
            </a:r>
            <a:br>
              <a:rPr lang="en-US" altLang="ja-JP" sz="1100" b="1" dirty="0">
                <a:solidFill>
                  <a:schemeClr val="tx1"/>
                </a:solidFill>
                <a:latin typeface="メイリオ" panose="020B0604030504040204" pitchFamily="50" charset="-128"/>
                <a:ea typeface="メイリオ" panose="020B0604030504040204" pitchFamily="50" charset="-128"/>
              </a:rPr>
            </a:br>
            <a:r>
              <a:rPr lang="ja-JP" altLang="en-US" sz="1100" b="1" dirty="0">
                <a:solidFill>
                  <a:schemeClr val="tx1"/>
                </a:solidFill>
                <a:latin typeface="メイリオ" panose="020B0604030504040204" pitchFamily="50" charset="-128"/>
                <a:ea typeface="メイリオ" panose="020B0604030504040204" pitchFamily="50" charset="-128"/>
              </a:rPr>
              <a:t>回復プログラムを実施していることから、専門相談の約６割</a:t>
            </a:r>
            <a:r>
              <a:rPr lang="ja-JP" altLang="en-US" sz="1100" b="1" dirty="0" smtClean="0">
                <a:solidFill>
                  <a:schemeClr val="tx1"/>
                </a:solidFill>
                <a:latin typeface="メイリオ" panose="020B0604030504040204" pitchFamily="50" charset="-128"/>
                <a:ea typeface="メイリオ" panose="020B0604030504040204" pitchFamily="50" charset="-128"/>
              </a:rPr>
              <a:t>は</a:t>
            </a:r>
            <a:r>
              <a:rPr lang="ja-JP" altLang="en-US" sz="1100" b="1" dirty="0">
                <a:solidFill>
                  <a:schemeClr val="tx1"/>
                </a:solidFill>
                <a:latin typeface="メイリオ" panose="020B0604030504040204" pitchFamily="50" charset="-128"/>
                <a:ea typeface="メイリオ" panose="020B0604030504040204" pitchFamily="50" charset="-128"/>
              </a:rPr>
              <a:t>、</a:t>
            </a:r>
            <a:r>
              <a:rPr lang="ja-JP" altLang="en-US" sz="1100" b="1" dirty="0" smtClean="0">
                <a:solidFill>
                  <a:schemeClr val="tx1"/>
                </a:solidFill>
                <a:latin typeface="メイリオ" panose="020B0604030504040204" pitchFamily="50" charset="-128"/>
                <a:ea typeface="メイリオ" panose="020B0604030504040204" pitchFamily="50" charset="-128"/>
              </a:rPr>
              <a:t>こころ</a:t>
            </a:r>
            <a:r>
              <a:rPr lang="en-US" altLang="ja-JP" sz="1100" b="1" dirty="0">
                <a:solidFill>
                  <a:schemeClr val="tx1"/>
                </a:solidFill>
                <a:latin typeface="メイリオ" panose="020B0604030504040204" pitchFamily="50" charset="-128"/>
                <a:ea typeface="メイリオ" panose="020B0604030504040204" pitchFamily="50" charset="-128"/>
              </a:rPr>
              <a:t>C</a:t>
            </a:r>
            <a:r>
              <a:rPr lang="ja-JP" altLang="en-US" sz="1100" b="1" dirty="0">
                <a:solidFill>
                  <a:schemeClr val="tx1"/>
                </a:solidFill>
                <a:latin typeface="メイリオ" panose="020B0604030504040204" pitchFamily="50" charset="-128"/>
                <a:ea typeface="メイリオ" panose="020B0604030504040204" pitchFamily="50" charset="-128"/>
              </a:rPr>
              <a:t>において継続支援を実施。</a:t>
            </a:r>
            <a:endParaRPr lang="en-US" altLang="ja-JP" sz="1100" b="1" dirty="0">
              <a:solidFill>
                <a:schemeClr val="tx1"/>
              </a:solidFill>
              <a:latin typeface="メイリオ" panose="020B0604030504040204" pitchFamily="50" charset="-128"/>
              <a:ea typeface="メイリオ" panose="020B0604030504040204" pitchFamily="50" charset="-128"/>
            </a:endParaRPr>
          </a:p>
          <a:p>
            <a:pPr marL="171449" indent="-171449">
              <a:lnSpc>
                <a:spcPts val="2000"/>
              </a:lnSpc>
              <a:buFont typeface="Wingdings" panose="05000000000000000000" pitchFamily="2" charset="2"/>
              <a:buChar char="Ø"/>
            </a:pPr>
            <a:r>
              <a:rPr lang="ja-JP" altLang="en-US" sz="1100" b="1" dirty="0">
                <a:solidFill>
                  <a:schemeClr val="tx1"/>
                </a:solidFill>
                <a:latin typeface="メイリオ" panose="020B0604030504040204" pitchFamily="50" charset="-128"/>
                <a:ea typeface="メイリオ" panose="020B0604030504040204" pitchFamily="50" charset="-128"/>
              </a:rPr>
              <a:t>初回面談のうち、医療機関の紹介や利用支援につないだものは１割未満となっている。一方で</a:t>
            </a:r>
            <a:r>
              <a:rPr lang="ja-JP" altLang="en-US" sz="1100" b="1" dirty="0" smtClean="0">
                <a:solidFill>
                  <a:schemeClr val="tx1"/>
                </a:solidFill>
                <a:latin typeface="メイリオ" panose="020B0604030504040204" pitchFamily="50" charset="-128"/>
                <a:ea typeface="メイリオ" panose="020B0604030504040204" pitchFamily="50" charset="-128"/>
              </a:rPr>
              <a:t>、専門医療機関での診断や治療を望む人</a:t>
            </a:r>
            <a:endParaRPr lang="en-US" altLang="ja-JP" sz="1100" b="1" dirty="0" smtClean="0">
              <a:solidFill>
                <a:schemeClr val="tx1"/>
              </a:solidFill>
              <a:latin typeface="メイリオ" panose="020B0604030504040204" pitchFamily="50" charset="-128"/>
              <a:ea typeface="メイリオ" panose="020B0604030504040204" pitchFamily="50" charset="-128"/>
            </a:endParaRPr>
          </a:p>
          <a:p>
            <a:pPr>
              <a:lnSpc>
                <a:spcPts val="2000"/>
              </a:lnSpc>
            </a:pPr>
            <a:r>
              <a:rPr lang="ja-JP" altLang="en-US" sz="1100" b="1" dirty="0">
                <a:solidFill>
                  <a:schemeClr val="tx1"/>
                </a:solidFill>
                <a:latin typeface="メイリオ" panose="020B0604030504040204" pitchFamily="50" charset="-128"/>
                <a:ea typeface="メイリオ" panose="020B0604030504040204" pitchFamily="50" charset="-128"/>
              </a:rPr>
              <a:t>　</a:t>
            </a:r>
            <a:r>
              <a:rPr lang="ja-JP" altLang="en-US" sz="1100" b="1" dirty="0" smtClean="0">
                <a:solidFill>
                  <a:schemeClr val="tx1"/>
                </a:solidFill>
                <a:latin typeface="メイリオ" panose="020B0604030504040204" pitchFamily="50" charset="-128"/>
                <a:ea typeface="メイリオ" panose="020B0604030504040204" pitchFamily="50" charset="-128"/>
              </a:rPr>
              <a:t>もおり、また専門相談における相談者の約２割が併存</a:t>
            </a:r>
            <a:r>
              <a:rPr lang="ja-JP" altLang="en-US" sz="1100" b="1" dirty="0">
                <a:solidFill>
                  <a:schemeClr val="tx1"/>
                </a:solidFill>
                <a:latin typeface="メイリオ" panose="020B0604030504040204" pitchFamily="50" charset="-128"/>
                <a:ea typeface="メイリオ" panose="020B0604030504040204" pitchFamily="50" charset="-128"/>
              </a:rPr>
              <a:t>精神疾患</a:t>
            </a:r>
            <a:r>
              <a:rPr lang="ja-JP" altLang="en-US" sz="1100" b="1" dirty="0" smtClean="0">
                <a:solidFill>
                  <a:schemeClr val="tx1"/>
                </a:solidFill>
                <a:latin typeface="メイリオ" panose="020B0604030504040204" pitchFamily="50" charset="-128"/>
                <a:ea typeface="メイリオ" panose="020B0604030504040204" pitchFamily="50" charset="-128"/>
              </a:rPr>
              <a:t>を有するなど、受診</a:t>
            </a:r>
            <a:r>
              <a:rPr lang="ja-JP" altLang="en-US" sz="1100" b="1" dirty="0">
                <a:solidFill>
                  <a:schemeClr val="tx1"/>
                </a:solidFill>
                <a:latin typeface="メイリオ" panose="020B0604030504040204" pitchFamily="50" charset="-128"/>
                <a:ea typeface="メイリオ" panose="020B0604030504040204" pitchFamily="50" charset="-128"/>
              </a:rPr>
              <a:t>が必要</a:t>
            </a:r>
            <a:r>
              <a:rPr lang="ja-JP" altLang="en-US" sz="1100" b="1" dirty="0" smtClean="0">
                <a:solidFill>
                  <a:schemeClr val="tx1"/>
                </a:solidFill>
                <a:latin typeface="メイリオ" panose="020B0604030504040204" pitchFamily="50" charset="-128"/>
                <a:ea typeface="メイリオ" panose="020B0604030504040204" pitchFamily="50" charset="-128"/>
              </a:rPr>
              <a:t>な人も一</a:t>
            </a:r>
            <a:r>
              <a:rPr lang="ja-JP" altLang="en-US" sz="1100" b="1" dirty="0">
                <a:solidFill>
                  <a:schemeClr val="tx1"/>
                </a:solidFill>
                <a:latin typeface="メイリオ" panose="020B0604030504040204" pitchFamily="50" charset="-128"/>
                <a:ea typeface="メイリオ" panose="020B0604030504040204" pitchFamily="50" charset="-128"/>
              </a:rPr>
              <a:t>定数存在。</a:t>
            </a:r>
          </a:p>
        </p:txBody>
      </p:sp>
      <p:grpSp>
        <p:nvGrpSpPr>
          <p:cNvPr id="36" name="グループ化 35"/>
          <p:cNvGrpSpPr/>
          <p:nvPr/>
        </p:nvGrpSpPr>
        <p:grpSpPr>
          <a:xfrm>
            <a:off x="-65315" y="0"/>
            <a:ext cx="9209315" cy="1025524"/>
            <a:chOff x="-65315" y="0"/>
            <a:chExt cx="9209315" cy="1025524"/>
          </a:xfrm>
        </p:grpSpPr>
        <p:sp>
          <p:nvSpPr>
            <p:cNvPr id="37" name="サブタイトル 2"/>
            <p:cNvSpPr txBox="1">
              <a:spLocks/>
            </p:cNvSpPr>
            <p:nvPr/>
          </p:nvSpPr>
          <p:spPr>
            <a:xfrm>
              <a:off x="0" y="0"/>
              <a:ext cx="9144000" cy="432707"/>
            </a:xfrm>
            <a:prstGeom prst="rect">
              <a:avLst/>
            </a:prstGeom>
            <a:solidFill>
              <a:srgbClr val="000099"/>
            </a:solidFill>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2000" b="1" dirty="0">
                  <a:solidFill>
                    <a:schemeClr val="bg1"/>
                  </a:solidFill>
                  <a:latin typeface="メイリオ" panose="020B0604030504040204" pitchFamily="50" charset="-128"/>
                  <a:ea typeface="メイリオ" panose="020B0604030504040204" pitchFamily="50" charset="-128"/>
                </a:rPr>
                <a:t>Ⅱ</a:t>
              </a:r>
              <a:r>
                <a:rPr lang="ja-JP" altLang="en-US" sz="2000" b="1" dirty="0">
                  <a:solidFill>
                    <a:schemeClr val="bg1"/>
                  </a:solidFill>
                  <a:latin typeface="メイリオ" panose="020B0604030504040204" pitchFamily="50" charset="-128"/>
                  <a:ea typeface="メイリオ" panose="020B0604030504040204" pitchFamily="50" charset="-128"/>
                </a:rPr>
                <a:t> 第２期計画に向けた課題の整理と取組の方向性</a:t>
              </a:r>
            </a:p>
          </p:txBody>
        </p:sp>
        <p:sp>
          <p:nvSpPr>
            <p:cNvPr id="38" name="正方形/長方形 37"/>
            <p:cNvSpPr/>
            <p:nvPr/>
          </p:nvSpPr>
          <p:spPr>
            <a:xfrm>
              <a:off x="-65315" y="476250"/>
              <a:ext cx="6760029" cy="369332"/>
            </a:xfrm>
            <a:prstGeom prst="rect">
              <a:avLst/>
            </a:prstGeom>
          </p:spPr>
          <p:txBody>
            <a:bodyPr wrap="square">
              <a:spAutoFit/>
            </a:bodyPr>
            <a:lstStyle/>
            <a:p>
              <a:r>
                <a:rPr lang="ja-JP" altLang="en-US" b="1" dirty="0">
                  <a:latin typeface="メイリオ" panose="020B0604030504040204" pitchFamily="50" charset="-128"/>
                  <a:ea typeface="メイリオ" panose="020B0604030504040204" pitchFamily="50" charset="-128"/>
                </a:rPr>
                <a:t>■５つの基本方針ごとの考察　～</a:t>
              </a:r>
              <a:r>
                <a:rPr lang="en-US" altLang="ja-JP" b="1" dirty="0">
                  <a:latin typeface="メイリオ" panose="020B0604030504040204" pitchFamily="50" charset="-128"/>
                  <a:ea typeface="メイリオ" panose="020B0604030504040204" pitchFamily="50" charset="-128"/>
                </a:rPr>
                <a:t>3 </a:t>
              </a:r>
              <a:r>
                <a:rPr lang="ja-JP" altLang="en-US" b="1" dirty="0">
                  <a:latin typeface="メイリオ" panose="020B0604030504040204" pitchFamily="50" charset="-128"/>
                  <a:ea typeface="メイリオ" panose="020B0604030504040204" pitchFamily="50" charset="-128"/>
                </a:rPr>
                <a:t>治療体制の強化～</a:t>
              </a:r>
              <a:endParaRPr lang="en-US" altLang="ja-JP" b="1" dirty="0">
                <a:latin typeface="メイリオ" panose="020B0604030504040204" pitchFamily="50" charset="-128"/>
                <a:ea typeface="メイリオ" panose="020B0604030504040204" pitchFamily="50" charset="-128"/>
              </a:endParaRPr>
            </a:p>
          </p:txBody>
        </p:sp>
        <p:cxnSp>
          <p:nvCxnSpPr>
            <p:cNvPr id="39" name="直線コネクタ 38"/>
            <p:cNvCxnSpPr/>
            <p:nvPr/>
          </p:nvCxnSpPr>
          <p:spPr>
            <a:xfrm>
              <a:off x="0" y="791936"/>
              <a:ext cx="6271353" cy="1"/>
            </a:xfrm>
            <a:prstGeom prst="line">
              <a:avLst/>
            </a:prstGeom>
            <a:ln w="28575" cmpd="dbl">
              <a:solidFill>
                <a:srgbClr val="000099"/>
              </a:solidFill>
            </a:ln>
          </p:spPr>
          <p:style>
            <a:lnRef idx="1">
              <a:schemeClr val="accent1"/>
            </a:lnRef>
            <a:fillRef idx="0">
              <a:schemeClr val="accent1"/>
            </a:fillRef>
            <a:effectRef idx="0">
              <a:schemeClr val="accent1"/>
            </a:effectRef>
            <a:fontRef idx="minor">
              <a:schemeClr val="tx1"/>
            </a:fontRef>
          </p:style>
        </p:cxnSp>
        <p:grpSp>
          <p:nvGrpSpPr>
            <p:cNvPr id="40" name="グループ化 39"/>
            <p:cNvGrpSpPr/>
            <p:nvPr/>
          </p:nvGrpSpPr>
          <p:grpSpPr>
            <a:xfrm>
              <a:off x="6454775" y="476249"/>
              <a:ext cx="2660990" cy="549275"/>
              <a:chOff x="6426540" y="469899"/>
              <a:chExt cx="2660990" cy="549275"/>
            </a:xfrm>
          </p:grpSpPr>
          <p:sp>
            <p:nvSpPr>
              <p:cNvPr id="41" name="正方形/長方形 40"/>
              <p:cNvSpPr/>
              <p:nvPr/>
            </p:nvSpPr>
            <p:spPr>
              <a:xfrm>
                <a:off x="6600825" y="476250"/>
                <a:ext cx="2486705" cy="533400"/>
              </a:xfrm>
              <a:prstGeom prst="rect">
                <a:avLst/>
              </a:prstGeom>
              <a:solidFill>
                <a:schemeClr val="bg1">
                  <a:lumMod val="8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6426540" y="469899"/>
                <a:ext cx="196170" cy="5492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b="1" dirty="0">
                    <a:latin typeface="メイリオ" panose="020B0604030504040204" pitchFamily="50" charset="-128"/>
                    <a:ea typeface="メイリオ" panose="020B0604030504040204" pitchFamily="50" charset="-128"/>
                  </a:rPr>
                  <a:t>フロー</a:t>
                </a:r>
              </a:p>
            </p:txBody>
          </p:sp>
          <p:sp>
            <p:nvSpPr>
              <p:cNvPr id="43" name="ホームベース 42"/>
              <p:cNvSpPr/>
              <p:nvPr/>
            </p:nvSpPr>
            <p:spPr>
              <a:xfrm>
                <a:off x="6727928" y="750888"/>
                <a:ext cx="683624" cy="222943"/>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ⅱ</a:t>
                </a:r>
                <a:r>
                  <a:rPr kumimoji="1" lang="ja-JP" altLang="en-US" sz="800" b="1" dirty="0">
                    <a:solidFill>
                      <a:schemeClr val="tx1"/>
                    </a:solidFill>
                    <a:latin typeface="メイリオ" panose="020B0604030504040204" pitchFamily="50" charset="-128"/>
                    <a:ea typeface="メイリオ" panose="020B0604030504040204" pitchFamily="50" charset="-128"/>
                  </a:rPr>
                  <a:t>現状分析</a:t>
                </a:r>
              </a:p>
            </p:txBody>
          </p:sp>
          <p:sp>
            <p:nvSpPr>
              <p:cNvPr id="44" name="ホームベース 43"/>
              <p:cNvSpPr/>
              <p:nvPr/>
            </p:nvSpPr>
            <p:spPr>
              <a:xfrm>
                <a:off x="6724650" y="499370"/>
                <a:ext cx="709379" cy="222943"/>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ⅰ</a:t>
                </a:r>
                <a:r>
                  <a:rPr kumimoji="1" lang="ja-JP" altLang="en-US" sz="800" b="1" dirty="0">
                    <a:solidFill>
                      <a:schemeClr val="tx1"/>
                    </a:solidFill>
                    <a:latin typeface="メイリオ" panose="020B0604030504040204" pitchFamily="50" charset="-128"/>
                    <a:ea typeface="メイリオ" panose="020B0604030504040204" pitchFamily="50" charset="-128"/>
                  </a:rPr>
                  <a:t>実績評価</a:t>
                </a:r>
              </a:p>
            </p:txBody>
          </p:sp>
          <p:sp>
            <p:nvSpPr>
              <p:cNvPr id="45" name="ホームベース 44"/>
              <p:cNvSpPr/>
              <p:nvPr/>
            </p:nvSpPr>
            <p:spPr>
              <a:xfrm>
                <a:off x="7487319" y="605419"/>
                <a:ext cx="758058" cy="275454"/>
              </a:xfrm>
              <a:prstGeom prst="homePlate">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bg1"/>
                    </a:solidFill>
                    <a:latin typeface="メイリオ" panose="020B0604030504040204" pitchFamily="50" charset="-128"/>
                    <a:ea typeface="メイリオ" panose="020B0604030504040204" pitchFamily="50" charset="-128"/>
                  </a:rPr>
                  <a:t>ⅲ </a:t>
                </a:r>
                <a:r>
                  <a:rPr kumimoji="1" lang="ja-JP" altLang="en-US" sz="800" b="1" dirty="0">
                    <a:solidFill>
                      <a:schemeClr val="bg1"/>
                    </a:solidFill>
                    <a:latin typeface="メイリオ" panose="020B0604030504040204" pitchFamily="50" charset="-128"/>
                    <a:ea typeface="メイリオ" panose="020B0604030504040204" pitchFamily="50" charset="-128"/>
                  </a:rPr>
                  <a:t>課題</a:t>
                </a:r>
              </a:p>
            </p:txBody>
          </p:sp>
          <p:sp>
            <p:nvSpPr>
              <p:cNvPr id="46" name="ホームベース 45"/>
              <p:cNvSpPr/>
              <p:nvPr/>
            </p:nvSpPr>
            <p:spPr>
              <a:xfrm>
                <a:off x="8295583" y="597255"/>
                <a:ext cx="758058" cy="275454"/>
              </a:xfrm>
              <a:prstGeom prst="homePlate">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bg1"/>
                    </a:solidFill>
                    <a:latin typeface="メイリオ" panose="020B0604030504040204" pitchFamily="50" charset="-128"/>
                    <a:ea typeface="メイリオ" panose="020B0604030504040204" pitchFamily="50" charset="-128"/>
                  </a:rPr>
                  <a:t>ⅳ </a:t>
                </a:r>
                <a:r>
                  <a:rPr kumimoji="1" lang="ja-JP" altLang="en-US" sz="800" b="1" dirty="0">
                    <a:solidFill>
                      <a:schemeClr val="bg1"/>
                    </a:solidFill>
                    <a:latin typeface="メイリオ" panose="020B0604030504040204" pitchFamily="50" charset="-128"/>
                    <a:ea typeface="メイリオ" panose="020B0604030504040204" pitchFamily="50" charset="-128"/>
                  </a:rPr>
                  <a:t>方向性</a:t>
                </a:r>
              </a:p>
            </p:txBody>
          </p:sp>
        </p:grpSp>
      </p:grpSp>
      <p:sp>
        <p:nvSpPr>
          <p:cNvPr id="3" name="スライド番号プレースホルダー 2"/>
          <p:cNvSpPr>
            <a:spLocks noGrp="1"/>
          </p:cNvSpPr>
          <p:nvPr>
            <p:ph type="sldNum" sz="quarter" idx="12"/>
          </p:nvPr>
        </p:nvSpPr>
        <p:spPr>
          <a:xfrm>
            <a:off x="7112000" y="6492876"/>
            <a:ext cx="2057400" cy="365125"/>
          </a:xfrm>
        </p:spPr>
        <p:txBody>
          <a:bodyPr vert="horz" lIns="91440" tIns="45720" rIns="91440" bIns="45720" rtlCol="0" anchor="ct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pPr/>
              <a:t>17</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34" name="二等辺三角形 33"/>
          <p:cNvSpPr/>
          <p:nvPr/>
        </p:nvSpPr>
        <p:spPr>
          <a:xfrm rot="10800000">
            <a:off x="1575557" y="4329114"/>
            <a:ext cx="5608620" cy="358775"/>
          </a:xfrm>
          <a:prstGeom prst="triangle">
            <a:avLst/>
          </a:prstGeom>
          <a:gradFill>
            <a:gsLst>
              <a:gs pos="15000">
                <a:schemeClr val="tx1">
                  <a:lumMod val="85000"/>
                  <a:lumOff val="15000"/>
                </a:schemeClr>
              </a:gs>
              <a:gs pos="100000">
                <a:schemeClr val="bg2">
                  <a:lumMod val="90000"/>
                </a:schemeClr>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no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4667030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650876" y="4261532"/>
            <a:ext cx="7797346" cy="715281"/>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68326" y="4406344"/>
            <a:ext cx="8143875"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基本方針④　切れ目のない回復支援体制の強化</a:t>
            </a:r>
            <a:endParaRPr lang="en-US" altLang="ja-JP" sz="2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4" name="テキスト ボックス 3"/>
          <p:cNvSpPr txBox="1"/>
          <p:nvPr/>
        </p:nvSpPr>
        <p:spPr>
          <a:xfrm>
            <a:off x="568326" y="5405149"/>
            <a:ext cx="7373629"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rPr>
              <a:t>基本方針⑤　大阪独自の支援体制の構築</a:t>
            </a:r>
            <a:endParaRPr lang="en-US" altLang="ja-JP" sz="2800"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5" name="テキスト ボックス 4"/>
          <p:cNvSpPr txBox="1"/>
          <p:nvPr/>
        </p:nvSpPr>
        <p:spPr>
          <a:xfrm>
            <a:off x="568326" y="1409929"/>
            <a:ext cx="6906904"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rPr>
              <a:t>基本方針①　普及啓発の強化</a:t>
            </a:r>
            <a:endParaRPr lang="en-US" altLang="ja-JP" sz="2800"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6" name="テキスト ボックス 5"/>
          <p:cNvSpPr txBox="1"/>
          <p:nvPr/>
        </p:nvSpPr>
        <p:spPr>
          <a:xfrm>
            <a:off x="568325" y="2408734"/>
            <a:ext cx="7522854"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rPr>
              <a:t>基本方針②　相談支援体制の強化</a:t>
            </a:r>
            <a:endParaRPr lang="en-US" altLang="ja-JP" sz="2800"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7" name="テキスト ボックス 6"/>
          <p:cNvSpPr txBox="1"/>
          <p:nvPr/>
        </p:nvSpPr>
        <p:spPr>
          <a:xfrm>
            <a:off x="568325" y="3407539"/>
            <a:ext cx="7827962"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rPr>
              <a:t>基本方針③　治療体制の強化</a:t>
            </a:r>
            <a:endParaRPr lang="en-US" altLang="ja-JP" sz="2800"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grpSp>
        <p:nvGrpSpPr>
          <p:cNvPr id="14" name="グループ化 13"/>
          <p:cNvGrpSpPr/>
          <p:nvPr/>
        </p:nvGrpSpPr>
        <p:grpSpPr>
          <a:xfrm>
            <a:off x="244476" y="577725"/>
            <a:ext cx="6982465" cy="503590"/>
            <a:chOff x="34925" y="577724"/>
            <a:chExt cx="6982465" cy="503590"/>
          </a:xfrm>
        </p:grpSpPr>
        <p:sp>
          <p:nvSpPr>
            <p:cNvPr id="11" name="テキスト ボックス 10"/>
            <p:cNvSpPr txBox="1"/>
            <p:nvPr/>
          </p:nvSpPr>
          <p:spPr>
            <a:xfrm>
              <a:off x="34925" y="577724"/>
              <a:ext cx="6982465"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５つの基本方針</a:t>
              </a:r>
              <a:endParaRPr lang="en-US" altLang="ja-JP" sz="28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2" name="直線コネクタ 11"/>
            <p:cNvCxnSpPr/>
            <p:nvPr/>
          </p:nvCxnSpPr>
          <p:spPr>
            <a:xfrm flipH="1">
              <a:off x="107951" y="1016000"/>
              <a:ext cx="3231242" cy="0"/>
            </a:xfrm>
            <a:prstGeom prst="line">
              <a:avLst/>
            </a:prstGeom>
            <a:ln w="38100">
              <a:solidFill>
                <a:srgbClr val="000099"/>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92076" y="4324351"/>
            <a:ext cx="596638" cy="584775"/>
          </a:xfrm>
          <a:prstGeom prst="rect">
            <a:avLst/>
          </a:prstGeom>
          <a:noFill/>
        </p:spPr>
        <p:txBody>
          <a:bodyPr wrap="none" rtlCol="0">
            <a:spAutoFit/>
          </a:bodyPr>
          <a:lstStyle/>
          <a:p>
            <a:r>
              <a:rPr kumimoji="1" lang="ja-JP" altLang="en-US" sz="3200" b="1" dirty="0">
                <a:latin typeface="HGS創英角ｺﾞｼｯｸUB" panose="020B0900000000000000" pitchFamily="50" charset="-128"/>
                <a:ea typeface="HGS創英角ｺﾞｼｯｸUB" panose="020B0900000000000000" pitchFamily="50" charset="-128"/>
              </a:rPr>
              <a:t>☞</a:t>
            </a:r>
          </a:p>
        </p:txBody>
      </p:sp>
      <p:sp>
        <p:nvSpPr>
          <p:cNvPr id="8" name="スライド番号プレースホルダー 7"/>
          <p:cNvSpPr>
            <a:spLocks noGrp="1"/>
          </p:cNvSpPr>
          <p:nvPr>
            <p:ph type="sldNum" sz="quarter" idx="12"/>
          </p:nvPr>
        </p:nvSpPr>
        <p:spPr>
          <a:xfrm>
            <a:off x="7086600" y="6492876"/>
            <a:ext cx="2057400" cy="365125"/>
          </a:xfrm>
        </p:spPr>
        <p:txBody>
          <a:bodyPr vert="horz" lIns="91440" tIns="45720" rIns="91440" bIns="45720" rtlCol="0" anchor="ct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pPr/>
              <a:t>18</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2929502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p:cNvGrpSpPr/>
          <p:nvPr/>
        </p:nvGrpSpPr>
        <p:grpSpPr>
          <a:xfrm>
            <a:off x="0" y="487682"/>
            <a:ext cx="9108504" cy="541021"/>
            <a:chOff x="0" y="489857"/>
            <a:chExt cx="9108504" cy="601678"/>
          </a:xfrm>
        </p:grpSpPr>
        <p:sp>
          <p:nvSpPr>
            <p:cNvPr id="2" name="正方形/長方形 1"/>
            <p:cNvSpPr/>
            <p:nvPr/>
          </p:nvSpPr>
          <p:spPr>
            <a:xfrm>
              <a:off x="94904" y="492035"/>
              <a:ext cx="9013600" cy="5995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0" y="489857"/>
              <a:ext cx="179388" cy="60167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4" name="サブタイトル 2"/>
          <p:cNvSpPr txBox="1">
            <a:spLocks/>
          </p:cNvSpPr>
          <p:nvPr/>
        </p:nvSpPr>
        <p:spPr>
          <a:xfrm>
            <a:off x="0" y="0"/>
            <a:ext cx="9144000" cy="457200"/>
          </a:xfrm>
          <a:prstGeom prst="rect">
            <a:avLst/>
          </a:prstGeom>
          <a:solidFill>
            <a:srgbClr val="000099"/>
          </a:solidFill>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a:solidFill>
                  <a:schemeClr val="bg1"/>
                </a:solidFill>
                <a:latin typeface="メイリオ" panose="020B0604030504040204" pitchFamily="50" charset="-128"/>
                <a:ea typeface="メイリオ" panose="020B0604030504040204" pitchFamily="50" charset="-128"/>
              </a:rPr>
              <a:t>大阪府における依存症対策強化事業の全体像</a:t>
            </a:r>
          </a:p>
        </p:txBody>
      </p:sp>
      <p:grpSp>
        <p:nvGrpSpPr>
          <p:cNvPr id="6" name="グループ化 5"/>
          <p:cNvGrpSpPr/>
          <p:nvPr/>
        </p:nvGrpSpPr>
        <p:grpSpPr>
          <a:xfrm>
            <a:off x="179389" y="556436"/>
            <a:ext cx="9397318" cy="441317"/>
            <a:chOff x="358775" y="556436"/>
            <a:chExt cx="9217931" cy="441317"/>
          </a:xfrm>
        </p:grpSpPr>
        <p:sp>
          <p:nvSpPr>
            <p:cNvPr id="26" name="テキスト ボックス 25"/>
            <p:cNvSpPr txBox="1"/>
            <p:nvPr/>
          </p:nvSpPr>
          <p:spPr>
            <a:xfrm>
              <a:off x="6823232" y="767505"/>
              <a:ext cx="2753474" cy="230248"/>
            </a:xfrm>
            <a:prstGeom prst="rect">
              <a:avLst/>
            </a:prstGeom>
            <a:noFill/>
            <a:ln>
              <a:noFill/>
            </a:ln>
          </p:spPr>
          <p:txBody>
            <a:bodyPr wrap="square" rtlCol="0" anchor="ctr">
              <a:noAutofit/>
            </a:bodyPr>
            <a:lstStyle/>
            <a:p>
              <a:r>
                <a:rPr lang="en-US" altLang="ja-JP" sz="700" b="1" dirty="0">
                  <a:latin typeface="Segoe UI" panose="020B0502040204020203" pitchFamily="34" charset="0"/>
                  <a:ea typeface="Meiryo UI" panose="020B0604030504040204" pitchFamily="50" charset="-128"/>
                  <a:cs typeface="Segoe UI" panose="020B0502040204020203" pitchFamily="34" charset="0"/>
                </a:rPr>
                <a:t>※1</a:t>
              </a:r>
              <a:r>
                <a:rPr lang="ja-JP" altLang="en-US" sz="700" b="1" dirty="0">
                  <a:latin typeface="Segoe UI" panose="020B0502040204020203" pitchFamily="34" charset="0"/>
                  <a:ea typeface="Meiryo UI" panose="020B0604030504040204" pitchFamily="50" charset="-128"/>
                  <a:cs typeface="Segoe UI" panose="020B0502040204020203" pitchFamily="34" charset="0"/>
                </a:rPr>
                <a:t>　</a:t>
              </a:r>
              <a:r>
                <a:rPr lang="en-US" altLang="ja-JP" sz="700" b="1" dirty="0">
                  <a:latin typeface="Segoe UI" panose="020B0502040204020203" pitchFamily="34" charset="0"/>
                  <a:ea typeface="Meiryo UI" panose="020B0604030504040204" pitchFamily="50" charset="-128"/>
                  <a:cs typeface="Segoe UI" panose="020B0502040204020203" pitchFamily="34" charset="0"/>
                </a:rPr>
                <a:t>Osaka Addiction Treatment Inclusive Support</a:t>
              </a:r>
              <a:endParaRPr lang="ja-JP" altLang="en-US" sz="700" b="1" dirty="0">
                <a:latin typeface="Segoe UI" panose="020B0502040204020203" pitchFamily="34" charset="0"/>
                <a:ea typeface="Meiryo UI" panose="020B0604030504040204" pitchFamily="50" charset="-128"/>
                <a:cs typeface="Segoe UI" panose="020B0502040204020203" pitchFamily="34" charset="0"/>
              </a:endParaRPr>
            </a:p>
          </p:txBody>
        </p:sp>
        <p:sp>
          <p:nvSpPr>
            <p:cNvPr id="25" name="テキスト ボックス 24"/>
            <p:cNvSpPr txBox="1"/>
            <p:nvPr/>
          </p:nvSpPr>
          <p:spPr>
            <a:xfrm>
              <a:off x="358775" y="556436"/>
              <a:ext cx="8931092" cy="430887"/>
            </a:xfrm>
            <a:prstGeom prst="rect">
              <a:avLst/>
            </a:prstGeom>
            <a:noFill/>
            <a:ln>
              <a:no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 </a:t>
              </a:r>
              <a:r>
                <a:rPr kumimoji="1" lang="en-US" altLang="ja-JP" sz="1100" b="1" dirty="0">
                  <a:latin typeface="メイリオ" panose="020B0604030504040204" pitchFamily="50" charset="-128"/>
                  <a:ea typeface="メイリオ" panose="020B0604030504040204" pitchFamily="50" charset="-128"/>
                </a:rPr>
                <a:t>OATIS</a:t>
              </a:r>
              <a:r>
                <a:rPr kumimoji="1" lang="en-US" altLang="ja-JP" sz="1100" baseline="30000" dirty="0">
                  <a:latin typeface="メイリオ" panose="020B0604030504040204" pitchFamily="50" charset="-128"/>
                  <a:ea typeface="メイリオ" panose="020B0604030504040204" pitchFamily="50" charset="-128"/>
                </a:rPr>
                <a:t>※1</a:t>
              </a:r>
              <a:r>
                <a:rPr kumimoji="1" lang="ja-JP" altLang="en-US" sz="1100" dirty="0">
                  <a:latin typeface="メイリオ" panose="020B0604030504040204" pitchFamily="50" charset="-128"/>
                  <a:ea typeface="メイリオ" panose="020B0604030504040204" pitchFamily="50" charset="-128"/>
                </a:rPr>
                <a:t>（大阪依存症包括支援拠点）を中心に、「</a:t>
              </a:r>
              <a:r>
                <a:rPr kumimoji="1" lang="ja-JP" altLang="en-US" sz="1100" b="1" dirty="0">
                  <a:latin typeface="メイリオ" panose="020B0604030504040204" pitchFamily="50" charset="-128"/>
                  <a:ea typeface="メイリオ" panose="020B0604030504040204" pitchFamily="50" charset="-128"/>
                </a:rPr>
                <a:t>①普及啓発の強化」・「②相談支援体制の強化」・「③治療体制の強化」・</a:t>
              </a:r>
              <a:r>
                <a:rPr kumimoji="1" lang="en-US" altLang="ja-JP" sz="1100" b="1" dirty="0">
                  <a:latin typeface="メイリオ" panose="020B0604030504040204" pitchFamily="50" charset="-128"/>
                  <a:ea typeface="メイリオ" panose="020B0604030504040204" pitchFamily="50" charset="-128"/>
                </a:rPr>
                <a:t/>
              </a:r>
              <a:br>
                <a:rPr kumimoji="1" lang="en-US" altLang="ja-JP" sz="1100" b="1" dirty="0">
                  <a:latin typeface="メイリオ" panose="020B0604030504040204" pitchFamily="50" charset="-128"/>
                  <a:ea typeface="メイリオ" panose="020B0604030504040204" pitchFamily="50" charset="-128"/>
                </a:rPr>
              </a:br>
              <a:r>
                <a:rPr kumimoji="1" lang="ja-JP" altLang="en-US" sz="1100" b="1" dirty="0">
                  <a:latin typeface="メイリオ" panose="020B0604030504040204" pitchFamily="50" charset="-128"/>
                  <a:ea typeface="メイリオ" panose="020B0604030504040204" pitchFamily="50" charset="-128"/>
                </a:rPr>
                <a:t>「④切れ目のない回復支援体制の強化」を</a:t>
              </a:r>
              <a:r>
                <a:rPr kumimoji="1" lang="en-US" altLang="ja-JP" sz="1100" b="1" dirty="0">
                  <a:latin typeface="メイリオ" panose="020B0604030504040204" pitchFamily="50" charset="-128"/>
                  <a:ea typeface="メイリオ" panose="020B0604030504040204" pitchFamily="50" charset="-128"/>
                </a:rPr>
                <a:t>4</a:t>
              </a:r>
              <a:r>
                <a:rPr kumimoji="1" lang="ja-JP" altLang="en-US" sz="1100" b="1" dirty="0">
                  <a:latin typeface="メイリオ" panose="020B0604030504040204" pitchFamily="50" charset="-128"/>
                  <a:ea typeface="メイリオ" panose="020B0604030504040204" pitchFamily="50" charset="-128"/>
                </a:rPr>
                <a:t>本柱とした総合的な依存症対策</a:t>
              </a:r>
              <a:r>
                <a:rPr kumimoji="1" lang="ja-JP" altLang="en-US" sz="1100" dirty="0">
                  <a:latin typeface="メイリオ" panose="020B0604030504040204" pitchFamily="50" charset="-128"/>
                  <a:ea typeface="メイリオ" panose="020B0604030504040204" pitchFamily="50" charset="-128"/>
                </a:rPr>
                <a:t>を実施。</a:t>
              </a:r>
              <a:endParaRPr kumimoji="1" lang="en-US" altLang="ja-JP" sz="1100" dirty="0">
                <a:latin typeface="メイリオ" panose="020B0604030504040204" pitchFamily="50" charset="-128"/>
                <a:ea typeface="メイリオ" panose="020B0604030504040204" pitchFamily="50" charset="-128"/>
              </a:endParaRPr>
            </a:p>
          </p:txBody>
        </p:sp>
      </p:grpSp>
      <p:graphicFrame>
        <p:nvGraphicFramePr>
          <p:cNvPr id="12" name="表 11"/>
          <p:cNvGraphicFramePr>
            <a:graphicFrameLocks noGrp="1"/>
          </p:cNvGraphicFramePr>
          <p:nvPr>
            <p:extLst>
              <p:ext uri="{D42A27DB-BD31-4B8C-83A1-F6EECF244321}">
                <p14:modId xmlns:p14="http://schemas.microsoft.com/office/powerpoint/2010/main" val="2982904333"/>
              </p:ext>
            </p:extLst>
          </p:nvPr>
        </p:nvGraphicFramePr>
        <p:xfrm>
          <a:off x="0" y="1129030"/>
          <a:ext cx="9144000" cy="3722177"/>
        </p:xfrm>
        <a:graphic>
          <a:graphicData uri="http://schemas.openxmlformats.org/drawingml/2006/table">
            <a:tbl>
              <a:tblPr firstRow="1" bandRow="1">
                <a:tableStyleId>{5C22544A-7EE6-4342-B048-85BDC9FD1C3A}</a:tableStyleId>
              </a:tblPr>
              <a:tblGrid>
                <a:gridCol w="281940">
                  <a:extLst>
                    <a:ext uri="{9D8B030D-6E8A-4147-A177-3AD203B41FA5}">
                      <a16:colId xmlns:a16="http://schemas.microsoft.com/office/drawing/2014/main" val="1309742199"/>
                    </a:ext>
                  </a:extLst>
                </a:gridCol>
                <a:gridCol w="8862060">
                  <a:extLst>
                    <a:ext uri="{9D8B030D-6E8A-4147-A177-3AD203B41FA5}">
                      <a16:colId xmlns:a16="http://schemas.microsoft.com/office/drawing/2014/main" val="938397869"/>
                    </a:ext>
                  </a:extLst>
                </a:gridCol>
              </a:tblGrid>
              <a:tr h="277512">
                <a:tc gridSpan="2">
                  <a:txBody>
                    <a:bodyPr/>
                    <a:lstStyle/>
                    <a:p>
                      <a:r>
                        <a:rPr kumimoji="1" lang="ja-JP" altLang="en-US" sz="1100" dirty="0" smtClean="0">
                          <a:solidFill>
                            <a:schemeClr val="tx1"/>
                          </a:solidFill>
                          <a:latin typeface="メイリオ" panose="020B0604030504040204" pitchFamily="50" charset="-128"/>
                          <a:ea typeface="メイリオ" panose="020B0604030504040204" pitchFamily="50" charset="-128"/>
                        </a:rPr>
                        <a:t>■令和４年度実施事業一覧（ギャンブル等依存症対策に関するもの）</a:t>
                      </a:r>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marL="108699" marR="108699" marT="54350" marB="54350" anchor="ctr">
                    <a:noFill/>
                  </a:tcPr>
                </a:tc>
                <a:tc hMerge="1">
                  <a:txBody>
                    <a:bodyPr/>
                    <a:lstStyle/>
                    <a:p>
                      <a:endParaRPr kumimoji="1" lang="ja-JP" altLang="en-US" sz="1200" dirty="0">
                        <a:latin typeface="メイリオ" panose="020B0604030504040204" pitchFamily="50" charset="-128"/>
                        <a:ea typeface="メイリオ" panose="020B0604030504040204" pitchFamily="50" charset="-128"/>
                      </a:endParaRPr>
                    </a:p>
                  </a:txBody>
                  <a:tcPr marL="108699" marR="108699" marT="54350" marB="54350"/>
                </a:tc>
                <a:extLst>
                  <a:ext uri="{0D108BD9-81ED-4DB2-BD59-A6C34878D82A}">
                    <a16:rowId xmlns:a16="http://schemas.microsoft.com/office/drawing/2014/main" val="3083090696"/>
                  </a:ext>
                </a:extLst>
              </a:tr>
              <a:tr h="268720">
                <a:tc rowSpan="2">
                  <a:txBody>
                    <a:bodyPr/>
                    <a:lstStyle/>
                    <a:p>
                      <a:r>
                        <a:rPr kumimoji="1" lang="ja-JP" altLang="en-US" sz="1000" b="1" dirty="0" smtClean="0">
                          <a:solidFill>
                            <a:schemeClr val="bg1"/>
                          </a:solidFill>
                          <a:latin typeface="メイリオ" panose="020B0604030504040204" pitchFamily="50" charset="-128"/>
                          <a:ea typeface="メイリオ" panose="020B0604030504040204" pitchFamily="50" charset="-128"/>
                        </a:rPr>
                        <a:t>１</a:t>
                      </a:r>
                      <a:endParaRPr kumimoji="1" lang="ja-JP" altLang="en-US" sz="1000" b="1" dirty="0">
                        <a:solidFill>
                          <a:schemeClr val="bg1"/>
                        </a:solidFill>
                        <a:latin typeface="メイリオ" panose="020B0604030504040204" pitchFamily="50" charset="-128"/>
                        <a:ea typeface="メイリオ" panose="020B0604030504040204" pitchFamily="50" charset="-128"/>
                      </a:endParaRPr>
                    </a:p>
                  </a:txBody>
                  <a:tcPr marL="108699" marR="108699" marT="54350" marB="54350">
                    <a:lnR w="12700" cap="flat" cmpd="sng" algn="ctr">
                      <a:solidFill>
                        <a:schemeClr val="accent5">
                          <a:lumMod val="75000"/>
                        </a:schemeClr>
                      </a:solidFill>
                      <a:prstDash val="solid"/>
                      <a:round/>
                      <a:headEnd type="none" w="med" len="med"/>
                      <a:tailEnd type="none" w="med" len="med"/>
                    </a:lnR>
                    <a:solidFill>
                      <a:schemeClr val="accent5">
                        <a:lumMod val="75000"/>
                      </a:schemeClr>
                    </a:solidFill>
                  </a:tcPr>
                </a:tc>
                <a:tc>
                  <a:txBody>
                    <a:bodyPr/>
                    <a:lstStyle/>
                    <a:p>
                      <a:r>
                        <a:rPr kumimoji="1" lang="ja-JP" altLang="en-US" sz="1000" b="1" dirty="0" smtClean="0">
                          <a:solidFill>
                            <a:schemeClr val="bg1"/>
                          </a:solidFill>
                          <a:latin typeface="メイリオ" panose="020B0604030504040204" pitchFamily="50" charset="-128"/>
                          <a:ea typeface="メイリオ" panose="020B0604030504040204" pitchFamily="50" charset="-128"/>
                        </a:rPr>
                        <a:t>普及啓発の強化</a:t>
                      </a:r>
                      <a:endParaRPr kumimoji="1" lang="ja-JP" altLang="en-US" sz="1000" b="1" dirty="0">
                        <a:solidFill>
                          <a:schemeClr val="bg1"/>
                        </a:solidFill>
                        <a:latin typeface="メイリオ" panose="020B0604030504040204" pitchFamily="50" charset="-128"/>
                        <a:ea typeface="メイリオ" panose="020B0604030504040204" pitchFamily="50" charset="-128"/>
                      </a:endParaRPr>
                    </a:p>
                  </a:txBody>
                  <a:tcPr marL="108699" marR="108699" marT="54350" marB="54350">
                    <a:lnL w="12700" cap="flat" cmpd="sng" algn="ctr">
                      <a:solidFill>
                        <a:schemeClr val="accent5">
                          <a:lumMod val="75000"/>
                        </a:schemeClr>
                      </a:solidFill>
                      <a:prstDash val="solid"/>
                      <a:round/>
                      <a:headEnd type="none" w="med" len="med"/>
                      <a:tailEnd type="none" w="med" len="med"/>
                    </a:lnL>
                    <a:solidFill>
                      <a:schemeClr val="accent5">
                        <a:lumMod val="75000"/>
                      </a:schemeClr>
                    </a:solidFill>
                  </a:tcPr>
                </a:tc>
                <a:extLst>
                  <a:ext uri="{0D108BD9-81ED-4DB2-BD59-A6C34878D82A}">
                    <a16:rowId xmlns:a16="http://schemas.microsoft.com/office/drawing/2014/main" val="614241866"/>
                  </a:ext>
                </a:extLst>
              </a:tr>
              <a:tr h="671407">
                <a:tc vMerge="1">
                  <a:txBody>
                    <a:bodyPr/>
                    <a:lstStyle/>
                    <a:p>
                      <a:endParaRPr kumimoji="1" lang="ja-JP" altLang="en-US" sz="1050" dirty="0">
                        <a:latin typeface="メイリオ" panose="020B0604030504040204" pitchFamily="50" charset="-128"/>
                        <a:ea typeface="メイリオ" panose="020B0604030504040204" pitchFamily="50" charset="-128"/>
                      </a:endParaRPr>
                    </a:p>
                  </a:txBody>
                  <a:tcPr marL="108699" marR="108699" marT="54350" marB="54350"/>
                </a:tc>
                <a:tc>
                  <a:txBody>
                    <a:bodyPr/>
                    <a:lstStyle/>
                    <a:p>
                      <a:pPr marL="171450" indent="-171450">
                        <a:buClr>
                          <a:schemeClr val="accent1">
                            <a:lumMod val="75000"/>
                          </a:schemeClr>
                        </a:buClr>
                        <a:buFont typeface="Wingdings" panose="05000000000000000000" pitchFamily="2" charset="2"/>
                        <a:buChar char="l"/>
                      </a:pPr>
                      <a:r>
                        <a:rPr kumimoji="1" lang="ja-JP" altLang="en-US" sz="900" dirty="0" smtClean="0">
                          <a:latin typeface="メイリオ" panose="020B0604030504040204" pitchFamily="50" charset="-128"/>
                          <a:ea typeface="メイリオ" panose="020B0604030504040204" pitchFamily="50" charset="-128"/>
                        </a:rPr>
                        <a:t>若年層向け予防啓発事業（学校での出前授業、高校生向けリーフレット作成、新成人向けチラシ作成）</a:t>
                      </a:r>
                    </a:p>
                    <a:p>
                      <a:pPr marL="171450" indent="-171450">
                        <a:buClr>
                          <a:schemeClr val="accent1">
                            <a:lumMod val="75000"/>
                          </a:schemeClr>
                        </a:buClr>
                        <a:buFont typeface="Wingdings" panose="05000000000000000000" pitchFamily="2" charset="2"/>
                        <a:buChar char="l"/>
                      </a:pPr>
                      <a:r>
                        <a:rPr kumimoji="1" lang="ja-JP" altLang="en-US" sz="900" dirty="0" smtClean="0">
                          <a:latin typeface="メイリオ" panose="020B0604030504040204" pitchFamily="50" charset="-128"/>
                          <a:ea typeface="メイリオ" panose="020B0604030504040204" pitchFamily="50" charset="-128"/>
                        </a:rPr>
                        <a:t>府民向け啓発事業（保健所における啓発セミナー、ギャンブル等依存症などの知識を伝える予防セミナー）　　</a:t>
                      </a:r>
                    </a:p>
                    <a:p>
                      <a:pPr marL="171450" indent="-171450">
                        <a:buClr>
                          <a:schemeClr val="accent1">
                            <a:lumMod val="75000"/>
                          </a:schemeClr>
                        </a:buClr>
                        <a:buFont typeface="Wingdings" panose="05000000000000000000" pitchFamily="2" charset="2"/>
                        <a:buChar char="l"/>
                      </a:pPr>
                      <a:r>
                        <a:rPr kumimoji="1" lang="ja-JP" altLang="en-US" sz="900" dirty="0" smtClean="0">
                          <a:latin typeface="メイリオ" panose="020B0604030504040204" pitchFamily="50" charset="-128"/>
                          <a:ea typeface="メイリオ" panose="020B0604030504040204" pitchFamily="50" charset="-128"/>
                        </a:rPr>
                        <a:t>ギャンブル等依存症予防啓発事業（高等学校教員向け研修、青少年指導員など地域支援者向け研修）</a:t>
                      </a:r>
                    </a:p>
                    <a:p>
                      <a:pPr marL="171450" indent="-171450">
                        <a:buClr>
                          <a:schemeClr val="accent1">
                            <a:lumMod val="75000"/>
                          </a:schemeClr>
                        </a:buClr>
                        <a:buFont typeface="Wingdings" panose="05000000000000000000" pitchFamily="2" charset="2"/>
                        <a:buChar char="l"/>
                      </a:pPr>
                      <a:r>
                        <a:rPr kumimoji="1" lang="ja-JP" altLang="en-US" sz="900" dirty="0" smtClean="0">
                          <a:latin typeface="メイリオ" panose="020B0604030504040204" pitchFamily="50" charset="-128"/>
                          <a:ea typeface="メイリオ" panose="020B0604030504040204" pitchFamily="50" charset="-128"/>
                        </a:rPr>
                        <a:t>依存症に関する啓発週間における啓発事業（啓発週間に合わせた府民向け啓発等）</a:t>
                      </a:r>
                    </a:p>
                  </a:txBody>
                  <a:tcPr marL="108699" marR="108699" marT="54350" marB="54350"/>
                </a:tc>
                <a:extLst>
                  <a:ext uri="{0D108BD9-81ED-4DB2-BD59-A6C34878D82A}">
                    <a16:rowId xmlns:a16="http://schemas.microsoft.com/office/drawing/2014/main" val="146916358"/>
                  </a:ext>
                </a:extLst>
              </a:tr>
              <a:tr h="268720">
                <a:tc rowSpan="2">
                  <a:txBody>
                    <a:bodyPr/>
                    <a:lstStyle/>
                    <a:p>
                      <a:r>
                        <a:rPr kumimoji="1" lang="ja-JP" altLang="en-US" sz="1000" b="1" dirty="0" smtClean="0">
                          <a:solidFill>
                            <a:schemeClr val="bg1"/>
                          </a:solidFill>
                          <a:latin typeface="メイリオ" panose="020B0604030504040204" pitchFamily="50" charset="-128"/>
                          <a:ea typeface="メイリオ" panose="020B0604030504040204" pitchFamily="50" charset="-128"/>
                        </a:rPr>
                        <a:t>２</a:t>
                      </a:r>
                      <a:endParaRPr kumimoji="1" lang="ja-JP" altLang="en-US" sz="1000" b="1" dirty="0">
                        <a:solidFill>
                          <a:schemeClr val="bg1"/>
                        </a:solidFill>
                        <a:latin typeface="メイリオ" panose="020B0604030504040204" pitchFamily="50" charset="-128"/>
                        <a:ea typeface="メイリオ" panose="020B0604030504040204" pitchFamily="50" charset="-128"/>
                      </a:endParaRPr>
                    </a:p>
                  </a:txBody>
                  <a:tcPr marL="108699" marR="108699" marT="54350" marB="54350">
                    <a:lnR w="12700" cap="flat" cmpd="sng" algn="ctr">
                      <a:solidFill>
                        <a:schemeClr val="accent5">
                          <a:lumMod val="75000"/>
                        </a:schemeClr>
                      </a:solidFill>
                      <a:prstDash val="solid"/>
                      <a:round/>
                      <a:headEnd type="none" w="med" len="med"/>
                      <a:tailEnd type="none" w="med" len="med"/>
                    </a:lnR>
                    <a:solidFill>
                      <a:schemeClr val="accent5">
                        <a:lumMod val="75000"/>
                      </a:schemeClr>
                    </a:solidFill>
                  </a:tcPr>
                </a:tc>
                <a:tc>
                  <a:txBody>
                    <a:bodyPr/>
                    <a:lstStyle/>
                    <a:p>
                      <a:r>
                        <a:rPr kumimoji="1" lang="ja-JP" altLang="en-US" sz="1000" b="1" dirty="0" smtClean="0">
                          <a:solidFill>
                            <a:schemeClr val="bg1"/>
                          </a:solidFill>
                          <a:latin typeface="メイリオ" panose="020B0604030504040204" pitchFamily="50" charset="-128"/>
                          <a:ea typeface="メイリオ" panose="020B0604030504040204" pitchFamily="50" charset="-128"/>
                        </a:rPr>
                        <a:t>相談支援体制の強化</a:t>
                      </a:r>
                      <a:endParaRPr kumimoji="1" lang="ja-JP" altLang="en-US" sz="1000" b="1" dirty="0">
                        <a:solidFill>
                          <a:schemeClr val="bg1"/>
                        </a:solidFill>
                        <a:latin typeface="メイリオ" panose="020B0604030504040204" pitchFamily="50" charset="-128"/>
                        <a:ea typeface="メイリオ" panose="020B0604030504040204" pitchFamily="50" charset="-128"/>
                      </a:endParaRPr>
                    </a:p>
                  </a:txBody>
                  <a:tcPr marL="108699" marR="108699" marT="54350" marB="54350">
                    <a:lnL w="12700" cap="flat" cmpd="sng" algn="ctr">
                      <a:solidFill>
                        <a:schemeClr val="accent5">
                          <a:lumMod val="75000"/>
                        </a:schemeClr>
                      </a:solidFill>
                      <a:prstDash val="solid"/>
                      <a:round/>
                      <a:headEnd type="none" w="med" len="med"/>
                      <a:tailEnd type="none" w="med" len="med"/>
                    </a:lnL>
                    <a:solidFill>
                      <a:schemeClr val="accent5">
                        <a:lumMod val="75000"/>
                      </a:schemeClr>
                    </a:solidFill>
                  </a:tcPr>
                </a:tc>
                <a:extLst>
                  <a:ext uri="{0D108BD9-81ED-4DB2-BD59-A6C34878D82A}">
                    <a16:rowId xmlns:a16="http://schemas.microsoft.com/office/drawing/2014/main" val="1344340664"/>
                  </a:ext>
                </a:extLst>
              </a:tr>
              <a:tr h="671407">
                <a:tc vMerge="1">
                  <a:txBody>
                    <a:bodyPr/>
                    <a:lstStyle/>
                    <a:p>
                      <a:endParaRPr kumimoji="1" lang="ja-JP" altLang="en-US" sz="1050" dirty="0">
                        <a:latin typeface="メイリオ" panose="020B0604030504040204" pitchFamily="50" charset="-128"/>
                        <a:ea typeface="メイリオ" panose="020B0604030504040204" pitchFamily="50" charset="-128"/>
                      </a:endParaRPr>
                    </a:p>
                  </a:txBody>
                  <a:tcPr marL="108699" marR="108699" marT="54350" marB="54350"/>
                </a:tc>
                <a:tc>
                  <a:txBody>
                    <a:bodyPr/>
                    <a:lstStyle/>
                    <a:p>
                      <a:pPr marL="171450" indent="-171450">
                        <a:buClr>
                          <a:schemeClr val="accent1">
                            <a:lumMod val="75000"/>
                          </a:schemeClr>
                        </a:buClr>
                        <a:buFont typeface="Wingdings" panose="05000000000000000000" pitchFamily="2" charset="2"/>
                        <a:buChar char="l"/>
                      </a:pPr>
                      <a:r>
                        <a:rPr kumimoji="1" lang="ja-JP" altLang="en-US" sz="900" dirty="0" smtClean="0">
                          <a:latin typeface="メイリオ" panose="020B0604030504040204" pitchFamily="50" charset="-128"/>
                          <a:ea typeface="メイリオ" panose="020B0604030504040204" pitchFamily="50" charset="-128"/>
                        </a:rPr>
                        <a:t>専門相談事業（土曜日を含む多職種専門相談（借金問題など</a:t>
                      </a:r>
                      <a:r>
                        <a:rPr kumimoji="1" lang="en-US" altLang="ja-JP" sz="900" dirty="0" smtClean="0">
                          <a:latin typeface="メイリオ" panose="020B0604030504040204" pitchFamily="50" charset="-128"/>
                          <a:ea typeface="メイリオ" panose="020B0604030504040204" pitchFamily="50" charset="-128"/>
                        </a:rPr>
                        <a:t>OAC</a:t>
                      </a:r>
                      <a:r>
                        <a:rPr kumimoji="1" lang="ja-JP" altLang="en-US" sz="900" dirty="0" smtClean="0">
                          <a:latin typeface="メイリオ" panose="020B0604030504040204" pitchFamily="50" charset="-128"/>
                          <a:ea typeface="メイリオ" panose="020B0604030504040204" pitchFamily="50" charset="-128"/>
                        </a:rPr>
                        <a:t>参加機関によるこころ</a:t>
                      </a:r>
                      <a:r>
                        <a:rPr kumimoji="1" lang="en-US" altLang="ja-JP" sz="900" dirty="0" smtClean="0">
                          <a:latin typeface="メイリオ" panose="020B0604030504040204" pitchFamily="50" charset="-128"/>
                          <a:ea typeface="メイリオ" panose="020B0604030504040204" pitchFamily="50" charset="-128"/>
                        </a:rPr>
                        <a:t>C</a:t>
                      </a:r>
                      <a:r>
                        <a:rPr kumimoji="1" lang="ja-JP" altLang="en-US" sz="900" dirty="0" err="1" smtClean="0">
                          <a:latin typeface="メイリオ" panose="020B0604030504040204" pitchFamily="50" charset="-128"/>
                          <a:ea typeface="メイリオ" panose="020B0604030504040204" pitchFamily="50" charset="-128"/>
                        </a:rPr>
                        <a:t>での</a:t>
                      </a:r>
                      <a:r>
                        <a:rPr kumimoji="1" lang="ja-JP" altLang="en-US" sz="900" dirty="0" smtClean="0">
                          <a:latin typeface="メイリオ" panose="020B0604030504040204" pitchFamily="50" charset="-128"/>
                          <a:ea typeface="メイリオ" panose="020B0604030504040204" pitchFamily="50" charset="-128"/>
                        </a:rPr>
                        <a:t>出張相談）、土日ホットライン、ギャンブル等依存症</a:t>
                      </a:r>
                      <a:r>
                        <a:rPr kumimoji="1" lang="en-US" altLang="ja-JP" sz="900" dirty="0" smtClean="0">
                          <a:latin typeface="メイリオ" panose="020B0604030504040204" pitchFamily="50" charset="-128"/>
                          <a:ea typeface="メイリオ" panose="020B0604030504040204" pitchFamily="50" charset="-128"/>
                        </a:rPr>
                        <a:t>SNS</a:t>
                      </a:r>
                      <a:r>
                        <a:rPr kumimoji="1" lang="ja-JP" altLang="en-US" sz="900" dirty="0" smtClean="0">
                          <a:latin typeface="メイリオ" panose="020B0604030504040204" pitchFamily="50" charset="-128"/>
                          <a:ea typeface="メイリオ" panose="020B0604030504040204" pitchFamily="50" charset="-128"/>
                        </a:rPr>
                        <a:t>相談、</a:t>
                      </a:r>
                      <a:r>
                        <a:rPr kumimoji="1" lang="en-US" altLang="ja-JP" sz="900" dirty="0" smtClean="0">
                          <a:latin typeface="メイリオ" panose="020B0604030504040204" pitchFamily="50" charset="-128"/>
                          <a:ea typeface="メイリオ" panose="020B0604030504040204" pitchFamily="50" charset="-128"/>
                        </a:rPr>
                        <a:t/>
                      </a:r>
                      <a:br>
                        <a:rPr kumimoji="1" lang="en-US" altLang="ja-JP" sz="900" dirty="0" smtClean="0">
                          <a:latin typeface="メイリオ" panose="020B0604030504040204" pitchFamily="50" charset="-128"/>
                          <a:ea typeface="メイリオ" panose="020B0604030504040204" pitchFamily="50" charset="-128"/>
                        </a:rPr>
                      </a:br>
                      <a:r>
                        <a:rPr kumimoji="1" lang="ja-JP" altLang="en-US" sz="900" dirty="0" smtClean="0">
                          <a:latin typeface="メイリオ" panose="020B0604030504040204" pitchFamily="50" charset="-128"/>
                          <a:ea typeface="メイリオ" panose="020B0604030504040204" pitchFamily="50" charset="-128"/>
                        </a:rPr>
                        <a:t>本人向け集団回復プログラム、 家族サポートプログラム）</a:t>
                      </a:r>
                    </a:p>
                    <a:p>
                      <a:pPr marL="171450" indent="-171450">
                        <a:buClr>
                          <a:schemeClr val="accent1">
                            <a:lumMod val="75000"/>
                          </a:schemeClr>
                        </a:buClr>
                        <a:buFont typeface="Wingdings" panose="05000000000000000000" pitchFamily="2" charset="2"/>
                        <a:buChar char="l"/>
                      </a:pPr>
                      <a:r>
                        <a:rPr kumimoji="1" lang="ja-JP" altLang="en-US" sz="900" dirty="0" smtClean="0">
                          <a:latin typeface="メイリオ" panose="020B0604030504040204" pitchFamily="50" charset="-128"/>
                          <a:ea typeface="メイリオ" panose="020B0604030504040204" pitchFamily="50" charset="-128"/>
                        </a:rPr>
                        <a:t>関係機関職員専門研修（相談対応力向上のための保健所・地域関係機関職員等対象の研修）</a:t>
                      </a:r>
                    </a:p>
                    <a:p>
                      <a:pPr marL="171450" indent="-171450">
                        <a:buClr>
                          <a:schemeClr val="accent1">
                            <a:lumMod val="75000"/>
                          </a:schemeClr>
                        </a:buClr>
                        <a:buFont typeface="Wingdings" panose="05000000000000000000" pitchFamily="2" charset="2"/>
                        <a:buChar char="l"/>
                      </a:pPr>
                      <a:r>
                        <a:rPr kumimoji="1" lang="ja-JP" altLang="en-US" sz="900" dirty="0" smtClean="0">
                          <a:latin typeface="メイリオ" panose="020B0604030504040204" pitchFamily="50" charset="-128"/>
                          <a:ea typeface="メイリオ" panose="020B0604030504040204" pitchFamily="50" charset="-128"/>
                        </a:rPr>
                        <a:t>ギャンブル等依存症簡易相談アプリ（ギャンブル等をすることで課題が生じている人への簡易介入などができるアプリ）</a:t>
                      </a:r>
                    </a:p>
                  </a:txBody>
                  <a:tcPr marL="108699" marR="108699" marT="54350" marB="54350"/>
                </a:tc>
                <a:extLst>
                  <a:ext uri="{0D108BD9-81ED-4DB2-BD59-A6C34878D82A}">
                    <a16:rowId xmlns:a16="http://schemas.microsoft.com/office/drawing/2014/main" val="2959453904"/>
                  </a:ext>
                </a:extLst>
              </a:tr>
              <a:tr h="268720">
                <a:tc rowSpan="2">
                  <a:txBody>
                    <a:bodyPr/>
                    <a:lstStyle/>
                    <a:p>
                      <a:r>
                        <a:rPr kumimoji="1" lang="ja-JP" altLang="en-US" sz="1000" b="1" dirty="0" smtClean="0">
                          <a:solidFill>
                            <a:schemeClr val="bg1"/>
                          </a:solidFill>
                          <a:latin typeface="メイリオ" panose="020B0604030504040204" pitchFamily="50" charset="-128"/>
                          <a:ea typeface="メイリオ" panose="020B0604030504040204" pitchFamily="50" charset="-128"/>
                        </a:rPr>
                        <a:t>３</a:t>
                      </a:r>
                      <a:endParaRPr kumimoji="1" lang="ja-JP" altLang="en-US" sz="1000" b="1" dirty="0">
                        <a:solidFill>
                          <a:schemeClr val="bg1"/>
                        </a:solidFill>
                        <a:latin typeface="メイリオ" panose="020B0604030504040204" pitchFamily="50" charset="-128"/>
                        <a:ea typeface="メイリオ" panose="020B0604030504040204" pitchFamily="50" charset="-128"/>
                      </a:endParaRPr>
                    </a:p>
                  </a:txBody>
                  <a:tcPr marL="108699" marR="108699" marT="54350" marB="54350">
                    <a:lnR w="12700" cap="flat" cmpd="sng" algn="ctr">
                      <a:solidFill>
                        <a:schemeClr val="accent5">
                          <a:lumMod val="75000"/>
                        </a:schemeClr>
                      </a:solidFill>
                      <a:prstDash val="solid"/>
                      <a:round/>
                      <a:headEnd type="none" w="med" len="med"/>
                      <a:tailEnd type="none" w="med" len="med"/>
                    </a:lnR>
                    <a:solidFill>
                      <a:schemeClr val="accent5">
                        <a:lumMod val="75000"/>
                      </a:schemeClr>
                    </a:solidFill>
                  </a:tcPr>
                </a:tc>
                <a:tc>
                  <a:txBody>
                    <a:bodyPr/>
                    <a:lstStyle/>
                    <a:p>
                      <a:r>
                        <a:rPr kumimoji="1" lang="ja-JP" altLang="en-US" sz="1000" b="1" dirty="0" smtClean="0">
                          <a:solidFill>
                            <a:schemeClr val="bg1"/>
                          </a:solidFill>
                          <a:latin typeface="メイリオ" panose="020B0604030504040204" pitchFamily="50" charset="-128"/>
                          <a:ea typeface="メイリオ" panose="020B0604030504040204" pitchFamily="50" charset="-128"/>
                        </a:rPr>
                        <a:t>治療体制の強化</a:t>
                      </a:r>
                      <a:endParaRPr kumimoji="1" lang="ja-JP" altLang="en-US" sz="1000" b="1" dirty="0">
                        <a:solidFill>
                          <a:schemeClr val="bg1"/>
                        </a:solidFill>
                        <a:latin typeface="メイリオ" panose="020B0604030504040204" pitchFamily="50" charset="-128"/>
                        <a:ea typeface="メイリオ" panose="020B0604030504040204" pitchFamily="50" charset="-128"/>
                      </a:endParaRPr>
                    </a:p>
                  </a:txBody>
                  <a:tcPr marL="108699" marR="108699" marT="54350" marB="54350">
                    <a:lnL w="12700" cap="flat" cmpd="sng" algn="ctr">
                      <a:solidFill>
                        <a:schemeClr val="accent5">
                          <a:lumMod val="75000"/>
                        </a:schemeClr>
                      </a:solidFill>
                      <a:prstDash val="solid"/>
                      <a:round/>
                      <a:headEnd type="none" w="med" len="med"/>
                      <a:tailEnd type="none" w="med" len="med"/>
                    </a:lnL>
                    <a:solidFill>
                      <a:schemeClr val="accent5">
                        <a:lumMod val="75000"/>
                      </a:schemeClr>
                    </a:solidFill>
                  </a:tcPr>
                </a:tc>
                <a:extLst>
                  <a:ext uri="{0D108BD9-81ED-4DB2-BD59-A6C34878D82A}">
                    <a16:rowId xmlns:a16="http://schemas.microsoft.com/office/drawing/2014/main" val="1490896045"/>
                  </a:ext>
                </a:extLst>
              </a:tr>
              <a:tr h="390054">
                <a:tc vMerge="1">
                  <a:txBody>
                    <a:bodyPr/>
                    <a:lstStyle/>
                    <a:p>
                      <a:endParaRPr kumimoji="1" lang="ja-JP" altLang="en-US" sz="1050" dirty="0">
                        <a:latin typeface="メイリオ" panose="020B0604030504040204" pitchFamily="50" charset="-128"/>
                        <a:ea typeface="メイリオ" panose="020B0604030504040204" pitchFamily="50" charset="-128"/>
                      </a:endParaRPr>
                    </a:p>
                  </a:txBody>
                  <a:tcPr marL="108699" marR="108699" marT="54350" marB="54350"/>
                </a:tc>
                <a:tc>
                  <a:txBody>
                    <a:bodyPr/>
                    <a:lstStyle/>
                    <a:p>
                      <a:pPr marL="171450" indent="-171450">
                        <a:buClr>
                          <a:schemeClr val="accent1">
                            <a:lumMod val="75000"/>
                          </a:schemeClr>
                        </a:buClr>
                        <a:buFont typeface="Wingdings" panose="05000000000000000000" pitchFamily="2" charset="2"/>
                        <a:buChar char="l"/>
                      </a:pPr>
                      <a:r>
                        <a:rPr kumimoji="1" lang="ja-JP" altLang="en-US" sz="900" dirty="0" smtClean="0">
                          <a:latin typeface="メイリオ" panose="020B0604030504040204" pitchFamily="50" charset="-128"/>
                          <a:ea typeface="メイリオ" panose="020B0604030504040204" pitchFamily="50" charset="-128"/>
                        </a:rPr>
                        <a:t>医療機関職員専門研修（治療・支援体制を強化するための医療機関職員対象の研修）</a:t>
                      </a:r>
                    </a:p>
                    <a:p>
                      <a:pPr marL="171450" indent="-171450">
                        <a:buClr>
                          <a:schemeClr val="accent1">
                            <a:lumMod val="75000"/>
                          </a:schemeClr>
                        </a:buClr>
                        <a:buFont typeface="Wingdings" panose="05000000000000000000" pitchFamily="2" charset="2"/>
                        <a:buChar char="l"/>
                      </a:pPr>
                      <a:r>
                        <a:rPr kumimoji="1" lang="ja-JP" altLang="en-US" sz="900" dirty="0" smtClean="0">
                          <a:latin typeface="メイリオ" panose="020B0604030504040204" pitchFamily="50" charset="-128"/>
                          <a:ea typeface="メイリオ" panose="020B0604030504040204" pitchFamily="50" charset="-128"/>
                        </a:rPr>
                        <a:t>依存症認知行動療法プログラム普及支援事業（認知行動療法プログラムの技術・知識を医療機関等に普及</a:t>
                      </a:r>
                      <a:r>
                        <a:rPr kumimoji="1" lang="en-US" altLang="ja-JP" sz="900" dirty="0" smtClean="0">
                          <a:latin typeface="メイリオ" panose="020B0604030504040204" pitchFamily="50" charset="-128"/>
                          <a:ea typeface="メイリオ" panose="020B0604030504040204" pitchFamily="50" charset="-128"/>
                        </a:rPr>
                        <a:t>)</a:t>
                      </a:r>
                    </a:p>
                  </a:txBody>
                  <a:tcPr marL="108699" marR="108699" marT="54350" marB="54350"/>
                </a:tc>
                <a:extLst>
                  <a:ext uri="{0D108BD9-81ED-4DB2-BD59-A6C34878D82A}">
                    <a16:rowId xmlns:a16="http://schemas.microsoft.com/office/drawing/2014/main" val="4079706783"/>
                  </a:ext>
                </a:extLst>
              </a:tr>
              <a:tr h="268720">
                <a:tc rowSpan="2">
                  <a:txBody>
                    <a:bodyPr/>
                    <a:lstStyle/>
                    <a:p>
                      <a:r>
                        <a:rPr kumimoji="1" lang="ja-JP" altLang="en-US" sz="1000" b="1" dirty="0" smtClean="0">
                          <a:solidFill>
                            <a:schemeClr val="bg1"/>
                          </a:solidFill>
                          <a:latin typeface="メイリオ" panose="020B0604030504040204" pitchFamily="50" charset="-128"/>
                          <a:ea typeface="メイリオ" panose="020B0604030504040204" pitchFamily="50" charset="-128"/>
                        </a:rPr>
                        <a:t>４</a:t>
                      </a:r>
                      <a:endParaRPr kumimoji="1" lang="ja-JP" altLang="en-US" sz="1000" b="1" dirty="0">
                        <a:solidFill>
                          <a:schemeClr val="bg1"/>
                        </a:solidFill>
                        <a:latin typeface="メイリオ" panose="020B0604030504040204" pitchFamily="50" charset="-128"/>
                        <a:ea typeface="メイリオ" panose="020B0604030504040204" pitchFamily="50" charset="-128"/>
                      </a:endParaRPr>
                    </a:p>
                  </a:txBody>
                  <a:tcPr marL="108699" marR="108699" marT="54350" marB="54350">
                    <a:lnR w="12700" cap="flat" cmpd="sng" algn="ctr">
                      <a:solidFill>
                        <a:schemeClr val="accent5">
                          <a:lumMod val="75000"/>
                        </a:schemeClr>
                      </a:solidFill>
                      <a:prstDash val="solid"/>
                      <a:round/>
                      <a:headEnd type="none" w="med" len="med"/>
                      <a:tailEnd type="none" w="med" len="med"/>
                    </a:lnR>
                    <a:solidFill>
                      <a:schemeClr val="accent5">
                        <a:lumMod val="75000"/>
                      </a:schemeClr>
                    </a:solidFill>
                  </a:tcPr>
                </a:tc>
                <a:tc>
                  <a:txBody>
                    <a:bodyPr/>
                    <a:lstStyle/>
                    <a:p>
                      <a:r>
                        <a:rPr kumimoji="1" lang="ja-JP" altLang="en-US" sz="1000" b="1" dirty="0" smtClean="0">
                          <a:solidFill>
                            <a:schemeClr val="bg1"/>
                          </a:solidFill>
                          <a:latin typeface="メイリオ" panose="020B0604030504040204" pitchFamily="50" charset="-128"/>
                          <a:ea typeface="メイリオ" panose="020B0604030504040204" pitchFamily="50" charset="-128"/>
                        </a:rPr>
                        <a:t>切れ目のない回復支援体制の強化</a:t>
                      </a:r>
                      <a:endParaRPr kumimoji="1" lang="ja-JP" altLang="en-US" sz="1000" b="1" dirty="0">
                        <a:solidFill>
                          <a:schemeClr val="bg1"/>
                        </a:solidFill>
                        <a:latin typeface="メイリオ" panose="020B0604030504040204" pitchFamily="50" charset="-128"/>
                        <a:ea typeface="メイリオ" panose="020B0604030504040204" pitchFamily="50" charset="-128"/>
                      </a:endParaRPr>
                    </a:p>
                  </a:txBody>
                  <a:tcPr marL="108699" marR="108699" marT="54350" marB="54350">
                    <a:lnL w="12700" cap="flat" cmpd="sng" algn="ctr">
                      <a:solidFill>
                        <a:schemeClr val="accent5">
                          <a:lumMod val="75000"/>
                        </a:schemeClr>
                      </a:solidFill>
                      <a:prstDash val="solid"/>
                      <a:round/>
                      <a:headEnd type="none" w="med" len="med"/>
                      <a:tailEnd type="none" w="med" len="med"/>
                    </a:lnL>
                    <a:solidFill>
                      <a:schemeClr val="accent5">
                        <a:lumMod val="75000"/>
                      </a:schemeClr>
                    </a:solidFill>
                  </a:tcPr>
                </a:tc>
                <a:extLst>
                  <a:ext uri="{0D108BD9-81ED-4DB2-BD59-A6C34878D82A}">
                    <a16:rowId xmlns:a16="http://schemas.microsoft.com/office/drawing/2014/main" val="3862736686"/>
                  </a:ext>
                </a:extLst>
              </a:tr>
              <a:tr h="636917">
                <a:tc vMerge="1">
                  <a:txBody>
                    <a:bodyPr/>
                    <a:lstStyle/>
                    <a:p>
                      <a:endParaRPr kumimoji="1" lang="ja-JP" altLang="en-US" sz="1050" dirty="0">
                        <a:latin typeface="メイリオ" panose="020B0604030504040204" pitchFamily="50" charset="-128"/>
                        <a:ea typeface="メイリオ" panose="020B0604030504040204" pitchFamily="50" charset="-128"/>
                      </a:endParaRPr>
                    </a:p>
                  </a:txBody>
                  <a:tcPr marL="108699" marR="108699" marT="54350" marB="54350"/>
                </a:tc>
                <a:tc>
                  <a:txBody>
                    <a:bodyPr/>
                    <a:lstStyle/>
                    <a:p>
                      <a:pPr marL="171450" indent="-171450">
                        <a:buClr>
                          <a:schemeClr val="accent1">
                            <a:lumMod val="75000"/>
                          </a:schemeClr>
                        </a:buClr>
                        <a:buFont typeface="Wingdings" panose="05000000000000000000" pitchFamily="2" charset="2"/>
                        <a:buChar char="l"/>
                      </a:pPr>
                      <a:r>
                        <a:rPr kumimoji="1" lang="ja-JP" altLang="en-US" sz="900" dirty="0" smtClean="0">
                          <a:latin typeface="メイリオ" panose="020B0604030504040204" pitchFamily="50" charset="-128"/>
                          <a:ea typeface="メイリオ" panose="020B0604030504040204" pitchFamily="50" charset="-128"/>
                        </a:rPr>
                        <a:t>依存症関連機関連携会議（本会議、部会）</a:t>
                      </a:r>
                    </a:p>
                    <a:p>
                      <a:pPr marL="171450" indent="-171450">
                        <a:buClr>
                          <a:schemeClr val="accent1">
                            <a:lumMod val="75000"/>
                          </a:schemeClr>
                        </a:buClr>
                        <a:buFont typeface="Wingdings" panose="05000000000000000000" pitchFamily="2" charset="2"/>
                        <a:buChar char="l"/>
                      </a:pPr>
                      <a:r>
                        <a:rPr kumimoji="1" lang="ja-JP" altLang="en-US" sz="900" dirty="0" smtClean="0">
                          <a:latin typeface="メイリオ" panose="020B0604030504040204" pitchFamily="50" charset="-128"/>
                          <a:ea typeface="メイリオ" panose="020B0604030504040204" pitchFamily="50" charset="-128"/>
                        </a:rPr>
                        <a:t>依存症地域支援ネットワーク強化（各保健所圏域における事例検討会、</a:t>
                      </a:r>
                      <a:r>
                        <a:rPr kumimoji="1" lang="en-US" altLang="ja-JP" sz="900" dirty="0" smtClean="0">
                          <a:latin typeface="メイリオ" panose="020B0604030504040204" pitchFamily="50" charset="-128"/>
                          <a:ea typeface="メイリオ" panose="020B0604030504040204" pitchFamily="50" charset="-128"/>
                        </a:rPr>
                        <a:t>OAC</a:t>
                      </a:r>
                      <a:r>
                        <a:rPr kumimoji="1" lang="ja-JP" altLang="en-US" sz="900" dirty="0" smtClean="0">
                          <a:latin typeface="メイリオ" panose="020B0604030504040204" pitchFamily="50" charset="-128"/>
                          <a:ea typeface="メイリオ" panose="020B0604030504040204" pitchFamily="50" charset="-128"/>
                        </a:rPr>
                        <a:t>地域交流会）</a:t>
                      </a:r>
                    </a:p>
                    <a:p>
                      <a:pPr marL="171450" indent="-171450">
                        <a:buClr>
                          <a:schemeClr val="accent1">
                            <a:lumMod val="75000"/>
                          </a:schemeClr>
                        </a:buClr>
                        <a:buFont typeface="Wingdings" panose="05000000000000000000" pitchFamily="2" charset="2"/>
                        <a:buChar char="l"/>
                      </a:pPr>
                      <a:r>
                        <a:rPr kumimoji="1" lang="ja-JP" altLang="en-US" sz="900" dirty="0" smtClean="0">
                          <a:latin typeface="メイリオ" panose="020B0604030504040204" pitchFamily="50" charset="-128"/>
                          <a:ea typeface="メイリオ" panose="020B0604030504040204" pitchFamily="50" charset="-128"/>
                        </a:rPr>
                        <a:t>依存症早期介入・回復継続支援事業（早期介入・回復継続支援を実施する民間団体の取組みを支援）</a:t>
                      </a:r>
                    </a:p>
                  </a:txBody>
                  <a:tcPr marL="108699" marR="108699" marT="54350" marB="54350"/>
                </a:tc>
                <a:extLst>
                  <a:ext uri="{0D108BD9-81ED-4DB2-BD59-A6C34878D82A}">
                    <a16:rowId xmlns:a16="http://schemas.microsoft.com/office/drawing/2014/main" val="520945367"/>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2460708296"/>
              </p:ext>
            </p:extLst>
          </p:nvPr>
        </p:nvGraphicFramePr>
        <p:xfrm>
          <a:off x="92074" y="4922538"/>
          <a:ext cx="3859440" cy="1924068"/>
        </p:xfrm>
        <a:graphic>
          <a:graphicData uri="http://schemas.openxmlformats.org/drawingml/2006/table">
            <a:tbl>
              <a:tblPr firstRow="1" bandRow="1">
                <a:tableStyleId>{5C22544A-7EE6-4342-B048-85BDC9FD1C3A}</a:tableStyleId>
              </a:tblPr>
              <a:tblGrid>
                <a:gridCol w="1245028">
                  <a:extLst>
                    <a:ext uri="{9D8B030D-6E8A-4147-A177-3AD203B41FA5}">
                      <a16:colId xmlns:a16="http://schemas.microsoft.com/office/drawing/2014/main" val="115966096"/>
                    </a:ext>
                  </a:extLst>
                </a:gridCol>
                <a:gridCol w="2614412">
                  <a:extLst>
                    <a:ext uri="{9D8B030D-6E8A-4147-A177-3AD203B41FA5}">
                      <a16:colId xmlns:a16="http://schemas.microsoft.com/office/drawing/2014/main" val="377149844"/>
                    </a:ext>
                  </a:extLst>
                </a:gridCol>
              </a:tblGrid>
              <a:tr h="260252">
                <a:tc gridSpan="2">
                  <a:txBody>
                    <a:bodyPr/>
                    <a:lstStyle/>
                    <a:p>
                      <a:r>
                        <a:rPr kumimoji="1" lang="ja-JP" altLang="en-US" sz="1100" dirty="0" smtClean="0">
                          <a:solidFill>
                            <a:schemeClr val="tx1"/>
                          </a:solidFill>
                          <a:latin typeface="メイリオ" panose="020B0604030504040204" pitchFamily="50" charset="-128"/>
                          <a:ea typeface="メイリオ" panose="020B0604030504040204" pitchFamily="50" charset="-128"/>
                        </a:rPr>
                        <a:t>■相談支援・治療体制</a:t>
                      </a:r>
                      <a:r>
                        <a:rPr kumimoji="1" lang="zh-TW" altLang="en-US" sz="900" dirty="0" smtClean="0">
                          <a:solidFill>
                            <a:schemeClr val="tx1"/>
                          </a:solidFill>
                          <a:latin typeface="メイリオ" panose="020B0604030504040204" pitchFamily="50" charset="-128"/>
                          <a:ea typeface="メイリオ" panose="020B0604030504040204" pitchFamily="50" charset="-128"/>
                        </a:rPr>
                        <a:t>（</a:t>
                      </a:r>
                      <a:r>
                        <a:rPr kumimoji="1" lang="en-US" altLang="zh-TW" sz="900" dirty="0" smtClean="0">
                          <a:solidFill>
                            <a:schemeClr val="tx1"/>
                          </a:solidFill>
                          <a:latin typeface="メイリオ" panose="020B0604030504040204" pitchFamily="50" charset="-128"/>
                          <a:ea typeface="メイリオ" panose="020B0604030504040204" pitchFamily="50" charset="-128"/>
                        </a:rPr>
                        <a:t>R</a:t>
                      </a:r>
                      <a:r>
                        <a:rPr kumimoji="1" lang="zh-TW" altLang="en-US" sz="900" dirty="0" smtClean="0">
                          <a:solidFill>
                            <a:schemeClr val="tx1"/>
                          </a:solidFill>
                          <a:latin typeface="メイリオ" panose="020B0604030504040204" pitchFamily="50" charset="-128"/>
                          <a:ea typeface="メイリオ" panose="020B0604030504040204" pitchFamily="50" charset="-128"/>
                        </a:rPr>
                        <a:t>４</a:t>
                      </a:r>
                      <a:r>
                        <a:rPr kumimoji="1" lang="en-US" altLang="zh-TW" sz="900" dirty="0" smtClean="0">
                          <a:solidFill>
                            <a:schemeClr val="tx1"/>
                          </a:solidFill>
                          <a:latin typeface="メイリオ" panose="020B0604030504040204" pitchFamily="50" charset="-128"/>
                          <a:ea typeface="メイリオ" panose="020B0604030504040204" pitchFamily="50" charset="-128"/>
                        </a:rPr>
                        <a:t>.</a:t>
                      </a:r>
                      <a:r>
                        <a:rPr kumimoji="1" lang="zh-TW" altLang="en-US" sz="900" dirty="0" smtClean="0">
                          <a:solidFill>
                            <a:schemeClr val="tx1"/>
                          </a:solidFill>
                          <a:latin typeface="メイリオ" panose="020B0604030504040204" pitchFamily="50" charset="-128"/>
                          <a:ea typeface="メイリオ" panose="020B0604030504040204" pitchFamily="50" charset="-128"/>
                        </a:rPr>
                        <a:t>７月現在）</a:t>
                      </a:r>
                    </a:p>
                  </a:txBody>
                  <a:tcPr>
                    <a:noFill/>
                  </a:tcPr>
                </a:tc>
                <a:tc hMerge="1">
                  <a:txBody>
                    <a:bodyPr/>
                    <a:lstStyle/>
                    <a:p>
                      <a:endParaRPr kumimoji="1" lang="ja-JP" altLang="en-US" sz="900" dirty="0">
                        <a:latin typeface="メイリオ" panose="020B0604030504040204" pitchFamily="50" charset="-128"/>
                        <a:ea typeface="メイリオ" panose="020B0604030504040204" pitchFamily="50" charset="-128"/>
                      </a:endParaRPr>
                    </a:p>
                  </a:txBody>
                  <a:tcPr>
                    <a:solidFill>
                      <a:schemeClr val="accent6">
                        <a:lumMod val="50000"/>
                      </a:schemeClr>
                    </a:solidFill>
                  </a:tcPr>
                </a:tc>
                <a:extLst>
                  <a:ext uri="{0D108BD9-81ED-4DB2-BD59-A6C34878D82A}">
                    <a16:rowId xmlns:a16="http://schemas.microsoft.com/office/drawing/2014/main" val="1555173737"/>
                  </a:ext>
                </a:extLst>
              </a:tr>
              <a:tr h="140062">
                <a:tc rowSpan="4">
                  <a:txBody>
                    <a:bodyPr/>
                    <a:lstStyle/>
                    <a:p>
                      <a:r>
                        <a:rPr kumimoji="1" lang="ja-JP" altLang="en-US" sz="900" b="1" dirty="0" smtClean="0">
                          <a:solidFill>
                            <a:schemeClr val="bg1"/>
                          </a:solidFill>
                          <a:latin typeface="メイリオ" panose="020B0604030504040204" pitchFamily="50" charset="-128"/>
                          <a:ea typeface="メイリオ" panose="020B0604030504040204" pitchFamily="50" charset="-128"/>
                        </a:rPr>
                        <a:t>専門医療機関</a:t>
                      </a:r>
                      <a:endParaRPr kumimoji="1" lang="en-US" altLang="ja-JP" sz="900" b="1" dirty="0" smtClean="0">
                        <a:solidFill>
                          <a:schemeClr val="bg1"/>
                        </a:solidFill>
                        <a:latin typeface="メイリオ" panose="020B0604030504040204" pitchFamily="50" charset="-128"/>
                        <a:ea typeface="メイリオ" panose="020B0604030504040204" pitchFamily="50" charset="-128"/>
                      </a:endParaRPr>
                    </a:p>
                    <a:p>
                      <a:r>
                        <a:rPr kumimoji="1" lang="ja-JP" altLang="en-US" sz="800" b="1" dirty="0" smtClean="0">
                          <a:solidFill>
                            <a:schemeClr val="bg1"/>
                          </a:solidFill>
                          <a:latin typeface="メイリオ" panose="020B0604030504040204" pitchFamily="50" charset="-128"/>
                          <a:ea typeface="メイリオ" panose="020B0604030504040204" pitchFamily="50" charset="-128"/>
                        </a:rPr>
                        <a:t>（政令市含む）</a:t>
                      </a:r>
                      <a:endParaRPr kumimoji="1" lang="en-US" altLang="ja-JP" sz="800" b="1" dirty="0" smtClean="0">
                        <a:solidFill>
                          <a:schemeClr val="bg1"/>
                        </a:solidFill>
                        <a:latin typeface="メイリオ" panose="020B0604030504040204" pitchFamily="50" charset="-128"/>
                        <a:ea typeface="メイリオ" panose="020B0604030504040204" pitchFamily="50" charset="-128"/>
                      </a:endParaRPr>
                    </a:p>
                    <a:p>
                      <a:r>
                        <a:rPr kumimoji="1" lang="en-US" altLang="ja-JP" sz="900" b="1" dirty="0" smtClean="0">
                          <a:solidFill>
                            <a:schemeClr val="bg1"/>
                          </a:solidFill>
                          <a:latin typeface="メイリオ" panose="020B0604030504040204" pitchFamily="50" charset="-128"/>
                          <a:ea typeface="メイリオ" panose="020B0604030504040204" pitchFamily="50" charset="-128"/>
                        </a:rPr>
                        <a:t>【15</a:t>
                      </a:r>
                      <a:r>
                        <a:rPr kumimoji="1" lang="ja-JP" altLang="en-US" sz="900" b="1" dirty="0" smtClean="0">
                          <a:solidFill>
                            <a:schemeClr val="bg1"/>
                          </a:solidFill>
                          <a:latin typeface="メイリオ" panose="020B0604030504040204" pitchFamily="50" charset="-128"/>
                          <a:ea typeface="メイリオ" panose="020B0604030504040204" pitchFamily="50" charset="-128"/>
                        </a:rPr>
                        <a:t>カ所</a:t>
                      </a:r>
                      <a:r>
                        <a:rPr kumimoji="1" lang="en-US" altLang="ja-JP" sz="900" b="1" dirty="0" smtClean="0">
                          <a:solidFill>
                            <a:schemeClr val="bg1"/>
                          </a:solidFill>
                          <a:latin typeface="メイリオ" panose="020B0604030504040204" pitchFamily="50" charset="-128"/>
                          <a:ea typeface="メイリオ" panose="020B0604030504040204" pitchFamily="50" charset="-128"/>
                        </a:rPr>
                        <a:t>】</a:t>
                      </a:r>
                      <a:endParaRPr kumimoji="1" lang="ja-JP" altLang="en-US" sz="900" b="1" dirty="0">
                        <a:solidFill>
                          <a:schemeClr val="bg1"/>
                        </a:solidFill>
                        <a:latin typeface="メイリオ" panose="020B0604030504040204" pitchFamily="50" charset="-128"/>
                        <a:ea typeface="メイリオ" panose="020B0604030504040204" pitchFamily="50" charset="-128"/>
                      </a:endParaRPr>
                    </a:p>
                  </a:txBody>
                  <a:tcPr>
                    <a:lnR w="12700" cap="flat" cmpd="sng" algn="ctr">
                      <a:solidFill>
                        <a:schemeClr val="accent5">
                          <a:lumMod val="75000"/>
                        </a:schemeClr>
                      </a:solidFill>
                      <a:prstDash val="solid"/>
                      <a:round/>
                      <a:headEnd type="none" w="med" len="med"/>
                      <a:tailEnd type="none" w="med" len="med"/>
                    </a:lnR>
                    <a:solidFill>
                      <a:schemeClr val="accent5">
                        <a:lumMod val="75000"/>
                      </a:schemeClr>
                    </a:solidFill>
                  </a:tcPr>
                </a:tc>
                <a:tc>
                  <a:txBody>
                    <a:bodyPr/>
                    <a:lstStyle/>
                    <a:p>
                      <a:endParaRPr kumimoji="1" lang="ja-JP" altLang="en-US" sz="100" dirty="0">
                        <a:latin typeface="メイリオ" panose="020B0604030504040204" pitchFamily="50" charset="-128"/>
                        <a:ea typeface="メイリオ" panose="020B0604030504040204" pitchFamily="50" charset="-128"/>
                      </a:endParaRPr>
                    </a:p>
                  </a:txBody>
                  <a:tcPr>
                    <a:lnL w="12700" cap="flat" cmpd="sng" algn="ctr">
                      <a:solidFill>
                        <a:schemeClr val="accent5">
                          <a:lumMod val="75000"/>
                        </a:schemeClr>
                      </a:solidFill>
                      <a:prstDash val="solid"/>
                      <a:round/>
                      <a:headEnd type="none" w="med" len="med"/>
                      <a:tailEnd type="none" w="med" len="med"/>
                    </a:lnL>
                    <a:solidFill>
                      <a:schemeClr val="accent5">
                        <a:lumMod val="75000"/>
                      </a:schemeClr>
                    </a:solidFill>
                  </a:tcPr>
                </a:tc>
                <a:extLst>
                  <a:ext uri="{0D108BD9-81ED-4DB2-BD59-A6C34878D82A}">
                    <a16:rowId xmlns:a16="http://schemas.microsoft.com/office/drawing/2014/main" val="2184261945"/>
                  </a:ext>
                </a:extLst>
              </a:tr>
              <a:tr h="191922">
                <a:tc vMerge="1">
                  <a:txBody>
                    <a:bodyPr/>
                    <a:lstStyle/>
                    <a:p>
                      <a:endParaRPr kumimoji="1" lang="ja-JP" altLang="en-US" sz="900" b="1" dirty="0">
                        <a:solidFill>
                          <a:schemeClr val="bg1"/>
                        </a:solidFill>
                        <a:latin typeface="メイリオ" panose="020B0604030504040204" pitchFamily="50" charset="-128"/>
                        <a:ea typeface="メイリオ" panose="020B0604030504040204" pitchFamily="50" charset="-128"/>
                      </a:endParaRPr>
                    </a:p>
                  </a:txBody>
                  <a:tcPr/>
                </a:tc>
                <a:tc>
                  <a:txBody>
                    <a:bodyPr/>
                    <a:lstStyle/>
                    <a:p>
                      <a:pPr marL="171450" indent="-171450">
                        <a:buFont typeface="Wingdings" panose="05000000000000000000" pitchFamily="2" charset="2"/>
                        <a:buChar char="p"/>
                      </a:pPr>
                      <a:r>
                        <a:rPr kumimoji="1" lang="ja-JP" altLang="en-US" sz="800" b="1" dirty="0" smtClean="0">
                          <a:latin typeface="メイリオ" panose="020B0604030504040204" pitchFamily="50" charset="-128"/>
                          <a:ea typeface="メイリオ" panose="020B0604030504040204" pitchFamily="50" charset="-128"/>
                        </a:rPr>
                        <a:t>アルコール</a:t>
                      </a:r>
                      <a:r>
                        <a:rPr kumimoji="1" lang="ja-JP" altLang="en-US" sz="800" b="1" dirty="0" err="1" smtClean="0">
                          <a:latin typeface="メイリオ" panose="020B0604030504040204" pitchFamily="50" charset="-128"/>
                          <a:ea typeface="メイリオ" panose="020B0604030504040204" pitchFamily="50" charset="-128"/>
                        </a:rPr>
                        <a:t>健康障がい</a:t>
                      </a:r>
                      <a:r>
                        <a:rPr kumimoji="1" lang="ja-JP" altLang="en-US" sz="800" b="1" dirty="0" smtClean="0">
                          <a:latin typeface="メイリオ" panose="020B0604030504040204" pitchFamily="50" charset="-128"/>
                          <a:ea typeface="メイリオ" panose="020B0604030504040204" pitchFamily="50" charset="-128"/>
                        </a:rPr>
                        <a:t>（</a:t>
                      </a:r>
                      <a:r>
                        <a:rPr kumimoji="1" lang="en-US" altLang="ja-JP" sz="800" b="1" dirty="0" smtClean="0">
                          <a:latin typeface="メイリオ" panose="020B0604030504040204" pitchFamily="50" charset="-128"/>
                          <a:ea typeface="メイリオ" panose="020B0604030504040204" pitchFamily="50" charset="-128"/>
                        </a:rPr>
                        <a:t>15</a:t>
                      </a:r>
                      <a:r>
                        <a:rPr kumimoji="1" lang="ja-JP" altLang="en-US" sz="800" b="1" dirty="0" smtClean="0">
                          <a:latin typeface="メイリオ" panose="020B0604030504040204" pitchFamily="50" charset="-128"/>
                          <a:ea typeface="メイリオ" panose="020B0604030504040204" pitchFamily="50" charset="-128"/>
                        </a:rPr>
                        <a:t>カ所）</a:t>
                      </a:r>
                      <a:endParaRPr kumimoji="1" lang="ja-JP" altLang="en-US" sz="800" b="1" dirty="0">
                        <a:latin typeface="メイリオ" panose="020B0604030504040204" pitchFamily="50" charset="-128"/>
                        <a:ea typeface="メイリオ" panose="020B0604030504040204" pitchFamily="50" charset="-128"/>
                      </a:endParaRPr>
                    </a:p>
                  </a:txBody>
                  <a:tcPr marL="65314" marR="65314" marT="32657" marB="32657">
                    <a:solidFill>
                      <a:schemeClr val="accent1">
                        <a:lumMod val="20000"/>
                        <a:lumOff val="80000"/>
                      </a:schemeClr>
                    </a:solidFill>
                  </a:tcPr>
                </a:tc>
                <a:extLst>
                  <a:ext uri="{0D108BD9-81ED-4DB2-BD59-A6C34878D82A}">
                    <a16:rowId xmlns:a16="http://schemas.microsoft.com/office/drawing/2014/main" val="2437324842"/>
                  </a:ext>
                </a:extLst>
              </a:tr>
              <a:tr h="191922">
                <a:tc vMerge="1">
                  <a:txBody>
                    <a:bodyPr/>
                    <a:lstStyle/>
                    <a:p>
                      <a:endParaRPr kumimoji="1" lang="ja-JP" altLang="en-US" sz="900" b="1" dirty="0">
                        <a:solidFill>
                          <a:schemeClr val="bg1"/>
                        </a:solidFill>
                        <a:latin typeface="メイリオ" panose="020B0604030504040204" pitchFamily="50" charset="-128"/>
                        <a:ea typeface="メイリオ" panose="020B0604030504040204" pitchFamily="50" charset="-128"/>
                      </a:endParaRPr>
                    </a:p>
                  </a:txBody>
                  <a:tcPr/>
                </a:tc>
                <a:tc>
                  <a:txBody>
                    <a:bodyPr/>
                    <a:lstStyle/>
                    <a:p>
                      <a:pPr marL="171450" indent="-171450">
                        <a:buFont typeface="Wingdings" panose="05000000000000000000" pitchFamily="2" charset="2"/>
                        <a:buChar char="p"/>
                      </a:pPr>
                      <a:r>
                        <a:rPr kumimoji="1" lang="ja-JP" altLang="en-US" sz="800" b="1" dirty="0" smtClean="0">
                          <a:latin typeface="メイリオ" panose="020B0604030504040204" pitchFamily="50" charset="-128"/>
                          <a:ea typeface="メイリオ" panose="020B0604030504040204" pitchFamily="50" charset="-128"/>
                        </a:rPr>
                        <a:t>薬物依存症（５カ所）</a:t>
                      </a:r>
                      <a:endParaRPr kumimoji="1" lang="ja-JP" altLang="en-US" sz="800" b="1" dirty="0">
                        <a:latin typeface="メイリオ" panose="020B0604030504040204" pitchFamily="50" charset="-128"/>
                        <a:ea typeface="メイリオ" panose="020B0604030504040204" pitchFamily="50" charset="-128"/>
                      </a:endParaRPr>
                    </a:p>
                  </a:txBody>
                  <a:tcPr marL="65314" marR="65314" marT="32657" marB="32657">
                    <a:solidFill>
                      <a:schemeClr val="accent1">
                        <a:lumMod val="20000"/>
                        <a:lumOff val="80000"/>
                      </a:schemeClr>
                    </a:solidFill>
                  </a:tcPr>
                </a:tc>
                <a:extLst>
                  <a:ext uri="{0D108BD9-81ED-4DB2-BD59-A6C34878D82A}">
                    <a16:rowId xmlns:a16="http://schemas.microsoft.com/office/drawing/2014/main" val="3967381206"/>
                  </a:ext>
                </a:extLst>
              </a:tr>
              <a:tr h="191922">
                <a:tc vMerge="1">
                  <a:txBody>
                    <a:bodyPr/>
                    <a:lstStyle/>
                    <a:p>
                      <a:endParaRPr kumimoji="1" lang="ja-JP" altLang="en-US" sz="900" b="1" dirty="0">
                        <a:solidFill>
                          <a:schemeClr val="bg1"/>
                        </a:solidFill>
                        <a:latin typeface="メイリオ" panose="020B0604030504040204" pitchFamily="50" charset="-128"/>
                        <a:ea typeface="メイリオ" panose="020B0604030504040204" pitchFamily="50" charset="-128"/>
                      </a:endParaRPr>
                    </a:p>
                  </a:txBody>
                  <a:tcPr/>
                </a:tc>
                <a:tc>
                  <a:txBody>
                    <a:bodyPr/>
                    <a:lstStyle/>
                    <a:p>
                      <a:pPr marL="171450" indent="-171450">
                        <a:buFont typeface="Wingdings" panose="05000000000000000000" pitchFamily="2" charset="2"/>
                        <a:buChar char="p"/>
                      </a:pPr>
                      <a:r>
                        <a:rPr kumimoji="1" lang="ja-JP" altLang="en-US" sz="800" b="1" dirty="0" smtClean="0">
                          <a:latin typeface="メイリオ" panose="020B0604030504040204" pitchFamily="50" charset="-128"/>
                          <a:ea typeface="メイリオ" panose="020B0604030504040204" pitchFamily="50" charset="-128"/>
                        </a:rPr>
                        <a:t>ギャンブル等依存症（</a:t>
                      </a:r>
                      <a:r>
                        <a:rPr kumimoji="1" lang="en-US" altLang="ja-JP" sz="800" b="1" dirty="0" smtClean="0">
                          <a:latin typeface="メイリオ" panose="020B0604030504040204" pitchFamily="50" charset="-128"/>
                          <a:ea typeface="メイリオ" panose="020B0604030504040204" pitchFamily="50" charset="-128"/>
                        </a:rPr>
                        <a:t>6</a:t>
                      </a:r>
                      <a:r>
                        <a:rPr kumimoji="1" lang="ja-JP" altLang="en-US" sz="800" b="1" dirty="0" smtClean="0">
                          <a:latin typeface="メイリオ" panose="020B0604030504040204" pitchFamily="50" charset="-128"/>
                          <a:ea typeface="メイリオ" panose="020B0604030504040204" pitchFamily="50" charset="-128"/>
                        </a:rPr>
                        <a:t>カ所）</a:t>
                      </a:r>
                      <a:endParaRPr kumimoji="1" lang="en-US" altLang="ja-JP" sz="800" b="1" dirty="0" smtClean="0">
                        <a:latin typeface="メイリオ" panose="020B0604030504040204" pitchFamily="50" charset="-128"/>
                        <a:ea typeface="メイリオ" panose="020B0604030504040204" pitchFamily="50" charset="-128"/>
                      </a:endParaRPr>
                    </a:p>
                  </a:txBody>
                  <a:tcPr marL="65314" marR="65314" marT="32657" marB="32657">
                    <a:solidFill>
                      <a:schemeClr val="accent1">
                        <a:lumMod val="20000"/>
                        <a:lumOff val="80000"/>
                      </a:schemeClr>
                    </a:solidFill>
                  </a:tcPr>
                </a:tc>
                <a:extLst>
                  <a:ext uri="{0D108BD9-81ED-4DB2-BD59-A6C34878D82A}">
                    <a16:rowId xmlns:a16="http://schemas.microsoft.com/office/drawing/2014/main" val="1366544092"/>
                  </a:ext>
                </a:extLst>
              </a:tr>
              <a:tr h="119003">
                <a:tc rowSpan="4">
                  <a:txBody>
                    <a:bodyPr/>
                    <a:lstStyle/>
                    <a:p>
                      <a:r>
                        <a:rPr kumimoji="1" lang="ja-JP" altLang="en-US" sz="900" b="1" dirty="0" smtClean="0">
                          <a:solidFill>
                            <a:schemeClr val="bg1"/>
                          </a:solidFill>
                          <a:latin typeface="メイリオ" panose="020B0604030504040204" pitchFamily="50" charset="-128"/>
                          <a:ea typeface="メイリオ" panose="020B0604030504040204" pitchFamily="50" charset="-128"/>
                        </a:rPr>
                        <a:t>相談拠点機関</a:t>
                      </a:r>
                      <a:endParaRPr kumimoji="1" lang="en-US" altLang="ja-JP" sz="900" b="1" dirty="0" smtClean="0">
                        <a:solidFill>
                          <a:schemeClr val="bg1"/>
                        </a:solidFill>
                        <a:latin typeface="メイリオ" panose="020B0604030504040204" pitchFamily="50" charset="-128"/>
                        <a:ea typeface="メイリオ" panose="020B0604030504040204" pitchFamily="50" charset="-128"/>
                      </a:endParaRPr>
                    </a:p>
                    <a:p>
                      <a:r>
                        <a:rPr kumimoji="1" lang="en-US" altLang="ja-JP" sz="900" b="1" dirty="0" smtClean="0">
                          <a:solidFill>
                            <a:schemeClr val="bg1"/>
                          </a:solidFill>
                          <a:latin typeface="メイリオ" panose="020B0604030504040204" pitchFamily="50" charset="-128"/>
                          <a:ea typeface="メイリオ" panose="020B0604030504040204" pitchFamily="50" charset="-128"/>
                        </a:rPr>
                        <a:t>【21</a:t>
                      </a:r>
                      <a:r>
                        <a:rPr kumimoji="1" lang="ja-JP" altLang="en-US" sz="900" b="1" dirty="0" smtClean="0">
                          <a:solidFill>
                            <a:schemeClr val="bg1"/>
                          </a:solidFill>
                          <a:latin typeface="メイリオ" panose="020B0604030504040204" pitchFamily="50" charset="-128"/>
                          <a:ea typeface="メイリオ" panose="020B0604030504040204" pitchFamily="50" charset="-128"/>
                        </a:rPr>
                        <a:t>カ所</a:t>
                      </a:r>
                      <a:r>
                        <a:rPr kumimoji="1" lang="en-US" altLang="ja-JP" sz="900" b="1" dirty="0" smtClean="0">
                          <a:solidFill>
                            <a:schemeClr val="bg1"/>
                          </a:solidFill>
                          <a:latin typeface="メイリオ" panose="020B0604030504040204" pitchFamily="50" charset="-128"/>
                          <a:ea typeface="メイリオ" panose="020B0604030504040204" pitchFamily="50" charset="-128"/>
                        </a:rPr>
                        <a:t>】</a:t>
                      </a:r>
                      <a:endParaRPr kumimoji="1" lang="ja-JP" altLang="en-US" sz="900" b="1" dirty="0">
                        <a:solidFill>
                          <a:schemeClr val="bg1"/>
                        </a:solidFill>
                        <a:latin typeface="メイリオ" panose="020B0604030504040204" pitchFamily="50" charset="-128"/>
                        <a:ea typeface="メイリオ" panose="020B0604030504040204" pitchFamily="50" charset="-128"/>
                      </a:endParaRPr>
                    </a:p>
                  </a:txBody>
                  <a:tcPr>
                    <a:lnR w="12700" cap="flat" cmpd="sng" algn="ctr">
                      <a:solidFill>
                        <a:schemeClr val="accent5">
                          <a:lumMod val="75000"/>
                        </a:schemeClr>
                      </a:solidFill>
                      <a:prstDash val="solid"/>
                      <a:round/>
                      <a:headEnd type="none" w="med" len="med"/>
                      <a:tailEnd type="none" w="med" len="med"/>
                    </a:lnR>
                    <a:solidFill>
                      <a:schemeClr val="accent5">
                        <a:lumMod val="75000"/>
                      </a:schemeClr>
                    </a:solidFill>
                  </a:tcPr>
                </a:tc>
                <a:tc>
                  <a:txBody>
                    <a:bodyPr/>
                    <a:lstStyle/>
                    <a:p>
                      <a:endParaRPr kumimoji="1" lang="ja-JP" altLang="en-US" sz="100" dirty="0">
                        <a:latin typeface="メイリオ" panose="020B0604030504040204" pitchFamily="50" charset="-128"/>
                        <a:ea typeface="メイリオ" panose="020B0604030504040204" pitchFamily="50" charset="-128"/>
                      </a:endParaRPr>
                    </a:p>
                  </a:txBody>
                  <a:tcPr>
                    <a:lnL w="12700" cap="flat" cmpd="sng" algn="ctr">
                      <a:solidFill>
                        <a:schemeClr val="accent5">
                          <a:lumMod val="75000"/>
                        </a:schemeClr>
                      </a:solidFill>
                      <a:prstDash val="solid"/>
                      <a:round/>
                      <a:headEnd type="none" w="med" len="med"/>
                      <a:tailEnd type="none" w="med" len="med"/>
                    </a:lnL>
                    <a:solidFill>
                      <a:schemeClr val="accent5">
                        <a:lumMod val="75000"/>
                      </a:schemeClr>
                    </a:solidFill>
                  </a:tcPr>
                </a:tc>
                <a:extLst>
                  <a:ext uri="{0D108BD9-81ED-4DB2-BD59-A6C34878D82A}">
                    <a16:rowId xmlns:a16="http://schemas.microsoft.com/office/drawing/2014/main" val="4122812178"/>
                  </a:ext>
                </a:extLst>
              </a:tr>
              <a:tr h="445141">
                <a:tc vMerge="1">
                  <a:txBody>
                    <a:bodyPr/>
                    <a:lstStyle/>
                    <a:p>
                      <a:endParaRPr kumimoji="1" lang="ja-JP" altLang="en-US" sz="900" b="1" dirty="0">
                        <a:solidFill>
                          <a:schemeClr val="bg1"/>
                        </a:solidFill>
                        <a:latin typeface="メイリオ" panose="020B0604030504040204" pitchFamily="50" charset="-128"/>
                        <a:ea typeface="メイリオ" panose="020B0604030504040204" pitchFamily="50" charset="-128"/>
                      </a:endParaRPr>
                    </a:p>
                  </a:txBody>
                  <a:tcPr/>
                </a:tc>
                <a:tc>
                  <a:txBody>
                    <a:bodyPr/>
                    <a:lstStyle/>
                    <a:p>
                      <a:pPr marL="171450" indent="-171450">
                        <a:buFont typeface="Wingdings" panose="05000000000000000000" pitchFamily="2" charset="2"/>
                        <a:buChar char="p"/>
                      </a:pPr>
                      <a:r>
                        <a:rPr kumimoji="1" lang="ja-JP" altLang="en-US" sz="800" b="1" dirty="0" smtClean="0">
                          <a:latin typeface="メイリオ" panose="020B0604030504040204" pitchFamily="50" charset="-128"/>
                          <a:ea typeface="メイリオ" panose="020B0604030504040204" pitchFamily="50" charset="-128"/>
                        </a:rPr>
                        <a:t>大阪府こころの健康総合センター</a:t>
                      </a:r>
                      <a:endParaRPr kumimoji="1" lang="en-US" altLang="ja-JP" sz="800" b="1" dirty="0" smtClean="0">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p"/>
                      </a:pPr>
                      <a:r>
                        <a:rPr kumimoji="1" lang="ja-JP" altLang="en-US" sz="800" b="1" baseline="0" dirty="0" smtClean="0">
                          <a:latin typeface="メイリオ" panose="020B0604030504040204" pitchFamily="50" charset="-128"/>
                          <a:ea typeface="メイリオ" panose="020B0604030504040204" pitchFamily="50" charset="-128"/>
                        </a:rPr>
                        <a:t>大阪府</a:t>
                      </a:r>
                      <a:r>
                        <a:rPr kumimoji="1" lang="ja-JP" altLang="en-US" sz="800" b="1" dirty="0" smtClean="0">
                          <a:latin typeface="メイリオ" panose="020B0604030504040204" pitchFamily="50" charset="-128"/>
                          <a:ea typeface="メイリオ" panose="020B0604030504040204" pitchFamily="50" charset="-128"/>
                        </a:rPr>
                        <a:t>及び中核市保健所 （</a:t>
                      </a:r>
                      <a:r>
                        <a:rPr kumimoji="1" lang="en-US" altLang="ja-JP" sz="800" b="1" dirty="0" smtClean="0">
                          <a:latin typeface="メイリオ" panose="020B0604030504040204" pitchFamily="50" charset="-128"/>
                          <a:ea typeface="メイリオ" panose="020B0604030504040204" pitchFamily="50" charset="-128"/>
                        </a:rPr>
                        <a:t>18</a:t>
                      </a:r>
                      <a:r>
                        <a:rPr kumimoji="1" lang="ja-JP" altLang="en-US" sz="800" b="1" dirty="0" smtClean="0">
                          <a:latin typeface="メイリオ" panose="020B0604030504040204" pitchFamily="50" charset="-128"/>
                          <a:ea typeface="メイリオ" panose="020B0604030504040204" pitchFamily="50" charset="-128"/>
                        </a:rPr>
                        <a:t>カ所）</a:t>
                      </a:r>
                      <a:r>
                        <a:rPr kumimoji="1" lang="en-US" altLang="ja-JP" sz="800" b="1" dirty="0" smtClean="0">
                          <a:latin typeface="メイリオ" panose="020B0604030504040204" pitchFamily="50" charset="-128"/>
                          <a:ea typeface="メイリオ" panose="020B0604030504040204" pitchFamily="50" charset="-128"/>
                        </a:rPr>
                        <a:t/>
                      </a:r>
                      <a:br>
                        <a:rPr kumimoji="1" lang="en-US" altLang="ja-JP" sz="800" b="1" dirty="0" smtClean="0">
                          <a:latin typeface="メイリオ" panose="020B0604030504040204" pitchFamily="50" charset="-128"/>
                          <a:ea typeface="メイリオ" panose="020B0604030504040204" pitchFamily="50" charset="-128"/>
                        </a:rPr>
                      </a:br>
                      <a:r>
                        <a:rPr kumimoji="1" lang="ja-JP" altLang="en-US" sz="800" b="1" dirty="0" smtClean="0">
                          <a:latin typeface="メイリオ" panose="020B0604030504040204" pitchFamily="50" charset="-128"/>
                          <a:ea typeface="メイリオ" panose="020B0604030504040204" pitchFamily="50" charset="-128"/>
                        </a:rPr>
                        <a:t>（東大阪市については、保健センター）</a:t>
                      </a:r>
                      <a:endParaRPr kumimoji="1" lang="ja-JP" altLang="en-US" sz="800" b="1" dirty="0">
                        <a:latin typeface="メイリオ" panose="020B0604030504040204" pitchFamily="50" charset="-128"/>
                        <a:ea typeface="メイリオ" panose="020B0604030504040204" pitchFamily="50" charset="-128"/>
                      </a:endParaRPr>
                    </a:p>
                  </a:txBody>
                  <a:tcPr marL="65314" marR="65314" marT="32657" marB="32657" anchor="ctr">
                    <a:solidFill>
                      <a:schemeClr val="accent1">
                        <a:lumMod val="20000"/>
                        <a:lumOff val="80000"/>
                      </a:schemeClr>
                    </a:solidFill>
                  </a:tcPr>
                </a:tc>
                <a:extLst>
                  <a:ext uri="{0D108BD9-81ED-4DB2-BD59-A6C34878D82A}">
                    <a16:rowId xmlns:a16="http://schemas.microsoft.com/office/drawing/2014/main" val="316510478"/>
                  </a:ext>
                </a:extLst>
              </a:tr>
              <a:tr h="191922">
                <a:tc vMerge="1">
                  <a:txBody>
                    <a:bodyPr/>
                    <a:lstStyle/>
                    <a:p>
                      <a:endParaRPr kumimoji="1" lang="ja-JP" altLang="en-US" sz="900" b="1" dirty="0">
                        <a:solidFill>
                          <a:schemeClr val="bg1"/>
                        </a:solidFill>
                        <a:latin typeface="メイリオ" panose="020B0604030504040204" pitchFamily="50" charset="-128"/>
                        <a:ea typeface="メイリオ" panose="020B0604030504040204" pitchFamily="50" charset="-128"/>
                      </a:endParaRPr>
                    </a:p>
                  </a:txBody>
                  <a:tcPr/>
                </a:tc>
                <a:tc>
                  <a:txBody>
                    <a:bodyPr/>
                    <a:lstStyle/>
                    <a:p>
                      <a:pPr marL="171450" indent="-171450">
                        <a:buFont typeface="Wingdings" panose="05000000000000000000" pitchFamily="2" charset="2"/>
                        <a:buChar char="p"/>
                      </a:pPr>
                      <a:r>
                        <a:rPr kumimoji="1" lang="ja-JP" altLang="en-US" sz="800" b="1" baseline="0" dirty="0" smtClean="0">
                          <a:latin typeface="メイリオ" panose="020B0604030504040204" pitchFamily="50" charset="-128"/>
                          <a:ea typeface="メイリオ" panose="020B0604030504040204" pitchFamily="50" charset="-128"/>
                        </a:rPr>
                        <a:t>大阪市</a:t>
                      </a:r>
                      <a:r>
                        <a:rPr kumimoji="1" lang="ja-JP" altLang="en-US" sz="800" b="1" dirty="0" smtClean="0">
                          <a:latin typeface="メイリオ" panose="020B0604030504040204" pitchFamily="50" charset="-128"/>
                          <a:ea typeface="メイリオ" panose="020B0604030504040204" pitchFamily="50" charset="-128"/>
                        </a:rPr>
                        <a:t>こころの健康センター</a:t>
                      </a:r>
                      <a:endParaRPr kumimoji="1" lang="ja-JP" altLang="en-US" sz="800" b="1" dirty="0">
                        <a:latin typeface="メイリオ" panose="020B0604030504040204" pitchFamily="50" charset="-128"/>
                        <a:ea typeface="メイリオ" panose="020B0604030504040204" pitchFamily="50" charset="-128"/>
                      </a:endParaRPr>
                    </a:p>
                  </a:txBody>
                  <a:tcPr marL="65314" marR="65314" marT="32657" marB="32657" anchor="ctr">
                    <a:solidFill>
                      <a:schemeClr val="accent1">
                        <a:lumMod val="20000"/>
                        <a:lumOff val="80000"/>
                      </a:schemeClr>
                    </a:solidFill>
                  </a:tcPr>
                </a:tc>
                <a:extLst>
                  <a:ext uri="{0D108BD9-81ED-4DB2-BD59-A6C34878D82A}">
                    <a16:rowId xmlns:a16="http://schemas.microsoft.com/office/drawing/2014/main" val="1865439790"/>
                  </a:ext>
                </a:extLst>
              </a:tr>
              <a:tr h="191922">
                <a:tc vMerge="1">
                  <a:txBody>
                    <a:bodyPr/>
                    <a:lstStyle/>
                    <a:p>
                      <a:endParaRPr kumimoji="1" lang="ja-JP" altLang="en-US" sz="900" b="1" dirty="0">
                        <a:solidFill>
                          <a:schemeClr val="bg1"/>
                        </a:solidFill>
                        <a:latin typeface="メイリオ" panose="020B0604030504040204" pitchFamily="50" charset="-128"/>
                        <a:ea typeface="メイリオ" panose="020B0604030504040204" pitchFamily="50" charset="-128"/>
                      </a:endParaRPr>
                    </a:p>
                  </a:txBody>
                  <a:tcPr/>
                </a:tc>
                <a:tc>
                  <a:txBody>
                    <a:bodyPr/>
                    <a:lstStyle/>
                    <a:p>
                      <a:pPr marL="171450" indent="-171450">
                        <a:buFont typeface="Wingdings" panose="05000000000000000000" pitchFamily="2" charset="2"/>
                        <a:buChar char="p"/>
                      </a:pPr>
                      <a:r>
                        <a:rPr kumimoji="1" lang="ja-JP" altLang="en-US" sz="800" b="1" dirty="0" smtClean="0">
                          <a:latin typeface="メイリオ" panose="020B0604030504040204" pitchFamily="50" charset="-128"/>
                          <a:ea typeface="メイリオ" panose="020B0604030504040204" pitchFamily="50" charset="-128"/>
                        </a:rPr>
                        <a:t>堺市こころの健康センター</a:t>
                      </a:r>
                      <a:endParaRPr kumimoji="1" lang="en-US" altLang="ja-JP" sz="800" b="1" dirty="0" smtClean="0">
                        <a:latin typeface="メイリオ" panose="020B0604030504040204" pitchFamily="50" charset="-128"/>
                        <a:ea typeface="メイリオ" panose="020B0604030504040204" pitchFamily="50" charset="-128"/>
                      </a:endParaRPr>
                    </a:p>
                  </a:txBody>
                  <a:tcPr marL="65314" marR="65314" marT="32657" marB="32657" anchor="ctr">
                    <a:solidFill>
                      <a:schemeClr val="accent1">
                        <a:lumMod val="20000"/>
                        <a:lumOff val="80000"/>
                      </a:schemeClr>
                    </a:solidFill>
                  </a:tcPr>
                </a:tc>
                <a:extLst>
                  <a:ext uri="{0D108BD9-81ED-4DB2-BD59-A6C34878D82A}">
                    <a16:rowId xmlns:a16="http://schemas.microsoft.com/office/drawing/2014/main" val="3931196642"/>
                  </a:ext>
                </a:extLst>
              </a:tr>
            </a:tbl>
          </a:graphicData>
        </a:graphic>
      </p:graphicFrame>
      <p:graphicFrame>
        <p:nvGraphicFramePr>
          <p:cNvPr id="21" name="表 20"/>
          <p:cNvGraphicFramePr>
            <a:graphicFrameLocks noGrp="1"/>
          </p:cNvGraphicFramePr>
          <p:nvPr>
            <p:extLst>
              <p:ext uri="{D42A27DB-BD31-4B8C-83A1-F6EECF244321}">
                <p14:modId xmlns:p14="http://schemas.microsoft.com/office/powerpoint/2010/main" val="1072220432"/>
              </p:ext>
            </p:extLst>
          </p:nvPr>
        </p:nvGraphicFramePr>
        <p:xfrm>
          <a:off x="4211960" y="5203827"/>
          <a:ext cx="4897115" cy="1569156"/>
        </p:xfrm>
        <a:graphic>
          <a:graphicData uri="http://schemas.openxmlformats.org/drawingml/2006/table">
            <a:tbl>
              <a:tblPr firstRow="1" bandRow="1">
                <a:tableStyleId>{5C22544A-7EE6-4342-B048-85BDC9FD1C3A}</a:tableStyleId>
              </a:tblPr>
              <a:tblGrid>
                <a:gridCol w="4897115">
                  <a:extLst>
                    <a:ext uri="{9D8B030D-6E8A-4147-A177-3AD203B41FA5}">
                      <a16:colId xmlns:a16="http://schemas.microsoft.com/office/drawing/2014/main" val="895274361"/>
                    </a:ext>
                  </a:extLst>
                </a:gridCol>
              </a:tblGrid>
              <a:tr h="261812">
                <a:tc>
                  <a:txBody>
                    <a:bodyPr/>
                    <a:lstStyle/>
                    <a:p>
                      <a:r>
                        <a:rPr kumimoji="1" lang="ja-JP" altLang="en-US" sz="800" b="1" dirty="0" smtClean="0">
                          <a:latin typeface="メイリオ" panose="020B0604030504040204" pitchFamily="50" charset="-128"/>
                          <a:ea typeface="メイリオ" panose="020B0604030504040204" pitchFamily="50" charset="-128"/>
                        </a:rPr>
                        <a:t>大阪府依存症関連機関連携会議＜本会議・部会＞（事務局　大阪府こころの健康総合センター）</a:t>
                      </a:r>
                      <a:endParaRPr kumimoji="1" lang="ja-JP" altLang="en-US" sz="800" b="1" dirty="0">
                        <a:latin typeface="メイリオ" panose="020B0604030504040204" pitchFamily="50" charset="-128"/>
                        <a:ea typeface="メイリオ" panose="020B0604030504040204" pitchFamily="50" charset="-128"/>
                      </a:endParaRPr>
                    </a:p>
                  </a:txBody>
                  <a:tcPr marL="89819" marR="89819" marT="44909" marB="44909">
                    <a:solidFill>
                      <a:schemeClr val="accent5">
                        <a:lumMod val="50000"/>
                      </a:schemeClr>
                    </a:solidFill>
                  </a:tcPr>
                </a:tc>
                <a:extLst>
                  <a:ext uri="{0D108BD9-81ED-4DB2-BD59-A6C34878D82A}">
                    <a16:rowId xmlns:a16="http://schemas.microsoft.com/office/drawing/2014/main" val="497741562"/>
                  </a:ext>
                </a:extLst>
              </a:tr>
              <a:tr h="286765">
                <a:tc>
                  <a:txBody>
                    <a:bodyPr/>
                    <a:lstStyle/>
                    <a:p>
                      <a:pPr marL="0" indent="0">
                        <a:buFont typeface="Wingdings" panose="05000000000000000000" pitchFamily="2" charset="2"/>
                        <a:buChar char="Ø"/>
                      </a:pPr>
                      <a:r>
                        <a:rPr kumimoji="1" lang="ja-JP" altLang="en-US" sz="600" b="1" dirty="0" smtClean="0">
                          <a:latin typeface="メイリオ" panose="020B0604030504040204" pitchFamily="50" charset="-128"/>
                          <a:ea typeface="メイリオ" panose="020B0604030504040204" pitchFamily="50" charset="-128"/>
                        </a:rPr>
                        <a:t>依存症の当事者及び家族・自助グループ・回復施設・民間団体・医療関係機関・福祉関係機関・司法関係機関・行政機関（国・市町村）</a:t>
                      </a:r>
                      <a:endParaRPr kumimoji="1" lang="ja-JP" altLang="en-US" sz="600" b="1" dirty="0">
                        <a:latin typeface="メイリオ" panose="020B0604030504040204" pitchFamily="50" charset="-128"/>
                        <a:ea typeface="メイリオ" panose="020B0604030504040204" pitchFamily="50" charset="-128"/>
                      </a:endParaRPr>
                    </a:p>
                  </a:txBody>
                  <a:tcPr marL="89819" marR="89819" marT="44909" marB="44909">
                    <a:solidFill>
                      <a:schemeClr val="accent1">
                        <a:lumMod val="20000"/>
                        <a:lumOff val="80000"/>
                      </a:schemeClr>
                    </a:solidFill>
                  </a:tcPr>
                </a:tc>
                <a:extLst>
                  <a:ext uri="{0D108BD9-81ED-4DB2-BD59-A6C34878D82A}">
                    <a16:rowId xmlns:a16="http://schemas.microsoft.com/office/drawing/2014/main" val="1114511296"/>
                  </a:ext>
                </a:extLst>
              </a:tr>
              <a:tr h="248911">
                <a:tc>
                  <a:txBody>
                    <a:bodyPr/>
                    <a:lstStyle/>
                    <a:p>
                      <a:r>
                        <a:rPr kumimoji="1" lang="zh-TW" altLang="en-US" sz="800" b="1" dirty="0" smtClean="0">
                          <a:solidFill>
                            <a:schemeClr val="bg1"/>
                          </a:solidFill>
                          <a:latin typeface="メイリオ" panose="020B0604030504040204" pitchFamily="50" charset="-128"/>
                          <a:ea typeface="メイリオ" panose="020B0604030504040204" pitchFamily="50" charset="-128"/>
                        </a:rPr>
                        <a:t>大阪府依存症対策庁内連携会議（事務局　健康医療部地域保健課）</a:t>
                      </a:r>
                    </a:p>
                  </a:txBody>
                  <a:tcPr marL="89819" marR="89819" marT="44909" marB="44909">
                    <a:solidFill>
                      <a:schemeClr val="accent5">
                        <a:lumMod val="50000"/>
                      </a:schemeClr>
                    </a:solidFill>
                  </a:tcPr>
                </a:tc>
                <a:extLst>
                  <a:ext uri="{0D108BD9-81ED-4DB2-BD59-A6C34878D82A}">
                    <a16:rowId xmlns:a16="http://schemas.microsoft.com/office/drawing/2014/main" val="143125292"/>
                  </a:ext>
                </a:extLst>
              </a:tr>
              <a:tr h="267188">
                <a:tc>
                  <a:txBody>
                    <a:bodyPr/>
                    <a:lstStyle/>
                    <a:p>
                      <a:pPr marL="0" indent="0">
                        <a:buFont typeface="Wingdings" panose="05000000000000000000" pitchFamily="2" charset="2"/>
                        <a:buChar char="Ø"/>
                      </a:pPr>
                      <a:r>
                        <a:rPr kumimoji="1" lang="ja-JP" altLang="en-US" sz="600" b="1" dirty="0" smtClean="0">
                          <a:latin typeface="メイリオ" panose="020B0604030504040204" pitchFamily="50" charset="-128"/>
                          <a:ea typeface="メイリオ" panose="020B0604030504040204" pitchFamily="50" charset="-128"/>
                        </a:rPr>
                        <a:t>政策企画部・府民文化部・</a:t>
                      </a:r>
                      <a:r>
                        <a:rPr kumimoji="1" lang="en-US" altLang="ja-JP" sz="600" b="1" dirty="0" smtClean="0">
                          <a:latin typeface="メイリオ" panose="020B0604030504040204" pitchFamily="50" charset="-128"/>
                          <a:ea typeface="メイリオ" panose="020B0604030504040204" pitchFamily="50" charset="-128"/>
                        </a:rPr>
                        <a:t>IR</a:t>
                      </a:r>
                      <a:r>
                        <a:rPr kumimoji="1" lang="ja-JP" altLang="en-US" sz="600" b="1" dirty="0" smtClean="0">
                          <a:latin typeface="メイリオ" panose="020B0604030504040204" pitchFamily="50" charset="-128"/>
                          <a:ea typeface="メイリオ" panose="020B0604030504040204" pitchFamily="50" charset="-128"/>
                        </a:rPr>
                        <a:t>推進局・福祉部・健康医療部・商工労働部・都市整備部・教育庁・警察本部</a:t>
                      </a:r>
                      <a:endParaRPr kumimoji="1" lang="ja-JP" altLang="en-US" sz="600" b="1" dirty="0">
                        <a:latin typeface="メイリオ" panose="020B0604030504040204" pitchFamily="50" charset="-128"/>
                        <a:ea typeface="メイリオ" panose="020B0604030504040204" pitchFamily="50" charset="-128"/>
                      </a:endParaRPr>
                    </a:p>
                  </a:txBody>
                  <a:tcPr marL="89819" marR="89819" marT="44909" marB="44909">
                    <a:solidFill>
                      <a:schemeClr val="accent1">
                        <a:lumMod val="20000"/>
                        <a:lumOff val="80000"/>
                      </a:schemeClr>
                    </a:solidFill>
                  </a:tcPr>
                </a:tc>
                <a:extLst>
                  <a:ext uri="{0D108BD9-81ED-4DB2-BD59-A6C34878D82A}">
                    <a16:rowId xmlns:a16="http://schemas.microsoft.com/office/drawing/2014/main" val="2521811199"/>
                  </a:ext>
                </a:extLst>
              </a:tr>
              <a:tr h="257149">
                <a:tc>
                  <a:txBody>
                    <a:bodyPr/>
                    <a:lstStyle/>
                    <a:p>
                      <a:r>
                        <a:rPr kumimoji="1" lang="ja-JP" altLang="en-US" sz="800" b="1" dirty="0" smtClean="0">
                          <a:solidFill>
                            <a:schemeClr val="bg1"/>
                          </a:solidFill>
                          <a:latin typeface="メイリオ" panose="020B0604030504040204" pitchFamily="50" charset="-128"/>
                          <a:ea typeface="メイリオ" panose="020B0604030504040204" pitchFamily="50" charset="-128"/>
                        </a:rPr>
                        <a:t>大阪アディクションセンター（</a:t>
                      </a:r>
                      <a:r>
                        <a:rPr kumimoji="1" lang="en-US" altLang="ja-JP" sz="800" b="1" dirty="0" smtClean="0">
                          <a:solidFill>
                            <a:schemeClr val="bg1"/>
                          </a:solidFill>
                          <a:latin typeface="メイリオ" panose="020B0604030504040204" pitchFamily="50" charset="-128"/>
                          <a:ea typeface="メイリオ" panose="020B0604030504040204" pitchFamily="50" charset="-128"/>
                        </a:rPr>
                        <a:t>OAC</a:t>
                      </a:r>
                      <a:r>
                        <a:rPr kumimoji="1" lang="ja-JP" altLang="en-US" sz="800" b="1" dirty="0" smtClean="0">
                          <a:solidFill>
                            <a:schemeClr val="bg1"/>
                          </a:solidFill>
                          <a:latin typeface="メイリオ" panose="020B0604030504040204" pitchFamily="50" charset="-128"/>
                          <a:ea typeface="メイリオ" panose="020B0604030504040204" pitchFamily="50" charset="-128"/>
                        </a:rPr>
                        <a:t>）（事務局　大阪府こころの健康総合センター）</a:t>
                      </a:r>
                    </a:p>
                  </a:txBody>
                  <a:tcPr marL="89819" marR="89819" marT="44909" marB="44909">
                    <a:solidFill>
                      <a:schemeClr val="accent5">
                        <a:lumMod val="50000"/>
                      </a:schemeClr>
                    </a:solidFill>
                  </a:tcPr>
                </a:tc>
                <a:extLst>
                  <a:ext uri="{0D108BD9-81ED-4DB2-BD59-A6C34878D82A}">
                    <a16:rowId xmlns:a16="http://schemas.microsoft.com/office/drawing/2014/main" val="4235465543"/>
                  </a:ext>
                </a:extLst>
              </a:tr>
              <a:tr h="247331">
                <a:tc>
                  <a:txBody>
                    <a:bodyPr/>
                    <a:lstStyle/>
                    <a:p>
                      <a:pPr marL="0" indent="0">
                        <a:buFont typeface="Wingdings" panose="05000000000000000000" pitchFamily="2" charset="2"/>
                        <a:buChar char="Ø"/>
                      </a:pPr>
                      <a:r>
                        <a:rPr kumimoji="1" lang="ja-JP" altLang="en-US" sz="600" b="1" dirty="0" smtClean="0">
                          <a:latin typeface="メイリオ" panose="020B0604030504040204" pitchFamily="50" charset="-128"/>
                          <a:ea typeface="メイリオ" panose="020B0604030504040204" pitchFamily="50" charset="-128"/>
                        </a:rPr>
                        <a:t>医療・福祉・司法・自助グループ・行政等　</a:t>
                      </a:r>
                      <a:r>
                        <a:rPr kumimoji="1" lang="en-US" altLang="ja-JP" sz="600" b="1" dirty="0" smtClean="0">
                          <a:latin typeface="メイリオ" panose="020B0604030504040204" pitchFamily="50" charset="-128"/>
                          <a:ea typeface="メイリオ" panose="020B0604030504040204" pitchFamily="50" charset="-128"/>
                        </a:rPr>
                        <a:t>57</a:t>
                      </a:r>
                      <a:r>
                        <a:rPr kumimoji="1" lang="ja-JP" altLang="en-US" sz="600" b="1" dirty="0" smtClean="0">
                          <a:latin typeface="メイリオ" panose="020B0604030504040204" pitchFamily="50" charset="-128"/>
                          <a:ea typeface="メイリオ" panose="020B0604030504040204" pitchFamily="50" charset="-128"/>
                        </a:rPr>
                        <a:t>機関（</a:t>
                      </a:r>
                      <a:r>
                        <a:rPr kumimoji="1" lang="en-US" altLang="ja-JP" sz="600" b="1" dirty="0" smtClean="0">
                          <a:latin typeface="メイリオ" panose="020B0604030504040204" pitchFamily="50" charset="-128"/>
                          <a:ea typeface="メイリオ" panose="020B0604030504040204" pitchFamily="50" charset="-128"/>
                        </a:rPr>
                        <a:t>R</a:t>
                      </a:r>
                      <a:r>
                        <a:rPr kumimoji="1" lang="ja-JP" altLang="en-US" sz="600" b="1" dirty="0" smtClean="0">
                          <a:latin typeface="メイリオ" panose="020B0604030504040204" pitchFamily="50" charset="-128"/>
                          <a:ea typeface="メイリオ" panose="020B0604030504040204" pitchFamily="50" charset="-128"/>
                        </a:rPr>
                        <a:t>４</a:t>
                      </a:r>
                      <a:r>
                        <a:rPr kumimoji="1" lang="en-US" altLang="ja-JP" sz="600" b="1" dirty="0" smtClean="0">
                          <a:latin typeface="メイリオ" panose="020B0604030504040204" pitchFamily="50" charset="-128"/>
                          <a:ea typeface="メイリオ" panose="020B0604030504040204" pitchFamily="50" charset="-128"/>
                        </a:rPr>
                        <a:t>.</a:t>
                      </a:r>
                      <a:r>
                        <a:rPr kumimoji="1" lang="ja-JP" altLang="en-US" sz="600" b="1" dirty="0" smtClean="0">
                          <a:latin typeface="メイリオ" panose="020B0604030504040204" pitchFamily="50" charset="-128"/>
                          <a:ea typeface="メイリオ" panose="020B0604030504040204" pitchFamily="50" charset="-128"/>
                        </a:rPr>
                        <a:t>７月現在）</a:t>
                      </a:r>
                    </a:p>
                  </a:txBody>
                  <a:tcPr marL="89819" marR="89819" marT="44909" marB="44909">
                    <a:solidFill>
                      <a:schemeClr val="accent1">
                        <a:lumMod val="20000"/>
                        <a:lumOff val="80000"/>
                      </a:schemeClr>
                    </a:solidFill>
                  </a:tcPr>
                </a:tc>
                <a:extLst>
                  <a:ext uri="{0D108BD9-81ED-4DB2-BD59-A6C34878D82A}">
                    <a16:rowId xmlns:a16="http://schemas.microsoft.com/office/drawing/2014/main" val="1276033601"/>
                  </a:ext>
                </a:extLst>
              </a:tr>
            </a:tbl>
          </a:graphicData>
        </a:graphic>
      </p:graphicFrame>
      <p:cxnSp>
        <p:nvCxnSpPr>
          <p:cNvPr id="46" name="直線コネクタ 45"/>
          <p:cNvCxnSpPr/>
          <p:nvPr/>
        </p:nvCxnSpPr>
        <p:spPr>
          <a:xfrm flipH="1">
            <a:off x="219077" y="5137724"/>
            <a:ext cx="2590799" cy="0"/>
          </a:xfrm>
          <a:prstGeom prst="line">
            <a:avLst/>
          </a:prstGeom>
          <a:ln w="19050">
            <a:solidFill>
              <a:srgbClr val="000099"/>
            </a:solidFill>
          </a:ln>
        </p:spPr>
        <p:style>
          <a:lnRef idx="1">
            <a:schemeClr val="accent1"/>
          </a:lnRef>
          <a:fillRef idx="0">
            <a:schemeClr val="accent1"/>
          </a:fillRef>
          <a:effectRef idx="0">
            <a:schemeClr val="accent1"/>
          </a:effectRef>
          <a:fontRef idx="minor">
            <a:schemeClr val="tx1"/>
          </a:fontRef>
        </p:style>
      </p:cxnSp>
      <p:grpSp>
        <p:nvGrpSpPr>
          <p:cNvPr id="33" name="グループ化 32"/>
          <p:cNvGrpSpPr/>
          <p:nvPr/>
        </p:nvGrpSpPr>
        <p:grpSpPr>
          <a:xfrm>
            <a:off x="4123684" y="4939167"/>
            <a:ext cx="2057400" cy="253547"/>
            <a:chOff x="3513864" y="4837066"/>
            <a:chExt cx="2057400" cy="326572"/>
          </a:xfrm>
        </p:grpSpPr>
        <p:sp>
          <p:nvSpPr>
            <p:cNvPr id="15" name="正方形/長方形 14"/>
            <p:cNvSpPr/>
            <p:nvPr/>
          </p:nvSpPr>
          <p:spPr>
            <a:xfrm>
              <a:off x="3513864" y="4837066"/>
              <a:ext cx="2057400" cy="3265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メイリオ" panose="020B0604030504040204" pitchFamily="50" charset="-128"/>
                  <a:ea typeface="メイリオ" panose="020B0604030504040204" pitchFamily="50" charset="-128"/>
                </a:rPr>
                <a:t>■連携協力体制の強化・連携</a:t>
              </a:r>
            </a:p>
          </p:txBody>
        </p:sp>
        <p:cxnSp>
          <p:nvCxnSpPr>
            <p:cNvPr id="48" name="直線コネクタ 47"/>
            <p:cNvCxnSpPr/>
            <p:nvPr/>
          </p:nvCxnSpPr>
          <p:spPr>
            <a:xfrm flipH="1">
              <a:off x="3674843" y="5088527"/>
              <a:ext cx="1831652" cy="0"/>
            </a:xfrm>
            <a:prstGeom prst="line">
              <a:avLst/>
            </a:prstGeom>
            <a:ln w="19050">
              <a:solidFill>
                <a:srgbClr val="000099"/>
              </a:solidFill>
            </a:ln>
          </p:spPr>
          <p:style>
            <a:lnRef idx="1">
              <a:schemeClr val="accent1"/>
            </a:lnRef>
            <a:fillRef idx="0">
              <a:schemeClr val="accent1"/>
            </a:fillRef>
            <a:effectRef idx="0">
              <a:schemeClr val="accent1"/>
            </a:effectRef>
            <a:fontRef idx="minor">
              <a:schemeClr val="tx1"/>
            </a:fontRef>
          </p:style>
        </p:cxnSp>
      </p:grpSp>
      <p:cxnSp>
        <p:nvCxnSpPr>
          <p:cNvPr id="17" name="直線コネクタ 16"/>
          <p:cNvCxnSpPr/>
          <p:nvPr/>
        </p:nvCxnSpPr>
        <p:spPr>
          <a:xfrm flipH="1">
            <a:off x="179388" y="1357661"/>
            <a:ext cx="4229326" cy="0"/>
          </a:xfrm>
          <a:prstGeom prst="line">
            <a:avLst/>
          </a:prstGeom>
          <a:ln w="19050">
            <a:solidFill>
              <a:srgbClr val="000099"/>
            </a:solidFill>
          </a:ln>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a:stretch>
            <a:fillRect/>
          </a:stretch>
        </p:blipFill>
        <p:spPr>
          <a:xfrm>
            <a:off x="6049736" y="3017755"/>
            <a:ext cx="3054766" cy="1795593"/>
          </a:xfrm>
          <a:prstGeom prst="rect">
            <a:avLst/>
          </a:prstGeom>
          <a:effectLst>
            <a:glow rad="127000">
              <a:schemeClr val="bg1"/>
            </a:glow>
          </a:effectLst>
        </p:spPr>
      </p:pic>
      <p:sp>
        <p:nvSpPr>
          <p:cNvPr id="20" name="スライド番号プレースホルダー 4"/>
          <p:cNvSpPr>
            <a:spLocks noGrp="1"/>
          </p:cNvSpPr>
          <p:nvPr>
            <p:ph type="sldNum" sz="quarter" idx="12"/>
          </p:nvPr>
        </p:nvSpPr>
        <p:spPr>
          <a:xfrm>
            <a:off x="7086600" y="6492876"/>
            <a:ext cx="2057400" cy="365125"/>
          </a:xfrm>
        </p:spPr>
        <p:txBody>
          <a:bodyP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t>1</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5074537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p:cNvSpPr/>
          <p:nvPr/>
        </p:nvSpPr>
        <p:spPr>
          <a:xfrm>
            <a:off x="25400" y="1043942"/>
            <a:ext cx="9073578" cy="576943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51" name="正方形/長方形 50"/>
          <p:cNvSpPr/>
          <p:nvPr/>
        </p:nvSpPr>
        <p:spPr>
          <a:xfrm>
            <a:off x="1" y="5216072"/>
            <a:ext cx="10414715" cy="1502229"/>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endParaRPr lang="en-US" altLang="ja-JP" sz="105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grpSp>
        <p:nvGrpSpPr>
          <p:cNvPr id="9" name="グループ化 8"/>
          <p:cNvGrpSpPr/>
          <p:nvPr/>
        </p:nvGrpSpPr>
        <p:grpSpPr>
          <a:xfrm>
            <a:off x="-65315" y="0"/>
            <a:ext cx="9209315" cy="1102127"/>
            <a:chOff x="-65315" y="0"/>
            <a:chExt cx="9209315" cy="1028700"/>
          </a:xfrm>
        </p:grpSpPr>
        <p:sp>
          <p:nvSpPr>
            <p:cNvPr id="3" name="サブタイトル 2"/>
            <p:cNvSpPr txBox="1">
              <a:spLocks/>
            </p:cNvSpPr>
            <p:nvPr/>
          </p:nvSpPr>
          <p:spPr>
            <a:xfrm>
              <a:off x="0" y="0"/>
              <a:ext cx="9144000" cy="432707"/>
            </a:xfrm>
            <a:prstGeom prst="rect">
              <a:avLst/>
            </a:prstGeom>
            <a:solidFill>
              <a:srgbClr val="000099"/>
            </a:solidFill>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2000" b="1" dirty="0">
                  <a:solidFill>
                    <a:schemeClr val="bg1"/>
                  </a:solidFill>
                  <a:latin typeface="メイリオ" panose="020B0604030504040204" pitchFamily="50" charset="-128"/>
                  <a:ea typeface="メイリオ" panose="020B0604030504040204" pitchFamily="50" charset="-128"/>
                </a:rPr>
                <a:t>Ⅱ</a:t>
              </a:r>
              <a:r>
                <a:rPr lang="ja-JP" altLang="en-US" sz="2000" b="1" dirty="0">
                  <a:solidFill>
                    <a:schemeClr val="bg1"/>
                  </a:solidFill>
                  <a:latin typeface="メイリオ" panose="020B0604030504040204" pitchFamily="50" charset="-128"/>
                  <a:ea typeface="メイリオ" panose="020B0604030504040204" pitchFamily="50" charset="-128"/>
                </a:rPr>
                <a:t> 第２期計画に向けた課題の整理と取組の方向性</a:t>
              </a:r>
            </a:p>
          </p:txBody>
        </p:sp>
        <p:sp>
          <p:nvSpPr>
            <p:cNvPr id="55" name="正方形/長方形 54"/>
            <p:cNvSpPr/>
            <p:nvPr/>
          </p:nvSpPr>
          <p:spPr>
            <a:xfrm>
              <a:off x="-65315" y="476250"/>
              <a:ext cx="6760029" cy="344726"/>
            </a:xfrm>
            <a:prstGeom prst="rect">
              <a:avLst/>
            </a:prstGeom>
          </p:spPr>
          <p:txBody>
            <a:bodyPr wrap="square">
              <a:spAutoFit/>
            </a:bodyPr>
            <a:lstStyle/>
            <a:p>
              <a:r>
                <a:rPr lang="ja-JP" altLang="en-US" b="1" dirty="0">
                  <a:latin typeface="メイリオ" panose="020B0604030504040204" pitchFamily="50" charset="-128"/>
                  <a:ea typeface="メイリオ" panose="020B0604030504040204" pitchFamily="50" charset="-128"/>
                </a:rPr>
                <a:t>■５つの基本方針ごとの考察 </a:t>
              </a:r>
              <a:r>
                <a:rPr lang="en-US" altLang="ja-JP" sz="1400" b="1" dirty="0">
                  <a:latin typeface="メイリオ" panose="020B0604030504040204" pitchFamily="50" charset="-128"/>
                  <a:ea typeface="メイリオ" panose="020B0604030504040204" pitchFamily="50" charset="-128"/>
                </a:rPr>
                <a:t>~4 </a:t>
              </a:r>
              <a:r>
                <a:rPr lang="ja-JP" altLang="en-US" sz="1400" b="1" dirty="0">
                  <a:latin typeface="メイリオ" panose="020B0604030504040204" pitchFamily="50" charset="-128"/>
                  <a:ea typeface="メイリオ" panose="020B0604030504040204" pitchFamily="50" charset="-128"/>
                </a:rPr>
                <a:t>切れ目のない回復支援体制の強化</a:t>
              </a:r>
              <a:r>
                <a:rPr lang="en-US" altLang="ja-JP" sz="1400" b="1" dirty="0">
                  <a:latin typeface="メイリオ" panose="020B0604030504040204" pitchFamily="50" charset="-128"/>
                  <a:ea typeface="メイリオ" panose="020B0604030504040204" pitchFamily="50" charset="-128"/>
                </a:rPr>
                <a:t>~</a:t>
              </a:r>
            </a:p>
          </p:txBody>
        </p:sp>
        <p:cxnSp>
          <p:nvCxnSpPr>
            <p:cNvPr id="56" name="直線コネクタ 55"/>
            <p:cNvCxnSpPr/>
            <p:nvPr/>
          </p:nvCxnSpPr>
          <p:spPr>
            <a:xfrm>
              <a:off x="0" y="791936"/>
              <a:ext cx="6271353" cy="1"/>
            </a:xfrm>
            <a:prstGeom prst="line">
              <a:avLst/>
            </a:prstGeom>
            <a:ln w="28575" cmpd="dbl">
              <a:solidFill>
                <a:srgbClr val="000099"/>
              </a:solidFill>
            </a:ln>
          </p:spPr>
          <p:style>
            <a:lnRef idx="1">
              <a:schemeClr val="accent1"/>
            </a:lnRef>
            <a:fillRef idx="0">
              <a:schemeClr val="accent1"/>
            </a:fillRef>
            <a:effectRef idx="0">
              <a:schemeClr val="accent1"/>
            </a:effectRef>
            <a:fontRef idx="minor">
              <a:schemeClr val="tx1"/>
            </a:fontRef>
          </p:style>
        </p:cxnSp>
        <p:grpSp>
          <p:nvGrpSpPr>
            <p:cNvPr id="64" name="グループ化 63"/>
            <p:cNvGrpSpPr/>
            <p:nvPr/>
          </p:nvGrpSpPr>
          <p:grpSpPr>
            <a:xfrm>
              <a:off x="6454775" y="476250"/>
              <a:ext cx="2660990" cy="552450"/>
              <a:chOff x="6426540" y="469900"/>
              <a:chExt cx="2660990" cy="552450"/>
            </a:xfrm>
          </p:grpSpPr>
          <p:sp>
            <p:nvSpPr>
              <p:cNvPr id="65" name="正方形/長方形 64"/>
              <p:cNvSpPr/>
              <p:nvPr/>
            </p:nvSpPr>
            <p:spPr>
              <a:xfrm>
                <a:off x="6600825" y="476250"/>
                <a:ext cx="2486705" cy="533400"/>
              </a:xfrm>
              <a:prstGeom prst="rect">
                <a:avLst/>
              </a:prstGeom>
              <a:solidFill>
                <a:schemeClr val="bg1">
                  <a:lumMod val="8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p:cNvSpPr/>
              <p:nvPr/>
            </p:nvSpPr>
            <p:spPr>
              <a:xfrm>
                <a:off x="6426540" y="469900"/>
                <a:ext cx="196170" cy="5524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b="1" dirty="0">
                    <a:latin typeface="メイリオ" panose="020B0604030504040204" pitchFamily="50" charset="-128"/>
                    <a:ea typeface="メイリオ" panose="020B0604030504040204" pitchFamily="50" charset="-128"/>
                  </a:rPr>
                  <a:t>フロー</a:t>
                </a:r>
              </a:p>
            </p:txBody>
          </p:sp>
          <p:sp>
            <p:nvSpPr>
              <p:cNvPr id="67" name="ホームベース 66"/>
              <p:cNvSpPr/>
              <p:nvPr/>
            </p:nvSpPr>
            <p:spPr>
              <a:xfrm>
                <a:off x="6727928" y="750888"/>
                <a:ext cx="683624" cy="222943"/>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ⅱ</a:t>
                </a:r>
                <a:r>
                  <a:rPr kumimoji="1" lang="ja-JP" altLang="en-US" sz="800" b="1" dirty="0">
                    <a:solidFill>
                      <a:schemeClr val="tx1"/>
                    </a:solidFill>
                    <a:latin typeface="メイリオ" panose="020B0604030504040204" pitchFamily="50" charset="-128"/>
                    <a:ea typeface="メイリオ" panose="020B0604030504040204" pitchFamily="50" charset="-128"/>
                  </a:rPr>
                  <a:t>現状分析</a:t>
                </a:r>
              </a:p>
            </p:txBody>
          </p:sp>
          <p:sp>
            <p:nvSpPr>
              <p:cNvPr id="68" name="ホームベース 67"/>
              <p:cNvSpPr/>
              <p:nvPr/>
            </p:nvSpPr>
            <p:spPr>
              <a:xfrm>
                <a:off x="6724650" y="499370"/>
                <a:ext cx="709379" cy="222943"/>
              </a:xfrm>
              <a:prstGeom prst="homePlate">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bg1"/>
                    </a:solidFill>
                    <a:latin typeface="メイリオ" panose="020B0604030504040204" pitchFamily="50" charset="-128"/>
                    <a:ea typeface="メイリオ" panose="020B0604030504040204" pitchFamily="50" charset="-128"/>
                  </a:rPr>
                  <a:t>ⅰ</a:t>
                </a:r>
                <a:r>
                  <a:rPr kumimoji="1" lang="ja-JP" altLang="en-US" sz="800" b="1" dirty="0">
                    <a:solidFill>
                      <a:schemeClr val="bg1"/>
                    </a:solidFill>
                    <a:latin typeface="メイリオ" panose="020B0604030504040204" pitchFamily="50" charset="-128"/>
                    <a:ea typeface="メイリオ" panose="020B0604030504040204" pitchFamily="50" charset="-128"/>
                  </a:rPr>
                  <a:t>実績評価</a:t>
                </a:r>
              </a:p>
            </p:txBody>
          </p:sp>
          <p:sp>
            <p:nvSpPr>
              <p:cNvPr id="69" name="ホームベース 68"/>
              <p:cNvSpPr/>
              <p:nvPr/>
            </p:nvSpPr>
            <p:spPr>
              <a:xfrm>
                <a:off x="7487319" y="605419"/>
                <a:ext cx="758058" cy="275454"/>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ⅲ </a:t>
                </a:r>
                <a:r>
                  <a:rPr kumimoji="1" lang="ja-JP" altLang="en-US" sz="800" b="1" dirty="0">
                    <a:solidFill>
                      <a:schemeClr val="tx1"/>
                    </a:solidFill>
                    <a:latin typeface="メイリオ" panose="020B0604030504040204" pitchFamily="50" charset="-128"/>
                    <a:ea typeface="メイリオ" panose="020B0604030504040204" pitchFamily="50" charset="-128"/>
                  </a:rPr>
                  <a:t>課題</a:t>
                </a:r>
              </a:p>
            </p:txBody>
          </p:sp>
          <p:sp>
            <p:nvSpPr>
              <p:cNvPr id="70" name="ホームベース 69"/>
              <p:cNvSpPr/>
              <p:nvPr/>
            </p:nvSpPr>
            <p:spPr>
              <a:xfrm>
                <a:off x="8295583" y="597255"/>
                <a:ext cx="758058" cy="275454"/>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ⅳ </a:t>
                </a:r>
                <a:r>
                  <a:rPr kumimoji="1" lang="ja-JP" altLang="en-US" sz="800" b="1" dirty="0">
                    <a:solidFill>
                      <a:schemeClr val="tx1"/>
                    </a:solidFill>
                    <a:latin typeface="メイリオ" panose="020B0604030504040204" pitchFamily="50" charset="-128"/>
                    <a:ea typeface="メイリオ" panose="020B0604030504040204" pitchFamily="50" charset="-128"/>
                  </a:rPr>
                  <a:t>方向性</a:t>
                </a:r>
              </a:p>
            </p:txBody>
          </p:sp>
        </p:grpSp>
      </p:grpSp>
      <p:graphicFrame>
        <p:nvGraphicFramePr>
          <p:cNvPr id="7" name="表 6"/>
          <p:cNvGraphicFramePr>
            <a:graphicFrameLocks noGrp="1"/>
          </p:cNvGraphicFramePr>
          <p:nvPr>
            <p:extLst>
              <p:ext uri="{D42A27DB-BD31-4B8C-83A1-F6EECF244321}">
                <p14:modId xmlns:p14="http://schemas.microsoft.com/office/powerpoint/2010/main" val="2119522067"/>
              </p:ext>
            </p:extLst>
          </p:nvPr>
        </p:nvGraphicFramePr>
        <p:xfrm>
          <a:off x="92077" y="2204865"/>
          <a:ext cx="8966434" cy="4542064"/>
        </p:xfrm>
        <a:graphic>
          <a:graphicData uri="http://schemas.openxmlformats.org/drawingml/2006/table">
            <a:tbl>
              <a:tblPr firstRow="1" bandRow="1">
                <a:tableStyleId>{5C22544A-7EE6-4342-B048-85BDC9FD1C3A}</a:tableStyleId>
              </a:tblPr>
              <a:tblGrid>
                <a:gridCol w="3321390">
                  <a:extLst>
                    <a:ext uri="{9D8B030D-6E8A-4147-A177-3AD203B41FA5}">
                      <a16:colId xmlns:a16="http://schemas.microsoft.com/office/drawing/2014/main" val="948958345"/>
                    </a:ext>
                  </a:extLst>
                </a:gridCol>
                <a:gridCol w="3153575">
                  <a:extLst>
                    <a:ext uri="{9D8B030D-6E8A-4147-A177-3AD203B41FA5}">
                      <a16:colId xmlns:a16="http://schemas.microsoft.com/office/drawing/2014/main" val="175585660"/>
                    </a:ext>
                  </a:extLst>
                </a:gridCol>
                <a:gridCol w="2491469">
                  <a:extLst>
                    <a:ext uri="{9D8B030D-6E8A-4147-A177-3AD203B41FA5}">
                      <a16:colId xmlns:a16="http://schemas.microsoft.com/office/drawing/2014/main" val="145762023"/>
                    </a:ext>
                  </a:extLst>
                </a:gridCol>
              </a:tblGrid>
              <a:tr h="246185">
                <a:tc>
                  <a:txBody>
                    <a:bodyPr/>
                    <a:lstStyle/>
                    <a:p>
                      <a:pPr algn="ctr"/>
                      <a:r>
                        <a:rPr kumimoji="1" lang="ja-JP" altLang="en-US" sz="1000" dirty="0" smtClean="0">
                          <a:latin typeface="メイリオ" panose="020B0604030504040204" pitchFamily="50" charset="-128"/>
                          <a:ea typeface="メイリオ" panose="020B0604030504040204" pitchFamily="50" charset="-128"/>
                        </a:rPr>
                        <a:t>具体的取組内容</a:t>
                      </a:r>
                      <a:endParaRPr kumimoji="1" lang="ja-JP" altLang="en-US" sz="1000" dirty="0">
                        <a:latin typeface="メイリオ" panose="020B0604030504040204" pitchFamily="50" charset="-128"/>
                        <a:ea typeface="メイリオ" panose="020B0604030504040204" pitchFamily="50" charset="-128"/>
                      </a:endParaRPr>
                    </a:p>
                  </a:txBody>
                  <a:tcPr anchor="ctr">
                    <a:solidFill>
                      <a:schemeClr val="accent5">
                        <a:lumMod val="50000"/>
                      </a:schemeClr>
                    </a:solidFill>
                  </a:tcPr>
                </a:tc>
                <a:tc>
                  <a:txBody>
                    <a:bodyPr/>
                    <a:lstStyle/>
                    <a:p>
                      <a:pPr algn="ctr"/>
                      <a:r>
                        <a:rPr kumimoji="1" lang="ja-JP" altLang="en-US" sz="1000" dirty="0" smtClean="0">
                          <a:latin typeface="メイリオ" panose="020B0604030504040204" pitchFamily="50" charset="-128"/>
                          <a:ea typeface="メイリオ" panose="020B0604030504040204" pitchFamily="50" charset="-128"/>
                        </a:rPr>
                        <a:t>実　績（</a:t>
                      </a:r>
                      <a:r>
                        <a:rPr kumimoji="1" lang="en-US" altLang="ja-JP" sz="1000" dirty="0" smtClean="0">
                          <a:latin typeface="メイリオ" panose="020B0604030504040204" pitchFamily="50" charset="-128"/>
                          <a:ea typeface="メイリオ" panose="020B0604030504040204" pitchFamily="50" charset="-128"/>
                        </a:rPr>
                        <a:t>R2-3</a:t>
                      </a:r>
                      <a:r>
                        <a:rPr kumimoji="1" lang="ja-JP" altLang="en-US" sz="1000" dirty="0" smtClean="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a:txBody>
                  <a:tcPr anchor="ctr">
                    <a:solidFill>
                      <a:schemeClr val="accent5">
                        <a:lumMod val="50000"/>
                      </a:schemeClr>
                    </a:solidFill>
                  </a:tcPr>
                </a:tc>
                <a:tc>
                  <a:txBody>
                    <a:bodyPr/>
                    <a:lstStyle/>
                    <a:p>
                      <a:pPr algn="ctr"/>
                      <a:r>
                        <a:rPr kumimoji="1" lang="ja-JP" altLang="en-US" sz="1000" dirty="0" smtClean="0">
                          <a:latin typeface="メイリオ" panose="020B0604030504040204" pitchFamily="50" charset="-128"/>
                          <a:ea typeface="メイリオ" panose="020B0604030504040204" pitchFamily="50" charset="-128"/>
                        </a:rPr>
                        <a:t>評　価</a:t>
                      </a:r>
                      <a:r>
                        <a:rPr kumimoji="1" lang="ja-JP" altLang="en-US" sz="800" dirty="0" smtClean="0">
                          <a:latin typeface="メイリオ" panose="020B0604030504040204" pitchFamily="50" charset="-128"/>
                          <a:ea typeface="メイリオ" panose="020B0604030504040204" pitchFamily="50" charset="-128"/>
                        </a:rPr>
                        <a:t>＜○＝成果、●＝課題＞</a:t>
                      </a:r>
                      <a:endParaRPr kumimoji="1" lang="ja-JP" altLang="en-US" sz="800" dirty="0">
                        <a:latin typeface="メイリオ" panose="020B0604030504040204" pitchFamily="50" charset="-128"/>
                        <a:ea typeface="メイリオ" panose="020B0604030504040204" pitchFamily="50" charset="-128"/>
                      </a:endParaRPr>
                    </a:p>
                  </a:txBody>
                  <a:tcPr anchor="ctr">
                    <a:solidFill>
                      <a:schemeClr val="accent5">
                        <a:lumMod val="50000"/>
                      </a:schemeClr>
                    </a:solidFill>
                  </a:tcPr>
                </a:tc>
                <a:extLst>
                  <a:ext uri="{0D108BD9-81ED-4DB2-BD59-A6C34878D82A}">
                    <a16:rowId xmlns:a16="http://schemas.microsoft.com/office/drawing/2014/main" val="2701434132"/>
                  </a:ext>
                </a:extLst>
              </a:tr>
              <a:tr h="4295879">
                <a:tc>
                  <a:txBody>
                    <a:bodyPr/>
                    <a:lstStyle/>
                    <a:p>
                      <a:pPr marL="171450" indent="-171450">
                        <a:lnSpc>
                          <a:spcPts val="2000"/>
                        </a:lnSpc>
                        <a:buFont typeface="Wingdings" panose="05000000000000000000" pitchFamily="2" charset="2"/>
                        <a:buChar char="p"/>
                      </a:pPr>
                      <a:endParaRPr kumimoji="1" lang="en-US" altLang="ja-JP" sz="900" b="1" dirty="0" smtClean="0">
                        <a:latin typeface="メイリオ" panose="020B0604030504040204" pitchFamily="50" charset="-128"/>
                        <a:ea typeface="メイリオ" panose="020B0604030504040204" pitchFamily="50" charset="-128"/>
                      </a:endParaRPr>
                    </a:p>
                    <a:p>
                      <a:pPr marL="171450" indent="-171450">
                        <a:lnSpc>
                          <a:spcPts val="2000"/>
                        </a:lnSpc>
                        <a:buFont typeface="Wingdings" panose="05000000000000000000" pitchFamily="2" charset="2"/>
                        <a:buChar char="p"/>
                      </a:pPr>
                      <a:endParaRPr kumimoji="1" lang="en-US" altLang="ja-JP" sz="900" b="1" dirty="0" smtClean="0">
                        <a:latin typeface="メイリオ" panose="020B0604030504040204" pitchFamily="50" charset="-128"/>
                        <a:ea typeface="メイリオ" panose="020B0604030504040204" pitchFamily="50" charset="-128"/>
                      </a:endParaRPr>
                    </a:p>
                    <a:p>
                      <a:pPr marL="0" indent="0">
                        <a:lnSpc>
                          <a:spcPts val="2000"/>
                        </a:lnSpc>
                        <a:buFont typeface="Wingdings" panose="05000000000000000000" pitchFamily="2" charset="2"/>
                        <a:buNone/>
                      </a:pPr>
                      <a:endParaRPr kumimoji="1" lang="en-US" altLang="ja-JP" sz="900" b="1" dirty="0" smtClean="0">
                        <a:latin typeface="メイリオ" panose="020B0604030504040204" pitchFamily="50" charset="-128"/>
                        <a:ea typeface="メイリオ" panose="020B0604030504040204" pitchFamily="50" charset="-128"/>
                      </a:endParaRPr>
                    </a:p>
                    <a:p>
                      <a:pPr marL="171450" indent="-171450">
                        <a:lnSpc>
                          <a:spcPts val="2000"/>
                        </a:lnSpc>
                        <a:buFont typeface="Wingdings" panose="05000000000000000000" pitchFamily="2" charset="2"/>
                        <a:buChar char="p"/>
                      </a:pPr>
                      <a:endParaRPr kumimoji="1" lang="en-US" altLang="ja-JP" sz="900" b="1" dirty="0" smtClean="0">
                        <a:latin typeface="メイリオ" panose="020B0604030504040204" pitchFamily="50" charset="-128"/>
                        <a:ea typeface="メイリオ" panose="020B0604030504040204" pitchFamily="50" charset="-128"/>
                      </a:endParaRPr>
                    </a:p>
                    <a:p>
                      <a:pPr marL="171450" indent="-171450">
                        <a:lnSpc>
                          <a:spcPts val="2000"/>
                        </a:lnSpc>
                        <a:buFont typeface="Wingdings" panose="05000000000000000000" pitchFamily="2" charset="2"/>
                        <a:buChar char="p"/>
                      </a:pPr>
                      <a:endParaRPr kumimoji="1" lang="en-US" altLang="ja-JP" sz="900" b="1" dirty="0" smtClean="0">
                        <a:latin typeface="メイリオ" panose="020B0604030504040204" pitchFamily="50" charset="-128"/>
                        <a:ea typeface="メイリオ" panose="020B0604030504040204" pitchFamily="50" charset="-128"/>
                      </a:endParaRPr>
                    </a:p>
                    <a:p>
                      <a:pPr marL="0" indent="0">
                        <a:lnSpc>
                          <a:spcPts val="2000"/>
                        </a:lnSpc>
                        <a:buFontTx/>
                        <a:buNone/>
                      </a:pPr>
                      <a:r>
                        <a:rPr kumimoji="1" lang="ja-JP" altLang="en-US" sz="900" b="1" dirty="0" smtClean="0">
                          <a:latin typeface="メイリオ" panose="020B0604030504040204" pitchFamily="50" charset="-128"/>
                          <a:ea typeface="メイリオ" panose="020B0604030504040204" pitchFamily="50" charset="-128"/>
                        </a:rPr>
                        <a:t>１</a:t>
                      </a:r>
                      <a:r>
                        <a:rPr kumimoji="1" lang="en-US" altLang="ja-JP" sz="900" b="1" dirty="0" smtClean="0">
                          <a:latin typeface="メイリオ" panose="020B0604030504040204" pitchFamily="50" charset="-128"/>
                          <a:ea typeface="メイリオ" panose="020B0604030504040204" pitchFamily="50" charset="-128"/>
                        </a:rPr>
                        <a:t>.</a:t>
                      </a:r>
                      <a:r>
                        <a:rPr kumimoji="1" lang="ja-JP" altLang="en-US" sz="900" b="1" dirty="0" smtClean="0">
                          <a:latin typeface="メイリオ" panose="020B0604030504040204" pitchFamily="50" charset="-128"/>
                          <a:ea typeface="メイリオ" panose="020B0604030504040204" pitchFamily="50" charset="-128"/>
                        </a:rPr>
                        <a:t>民間団体が行うミーディング活動、相談事業への支援</a:t>
                      </a:r>
                    </a:p>
                    <a:p>
                      <a:pPr marL="0" indent="0">
                        <a:lnSpc>
                          <a:spcPts val="2000"/>
                        </a:lnSpc>
                        <a:buFontTx/>
                        <a:buNone/>
                      </a:pPr>
                      <a:r>
                        <a:rPr kumimoji="1" lang="ja-JP" altLang="en-US" sz="900" b="1" dirty="0" smtClean="0">
                          <a:latin typeface="メイリオ" panose="020B0604030504040204" pitchFamily="50" charset="-128"/>
                          <a:ea typeface="メイリオ" panose="020B0604030504040204" pitchFamily="50" charset="-128"/>
                        </a:rPr>
                        <a:t>２</a:t>
                      </a:r>
                      <a:r>
                        <a:rPr kumimoji="1" lang="en-US" altLang="ja-JP" sz="900" b="1" dirty="0" smtClean="0">
                          <a:latin typeface="メイリオ" panose="020B0604030504040204" pitchFamily="50" charset="-128"/>
                          <a:ea typeface="メイリオ" panose="020B0604030504040204" pitchFamily="50" charset="-128"/>
                        </a:rPr>
                        <a:t>.</a:t>
                      </a:r>
                      <a:r>
                        <a:rPr kumimoji="1" lang="ja-JP" altLang="en-US" sz="900" b="1" dirty="0" smtClean="0">
                          <a:latin typeface="メイリオ" panose="020B0604030504040204" pitchFamily="50" charset="-128"/>
                          <a:ea typeface="メイリオ" panose="020B0604030504040204" pitchFamily="50" charset="-128"/>
                        </a:rPr>
                        <a:t>自助グループ・民間団体との連携</a:t>
                      </a:r>
                      <a:endParaRPr kumimoji="1" lang="en-US" altLang="ja-JP" sz="900" b="1" dirty="0" smtClean="0">
                        <a:latin typeface="メイリオ" panose="020B0604030504040204" pitchFamily="50" charset="-128"/>
                        <a:ea typeface="メイリオ" panose="020B0604030504040204" pitchFamily="50" charset="-128"/>
                      </a:endParaRPr>
                    </a:p>
                    <a:p>
                      <a:pPr marL="0" indent="0">
                        <a:lnSpc>
                          <a:spcPts val="2000"/>
                        </a:lnSpc>
                        <a:buFontTx/>
                        <a:buNone/>
                      </a:pPr>
                      <a:r>
                        <a:rPr kumimoji="1" lang="ja-JP" altLang="en-US" sz="900" b="1" dirty="0" smtClean="0">
                          <a:latin typeface="メイリオ" panose="020B0604030504040204" pitchFamily="50" charset="-128"/>
                          <a:ea typeface="メイリオ" panose="020B0604030504040204" pitchFamily="50" charset="-128"/>
                        </a:rPr>
                        <a:t>３</a:t>
                      </a:r>
                      <a:r>
                        <a:rPr kumimoji="1" lang="en-US" altLang="ja-JP" sz="900" b="1" dirty="0" smtClean="0">
                          <a:latin typeface="メイリオ" panose="020B0604030504040204" pitchFamily="50" charset="-128"/>
                          <a:ea typeface="メイリオ" panose="020B0604030504040204" pitchFamily="50" charset="-128"/>
                        </a:rPr>
                        <a:t>.</a:t>
                      </a:r>
                      <a:r>
                        <a:rPr kumimoji="1" lang="ja-JP" altLang="en-US" sz="900" b="1" dirty="0" smtClean="0">
                          <a:latin typeface="メイリオ" panose="020B0604030504040204" pitchFamily="50" charset="-128"/>
                          <a:ea typeface="メイリオ" panose="020B0604030504040204" pitchFamily="50" charset="-128"/>
                        </a:rPr>
                        <a:t>連携協力体制の強化</a:t>
                      </a:r>
                      <a:endParaRPr kumimoji="1" lang="en-US" altLang="ja-JP" sz="900" b="1" dirty="0" smtClean="0">
                        <a:latin typeface="メイリオ" panose="020B0604030504040204" pitchFamily="50" charset="-128"/>
                        <a:ea typeface="メイリオ" panose="020B0604030504040204" pitchFamily="50" charset="-128"/>
                      </a:endParaRPr>
                    </a:p>
                  </a:txBody>
                  <a:tcPr/>
                </a:tc>
                <a:tc>
                  <a:txBody>
                    <a:bodyPr/>
                    <a:lstStyle/>
                    <a:p>
                      <a:pPr>
                        <a:lnSpc>
                          <a:spcPts val="1200"/>
                        </a:lnSpc>
                      </a:pPr>
                      <a:endParaRPr kumimoji="1" lang="en-US" altLang="ja-JP" sz="800" b="1" dirty="0" smtClean="0">
                        <a:latin typeface="メイリオ" panose="020B0604030504040204" pitchFamily="50" charset="-128"/>
                        <a:ea typeface="メイリオ" panose="020B0604030504040204" pitchFamily="50" charset="-128"/>
                      </a:endParaRPr>
                    </a:p>
                    <a:p>
                      <a:pPr>
                        <a:lnSpc>
                          <a:spcPts val="1200"/>
                        </a:lnSpc>
                      </a:pPr>
                      <a:r>
                        <a:rPr kumimoji="1" lang="en-US" altLang="ja-JP" sz="900" b="1" dirty="0" smtClean="0">
                          <a:latin typeface="メイリオ" panose="020B0604030504040204" pitchFamily="50" charset="-128"/>
                          <a:ea typeface="メイリオ" panose="020B0604030504040204" pitchFamily="50" charset="-128"/>
                        </a:rPr>
                        <a:t>1-1</a:t>
                      </a:r>
                      <a:r>
                        <a:rPr kumimoji="1" lang="ja-JP" altLang="en-US" sz="900" b="1" dirty="0" err="1" smtClean="0">
                          <a:latin typeface="メイリオ" panose="020B0604030504040204" pitchFamily="50" charset="-128"/>
                          <a:ea typeface="メイリオ" panose="020B0604030504040204" pitchFamily="50" charset="-128"/>
                        </a:rPr>
                        <a:t>．</a:t>
                      </a:r>
                      <a:r>
                        <a:rPr kumimoji="1" lang="ja-JP" altLang="en-US" sz="900" b="1" dirty="0" smtClean="0">
                          <a:latin typeface="メイリオ" panose="020B0604030504040204" pitchFamily="50" charset="-128"/>
                          <a:ea typeface="メイリオ" panose="020B0604030504040204" pitchFamily="50" charset="-128"/>
                        </a:rPr>
                        <a:t>大阪アディクションセンター（</a:t>
                      </a:r>
                      <a:r>
                        <a:rPr kumimoji="1" lang="en-US" altLang="ja-JP" sz="900" b="1" dirty="0" smtClean="0">
                          <a:latin typeface="メイリオ" panose="020B0604030504040204" pitchFamily="50" charset="-128"/>
                          <a:ea typeface="メイリオ" panose="020B0604030504040204" pitchFamily="50" charset="-128"/>
                        </a:rPr>
                        <a:t>OAC</a:t>
                      </a:r>
                      <a:r>
                        <a:rPr kumimoji="1" lang="ja-JP" altLang="en-US" sz="900" b="1" dirty="0" smtClean="0">
                          <a:latin typeface="メイリオ" panose="020B0604030504040204" pitchFamily="50" charset="-128"/>
                          <a:ea typeface="メイリオ" panose="020B0604030504040204" pitchFamily="50" charset="-128"/>
                        </a:rPr>
                        <a:t>）に加盟する</a:t>
                      </a:r>
                      <a:r>
                        <a:rPr kumimoji="1" lang="en-US" altLang="ja-JP" sz="900" b="1" dirty="0" smtClean="0">
                          <a:latin typeface="メイリオ" panose="020B0604030504040204" pitchFamily="50" charset="-128"/>
                          <a:ea typeface="メイリオ" panose="020B0604030504040204" pitchFamily="50" charset="-128"/>
                        </a:rPr>
                        <a:t/>
                      </a:r>
                      <a:br>
                        <a:rPr kumimoji="1" lang="en-US" altLang="ja-JP" sz="900" b="1" dirty="0" smtClean="0">
                          <a:latin typeface="メイリオ" panose="020B0604030504040204" pitchFamily="50" charset="-128"/>
                          <a:ea typeface="メイリオ" panose="020B0604030504040204" pitchFamily="50" charset="-128"/>
                        </a:rPr>
                      </a:br>
                      <a:r>
                        <a:rPr kumimoji="1" lang="ja-JP" altLang="en-US" sz="900" b="1" dirty="0" smtClean="0">
                          <a:latin typeface="メイリオ" panose="020B0604030504040204" pitchFamily="50" charset="-128"/>
                          <a:ea typeface="メイリオ" panose="020B0604030504040204" pitchFamily="50" charset="-128"/>
                        </a:rPr>
                        <a:t>　　機関・団体が新たに取り組むミーテングや相談事業</a:t>
                      </a:r>
                      <a:r>
                        <a:rPr kumimoji="1" lang="en-US" altLang="ja-JP" sz="900" b="1" dirty="0" smtClean="0">
                          <a:latin typeface="メイリオ" panose="020B0604030504040204" pitchFamily="50" charset="-128"/>
                          <a:ea typeface="メイリオ" panose="020B0604030504040204" pitchFamily="50" charset="-128"/>
                        </a:rPr>
                        <a:t/>
                      </a:r>
                      <a:br>
                        <a:rPr kumimoji="1" lang="en-US" altLang="ja-JP" sz="900" b="1" dirty="0" smtClean="0">
                          <a:latin typeface="メイリオ" panose="020B0604030504040204" pitchFamily="50" charset="-128"/>
                          <a:ea typeface="メイリオ" panose="020B0604030504040204" pitchFamily="50" charset="-128"/>
                        </a:rPr>
                      </a:br>
                      <a:r>
                        <a:rPr kumimoji="1" lang="ja-JP" altLang="en-US" sz="900" b="1" dirty="0" smtClean="0">
                          <a:latin typeface="メイリオ" panose="020B0604030504040204" pitchFamily="50" charset="-128"/>
                          <a:ea typeface="メイリオ" panose="020B0604030504040204" pitchFamily="50" charset="-128"/>
                        </a:rPr>
                        <a:t>　　</a:t>
                      </a:r>
                      <a:r>
                        <a:rPr kumimoji="1" lang="ja-JP" altLang="en-US" sz="900" b="1" dirty="0" err="1" smtClean="0">
                          <a:latin typeface="メイリオ" panose="020B0604030504040204" pitchFamily="50" charset="-128"/>
                          <a:ea typeface="メイリオ" panose="020B0604030504040204" pitchFamily="50" charset="-128"/>
                        </a:rPr>
                        <a:t>への</a:t>
                      </a:r>
                      <a:r>
                        <a:rPr kumimoji="1" lang="ja-JP" altLang="en-US" sz="900" b="1" dirty="0" smtClean="0">
                          <a:latin typeface="メイリオ" panose="020B0604030504040204" pitchFamily="50" charset="-128"/>
                          <a:ea typeface="メイリオ" panose="020B0604030504040204" pitchFamily="50" charset="-128"/>
                        </a:rPr>
                        <a:t>補助を実施</a:t>
                      </a:r>
                      <a:r>
                        <a:rPr kumimoji="1" lang="ja-JP" altLang="en-US" sz="900" b="1" spc="-110" baseline="0" dirty="0" smtClean="0">
                          <a:latin typeface="メイリオ" panose="020B0604030504040204" pitchFamily="50" charset="-128"/>
                          <a:ea typeface="メイリオ" panose="020B0604030504040204" pitchFamily="50" charset="-128"/>
                        </a:rPr>
                        <a:t>（大阪府早期介入・回復継続支援事業）</a:t>
                      </a:r>
                    </a:p>
                    <a:p>
                      <a:pPr>
                        <a:lnSpc>
                          <a:spcPts val="1200"/>
                        </a:lnSpc>
                      </a:pPr>
                      <a:r>
                        <a:rPr kumimoji="1" lang="ja-JP" altLang="en-US" sz="900" b="1" dirty="0" smtClean="0">
                          <a:latin typeface="メイリオ" panose="020B0604030504040204" pitchFamily="50" charset="-128"/>
                          <a:ea typeface="メイリオ" panose="020B0604030504040204" pitchFamily="50" charset="-128"/>
                        </a:rPr>
                        <a:t>　　</a:t>
                      </a:r>
                      <a:r>
                        <a:rPr kumimoji="1" lang="ja-JP" altLang="en-US" sz="900" b="1" dirty="0" smtClean="0">
                          <a:latin typeface="ＭＳ Ｐゴシック" panose="020B0600070205080204" pitchFamily="50" charset="-128"/>
                          <a:ea typeface="ＭＳ Ｐゴシック" panose="020B0600070205080204" pitchFamily="50" charset="-128"/>
                        </a:rPr>
                        <a:t>▶</a:t>
                      </a:r>
                      <a:r>
                        <a:rPr kumimoji="1" lang="en-US" altLang="ja-JP" sz="900" b="1" u="sng" dirty="0" smtClean="0">
                          <a:latin typeface="ＭＳ Ｐゴシック" panose="020B0600070205080204" pitchFamily="50" charset="-128"/>
                          <a:ea typeface="ＭＳ Ｐゴシック" panose="020B0600070205080204" pitchFamily="50" charset="-128"/>
                        </a:rPr>
                        <a:t>R2</a:t>
                      </a:r>
                      <a:r>
                        <a:rPr kumimoji="1" lang="ja-JP" altLang="en-US" sz="900" b="1" u="sng" dirty="0" smtClean="0">
                          <a:latin typeface="ＭＳ Ｐゴシック" panose="020B0600070205080204" pitchFamily="50" charset="-128"/>
                          <a:ea typeface="ＭＳ Ｐゴシック" panose="020B0600070205080204" pitchFamily="50" charset="-128"/>
                        </a:rPr>
                        <a:t>年度　交付</a:t>
                      </a:r>
                      <a:r>
                        <a:rPr kumimoji="1" lang="en-US" altLang="ja-JP" sz="900" b="1" u="sng" dirty="0" smtClean="0">
                          <a:latin typeface="ＭＳ Ｐゴシック" panose="020B0600070205080204" pitchFamily="50" charset="-128"/>
                          <a:ea typeface="ＭＳ Ｐゴシック" panose="020B0600070205080204" pitchFamily="50" charset="-128"/>
                        </a:rPr>
                        <a:t>4</a:t>
                      </a:r>
                      <a:r>
                        <a:rPr kumimoji="1" lang="ja-JP" altLang="en-US" sz="900" b="1" u="sng" dirty="0" smtClean="0">
                          <a:latin typeface="ＭＳ Ｐゴシック" panose="020B0600070205080204" pitchFamily="50" charset="-128"/>
                          <a:ea typeface="ＭＳ Ｐゴシック" panose="020B0600070205080204" pitchFamily="50" charset="-128"/>
                        </a:rPr>
                        <a:t>団体　</a:t>
                      </a:r>
                      <a:r>
                        <a:rPr kumimoji="1" lang="en-US" altLang="ja-JP" sz="900" b="1" u="sng" dirty="0" smtClean="0">
                          <a:latin typeface="ＭＳ Ｐゴシック" panose="020B0600070205080204" pitchFamily="50" charset="-128"/>
                          <a:ea typeface="ＭＳ Ｐゴシック" panose="020B0600070205080204" pitchFamily="50" charset="-128"/>
                        </a:rPr>
                        <a:t>5</a:t>
                      </a:r>
                      <a:r>
                        <a:rPr kumimoji="1" lang="ja-JP" altLang="en-US" sz="900" b="1" u="sng" dirty="0" smtClean="0">
                          <a:latin typeface="ＭＳ Ｐゴシック" panose="020B0600070205080204" pitchFamily="50" charset="-128"/>
                          <a:ea typeface="ＭＳ Ｐゴシック" panose="020B0600070205080204" pitchFamily="50" charset="-128"/>
                        </a:rPr>
                        <a:t>事業</a:t>
                      </a:r>
                    </a:p>
                    <a:p>
                      <a:pPr>
                        <a:lnSpc>
                          <a:spcPts val="1200"/>
                        </a:lnSpc>
                      </a:pPr>
                      <a:r>
                        <a:rPr kumimoji="1" lang="ja-JP" altLang="en-US" sz="900" b="1" dirty="0" smtClean="0">
                          <a:latin typeface="ＭＳ Ｐゴシック" panose="020B0600070205080204" pitchFamily="50" charset="-128"/>
                          <a:ea typeface="ＭＳ Ｐゴシック" panose="020B0600070205080204" pitchFamily="50" charset="-128"/>
                        </a:rPr>
                        <a:t>　　　▶</a:t>
                      </a:r>
                      <a:r>
                        <a:rPr kumimoji="1" lang="en-US" altLang="ja-JP" sz="900" b="1" u="sng" dirty="0" smtClean="0">
                          <a:latin typeface="ＭＳ Ｐゴシック" panose="020B0600070205080204" pitchFamily="50" charset="-128"/>
                          <a:ea typeface="ＭＳ Ｐゴシック" panose="020B0600070205080204" pitchFamily="50" charset="-128"/>
                        </a:rPr>
                        <a:t>R3</a:t>
                      </a:r>
                      <a:r>
                        <a:rPr kumimoji="1" lang="ja-JP" altLang="en-US" sz="900" b="1" u="sng" dirty="0" smtClean="0">
                          <a:latin typeface="ＭＳ Ｐゴシック" panose="020B0600070205080204" pitchFamily="50" charset="-128"/>
                          <a:ea typeface="ＭＳ Ｐゴシック" panose="020B0600070205080204" pitchFamily="50" charset="-128"/>
                        </a:rPr>
                        <a:t>年度　交付</a:t>
                      </a:r>
                      <a:r>
                        <a:rPr kumimoji="1" lang="en-US" altLang="ja-JP" sz="900" b="1" u="sng" dirty="0" smtClean="0">
                          <a:latin typeface="ＭＳ Ｐゴシック" panose="020B0600070205080204" pitchFamily="50" charset="-128"/>
                          <a:ea typeface="ＭＳ Ｐゴシック" panose="020B0600070205080204" pitchFamily="50" charset="-128"/>
                        </a:rPr>
                        <a:t>4</a:t>
                      </a:r>
                      <a:r>
                        <a:rPr kumimoji="1" lang="ja-JP" altLang="en-US" sz="900" b="1" u="sng" dirty="0" smtClean="0">
                          <a:latin typeface="ＭＳ Ｐゴシック" panose="020B0600070205080204" pitchFamily="50" charset="-128"/>
                          <a:ea typeface="ＭＳ Ｐゴシック" panose="020B0600070205080204" pitchFamily="50" charset="-128"/>
                        </a:rPr>
                        <a:t>団体　</a:t>
                      </a:r>
                      <a:r>
                        <a:rPr kumimoji="1" lang="en-US" altLang="ja-JP" sz="900" b="1" u="sng" dirty="0" smtClean="0">
                          <a:latin typeface="ＭＳ Ｐゴシック" panose="020B0600070205080204" pitchFamily="50" charset="-128"/>
                          <a:ea typeface="ＭＳ Ｐゴシック" panose="020B0600070205080204" pitchFamily="50" charset="-128"/>
                        </a:rPr>
                        <a:t>4</a:t>
                      </a:r>
                      <a:r>
                        <a:rPr kumimoji="1" lang="ja-JP" altLang="en-US" sz="900" b="1" u="sng" dirty="0" smtClean="0">
                          <a:latin typeface="ＭＳ Ｐゴシック" panose="020B0600070205080204" pitchFamily="50" charset="-128"/>
                          <a:ea typeface="ＭＳ Ｐゴシック" panose="020B0600070205080204" pitchFamily="50" charset="-128"/>
                        </a:rPr>
                        <a:t>事業</a:t>
                      </a:r>
                      <a:endParaRPr kumimoji="1" lang="en-US" altLang="ja-JP" sz="900" b="1" u="sng" dirty="0" smtClean="0">
                        <a:latin typeface="ＭＳ Ｐゴシック" panose="020B0600070205080204" pitchFamily="50" charset="-128"/>
                        <a:ea typeface="ＭＳ Ｐゴシック" panose="020B060007020508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endParaRPr kumimoji="1" lang="en-US" altLang="ja-JP" sz="900" b="1"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900" b="1" dirty="0" smtClean="0">
                          <a:latin typeface="メイリオ" panose="020B0604030504040204" pitchFamily="50" charset="-128"/>
                          <a:ea typeface="メイリオ" panose="020B0604030504040204" pitchFamily="50" charset="-128"/>
                        </a:rPr>
                        <a:t>1-2</a:t>
                      </a:r>
                      <a:r>
                        <a:rPr kumimoji="1" lang="ja-JP" altLang="en-US" sz="900" b="1" dirty="0" err="1" smtClean="0">
                          <a:latin typeface="メイリオ" panose="020B0604030504040204" pitchFamily="50" charset="-128"/>
                          <a:ea typeface="メイリオ" panose="020B0604030504040204" pitchFamily="50" charset="-128"/>
                        </a:rPr>
                        <a:t>．</a:t>
                      </a:r>
                      <a:r>
                        <a:rPr kumimoji="1" lang="ja-JP" altLang="en-US" sz="900" b="1" dirty="0" smtClean="0">
                          <a:latin typeface="メイリオ" panose="020B0604030504040204" pitchFamily="50" charset="-128"/>
                          <a:ea typeface="メイリオ" panose="020B0604030504040204" pitchFamily="50" charset="-128"/>
                        </a:rPr>
                        <a:t>自助グループや民間団体等の情報を掲載した冊子を</a:t>
                      </a:r>
                      <a:r>
                        <a:rPr kumimoji="1" lang="en-US" altLang="ja-JP" sz="900" b="1" dirty="0" smtClean="0">
                          <a:latin typeface="メイリオ" panose="020B0604030504040204" pitchFamily="50" charset="-128"/>
                          <a:ea typeface="メイリオ" panose="020B0604030504040204" pitchFamily="50" charset="-128"/>
                        </a:rPr>
                        <a:t/>
                      </a:r>
                      <a:br>
                        <a:rPr kumimoji="1" lang="en-US" altLang="ja-JP" sz="900" b="1" dirty="0" smtClean="0">
                          <a:latin typeface="メイリオ" panose="020B0604030504040204" pitchFamily="50" charset="-128"/>
                          <a:ea typeface="メイリオ" panose="020B0604030504040204" pitchFamily="50" charset="-128"/>
                        </a:rPr>
                      </a:br>
                      <a:r>
                        <a:rPr kumimoji="1" lang="ja-JP" altLang="en-US" sz="900" b="1" dirty="0" smtClean="0">
                          <a:latin typeface="メイリオ" panose="020B0604030504040204" pitchFamily="50" charset="-128"/>
                          <a:ea typeface="メイリオ" panose="020B0604030504040204" pitchFamily="50" charset="-128"/>
                        </a:rPr>
                        <a:t>　　研修会等で配布</a:t>
                      </a:r>
                      <a:endParaRPr kumimoji="1" lang="en-US" altLang="ja-JP" sz="900" b="1"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endParaRPr kumimoji="1" lang="ja-JP" altLang="en-US" sz="900" b="1"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900" b="1" dirty="0" smtClean="0">
                          <a:latin typeface="メイリオ" panose="020B0604030504040204" pitchFamily="50" charset="-128"/>
                          <a:ea typeface="メイリオ" panose="020B0604030504040204" pitchFamily="50" charset="-128"/>
                        </a:rPr>
                        <a:t>1-3</a:t>
                      </a:r>
                      <a:r>
                        <a:rPr kumimoji="1" lang="ja-JP" altLang="en-US" sz="900" b="1" dirty="0" err="1" smtClean="0">
                          <a:latin typeface="メイリオ" panose="020B0604030504040204" pitchFamily="50" charset="-128"/>
                          <a:ea typeface="メイリオ" panose="020B0604030504040204" pitchFamily="50" charset="-128"/>
                        </a:rPr>
                        <a:t>．</a:t>
                      </a:r>
                      <a:r>
                        <a:rPr kumimoji="1" lang="ja-JP" altLang="en-US" sz="900" b="1" dirty="0" smtClean="0">
                          <a:latin typeface="メイリオ" panose="020B0604030504040204" pitchFamily="50" charset="-128"/>
                          <a:ea typeface="メイリオ" panose="020B0604030504040204" pitchFamily="50" charset="-128"/>
                        </a:rPr>
                        <a:t>自助グループや民間団体等による公益性の高い取組</a:t>
                      </a:r>
                      <a:r>
                        <a:rPr kumimoji="1" lang="en-US" altLang="ja-JP" sz="900" b="1" dirty="0" smtClean="0">
                          <a:latin typeface="メイリオ" panose="020B0604030504040204" pitchFamily="50" charset="-128"/>
                          <a:ea typeface="メイリオ" panose="020B0604030504040204" pitchFamily="50" charset="-128"/>
                        </a:rPr>
                        <a:t/>
                      </a:r>
                      <a:br>
                        <a:rPr kumimoji="1" lang="en-US" altLang="ja-JP" sz="900" b="1" dirty="0" smtClean="0">
                          <a:latin typeface="メイリオ" panose="020B0604030504040204" pitchFamily="50" charset="-128"/>
                          <a:ea typeface="メイリオ" panose="020B0604030504040204" pitchFamily="50" charset="-128"/>
                        </a:rPr>
                      </a:br>
                      <a:r>
                        <a:rPr kumimoji="1" lang="ja-JP" altLang="en-US" sz="900" b="1" dirty="0" smtClean="0">
                          <a:latin typeface="メイリオ" panose="020B0604030504040204" pitchFamily="50" charset="-128"/>
                          <a:ea typeface="メイリオ" panose="020B0604030504040204" pitchFamily="50" charset="-128"/>
                        </a:rPr>
                        <a:t>　　に対する後援</a:t>
                      </a:r>
                      <a:endParaRPr kumimoji="1" lang="en-US" altLang="ja-JP" sz="900" b="1" u="sng" dirty="0" smtClean="0">
                        <a:latin typeface="ＭＳ Ｐゴシック" panose="020B0600070205080204" pitchFamily="50" charset="-128"/>
                        <a:ea typeface="ＭＳ Ｐゴシック" panose="020B0600070205080204" pitchFamily="50" charset="-128"/>
                      </a:endParaRPr>
                    </a:p>
                    <a:p>
                      <a:pPr>
                        <a:lnSpc>
                          <a:spcPts val="1200"/>
                        </a:lnSpc>
                      </a:pPr>
                      <a:endParaRPr kumimoji="1" lang="ja-JP" altLang="en-US" sz="900" b="1" dirty="0" smtClean="0">
                        <a:latin typeface="メイリオ" panose="020B0604030504040204" pitchFamily="50" charset="-128"/>
                        <a:ea typeface="メイリオ" panose="020B0604030504040204" pitchFamily="50" charset="-128"/>
                      </a:endParaRPr>
                    </a:p>
                    <a:p>
                      <a:pPr>
                        <a:lnSpc>
                          <a:spcPts val="1200"/>
                        </a:lnSpc>
                      </a:pPr>
                      <a:r>
                        <a:rPr kumimoji="1" lang="ja-JP" altLang="en-US" sz="900" b="1" dirty="0" smtClean="0">
                          <a:latin typeface="メイリオ" panose="020B0604030504040204" pitchFamily="50" charset="-128"/>
                          <a:ea typeface="メイリオ" panose="020B0604030504040204" pitchFamily="50" charset="-128"/>
                        </a:rPr>
                        <a:t>２．</a:t>
                      </a:r>
                      <a:r>
                        <a:rPr kumimoji="1" lang="en-US" altLang="ja-JP" sz="900" b="1" dirty="0" smtClean="0">
                          <a:latin typeface="メイリオ" panose="020B0604030504040204" pitchFamily="50" charset="-128"/>
                          <a:ea typeface="メイリオ" panose="020B0604030504040204" pitchFamily="50" charset="-128"/>
                        </a:rPr>
                        <a:t>OAC</a:t>
                      </a:r>
                      <a:r>
                        <a:rPr kumimoji="1" lang="ja-JP" altLang="en-US" sz="900" b="1" dirty="0" smtClean="0">
                          <a:latin typeface="メイリオ" panose="020B0604030504040204" pitchFamily="50" charset="-128"/>
                          <a:ea typeface="メイリオ" panose="020B0604030504040204" pitchFamily="50" charset="-128"/>
                        </a:rPr>
                        <a:t>ミニフォーラム（交流会）を開催</a:t>
                      </a:r>
                    </a:p>
                    <a:p>
                      <a:pPr>
                        <a:lnSpc>
                          <a:spcPts val="1200"/>
                        </a:lnSpc>
                      </a:pPr>
                      <a:r>
                        <a:rPr kumimoji="1" lang="ja-JP" altLang="en-US" sz="900" b="1" dirty="0" smtClean="0">
                          <a:latin typeface="メイリオ" panose="020B0604030504040204" pitchFamily="50" charset="-128"/>
                          <a:ea typeface="メイリオ" panose="020B0604030504040204" pitchFamily="50" charset="-128"/>
                        </a:rPr>
                        <a:t>　　</a:t>
                      </a:r>
                      <a:r>
                        <a:rPr kumimoji="1" lang="ja-JP" altLang="en-US" sz="900" b="1" dirty="0" smtClean="0">
                          <a:latin typeface="ＭＳ Ｐゴシック" panose="020B0600070205080204" pitchFamily="50" charset="-128"/>
                          <a:ea typeface="ＭＳ Ｐゴシック" panose="020B0600070205080204" pitchFamily="50" charset="-128"/>
                        </a:rPr>
                        <a:t>▶</a:t>
                      </a:r>
                      <a:r>
                        <a:rPr kumimoji="1" lang="en-US" altLang="ja-JP" sz="900" b="1" u="sng" dirty="0" smtClean="0">
                          <a:latin typeface="ＭＳ Ｐゴシック" panose="020B0600070205080204" pitchFamily="50" charset="-128"/>
                          <a:ea typeface="ＭＳ Ｐゴシック" panose="020B0600070205080204" pitchFamily="50" charset="-128"/>
                        </a:rPr>
                        <a:t>R3</a:t>
                      </a:r>
                      <a:r>
                        <a:rPr kumimoji="1" lang="ja-JP" altLang="en-US" sz="900" b="1" u="sng" dirty="0" smtClean="0">
                          <a:latin typeface="ＭＳ Ｐゴシック" panose="020B0600070205080204" pitchFamily="50" charset="-128"/>
                          <a:ea typeface="ＭＳ Ｐゴシック" panose="020B0600070205080204" pitchFamily="50" charset="-128"/>
                        </a:rPr>
                        <a:t>年度　計</a:t>
                      </a:r>
                      <a:r>
                        <a:rPr kumimoji="1" lang="en-US" altLang="ja-JP" sz="900" b="1" u="sng" dirty="0" smtClean="0">
                          <a:latin typeface="ＭＳ Ｐゴシック" panose="020B0600070205080204" pitchFamily="50" charset="-128"/>
                          <a:ea typeface="ＭＳ Ｐゴシック" panose="020B0600070205080204" pitchFamily="50" charset="-128"/>
                        </a:rPr>
                        <a:t>5</a:t>
                      </a:r>
                      <a:r>
                        <a:rPr kumimoji="1" lang="ja-JP" altLang="en-US" sz="900" b="1" u="sng" dirty="0" smtClean="0">
                          <a:latin typeface="ＭＳ Ｐゴシック" panose="020B0600070205080204" pitchFamily="50" charset="-128"/>
                          <a:ea typeface="ＭＳ Ｐゴシック" panose="020B0600070205080204" pitchFamily="50" charset="-128"/>
                        </a:rPr>
                        <a:t>回　 参加者計</a:t>
                      </a:r>
                      <a:r>
                        <a:rPr kumimoji="1" lang="en-US" altLang="ja-JP" sz="900" b="1" u="sng" dirty="0" smtClean="0">
                          <a:latin typeface="ＭＳ Ｐゴシック" panose="020B0600070205080204" pitchFamily="50" charset="-128"/>
                          <a:ea typeface="ＭＳ Ｐゴシック" panose="020B0600070205080204" pitchFamily="50" charset="-128"/>
                        </a:rPr>
                        <a:t>128</a:t>
                      </a:r>
                      <a:r>
                        <a:rPr kumimoji="1" lang="ja-JP" altLang="en-US" sz="900" b="1" u="sng" dirty="0" smtClean="0">
                          <a:latin typeface="ＭＳ Ｐゴシック" panose="020B0600070205080204" pitchFamily="50" charset="-128"/>
                          <a:ea typeface="ＭＳ Ｐゴシック" panose="020B0600070205080204" pitchFamily="50" charset="-128"/>
                        </a:rPr>
                        <a:t>名</a:t>
                      </a:r>
                    </a:p>
                    <a:p>
                      <a:pPr>
                        <a:lnSpc>
                          <a:spcPts val="1200"/>
                        </a:lnSpc>
                      </a:pPr>
                      <a:endParaRPr kumimoji="1" lang="ja-JP" altLang="en-US" sz="900" b="1"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900" b="1" dirty="0" smtClean="0">
                          <a:latin typeface="メイリオ" panose="020B0604030504040204" pitchFamily="50" charset="-128"/>
                          <a:ea typeface="メイリオ" panose="020B0604030504040204" pitchFamily="50" charset="-128"/>
                        </a:rPr>
                        <a:t>3-1</a:t>
                      </a:r>
                      <a:r>
                        <a:rPr kumimoji="1" lang="ja-JP" altLang="en-US" sz="900" b="1" dirty="0" err="1" smtClean="0">
                          <a:latin typeface="メイリオ" panose="020B0604030504040204" pitchFamily="50" charset="-128"/>
                          <a:ea typeface="メイリオ" panose="020B0604030504040204" pitchFamily="50" charset="-128"/>
                        </a:rPr>
                        <a:t>．</a:t>
                      </a:r>
                      <a:r>
                        <a:rPr kumimoji="1" lang="en-US" altLang="ja-JP" sz="900" b="1" dirty="0" smtClean="0">
                          <a:latin typeface="メイリオ" panose="020B0604030504040204" pitchFamily="50" charset="-128"/>
                          <a:ea typeface="メイリオ" panose="020B0604030504040204" pitchFamily="50" charset="-128"/>
                        </a:rPr>
                        <a:t>OAC</a:t>
                      </a:r>
                      <a:r>
                        <a:rPr kumimoji="1" lang="ja-JP" altLang="en-US" sz="900" b="1" dirty="0" smtClean="0">
                          <a:latin typeface="メイリオ" panose="020B0604030504040204" pitchFamily="50" charset="-128"/>
                          <a:ea typeface="メイリオ" panose="020B0604030504040204" pitchFamily="50" charset="-128"/>
                        </a:rPr>
                        <a:t>メーリングリストを活用し、加盟機関・団体</a:t>
                      </a:r>
                      <a:r>
                        <a:rPr kumimoji="1" lang="en-US" altLang="ja-JP" sz="900" b="1" dirty="0" smtClean="0">
                          <a:latin typeface="メイリオ" panose="020B0604030504040204" pitchFamily="50" charset="-128"/>
                          <a:ea typeface="メイリオ" panose="020B0604030504040204" pitchFamily="50" charset="-128"/>
                        </a:rPr>
                        <a:t/>
                      </a:r>
                      <a:br>
                        <a:rPr kumimoji="1" lang="en-US" altLang="ja-JP" sz="900" b="1" dirty="0" smtClean="0">
                          <a:latin typeface="メイリオ" panose="020B0604030504040204" pitchFamily="50" charset="-128"/>
                          <a:ea typeface="メイリオ" panose="020B0604030504040204" pitchFamily="50" charset="-128"/>
                        </a:rPr>
                      </a:br>
                      <a:r>
                        <a:rPr kumimoji="1" lang="ja-JP" altLang="en-US" sz="900" b="1" dirty="0" smtClean="0">
                          <a:latin typeface="メイリオ" panose="020B0604030504040204" pitchFamily="50" charset="-128"/>
                          <a:ea typeface="メイリオ" panose="020B0604030504040204" pitchFamily="50" charset="-128"/>
                        </a:rPr>
                        <a:t>　　に対して、自助グループ等に関する情報を提供</a:t>
                      </a:r>
                      <a:r>
                        <a:rPr kumimoji="1" lang="en-US" altLang="ja-JP" sz="900" b="1" dirty="0" smtClean="0">
                          <a:latin typeface="メイリオ" panose="020B0604030504040204" pitchFamily="50" charset="-128"/>
                          <a:ea typeface="メイリオ" panose="020B0604030504040204" pitchFamily="50" charset="-128"/>
                        </a:rPr>
                        <a:t/>
                      </a:r>
                      <a:br>
                        <a:rPr kumimoji="1" lang="en-US" altLang="ja-JP" sz="900" b="1" dirty="0" smtClean="0">
                          <a:latin typeface="メイリオ" panose="020B0604030504040204" pitchFamily="50" charset="-128"/>
                          <a:ea typeface="メイリオ" panose="020B0604030504040204" pitchFamily="50" charset="-128"/>
                        </a:rPr>
                      </a:br>
                      <a:r>
                        <a:rPr kumimoji="1" lang="ja-JP" altLang="en-US" sz="900" b="1" dirty="0" smtClean="0">
                          <a:latin typeface="メイリオ" panose="020B0604030504040204" pitchFamily="50" charset="-128"/>
                          <a:ea typeface="メイリオ" panose="020B0604030504040204" pitchFamily="50" charset="-128"/>
                        </a:rPr>
                        <a:t>　</a:t>
                      </a:r>
                      <a:r>
                        <a:rPr kumimoji="1" lang="ja-JP" altLang="en-US" sz="900" b="1" dirty="0" smtClean="0">
                          <a:latin typeface="ＭＳ Ｐゴシック" panose="020B0600070205080204" pitchFamily="50" charset="-128"/>
                          <a:ea typeface="ＭＳ Ｐゴシック" panose="020B0600070205080204" pitchFamily="50" charset="-128"/>
                        </a:rPr>
                        <a:t>　 ▶</a:t>
                      </a:r>
                      <a:r>
                        <a:rPr kumimoji="1" lang="en-US" altLang="ja-JP" sz="900" b="1" u="sng" dirty="0" smtClean="0">
                          <a:latin typeface="ＭＳ Ｐゴシック" panose="020B0600070205080204" pitchFamily="50" charset="-128"/>
                          <a:ea typeface="ＭＳ Ｐゴシック" panose="020B0600070205080204" pitchFamily="50" charset="-128"/>
                        </a:rPr>
                        <a:t>R2</a:t>
                      </a:r>
                      <a:r>
                        <a:rPr kumimoji="1" lang="ja-JP" altLang="en-US" sz="900" b="1" u="sng" dirty="0" smtClean="0">
                          <a:latin typeface="ＭＳ Ｐゴシック" panose="020B0600070205080204" pitchFamily="50" charset="-128"/>
                          <a:ea typeface="ＭＳ Ｐゴシック" panose="020B0600070205080204" pitchFamily="50" charset="-128"/>
                        </a:rPr>
                        <a:t>年度　利用件数</a:t>
                      </a:r>
                      <a:r>
                        <a:rPr kumimoji="1" lang="en-US" altLang="ja-JP" sz="900" b="1" u="sng" dirty="0" smtClean="0">
                          <a:latin typeface="ＭＳ Ｐゴシック" panose="020B0600070205080204" pitchFamily="50" charset="-128"/>
                          <a:ea typeface="ＭＳ Ｐゴシック" panose="020B0600070205080204" pitchFamily="50" charset="-128"/>
                        </a:rPr>
                        <a:t>51</a:t>
                      </a:r>
                      <a:r>
                        <a:rPr kumimoji="1" lang="ja-JP" altLang="en-US" sz="900" b="1" u="sng" dirty="0" smtClean="0">
                          <a:latin typeface="ＭＳ Ｐゴシック" panose="020B0600070205080204" pitchFamily="50" charset="-128"/>
                          <a:ea typeface="ＭＳ Ｐゴシック" panose="020B0600070205080204" pitchFamily="50" charset="-128"/>
                        </a:rPr>
                        <a:t>件</a:t>
                      </a: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b="1" dirty="0" smtClean="0">
                          <a:latin typeface="ＭＳ Ｐゴシック" panose="020B0600070205080204" pitchFamily="50" charset="-128"/>
                          <a:ea typeface="ＭＳ Ｐゴシック" panose="020B0600070205080204" pitchFamily="50" charset="-128"/>
                        </a:rPr>
                        <a:t>　　</a:t>
                      </a:r>
                      <a:r>
                        <a:rPr kumimoji="1" lang="ja-JP" altLang="en-US" sz="900" b="1" baseline="0" dirty="0" smtClean="0">
                          <a:latin typeface="ＭＳ Ｐゴシック" panose="020B0600070205080204" pitchFamily="50" charset="-128"/>
                          <a:ea typeface="ＭＳ Ｐゴシック" panose="020B0600070205080204" pitchFamily="50" charset="-128"/>
                        </a:rPr>
                        <a:t>  </a:t>
                      </a:r>
                      <a:r>
                        <a:rPr kumimoji="1" lang="ja-JP" altLang="en-US" sz="900" b="1" dirty="0" smtClean="0">
                          <a:latin typeface="ＭＳ Ｐゴシック" panose="020B0600070205080204" pitchFamily="50" charset="-128"/>
                          <a:ea typeface="ＭＳ Ｐゴシック" panose="020B0600070205080204" pitchFamily="50" charset="-128"/>
                        </a:rPr>
                        <a:t>▶</a:t>
                      </a:r>
                      <a:r>
                        <a:rPr kumimoji="1" lang="en-US" altLang="ja-JP" sz="900" b="1" u="sng" dirty="0" smtClean="0">
                          <a:latin typeface="ＭＳ Ｐゴシック" panose="020B0600070205080204" pitchFamily="50" charset="-128"/>
                          <a:ea typeface="ＭＳ Ｐゴシック" panose="020B0600070205080204" pitchFamily="50" charset="-128"/>
                        </a:rPr>
                        <a:t>R3</a:t>
                      </a:r>
                      <a:r>
                        <a:rPr kumimoji="1" lang="ja-JP" altLang="en-US" sz="900" b="1" u="sng" dirty="0" smtClean="0">
                          <a:latin typeface="ＭＳ Ｐゴシック" panose="020B0600070205080204" pitchFamily="50" charset="-128"/>
                          <a:ea typeface="ＭＳ Ｐゴシック" panose="020B0600070205080204" pitchFamily="50" charset="-128"/>
                        </a:rPr>
                        <a:t>年度　利用件数</a:t>
                      </a:r>
                      <a:r>
                        <a:rPr kumimoji="1" lang="en-US" altLang="ja-JP" sz="900" b="1" u="sng" dirty="0" smtClean="0">
                          <a:latin typeface="ＭＳ Ｐゴシック" panose="020B0600070205080204" pitchFamily="50" charset="-128"/>
                          <a:ea typeface="ＭＳ Ｐゴシック" panose="020B0600070205080204" pitchFamily="50" charset="-128"/>
                        </a:rPr>
                        <a:t>74</a:t>
                      </a:r>
                      <a:r>
                        <a:rPr kumimoji="1" lang="ja-JP" altLang="en-US" sz="900" b="1" u="sng" dirty="0" smtClean="0">
                          <a:latin typeface="ＭＳ Ｐゴシック" panose="020B0600070205080204" pitchFamily="50" charset="-128"/>
                          <a:ea typeface="ＭＳ Ｐゴシック" panose="020B0600070205080204" pitchFamily="50" charset="-128"/>
                        </a:rPr>
                        <a:t>件</a:t>
                      </a:r>
                    </a:p>
                    <a:p>
                      <a:pPr>
                        <a:lnSpc>
                          <a:spcPts val="1200"/>
                        </a:lnSpc>
                      </a:pPr>
                      <a:endParaRPr kumimoji="1" lang="ja-JP" altLang="en-US" sz="900" b="1" dirty="0" smtClean="0">
                        <a:latin typeface="メイリオ" panose="020B0604030504040204" pitchFamily="50" charset="-128"/>
                        <a:ea typeface="メイリオ" panose="020B0604030504040204" pitchFamily="50" charset="-128"/>
                      </a:endParaRPr>
                    </a:p>
                    <a:p>
                      <a:pPr>
                        <a:lnSpc>
                          <a:spcPts val="1200"/>
                        </a:lnSpc>
                      </a:pPr>
                      <a:r>
                        <a:rPr kumimoji="1" lang="en-US" altLang="ja-JP" sz="900" b="1" dirty="0" smtClean="0">
                          <a:latin typeface="メイリオ" panose="020B0604030504040204" pitchFamily="50" charset="-128"/>
                          <a:ea typeface="メイリオ" panose="020B0604030504040204" pitchFamily="50" charset="-128"/>
                        </a:rPr>
                        <a:t>3-2</a:t>
                      </a:r>
                      <a:r>
                        <a:rPr kumimoji="1" lang="ja-JP" altLang="en-US" sz="900" b="1" dirty="0" err="1" smtClean="0">
                          <a:latin typeface="メイリオ" panose="020B0604030504040204" pitchFamily="50" charset="-128"/>
                          <a:ea typeface="メイリオ" panose="020B0604030504040204" pitchFamily="50" charset="-128"/>
                        </a:rPr>
                        <a:t>．</a:t>
                      </a:r>
                      <a:r>
                        <a:rPr kumimoji="1" lang="ja-JP" altLang="en-US" sz="900" b="1" dirty="0" smtClean="0">
                          <a:latin typeface="メイリオ" panose="020B0604030504040204" pitchFamily="50" charset="-128"/>
                          <a:ea typeface="メイリオ" panose="020B0604030504040204" pitchFamily="50" charset="-128"/>
                        </a:rPr>
                        <a:t>依存症関連機関連携会議及び専門部会を通じて、</a:t>
                      </a:r>
                      <a:r>
                        <a:rPr kumimoji="1" lang="en-US" altLang="ja-JP" sz="900" b="1" dirty="0" smtClean="0">
                          <a:latin typeface="メイリオ" panose="020B0604030504040204" pitchFamily="50" charset="-128"/>
                          <a:ea typeface="メイリオ" panose="020B0604030504040204" pitchFamily="50" charset="-128"/>
                        </a:rPr>
                        <a:t/>
                      </a:r>
                      <a:br>
                        <a:rPr kumimoji="1" lang="en-US" altLang="ja-JP" sz="900" b="1" dirty="0" smtClean="0">
                          <a:latin typeface="メイリオ" panose="020B0604030504040204" pitchFamily="50" charset="-128"/>
                          <a:ea typeface="メイリオ" panose="020B0604030504040204" pitchFamily="50" charset="-128"/>
                        </a:rPr>
                      </a:br>
                      <a:r>
                        <a:rPr kumimoji="1" lang="ja-JP" altLang="en-US" sz="900" b="1" dirty="0" smtClean="0">
                          <a:latin typeface="メイリオ" panose="020B0604030504040204" pitchFamily="50" charset="-128"/>
                          <a:ea typeface="メイリオ" panose="020B0604030504040204" pitchFamily="50" charset="-128"/>
                        </a:rPr>
                        <a:t>　　各機関・団体の取組を共有し、本人・家族等への</a:t>
                      </a:r>
                      <a:r>
                        <a:rPr kumimoji="1" lang="en-US" altLang="ja-JP" sz="900" b="1" dirty="0" smtClean="0">
                          <a:latin typeface="メイリオ" panose="020B0604030504040204" pitchFamily="50" charset="-128"/>
                          <a:ea typeface="メイリオ" panose="020B0604030504040204" pitchFamily="50" charset="-128"/>
                        </a:rPr>
                        <a:t/>
                      </a:r>
                      <a:br>
                        <a:rPr kumimoji="1" lang="en-US" altLang="ja-JP" sz="900" b="1" dirty="0" smtClean="0">
                          <a:latin typeface="メイリオ" panose="020B0604030504040204" pitchFamily="50" charset="-128"/>
                          <a:ea typeface="メイリオ" panose="020B0604030504040204" pitchFamily="50" charset="-128"/>
                        </a:rPr>
                      </a:br>
                      <a:r>
                        <a:rPr kumimoji="1" lang="ja-JP" altLang="en-US" sz="900" b="1" dirty="0" smtClean="0">
                          <a:latin typeface="メイリオ" panose="020B0604030504040204" pitchFamily="50" charset="-128"/>
                          <a:ea typeface="メイリオ" panose="020B0604030504040204" pitchFamily="50" charset="-128"/>
                        </a:rPr>
                        <a:t>　　支援について協議・検討</a:t>
                      </a:r>
                      <a:r>
                        <a:rPr kumimoji="1" lang="en-US" altLang="ja-JP" sz="900" b="1" dirty="0" smtClean="0">
                          <a:latin typeface="メイリオ" panose="020B0604030504040204" pitchFamily="50" charset="-128"/>
                          <a:ea typeface="メイリオ" panose="020B0604030504040204" pitchFamily="50" charset="-128"/>
                        </a:rPr>
                        <a:t/>
                      </a:r>
                      <a:br>
                        <a:rPr kumimoji="1" lang="en-US" altLang="ja-JP" sz="900" b="1" dirty="0" smtClean="0">
                          <a:latin typeface="メイリオ" panose="020B0604030504040204" pitchFamily="50" charset="-128"/>
                          <a:ea typeface="メイリオ" panose="020B0604030504040204" pitchFamily="50" charset="-128"/>
                        </a:rPr>
                      </a:br>
                      <a:r>
                        <a:rPr kumimoji="1" lang="ja-JP" altLang="en-US" sz="900" b="1" dirty="0" smtClean="0">
                          <a:latin typeface="メイリオ" panose="020B0604030504040204" pitchFamily="50" charset="-128"/>
                          <a:ea typeface="メイリオ" panose="020B0604030504040204" pitchFamily="50" charset="-128"/>
                        </a:rPr>
                        <a:t>　　</a:t>
                      </a:r>
                      <a:r>
                        <a:rPr kumimoji="1" lang="ja-JP" altLang="en-US" sz="900" b="1" dirty="0" smtClean="0">
                          <a:latin typeface="ＭＳ Ｐゴシック" panose="020B0600070205080204" pitchFamily="50" charset="-128"/>
                          <a:ea typeface="ＭＳ Ｐゴシック" panose="020B0600070205080204" pitchFamily="50" charset="-128"/>
                        </a:rPr>
                        <a:t>▶</a:t>
                      </a:r>
                      <a:r>
                        <a:rPr kumimoji="1" lang="en-US" altLang="ja-JP" sz="900" b="1" u="sng" dirty="0" smtClean="0">
                          <a:latin typeface="ＭＳ Ｐゴシック" panose="020B0600070205080204" pitchFamily="50" charset="-128"/>
                          <a:ea typeface="ＭＳ Ｐゴシック" panose="020B0600070205080204" pitchFamily="50" charset="-128"/>
                        </a:rPr>
                        <a:t>R2</a:t>
                      </a:r>
                      <a:r>
                        <a:rPr kumimoji="1" lang="ja-JP" altLang="en-US" sz="900" b="1" u="sng" dirty="0" smtClean="0">
                          <a:latin typeface="ＭＳ Ｐゴシック" panose="020B0600070205080204" pitchFamily="50" charset="-128"/>
                          <a:ea typeface="ＭＳ Ｐゴシック" panose="020B0600070205080204" pitchFamily="50" charset="-128"/>
                        </a:rPr>
                        <a:t>年度　</a:t>
                      </a:r>
                      <a:r>
                        <a:rPr kumimoji="1" lang="en-US" altLang="ja-JP" sz="900" b="1" u="sng" dirty="0" smtClean="0">
                          <a:latin typeface="ＭＳ Ｐゴシック" panose="020B0600070205080204" pitchFamily="50" charset="-128"/>
                          <a:ea typeface="ＭＳ Ｐゴシック" panose="020B0600070205080204" pitchFamily="50" charset="-128"/>
                        </a:rPr>
                        <a:t>2</a:t>
                      </a:r>
                      <a:r>
                        <a:rPr kumimoji="1" lang="ja-JP" altLang="en-US" sz="900" b="1" u="sng" dirty="0" smtClean="0">
                          <a:latin typeface="ＭＳ Ｐゴシック" panose="020B0600070205080204" pitchFamily="50" charset="-128"/>
                          <a:ea typeface="ＭＳ Ｐゴシック" panose="020B0600070205080204" pitchFamily="50" charset="-128"/>
                        </a:rPr>
                        <a:t>回</a:t>
                      </a:r>
                      <a:r>
                        <a:rPr kumimoji="1" lang="ja-JP" altLang="en-US" sz="900" b="1" dirty="0" smtClean="0">
                          <a:latin typeface="ＭＳ Ｐゴシック" panose="020B0600070205080204" pitchFamily="50" charset="-128"/>
                          <a:ea typeface="ＭＳ Ｐゴシック" panose="020B0600070205080204" pitchFamily="50" charset="-128"/>
                        </a:rPr>
                        <a:t>　  　▶</a:t>
                      </a:r>
                      <a:r>
                        <a:rPr kumimoji="1" lang="en-US" altLang="ja-JP" sz="900" b="1" u="sng" dirty="0" smtClean="0">
                          <a:latin typeface="ＭＳ Ｐゴシック" panose="020B0600070205080204" pitchFamily="50" charset="-128"/>
                          <a:ea typeface="ＭＳ Ｐゴシック" panose="020B0600070205080204" pitchFamily="50" charset="-128"/>
                        </a:rPr>
                        <a:t>R3</a:t>
                      </a:r>
                      <a:r>
                        <a:rPr kumimoji="1" lang="ja-JP" altLang="en-US" sz="900" b="1" u="sng" dirty="0" smtClean="0">
                          <a:latin typeface="ＭＳ Ｐゴシック" panose="020B0600070205080204" pitchFamily="50" charset="-128"/>
                          <a:ea typeface="ＭＳ Ｐゴシック" panose="020B0600070205080204" pitchFamily="50" charset="-128"/>
                        </a:rPr>
                        <a:t>年度　</a:t>
                      </a:r>
                      <a:r>
                        <a:rPr kumimoji="1" lang="en-US" altLang="ja-JP" sz="900" b="1" u="sng" dirty="0" smtClean="0">
                          <a:latin typeface="ＭＳ Ｐゴシック" panose="020B0600070205080204" pitchFamily="50" charset="-128"/>
                          <a:ea typeface="ＭＳ Ｐゴシック" panose="020B0600070205080204" pitchFamily="50" charset="-128"/>
                        </a:rPr>
                        <a:t>2</a:t>
                      </a:r>
                      <a:r>
                        <a:rPr kumimoji="1" lang="ja-JP" altLang="en-US" sz="900" b="1" u="sng" dirty="0" smtClean="0">
                          <a:latin typeface="ＭＳ Ｐゴシック" panose="020B0600070205080204" pitchFamily="50" charset="-128"/>
                          <a:ea typeface="ＭＳ Ｐゴシック" panose="020B0600070205080204" pitchFamily="50" charset="-128"/>
                        </a:rPr>
                        <a:t>回</a:t>
                      </a:r>
                    </a:p>
                    <a:p>
                      <a:pPr>
                        <a:lnSpc>
                          <a:spcPts val="1200"/>
                        </a:lnSpc>
                      </a:pPr>
                      <a:r>
                        <a:rPr kumimoji="1" lang="ja-JP" altLang="en-US" sz="900" b="1" dirty="0" smtClean="0">
                          <a:latin typeface="メイリオ" panose="020B0604030504040204" pitchFamily="50" charset="-128"/>
                          <a:ea typeface="メイリオ" panose="020B0604030504040204" pitchFamily="50" charset="-128"/>
                        </a:rPr>
                        <a:t>　　ギャンブル等依存症地域支援体制推進部会の開催</a:t>
                      </a:r>
                    </a:p>
                    <a:p>
                      <a:pPr>
                        <a:lnSpc>
                          <a:spcPts val="1200"/>
                        </a:lnSpc>
                      </a:pPr>
                      <a:r>
                        <a:rPr kumimoji="1" lang="ja-JP" altLang="en-US" sz="900" b="1" dirty="0" smtClean="0">
                          <a:latin typeface="メイリオ" panose="020B0604030504040204" pitchFamily="50" charset="-128"/>
                          <a:ea typeface="メイリオ" panose="020B0604030504040204" pitchFamily="50" charset="-128"/>
                        </a:rPr>
                        <a:t>　　</a:t>
                      </a:r>
                      <a:r>
                        <a:rPr kumimoji="1" lang="ja-JP" altLang="en-US" sz="900" b="1" dirty="0" smtClean="0">
                          <a:latin typeface="ＭＳ Ｐゴシック" panose="020B0600070205080204" pitchFamily="50" charset="-128"/>
                          <a:ea typeface="ＭＳ Ｐゴシック" panose="020B0600070205080204" pitchFamily="50" charset="-128"/>
                        </a:rPr>
                        <a:t>▶</a:t>
                      </a:r>
                      <a:r>
                        <a:rPr kumimoji="1" lang="en-US" altLang="ja-JP" sz="900" b="1" u="sng" dirty="0" smtClean="0">
                          <a:latin typeface="ＭＳ Ｐゴシック" panose="020B0600070205080204" pitchFamily="50" charset="-128"/>
                          <a:ea typeface="ＭＳ Ｐゴシック" panose="020B0600070205080204" pitchFamily="50" charset="-128"/>
                        </a:rPr>
                        <a:t>R2</a:t>
                      </a:r>
                      <a:r>
                        <a:rPr kumimoji="1" lang="ja-JP" altLang="en-US" sz="900" b="1" u="sng" dirty="0" smtClean="0">
                          <a:latin typeface="ＭＳ Ｐゴシック" panose="020B0600070205080204" pitchFamily="50" charset="-128"/>
                          <a:ea typeface="ＭＳ Ｐゴシック" panose="020B0600070205080204" pitchFamily="50" charset="-128"/>
                        </a:rPr>
                        <a:t>年度　</a:t>
                      </a:r>
                      <a:r>
                        <a:rPr kumimoji="1" lang="en-US" altLang="ja-JP" sz="900" b="1" u="sng" dirty="0" smtClean="0">
                          <a:latin typeface="ＭＳ Ｐゴシック" panose="020B0600070205080204" pitchFamily="50" charset="-128"/>
                          <a:ea typeface="ＭＳ Ｐゴシック" panose="020B0600070205080204" pitchFamily="50" charset="-128"/>
                        </a:rPr>
                        <a:t>1</a:t>
                      </a:r>
                      <a:r>
                        <a:rPr kumimoji="1" lang="ja-JP" altLang="en-US" sz="900" b="1" u="sng" dirty="0" smtClean="0">
                          <a:latin typeface="ＭＳ Ｐゴシック" panose="020B0600070205080204" pitchFamily="50" charset="-128"/>
                          <a:ea typeface="ＭＳ Ｐゴシック" panose="020B0600070205080204" pitchFamily="50" charset="-128"/>
                        </a:rPr>
                        <a:t>回</a:t>
                      </a:r>
                      <a:r>
                        <a:rPr kumimoji="1" lang="ja-JP" altLang="en-US" sz="900" b="1" dirty="0" smtClean="0">
                          <a:latin typeface="ＭＳ Ｐゴシック" panose="020B0600070205080204" pitchFamily="50" charset="-128"/>
                          <a:ea typeface="ＭＳ Ｐゴシック" panose="020B0600070205080204" pitchFamily="50" charset="-128"/>
                        </a:rPr>
                        <a:t>　  　▶</a:t>
                      </a:r>
                      <a:r>
                        <a:rPr kumimoji="1" lang="en-US" altLang="ja-JP" sz="900" b="1" u="sng" dirty="0" smtClean="0">
                          <a:latin typeface="ＭＳ Ｐゴシック" panose="020B0600070205080204" pitchFamily="50" charset="-128"/>
                          <a:ea typeface="ＭＳ Ｐゴシック" panose="020B0600070205080204" pitchFamily="50" charset="-128"/>
                        </a:rPr>
                        <a:t>R3</a:t>
                      </a:r>
                      <a:r>
                        <a:rPr kumimoji="1" lang="ja-JP" altLang="en-US" sz="900" b="1" u="sng" dirty="0" smtClean="0">
                          <a:latin typeface="ＭＳ Ｐゴシック" panose="020B0600070205080204" pitchFamily="50" charset="-128"/>
                          <a:ea typeface="ＭＳ Ｐゴシック" panose="020B0600070205080204" pitchFamily="50" charset="-128"/>
                        </a:rPr>
                        <a:t>年度　</a:t>
                      </a:r>
                      <a:r>
                        <a:rPr kumimoji="1" lang="en-US" altLang="ja-JP" sz="900" b="1" u="sng" dirty="0" smtClean="0">
                          <a:latin typeface="ＭＳ Ｐゴシック" panose="020B0600070205080204" pitchFamily="50" charset="-128"/>
                          <a:ea typeface="ＭＳ Ｐゴシック" panose="020B0600070205080204" pitchFamily="50" charset="-128"/>
                        </a:rPr>
                        <a:t>2</a:t>
                      </a:r>
                      <a:r>
                        <a:rPr kumimoji="1" lang="ja-JP" altLang="en-US" sz="900" b="1" u="sng" dirty="0" smtClean="0">
                          <a:latin typeface="ＭＳ Ｐゴシック" panose="020B0600070205080204" pitchFamily="50" charset="-128"/>
                          <a:ea typeface="ＭＳ Ｐゴシック" panose="020B0600070205080204" pitchFamily="50" charset="-128"/>
                        </a:rPr>
                        <a:t>回</a:t>
                      </a:r>
                    </a:p>
                  </a:txBody>
                  <a:tcPr anchor="ctr"/>
                </a:tc>
                <a:tc>
                  <a:txBody>
                    <a:bodyPr/>
                    <a:lstStyle/>
                    <a:p>
                      <a:pPr marL="92075" indent="-92075">
                        <a:lnSpc>
                          <a:spcPts val="1200"/>
                        </a:lnSpc>
                      </a:pPr>
                      <a:r>
                        <a:rPr kumimoji="1" lang="ja-JP" altLang="en-US" sz="900" b="1" dirty="0" smtClean="0">
                          <a:latin typeface="メイリオ" panose="020B0604030504040204" pitchFamily="50" charset="-128"/>
                          <a:ea typeface="メイリオ" panose="020B0604030504040204" pitchFamily="50" charset="-128"/>
                        </a:rPr>
                        <a:t>○</a:t>
                      </a:r>
                      <a:r>
                        <a:rPr kumimoji="1" lang="en-US" altLang="ja-JP" sz="900" b="1" dirty="0" smtClean="0">
                          <a:latin typeface="メイリオ" panose="020B0604030504040204" pitchFamily="50" charset="-128"/>
                          <a:ea typeface="メイリオ" panose="020B0604030504040204" pitchFamily="50" charset="-128"/>
                        </a:rPr>
                        <a:t>OAC</a:t>
                      </a:r>
                      <a:r>
                        <a:rPr kumimoji="1" lang="ja-JP" altLang="en-US" sz="900" b="1" dirty="0" smtClean="0">
                          <a:latin typeface="メイリオ" panose="020B0604030504040204" pitchFamily="50" charset="-128"/>
                          <a:ea typeface="メイリオ" panose="020B0604030504040204" pitchFamily="50" charset="-128"/>
                        </a:rPr>
                        <a:t>に加盟する団体等が実施するミーティングや相談事業に対する補助を通じて、団体の自主的な取組を活性化。</a:t>
                      </a:r>
                      <a:endParaRPr kumimoji="1" lang="en-US" altLang="ja-JP" sz="900" b="1" dirty="0" smtClean="0">
                        <a:latin typeface="メイリオ" panose="020B0604030504040204" pitchFamily="50" charset="-128"/>
                        <a:ea typeface="メイリオ" panose="020B0604030504040204" pitchFamily="50" charset="-128"/>
                      </a:endParaRPr>
                    </a:p>
                    <a:p>
                      <a:pPr marL="92075" indent="-92075">
                        <a:lnSpc>
                          <a:spcPts val="1200"/>
                        </a:lnSpc>
                      </a:pPr>
                      <a:endParaRPr kumimoji="1" lang="en-US" altLang="ja-JP" sz="900" b="1" dirty="0" smtClean="0">
                        <a:latin typeface="メイリオ" panose="020B0604030504040204" pitchFamily="50" charset="-128"/>
                        <a:ea typeface="メイリオ" panose="020B0604030504040204" pitchFamily="50" charset="-128"/>
                      </a:endParaRPr>
                    </a:p>
                    <a:p>
                      <a:pPr marL="92075" indent="-92075">
                        <a:lnSpc>
                          <a:spcPts val="1200"/>
                        </a:lnSpc>
                      </a:pPr>
                      <a:r>
                        <a:rPr kumimoji="1" lang="ja-JP" altLang="en-US" sz="900" b="1" dirty="0" smtClean="0">
                          <a:latin typeface="メイリオ" panose="020B0604030504040204" pitchFamily="50" charset="-128"/>
                          <a:ea typeface="メイリオ" panose="020B0604030504040204" pitchFamily="50" charset="-128"/>
                        </a:rPr>
                        <a:t>○</a:t>
                      </a:r>
                      <a:r>
                        <a:rPr kumimoji="1" lang="en-US" altLang="ja-JP" sz="900" b="1" dirty="0" smtClean="0">
                          <a:latin typeface="メイリオ" panose="020B0604030504040204" pitchFamily="50" charset="-128"/>
                          <a:ea typeface="メイリオ" panose="020B0604030504040204" pitchFamily="50" charset="-128"/>
                        </a:rPr>
                        <a:t>OAC</a:t>
                      </a:r>
                      <a:r>
                        <a:rPr kumimoji="1" lang="ja-JP" altLang="en-US" sz="900" b="1" dirty="0" smtClean="0">
                          <a:latin typeface="メイリオ" panose="020B0604030504040204" pitchFamily="50" charset="-128"/>
                          <a:ea typeface="メイリオ" panose="020B0604030504040204" pitchFamily="50" charset="-128"/>
                        </a:rPr>
                        <a:t>ミニフォーラムや依存症関連機関連携会議等を通じて、支援ネットワークや連携機能を強化。</a:t>
                      </a:r>
                      <a:endParaRPr kumimoji="1" lang="en-US" altLang="ja-JP" sz="900" b="1" dirty="0" smtClean="0">
                        <a:latin typeface="メイリオ" panose="020B0604030504040204" pitchFamily="50" charset="-128"/>
                        <a:ea typeface="メイリオ" panose="020B0604030504040204" pitchFamily="50" charset="-128"/>
                      </a:endParaRPr>
                    </a:p>
                    <a:p>
                      <a:pPr marL="92075" indent="-92075">
                        <a:lnSpc>
                          <a:spcPts val="1200"/>
                        </a:lnSpc>
                      </a:pPr>
                      <a:endParaRPr kumimoji="1" lang="en-US" altLang="ja-JP" sz="900" b="1" dirty="0" smtClean="0">
                        <a:latin typeface="メイリオ" panose="020B0604030504040204" pitchFamily="50" charset="-128"/>
                        <a:ea typeface="メイリオ" panose="020B0604030504040204" pitchFamily="50" charset="-128"/>
                      </a:endParaRPr>
                    </a:p>
                    <a:p>
                      <a:pPr marL="92075" indent="-92075">
                        <a:lnSpc>
                          <a:spcPts val="1200"/>
                        </a:lnSpc>
                      </a:pPr>
                      <a:r>
                        <a:rPr kumimoji="1" lang="ja-JP" altLang="en-US" sz="900" b="1" dirty="0" smtClean="0">
                          <a:latin typeface="メイリオ" panose="020B0604030504040204" pitchFamily="50" charset="-128"/>
                          <a:ea typeface="メイリオ" panose="020B0604030504040204" pitchFamily="50" charset="-128"/>
                        </a:rPr>
                        <a:t>●</a:t>
                      </a:r>
                      <a:r>
                        <a:rPr kumimoji="1" lang="ja-JP" altLang="en-US" sz="9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民間団体への補助については、交付先の団体の新規参入が進まず、団体数が増えていない。</a:t>
                      </a:r>
                      <a:endParaRPr kumimoji="1" lang="en-US" altLang="ja-JP" sz="9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92075" indent="-92075">
                        <a:lnSpc>
                          <a:spcPts val="1200"/>
                        </a:lnSpc>
                      </a:pPr>
                      <a:endParaRPr kumimoji="1" lang="en-US" altLang="ja-JP" sz="900" b="1" dirty="0" smtClean="0">
                        <a:latin typeface="メイリオ" panose="020B0604030504040204" pitchFamily="50" charset="-128"/>
                        <a:ea typeface="メイリオ" panose="020B0604030504040204" pitchFamily="50" charset="-128"/>
                      </a:endParaRPr>
                    </a:p>
                    <a:p>
                      <a:pPr marL="92075" indent="-92075">
                        <a:lnSpc>
                          <a:spcPts val="1200"/>
                        </a:lnSpc>
                      </a:pPr>
                      <a:r>
                        <a:rPr kumimoji="1" lang="ja-JP" altLang="en-US" sz="900" b="1" dirty="0" smtClean="0">
                          <a:latin typeface="メイリオ" panose="020B0604030504040204" pitchFamily="50" charset="-128"/>
                          <a:ea typeface="メイリオ" panose="020B0604030504040204" pitchFamily="50" charset="-128"/>
                        </a:rPr>
                        <a:t>●</a:t>
                      </a:r>
                      <a:r>
                        <a:rPr kumimoji="1" lang="ja-JP" altLang="en-US" sz="9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連携強化の取組みとして、会議や交流会を実施しているが、具体的な個別支援の連携・課題共有等が不十分。</a:t>
                      </a:r>
                    </a:p>
                  </a:txBody>
                  <a:tcPr anchor="ctr"/>
                </a:tc>
                <a:extLst>
                  <a:ext uri="{0D108BD9-81ED-4DB2-BD59-A6C34878D82A}">
                    <a16:rowId xmlns:a16="http://schemas.microsoft.com/office/drawing/2014/main" val="1335590772"/>
                  </a:ext>
                </a:extLst>
              </a:tr>
            </a:tbl>
          </a:graphicData>
        </a:graphic>
      </p:graphicFrame>
      <p:grpSp>
        <p:nvGrpSpPr>
          <p:cNvPr id="5" name="グループ化 4"/>
          <p:cNvGrpSpPr/>
          <p:nvPr/>
        </p:nvGrpSpPr>
        <p:grpSpPr>
          <a:xfrm>
            <a:off x="60779" y="1170810"/>
            <a:ext cx="4572000" cy="261610"/>
            <a:chOff x="44450" y="1251182"/>
            <a:chExt cx="4572000" cy="261610"/>
          </a:xfrm>
        </p:grpSpPr>
        <p:sp>
          <p:nvSpPr>
            <p:cNvPr id="2" name="正方形/長方形 1"/>
            <p:cNvSpPr/>
            <p:nvPr/>
          </p:nvSpPr>
          <p:spPr>
            <a:xfrm>
              <a:off x="44450" y="1251182"/>
              <a:ext cx="4572000" cy="261610"/>
            </a:xfrm>
            <a:prstGeom prst="rect">
              <a:avLst/>
            </a:prstGeom>
          </p:spPr>
          <p:txBody>
            <a:bodyPr>
              <a:spAutoFit/>
            </a:bodyPr>
            <a:lstStyle/>
            <a:p>
              <a:r>
                <a:rPr lang="ja-JP" altLang="en-US" sz="1100" dirty="0">
                  <a:latin typeface="メイリオ" panose="020B0604030504040204" pitchFamily="50" charset="-128"/>
                  <a:ea typeface="メイリオ" panose="020B0604030504040204" pitchFamily="50" charset="-128"/>
                </a:rPr>
                <a:t>第１期計画（令和</a:t>
              </a:r>
              <a:r>
                <a:rPr lang="en-US" altLang="ja-JP" sz="1100" dirty="0">
                  <a:latin typeface="メイリオ" panose="020B0604030504040204" pitchFamily="50" charset="-128"/>
                  <a:ea typeface="メイリオ" panose="020B0604030504040204" pitchFamily="50" charset="-128"/>
                </a:rPr>
                <a:t>2</a:t>
              </a:r>
              <a:r>
                <a:rPr lang="ja-JP" altLang="en-US" sz="1100" dirty="0">
                  <a:latin typeface="メイリオ" panose="020B0604030504040204" pitchFamily="50" charset="-128"/>
                  <a:ea typeface="メイリオ" panose="020B0604030504040204" pitchFamily="50" charset="-128"/>
                </a:rPr>
                <a:t>年度～令和</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年度の</a:t>
              </a:r>
              <a:r>
                <a:rPr lang="en-US" altLang="ja-JP" sz="1100" dirty="0">
                  <a:latin typeface="メイリオ" panose="020B0604030504040204" pitchFamily="50" charset="-128"/>
                  <a:ea typeface="メイリオ" panose="020B0604030504040204" pitchFamily="50" charset="-128"/>
                </a:rPr>
                <a:t>3</a:t>
              </a:r>
              <a:r>
                <a:rPr lang="ja-JP" altLang="en-US" sz="1100" dirty="0">
                  <a:latin typeface="メイリオ" panose="020B0604030504040204" pitchFamily="50" charset="-128"/>
                  <a:ea typeface="メイリオ" panose="020B0604030504040204" pitchFamily="50" charset="-128"/>
                </a:rPr>
                <a:t>年間）の検証</a:t>
              </a:r>
            </a:p>
          </p:txBody>
        </p:sp>
        <p:cxnSp>
          <p:nvCxnSpPr>
            <p:cNvPr id="72" name="直線コネクタ 71"/>
            <p:cNvCxnSpPr/>
            <p:nvPr/>
          </p:nvCxnSpPr>
          <p:spPr>
            <a:xfrm flipH="1">
              <a:off x="92075" y="1463674"/>
              <a:ext cx="3541485" cy="8377"/>
            </a:xfrm>
            <a:prstGeom prst="line">
              <a:avLst/>
            </a:prstGeom>
            <a:ln w="19050">
              <a:solidFill>
                <a:srgbClr val="000099"/>
              </a:solidFill>
            </a:ln>
          </p:spPr>
          <p:style>
            <a:lnRef idx="1">
              <a:schemeClr val="accent1"/>
            </a:lnRef>
            <a:fillRef idx="0">
              <a:schemeClr val="accent1"/>
            </a:fillRef>
            <a:effectRef idx="0">
              <a:schemeClr val="accent1"/>
            </a:effectRef>
            <a:fontRef idx="minor">
              <a:schemeClr val="tx1"/>
            </a:fontRef>
          </p:style>
        </p:cxnSp>
      </p:grpSp>
      <p:sp>
        <p:nvSpPr>
          <p:cNvPr id="11" name="テキスト ボックス 10"/>
          <p:cNvSpPr txBox="1"/>
          <p:nvPr/>
        </p:nvSpPr>
        <p:spPr>
          <a:xfrm>
            <a:off x="19050" y="876300"/>
            <a:ext cx="1857524" cy="261610"/>
          </a:xfrm>
          <a:prstGeom prst="rect">
            <a:avLst/>
          </a:prstGeom>
          <a:solidFill>
            <a:schemeClr val="tx1"/>
          </a:solidFill>
          <a:ln>
            <a:noFill/>
          </a:ln>
        </p:spPr>
        <p:txBody>
          <a:bodyPr wrap="square" rtlCol="0">
            <a:spAutoFit/>
          </a:bodyPr>
          <a:lstStyle/>
          <a:p>
            <a:pPr algn="ctr"/>
            <a:r>
              <a:rPr lang="en-US" altLang="ja-JP" sz="1100" b="1" spc="350" dirty="0">
                <a:solidFill>
                  <a:schemeClr val="bg1"/>
                </a:solidFill>
                <a:latin typeface="メイリオ" panose="020B0604030504040204" pitchFamily="50" charset="-128"/>
                <a:ea typeface="メイリオ" panose="020B0604030504040204" pitchFamily="50" charset="-128"/>
              </a:rPr>
              <a:t>ⅰ</a:t>
            </a:r>
            <a:r>
              <a:rPr lang="ja-JP" altLang="en-US" sz="1100" b="1" spc="350" dirty="0">
                <a:solidFill>
                  <a:schemeClr val="bg1"/>
                </a:solidFill>
                <a:latin typeface="メイリオ" panose="020B0604030504040204" pitchFamily="50" charset="-128"/>
                <a:ea typeface="メイリオ" panose="020B0604030504040204" pitchFamily="50" charset="-128"/>
              </a:rPr>
              <a:t>実績評価</a:t>
            </a:r>
            <a:endParaRPr lang="en-US" altLang="ja-JP" sz="1100" b="1" spc="350" dirty="0">
              <a:solidFill>
                <a:schemeClr val="bg1"/>
              </a:solidFill>
              <a:latin typeface="メイリオ" panose="020B0604030504040204" pitchFamily="50" charset="-128"/>
              <a:ea typeface="メイリオ" panose="020B0604030504040204" pitchFamily="50" charset="-128"/>
            </a:endParaRPr>
          </a:p>
        </p:txBody>
      </p:sp>
      <p:sp>
        <p:nvSpPr>
          <p:cNvPr id="23" name="正方形/長方形 22"/>
          <p:cNvSpPr/>
          <p:nvPr/>
        </p:nvSpPr>
        <p:spPr>
          <a:xfrm>
            <a:off x="106680" y="1467715"/>
            <a:ext cx="5767508" cy="661720"/>
          </a:xfrm>
          <a:prstGeom prst="rect">
            <a:avLst/>
          </a:prstGeom>
          <a:solidFill>
            <a:schemeClr val="accent1">
              <a:lumMod val="40000"/>
              <a:lumOff val="60000"/>
            </a:schemeClr>
          </a:solidFill>
          <a:ln w="19050">
            <a:solidFill>
              <a:schemeClr val="tx1"/>
            </a:solidFill>
            <a:prstDash val="sysDash"/>
          </a:ln>
        </p:spPr>
        <p:txBody>
          <a:bodyPr wrap="square">
            <a:spAutoFit/>
          </a:bodyPr>
          <a:lstStyle/>
          <a:p>
            <a:r>
              <a:rPr lang="ja-JP" altLang="en-US" sz="1000" b="1" dirty="0">
                <a:latin typeface="メイリオ" panose="020B0604030504040204" pitchFamily="50" charset="-128"/>
                <a:ea typeface="メイリオ" panose="020B0604030504040204" pitchFamily="50" charset="-128"/>
              </a:rPr>
              <a:t>基本方針</a:t>
            </a:r>
            <a:r>
              <a:rPr lang="en-US" altLang="ja-JP" sz="1000" b="1" dirty="0">
                <a:latin typeface="メイリオ" panose="020B0604030504040204" pitchFamily="50" charset="-128"/>
                <a:ea typeface="メイリオ" panose="020B0604030504040204" pitchFamily="50" charset="-128"/>
              </a:rPr>
              <a:t>Ⅳ</a:t>
            </a:r>
            <a:r>
              <a:rPr lang="ja-JP" altLang="en-US" sz="1000" b="1" dirty="0">
                <a:latin typeface="メイリオ" panose="020B0604030504040204" pitchFamily="50" charset="-128"/>
                <a:ea typeface="メイリオ" panose="020B0604030504040204" pitchFamily="50" charset="-128"/>
              </a:rPr>
              <a:t>　切れ目のない回復支援体制の強化</a:t>
            </a:r>
          </a:p>
          <a:p>
            <a:r>
              <a:rPr lang="ja-JP" altLang="en-US" sz="900" dirty="0">
                <a:latin typeface="メイリオ" panose="020B0604030504040204" pitchFamily="50" charset="-128"/>
                <a:ea typeface="メイリオ" panose="020B0604030504040204" pitchFamily="50" charset="-128"/>
              </a:rPr>
              <a:t>相談・治療・回復支援を切れ目なく行うため、連携体制を強化する。</a:t>
            </a:r>
          </a:p>
          <a:p>
            <a:r>
              <a:rPr lang="en-US" altLang="ja-JP" sz="900" b="1" dirty="0">
                <a:latin typeface="メイリオ" panose="020B0604030504040204" pitchFamily="50" charset="-128"/>
                <a:ea typeface="メイリオ" panose="020B0604030504040204" pitchFamily="50" charset="-128"/>
              </a:rPr>
              <a:t>【</a:t>
            </a:r>
            <a:r>
              <a:rPr lang="ja-JP" altLang="en-US" sz="900" b="1" dirty="0">
                <a:latin typeface="メイリオ" panose="020B0604030504040204" pitchFamily="50" charset="-128"/>
                <a:ea typeface="メイリオ" panose="020B0604030504040204" pitchFamily="50" charset="-128"/>
              </a:rPr>
              <a:t>重点施策⑤</a:t>
            </a:r>
            <a:r>
              <a:rPr lang="en-US" altLang="ja-JP" sz="900" b="1" dirty="0">
                <a:latin typeface="メイリオ" panose="020B0604030504040204" pitchFamily="50" charset="-128"/>
                <a:ea typeface="メイリオ" panose="020B0604030504040204" pitchFamily="50" charset="-128"/>
              </a:rPr>
              <a:t>】</a:t>
            </a:r>
            <a:r>
              <a:rPr lang="ja-JP" altLang="en-US" sz="900" b="1" dirty="0">
                <a:latin typeface="メイリオ" panose="020B0604030504040204" pitchFamily="50" charset="-128"/>
                <a:ea typeface="メイリオ" panose="020B0604030504040204" pitchFamily="50" charset="-128"/>
              </a:rPr>
              <a:t>自助グループ・民間団体の活動への支援の充実</a:t>
            </a:r>
          </a:p>
          <a:p>
            <a:r>
              <a:rPr lang="en-US" altLang="ja-JP" sz="900" b="1" dirty="0">
                <a:latin typeface="メイリオ" panose="020B0604030504040204" pitchFamily="50" charset="-128"/>
                <a:ea typeface="メイリオ" panose="020B0604030504040204" pitchFamily="50" charset="-128"/>
              </a:rPr>
              <a:t>【</a:t>
            </a:r>
            <a:r>
              <a:rPr lang="ja-JP" altLang="en-US" sz="900" b="1" dirty="0">
                <a:latin typeface="メイリオ" panose="020B0604030504040204" pitchFamily="50" charset="-128"/>
                <a:ea typeface="メイリオ" panose="020B0604030504040204" pitchFamily="50" charset="-128"/>
              </a:rPr>
              <a:t>重点施策⑥</a:t>
            </a:r>
            <a:r>
              <a:rPr lang="en-US" altLang="ja-JP" sz="900" b="1" dirty="0">
                <a:latin typeface="メイリオ" panose="020B0604030504040204" pitchFamily="50" charset="-128"/>
                <a:ea typeface="メイリオ" panose="020B0604030504040204" pitchFamily="50" charset="-128"/>
              </a:rPr>
              <a:t>】</a:t>
            </a:r>
            <a:r>
              <a:rPr lang="ja-JP" altLang="en-US" sz="900" b="1" dirty="0">
                <a:latin typeface="メイリオ" panose="020B0604030504040204" pitchFamily="50" charset="-128"/>
                <a:ea typeface="メイリオ" panose="020B0604030504040204" pitchFamily="50" charset="-128"/>
              </a:rPr>
              <a:t>さまざまな機関と連携した支援ネットワークの強化</a:t>
            </a:r>
          </a:p>
        </p:txBody>
      </p:sp>
      <p:sp>
        <p:nvSpPr>
          <p:cNvPr id="38" name="テキスト ボックス 37"/>
          <p:cNvSpPr txBox="1"/>
          <p:nvPr/>
        </p:nvSpPr>
        <p:spPr>
          <a:xfrm>
            <a:off x="19050" y="889001"/>
            <a:ext cx="1857524" cy="261610"/>
          </a:xfrm>
          <a:prstGeom prst="rect">
            <a:avLst/>
          </a:prstGeom>
          <a:solidFill>
            <a:schemeClr val="tx1"/>
          </a:solidFill>
          <a:ln>
            <a:noFill/>
          </a:ln>
        </p:spPr>
        <p:txBody>
          <a:bodyPr wrap="square" rtlCol="0">
            <a:spAutoFit/>
          </a:bodyPr>
          <a:lstStyle/>
          <a:p>
            <a:pPr algn="ctr"/>
            <a:r>
              <a:rPr lang="en-US" altLang="ja-JP" sz="1100" b="1" spc="350" dirty="0">
                <a:solidFill>
                  <a:schemeClr val="bg1"/>
                </a:solidFill>
                <a:latin typeface="メイリオ" panose="020B0604030504040204" pitchFamily="50" charset="-128"/>
                <a:ea typeface="メイリオ" panose="020B0604030504040204" pitchFamily="50" charset="-128"/>
              </a:rPr>
              <a:t>ⅰ</a:t>
            </a:r>
            <a:r>
              <a:rPr lang="ja-JP" altLang="en-US" sz="1100" b="1" spc="350" dirty="0">
                <a:solidFill>
                  <a:schemeClr val="bg1"/>
                </a:solidFill>
                <a:latin typeface="メイリオ" panose="020B0604030504040204" pitchFamily="50" charset="-128"/>
                <a:ea typeface="メイリオ" panose="020B0604030504040204" pitchFamily="50" charset="-128"/>
              </a:rPr>
              <a:t>実績評価</a:t>
            </a:r>
            <a:endParaRPr lang="en-US" altLang="ja-JP" sz="1100" b="1" spc="350" dirty="0">
              <a:solidFill>
                <a:schemeClr val="bg1"/>
              </a:solidFill>
              <a:latin typeface="メイリオ" panose="020B0604030504040204" pitchFamily="50" charset="-128"/>
              <a:ea typeface="メイリオ" panose="020B0604030504040204" pitchFamily="50" charset="-128"/>
            </a:endParaRPr>
          </a:p>
        </p:txBody>
      </p:sp>
      <p:grpSp>
        <p:nvGrpSpPr>
          <p:cNvPr id="27" name="グループ化 26"/>
          <p:cNvGrpSpPr/>
          <p:nvPr/>
        </p:nvGrpSpPr>
        <p:grpSpPr>
          <a:xfrm>
            <a:off x="185739" y="2728596"/>
            <a:ext cx="2909887" cy="848043"/>
            <a:chOff x="98425" y="2868295"/>
            <a:chExt cx="2909887" cy="848043"/>
          </a:xfrm>
        </p:grpSpPr>
        <p:sp>
          <p:nvSpPr>
            <p:cNvPr id="28" name="正方形/長方形 27"/>
            <p:cNvSpPr/>
            <p:nvPr/>
          </p:nvSpPr>
          <p:spPr>
            <a:xfrm>
              <a:off x="107950" y="2935922"/>
              <a:ext cx="2900362" cy="780416"/>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dirty="0">
                  <a:solidFill>
                    <a:schemeClr val="tx1"/>
                  </a:solidFill>
                  <a:latin typeface="ＭＳ Ｐゴシック" panose="020B0600070205080204" pitchFamily="50" charset="-128"/>
                  <a:ea typeface="ＭＳ Ｐゴシック" panose="020B0600070205080204" pitchFamily="50" charset="-128"/>
                </a:rPr>
                <a:t>自助グループ・民間団体の活動が正しく理解され、その利用が促進されるとともに、関係機関相互の連携が強化されることにより、切れ目のない回復支援が行われる</a:t>
              </a:r>
            </a:p>
          </p:txBody>
        </p:sp>
        <p:sp>
          <p:nvSpPr>
            <p:cNvPr id="29" name="正方形/長方形 28"/>
            <p:cNvSpPr/>
            <p:nvPr/>
          </p:nvSpPr>
          <p:spPr>
            <a:xfrm>
              <a:off x="98425" y="2868295"/>
              <a:ext cx="570230" cy="17526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目　的</a:t>
              </a:r>
            </a:p>
          </p:txBody>
        </p:sp>
      </p:grpSp>
      <p:sp>
        <p:nvSpPr>
          <p:cNvPr id="4" name="スライド番号プレースホルダー 3"/>
          <p:cNvSpPr>
            <a:spLocks noGrp="1"/>
          </p:cNvSpPr>
          <p:nvPr>
            <p:ph type="sldNum" sz="quarter" idx="12"/>
          </p:nvPr>
        </p:nvSpPr>
        <p:spPr>
          <a:xfrm>
            <a:off x="7086600" y="6492241"/>
            <a:ext cx="2057400" cy="365125"/>
          </a:xfrm>
        </p:spPr>
        <p:txBody>
          <a:bodyPr vert="horz" lIns="91440" tIns="45720" rIns="91440" bIns="45720" rtlCol="0" anchor="ct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pPr/>
              <a:t>19</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1272382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37"/>
          <p:cNvSpPr/>
          <p:nvPr/>
        </p:nvSpPr>
        <p:spPr>
          <a:xfrm>
            <a:off x="468313" y="6301657"/>
            <a:ext cx="3455988" cy="422498"/>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25400" y="1159330"/>
            <a:ext cx="9073578" cy="56540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00" dirty="0">
              <a:solidFill>
                <a:schemeClr val="tx1"/>
              </a:solidFill>
              <a:latin typeface="メイリオ" panose="020B0604030504040204" pitchFamily="50" charset="-128"/>
              <a:ea typeface="メイリオ" panose="020B0604030504040204" pitchFamily="50" charset="-128"/>
            </a:endParaRPr>
          </a:p>
        </p:txBody>
      </p:sp>
      <p:grpSp>
        <p:nvGrpSpPr>
          <p:cNvPr id="3" name="グループ化 2"/>
          <p:cNvGrpSpPr/>
          <p:nvPr/>
        </p:nvGrpSpPr>
        <p:grpSpPr>
          <a:xfrm>
            <a:off x="-65315" y="12700"/>
            <a:ext cx="9209315" cy="1102127"/>
            <a:chOff x="-65315" y="0"/>
            <a:chExt cx="9209315" cy="1028700"/>
          </a:xfrm>
        </p:grpSpPr>
        <p:sp>
          <p:nvSpPr>
            <p:cNvPr id="4" name="サブタイトル 2"/>
            <p:cNvSpPr txBox="1">
              <a:spLocks/>
            </p:cNvSpPr>
            <p:nvPr/>
          </p:nvSpPr>
          <p:spPr>
            <a:xfrm>
              <a:off x="0" y="0"/>
              <a:ext cx="9144000" cy="432707"/>
            </a:xfrm>
            <a:prstGeom prst="rect">
              <a:avLst/>
            </a:prstGeom>
            <a:solidFill>
              <a:srgbClr val="000099"/>
            </a:solidFill>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2000" b="1" dirty="0">
                  <a:solidFill>
                    <a:schemeClr val="bg1"/>
                  </a:solidFill>
                  <a:latin typeface="メイリオ" panose="020B0604030504040204" pitchFamily="50" charset="-128"/>
                  <a:ea typeface="メイリオ" panose="020B0604030504040204" pitchFamily="50" charset="-128"/>
                </a:rPr>
                <a:t>Ⅱ</a:t>
              </a:r>
              <a:r>
                <a:rPr lang="ja-JP" altLang="en-US" sz="2000" b="1" dirty="0">
                  <a:solidFill>
                    <a:schemeClr val="bg1"/>
                  </a:solidFill>
                  <a:latin typeface="メイリオ" panose="020B0604030504040204" pitchFamily="50" charset="-128"/>
                  <a:ea typeface="メイリオ" panose="020B0604030504040204" pitchFamily="50" charset="-128"/>
                </a:rPr>
                <a:t> 第２期計画に向けた課題の整理と取組の方向性</a:t>
              </a:r>
            </a:p>
          </p:txBody>
        </p:sp>
        <p:sp>
          <p:nvSpPr>
            <p:cNvPr id="5" name="正方形/長方形 4"/>
            <p:cNvSpPr/>
            <p:nvPr/>
          </p:nvSpPr>
          <p:spPr>
            <a:xfrm>
              <a:off x="-65315" y="476250"/>
              <a:ext cx="6760029" cy="344726"/>
            </a:xfrm>
            <a:prstGeom prst="rect">
              <a:avLst/>
            </a:prstGeom>
          </p:spPr>
          <p:txBody>
            <a:bodyPr wrap="square">
              <a:spAutoFit/>
            </a:bodyPr>
            <a:lstStyle/>
            <a:p>
              <a:r>
                <a:rPr lang="ja-JP" altLang="en-US" b="1" dirty="0">
                  <a:latin typeface="メイリオ" panose="020B0604030504040204" pitchFamily="50" charset="-128"/>
                  <a:ea typeface="メイリオ" panose="020B0604030504040204" pitchFamily="50" charset="-128"/>
                </a:rPr>
                <a:t>■５つの基本方針ごとの考察 </a:t>
              </a:r>
              <a:r>
                <a:rPr lang="en-US" altLang="ja-JP" sz="1400" b="1" dirty="0">
                  <a:latin typeface="メイリオ" panose="020B0604030504040204" pitchFamily="50" charset="-128"/>
                  <a:ea typeface="メイリオ" panose="020B0604030504040204" pitchFamily="50" charset="-128"/>
                </a:rPr>
                <a:t>~4 </a:t>
              </a:r>
              <a:r>
                <a:rPr lang="ja-JP" altLang="en-US" sz="1400" b="1" dirty="0">
                  <a:latin typeface="メイリオ" panose="020B0604030504040204" pitchFamily="50" charset="-128"/>
                  <a:ea typeface="メイリオ" panose="020B0604030504040204" pitchFamily="50" charset="-128"/>
                </a:rPr>
                <a:t>切れ目のない回復支援体制の強化</a:t>
              </a:r>
              <a:r>
                <a:rPr lang="en-US" altLang="ja-JP" sz="1400" b="1" dirty="0">
                  <a:latin typeface="メイリオ" panose="020B0604030504040204" pitchFamily="50" charset="-128"/>
                  <a:ea typeface="メイリオ" panose="020B0604030504040204" pitchFamily="50" charset="-128"/>
                </a:rPr>
                <a:t>~</a:t>
              </a:r>
            </a:p>
          </p:txBody>
        </p:sp>
        <p:cxnSp>
          <p:nvCxnSpPr>
            <p:cNvPr id="6" name="直線コネクタ 5"/>
            <p:cNvCxnSpPr/>
            <p:nvPr/>
          </p:nvCxnSpPr>
          <p:spPr>
            <a:xfrm>
              <a:off x="0" y="791936"/>
              <a:ext cx="6271353" cy="1"/>
            </a:xfrm>
            <a:prstGeom prst="line">
              <a:avLst/>
            </a:prstGeom>
            <a:ln w="28575" cmpd="dbl">
              <a:solidFill>
                <a:srgbClr val="000099"/>
              </a:solidFill>
            </a:ln>
          </p:spPr>
          <p:style>
            <a:lnRef idx="1">
              <a:schemeClr val="accent1"/>
            </a:lnRef>
            <a:fillRef idx="0">
              <a:schemeClr val="accent1"/>
            </a:fillRef>
            <a:effectRef idx="0">
              <a:schemeClr val="accent1"/>
            </a:effectRef>
            <a:fontRef idx="minor">
              <a:schemeClr val="tx1"/>
            </a:fontRef>
          </p:style>
        </p:cxnSp>
        <p:grpSp>
          <p:nvGrpSpPr>
            <p:cNvPr id="7" name="グループ化 6"/>
            <p:cNvGrpSpPr/>
            <p:nvPr/>
          </p:nvGrpSpPr>
          <p:grpSpPr>
            <a:xfrm>
              <a:off x="6454775" y="476250"/>
              <a:ext cx="2660990" cy="552450"/>
              <a:chOff x="6426540" y="469900"/>
              <a:chExt cx="2660990" cy="552450"/>
            </a:xfrm>
          </p:grpSpPr>
          <p:sp>
            <p:nvSpPr>
              <p:cNvPr id="8" name="正方形/長方形 7"/>
              <p:cNvSpPr/>
              <p:nvPr/>
            </p:nvSpPr>
            <p:spPr>
              <a:xfrm>
                <a:off x="6600825" y="476250"/>
                <a:ext cx="2486705" cy="533400"/>
              </a:xfrm>
              <a:prstGeom prst="rect">
                <a:avLst/>
              </a:prstGeom>
              <a:solidFill>
                <a:schemeClr val="bg1">
                  <a:lumMod val="8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6426540" y="469900"/>
                <a:ext cx="196170" cy="5524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b="1" dirty="0">
                    <a:latin typeface="メイリオ" panose="020B0604030504040204" pitchFamily="50" charset="-128"/>
                    <a:ea typeface="メイリオ" panose="020B0604030504040204" pitchFamily="50" charset="-128"/>
                  </a:rPr>
                  <a:t>フロー</a:t>
                </a:r>
              </a:p>
            </p:txBody>
          </p:sp>
          <p:sp>
            <p:nvSpPr>
              <p:cNvPr id="10" name="ホームベース 9"/>
              <p:cNvSpPr/>
              <p:nvPr/>
            </p:nvSpPr>
            <p:spPr>
              <a:xfrm>
                <a:off x="6727928" y="750888"/>
                <a:ext cx="683624" cy="222943"/>
              </a:xfrm>
              <a:prstGeom prst="homePlate">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bg1"/>
                    </a:solidFill>
                    <a:latin typeface="メイリオ" panose="020B0604030504040204" pitchFamily="50" charset="-128"/>
                    <a:ea typeface="メイリオ" panose="020B0604030504040204" pitchFamily="50" charset="-128"/>
                  </a:rPr>
                  <a:t>ⅱ</a:t>
                </a:r>
                <a:r>
                  <a:rPr kumimoji="1" lang="ja-JP" altLang="en-US" sz="800" b="1" dirty="0">
                    <a:solidFill>
                      <a:schemeClr val="bg1"/>
                    </a:solidFill>
                    <a:latin typeface="メイリオ" panose="020B0604030504040204" pitchFamily="50" charset="-128"/>
                    <a:ea typeface="メイリオ" panose="020B0604030504040204" pitchFamily="50" charset="-128"/>
                  </a:rPr>
                  <a:t>現状分析</a:t>
                </a:r>
              </a:p>
            </p:txBody>
          </p:sp>
          <p:sp>
            <p:nvSpPr>
              <p:cNvPr id="11" name="ホームベース 10"/>
              <p:cNvSpPr/>
              <p:nvPr/>
            </p:nvSpPr>
            <p:spPr>
              <a:xfrm>
                <a:off x="6724650" y="499370"/>
                <a:ext cx="709379" cy="222943"/>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ⅰ</a:t>
                </a:r>
                <a:r>
                  <a:rPr kumimoji="1" lang="ja-JP" altLang="en-US" sz="800" b="1" dirty="0">
                    <a:solidFill>
                      <a:schemeClr val="tx1"/>
                    </a:solidFill>
                    <a:latin typeface="メイリオ" panose="020B0604030504040204" pitchFamily="50" charset="-128"/>
                    <a:ea typeface="メイリオ" panose="020B0604030504040204" pitchFamily="50" charset="-128"/>
                  </a:rPr>
                  <a:t>実績評価</a:t>
                </a:r>
              </a:p>
            </p:txBody>
          </p:sp>
          <p:sp>
            <p:nvSpPr>
              <p:cNvPr id="12" name="ホームベース 11"/>
              <p:cNvSpPr/>
              <p:nvPr/>
            </p:nvSpPr>
            <p:spPr>
              <a:xfrm>
                <a:off x="7487319" y="605419"/>
                <a:ext cx="758058" cy="275454"/>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ⅲ </a:t>
                </a:r>
                <a:r>
                  <a:rPr kumimoji="1" lang="ja-JP" altLang="en-US" sz="800" b="1" dirty="0">
                    <a:solidFill>
                      <a:schemeClr val="tx1"/>
                    </a:solidFill>
                    <a:latin typeface="メイリオ" panose="020B0604030504040204" pitchFamily="50" charset="-128"/>
                    <a:ea typeface="メイリオ" panose="020B0604030504040204" pitchFamily="50" charset="-128"/>
                  </a:rPr>
                  <a:t>課題</a:t>
                </a:r>
              </a:p>
            </p:txBody>
          </p:sp>
          <p:sp>
            <p:nvSpPr>
              <p:cNvPr id="13" name="ホームベース 12"/>
              <p:cNvSpPr/>
              <p:nvPr/>
            </p:nvSpPr>
            <p:spPr>
              <a:xfrm>
                <a:off x="8295583" y="597255"/>
                <a:ext cx="758058" cy="275454"/>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ⅳ </a:t>
                </a:r>
                <a:r>
                  <a:rPr kumimoji="1" lang="ja-JP" altLang="en-US" sz="800" b="1" dirty="0">
                    <a:solidFill>
                      <a:schemeClr val="tx1"/>
                    </a:solidFill>
                    <a:latin typeface="メイリオ" panose="020B0604030504040204" pitchFamily="50" charset="-128"/>
                    <a:ea typeface="メイリオ" panose="020B0604030504040204" pitchFamily="50" charset="-128"/>
                  </a:rPr>
                  <a:t>方向性</a:t>
                </a:r>
              </a:p>
            </p:txBody>
          </p:sp>
        </p:grpSp>
      </p:grpSp>
      <p:sp>
        <p:nvSpPr>
          <p:cNvPr id="15" name="テキスト ボックス 14"/>
          <p:cNvSpPr txBox="1"/>
          <p:nvPr/>
        </p:nvSpPr>
        <p:spPr>
          <a:xfrm>
            <a:off x="19050" y="1028700"/>
            <a:ext cx="1857524" cy="261610"/>
          </a:xfrm>
          <a:prstGeom prst="rect">
            <a:avLst/>
          </a:prstGeom>
          <a:solidFill>
            <a:schemeClr val="tx1"/>
          </a:solidFill>
          <a:ln>
            <a:noFill/>
          </a:ln>
        </p:spPr>
        <p:txBody>
          <a:bodyPr wrap="square" rtlCol="0">
            <a:spAutoFit/>
          </a:bodyPr>
          <a:lstStyle/>
          <a:p>
            <a:pPr algn="ctr"/>
            <a:r>
              <a:rPr lang="en-US" altLang="ja-JP" sz="1100" b="1" spc="350" dirty="0">
                <a:solidFill>
                  <a:schemeClr val="bg1"/>
                </a:solidFill>
                <a:latin typeface="メイリオ" panose="020B0604030504040204" pitchFamily="50" charset="-128"/>
                <a:ea typeface="メイリオ" panose="020B0604030504040204" pitchFamily="50" charset="-128"/>
              </a:rPr>
              <a:t>ⅱ</a:t>
            </a:r>
            <a:r>
              <a:rPr lang="ja-JP" altLang="en-US" sz="1100" b="1" spc="350" dirty="0">
                <a:solidFill>
                  <a:schemeClr val="bg1"/>
                </a:solidFill>
                <a:latin typeface="メイリオ" panose="020B0604030504040204" pitchFamily="50" charset="-128"/>
                <a:ea typeface="メイリオ" panose="020B0604030504040204" pitchFamily="50" charset="-128"/>
              </a:rPr>
              <a:t>現状分析</a:t>
            </a:r>
            <a:endParaRPr lang="en-US" altLang="ja-JP" sz="1100" b="1" spc="350" dirty="0">
              <a:solidFill>
                <a:schemeClr val="bg1"/>
              </a:solidFill>
              <a:latin typeface="メイリオ" panose="020B0604030504040204" pitchFamily="50" charset="-128"/>
              <a:ea typeface="メイリオ" panose="020B0604030504040204" pitchFamily="50" charset="-128"/>
            </a:endParaRPr>
          </a:p>
        </p:txBody>
      </p:sp>
      <p:pic>
        <p:nvPicPr>
          <p:cNvPr id="25" name="図 24"/>
          <p:cNvPicPr>
            <a:picLocks noChangeAspect="1"/>
          </p:cNvPicPr>
          <p:nvPr/>
        </p:nvPicPr>
        <p:blipFill>
          <a:blip r:embed="rId2"/>
          <a:stretch>
            <a:fillRect/>
          </a:stretch>
        </p:blipFill>
        <p:spPr>
          <a:xfrm>
            <a:off x="468313" y="1532127"/>
            <a:ext cx="3495066" cy="1933386"/>
          </a:xfrm>
          <a:prstGeom prst="rect">
            <a:avLst/>
          </a:prstGeom>
        </p:spPr>
      </p:pic>
      <p:sp>
        <p:nvSpPr>
          <p:cNvPr id="26" name="正方形/長方形 25"/>
          <p:cNvSpPr/>
          <p:nvPr/>
        </p:nvSpPr>
        <p:spPr>
          <a:xfrm>
            <a:off x="468313" y="3527514"/>
            <a:ext cx="3288394" cy="41718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531962" y="3570403"/>
            <a:ext cx="3347209"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☞専門相談において、主訴が「社会復帰・リハビリ・</a:t>
            </a:r>
          </a:p>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　回復に関するもの」が全体の</a:t>
            </a:r>
            <a:r>
              <a:rPr lang="en-US" altLang="ja-JP" sz="900" b="1" dirty="0">
                <a:solidFill>
                  <a:srgbClr val="000099"/>
                </a:solidFill>
                <a:latin typeface="メイリオ" panose="020B0604030504040204" pitchFamily="50" charset="-128"/>
                <a:ea typeface="メイリオ" panose="020B0604030504040204" pitchFamily="50" charset="-128"/>
              </a:rPr>
              <a:t>12</a:t>
            </a:r>
            <a:r>
              <a:rPr lang="ja-JP" altLang="en-US" sz="900" b="1" dirty="0">
                <a:solidFill>
                  <a:srgbClr val="000099"/>
                </a:solidFill>
                <a:latin typeface="メイリオ" panose="020B0604030504040204" pitchFamily="50" charset="-128"/>
                <a:ea typeface="メイリオ" panose="020B0604030504040204" pitchFamily="50" charset="-128"/>
              </a:rPr>
              <a:t>％を占める。</a:t>
            </a:r>
          </a:p>
        </p:txBody>
      </p:sp>
      <p:sp>
        <p:nvSpPr>
          <p:cNvPr id="28"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380898" y="1345521"/>
            <a:ext cx="3075090" cy="246221"/>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b="1" u="sng" dirty="0">
                <a:latin typeface="メイリオ" panose="020B0604030504040204" pitchFamily="50" charset="-128"/>
                <a:ea typeface="メイリオ" panose="020B0604030504040204" pitchFamily="50" charset="-128"/>
              </a:rPr>
              <a:t>◆専門相談（府・大阪市）における主訴の内容</a:t>
            </a:r>
            <a:endParaRPr lang="en-US" altLang="ja-JP" sz="1000" b="1" u="sng" dirty="0">
              <a:latin typeface="メイリオ" panose="020B0604030504040204" pitchFamily="50" charset="-128"/>
              <a:ea typeface="メイリオ" panose="020B0604030504040204" pitchFamily="50" charset="-128"/>
            </a:endParaRPr>
          </a:p>
        </p:txBody>
      </p:sp>
      <p:sp>
        <p:nvSpPr>
          <p:cNvPr id="29" name="正方形/長方形 28"/>
          <p:cNvSpPr/>
          <p:nvPr/>
        </p:nvSpPr>
        <p:spPr>
          <a:xfrm>
            <a:off x="4619851" y="3527977"/>
            <a:ext cx="3798661" cy="422498"/>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4597416" y="3573789"/>
            <a:ext cx="4007741"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☞相談件数のうち、自助グループ・民間団体を紹介した件数は、</a:t>
            </a:r>
            <a:r>
              <a:rPr lang="en-US" altLang="ja-JP" sz="900" b="1" dirty="0">
                <a:solidFill>
                  <a:srgbClr val="000099"/>
                </a:solidFill>
                <a:latin typeface="メイリオ" panose="020B0604030504040204" pitchFamily="50" charset="-128"/>
                <a:ea typeface="メイリオ" panose="020B0604030504040204" pitchFamily="50" charset="-128"/>
              </a:rPr>
              <a:t/>
            </a:r>
            <a:br>
              <a:rPr lang="en-US" altLang="ja-JP" sz="900" b="1" dirty="0">
                <a:solidFill>
                  <a:srgbClr val="000099"/>
                </a:solidFill>
                <a:latin typeface="メイリオ" panose="020B0604030504040204" pitchFamily="50" charset="-128"/>
                <a:ea typeface="メイリオ" panose="020B0604030504040204" pitchFamily="50" charset="-128"/>
              </a:rPr>
            </a:br>
            <a:r>
              <a:rPr lang="ja-JP" altLang="en-US" sz="900" b="1" dirty="0">
                <a:solidFill>
                  <a:srgbClr val="000099"/>
                </a:solidFill>
                <a:latin typeface="メイリオ" panose="020B0604030504040204" pitchFamily="50" charset="-128"/>
                <a:ea typeface="メイリオ" panose="020B0604030504040204" pitchFamily="50" charset="-128"/>
              </a:rPr>
              <a:t>　全体の約</a:t>
            </a:r>
            <a:r>
              <a:rPr lang="en-US" altLang="ja-JP" sz="900" b="1" dirty="0">
                <a:solidFill>
                  <a:srgbClr val="000099"/>
                </a:solidFill>
                <a:latin typeface="メイリオ" panose="020B0604030504040204" pitchFamily="50" charset="-128"/>
                <a:ea typeface="メイリオ" panose="020B0604030504040204" pitchFamily="50" charset="-128"/>
              </a:rPr>
              <a:t>36</a:t>
            </a:r>
            <a:r>
              <a:rPr lang="ja-JP" altLang="en-US" sz="900" b="1" dirty="0">
                <a:solidFill>
                  <a:srgbClr val="000099"/>
                </a:solidFill>
                <a:latin typeface="メイリオ" panose="020B0604030504040204" pitchFamily="50" charset="-128"/>
                <a:ea typeface="メイリオ" panose="020B0604030504040204" pitchFamily="50" charset="-128"/>
              </a:rPr>
              <a:t>％。</a:t>
            </a:r>
            <a:endParaRPr lang="en-US" altLang="ja-JP" sz="900" b="1" dirty="0">
              <a:solidFill>
                <a:srgbClr val="000099"/>
              </a:solidFill>
              <a:latin typeface="メイリオ" panose="020B0604030504040204" pitchFamily="50" charset="-128"/>
              <a:ea typeface="メイリオ" panose="020B0604030504040204" pitchFamily="50" charset="-128"/>
            </a:endParaRPr>
          </a:p>
        </p:txBody>
      </p:sp>
      <p:sp>
        <p:nvSpPr>
          <p:cNvPr id="31"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4438877" y="1345328"/>
            <a:ext cx="3840843" cy="246221"/>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b="1" u="sng" dirty="0">
                <a:latin typeface="メイリオ" panose="020B0604030504040204" pitchFamily="50" charset="-128"/>
                <a:ea typeface="メイリオ" panose="020B0604030504040204" pitchFamily="50" charset="-128"/>
              </a:rPr>
              <a:t>◆相談拠点における自助グループ・民間団体への紹介実績</a:t>
            </a:r>
            <a:endParaRPr lang="en-US" altLang="ja-JP" sz="1000" b="1" u="sng" dirty="0">
              <a:latin typeface="メイリオ" panose="020B0604030504040204" pitchFamily="50" charset="-128"/>
              <a:ea typeface="メイリオ" panose="020B0604030504040204" pitchFamily="50" charset="-128"/>
            </a:endParaRPr>
          </a:p>
        </p:txBody>
      </p:sp>
      <p:sp>
        <p:nvSpPr>
          <p:cNvPr id="34"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511130" y="6321725"/>
            <a:ext cx="3356928"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☞行政に求める支援として、家族の</a:t>
            </a:r>
            <a:r>
              <a:rPr lang="en-US" altLang="ja-JP" sz="900" b="1" dirty="0">
                <a:solidFill>
                  <a:srgbClr val="000099"/>
                </a:solidFill>
                <a:latin typeface="メイリオ" panose="020B0604030504040204" pitchFamily="50" charset="-128"/>
                <a:ea typeface="メイリオ" panose="020B0604030504040204" pitchFamily="50" charset="-128"/>
              </a:rPr>
              <a:t>84</a:t>
            </a:r>
            <a:r>
              <a:rPr lang="ja-JP" altLang="en-US" sz="900" b="1" dirty="0">
                <a:solidFill>
                  <a:srgbClr val="000099"/>
                </a:solidFill>
                <a:latin typeface="メイリオ" panose="020B0604030504040204" pitchFamily="50" charset="-128"/>
                <a:ea typeface="メイリオ" panose="020B0604030504040204" pitchFamily="50" charset="-128"/>
              </a:rPr>
              <a:t>％、当事者の</a:t>
            </a:r>
            <a:r>
              <a:rPr lang="en-US" altLang="ja-JP" sz="900" b="1" dirty="0">
                <a:solidFill>
                  <a:srgbClr val="000099"/>
                </a:solidFill>
                <a:latin typeface="メイリオ" panose="020B0604030504040204" pitchFamily="50" charset="-128"/>
                <a:ea typeface="メイリオ" panose="020B0604030504040204" pitchFamily="50" charset="-128"/>
              </a:rPr>
              <a:t>74</a:t>
            </a:r>
            <a:r>
              <a:rPr lang="ja-JP" altLang="en-US" sz="900" b="1" dirty="0">
                <a:solidFill>
                  <a:srgbClr val="000099"/>
                </a:solidFill>
                <a:latin typeface="メイリオ" panose="020B0604030504040204" pitchFamily="50" charset="-128"/>
                <a:ea typeface="メイリオ" panose="020B0604030504040204" pitchFamily="50" charset="-128"/>
              </a:rPr>
              <a:t>％が</a:t>
            </a:r>
            <a:endParaRPr lang="en-US" altLang="ja-JP" sz="900" b="1" dirty="0">
              <a:solidFill>
                <a:srgbClr val="000099"/>
              </a:solidFill>
              <a:latin typeface="メイリオ" panose="020B0604030504040204" pitchFamily="50" charset="-128"/>
              <a:ea typeface="メイリオ" panose="020B0604030504040204" pitchFamily="50" charset="-128"/>
            </a:endParaRPr>
          </a:p>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「自助グループや民間団体への支援・連携強化」と回答。</a:t>
            </a:r>
            <a:endParaRPr lang="en-US" altLang="ja-JP" sz="900" b="1" dirty="0">
              <a:solidFill>
                <a:srgbClr val="000099"/>
              </a:solidFill>
              <a:latin typeface="メイリオ" panose="020B0604030504040204" pitchFamily="50" charset="-128"/>
              <a:ea typeface="メイリオ" panose="020B0604030504040204" pitchFamily="50" charset="-128"/>
            </a:endParaRPr>
          </a:p>
        </p:txBody>
      </p:sp>
      <p:sp>
        <p:nvSpPr>
          <p:cNvPr id="35"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468313" y="4088268"/>
            <a:ext cx="3455988" cy="246221"/>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b="1"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自助グループ参加者等が行政に求める支援</a:t>
            </a:r>
            <a:endParaRPr lang="en-US" altLang="ja-JP" sz="1000" b="1" u="sng"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4638676" y="6301657"/>
            <a:ext cx="4073524" cy="422498"/>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4819651" y="6354384"/>
            <a:ext cx="4429124"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☞民間団体が実施する交流会や相談会等への参加者数が増加しており、</a:t>
            </a:r>
            <a:r>
              <a:rPr lang="en-US" altLang="ja-JP" sz="900" b="1" dirty="0">
                <a:solidFill>
                  <a:srgbClr val="000099"/>
                </a:solidFill>
                <a:latin typeface="メイリオ" panose="020B0604030504040204" pitchFamily="50" charset="-128"/>
                <a:ea typeface="メイリオ" panose="020B0604030504040204" pitchFamily="50" charset="-128"/>
              </a:rPr>
              <a:t/>
            </a:r>
            <a:br>
              <a:rPr lang="en-US" altLang="ja-JP" sz="900" b="1" dirty="0">
                <a:solidFill>
                  <a:srgbClr val="000099"/>
                </a:solidFill>
                <a:latin typeface="メイリオ" panose="020B0604030504040204" pitchFamily="50" charset="-128"/>
                <a:ea typeface="メイリオ" panose="020B0604030504040204" pitchFamily="50" charset="-128"/>
              </a:rPr>
            </a:br>
            <a:r>
              <a:rPr lang="ja-JP" altLang="en-US" sz="900" b="1" dirty="0">
                <a:solidFill>
                  <a:srgbClr val="000099"/>
                </a:solidFill>
                <a:latin typeface="メイリオ" panose="020B0604030504040204" pitchFamily="50" charset="-128"/>
                <a:ea typeface="メイリオ" panose="020B0604030504040204" pitchFamily="50" charset="-128"/>
              </a:rPr>
              <a:t>　取組が活性化する一方で、団体数が増えず、裾野が広がっていない。</a:t>
            </a:r>
            <a:endParaRPr lang="en-US" altLang="ja-JP" sz="900" b="1" dirty="0">
              <a:solidFill>
                <a:srgbClr val="000099"/>
              </a:solidFill>
              <a:latin typeface="メイリオ" panose="020B0604030504040204" pitchFamily="50" charset="-128"/>
              <a:ea typeface="メイリオ" panose="020B0604030504040204" pitchFamily="50" charset="-128"/>
            </a:endParaRPr>
          </a:p>
        </p:txBody>
      </p:sp>
      <p:sp>
        <p:nvSpPr>
          <p:cNvPr id="41"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4485141" y="4088268"/>
            <a:ext cx="4587421" cy="246221"/>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b="1" dirty="0">
                <a:latin typeface="メイリオ" panose="020B0604030504040204" pitchFamily="50" charset="-128"/>
                <a:ea typeface="メイリオ" panose="020B0604030504040204" pitchFamily="50" charset="-128"/>
              </a:rPr>
              <a:t>◆</a:t>
            </a:r>
            <a:r>
              <a:rPr lang="en-US" altLang="ja-JP" sz="1000" b="1" dirty="0">
                <a:latin typeface="メイリオ" panose="020B0604030504040204" pitchFamily="50" charset="-128"/>
                <a:ea typeface="メイリオ" panose="020B0604030504040204" pitchFamily="50" charset="-128"/>
              </a:rPr>
              <a:t>OAC</a:t>
            </a:r>
            <a:r>
              <a:rPr lang="ja-JP" altLang="en-US" sz="1000" b="1" dirty="0">
                <a:latin typeface="メイリオ" panose="020B0604030504040204" pitchFamily="50" charset="-128"/>
                <a:ea typeface="メイリオ" panose="020B0604030504040204" pitchFamily="50" charset="-128"/>
              </a:rPr>
              <a:t>加盟機関・団体への補助実績（早期介入・回復継続支援事業）</a:t>
            </a:r>
            <a:endParaRPr lang="en-US" altLang="ja-JP" sz="1000" b="1" u="sng" dirty="0">
              <a:latin typeface="メイリオ" panose="020B0604030504040204" pitchFamily="50" charset="-128"/>
              <a:ea typeface="メイリオ" panose="020B0604030504040204" pitchFamily="50" charset="-128"/>
            </a:endParaRPr>
          </a:p>
        </p:txBody>
      </p:sp>
      <p:pic>
        <p:nvPicPr>
          <p:cNvPr id="14" name="図 13"/>
          <p:cNvPicPr>
            <a:picLocks noChangeAspect="1"/>
          </p:cNvPicPr>
          <p:nvPr/>
        </p:nvPicPr>
        <p:blipFill>
          <a:blip r:embed="rId3"/>
          <a:stretch>
            <a:fillRect/>
          </a:stretch>
        </p:blipFill>
        <p:spPr>
          <a:xfrm>
            <a:off x="457199" y="4234258"/>
            <a:ext cx="3476625" cy="2095085"/>
          </a:xfrm>
          <a:prstGeom prst="rect">
            <a:avLst/>
          </a:prstGeom>
        </p:spPr>
      </p:pic>
      <p:pic>
        <p:nvPicPr>
          <p:cNvPr id="16" name="図 15"/>
          <p:cNvPicPr>
            <a:picLocks noChangeAspect="1"/>
          </p:cNvPicPr>
          <p:nvPr/>
        </p:nvPicPr>
        <p:blipFill>
          <a:blip r:embed="rId4"/>
          <a:stretch>
            <a:fillRect/>
          </a:stretch>
        </p:blipFill>
        <p:spPr>
          <a:xfrm>
            <a:off x="4947557" y="4271374"/>
            <a:ext cx="3061607" cy="2008570"/>
          </a:xfrm>
          <a:prstGeom prst="rect">
            <a:avLst/>
          </a:prstGeom>
        </p:spPr>
      </p:pic>
      <p:pic>
        <p:nvPicPr>
          <p:cNvPr id="18" name="図 17"/>
          <p:cNvPicPr>
            <a:picLocks noChangeAspect="1"/>
          </p:cNvPicPr>
          <p:nvPr/>
        </p:nvPicPr>
        <p:blipFill>
          <a:blip r:embed="rId5"/>
          <a:stretch>
            <a:fillRect/>
          </a:stretch>
        </p:blipFill>
        <p:spPr>
          <a:xfrm>
            <a:off x="4886057" y="1577341"/>
            <a:ext cx="2584065" cy="1888173"/>
          </a:xfrm>
          <a:prstGeom prst="rect">
            <a:avLst/>
          </a:prstGeom>
        </p:spPr>
      </p:pic>
      <p:sp>
        <p:nvSpPr>
          <p:cNvPr id="17" name="スライド番号プレースホルダー 16"/>
          <p:cNvSpPr>
            <a:spLocks noGrp="1"/>
          </p:cNvSpPr>
          <p:nvPr>
            <p:ph type="sldNum" sz="quarter" idx="12"/>
          </p:nvPr>
        </p:nvSpPr>
        <p:spPr>
          <a:xfrm>
            <a:off x="7086600" y="6454141"/>
            <a:ext cx="2057400" cy="365125"/>
          </a:xfrm>
        </p:spPr>
        <p:txBody>
          <a:bodyPr vert="horz" lIns="91440" tIns="45720" rIns="91440" bIns="45720" rtlCol="0" anchor="ct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pPr/>
              <a:t>20</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1459370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07951" y="1234441"/>
            <a:ext cx="8982711" cy="2915285"/>
          </a:xfrm>
          <a:prstGeom prst="rect">
            <a:avLst/>
          </a:pr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42922"/>
            <a:endParaRPr lang="ja-JP" altLang="en-US" sz="1050" b="1" kern="900" spc="-70" dirty="0">
              <a:solidFill>
                <a:schemeClr val="tx1"/>
              </a:solidFill>
              <a:latin typeface="メイリオ" panose="020B0604030504040204" pitchFamily="50" charset="-128"/>
              <a:ea typeface="メイリオ" panose="020B0604030504040204" pitchFamily="50" charset="-128"/>
            </a:endParaRPr>
          </a:p>
        </p:txBody>
      </p:sp>
      <p:sp>
        <p:nvSpPr>
          <p:cNvPr id="18" name="正方形/長方形 17"/>
          <p:cNvSpPr/>
          <p:nvPr/>
        </p:nvSpPr>
        <p:spPr>
          <a:xfrm>
            <a:off x="107951" y="4785179"/>
            <a:ext cx="8982710" cy="1860550"/>
          </a:xfrm>
          <a:prstGeom prst="rect">
            <a:avLst/>
          </a:prstGeom>
          <a:solidFill>
            <a:schemeClr val="bg2">
              <a:lumMod val="9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42922"/>
            <a:endParaRPr lang="ja-JP" altLang="en-US" sz="1050" b="1" kern="900" spc="-70" dirty="0">
              <a:solidFill>
                <a:schemeClr val="tx1"/>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95251" y="1069346"/>
            <a:ext cx="1726521" cy="261610"/>
          </a:xfrm>
          <a:prstGeom prst="rect">
            <a:avLst/>
          </a:prstGeom>
          <a:solidFill>
            <a:schemeClr val="tx1"/>
          </a:solidFill>
          <a:ln>
            <a:noFill/>
          </a:ln>
        </p:spPr>
        <p:txBody>
          <a:bodyPr wrap="square" rtlCol="0">
            <a:spAutoFit/>
          </a:bodyPr>
          <a:lstStyle/>
          <a:p>
            <a:pPr algn="ctr"/>
            <a:r>
              <a:rPr lang="en-US" altLang="ja-JP" sz="1100" b="1" spc="350" dirty="0">
                <a:solidFill>
                  <a:schemeClr val="bg1"/>
                </a:solidFill>
                <a:latin typeface="メイリオ" panose="020B0604030504040204" pitchFamily="50" charset="-128"/>
                <a:ea typeface="メイリオ" panose="020B0604030504040204" pitchFamily="50" charset="-128"/>
              </a:rPr>
              <a:t>ⅲ</a:t>
            </a:r>
            <a:r>
              <a:rPr lang="ja-JP" altLang="en-US" sz="1100" b="1" spc="350" dirty="0">
                <a:solidFill>
                  <a:schemeClr val="bg1"/>
                </a:solidFill>
                <a:latin typeface="メイリオ" panose="020B0604030504040204" pitchFamily="50" charset="-128"/>
                <a:ea typeface="メイリオ" panose="020B0604030504040204" pitchFamily="50" charset="-128"/>
              </a:rPr>
              <a:t>　課 題</a:t>
            </a:r>
            <a:endParaRPr lang="en-US" altLang="ja-JP" sz="1100" b="1" spc="350" dirty="0">
              <a:solidFill>
                <a:schemeClr val="bg1"/>
              </a:solidFill>
              <a:latin typeface="メイリオ" panose="020B0604030504040204" pitchFamily="50" charset="-128"/>
              <a:ea typeface="メイリオ" panose="020B0604030504040204" pitchFamily="50" charset="-128"/>
            </a:endParaRPr>
          </a:p>
        </p:txBody>
      </p:sp>
      <p:sp>
        <p:nvSpPr>
          <p:cNvPr id="20" name="正方形/長方形 19"/>
          <p:cNvSpPr/>
          <p:nvPr/>
        </p:nvSpPr>
        <p:spPr>
          <a:xfrm>
            <a:off x="179389" y="1541117"/>
            <a:ext cx="10414715" cy="1142666"/>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9" indent="-171449">
              <a:lnSpc>
                <a:spcPts val="1600"/>
              </a:lnSpc>
              <a:buFont typeface="Wingdings" panose="05000000000000000000" pitchFamily="2" charset="2"/>
              <a:buChar char="Ø"/>
            </a:pPr>
            <a:endParaRPr lang="ja-JP" altLang="en-US" sz="105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22" name="1 つの角を切り取った四角形 21"/>
          <p:cNvSpPr/>
          <p:nvPr/>
        </p:nvSpPr>
        <p:spPr>
          <a:xfrm>
            <a:off x="157164" y="2831648"/>
            <a:ext cx="1338942" cy="231538"/>
          </a:xfrm>
          <a:prstGeom prst="snip1Rect">
            <a:avLst>
              <a:gd name="adj" fmla="val 4577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tx1"/>
                </a:solidFill>
                <a:latin typeface="メイリオ" panose="020B0604030504040204" pitchFamily="50" charset="-128"/>
                <a:ea typeface="メイリオ" panose="020B0604030504040204" pitchFamily="50" charset="-128"/>
              </a:rPr>
              <a:t>ⅱ</a:t>
            </a:r>
            <a:r>
              <a:rPr kumimoji="1" lang="ja-JP" altLang="en-US" sz="1050" b="1" dirty="0">
                <a:solidFill>
                  <a:schemeClr val="tx1"/>
                </a:solidFill>
                <a:latin typeface="メイリオ" panose="020B0604030504040204" pitchFamily="50" charset="-128"/>
                <a:ea typeface="メイリオ" panose="020B0604030504040204" pitchFamily="50" charset="-128"/>
              </a:rPr>
              <a:t>現状分析より</a:t>
            </a:r>
          </a:p>
        </p:txBody>
      </p:sp>
      <p:sp>
        <p:nvSpPr>
          <p:cNvPr id="23" name="1 つの角を切り取った四角形 22"/>
          <p:cNvSpPr/>
          <p:nvPr/>
        </p:nvSpPr>
        <p:spPr>
          <a:xfrm>
            <a:off x="179389" y="1458913"/>
            <a:ext cx="1338942" cy="231538"/>
          </a:xfrm>
          <a:prstGeom prst="snip1Rect">
            <a:avLst>
              <a:gd name="adj" fmla="val 4577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tx1"/>
                </a:solidFill>
                <a:latin typeface="メイリオ" panose="020B0604030504040204" pitchFamily="50" charset="-128"/>
                <a:ea typeface="メイリオ" panose="020B0604030504040204" pitchFamily="50" charset="-128"/>
              </a:rPr>
              <a:t>ⅰ</a:t>
            </a:r>
            <a:r>
              <a:rPr kumimoji="1" lang="ja-JP" altLang="en-US" sz="1050" b="1" dirty="0">
                <a:solidFill>
                  <a:schemeClr val="tx1"/>
                </a:solidFill>
                <a:latin typeface="メイリオ" panose="020B0604030504040204" pitchFamily="50" charset="-128"/>
                <a:ea typeface="メイリオ" panose="020B0604030504040204" pitchFamily="50" charset="-128"/>
              </a:rPr>
              <a:t>実績評価より</a:t>
            </a:r>
          </a:p>
        </p:txBody>
      </p:sp>
      <p:sp>
        <p:nvSpPr>
          <p:cNvPr id="24" name="正方形/長方形 23"/>
          <p:cNvSpPr/>
          <p:nvPr/>
        </p:nvSpPr>
        <p:spPr>
          <a:xfrm>
            <a:off x="179389" y="2726979"/>
            <a:ext cx="10414715" cy="1517770"/>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9" indent="-171449">
              <a:lnSpc>
                <a:spcPts val="1600"/>
              </a:lnSpc>
              <a:buFont typeface="Wingdings" panose="05000000000000000000" pitchFamily="2" charset="2"/>
              <a:buChar char="Ø"/>
            </a:pPr>
            <a:endParaRPr lang="en-US" altLang="ja-JP" sz="105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95251" y="4631872"/>
            <a:ext cx="1811846" cy="261610"/>
          </a:xfrm>
          <a:prstGeom prst="rect">
            <a:avLst/>
          </a:prstGeom>
          <a:solidFill>
            <a:schemeClr val="tx1"/>
          </a:solidFill>
          <a:ln>
            <a:noFill/>
          </a:ln>
        </p:spPr>
        <p:txBody>
          <a:bodyPr wrap="square" rtlCol="0">
            <a:spAutoFit/>
          </a:bodyPr>
          <a:lstStyle/>
          <a:p>
            <a:pPr algn="ctr"/>
            <a:r>
              <a:rPr lang="en-US" altLang="ja-JP" sz="1100" b="1" spc="350" dirty="0">
                <a:solidFill>
                  <a:schemeClr val="bg1"/>
                </a:solidFill>
                <a:latin typeface="メイリオ" panose="020B0604030504040204" pitchFamily="50" charset="-128"/>
                <a:ea typeface="メイリオ" panose="020B0604030504040204" pitchFamily="50" charset="-128"/>
              </a:rPr>
              <a:t>ⅳ </a:t>
            </a:r>
            <a:r>
              <a:rPr lang="ja-JP" altLang="en-US" sz="1100" b="1" spc="350" dirty="0">
                <a:solidFill>
                  <a:schemeClr val="bg1"/>
                </a:solidFill>
                <a:latin typeface="メイリオ" panose="020B0604030504040204" pitchFamily="50" charset="-128"/>
                <a:ea typeface="メイリオ" panose="020B0604030504040204" pitchFamily="50" charset="-128"/>
              </a:rPr>
              <a:t>取組の方向性</a:t>
            </a:r>
            <a:endParaRPr lang="en-US" altLang="ja-JP" sz="1100" b="1" spc="350" dirty="0">
              <a:solidFill>
                <a:schemeClr val="bg1"/>
              </a:solidFill>
              <a:latin typeface="メイリオ" panose="020B0604030504040204" pitchFamily="50" charset="-128"/>
              <a:ea typeface="メイリオ" panose="020B0604030504040204" pitchFamily="50" charset="-128"/>
            </a:endParaRPr>
          </a:p>
        </p:txBody>
      </p:sp>
      <p:grpSp>
        <p:nvGrpSpPr>
          <p:cNvPr id="47" name="グループ化 46"/>
          <p:cNvGrpSpPr/>
          <p:nvPr/>
        </p:nvGrpSpPr>
        <p:grpSpPr>
          <a:xfrm>
            <a:off x="179388" y="5170034"/>
            <a:ext cx="8612004" cy="389315"/>
            <a:chOff x="107950" y="5300663"/>
            <a:chExt cx="8612004" cy="389315"/>
          </a:xfrm>
        </p:grpSpPr>
        <p:sp>
          <p:nvSpPr>
            <p:cNvPr id="49" name="正方形/長方形 48"/>
            <p:cNvSpPr/>
            <p:nvPr/>
          </p:nvSpPr>
          <p:spPr>
            <a:xfrm>
              <a:off x="107950" y="5300663"/>
              <a:ext cx="8236616" cy="319422"/>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endParaRPr lang="ja-JP" altLang="en-US" sz="9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50" name="正方形/長方形 49"/>
            <p:cNvSpPr/>
            <p:nvPr/>
          </p:nvSpPr>
          <p:spPr>
            <a:xfrm>
              <a:off x="107950" y="5366813"/>
              <a:ext cx="8612004" cy="323165"/>
            </a:xfrm>
            <a:prstGeom prst="rect">
              <a:avLst/>
            </a:prstGeom>
          </p:spPr>
          <p:txBody>
            <a:bodyPr wrap="square">
              <a:spAutoFit/>
            </a:bodyPr>
            <a:lstStyle/>
            <a:p>
              <a:pPr marL="171449" indent="-171449">
                <a:lnSpc>
                  <a:spcPts val="1800"/>
                </a:lnSpc>
                <a:buFont typeface="Wingdings" panose="05000000000000000000" pitchFamily="2" charset="2"/>
                <a:buChar char="n"/>
              </a:pPr>
              <a:endParaRPr lang="en-US" altLang="ja-JP" sz="1000" b="1" dirty="0">
                <a:latin typeface="メイリオ" panose="020B0604030504040204" pitchFamily="50" charset="-128"/>
                <a:ea typeface="メイリオ" panose="020B0604030504040204" pitchFamily="50" charset="-128"/>
              </a:endParaRPr>
            </a:p>
          </p:txBody>
        </p:sp>
      </p:grpSp>
      <p:sp>
        <p:nvSpPr>
          <p:cNvPr id="35" name="正方形/長方形 34"/>
          <p:cNvSpPr/>
          <p:nvPr/>
        </p:nvSpPr>
        <p:spPr>
          <a:xfrm>
            <a:off x="230188" y="5265739"/>
            <a:ext cx="8713787" cy="670561"/>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endParaRPr lang="ja-JP" altLang="en-US" sz="1050" b="1" u="sng"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48" name="正方形/長方形 47"/>
          <p:cNvSpPr/>
          <p:nvPr/>
        </p:nvSpPr>
        <p:spPr>
          <a:xfrm>
            <a:off x="103189" y="5117171"/>
            <a:ext cx="9212613" cy="938719"/>
          </a:xfrm>
          <a:prstGeom prst="rect">
            <a:avLst/>
          </a:prstGeom>
        </p:spPr>
        <p:txBody>
          <a:bodyPr wrap="square">
            <a:spAutoFit/>
          </a:bodyPr>
          <a:lstStyle/>
          <a:p>
            <a:pPr marL="171449" indent="-171449">
              <a:lnSpc>
                <a:spcPts val="2200"/>
              </a:lnSpc>
              <a:buFont typeface="Wingdings" panose="05000000000000000000" pitchFamily="2" charset="2"/>
              <a:buChar char="n"/>
            </a:pP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民間団体等の自主的な取組みがより活性化し、幅広く展開されるよう、民間団体の裾野拡大を図る。</a:t>
            </a:r>
            <a:endPar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171449" indent="-171449">
              <a:lnSpc>
                <a:spcPts val="2200"/>
              </a:lnSpc>
              <a:buFont typeface="Wingdings" panose="05000000000000000000" pitchFamily="2" charset="2"/>
              <a:buChar char="n"/>
            </a:pPr>
            <a:r>
              <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OAC</a:t>
            </a: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の連携ネットワーク機能が、具体的な個別支援において発揮されるよう、個別ケースの課題共有や支援の振り返り等を</a:t>
            </a:r>
            <a:r>
              <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r>
            <a:br>
              <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b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円滑に行うための仕組みや、切れ目のない回復支援体制の具体的な連携の在り方等について検討を行う。</a:t>
            </a:r>
            <a:endParaRPr lang="ja-JP" altLang="en-US" sz="10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34" name="正方形/長方形 33"/>
          <p:cNvSpPr/>
          <p:nvPr/>
        </p:nvSpPr>
        <p:spPr>
          <a:xfrm>
            <a:off x="122239" y="2841171"/>
            <a:ext cx="8821736" cy="1200150"/>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endParaRPr lang="en-US" altLang="ja-JP" sz="12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169863" indent="-169863">
              <a:lnSpc>
                <a:spcPts val="1600"/>
              </a:lnSpc>
              <a:buFont typeface="Wingdings" panose="05000000000000000000" pitchFamily="2" charset="2"/>
              <a:buChar char="Ø"/>
            </a:pPr>
            <a:r>
              <a:rPr lang="ja-JP" altLang="en-US" sz="1100" b="1" dirty="0">
                <a:solidFill>
                  <a:schemeClr val="tx1"/>
                </a:solidFill>
                <a:latin typeface="メイリオ" panose="020B0604030504040204" pitchFamily="50" charset="-128"/>
                <a:ea typeface="メイリオ" panose="020B0604030504040204" pitchFamily="50" charset="-128"/>
              </a:rPr>
              <a:t>自助グループ参加者（当事者・家族）が行政に求める支援として、「自助グループや民間団体への支援・連携強化」が</a:t>
            </a:r>
            <a:r>
              <a:rPr lang="ja-JP" altLang="en-US" sz="1100" b="1" dirty="0" smtClean="0">
                <a:solidFill>
                  <a:schemeClr val="tx1"/>
                </a:solidFill>
                <a:latin typeface="メイリオ" panose="020B0604030504040204" pitchFamily="50" charset="-128"/>
                <a:ea typeface="メイリオ" panose="020B0604030504040204" pitchFamily="50" charset="-128"/>
              </a:rPr>
              <a:t>多い。</a:t>
            </a:r>
            <a:endParaRPr lang="en-US" altLang="ja-JP" sz="1100" b="1" dirty="0" smtClean="0">
              <a:solidFill>
                <a:schemeClr val="tx1"/>
              </a:solidFill>
              <a:latin typeface="メイリオ" panose="020B0604030504040204" pitchFamily="50" charset="-128"/>
              <a:ea typeface="メイリオ" panose="020B0604030504040204" pitchFamily="50" charset="-128"/>
            </a:endParaRPr>
          </a:p>
          <a:p>
            <a:pPr marL="169863" indent="-169863">
              <a:lnSpc>
                <a:spcPts val="1600"/>
              </a:lnSpc>
              <a:buFont typeface="Wingdings" panose="05000000000000000000" pitchFamily="2" charset="2"/>
              <a:buChar char="Ø"/>
            </a:pPr>
            <a:r>
              <a:rPr lang="ja-JP" altLang="en-US" sz="1100" b="1" dirty="0">
                <a:solidFill>
                  <a:schemeClr val="tx1"/>
                </a:solidFill>
                <a:latin typeface="メイリオ" panose="020B0604030504040204" pitchFamily="50" charset="-128"/>
                <a:ea typeface="メイリオ" panose="020B0604030504040204" pitchFamily="50" charset="-128"/>
              </a:rPr>
              <a:t>相談</a:t>
            </a:r>
            <a:r>
              <a:rPr lang="ja-JP" altLang="en-US" sz="1100" b="1" dirty="0" smtClean="0">
                <a:solidFill>
                  <a:schemeClr val="tx1"/>
                </a:solidFill>
                <a:latin typeface="メイリオ" panose="020B0604030504040204" pitchFamily="50" charset="-128"/>
                <a:ea typeface="メイリオ" panose="020B0604030504040204" pitchFamily="50" charset="-128"/>
              </a:rPr>
              <a:t>拠点における相談のうち</a:t>
            </a:r>
            <a:r>
              <a:rPr lang="ja-JP" altLang="en-US" sz="1100" b="1" dirty="0">
                <a:solidFill>
                  <a:schemeClr val="tx1"/>
                </a:solidFill>
                <a:latin typeface="メイリオ" panose="020B0604030504040204" pitchFamily="50" charset="-128"/>
                <a:ea typeface="メイリオ" panose="020B0604030504040204" pitchFamily="50" charset="-128"/>
              </a:rPr>
              <a:t>、自助グループ、民間団体</a:t>
            </a:r>
            <a:r>
              <a:rPr lang="ja-JP" altLang="en-US" sz="1100" b="1" dirty="0" smtClean="0">
                <a:solidFill>
                  <a:schemeClr val="tx1"/>
                </a:solidFill>
                <a:latin typeface="メイリオ" panose="020B0604030504040204" pitchFamily="50" charset="-128"/>
                <a:ea typeface="メイリオ" panose="020B0604030504040204" pitchFamily="50" charset="-128"/>
              </a:rPr>
              <a:t>等</a:t>
            </a:r>
            <a:r>
              <a:rPr lang="ja-JP" altLang="en-US" sz="1100" b="1" dirty="0">
                <a:solidFill>
                  <a:schemeClr val="tx1"/>
                </a:solidFill>
                <a:latin typeface="メイリオ" panose="020B0604030504040204" pitchFamily="50" charset="-128"/>
                <a:ea typeface="メイリオ" panose="020B0604030504040204" pitchFamily="50" charset="-128"/>
              </a:rPr>
              <a:t>を</a:t>
            </a:r>
            <a:r>
              <a:rPr lang="ja-JP" altLang="en-US" sz="1100" b="1" dirty="0" smtClean="0">
                <a:solidFill>
                  <a:schemeClr val="tx1"/>
                </a:solidFill>
                <a:latin typeface="メイリオ" panose="020B0604030504040204" pitchFamily="50" charset="-128"/>
                <a:ea typeface="メイリオ" panose="020B0604030504040204" pitchFamily="50" charset="-128"/>
              </a:rPr>
              <a:t>紹介した</a:t>
            </a:r>
            <a:r>
              <a:rPr lang="ja-JP" altLang="en-US" sz="1100" b="1" dirty="0">
                <a:solidFill>
                  <a:schemeClr val="tx1"/>
                </a:solidFill>
                <a:latin typeface="メイリオ" panose="020B0604030504040204" pitchFamily="50" charset="-128"/>
                <a:ea typeface="メイリオ" panose="020B0604030504040204" pitchFamily="50" charset="-128"/>
              </a:rPr>
              <a:t>件数は約</a:t>
            </a:r>
            <a:r>
              <a:rPr lang="en-US" altLang="ja-JP" sz="1100" b="1" dirty="0">
                <a:solidFill>
                  <a:schemeClr val="tx1"/>
                </a:solidFill>
                <a:latin typeface="メイリオ" panose="020B0604030504040204" pitchFamily="50" charset="-128"/>
                <a:ea typeface="メイリオ" panose="020B0604030504040204" pitchFamily="50" charset="-128"/>
              </a:rPr>
              <a:t>36</a:t>
            </a:r>
            <a:r>
              <a:rPr lang="ja-JP" altLang="en-US" sz="1100" b="1" dirty="0">
                <a:solidFill>
                  <a:schemeClr val="tx1"/>
                </a:solidFill>
                <a:latin typeface="メイリオ" panose="020B0604030504040204" pitchFamily="50" charset="-128"/>
                <a:ea typeface="メイリオ" panose="020B0604030504040204" pitchFamily="50" charset="-128"/>
              </a:rPr>
              <a:t>％となっており、自助グループ・民間団体との連携が</a:t>
            </a:r>
            <a:r>
              <a:rPr lang="ja-JP" altLang="en-US" sz="1100" b="1" dirty="0" smtClean="0">
                <a:solidFill>
                  <a:schemeClr val="tx1"/>
                </a:solidFill>
                <a:latin typeface="メイリオ" panose="020B0604030504040204" pitchFamily="50" charset="-128"/>
                <a:ea typeface="メイリオ" panose="020B0604030504040204" pitchFamily="50" charset="-128"/>
              </a:rPr>
              <a:t>十分でない</a:t>
            </a:r>
            <a:r>
              <a:rPr lang="ja-JP" altLang="en-US" sz="1100" b="1" dirty="0">
                <a:solidFill>
                  <a:schemeClr val="tx1"/>
                </a:solidFill>
                <a:latin typeface="メイリオ" panose="020B0604030504040204" pitchFamily="50" charset="-128"/>
                <a:ea typeface="メイリオ" panose="020B0604030504040204" pitchFamily="50" charset="-128"/>
              </a:rPr>
              <a:t>可能性がある。</a:t>
            </a:r>
            <a:endParaRPr lang="en-US" altLang="ja-JP" sz="1100" b="1" dirty="0">
              <a:solidFill>
                <a:schemeClr val="tx1"/>
              </a:solidFill>
              <a:latin typeface="メイリオ" panose="020B0604030504040204" pitchFamily="50" charset="-128"/>
              <a:ea typeface="メイリオ" panose="020B0604030504040204" pitchFamily="50" charset="-128"/>
            </a:endParaRPr>
          </a:p>
        </p:txBody>
      </p:sp>
      <p:grpSp>
        <p:nvGrpSpPr>
          <p:cNvPr id="53" name="グループ化 52"/>
          <p:cNvGrpSpPr/>
          <p:nvPr/>
        </p:nvGrpSpPr>
        <p:grpSpPr>
          <a:xfrm>
            <a:off x="-65315" y="0"/>
            <a:ext cx="9209315" cy="1102127"/>
            <a:chOff x="-65315" y="0"/>
            <a:chExt cx="9209315" cy="1025524"/>
          </a:xfrm>
        </p:grpSpPr>
        <p:sp>
          <p:nvSpPr>
            <p:cNvPr id="55" name="サブタイトル 2"/>
            <p:cNvSpPr txBox="1">
              <a:spLocks/>
            </p:cNvSpPr>
            <p:nvPr/>
          </p:nvSpPr>
          <p:spPr>
            <a:xfrm>
              <a:off x="0" y="0"/>
              <a:ext cx="9144000" cy="432707"/>
            </a:xfrm>
            <a:prstGeom prst="rect">
              <a:avLst/>
            </a:prstGeom>
            <a:solidFill>
              <a:srgbClr val="000099"/>
            </a:solidFill>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2000" b="1" dirty="0">
                  <a:solidFill>
                    <a:schemeClr val="bg1"/>
                  </a:solidFill>
                  <a:latin typeface="メイリオ" panose="020B0604030504040204" pitchFamily="50" charset="-128"/>
                  <a:ea typeface="メイリオ" panose="020B0604030504040204" pitchFamily="50" charset="-128"/>
                </a:rPr>
                <a:t>Ⅱ</a:t>
              </a:r>
              <a:r>
                <a:rPr lang="ja-JP" altLang="en-US" sz="2000" b="1" dirty="0">
                  <a:solidFill>
                    <a:schemeClr val="bg1"/>
                  </a:solidFill>
                  <a:latin typeface="メイリオ" panose="020B0604030504040204" pitchFamily="50" charset="-128"/>
                  <a:ea typeface="メイリオ" panose="020B0604030504040204" pitchFamily="50" charset="-128"/>
                </a:rPr>
                <a:t> 第２期計画に向けた課題の整理と取組の方向性</a:t>
              </a:r>
            </a:p>
          </p:txBody>
        </p:sp>
        <p:sp>
          <p:nvSpPr>
            <p:cNvPr id="56" name="正方形/長方形 55"/>
            <p:cNvSpPr/>
            <p:nvPr/>
          </p:nvSpPr>
          <p:spPr>
            <a:xfrm>
              <a:off x="-65315" y="476250"/>
              <a:ext cx="6760029" cy="340922"/>
            </a:xfrm>
            <a:prstGeom prst="rect">
              <a:avLst/>
            </a:prstGeom>
          </p:spPr>
          <p:txBody>
            <a:bodyPr wrap="square">
              <a:spAutoFit/>
            </a:bodyPr>
            <a:lstStyle/>
            <a:p>
              <a:r>
                <a:rPr lang="ja-JP" altLang="en-US" b="1" dirty="0">
                  <a:latin typeface="メイリオ" panose="020B0604030504040204" pitchFamily="50" charset="-128"/>
                  <a:ea typeface="メイリオ" panose="020B0604030504040204" pitchFamily="50" charset="-128"/>
                </a:rPr>
                <a:t>■５つの基本方針ごとの考察 </a:t>
              </a:r>
              <a:r>
                <a:rPr lang="en-US" altLang="ja-JP" sz="1400" b="1" dirty="0">
                  <a:latin typeface="メイリオ" panose="020B0604030504040204" pitchFamily="50" charset="-128"/>
                  <a:ea typeface="メイリオ" panose="020B0604030504040204" pitchFamily="50" charset="-128"/>
                </a:rPr>
                <a:t>~4 </a:t>
              </a:r>
              <a:r>
                <a:rPr lang="ja-JP" altLang="en-US" sz="1400" b="1" dirty="0">
                  <a:latin typeface="メイリオ" panose="020B0604030504040204" pitchFamily="50" charset="-128"/>
                  <a:ea typeface="メイリオ" panose="020B0604030504040204" pitchFamily="50" charset="-128"/>
                </a:rPr>
                <a:t>切れ目のない回復支援体制の強化</a:t>
              </a:r>
              <a:r>
                <a:rPr lang="en-US" altLang="ja-JP" sz="1400" b="1" dirty="0">
                  <a:latin typeface="メイリオ" panose="020B0604030504040204" pitchFamily="50" charset="-128"/>
                  <a:ea typeface="メイリオ" panose="020B0604030504040204" pitchFamily="50" charset="-128"/>
                </a:rPr>
                <a:t>~</a:t>
              </a:r>
            </a:p>
          </p:txBody>
        </p:sp>
        <p:cxnSp>
          <p:nvCxnSpPr>
            <p:cNvPr id="57" name="直線コネクタ 56"/>
            <p:cNvCxnSpPr/>
            <p:nvPr/>
          </p:nvCxnSpPr>
          <p:spPr>
            <a:xfrm>
              <a:off x="0" y="791936"/>
              <a:ext cx="6271353" cy="1"/>
            </a:xfrm>
            <a:prstGeom prst="line">
              <a:avLst/>
            </a:prstGeom>
            <a:ln w="28575" cmpd="dbl">
              <a:solidFill>
                <a:srgbClr val="000099"/>
              </a:solidFill>
            </a:ln>
          </p:spPr>
          <p:style>
            <a:lnRef idx="1">
              <a:schemeClr val="accent1"/>
            </a:lnRef>
            <a:fillRef idx="0">
              <a:schemeClr val="accent1"/>
            </a:fillRef>
            <a:effectRef idx="0">
              <a:schemeClr val="accent1"/>
            </a:effectRef>
            <a:fontRef idx="minor">
              <a:schemeClr val="tx1"/>
            </a:fontRef>
          </p:style>
        </p:cxnSp>
        <p:grpSp>
          <p:nvGrpSpPr>
            <p:cNvPr id="58" name="グループ化 57"/>
            <p:cNvGrpSpPr/>
            <p:nvPr/>
          </p:nvGrpSpPr>
          <p:grpSpPr>
            <a:xfrm>
              <a:off x="6454775" y="476249"/>
              <a:ext cx="2660990" cy="549275"/>
              <a:chOff x="6426540" y="469899"/>
              <a:chExt cx="2660990" cy="549275"/>
            </a:xfrm>
          </p:grpSpPr>
          <p:sp>
            <p:nvSpPr>
              <p:cNvPr id="59" name="正方形/長方形 58"/>
              <p:cNvSpPr/>
              <p:nvPr/>
            </p:nvSpPr>
            <p:spPr>
              <a:xfrm>
                <a:off x="6600825" y="476250"/>
                <a:ext cx="2486705" cy="533400"/>
              </a:xfrm>
              <a:prstGeom prst="rect">
                <a:avLst/>
              </a:prstGeom>
              <a:solidFill>
                <a:schemeClr val="bg1">
                  <a:lumMod val="8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6426540" y="469899"/>
                <a:ext cx="196170" cy="5492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b="1" dirty="0">
                    <a:latin typeface="メイリオ" panose="020B0604030504040204" pitchFamily="50" charset="-128"/>
                    <a:ea typeface="メイリオ" panose="020B0604030504040204" pitchFamily="50" charset="-128"/>
                  </a:rPr>
                  <a:t>フロー</a:t>
                </a:r>
              </a:p>
            </p:txBody>
          </p:sp>
          <p:sp>
            <p:nvSpPr>
              <p:cNvPr id="61" name="ホームベース 60"/>
              <p:cNvSpPr/>
              <p:nvPr/>
            </p:nvSpPr>
            <p:spPr>
              <a:xfrm>
                <a:off x="6727928" y="750888"/>
                <a:ext cx="683624" cy="222943"/>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ⅱ</a:t>
                </a:r>
                <a:r>
                  <a:rPr kumimoji="1" lang="ja-JP" altLang="en-US" sz="800" b="1" dirty="0">
                    <a:solidFill>
                      <a:schemeClr val="tx1"/>
                    </a:solidFill>
                    <a:latin typeface="メイリオ" panose="020B0604030504040204" pitchFamily="50" charset="-128"/>
                    <a:ea typeface="メイリオ" panose="020B0604030504040204" pitchFamily="50" charset="-128"/>
                  </a:rPr>
                  <a:t>現状分析</a:t>
                </a:r>
              </a:p>
            </p:txBody>
          </p:sp>
          <p:sp>
            <p:nvSpPr>
              <p:cNvPr id="62" name="ホームベース 61"/>
              <p:cNvSpPr/>
              <p:nvPr/>
            </p:nvSpPr>
            <p:spPr>
              <a:xfrm>
                <a:off x="6724650" y="499370"/>
                <a:ext cx="709379" cy="222943"/>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ⅰ</a:t>
                </a:r>
                <a:r>
                  <a:rPr kumimoji="1" lang="ja-JP" altLang="en-US" sz="800" b="1" dirty="0">
                    <a:solidFill>
                      <a:schemeClr val="tx1"/>
                    </a:solidFill>
                    <a:latin typeface="メイリオ" panose="020B0604030504040204" pitchFamily="50" charset="-128"/>
                    <a:ea typeface="メイリオ" panose="020B0604030504040204" pitchFamily="50" charset="-128"/>
                  </a:rPr>
                  <a:t>実績評価</a:t>
                </a:r>
              </a:p>
            </p:txBody>
          </p:sp>
          <p:sp>
            <p:nvSpPr>
              <p:cNvPr id="63" name="ホームベース 62"/>
              <p:cNvSpPr/>
              <p:nvPr/>
            </p:nvSpPr>
            <p:spPr>
              <a:xfrm>
                <a:off x="7487319" y="605419"/>
                <a:ext cx="758058" cy="275454"/>
              </a:xfrm>
              <a:prstGeom prst="homePlate">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bg1"/>
                    </a:solidFill>
                    <a:latin typeface="メイリオ" panose="020B0604030504040204" pitchFamily="50" charset="-128"/>
                    <a:ea typeface="メイリオ" panose="020B0604030504040204" pitchFamily="50" charset="-128"/>
                  </a:rPr>
                  <a:t>ⅲ </a:t>
                </a:r>
                <a:r>
                  <a:rPr kumimoji="1" lang="ja-JP" altLang="en-US" sz="800" b="1" dirty="0">
                    <a:solidFill>
                      <a:schemeClr val="bg1"/>
                    </a:solidFill>
                    <a:latin typeface="メイリオ" panose="020B0604030504040204" pitchFamily="50" charset="-128"/>
                    <a:ea typeface="メイリオ" panose="020B0604030504040204" pitchFamily="50" charset="-128"/>
                  </a:rPr>
                  <a:t>課題</a:t>
                </a:r>
              </a:p>
            </p:txBody>
          </p:sp>
          <p:sp>
            <p:nvSpPr>
              <p:cNvPr id="64" name="ホームベース 63"/>
              <p:cNvSpPr/>
              <p:nvPr/>
            </p:nvSpPr>
            <p:spPr>
              <a:xfrm>
                <a:off x="8295583" y="597255"/>
                <a:ext cx="758058" cy="275454"/>
              </a:xfrm>
              <a:prstGeom prst="homePlate">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bg1"/>
                    </a:solidFill>
                    <a:latin typeface="メイリオ" panose="020B0604030504040204" pitchFamily="50" charset="-128"/>
                    <a:ea typeface="メイリオ" panose="020B0604030504040204" pitchFamily="50" charset="-128"/>
                  </a:rPr>
                  <a:t>ⅳ </a:t>
                </a:r>
                <a:r>
                  <a:rPr kumimoji="1" lang="ja-JP" altLang="en-US" sz="800" b="1" dirty="0">
                    <a:solidFill>
                      <a:schemeClr val="bg1"/>
                    </a:solidFill>
                    <a:latin typeface="メイリオ" panose="020B0604030504040204" pitchFamily="50" charset="-128"/>
                    <a:ea typeface="メイリオ" panose="020B0604030504040204" pitchFamily="50" charset="-128"/>
                  </a:rPr>
                  <a:t>方向性</a:t>
                </a:r>
              </a:p>
            </p:txBody>
          </p:sp>
        </p:grpSp>
      </p:grpSp>
      <p:sp>
        <p:nvSpPr>
          <p:cNvPr id="66" name="正方形/長方形 65"/>
          <p:cNvSpPr/>
          <p:nvPr/>
        </p:nvSpPr>
        <p:spPr>
          <a:xfrm>
            <a:off x="107950" y="1748503"/>
            <a:ext cx="9036050" cy="913070"/>
          </a:xfrm>
          <a:prstGeom prst="rect">
            <a:avLst/>
          </a:prstGeom>
        </p:spPr>
        <p:txBody>
          <a:bodyPr wrap="square">
            <a:spAutoFit/>
          </a:bodyPr>
          <a:lstStyle/>
          <a:p>
            <a:pPr marL="171449" indent="-171449">
              <a:lnSpc>
                <a:spcPts val="1600"/>
              </a:lnSpc>
              <a:buFont typeface="Wingdings" panose="05000000000000000000" pitchFamily="2" charset="2"/>
              <a:buChar char="Ø"/>
            </a:pPr>
            <a:r>
              <a:rPr lang="ja-JP" altLang="en-US" sz="1100" b="1" dirty="0">
                <a:latin typeface="メイリオ" panose="020B0604030504040204" pitchFamily="50" charset="-128"/>
                <a:ea typeface="メイリオ" panose="020B0604030504040204" pitchFamily="50" charset="-128"/>
              </a:rPr>
              <a:t>連携会議や交流会等を通じ、</a:t>
            </a:r>
            <a:r>
              <a:rPr lang="en-US" altLang="ja-JP" sz="1100" b="1" dirty="0">
                <a:latin typeface="メイリオ" panose="020B0604030504040204" pitchFamily="50" charset="-128"/>
                <a:ea typeface="メイリオ" panose="020B0604030504040204" pitchFamily="50" charset="-128"/>
              </a:rPr>
              <a:t>OAC</a:t>
            </a:r>
            <a:r>
              <a:rPr lang="ja-JP" altLang="en-US" sz="1100" b="1" dirty="0">
                <a:latin typeface="メイリオ" panose="020B0604030504040204" pitchFamily="50" charset="-128"/>
                <a:ea typeface="メイリオ" panose="020B0604030504040204" pitchFamily="50" charset="-128"/>
              </a:rPr>
              <a:t>のネットワーク強化や顔の見える関係づくりを推進してきたが、具体的な個別支援の連携・課題共有</a:t>
            </a:r>
            <a:r>
              <a:rPr lang="en-US" altLang="ja-JP" sz="1100" b="1" dirty="0">
                <a:latin typeface="メイリオ" panose="020B0604030504040204" pitchFamily="50" charset="-128"/>
                <a:ea typeface="メイリオ" panose="020B0604030504040204" pitchFamily="50" charset="-128"/>
              </a:rPr>
              <a:t/>
            </a:r>
            <a:br>
              <a:rPr lang="en-US" altLang="ja-JP" sz="1100" b="1" dirty="0">
                <a:latin typeface="メイリオ" panose="020B0604030504040204" pitchFamily="50" charset="-128"/>
                <a:ea typeface="メイリオ" panose="020B0604030504040204" pitchFamily="50" charset="-128"/>
              </a:rPr>
            </a:br>
            <a:r>
              <a:rPr lang="ja-JP" altLang="en-US" sz="1100" b="1" dirty="0">
                <a:latin typeface="メイリオ" panose="020B0604030504040204" pitchFamily="50" charset="-128"/>
                <a:ea typeface="メイリオ" panose="020B0604030504040204" pitchFamily="50" charset="-128"/>
              </a:rPr>
              <a:t>が十分でない。</a:t>
            </a:r>
            <a:endParaRPr lang="en-US" altLang="ja-JP" sz="1100" b="1" dirty="0">
              <a:latin typeface="メイリオ" panose="020B0604030504040204" pitchFamily="50" charset="-128"/>
              <a:ea typeface="メイリオ" panose="020B0604030504040204" pitchFamily="50" charset="-128"/>
            </a:endParaRPr>
          </a:p>
          <a:p>
            <a:pPr marL="171449" indent="-171449">
              <a:lnSpc>
                <a:spcPts val="1600"/>
              </a:lnSpc>
              <a:buFont typeface="Wingdings" panose="05000000000000000000" pitchFamily="2" charset="2"/>
              <a:buChar char="Ø"/>
            </a:pPr>
            <a:r>
              <a:rPr kumimoji="1" lang="en-US" altLang="ja-JP" sz="1100" b="1" dirty="0">
                <a:latin typeface="メイリオ" panose="020B0604030504040204" pitchFamily="50" charset="-128"/>
                <a:ea typeface="メイリオ" panose="020B0604030504040204" pitchFamily="50" charset="-128"/>
              </a:rPr>
              <a:t>OAC</a:t>
            </a:r>
            <a:r>
              <a:rPr kumimoji="1" lang="ja-JP" altLang="en-US" sz="1100" b="1" dirty="0">
                <a:latin typeface="メイリオ" panose="020B0604030504040204" pitchFamily="50" charset="-128"/>
                <a:ea typeface="メイリオ" panose="020B0604030504040204" pitchFamily="50" charset="-128"/>
              </a:rPr>
              <a:t>に加盟する団体等が実施するミーティングや相談事業に対する補助を通じて、団体の自主的な取組の活性化を図ってきたが、</a:t>
            </a:r>
            <a:r>
              <a:rPr kumimoji="1" lang="en-US" altLang="ja-JP" sz="1100" b="1" dirty="0">
                <a:latin typeface="メイリオ" panose="020B0604030504040204" pitchFamily="50" charset="-128"/>
                <a:ea typeface="メイリオ" panose="020B0604030504040204" pitchFamily="50" charset="-128"/>
              </a:rPr>
              <a:t/>
            </a:r>
            <a:br>
              <a:rPr kumimoji="1" lang="en-US" altLang="ja-JP" sz="1100" b="1" dirty="0">
                <a:latin typeface="メイリオ" panose="020B0604030504040204" pitchFamily="50" charset="-128"/>
                <a:ea typeface="メイリオ" panose="020B0604030504040204" pitchFamily="50" charset="-128"/>
              </a:rPr>
            </a:br>
            <a:r>
              <a:rPr kumimoji="1" lang="ja-JP" altLang="en-US" sz="1100" b="1" dirty="0" smtClean="0">
                <a:latin typeface="メイリオ" panose="020B0604030504040204" pitchFamily="50" charset="-128"/>
                <a:ea typeface="メイリオ" panose="020B0604030504040204" pitchFamily="50" charset="-128"/>
              </a:rPr>
              <a:t>交付先</a:t>
            </a:r>
            <a:r>
              <a:rPr kumimoji="1" lang="ja-JP" altLang="en-US" sz="1100" b="1" dirty="0">
                <a:latin typeface="メイリオ" panose="020B0604030504040204" pitchFamily="50" charset="-128"/>
                <a:ea typeface="メイリオ" panose="020B0604030504040204" pitchFamily="50" charset="-128"/>
              </a:rPr>
              <a:t>の団体の新規参入が進まず、団体数が増えて</a:t>
            </a:r>
            <a:r>
              <a:rPr kumimoji="1" lang="ja-JP" altLang="en-US" sz="1100" b="1" dirty="0" smtClean="0">
                <a:latin typeface="メイリオ" panose="020B0604030504040204" pitchFamily="50" charset="-128"/>
                <a:ea typeface="メイリオ" panose="020B0604030504040204" pitchFamily="50" charset="-128"/>
              </a:rPr>
              <a:t>いないこと</a:t>
            </a:r>
            <a:r>
              <a:rPr kumimoji="1" lang="ja-JP" altLang="en-US" sz="1100" b="1" dirty="0">
                <a:latin typeface="メイリオ" panose="020B0604030504040204" pitchFamily="50" charset="-128"/>
                <a:ea typeface="メイリオ" panose="020B0604030504040204" pitchFamily="50" charset="-128"/>
              </a:rPr>
              <a:t>から、裾野が広がっていない。</a:t>
            </a:r>
            <a:endParaRPr lang="ja-JP" altLang="en-US"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a:xfrm>
            <a:off x="7086600" y="6492876"/>
            <a:ext cx="2057400" cy="365125"/>
          </a:xfrm>
        </p:spPr>
        <p:txBody>
          <a:bodyPr vert="horz" lIns="91440" tIns="45720" rIns="91440" bIns="45720" rtlCol="0" anchor="ct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pPr/>
              <a:t>21</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30" name="二等辺三角形 29"/>
          <p:cNvSpPr/>
          <p:nvPr/>
        </p:nvSpPr>
        <p:spPr>
          <a:xfrm rot="10800000">
            <a:off x="1575557" y="4329114"/>
            <a:ext cx="5608620" cy="358775"/>
          </a:xfrm>
          <a:prstGeom prst="triangle">
            <a:avLst/>
          </a:prstGeom>
          <a:gradFill>
            <a:gsLst>
              <a:gs pos="15000">
                <a:schemeClr val="tx1">
                  <a:lumMod val="85000"/>
                  <a:lumOff val="15000"/>
                </a:schemeClr>
              </a:gs>
              <a:gs pos="100000">
                <a:schemeClr val="bg2">
                  <a:lumMod val="90000"/>
                </a:schemeClr>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no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845575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650876" y="5265739"/>
            <a:ext cx="7797346" cy="715281"/>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68326" y="4406344"/>
            <a:ext cx="8143875"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rPr>
              <a:t>基本方針④　切れ目のない回復支援体制の強化</a:t>
            </a:r>
            <a:endParaRPr lang="en-US" altLang="ja-JP" sz="2800"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4" name="テキスト ボックス 3"/>
          <p:cNvSpPr txBox="1"/>
          <p:nvPr/>
        </p:nvSpPr>
        <p:spPr>
          <a:xfrm>
            <a:off x="568326" y="5405149"/>
            <a:ext cx="7373629"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基本方針⑤　大阪独自の支援体制の構築</a:t>
            </a:r>
            <a:endParaRPr lang="en-US" altLang="ja-JP" sz="2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5" name="テキスト ボックス 4"/>
          <p:cNvSpPr txBox="1"/>
          <p:nvPr/>
        </p:nvSpPr>
        <p:spPr>
          <a:xfrm>
            <a:off x="568326" y="1409929"/>
            <a:ext cx="6906904"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rPr>
              <a:t>基本方針①　普及啓発の強化</a:t>
            </a:r>
            <a:endParaRPr lang="en-US" altLang="ja-JP" sz="2800"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6" name="テキスト ボックス 5"/>
          <p:cNvSpPr txBox="1"/>
          <p:nvPr/>
        </p:nvSpPr>
        <p:spPr>
          <a:xfrm>
            <a:off x="568325" y="2408734"/>
            <a:ext cx="7522854"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rPr>
              <a:t>基本方針②　相談支援体制の強化</a:t>
            </a:r>
            <a:endParaRPr lang="en-US" altLang="ja-JP" sz="2800"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7" name="テキスト ボックス 6"/>
          <p:cNvSpPr txBox="1"/>
          <p:nvPr/>
        </p:nvSpPr>
        <p:spPr>
          <a:xfrm>
            <a:off x="568325" y="3407539"/>
            <a:ext cx="7827962"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rPr>
              <a:t>基本方針③　治療体制の強化</a:t>
            </a:r>
            <a:endParaRPr lang="en-US" altLang="ja-JP" sz="2800"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grpSp>
        <p:nvGrpSpPr>
          <p:cNvPr id="14" name="グループ化 13"/>
          <p:cNvGrpSpPr/>
          <p:nvPr/>
        </p:nvGrpSpPr>
        <p:grpSpPr>
          <a:xfrm>
            <a:off x="244476" y="577725"/>
            <a:ext cx="6982465" cy="503590"/>
            <a:chOff x="34925" y="577724"/>
            <a:chExt cx="6982465" cy="503590"/>
          </a:xfrm>
        </p:grpSpPr>
        <p:sp>
          <p:nvSpPr>
            <p:cNvPr id="11" name="テキスト ボックス 10"/>
            <p:cNvSpPr txBox="1"/>
            <p:nvPr/>
          </p:nvSpPr>
          <p:spPr>
            <a:xfrm>
              <a:off x="34925" y="577724"/>
              <a:ext cx="6982465"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５つの基本方針</a:t>
              </a:r>
              <a:endParaRPr lang="en-US" altLang="ja-JP" sz="28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2" name="直線コネクタ 11"/>
            <p:cNvCxnSpPr/>
            <p:nvPr/>
          </p:nvCxnSpPr>
          <p:spPr>
            <a:xfrm flipH="1">
              <a:off x="107951" y="1016000"/>
              <a:ext cx="3231242" cy="0"/>
            </a:xfrm>
            <a:prstGeom prst="line">
              <a:avLst/>
            </a:prstGeom>
            <a:ln w="38100">
              <a:solidFill>
                <a:srgbClr val="000099"/>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92076" y="5343527"/>
            <a:ext cx="596638" cy="584775"/>
          </a:xfrm>
          <a:prstGeom prst="rect">
            <a:avLst/>
          </a:prstGeom>
          <a:noFill/>
        </p:spPr>
        <p:txBody>
          <a:bodyPr wrap="none" rtlCol="0">
            <a:spAutoFit/>
          </a:bodyPr>
          <a:lstStyle/>
          <a:p>
            <a:r>
              <a:rPr kumimoji="1" lang="ja-JP" altLang="en-US" sz="3200" b="1" dirty="0">
                <a:latin typeface="HGS創英角ｺﾞｼｯｸUB" panose="020B0900000000000000" pitchFamily="50" charset="-128"/>
                <a:ea typeface="HGS創英角ｺﾞｼｯｸUB" panose="020B0900000000000000" pitchFamily="50" charset="-128"/>
              </a:rPr>
              <a:t>☞</a:t>
            </a:r>
          </a:p>
        </p:txBody>
      </p:sp>
      <p:sp>
        <p:nvSpPr>
          <p:cNvPr id="8" name="スライド番号プレースホルダー 7"/>
          <p:cNvSpPr>
            <a:spLocks noGrp="1"/>
          </p:cNvSpPr>
          <p:nvPr>
            <p:ph type="sldNum" sz="quarter" idx="12"/>
          </p:nvPr>
        </p:nvSpPr>
        <p:spPr>
          <a:xfrm>
            <a:off x="7086600" y="6463030"/>
            <a:ext cx="2057400" cy="365125"/>
          </a:xfrm>
        </p:spPr>
        <p:txBody>
          <a:bodyPr vert="horz" lIns="91440" tIns="45720" rIns="91440" bIns="45720" rtlCol="0" anchor="ct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pPr/>
              <a:t>22</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8237717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p:cNvSpPr/>
          <p:nvPr/>
        </p:nvSpPr>
        <p:spPr>
          <a:xfrm>
            <a:off x="38101" y="1143441"/>
            <a:ext cx="9070403" cy="56819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51" name="正方形/長方形 50"/>
          <p:cNvSpPr/>
          <p:nvPr/>
        </p:nvSpPr>
        <p:spPr>
          <a:xfrm>
            <a:off x="1" y="5355772"/>
            <a:ext cx="10414715" cy="1502229"/>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endParaRPr lang="en-US" altLang="ja-JP" sz="105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34926" y="1028700"/>
            <a:ext cx="1860699" cy="261610"/>
          </a:xfrm>
          <a:prstGeom prst="rect">
            <a:avLst/>
          </a:prstGeom>
          <a:solidFill>
            <a:schemeClr val="tx1"/>
          </a:solidFill>
          <a:ln>
            <a:noFill/>
          </a:ln>
        </p:spPr>
        <p:txBody>
          <a:bodyPr wrap="square" rtlCol="0">
            <a:spAutoFit/>
          </a:bodyPr>
          <a:lstStyle/>
          <a:p>
            <a:pPr algn="ctr"/>
            <a:r>
              <a:rPr lang="en-US" altLang="ja-JP" sz="1100" b="1" spc="350" dirty="0">
                <a:solidFill>
                  <a:schemeClr val="bg1"/>
                </a:solidFill>
                <a:latin typeface="メイリオ" panose="020B0604030504040204" pitchFamily="50" charset="-128"/>
                <a:ea typeface="メイリオ" panose="020B0604030504040204" pitchFamily="50" charset="-128"/>
              </a:rPr>
              <a:t>ⅰ</a:t>
            </a:r>
            <a:r>
              <a:rPr lang="ja-JP" altLang="en-US" sz="1100" b="1" spc="350" dirty="0">
                <a:solidFill>
                  <a:schemeClr val="bg1"/>
                </a:solidFill>
                <a:latin typeface="メイリオ" panose="020B0604030504040204" pitchFamily="50" charset="-128"/>
                <a:ea typeface="メイリオ" panose="020B0604030504040204" pitchFamily="50" charset="-128"/>
              </a:rPr>
              <a:t>実績評価</a:t>
            </a:r>
            <a:endParaRPr lang="en-US" altLang="ja-JP" sz="1100" b="1" spc="350" dirty="0">
              <a:solidFill>
                <a:schemeClr val="bg1"/>
              </a:solidFill>
              <a:latin typeface="メイリオ" panose="020B0604030504040204" pitchFamily="50" charset="-128"/>
              <a:ea typeface="メイリオ" panose="020B0604030504040204" pitchFamily="50" charset="-128"/>
            </a:endParaRPr>
          </a:p>
        </p:txBody>
      </p:sp>
      <p:sp>
        <p:nvSpPr>
          <p:cNvPr id="2" name="正方形/長方形 1"/>
          <p:cNvSpPr/>
          <p:nvPr/>
        </p:nvSpPr>
        <p:spPr>
          <a:xfrm>
            <a:off x="107950" y="1301625"/>
            <a:ext cx="4572000" cy="276999"/>
          </a:xfrm>
          <a:prstGeom prst="rect">
            <a:avLst/>
          </a:prstGeom>
        </p:spPr>
        <p:txBody>
          <a:bodyPr>
            <a:spAutoFit/>
          </a:bodyPr>
          <a:lstStyle/>
          <a:p>
            <a:r>
              <a:rPr lang="ja-JP" altLang="en-US" sz="1200" dirty="0">
                <a:latin typeface="メイリオ" panose="020B0604030504040204" pitchFamily="50" charset="-128"/>
                <a:ea typeface="メイリオ" panose="020B0604030504040204" pitchFamily="50" charset="-128"/>
              </a:rPr>
              <a:t>第１期計画（令和</a:t>
            </a:r>
            <a:r>
              <a:rPr lang="en-US" altLang="ja-JP" sz="1200" dirty="0">
                <a:latin typeface="メイリオ" panose="020B0604030504040204" pitchFamily="50" charset="-128"/>
                <a:ea typeface="メイリオ" panose="020B0604030504040204" pitchFamily="50" charset="-128"/>
              </a:rPr>
              <a:t>2</a:t>
            </a:r>
            <a:r>
              <a:rPr lang="ja-JP" altLang="en-US" sz="1200" dirty="0">
                <a:latin typeface="メイリオ" panose="020B0604030504040204" pitchFamily="50" charset="-128"/>
                <a:ea typeface="メイリオ" panose="020B0604030504040204" pitchFamily="50" charset="-128"/>
              </a:rPr>
              <a:t>年度～令和</a:t>
            </a:r>
            <a:r>
              <a:rPr lang="en-US" altLang="ja-JP" sz="1200" dirty="0">
                <a:latin typeface="メイリオ" panose="020B0604030504040204" pitchFamily="50" charset="-128"/>
                <a:ea typeface="メイリオ" panose="020B0604030504040204" pitchFamily="50" charset="-128"/>
              </a:rPr>
              <a:t>4</a:t>
            </a:r>
            <a:r>
              <a:rPr lang="ja-JP" altLang="en-US" sz="1200" dirty="0">
                <a:latin typeface="メイリオ" panose="020B0604030504040204" pitchFamily="50" charset="-128"/>
                <a:ea typeface="メイリオ" panose="020B0604030504040204" pitchFamily="50" charset="-128"/>
              </a:rPr>
              <a:t>年度の</a:t>
            </a:r>
            <a:r>
              <a:rPr lang="en-US" altLang="ja-JP" sz="1200" dirty="0">
                <a:latin typeface="メイリオ" panose="020B0604030504040204" pitchFamily="50" charset="-128"/>
                <a:ea typeface="メイリオ" panose="020B0604030504040204" pitchFamily="50" charset="-128"/>
              </a:rPr>
              <a:t>3</a:t>
            </a:r>
            <a:r>
              <a:rPr lang="ja-JP" altLang="en-US" sz="1200" dirty="0">
                <a:latin typeface="メイリオ" panose="020B0604030504040204" pitchFamily="50" charset="-128"/>
                <a:ea typeface="メイリオ" panose="020B0604030504040204" pitchFamily="50" charset="-128"/>
              </a:rPr>
              <a:t>年間）の検証</a:t>
            </a:r>
          </a:p>
        </p:txBody>
      </p:sp>
      <p:sp>
        <p:nvSpPr>
          <p:cNvPr id="71" name="正方形/長方形 70"/>
          <p:cNvSpPr/>
          <p:nvPr/>
        </p:nvSpPr>
        <p:spPr>
          <a:xfrm>
            <a:off x="97972" y="1567904"/>
            <a:ext cx="5763988" cy="522153"/>
          </a:xfrm>
          <a:prstGeom prst="rect">
            <a:avLst/>
          </a:prstGeom>
          <a:solidFill>
            <a:schemeClr val="accent1">
              <a:lumMod val="40000"/>
              <a:lumOff val="60000"/>
            </a:schemeClr>
          </a:solidFill>
          <a:ln w="19050">
            <a:solidFill>
              <a:schemeClr val="tx1"/>
            </a:solidFill>
            <a:prstDash val="sysDash"/>
          </a:ln>
        </p:spPr>
        <p:txBody>
          <a:bodyPr wrap="square" lIns="72000" tIns="3600" rIns="72000" bIns="3600" anchor="ctr">
            <a:noAutofit/>
          </a:bodyPr>
          <a:lstStyle/>
          <a:p>
            <a:r>
              <a:rPr lang="ja-JP" altLang="en-US" sz="1000" b="1" dirty="0">
                <a:latin typeface="メイリオ" panose="020B0604030504040204" pitchFamily="50" charset="-128"/>
                <a:ea typeface="メイリオ" panose="020B0604030504040204" pitchFamily="50" charset="-128"/>
              </a:rPr>
              <a:t>基本方針</a:t>
            </a:r>
            <a:r>
              <a:rPr lang="en-US" altLang="ja-JP" sz="1000" b="1" dirty="0">
                <a:latin typeface="メイリオ" panose="020B0604030504040204" pitchFamily="50" charset="-128"/>
                <a:ea typeface="メイリオ" panose="020B0604030504040204" pitchFamily="50" charset="-128"/>
              </a:rPr>
              <a:t>Ⅴ</a:t>
            </a:r>
            <a:r>
              <a:rPr lang="ja-JP" altLang="en-US" sz="1000" b="1" dirty="0">
                <a:latin typeface="メイリオ" panose="020B0604030504040204" pitchFamily="50" charset="-128"/>
                <a:ea typeface="メイリオ" panose="020B0604030504040204" pitchFamily="50" charset="-128"/>
              </a:rPr>
              <a:t>　大阪独自の支援体制の構築</a:t>
            </a:r>
          </a:p>
          <a:p>
            <a:r>
              <a:rPr lang="ja-JP" altLang="en-US" sz="1000" dirty="0">
                <a:latin typeface="メイリオ" panose="020B0604030504040204" pitchFamily="50" charset="-128"/>
                <a:ea typeface="メイリオ" panose="020B0604030504040204" pitchFamily="50" charset="-128"/>
              </a:rPr>
              <a:t>総合的なギャンブル等依存症対策を推進するため、支援拠点を形成する。</a:t>
            </a:r>
          </a:p>
          <a:p>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重点施策⑦</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予防から相談、治療及び回復支援体制の構築</a:t>
            </a:r>
          </a:p>
        </p:txBody>
      </p:sp>
      <p:graphicFrame>
        <p:nvGraphicFramePr>
          <p:cNvPr id="7" name="表 6"/>
          <p:cNvGraphicFramePr>
            <a:graphicFrameLocks noGrp="1"/>
          </p:cNvGraphicFramePr>
          <p:nvPr>
            <p:extLst>
              <p:ext uri="{D42A27DB-BD31-4B8C-83A1-F6EECF244321}">
                <p14:modId xmlns:p14="http://schemas.microsoft.com/office/powerpoint/2010/main" val="529175107"/>
              </p:ext>
            </p:extLst>
          </p:nvPr>
        </p:nvGraphicFramePr>
        <p:xfrm>
          <a:off x="68263" y="2130425"/>
          <a:ext cx="8998116" cy="4680585"/>
        </p:xfrm>
        <a:graphic>
          <a:graphicData uri="http://schemas.openxmlformats.org/drawingml/2006/table">
            <a:tbl>
              <a:tblPr firstRow="1" bandRow="1">
                <a:tableStyleId>{5C22544A-7EE6-4342-B048-85BDC9FD1C3A}</a:tableStyleId>
              </a:tblPr>
              <a:tblGrid>
                <a:gridCol w="3140872">
                  <a:extLst>
                    <a:ext uri="{9D8B030D-6E8A-4147-A177-3AD203B41FA5}">
                      <a16:colId xmlns:a16="http://schemas.microsoft.com/office/drawing/2014/main" val="948958345"/>
                    </a:ext>
                  </a:extLst>
                </a:gridCol>
                <a:gridCol w="3193244">
                  <a:extLst>
                    <a:ext uri="{9D8B030D-6E8A-4147-A177-3AD203B41FA5}">
                      <a16:colId xmlns:a16="http://schemas.microsoft.com/office/drawing/2014/main" val="175585660"/>
                    </a:ext>
                  </a:extLst>
                </a:gridCol>
                <a:gridCol w="2664000">
                  <a:extLst>
                    <a:ext uri="{9D8B030D-6E8A-4147-A177-3AD203B41FA5}">
                      <a16:colId xmlns:a16="http://schemas.microsoft.com/office/drawing/2014/main" val="145762023"/>
                    </a:ext>
                  </a:extLst>
                </a:gridCol>
              </a:tblGrid>
              <a:tr h="237566">
                <a:tc>
                  <a:txBody>
                    <a:bodyPr/>
                    <a:lstStyle/>
                    <a:p>
                      <a:pPr algn="ctr"/>
                      <a:r>
                        <a:rPr kumimoji="1" lang="ja-JP" altLang="en-US" sz="1000" dirty="0" smtClean="0">
                          <a:latin typeface="メイリオ" panose="020B0604030504040204" pitchFamily="50" charset="-128"/>
                          <a:ea typeface="メイリオ" panose="020B0604030504040204" pitchFamily="50" charset="-128"/>
                        </a:rPr>
                        <a:t>具体的取組内容</a:t>
                      </a:r>
                      <a:endParaRPr kumimoji="1" lang="ja-JP" altLang="en-US" sz="1000" dirty="0">
                        <a:latin typeface="メイリオ" panose="020B0604030504040204" pitchFamily="50" charset="-128"/>
                        <a:ea typeface="メイリオ" panose="020B0604030504040204" pitchFamily="50" charset="-128"/>
                      </a:endParaRPr>
                    </a:p>
                  </a:txBody>
                  <a:tcPr anchor="ctr">
                    <a:solidFill>
                      <a:schemeClr val="accent5">
                        <a:lumMod val="50000"/>
                      </a:schemeClr>
                    </a:solidFill>
                  </a:tcPr>
                </a:tc>
                <a:tc>
                  <a:txBody>
                    <a:bodyPr/>
                    <a:lstStyle/>
                    <a:p>
                      <a:pPr algn="ctr"/>
                      <a:r>
                        <a:rPr kumimoji="1" lang="ja-JP" altLang="en-US" sz="1000" dirty="0" smtClean="0">
                          <a:latin typeface="メイリオ" panose="020B0604030504040204" pitchFamily="50" charset="-128"/>
                          <a:ea typeface="メイリオ" panose="020B0604030504040204" pitchFamily="50" charset="-128"/>
                        </a:rPr>
                        <a:t>実　績（</a:t>
                      </a:r>
                      <a:r>
                        <a:rPr kumimoji="1" lang="en-US" altLang="ja-JP" sz="1000" dirty="0" smtClean="0">
                          <a:latin typeface="メイリオ" panose="020B0604030504040204" pitchFamily="50" charset="-128"/>
                          <a:ea typeface="メイリオ" panose="020B0604030504040204" pitchFamily="50" charset="-128"/>
                        </a:rPr>
                        <a:t>R2-3</a:t>
                      </a:r>
                      <a:r>
                        <a:rPr kumimoji="1" lang="ja-JP" altLang="en-US" sz="1000" dirty="0" smtClean="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a:txBody>
                  <a:tcPr anchor="ctr">
                    <a:solidFill>
                      <a:schemeClr val="accent5">
                        <a:lumMod val="50000"/>
                      </a:schemeClr>
                    </a:solidFill>
                  </a:tcPr>
                </a:tc>
                <a:tc>
                  <a:txBody>
                    <a:bodyPr/>
                    <a:lstStyle/>
                    <a:p>
                      <a:pPr algn="ctr"/>
                      <a:r>
                        <a:rPr kumimoji="1" lang="ja-JP" altLang="en-US" sz="1000" dirty="0" smtClean="0">
                          <a:latin typeface="メイリオ" panose="020B0604030504040204" pitchFamily="50" charset="-128"/>
                          <a:ea typeface="メイリオ" panose="020B0604030504040204" pitchFamily="50" charset="-128"/>
                        </a:rPr>
                        <a:t>評　価</a:t>
                      </a:r>
                      <a:r>
                        <a:rPr kumimoji="1" lang="ja-JP" altLang="en-US" sz="800" dirty="0" smtClean="0">
                          <a:latin typeface="メイリオ" panose="020B0604030504040204" pitchFamily="50" charset="-128"/>
                          <a:ea typeface="メイリオ" panose="020B0604030504040204" pitchFamily="50" charset="-128"/>
                        </a:rPr>
                        <a:t>＜○＝成果、●＝課題＞</a:t>
                      </a:r>
                      <a:endParaRPr kumimoji="1" lang="ja-JP" altLang="en-US" sz="800" dirty="0">
                        <a:latin typeface="メイリオ" panose="020B0604030504040204" pitchFamily="50" charset="-128"/>
                        <a:ea typeface="メイリオ" panose="020B0604030504040204" pitchFamily="50" charset="-128"/>
                      </a:endParaRPr>
                    </a:p>
                  </a:txBody>
                  <a:tcPr anchor="ctr">
                    <a:solidFill>
                      <a:schemeClr val="accent5">
                        <a:lumMod val="50000"/>
                      </a:schemeClr>
                    </a:solidFill>
                  </a:tcPr>
                </a:tc>
                <a:extLst>
                  <a:ext uri="{0D108BD9-81ED-4DB2-BD59-A6C34878D82A}">
                    <a16:rowId xmlns:a16="http://schemas.microsoft.com/office/drawing/2014/main" val="2701434132"/>
                  </a:ext>
                </a:extLst>
              </a:tr>
              <a:tr h="4433943">
                <a:tc>
                  <a:txBody>
                    <a:bodyPr/>
                    <a:lstStyle/>
                    <a:p>
                      <a:pPr marL="228600" indent="-228600">
                        <a:lnSpc>
                          <a:spcPts val="2000"/>
                        </a:lnSpc>
                        <a:buFont typeface="+mj-lt"/>
                        <a:buAutoNum type="arabicPeriod"/>
                      </a:pPr>
                      <a:r>
                        <a:rPr kumimoji="1" lang="ja-JP" altLang="en-US" sz="900" b="1" dirty="0" smtClean="0">
                          <a:latin typeface="メイリオ" panose="020B0604030504040204" pitchFamily="50" charset="-128"/>
                          <a:ea typeface="メイリオ" panose="020B0604030504040204" pitchFamily="50" charset="-128"/>
                        </a:rPr>
                        <a:t>依存症総合支援センターの設置</a:t>
                      </a:r>
                      <a:endParaRPr kumimoji="1" lang="en-US" altLang="ja-JP" sz="900" b="1" dirty="0" smtClean="0">
                        <a:latin typeface="メイリオ" panose="020B0604030504040204" pitchFamily="50" charset="-128"/>
                        <a:ea typeface="メイリオ" panose="020B0604030504040204" pitchFamily="50" charset="-128"/>
                      </a:endParaRPr>
                    </a:p>
                    <a:p>
                      <a:pPr marL="228600" indent="-228600">
                        <a:lnSpc>
                          <a:spcPts val="2000"/>
                        </a:lnSpc>
                        <a:buFont typeface="+mj-lt"/>
                        <a:buAutoNum type="arabicPeriod"/>
                      </a:pPr>
                      <a:r>
                        <a:rPr kumimoji="1" lang="ja-JP" altLang="en-US" sz="900" b="1" dirty="0" smtClean="0">
                          <a:latin typeface="メイリオ" panose="020B0604030504040204" pitchFamily="50" charset="-128"/>
                          <a:ea typeface="メイリオ" panose="020B0604030504040204" pitchFamily="50" charset="-128"/>
                        </a:rPr>
                        <a:t>依存症治療・研究センターの設置</a:t>
                      </a:r>
                      <a:endParaRPr kumimoji="1" lang="en-US" altLang="ja-JP" sz="900" b="1" dirty="0" smtClean="0">
                        <a:latin typeface="メイリオ" panose="020B0604030504040204" pitchFamily="50" charset="-128"/>
                        <a:ea typeface="メイリオ" panose="020B0604030504040204" pitchFamily="50" charset="-128"/>
                      </a:endParaRPr>
                    </a:p>
                    <a:p>
                      <a:pPr marL="228600" indent="-228600">
                        <a:lnSpc>
                          <a:spcPts val="2000"/>
                        </a:lnSpc>
                        <a:buFont typeface="+mj-lt"/>
                        <a:buAutoNum type="arabicPeriod"/>
                      </a:pPr>
                      <a:r>
                        <a:rPr kumimoji="1" lang="ja-JP" altLang="en-US" sz="900" b="1" dirty="0" smtClean="0">
                          <a:latin typeface="メイリオ" panose="020B0604030504040204" pitchFamily="50" charset="-128"/>
                          <a:ea typeface="メイリオ" panose="020B0604030504040204" pitchFamily="50" charset="-128"/>
                        </a:rPr>
                        <a:t>依存症総合支援センターと依存症治療・研究センターの連携確保</a:t>
                      </a:r>
                      <a:endParaRPr kumimoji="1" lang="en-US" altLang="ja-JP" sz="900" b="1" dirty="0" smtClean="0">
                        <a:latin typeface="メイリオ" panose="020B0604030504040204" pitchFamily="50" charset="-128"/>
                        <a:ea typeface="メイリオ" panose="020B0604030504040204" pitchFamily="50" charset="-128"/>
                      </a:endParaRPr>
                    </a:p>
                  </a:txBody>
                  <a:tcPr anchor="ctr"/>
                </a:tc>
                <a:tc>
                  <a:txBody>
                    <a:bodyPr/>
                    <a:lstStyle/>
                    <a:p>
                      <a:pPr>
                        <a:lnSpc>
                          <a:spcPts val="900"/>
                        </a:lnSpc>
                      </a:pPr>
                      <a:r>
                        <a:rPr kumimoji="1" lang="en-US" altLang="ja-JP" sz="800" b="1" dirty="0" smtClean="0">
                          <a:solidFill>
                            <a:schemeClr val="tx1"/>
                          </a:solidFill>
                          <a:latin typeface="メイリオ" panose="020B0604030504040204" pitchFamily="50" charset="-128"/>
                          <a:ea typeface="メイリオ" panose="020B0604030504040204" pitchFamily="50" charset="-128"/>
                        </a:rPr>
                        <a:t>1-1</a:t>
                      </a:r>
                      <a:r>
                        <a:rPr kumimoji="1" lang="ja-JP" altLang="en-US" sz="800" b="1" dirty="0" err="1" smtClean="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依存症総合支援センターを設置（</a:t>
                      </a:r>
                      <a:r>
                        <a:rPr kumimoji="1" lang="en-US" altLang="ja-JP" sz="800" b="1" dirty="0" smtClean="0">
                          <a:solidFill>
                            <a:schemeClr val="tx1"/>
                          </a:solidFill>
                          <a:latin typeface="メイリオ" panose="020B0604030504040204" pitchFamily="50" charset="-128"/>
                          <a:ea typeface="メイリオ" panose="020B0604030504040204" pitchFamily="50" charset="-128"/>
                        </a:rPr>
                        <a:t>R2</a:t>
                      </a:r>
                      <a:r>
                        <a:rPr kumimoji="1" lang="ja-JP" altLang="en-US" sz="800" b="1" dirty="0" smtClean="0">
                          <a:solidFill>
                            <a:schemeClr val="tx1"/>
                          </a:solidFill>
                          <a:latin typeface="メイリオ" panose="020B0604030504040204" pitchFamily="50" charset="-128"/>
                          <a:ea typeface="メイリオ" panose="020B0604030504040204" pitchFamily="50" charset="-128"/>
                        </a:rPr>
                        <a:t>年度）</a:t>
                      </a:r>
                      <a:endParaRPr kumimoji="1" lang="en-US" altLang="ja-JP" sz="800" b="1" dirty="0" smtClean="0">
                        <a:solidFill>
                          <a:schemeClr val="tx1"/>
                        </a:solidFill>
                        <a:latin typeface="メイリオ" panose="020B0604030504040204" pitchFamily="50" charset="-128"/>
                        <a:ea typeface="メイリオ" panose="020B0604030504040204" pitchFamily="50" charset="-128"/>
                      </a:endParaRPr>
                    </a:p>
                    <a:p>
                      <a:pPr>
                        <a:lnSpc>
                          <a:spcPts val="900"/>
                        </a:lnSpc>
                      </a:pPr>
                      <a:endParaRPr kumimoji="1" lang="en-US" altLang="ja-JP" sz="800" b="1" dirty="0" smtClean="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900"/>
                        </a:lnSpc>
                        <a:spcBef>
                          <a:spcPts val="0"/>
                        </a:spcBef>
                        <a:spcAft>
                          <a:spcPts val="0"/>
                        </a:spcAft>
                        <a:buClrTx/>
                        <a:buSzTx/>
                        <a:buFontTx/>
                        <a:buNone/>
                        <a:tabLst/>
                        <a:defRPr/>
                      </a:pPr>
                      <a:r>
                        <a:rPr kumimoji="1" lang="en-US" altLang="ja-JP" sz="800" b="1" dirty="0" smtClean="0">
                          <a:solidFill>
                            <a:schemeClr val="tx1"/>
                          </a:solidFill>
                          <a:latin typeface="メイリオ" panose="020B0604030504040204" pitchFamily="50" charset="-128"/>
                          <a:ea typeface="メイリオ" panose="020B0604030504040204" pitchFamily="50" charset="-128"/>
                        </a:rPr>
                        <a:t>1-2</a:t>
                      </a:r>
                      <a:r>
                        <a:rPr kumimoji="1" lang="ja-JP" altLang="en-US" sz="800" b="1" dirty="0" err="1" smtClean="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依存症の基礎知識やメンタルヘルスについて高校生</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　　に伝えるための予防啓発ツールを作成</a:t>
                      </a:r>
                      <a:endParaRPr kumimoji="1" lang="en-US" altLang="ja-JP" sz="800" b="1" dirty="0" smtClean="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900"/>
                        </a:lnSpc>
                        <a:spcBef>
                          <a:spcPts val="0"/>
                        </a:spcBef>
                        <a:spcAft>
                          <a:spcPts val="0"/>
                        </a:spcAft>
                        <a:buClrTx/>
                        <a:buSzTx/>
                        <a:buFontTx/>
                        <a:buNone/>
                        <a:tabLst/>
                        <a:defRPr/>
                      </a:pPr>
                      <a:endParaRPr kumimoji="1" lang="en-US" altLang="ja-JP" sz="800" b="1" dirty="0" smtClean="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900"/>
                        </a:lnSpc>
                        <a:spcBef>
                          <a:spcPts val="0"/>
                        </a:spcBef>
                        <a:spcAft>
                          <a:spcPts val="0"/>
                        </a:spcAft>
                        <a:buClrTx/>
                        <a:buSzTx/>
                        <a:buFontTx/>
                        <a:buNone/>
                        <a:tabLst/>
                        <a:defRPr/>
                      </a:pPr>
                      <a:r>
                        <a:rPr kumimoji="1" lang="en-US" altLang="ja-JP" sz="800" b="1" dirty="0" smtClean="0">
                          <a:solidFill>
                            <a:schemeClr val="tx1"/>
                          </a:solidFill>
                          <a:latin typeface="メイリオ" panose="020B0604030504040204" pitchFamily="50" charset="-128"/>
                          <a:ea typeface="メイリオ" panose="020B0604030504040204" pitchFamily="50" charset="-128"/>
                        </a:rPr>
                        <a:t>1-3.</a:t>
                      </a:r>
                      <a:r>
                        <a:rPr kumimoji="1" lang="ja-JP" altLang="en-US" sz="800" b="1" dirty="0" smtClean="0">
                          <a:solidFill>
                            <a:schemeClr val="tx1"/>
                          </a:solidFill>
                          <a:latin typeface="メイリオ" panose="020B0604030504040204" pitchFamily="50" charset="-128"/>
                          <a:ea typeface="メイリオ" panose="020B0604030504040204" pitchFamily="50" charset="-128"/>
                        </a:rPr>
                        <a:t> 「ギャンブル等依存症簡易相談支援アプリ」の開発</a:t>
                      </a:r>
                      <a:endParaRPr kumimoji="1" lang="en-US" altLang="ja-JP" sz="800" b="1" dirty="0" smtClean="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900"/>
                        </a:lnSpc>
                        <a:spcBef>
                          <a:spcPts val="0"/>
                        </a:spcBef>
                        <a:spcAft>
                          <a:spcPts val="0"/>
                        </a:spcAft>
                        <a:buClrTx/>
                        <a:buSzTx/>
                        <a:buFontTx/>
                        <a:buNone/>
                        <a:tabLst/>
                        <a:defRPr/>
                      </a:pPr>
                      <a:endParaRPr kumimoji="1" lang="en-US" altLang="ja-JP" sz="800" b="1" dirty="0" smtClean="0">
                        <a:solidFill>
                          <a:schemeClr val="tx1"/>
                        </a:solidFill>
                        <a:latin typeface="メイリオ" panose="020B0604030504040204" pitchFamily="50" charset="-128"/>
                        <a:ea typeface="メイリオ" panose="020B0604030504040204" pitchFamily="50" charset="-128"/>
                      </a:endParaRPr>
                    </a:p>
                    <a:p>
                      <a:pPr>
                        <a:lnSpc>
                          <a:spcPts val="900"/>
                        </a:lnSpc>
                      </a:pPr>
                      <a:r>
                        <a:rPr kumimoji="1" lang="en-US" altLang="ja-JP" sz="800" b="1" dirty="0" smtClean="0">
                          <a:solidFill>
                            <a:schemeClr val="tx1"/>
                          </a:solidFill>
                          <a:latin typeface="メイリオ" panose="020B0604030504040204" pitchFamily="50" charset="-128"/>
                          <a:ea typeface="メイリオ" panose="020B0604030504040204" pitchFamily="50" charset="-128"/>
                        </a:rPr>
                        <a:t>1-4.</a:t>
                      </a:r>
                      <a:r>
                        <a:rPr kumimoji="1" lang="ja-JP" altLang="en-US" sz="800" b="1" dirty="0" smtClean="0">
                          <a:solidFill>
                            <a:schemeClr val="tx1"/>
                          </a:solidFill>
                          <a:latin typeface="メイリオ" panose="020B0604030504040204" pitchFamily="50" charset="-128"/>
                          <a:ea typeface="メイリオ" panose="020B0604030504040204" pitchFamily="50" charset="-128"/>
                        </a:rPr>
                        <a:t>　多職種によるギャンブル等依存症の専門相談及び</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　　集団回復プログラムを実施</a:t>
                      </a:r>
                      <a:endParaRPr kumimoji="1" lang="en-US" altLang="ja-JP" sz="800" b="1" dirty="0" smtClean="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800" b="1" u="none" kern="1200" dirty="0" smtClean="0">
                          <a:solidFill>
                            <a:schemeClr val="tx1"/>
                          </a:solidFill>
                          <a:latin typeface="ＭＳ Ｐゴシック" panose="020B0600070205080204" pitchFamily="50" charset="-128"/>
                          <a:ea typeface="ＭＳ Ｐゴシック" panose="020B0600070205080204" pitchFamily="50" charset="-128"/>
                          <a:cs typeface="+mn-cs"/>
                        </a:rPr>
                        <a:t>　　　◎専門相談</a:t>
                      </a:r>
                      <a:endParaRPr kumimoji="1" lang="en-US" altLang="ja-JP" sz="800" b="1" u="none" kern="1200" dirty="0" smtClean="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800" b="1" u="none" kern="1200" dirty="0" smtClean="0">
                          <a:solidFill>
                            <a:schemeClr val="tx1"/>
                          </a:solidFill>
                          <a:latin typeface="ＭＳ Ｐゴシック" panose="020B0600070205080204" pitchFamily="50" charset="-128"/>
                          <a:ea typeface="ＭＳ Ｐゴシック" panose="020B0600070205080204" pitchFamily="50" charset="-128"/>
                          <a:cs typeface="+mn-cs"/>
                        </a:rPr>
                        <a:t>　　　　</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R2</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年度　</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179</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件　</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R3</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年度　</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231</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件</a:t>
                      </a:r>
                      <a:endPar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800" b="1" u="none" kern="1200" dirty="0" smtClean="0">
                          <a:solidFill>
                            <a:schemeClr val="tx1"/>
                          </a:solidFill>
                          <a:latin typeface="ＭＳ Ｐゴシック" panose="020B0600070205080204" pitchFamily="50" charset="-128"/>
                          <a:ea typeface="ＭＳ Ｐゴシック" panose="020B0600070205080204" pitchFamily="50" charset="-128"/>
                          <a:cs typeface="+mn-cs"/>
                        </a:rPr>
                        <a:t>　　　◎集団回復プログラム　　　</a:t>
                      </a:r>
                      <a:endParaRPr kumimoji="1" lang="en-US" altLang="ja-JP" sz="800" b="1" u="none" kern="1200" dirty="0" smtClean="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800" b="1" u="none" kern="1200" dirty="0" smtClean="0">
                          <a:solidFill>
                            <a:schemeClr val="tx1"/>
                          </a:solidFill>
                          <a:latin typeface="ＭＳ Ｐゴシック" panose="020B0600070205080204" pitchFamily="50" charset="-128"/>
                          <a:ea typeface="ＭＳ Ｐゴシック" panose="020B0600070205080204" pitchFamily="50" charset="-128"/>
                          <a:cs typeface="+mn-cs"/>
                        </a:rPr>
                        <a:t>　　　　</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R2</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年度　</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2</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クール　</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R3</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年度　</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2</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クール</a:t>
                      </a:r>
                      <a:r>
                        <a:rPr kumimoji="1" lang="ja-JP" altLang="en-US" sz="800" b="1" u="none" kern="1200" dirty="0" smtClean="0">
                          <a:solidFill>
                            <a:schemeClr val="tx1"/>
                          </a:solidFill>
                          <a:latin typeface="ＭＳ Ｐゴシック" panose="020B0600070205080204" pitchFamily="50" charset="-128"/>
                          <a:ea typeface="ＭＳ Ｐゴシック" panose="020B0600070205080204" pitchFamily="50" charset="-128"/>
                          <a:cs typeface="+mn-cs"/>
                        </a:rPr>
                        <a:t>　</a:t>
                      </a:r>
                      <a:endParaRPr kumimoji="1" lang="en-US" altLang="ja-JP" sz="800" b="1" u="none" kern="1200" dirty="0" smtClean="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800" b="1" u="none" kern="1200" dirty="0" smtClean="0">
                          <a:solidFill>
                            <a:schemeClr val="tx1"/>
                          </a:solidFill>
                          <a:latin typeface="ＭＳ Ｐゴシック" panose="020B0600070205080204" pitchFamily="50" charset="-128"/>
                          <a:ea typeface="ＭＳ Ｐゴシック" panose="020B0600070205080204" pitchFamily="50" charset="-128"/>
                          <a:cs typeface="+mn-cs"/>
                        </a:rPr>
                        <a:t>　　　◎家族サポートプログラム</a:t>
                      </a:r>
                      <a:endParaRPr kumimoji="1" lang="en-US" altLang="ja-JP" sz="800" b="1" u="none" kern="1200" dirty="0" smtClean="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800" b="1" u="none" kern="1200" dirty="0" smtClean="0">
                          <a:solidFill>
                            <a:schemeClr val="tx1"/>
                          </a:solidFill>
                          <a:latin typeface="ＭＳ Ｐゴシック" panose="020B0600070205080204" pitchFamily="50" charset="-128"/>
                          <a:ea typeface="ＭＳ Ｐゴシック" panose="020B0600070205080204" pitchFamily="50" charset="-128"/>
                          <a:cs typeface="+mn-cs"/>
                        </a:rPr>
                        <a:t>　　　　</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R2</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年度　</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1</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クール特別講座</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4</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回　</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R3</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年度　</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2</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クール特別講座</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3</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回</a:t>
                      </a:r>
                      <a:endPar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800" b="1" u="none" kern="1200" dirty="0" smtClean="0">
                          <a:solidFill>
                            <a:schemeClr val="tx1"/>
                          </a:solidFill>
                          <a:latin typeface="ＭＳ Ｐゴシック" panose="020B0600070205080204" pitchFamily="50" charset="-128"/>
                          <a:ea typeface="ＭＳ Ｐゴシック" panose="020B0600070205080204" pitchFamily="50" charset="-128"/>
                          <a:cs typeface="+mn-cs"/>
                        </a:rPr>
                        <a:t>　　　◎保健所プログラム支援</a:t>
                      </a:r>
                      <a:endParaRPr kumimoji="1" lang="en-US" altLang="ja-JP" sz="800" b="1" u="none" kern="1200" dirty="0" smtClean="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800" b="1" u="none" kern="1200" dirty="0" smtClean="0">
                          <a:solidFill>
                            <a:schemeClr val="tx1"/>
                          </a:solidFill>
                          <a:latin typeface="ＭＳ Ｐゴシック" panose="020B0600070205080204" pitchFamily="50" charset="-128"/>
                          <a:ea typeface="ＭＳ Ｐゴシック" panose="020B0600070205080204" pitchFamily="50" charset="-128"/>
                          <a:cs typeface="+mn-cs"/>
                        </a:rPr>
                        <a:t>　　　　</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R2</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年度　</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7</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件</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　</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R3</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年度　</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5</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件</a:t>
                      </a:r>
                      <a:endParaRPr kumimoji="1" lang="en-US" altLang="ja-JP" sz="800" b="1" u="none" kern="1200" dirty="0" smtClean="0">
                        <a:solidFill>
                          <a:schemeClr val="tx1"/>
                        </a:solidFill>
                        <a:latin typeface="ＭＳ Ｐゴシック" panose="020B0600070205080204" pitchFamily="50" charset="-128"/>
                        <a:ea typeface="ＭＳ Ｐゴシック" panose="020B0600070205080204" pitchFamily="50" charset="-128"/>
                        <a:cs typeface="+mn-cs"/>
                      </a:endParaRPr>
                    </a:p>
                    <a:p>
                      <a:pPr>
                        <a:lnSpc>
                          <a:spcPts val="900"/>
                        </a:lnSpc>
                      </a:pPr>
                      <a:endParaRPr kumimoji="1" lang="en-US" altLang="ja-JP" sz="800" b="1" u="sng" dirty="0" smtClean="0">
                        <a:solidFill>
                          <a:schemeClr val="tx1"/>
                        </a:solidFill>
                        <a:latin typeface="ＭＳ Ｐゴシック" panose="020B0600070205080204" pitchFamily="50" charset="-128"/>
                        <a:ea typeface="ＭＳ Ｐゴシック" panose="020B0600070205080204" pitchFamily="50" charset="-128"/>
                      </a:endParaRPr>
                    </a:p>
                    <a:p>
                      <a:pPr>
                        <a:lnSpc>
                          <a:spcPts val="900"/>
                        </a:lnSpc>
                      </a:pPr>
                      <a:r>
                        <a:rPr kumimoji="1" lang="en-US" altLang="ja-JP" sz="800" b="1" dirty="0" smtClean="0">
                          <a:solidFill>
                            <a:schemeClr val="tx1"/>
                          </a:solidFill>
                          <a:latin typeface="メイリオ" panose="020B0604030504040204" pitchFamily="50" charset="-128"/>
                          <a:ea typeface="メイリオ" panose="020B0604030504040204" pitchFamily="50" charset="-128"/>
                        </a:rPr>
                        <a:t>1-5</a:t>
                      </a:r>
                      <a:r>
                        <a:rPr kumimoji="1" lang="ja-JP" altLang="en-US" sz="800" b="1" dirty="0" err="1" smtClean="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多職種による、地域の相談窓口へのコンサルテーション</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en-US" altLang="ja-JP" sz="800" b="1" dirty="0" smtClean="0">
                          <a:solidFill>
                            <a:schemeClr val="tx1"/>
                          </a:solidFill>
                          <a:latin typeface="メイリオ" panose="020B0604030504040204" pitchFamily="50" charset="-128"/>
                          <a:ea typeface="メイリオ" panose="020B0604030504040204" pitchFamily="50" charset="-128"/>
                        </a:rPr>
                        <a:t>      </a:t>
                      </a:r>
                      <a:r>
                        <a:rPr kumimoji="1" lang="ja-JP" altLang="en-US" sz="800" b="1" dirty="0" smtClean="0">
                          <a:solidFill>
                            <a:schemeClr val="tx1"/>
                          </a:solidFill>
                          <a:latin typeface="メイリオ" panose="020B0604030504040204" pitchFamily="50" charset="-128"/>
                          <a:ea typeface="メイリオ" panose="020B0604030504040204" pitchFamily="50" charset="-128"/>
                        </a:rPr>
                        <a:t>や研修の実施により地域支援体制を整備</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u="none" kern="1200" dirty="0" smtClean="0">
                          <a:solidFill>
                            <a:schemeClr val="tx1"/>
                          </a:solidFill>
                          <a:latin typeface="ＭＳ Ｐゴシック" panose="020B0600070205080204" pitchFamily="50" charset="-128"/>
                          <a:ea typeface="ＭＳ Ｐゴシック" panose="020B0600070205080204" pitchFamily="50" charset="-128"/>
                          <a:cs typeface="+mn-cs"/>
                        </a:rPr>
                        <a:t>　　</a:t>
                      </a:r>
                      <a:r>
                        <a:rPr kumimoji="1" lang="ja-JP" altLang="en-US" sz="800" b="1" u="none" kern="1200" dirty="0" smtClean="0">
                          <a:solidFill>
                            <a:srgbClr val="FF0000"/>
                          </a:solidFill>
                          <a:latin typeface="ＭＳ Ｐゴシック" panose="020B0600070205080204" pitchFamily="50" charset="-128"/>
                          <a:ea typeface="ＭＳ Ｐゴシック" panose="020B0600070205080204" pitchFamily="50" charset="-128"/>
                          <a:cs typeface="+mn-cs"/>
                        </a:rPr>
                        <a:t>　</a:t>
                      </a:r>
                      <a:r>
                        <a:rPr kumimoji="1" lang="ja-JP" altLang="en-US" sz="800" b="1" u="none" kern="1200" dirty="0" smtClean="0">
                          <a:solidFill>
                            <a:schemeClr val="tx1"/>
                          </a:solidFill>
                          <a:latin typeface="ＭＳ Ｐゴシック" panose="020B0600070205080204" pitchFamily="50" charset="-128"/>
                          <a:ea typeface="ＭＳ Ｐゴシック" panose="020B0600070205080204" pitchFamily="50" charset="-128"/>
                          <a:cs typeface="+mn-cs"/>
                        </a:rPr>
                        <a:t>◎コンサルテーション</a:t>
                      </a:r>
                      <a:endParaRPr kumimoji="1" lang="en-US" altLang="ja-JP" sz="800" b="1" u="none" kern="1200" dirty="0" smtClean="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800" b="1" u="none" kern="1200" dirty="0" smtClean="0">
                          <a:solidFill>
                            <a:schemeClr val="tx1"/>
                          </a:solidFill>
                          <a:latin typeface="ＭＳ Ｐゴシック" panose="020B0600070205080204" pitchFamily="50" charset="-128"/>
                          <a:ea typeface="ＭＳ Ｐゴシック" panose="020B0600070205080204" pitchFamily="50" charset="-128"/>
                          <a:cs typeface="+mn-cs"/>
                        </a:rPr>
                        <a:t>　　　　</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　▶</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R2</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年度　</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5</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件</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　　</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R3</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年度　</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2</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件</a:t>
                      </a:r>
                      <a:endPar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800" b="1" u="none" kern="1200" dirty="0" smtClean="0">
                          <a:solidFill>
                            <a:schemeClr val="tx1"/>
                          </a:solidFill>
                          <a:latin typeface="ＭＳ Ｐゴシック" panose="020B0600070205080204" pitchFamily="50" charset="-128"/>
                          <a:ea typeface="ＭＳ Ｐゴシック" panose="020B0600070205080204" pitchFamily="50" charset="-128"/>
                          <a:cs typeface="+mn-cs"/>
                        </a:rPr>
                        <a:t>　　　◎地域の相談窓口の研修　</a:t>
                      </a:r>
                      <a:endParaRPr kumimoji="1" lang="en-US" altLang="ja-JP" sz="800" b="1" u="none" kern="1200" dirty="0" smtClean="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800" b="1" u="none" kern="1200" dirty="0" smtClean="0">
                          <a:solidFill>
                            <a:schemeClr val="tx1"/>
                          </a:solidFill>
                          <a:latin typeface="ＭＳ Ｐゴシック" panose="020B0600070205080204" pitchFamily="50" charset="-128"/>
                          <a:ea typeface="ＭＳ Ｐゴシック" panose="020B0600070205080204" pitchFamily="50" charset="-128"/>
                          <a:cs typeface="+mn-cs"/>
                        </a:rPr>
                        <a:t>　　　　</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　▶</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R2</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年度　計</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4</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回　　</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R3</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年度　</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計</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7</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回</a:t>
                      </a:r>
                      <a:endPar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900"/>
                        </a:lnSpc>
                        <a:spcBef>
                          <a:spcPts val="0"/>
                        </a:spcBef>
                        <a:spcAft>
                          <a:spcPts val="0"/>
                        </a:spcAft>
                        <a:buClrTx/>
                        <a:buSzTx/>
                        <a:buFontTx/>
                        <a:buNone/>
                        <a:tabLst/>
                        <a:defRPr/>
                      </a:pPr>
                      <a:endParaRPr kumimoji="1" lang="en-US" altLang="ja-JP" sz="700" b="1" u="sng" dirty="0" smtClean="0">
                        <a:solidFill>
                          <a:schemeClr val="tx1"/>
                        </a:solidFill>
                        <a:latin typeface="ＭＳ Ｐゴシック" panose="020B0600070205080204" pitchFamily="50" charset="-128"/>
                        <a:ea typeface="ＭＳ Ｐゴシック" panose="020B0600070205080204" pitchFamily="50" charset="-128"/>
                      </a:endParaRPr>
                    </a:p>
                    <a:p>
                      <a:pPr marL="0" marR="0" lvl="0" indent="0" algn="l" defTabSz="914400" rtl="0" eaLnBrk="1" fontAlgn="auto" latinLnBrk="0" hangingPunct="1">
                        <a:lnSpc>
                          <a:spcPts val="900"/>
                        </a:lnSpc>
                        <a:spcBef>
                          <a:spcPts val="0"/>
                        </a:spcBef>
                        <a:spcAft>
                          <a:spcPts val="0"/>
                        </a:spcAft>
                        <a:buClrTx/>
                        <a:buSzTx/>
                        <a:buFontTx/>
                        <a:buNone/>
                        <a:tabLst/>
                        <a:defRPr/>
                      </a:pPr>
                      <a:r>
                        <a:rPr kumimoji="1" lang="en-US" altLang="ja-JP" sz="800" b="1" kern="1200" dirty="0" smtClean="0">
                          <a:solidFill>
                            <a:schemeClr val="tx1"/>
                          </a:solidFill>
                          <a:latin typeface="メイリオ" panose="020B0604030504040204" pitchFamily="50" charset="-128"/>
                          <a:ea typeface="メイリオ" panose="020B0604030504040204" pitchFamily="50" charset="-128"/>
                          <a:cs typeface="+mn-cs"/>
                        </a:rPr>
                        <a:t>1-6</a:t>
                      </a:r>
                      <a:r>
                        <a:rPr kumimoji="1" lang="ja-JP" altLang="en-US" sz="800" b="1" kern="1200" dirty="0" err="1" smtClean="0">
                          <a:solidFill>
                            <a:schemeClr val="tx1"/>
                          </a:solidFill>
                          <a:latin typeface="メイリオ" panose="020B0604030504040204" pitchFamily="50" charset="-128"/>
                          <a:ea typeface="メイリオ" panose="020B0604030504040204" pitchFamily="50" charset="-128"/>
                          <a:cs typeface="+mn-cs"/>
                        </a:rPr>
                        <a:t>．</a:t>
                      </a:r>
                      <a:r>
                        <a:rPr kumimoji="1" lang="ja-JP" altLang="en-US" sz="800" b="1" kern="1200" dirty="0" smtClean="0">
                          <a:solidFill>
                            <a:schemeClr val="tx1"/>
                          </a:solidFill>
                          <a:latin typeface="メイリオ" panose="020B0604030504040204" pitchFamily="50" charset="-128"/>
                          <a:ea typeface="メイリオ" panose="020B0604030504040204" pitchFamily="50" charset="-128"/>
                          <a:cs typeface="+mn-cs"/>
                        </a:rPr>
                        <a:t>大阪府依存症関連機関連会議・部会の開催、</a:t>
                      </a:r>
                      <a:r>
                        <a:rPr kumimoji="1" lang="en-US" altLang="ja-JP" sz="800" b="1" kern="1200" dirty="0" smtClean="0">
                          <a:solidFill>
                            <a:schemeClr val="tx1"/>
                          </a:solidFill>
                          <a:latin typeface="メイリオ" panose="020B0604030504040204" pitchFamily="50" charset="-128"/>
                          <a:ea typeface="メイリオ" panose="020B0604030504040204" pitchFamily="50" charset="-128"/>
                          <a:cs typeface="+mn-cs"/>
                        </a:rPr>
                        <a:t>OAC</a:t>
                      </a:r>
                      <a:r>
                        <a:rPr kumimoji="1" lang="ja-JP" altLang="en-US" sz="800" b="1" kern="1200" dirty="0" smtClean="0">
                          <a:solidFill>
                            <a:schemeClr val="tx1"/>
                          </a:solidFill>
                          <a:latin typeface="メイリオ" panose="020B0604030504040204" pitchFamily="50" charset="-128"/>
                          <a:ea typeface="メイリオ" panose="020B0604030504040204" pitchFamily="50" charset="-128"/>
                          <a:cs typeface="+mn-cs"/>
                        </a:rPr>
                        <a:t>の運営</a:t>
                      </a:r>
                      <a:r>
                        <a:rPr kumimoji="1" lang="en-US" altLang="ja-JP" sz="800" b="1" kern="1200" dirty="0" smtClean="0">
                          <a:solidFill>
                            <a:schemeClr val="tx1"/>
                          </a:solidFill>
                          <a:latin typeface="メイリオ" panose="020B0604030504040204" pitchFamily="50" charset="-128"/>
                          <a:ea typeface="メイリオ" panose="020B0604030504040204" pitchFamily="50" charset="-128"/>
                          <a:cs typeface="+mn-cs"/>
                        </a:rPr>
                        <a:t/>
                      </a:r>
                      <a:br>
                        <a:rPr kumimoji="1" lang="en-US" altLang="ja-JP" sz="800" b="1" kern="1200" dirty="0" smtClean="0">
                          <a:solidFill>
                            <a:schemeClr val="tx1"/>
                          </a:solidFill>
                          <a:latin typeface="メイリオ" panose="020B0604030504040204" pitchFamily="50" charset="-128"/>
                          <a:ea typeface="メイリオ" panose="020B0604030504040204" pitchFamily="50" charset="-128"/>
                          <a:cs typeface="+mn-cs"/>
                        </a:rPr>
                      </a:br>
                      <a:r>
                        <a:rPr kumimoji="1" lang="ja-JP" altLang="en-US" sz="800" b="1" kern="1200" dirty="0" smtClean="0">
                          <a:solidFill>
                            <a:schemeClr val="tx1"/>
                          </a:solidFill>
                          <a:latin typeface="メイリオ" panose="020B0604030504040204" pitchFamily="50" charset="-128"/>
                          <a:ea typeface="メイリオ" panose="020B0604030504040204" pitchFamily="50" charset="-128"/>
                          <a:cs typeface="+mn-cs"/>
                        </a:rPr>
                        <a:t>　　により連携協力体制を構築</a:t>
                      </a:r>
                      <a:endParaRPr kumimoji="1" lang="en-US" altLang="ja-JP" sz="800" b="1" kern="1200" dirty="0" smtClean="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900"/>
                        </a:lnSpc>
                        <a:spcBef>
                          <a:spcPts val="0"/>
                        </a:spcBef>
                        <a:spcAft>
                          <a:spcPts val="0"/>
                        </a:spcAft>
                        <a:buClrTx/>
                        <a:buSzTx/>
                        <a:buFontTx/>
                        <a:buNone/>
                        <a:tabLst/>
                        <a:defRPr/>
                      </a:pPr>
                      <a:endParaRPr kumimoji="1" lang="en-US" altLang="ja-JP" sz="800" b="1" dirty="0" smtClean="0">
                        <a:solidFill>
                          <a:schemeClr val="tx1"/>
                        </a:solidFill>
                        <a:latin typeface="メイリオ" panose="020B0604030504040204" pitchFamily="50" charset="-128"/>
                        <a:ea typeface="メイリオ" panose="020B0604030504040204" pitchFamily="50" charset="-128"/>
                      </a:endParaRPr>
                    </a:p>
                    <a:p>
                      <a:pPr>
                        <a:lnSpc>
                          <a:spcPts val="900"/>
                        </a:lnSpc>
                      </a:pPr>
                      <a:r>
                        <a:rPr kumimoji="1" lang="en-US" altLang="ja-JP" sz="800" b="1" dirty="0" smtClean="0">
                          <a:solidFill>
                            <a:schemeClr val="tx1"/>
                          </a:solidFill>
                          <a:latin typeface="メイリオ" panose="020B0604030504040204" pitchFamily="50" charset="-128"/>
                          <a:ea typeface="メイリオ" panose="020B0604030504040204" pitchFamily="50" charset="-128"/>
                        </a:rPr>
                        <a:t>2-1</a:t>
                      </a:r>
                      <a:r>
                        <a:rPr kumimoji="1" lang="ja-JP" altLang="en-US" sz="800" b="1" dirty="0" err="1" smtClean="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依存症治療・研究センターを設置（</a:t>
                      </a:r>
                      <a:r>
                        <a:rPr kumimoji="1" lang="en-US" altLang="ja-JP" sz="800" b="1" dirty="0" smtClean="0">
                          <a:solidFill>
                            <a:schemeClr val="tx1"/>
                          </a:solidFill>
                          <a:latin typeface="メイリオ" panose="020B0604030504040204" pitchFamily="50" charset="-128"/>
                          <a:ea typeface="メイリオ" panose="020B0604030504040204" pitchFamily="50" charset="-128"/>
                        </a:rPr>
                        <a:t>R2</a:t>
                      </a:r>
                      <a:r>
                        <a:rPr kumimoji="1" lang="ja-JP" altLang="en-US" sz="800" b="1" dirty="0" smtClean="0">
                          <a:solidFill>
                            <a:schemeClr val="tx1"/>
                          </a:solidFill>
                          <a:latin typeface="メイリオ" panose="020B0604030504040204" pitchFamily="50" charset="-128"/>
                          <a:ea typeface="メイリオ" panose="020B0604030504040204" pitchFamily="50" charset="-128"/>
                        </a:rPr>
                        <a:t>年度）</a:t>
                      </a:r>
                      <a:endParaRPr kumimoji="1" lang="en-US" altLang="ja-JP" sz="800" b="1" dirty="0" smtClean="0">
                        <a:solidFill>
                          <a:schemeClr val="tx1"/>
                        </a:solidFill>
                        <a:latin typeface="メイリオ" panose="020B0604030504040204" pitchFamily="50" charset="-128"/>
                        <a:ea typeface="メイリオ" panose="020B0604030504040204" pitchFamily="50" charset="-128"/>
                      </a:endParaRPr>
                    </a:p>
                    <a:p>
                      <a:pPr>
                        <a:lnSpc>
                          <a:spcPts val="900"/>
                        </a:lnSpc>
                      </a:pPr>
                      <a:r>
                        <a:rPr kumimoji="1" lang="en-US" altLang="ja-JP" sz="800" b="1" dirty="0" smtClean="0">
                          <a:solidFill>
                            <a:schemeClr val="tx1"/>
                          </a:solidFill>
                          <a:latin typeface="メイリオ" panose="020B0604030504040204" pitchFamily="50" charset="-128"/>
                          <a:ea typeface="メイリオ" panose="020B0604030504040204" pitchFamily="50" charset="-128"/>
                        </a:rPr>
                        <a:t>     </a:t>
                      </a:r>
                      <a:r>
                        <a:rPr kumimoji="1" lang="ja-JP" altLang="en-US" sz="800" b="1" dirty="0" smtClean="0">
                          <a:solidFill>
                            <a:schemeClr val="tx1"/>
                          </a:solidFill>
                          <a:latin typeface="メイリオ" panose="020B0604030504040204" pitchFamily="50" charset="-128"/>
                          <a:ea typeface="メイリオ" panose="020B0604030504040204" pitchFamily="50" charset="-128"/>
                        </a:rPr>
                        <a:t>　</a:t>
                      </a:r>
                      <a:endParaRPr kumimoji="1" lang="en-US" altLang="ja-JP" sz="800" b="1" dirty="0" smtClean="0">
                        <a:solidFill>
                          <a:schemeClr val="tx1"/>
                        </a:solidFill>
                        <a:latin typeface="メイリオ" panose="020B0604030504040204" pitchFamily="50" charset="-128"/>
                        <a:ea typeface="メイリオ" panose="020B0604030504040204" pitchFamily="50" charset="-128"/>
                      </a:endParaRPr>
                    </a:p>
                    <a:p>
                      <a:pPr>
                        <a:lnSpc>
                          <a:spcPts val="900"/>
                        </a:lnSpc>
                      </a:pPr>
                      <a:r>
                        <a:rPr kumimoji="1" lang="en-US" altLang="ja-JP" sz="800" b="1" dirty="0" smtClean="0">
                          <a:solidFill>
                            <a:schemeClr val="tx1"/>
                          </a:solidFill>
                          <a:latin typeface="メイリオ" panose="020B0604030504040204" pitchFamily="50" charset="-128"/>
                          <a:ea typeface="メイリオ" panose="020B0604030504040204" pitchFamily="50" charset="-128"/>
                        </a:rPr>
                        <a:t>2-2</a:t>
                      </a:r>
                      <a:r>
                        <a:rPr kumimoji="1" lang="ja-JP" altLang="en-US" sz="800" b="1" dirty="0" err="1" smtClean="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治療拠点機関の機能強化に併せ、疾患や専門治療の調査・</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　　研究を実施</a:t>
                      </a:r>
                      <a:endParaRPr kumimoji="1" lang="en-US" altLang="ja-JP" sz="800" b="1" dirty="0" smtClean="0">
                        <a:solidFill>
                          <a:schemeClr val="tx1"/>
                        </a:solidFill>
                        <a:latin typeface="メイリオ" panose="020B0604030504040204" pitchFamily="50" charset="-128"/>
                        <a:ea typeface="メイリオ" panose="020B0604030504040204" pitchFamily="50" charset="-128"/>
                      </a:endParaRPr>
                    </a:p>
                    <a:p>
                      <a:pPr>
                        <a:lnSpc>
                          <a:spcPts val="900"/>
                        </a:lnSpc>
                      </a:pPr>
                      <a:endParaRPr kumimoji="1" lang="en-US" altLang="ja-JP" sz="800" b="1" dirty="0" smtClean="0">
                        <a:solidFill>
                          <a:schemeClr val="tx1"/>
                        </a:solidFill>
                        <a:latin typeface="メイリオ" panose="020B0604030504040204" pitchFamily="50" charset="-128"/>
                        <a:ea typeface="メイリオ" panose="020B0604030504040204" pitchFamily="50" charset="-128"/>
                      </a:endParaRPr>
                    </a:p>
                    <a:p>
                      <a:pPr>
                        <a:lnSpc>
                          <a:spcPts val="900"/>
                        </a:lnSpc>
                      </a:pPr>
                      <a:r>
                        <a:rPr kumimoji="1" lang="en-US" altLang="ja-JP" sz="800" b="1" dirty="0" smtClean="0">
                          <a:solidFill>
                            <a:schemeClr val="tx1"/>
                          </a:solidFill>
                          <a:latin typeface="メイリオ" panose="020B0604030504040204" pitchFamily="50" charset="-128"/>
                          <a:ea typeface="メイリオ" panose="020B0604030504040204" pitchFamily="50" charset="-128"/>
                        </a:rPr>
                        <a:t>3-1</a:t>
                      </a:r>
                      <a:r>
                        <a:rPr kumimoji="1" lang="ja-JP" altLang="en-US" sz="800" b="1" dirty="0" err="1" smtClean="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依存症総合支援センターと依存症治療研究センター</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　　の双方の取組みの共有や連携のための会議開催</a:t>
                      </a:r>
                      <a:endParaRPr kumimoji="1" lang="en-US" altLang="ja-JP" sz="800" b="1" dirty="0" smtClean="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700" b="1" kern="1200" dirty="0" smtClean="0">
                          <a:solidFill>
                            <a:schemeClr val="tx1"/>
                          </a:solidFill>
                          <a:latin typeface="ＭＳ Ｐゴシック" panose="020B0600070205080204" pitchFamily="50" charset="-128"/>
                          <a:ea typeface="ＭＳ Ｐゴシック" panose="020B0600070205080204" pitchFamily="50" charset="-128"/>
                          <a:cs typeface="+mn-cs"/>
                        </a:rPr>
                        <a:t>　</a:t>
                      </a:r>
                      <a:r>
                        <a:rPr kumimoji="1" lang="ja-JP" altLang="en-US" sz="800" b="1" kern="1200" dirty="0" smtClean="0">
                          <a:solidFill>
                            <a:schemeClr val="tx1"/>
                          </a:solidFill>
                          <a:latin typeface="ＭＳ Ｐゴシック" panose="020B0600070205080204" pitchFamily="50" charset="-128"/>
                          <a:ea typeface="ＭＳ Ｐゴシック" panose="020B0600070205080204" pitchFamily="50" charset="-128"/>
                          <a:cs typeface="+mn-cs"/>
                        </a:rPr>
                        <a:t>　　　　</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R2</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年度　</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4</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回　　▶</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R3</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年度　</a:t>
                      </a:r>
                      <a:r>
                        <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2</a:t>
                      </a: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回</a:t>
                      </a:r>
                      <a:endParaRPr kumimoji="1" lang="en-US" altLang="ja-JP" sz="800" b="1" u="sng" kern="1200" dirty="0" smtClean="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800" b="1" u="sng" kern="1200" dirty="0" smtClean="0">
                          <a:solidFill>
                            <a:schemeClr val="tx1"/>
                          </a:solidFill>
                          <a:latin typeface="ＭＳ Ｐゴシック" panose="020B0600070205080204" pitchFamily="50" charset="-128"/>
                          <a:ea typeface="ＭＳ Ｐゴシック" panose="020B0600070205080204" pitchFamily="50" charset="-128"/>
                          <a:cs typeface="+mn-cs"/>
                        </a:rPr>
                        <a:t>　　　</a:t>
                      </a:r>
                      <a:endParaRPr kumimoji="1" lang="en-US" altLang="ja-JP" sz="800" b="1" dirty="0" smtClean="0">
                        <a:solidFill>
                          <a:schemeClr val="tx1"/>
                        </a:solidFill>
                        <a:latin typeface="メイリオ" panose="020B0604030504040204" pitchFamily="50" charset="-128"/>
                        <a:ea typeface="メイリオ" panose="020B0604030504040204" pitchFamily="50" charset="-128"/>
                      </a:endParaRPr>
                    </a:p>
                    <a:p>
                      <a:pPr>
                        <a:lnSpc>
                          <a:spcPts val="900"/>
                        </a:lnSpc>
                      </a:pPr>
                      <a:r>
                        <a:rPr kumimoji="1" lang="en-US" altLang="ja-JP" sz="800" b="1" dirty="0" smtClean="0">
                          <a:solidFill>
                            <a:schemeClr val="tx1"/>
                          </a:solidFill>
                          <a:latin typeface="メイリオ" panose="020B0604030504040204" pitchFamily="50" charset="-128"/>
                          <a:ea typeface="メイリオ" panose="020B0604030504040204" pitchFamily="50" charset="-128"/>
                        </a:rPr>
                        <a:t>3-2</a:t>
                      </a:r>
                      <a:r>
                        <a:rPr kumimoji="1" lang="ja-JP" altLang="en-US" sz="800" b="1" dirty="0" err="1" smtClean="0">
                          <a:solidFill>
                            <a:schemeClr val="tx1"/>
                          </a:solidFill>
                          <a:latin typeface="メイリオ" panose="020B0604030504040204" pitchFamily="50" charset="-128"/>
                          <a:ea typeface="メイリオ" panose="020B0604030504040204" pitchFamily="50" charset="-128"/>
                        </a:rPr>
                        <a:t>．</a:t>
                      </a:r>
                      <a:r>
                        <a:rPr kumimoji="1" lang="en-US" altLang="ja-JP" sz="800" b="1" dirty="0" smtClean="0">
                          <a:solidFill>
                            <a:schemeClr val="tx1"/>
                          </a:solidFill>
                          <a:latin typeface="メイリオ" panose="020B0604030504040204" pitchFamily="50" charset="-128"/>
                          <a:ea typeface="メイリオ" panose="020B0604030504040204" pitchFamily="50" charset="-128"/>
                        </a:rPr>
                        <a:t>OATIS</a:t>
                      </a:r>
                      <a:r>
                        <a:rPr kumimoji="1" lang="ja-JP" altLang="en-US" sz="800" b="1" dirty="0" smtClean="0">
                          <a:solidFill>
                            <a:schemeClr val="tx1"/>
                          </a:solidFill>
                          <a:latin typeface="メイリオ" panose="020B0604030504040204" pitchFamily="50" charset="-128"/>
                          <a:ea typeface="メイリオ" panose="020B0604030504040204" pitchFamily="50" charset="-128"/>
                        </a:rPr>
                        <a:t>のホームページを開設（</a:t>
                      </a:r>
                      <a:r>
                        <a:rPr kumimoji="1" lang="en-US" altLang="ja-JP" sz="800" b="1" dirty="0" smtClean="0">
                          <a:solidFill>
                            <a:schemeClr val="tx1"/>
                          </a:solidFill>
                          <a:latin typeface="メイリオ" panose="020B0604030504040204" pitchFamily="50" charset="-128"/>
                          <a:ea typeface="メイリオ" panose="020B0604030504040204" pitchFamily="50" charset="-128"/>
                        </a:rPr>
                        <a:t>R2</a:t>
                      </a:r>
                      <a:r>
                        <a:rPr kumimoji="1" lang="ja-JP" altLang="en-US" sz="800" b="1" dirty="0" smtClean="0">
                          <a:solidFill>
                            <a:schemeClr val="tx1"/>
                          </a:solidFill>
                          <a:latin typeface="メイリオ" panose="020B0604030504040204" pitchFamily="50" charset="-128"/>
                          <a:ea typeface="メイリオ" panose="020B0604030504040204" pitchFamily="50" charset="-128"/>
                        </a:rPr>
                        <a:t>年度）</a:t>
                      </a:r>
                      <a:endParaRPr kumimoji="1" lang="en-US" altLang="ja-JP" sz="800" b="1" dirty="0" smtClean="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a:lnSpc>
                          <a:spcPts val="1200"/>
                        </a:lnSpc>
                      </a:pPr>
                      <a:r>
                        <a:rPr kumimoji="1" lang="ja-JP" altLang="en-US" sz="900" b="1" dirty="0" smtClean="0">
                          <a:solidFill>
                            <a:schemeClr val="tx1"/>
                          </a:solidFill>
                          <a:latin typeface="メイリオ" panose="020B0604030504040204" pitchFamily="50" charset="-128"/>
                          <a:ea typeface="メイリオ" panose="020B0604030504040204" pitchFamily="50" charset="-128"/>
                        </a:rPr>
                        <a:t>○依存症総合支援センターと依存症治療・研究</a:t>
                      </a:r>
                      <a:r>
                        <a:rPr kumimoji="1" lang="en-US" altLang="ja-JP" sz="900" b="1" dirty="0" smtClean="0">
                          <a:solidFill>
                            <a:schemeClr val="tx1"/>
                          </a:solidFill>
                          <a:latin typeface="メイリオ" panose="020B0604030504040204" pitchFamily="50" charset="-128"/>
                          <a:ea typeface="メイリオ" panose="020B0604030504040204" pitchFamily="50" charset="-128"/>
                        </a:rPr>
                        <a:t/>
                      </a:r>
                      <a:br>
                        <a:rPr kumimoji="1" lang="en-US" altLang="ja-JP" sz="900" b="1" dirty="0" smtClean="0">
                          <a:solidFill>
                            <a:schemeClr val="tx1"/>
                          </a:solidFill>
                          <a:latin typeface="メイリオ" panose="020B0604030504040204" pitchFamily="50" charset="-128"/>
                          <a:ea typeface="メイリオ" panose="020B0604030504040204" pitchFamily="50" charset="-128"/>
                        </a:rPr>
                      </a:br>
                      <a:r>
                        <a:rPr kumimoji="1" lang="ja-JP" altLang="en-US" sz="900" b="1" dirty="0" smtClean="0">
                          <a:solidFill>
                            <a:schemeClr val="tx1"/>
                          </a:solidFill>
                          <a:latin typeface="メイリオ" panose="020B0604030504040204" pitchFamily="50" charset="-128"/>
                          <a:ea typeface="メイリオ" panose="020B0604030504040204" pitchFamily="50" charset="-128"/>
                        </a:rPr>
                        <a:t>　センターが連携することにより、大阪依存症</a:t>
                      </a:r>
                      <a:r>
                        <a:rPr kumimoji="1" lang="en-US" altLang="ja-JP" sz="900" b="1" dirty="0" smtClean="0">
                          <a:solidFill>
                            <a:schemeClr val="tx1"/>
                          </a:solidFill>
                          <a:latin typeface="メイリオ" panose="020B0604030504040204" pitchFamily="50" charset="-128"/>
                          <a:ea typeface="メイリオ" panose="020B0604030504040204" pitchFamily="50" charset="-128"/>
                        </a:rPr>
                        <a:t/>
                      </a:r>
                      <a:br>
                        <a:rPr kumimoji="1" lang="en-US" altLang="ja-JP" sz="900" b="1" dirty="0" smtClean="0">
                          <a:solidFill>
                            <a:schemeClr val="tx1"/>
                          </a:solidFill>
                          <a:latin typeface="メイリオ" panose="020B0604030504040204" pitchFamily="50" charset="-128"/>
                          <a:ea typeface="メイリオ" panose="020B0604030504040204" pitchFamily="50" charset="-128"/>
                        </a:rPr>
                      </a:br>
                      <a:r>
                        <a:rPr kumimoji="1" lang="ja-JP" altLang="en-US" sz="900" b="1" dirty="0" smtClean="0">
                          <a:solidFill>
                            <a:schemeClr val="tx1"/>
                          </a:solidFill>
                          <a:latin typeface="メイリオ" panose="020B0604030504040204" pitchFamily="50" charset="-128"/>
                          <a:ea typeface="メイリオ" panose="020B0604030504040204" pitchFamily="50" charset="-128"/>
                        </a:rPr>
                        <a:t>　包括支援拠点（</a:t>
                      </a:r>
                      <a:r>
                        <a:rPr kumimoji="1" lang="en-US" altLang="ja-JP" sz="900" b="1" dirty="0" smtClean="0">
                          <a:solidFill>
                            <a:schemeClr val="tx1"/>
                          </a:solidFill>
                          <a:latin typeface="メイリオ" panose="020B0604030504040204" pitchFamily="50" charset="-128"/>
                          <a:ea typeface="メイリオ" panose="020B0604030504040204" pitchFamily="50" charset="-128"/>
                        </a:rPr>
                        <a:t>OATIS)</a:t>
                      </a:r>
                      <a:r>
                        <a:rPr kumimoji="1" lang="ja-JP" altLang="en-US" sz="900" b="1" dirty="0" smtClean="0">
                          <a:solidFill>
                            <a:schemeClr val="tx1"/>
                          </a:solidFill>
                          <a:latin typeface="メイリオ" panose="020B0604030504040204" pitchFamily="50" charset="-128"/>
                          <a:ea typeface="メイリオ" panose="020B0604030504040204" pitchFamily="50" charset="-128"/>
                        </a:rPr>
                        <a:t>を形成し、総合的に</a:t>
                      </a:r>
                      <a:r>
                        <a:rPr kumimoji="1" lang="en-US" altLang="ja-JP" sz="900" b="1" dirty="0" smtClean="0">
                          <a:solidFill>
                            <a:schemeClr val="tx1"/>
                          </a:solidFill>
                          <a:latin typeface="メイリオ" panose="020B0604030504040204" pitchFamily="50" charset="-128"/>
                          <a:ea typeface="メイリオ" panose="020B0604030504040204" pitchFamily="50" charset="-128"/>
                        </a:rPr>
                        <a:t/>
                      </a:r>
                      <a:br>
                        <a:rPr kumimoji="1" lang="en-US" altLang="ja-JP" sz="900" b="1" dirty="0" smtClean="0">
                          <a:solidFill>
                            <a:schemeClr val="tx1"/>
                          </a:solidFill>
                          <a:latin typeface="メイリオ" panose="020B0604030504040204" pitchFamily="50" charset="-128"/>
                          <a:ea typeface="メイリオ" panose="020B0604030504040204" pitchFamily="50" charset="-128"/>
                        </a:rPr>
                      </a:br>
                      <a:r>
                        <a:rPr kumimoji="1" lang="ja-JP" altLang="en-US" sz="900" b="1" dirty="0" smtClean="0">
                          <a:solidFill>
                            <a:schemeClr val="tx1"/>
                          </a:solidFill>
                          <a:latin typeface="メイリオ" panose="020B0604030504040204" pitchFamily="50" charset="-128"/>
                          <a:ea typeface="メイリオ" panose="020B0604030504040204" pitchFamily="50" charset="-128"/>
                        </a:rPr>
                        <a:t>　対策を推進。</a:t>
                      </a:r>
                      <a:endParaRPr kumimoji="1" lang="en-US" altLang="ja-JP" sz="900" b="1" dirty="0" smtClean="0">
                        <a:solidFill>
                          <a:schemeClr val="tx1"/>
                        </a:solidFill>
                        <a:latin typeface="メイリオ" panose="020B0604030504040204" pitchFamily="50" charset="-128"/>
                        <a:ea typeface="メイリオ" panose="020B0604030504040204" pitchFamily="50" charset="-128"/>
                      </a:endParaRPr>
                    </a:p>
                    <a:p>
                      <a:pPr>
                        <a:lnSpc>
                          <a:spcPts val="1200"/>
                        </a:lnSpc>
                      </a:pPr>
                      <a:endParaRPr kumimoji="1" lang="en-US" altLang="ja-JP" sz="900" b="1" dirty="0" smtClean="0">
                        <a:solidFill>
                          <a:schemeClr val="tx1"/>
                        </a:solidFill>
                        <a:latin typeface="メイリオ" panose="020B0604030504040204" pitchFamily="50" charset="-128"/>
                        <a:ea typeface="メイリオ" panose="020B0604030504040204" pitchFamily="50" charset="-128"/>
                      </a:endParaRPr>
                    </a:p>
                    <a:p>
                      <a:pPr>
                        <a:lnSpc>
                          <a:spcPts val="1200"/>
                        </a:lnSpc>
                      </a:pPr>
                      <a:endParaRPr kumimoji="1" lang="en-US" altLang="ja-JP" sz="9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nSpc>
                          <a:spcPts val="1200"/>
                        </a:lnSpc>
                      </a:pPr>
                      <a:endParaRPr kumimoji="1" lang="en-US" altLang="ja-JP" sz="9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90488" indent="-90488">
                        <a:lnSpc>
                          <a:spcPts val="1200"/>
                        </a:lnSpc>
                        <a:buFont typeface="Wingdings" panose="05000000000000000000" pitchFamily="2" charset="2"/>
                        <a:buChar char="l"/>
                      </a:pPr>
                      <a:r>
                        <a:rPr kumimoji="1" lang="en-US" altLang="ja-JP" sz="900" b="1" u="sng"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OATIS</a:t>
                      </a:r>
                      <a:r>
                        <a:rPr kumimoji="1" lang="ja-JP" altLang="en-US" sz="900" b="1" u="sng"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を中心とした総合的な支援体制の強化・拡充。</a:t>
                      </a:r>
                      <a:endParaRPr kumimoji="1" lang="en-US" altLang="ja-JP" sz="900" b="1" u="sng"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0" indent="0">
                        <a:lnSpc>
                          <a:spcPts val="1200"/>
                        </a:lnSpc>
                        <a:buFont typeface="Wingdings" panose="05000000000000000000" pitchFamily="2" charset="2"/>
                        <a:buNone/>
                      </a:pPr>
                      <a:endParaRPr kumimoji="1" lang="en-US" altLang="ja-JP" sz="900" b="1" u="sng"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90488" indent="-90488">
                        <a:lnSpc>
                          <a:spcPts val="1200"/>
                        </a:lnSpc>
                        <a:buFont typeface="Wingdings" panose="05000000000000000000" pitchFamily="2" charset="2"/>
                        <a:buChar char="l"/>
                      </a:pPr>
                      <a:r>
                        <a:rPr kumimoji="1" lang="ja-JP" altLang="en-US" sz="900" b="1" u="sng"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多種多様な課題に対するより適切な支援のあり方の検討と対策の充実。</a:t>
                      </a:r>
                    </a:p>
                  </a:txBody>
                  <a:tcPr anchor="ctr"/>
                </a:tc>
                <a:extLst>
                  <a:ext uri="{0D108BD9-81ED-4DB2-BD59-A6C34878D82A}">
                    <a16:rowId xmlns:a16="http://schemas.microsoft.com/office/drawing/2014/main" val="1335590772"/>
                  </a:ext>
                </a:extLst>
              </a:tr>
            </a:tbl>
          </a:graphicData>
        </a:graphic>
      </p:graphicFrame>
      <p:cxnSp>
        <p:nvCxnSpPr>
          <p:cNvPr id="72" name="直線コネクタ 71"/>
          <p:cNvCxnSpPr/>
          <p:nvPr/>
        </p:nvCxnSpPr>
        <p:spPr>
          <a:xfrm flipH="1" flipV="1">
            <a:off x="107952" y="1535098"/>
            <a:ext cx="3982356" cy="1149"/>
          </a:xfrm>
          <a:prstGeom prst="line">
            <a:avLst/>
          </a:prstGeom>
          <a:ln w="19050">
            <a:solidFill>
              <a:srgbClr val="000099"/>
            </a:solidFill>
          </a:ln>
        </p:spPr>
        <p:style>
          <a:lnRef idx="1">
            <a:schemeClr val="accent1"/>
          </a:lnRef>
          <a:fillRef idx="0">
            <a:schemeClr val="accent1"/>
          </a:fillRef>
          <a:effectRef idx="0">
            <a:schemeClr val="accent1"/>
          </a:effectRef>
          <a:fontRef idx="minor">
            <a:schemeClr val="tx1"/>
          </a:fontRef>
        </p:style>
      </p:cxnSp>
      <p:grpSp>
        <p:nvGrpSpPr>
          <p:cNvPr id="24" name="グループ化 23"/>
          <p:cNvGrpSpPr/>
          <p:nvPr/>
        </p:nvGrpSpPr>
        <p:grpSpPr>
          <a:xfrm>
            <a:off x="-65315" y="12700"/>
            <a:ext cx="9209315" cy="1102127"/>
            <a:chOff x="-65315" y="0"/>
            <a:chExt cx="9209315" cy="1025524"/>
          </a:xfrm>
        </p:grpSpPr>
        <p:sp>
          <p:nvSpPr>
            <p:cNvPr id="25" name="サブタイトル 2"/>
            <p:cNvSpPr txBox="1">
              <a:spLocks/>
            </p:cNvSpPr>
            <p:nvPr/>
          </p:nvSpPr>
          <p:spPr>
            <a:xfrm>
              <a:off x="0" y="0"/>
              <a:ext cx="9144000" cy="432707"/>
            </a:xfrm>
            <a:prstGeom prst="rect">
              <a:avLst/>
            </a:prstGeom>
            <a:solidFill>
              <a:srgbClr val="000099"/>
            </a:solidFill>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2000" b="1" dirty="0">
                  <a:solidFill>
                    <a:schemeClr val="bg1"/>
                  </a:solidFill>
                  <a:latin typeface="メイリオ" panose="020B0604030504040204" pitchFamily="50" charset="-128"/>
                  <a:ea typeface="メイリオ" panose="020B0604030504040204" pitchFamily="50" charset="-128"/>
                </a:rPr>
                <a:t>Ⅱ</a:t>
              </a:r>
              <a:r>
                <a:rPr lang="ja-JP" altLang="en-US" sz="2000" b="1" dirty="0">
                  <a:solidFill>
                    <a:schemeClr val="bg1"/>
                  </a:solidFill>
                  <a:latin typeface="メイリオ" panose="020B0604030504040204" pitchFamily="50" charset="-128"/>
                  <a:ea typeface="メイリオ" panose="020B0604030504040204" pitchFamily="50" charset="-128"/>
                </a:rPr>
                <a:t> 第２期計画に向けた課題の整理と取組の方向性</a:t>
              </a:r>
            </a:p>
          </p:txBody>
        </p:sp>
        <p:sp>
          <p:nvSpPr>
            <p:cNvPr id="26" name="正方形/長方形 25"/>
            <p:cNvSpPr/>
            <p:nvPr/>
          </p:nvSpPr>
          <p:spPr>
            <a:xfrm>
              <a:off x="-65315" y="476250"/>
              <a:ext cx="6760029" cy="539792"/>
            </a:xfrm>
            <a:prstGeom prst="rect">
              <a:avLst/>
            </a:prstGeom>
          </p:spPr>
          <p:txBody>
            <a:bodyPr wrap="square">
              <a:spAutoFit/>
            </a:bodyPr>
            <a:lstStyle/>
            <a:p>
              <a:r>
                <a:rPr lang="ja-JP" altLang="en-US" b="1" dirty="0">
                  <a:latin typeface="メイリオ" panose="020B0604030504040204" pitchFamily="50" charset="-128"/>
                  <a:ea typeface="メイリオ" panose="020B0604030504040204" pitchFamily="50" charset="-128"/>
                </a:rPr>
                <a:t>■５つの基本方針ごとの考察 </a:t>
              </a:r>
              <a:r>
                <a:rPr lang="en-US" altLang="ja-JP" sz="1600" b="1" dirty="0">
                  <a:latin typeface="メイリオ" panose="020B0604030504040204" pitchFamily="50" charset="-128"/>
                  <a:ea typeface="メイリオ" panose="020B0604030504040204" pitchFamily="50" charset="-128"/>
                </a:rPr>
                <a:t>~5 </a:t>
              </a:r>
              <a:r>
                <a:rPr lang="ja-JP" altLang="en-US" sz="1600" b="1" dirty="0">
                  <a:latin typeface="メイリオ" panose="020B0604030504040204" pitchFamily="50" charset="-128"/>
                  <a:ea typeface="メイリオ" panose="020B0604030504040204" pitchFamily="50" charset="-128"/>
                </a:rPr>
                <a:t>大阪独自の支援体制の構築</a:t>
              </a:r>
              <a:r>
                <a:rPr lang="en-US" altLang="ja-JP" sz="1600" b="1" dirty="0">
                  <a:latin typeface="メイリオ" panose="020B0604030504040204" pitchFamily="50" charset="-128"/>
                  <a:ea typeface="メイリオ" panose="020B0604030504040204" pitchFamily="50" charset="-128"/>
                </a:rPr>
                <a:t>~</a:t>
              </a:r>
            </a:p>
            <a:p>
              <a:endParaRPr lang="en-US" altLang="ja-JP" sz="1400" b="1" dirty="0">
                <a:latin typeface="メイリオ" panose="020B0604030504040204" pitchFamily="50" charset="-128"/>
                <a:ea typeface="メイリオ" panose="020B0604030504040204" pitchFamily="50" charset="-128"/>
              </a:endParaRPr>
            </a:p>
          </p:txBody>
        </p:sp>
        <p:cxnSp>
          <p:nvCxnSpPr>
            <p:cNvPr id="27" name="直線コネクタ 26"/>
            <p:cNvCxnSpPr/>
            <p:nvPr/>
          </p:nvCxnSpPr>
          <p:spPr>
            <a:xfrm>
              <a:off x="0" y="791936"/>
              <a:ext cx="6271353" cy="1"/>
            </a:xfrm>
            <a:prstGeom prst="line">
              <a:avLst/>
            </a:prstGeom>
            <a:ln w="28575" cmpd="dbl">
              <a:solidFill>
                <a:srgbClr val="000099"/>
              </a:solidFill>
            </a:ln>
          </p:spPr>
          <p:style>
            <a:lnRef idx="1">
              <a:schemeClr val="accent1"/>
            </a:lnRef>
            <a:fillRef idx="0">
              <a:schemeClr val="accent1"/>
            </a:fillRef>
            <a:effectRef idx="0">
              <a:schemeClr val="accent1"/>
            </a:effectRef>
            <a:fontRef idx="minor">
              <a:schemeClr val="tx1"/>
            </a:fontRef>
          </p:style>
        </p:cxnSp>
        <p:grpSp>
          <p:nvGrpSpPr>
            <p:cNvPr id="28" name="グループ化 27"/>
            <p:cNvGrpSpPr/>
            <p:nvPr/>
          </p:nvGrpSpPr>
          <p:grpSpPr>
            <a:xfrm>
              <a:off x="6454775" y="476249"/>
              <a:ext cx="2660990" cy="549275"/>
              <a:chOff x="6426540" y="469899"/>
              <a:chExt cx="2660990" cy="549275"/>
            </a:xfrm>
          </p:grpSpPr>
          <p:sp>
            <p:nvSpPr>
              <p:cNvPr id="29" name="正方形/長方形 28"/>
              <p:cNvSpPr/>
              <p:nvPr/>
            </p:nvSpPr>
            <p:spPr>
              <a:xfrm>
                <a:off x="6600825" y="476250"/>
                <a:ext cx="2486705" cy="533400"/>
              </a:xfrm>
              <a:prstGeom prst="rect">
                <a:avLst/>
              </a:prstGeom>
              <a:solidFill>
                <a:schemeClr val="bg1">
                  <a:lumMod val="8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6426540" y="469899"/>
                <a:ext cx="196170" cy="5492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b="1" dirty="0">
                    <a:latin typeface="メイリオ" panose="020B0604030504040204" pitchFamily="50" charset="-128"/>
                    <a:ea typeface="メイリオ" panose="020B0604030504040204" pitchFamily="50" charset="-128"/>
                  </a:rPr>
                  <a:t>フロー</a:t>
                </a:r>
              </a:p>
            </p:txBody>
          </p:sp>
          <p:sp>
            <p:nvSpPr>
              <p:cNvPr id="31" name="ホームベース 30"/>
              <p:cNvSpPr/>
              <p:nvPr/>
            </p:nvSpPr>
            <p:spPr>
              <a:xfrm>
                <a:off x="6727928" y="750888"/>
                <a:ext cx="683624" cy="222943"/>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ⅱ</a:t>
                </a:r>
                <a:r>
                  <a:rPr kumimoji="1" lang="ja-JP" altLang="en-US" sz="800" b="1" dirty="0">
                    <a:solidFill>
                      <a:schemeClr val="tx1"/>
                    </a:solidFill>
                    <a:latin typeface="メイリオ" panose="020B0604030504040204" pitchFamily="50" charset="-128"/>
                    <a:ea typeface="メイリオ" panose="020B0604030504040204" pitchFamily="50" charset="-128"/>
                  </a:rPr>
                  <a:t>現状分析</a:t>
                </a:r>
              </a:p>
            </p:txBody>
          </p:sp>
          <p:sp>
            <p:nvSpPr>
              <p:cNvPr id="32" name="ホームベース 31"/>
              <p:cNvSpPr/>
              <p:nvPr/>
            </p:nvSpPr>
            <p:spPr>
              <a:xfrm>
                <a:off x="6724650" y="499370"/>
                <a:ext cx="709379" cy="222943"/>
              </a:xfrm>
              <a:prstGeom prst="homePlate">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bg1"/>
                    </a:solidFill>
                    <a:latin typeface="メイリオ" panose="020B0604030504040204" pitchFamily="50" charset="-128"/>
                    <a:ea typeface="メイリオ" panose="020B0604030504040204" pitchFamily="50" charset="-128"/>
                  </a:rPr>
                  <a:t>ⅰ</a:t>
                </a:r>
                <a:r>
                  <a:rPr kumimoji="1" lang="ja-JP" altLang="en-US" sz="800" b="1" dirty="0">
                    <a:solidFill>
                      <a:schemeClr val="bg1"/>
                    </a:solidFill>
                    <a:latin typeface="メイリオ" panose="020B0604030504040204" pitchFamily="50" charset="-128"/>
                    <a:ea typeface="メイリオ" panose="020B0604030504040204" pitchFamily="50" charset="-128"/>
                  </a:rPr>
                  <a:t>実績評価</a:t>
                </a:r>
              </a:p>
            </p:txBody>
          </p:sp>
          <p:sp>
            <p:nvSpPr>
              <p:cNvPr id="33" name="ホームベース 32"/>
              <p:cNvSpPr/>
              <p:nvPr/>
            </p:nvSpPr>
            <p:spPr>
              <a:xfrm>
                <a:off x="7487319" y="605419"/>
                <a:ext cx="758058" cy="275454"/>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ⅲ </a:t>
                </a:r>
                <a:r>
                  <a:rPr kumimoji="1" lang="ja-JP" altLang="en-US" sz="800" b="1" dirty="0">
                    <a:solidFill>
                      <a:schemeClr val="tx1"/>
                    </a:solidFill>
                    <a:latin typeface="メイリオ" panose="020B0604030504040204" pitchFamily="50" charset="-128"/>
                    <a:ea typeface="メイリオ" panose="020B0604030504040204" pitchFamily="50" charset="-128"/>
                  </a:rPr>
                  <a:t>課題</a:t>
                </a:r>
              </a:p>
            </p:txBody>
          </p:sp>
          <p:sp>
            <p:nvSpPr>
              <p:cNvPr id="35" name="ホームベース 34"/>
              <p:cNvSpPr/>
              <p:nvPr/>
            </p:nvSpPr>
            <p:spPr>
              <a:xfrm>
                <a:off x="8295583" y="597255"/>
                <a:ext cx="758058" cy="275454"/>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ⅳ </a:t>
                </a:r>
                <a:r>
                  <a:rPr kumimoji="1" lang="ja-JP" altLang="en-US" sz="800" b="1" dirty="0">
                    <a:solidFill>
                      <a:schemeClr val="tx1"/>
                    </a:solidFill>
                    <a:latin typeface="メイリオ" panose="020B0604030504040204" pitchFamily="50" charset="-128"/>
                    <a:ea typeface="メイリオ" panose="020B0604030504040204" pitchFamily="50" charset="-128"/>
                  </a:rPr>
                  <a:t>方向性</a:t>
                </a:r>
              </a:p>
            </p:txBody>
          </p:sp>
        </p:grpSp>
      </p:grpSp>
      <p:grpSp>
        <p:nvGrpSpPr>
          <p:cNvPr id="40" name="グループ化 39"/>
          <p:cNvGrpSpPr/>
          <p:nvPr/>
        </p:nvGrpSpPr>
        <p:grpSpPr>
          <a:xfrm>
            <a:off x="107951" y="2737782"/>
            <a:ext cx="2900362" cy="858838"/>
            <a:chOff x="107950" y="2857500"/>
            <a:chExt cx="2900362" cy="858838"/>
          </a:xfrm>
        </p:grpSpPr>
        <p:sp>
          <p:nvSpPr>
            <p:cNvPr id="41" name="正方形/長方形 40"/>
            <p:cNvSpPr/>
            <p:nvPr/>
          </p:nvSpPr>
          <p:spPr>
            <a:xfrm>
              <a:off x="107950" y="2935922"/>
              <a:ext cx="2900362" cy="780416"/>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dirty="0">
                  <a:solidFill>
                    <a:schemeClr val="tx1"/>
                  </a:solidFill>
                  <a:latin typeface="ＭＳ Ｐゴシック" panose="020B0600070205080204" pitchFamily="50" charset="-128"/>
                  <a:ea typeface="ＭＳ Ｐゴシック" panose="020B0600070205080204" pitchFamily="50" charset="-128"/>
                </a:rPr>
                <a:t>ギャンブル等依存症の本人及び家族等が、地域で安心して生活を送ることができるよう、大阪独自の総合的な支援体制を構築する</a:t>
              </a:r>
            </a:p>
          </p:txBody>
        </p:sp>
        <p:sp>
          <p:nvSpPr>
            <p:cNvPr id="42" name="正方形/長方形 41"/>
            <p:cNvSpPr/>
            <p:nvPr/>
          </p:nvSpPr>
          <p:spPr>
            <a:xfrm>
              <a:off x="109537" y="2857500"/>
              <a:ext cx="552767" cy="17526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目　的</a:t>
              </a:r>
            </a:p>
          </p:txBody>
        </p:sp>
      </p:grpSp>
      <p:sp>
        <p:nvSpPr>
          <p:cNvPr id="3" name="スライド番号プレースホルダー 2"/>
          <p:cNvSpPr>
            <a:spLocks noGrp="1"/>
          </p:cNvSpPr>
          <p:nvPr>
            <p:ph type="sldNum" sz="quarter" idx="12"/>
          </p:nvPr>
        </p:nvSpPr>
        <p:spPr>
          <a:xfrm>
            <a:off x="7086600" y="6492876"/>
            <a:ext cx="2057400" cy="365125"/>
          </a:xfrm>
        </p:spPr>
        <p:txBody>
          <a:bodyPr vert="horz" lIns="91440" tIns="45720" rIns="91440" bIns="45720" rtlCol="0" anchor="ct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pPr/>
              <a:t>23</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4308783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07951" y="1379766"/>
            <a:ext cx="8982710" cy="1983921"/>
          </a:xfrm>
          <a:prstGeom prst="rect">
            <a:avLst/>
          </a:pr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42922"/>
            <a:endParaRPr lang="ja-JP" altLang="en-US" sz="1050" b="1" kern="900" spc="-70" dirty="0">
              <a:solidFill>
                <a:schemeClr val="tx1"/>
              </a:solidFill>
              <a:latin typeface="メイリオ" panose="020B0604030504040204" pitchFamily="50" charset="-128"/>
              <a:ea typeface="メイリオ" panose="020B0604030504040204" pitchFamily="50" charset="-128"/>
            </a:endParaRPr>
          </a:p>
        </p:txBody>
      </p:sp>
      <p:sp>
        <p:nvSpPr>
          <p:cNvPr id="18" name="正方形/長方形 17"/>
          <p:cNvSpPr/>
          <p:nvPr/>
        </p:nvSpPr>
        <p:spPr>
          <a:xfrm>
            <a:off x="107951" y="4508500"/>
            <a:ext cx="8982710" cy="1965779"/>
          </a:xfrm>
          <a:prstGeom prst="rect">
            <a:avLst/>
          </a:prstGeom>
          <a:solidFill>
            <a:schemeClr val="bg2">
              <a:lumMod val="9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42922"/>
            <a:endParaRPr lang="ja-JP" altLang="en-US" sz="1050" b="1" kern="900" spc="-70" dirty="0">
              <a:solidFill>
                <a:schemeClr val="tx1"/>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95250" y="1234508"/>
            <a:ext cx="1839680" cy="261610"/>
          </a:xfrm>
          <a:prstGeom prst="rect">
            <a:avLst/>
          </a:prstGeom>
          <a:solidFill>
            <a:schemeClr val="tx1"/>
          </a:solidFill>
          <a:ln>
            <a:noFill/>
          </a:ln>
        </p:spPr>
        <p:txBody>
          <a:bodyPr wrap="square" rtlCol="0">
            <a:spAutoFit/>
          </a:bodyPr>
          <a:lstStyle/>
          <a:p>
            <a:pPr algn="ctr"/>
            <a:r>
              <a:rPr lang="en-US" altLang="ja-JP" sz="1100" b="1" spc="350" dirty="0">
                <a:solidFill>
                  <a:schemeClr val="bg1"/>
                </a:solidFill>
                <a:latin typeface="メイリオ" panose="020B0604030504040204" pitchFamily="50" charset="-128"/>
                <a:ea typeface="メイリオ" panose="020B0604030504040204" pitchFamily="50" charset="-128"/>
              </a:rPr>
              <a:t>ⅲ</a:t>
            </a:r>
            <a:r>
              <a:rPr lang="ja-JP" altLang="en-US" sz="1100" b="1" spc="350" dirty="0">
                <a:solidFill>
                  <a:schemeClr val="bg1"/>
                </a:solidFill>
                <a:latin typeface="メイリオ" panose="020B0604030504040204" pitchFamily="50" charset="-128"/>
                <a:ea typeface="メイリオ" panose="020B0604030504040204" pitchFamily="50" charset="-128"/>
              </a:rPr>
              <a:t>　課　題</a:t>
            </a:r>
            <a:endParaRPr lang="en-US" altLang="ja-JP" sz="1100" b="1" spc="350" dirty="0">
              <a:solidFill>
                <a:schemeClr val="bg1"/>
              </a:solidFill>
              <a:latin typeface="メイリオ" panose="020B0604030504040204" pitchFamily="50" charset="-128"/>
              <a:ea typeface="メイリオ" panose="020B0604030504040204" pitchFamily="50" charset="-128"/>
            </a:endParaRPr>
          </a:p>
        </p:txBody>
      </p:sp>
      <p:sp>
        <p:nvSpPr>
          <p:cNvPr id="20" name="正方形/長方形 19"/>
          <p:cNvSpPr/>
          <p:nvPr/>
        </p:nvSpPr>
        <p:spPr>
          <a:xfrm>
            <a:off x="179389" y="1541117"/>
            <a:ext cx="10414715" cy="1142666"/>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9" indent="-171449">
              <a:lnSpc>
                <a:spcPts val="1600"/>
              </a:lnSpc>
              <a:buFont typeface="Wingdings" panose="05000000000000000000" pitchFamily="2" charset="2"/>
              <a:buChar char="Ø"/>
            </a:pPr>
            <a:endParaRPr lang="ja-JP" altLang="en-US" sz="105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24" name="正方形/長方形 23"/>
          <p:cNvSpPr/>
          <p:nvPr/>
        </p:nvSpPr>
        <p:spPr>
          <a:xfrm>
            <a:off x="179389" y="2726979"/>
            <a:ext cx="10414715" cy="1517770"/>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9" indent="-171449">
              <a:lnSpc>
                <a:spcPts val="1600"/>
              </a:lnSpc>
              <a:buFont typeface="Wingdings" panose="05000000000000000000" pitchFamily="2" charset="2"/>
              <a:buChar char="Ø"/>
            </a:pPr>
            <a:endParaRPr lang="en-US" altLang="ja-JP" sz="105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31" name="正方形/長方形 30"/>
          <p:cNvSpPr/>
          <p:nvPr/>
        </p:nvSpPr>
        <p:spPr>
          <a:xfrm>
            <a:off x="179389" y="6149750"/>
            <a:ext cx="8236616" cy="319422"/>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endParaRPr lang="ja-JP" altLang="en-US" sz="9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95251" y="4355192"/>
            <a:ext cx="1811846" cy="261610"/>
          </a:xfrm>
          <a:prstGeom prst="rect">
            <a:avLst/>
          </a:prstGeom>
          <a:solidFill>
            <a:schemeClr val="tx1"/>
          </a:solidFill>
          <a:ln>
            <a:noFill/>
          </a:ln>
        </p:spPr>
        <p:txBody>
          <a:bodyPr wrap="square" rtlCol="0">
            <a:spAutoFit/>
          </a:bodyPr>
          <a:lstStyle/>
          <a:p>
            <a:pPr algn="ctr"/>
            <a:r>
              <a:rPr lang="en-US" altLang="ja-JP" sz="1100" b="1" spc="350" dirty="0">
                <a:solidFill>
                  <a:schemeClr val="bg1"/>
                </a:solidFill>
                <a:latin typeface="メイリオ" panose="020B0604030504040204" pitchFamily="50" charset="-128"/>
                <a:ea typeface="メイリオ" panose="020B0604030504040204" pitchFamily="50" charset="-128"/>
              </a:rPr>
              <a:t>ⅳ </a:t>
            </a:r>
            <a:r>
              <a:rPr lang="ja-JP" altLang="en-US" sz="1100" b="1" spc="350" dirty="0">
                <a:solidFill>
                  <a:schemeClr val="bg1"/>
                </a:solidFill>
                <a:latin typeface="メイリオ" panose="020B0604030504040204" pitchFamily="50" charset="-128"/>
                <a:ea typeface="メイリオ" panose="020B0604030504040204" pitchFamily="50" charset="-128"/>
              </a:rPr>
              <a:t>取組の方向性</a:t>
            </a:r>
            <a:endParaRPr lang="en-US" altLang="ja-JP" sz="1100" b="1" spc="350" dirty="0">
              <a:solidFill>
                <a:schemeClr val="bg1"/>
              </a:solidFill>
              <a:latin typeface="メイリオ" panose="020B0604030504040204" pitchFamily="50" charset="-128"/>
              <a:ea typeface="メイリオ" panose="020B0604030504040204" pitchFamily="50" charset="-128"/>
            </a:endParaRPr>
          </a:p>
        </p:txBody>
      </p:sp>
      <p:grpSp>
        <p:nvGrpSpPr>
          <p:cNvPr id="47" name="グループ化 46"/>
          <p:cNvGrpSpPr/>
          <p:nvPr/>
        </p:nvGrpSpPr>
        <p:grpSpPr>
          <a:xfrm>
            <a:off x="179388" y="5170034"/>
            <a:ext cx="8612004" cy="389315"/>
            <a:chOff x="107950" y="5300663"/>
            <a:chExt cx="8612004" cy="389315"/>
          </a:xfrm>
        </p:grpSpPr>
        <p:sp>
          <p:nvSpPr>
            <p:cNvPr id="49" name="正方形/長方形 48"/>
            <p:cNvSpPr/>
            <p:nvPr/>
          </p:nvSpPr>
          <p:spPr>
            <a:xfrm>
              <a:off x="107950" y="5300663"/>
              <a:ext cx="8236616" cy="319422"/>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endParaRPr lang="ja-JP" altLang="en-US" sz="900" b="1"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50" name="正方形/長方形 49"/>
            <p:cNvSpPr/>
            <p:nvPr/>
          </p:nvSpPr>
          <p:spPr>
            <a:xfrm>
              <a:off x="107950" y="5366813"/>
              <a:ext cx="8612004" cy="323165"/>
            </a:xfrm>
            <a:prstGeom prst="rect">
              <a:avLst/>
            </a:prstGeom>
          </p:spPr>
          <p:txBody>
            <a:bodyPr wrap="square">
              <a:spAutoFit/>
            </a:bodyPr>
            <a:lstStyle/>
            <a:p>
              <a:pPr marL="171449" indent="-171449">
                <a:lnSpc>
                  <a:spcPts val="1800"/>
                </a:lnSpc>
                <a:buFont typeface="Wingdings" panose="05000000000000000000" pitchFamily="2" charset="2"/>
                <a:buChar char="n"/>
              </a:pPr>
              <a:endParaRPr lang="en-US" altLang="ja-JP" sz="1000" b="1" dirty="0">
                <a:latin typeface="メイリオ" panose="020B0604030504040204" pitchFamily="50" charset="-128"/>
                <a:ea typeface="メイリオ" panose="020B0604030504040204" pitchFamily="50" charset="-128"/>
              </a:endParaRPr>
            </a:p>
          </p:txBody>
        </p:sp>
      </p:grpSp>
      <p:sp>
        <p:nvSpPr>
          <p:cNvPr id="35" name="正方形/長方形 34"/>
          <p:cNvSpPr/>
          <p:nvPr/>
        </p:nvSpPr>
        <p:spPr>
          <a:xfrm>
            <a:off x="230188" y="5265739"/>
            <a:ext cx="8713787" cy="670561"/>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endParaRPr lang="ja-JP" altLang="en-US" sz="1050" b="1" u="sng" dirty="0">
              <a:solidFill>
                <a:srgbClr val="000099"/>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34" name="正方形/長方形 33"/>
          <p:cNvSpPr/>
          <p:nvPr/>
        </p:nvSpPr>
        <p:spPr>
          <a:xfrm>
            <a:off x="122238" y="4819650"/>
            <a:ext cx="8893174" cy="1307896"/>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9" indent="-171449">
              <a:lnSpc>
                <a:spcPts val="2400"/>
              </a:lnSpc>
              <a:buFont typeface="Wingdings" panose="05000000000000000000" pitchFamily="2" charset="2"/>
              <a:buChar char="n"/>
            </a:pPr>
            <a:r>
              <a:rPr lang="en-US" altLang="ja-JP" sz="12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OATIS</a:t>
            </a:r>
            <a:r>
              <a:rPr lang="ja-JP" altLang="en-US" sz="12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を中心とした総合的な支援体制の基盤を維持しつつ、</a:t>
            </a:r>
            <a:r>
              <a:rPr lang="en-US" altLang="ja-JP" sz="12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OAC</a:t>
            </a:r>
            <a:r>
              <a:rPr lang="ja-JP" altLang="en-US" sz="12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のネットワークをより有機的に連携させ、連携のシステムを具現化し</a:t>
            </a:r>
            <a:r>
              <a:rPr lang="ja-JP" altLang="en-US" sz="12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、駆動</a:t>
            </a:r>
            <a:r>
              <a:rPr lang="ja-JP" altLang="en-US" sz="12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させていくための、司令塔機能を果たすハブ拠点の設置に向けた検討を行う</a:t>
            </a:r>
            <a:r>
              <a:rPr lang="ja-JP" altLang="en-US" sz="12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endParaRPr lang="ja-JP" altLang="en-US" sz="12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171449" indent="-171449">
              <a:lnSpc>
                <a:spcPts val="2400"/>
              </a:lnSpc>
              <a:buFont typeface="Wingdings" panose="05000000000000000000" pitchFamily="2" charset="2"/>
              <a:buChar char="n"/>
            </a:pPr>
            <a:r>
              <a:rPr lang="ja-JP" altLang="en-US" sz="12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ギャンブル</a:t>
            </a:r>
            <a:r>
              <a:rPr lang="ja-JP" altLang="en-US" sz="12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等依存症に悩む方々が、相談・医療・回復のワンストップ支援を享受できる機能整備を図る。</a:t>
            </a:r>
          </a:p>
        </p:txBody>
      </p:sp>
      <p:grpSp>
        <p:nvGrpSpPr>
          <p:cNvPr id="55" name="グループ化 54"/>
          <p:cNvGrpSpPr/>
          <p:nvPr/>
        </p:nvGrpSpPr>
        <p:grpSpPr>
          <a:xfrm>
            <a:off x="-65315" y="12700"/>
            <a:ext cx="9209315" cy="1102127"/>
            <a:chOff x="-65315" y="0"/>
            <a:chExt cx="9209315" cy="1028700"/>
          </a:xfrm>
        </p:grpSpPr>
        <p:sp>
          <p:nvSpPr>
            <p:cNvPr id="56" name="サブタイトル 2"/>
            <p:cNvSpPr txBox="1">
              <a:spLocks/>
            </p:cNvSpPr>
            <p:nvPr/>
          </p:nvSpPr>
          <p:spPr>
            <a:xfrm>
              <a:off x="0" y="0"/>
              <a:ext cx="9144000" cy="432707"/>
            </a:xfrm>
            <a:prstGeom prst="rect">
              <a:avLst/>
            </a:prstGeom>
            <a:solidFill>
              <a:srgbClr val="000099"/>
            </a:solidFill>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2000" b="1" dirty="0">
                  <a:solidFill>
                    <a:schemeClr val="bg1"/>
                  </a:solidFill>
                  <a:latin typeface="メイリオ" panose="020B0604030504040204" pitchFamily="50" charset="-128"/>
                  <a:ea typeface="メイリオ" panose="020B0604030504040204" pitchFamily="50" charset="-128"/>
                </a:rPr>
                <a:t>Ⅱ</a:t>
              </a:r>
              <a:r>
                <a:rPr lang="ja-JP" altLang="en-US" sz="2000" b="1" dirty="0">
                  <a:solidFill>
                    <a:schemeClr val="bg1"/>
                  </a:solidFill>
                  <a:latin typeface="メイリオ" panose="020B0604030504040204" pitchFamily="50" charset="-128"/>
                  <a:ea typeface="メイリオ" panose="020B0604030504040204" pitchFamily="50" charset="-128"/>
                </a:rPr>
                <a:t> 第２期計画に向けた課題の整理と取組の方向性</a:t>
              </a:r>
            </a:p>
          </p:txBody>
        </p:sp>
        <p:sp>
          <p:nvSpPr>
            <p:cNvPr id="57" name="正方形/長方形 56"/>
            <p:cNvSpPr/>
            <p:nvPr/>
          </p:nvSpPr>
          <p:spPr>
            <a:xfrm>
              <a:off x="-65315" y="476250"/>
              <a:ext cx="6760029" cy="545816"/>
            </a:xfrm>
            <a:prstGeom prst="rect">
              <a:avLst/>
            </a:prstGeom>
          </p:spPr>
          <p:txBody>
            <a:bodyPr wrap="square">
              <a:spAutoFit/>
            </a:bodyPr>
            <a:lstStyle/>
            <a:p>
              <a:r>
                <a:rPr lang="ja-JP" altLang="en-US" b="1" dirty="0">
                  <a:latin typeface="メイリオ" panose="020B0604030504040204" pitchFamily="50" charset="-128"/>
                  <a:ea typeface="メイリオ" panose="020B0604030504040204" pitchFamily="50" charset="-128"/>
                </a:rPr>
                <a:t>■５つの基本方針ごとの考察 </a:t>
              </a:r>
              <a:r>
                <a:rPr lang="en-US" altLang="ja-JP" sz="1600" b="1" dirty="0">
                  <a:latin typeface="メイリオ" panose="020B0604030504040204" pitchFamily="50" charset="-128"/>
                  <a:ea typeface="メイリオ" panose="020B0604030504040204" pitchFamily="50" charset="-128"/>
                </a:rPr>
                <a:t>~5 </a:t>
              </a:r>
              <a:r>
                <a:rPr lang="ja-JP" altLang="en-US" sz="1600" b="1" dirty="0">
                  <a:latin typeface="メイリオ" panose="020B0604030504040204" pitchFamily="50" charset="-128"/>
                  <a:ea typeface="メイリオ" panose="020B0604030504040204" pitchFamily="50" charset="-128"/>
                </a:rPr>
                <a:t>大阪独自の支援体制の構築</a:t>
              </a:r>
              <a:r>
                <a:rPr lang="en-US" altLang="ja-JP" sz="1600" b="1" dirty="0">
                  <a:latin typeface="メイリオ" panose="020B0604030504040204" pitchFamily="50" charset="-128"/>
                  <a:ea typeface="メイリオ" panose="020B0604030504040204" pitchFamily="50" charset="-128"/>
                </a:rPr>
                <a:t>~</a:t>
              </a:r>
            </a:p>
            <a:p>
              <a:endParaRPr lang="en-US" altLang="ja-JP" sz="1400" b="1" dirty="0">
                <a:latin typeface="メイリオ" panose="020B0604030504040204" pitchFamily="50" charset="-128"/>
                <a:ea typeface="メイリオ" panose="020B0604030504040204" pitchFamily="50" charset="-128"/>
              </a:endParaRPr>
            </a:p>
          </p:txBody>
        </p:sp>
        <p:cxnSp>
          <p:nvCxnSpPr>
            <p:cNvPr id="58" name="直線コネクタ 57"/>
            <p:cNvCxnSpPr/>
            <p:nvPr/>
          </p:nvCxnSpPr>
          <p:spPr>
            <a:xfrm>
              <a:off x="0" y="791936"/>
              <a:ext cx="6271353" cy="1"/>
            </a:xfrm>
            <a:prstGeom prst="line">
              <a:avLst/>
            </a:prstGeom>
            <a:ln w="28575" cmpd="dbl">
              <a:solidFill>
                <a:srgbClr val="000099"/>
              </a:solidFill>
            </a:ln>
          </p:spPr>
          <p:style>
            <a:lnRef idx="1">
              <a:schemeClr val="accent1"/>
            </a:lnRef>
            <a:fillRef idx="0">
              <a:schemeClr val="accent1"/>
            </a:fillRef>
            <a:effectRef idx="0">
              <a:schemeClr val="accent1"/>
            </a:effectRef>
            <a:fontRef idx="minor">
              <a:schemeClr val="tx1"/>
            </a:fontRef>
          </p:style>
        </p:cxnSp>
        <p:grpSp>
          <p:nvGrpSpPr>
            <p:cNvPr id="59" name="グループ化 58"/>
            <p:cNvGrpSpPr/>
            <p:nvPr/>
          </p:nvGrpSpPr>
          <p:grpSpPr>
            <a:xfrm>
              <a:off x="6454775" y="476250"/>
              <a:ext cx="2660990" cy="552450"/>
              <a:chOff x="6426540" y="469900"/>
              <a:chExt cx="2660990" cy="552450"/>
            </a:xfrm>
          </p:grpSpPr>
          <p:sp>
            <p:nvSpPr>
              <p:cNvPr id="60" name="正方形/長方形 59"/>
              <p:cNvSpPr/>
              <p:nvPr/>
            </p:nvSpPr>
            <p:spPr>
              <a:xfrm>
                <a:off x="6600825" y="476250"/>
                <a:ext cx="2486705" cy="539750"/>
              </a:xfrm>
              <a:prstGeom prst="rect">
                <a:avLst/>
              </a:prstGeom>
              <a:solidFill>
                <a:schemeClr val="bg1">
                  <a:lumMod val="8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6426540" y="469900"/>
                <a:ext cx="196170" cy="5524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b="1" dirty="0">
                    <a:latin typeface="メイリオ" panose="020B0604030504040204" pitchFamily="50" charset="-128"/>
                    <a:ea typeface="メイリオ" panose="020B0604030504040204" pitchFamily="50" charset="-128"/>
                  </a:rPr>
                  <a:t>フロー</a:t>
                </a:r>
              </a:p>
            </p:txBody>
          </p:sp>
          <p:sp>
            <p:nvSpPr>
              <p:cNvPr id="62" name="ホームベース 61"/>
              <p:cNvSpPr/>
              <p:nvPr/>
            </p:nvSpPr>
            <p:spPr>
              <a:xfrm>
                <a:off x="6727928" y="750888"/>
                <a:ext cx="683624" cy="222943"/>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ⅱ</a:t>
                </a:r>
                <a:r>
                  <a:rPr kumimoji="1" lang="ja-JP" altLang="en-US" sz="800" b="1" dirty="0">
                    <a:solidFill>
                      <a:schemeClr val="tx1"/>
                    </a:solidFill>
                    <a:latin typeface="メイリオ" panose="020B0604030504040204" pitchFamily="50" charset="-128"/>
                    <a:ea typeface="メイリオ" panose="020B0604030504040204" pitchFamily="50" charset="-128"/>
                  </a:rPr>
                  <a:t>現状分析</a:t>
                </a:r>
              </a:p>
            </p:txBody>
          </p:sp>
          <p:sp>
            <p:nvSpPr>
              <p:cNvPr id="63" name="ホームベース 62"/>
              <p:cNvSpPr/>
              <p:nvPr/>
            </p:nvSpPr>
            <p:spPr>
              <a:xfrm>
                <a:off x="6724650" y="499370"/>
                <a:ext cx="709379" cy="222943"/>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ⅰ</a:t>
                </a:r>
                <a:r>
                  <a:rPr kumimoji="1" lang="ja-JP" altLang="en-US" sz="800" b="1" dirty="0">
                    <a:solidFill>
                      <a:schemeClr val="tx1"/>
                    </a:solidFill>
                    <a:latin typeface="メイリオ" panose="020B0604030504040204" pitchFamily="50" charset="-128"/>
                    <a:ea typeface="メイリオ" panose="020B0604030504040204" pitchFamily="50" charset="-128"/>
                  </a:rPr>
                  <a:t>実績評価</a:t>
                </a:r>
              </a:p>
            </p:txBody>
          </p:sp>
          <p:sp>
            <p:nvSpPr>
              <p:cNvPr id="64" name="ホームベース 63"/>
              <p:cNvSpPr/>
              <p:nvPr/>
            </p:nvSpPr>
            <p:spPr>
              <a:xfrm>
                <a:off x="7487319" y="605419"/>
                <a:ext cx="758058" cy="275454"/>
              </a:xfrm>
              <a:prstGeom prst="homePlate">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bg1"/>
                    </a:solidFill>
                    <a:latin typeface="メイリオ" panose="020B0604030504040204" pitchFamily="50" charset="-128"/>
                    <a:ea typeface="メイリオ" panose="020B0604030504040204" pitchFamily="50" charset="-128"/>
                  </a:rPr>
                  <a:t>ⅲ </a:t>
                </a:r>
                <a:r>
                  <a:rPr kumimoji="1" lang="ja-JP" altLang="en-US" sz="800" b="1" dirty="0">
                    <a:solidFill>
                      <a:schemeClr val="bg1"/>
                    </a:solidFill>
                    <a:latin typeface="メイリオ" panose="020B0604030504040204" pitchFamily="50" charset="-128"/>
                    <a:ea typeface="メイリオ" panose="020B0604030504040204" pitchFamily="50" charset="-128"/>
                  </a:rPr>
                  <a:t>課題</a:t>
                </a:r>
              </a:p>
            </p:txBody>
          </p:sp>
          <p:sp>
            <p:nvSpPr>
              <p:cNvPr id="65" name="ホームベース 64"/>
              <p:cNvSpPr/>
              <p:nvPr/>
            </p:nvSpPr>
            <p:spPr>
              <a:xfrm>
                <a:off x="8295583" y="597255"/>
                <a:ext cx="758058" cy="275454"/>
              </a:xfrm>
              <a:prstGeom prst="homePlate">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bg1"/>
                    </a:solidFill>
                    <a:latin typeface="メイリオ" panose="020B0604030504040204" pitchFamily="50" charset="-128"/>
                    <a:ea typeface="メイリオ" panose="020B0604030504040204" pitchFamily="50" charset="-128"/>
                  </a:rPr>
                  <a:t>ⅳ </a:t>
                </a:r>
                <a:r>
                  <a:rPr kumimoji="1" lang="ja-JP" altLang="en-US" sz="800" b="1" dirty="0">
                    <a:solidFill>
                      <a:schemeClr val="bg1"/>
                    </a:solidFill>
                    <a:latin typeface="メイリオ" panose="020B0604030504040204" pitchFamily="50" charset="-128"/>
                    <a:ea typeface="メイリオ" panose="020B0604030504040204" pitchFamily="50" charset="-128"/>
                  </a:rPr>
                  <a:t>方向性</a:t>
                </a:r>
              </a:p>
            </p:txBody>
          </p:sp>
        </p:grpSp>
      </p:grpSp>
      <p:sp>
        <p:nvSpPr>
          <p:cNvPr id="66" name="正方形/長方形 65"/>
          <p:cNvSpPr/>
          <p:nvPr/>
        </p:nvSpPr>
        <p:spPr>
          <a:xfrm>
            <a:off x="107951" y="1673680"/>
            <a:ext cx="9125857" cy="1461406"/>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Wingdings" panose="05000000000000000000" pitchFamily="2" charset="2"/>
              <a:buChar char="Ø"/>
            </a:pPr>
            <a:r>
              <a:rPr lang="en-US" altLang="ja-JP" sz="12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IR</a:t>
            </a:r>
            <a:r>
              <a:rPr lang="ja-JP" altLang="en-US" sz="12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誘致などギャンブル等依存症対策を取り巻く状況に応じて、機動的かつ実効的な支援が可能な体制整備が必要</a:t>
            </a:r>
            <a:r>
              <a:rPr lang="ja-JP" altLang="en-US" sz="12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12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r>
            <a:br>
              <a:rPr lang="en-US" altLang="ja-JP" sz="12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br>
            <a:endParaRPr lang="ja-JP" altLang="en-US" sz="12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171450" indent="-171450">
              <a:lnSpc>
                <a:spcPts val="2000"/>
              </a:lnSpc>
              <a:buFont typeface="Wingdings" panose="05000000000000000000" pitchFamily="2" charset="2"/>
              <a:buChar char="Ø"/>
            </a:pPr>
            <a:r>
              <a:rPr lang="ja-JP" altLang="en-US" sz="12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依存症</a:t>
            </a:r>
            <a:r>
              <a:rPr lang="ja-JP" altLang="en-US" sz="12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総合支援センターでの多職種による相談対応などを通じ、ギャンブル等依存症に悩む方々への支援を実施している</a:t>
            </a:r>
            <a:r>
              <a:rPr lang="ja-JP" altLang="en-US" sz="12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が、</a:t>
            </a:r>
            <a:r>
              <a:rPr lang="en-US" altLang="ja-JP" sz="12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r>
            <a:br>
              <a:rPr lang="en-US" altLang="ja-JP" sz="12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br>
            <a:r>
              <a:rPr lang="ja-JP" altLang="en-US" sz="12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事案</a:t>
            </a:r>
            <a:r>
              <a:rPr lang="ja-JP" altLang="en-US" sz="12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によっては課題が多種多様であり、多岐にわたるサポートを効率的に実施することが必要。</a:t>
            </a:r>
          </a:p>
        </p:txBody>
      </p:sp>
      <p:sp>
        <p:nvSpPr>
          <p:cNvPr id="2" name="スライド番号プレースホルダー 1"/>
          <p:cNvSpPr>
            <a:spLocks noGrp="1"/>
          </p:cNvSpPr>
          <p:nvPr>
            <p:ph type="sldNum" sz="quarter" idx="12"/>
          </p:nvPr>
        </p:nvSpPr>
        <p:spPr>
          <a:xfrm>
            <a:off x="7086600" y="6492876"/>
            <a:ext cx="2057400" cy="365125"/>
          </a:xfrm>
        </p:spPr>
        <p:txBody>
          <a:bodyPr vert="horz" lIns="91440" tIns="45720" rIns="91440" bIns="45720" rtlCol="0" anchor="ct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pPr/>
              <a:t>24</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28" name="二等辺三角形 27"/>
          <p:cNvSpPr/>
          <p:nvPr/>
        </p:nvSpPr>
        <p:spPr>
          <a:xfrm rot="10800000">
            <a:off x="1567741" y="3755571"/>
            <a:ext cx="6008520" cy="464004"/>
          </a:xfrm>
          <a:prstGeom prst="triangle">
            <a:avLst/>
          </a:prstGeom>
          <a:gradFill>
            <a:gsLst>
              <a:gs pos="15000">
                <a:schemeClr val="tx1">
                  <a:lumMod val="85000"/>
                  <a:lumOff val="15000"/>
                </a:schemeClr>
              </a:gs>
              <a:gs pos="100000">
                <a:schemeClr val="bg2">
                  <a:lumMod val="90000"/>
                </a:schemeClr>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no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967362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サブタイトル 2"/>
          <p:cNvSpPr txBox="1">
            <a:spLocks/>
          </p:cNvSpPr>
          <p:nvPr/>
        </p:nvSpPr>
        <p:spPr>
          <a:xfrm>
            <a:off x="0" y="0"/>
            <a:ext cx="9144000" cy="476672"/>
          </a:xfrm>
          <a:prstGeom prst="rect">
            <a:avLst/>
          </a:prstGeom>
          <a:solidFill>
            <a:srgbClr val="000099"/>
          </a:solidFill>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a:solidFill>
                  <a:schemeClr val="bg1"/>
                </a:solidFill>
                <a:latin typeface="メイリオ" panose="020B0604030504040204" pitchFamily="50" charset="-128"/>
                <a:ea typeface="メイリオ" panose="020B0604030504040204" pitchFamily="50" charset="-128"/>
              </a:rPr>
              <a:t>「第２期大阪府ギャンブル等依存症対策推進</a:t>
            </a:r>
            <a:r>
              <a:rPr lang="ja-JP" altLang="en-US" sz="2000" b="1" dirty="0" smtClean="0">
                <a:solidFill>
                  <a:schemeClr val="bg1"/>
                </a:solidFill>
                <a:latin typeface="メイリオ" panose="020B0604030504040204" pitchFamily="50" charset="-128"/>
                <a:ea typeface="メイリオ" panose="020B0604030504040204" pitchFamily="50" charset="-128"/>
              </a:rPr>
              <a:t>計画に向けた検討</a:t>
            </a:r>
            <a:r>
              <a:rPr lang="ja-JP" altLang="en-US" sz="2000" b="1" dirty="0">
                <a:solidFill>
                  <a:schemeClr val="bg1"/>
                </a:solidFill>
                <a:latin typeface="メイリオ" panose="020B0604030504040204" pitchFamily="50" charset="-128"/>
                <a:ea typeface="メイリオ" panose="020B0604030504040204" pitchFamily="50" charset="-128"/>
              </a:rPr>
              <a:t>について</a:t>
            </a:r>
          </a:p>
        </p:txBody>
      </p:sp>
      <p:sp>
        <p:nvSpPr>
          <p:cNvPr id="24" name="正方形/長方形 23">
            <a:extLst>
              <a:ext uri="{FF2B5EF4-FFF2-40B4-BE49-F238E27FC236}">
                <a16:creationId xmlns:a16="http://schemas.microsoft.com/office/drawing/2014/main" id="{BC6AEAAE-BA98-4DB5-87E0-98E6907B584F}"/>
              </a:ext>
            </a:extLst>
          </p:cNvPr>
          <p:cNvSpPr/>
          <p:nvPr/>
        </p:nvSpPr>
        <p:spPr>
          <a:xfrm>
            <a:off x="157163" y="1304925"/>
            <a:ext cx="7632700" cy="400110"/>
          </a:xfrm>
          <a:prstGeom prst="rect">
            <a:avLst/>
          </a:prstGeom>
          <a:solidFill>
            <a:srgbClr val="0070C0"/>
          </a:solidFill>
          <a:ln w="12700">
            <a:noFill/>
          </a:ln>
        </p:spPr>
        <p:txBody>
          <a:bodyPr wrap="square" anchor="ctr">
            <a:spAutoFit/>
          </a:bodyPr>
          <a:lstStyle/>
          <a:p>
            <a:r>
              <a:rPr lang="en-US" altLang="ja-JP" sz="2000" b="1" dirty="0">
                <a:solidFill>
                  <a:schemeClr val="bg1"/>
                </a:solidFill>
                <a:latin typeface="メイリオ" panose="020B0604030504040204" pitchFamily="50" charset="-128"/>
                <a:ea typeface="メイリオ" panose="020B0604030504040204" pitchFamily="50" charset="-128"/>
              </a:rPr>
              <a:t>Ⅰ</a:t>
            </a:r>
            <a:r>
              <a:rPr lang="ja-JP" altLang="en-US" sz="2000" b="1" dirty="0">
                <a:solidFill>
                  <a:schemeClr val="bg1"/>
                </a:solidFill>
                <a:latin typeface="メイリオ" panose="020B0604030504040204" pitchFamily="50" charset="-128"/>
                <a:ea typeface="メイリオ" panose="020B0604030504040204" pitchFamily="50" charset="-128"/>
              </a:rPr>
              <a:t> 第２期計画に向けた現状の整理</a:t>
            </a:r>
          </a:p>
        </p:txBody>
      </p:sp>
      <p:sp>
        <p:nvSpPr>
          <p:cNvPr id="13" name="正方形/長方形 12"/>
          <p:cNvSpPr/>
          <p:nvPr/>
        </p:nvSpPr>
        <p:spPr>
          <a:xfrm>
            <a:off x="1" y="638116"/>
            <a:ext cx="4921931" cy="461665"/>
          </a:xfrm>
          <a:prstGeom prst="rect">
            <a:avLst/>
          </a:prstGeom>
        </p:spPr>
        <p:txBody>
          <a:bodyPr wrap="square">
            <a:spAutoFit/>
          </a:bodyPr>
          <a:lstStyle/>
          <a:p>
            <a:r>
              <a:rPr lang="ja-JP" altLang="en-US" sz="2400" b="1" dirty="0">
                <a:latin typeface="メイリオ" panose="020B0604030504040204" pitchFamily="50" charset="-128"/>
                <a:ea typeface="メイリオ" panose="020B0604030504040204" pitchFamily="50" charset="-128"/>
              </a:rPr>
              <a:t>■検討の流れ</a:t>
            </a:r>
          </a:p>
        </p:txBody>
      </p:sp>
      <p:cxnSp>
        <p:nvCxnSpPr>
          <p:cNvPr id="14" name="直線コネクタ 13"/>
          <p:cNvCxnSpPr/>
          <p:nvPr/>
        </p:nvCxnSpPr>
        <p:spPr>
          <a:xfrm flipH="1">
            <a:off x="95251" y="1038225"/>
            <a:ext cx="2051956" cy="0"/>
          </a:xfrm>
          <a:prstGeom prst="line">
            <a:avLst/>
          </a:prstGeom>
          <a:ln w="38100">
            <a:solidFill>
              <a:srgbClr val="000099"/>
            </a:solidFill>
          </a:ln>
        </p:spPr>
        <p:style>
          <a:lnRef idx="1">
            <a:schemeClr val="accent1"/>
          </a:lnRef>
          <a:fillRef idx="0">
            <a:schemeClr val="accent1"/>
          </a:fillRef>
          <a:effectRef idx="0">
            <a:schemeClr val="accent1"/>
          </a:effectRef>
          <a:fontRef idx="minor">
            <a:schemeClr val="tx1"/>
          </a:fontRef>
        </p:style>
      </p:cxnSp>
      <p:sp>
        <p:nvSpPr>
          <p:cNvPr id="16" name="サブタイトル 2"/>
          <p:cNvSpPr txBox="1">
            <a:spLocks/>
          </p:cNvSpPr>
          <p:nvPr/>
        </p:nvSpPr>
        <p:spPr>
          <a:xfrm>
            <a:off x="503238" y="2350558"/>
            <a:ext cx="7558086" cy="279400"/>
          </a:xfrm>
          <a:prstGeom prst="rect">
            <a:avLst/>
          </a:prstGeom>
          <a:noFill/>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b="1" dirty="0">
                <a:latin typeface="メイリオ" panose="020B0604030504040204" pitchFamily="50" charset="-128"/>
                <a:ea typeface="メイリオ" panose="020B0604030504040204" pitchFamily="50" charset="-128"/>
              </a:rPr>
              <a:t>１．ギャンブル等依存症対策を取り巻く状況の変化</a:t>
            </a:r>
          </a:p>
        </p:txBody>
      </p:sp>
      <p:sp>
        <p:nvSpPr>
          <p:cNvPr id="17" name="正方形/長方形 16"/>
          <p:cNvSpPr/>
          <p:nvPr/>
        </p:nvSpPr>
        <p:spPr>
          <a:xfrm>
            <a:off x="376237" y="1835706"/>
            <a:ext cx="8696326" cy="369332"/>
          </a:xfrm>
          <a:prstGeom prst="rect">
            <a:avLst/>
          </a:prstGeom>
        </p:spPr>
        <p:txBody>
          <a:bodyPr wrap="square">
            <a:spAutoFit/>
          </a:bodyPr>
          <a:lstStyle/>
          <a:p>
            <a:r>
              <a:rPr lang="ja-JP" altLang="en-US" b="1" dirty="0">
                <a:latin typeface="メイリオ" panose="020B0604030504040204" pitchFamily="50" charset="-128"/>
                <a:ea typeface="メイリオ" panose="020B0604030504040204" pitchFamily="50" charset="-128"/>
              </a:rPr>
              <a:t>■ギャンブル等依存症対策を取り巻く現状について</a:t>
            </a:r>
          </a:p>
        </p:txBody>
      </p:sp>
      <p:sp>
        <p:nvSpPr>
          <p:cNvPr id="18" name="サブタイトル 2"/>
          <p:cNvSpPr txBox="1">
            <a:spLocks/>
          </p:cNvSpPr>
          <p:nvPr/>
        </p:nvSpPr>
        <p:spPr>
          <a:xfrm>
            <a:off x="503239" y="2743654"/>
            <a:ext cx="7725727" cy="309335"/>
          </a:xfrm>
          <a:prstGeom prst="rect">
            <a:avLst/>
          </a:prstGeom>
          <a:noFill/>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b="1" dirty="0">
                <a:latin typeface="メイリオ" panose="020B0604030504040204" pitchFamily="50" charset="-128"/>
                <a:ea typeface="メイリオ" panose="020B0604030504040204" pitchFamily="50" charset="-128"/>
              </a:rPr>
              <a:t>２．ギャンブル等依存症が疑われる人の</a:t>
            </a:r>
            <a:r>
              <a:rPr lang="ja-JP" altLang="en-US" sz="1400" b="1" dirty="0" smtClean="0">
                <a:latin typeface="メイリオ" panose="020B0604030504040204" pitchFamily="50" charset="-128"/>
                <a:ea typeface="メイリオ" panose="020B0604030504040204" pitchFamily="50" charset="-128"/>
              </a:rPr>
              <a:t>推計数</a:t>
            </a:r>
            <a:endParaRPr lang="ja-JP" altLang="en-US" sz="1400" b="1" dirty="0">
              <a:latin typeface="メイリオ" panose="020B0604030504040204" pitchFamily="50" charset="-128"/>
              <a:ea typeface="メイリオ" panose="020B0604030504040204" pitchFamily="50" charset="-128"/>
            </a:endParaRPr>
          </a:p>
        </p:txBody>
      </p:sp>
      <p:sp>
        <p:nvSpPr>
          <p:cNvPr id="19" name="正方形/長方形 18">
            <a:extLst>
              <a:ext uri="{FF2B5EF4-FFF2-40B4-BE49-F238E27FC236}">
                <a16:creationId xmlns:a16="http://schemas.microsoft.com/office/drawing/2014/main" id="{BC6AEAAE-BA98-4DB5-87E0-98E6907B584F}"/>
              </a:ext>
            </a:extLst>
          </p:cNvPr>
          <p:cNvSpPr/>
          <p:nvPr/>
        </p:nvSpPr>
        <p:spPr>
          <a:xfrm>
            <a:off x="157163" y="3284537"/>
            <a:ext cx="7632700" cy="400110"/>
          </a:xfrm>
          <a:prstGeom prst="rect">
            <a:avLst/>
          </a:prstGeom>
          <a:solidFill>
            <a:srgbClr val="0070C0"/>
          </a:solidFill>
          <a:ln w="12700">
            <a:noFill/>
          </a:ln>
        </p:spPr>
        <p:txBody>
          <a:bodyPr wrap="square" anchor="ctr">
            <a:spAutoFit/>
          </a:bodyPr>
          <a:lstStyle/>
          <a:p>
            <a:r>
              <a:rPr lang="en-US" altLang="ja-JP" sz="2000" b="1" dirty="0">
                <a:solidFill>
                  <a:schemeClr val="bg1"/>
                </a:solidFill>
                <a:latin typeface="メイリオ" panose="020B0604030504040204" pitchFamily="50" charset="-128"/>
                <a:ea typeface="メイリオ" panose="020B0604030504040204" pitchFamily="50" charset="-128"/>
              </a:rPr>
              <a:t>Ⅱ</a:t>
            </a:r>
            <a:r>
              <a:rPr lang="ja-JP" altLang="en-US" sz="2000" b="1" dirty="0">
                <a:solidFill>
                  <a:schemeClr val="bg1"/>
                </a:solidFill>
                <a:latin typeface="メイリオ" panose="020B0604030504040204" pitchFamily="50" charset="-128"/>
                <a:ea typeface="メイリオ" panose="020B0604030504040204" pitchFamily="50" charset="-128"/>
              </a:rPr>
              <a:t> 第２期計画に向けた課題の整理と取組の方向性</a:t>
            </a:r>
          </a:p>
        </p:txBody>
      </p:sp>
      <p:sp>
        <p:nvSpPr>
          <p:cNvPr id="22" name="正方形/長方形 21"/>
          <p:cNvSpPr/>
          <p:nvPr/>
        </p:nvSpPr>
        <p:spPr>
          <a:xfrm>
            <a:off x="376239" y="3856296"/>
            <a:ext cx="8696325" cy="369332"/>
          </a:xfrm>
          <a:prstGeom prst="rect">
            <a:avLst/>
          </a:prstGeom>
        </p:spPr>
        <p:txBody>
          <a:bodyPr wrap="square">
            <a:spAutoFit/>
          </a:bodyPr>
          <a:lstStyle/>
          <a:p>
            <a:r>
              <a:rPr lang="ja-JP" altLang="en-US" b="1" dirty="0">
                <a:latin typeface="メイリオ" panose="020B0604030504040204" pitchFamily="50" charset="-128"/>
                <a:ea typeface="メイリオ" panose="020B0604030504040204" pitchFamily="50" charset="-128"/>
              </a:rPr>
              <a:t>■基本的な考え方について</a:t>
            </a:r>
          </a:p>
        </p:txBody>
      </p:sp>
      <p:sp>
        <p:nvSpPr>
          <p:cNvPr id="31" name="正方形/長方形 30"/>
          <p:cNvSpPr/>
          <p:nvPr/>
        </p:nvSpPr>
        <p:spPr>
          <a:xfrm>
            <a:off x="376239" y="4329113"/>
            <a:ext cx="8696325" cy="369332"/>
          </a:xfrm>
          <a:prstGeom prst="rect">
            <a:avLst/>
          </a:prstGeom>
        </p:spPr>
        <p:txBody>
          <a:bodyPr wrap="square">
            <a:spAutoFit/>
          </a:bodyPr>
          <a:lstStyle/>
          <a:p>
            <a:r>
              <a:rPr lang="ja-JP" altLang="en-US" b="1" dirty="0">
                <a:latin typeface="メイリオ" panose="020B0604030504040204" pitchFamily="50" charset="-128"/>
                <a:ea typeface="メイリオ" panose="020B0604030504040204" pitchFamily="50" charset="-128"/>
              </a:rPr>
              <a:t>■５つの基本方針ごとの考察について</a:t>
            </a:r>
          </a:p>
        </p:txBody>
      </p:sp>
      <p:graphicFrame>
        <p:nvGraphicFramePr>
          <p:cNvPr id="4" name="表 3"/>
          <p:cNvGraphicFramePr>
            <a:graphicFrameLocks noGrp="1"/>
          </p:cNvGraphicFramePr>
          <p:nvPr>
            <p:extLst>
              <p:ext uri="{D42A27DB-BD31-4B8C-83A1-F6EECF244321}">
                <p14:modId xmlns:p14="http://schemas.microsoft.com/office/powerpoint/2010/main" val="3490135031"/>
              </p:ext>
            </p:extLst>
          </p:nvPr>
        </p:nvGraphicFramePr>
        <p:xfrm>
          <a:off x="611188" y="4695350"/>
          <a:ext cx="5870544" cy="2004376"/>
        </p:xfrm>
        <a:graphic>
          <a:graphicData uri="http://schemas.openxmlformats.org/drawingml/2006/table">
            <a:tbl>
              <a:tblPr bandRow="1">
                <a:tableStyleId>{5C22544A-7EE6-4342-B048-85BDC9FD1C3A}</a:tableStyleId>
              </a:tblPr>
              <a:tblGrid>
                <a:gridCol w="1115603">
                  <a:extLst>
                    <a:ext uri="{9D8B030D-6E8A-4147-A177-3AD203B41FA5}">
                      <a16:colId xmlns:a16="http://schemas.microsoft.com/office/drawing/2014/main" val="1023882367"/>
                    </a:ext>
                  </a:extLst>
                </a:gridCol>
                <a:gridCol w="4754941">
                  <a:extLst>
                    <a:ext uri="{9D8B030D-6E8A-4147-A177-3AD203B41FA5}">
                      <a16:colId xmlns:a16="http://schemas.microsoft.com/office/drawing/2014/main" val="1222953148"/>
                    </a:ext>
                  </a:extLst>
                </a:gridCol>
              </a:tblGrid>
              <a:tr h="368184">
                <a:tc>
                  <a:txBody>
                    <a:bodyPr/>
                    <a:lstStyle/>
                    <a:p>
                      <a:pPr algn="ctr"/>
                      <a:r>
                        <a:rPr kumimoji="1" lang="ja-JP" altLang="en-US" sz="1400" b="1" dirty="0" smtClean="0">
                          <a:solidFill>
                            <a:schemeClr val="bg1"/>
                          </a:solidFill>
                          <a:latin typeface="メイリオ" panose="020B0604030504040204" pitchFamily="50" charset="-128"/>
                          <a:ea typeface="メイリオ" panose="020B0604030504040204" pitchFamily="50" charset="-128"/>
                        </a:rPr>
                        <a:t>基本方針①</a:t>
                      </a:r>
                      <a:endParaRPr kumimoji="1" lang="ja-JP" altLang="en-US" sz="1400" b="1" dirty="0">
                        <a:solidFill>
                          <a:schemeClr val="bg1"/>
                        </a:solidFill>
                        <a:latin typeface="メイリオ" panose="020B0604030504040204" pitchFamily="50" charset="-128"/>
                        <a:ea typeface="メイリオ" panose="020B0604030504040204" pitchFamily="50" charset="-128"/>
                      </a:endParaRPr>
                    </a:p>
                  </a:txBody>
                  <a:tcPr marL="60960" marR="60960" marT="60960" marB="60960" anchor="ctr">
                    <a:solidFill>
                      <a:schemeClr val="accent1">
                        <a:lumMod val="50000"/>
                      </a:schemeClr>
                    </a:solidFill>
                  </a:tcPr>
                </a:tc>
                <a:tc>
                  <a:txBody>
                    <a:bodyPr/>
                    <a:lstStyle/>
                    <a:p>
                      <a:r>
                        <a:rPr kumimoji="1" lang="ja-JP" altLang="en-US" sz="1400" b="1" dirty="0" smtClean="0">
                          <a:solidFill>
                            <a:schemeClr val="tx1"/>
                          </a:solidFill>
                          <a:latin typeface="メイリオ" panose="020B0604030504040204" pitchFamily="50" charset="-128"/>
                          <a:ea typeface="メイリオ" panose="020B0604030504040204" pitchFamily="50" charset="-128"/>
                        </a:rPr>
                        <a:t>普及啓発の強化</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marL="60960" marR="60960" marT="60960" marB="60960" anchor="ctr">
                    <a:noFill/>
                  </a:tcPr>
                </a:tc>
                <a:extLst>
                  <a:ext uri="{0D108BD9-81ED-4DB2-BD59-A6C34878D82A}">
                    <a16:rowId xmlns:a16="http://schemas.microsoft.com/office/drawing/2014/main" val="2161651774"/>
                  </a:ext>
                </a:extLst>
              </a:tr>
              <a:tr h="37190">
                <a:tc>
                  <a:txBody>
                    <a:bodyPr/>
                    <a:lstStyle/>
                    <a:p>
                      <a:pPr algn="ctr"/>
                      <a:endParaRPr kumimoji="1" lang="ja-JP" altLang="en-US" sz="100" b="1" dirty="0">
                        <a:solidFill>
                          <a:schemeClr val="bg1"/>
                        </a:solidFill>
                        <a:latin typeface="メイリオ" panose="020B0604030504040204" pitchFamily="50" charset="-128"/>
                        <a:ea typeface="メイリオ" panose="020B0604030504040204" pitchFamily="50" charset="-128"/>
                      </a:endParaRPr>
                    </a:p>
                  </a:txBody>
                  <a:tcPr marL="0" marR="0" marT="0" marB="0">
                    <a:solidFill>
                      <a:schemeClr val="bg1"/>
                    </a:solidFill>
                  </a:tcPr>
                </a:tc>
                <a:tc>
                  <a:txBody>
                    <a:bodyPr/>
                    <a:lstStyle/>
                    <a:p>
                      <a:endParaRPr kumimoji="1" lang="ja-JP" altLang="en-US" sz="100" b="1" dirty="0" smtClean="0">
                        <a:solidFill>
                          <a:schemeClr val="tx1"/>
                        </a:solidFill>
                        <a:latin typeface="メイリオ" panose="020B0604030504040204" pitchFamily="50" charset="-128"/>
                        <a:ea typeface="メイリオ" panose="020B0604030504040204" pitchFamily="50" charset="-128"/>
                      </a:endParaRPr>
                    </a:p>
                  </a:txBody>
                  <a:tcPr marL="0" marR="0" marT="0" marB="0">
                    <a:solidFill>
                      <a:schemeClr val="bg1"/>
                    </a:solidFill>
                  </a:tcPr>
                </a:tc>
                <a:extLst>
                  <a:ext uri="{0D108BD9-81ED-4DB2-BD59-A6C34878D82A}">
                    <a16:rowId xmlns:a16="http://schemas.microsoft.com/office/drawing/2014/main" val="353524338"/>
                  </a:ext>
                </a:extLst>
              </a:tr>
              <a:tr h="371858">
                <a:tc>
                  <a:txBody>
                    <a:bodyPr/>
                    <a:lstStyle/>
                    <a:p>
                      <a:pPr algn="ctr"/>
                      <a:r>
                        <a:rPr kumimoji="1" lang="ja-JP" altLang="en-US" sz="1400" b="1" dirty="0" smtClean="0">
                          <a:solidFill>
                            <a:schemeClr val="bg1"/>
                          </a:solidFill>
                          <a:latin typeface="メイリオ" panose="020B0604030504040204" pitchFamily="50" charset="-128"/>
                          <a:ea typeface="メイリオ" panose="020B0604030504040204" pitchFamily="50" charset="-128"/>
                        </a:rPr>
                        <a:t>基本方針②</a:t>
                      </a:r>
                      <a:endParaRPr kumimoji="1" lang="ja-JP" altLang="en-US" sz="1400" b="1" dirty="0">
                        <a:solidFill>
                          <a:schemeClr val="bg1"/>
                        </a:solidFill>
                        <a:latin typeface="メイリオ" panose="020B0604030504040204" pitchFamily="50" charset="-128"/>
                        <a:ea typeface="メイリオ" panose="020B0604030504040204" pitchFamily="50" charset="-128"/>
                      </a:endParaRPr>
                    </a:p>
                  </a:txBody>
                  <a:tcPr marL="60960" marR="60960" marT="60960" marB="60960" anchor="ctr">
                    <a:solidFill>
                      <a:schemeClr val="accent1">
                        <a:lumMod val="50000"/>
                      </a:schemeClr>
                    </a:solidFill>
                  </a:tcPr>
                </a:tc>
                <a:tc>
                  <a:txBody>
                    <a:bodyPr/>
                    <a:lstStyle/>
                    <a:p>
                      <a:r>
                        <a:rPr kumimoji="1" lang="ja-JP" altLang="en-US" sz="1400" b="1" dirty="0" smtClean="0">
                          <a:solidFill>
                            <a:schemeClr val="tx1"/>
                          </a:solidFill>
                          <a:latin typeface="メイリオ" panose="020B0604030504040204" pitchFamily="50" charset="-128"/>
                          <a:ea typeface="メイリオ" panose="020B0604030504040204" pitchFamily="50" charset="-128"/>
                        </a:rPr>
                        <a:t>相談支援体制の強化</a:t>
                      </a:r>
                    </a:p>
                  </a:txBody>
                  <a:tcPr marL="60960" marR="60960" marT="60960" marB="60960" anchor="ctr">
                    <a:noFill/>
                  </a:tcPr>
                </a:tc>
                <a:extLst>
                  <a:ext uri="{0D108BD9-81ED-4DB2-BD59-A6C34878D82A}">
                    <a16:rowId xmlns:a16="http://schemas.microsoft.com/office/drawing/2014/main" val="3566027516"/>
                  </a:ext>
                </a:extLst>
              </a:tr>
              <a:tr h="37190">
                <a:tc>
                  <a:txBody>
                    <a:bodyPr/>
                    <a:lstStyle/>
                    <a:p>
                      <a:pPr algn="ctr"/>
                      <a:endParaRPr kumimoji="1" lang="ja-JP" altLang="en-US" sz="100" b="1" dirty="0">
                        <a:solidFill>
                          <a:schemeClr val="bg1"/>
                        </a:solidFill>
                        <a:latin typeface="メイリオ" panose="020B0604030504040204" pitchFamily="50" charset="-128"/>
                        <a:ea typeface="メイリオ" panose="020B0604030504040204" pitchFamily="50" charset="-128"/>
                      </a:endParaRPr>
                    </a:p>
                  </a:txBody>
                  <a:tcPr marL="0" marR="0" marT="0" marB="0" anchor="ctr">
                    <a:solidFill>
                      <a:schemeClr val="bg1"/>
                    </a:solidFill>
                  </a:tcPr>
                </a:tc>
                <a:tc>
                  <a:txBody>
                    <a:bodyPr/>
                    <a:lstStyle/>
                    <a:p>
                      <a:endParaRPr kumimoji="1" lang="ja-JP" altLang="en-US" sz="100" b="1" dirty="0" smtClean="0">
                        <a:solidFill>
                          <a:schemeClr val="tx1"/>
                        </a:solidFill>
                        <a:latin typeface="メイリオ" panose="020B0604030504040204" pitchFamily="50" charset="-128"/>
                        <a:ea typeface="メイリオ" panose="020B0604030504040204" pitchFamily="50" charset="-128"/>
                      </a:endParaRPr>
                    </a:p>
                  </a:txBody>
                  <a:tcPr marL="0" marR="0" marT="0" marB="0" anchor="ctr">
                    <a:solidFill>
                      <a:schemeClr val="bg1"/>
                    </a:solidFill>
                  </a:tcPr>
                </a:tc>
                <a:extLst>
                  <a:ext uri="{0D108BD9-81ED-4DB2-BD59-A6C34878D82A}">
                    <a16:rowId xmlns:a16="http://schemas.microsoft.com/office/drawing/2014/main" val="2313691131"/>
                  </a:ext>
                </a:extLst>
              </a:tr>
              <a:tr h="371858">
                <a:tc>
                  <a:txBody>
                    <a:bodyPr/>
                    <a:lstStyle/>
                    <a:p>
                      <a:pPr algn="ctr"/>
                      <a:r>
                        <a:rPr kumimoji="1" lang="ja-JP" altLang="en-US" sz="1400" b="1" dirty="0" smtClean="0">
                          <a:solidFill>
                            <a:schemeClr val="bg1"/>
                          </a:solidFill>
                          <a:latin typeface="メイリオ" panose="020B0604030504040204" pitchFamily="50" charset="-128"/>
                          <a:ea typeface="メイリオ" panose="020B0604030504040204" pitchFamily="50" charset="-128"/>
                        </a:rPr>
                        <a:t>基本方針③</a:t>
                      </a:r>
                      <a:endParaRPr kumimoji="1" lang="ja-JP" altLang="en-US" sz="1400" b="1" dirty="0">
                        <a:solidFill>
                          <a:schemeClr val="bg1"/>
                        </a:solidFill>
                        <a:latin typeface="メイリオ" panose="020B0604030504040204" pitchFamily="50" charset="-128"/>
                        <a:ea typeface="メイリオ" panose="020B0604030504040204" pitchFamily="50" charset="-128"/>
                      </a:endParaRPr>
                    </a:p>
                  </a:txBody>
                  <a:tcPr marL="60960" marR="60960" marT="60960" marB="60960" anchor="ctr">
                    <a:solidFill>
                      <a:schemeClr val="accent1">
                        <a:lumMod val="50000"/>
                      </a:schemeClr>
                    </a:solidFill>
                  </a:tcPr>
                </a:tc>
                <a:tc>
                  <a:txBody>
                    <a:bodyPr/>
                    <a:lstStyle/>
                    <a:p>
                      <a:r>
                        <a:rPr kumimoji="1" lang="ja-JP" altLang="en-US" sz="1400" b="1" dirty="0" smtClean="0">
                          <a:solidFill>
                            <a:schemeClr val="tx1"/>
                          </a:solidFill>
                          <a:latin typeface="メイリオ" panose="020B0604030504040204" pitchFamily="50" charset="-128"/>
                          <a:ea typeface="メイリオ" panose="020B0604030504040204" pitchFamily="50" charset="-128"/>
                        </a:rPr>
                        <a:t>治療体制の強化</a:t>
                      </a:r>
                    </a:p>
                  </a:txBody>
                  <a:tcPr marL="60960" marR="60960" marT="60960" marB="60960" anchor="ctr">
                    <a:noFill/>
                  </a:tcPr>
                </a:tc>
                <a:extLst>
                  <a:ext uri="{0D108BD9-81ED-4DB2-BD59-A6C34878D82A}">
                    <a16:rowId xmlns:a16="http://schemas.microsoft.com/office/drawing/2014/main" val="1804306883"/>
                  </a:ext>
                </a:extLst>
              </a:tr>
              <a:tr h="37190">
                <a:tc>
                  <a:txBody>
                    <a:bodyPr/>
                    <a:lstStyle/>
                    <a:p>
                      <a:pPr algn="ctr"/>
                      <a:endParaRPr kumimoji="1" lang="ja-JP" altLang="en-US" sz="100" b="1" dirty="0">
                        <a:solidFill>
                          <a:schemeClr val="bg1"/>
                        </a:solidFill>
                        <a:latin typeface="メイリオ" panose="020B0604030504040204" pitchFamily="50" charset="-128"/>
                        <a:ea typeface="メイリオ" panose="020B0604030504040204" pitchFamily="50" charset="-128"/>
                      </a:endParaRPr>
                    </a:p>
                  </a:txBody>
                  <a:tcPr marL="0" marR="0" marT="0" marB="0" anchor="ctr">
                    <a:solidFill>
                      <a:schemeClr val="bg1"/>
                    </a:solidFill>
                  </a:tcPr>
                </a:tc>
                <a:tc>
                  <a:txBody>
                    <a:bodyPr/>
                    <a:lstStyle/>
                    <a:p>
                      <a:endParaRPr kumimoji="1" lang="ja-JP" altLang="en-US" sz="100" b="1" dirty="0" smtClean="0">
                        <a:solidFill>
                          <a:schemeClr val="tx1"/>
                        </a:solidFill>
                        <a:latin typeface="メイリオ" panose="020B0604030504040204" pitchFamily="50" charset="-128"/>
                        <a:ea typeface="メイリオ" panose="020B0604030504040204" pitchFamily="50" charset="-128"/>
                      </a:endParaRPr>
                    </a:p>
                  </a:txBody>
                  <a:tcPr marL="0" marR="0" marT="0" marB="0" anchor="ctr">
                    <a:solidFill>
                      <a:schemeClr val="bg1"/>
                    </a:solidFill>
                  </a:tcPr>
                </a:tc>
                <a:extLst>
                  <a:ext uri="{0D108BD9-81ED-4DB2-BD59-A6C34878D82A}">
                    <a16:rowId xmlns:a16="http://schemas.microsoft.com/office/drawing/2014/main" val="1491870778"/>
                  </a:ext>
                </a:extLst>
              </a:tr>
              <a:tr h="371858">
                <a:tc>
                  <a:txBody>
                    <a:bodyPr/>
                    <a:lstStyle/>
                    <a:p>
                      <a:pPr algn="ctr"/>
                      <a:r>
                        <a:rPr kumimoji="1" lang="ja-JP" altLang="en-US" sz="1400" b="1" dirty="0" smtClean="0">
                          <a:solidFill>
                            <a:schemeClr val="bg1"/>
                          </a:solidFill>
                          <a:latin typeface="メイリオ" panose="020B0604030504040204" pitchFamily="50" charset="-128"/>
                          <a:ea typeface="メイリオ" panose="020B0604030504040204" pitchFamily="50" charset="-128"/>
                        </a:rPr>
                        <a:t>基本方針④</a:t>
                      </a:r>
                      <a:endParaRPr kumimoji="1" lang="ja-JP" altLang="en-US" sz="1400" b="1" dirty="0">
                        <a:solidFill>
                          <a:schemeClr val="bg1"/>
                        </a:solidFill>
                        <a:latin typeface="メイリオ" panose="020B0604030504040204" pitchFamily="50" charset="-128"/>
                        <a:ea typeface="メイリオ" panose="020B0604030504040204" pitchFamily="50" charset="-128"/>
                      </a:endParaRPr>
                    </a:p>
                  </a:txBody>
                  <a:tcPr marL="0" marR="0" marT="0" marB="0" anchor="ctr">
                    <a:solidFill>
                      <a:schemeClr val="accent1">
                        <a:lumMod val="50000"/>
                      </a:schemeClr>
                    </a:solidFill>
                  </a:tcPr>
                </a:tc>
                <a:tc>
                  <a:txBody>
                    <a:bodyPr/>
                    <a:lstStyle/>
                    <a:p>
                      <a:r>
                        <a:rPr kumimoji="1" lang="ja-JP" altLang="en-US" sz="1400" b="1" dirty="0" smtClean="0">
                          <a:solidFill>
                            <a:schemeClr val="tx1"/>
                          </a:solidFill>
                          <a:latin typeface="メイリオ" panose="020B0604030504040204" pitchFamily="50" charset="-128"/>
                          <a:ea typeface="メイリオ" panose="020B0604030504040204" pitchFamily="50" charset="-128"/>
                        </a:rPr>
                        <a:t>切れ目のない回復支援体制の強化</a:t>
                      </a:r>
                    </a:p>
                  </a:txBody>
                  <a:tcPr marL="60960" marR="60960" marT="60960" marB="60960" anchor="ctr">
                    <a:noFill/>
                  </a:tcPr>
                </a:tc>
                <a:extLst>
                  <a:ext uri="{0D108BD9-81ED-4DB2-BD59-A6C34878D82A}">
                    <a16:rowId xmlns:a16="http://schemas.microsoft.com/office/drawing/2014/main" val="2867735305"/>
                  </a:ext>
                </a:extLst>
              </a:tr>
              <a:tr h="37190">
                <a:tc>
                  <a:txBody>
                    <a:bodyPr/>
                    <a:lstStyle/>
                    <a:p>
                      <a:pPr algn="ctr"/>
                      <a:endParaRPr kumimoji="1" lang="ja-JP" altLang="en-US" sz="100" b="1" dirty="0">
                        <a:solidFill>
                          <a:schemeClr val="bg1"/>
                        </a:solidFill>
                        <a:latin typeface="メイリオ" panose="020B0604030504040204" pitchFamily="50" charset="-128"/>
                        <a:ea typeface="メイリオ" panose="020B0604030504040204" pitchFamily="50" charset="-128"/>
                      </a:endParaRPr>
                    </a:p>
                  </a:txBody>
                  <a:tcPr marL="0" marR="0" marT="0" marB="0" anchor="ctr">
                    <a:solidFill>
                      <a:schemeClr val="bg1"/>
                    </a:solidFill>
                  </a:tcPr>
                </a:tc>
                <a:tc>
                  <a:txBody>
                    <a:bodyPr/>
                    <a:lstStyle/>
                    <a:p>
                      <a:endParaRPr kumimoji="1" lang="ja-JP" altLang="en-US" sz="100" b="1" dirty="0" smtClean="0">
                        <a:solidFill>
                          <a:schemeClr val="tx1"/>
                        </a:solidFill>
                        <a:latin typeface="メイリオ" panose="020B0604030504040204" pitchFamily="50" charset="-128"/>
                        <a:ea typeface="メイリオ" panose="020B0604030504040204" pitchFamily="50" charset="-128"/>
                      </a:endParaRPr>
                    </a:p>
                  </a:txBody>
                  <a:tcPr marL="0" marR="0" marT="0" marB="0" anchor="ctr">
                    <a:solidFill>
                      <a:schemeClr val="bg1"/>
                    </a:solidFill>
                  </a:tcPr>
                </a:tc>
                <a:extLst>
                  <a:ext uri="{0D108BD9-81ED-4DB2-BD59-A6C34878D82A}">
                    <a16:rowId xmlns:a16="http://schemas.microsoft.com/office/drawing/2014/main" val="1163187619"/>
                  </a:ext>
                </a:extLst>
              </a:tr>
              <a:tr h="371858">
                <a:tc>
                  <a:txBody>
                    <a:bodyPr/>
                    <a:lstStyle/>
                    <a:p>
                      <a:pPr algn="ctr"/>
                      <a:r>
                        <a:rPr kumimoji="1" lang="ja-JP" altLang="en-US" sz="1400" b="1" dirty="0" smtClean="0">
                          <a:solidFill>
                            <a:schemeClr val="bg1"/>
                          </a:solidFill>
                          <a:latin typeface="メイリオ" panose="020B0604030504040204" pitchFamily="50" charset="-128"/>
                          <a:ea typeface="メイリオ" panose="020B0604030504040204" pitchFamily="50" charset="-128"/>
                        </a:rPr>
                        <a:t>基本方針⑤</a:t>
                      </a:r>
                      <a:endParaRPr kumimoji="1" lang="ja-JP" altLang="en-US" sz="1400" b="1" dirty="0">
                        <a:solidFill>
                          <a:schemeClr val="bg1"/>
                        </a:solidFill>
                        <a:latin typeface="メイリオ" panose="020B0604030504040204" pitchFamily="50" charset="-128"/>
                        <a:ea typeface="メイリオ" panose="020B0604030504040204" pitchFamily="50" charset="-128"/>
                      </a:endParaRPr>
                    </a:p>
                  </a:txBody>
                  <a:tcPr marL="60960" marR="60960" marT="60960" marB="60960" anchor="ctr">
                    <a:solidFill>
                      <a:schemeClr val="accent1">
                        <a:lumMod val="50000"/>
                      </a:schemeClr>
                    </a:solidFill>
                  </a:tcPr>
                </a:tc>
                <a:tc>
                  <a:txBody>
                    <a:bodyPr/>
                    <a:lstStyle/>
                    <a:p>
                      <a:r>
                        <a:rPr kumimoji="1" lang="ja-JP" altLang="en-US" sz="1400" b="1" dirty="0" smtClean="0">
                          <a:solidFill>
                            <a:schemeClr val="tx1"/>
                          </a:solidFill>
                          <a:latin typeface="メイリオ" panose="020B0604030504040204" pitchFamily="50" charset="-128"/>
                          <a:ea typeface="メイリオ" panose="020B0604030504040204" pitchFamily="50" charset="-128"/>
                        </a:rPr>
                        <a:t>大阪独自の支援体制の構築</a:t>
                      </a:r>
                    </a:p>
                  </a:txBody>
                  <a:tcPr marL="60960" marR="60960" marT="60960" marB="60960" anchor="ctr">
                    <a:noFill/>
                  </a:tcPr>
                </a:tc>
                <a:extLst>
                  <a:ext uri="{0D108BD9-81ED-4DB2-BD59-A6C34878D82A}">
                    <a16:rowId xmlns:a16="http://schemas.microsoft.com/office/drawing/2014/main" val="125336814"/>
                  </a:ext>
                </a:extLst>
              </a:tr>
            </a:tbl>
          </a:graphicData>
        </a:graphic>
      </p:graphicFrame>
      <p:sp>
        <p:nvSpPr>
          <p:cNvPr id="27" name="スライド番号プレースホルダー 4"/>
          <p:cNvSpPr>
            <a:spLocks noGrp="1"/>
          </p:cNvSpPr>
          <p:nvPr>
            <p:ph type="sldNum" sz="quarter" idx="12"/>
          </p:nvPr>
        </p:nvSpPr>
        <p:spPr>
          <a:xfrm>
            <a:off x="7086600" y="6492876"/>
            <a:ext cx="2057400" cy="365125"/>
          </a:xfrm>
        </p:spPr>
        <p:txBody>
          <a:bodyP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t>2</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001085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正方形/長方形 88"/>
          <p:cNvSpPr/>
          <p:nvPr/>
        </p:nvSpPr>
        <p:spPr>
          <a:xfrm>
            <a:off x="34926" y="914400"/>
            <a:ext cx="9074150" cy="15925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サブタイトル 2"/>
          <p:cNvSpPr txBox="1">
            <a:spLocks/>
          </p:cNvSpPr>
          <p:nvPr/>
        </p:nvSpPr>
        <p:spPr>
          <a:xfrm>
            <a:off x="0" y="0"/>
            <a:ext cx="9144000" cy="367393"/>
          </a:xfrm>
          <a:prstGeom prst="rect">
            <a:avLst/>
          </a:prstGeom>
          <a:solidFill>
            <a:srgbClr val="000099"/>
          </a:solidFill>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2000" b="1" dirty="0">
                <a:solidFill>
                  <a:schemeClr val="bg1"/>
                </a:solidFill>
                <a:latin typeface="メイリオ" panose="020B0604030504040204" pitchFamily="50" charset="-128"/>
                <a:ea typeface="メイリオ" panose="020B0604030504040204" pitchFamily="50" charset="-128"/>
              </a:rPr>
              <a:t>Ⅰ</a:t>
            </a:r>
            <a:r>
              <a:rPr lang="ja-JP" altLang="en-US" sz="2000" b="1" dirty="0">
                <a:solidFill>
                  <a:schemeClr val="bg1"/>
                </a:solidFill>
                <a:latin typeface="メイリオ" panose="020B0604030504040204" pitchFamily="50" charset="-128"/>
                <a:ea typeface="メイリオ" panose="020B0604030504040204" pitchFamily="50" charset="-128"/>
              </a:rPr>
              <a:t> 第２期計画に向けた現状の整理</a:t>
            </a:r>
          </a:p>
        </p:txBody>
      </p:sp>
      <p:sp>
        <p:nvSpPr>
          <p:cNvPr id="4" name="サブタイトル 2"/>
          <p:cNvSpPr txBox="1">
            <a:spLocks/>
          </p:cNvSpPr>
          <p:nvPr/>
        </p:nvSpPr>
        <p:spPr>
          <a:xfrm>
            <a:off x="28576" y="759280"/>
            <a:ext cx="4506911" cy="288471"/>
          </a:xfrm>
          <a:prstGeom prst="rect">
            <a:avLst/>
          </a:prstGeom>
          <a:solidFill>
            <a:schemeClr val="accent5">
              <a:lumMod val="50000"/>
            </a:schemeClr>
          </a:solidFill>
          <a:ln>
            <a:noFill/>
          </a:ln>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b="1" dirty="0">
                <a:solidFill>
                  <a:schemeClr val="bg1"/>
                </a:solidFill>
                <a:latin typeface="メイリオ" panose="020B0604030504040204" pitchFamily="50" charset="-128"/>
                <a:ea typeface="メイリオ" panose="020B0604030504040204" pitchFamily="50" charset="-128"/>
              </a:rPr>
              <a:t>１．ギャンブル等依存症対策を取り巻く状況の変化</a:t>
            </a:r>
          </a:p>
        </p:txBody>
      </p:sp>
      <p:sp>
        <p:nvSpPr>
          <p:cNvPr id="7" name="サブタイトル 2"/>
          <p:cNvSpPr txBox="1">
            <a:spLocks/>
          </p:cNvSpPr>
          <p:nvPr/>
        </p:nvSpPr>
        <p:spPr>
          <a:xfrm>
            <a:off x="38101" y="1028700"/>
            <a:ext cx="9273539" cy="1516380"/>
          </a:xfrm>
          <a:prstGeom prst="rect">
            <a:avLst/>
          </a:prstGeom>
          <a:noFill/>
          <a:ln>
            <a:noFill/>
          </a:ln>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82561" indent="-182561">
              <a:lnSpc>
                <a:spcPts val="1400"/>
              </a:lnSpc>
              <a:spcBef>
                <a:spcPts val="0"/>
              </a:spcBef>
              <a:spcAft>
                <a:spcPts val="200"/>
              </a:spcAft>
              <a:buFont typeface="Wingdings" panose="05000000000000000000" pitchFamily="2" charset="2"/>
              <a:buChar char="n"/>
            </a:pPr>
            <a:r>
              <a:rPr lang="ja-JP" altLang="en-US" sz="1000" b="1" dirty="0">
                <a:latin typeface="メイリオ" panose="020B0604030504040204" pitchFamily="50" charset="-128"/>
                <a:ea typeface="メイリオ" panose="020B0604030504040204" pitchFamily="50" charset="-128"/>
              </a:rPr>
              <a:t>大阪府では、計画期間を令和２年度から４年度までとする「大阪府ギャンブル等依存症対策推進計画」を令和２年３月に策定。今年度は、ギャンブル等</a:t>
            </a:r>
            <a:r>
              <a:rPr lang="en-US" altLang="ja-JP" sz="1000" b="1" dirty="0">
                <a:latin typeface="メイリオ" panose="020B0604030504040204" pitchFamily="50" charset="-128"/>
                <a:ea typeface="メイリオ" panose="020B0604030504040204" pitchFamily="50" charset="-128"/>
              </a:rPr>
              <a:t/>
            </a:r>
            <a:br>
              <a:rPr lang="en-US" altLang="ja-JP" sz="1000" b="1" dirty="0">
                <a:latin typeface="メイリオ" panose="020B0604030504040204" pitchFamily="50" charset="-128"/>
                <a:ea typeface="メイリオ" panose="020B0604030504040204" pitchFamily="50" charset="-128"/>
              </a:rPr>
            </a:br>
            <a:r>
              <a:rPr lang="ja-JP" altLang="en-US" sz="1000" b="1" dirty="0">
                <a:latin typeface="メイリオ" panose="020B0604030504040204" pitchFamily="50" charset="-128"/>
                <a:ea typeface="メイリオ" panose="020B0604030504040204" pitchFamily="50" charset="-128"/>
              </a:rPr>
              <a:t>依存症対策基本法第</a:t>
            </a:r>
            <a:r>
              <a:rPr lang="en-US" altLang="ja-JP" sz="1000" b="1" dirty="0">
                <a:latin typeface="メイリオ" panose="020B0604030504040204" pitchFamily="50" charset="-128"/>
                <a:ea typeface="メイリオ" panose="020B0604030504040204" pitchFamily="50" charset="-128"/>
              </a:rPr>
              <a:t>13</a:t>
            </a:r>
            <a:r>
              <a:rPr lang="ja-JP" altLang="en-US" sz="1000" b="1" dirty="0">
                <a:latin typeface="メイリオ" panose="020B0604030504040204" pitchFamily="50" charset="-128"/>
                <a:ea typeface="メイリオ" panose="020B0604030504040204" pitchFamily="50" charset="-128"/>
              </a:rPr>
              <a:t>条に基づき、計画変更を検討する時期にあたる。</a:t>
            </a:r>
            <a:endParaRPr lang="en-US" altLang="ja-JP" sz="1000" b="1" dirty="0">
              <a:latin typeface="メイリオ" panose="020B0604030504040204" pitchFamily="50" charset="-128"/>
              <a:ea typeface="メイリオ" panose="020B0604030504040204" pitchFamily="50" charset="-128"/>
            </a:endParaRPr>
          </a:p>
          <a:p>
            <a:pPr marL="182561" indent="-182561">
              <a:lnSpc>
                <a:spcPts val="1400"/>
              </a:lnSpc>
              <a:spcBef>
                <a:spcPts val="0"/>
              </a:spcBef>
              <a:spcAft>
                <a:spcPts val="200"/>
              </a:spcAft>
              <a:buFont typeface="Wingdings" panose="05000000000000000000" pitchFamily="2" charset="2"/>
              <a:buChar char="n"/>
            </a:pPr>
            <a:r>
              <a:rPr lang="ja-JP" altLang="en-US" sz="1000" b="1" dirty="0">
                <a:latin typeface="メイリオ" panose="020B0604030504040204" pitchFamily="50" charset="-128"/>
                <a:ea typeface="メイリオ" panose="020B0604030504040204" pitchFamily="50" charset="-128"/>
              </a:rPr>
              <a:t>国では、ギャンブル等依存症対策基本法第</a:t>
            </a:r>
            <a:r>
              <a:rPr lang="en-US" altLang="ja-JP" sz="1000" b="1" dirty="0">
                <a:latin typeface="メイリオ" panose="020B0604030504040204" pitchFamily="50" charset="-128"/>
                <a:ea typeface="メイリオ" panose="020B0604030504040204" pitchFamily="50" charset="-128"/>
              </a:rPr>
              <a:t>12</a:t>
            </a:r>
            <a:r>
              <a:rPr lang="ja-JP" altLang="en-US" sz="1000" b="1" dirty="0">
                <a:latin typeface="メイリオ" panose="020B0604030504040204" pitchFamily="50" charset="-128"/>
                <a:ea typeface="メイリオ" panose="020B0604030504040204" pitchFamily="50" charset="-128"/>
              </a:rPr>
              <a:t>条に基づき、平成</a:t>
            </a:r>
            <a:r>
              <a:rPr lang="en-US" altLang="ja-JP" sz="1000" b="1" dirty="0">
                <a:latin typeface="メイリオ" panose="020B0604030504040204" pitchFamily="50" charset="-128"/>
                <a:ea typeface="メイリオ" panose="020B0604030504040204" pitchFamily="50" charset="-128"/>
              </a:rPr>
              <a:t>31</a:t>
            </a:r>
            <a:r>
              <a:rPr lang="ja-JP" altLang="en-US" sz="1000" b="1" dirty="0">
                <a:latin typeface="メイリオ" panose="020B0604030504040204" pitchFamily="50" charset="-128"/>
                <a:ea typeface="メイリオ" panose="020B0604030504040204" pitchFamily="50" charset="-128"/>
              </a:rPr>
              <a:t>年に策定した「ギャンブル等依存症対策推進基本計画」を本年３月に変更済み。</a:t>
            </a:r>
            <a:endParaRPr lang="en-US" altLang="ja-JP" sz="1000" b="1" dirty="0">
              <a:latin typeface="メイリオ" panose="020B0604030504040204" pitchFamily="50" charset="-128"/>
              <a:ea typeface="メイリオ" panose="020B0604030504040204" pitchFamily="50" charset="-128"/>
            </a:endParaRPr>
          </a:p>
          <a:p>
            <a:pPr marL="182561" indent="-182561">
              <a:lnSpc>
                <a:spcPts val="1400"/>
              </a:lnSpc>
              <a:spcBef>
                <a:spcPts val="0"/>
              </a:spcBef>
              <a:spcAft>
                <a:spcPts val="200"/>
              </a:spcAft>
              <a:buFont typeface="Wingdings" panose="05000000000000000000" pitchFamily="2" charset="2"/>
              <a:buChar char="n"/>
            </a:pPr>
            <a:r>
              <a:rPr lang="ja-JP" altLang="en-US" sz="1000" b="1" dirty="0">
                <a:latin typeface="メイリオ" panose="020B0604030504040204" pitchFamily="50" charset="-128"/>
                <a:ea typeface="メイリオ" panose="020B0604030504040204" pitchFamily="50" charset="-128"/>
              </a:rPr>
              <a:t>この間、大阪府及び大阪市では、特定複合観光施設区域整備法（平成</a:t>
            </a:r>
            <a:r>
              <a:rPr lang="en-US" altLang="ja-JP" sz="1000" b="1" dirty="0">
                <a:latin typeface="メイリオ" panose="020B0604030504040204" pitchFamily="50" charset="-128"/>
                <a:ea typeface="メイリオ" panose="020B0604030504040204" pitchFamily="50" charset="-128"/>
              </a:rPr>
              <a:t>30</a:t>
            </a:r>
            <a:r>
              <a:rPr lang="ja-JP" altLang="en-US" sz="1000" b="1" dirty="0">
                <a:latin typeface="メイリオ" panose="020B0604030504040204" pitchFamily="50" charset="-128"/>
                <a:ea typeface="メイリオ" panose="020B0604030504040204" pitchFamily="50" charset="-128"/>
              </a:rPr>
              <a:t>年法律第</a:t>
            </a:r>
            <a:r>
              <a:rPr lang="en-US" altLang="ja-JP" sz="1000" b="1" dirty="0">
                <a:latin typeface="メイリオ" panose="020B0604030504040204" pitchFamily="50" charset="-128"/>
                <a:ea typeface="メイリオ" panose="020B0604030504040204" pitchFamily="50" charset="-128"/>
              </a:rPr>
              <a:t>80</a:t>
            </a:r>
            <a:r>
              <a:rPr lang="ja-JP" altLang="en-US" sz="1000" b="1" dirty="0">
                <a:latin typeface="メイリオ" panose="020B0604030504040204" pitchFamily="50" charset="-128"/>
                <a:ea typeface="メイリオ" panose="020B0604030504040204" pitchFamily="50" charset="-128"/>
              </a:rPr>
              <a:t>号）第９条第１項の規定に基づき、大阪ＩＲ株式会社と共同して作成</a:t>
            </a:r>
            <a:r>
              <a:rPr lang="en-US" altLang="ja-JP" sz="1000" b="1" dirty="0">
                <a:latin typeface="メイリオ" panose="020B0604030504040204" pitchFamily="50" charset="-128"/>
                <a:ea typeface="メイリオ" panose="020B0604030504040204" pitchFamily="50" charset="-128"/>
              </a:rPr>
              <a:t/>
            </a:r>
            <a:br>
              <a:rPr lang="en-US" altLang="ja-JP" sz="1000" b="1" dirty="0">
                <a:latin typeface="メイリオ" panose="020B0604030504040204" pitchFamily="50" charset="-128"/>
                <a:ea typeface="メイリオ" panose="020B0604030504040204" pitchFamily="50" charset="-128"/>
              </a:rPr>
            </a:br>
            <a:r>
              <a:rPr lang="ja-JP" altLang="en-US" sz="1000" b="1" dirty="0">
                <a:latin typeface="メイリオ" panose="020B0604030504040204" pitchFamily="50" charset="-128"/>
                <a:ea typeface="メイリオ" panose="020B0604030504040204" pitchFamily="50" charset="-128"/>
              </a:rPr>
              <a:t>した「大阪・夢洲地区特定複合観光施設区域の整備に関する計画」の認定について、国へ申請済み。</a:t>
            </a:r>
            <a:endParaRPr lang="en-US" altLang="ja-JP" sz="1000" b="1" dirty="0">
              <a:latin typeface="メイリオ" panose="020B0604030504040204" pitchFamily="50" charset="-128"/>
              <a:ea typeface="メイリオ" panose="020B0604030504040204" pitchFamily="50" charset="-128"/>
            </a:endParaRPr>
          </a:p>
          <a:p>
            <a:pPr marL="182561" indent="-182561">
              <a:lnSpc>
                <a:spcPts val="1400"/>
              </a:lnSpc>
              <a:spcBef>
                <a:spcPts val="0"/>
              </a:spcBef>
              <a:spcAft>
                <a:spcPts val="200"/>
              </a:spcAft>
              <a:buFont typeface="Wingdings" panose="05000000000000000000" pitchFamily="2" charset="2"/>
              <a:buChar char="n"/>
            </a:pPr>
            <a:r>
              <a:rPr lang="ja-JP" altLang="en-US" sz="1000" b="1" dirty="0">
                <a:latin typeface="メイリオ" panose="020B0604030504040204" pitchFamily="50" charset="-128"/>
                <a:ea typeface="メイリオ" panose="020B0604030504040204" pitchFamily="50" charset="-128"/>
              </a:rPr>
              <a:t>今後、カジノ施設の設置・運営に伴いギャンブル等依存症者の増加が懸念されることから、昨今関心を集めるインターネットを活用した</a:t>
            </a:r>
            <a:r>
              <a:rPr lang="ja-JP" altLang="en-US" sz="1000" b="1" dirty="0" smtClean="0">
                <a:latin typeface="メイリオ" panose="020B0604030504040204" pitchFamily="50" charset="-128"/>
                <a:ea typeface="メイリオ" panose="020B0604030504040204" pitchFamily="50" charset="-128"/>
              </a:rPr>
              <a:t>オンライン</a:t>
            </a:r>
            <a:r>
              <a:rPr lang="en-US" altLang="ja-JP" sz="1000" b="1" dirty="0" smtClean="0">
                <a:latin typeface="メイリオ" panose="020B0604030504040204" pitchFamily="50" charset="-128"/>
                <a:ea typeface="メイリオ" panose="020B0604030504040204" pitchFamily="50" charset="-128"/>
              </a:rPr>
              <a:t/>
            </a:r>
            <a:br>
              <a:rPr lang="en-US" altLang="ja-JP" sz="1000" b="1" dirty="0" smtClean="0">
                <a:latin typeface="メイリオ" panose="020B0604030504040204" pitchFamily="50" charset="-128"/>
                <a:ea typeface="メイリオ" panose="020B0604030504040204" pitchFamily="50" charset="-128"/>
              </a:rPr>
            </a:br>
            <a:r>
              <a:rPr lang="ja-JP" altLang="en-US" sz="1000" b="1" dirty="0" smtClean="0">
                <a:latin typeface="メイリオ" panose="020B0604030504040204" pitchFamily="50" charset="-128"/>
                <a:ea typeface="メイリオ" panose="020B0604030504040204" pitchFamily="50" charset="-128"/>
              </a:rPr>
              <a:t>カジノ等へ</a:t>
            </a:r>
            <a:r>
              <a:rPr lang="ja-JP" altLang="en-US" sz="1000" b="1" dirty="0">
                <a:latin typeface="メイリオ" panose="020B0604030504040204" pitchFamily="50" charset="-128"/>
                <a:ea typeface="メイリオ" panose="020B0604030504040204" pitchFamily="50" charset="-128"/>
              </a:rPr>
              <a:t>の対応も含め、より一層のギャンブル等依存症対策の徹底・強化が求められる。</a:t>
            </a:r>
            <a:endParaRPr lang="en-US" altLang="ja-JP" sz="1000" b="1" dirty="0">
              <a:latin typeface="メイリオ" panose="020B0604030504040204" pitchFamily="50" charset="-128"/>
              <a:ea typeface="メイリオ" panose="020B0604030504040204" pitchFamily="50" charset="-128"/>
            </a:endParaRPr>
          </a:p>
        </p:txBody>
      </p:sp>
      <p:sp>
        <p:nvSpPr>
          <p:cNvPr id="8" name="正方形/長方形 7"/>
          <p:cNvSpPr/>
          <p:nvPr/>
        </p:nvSpPr>
        <p:spPr>
          <a:xfrm>
            <a:off x="1" y="390110"/>
            <a:ext cx="8696325" cy="338554"/>
          </a:xfrm>
          <a:prstGeom prst="rect">
            <a:avLst/>
          </a:prstGeom>
        </p:spPr>
        <p:txBody>
          <a:bodyPr wrap="square">
            <a:spAutoFit/>
          </a:bodyPr>
          <a:lstStyle/>
          <a:p>
            <a:r>
              <a:rPr lang="ja-JP" altLang="en-US" sz="1600" b="1" dirty="0">
                <a:latin typeface="メイリオ" panose="020B0604030504040204" pitchFamily="50" charset="-128"/>
                <a:ea typeface="メイリオ" panose="020B0604030504040204" pitchFamily="50" charset="-128"/>
              </a:rPr>
              <a:t>■ギャンブル等依存症対策を取り巻く現状について</a:t>
            </a:r>
          </a:p>
        </p:txBody>
      </p:sp>
      <p:cxnSp>
        <p:nvCxnSpPr>
          <p:cNvPr id="37" name="直線コネクタ 36"/>
          <p:cNvCxnSpPr/>
          <p:nvPr/>
        </p:nvCxnSpPr>
        <p:spPr>
          <a:xfrm flipV="1">
            <a:off x="0" y="664746"/>
            <a:ext cx="9144000" cy="19050"/>
          </a:xfrm>
          <a:prstGeom prst="line">
            <a:avLst/>
          </a:prstGeom>
          <a:ln w="28575" cmpd="dbl">
            <a:solidFill>
              <a:srgbClr val="000099"/>
            </a:solidFill>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38100" y="2780929"/>
            <a:ext cx="9070975" cy="403244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二等辺三角形 63"/>
          <p:cNvSpPr/>
          <p:nvPr/>
        </p:nvSpPr>
        <p:spPr>
          <a:xfrm rot="10800000">
            <a:off x="448170" y="4095750"/>
            <a:ext cx="1464447" cy="112906"/>
          </a:xfrm>
          <a:prstGeom prst="triangle">
            <a:avLst/>
          </a:prstGeom>
          <a:gradFill flip="none" rotWithShape="1">
            <a:gsLst>
              <a:gs pos="41000">
                <a:schemeClr val="bg2">
                  <a:lumMod val="25000"/>
                </a:schemeClr>
              </a:gs>
              <a:gs pos="100000">
                <a:schemeClr val="bg2">
                  <a:lumMod val="25000"/>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p:cNvSpPr/>
          <p:nvPr/>
        </p:nvSpPr>
        <p:spPr>
          <a:xfrm>
            <a:off x="122554" y="2954655"/>
            <a:ext cx="967106" cy="225355"/>
          </a:xfrm>
          <a:prstGeom prst="rect">
            <a:avLst/>
          </a:prstGeom>
          <a:solidFill>
            <a:srgbClr val="000099"/>
          </a:solid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00" b="1" dirty="0">
                <a:solidFill>
                  <a:schemeClr val="bg1"/>
                </a:solidFill>
                <a:latin typeface="メイリオ" panose="020B0604030504040204" pitchFamily="50" charset="-128"/>
                <a:ea typeface="メイリオ" panose="020B0604030504040204" pitchFamily="50" charset="-128"/>
              </a:rPr>
              <a:t>推計の考え方</a:t>
            </a:r>
          </a:p>
        </p:txBody>
      </p:sp>
      <p:graphicFrame>
        <p:nvGraphicFramePr>
          <p:cNvPr id="2" name="表 1"/>
          <p:cNvGraphicFramePr>
            <a:graphicFrameLocks noGrp="1"/>
          </p:cNvGraphicFramePr>
          <p:nvPr>
            <p:extLst>
              <p:ext uri="{D42A27DB-BD31-4B8C-83A1-F6EECF244321}">
                <p14:modId xmlns:p14="http://schemas.microsoft.com/office/powerpoint/2010/main" val="3331312770"/>
              </p:ext>
            </p:extLst>
          </p:nvPr>
        </p:nvGraphicFramePr>
        <p:xfrm>
          <a:off x="106680" y="3193926"/>
          <a:ext cx="8923020" cy="893298"/>
        </p:xfrm>
        <a:graphic>
          <a:graphicData uri="http://schemas.openxmlformats.org/drawingml/2006/table">
            <a:tbl>
              <a:tblPr bandRow="1">
                <a:tableStyleId>{5C22544A-7EE6-4342-B048-85BDC9FD1C3A}</a:tableStyleId>
              </a:tblPr>
              <a:tblGrid>
                <a:gridCol w="330548">
                  <a:extLst>
                    <a:ext uri="{9D8B030D-6E8A-4147-A177-3AD203B41FA5}">
                      <a16:colId xmlns:a16="http://schemas.microsoft.com/office/drawing/2014/main" val="4024171942"/>
                    </a:ext>
                  </a:extLst>
                </a:gridCol>
                <a:gridCol w="2077780">
                  <a:extLst>
                    <a:ext uri="{9D8B030D-6E8A-4147-A177-3AD203B41FA5}">
                      <a16:colId xmlns:a16="http://schemas.microsoft.com/office/drawing/2014/main" val="1514483698"/>
                    </a:ext>
                  </a:extLst>
                </a:gridCol>
                <a:gridCol w="4073070">
                  <a:extLst>
                    <a:ext uri="{9D8B030D-6E8A-4147-A177-3AD203B41FA5}">
                      <a16:colId xmlns:a16="http://schemas.microsoft.com/office/drawing/2014/main" val="3533719708"/>
                    </a:ext>
                  </a:extLst>
                </a:gridCol>
                <a:gridCol w="1230042">
                  <a:extLst>
                    <a:ext uri="{9D8B030D-6E8A-4147-A177-3AD203B41FA5}">
                      <a16:colId xmlns:a16="http://schemas.microsoft.com/office/drawing/2014/main" val="2867014325"/>
                    </a:ext>
                  </a:extLst>
                </a:gridCol>
                <a:gridCol w="1211580">
                  <a:extLst>
                    <a:ext uri="{9D8B030D-6E8A-4147-A177-3AD203B41FA5}">
                      <a16:colId xmlns:a16="http://schemas.microsoft.com/office/drawing/2014/main" val="3069363958"/>
                    </a:ext>
                  </a:extLst>
                </a:gridCol>
              </a:tblGrid>
              <a:tr h="260252">
                <a:tc gridSpan="5">
                  <a:txBody>
                    <a:bodyPr/>
                    <a:lstStyle/>
                    <a:p>
                      <a:r>
                        <a:rPr kumimoji="1" lang="ja-JP" altLang="en-US" sz="1100" b="1" dirty="0" smtClean="0">
                          <a:solidFill>
                            <a:schemeClr val="bg1"/>
                          </a:solidFill>
                          <a:latin typeface="メイリオ" panose="020B0604030504040204" pitchFamily="50" charset="-128"/>
                          <a:ea typeface="メイリオ" panose="020B0604030504040204" pitchFamily="50" charset="-128"/>
                        </a:rPr>
                        <a:t>◆</a:t>
                      </a:r>
                      <a:r>
                        <a:rPr kumimoji="1" lang="en-US" altLang="ja-JP" sz="1100" b="1" dirty="0" smtClean="0">
                          <a:solidFill>
                            <a:schemeClr val="bg1"/>
                          </a:solidFill>
                          <a:latin typeface="メイリオ" panose="020B0604030504040204" pitchFamily="50" charset="-128"/>
                          <a:ea typeface="メイリオ" panose="020B0604030504040204" pitchFamily="50" charset="-128"/>
                        </a:rPr>
                        <a:t>1</a:t>
                      </a:r>
                      <a:r>
                        <a:rPr kumimoji="1" lang="ja-JP" altLang="en-US" sz="1100" b="1" dirty="0" smtClean="0">
                          <a:solidFill>
                            <a:schemeClr val="bg1"/>
                          </a:solidFill>
                          <a:latin typeface="メイリオ" panose="020B0604030504040204" pitchFamily="50" charset="-128"/>
                          <a:ea typeface="メイリオ" panose="020B0604030504040204" pitchFamily="50" charset="-128"/>
                        </a:rPr>
                        <a:t>期計画</a:t>
                      </a:r>
                      <a:endParaRPr kumimoji="1" lang="en-US" altLang="ja-JP" sz="1100" b="1" dirty="0" smtClean="0">
                        <a:solidFill>
                          <a:schemeClr val="bg1"/>
                        </a:solidFill>
                        <a:latin typeface="メイリオ" panose="020B0604030504040204" pitchFamily="50" charset="-128"/>
                        <a:ea typeface="メイリオ" panose="020B0604030504040204" pitchFamily="50" charset="-128"/>
                      </a:endParaRPr>
                    </a:p>
                  </a:txBody>
                  <a:tcPr>
                    <a:lnB w="12700" cap="flat" cmpd="sng" algn="ctr">
                      <a:solidFill>
                        <a:schemeClr val="accent1">
                          <a:lumMod val="75000"/>
                        </a:schemeClr>
                      </a:solidFill>
                      <a:prstDash val="solid"/>
                      <a:round/>
                      <a:headEnd type="none" w="med" len="med"/>
                      <a:tailEnd type="none" w="med" len="med"/>
                    </a:lnB>
                    <a:solidFill>
                      <a:schemeClr val="accent1">
                        <a:lumMod val="75000"/>
                      </a:schemeClr>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245630909"/>
                  </a:ext>
                </a:extLst>
              </a:tr>
              <a:tr h="232117">
                <a:tc rowSpan="2">
                  <a:txBody>
                    <a:bodyPr/>
                    <a:lstStyle/>
                    <a:p>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accent1">
                        <a:lumMod val="75000"/>
                      </a:schemeClr>
                    </a:solidFill>
                  </a:tcPr>
                </a:tc>
                <a:tc>
                  <a:txBody>
                    <a:bodyPr/>
                    <a:lstStyle/>
                    <a:p>
                      <a:pPr algn="l"/>
                      <a:r>
                        <a:rPr kumimoji="1" lang="ja-JP" altLang="en-US" sz="900" b="1" dirty="0" smtClean="0">
                          <a:solidFill>
                            <a:schemeClr val="bg1"/>
                          </a:solidFill>
                          <a:effectLst/>
                          <a:latin typeface="メイリオ" panose="020B0604030504040204" pitchFamily="50" charset="-128"/>
                          <a:ea typeface="メイリオ" panose="020B0604030504040204" pitchFamily="50" charset="-128"/>
                        </a:rPr>
                        <a:t>調査名</a:t>
                      </a:r>
                    </a:p>
                  </a:txBody>
                  <a:tcPr>
                    <a:solidFill>
                      <a:schemeClr val="accent5">
                        <a:lumMod val="75000"/>
                      </a:schemeClr>
                    </a:solidFill>
                  </a:tcPr>
                </a:tc>
                <a:tc>
                  <a:txBody>
                    <a:bodyPr/>
                    <a:lstStyle/>
                    <a:p>
                      <a:pPr algn="l"/>
                      <a:r>
                        <a:rPr kumimoji="1" lang="ja-JP" altLang="en-US" sz="900" b="1" dirty="0" smtClean="0">
                          <a:solidFill>
                            <a:schemeClr val="bg1"/>
                          </a:solidFill>
                          <a:effectLst/>
                          <a:latin typeface="メイリオ" panose="020B0604030504040204" pitchFamily="50" charset="-128"/>
                          <a:ea typeface="メイリオ" panose="020B0604030504040204" pitchFamily="50" charset="-128"/>
                        </a:rPr>
                        <a:t>推計結果</a:t>
                      </a:r>
                      <a:endParaRPr kumimoji="1" lang="zh-TW" altLang="en-US" sz="900" b="1" dirty="0" smtClean="0">
                        <a:solidFill>
                          <a:schemeClr val="bg1"/>
                        </a:solidFill>
                        <a:effectLst/>
                        <a:latin typeface="メイリオ" panose="020B0604030504040204" pitchFamily="50" charset="-128"/>
                        <a:ea typeface="メイリオ" panose="020B0604030504040204" pitchFamily="50" charset="-128"/>
                      </a:endParaRPr>
                    </a:p>
                  </a:txBody>
                  <a:tcPr>
                    <a:solidFill>
                      <a:schemeClr val="accent5">
                        <a:lumMod val="75000"/>
                      </a:schemeClr>
                    </a:solidFill>
                  </a:tcPr>
                </a:tc>
                <a:tc>
                  <a:txBody>
                    <a:bodyPr/>
                    <a:lstStyle/>
                    <a:p>
                      <a:endParaRPr kumimoji="1" lang="ja-JP" altLang="en-US" sz="900" b="1" dirty="0">
                        <a:solidFill>
                          <a:schemeClr val="bg1"/>
                        </a:solidFill>
                        <a:latin typeface="メイリオ" panose="020B0604030504040204" pitchFamily="50" charset="-128"/>
                        <a:ea typeface="メイリオ" panose="020B0604030504040204" pitchFamily="50" charset="-128"/>
                      </a:endParaRPr>
                    </a:p>
                  </a:txBody>
                  <a:tcPr>
                    <a:solidFill>
                      <a:schemeClr val="bg1"/>
                    </a:solidFill>
                  </a:tcPr>
                </a:tc>
                <a:tc>
                  <a:txBody>
                    <a:bodyPr/>
                    <a:lstStyle/>
                    <a:p>
                      <a:pPr algn="l"/>
                      <a:r>
                        <a:rPr kumimoji="1" lang="ja-JP" altLang="en-US" sz="900" b="1" dirty="0" smtClean="0">
                          <a:solidFill>
                            <a:schemeClr val="bg1"/>
                          </a:solidFill>
                          <a:effectLst/>
                          <a:latin typeface="メイリオ" panose="020B0604030504040204" pitchFamily="50" charset="-128"/>
                          <a:ea typeface="メイリオ" panose="020B0604030504040204" pitchFamily="50" charset="-128"/>
                        </a:rPr>
                        <a:t>府推計値</a:t>
                      </a:r>
                      <a:endParaRPr kumimoji="1" lang="zh-TW" altLang="en-US" sz="900" b="1" dirty="0" smtClean="0">
                        <a:solidFill>
                          <a:schemeClr val="bg1"/>
                        </a:solidFill>
                        <a:effectLst/>
                        <a:latin typeface="メイリオ" panose="020B0604030504040204" pitchFamily="50" charset="-128"/>
                        <a:ea typeface="メイリオ" panose="020B0604030504040204" pitchFamily="50" charset="-128"/>
                      </a:endParaRPr>
                    </a:p>
                  </a:txBody>
                  <a:tcPr>
                    <a:solidFill>
                      <a:schemeClr val="accent5">
                        <a:lumMod val="75000"/>
                      </a:schemeClr>
                    </a:solidFill>
                  </a:tcPr>
                </a:tc>
                <a:extLst>
                  <a:ext uri="{0D108BD9-81ED-4DB2-BD59-A6C34878D82A}">
                    <a16:rowId xmlns:a16="http://schemas.microsoft.com/office/drawing/2014/main" val="2402416326"/>
                  </a:ext>
                </a:extLst>
              </a:tr>
              <a:tr h="400929">
                <a:tc vMerge="1">
                  <a:txBody>
                    <a:bodyPr/>
                    <a:lstStyle/>
                    <a:p>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a:solidFill>
                      <a:srgbClr val="0070C0"/>
                    </a:solidFill>
                  </a:tcPr>
                </a:tc>
                <a:tc>
                  <a:txBody>
                    <a:bodyPr/>
                    <a:lstStyle/>
                    <a:p>
                      <a:pPr algn="l"/>
                      <a:r>
                        <a:rPr kumimoji="1" lang="ja-JP" altLang="en-US" sz="900" b="0" dirty="0" smtClean="0">
                          <a:solidFill>
                            <a:schemeClr val="tx1"/>
                          </a:solidFill>
                          <a:effectLst/>
                          <a:latin typeface="メイリオ" panose="020B0604030504040204" pitchFamily="50" charset="-128"/>
                          <a:ea typeface="メイリオ" panose="020B0604030504040204" pitchFamily="50" charset="-128"/>
                        </a:rPr>
                        <a:t>国疫学調査</a:t>
                      </a:r>
                      <a:r>
                        <a:rPr kumimoji="1" lang="en-US" altLang="ja-JP" sz="800" b="1" dirty="0" smtClean="0">
                          <a:solidFill>
                            <a:schemeClr val="tx1"/>
                          </a:solidFill>
                          <a:effectLst/>
                          <a:latin typeface="メイリオ" panose="020B0604030504040204" pitchFamily="50" charset="-128"/>
                          <a:ea typeface="メイリオ" panose="020B0604030504040204" pitchFamily="50" charset="-128"/>
                        </a:rPr>
                        <a:t>※1</a:t>
                      </a:r>
                      <a:endParaRPr kumimoji="1" lang="ja-JP" altLang="en-US" sz="800" b="1" baseline="30000" dirty="0" smtClean="0">
                        <a:solidFill>
                          <a:schemeClr val="tx1"/>
                        </a:solidFill>
                        <a:effectLst/>
                        <a:latin typeface="メイリオ" panose="020B0604030504040204" pitchFamily="50" charset="-128"/>
                        <a:ea typeface="メイリオ" panose="020B0604030504040204" pitchFamily="50" charset="-128"/>
                      </a:endParaRPr>
                    </a:p>
                  </a:txBody>
                  <a:tcPr/>
                </a:tc>
                <a:tc>
                  <a:txBody>
                    <a:bodyPr/>
                    <a:lstStyle/>
                    <a:p>
                      <a:pPr algn="l"/>
                      <a:r>
                        <a:rPr kumimoji="1" lang="ja-JP" altLang="en-US" sz="900" b="0" dirty="0" smtClean="0">
                          <a:solidFill>
                            <a:schemeClr val="tx1"/>
                          </a:solidFill>
                          <a:effectLst/>
                          <a:latin typeface="メイリオ" panose="020B0604030504040204" pitchFamily="50" charset="-128"/>
                          <a:ea typeface="メイリオ" panose="020B0604030504040204" pitchFamily="50" charset="-128"/>
                        </a:rPr>
                        <a:t>過去１年におけるギャンブル等依存が疑われる人の割合は成人の</a:t>
                      </a:r>
                      <a:r>
                        <a:rPr kumimoji="1" lang="en-US" altLang="ja-JP" sz="1000" b="1" u="sng" dirty="0" smtClean="0">
                          <a:solidFill>
                            <a:schemeClr val="tx1"/>
                          </a:solidFill>
                          <a:effectLst/>
                          <a:latin typeface="メイリオ" panose="020B0604030504040204" pitchFamily="50" charset="-128"/>
                          <a:ea typeface="メイリオ" panose="020B0604030504040204" pitchFamily="50" charset="-128"/>
                        </a:rPr>
                        <a:t>0.8</a:t>
                      </a:r>
                      <a:r>
                        <a:rPr kumimoji="1" lang="ja-JP" altLang="en-US" sz="1000" b="1" u="sng" dirty="0" smtClean="0">
                          <a:solidFill>
                            <a:schemeClr val="tx1"/>
                          </a:solidFill>
                          <a:effectLst/>
                          <a:latin typeface="メイリオ" panose="020B0604030504040204" pitchFamily="50" charset="-128"/>
                          <a:ea typeface="メイリオ" panose="020B0604030504040204" pitchFamily="50" charset="-128"/>
                        </a:rPr>
                        <a:t>％（全国約</a:t>
                      </a:r>
                      <a:r>
                        <a:rPr kumimoji="1" lang="en-US" altLang="ja-JP" sz="1000" b="1" u="sng" dirty="0" smtClean="0">
                          <a:solidFill>
                            <a:schemeClr val="tx1"/>
                          </a:solidFill>
                          <a:effectLst/>
                          <a:latin typeface="メイリオ" panose="020B0604030504040204" pitchFamily="50" charset="-128"/>
                          <a:ea typeface="メイリオ" panose="020B0604030504040204" pitchFamily="50" charset="-128"/>
                        </a:rPr>
                        <a:t>70</a:t>
                      </a:r>
                      <a:r>
                        <a:rPr kumimoji="1" lang="ja-JP" altLang="en-US" sz="1000" b="1" u="sng" dirty="0" smtClean="0">
                          <a:solidFill>
                            <a:schemeClr val="tx1"/>
                          </a:solidFill>
                          <a:effectLst/>
                          <a:latin typeface="メイリオ" panose="020B0604030504040204" pitchFamily="50" charset="-128"/>
                          <a:ea typeface="メイリオ" panose="020B0604030504040204" pitchFamily="50" charset="-128"/>
                        </a:rPr>
                        <a:t>万人）</a:t>
                      </a:r>
                      <a:endParaRPr kumimoji="1" lang="zh-TW" altLang="en-US" sz="1000" b="1" u="sng" dirty="0" smtClean="0">
                        <a:solidFill>
                          <a:schemeClr val="tx1"/>
                        </a:solidFill>
                        <a:effectLst/>
                        <a:latin typeface="メイリオ" panose="020B0604030504040204" pitchFamily="50" charset="-128"/>
                        <a:ea typeface="メイリオ" panose="020B0604030504040204" pitchFamily="50" charset="-128"/>
                      </a:endParaRPr>
                    </a:p>
                  </a:txBody>
                  <a:tcPr/>
                </a:tc>
                <a:tc>
                  <a:txBody>
                    <a:bodyPr/>
                    <a:lstStyle/>
                    <a:p>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a:solidFill>
                      <a:schemeClr val="bg1"/>
                    </a:solidFill>
                  </a:tcPr>
                </a:tc>
                <a:tc>
                  <a:txBody>
                    <a:bodyPr/>
                    <a:lstStyle/>
                    <a:p>
                      <a:pPr algn="l"/>
                      <a:r>
                        <a:rPr kumimoji="1" lang="zh-TW" altLang="en-US" sz="900" b="0" dirty="0" smtClean="0">
                          <a:solidFill>
                            <a:schemeClr val="tx1"/>
                          </a:solidFill>
                          <a:effectLst/>
                          <a:latin typeface="メイリオ" panose="020B0604030504040204" pitchFamily="50" charset="-128"/>
                          <a:ea typeface="メイリオ" panose="020B0604030504040204" pitchFamily="50" charset="-128"/>
                        </a:rPr>
                        <a:t>約</a:t>
                      </a:r>
                      <a:r>
                        <a:rPr kumimoji="1" lang="en-US" altLang="zh-TW" sz="900" b="0" dirty="0" smtClean="0">
                          <a:solidFill>
                            <a:schemeClr val="tx1"/>
                          </a:solidFill>
                          <a:effectLst/>
                          <a:latin typeface="メイリオ" panose="020B0604030504040204" pitchFamily="50" charset="-128"/>
                          <a:ea typeface="メイリオ" panose="020B0604030504040204" pitchFamily="50" charset="-128"/>
                        </a:rPr>
                        <a:t>4</a:t>
                      </a:r>
                      <a:r>
                        <a:rPr kumimoji="1" lang="zh-TW" altLang="en-US" sz="900" b="0" dirty="0" smtClean="0">
                          <a:solidFill>
                            <a:schemeClr val="tx1"/>
                          </a:solidFill>
                          <a:effectLst/>
                          <a:latin typeface="メイリオ" panose="020B0604030504040204" pitchFamily="50" charset="-128"/>
                          <a:ea typeface="メイリオ" panose="020B0604030504040204" pitchFamily="50" charset="-128"/>
                        </a:rPr>
                        <a:t>万９千人</a:t>
                      </a:r>
                    </a:p>
                  </a:txBody>
                  <a:tcPr anchor="ctr"/>
                </a:tc>
                <a:extLst>
                  <a:ext uri="{0D108BD9-81ED-4DB2-BD59-A6C34878D82A}">
                    <a16:rowId xmlns:a16="http://schemas.microsoft.com/office/drawing/2014/main" val="587334456"/>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132666572"/>
              </p:ext>
            </p:extLst>
          </p:nvPr>
        </p:nvGraphicFramePr>
        <p:xfrm>
          <a:off x="99060" y="4241676"/>
          <a:ext cx="8911148" cy="2562469"/>
        </p:xfrm>
        <a:graphic>
          <a:graphicData uri="http://schemas.openxmlformats.org/drawingml/2006/table">
            <a:tbl>
              <a:tblPr bandRow="1">
                <a:tableStyleId>{5C22544A-7EE6-4342-B048-85BDC9FD1C3A}</a:tableStyleId>
              </a:tblPr>
              <a:tblGrid>
                <a:gridCol w="330109">
                  <a:extLst>
                    <a:ext uri="{9D8B030D-6E8A-4147-A177-3AD203B41FA5}">
                      <a16:colId xmlns:a16="http://schemas.microsoft.com/office/drawing/2014/main" val="4024171942"/>
                    </a:ext>
                  </a:extLst>
                </a:gridCol>
                <a:gridCol w="2052848">
                  <a:extLst>
                    <a:ext uri="{9D8B030D-6E8A-4147-A177-3AD203B41FA5}">
                      <a16:colId xmlns:a16="http://schemas.microsoft.com/office/drawing/2014/main" val="1514483698"/>
                    </a:ext>
                  </a:extLst>
                </a:gridCol>
                <a:gridCol w="4089817">
                  <a:extLst>
                    <a:ext uri="{9D8B030D-6E8A-4147-A177-3AD203B41FA5}">
                      <a16:colId xmlns:a16="http://schemas.microsoft.com/office/drawing/2014/main" val="3533719708"/>
                    </a:ext>
                  </a:extLst>
                </a:gridCol>
                <a:gridCol w="1223426">
                  <a:extLst>
                    <a:ext uri="{9D8B030D-6E8A-4147-A177-3AD203B41FA5}">
                      <a16:colId xmlns:a16="http://schemas.microsoft.com/office/drawing/2014/main" val="2867014325"/>
                    </a:ext>
                  </a:extLst>
                </a:gridCol>
                <a:gridCol w="1214948">
                  <a:extLst>
                    <a:ext uri="{9D8B030D-6E8A-4147-A177-3AD203B41FA5}">
                      <a16:colId xmlns:a16="http://schemas.microsoft.com/office/drawing/2014/main" val="3069363958"/>
                    </a:ext>
                  </a:extLst>
                </a:gridCol>
              </a:tblGrid>
              <a:tr h="260252">
                <a:tc gridSpan="5">
                  <a:txBody>
                    <a:bodyPr/>
                    <a:lstStyle/>
                    <a:p>
                      <a:r>
                        <a:rPr kumimoji="1" lang="ja-JP" altLang="en-US" sz="1100" b="1" dirty="0" smtClean="0">
                          <a:solidFill>
                            <a:schemeClr val="bg1"/>
                          </a:solidFill>
                          <a:latin typeface="メイリオ" panose="020B0604030504040204" pitchFamily="50" charset="-128"/>
                          <a:ea typeface="メイリオ" panose="020B0604030504040204" pitchFamily="50" charset="-128"/>
                        </a:rPr>
                        <a:t>◆２期計画</a:t>
                      </a:r>
                      <a:endParaRPr kumimoji="1" lang="en-US" altLang="ja-JP" sz="1100" b="1" dirty="0" smtClean="0">
                        <a:solidFill>
                          <a:schemeClr val="bg1"/>
                        </a:solidFill>
                        <a:latin typeface="メイリオ" panose="020B0604030504040204" pitchFamily="50" charset="-128"/>
                        <a:ea typeface="メイリオ" panose="020B0604030504040204" pitchFamily="50" charset="-128"/>
                      </a:endParaRPr>
                    </a:p>
                  </a:txBody>
                  <a:tcPr>
                    <a:lnB w="12700" cap="flat" cmpd="sng" algn="ctr">
                      <a:solidFill>
                        <a:schemeClr val="accent1">
                          <a:lumMod val="75000"/>
                        </a:schemeClr>
                      </a:solidFill>
                      <a:prstDash val="solid"/>
                      <a:round/>
                      <a:headEnd type="none" w="med" len="med"/>
                      <a:tailEnd type="none" w="med" len="med"/>
                    </a:lnB>
                    <a:solidFill>
                      <a:srgbClr val="2E75B6"/>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245630909"/>
                  </a:ext>
                </a:extLst>
              </a:tr>
              <a:tr h="232117">
                <a:tc rowSpan="2">
                  <a:txBody>
                    <a:bodyPr/>
                    <a:lstStyle/>
                    <a:p>
                      <a:pPr algn="ctr"/>
                      <a:endParaRPr kumimoji="1" lang="en-US" altLang="ja-JP" sz="9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gn="ctr"/>
                      <a:endParaRPr kumimoji="1" lang="en-US" altLang="ja-JP" sz="9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gn="ctr">
                        <a:lnSpc>
                          <a:spcPts val="1000"/>
                        </a:lnSpc>
                      </a:pPr>
                      <a:r>
                        <a:rPr kumimoji="1" lang="ja-JP" altLang="en-US" sz="9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❶</a:t>
                      </a:r>
                      <a:endParaRPr kumimoji="1" lang="ja-JP" altLang="en-US" sz="9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rgbClr val="2E75B6"/>
                    </a:solidFill>
                  </a:tcPr>
                </a:tc>
                <a:tc>
                  <a:txBody>
                    <a:bodyPr/>
                    <a:lstStyle/>
                    <a:p>
                      <a:pPr algn="l"/>
                      <a:r>
                        <a:rPr kumimoji="1" lang="ja-JP" altLang="en-US" sz="900" b="1" dirty="0" smtClean="0">
                          <a:solidFill>
                            <a:schemeClr val="bg1"/>
                          </a:solidFill>
                          <a:effectLst/>
                          <a:latin typeface="メイリオ" panose="020B0604030504040204" pitchFamily="50" charset="-128"/>
                          <a:ea typeface="メイリオ" panose="020B0604030504040204" pitchFamily="50" charset="-128"/>
                        </a:rPr>
                        <a:t>調査名</a:t>
                      </a:r>
                    </a:p>
                  </a:txBody>
                  <a:tcPr>
                    <a:solidFill>
                      <a:schemeClr val="accent5">
                        <a:lumMod val="75000"/>
                      </a:schemeClr>
                    </a:solidFill>
                  </a:tcPr>
                </a:tc>
                <a:tc>
                  <a:txBody>
                    <a:bodyPr/>
                    <a:lstStyle/>
                    <a:p>
                      <a:pPr algn="l"/>
                      <a:r>
                        <a:rPr kumimoji="1" lang="ja-JP" altLang="en-US" sz="900" b="1" dirty="0" smtClean="0">
                          <a:solidFill>
                            <a:schemeClr val="bg1"/>
                          </a:solidFill>
                          <a:effectLst/>
                          <a:latin typeface="メイリオ" panose="020B0604030504040204" pitchFamily="50" charset="-128"/>
                          <a:ea typeface="メイリオ" panose="020B0604030504040204" pitchFamily="50" charset="-128"/>
                        </a:rPr>
                        <a:t>推計結果</a:t>
                      </a:r>
                      <a:endParaRPr kumimoji="1" lang="zh-TW" altLang="en-US" sz="900" b="1" dirty="0" smtClean="0">
                        <a:solidFill>
                          <a:schemeClr val="bg1"/>
                        </a:solidFill>
                        <a:effectLst/>
                        <a:latin typeface="メイリオ" panose="020B0604030504040204" pitchFamily="50" charset="-128"/>
                        <a:ea typeface="メイリオ" panose="020B0604030504040204" pitchFamily="50" charset="-128"/>
                      </a:endParaRPr>
                    </a:p>
                  </a:txBody>
                  <a:tcPr>
                    <a:solidFill>
                      <a:schemeClr val="accent5">
                        <a:lumMod val="75000"/>
                      </a:schemeClr>
                    </a:solidFill>
                  </a:tcPr>
                </a:tc>
                <a:tc>
                  <a:txBody>
                    <a:bodyPr/>
                    <a:lstStyle/>
                    <a:p>
                      <a:endParaRPr kumimoji="1" lang="ja-JP" altLang="en-US" sz="900" b="1" dirty="0">
                        <a:solidFill>
                          <a:schemeClr val="bg1"/>
                        </a:solidFill>
                        <a:latin typeface="メイリオ" panose="020B0604030504040204" pitchFamily="50" charset="-128"/>
                        <a:ea typeface="メイリオ" panose="020B0604030504040204" pitchFamily="50" charset="-128"/>
                      </a:endParaRPr>
                    </a:p>
                  </a:txBody>
                  <a:tcPr>
                    <a:solidFill>
                      <a:schemeClr val="bg1"/>
                    </a:solidFill>
                  </a:tcPr>
                </a:tc>
                <a:tc>
                  <a:txBody>
                    <a:bodyPr/>
                    <a:lstStyle/>
                    <a:p>
                      <a:pPr algn="l"/>
                      <a:r>
                        <a:rPr kumimoji="1" lang="ja-JP" altLang="en-US" sz="900" b="1" dirty="0" smtClean="0">
                          <a:solidFill>
                            <a:schemeClr val="bg1"/>
                          </a:solidFill>
                          <a:effectLst/>
                          <a:latin typeface="メイリオ" panose="020B0604030504040204" pitchFamily="50" charset="-128"/>
                          <a:ea typeface="メイリオ" panose="020B0604030504040204" pitchFamily="50" charset="-128"/>
                        </a:rPr>
                        <a:t>府推計値</a:t>
                      </a:r>
                      <a:endParaRPr kumimoji="1" lang="zh-TW" altLang="en-US" sz="900" b="1" dirty="0" smtClean="0">
                        <a:solidFill>
                          <a:schemeClr val="bg1"/>
                        </a:solidFill>
                        <a:effectLst/>
                        <a:latin typeface="メイリオ" panose="020B0604030504040204" pitchFamily="50" charset="-128"/>
                        <a:ea typeface="メイリオ" panose="020B0604030504040204" pitchFamily="50" charset="-128"/>
                      </a:endParaRPr>
                    </a:p>
                  </a:txBody>
                  <a:tcPr>
                    <a:solidFill>
                      <a:schemeClr val="accent5">
                        <a:lumMod val="75000"/>
                      </a:schemeClr>
                    </a:solidFill>
                  </a:tcPr>
                </a:tc>
                <a:extLst>
                  <a:ext uri="{0D108BD9-81ED-4DB2-BD59-A6C34878D82A}">
                    <a16:rowId xmlns:a16="http://schemas.microsoft.com/office/drawing/2014/main" val="2402416326"/>
                  </a:ext>
                </a:extLst>
              </a:tr>
              <a:tr h="370840">
                <a:tc vMerge="1">
                  <a:txBody>
                    <a:bodyPr/>
                    <a:lstStyle/>
                    <a:p>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a:solidFill>
                      <a:srgbClr val="0070C0"/>
                    </a:solidFill>
                  </a:tcPr>
                </a:tc>
                <a:tc>
                  <a:txBody>
                    <a:bodyPr/>
                    <a:lstStyle/>
                    <a:p>
                      <a:pPr algn="l"/>
                      <a:r>
                        <a:rPr kumimoji="1" lang="zh-TW" altLang="en-US" sz="900" b="0" dirty="0" smtClean="0">
                          <a:solidFill>
                            <a:schemeClr val="tx1"/>
                          </a:solidFill>
                          <a:effectLst/>
                          <a:latin typeface="メイリオ" panose="020B0604030504040204" pitchFamily="50" charset="-128"/>
                          <a:ea typeface="メイリオ" panose="020B0604030504040204" pitchFamily="50" charset="-128"/>
                        </a:rPr>
                        <a:t>国実態調査（Ｒ</a:t>
                      </a:r>
                      <a:r>
                        <a:rPr kumimoji="1" lang="en-US" altLang="zh-TW" sz="900" b="0" dirty="0" smtClean="0">
                          <a:solidFill>
                            <a:schemeClr val="tx1"/>
                          </a:solidFill>
                          <a:effectLst/>
                          <a:latin typeface="メイリオ" panose="020B0604030504040204" pitchFamily="50" charset="-128"/>
                          <a:ea typeface="メイリオ" panose="020B0604030504040204" pitchFamily="50" charset="-128"/>
                        </a:rPr>
                        <a:t>3.8</a:t>
                      </a:r>
                      <a:r>
                        <a:rPr kumimoji="1" lang="zh-TW" altLang="en-US" sz="900" b="0" dirty="0" smtClean="0">
                          <a:solidFill>
                            <a:schemeClr val="tx1"/>
                          </a:solidFill>
                          <a:effectLst/>
                          <a:latin typeface="メイリオ" panose="020B0604030504040204" pitchFamily="50" charset="-128"/>
                          <a:ea typeface="メイリオ" panose="020B0604030504040204" pitchFamily="50" charset="-128"/>
                        </a:rPr>
                        <a:t>公表）</a:t>
                      </a:r>
                      <a:r>
                        <a:rPr kumimoji="1" lang="en-US" altLang="zh-TW" sz="800" b="1" dirty="0" smtClean="0">
                          <a:solidFill>
                            <a:schemeClr val="tx1"/>
                          </a:solidFill>
                          <a:effectLst/>
                          <a:latin typeface="メイリオ" panose="020B0604030504040204" pitchFamily="50" charset="-128"/>
                          <a:ea typeface="メイリオ" panose="020B0604030504040204" pitchFamily="50" charset="-128"/>
                        </a:rPr>
                        <a:t>※</a:t>
                      </a:r>
                      <a:r>
                        <a:rPr kumimoji="1" lang="en-US" altLang="ja-JP" sz="800" b="1" dirty="0" smtClean="0">
                          <a:solidFill>
                            <a:schemeClr val="tx1"/>
                          </a:solidFill>
                          <a:effectLst/>
                          <a:latin typeface="メイリオ" panose="020B0604030504040204" pitchFamily="50" charset="-128"/>
                          <a:ea typeface="メイリオ" panose="020B0604030504040204" pitchFamily="50" charset="-128"/>
                        </a:rPr>
                        <a:t>2</a:t>
                      </a:r>
                      <a:endParaRPr kumimoji="1" lang="ja-JP" altLang="en-US" sz="900" b="1" baseline="30000" dirty="0" smtClean="0">
                        <a:solidFill>
                          <a:schemeClr val="tx1"/>
                        </a:solidFill>
                        <a:effectLst/>
                        <a:latin typeface="メイリオ" panose="020B0604030504040204" pitchFamily="50" charset="-128"/>
                        <a:ea typeface="メイリオ"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effectLst/>
                          <a:latin typeface="メイリオ" panose="020B0604030504040204" pitchFamily="50" charset="-128"/>
                          <a:ea typeface="メイリオ" panose="020B0604030504040204" pitchFamily="50" charset="-128"/>
                        </a:rPr>
                        <a:t>過去１年におけるギャンブル等依存が疑われる人の割合は成人の</a:t>
                      </a:r>
                      <a:r>
                        <a:rPr kumimoji="1" lang="en-US" altLang="ja-JP" sz="1000" b="1" u="sng" dirty="0" smtClean="0">
                          <a:solidFill>
                            <a:schemeClr val="tx1"/>
                          </a:solidFill>
                          <a:effectLst/>
                          <a:latin typeface="メイリオ" panose="020B0604030504040204" pitchFamily="50" charset="-128"/>
                          <a:ea typeface="メイリオ" panose="020B0604030504040204" pitchFamily="50" charset="-128"/>
                        </a:rPr>
                        <a:t>2.2</a:t>
                      </a:r>
                      <a:r>
                        <a:rPr kumimoji="1" lang="ja-JP" altLang="en-US" sz="1000" b="1" u="sng" dirty="0" smtClean="0">
                          <a:solidFill>
                            <a:schemeClr val="tx1"/>
                          </a:solidFill>
                          <a:effectLst/>
                          <a:latin typeface="メイリオ" panose="020B0604030504040204" pitchFamily="50" charset="-128"/>
                          <a:ea typeface="メイリオ" panose="020B0604030504040204" pitchFamily="50" charset="-128"/>
                        </a:rPr>
                        <a:t>％</a:t>
                      </a:r>
                      <a:endParaRPr kumimoji="1" lang="zh-TW" altLang="en-US" sz="900" b="1" u="sng" dirty="0" smtClean="0">
                        <a:solidFill>
                          <a:schemeClr val="tx1"/>
                        </a:solidFill>
                        <a:effectLst/>
                        <a:latin typeface="メイリオ" panose="020B0604030504040204" pitchFamily="50" charset="-128"/>
                        <a:ea typeface="メイリオ" panose="020B0604030504040204" pitchFamily="50" charset="-128"/>
                      </a:endParaRPr>
                    </a:p>
                  </a:txBody>
                  <a:tcPr/>
                </a:tc>
                <a:tc>
                  <a:txBody>
                    <a:bodyPr/>
                    <a:lstStyle/>
                    <a:p>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a:solidFill>
                      <a:schemeClr val="bg1"/>
                    </a:solidFill>
                  </a:tcPr>
                </a:tc>
                <a:tc>
                  <a:txBody>
                    <a:bodyPr/>
                    <a:lstStyle/>
                    <a:p>
                      <a:pPr algn="l"/>
                      <a:r>
                        <a:rPr kumimoji="1" lang="zh-TW" altLang="en-US" sz="900" b="1" dirty="0" smtClean="0">
                          <a:solidFill>
                            <a:schemeClr val="tx1"/>
                          </a:solidFill>
                          <a:effectLst/>
                          <a:latin typeface="メイリオ" panose="020B0604030504040204" pitchFamily="50" charset="-128"/>
                          <a:ea typeface="メイリオ" panose="020B0604030504040204" pitchFamily="50" charset="-128"/>
                        </a:rPr>
                        <a:t>約</a:t>
                      </a:r>
                      <a:r>
                        <a:rPr kumimoji="1" lang="en-US" altLang="zh-TW" sz="900" b="1" dirty="0" smtClean="0">
                          <a:solidFill>
                            <a:schemeClr val="tx1"/>
                          </a:solidFill>
                          <a:effectLst/>
                          <a:latin typeface="メイリオ" panose="020B0604030504040204" pitchFamily="50" charset="-128"/>
                          <a:ea typeface="メイリオ" panose="020B0604030504040204" pitchFamily="50" charset="-128"/>
                        </a:rPr>
                        <a:t>16</a:t>
                      </a:r>
                      <a:r>
                        <a:rPr kumimoji="1" lang="zh-TW" altLang="en-US" sz="900" b="1" dirty="0" smtClean="0">
                          <a:solidFill>
                            <a:schemeClr val="tx1"/>
                          </a:solidFill>
                          <a:effectLst/>
                          <a:latin typeface="メイリオ" panose="020B0604030504040204" pitchFamily="50" charset="-128"/>
                          <a:ea typeface="メイリオ" panose="020B0604030504040204" pitchFamily="50" charset="-128"/>
                        </a:rPr>
                        <a:t>万</a:t>
                      </a:r>
                      <a:r>
                        <a:rPr kumimoji="1" lang="en-US" altLang="zh-TW" sz="900" b="1" dirty="0" smtClean="0">
                          <a:solidFill>
                            <a:schemeClr val="tx1"/>
                          </a:solidFill>
                          <a:effectLst/>
                          <a:latin typeface="メイリオ" panose="020B0604030504040204" pitchFamily="50" charset="-128"/>
                          <a:ea typeface="メイリオ" panose="020B0604030504040204" pitchFamily="50" charset="-128"/>
                        </a:rPr>
                        <a:t>6</a:t>
                      </a:r>
                      <a:r>
                        <a:rPr kumimoji="1" lang="zh-TW" altLang="en-US" sz="900" b="1" dirty="0" smtClean="0">
                          <a:solidFill>
                            <a:schemeClr val="tx1"/>
                          </a:solidFill>
                          <a:effectLst/>
                          <a:latin typeface="メイリオ" panose="020B0604030504040204" pitchFamily="50" charset="-128"/>
                          <a:ea typeface="メイリオ" panose="020B0604030504040204" pitchFamily="50" charset="-128"/>
                        </a:rPr>
                        <a:t>千人</a:t>
                      </a:r>
                    </a:p>
                  </a:txBody>
                  <a:tcPr anchor="ctr"/>
                </a:tc>
                <a:extLst>
                  <a:ext uri="{0D108BD9-81ED-4DB2-BD59-A6C34878D82A}">
                    <a16:rowId xmlns:a16="http://schemas.microsoft.com/office/drawing/2014/main" val="587334456"/>
                  </a:ext>
                </a:extLst>
              </a:tr>
              <a:tr h="370840">
                <a:tc>
                  <a:txBody>
                    <a:bodyPr/>
                    <a:lstStyle/>
                    <a:p>
                      <a:pPr algn="ctr"/>
                      <a:r>
                        <a:rPr kumimoji="1" lang="ja-JP" altLang="en-US" sz="9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❷</a:t>
                      </a:r>
                      <a:endParaRPr kumimoji="1" lang="ja-JP" altLang="en-US" sz="9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anchor="ctr">
                    <a:lnT w="12700" cap="flat" cmpd="sng" algn="ctr">
                      <a:solidFill>
                        <a:schemeClr val="accent1">
                          <a:lumMod val="7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2E75B6"/>
                    </a:solidFill>
                  </a:tcPr>
                </a:tc>
                <a:tc>
                  <a:txBody>
                    <a:bodyPr/>
                    <a:lstStyle/>
                    <a:p>
                      <a:pPr marL="0" algn="l" defTabSz="914400" rtl="0" eaLnBrk="1" latinLnBrk="0" hangingPunct="1"/>
                      <a:r>
                        <a:rPr kumimoji="1" lang="zh-TW" altLang="en-US" sz="900" b="0" kern="1200" dirty="0" smtClean="0">
                          <a:solidFill>
                            <a:schemeClr val="tx1"/>
                          </a:solidFill>
                          <a:effectLst/>
                          <a:latin typeface="メイリオ" panose="020B0604030504040204" pitchFamily="50" charset="-128"/>
                          <a:ea typeface="メイリオ" panose="020B0604030504040204" pitchFamily="50" charset="-128"/>
                          <a:cs typeface="+mn-cs"/>
                        </a:rPr>
                        <a:t>府実態調査（Ｒ</a:t>
                      </a:r>
                      <a:r>
                        <a:rPr kumimoji="1" lang="en-US" altLang="zh-TW" sz="900" b="0" kern="1200" dirty="0" smtClean="0">
                          <a:solidFill>
                            <a:schemeClr val="tx1"/>
                          </a:solidFill>
                          <a:effectLst/>
                          <a:latin typeface="メイリオ" panose="020B0604030504040204" pitchFamily="50" charset="-128"/>
                          <a:ea typeface="メイリオ" panose="020B0604030504040204" pitchFamily="50" charset="-128"/>
                          <a:cs typeface="+mn-cs"/>
                        </a:rPr>
                        <a:t>4.3</a:t>
                      </a:r>
                      <a:r>
                        <a:rPr kumimoji="1" lang="zh-TW" altLang="en-US" sz="900" b="0" kern="1200" dirty="0" smtClean="0">
                          <a:solidFill>
                            <a:schemeClr val="tx1"/>
                          </a:solidFill>
                          <a:effectLst/>
                          <a:latin typeface="メイリオ" panose="020B0604030504040204" pitchFamily="50" charset="-128"/>
                          <a:ea typeface="メイリオ" panose="020B0604030504040204" pitchFamily="50" charset="-128"/>
                          <a:cs typeface="+mn-cs"/>
                        </a:rPr>
                        <a:t>公表）</a:t>
                      </a:r>
                      <a:endParaRPr kumimoji="1" lang="ja-JP" altLang="en-US" sz="900" b="0" kern="1200" dirty="0" smtClean="0">
                        <a:solidFill>
                          <a:schemeClr val="tx1"/>
                        </a:solidFill>
                        <a:effectLst/>
                        <a:latin typeface="メイリオ" panose="020B0604030504040204" pitchFamily="50" charset="-128"/>
                        <a:ea typeface="メイリオ" panose="020B0604030504040204" pitchFamily="50" charset="-128"/>
                        <a:cs typeface="+mn-cs"/>
                      </a:endParaRPr>
                    </a:p>
                  </a:txBody>
                  <a:tcPr>
                    <a:lnB w="12700" cap="flat" cmpd="sng" algn="ctr">
                      <a:solidFill>
                        <a:schemeClr val="bg1">
                          <a:lumMod val="85000"/>
                        </a:schemeClr>
                      </a:solidFill>
                      <a:prstDash val="solid"/>
                      <a:round/>
                      <a:headEnd type="none" w="med" len="med"/>
                      <a:tailEnd type="none" w="med" len="med"/>
                    </a:lnB>
                  </a:tcPr>
                </a:tc>
                <a:tc>
                  <a:txBody>
                    <a:bodyPr/>
                    <a:lstStyle/>
                    <a:p>
                      <a:pPr algn="l"/>
                      <a:r>
                        <a:rPr kumimoji="1" lang="ja-JP" altLang="en-US" sz="900" b="0" dirty="0" smtClean="0">
                          <a:solidFill>
                            <a:schemeClr val="tx1"/>
                          </a:solidFill>
                          <a:effectLst/>
                          <a:latin typeface="メイリオ" panose="020B0604030504040204" pitchFamily="50" charset="-128"/>
                          <a:ea typeface="メイリオ" panose="020B0604030504040204" pitchFamily="50" charset="-128"/>
                        </a:rPr>
                        <a:t>過去１年におけるギャンブル等依存が疑われる人の割合は成人の</a:t>
                      </a:r>
                      <a:r>
                        <a:rPr kumimoji="1" lang="en-US" altLang="ja-JP" sz="1000" b="1" u="sng" dirty="0" smtClean="0">
                          <a:solidFill>
                            <a:schemeClr val="tx1"/>
                          </a:solidFill>
                          <a:effectLst/>
                          <a:latin typeface="メイリオ" panose="020B0604030504040204" pitchFamily="50" charset="-128"/>
                          <a:ea typeface="メイリオ" panose="020B0604030504040204" pitchFamily="50" charset="-128"/>
                        </a:rPr>
                        <a:t>1.3</a:t>
                      </a:r>
                      <a:r>
                        <a:rPr kumimoji="1" lang="ja-JP" altLang="en-US" sz="1000" b="1" u="sng" dirty="0" smtClean="0">
                          <a:solidFill>
                            <a:schemeClr val="tx1"/>
                          </a:solidFill>
                          <a:effectLst/>
                          <a:latin typeface="メイリオ" panose="020B0604030504040204" pitchFamily="50" charset="-128"/>
                          <a:ea typeface="メイリオ" panose="020B0604030504040204" pitchFamily="50" charset="-128"/>
                        </a:rPr>
                        <a:t>％</a:t>
                      </a:r>
                      <a:endParaRPr kumimoji="1" lang="zh-TW" altLang="en-US" sz="1000" b="1" u="sng" dirty="0" smtClean="0">
                        <a:solidFill>
                          <a:schemeClr val="tx1"/>
                        </a:solidFill>
                        <a:effectLst/>
                        <a:latin typeface="メイリオ" panose="020B0604030504040204" pitchFamily="50" charset="-128"/>
                        <a:ea typeface="メイリオ" panose="020B0604030504040204" pitchFamily="50" charset="-128"/>
                      </a:endParaRPr>
                    </a:p>
                  </a:txBody>
                  <a:tcPr>
                    <a:lnB w="12700" cap="flat" cmpd="sng" algn="ctr">
                      <a:solidFill>
                        <a:schemeClr val="bg1">
                          <a:lumMod val="85000"/>
                        </a:schemeClr>
                      </a:solidFill>
                      <a:prstDash val="solid"/>
                      <a:round/>
                      <a:headEnd type="none" w="med" len="med"/>
                      <a:tailEnd type="none" w="med" len="med"/>
                    </a:lnB>
                  </a:tcPr>
                </a:tc>
                <a:tc>
                  <a:txBody>
                    <a:bodyPr/>
                    <a:lstStyle/>
                    <a:p>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900" b="1" dirty="0" smtClean="0">
                          <a:solidFill>
                            <a:schemeClr val="tx1"/>
                          </a:solidFill>
                          <a:effectLst/>
                          <a:latin typeface="メイリオ" panose="020B0604030504040204" pitchFamily="50" charset="-128"/>
                          <a:ea typeface="メイリオ" panose="020B0604030504040204" pitchFamily="50" charset="-128"/>
                        </a:rPr>
                        <a:t>約</a:t>
                      </a:r>
                      <a:r>
                        <a:rPr kumimoji="1" lang="en-US" altLang="zh-TW" sz="900" b="1" dirty="0" smtClean="0">
                          <a:solidFill>
                            <a:schemeClr val="tx1"/>
                          </a:solidFill>
                          <a:effectLst/>
                          <a:latin typeface="メイリオ" panose="020B0604030504040204" pitchFamily="50" charset="-128"/>
                          <a:ea typeface="メイリオ" panose="020B0604030504040204" pitchFamily="50" charset="-128"/>
                        </a:rPr>
                        <a:t>9</a:t>
                      </a:r>
                      <a:r>
                        <a:rPr kumimoji="1" lang="zh-TW" altLang="en-US" sz="900" b="1" dirty="0" smtClean="0">
                          <a:solidFill>
                            <a:schemeClr val="tx1"/>
                          </a:solidFill>
                          <a:effectLst/>
                          <a:latin typeface="メイリオ" panose="020B0604030504040204" pitchFamily="50" charset="-128"/>
                          <a:ea typeface="メイリオ" panose="020B0604030504040204" pitchFamily="50" charset="-128"/>
                        </a:rPr>
                        <a:t>万</a:t>
                      </a:r>
                      <a:r>
                        <a:rPr kumimoji="1" lang="en-US" altLang="zh-TW" sz="900" b="1" dirty="0" smtClean="0">
                          <a:solidFill>
                            <a:schemeClr val="tx1"/>
                          </a:solidFill>
                          <a:effectLst/>
                          <a:latin typeface="メイリオ" panose="020B0604030504040204" pitchFamily="50" charset="-128"/>
                          <a:ea typeface="メイリオ" panose="020B0604030504040204" pitchFamily="50" charset="-128"/>
                        </a:rPr>
                        <a:t>8</a:t>
                      </a:r>
                      <a:r>
                        <a:rPr kumimoji="1" lang="zh-TW" altLang="en-US" sz="900" b="1" dirty="0" smtClean="0">
                          <a:solidFill>
                            <a:schemeClr val="tx1"/>
                          </a:solidFill>
                          <a:effectLst/>
                          <a:latin typeface="メイリオ" panose="020B0604030504040204" pitchFamily="50" charset="-128"/>
                          <a:ea typeface="メイリオ" panose="020B0604030504040204" pitchFamily="50" charset="-128"/>
                        </a:rPr>
                        <a:t>千人</a:t>
                      </a:r>
                    </a:p>
                  </a:txBody>
                  <a:tcPr anchor="ctr">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509277821"/>
                  </a:ext>
                </a:extLst>
              </a:tr>
              <a:tr h="741680">
                <a:tc gridSpan="5">
                  <a:txBody>
                    <a:bodyPr/>
                    <a:lstStyle/>
                    <a:p>
                      <a:pPr marL="90488" indent="-90488">
                        <a:buClr>
                          <a:schemeClr val="accent1"/>
                        </a:buClr>
                        <a:buFont typeface="Wingdings" panose="05000000000000000000" pitchFamily="2" charset="2"/>
                        <a:buChar char="l"/>
                      </a:pPr>
                      <a:r>
                        <a:rPr kumimoji="1" lang="ja-JP" altLang="en-US" sz="800" dirty="0" smtClean="0">
                          <a:solidFill>
                            <a:schemeClr val="tx1"/>
                          </a:solidFill>
                          <a:latin typeface="メイリオ" panose="020B0604030504040204" pitchFamily="50" charset="-128"/>
                          <a:ea typeface="メイリオ" panose="020B0604030504040204" pitchFamily="50" charset="-128"/>
                        </a:rPr>
                        <a:t>国実態調査</a:t>
                      </a:r>
                      <a:r>
                        <a:rPr kumimoji="1" lang="en-US" altLang="ja-JP" sz="800" b="1" dirty="0" smtClean="0">
                          <a:solidFill>
                            <a:schemeClr val="tx1"/>
                          </a:solidFill>
                          <a:latin typeface="メイリオ" panose="020B0604030504040204" pitchFamily="50" charset="-128"/>
                          <a:ea typeface="メイリオ" panose="020B0604030504040204" pitchFamily="50" charset="-128"/>
                        </a:rPr>
                        <a:t>※2</a:t>
                      </a:r>
                      <a:r>
                        <a:rPr kumimoji="1" lang="ja-JP" altLang="en-US" sz="800" dirty="0" smtClean="0">
                          <a:solidFill>
                            <a:schemeClr val="tx1"/>
                          </a:solidFill>
                          <a:latin typeface="メイリオ" panose="020B0604030504040204" pitchFamily="50" charset="-128"/>
                          <a:ea typeface="メイリオ" panose="020B0604030504040204" pitchFamily="50" charset="-128"/>
                        </a:rPr>
                        <a:t>の報告書では、</a:t>
                      </a:r>
                      <a:r>
                        <a:rPr kumimoji="1" lang="en-US" altLang="ja-JP" sz="800" dirty="0" smtClean="0">
                          <a:solidFill>
                            <a:schemeClr val="tx1"/>
                          </a:solidFill>
                          <a:latin typeface="メイリオ" panose="020B0604030504040204" pitchFamily="50" charset="-128"/>
                          <a:ea typeface="メイリオ" panose="020B0604030504040204" pitchFamily="50" charset="-128"/>
                        </a:rPr>
                        <a:t>SOGS</a:t>
                      </a:r>
                      <a:r>
                        <a:rPr kumimoji="1" lang="ja-JP" altLang="en-US" sz="800" dirty="0" smtClean="0">
                          <a:solidFill>
                            <a:schemeClr val="tx1"/>
                          </a:solidFill>
                          <a:latin typeface="メイリオ" panose="020B0604030504040204" pitchFamily="50" charset="-128"/>
                          <a:ea typeface="メイリオ" panose="020B0604030504040204" pitchFamily="50" charset="-128"/>
                        </a:rPr>
                        <a:t>を用いた推計値は、国際的診断基準である</a:t>
                      </a:r>
                      <a:r>
                        <a:rPr kumimoji="1" lang="en-US" altLang="ja-JP" sz="800" dirty="0" smtClean="0">
                          <a:solidFill>
                            <a:schemeClr val="tx1"/>
                          </a:solidFill>
                          <a:latin typeface="メイリオ" panose="020B0604030504040204" pitchFamily="50" charset="-128"/>
                          <a:ea typeface="メイリオ" panose="020B0604030504040204" pitchFamily="50" charset="-128"/>
                        </a:rPr>
                        <a:t>DSM</a:t>
                      </a:r>
                      <a:r>
                        <a:rPr kumimoji="1" lang="ja-JP" altLang="en-US" sz="800" dirty="0" smtClean="0">
                          <a:solidFill>
                            <a:schemeClr val="tx1"/>
                          </a:solidFill>
                          <a:latin typeface="メイリオ" panose="020B0604030504040204" pitchFamily="50" charset="-128"/>
                          <a:ea typeface="メイリオ" panose="020B0604030504040204" pitchFamily="50" charset="-128"/>
                        </a:rPr>
                        <a:t>を用いた割合より高くなることが報告されていることや、</a:t>
                      </a:r>
                      <a:r>
                        <a:rPr kumimoji="1" lang="en-US" altLang="ja-JP" sz="800" dirty="0" smtClean="0">
                          <a:solidFill>
                            <a:schemeClr val="tx1"/>
                          </a:solidFill>
                          <a:latin typeface="メイリオ" panose="020B0604030504040204" pitchFamily="50" charset="-128"/>
                          <a:ea typeface="メイリオ" panose="020B0604030504040204" pitchFamily="50" charset="-128"/>
                        </a:rPr>
                        <a:t>SOGS</a:t>
                      </a:r>
                      <a:r>
                        <a:rPr kumimoji="1" lang="ja-JP" altLang="en-US" sz="800" dirty="0" smtClean="0">
                          <a:solidFill>
                            <a:schemeClr val="tx1"/>
                          </a:solidFill>
                          <a:latin typeface="メイリオ" panose="020B0604030504040204" pitchFamily="50" charset="-128"/>
                          <a:ea typeface="メイリオ" panose="020B0604030504040204" pitchFamily="50" charset="-128"/>
                        </a:rPr>
                        <a:t>と</a:t>
                      </a:r>
                      <a:r>
                        <a:rPr kumimoji="1" lang="en-US" altLang="ja-JP" sz="800" dirty="0" smtClean="0">
                          <a:solidFill>
                            <a:schemeClr val="tx1"/>
                          </a:solidFill>
                          <a:latin typeface="メイリオ" panose="020B0604030504040204" pitchFamily="50" charset="-128"/>
                          <a:ea typeface="メイリオ" panose="020B0604030504040204" pitchFamily="50" charset="-128"/>
                        </a:rPr>
                        <a:t>DSM-5</a:t>
                      </a:r>
                      <a:r>
                        <a:rPr kumimoji="1" lang="ja-JP" altLang="en-US" sz="800" dirty="0" smtClean="0">
                          <a:solidFill>
                            <a:schemeClr val="tx1"/>
                          </a:solidFill>
                          <a:latin typeface="メイリオ" panose="020B0604030504040204" pitchFamily="50" charset="-128"/>
                          <a:ea typeface="メイリオ" panose="020B0604030504040204" pitchFamily="50" charset="-128"/>
                        </a:rPr>
                        <a:t>の基準による</a:t>
                      </a:r>
                      <a:r>
                        <a:rPr kumimoji="1" lang="en-US" altLang="ja-JP" sz="800" dirty="0" smtClean="0">
                          <a:solidFill>
                            <a:schemeClr val="tx1"/>
                          </a:solidFill>
                          <a:latin typeface="メイリオ" panose="020B0604030504040204" pitchFamily="50" charset="-128"/>
                          <a:ea typeface="メイリオ" panose="020B0604030504040204" pitchFamily="50" charset="-128"/>
                        </a:rPr>
                        <a:t/>
                      </a:r>
                      <a:br>
                        <a:rPr kumimoji="1" lang="en-US" altLang="ja-JP" sz="800" dirty="0" smtClean="0">
                          <a:solidFill>
                            <a:schemeClr val="tx1"/>
                          </a:solidFill>
                          <a:latin typeface="メイリオ" panose="020B0604030504040204" pitchFamily="50" charset="-128"/>
                          <a:ea typeface="メイリオ" panose="020B0604030504040204" pitchFamily="50" charset="-128"/>
                        </a:rPr>
                      </a:br>
                      <a:r>
                        <a:rPr kumimoji="1" lang="ja-JP" altLang="en-US" sz="800" dirty="0" smtClean="0">
                          <a:solidFill>
                            <a:schemeClr val="tx1"/>
                          </a:solidFill>
                          <a:latin typeface="メイリオ" panose="020B0604030504040204" pitchFamily="50" charset="-128"/>
                          <a:ea typeface="メイリオ" panose="020B0604030504040204" pitchFamily="50" charset="-128"/>
                        </a:rPr>
                        <a:t>診断結果を比較すると、</a:t>
                      </a:r>
                      <a:r>
                        <a:rPr kumimoji="1" lang="en-US" altLang="ja-JP" sz="800" u="sng" dirty="0" smtClean="0">
                          <a:solidFill>
                            <a:schemeClr val="tx1"/>
                          </a:solidFill>
                          <a:latin typeface="メイリオ" panose="020B0604030504040204" pitchFamily="50" charset="-128"/>
                          <a:ea typeface="メイリオ" panose="020B0604030504040204" pitchFamily="50" charset="-128"/>
                        </a:rPr>
                        <a:t>SOGS </a:t>
                      </a:r>
                      <a:r>
                        <a:rPr kumimoji="1" lang="ja-JP" altLang="en-US" sz="800" u="sng" dirty="0" smtClean="0">
                          <a:solidFill>
                            <a:schemeClr val="tx1"/>
                          </a:solidFill>
                          <a:latin typeface="メイリオ" panose="020B0604030504040204" pitchFamily="50" charset="-128"/>
                          <a:ea typeface="メイリオ" panose="020B0604030504040204" pitchFamily="50" charset="-128"/>
                        </a:rPr>
                        <a:t>でギャンブル障害が疑われた人の</a:t>
                      </a:r>
                      <a:r>
                        <a:rPr kumimoji="1" lang="en-US" altLang="ja-JP" sz="800" u="sng" dirty="0" smtClean="0">
                          <a:solidFill>
                            <a:schemeClr val="tx1"/>
                          </a:solidFill>
                          <a:latin typeface="メイリオ" panose="020B0604030504040204" pitchFamily="50" charset="-128"/>
                          <a:ea typeface="メイリオ" panose="020B0604030504040204" pitchFamily="50" charset="-128"/>
                        </a:rPr>
                        <a:t>53% </a:t>
                      </a:r>
                      <a:r>
                        <a:rPr kumimoji="1" lang="ja-JP" altLang="en-US" sz="800" u="sng" dirty="0" smtClean="0">
                          <a:solidFill>
                            <a:schemeClr val="tx1"/>
                          </a:solidFill>
                          <a:latin typeface="メイリオ" panose="020B0604030504040204" pitchFamily="50" charset="-128"/>
                          <a:ea typeface="メイリオ" panose="020B0604030504040204" pitchFamily="50" charset="-128"/>
                        </a:rPr>
                        <a:t>は、</a:t>
                      </a:r>
                      <a:r>
                        <a:rPr kumimoji="1" lang="en-US" altLang="ja-JP" sz="800" u="sng" dirty="0" smtClean="0">
                          <a:solidFill>
                            <a:schemeClr val="tx1"/>
                          </a:solidFill>
                          <a:latin typeface="メイリオ" panose="020B0604030504040204" pitchFamily="50" charset="-128"/>
                          <a:ea typeface="メイリオ" panose="020B0604030504040204" pitchFamily="50" charset="-128"/>
                        </a:rPr>
                        <a:t>DSM-5 </a:t>
                      </a:r>
                      <a:r>
                        <a:rPr kumimoji="1" lang="ja-JP" altLang="en-US" sz="800" u="sng" dirty="0" smtClean="0">
                          <a:solidFill>
                            <a:schemeClr val="tx1"/>
                          </a:solidFill>
                          <a:latin typeface="メイリオ" panose="020B0604030504040204" pitchFamily="50" charset="-128"/>
                          <a:ea typeface="メイリオ" panose="020B0604030504040204" pitchFamily="50" charset="-128"/>
                        </a:rPr>
                        <a:t>のギャンブル障害には該当しないとする研究</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３</a:t>
                      </a:r>
                      <a:r>
                        <a:rPr kumimoji="1" lang="ja-JP" altLang="en-US" sz="800" dirty="0" smtClean="0">
                          <a:solidFill>
                            <a:schemeClr val="tx1"/>
                          </a:solidFill>
                          <a:latin typeface="メイリオ" panose="020B0604030504040204" pitchFamily="50" charset="-128"/>
                          <a:ea typeface="メイリオ" panose="020B0604030504040204" pitchFamily="50" charset="-128"/>
                        </a:rPr>
                        <a:t>を紹介している。</a:t>
                      </a:r>
                    </a:p>
                    <a:p>
                      <a:pPr marL="90488" indent="-90488">
                        <a:buClr>
                          <a:schemeClr val="accent1"/>
                        </a:buClr>
                        <a:buFont typeface="Wingdings" panose="05000000000000000000" pitchFamily="2" charset="2"/>
                        <a:buChar char="l"/>
                      </a:pPr>
                      <a:r>
                        <a:rPr kumimoji="1" lang="ja-JP" altLang="en-US" sz="800" u="none" dirty="0" smtClean="0">
                          <a:solidFill>
                            <a:schemeClr val="tx1"/>
                          </a:solidFill>
                          <a:latin typeface="メイリオ" panose="020B0604030504040204" pitchFamily="50" charset="-128"/>
                          <a:ea typeface="メイリオ" panose="020B0604030504040204" pitchFamily="50" charset="-128"/>
                        </a:rPr>
                        <a:t>上記推計割合は、</a:t>
                      </a:r>
                      <a:r>
                        <a:rPr kumimoji="1" lang="en-US" altLang="ja-JP" sz="800" u="sng" dirty="0" smtClean="0">
                          <a:solidFill>
                            <a:schemeClr val="tx1"/>
                          </a:solidFill>
                          <a:latin typeface="メイリオ" panose="020B0604030504040204" pitchFamily="50" charset="-128"/>
                          <a:ea typeface="メイリオ" panose="020B0604030504040204" pitchFamily="50" charset="-128"/>
                        </a:rPr>
                        <a:t>95</a:t>
                      </a:r>
                      <a:r>
                        <a:rPr kumimoji="1" lang="ja-JP" altLang="en-US" sz="800" u="sng" dirty="0" smtClean="0">
                          <a:solidFill>
                            <a:schemeClr val="tx1"/>
                          </a:solidFill>
                          <a:latin typeface="メイリオ" panose="020B0604030504040204" pitchFamily="50" charset="-128"/>
                          <a:ea typeface="メイリオ" panose="020B0604030504040204" pitchFamily="50" charset="-128"/>
                        </a:rPr>
                        <a:t>％信頼区間（同じ調査を</a:t>
                      </a:r>
                      <a:r>
                        <a:rPr kumimoji="1" lang="en-US" altLang="ja-JP" sz="800" u="sng" dirty="0" smtClean="0">
                          <a:solidFill>
                            <a:schemeClr val="tx1"/>
                          </a:solidFill>
                          <a:latin typeface="メイリオ" panose="020B0604030504040204" pitchFamily="50" charset="-128"/>
                          <a:ea typeface="メイリオ" panose="020B0604030504040204" pitchFamily="50" charset="-128"/>
                        </a:rPr>
                        <a:t>100</a:t>
                      </a:r>
                      <a:r>
                        <a:rPr kumimoji="1" lang="ja-JP" altLang="en-US" sz="800" u="sng" dirty="0" smtClean="0">
                          <a:solidFill>
                            <a:schemeClr val="tx1"/>
                          </a:solidFill>
                          <a:latin typeface="メイリオ" panose="020B0604030504040204" pitchFamily="50" charset="-128"/>
                          <a:ea typeface="メイリオ" panose="020B0604030504040204" pitchFamily="50" charset="-128"/>
                        </a:rPr>
                        <a:t>回実施した場合、</a:t>
                      </a:r>
                      <a:r>
                        <a:rPr kumimoji="1" lang="en-US" altLang="ja-JP" sz="800" u="sng" dirty="0" smtClean="0">
                          <a:solidFill>
                            <a:schemeClr val="tx1"/>
                          </a:solidFill>
                          <a:latin typeface="メイリオ" panose="020B0604030504040204" pitchFamily="50" charset="-128"/>
                          <a:ea typeface="メイリオ" panose="020B0604030504040204" pitchFamily="50" charset="-128"/>
                        </a:rPr>
                        <a:t>95</a:t>
                      </a:r>
                      <a:r>
                        <a:rPr kumimoji="1" lang="ja-JP" altLang="en-US" sz="800" u="sng" dirty="0" smtClean="0">
                          <a:solidFill>
                            <a:schemeClr val="tx1"/>
                          </a:solidFill>
                          <a:latin typeface="メイリオ" panose="020B0604030504040204" pitchFamily="50" charset="-128"/>
                          <a:ea typeface="メイリオ" panose="020B0604030504040204" pitchFamily="50" charset="-128"/>
                        </a:rPr>
                        <a:t>回はその区間内になることを意味する。大阪府実態調査では</a:t>
                      </a:r>
                      <a:r>
                        <a:rPr kumimoji="1" lang="en-US" altLang="ja-JP" sz="800" u="sng" dirty="0" smtClean="0">
                          <a:solidFill>
                            <a:schemeClr val="tx1"/>
                          </a:solidFill>
                          <a:latin typeface="メイリオ" panose="020B0604030504040204" pitchFamily="50" charset="-128"/>
                          <a:ea typeface="メイリオ" panose="020B0604030504040204" pitchFamily="50" charset="-128"/>
                        </a:rPr>
                        <a:t>0.8</a:t>
                      </a:r>
                      <a:r>
                        <a:rPr kumimoji="1" lang="ja-JP" altLang="en-US" sz="800" u="sng" dirty="0" smtClean="0">
                          <a:solidFill>
                            <a:schemeClr val="tx1"/>
                          </a:solidFill>
                          <a:latin typeface="メイリオ" panose="020B0604030504040204" pitchFamily="50" charset="-128"/>
                          <a:ea typeface="メイリオ" panose="020B0604030504040204" pitchFamily="50" charset="-128"/>
                        </a:rPr>
                        <a:t>～</a:t>
                      </a:r>
                      <a:r>
                        <a:rPr kumimoji="1" lang="en-US" altLang="ja-JP" sz="800" u="sng" dirty="0" smtClean="0">
                          <a:solidFill>
                            <a:schemeClr val="tx1"/>
                          </a:solidFill>
                          <a:latin typeface="メイリオ" panose="020B0604030504040204" pitchFamily="50" charset="-128"/>
                          <a:ea typeface="メイリオ" panose="020B0604030504040204" pitchFamily="50" charset="-128"/>
                        </a:rPr>
                        <a:t>2.0</a:t>
                      </a:r>
                      <a:r>
                        <a:rPr kumimoji="1" lang="ja-JP" altLang="en-US" sz="800" u="sng" dirty="0" err="1" smtClean="0">
                          <a:solidFill>
                            <a:schemeClr val="tx1"/>
                          </a:solidFill>
                          <a:latin typeface="メイリオ" panose="020B0604030504040204" pitchFamily="50" charset="-128"/>
                          <a:ea typeface="メイリオ" panose="020B0604030504040204" pitchFamily="50" charset="-128"/>
                        </a:rPr>
                        <a:t>、</a:t>
                      </a:r>
                      <a:r>
                        <a:rPr kumimoji="1" lang="ja-JP" altLang="en-US" sz="800" u="sng" dirty="0" smtClean="0">
                          <a:solidFill>
                            <a:schemeClr val="tx1"/>
                          </a:solidFill>
                          <a:latin typeface="メイリオ" panose="020B0604030504040204" pitchFamily="50" charset="-128"/>
                          <a:ea typeface="メイリオ" panose="020B0604030504040204" pitchFamily="50" charset="-128"/>
                        </a:rPr>
                        <a:t>国実態調査では</a:t>
                      </a:r>
                      <a:r>
                        <a:rPr kumimoji="1" lang="en-US" altLang="ja-JP" sz="800" u="sng" dirty="0" smtClean="0">
                          <a:solidFill>
                            <a:schemeClr val="tx1"/>
                          </a:solidFill>
                          <a:latin typeface="メイリオ" panose="020B0604030504040204" pitchFamily="50" charset="-128"/>
                          <a:ea typeface="メイリオ" panose="020B0604030504040204" pitchFamily="50" charset="-128"/>
                        </a:rPr>
                        <a:t>1.9</a:t>
                      </a:r>
                      <a:r>
                        <a:rPr kumimoji="1" lang="ja-JP" altLang="en-US" sz="800" u="sng" dirty="0" smtClean="0">
                          <a:solidFill>
                            <a:schemeClr val="tx1"/>
                          </a:solidFill>
                          <a:latin typeface="メイリオ" panose="020B0604030504040204" pitchFamily="50" charset="-128"/>
                          <a:ea typeface="メイリオ" panose="020B0604030504040204" pitchFamily="50" charset="-128"/>
                        </a:rPr>
                        <a:t>～</a:t>
                      </a:r>
                      <a:r>
                        <a:rPr kumimoji="1" lang="en-US" altLang="ja-JP" sz="800" u="sng" dirty="0" smtClean="0">
                          <a:solidFill>
                            <a:schemeClr val="tx1"/>
                          </a:solidFill>
                          <a:latin typeface="メイリオ" panose="020B0604030504040204" pitchFamily="50" charset="-128"/>
                          <a:ea typeface="メイリオ" panose="020B0604030504040204" pitchFamily="50" charset="-128"/>
                        </a:rPr>
                        <a:t>2.5</a:t>
                      </a:r>
                      <a:r>
                        <a:rPr kumimoji="1" lang="ja-JP" altLang="en-US" sz="800" u="sng" dirty="0" err="1" smtClean="0">
                          <a:solidFill>
                            <a:schemeClr val="tx1"/>
                          </a:solidFill>
                          <a:latin typeface="メイリオ" panose="020B0604030504040204" pitchFamily="50" charset="-128"/>
                          <a:ea typeface="メイリオ" panose="020B0604030504040204" pitchFamily="50" charset="-128"/>
                        </a:rPr>
                        <a:t>。</a:t>
                      </a:r>
                      <a:r>
                        <a:rPr kumimoji="1" lang="ja-JP" altLang="en-US" sz="800" u="sng" dirty="0" smtClean="0">
                          <a:solidFill>
                            <a:schemeClr val="tx1"/>
                          </a:solidFill>
                          <a:latin typeface="メイリオ" panose="020B0604030504040204" pitchFamily="50" charset="-128"/>
                          <a:ea typeface="メイリオ" panose="020B0604030504040204" pitchFamily="50" charset="-128"/>
                        </a:rPr>
                        <a:t>）の間で変動する可能性</a:t>
                      </a:r>
                      <a:r>
                        <a:rPr kumimoji="1" lang="ja-JP" altLang="en-US" sz="800" u="none" dirty="0" smtClean="0">
                          <a:solidFill>
                            <a:schemeClr val="tx1"/>
                          </a:solidFill>
                          <a:latin typeface="メイリオ" panose="020B0604030504040204" pitchFamily="50" charset="-128"/>
                          <a:ea typeface="メイリオ" panose="020B0604030504040204" pitchFamily="50" charset="-128"/>
                        </a:rPr>
                        <a:t>がある。</a:t>
                      </a:r>
                      <a:endParaRPr kumimoji="1" lang="en-US" altLang="ja-JP" sz="800" u="none" dirty="0" smtClean="0">
                        <a:solidFill>
                          <a:schemeClr val="tx1"/>
                        </a:solidFill>
                        <a:latin typeface="メイリオ" panose="020B0604030504040204" pitchFamily="50" charset="-128"/>
                        <a:ea typeface="メイリオ" panose="020B0604030504040204" pitchFamily="50" charset="-128"/>
                      </a:endParaRPr>
                    </a:p>
                    <a:p>
                      <a:pPr marL="90488" indent="-90488">
                        <a:buClr>
                          <a:schemeClr val="accent1"/>
                        </a:buClr>
                        <a:buFont typeface="Wingdings" panose="05000000000000000000" pitchFamily="2" charset="2"/>
                        <a:buChar char="l"/>
                      </a:pPr>
                      <a:r>
                        <a:rPr kumimoji="1" lang="ja-JP" altLang="en-US" sz="800" u="none" dirty="0" smtClean="0">
                          <a:solidFill>
                            <a:schemeClr val="tx1"/>
                          </a:solidFill>
                          <a:latin typeface="メイリオ" panose="020B0604030504040204" pitchFamily="50" charset="-128"/>
                          <a:ea typeface="メイリオ" panose="020B0604030504040204" pitchFamily="50" charset="-128"/>
                        </a:rPr>
                        <a:t>府実態調査の推計結果については、有効回答率が低く、</a:t>
                      </a:r>
                      <a:r>
                        <a:rPr kumimoji="1" lang="en-US" altLang="ja-JP" sz="800" u="none" dirty="0" smtClean="0">
                          <a:solidFill>
                            <a:schemeClr val="tx1"/>
                          </a:solidFill>
                          <a:latin typeface="メイリオ" panose="020B0604030504040204" pitchFamily="50" charset="-128"/>
                          <a:ea typeface="メイリオ" panose="020B0604030504040204" pitchFamily="50" charset="-128"/>
                        </a:rPr>
                        <a:t>SOGS</a:t>
                      </a:r>
                      <a:r>
                        <a:rPr kumimoji="1" lang="ja-JP" altLang="en-US" sz="800" u="none" dirty="0" smtClean="0">
                          <a:solidFill>
                            <a:schemeClr val="tx1"/>
                          </a:solidFill>
                          <a:latin typeface="メイリオ" panose="020B0604030504040204" pitchFamily="50" charset="-128"/>
                          <a:ea typeface="メイリオ" panose="020B0604030504040204" pitchFamily="50" charset="-128"/>
                        </a:rPr>
                        <a:t>５点以上に該当する回答数が少ないため参考値。</a:t>
                      </a:r>
                      <a:endParaRPr kumimoji="1" lang="ja-JP" altLang="en-US" sz="800" b="0" baseline="30000" dirty="0" smtClean="0">
                        <a:solidFill>
                          <a:schemeClr val="tx1"/>
                        </a:solidFill>
                        <a:effectLst/>
                        <a:latin typeface="メイリオ" panose="020B0604030504040204" pitchFamily="50" charset="-128"/>
                        <a:ea typeface="メイリオ" panose="020B0604030504040204" pitchFamily="50" charset="-12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85000"/>
                      </a:schemeClr>
                    </a:solidFill>
                  </a:tcPr>
                </a:tc>
                <a:tc hMerge="1">
                  <a:txBody>
                    <a:bodyPr/>
                    <a:lstStyle/>
                    <a:p>
                      <a:pPr marL="171450" indent="-171450">
                        <a:buClr>
                          <a:schemeClr val="accent1"/>
                        </a:buClr>
                        <a:buFont typeface="Wingdings" panose="05000000000000000000" pitchFamily="2" charset="2"/>
                        <a:buChar char="l"/>
                      </a:pPr>
                      <a:endParaRPr kumimoji="1" lang="ja-JP" altLang="en-US" sz="900" b="0" baseline="30000" dirty="0" smtClean="0">
                        <a:solidFill>
                          <a:schemeClr val="tx1"/>
                        </a:solidFill>
                        <a:effectLst/>
                        <a:latin typeface="メイリオ" panose="020B0604030504040204" pitchFamily="50" charset="-128"/>
                        <a:ea typeface="メイリオ" panose="020B0604030504040204" pitchFamily="50" charset="-128"/>
                      </a:endParaRPr>
                    </a:p>
                  </a:txBody>
                  <a:tcPr/>
                </a:tc>
                <a:tc hMerge="1">
                  <a:txBody>
                    <a:bodyPr/>
                    <a:lstStyle/>
                    <a:p>
                      <a:pPr algn="l"/>
                      <a:endParaRPr kumimoji="1" lang="zh-TW" altLang="en-US" sz="900" b="0" dirty="0" smtClean="0">
                        <a:solidFill>
                          <a:schemeClr val="tx1"/>
                        </a:solidFill>
                        <a:effectLst/>
                        <a:latin typeface="メイリオ" panose="020B0604030504040204" pitchFamily="50" charset="-128"/>
                        <a:ea typeface="メイリオ" panose="020B0604030504040204" pitchFamily="50" charset="-128"/>
                      </a:endParaRPr>
                    </a:p>
                  </a:txBody>
                  <a:tcPr/>
                </a:tc>
                <a:tc hMerge="1">
                  <a:txBody>
                    <a:bodyPr/>
                    <a:lstStyle/>
                    <a:p>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a:solidFill>
                      <a:schemeClr val="bg1"/>
                    </a:solidFill>
                  </a:tcPr>
                </a:tc>
                <a:tc hMerge="1">
                  <a:txBody>
                    <a:bodyPr/>
                    <a:lstStyle/>
                    <a:p>
                      <a:pPr algn="l"/>
                      <a:endParaRPr kumimoji="1" lang="zh-TW" altLang="en-US" sz="900" b="0" dirty="0" smtClean="0">
                        <a:solidFill>
                          <a:schemeClr val="tx1"/>
                        </a:solidFill>
                        <a:effectLst/>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993230408"/>
                  </a:ext>
                </a:extLst>
              </a:tr>
              <a:tr h="586740">
                <a:tc gridSpan="5">
                  <a:txBody>
                    <a:bodyPr/>
                    <a:lstStyle/>
                    <a:p>
                      <a:r>
                        <a:rPr kumimoji="1" lang="ja-JP" altLang="en-US" sz="600" dirty="0" smtClean="0">
                          <a:solidFill>
                            <a:schemeClr val="tx1"/>
                          </a:solidFill>
                          <a:latin typeface="メイリオ" panose="020B0604030504040204" pitchFamily="50" charset="-128"/>
                          <a:ea typeface="メイリオ" panose="020B0604030504040204" pitchFamily="50" charset="-128"/>
                        </a:rPr>
                        <a:t>＜出典＞</a:t>
                      </a:r>
                    </a:p>
                    <a:p>
                      <a:r>
                        <a:rPr kumimoji="1" lang="en-US" altLang="ja-JP" sz="600" b="1" dirty="0" smtClean="0">
                          <a:solidFill>
                            <a:schemeClr val="tx1"/>
                          </a:solidFill>
                          <a:latin typeface="メイリオ" panose="020B0604030504040204" pitchFamily="50" charset="-128"/>
                          <a:ea typeface="メイリオ" panose="020B0604030504040204" pitchFamily="50" charset="-128"/>
                        </a:rPr>
                        <a:t>※1</a:t>
                      </a:r>
                      <a:r>
                        <a:rPr kumimoji="1" lang="en-US" altLang="ja-JP" sz="600" dirty="0" smtClean="0">
                          <a:solidFill>
                            <a:schemeClr val="tx1"/>
                          </a:solidFill>
                          <a:latin typeface="メイリオ" panose="020B0604030504040204" pitchFamily="50" charset="-128"/>
                          <a:ea typeface="メイリオ" panose="020B0604030504040204" pitchFamily="50" charset="-128"/>
                        </a:rPr>
                        <a:t> </a:t>
                      </a:r>
                      <a:r>
                        <a:rPr kumimoji="1" lang="ja-JP" altLang="en-US" sz="600" dirty="0" smtClean="0">
                          <a:solidFill>
                            <a:schemeClr val="tx1"/>
                          </a:solidFill>
                          <a:latin typeface="メイリオ" panose="020B0604030504040204" pitchFamily="50" charset="-128"/>
                          <a:ea typeface="メイリオ" panose="020B0604030504040204" pitchFamily="50" charset="-128"/>
                        </a:rPr>
                        <a:t>国立研究開発法人日本医療研究開発機構：障害者対策総合研究開発事業　「ギャンブル障害の疫学調査、生物学的評価、医療・福祉・社会的支援のありかたについての研究</a:t>
                      </a:r>
                      <a:r>
                        <a:rPr kumimoji="1" lang="en-US" altLang="ja-JP" sz="600" dirty="0" smtClean="0">
                          <a:solidFill>
                            <a:schemeClr val="tx1"/>
                          </a:solidFill>
                          <a:latin typeface="メイリオ" panose="020B0604030504040204" pitchFamily="50" charset="-128"/>
                          <a:ea typeface="メイリオ" panose="020B0604030504040204" pitchFamily="50" charset="-128"/>
                        </a:rPr>
                        <a:t>2016</a:t>
                      </a:r>
                      <a:r>
                        <a:rPr kumimoji="1" lang="ja-JP" altLang="en-US" sz="600" dirty="0" smtClean="0">
                          <a:solidFill>
                            <a:schemeClr val="tx1"/>
                          </a:solidFill>
                          <a:latin typeface="メイリオ" panose="020B0604030504040204" pitchFamily="50" charset="-128"/>
                          <a:ea typeface="メイリオ" panose="020B0604030504040204" pitchFamily="50" charset="-128"/>
                        </a:rPr>
                        <a:t>～</a:t>
                      </a:r>
                      <a:r>
                        <a:rPr kumimoji="1" lang="en-US" altLang="ja-JP" sz="600" dirty="0" smtClean="0">
                          <a:solidFill>
                            <a:schemeClr val="tx1"/>
                          </a:solidFill>
                          <a:latin typeface="メイリオ" panose="020B0604030504040204" pitchFamily="50" charset="-128"/>
                          <a:ea typeface="メイリオ" panose="020B0604030504040204" pitchFamily="50" charset="-128"/>
                        </a:rPr>
                        <a:t>2018</a:t>
                      </a:r>
                      <a:r>
                        <a:rPr kumimoji="1" lang="ja-JP" altLang="en-US" sz="600" dirty="0" smtClean="0">
                          <a:solidFill>
                            <a:schemeClr val="tx1"/>
                          </a:solidFill>
                          <a:latin typeface="メイリオ" panose="020B0604030504040204" pitchFamily="50" charset="-128"/>
                          <a:ea typeface="メイリオ" panose="020B0604030504040204" pitchFamily="50" charset="-128"/>
                        </a:rPr>
                        <a:t>年度」</a:t>
                      </a:r>
                    </a:p>
                    <a:p>
                      <a:r>
                        <a:rPr kumimoji="1" lang="en-US" altLang="ja-JP" sz="600" b="1" dirty="0" smtClean="0">
                          <a:solidFill>
                            <a:schemeClr val="tx1"/>
                          </a:solidFill>
                          <a:latin typeface="メイリオ" panose="020B0604030504040204" pitchFamily="50" charset="-128"/>
                          <a:ea typeface="メイリオ" panose="020B0604030504040204" pitchFamily="50" charset="-128"/>
                        </a:rPr>
                        <a:t>※2</a:t>
                      </a:r>
                      <a:r>
                        <a:rPr kumimoji="1" lang="en-US" altLang="ja-JP" sz="600" dirty="0" smtClean="0">
                          <a:solidFill>
                            <a:schemeClr val="tx1"/>
                          </a:solidFill>
                          <a:latin typeface="メイリオ" panose="020B0604030504040204" pitchFamily="50" charset="-128"/>
                          <a:ea typeface="メイリオ" panose="020B0604030504040204" pitchFamily="50" charset="-128"/>
                        </a:rPr>
                        <a:t> </a:t>
                      </a:r>
                      <a:r>
                        <a:rPr kumimoji="1" lang="ja-JP" altLang="en-US" sz="600" dirty="0" smtClean="0">
                          <a:solidFill>
                            <a:schemeClr val="tx1"/>
                          </a:solidFill>
                          <a:latin typeface="メイリオ" panose="020B0604030504040204" pitchFamily="50" charset="-128"/>
                          <a:ea typeface="メイリオ" panose="020B0604030504040204" pitchFamily="50" charset="-128"/>
                        </a:rPr>
                        <a:t>松下幸生</a:t>
                      </a:r>
                      <a:r>
                        <a:rPr kumimoji="1" lang="en-US" altLang="ja-JP" sz="600" dirty="0" smtClean="0">
                          <a:solidFill>
                            <a:schemeClr val="tx1"/>
                          </a:solidFill>
                          <a:latin typeface="メイリオ" panose="020B0604030504040204" pitchFamily="50" charset="-128"/>
                          <a:ea typeface="メイリオ" panose="020B0604030504040204" pitchFamily="50" charset="-128"/>
                        </a:rPr>
                        <a:t>, </a:t>
                      </a:r>
                      <a:r>
                        <a:rPr kumimoji="1" lang="ja-JP" altLang="en-US" sz="600" dirty="0" smtClean="0">
                          <a:solidFill>
                            <a:schemeClr val="tx1"/>
                          </a:solidFill>
                          <a:latin typeface="メイリオ" panose="020B0604030504040204" pitchFamily="50" charset="-128"/>
                          <a:ea typeface="メイリオ" panose="020B0604030504040204" pitchFamily="50" charset="-128"/>
                        </a:rPr>
                        <a:t>新田千枝</a:t>
                      </a:r>
                      <a:r>
                        <a:rPr kumimoji="1" lang="en-US" altLang="ja-JP" sz="600" dirty="0" smtClean="0">
                          <a:solidFill>
                            <a:schemeClr val="tx1"/>
                          </a:solidFill>
                          <a:latin typeface="メイリオ" panose="020B0604030504040204" pitchFamily="50" charset="-128"/>
                          <a:ea typeface="メイリオ" panose="020B0604030504040204" pitchFamily="50" charset="-128"/>
                        </a:rPr>
                        <a:t>, </a:t>
                      </a:r>
                      <a:r>
                        <a:rPr kumimoji="1" lang="ja-JP" altLang="en-US" sz="600" dirty="0" smtClean="0">
                          <a:solidFill>
                            <a:schemeClr val="tx1"/>
                          </a:solidFill>
                          <a:latin typeface="メイリオ" panose="020B0604030504040204" pitchFamily="50" charset="-128"/>
                          <a:ea typeface="メイリオ" panose="020B0604030504040204" pitchFamily="50" charset="-128"/>
                        </a:rPr>
                        <a:t>遠山朋海</a:t>
                      </a:r>
                      <a:r>
                        <a:rPr kumimoji="1" lang="en-US" altLang="ja-JP" sz="600" dirty="0" smtClean="0">
                          <a:solidFill>
                            <a:schemeClr val="tx1"/>
                          </a:solidFill>
                          <a:latin typeface="メイリオ" panose="020B0604030504040204" pitchFamily="50" charset="-128"/>
                          <a:ea typeface="メイリオ" panose="020B0604030504040204" pitchFamily="50" charset="-128"/>
                        </a:rPr>
                        <a:t>; </a:t>
                      </a:r>
                      <a:r>
                        <a:rPr kumimoji="1" lang="ja-JP" altLang="en-US" sz="600" dirty="0" smtClean="0">
                          <a:solidFill>
                            <a:schemeClr val="tx1"/>
                          </a:solidFill>
                          <a:latin typeface="メイリオ" panose="020B0604030504040204" pitchFamily="50" charset="-128"/>
                          <a:ea typeface="メイリオ" panose="020B0604030504040204" pitchFamily="50" charset="-128"/>
                        </a:rPr>
                        <a:t>令和</a:t>
                      </a:r>
                      <a:r>
                        <a:rPr kumimoji="1" lang="en-US" altLang="ja-JP" sz="600" dirty="0" smtClean="0">
                          <a:solidFill>
                            <a:schemeClr val="tx1"/>
                          </a:solidFill>
                          <a:latin typeface="メイリオ" panose="020B0604030504040204" pitchFamily="50" charset="-128"/>
                          <a:ea typeface="メイリオ" panose="020B0604030504040204" pitchFamily="50" charset="-128"/>
                        </a:rPr>
                        <a:t>2</a:t>
                      </a:r>
                      <a:r>
                        <a:rPr kumimoji="1" lang="ja-JP" altLang="en-US" sz="600" dirty="0" smtClean="0">
                          <a:solidFill>
                            <a:schemeClr val="tx1"/>
                          </a:solidFill>
                          <a:latin typeface="メイリオ" panose="020B0604030504040204" pitchFamily="50" charset="-128"/>
                          <a:ea typeface="メイリオ" panose="020B0604030504040204" pitchFamily="50" charset="-128"/>
                        </a:rPr>
                        <a:t>年度 依存症に関する調査研究事業「ギャンブル障害およびギャンブル関連問題の実態調査」</a:t>
                      </a:r>
                      <a:r>
                        <a:rPr kumimoji="1" lang="en-US" altLang="ja-JP" sz="600" dirty="0" smtClean="0">
                          <a:solidFill>
                            <a:schemeClr val="tx1"/>
                          </a:solidFill>
                          <a:latin typeface="メイリオ" panose="020B0604030504040204" pitchFamily="50" charset="-128"/>
                          <a:ea typeface="メイリオ" panose="020B0604030504040204" pitchFamily="50" charset="-128"/>
                        </a:rPr>
                        <a:t>, 2021</a:t>
                      </a:r>
                      <a:r>
                        <a:rPr kumimoji="1" lang="ja-JP" altLang="en-US" sz="600" dirty="0" smtClean="0">
                          <a:solidFill>
                            <a:schemeClr val="tx1"/>
                          </a:solidFill>
                          <a:latin typeface="メイリオ" panose="020B0604030504040204" pitchFamily="50" charset="-128"/>
                          <a:ea typeface="メイリオ" panose="020B0604030504040204" pitchFamily="50" charset="-128"/>
                        </a:rPr>
                        <a:t>年</a:t>
                      </a:r>
                    </a:p>
                    <a:p>
                      <a:pPr marL="182563" indent="-182563"/>
                      <a:r>
                        <a:rPr kumimoji="1" lang="en-US" altLang="ja-JP" sz="600" b="1" dirty="0" smtClean="0">
                          <a:solidFill>
                            <a:schemeClr val="tx1"/>
                          </a:solidFill>
                          <a:latin typeface="メイリオ" panose="020B0604030504040204" pitchFamily="50" charset="-128"/>
                          <a:ea typeface="メイリオ" panose="020B0604030504040204" pitchFamily="50" charset="-128"/>
                        </a:rPr>
                        <a:t>※3</a:t>
                      </a:r>
                      <a:r>
                        <a:rPr kumimoji="1" lang="en-US" altLang="ja-JP" sz="600" dirty="0" smtClean="0">
                          <a:solidFill>
                            <a:schemeClr val="tx1"/>
                          </a:solidFill>
                          <a:latin typeface="メイリオ" panose="020B0604030504040204" pitchFamily="50" charset="-128"/>
                          <a:ea typeface="メイリオ" panose="020B0604030504040204" pitchFamily="50" charset="-128"/>
                        </a:rPr>
                        <a:t> Goodie AS, </a:t>
                      </a:r>
                      <a:r>
                        <a:rPr kumimoji="1" lang="en-US" altLang="ja-JP" sz="600" dirty="0" err="1" smtClean="0">
                          <a:solidFill>
                            <a:schemeClr val="tx1"/>
                          </a:solidFill>
                          <a:latin typeface="メイリオ" panose="020B0604030504040204" pitchFamily="50" charset="-128"/>
                          <a:ea typeface="メイリオ" panose="020B0604030504040204" pitchFamily="50" charset="-128"/>
                        </a:rPr>
                        <a:t>MacKillop</a:t>
                      </a:r>
                      <a:r>
                        <a:rPr kumimoji="1" lang="en-US" altLang="ja-JP" sz="600" dirty="0" smtClean="0">
                          <a:solidFill>
                            <a:schemeClr val="tx1"/>
                          </a:solidFill>
                          <a:latin typeface="メイリオ" panose="020B0604030504040204" pitchFamily="50" charset="-128"/>
                          <a:ea typeface="メイリオ" panose="020B0604030504040204" pitchFamily="50" charset="-128"/>
                        </a:rPr>
                        <a:t> J, Miller JD, Fortune EE, Maples J, Lance CE, Campbell WK: Evaluating the South Oaks Gambling Screen with DSM-IV and DSM-5 criteria: Results from a diverse community sample of gamblers.</a:t>
                      </a:r>
                      <a:r>
                        <a:rPr kumimoji="1" lang="ja-JP" altLang="en-US" sz="600" baseline="0" dirty="0" smtClean="0">
                          <a:solidFill>
                            <a:schemeClr val="tx1"/>
                          </a:solidFill>
                          <a:latin typeface="メイリオ" panose="020B0604030504040204" pitchFamily="50" charset="-128"/>
                          <a:ea typeface="メイリオ" panose="020B0604030504040204" pitchFamily="50" charset="-128"/>
                        </a:rPr>
                        <a:t> </a:t>
                      </a:r>
                      <a:r>
                        <a:rPr kumimoji="1" lang="en-US" altLang="ja-JP" sz="600" dirty="0" smtClean="0">
                          <a:solidFill>
                            <a:schemeClr val="tx1"/>
                          </a:solidFill>
                          <a:latin typeface="メイリオ" panose="020B0604030504040204" pitchFamily="50" charset="-128"/>
                          <a:ea typeface="メイリオ" panose="020B0604030504040204" pitchFamily="50" charset="-128"/>
                        </a:rPr>
                        <a:t>Assessment, 20(5):523-531, 2013</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a:lnT w="12700" cap="flat" cmpd="sng" algn="ctr">
                      <a:solidFill>
                        <a:schemeClr val="bg1">
                          <a:lumMod val="85000"/>
                        </a:schemeClr>
                      </a:solidFill>
                      <a:prstDash val="solid"/>
                      <a:round/>
                      <a:headEnd type="none" w="med" len="med"/>
                      <a:tailEnd type="none" w="med" len="med"/>
                    </a:lnT>
                    <a:noFill/>
                  </a:tcPr>
                </a:tc>
                <a:tc hMerge="1">
                  <a:txBody>
                    <a:bodyPr/>
                    <a:lstStyle/>
                    <a:p>
                      <a:pPr algn="l"/>
                      <a:endParaRPr kumimoji="1" lang="ja-JP" altLang="en-US" sz="900" b="0" baseline="30000" dirty="0" smtClean="0">
                        <a:solidFill>
                          <a:schemeClr val="tx1"/>
                        </a:solidFill>
                        <a:effectLst/>
                        <a:latin typeface="メイリオ" panose="020B0604030504040204" pitchFamily="50" charset="-128"/>
                        <a:ea typeface="メイリオ" panose="020B0604030504040204" pitchFamily="50" charset="-128"/>
                      </a:endParaRPr>
                    </a:p>
                  </a:txBody>
                  <a:tcPr/>
                </a:tc>
                <a:tc hMerge="1">
                  <a:txBody>
                    <a:bodyPr/>
                    <a:lstStyle/>
                    <a:p>
                      <a:pPr algn="l"/>
                      <a:endParaRPr kumimoji="1" lang="zh-TW" altLang="en-US" sz="900" b="0" dirty="0" smtClean="0">
                        <a:solidFill>
                          <a:schemeClr val="tx1"/>
                        </a:solidFill>
                        <a:effectLst/>
                        <a:latin typeface="メイリオ" panose="020B0604030504040204" pitchFamily="50" charset="-128"/>
                        <a:ea typeface="メイリオ" panose="020B0604030504040204" pitchFamily="50" charset="-128"/>
                      </a:endParaRPr>
                    </a:p>
                  </a:txBody>
                  <a:tcPr/>
                </a:tc>
                <a:tc hMerge="1">
                  <a:txBody>
                    <a:bodyPr/>
                    <a:lstStyle/>
                    <a:p>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a:solidFill>
                      <a:schemeClr val="bg1"/>
                    </a:solidFill>
                  </a:tcPr>
                </a:tc>
                <a:tc hMerge="1">
                  <a:txBody>
                    <a:bodyPr/>
                    <a:lstStyle/>
                    <a:p>
                      <a:pPr algn="l"/>
                      <a:endParaRPr kumimoji="1" lang="zh-TW" altLang="en-US" sz="900" b="0" dirty="0" smtClean="0">
                        <a:solidFill>
                          <a:schemeClr val="tx1"/>
                        </a:solidFill>
                        <a:effectLst/>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687521121"/>
                  </a:ext>
                </a:extLst>
              </a:tr>
            </a:tbl>
          </a:graphicData>
        </a:graphic>
      </p:graphicFrame>
      <p:grpSp>
        <p:nvGrpSpPr>
          <p:cNvPr id="10" name="グループ化 9"/>
          <p:cNvGrpSpPr/>
          <p:nvPr/>
        </p:nvGrpSpPr>
        <p:grpSpPr>
          <a:xfrm>
            <a:off x="6629168" y="3550920"/>
            <a:ext cx="1135611" cy="438153"/>
            <a:chOff x="6591069" y="3398520"/>
            <a:chExt cx="1135611" cy="438153"/>
          </a:xfrm>
        </p:grpSpPr>
        <p:sp>
          <p:nvSpPr>
            <p:cNvPr id="6" name="ホームベース 5"/>
            <p:cNvSpPr/>
            <p:nvPr/>
          </p:nvSpPr>
          <p:spPr>
            <a:xfrm>
              <a:off x="6675120" y="3398520"/>
              <a:ext cx="1051560" cy="438153"/>
            </a:xfrm>
            <a:prstGeom prst="homePlate">
              <a:avLst/>
            </a:prstGeom>
            <a:gradFill flip="none" rotWithShape="1">
              <a:gsLst>
                <a:gs pos="0">
                  <a:schemeClr val="accent5">
                    <a:lumMod val="20000"/>
                    <a:lumOff val="80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6591069" y="3497580"/>
              <a:ext cx="1082349" cy="246221"/>
            </a:xfrm>
            <a:prstGeom prst="rect">
              <a:avLst/>
            </a:prstGeom>
            <a:noFill/>
          </p:spPr>
          <p:txBody>
            <a:bodyPr wrap="none" rtlCol="0">
              <a:spAutoFit/>
            </a:bodyPr>
            <a:lstStyle/>
            <a:p>
              <a:pPr algn="ctr">
                <a:lnSpc>
                  <a:spcPts val="1200"/>
                </a:lnSpc>
              </a:pPr>
              <a:r>
                <a:rPr kumimoji="1" lang="ja-JP" altLang="en-US" sz="7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大阪府の人口比で換算</a:t>
              </a:r>
            </a:p>
          </p:txBody>
        </p:sp>
      </p:grpSp>
      <p:grpSp>
        <p:nvGrpSpPr>
          <p:cNvPr id="24" name="グループ化 23"/>
          <p:cNvGrpSpPr/>
          <p:nvPr/>
        </p:nvGrpSpPr>
        <p:grpSpPr>
          <a:xfrm>
            <a:off x="6672453" y="4869181"/>
            <a:ext cx="1092328" cy="438153"/>
            <a:chOff x="6634352" y="3398520"/>
            <a:chExt cx="1092328" cy="438153"/>
          </a:xfrm>
        </p:grpSpPr>
        <p:sp>
          <p:nvSpPr>
            <p:cNvPr id="25" name="ホームベース 24"/>
            <p:cNvSpPr/>
            <p:nvPr/>
          </p:nvSpPr>
          <p:spPr>
            <a:xfrm>
              <a:off x="6675120" y="3398520"/>
              <a:ext cx="1051560" cy="438153"/>
            </a:xfrm>
            <a:prstGeom prst="homePlate">
              <a:avLst/>
            </a:prstGeom>
            <a:gradFill flip="none" rotWithShape="1">
              <a:gsLst>
                <a:gs pos="0">
                  <a:schemeClr val="accent5">
                    <a:lumMod val="20000"/>
                    <a:lumOff val="80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6634352" y="3413760"/>
              <a:ext cx="995785" cy="400110"/>
            </a:xfrm>
            <a:prstGeom prst="rect">
              <a:avLst/>
            </a:prstGeom>
            <a:noFill/>
          </p:spPr>
          <p:txBody>
            <a:bodyPr wrap="none" rtlCol="0">
              <a:spAutoFit/>
            </a:bodyPr>
            <a:lstStyle/>
            <a:p>
              <a:pPr>
                <a:lnSpc>
                  <a:spcPts val="1200"/>
                </a:lnSpc>
              </a:pPr>
              <a:r>
                <a:rPr kumimoji="1" lang="ja-JP" altLang="en-US" sz="7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大阪府の成人人口</a:t>
              </a:r>
              <a:r>
                <a:rPr kumimoji="1" lang="en-US" altLang="ja-JP" sz="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endParaRPr kumimoji="1" lang="en-US" altLang="ja-JP" sz="7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nSpc>
                  <a:spcPts val="1200"/>
                </a:lnSpc>
              </a:pPr>
              <a:r>
                <a:rPr kumimoji="1" lang="ja-JP" altLang="en-US" sz="7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約</a:t>
              </a:r>
              <a:r>
                <a:rPr kumimoji="1" lang="en-US" altLang="ja-JP" sz="7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750</a:t>
              </a:r>
              <a:r>
                <a:rPr kumimoji="1" lang="ja-JP" altLang="en-US" sz="7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万人から換算</a:t>
              </a:r>
            </a:p>
          </p:txBody>
        </p:sp>
      </p:grpSp>
      <p:sp>
        <p:nvSpPr>
          <p:cNvPr id="13" name="サブタイトル 2"/>
          <p:cNvSpPr txBox="1">
            <a:spLocks/>
          </p:cNvSpPr>
          <p:nvPr/>
        </p:nvSpPr>
        <p:spPr>
          <a:xfrm>
            <a:off x="35496" y="2636913"/>
            <a:ext cx="6327204" cy="269421"/>
          </a:xfrm>
          <a:prstGeom prst="rect">
            <a:avLst/>
          </a:prstGeom>
          <a:solidFill>
            <a:schemeClr val="accent5">
              <a:lumMod val="50000"/>
            </a:schemeClr>
          </a:solidFill>
          <a:ln>
            <a:noFill/>
          </a:ln>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b="1" dirty="0">
                <a:solidFill>
                  <a:schemeClr val="bg1"/>
                </a:solidFill>
                <a:latin typeface="メイリオ" panose="020B0604030504040204" pitchFamily="50" charset="-128"/>
                <a:ea typeface="メイリオ" panose="020B0604030504040204" pitchFamily="50" charset="-128"/>
              </a:rPr>
              <a:t>２．ギャンブル等依存症が</a:t>
            </a:r>
            <a:r>
              <a:rPr lang="ja-JP" altLang="en-US" sz="1400" b="1" dirty="0" smtClean="0">
                <a:solidFill>
                  <a:schemeClr val="bg1"/>
                </a:solidFill>
                <a:latin typeface="メイリオ" panose="020B0604030504040204" pitchFamily="50" charset="-128"/>
                <a:ea typeface="メイリオ" panose="020B0604030504040204" pitchFamily="50" charset="-128"/>
              </a:rPr>
              <a:t>疑われる人の</a:t>
            </a:r>
            <a:r>
              <a:rPr lang="ja-JP" altLang="en-US" sz="1400" b="1" dirty="0">
                <a:solidFill>
                  <a:schemeClr val="bg1"/>
                </a:solidFill>
                <a:latin typeface="メイリオ" panose="020B0604030504040204" pitchFamily="50" charset="-128"/>
                <a:ea typeface="メイリオ" panose="020B0604030504040204" pitchFamily="50" charset="-128"/>
              </a:rPr>
              <a:t>推計数</a:t>
            </a:r>
            <a:r>
              <a:rPr lang="en-US" altLang="ja-JP" sz="700" b="1" dirty="0">
                <a:solidFill>
                  <a:schemeClr val="bg1"/>
                </a:solidFill>
                <a:latin typeface="メイリオ" panose="020B0604030504040204" pitchFamily="50" charset="-128"/>
                <a:ea typeface="メイリオ" panose="020B0604030504040204" pitchFamily="50" charset="-128"/>
              </a:rPr>
              <a:t>【</a:t>
            </a:r>
            <a:r>
              <a:rPr lang="ja-JP" altLang="en-US" sz="700" b="1" dirty="0">
                <a:solidFill>
                  <a:schemeClr val="bg1"/>
                </a:solidFill>
                <a:latin typeface="メイリオ" panose="020B0604030504040204" pitchFamily="50" charset="-128"/>
                <a:ea typeface="メイリオ" panose="020B0604030504040204" pitchFamily="50" charset="-128"/>
              </a:rPr>
              <a:t>Ｒ</a:t>
            </a:r>
            <a:r>
              <a:rPr lang="en-US" altLang="ja-JP" sz="700" b="1" dirty="0">
                <a:solidFill>
                  <a:schemeClr val="bg1"/>
                </a:solidFill>
                <a:latin typeface="メイリオ" panose="020B0604030504040204" pitchFamily="50" charset="-128"/>
                <a:ea typeface="メイリオ" panose="020B0604030504040204" pitchFamily="50" charset="-128"/>
              </a:rPr>
              <a:t>4.8</a:t>
            </a:r>
            <a:r>
              <a:rPr lang="ja-JP" altLang="en-US" sz="700" b="1" dirty="0">
                <a:solidFill>
                  <a:schemeClr val="bg1"/>
                </a:solidFill>
                <a:latin typeface="メイリオ" panose="020B0604030504040204" pitchFamily="50" charset="-128"/>
                <a:ea typeface="メイリオ" panose="020B0604030504040204" pitchFamily="50" charset="-128"/>
              </a:rPr>
              <a:t>月時点</a:t>
            </a:r>
            <a:r>
              <a:rPr lang="en-US" altLang="ja-JP" sz="700" b="1" dirty="0">
                <a:solidFill>
                  <a:schemeClr val="bg1"/>
                </a:solidFill>
                <a:latin typeface="メイリオ" panose="020B0604030504040204" pitchFamily="50" charset="-128"/>
                <a:ea typeface="メイリオ" panose="020B0604030504040204" pitchFamily="50" charset="-128"/>
              </a:rPr>
              <a:t> ※</a:t>
            </a:r>
            <a:r>
              <a:rPr lang="en-US" altLang="ja-JP" sz="700" b="1" dirty="0" smtClean="0">
                <a:solidFill>
                  <a:schemeClr val="bg1"/>
                </a:solidFill>
                <a:latin typeface="メイリオ" panose="020B0604030504040204" pitchFamily="50" charset="-128"/>
                <a:ea typeface="メイリオ" panose="020B0604030504040204" pitchFamily="50" charset="-128"/>
              </a:rPr>
              <a:t>R</a:t>
            </a:r>
            <a:r>
              <a:rPr lang="ja-JP" altLang="en-US" sz="700" b="1" dirty="0" smtClean="0">
                <a:solidFill>
                  <a:schemeClr val="bg1"/>
                </a:solidFill>
                <a:latin typeface="メイリオ" panose="020B0604030504040204" pitchFamily="50" charset="-128"/>
                <a:ea typeface="メイリオ" panose="020B0604030504040204" pitchFamily="50" charset="-128"/>
              </a:rPr>
              <a:t>４年度府実態調査結果を反映予定</a:t>
            </a:r>
            <a:r>
              <a:rPr lang="en-US" altLang="ja-JP" sz="700" b="1" dirty="0" smtClean="0">
                <a:solidFill>
                  <a:schemeClr val="bg1"/>
                </a:solidFill>
                <a:latin typeface="メイリオ" panose="020B0604030504040204" pitchFamily="50" charset="-128"/>
                <a:ea typeface="メイリオ" panose="020B0604030504040204" pitchFamily="50" charset="-128"/>
              </a:rPr>
              <a:t>】</a:t>
            </a:r>
            <a:endParaRPr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27" name="正方形/長方形 26"/>
          <p:cNvSpPr/>
          <p:nvPr/>
        </p:nvSpPr>
        <p:spPr>
          <a:xfrm>
            <a:off x="1044574" y="2977515"/>
            <a:ext cx="6137276" cy="22535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900" b="1" dirty="0">
                <a:latin typeface="メイリオ" panose="020B0604030504040204" pitchFamily="50" charset="-128"/>
                <a:ea typeface="メイリオ" panose="020B0604030504040204" pitchFamily="50" charset="-128"/>
              </a:rPr>
              <a:t>▶</a:t>
            </a:r>
            <a:r>
              <a:rPr kumimoji="1" lang="en-US" altLang="ja-JP" sz="900" b="1" dirty="0">
                <a:latin typeface="メイリオ" panose="020B0604030504040204" pitchFamily="50" charset="-128"/>
                <a:ea typeface="メイリオ" panose="020B0604030504040204" pitchFamily="50" charset="-128"/>
              </a:rPr>
              <a:t>SOGS</a:t>
            </a:r>
            <a:r>
              <a:rPr kumimoji="1" lang="ja-JP" altLang="en-US" sz="900" b="1" dirty="0">
                <a:latin typeface="メイリオ" panose="020B0604030504040204" pitchFamily="50" charset="-128"/>
                <a:ea typeface="メイリオ" panose="020B0604030504040204" pitchFamily="50" charset="-128"/>
              </a:rPr>
              <a:t>質問票を用いて、得点が５点以上の回答者を「ギャンブル等依存症が</a:t>
            </a:r>
            <a:r>
              <a:rPr kumimoji="1" lang="ja-JP" altLang="en-US" sz="900" b="1" dirty="0" smtClean="0">
                <a:latin typeface="メイリオ" panose="020B0604030504040204" pitchFamily="50" charset="-128"/>
                <a:ea typeface="メイリオ" panose="020B0604030504040204" pitchFamily="50" charset="-128"/>
              </a:rPr>
              <a:t>疑われる人」</a:t>
            </a:r>
            <a:r>
              <a:rPr kumimoji="1" lang="ja-JP" altLang="en-US" sz="900" b="1" dirty="0">
                <a:latin typeface="メイリオ" panose="020B0604030504040204" pitchFamily="50" charset="-128"/>
                <a:ea typeface="メイリオ" panose="020B0604030504040204" pitchFamily="50" charset="-128"/>
              </a:rPr>
              <a:t>として割合を算出</a:t>
            </a:r>
          </a:p>
        </p:txBody>
      </p:sp>
      <p:sp>
        <p:nvSpPr>
          <p:cNvPr id="5" name="テキスト ボックス 4"/>
          <p:cNvSpPr txBox="1"/>
          <p:nvPr/>
        </p:nvSpPr>
        <p:spPr>
          <a:xfrm>
            <a:off x="6702880" y="5200651"/>
            <a:ext cx="1126670" cy="169277"/>
          </a:xfrm>
          <a:prstGeom prst="rect">
            <a:avLst/>
          </a:prstGeom>
          <a:noFill/>
        </p:spPr>
        <p:txBody>
          <a:bodyPr wrap="square" rtlCol="0">
            <a:spAutoFit/>
          </a:bodyPr>
          <a:lstStyle/>
          <a:p>
            <a:r>
              <a:rPr kumimoji="1" lang="en-US" altLang="ja-JP" sz="500" dirty="0">
                <a:latin typeface="メイリオ" panose="020B0604030504040204" pitchFamily="50" charset="-128"/>
                <a:ea typeface="メイリオ" panose="020B0604030504040204" pitchFamily="50" charset="-128"/>
              </a:rPr>
              <a:t>※</a:t>
            </a:r>
            <a:r>
              <a:rPr kumimoji="1" lang="ja-JP" altLang="en-US" sz="500" dirty="0">
                <a:latin typeface="メイリオ" panose="020B0604030504040204" pitchFamily="50" charset="-128"/>
                <a:ea typeface="メイリオ" panose="020B0604030504040204" pitchFamily="50" charset="-128"/>
              </a:rPr>
              <a:t>令和３年</a:t>
            </a:r>
            <a:r>
              <a:rPr kumimoji="1" lang="en-US" altLang="ja-JP" sz="500" dirty="0">
                <a:latin typeface="メイリオ" panose="020B0604030504040204" pitchFamily="50" charset="-128"/>
                <a:ea typeface="メイリオ" panose="020B0604030504040204" pitchFamily="50" charset="-128"/>
              </a:rPr>
              <a:t>12</a:t>
            </a:r>
            <a:r>
              <a:rPr kumimoji="1" lang="ja-JP" altLang="en-US" sz="500" dirty="0">
                <a:latin typeface="メイリオ" panose="020B0604030504040204" pitchFamily="50" charset="-128"/>
                <a:ea typeface="メイリオ" panose="020B0604030504040204" pitchFamily="50" charset="-128"/>
              </a:rPr>
              <a:t>月１日時点</a:t>
            </a:r>
          </a:p>
        </p:txBody>
      </p:sp>
      <p:sp>
        <p:nvSpPr>
          <p:cNvPr id="11" name="スライド番号プレースホルダー 10"/>
          <p:cNvSpPr>
            <a:spLocks noGrp="1"/>
          </p:cNvSpPr>
          <p:nvPr>
            <p:ph type="sldNum" sz="quarter" idx="12"/>
          </p:nvPr>
        </p:nvSpPr>
        <p:spPr>
          <a:xfrm>
            <a:off x="7086600" y="6454141"/>
            <a:ext cx="2057400" cy="365125"/>
          </a:xfrm>
        </p:spPr>
        <p:txBody>
          <a:bodyPr vert="horz" lIns="91440" tIns="45720" rIns="91440" bIns="45720" rtlCol="0" anchor="ct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pPr/>
              <a:t>3</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093492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フリーフォーム 58"/>
          <p:cNvSpPr/>
          <p:nvPr/>
        </p:nvSpPr>
        <p:spPr>
          <a:xfrm>
            <a:off x="1259632" y="1124745"/>
            <a:ext cx="7738952" cy="2736053"/>
          </a:xfrm>
          <a:custGeom>
            <a:avLst/>
            <a:gdLst/>
            <a:ahLst/>
            <a:cxnLst/>
            <a:rect l="l" t="t" r="r" b="b"/>
            <a:pathLst>
              <a:path w="7738952" h="2736053">
                <a:moveTo>
                  <a:pt x="4941821" y="2411896"/>
                </a:moveTo>
                <a:lnTo>
                  <a:pt x="4923069" y="2483976"/>
                </a:lnTo>
                <a:lnTo>
                  <a:pt x="4943091" y="2483976"/>
                </a:lnTo>
                <a:lnTo>
                  <a:pt x="4976298" y="2411896"/>
                </a:lnTo>
                <a:close/>
                <a:moveTo>
                  <a:pt x="4313171" y="2411896"/>
                </a:moveTo>
                <a:lnTo>
                  <a:pt x="4294419" y="2483976"/>
                </a:lnTo>
                <a:lnTo>
                  <a:pt x="4314441" y="2483976"/>
                </a:lnTo>
                <a:lnTo>
                  <a:pt x="4347648" y="2411896"/>
                </a:lnTo>
                <a:close/>
                <a:moveTo>
                  <a:pt x="4041913" y="2389042"/>
                </a:moveTo>
                <a:lnTo>
                  <a:pt x="4022087" y="2391093"/>
                </a:lnTo>
                <a:cubicBezTo>
                  <a:pt x="4022608" y="2399167"/>
                  <a:pt x="4024854" y="2413492"/>
                  <a:pt x="4028826" y="2434067"/>
                </a:cubicBezTo>
                <a:lnTo>
                  <a:pt x="4048848" y="2431332"/>
                </a:lnTo>
                <a:close/>
                <a:moveTo>
                  <a:pt x="3969248" y="2388456"/>
                </a:moveTo>
                <a:cubicBezTo>
                  <a:pt x="3968532" y="2402585"/>
                  <a:pt x="3965341" y="2420784"/>
                  <a:pt x="3959677" y="2443053"/>
                </a:cubicBezTo>
                <a:lnTo>
                  <a:pt x="3978038" y="2447252"/>
                </a:lnTo>
                <a:cubicBezTo>
                  <a:pt x="3980382" y="2441522"/>
                  <a:pt x="3982759" y="2432781"/>
                  <a:pt x="3985168" y="2421028"/>
                </a:cubicBezTo>
                <a:cubicBezTo>
                  <a:pt x="3987577" y="2409276"/>
                  <a:pt x="3989205" y="2398841"/>
                  <a:pt x="3990052" y="2389726"/>
                </a:cubicBezTo>
                <a:close/>
                <a:moveTo>
                  <a:pt x="4410612" y="2379177"/>
                </a:moveTo>
                <a:cubicBezTo>
                  <a:pt x="4423374" y="2383800"/>
                  <a:pt x="4431090" y="2386698"/>
                  <a:pt x="4433759" y="2387870"/>
                </a:cubicBezTo>
                <a:cubicBezTo>
                  <a:pt x="4436429" y="2389042"/>
                  <a:pt x="4439375" y="2390653"/>
                  <a:pt x="4442598" y="2392704"/>
                </a:cubicBezTo>
                <a:cubicBezTo>
                  <a:pt x="4445821" y="2394755"/>
                  <a:pt x="4448003" y="2397034"/>
                  <a:pt x="4449142" y="2399541"/>
                </a:cubicBezTo>
                <a:cubicBezTo>
                  <a:pt x="4450282" y="2402048"/>
                  <a:pt x="4450851" y="2405027"/>
                  <a:pt x="4450851" y="2408478"/>
                </a:cubicBezTo>
                <a:cubicBezTo>
                  <a:pt x="4450851" y="2414859"/>
                  <a:pt x="4448410" y="2419921"/>
                  <a:pt x="4443526" y="2423665"/>
                </a:cubicBezTo>
                <a:cubicBezTo>
                  <a:pt x="4438643" y="2427409"/>
                  <a:pt x="4432587" y="2429281"/>
                  <a:pt x="4425360" y="2429281"/>
                </a:cubicBezTo>
                <a:cubicBezTo>
                  <a:pt x="4417025" y="2429281"/>
                  <a:pt x="4410189" y="2426986"/>
                  <a:pt x="4404849" y="2422396"/>
                </a:cubicBezTo>
                <a:cubicBezTo>
                  <a:pt x="4399510" y="2417805"/>
                  <a:pt x="4396841" y="2411734"/>
                  <a:pt x="4396841" y="2404180"/>
                </a:cubicBezTo>
                <a:cubicBezTo>
                  <a:pt x="4396841" y="2394349"/>
                  <a:pt x="4401431" y="2386014"/>
                  <a:pt x="4410612" y="2379177"/>
                </a:cubicBezTo>
                <a:close/>
                <a:moveTo>
                  <a:pt x="5051275" y="2372731"/>
                </a:moveTo>
                <a:cubicBezTo>
                  <a:pt x="5069962" y="2372731"/>
                  <a:pt x="5079306" y="2381684"/>
                  <a:pt x="5079306" y="2399590"/>
                </a:cubicBezTo>
                <a:cubicBezTo>
                  <a:pt x="5079306" y="2408771"/>
                  <a:pt x="5077108" y="2415901"/>
                  <a:pt x="5072713" y="2420979"/>
                </a:cubicBezTo>
                <a:cubicBezTo>
                  <a:pt x="5068318" y="2426058"/>
                  <a:pt x="5062539" y="2428598"/>
                  <a:pt x="5055377" y="2428598"/>
                </a:cubicBezTo>
                <a:cubicBezTo>
                  <a:pt x="5037536" y="2428598"/>
                  <a:pt x="5028616" y="2414859"/>
                  <a:pt x="5028616" y="2387382"/>
                </a:cubicBezTo>
                <a:cubicBezTo>
                  <a:pt x="5028616" y="2386079"/>
                  <a:pt x="5028648" y="2384354"/>
                  <a:pt x="5028714" y="2382205"/>
                </a:cubicBezTo>
                <a:lnTo>
                  <a:pt x="5028811" y="2378201"/>
                </a:lnTo>
                <a:cubicBezTo>
                  <a:pt x="5036495" y="2374554"/>
                  <a:pt x="5043982" y="2372731"/>
                  <a:pt x="5051275" y="2372731"/>
                </a:cubicBezTo>
                <a:close/>
                <a:moveTo>
                  <a:pt x="4851250" y="2372731"/>
                </a:moveTo>
                <a:cubicBezTo>
                  <a:pt x="4869937" y="2372731"/>
                  <a:pt x="4879281" y="2381684"/>
                  <a:pt x="4879281" y="2399590"/>
                </a:cubicBezTo>
                <a:cubicBezTo>
                  <a:pt x="4879281" y="2408771"/>
                  <a:pt x="4877083" y="2415901"/>
                  <a:pt x="4872688" y="2420979"/>
                </a:cubicBezTo>
                <a:cubicBezTo>
                  <a:pt x="4868293" y="2426058"/>
                  <a:pt x="4862515" y="2428598"/>
                  <a:pt x="4855352" y="2428598"/>
                </a:cubicBezTo>
                <a:cubicBezTo>
                  <a:pt x="4837511" y="2428598"/>
                  <a:pt x="4828591" y="2414859"/>
                  <a:pt x="4828591" y="2387382"/>
                </a:cubicBezTo>
                <a:cubicBezTo>
                  <a:pt x="4828591" y="2386079"/>
                  <a:pt x="4828624" y="2384354"/>
                  <a:pt x="4828689" y="2382205"/>
                </a:cubicBezTo>
                <a:lnTo>
                  <a:pt x="4828786" y="2378201"/>
                </a:lnTo>
                <a:cubicBezTo>
                  <a:pt x="4836470" y="2374554"/>
                  <a:pt x="4843958" y="2372731"/>
                  <a:pt x="4851250" y="2372731"/>
                </a:cubicBezTo>
                <a:close/>
                <a:moveTo>
                  <a:pt x="4619460" y="2350365"/>
                </a:moveTo>
                <a:cubicBezTo>
                  <a:pt x="4619004" y="2365797"/>
                  <a:pt x="4617376" y="2376150"/>
                  <a:pt x="4614576" y="2381424"/>
                </a:cubicBezTo>
                <a:cubicBezTo>
                  <a:pt x="4611776" y="2386698"/>
                  <a:pt x="4607479" y="2389335"/>
                  <a:pt x="4601684" y="2389335"/>
                </a:cubicBezTo>
                <a:cubicBezTo>
                  <a:pt x="4599600" y="2389335"/>
                  <a:pt x="4597419" y="2388635"/>
                  <a:pt x="4595140" y="2387235"/>
                </a:cubicBezTo>
                <a:cubicBezTo>
                  <a:pt x="4592861" y="2385835"/>
                  <a:pt x="4590843" y="2384061"/>
                  <a:pt x="4589085" y="2381912"/>
                </a:cubicBezTo>
                <a:lnTo>
                  <a:pt x="4578830" y="2369801"/>
                </a:lnTo>
                <a:cubicBezTo>
                  <a:pt x="4571993" y="2361662"/>
                  <a:pt x="4565921" y="2356421"/>
                  <a:pt x="4560614" y="2354077"/>
                </a:cubicBezTo>
                <a:cubicBezTo>
                  <a:pt x="4555308" y="2351733"/>
                  <a:pt x="4549724" y="2350561"/>
                  <a:pt x="4543864" y="2350561"/>
                </a:cubicBezTo>
                <a:cubicBezTo>
                  <a:pt x="4530712" y="2350561"/>
                  <a:pt x="4520635" y="2356030"/>
                  <a:pt x="4513636" y="2366969"/>
                </a:cubicBezTo>
                <a:cubicBezTo>
                  <a:pt x="4506636" y="2377908"/>
                  <a:pt x="4503136" y="2393307"/>
                  <a:pt x="4503136" y="2413166"/>
                </a:cubicBezTo>
                <a:lnTo>
                  <a:pt x="4526675" y="2413166"/>
                </a:lnTo>
                <a:cubicBezTo>
                  <a:pt x="4527130" y="2397604"/>
                  <a:pt x="4528774" y="2387219"/>
                  <a:pt x="4531607" y="2382010"/>
                </a:cubicBezTo>
                <a:cubicBezTo>
                  <a:pt x="4534439" y="2376801"/>
                  <a:pt x="4538753" y="2374196"/>
                  <a:pt x="4544548" y="2374196"/>
                </a:cubicBezTo>
                <a:cubicBezTo>
                  <a:pt x="4548324" y="2374196"/>
                  <a:pt x="4552296" y="2376312"/>
                  <a:pt x="4556463" y="2380545"/>
                </a:cubicBezTo>
                <a:cubicBezTo>
                  <a:pt x="4566100" y="2392070"/>
                  <a:pt x="4572579" y="2399444"/>
                  <a:pt x="4575899" y="2402667"/>
                </a:cubicBezTo>
                <a:cubicBezTo>
                  <a:pt x="4579220" y="2405890"/>
                  <a:pt x="4583029" y="2408413"/>
                  <a:pt x="4587327" y="2410236"/>
                </a:cubicBezTo>
                <a:cubicBezTo>
                  <a:pt x="4591624" y="2412059"/>
                  <a:pt x="4596605" y="2412971"/>
                  <a:pt x="4602270" y="2412971"/>
                </a:cubicBezTo>
                <a:cubicBezTo>
                  <a:pt x="4615292" y="2412971"/>
                  <a:pt x="4625303" y="2407550"/>
                  <a:pt x="4632303" y="2396709"/>
                </a:cubicBezTo>
                <a:cubicBezTo>
                  <a:pt x="4639303" y="2385868"/>
                  <a:pt x="4642867" y="2370420"/>
                  <a:pt x="4642998" y="2350365"/>
                </a:cubicBezTo>
                <a:close/>
                <a:moveTo>
                  <a:pt x="4076097" y="2347435"/>
                </a:moveTo>
                <a:lnTo>
                  <a:pt x="4053829" y="2356030"/>
                </a:lnTo>
                <a:cubicBezTo>
                  <a:pt x="4059689" y="2368336"/>
                  <a:pt x="4066233" y="2385623"/>
                  <a:pt x="4073460" y="2407892"/>
                </a:cubicBezTo>
                <a:lnTo>
                  <a:pt x="4098073" y="2399297"/>
                </a:lnTo>
                <a:cubicBezTo>
                  <a:pt x="4089608" y="2375531"/>
                  <a:pt x="4082283" y="2358244"/>
                  <a:pt x="4076097" y="2347435"/>
                </a:cubicBezTo>
                <a:close/>
                <a:moveTo>
                  <a:pt x="4221623" y="2319307"/>
                </a:moveTo>
                <a:cubicBezTo>
                  <a:pt x="4239334" y="2319307"/>
                  <a:pt x="4248189" y="2332980"/>
                  <a:pt x="4248189" y="2360327"/>
                </a:cubicBezTo>
                <a:cubicBezTo>
                  <a:pt x="4248189" y="2361434"/>
                  <a:pt x="4248157" y="2363095"/>
                  <a:pt x="4248092" y="2365308"/>
                </a:cubicBezTo>
                <a:cubicBezTo>
                  <a:pt x="4247961" y="2367587"/>
                  <a:pt x="4247896" y="2369052"/>
                  <a:pt x="4247896" y="2369704"/>
                </a:cubicBezTo>
                <a:cubicBezTo>
                  <a:pt x="4240148" y="2373285"/>
                  <a:pt x="4232758" y="2375075"/>
                  <a:pt x="4225726" y="2375075"/>
                </a:cubicBezTo>
                <a:cubicBezTo>
                  <a:pt x="4206843" y="2375075"/>
                  <a:pt x="4197402" y="2366122"/>
                  <a:pt x="4197402" y="2348216"/>
                </a:cubicBezTo>
                <a:cubicBezTo>
                  <a:pt x="4197402" y="2339166"/>
                  <a:pt x="4199632" y="2332085"/>
                  <a:pt x="4204092" y="2326974"/>
                </a:cubicBezTo>
                <a:cubicBezTo>
                  <a:pt x="4208552" y="2321862"/>
                  <a:pt x="4214396" y="2319307"/>
                  <a:pt x="4221623" y="2319307"/>
                </a:cubicBezTo>
                <a:close/>
                <a:moveTo>
                  <a:pt x="4424188" y="2318623"/>
                </a:moveTo>
                <a:cubicBezTo>
                  <a:pt x="4431220" y="2318623"/>
                  <a:pt x="4436917" y="2320316"/>
                  <a:pt x="4441280" y="2323702"/>
                </a:cubicBezTo>
                <a:cubicBezTo>
                  <a:pt x="4445642" y="2327088"/>
                  <a:pt x="4447824" y="2331613"/>
                  <a:pt x="4447824" y="2337278"/>
                </a:cubicBezTo>
                <a:cubicBezTo>
                  <a:pt x="4447824" y="2346133"/>
                  <a:pt x="4444047" y="2353881"/>
                  <a:pt x="4436494" y="2360523"/>
                </a:cubicBezTo>
                <a:cubicBezTo>
                  <a:pt x="4422300" y="2356225"/>
                  <a:pt x="4412826" y="2352188"/>
                  <a:pt x="4408073" y="2348412"/>
                </a:cubicBezTo>
                <a:cubicBezTo>
                  <a:pt x="4403319" y="2344635"/>
                  <a:pt x="4400943" y="2340273"/>
                  <a:pt x="4400943" y="2335324"/>
                </a:cubicBezTo>
                <a:cubicBezTo>
                  <a:pt x="4400943" y="2330311"/>
                  <a:pt x="4403157" y="2326274"/>
                  <a:pt x="4407584" y="2323213"/>
                </a:cubicBezTo>
                <a:cubicBezTo>
                  <a:pt x="4412012" y="2320153"/>
                  <a:pt x="4417546" y="2318623"/>
                  <a:pt x="4424188" y="2318623"/>
                </a:cubicBezTo>
                <a:close/>
                <a:moveTo>
                  <a:pt x="4711942" y="2299968"/>
                </a:moveTo>
                <a:cubicBezTo>
                  <a:pt x="4711096" y="2307196"/>
                  <a:pt x="4708084" y="2312486"/>
                  <a:pt x="4702908" y="2315839"/>
                </a:cubicBezTo>
                <a:cubicBezTo>
                  <a:pt x="4697732" y="2319193"/>
                  <a:pt x="4688893" y="2320934"/>
                  <a:pt x="4676391" y="2321065"/>
                </a:cubicBezTo>
                <a:lnTo>
                  <a:pt x="4676391" y="2340794"/>
                </a:lnTo>
                <a:lnTo>
                  <a:pt x="4707938" y="2340794"/>
                </a:lnTo>
                <a:lnTo>
                  <a:pt x="4707938" y="2425961"/>
                </a:lnTo>
                <a:lnTo>
                  <a:pt x="4676391" y="2425961"/>
                </a:lnTo>
                <a:lnTo>
                  <a:pt x="4676391" y="2447448"/>
                </a:lnTo>
                <a:lnTo>
                  <a:pt x="4770055" y="2447448"/>
                </a:lnTo>
                <a:lnTo>
                  <a:pt x="4770055" y="2425961"/>
                </a:lnTo>
                <a:lnTo>
                  <a:pt x="4739192" y="2425961"/>
                </a:lnTo>
                <a:lnTo>
                  <a:pt x="4739192" y="2299968"/>
                </a:lnTo>
                <a:close/>
                <a:moveTo>
                  <a:pt x="5074618" y="2297331"/>
                </a:moveTo>
                <a:cubicBezTo>
                  <a:pt x="5049159" y="2297331"/>
                  <a:pt x="5029739" y="2304624"/>
                  <a:pt x="5016359" y="2319209"/>
                </a:cubicBezTo>
                <a:cubicBezTo>
                  <a:pt x="5002978" y="2333794"/>
                  <a:pt x="4996288" y="2354728"/>
                  <a:pt x="4996288" y="2382010"/>
                </a:cubicBezTo>
                <a:cubicBezTo>
                  <a:pt x="4996288" y="2404213"/>
                  <a:pt x="5001350" y="2421191"/>
                  <a:pt x="5011475" y="2432944"/>
                </a:cubicBezTo>
                <a:cubicBezTo>
                  <a:pt x="5021600" y="2444697"/>
                  <a:pt x="5036202" y="2450573"/>
                  <a:pt x="5055279" y="2450573"/>
                </a:cubicBezTo>
                <a:cubicBezTo>
                  <a:pt x="5071883" y="2450573"/>
                  <a:pt x="5085475" y="2445673"/>
                  <a:pt x="5096056" y="2435874"/>
                </a:cubicBezTo>
                <a:cubicBezTo>
                  <a:pt x="5106637" y="2426075"/>
                  <a:pt x="5111927" y="2413426"/>
                  <a:pt x="5111927" y="2397930"/>
                </a:cubicBezTo>
                <a:cubicBezTo>
                  <a:pt x="5111927" y="2383019"/>
                  <a:pt x="5107516" y="2371429"/>
                  <a:pt x="5098693" y="2363160"/>
                </a:cubicBezTo>
                <a:cubicBezTo>
                  <a:pt x="5089870" y="2354890"/>
                  <a:pt x="5078264" y="2350756"/>
                  <a:pt x="5063874" y="2350756"/>
                </a:cubicBezTo>
                <a:cubicBezTo>
                  <a:pt x="5053456" y="2350756"/>
                  <a:pt x="5041801" y="2354597"/>
                  <a:pt x="5028909" y="2362281"/>
                </a:cubicBezTo>
                <a:cubicBezTo>
                  <a:pt x="5031969" y="2334413"/>
                  <a:pt x="5046815" y="2320479"/>
                  <a:pt x="5073446" y="2320479"/>
                </a:cubicBezTo>
                <a:cubicBezTo>
                  <a:pt x="5082171" y="2320479"/>
                  <a:pt x="5089626" y="2321976"/>
                  <a:pt x="5095812" y="2324971"/>
                </a:cubicBezTo>
                <a:lnTo>
                  <a:pt x="5098644" y="2324971"/>
                </a:lnTo>
                <a:lnTo>
                  <a:pt x="5098644" y="2299773"/>
                </a:lnTo>
                <a:cubicBezTo>
                  <a:pt x="5091612" y="2298145"/>
                  <a:pt x="5083603" y="2297331"/>
                  <a:pt x="5074618" y="2297331"/>
                </a:cubicBezTo>
                <a:close/>
                <a:moveTo>
                  <a:pt x="4874593" y="2297331"/>
                </a:moveTo>
                <a:cubicBezTo>
                  <a:pt x="4849134" y="2297331"/>
                  <a:pt x="4829714" y="2304624"/>
                  <a:pt x="4816334" y="2319209"/>
                </a:cubicBezTo>
                <a:cubicBezTo>
                  <a:pt x="4802953" y="2333794"/>
                  <a:pt x="4796263" y="2354728"/>
                  <a:pt x="4796263" y="2382010"/>
                </a:cubicBezTo>
                <a:cubicBezTo>
                  <a:pt x="4796263" y="2404213"/>
                  <a:pt x="4801325" y="2421191"/>
                  <a:pt x="4811450" y="2432944"/>
                </a:cubicBezTo>
                <a:cubicBezTo>
                  <a:pt x="4821575" y="2444697"/>
                  <a:pt x="4836177" y="2450573"/>
                  <a:pt x="4855254" y="2450573"/>
                </a:cubicBezTo>
                <a:cubicBezTo>
                  <a:pt x="4871858" y="2450573"/>
                  <a:pt x="4885450" y="2445673"/>
                  <a:pt x="4896031" y="2435874"/>
                </a:cubicBezTo>
                <a:cubicBezTo>
                  <a:pt x="4906612" y="2426075"/>
                  <a:pt x="4911902" y="2413426"/>
                  <a:pt x="4911902" y="2397930"/>
                </a:cubicBezTo>
                <a:cubicBezTo>
                  <a:pt x="4911902" y="2383019"/>
                  <a:pt x="4907491" y="2371429"/>
                  <a:pt x="4898668" y="2363160"/>
                </a:cubicBezTo>
                <a:cubicBezTo>
                  <a:pt x="4889845" y="2354890"/>
                  <a:pt x="4878239" y="2350756"/>
                  <a:pt x="4863849" y="2350756"/>
                </a:cubicBezTo>
                <a:cubicBezTo>
                  <a:pt x="4853431" y="2350756"/>
                  <a:pt x="4841776" y="2354597"/>
                  <a:pt x="4828884" y="2362281"/>
                </a:cubicBezTo>
                <a:cubicBezTo>
                  <a:pt x="4831944" y="2334413"/>
                  <a:pt x="4846790" y="2320479"/>
                  <a:pt x="4873421" y="2320479"/>
                </a:cubicBezTo>
                <a:cubicBezTo>
                  <a:pt x="4882146" y="2320479"/>
                  <a:pt x="4889601" y="2321976"/>
                  <a:pt x="4895787" y="2324971"/>
                </a:cubicBezTo>
                <a:lnTo>
                  <a:pt x="4898619" y="2324971"/>
                </a:lnTo>
                <a:lnTo>
                  <a:pt x="4898619" y="2299773"/>
                </a:lnTo>
                <a:cubicBezTo>
                  <a:pt x="4891587" y="2298145"/>
                  <a:pt x="4883578" y="2297331"/>
                  <a:pt x="4874593" y="2297331"/>
                </a:cubicBezTo>
                <a:close/>
                <a:moveTo>
                  <a:pt x="4221819" y="2297331"/>
                </a:moveTo>
                <a:cubicBezTo>
                  <a:pt x="4204955" y="2297331"/>
                  <a:pt x="4191232" y="2302231"/>
                  <a:pt x="4180652" y="2312030"/>
                </a:cubicBezTo>
                <a:cubicBezTo>
                  <a:pt x="4170071" y="2321830"/>
                  <a:pt x="4164780" y="2334445"/>
                  <a:pt x="4164780" y="2349877"/>
                </a:cubicBezTo>
                <a:cubicBezTo>
                  <a:pt x="4164780" y="2364918"/>
                  <a:pt x="4169208" y="2376540"/>
                  <a:pt x="4178063" y="2384744"/>
                </a:cubicBezTo>
                <a:cubicBezTo>
                  <a:pt x="4186919" y="2392949"/>
                  <a:pt x="4198541" y="2397051"/>
                  <a:pt x="4212931" y="2397051"/>
                </a:cubicBezTo>
                <a:cubicBezTo>
                  <a:pt x="4223479" y="2397051"/>
                  <a:pt x="4235069" y="2393177"/>
                  <a:pt x="4247701" y="2385428"/>
                </a:cubicBezTo>
                <a:cubicBezTo>
                  <a:pt x="4244706" y="2413426"/>
                  <a:pt x="4229828" y="2427426"/>
                  <a:pt x="4203066" y="2427426"/>
                </a:cubicBezTo>
                <a:cubicBezTo>
                  <a:pt x="4194407" y="2427426"/>
                  <a:pt x="4186919" y="2425993"/>
                  <a:pt x="4180603" y="2423128"/>
                </a:cubicBezTo>
                <a:lnTo>
                  <a:pt x="4177575" y="2423128"/>
                </a:lnTo>
                <a:lnTo>
                  <a:pt x="4177575" y="2448229"/>
                </a:lnTo>
                <a:cubicBezTo>
                  <a:pt x="4183435" y="2449792"/>
                  <a:pt x="4191542" y="2450573"/>
                  <a:pt x="4201894" y="2450573"/>
                </a:cubicBezTo>
                <a:cubicBezTo>
                  <a:pt x="4227418" y="2450573"/>
                  <a:pt x="4246903" y="2443215"/>
                  <a:pt x="4260349" y="2428500"/>
                </a:cubicBezTo>
                <a:cubicBezTo>
                  <a:pt x="4273795" y="2413785"/>
                  <a:pt x="4280518" y="2392786"/>
                  <a:pt x="4280518" y="2365504"/>
                </a:cubicBezTo>
                <a:cubicBezTo>
                  <a:pt x="4280518" y="2343170"/>
                  <a:pt x="4275439" y="2326225"/>
                  <a:pt x="4265281" y="2314667"/>
                </a:cubicBezTo>
                <a:cubicBezTo>
                  <a:pt x="4255124" y="2303110"/>
                  <a:pt x="4240636" y="2297331"/>
                  <a:pt x="4221819" y="2297331"/>
                </a:cubicBezTo>
                <a:close/>
                <a:moveTo>
                  <a:pt x="4424188" y="2297038"/>
                </a:moveTo>
                <a:cubicBezTo>
                  <a:pt x="4407649" y="2297038"/>
                  <a:pt x="4394301" y="2300750"/>
                  <a:pt x="4384144" y="2308172"/>
                </a:cubicBezTo>
                <a:cubicBezTo>
                  <a:pt x="4373986" y="2315595"/>
                  <a:pt x="4368907" y="2325102"/>
                  <a:pt x="4368907" y="2336692"/>
                </a:cubicBezTo>
                <a:cubicBezTo>
                  <a:pt x="4368907" y="2352123"/>
                  <a:pt x="4377047" y="2363746"/>
                  <a:pt x="4393325" y="2371559"/>
                </a:cubicBezTo>
                <a:lnTo>
                  <a:pt x="4393325" y="2372145"/>
                </a:lnTo>
                <a:cubicBezTo>
                  <a:pt x="4374377" y="2379959"/>
                  <a:pt x="4364903" y="2391874"/>
                  <a:pt x="4364903" y="2407892"/>
                </a:cubicBezTo>
                <a:cubicBezTo>
                  <a:pt x="4364903" y="2420849"/>
                  <a:pt x="4370161" y="2431251"/>
                  <a:pt x="4380677" y="2439097"/>
                </a:cubicBezTo>
                <a:cubicBezTo>
                  <a:pt x="4391192" y="2446943"/>
                  <a:pt x="4405598" y="2450866"/>
                  <a:pt x="4423895" y="2450866"/>
                </a:cubicBezTo>
                <a:cubicBezTo>
                  <a:pt x="4441670" y="2450866"/>
                  <a:pt x="4455979" y="2446764"/>
                  <a:pt x="4466820" y="2438560"/>
                </a:cubicBezTo>
                <a:cubicBezTo>
                  <a:pt x="4477661" y="2430356"/>
                  <a:pt x="4483082" y="2419677"/>
                  <a:pt x="4483082" y="2406525"/>
                </a:cubicBezTo>
                <a:cubicBezTo>
                  <a:pt x="4483082" y="2388814"/>
                  <a:pt x="4473185" y="2376085"/>
                  <a:pt x="4453391" y="2368336"/>
                </a:cubicBezTo>
                <a:lnTo>
                  <a:pt x="4453391" y="2367750"/>
                </a:lnTo>
                <a:cubicBezTo>
                  <a:pt x="4470645" y="2360197"/>
                  <a:pt x="4479273" y="2349063"/>
                  <a:pt x="4479273" y="2334348"/>
                </a:cubicBezTo>
                <a:cubicBezTo>
                  <a:pt x="4479273" y="2323083"/>
                  <a:pt x="4474324" y="2314049"/>
                  <a:pt x="4464427" y="2307245"/>
                </a:cubicBezTo>
                <a:cubicBezTo>
                  <a:pt x="4454530" y="2300440"/>
                  <a:pt x="4441117" y="2297038"/>
                  <a:pt x="4424188" y="2297038"/>
                </a:cubicBezTo>
                <a:close/>
                <a:moveTo>
                  <a:pt x="5129149" y="2291080"/>
                </a:moveTo>
                <a:lnTo>
                  <a:pt x="5129149" y="2314423"/>
                </a:lnTo>
                <a:lnTo>
                  <a:pt x="5175933" y="2314423"/>
                </a:lnTo>
                <a:lnTo>
                  <a:pt x="5175933" y="2334836"/>
                </a:lnTo>
                <a:cubicBezTo>
                  <a:pt x="5175998" y="2336789"/>
                  <a:pt x="5176030" y="2338710"/>
                  <a:pt x="5176030" y="2340598"/>
                </a:cubicBezTo>
                <a:cubicBezTo>
                  <a:pt x="5176030" y="2365601"/>
                  <a:pt x="5171342" y="2385526"/>
                  <a:pt x="5161966" y="2400371"/>
                </a:cubicBezTo>
                <a:cubicBezTo>
                  <a:pt x="5152590" y="2415217"/>
                  <a:pt x="5139567" y="2427393"/>
                  <a:pt x="5122899" y="2436899"/>
                </a:cubicBezTo>
                <a:lnTo>
                  <a:pt x="5137354" y="2456726"/>
                </a:lnTo>
                <a:cubicBezTo>
                  <a:pt x="5156497" y="2446634"/>
                  <a:pt x="5171489" y="2433921"/>
                  <a:pt x="5182330" y="2418587"/>
                </a:cubicBezTo>
                <a:cubicBezTo>
                  <a:pt x="5193171" y="2403253"/>
                  <a:pt x="5200057" y="2384549"/>
                  <a:pt x="5202987" y="2362476"/>
                </a:cubicBezTo>
                <a:lnTo>
                  <a:pt x="5265885" y="2362476"/>
                </a:lnTo>
                <a:cubicBezTo>
                  <a:pt x="5265885" y="2391191"/>
                  <a:pt x="5264583" y="2409438"/>
                  <a:pt x="5261979" y="2417219"/>
                </a:cubicBezTo>
                <a:cubicBezTo>
                  <a:pt x="5259374" y="2425000"/>
                  <a:pt x="5254360" y="2428891"/>
                  <a:pt x="5246938" y="2428891"/>
                </a:cubicBezTo>
                <a:lnTo>
                  <a:pt x="5216953" y="2428891"/>
                </a:lnTo>
                <a:lnTo>
                  <a:pt x="5220958" y="2454480"/>
                </a:lnTo>
                <a:lnTo>
                  <a:pt x="5251723" y="2454480"/>
                </a:lnTo>
                <a:cubicBezTo>
                  <a:pt x="5261230" y="2454480"/>
                  <a:pt x="5269043" y="2452445"/>
                  <a:pt x="5275164" y="2448375"/>
                </a:cubicBezTo>
                <a:cubicBezTo>
                  <a:pt x="5281284" y="2444306"/>
                  <a:pt x="5285452" y="2438739"/>
                  <a:pt x="5287665" y="2431674"/>
                </a:cubicBezTo>
                <a:cubicBezTo>
                  <a:pt x="5289879" y="2424609"/>
                  <a:pt x="5291507" y="2413508"/>
                  <a:pt x="5292549" y="2398369"/>
                </a:cubicBezTo>
                <a:cubicBezTo>
                  <a:pt x="5293591" y="2383231"/>
                  <a:pt x="5294111" y="2363876"/>
                  <a:pt x="5294111" y="2340305"/>
                </a:cubicBezTo>
                <a:lnTo>
                  <a:pt x="5203963" y="2340305"/>
                </a:lnTo>
                <a:cubicBezTo>
                  <a:pt x="5204094" y="2334315"/>
                  <a:pt x="5204159" y="2325688"/>
                  <a:pt x="5204159" y="2314423"/>
                </a:cubicBezTo>
                <a:lnTo>
                  <a:pt x="5308371" y="2314423"/>
                </a:lnTo>
                <a:lnTo>
                  <a:pt x="5308371" y="2291080"/>
                </a:lnTo>
                <a:close/>
                <a:moveTo>
                  <a:pt x="5401937" y="2286685"/>
                </a:moveTo>
                <a:lnTo>
                  <a:pt x="5402035" y="2312372"/>
                </a:lnTo>
                <a:cubicBezTo>
                  <a:pt x="5402035" y="2331124"/>
                  <a:pt x="5401661" y="2344228"/>
                  <a:pt x="5400912" y="2351684"/>
                </a:cubicBezTo>
                <a:cubicBezTo>
                  <a:pt x="5400163" y="2359139"/>
                  <a:pt x="5398242" y="2366822"/>
                  <a:pt x="5395149" y="2374733"/>
                </a:cubicBezTo>
                <a:cubicBezTo>
                  <a:pt x="5392057" y="2382645"/>
                  <a:pt x="5387629" y="2390409"/>
                  <a:pt x="5381867" y="2398027"/>
                </a:cubicBezTo>
                <a:cubicBezTo>
                  <a:pt x="5376104" y="2405646"/>
                  <a:pt x="5368567" y="2412613"/>
                  <a:pt x="5359256" y="2418928"/>
                </a:cubicBezTo>
                <a:cubicBezTo>
                  <a:pt x="5349945" y="2425244"/>
                  <a:pt x="5338779" y="2430681"/>
                  <a:pt x="5325756" y="2435239"/>
                </a:cubicBezTo>
                <a:lnTo>
                  <a:pt x="5337769" y="2457507"/>
                </a:lnTo>
                <a:cubicBezTo>
                  <a:pt x="5378920" y="2443378"/>
                  <a:pt x="5406463" y="2419710"/>
                  <a:pt x="5420397" y="2386503"/>
                </a:cubicBezTo>
                <a:cubicBezTo>
                  <a:pt x="5426713" y="2399655"/>
                  <a:pt x="5436219" y="2412531"/>
                  <a:pt x="5448916" y="2425130"/>
                </a:cubicBezTo>
                <a:cubicBezTo>
                  <a:pt x="5461613" y="2437730"/>
                  <a:pt x="5476751" y="2447969"/>
                  <a:pt x="5494332" y="2455847"/>
                </a:cubicBezTo>
                <a:lnTo>
                  <a:pt x="5511912" y="2431332"/>
                </a:lnTo>
                <a:cubicBezTo>
                  <a:pt x="5497913" y="2425277"/>
                  <a:pt x="5485346" y="2417773"/>
                  <a:pt x="5474212" y="2408820"/>
                </a:cubicBezTo>
                <a:cubicBezTo>
                  <a:pt x="5463078" y="2399867"/>
                  <a:pt x="5454271" y="2390442"/>
                  <a:pt x="5447793" y="2380545"/>
                </a:cubicBezTo>
                <a:cubicBezTo>
                  <a:pt x="5441314" y="2370648"/>
                  <a:pt x="5436886" y="2361548"/>
                  <a:pt x="5434510" y="2353246"/>
                </a:cubicBezTo>
                <a:cubicBezTo>
                  <a:pt x="5432133" y="2344945"/>
                  <a:pt x="5430945" y="2339068"/>
                  <a:pt x="5430945" y="2335617"/>
                </a:cubicBezTo>
                <a:lnTo>
                  <a:pt x="5430945" y="2286685"/>
                </a:lnTo>
                <a:close/>
                <a:moveTo>
                  <a:pt x="4058712" y="2278872"/>
                </a:moveTo>
                <a:cubicBezTo>
                  <a:pt x="4057085" y="2289355"/>
                  <a:pt x="4054871" y="2299350"/>
                  <a:pt x="4052071" y="2308856"/>
                </a:cubicBezTo>
                <a:cubicBezTo>
                  <a:pt x="4049271" y="2318362"/>
                  <a:pt x="4044941" y="2330115"/>
                  <a:pt x="4039081" y="2344114"/>
                </a:cubicBezTo>
                <a:lnTo>
                  <a:pt x="4059689" y="2353491"/>
                </a:lnTo>
                <a:cubicBezTo>
                  <a:pt x="4065224" y="2343984"/>
                  <a:pt x="4069879" y="2333989"/>
                  <a:pt x="4073656" y="2323506"/>
                </a:cubicBezTo>
                <a:lnTo>
                  <a:pt x="4113504" y="2323506"/>
                </a:lnTo>
                <a:lnTo>
                  <a:pt x="4113504" y="2363843"/>
                </a:lnTo>
                <a:lnTo>
                  <a:pt x="4113797" y="2393437"/>
                </a:lnTo>
                <a:cubicBezTo>
                  <a:pt x="4113667" y="2408152"/>
                  <a:pt x="4112723" y="2418310"/>
                  <a:pt x="4110965" y="2423910"/>
                </a:cubicBezTo>
                <a:cubicBezTo>
                  <a:pt x="4109207" y="2429509"/>
                  <a:pt x="4105496" y="2432309"/>
                  <a:pt x="4099831" y="2432309"/>
                </a:cubicBezTo>
                <a:lnTo>
                  <a:pt x="4074632" y="2432309"/>
                </a:lnTo>
                <a:lnTo>
                  <a:pt x="4077855" y="2456335"/>
                </a:lnTo>
                <a:cubicBezTo>
                  <a:pt x="4098171" y="2456205"/>
                  <a:pt x="4109435" y="2455945"/>
                  <a:pt x="4111649" y="2455554"/>
                </a:cubicBezTo>
                <a:cubicBezTo>
                  <a:pt x="4116011" y="2454838"/>
                  <a:pt x="4120325" y="2452933"/>
                  <a:pt x="4124590" y="2449841"/>
                </a:cubicBezTo>
                <a:cubicBezTo>
                  <a:pt x="4128855" y="2446748"/>
                  <a:pt x="4132078" y="2442662"/>
                  <a:pt x="4134259" y="2437583"/>
                </a:cubicBezTo>
                <a:cubicBezTo>
                  <a:pt x="4136440" y="2432504"/>
                  <a:pt x="4137856" y="2421403"/>
                  <a:pt x="4138508" y="2404278"/>
                </a:cubicBezTo>
                <a:cubicBezTo>
                  <a:pt x="4138963" y="2393014"/>
                  <a:pt x="4139191" y="2367001"/>
                  <a:pt x="4139191" y="2326241"/>
                </a:cubicBezTo>
                <a:cubicBezTo>
                  <a:pt x="4139191" y="2315953"/>
                  <a:pt x="4139159" y="2308433"/>
                  <a:pt x="4139094" y="2303680"/>
                </a:cubicBezTo>
                <a:lnTo>
                  <a:pt x="4080200" y="2303680"/>
                </a:lnTo>
                <a:cubicBezTo>
                  <a:pt x="4082283" y="2296387"/>
                  <a:pt x="4083911" y="2288997"/>
                  <a:pt x="4085083" y="2281509"/>
                </a:cubicBezTo>
                <a:close/>
                <a:moveTo>
                  <a:pt x="3995228" y="2277895"/>
                </a:moveTo>
                <a:cubicBezTo>
                  <a:pt x="3991451" y="2286490"/>
                  <a:pt x="3985982" y="2296029"/>
                  <a:pt x="3978820" y="2306512"/>
                </a:cubicBezTo>
                <a:cubicBezTo>
                  <a:pt x="3977713" y="2305405"/>
                  <a:pt x="3976541" y="2304266"/>
                  <a:pt x="3975304" y="2303094"/>
                </a:cubicBezTo>
                <a:lnTo>
                  <a:pt x="3960849" y="2318428"/>
                </a:lnTo>
                <a:cubicBezTo>
                  <a:pt x="3971006" y="2328520"/>
                  <a:pt x="3980447" y="2338385"/>
                  <a:pt x="3989173" y="2348021"/>
                </a:cubicBezTo>
                <a:cubicBezTo>
                  <a:pt x="3984224" y="2354597"/>
                  <a:pt x="3980089" y="2359904"/>
                  <a:pt x="3976769" y="2363941"/>
                </a:cubicBezTo>
                <a:cubicBezTo>
                  <a:pt x="3970323" y="2364136"/>
                  <a:pt x="3965276" y="2364234"/>
                  <a:pt x="3961630" y="2364234"/>
                </a:cubicBezTo>
                <a:lnTo>
                  <a:pt x="3963681" y="2384451"/>
                </a:lnTo>
                <a:cubicBezTo>
                  <a:pt x="3970909" y="2384191"/>
                  <a:pt x="3981099" y="2383442"/>
                  <a:pt x="3994251" y="2382205"/>
                </a:cubicBezTo>
                <a:lnTo>
                  <a:pt x="3994251" y="2458680"/>
                </a:lnTo>
                <a:lnTo>
                  <a:pt x="4019059" y="2458680"/>
                </a:lnTo>
                <a:lnTo>
                  <a:pt x="4019059" y="2379470"/>
                </a:lnTo>
                <a:cubicBezTo>
                  <a:pt x="4023422" y="2378884"/>
                  <a:pt x="4026677" y="2378429"/>
                  <a:pt x="4028826" y="2378103"/>
                </a:cubicBezTo>
                <a:cubicBezTo>
                  <a:pt x="4029672" y="2381033"/>
                  <a:pt x="4030161" y="2383149"/>
                  <a:pt x="4030291" y="2384451"/>
                </a:cubicBezTo>
                <a:lnTo>
                  <a:pt x="4050313" y="2379666"/>
                </a:lnTo>
                <a:cubicBezTo>
                  <a:pt x="4045039" y="2363257"/>
                  <a:pt x="4040611" y="2350463"/>
                  <a:pt x="4037030" y="2341282"/>
                </a:cubicBezTo>
                <a:lnTo>
                  <a:pt x="4018278" y="2346849"/>
                </a:lnTo>
                <a:cubicBezTo>
                  <a:pt x="4019189" y="2348802"/>
                  <a:pt x="4020947" y="2353653"/>
                  <a:pt x="4023552" y="2361402"/>
                </a:cubicBezTo>
                <a:cubicBezTo>
                  <a:pt x="4015934" y="2361988"/>
                  <a:pt x="4008999" y="2362476"/>
                  <a:pt x="4002748" y="2362867"/>
                </a:cubicBezTo>
                <a:cubicBezTo>
                  <a:pt x="4017399" y="2345091"/>
                  <a:pt x="4030844" y="2326892"/>
                  <a:pt x="4043086" y="2308270"/>
                </a:cubicBezTo>
                <a:lnTo>
                  <a:pt x="4021501" y="2298894"/>
                </a:lnTo>
                <a:cubicBezTo>
                  <a:pt x="4017659" y="2306968"/>
                  <a:pt x="4011180" y="2317483"/>
                  <a:pt x="4002065" y="2330441"/>
                </a:cubicBezTo>
                <a:lnTo>
                  <a:pt x="3993177" y="2321065"/>
                </a:lnTo>
                <a:cubicBezTo>
                  <a:pt x="4002097" y="2310126"/>
                  <a:pt x="4010204" y="2298406"/>
                  <a:pt x="4017496" y="2285904"/>
                </a:cubicBezTo>
                <a:close/>
                <a:moveTo>
                  <a:pt x="0" y="0"/>
                </a:moveTo>
                <a:lnTo>
                  <a:pt x="49877" y="13935"/>
                </a:lnTo>
                <a:lnTo>
                  <a:pt x="84560" y="209298"/>
                </a:lnTo>
                <a:cubicBezTo>
                  <a:pt x="455032" y="1246844"/>
                  <a:pt x="3355169" y="2071692"/>
                  <a:pt x="7003139" y="2177060"/>
                </a:cubicBezTo>
                <a:lnTo>
                  <a:pt x="7738952" y="2187628"/>
                </a:lnTo>
                <a:lnTo>
                  <a:pt x="7738952" y="2736053"/>
                </a:lnTo>
                <a:lnTo>
                  <a:pt x="0" y="2736053"/>
                </a:lnTo>
                <a:close/>
              </a:path>
            </a:pathLst>
          </a:custGeom>
          <a:gradFill>
            <a:gsLst>
              <a:gs pos="2000">
                <a:schemeClr val="bg2">
                  <a:lumMod val="90000"/>
                </a:schemeClr>
              </a:gs>
              <a:gs pos="100000">
                <a:schemeClr val="bg2">
                  <a:lumMod val="1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5991" tIns="47995" rIns="95991" bIns="47995" numCol="1" spcCol="0" rtlCol="0" fromWordArt="0" anchor="ctr" anchorCtr="0" forceAA="0" compatLnSpc="1">
            <a:prstTxWarp prst="textNoShape">
              <a:avLst/>
            </a:prstTxWarp>
            <a:noAutofit/>
          </a:bodyPr>
          <a:lstStyle/>
          <a:p>
            <a:pPr algn="ctr"/>
            <a:endParaRPr kumimoji="1" lang="ja-JP" altLang="en-US" sz="2041"/>
          </a:p>
        </p:txBody>
      </p:sp>
      <p:sp>
        <p:nvSpPr>
          <p:cNvPr id="55" name="フリーフォーム 54"/>
          <p:cNvSpPr/>
          <p:nvPr/>
        </p:nvSpPr>
        <p:spPr>
          <a:xfrm>
            <a:off x="1231900" y="4819650"/>
            <a:ext cx="7805735" cy="1979886"/>
          </a:xfrm>
          <a:custGeom>
            <a:avLst/>
            <a:gdLst>
              <a:gd name="connsiteX0" fmla="*/ 6192836 w 7742235"/>
              <a:gd name="connsiteY0" fmla="*/ 1390714 h 1979886"/>
              <a:gd name="connsiteX1" fmla="*/ 6192836 w 7742235"/>
              <a:gd name="connsiteY1" fmla="*/ 1899764 h 1979886"/>
              <a:gd name="connsiteX2" fmla="*/ 6192837 w 7742235"/>
              <a:gd name="connsiteY2" fmla="*/ 1899764 h 1979886"/>
              <a:gd name="connsiteX3" fmla="*/ 6192837 w 7742235"/>
              <a:gd name="connsiteY3" fmla="*/ 1946743 h 1979886"/>
              <a:gd name="connsiteX4" fmla="*/ 7561262 w 7742235"/>
              <a:gd name="connsiteY4" fmla="*/ 1946743 h 1979886"/>
              <a:gd name="connsiteX5" fmla="*/ 7561262 w 7742235"/>
              <a:gd name="connsiteY5" fmla="*/ 1776201 h 1979886"/>
              <a:gd name="connsiteX6" fmla="*/ 7557451 w 7742235"/>
              <a:gd name="connsiteY6" fmla="*/ 1776201 h 1979886"/>
              <a:gd name="connsiteX7" fmla="*/ 7557451 w 7742235"/>
              <a:gd name="connsiteY7" fmla="*/ 1390714 h 1979886"/>
              <a:gd name="connsiteX8" fmla="*/ 4136071 w 7742235"/>
              <a:gd name="connsiteY8" fmla="*/ 1382992 h 1979886"/>
              <a:gd name="connsiteX9" fmla="*/ 4136071 w 7742235"/>
              <a:gd name="connsiteY9" fmla="*/ 1776201 h 1979886"/>
              <a:gd name="connsiteX10" fmla="*/ 4132262 w 7742235"/>
              <a:gd name="connsiteY10" fmla="*/ 1776201 h 1979886"/>
              <a:gd name="connsiteX11" fmla="*/ 4132262 w 7742235"/>
              <a:gd name="connsiteY11" fmla="*/ 1946743 h 1979886"/>
              <a:gd name="connsiteX12" fmla="*/ 6037262 w 7742235"/>
              <a:gd name="connsiteY12" fmla="*/ 1946743 h 1979886"/>
              <a:gd name="connsiteX13" fmla="*/ 6037262 w 7742235"/>
              <a:gd name="connsiteY13" fmla="*/ 1892041 h 1979886"/>
              <a:gd name="connsiteX14" fmla="*/ 6041071 w 7742235"/>
              <a:gd name="connsiteY14" fmla="*/ 1892041 h 1979886"/>
              <a:gd name="connsiteX15" fmla="*/ 6041071 w 7742235"/>
              <a:gd name="connsiteY15" fmla="*/ 1382992 h 1979886"/>
              <a:gd name="connsiteX16" fmla="*/ 1404936 w 7742235"/>
              <a:gd name="connsiteY16" fmla="*/ 733970 h 1979886"/>
              <a:gd name="connsiteX17" fmla="*/ 1404936 w 7742235"/>
              <a:gd name="connsiteY17" fmla="*/ 734377 h 1979886"/>
              <a:gd name="connsiteX18" fmla="*/ 667543 w 7742235"/>
              <a:gd name="connsiteY18" fmla="*/ 734377 h 1979886"/>
              <a:gd name="connsiteX19" fmla="*/ 667543 w 7742235"/>
              <a:gd name="connsiteY19" fmla="*/ 1129665 h 1979886"/>
              <a:gd name="connsiteX20" fmla="*/ 1635918 w 7742235"/>
              <a:gd name="connsiteY20" fmla="*/ 1129665 h 1979886"/>
              <a:gd name="connsiteX21" fmla="*/ 1635918 w 7742235"/>
              <a:gd name="connsiteY21" fmla="*/ 1125671 h 1979886"/>
              <a:gd name="connsiteX22" fmla="*/ 7452404 w 7742235"/>
              <a:gd name="connsiteY22" fmla="*/ 1125671 h 1979886"/>
              <a:gd name="connsiteX23" fmla="*/ 7452404 w 7742235"/>
              <a:gd name="connsiteY23" fmla="*/ 1112057 h 1979886"/>
              <a:gd name="connsiteX24" fmla="*/ 7455856 w 7742235"/>
              <a:gd name="connsiteY24" fmla="*/ 1112057 h 1979886"/>
              <a:gd name="connsiteX25" fmla="*/ 7455856 w 7742235"/>
              <a:gd name="connsiteY25" fmla="*/ 733970 h 1979886"/>
              <a:gd name="connsiteX26" fmla="*/ 36512 w 7742235"/>
              <a:gd name="connsiteY26" fmla="*/ 288310 h 1979886"/>
              <a:gd name="connsiteX27" fmla="*/ 36512 w 7742235"/>
              <a:gd name="connsiteY27" fmla="*/ 478803 h 1979886"/>
              <a:gd name="connsiteX28" fmla="*/ 3968431 w 7742235"/>
              <a:gd name="connsiteY28" fmla="*/ 478803 h 1979886"/>
              <a:gd name="connsiteX29" fmla="*/ 3968431 w 7742235"/>
              <a:gd name="connsiteY29" fmla="*/ 288310 h 1979886"/>
              <a:gd name="connsiteX30" fmla="*/ 0 w 7742235"/>
              <a:gd name="connsiteY30" fmla="*/ 0 h 1979886"/>
              <a:gd name="connsiteX31" fmla="*/ 7742235 w 7742235"/>
              <a:gd name="connsiteY31" fmla="*/ 0 h 1979886"/>
              <a:gd name="connsiteX32" fmla="*/ 7742235 w 7742235"/>
              <a:gd name="connsiteY32" fmla="*/ 1979886 h 1979886"/>
              <a:gd name="connsiteX33" fmla="*/ 0 w 7742235"/>
              <a:gd name="connsiteY33" fmla="*/ 1979886 h 1979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7742235" h="1979886">
                <a:moveTo>
                  <a:pt x="6192836" y="1390714"/>
                </a:moveTo>
                <a:lnTo>
                  <a:pt x="6192836" y="1899764"/>
                </a:lnTo>
                <a:lnTo>
                  <a:pt x="6192837" y="1899764"/>
                </a:lnTo>
                <a:lnTo>
                  <a:pt x="6192837" y="1946743"/>
                </a:lnTo>
                <a:lnTo>
                  <a:pt x="7561262" y="1946743"/>
                </a:lnTo>
                <a:lnTo>
                  <a:pt x="7561262" y="1776201"/>
                </a:lnTo>
                <a:lnTo>
                  <a:pt x="7557451" y="1776201"/>
                </a:lnTo>
                <a:lnTo>
                  <a:pt x="7557451" y="1390714"/>
                </a:lnTo>
                <a:close/>
                <a:moveTo>
                  <a:pt x="4136071" y="1382992"/>
                </a:moveTo>
                <a:lnTo>
                  <a:pt x="4136071" y="1776201"/>
                </a:lnTo>
                <a:lnTo>
                  <a:pt x="4132262" y="1776201"/>
                </a:lnTo>
                <a:lnTo>
                  <a:pt x="4132262" y="1946743"/>
                </a:lnTo>
                <a:lnTo>
                  <a:pt x="6037262" y="1946743"/>
                </a:lnTo>
                <a:lnTo>
                  <a:pt x="6037262" y="1892041"/>
                </a:lnTo>
                <a:lnTo>
                  <a:pt x="6041071" y="1892041"/>
                </a:lnTo>
                <a:lnTo>
                  <a:pt x="6041071" y="1382992"/>
                </a:lnTo>
                <a:close/>
                <a:moveTo>
                  <a:pt x="1404936" y="733970"/>
                </a:moveTo>
                <a:lnTo>
                  <a:pt x="1404936" y="734377"/>
                </a:lnTo>
                <a:lnTo>
                  <a:pt x="667543" y="734377"/>
                </a:lnTo>
                <a:lnTo>
                  <a:pt x="667543" y="1129665"/>
                </a:lnTo>
                <a:lnTo>
                  <a:pt x="1635918" y="1129665"/>
                </a:lnTo>
                <a:lnTo>
                  <a:pt x="1635918" y="1125671"/>
                </a:lnTo>
                <a:lnTo>
                  <a:pt x="7452404" y="1125671"/>
                </a:lnTo>
                <a:lnTo>
                  <a:pt x="7452404" y="1112057"/>
                </a:lnTo>
                <a:lnTo>
                  <a:pt x="7455856" y="1112057"/>
                </a:lnTo>
                <a:lnTo>
                  <a:pt x="7455856" y="733970"/>
                </a:lnTo>
                <a:close/>
                <a:moveTo>
                  <a:pt x="36512" y="288310"/>
                </a:moveTo>
                <a:lnTo>
                  <a:pt x="36512" y="478803"/>
                </a:lnTo>
                <a:lnTo>
                  <a:pt x="3968431" y="478803"/>
                </a:lnTo>
                <a:lnTo>
                  <a:pt x="3968431" y="288310"/>
                </a:lnTo>
                <a:close/>
                <a:moveTo>
                  <a:pt x="0" y="0"/>
                </a:moveTo>
                <a:lnTo>
                  <a:pt x="7742235" y="0"/>
                </a:lnTo>
                <a:lnTo>
                  <a:pt x="7742235" y="1979886"/>
                </a:lnTo>
                <a:lnTo>
                  <a:pt x="0" y="1979886"/>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52" name="二等辺三角形 51"/>
          <p:cNvSpPr/>
          <p:nvPr/>
        </p:nvSpPr>
        <p:spPr>
          <a:xfrm rot="10800000">
            <a:off x="6651627" y="2552701"/>
            <a:ext cx="1600196" cy="263525"/>
          </a:xfrm>
          <a:prstGeom prst="triangle">
            <a:avLst/>
          </a:prstGeom>
          <a:gradFill flip="none" rotWithShape="1">
            <a:gsLst>
              <a:gs pos="96000">
                <a:schemeClr val="accent1">
                  <a:lumMod val="20000"/>
                  <a:lumOff val="80000"/>
                </a:schemeClr>
              </a:gs>
              <a:gs pos="4000">
                <a:schemeClr val="accent1">
                  <a:lumMod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サブタイトル 2"/>
          <p:cNvSpPr txBox="1">
            <a:spLocks/>
          </p:cNvSpPr>
          <p:nvPr/>
        </p:nvSpPr>
        <p:spPr>
          <a:xfrm>
            <a:off x="0" y="1"/>
            <a:ext cx="9144000" cy="457200"/>
          </a:xfrm>
          <a:prstGeom prst="rect">
            <a:avLst/>
          </a:prstGeom>
          <a:solidFill>
            <a:srgbClr val="000099"/>
          </a:solidFill>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a:solidFill>
                  <a:schemeClr val="bg1"/>
                </a:solidFill>
                <a:latin typeface="メイリオ" panose="020B0604030504040204" pitchFamily="50" charset="-128"/>
                <a:ea typeface="メイリオ" panose="020B0604030504040204" pitchFamily="50" charset="-128"/>
              </a:rPr>
              <a:t>ギャンブル等依存症が</a:t>
            </a:r>
            <a:r>
              <a:rPr lang="ja-JP" altLang="en-US" sz="2000" b="1" dirty="0" smtClean="0">
                <a:solidFill>
                  <a:schemeClr val="bg1"/>
                </a:solidFill>
                <a:latin typeface="メイリオ" panose="020B0604030504040204" pitchFamily="50" charset="-128"/>
                <a:ea typeface="メイリオ" panose="020B0604030504040204" pitchFamily="50" charset="-128"/>
              </a:rPr>
              <a:t>疑われる人の</a:t>
            </a:r>
            <a:r>
              <a:rPr lang="ja-JP" altLang="en-US" sz="2000" b="1" dirty="0">
                <a:solidFill>
                  <a:schemeClr val="bg1"/>
                </a:solidFill>
                <a:latin typeface="メイリオ" panose="020B0604030504040204" pitchFamily="50" charset="-128"/>
                <a:ea typeface="メイリオ" panose="020B0604030504040204" pitchFamily="50" charset="-128"/>
              </a:rPr>
              <a:t>状態像に応じた各サービスのイメージ</a:t>
            </a:r>
          </a:p>
        </p:txBody>
      </p:sp>
      <p:cxnSp>
        <p:nvCxnSpPr>
          <p:cNvPr id="7" name="直線矢印コネクタ 6"/>
          <p:cNvCxnSpPr/>
          <p:nvPr/>
        </p:nvCxnSpPr>
        <p:spPr>
          <a:xfrm flipV="1">
            <a:off x="1195388" y="1043941"/>
            <a:ext cx="11114" cy="29152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8" name="直線矢印コネクタ 7"/>
          <p:cNvCxnSpPr/>
          <p:nvPr/>
        </p:nvCxnSpPr>
        <p:spPr>
          <a:xfrm>
            <a:off x="1195388" y="3948113"/>
            <a:ext cx="7827962"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9" name="角丸四角形 8"/>
          <p:cNvSpPr/>
          <p:nvPr/>
        </p:nvSpPr>
        <p:spPr>
          <a:xfrm>
            <a:off x="7592816" y="3921125"/>
            <a:ext cx="1967565" cy="25806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spc="400" dirty="0">
                <a:solidFill>
                  <a:schemeClr val="tx1"/>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困難度</a:t>
            </a:r>
          </a:p>
        </p:txBody>
      </p:sp>
      <p:sp>
        <p:nvSpPr>
          <p:cNvPr id="10" name="角丸四角形 9"/>
          <p:cNvSpPr/>
          <p:nvPr/>
        </p:nvSpPr>
        <p:spPr>
          <a:xfrm>
            <a:off x="978021" y="942703"/>
            <a:ext cx="220426" cy="103459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tx1"/>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対象者数</a:t>
            </a:r>
            <a:endParaRPr lang="en-US" altLang="ja-JP" sz="1100" b="1" dirty="0">
              <a:solidFill>
                <a:schemeClr val="tx1"/>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endParaRPr>
          </a:p>
          <a:p>
            <a:pPr algn="ctr"/>
            <a:r>
              <a:rPr lang="en-US" altLang="ja-JP" sz="1050" b="1" dirty="0">
                <a:solidFill>
                  <a:schemeClr val="tx1"/>
                </a:solidFill>
                <a:latin typeface="UD デジタル 教科書体 NK-B" panose="02020700000000000000" pitchFamily="18" charset="-128"/>
                <a:ea typeface="UD デジタル 教科書体 NK-B" panose="02020700000000000000" pitchFamily="18" charset="-128"/>
              </a:rPr>
              <a:t>※</a:t>
            </a:r>
            <a:endParaRPr lang="ja-JP" altLang="en-US" sz="1050" b="1"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53" name="角丸四角形 52"/>
          <p:cNvSpPr/>
          <p:nvPr/>
        </p:nvSpPr>
        <p:spPr>
          <a:xfrm>
            <a:off x="7026275" y="2526393"/>
            <a:ext cx="850901" cy="18669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lumMod val="50000"/>
                    <a:lumOff val="50000"/>
                  </a:schemeClr>
                </a:solidFill>
                <a:latin typeface="メイリオ" panose="020B0604030504040204" pitchFamily="50" charset="-128"/>
                <a:ea typeface="メイリオ" panose="020B0604030504040204" pitchFamily="50" charset="-128"/>
              </a:rPr>
              <a:t>約半数</a:t>
            </a:r>
          </a:p>
        </p:txBody>
      </p:sp>
      <p:sp>
        <p:nvSpPr>
          <p:cNvPr id="11" name="テキスト ボックス 10"/>
          <p:cNvSpPr txBox="1"/>
          <p:nvPr/>
        </p:nvSpPr>
        <p:spPr>
          <a:xfrm>
            <a:off x="1258888" y="4204172"/>
            <a:ext cx="7742237" cy="246221"/>
          </a:xfrm>
          <a:prstGeom prst="rect">
            <a:avLst/>
          </a:prstGeom>
          <a:solidFill>
            <a:schemeClr val="tx1">
              <a:lumMod val="75000"/>
              <a:lumOff val="25000"/>
            </a:schemeClr>
          </a:solidFill>
          <a:ln>
            <a:noFill/>
          </a:ln>
        </p:spPr>
        <p:txBody>
          <a:bodyPr wrap="square" rtlCol="0">
            <a:spAutoFit/>
          </a:bodyPr>
          <a:lstStyle/>
          <a:p>
            <a:pPr algn="ctr"/>
            <a:r>
              <a:rPr kumimoji="1" lang="ja-JP" altLang="en-US" sz="1000" b="1" dirty="0">
                <a:solidFill>
                  <a:schemeClr val="bg1"/>
                </a:solidFill>
                <a:latin typeface="メイリオ" panose="020B0604030504040204" pitchFamily="50" charset="-128"/>
                <a:ea typeface="メイリオ" panose="020B0604030504040204" pitchFamily="50" charset="-128"/>
              </a:rPr>
              <a:t>ギャンブル等経験あり</a:t>
            </a:r>
          </a:p>
        </p:txBody>
      </p:sp>
      <p:sp>
        <p:nvSpPr>
          <p:cNvPr id="13" name="テキスト ボックス 12"/>
          <p:cNvSpPr txBox="1"/>
          <p:nvPr/>
        </p:nvSpPr>
        <p:spPr>
          <a:xfrm>
            <a:off x="1242060" y="4500006"/>
            <a:ext cx="7759065" cy="246221"/>
          </a:xfrm>
          <a:prstGeom prst="homePlate">
            <a:avLst/>
          </a:prstGeom>
          <a:gradFill>
            <a:gsLst>
              <a:gs pos="4000">
                <a:schemeClr val="bg1">
                  <a:lumMod val="95000"/>
                </a:schemeClr>
              </a:gs>
              <a:gs pos="77000">
                <a:schemeClr val="bg2">
                  <a:lumMod val="10000"/>
                </a:schemeClr>
              </a:gs>
            </a:gsLst>
            <a:lin ang="0" scaled="1"/>
          </a:gradFill>
          <a:ln>
            <a:noFill/>
          </a:ln>
        </p:spPr>
        <p:txBody>
          <a:bodyPr wrap="square" rtlCol="0">
            <a:spAutoFit/>
          </a:bodyPr>
          <a:lstStyle/>
          <a:p>
            <a:r>
              <a:rPr kumimoji="1" lang="ja-JP" altLang="en-US" sz="1000" b="1" dirty="0">
                <a:solidFill>
                  <a:schemeClr val="bg1"/>
                </a:solidFill>
                <a:latin typeface="メイリオ" panose="020B0604030504040204" pitchFamily="50" charset="-128"/>
                <a:ea typeface="メイリオ" panose="020B0604030504040204" pitchFamily="50" charset="-128"/>
              </a:rPr>
              <a:t>　　　　</a:t>
            </a:r>
            <a:r>
              <a:rPr kumimoji="1" lang="ja-JP" altLang="en-US" sz="1000" b="1" dirty="0">
                <a:latin typeface="メイリオ" panose="020B0604030504040204" pitchFamily="50" charset="-128"/>
                <a:ea typeface="メイリオ" panose="020B0604030504040204" pitchFamily="50" charset="-128"/>
              </a:rPr>
              <a:t>　    　　　　　　　　　　　　　　　　　　　　　　　　</a:t>
            </a:r>
            <a:r>
              <a:rPr kumimoji="1" lang="ja-JP" altLang="en-US" sz="1000" b="1" dirty="0">
                <a:solidFill>
                  <a:schemeClr val="bg1"/>
                </a:solidFill>
                <a:latin typeface="メイリオ" panose="020B0604030504040204" pitchFamily="50" charset="-128"/>
                <a:ea typeface="メイリオ" panose="020B0604030504040204" pitchFamily="50" charset="-128"/>
              </a:rPr>
              <a:t>　　　</a:t>
            </a:r>
            <a:r>
              <a:rPr kumimoji="1" lang="ja-JP" altLang="en-US" sz="1000" b="1" spc="120" dirty="0">
                <a:solidFill>
                  <a:schemeClr val="bg1"/>
                </a:solidFill>
                <a:latin typeface="メイリオ" panose="020B0604030504040204" pitchFamily="50" charset="-128"/>
                <a:ea typeface="メイリオ" panose="020B0604030504040204" pitchFamily="50" charset="-128"/>
              </a:rPr>
              <a:t>問題あり</a:t>
            </a:r>
          </a:p>
        </p:txBody>
      </p:sp>
      <p:sp>
        <p:nvSpPr>
          <p:cNvPr id="14" name="テキスト ボックス 13"/>
          <p:cNvSpPr txBox="1"/>
          <p:nvPr/>
        </p:nvSpPr>
        <p:spPr>
          <a:xfrm>
            <a:off x="1263650" y="4862781"/>
            <a:ext cx="4085590" cy="246221"/>
          </a:xfrm>
          <a:prstGeom prst="homePlate">
            <a:avLst/>
          </a:prstGeom>
          <a:gradFill>
            <a:gsLst>
              <a:gs pos="2000">
                <a:schemeClr val="accent5">
                  <a:lumMod val="20000"/>
                  <a:lumOff val="80000"/>
                </a:schemeClr>
              </a:gs>
              <a:gs pos="47000">
                <a:srgbClr val="000099"/>
              </a:gs>
            </a:gsLst>
            <a:lin ang="0" scaled="1"/>
          </a:gradFill>
          <a:ln>
            <a:noFill/>
          </a:ln>
        </p:spPr>
        <p:txBody>
          <a:bodyPr wrap="square" rtlCol="0">
            <a:spAutoFit/>
          </a:bodyPr>
          <a:lstStyle/>
          <a:p>
            <a:pPr algn="ctr"/>
            <a:r>
              <a:rPr kumimoji="1" lang="ja-JP" altLang="en-US" sz="1000" b="1" dirty="0">
                <a:solidFill>
                  <a:schemeClr val="bg1"/>
                </a:solidFill>
                <a:latin typeface="メイリオ" panose="020B0604030504040204" pitchFamily="50" charset="-128"/>
                <a:ea typeface="メイリオ" panose="020B0604030504040204" pitchFamily="50" charset="-128"/>
              </a:rPr>
              <a:t>情報提供</a:t>
            </a:r>
          </a:p>
        </p:txBody>
      </p:sp>
      <p:sp>
        <p:nvSpPr>
          <p:cNvPr id="15" name="テキスト ボックス 14"/>
          <p:cNvSpPr txBox="1"/>
          <p:nvPr/>
        </p:nvSpPr>
        <p:spPr>
          <a:xfrm>
            <a:off x="89807" y="4184650"/>
            <a:ext cx="1116276" cy="550636"/>
          </a:xfrm>
          <a:prstGeom prst="rect">
            <a:avLst/>
          </a:prstGeom>
          <a:solidFill>
            <a:schemeClr val="tx1">
              <a:lumMod val="95000"/>
              <a:lumOff val="5000"/>
            </a:schemeClr>
          </a:solidFill>
          <a:ln>
            <a:noFill/>
          </a:ln>
        </p:spPr>
        <p:txBody>
          <a:bodyPr wrap="square" rtlCol="0" anchor="ctr">
            <a:noAutofit/>
          </a:bodyPr>
          <a:lstStyle/>
          <a:p>
            <a:pPr algn="ctr"/>
            <a:r>
              <a:rPr kumimoji="1" lang="ja-JP" altLang="en-US" sz="1000" b="1" dirty="0">
                <a:solidFill>
                  <a:schemeClr val="bg1"/>
                </a:solidFill>
                <a:latin typeface="メイリオ" panose="020B0604030504040204" pitchFamily="50" charset="-128"/>
                <a:ea typeface="メイリオ" panose="020B0604030504040204" pitchFamily="50" charset="-128"/>
              </a:rPr>
              <a:t>対象者区分</a:t>
            </a:r>
            <a:endParaRPr kumimoji="1" lang="en-US" altLang="ja-JP" sz="10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1000" b="1" dirty="0">
                <a:solidFill>
                  <a:schemeClr val="bg1"/>
                </a:solidFill>
                <a:latin typeface="メイリオ" panose="020B0604030504040204" pitchFamily="50" charset="-128"/>
                <a:ea typeface="メイリオ" panose="020B0604030504040204" pitchFamily="50" charset="-128"/>
              </a:rPr>
              <a:t>イメージ</a:t>
            </a:r>
          </a:p>
        </p:txBody>
      </p:sp>
      <p:sp>
        <p:nvSpPr>
          <p:cNvPr id="16" name="テキスト ボックス 15"/>
          <p:cNvSpPr txBox="1"/>
          <p:nvPr/>
        </p:nvSpPr>
        <p:spPr>
          <a:xfrm>
            <a:off x="92076" y="4807722"/>
            <a:ext cx="1082552" cy="926329"/>
          </a:xfrm>
          <a:prstGeom prst="rect">
            <a:avLst/>
          </a:prstGeom>
          <a:solidFill>
            <a:srgbClr val="0000CC"/>
          </a:solidFill>
          <a:ln>
            <a:noFill/>
          </a:ln>
        </p:spPr>
        <p:txBody>
          <a:bodyPr wrap="square" rtlCol="0" anchor="ctr">
            <a:noAutofit/>
          </a:bodyPr>
          <a:lstStyle/>
          <a:p>
            <a:pPr algn="ctr"/>
            <a:r>
              <a:rPr kumimoji="1" lang="ja-JP" altLang="en-US" sz="1000" b="1" dirty="0">
                <a:solidFill>
                  <a:schemeClr val="bg1"/>
                </a:solidFill>
                <a:latin typeface="メイリオ" panose="020B0604030504040204" pitchFamily="50" charset="-128"/>
                <a:ea typeface="メイリオ" panose="020B0604030504040204" pitchFamily="50" charset="-128"/>
              </a:rPr>
              <a:t>求められる支援イメージ</a:t>
            </a:r>
          </a:p>
        </p:txBody>
      </p:sp>
      <p:sp>
        <p:nvSpPr>
          <p:cNvPr id="17" name="正方形/長方形 16"/>
          <p:cNvSpPr/>
          <p:nvPr/>
        </p:nvSpPr>
        <p:spPr>
          <a:xfrm>
            <a:off x="8390" y="493877"/>
            <a:ext cx="9135611" cy="469573"/>
          </a:xfrm>
          <a:prstGeom prst="rect">
            <a:avLst/>
          </a:prstGeom>
          <a:solidFill>
            <a:schemeClr val="accent4">
              <a:lumMod val="60000"/>
              <a:lumOff val="40000"/>
            </a:schemeClr>
          </a:solidFill>
          <a:ln w="3175">
            <a:noFill/>
            <a:prstDash val="solid"/>
          </a:ln>
        </p:spPr>
        <p:txBody>
          <a:bodyPr wrap="square" lIns="36000" tIns="36000" rIns="36000" bIns="36000" rtlCol="0" anchor="ctr" anchorCtr="0">
            <a:noAutofit/>
          </a:bodyPr>
          <a:lstStyle/>
          <a:p>
            <a:pPr marL="85725">
              <a:lnSpc>
                <a:spcPts val="1600"/>
              </a:lnSpc>
            </a:pPr>
            <a:r>
              <a:rPr lang="ja-JP" altLang="en-US" sz="1050" b="1" dirty="0">
                <a:solidFill>
                  <a:prstClr val="black"/>
                </a:solidFill>
                <a:latin typeface="メイリオ" panose="020B0604030504040204" pitchFamily="50" charset="-128"/>
                <a:ea typeface="メイリオ" panose="020B0604030504040204" pitchFamily="50" charset="-128"/>
              </a:rPr>
              <a:t>「ギャンブル等依存症が</a:t>
            </a:r>
            <a:r>
              <a:rPr lang="ja-JP" altLang="en-US" sz="1050" b="1" dirty="0" smtClean="0">
                <a:solidFill>
                  <a:prstClr val="black"/>
                </a:solidFill>
                <a:latin typeface="メイリオ" panose="020B0604030504040204" pitchFamily="50" charset="-128"/>
                <a:ea typeface="メイリオ" panose="020B0604030504040204" pitchFamily="50" charset="-128"/>
              </a:rPr>
              <a:t>疑われる」</a:t>
            </a:r>
            <a:r>
              <a:rPr lang="ja-JP" altLang="en-US" sz="1050" b="1" dirty="0">
                <a:solidFill>
                  <a:prstClr val="black"/>
                </a:solidFill>
                <a:latin typeface="メイリオ" panose="020B0604030504040204" pitchFamily="50" charset="-128"/>
                <a:ea typeface="メイリオ" panose="020B0604030504040204" pitchFamily="50" charset="-128"/>
              </a:rPr>
              <a:t>として推計される人（成人人口の</a:t>
            </a:r>
            <a:r>
              <a:rPr lang="en-US" altLang="ja-JP" sz="1050" b="1" dirty="0">
                <a:solidFill>
                  <a:prstClr val="black"/>
                </a:solidFill>
                <a:latin typeface="メイリオ" panose="020B0604030504040204" pitchFamily="50" charset="-128"/>
                <a:ea typeface="メイリオ" panose="020B0604030504040204" pitchFamily="50" charset="-128"/>
              </a:rPr>
              <a:t>1.3</a:t>
            </a:r>
            <a:r>
              <a:rPr lang="ja-JP" altLang="en-US" sz="1050" b="1" dirty="0">
                <a:solidFill>
                  <a:prstClr val="black"/>
                </a:solidFill>
                <a:latin typeface="メイリオ" panose="020B0604030504040204" pitchFamily="50" charset="-128"/>
                <a:ea typeface="メイリオ" panose="020B0604030504040204" pitchFamily="50" charset="-128"/>
              </a:rPr>
              <a:t>％</a:t>
            </a:r>
            <a:r>
              <a:rPr lang="en-US" altLang="ja-JP" sz="1050" b="1" dirty="0">
                <a:solidFill>
                  <a:prstClr val="black"/>
                </a:solidFill>
                <a:latin typeface="メイリオ" panose="020B0604030504040204" pitchFamily="50" charset="-128"/>
                <a:ea typeface="メイリオ" panose="020B0604030504040204" pitchFamily="50" charset="-128"/>
              </a:rPr>
              <a:t>~2.2</a:t>
            </a:r>
            <a:r>
              <a:rPr lang="ja-JP" altLang="en-US" sz="1050" b="1" dirty="0">
                <a:solidFill>
                  <a:prstClr val="black"/>
                </a:solidFill>
                <a:latin typeface="メイリオ" panose="020B0604030504040204" pitchFamily="50" charset="-128"/>
                <a:ea typeface="メイリオ" panose="020B0604030504040204" pitchFamily="50" charset="-128"/>
              </a:rPr>
              <a:t>％）の状態像は様々であり、抱える課題の種類や困難度、</a:t>
            </a:r>
            <a:r>
              <a:rPr lang="en-US" altLang="ja-JP" sz="1050" b="1" dirty="0">
                <a:solidFill>
                  <a:prstClr val="black"/>
                </a:solidFill>
                <a:latin typeface="メイリオ" panose="020B0604030504040204" pitchFamily="50" charset="-128"/>
                <a:ea typeface="メイリオ" panose="020B0604030504040204" pitchFamily="50" charset="-128"/>
              </a:rPr>
              <a:t/>
            </a:r>
            <a:br>
              <a:rPr lang="en-US" altLang="ja-JP" sz="1050" b="1" dirty="0">
                <a:solidFill>
                  <a:prstClr val="black"/>
                </a:solidFill>
                <a:latin typeface="メイリオ" panose="020B0604030504040204" pitchFamily="50" charset="-128"/>
                <a:ea typeface="メイリオ" panose="020B0604030504040204" pitchFamily="50" charset="-128"/>
              </a:rPr>
            </a:br>
            <a:r>
              <a:rPr lang="ja-JP" altLang="en-US" sz="1050" b="1" dirty="0">
                <a:solidFill>
                  <a:prstClr val="black"/>
                </a:solidFill>
                <a:latin typeface="メイリオ" panose="020B0604030504040204" pitchFamily="50" charset="-128"/>
                <a:ea typeface="メイリオ" panose="020B0604030504040204" pitchFamily="50" charset="-128"/>
              </a:rPr>
              <a:t>また課題解決に必要な支援の内容や関わりの程度等も様々である。こうした前提に立ち、求められる支援内容をイメージし、類型化を試みる。</a:t>
            </a:r>
            <a:endParaRPr lang="en-US" altLang="ja-JP" sz="1050" b="1" dirty="0">
              <a:solidFill>
                <a:prstClr val="black"/>
              </a:solidFill>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5384800" y="5984875"/>
            <a:ext cx="2066925" cy="246221"/>
          </a:xfrm>
          <a:prstGeom prst="homePlate">
            <a:avLst/>
          </a:prstGeom>
          <a:solidFill>
            <a:srgbClr val="002060"/>
          </a:solidFill>
          <a:ln>
            <a:noFill/>
          </a:ln>
        </p:spPr>
        <p:txBody>
          <a:bodyPr wrap="square" rtlCol="0">
            <a:spAutoFit/>
          </a:bodyPr>
          <a:lstStyle/>
          <a:p>
            <a:pPr algn="ctr"/>
            <a:r>
              <a:rPr kumimoji="1" lang="ja-JP" altLang="en-US" sz="1000" b="1" dirty="0">
                <a:solidFill>
                  <a:schemeClr val="bg1"/>
                </a:solidFill>
                <a:latin typeface="メイリオ" panose="020B0604030504040204" pitchFamily="50" charset="-128"/>
                <a:ea typeface="メイリオ" panose="020B0604030504040204" pitchFamily="50" charset="-128"/>
              </a:rPr>
              <a:t>通院・通所</a:t>
            </a:r>
          </a:p>
        </p:txBody>
      </p:sp>
      <p:sp>
        <p:nvSpPr>
          <p:cNvPr id="19" name="テキスト ボックス 18"/>
          <p:cNvSpPr txBox="1"/>
          <p:nvPr/>
        </p:nvSpPr>
        <p:spPr>
          <a:xfrm>
            <a:off x="7451725" y="5984875"/>
            <a:ext cx="1514768" cy="246221"/>
          </a:xfrm>
          <a:prstGeom prst="homePlate">
            <a:avLst/>
          </a:prstGeom>
          <a:solidFill>
            <a:srgbClr val="002060"/>
          </a:solidFill>
          <a:ln>
            <a:noFill/>
          </a:ln>
        </p:spPr>
        <p:txBody>
          <a:bodyPr wrap="square" rtlCol="0">
            <a:spAutoFit/>
          </a:bodyPr>
          <a:lstStyle/>
          <a:p>
            <a:pPr algn="ctr"/>
            <a:r>
              <a:rPr kumimoji="1" lang="ja-JP" altLang="en-US" sz="1000" b="1" dirty="0">
                <a:solidFill>
                  <a:schemeClr val="bg1"/>
                </a:solidFill>
                <a:latin typeface="メイリオ" panose="020B0604030504040204" pitchFamily="50" charset="-128"/>
                <a:ea typeface="メイリオ" panose="020B0604030504040204" pitchFamily="50" charset="-128"/>
              </a:rPr>
              <a:t>入院・入所</a:t>
            </a:r>
          </a:p>
        </p:txBody>
      </p:sp>
      <p:cxnSp>
        <p:nvCxnSpPr>
          <p:cNvPr id="25" name="直線コネクタ 24"/>
          <p:cNvCxnSpPr/>
          <p:nvPr/>
        </p:nvCxnSpPr>
        <p:spPr>
          <a:xfrm>
            <a:off x="2808516" y="1167494"/>
            <a:ext cx="10884" cy="2688227"/>
          </a:xfrm>
          <a:prstGeom prst="line">
            <a:avLst/>
          </a:prstGeom>
          <a:ln w="12700">
            <a:solidFill>
              <a:schemeClr val="tx2">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4787900" y="1992175"/>
            <a:ext cx="2663825" cy="22535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SOGS</a:t>
            </a:r>
            <a:r>
              <a:rPr kumimoji="1" lang="ja-JP" altLang="en-US"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５点以上</a:t>
            </a:r>
            <a:r>
              <a:rPr kumimoji="1" lang="ja-JP" altLang="en-US"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sym typeface="Wingdings" panose="05000000000000000000" pitchFamily="2" charset="2"/>
              </a:rPr>
              <a:t>：成人人口の</a:t>
            </a:r>
            <a:r>
              <a:rPr kumimoji="1" lang="en-US" altLang="ja-JP"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sym typeface="Wingdings" panose="05000000000000000000" pitchFamily="2" charset="2"/>
              </a:rPr>
              <a:t>1.3</a:t>
            </a:r>
            <a:r>
              <a:rPr kumimoji="1" lang="ja-JP" altLang="en-US"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sym typeface="Wingdings" panose="05000000000000000000" pitchFamily="2" charset="2"/>
              </a:rPr>
              <a:t>％</a:t>
            </a:r>
            <a:r>
              <a:rPr kumimoji="1" lang="en-US" altLang="ja-JP"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sym typeface="Wingdings" panose="05000000000000000000" pitchFamily="2" charset="2"/>
              </a:rPr>
              <a:t>~2.2</a:t>
            </a:r>
            <a:r>
              <a:rPr kumimoji="1" lang="ja-JP" altLang="en-US"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sym typeface="Wingdings" panose="05000000000000000000" pitchFamily="2" charset="2"/>
              </a:rPr>
              <a:t>％</a:t>
            </a:r>
            <a:endParaRPr kumimoji="1" lang="ja-JP" altLang="en-US"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29" name="正方形/長方形 28"/>
          <p:cNvSpPr/>
          <p:nvPr/>
        </p:nvSpPr>
        <p:spPr>
          <a:xfrm>
            <a:off x="4787901" y="1815455"/>
            <a:ext cx="2588532" cy="22535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「ギャンブル等依存症が</a:t>
            </a:r>
            <a:r>
              <a:rPr kumimoji="1" lang="ja-JP" altLang="en-US" sz="11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疑われる人」</a:t>
            </a:r>
            <a:endParaRPr kumimoji="1" lang="ja-JP" altLang="en-US"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30" name="正方形/長方形 29"/>
          <p:cNvSpPr/>
          <p:nvPr/>
        </p:nvSpPr>
        <p:spPr>
          <a:xfrm>
            <a:off x="1487624" y="1991450"/>
            <a:ext cx="1184366" cy="22535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SOGS</a:t>
            </a:r>
            <a:r>
              <a:rPr kumimoji="1" lang="ja-JP" altLang="en-US"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０</a:t>
            </a:r>
            <a:r>
              <a:rPr kumimoji="1" lang="en-US" altLang="ja-JP"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kumimoji="1" lang="ja-JP" altLang="en-US"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４点</a:t>
            </a:r>
          </a:p>
        </p:txBody>
      </p:sp>
      <p:cxnSp>
        <p:nvCxnSpPr>
          <p:cNvPr id="32" name="直線矢印コネクタ 31"/>
          <p:cNvCxnSpPr/>
          <p:nvPr/>
        </p:nvCxnSpPr>
        <p:spPr>
          <a:xfrm>
            <a:off x="2824843" y="2276475"/>
            <a:ext cx="6176282" cy="0"/>
          </a:xfrm>
          <a:prstGeom prst="straightConnector1">
            <a:avLst/>
          </a:prstGeom>
          <a:ln w="57150">
            <a:solidFill>
              <a:schemeClr val="accent5">
                <a:lumMod val="75000"/>
              </a:schemeClr>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35" name="直線コネクタ 34"/>
          <p:cNvCxnSpPr/>
          <p:nvPr/>
        </p:nvCxnSpPr>
        <p:spPr>
          <a:xfrm flipH="1">
            <a:off x="8998585" y="1200151"/>
            <a:ext cx="2540" cy="2660647"/>
          </a:xfrm>
          <a:prstGeom prst="line">
            <a:avLst/>
          </a:prstGeom>
          <a:ln w="12700">
            <a:solidFill>
              <a:schemeClr val="tx2">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1295401" y="6261100"/>
            <a:ext cx="4015741" cy="406718"/>
          </a:xfrm>
          <a:prstGeom prst="rect">
            <a:avLst/>
          </a:prstGeom>
          <a:noFill/>
          <a:ln w="1270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900"/>
              </a:lnSpc>
            </a:pPr>
            <a:r>
              <a:rPr kumimoji="1" lang="ja-JP" altLang="en-US" sz="700" b="1" dirty="0">
                <a:solidFill>
                  <a:schemeClr val="tx1"/>
                </a:solidFill>
                <a:latin typeface="UD デジタル 教科書体 NK-B" panose="02020700000000000000" pitchFamily="18" charset="-128"/>
                <a:ea typeface="UD デジタル 教科書体 NK-B" panose="02020700000000000000" pitchFamily="18" charset="-128"/>
              </a:rPr>
              <a:t>注）上記はあくまでも例であり、問題の困難度（程度）と支援内容は必ずしも連動するものではなく、</a:t>
            </a:r>
            <a:endParaRPr kumimoji="1" lang="en-US" altLang="ja-JP" sz="700" b="1" dirty="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900"/>
              </a:lnSpc>
            </a:pPr>
            <a:r>
              <a:rPr kumimoji="1" lang="en-US" altLang="ja-JP" sz="700" b="1" dirty="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sz="700" b="1" dirty="0">
                <a:solidFill>
                  <a:schemeClr val="tx1"/>
                </a:solidFill>
                <a:latin typeface="UD デジタル 教科書体 NK-B" panose="02020700000000000000" pitchFamily="18" charset="-128"/>
                <a:ea typeface="UD デジタル 教科書体 NK-B" panose="02020700000000000000" pitchFamily="18" charset="-128"/>
              </a:rPr>
              <a:t>支援内容は本人の希望に応じ提供。 また、上記例による類型の他、必要に応じて、自助グループ等</a:t>
            </a:r>
            <a:endParaRPr kumimoji="1" lang="en-US" altLang="ja-JP" sz="700" b="1" dirty="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900"/>
              </a:lnSpc>
            </a:pPr>
            <a:r>
              <a:rPr kumimoji="1" lang="en-US" altLang="ja-JP" sz="700" b="1" dirty="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sz="700" b="1" dirty="0">
                <a:solidFill>
                  <a:schemeClr val="tx1"/>
                </a:solidFill>
                <a:latin typeface="UD デジタル 教科書体 NK-B" panose="02020700000000000000" pitchFamily="18" charset="-128"/>
                <a:ea typeface="UD デジタル 教科書体 NK-B" panose="02020700000000000000" pitchFamily="18" charset="-128"/>
              </a:rPr>
              <a:t>による支援を適切に組み合わせて提供。</a:t>
            </a:r>
          </a:p>
        </p:txBody>
      </p:sp>
      <p:cxnSp>
        <p:nvCxnSpPr>
          <p:cNvPr id="45" name="直線矢印コネクタ 44"/>
          <p:cNvCxnSpPr/>
          <p:nvPr/>
        </p:nvCxnSpPr>
        <p:spPr>
          <a:xfrm>
            <a:off x="1331640" y="2276872"/>
            <a:ext cx="1436687" cy="0"/>
          </a:xfrm>
          <a:prstGeom prst="straightConnector1">
            <a:avLst/>
          </a:prstGeom>
          <a:ln w="57150">
            <a:solidFill>
              <a:schemeClr val="accent5">
                <a:lumMod val="60000"/>
                <a:lumOff val="40000"/>
              </a:schemeClr>
            </a:solidFill>
            <a:headEnd type="triangle"/>
            <a:tailEnd type="triangle"/>
          </a:ln>
        </p:spPr>
        <p:style>
          <a:lnRef idx="1">
            <a:schemeClr val="dk1"/>
          </a:lnRef>
          <a:fillRef idx="0">
            <a:schemeClr val="dk1"/>
          </a:fillRef>
          <a:effectRef idx="0">
            <a:schemeClr val="dk1"/>
          </a:effectRef>
          <a:fontRef idx="minor">
            <a:schemeClr val="tx1"/>
          </a:fontRef>
        </p:style>
      </p:cxnSp>
      <p:sp>
        <p:nvSpPr>
          <p:cNvPr id="51" name="正方形/長方形 50"/>
          <p:cNvSpPr/>
          <p:nvPr/>
        </p:nvSpPr>
        <p:spPr>
          <a:xfrm>
            <a:off x="6318250" y="2762885"/>
            <a:ext cx="2908300" cy="35262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050" b="1" dirty="0">
                <a:solidFill>
                  <a:schemeClr val="bg2">
                    <a:lumMod val="90000"/>
                  </a:schemeClr>
                </a:solidFill>
                <a:latin typeface="メイリオ" panose="020B0604030504040204" pitchFamily="50" charset="-128"/>
                <a:ea typeface="メイリオ" panose="020B0604030504040204" pitchFamily="50" charset="-128"/>
              </a:rPr>
              <a:t>(DSM-5</a:t>
            </a:r>
            <a:r>
              <a:rPr kumimoji="1" lang="ja-JP" altLang="en-US" sz="1050" b="1" dirty="0">
                <a:solidFill>
                  <a:schemeClr val="bg2">
                    <a:lumMod val="90000"/>
                  </a:schemeClr>
                </a:solidFill>
                <a:latin typeface="メイリオ" panose="020B0604030504040204" pitchFamily="50" charset="-128"/>
                <a:ea typeface="メイリオ" panose="020B0604030504040204" pitchFamily="50" charset="-128"/>
              </a:rPr>
              <a:t>「ギャンブル障害」に該当</a:t>
            </a:r>
            <a:r>
              <a:rPr kumimoji="1" lang="en-US" altLang="ja-JP" sz="1050" b="1" dirty="0">
                <a:solidFill>
                  <a:schemeClr val="bg2">
                    <a:lumMod val="90000"/>
                  </a:schemeClr>
                </a:solidFill>
                <a:latin typeface="メイリオ" panose="020B0604030504040204" pitchFamily="50" charset="-128"/>
                <a:ea typeface="メイリオ" panose="020B0604030504040204" pitchFamily="50" charset="-128"/>
              </a:rPr>
              <a:t>)</a:t>
            </a:r>
          </a:p>
        </p:txBody>
      </p:sp>
      <p:sp>
        <p:nvSpPr>
          <p:cNvPr id="54" name="角丸四角形 53"/>
          <p:cNvSpPr/>
          <p:nvPr/>
        </p:nvSpPr>
        <p:spPr>
          <a:xfrm>
            <a:off x="7345680" y="6124803"/>
            <a:ext cx="1798320" cy="6173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a:p>
            <a:pPr marL="171449" indent="-79375">
              <a:lnSpc>
                <a:spcPts val="900"/>
              </a:lnSpc>
              <a:buClr>
                <a:schemeClr val="accent5"/>
              </a:buClr>
              <a:buFont typeface="Wingdings" panose="05000000000000000000" pitchFamily="2" charset="2"/>
              <a:buChar char="l"/>
            </a:pPr>
            <a:r>
              <a:rPr lang="ja-JP" altLang="en-US" sz="750" dirty="0">
                <a:solidFill>
                  <a:schemeClr val="tx1"/>
                </a:solidFill>
                <a:latin typeface="UD デジタル 教科書体 N-B" panose="02020700000000000000" pitchFamily="17" charset="-128"/>
                <a:ea typeface="UD デジタル 教科書体 N-B" panose="02020700000000000000" pitchFamily="17" charset="-128"/>
              </a:rPr>
              <a:t>地域での生活・環境から</a:t>
            </a:r>
            <a:r>
              <a:rPr lang="en-US" altLang="ja-JP" sz="750" dirty="0">
                <a:solidFill>
                  <a:schemeClr val="tx1"/>
                </a:solidFill>
                <a:latin typeface="UD デジタル 教科書体 N-B" panose="02020700000000000000" pitchFamily="17" charset="-128"/>
                <a:ea typeface="UD デジタル 教科書体 N-B" panose="02020700000000000000" pitchFamily="17" charset="-128"/>
              </a:rPr>
              <a:t/>
            </a:r>
            <a:br>
              <a:rPr lang="en-US" altLang="ja-JP" sz="750" dirty="0">
                <a:solidFill>
                  <a:schemeClr val="tx1"/>
                </a:solidFill>
                <a:latin typeface="UD デジタル 教科書体 N-B" panose="02020700000000000000" pitchFamily="17" charset="-128"/>
                <a:ea typeface="UD デジタル 教科書体 N-B" panose="02020700000000000000" pitchFamily="17" charset="-128"/>
              </a:rPr>
            </a:br>
            <a:r>
              <a:rPr lang="ja-JP" altLang="en-US" sz="750" dirty="0">
                <a:solidFill>
                  <a:schemeClr val="tx1"/>
                </a:solidFill>
                <a:latin typeface="UD デジタル 教科書体 N-B" panose="02020700000000000000" pitchFamily="17" charset="-128"/>
                <a:ea typeface="UD デジタル 教科書体 N-B" panose="02020700000000000000" pitchFamily="17" charset="-128"/>
              </a:rPr>
              <a:t>離れての生活の立て直し</a:t>
            </a:r>
            <a:endParaRPr lang="en-US" altLang="ja-JP" sz="750" dirty="0">
              <a:solidFill>
                <a:schemeClr val="tx1"/>
              </a:solidFill>
              <a:latin typeface="UD デジタル 教科書体 N-B" panose="02020700000000000000" pitchFamily="17" charset="-128"/>
              <a:ea typeface="UD デジタル 教科書体 N-B" panose="02020700000000000000" pitchFamily="17" charset="-128"/>
            </a:endParaRPr>
          </a:p>
          <a:p>
            <a:pPr marL="171449" indent="-79375">
              <a:lnSpc>
                <a:spcPts val="900"/>
              </a:lnSpc>
              <a:buClr>
                <a:schemeClr val="accent5"/>
              </a:buClr>
              <a:buFont typeface="Wingdings" panose="05000000000000000000" pitchFamily="2" charset="2"/>
              <a:buChar char="l"/>
            </a:pPr>
            <a:r>
              <a:rPr lang="ja-JP" altLang="en-US" sz="750" dirty="0">
                <a:solidFill>
                  <a:schemeClr val="tx1"/>
                </a:solidFill>
                <a:latin typeface="UD デジタル 教科書体 N-B" panose="02020700000000000000" pitchFamily="17" charset="-128"/>
                <a:ea typeface="UD デジタル 教科書体 N-B" panose="02020700000000000000" pitchFamily="17" charset="-128"/>
              </a:rPr>
              <a:t>入院・入所による治療・</a:t>
            </a:r>
            <a:endParaRPr lang="en-US" altLang="ja-JP" sz="750" dirty="0">
              <a:solidFill>
                <a:schemeClr val="tx1"/>
              </a:solidFill>
              <a:latin typeface="UD デジタル 教科書体 N-B" panose="02020700000000000000" pitchFamily="17" charset="-128"/>
              <a:ea typeface="UD デジタル 教科書体 N-B" panose="02020700000000000000" pitchFamily="17" charset="-128"/>
            </a:endParaRPr>
          </a:p>
          <a:p>
            <a:pPr marL="92075">
              <a:lnSpc>
                <a:spcPts val="900"/>
              </a:lnSpc>
              <a:buClr>
                <a:schemeClr val="accent5"/>
              </a:buClr>
            </a:pPr>
            <a:r>
              <a:rPr lang="en-US" altLang="ja-JP" sz="750" dirty="0">
                <a:solidFill>
                  <a:schemeClr val="tx1"/>
                </a:solidFill>
                <a:latin typeface="UD デジタル 教科書体 N-B" panose="02020700000000000000" pitchFamily="17" charset="-128"/>
                <a:ea typeface="UD デジタル 教科書体 N-B" panose="02020700000000000000" pitchFamily="17" charset="-128"/>
              </a:rPr>
              <a:t>  </a:t>
            </a:r>
            <a:r>
              <a:rPr lang="ja-JP" altLang="en-US" sz="750" dirty="0">
                <a:solidFill>
                  <a:schemeClr val="tx1"/>
                </a:solidFill>
                <a:latin typeface="UD デジタル 教科書体 N-B" panose="02020700000000000000" pitchFamily="17" charset="-128"/>
                <a:ea typeface="UD デジタル 教科書体 N-B" panose="02020700000000000000" pitchFamily="17" charset="-128"/>
              </a:rPr>
              <a:t>回復プログラム</a:t>
            </a:r>
          </a:p>
        </p:txBody>
      </p:sp>
      <p:sp>
        <p:nvSpPr>
          <p:cNvPr id="56" name="角丸四角形 55"/>
          <p:cNvSpPr/>
          <p:nvPr/>
        </p:nvSpPr>
        <p:spPr>
          <a:xfrm>
            <a:off x="5245636" y="6216477"/>
            <a:ext cx="2293620" cy="48690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9" indent="-79375">
              <a:buClr>
                <a:schemeClr val="accent5"/>
              </a:buClr>
              <a:buFont typeface="Wingdings" panose="05000000000000000000" pitchFamily="2" charset="2"/>
              <a:buChar char="l"/>
            </a:pPr>
            <a:r>
              <a:rPr lang="ja-JP" altLang="en-US" sz="800" dirty="0">
                <a:solidFill>
                  <a:schemeClr val="tx1"/>
                </a:solidFill>
                <a:latin typeface="UD デジタル 教科書体 N-B" panose="02020700000000000000" pitchFamily="17" charset="-128"/>
                <a:ea typeface="UD デジタル 教科書体 N-B" panose="02020700000000000000" pitchFamily="17" charset="-128"/>
              </a:rPr>
              <a:t>合併する精神症状のための服薬治療</a:t>
            </a:r>
            <a:endParaRPr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a:p>
            <a:pPr marL="171449" indent="-79375">
              <a:buClr>
                <a:schemeClr val="accent5"/>
              </a:buClr>
              <a:buFont typeface="Wingdings" panose="05000000000000000000" pitchFamily="2" charset="2"/>
              <a:buChar char="l"/>
            </a:pPr>
            <a:r>
              <a:rPr lang="ja-JP" altLang="en-US" sz="800" dirty="0">
                <a:solidFill>
                  <a:schemeClr val="tx1"/>
                </a:solidFill>
                <a:latin typeface="UD デジタル 教科書体 N-B" panose="02020700000000000000" pitchFamily="17" charset="-128"/>
                <a:ea typeface="UD デジタル 教科書体 N-B" panose="02020700000000000000" pitchFamily="17" charset="-128"/>
              </a:rPr>
              <a:t>社会復帰のための準備</a:t>
            </a:r>
            <a:endParaRPr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a:p>
            <a:pPr marL="171449" indent="-79375">
              <a:buClr>
                <a:schemeClr val="accent5"/>
              </a:buClr>
              <a:buFont typeface="Wingdings" panose="05000000000000000000" pitchFamily="2" charset="2"/>
              <a:buChar char="l"/>
            </a:pPr>
            <a:r>
              <a:rPr lang="ja-JP" altLang="en-US" sz="800" spc="-110" dirty="0">
                <a:solidFill>
                  <a:schemeClr val="tx1"/>
                </a:solidFill>
                <a:latin typeface="UD デジタル 教科書体 N-B" panose="02020700000000000000" pitchFamily="17" charset="-128"/>
                <a:ea typeface="UD デジタル 教科書体 N-B" panose="02020700000000000000" pitchFamily="17" charset="-128"/>
              </a:rPr>
              <a:t>通院・通所による治療・回復プログラム</a:t>
            </a:r>
            <a:endParaRPr lang="en-US" altLang="ja-JP" sz="800" spc="-110"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62" name="テキスト ボックス 61"/>
          <p:cNvSpPr txBox="1"/>
          <p:nvPr/>
        </p:nvSpPr>
        <p:spPr>
          <a:xfrm>
            <a:off x="1892300" y="5321868"/>
            <a:ext cx="6978649" cy="246221"/>
          </a:xfrm>
          <a:prstGeom prst="homePlate">
            <a:avLst/>
          </a:prstGeom>
          <a:gradFill flip="none" rotWithShape="1">
            <a:gsLst>
              <a:gs pos="0">
                <a:schemeClr val="accent1">
                  <a:lumMod val="5000"/>
                  <a:lumOff val="95000"/>
                </a:schemeClr>
              </a:gs>
              <a:gs pos="45000">
                <a:srgbClr val="0000CC"/>
              </a:gs>
            </a:gsLst>
            <a:lin ang="0" scaled="1"/>
            <a:tileRect/>
          </a:gradFill>
          <a:ln>
            <a:noFill/>
          </a:ln>
        </p:spPr>
        <p:txBody>
          <a:bodyPr wrap="square" rtlCol="0">
            <a:spAutoFit/>
          </a:bodyPr>
          <a:lstStyle/>
          <a:p>
            <a:pPr algn="ctr"/>
            <a:r>
              <a:rPr kumimoji="1" lang="ja-JP" altLang="en-US" sz="1000" b="1" dirty="0">
                <a:solidFill>
                  <a:schemeClr val="bg1"/>
                </a:solidFill>
                <a:latin typeface="メイリオ" panose="020B0604030504040204" pitchFamily="50" charset="-128"/>
                <a:ea typeface="メイリオ" panose="020B0604030504040204" pitchFamily="50" charset="-128"/>
              </a:rPr>
              <a:t>相　　談</a:t>
            </a:r>
          </a:p>
        </p:txBody>
      </p:sp>
      <p:sp>
        <p:nvSpPr>
          <p:cNvPr id="63" name="角丸四角形 62"/>
          <p:cNvSpPr/>
          <p:nvPr/>
        </p:nvSpPr>
        <p:spPr>
          <a:xfrm>
            <a:off x="6445251" y="5700825"/>
            <a:ext cx="2233294" cy="20932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9" indent="-79375">
              <a:buClr>
                <a:schemeClr val="accent5"/>
              </a:buClr>
              <a:buFont typeface="Wingdings" panose="05000000000000000000" pitchFamily="2" charset="2"/>
              <a:buChar char="l"/>
            </a:pPr>
            <a:r>
              <a:rPr lang="ja-JP" altLang="en-US" sz="800" dirty="0">
                <a:solidFill>
                  <a:schemeClr val="tx1"/>
                </a:solidFill>
                <a:latin typeface="UD デジタル 教科書体 N-B" panose="02020700000000000000" pitchFamily="17" charset="-128"/>
                <a:ea typeface="UD デジタル 教科書体 N-B" panose="02020700000000000000" pitchFamily="17" charset="-128"/>
              </a:rPr>
              <a:t>相談機関での回復プログラム</a:t>
            </a:r>
            <a:endParaRPr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66" name="角丸四角形 65"/>
          <p:cNvSpPr/>
          <p:nvPr/>
        </p:nvSpPr>
        <p:spPr>
          <a:xfrm>
            <a:off x="1410952" y="4998719"/>
            <a:ext cx="3124536" cy="25728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a:p>
            <a:pPr marL="171449" indent="-79375">
              <a:buClr>
                <a:schemeClr val="accent5"/>
              </a:buClr>
              <a:buFont typeface="Wingdings" panose="05000000000000000000" pitchFamily="2" charset="2"/>
              <a:buChar char="l"/>
            </a:pPr>
            <a:r>
              <a:rPr lang="ja-JP" altLang="en-US" sz="800" dirty="0">
                <a:solidFill>
                  <a:schemeClr val="tx1"/>
                </a:solidFill>
                <a:latin typeface="UD デジタル 教科書体 N-B" panose="02020700000000000000" pitchFamily="17" charset="-128"/>
                <a:ea typeface="UD デジタル 教科書体 N-B" panose="02020700000000000000" pitchFamily="17" charset="-128"/>
              </a:rPr>
              <a:t>ギャンブル等依存症に関する情報提供</a:t>
            </a:r>
            <a:endParaRPr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67" name="角丸四角形 66"/>
          <p:cNvSpPr/>
          <p:nvPr/>
        </p:nvSpPr>
        <p:spPr>
          <a:xfrm>
            <a:off x="2647950" y="5509419"/>
            <a:ext cx="3577493" cy="30321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9" indent="-79375">
              <a:buClr>
                <a:schemeClr val="accent5"/>
              </a:buClr>
              <a:buFont typeface="Wingdings" panose="05000000000000000000" pitchFamily="2" charset="2"/>
              <a:buChar char="l"/>
            </a:pPr>
            <a:r>
              <a:rPr lang="ja-JP" altLang="en-US" sz="800" dirty="0">
                <a:solidFill>
                  <a:schemeClr val="tx1"/>
                </a:solidFill>
                <a:latin typeface="UD デジタル 教科書体 N-B" panose="02020700000000000000" pitchFamily="17" charset="-128"/>
                <a:ea typeface="UD デジタル 教科書体 N-B" panose="02020700000000000000" pitchFamily="17" charset="-128"/>
              </a:rPr>
              <a:t>ＳＮＳ・電話相談</a:t>
            </a:r>
            <a:endParaRPr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77" name="角丸四角形 76"/>
          <p:cNvSpPr/>
          <p:nvPr/>
        </p:nvSpPr>
        <p:spPr>
          <a:xfrm>
            <a:off x="0" y="1758205"/>
            <a:ext cx="1379556" cy="69924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00" dirty="0">
                <a:solidFill>
                  <a:schemeClr val="bg2">
                    <a:lumMod val="25000"/>
                  </a:schemeClr>
                </a:solidFill>
                <a:latin typeface="UD デジタル 教科書体 N-B" panose="02020700000000000000" pitchFamily="17" charset="-128"/>
                <a:ea typeface="UD デジタル 教科書体 N-B" panose="02020700000000000000" pitchFamily="17" charset="-128"/>
              </a:rPr>
              <a:t>※</a:t>
            </a:r>
            <a:r>
              <a:rPr lang="ja-JP" altLang="en-US" sz="800" dirty="0">
                <a:solidFill>
                  <a:schemeClr val="bg2">
                    <a:lumMod val="25000"/>
                  </a:schemeClr>
                </a:solidFill>
                <a:latin typeface="UD デジタル 教科書体 N-B" panose="02020700000000000000" pitchFamily="17" charset="-128"/>
                <a:ea typeface="UD デジタル 教科書体 N-B" panose="02020700000000000000" pitchFamily="17" charset="-128"/>
              </a:rPr>
              <a:t>今後、支援対象者の</a:t>
            </a:r>
            <a:endParaRPr lang="en-US" altLang="ja-JP" sz="800" dirty="0">
              <a:solidFill>
                <a:schemeClr val="bg2">
                  <a:lumMod val="25000"/>
                </a:schemeClr>
              </a:solidFill>
              <a:latin typeface="UD デジタル 教科書体 N-B" panose="02020700000000000000" pitchFamily="17" charset="-128"/>
              <a:ea typeface="UD デジタル 教科書体 N-B" panose="02020700000000000000" pitchFamily="17" charset="-128"/>
            </a:endParaRPr>
          </a:p>
          <a:p>
            <a:r>
              <a:rPr lang="ja-JP" altLang="en-US" sz="800" dirty="0">
                <a:solidFill>
                  <a:schemeClr val="bg2">
                    <a:lumMod val="25000"/>
                  </a:schemeClr>
                </a:solidFill>
                <a:latin typeface="UD デジタル 教科書体 N-B" panose="02020700000000000000" pitchFamily="17" charset="-128"/>
                <a:ea typeface="UD デジタル 教科書体 N-B" panose="02020700000000000000" pitchFamily="17" charset="-128"/>
              </a:rPr>
              <a:t>　実態把握・明確化等</a:t>
            </a:r>
            <a:endParaRPr lang="en-US" altLang="ja-JP" sz="800" dirty="0">
              <a:solidFill>
                <a:schemeClr val="bg2">
                  <a:lumMod val="25000"/>
                </a:schemeClr>
              </a:solidFill>
              <a:latin typeface="UD デジタル 教科書体 N-B" panose="02020700000000000000" pitchFamily="17" charset="-128"/>
              <a:ea typeface="UD デジタル 教科書体 N-B" panose="02020700000000000000" pitchFamily="17" charset="-128"/>
            </a:endParaRPr>
          </a:p>
          <a:p>
            <a:r>
              <a:rPr lang="ja-JP" altLang="en-US" sz="800" dirty="0">
                <a:solidFill>
                  <a:schemeClr val="bg2">
                    <a:lumMod val="25000"/>
                  </a:schemeClr>
                </a:solidFill>
                <a:latin typeface="UD デジタル 教科書体 N-B" panose="02020700000000000000" pitchFamily="17" charset="-128"/>
                <a:ea typeface="UD デジタル 教科書体 N-B" panose="02020700000000000000" pitchFamily="17" charset="-128"/>
              </a:rPr>
              <a:t>　に努める。</a:t>
            </a:r>
            <a:endParaRPr lang="en-US" altLang="ja-JP" sz="800" dirty="0">
              <a:solidFill>
                <a:schemeClr val="bg2">
                  <a:lumMod val="25000"/>
                </a:schemeClr>
              </a:solidFill>
              <a:latin typeface="UD デジタル 教科書体 N-B" panose="02020700000000000000" pitchFamily="17" charset="-128"/>
              <a:ea typeface="UD デジタル 教科書体 N-B" panose="02020700000000000000" pitchFamily="17" charset="-128"/>
            </a:endParaRPr>
          </a:p>
        </p:txBody>
      </p:sp>
      <p:cxnSp>
        <p:nvCxnSpPr>
          <p:cNvPr id="80" name="直線矢印コネクタ 79"/>
          <p:cNvCxnSpPr/>
          <p:nvPr/>
        </p:nvCxnSpPr>
        <p:spPr>
          <a:xfrm>
            <a:off x="5961562" y="3063602"/>
            <a:ext cx="3039564" cy="5988"/>
          </a:xfrm>
          <a:prstGeom prst="straightConnector1">
            <a:avLst/>
          </a:prstGeom>
          <a:ln w="28575">
            <a:solidFill>
              <a:schemeClr val="accent1">
                <a:lumMod val="40000"/>
                <a:lumOff val="60000"/>
              </a:schemeClr>
            </a:solidFill>
            <a:prstDash val="sysDot"/>
            <a:headEnd type="triangle"/>
            <a:tailEnd type="triangle"/>
          </a:ln>
        </p:spPr>
        <p:style>
          <a:lnRef idx="1">
            <a:schemeClr val="dk1"/>
          </a:lnRef>
          <a:fillRef idx="0">
            <a:schemeClr val="dk1"/>
          </a:fillRef>
          <a:effectRef idx="0">
            <a:schemeClr val="dk1"/>
          </a:effectRef>
          <a:fontRef idx="minor">
            <a:schemeClr val="tx1"/>
          </a:fontRef>
        </p:style>
      </p:cxnSp>
      <p:sp>
        <p:nvSpPr>
          <p:cNvPr id="4" name="スライド番号プレースホルダー 3"/>
          <p:cNvSpPr>
            <a:spLocks noGrp="1"/>
          </p:cNvSpPr>
          <p:nvPr>
            <p:ph type="sldNum" sz="quarter" idx="12"/>
          </p:nvPr>
        </p:nvSpPr>
        <p:spPr>
          <a:xfrm>
            <a:off x="7086600" y="6492876"/>
            <a:ext cx="2057400" cy="365125"/>
          </a:xfrm>
        </p:spPr>
        <p:txBody>
          <a:bodyPr vert="horz" lIns="91440" tIns="45720" rIns="91440" bIns="45720" rtlCol="0" anchor="ct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pPr/>
              <a:t>4</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43" name="角丸四角形 42"/>
          <p:cNvSpPr/>
          <p:nvPr/>
        </p:nvSpPr>
        <p:spPr>
          <a:xfrm>
            <a:off x="3587750" y="5579716"/>
            <a:ext cx="3406723" cy="31432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a:buClr>
                <a:schemeClr val="accent5"/>
              </a:buClr>
            </a:pPr>
            <a:endParaRPr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a:p>
            <a:pPr marL="171449" indent="-79375">
              <a:buClr>
                <a:schemeClr val="accent5"/>
              </a:buClr>
              <a:buFont typeface="Wingdings" panose="05000000000000000000" pitchFamily="2" charset="2"/>
              <a:buChar char="l"/>
            </a:pPr>
            <a:r>
              <a:rPr lang="ja-JP" altLang="en-US" sz="800" dirty="0">
                <a:solidFill>
                  <a:schemeClr val="tx1"/>
                </a:solidFill>
                <a:latin typeface="UD デジタル 教科書体 N-B" panose="02020700000000000000" pitchFamily="17" charset="-128"/>
                <a:ea typeface="UD デジタル 教科書体 N-B" panose="02020700000000000000" pitchFamily="17" charset="-128"/>
              </a:rPr>
              <a:t>オンライン相談</a:t>
            </a:r>
          </a:p>
        </p:txBody>
      </p:sp>
      <p:sp>
        <p:nvSpPr>
          <p:cNvPr id="46" name="角丸四角形 45"/>
          <p:cNvSpPr/>
          <p:nvPr/>
        </p:nvSpPr>
        <p:spPr>
          <a:xfrm>
            <a:off x="4997450" y="5508849"/>
            <a:ext cx="2601278" cy="30435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9" indent="-79375">
              <a:buClr>
                <a:schemeClr val="accent5"/>
              </a:buClr>
              <a:buFont typeface="Wingdings" panose="05000000000000000000" pitchFamily="2" charset="2"/>
              <a:buChar char="l"/>
            </a:pPr>
            <a:r>
              <a:rPr lang="ja-JP" altLang="en-US" sz="800" dirty="0">
                <a:solidFill>
                  <a:schemeClr val="tx1"/>
                </a:solidFill>
                <a:latin typeface="UD デジタル 教科書体 N-B" panose="02020700000000000000" pitchFamily="17" charset="-128"/>
                <a:ea typeface="UD デジタル 教科書体 N-B" panose="02020700000000000000" pitchFamily="17" charset="-128"/>
              </a:rPr>
              <a:t>対面による継続相談・訪問</a:t>
            </a:r>
            <a:endParaRPr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p:txBody>
      </p:sp>
      <p:grpSp>
        <p:nvGrpSpPr>
          <p:cNvPr id="47" name="グループ化 46"/>
          <p:cNvGrpSpPr/>
          <p:nvPr/>
        </p:nvGrpSpPr>
        <p:grpSpPr>
          <a:xfrm>
            <a:off x="2800351" y="2395538"/>
            <a:ext cx="6198235" cy="1465261"/>
            <a:chOff x="2800351" y="2395538"/>
            <a:chExt cx="6198235" cy="1465261"/>
          </a:xfrm>
        </p:grpSpPr>
        <p:sp>
          <p:nvSpPr>
            <p:cNvPr id="49" name="フリーフォーム 48"/>
            <p:cNvSpPr/>
            <p:nvPr/>
          </p:nvSpPr>
          <p:spPr>
            <a:xfrm>
              <a:off x="2800351" y="2398515"/>
              <a:ext cx="6198235" cy="1462284"/>
            </a:xfrm>
            <a:custGeom>
              <a:avLst/>
              <a:gdLst>
                <a:gd name="connsiteX0" fmla="*/ 0 w 6198235"/>
                <a:gd name="connsiteY0" fmla="*/ 0 h 1462284"/>
                <a:gd name="connsiteX1" fmla="*/ 360563 w 6198235"/>
                <a:gd name="connsiteY1" fmla="*/ 132734 h 1462284"/>
                <a:gd name="connsiteX2" fmla="*/ 5465823 w 6198235"/>
                <a:gd name="connsiteY2" fmla="*/ 903291 h 1462284"/>
                <a:gd name="connsiteX3" fmla="*/ 6198235 w 6198235"/>
                <a:gd name="connsiteY3" fmla="*/ 913859 h 1462284"/>
                <a:gd name="connsiteX4" fmla="*/ 6198235 w 6198235"/>
                <a:gd name="connsiteY4" fmla="*/ 1462284 h 1462284"/>
                <a:gd name="connsiteX5" fmla="*/ 0 w 6198235"/>
                <a:gd name="connsiteY5" fmla="*/ 1462284 h 1462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98235" h="1462284">
                  <a:moveTo>
                    <a:pt x="0" y="0"/>
                  </a:moveTo>
                  <a:lnTo>
                    <a:pt x="360563" y="132734"/>
                  </a:lnTo>
                  <a:cubicBezTo>
                    <a:pt x="1616350" y="557104"/>
                    <a:pt x="3423323" y="844022"/>
                    <a:pt x="5465823" y="903291"/>
                  </a:cubicBezTo>
                  <a:lnTo>
                    <a:pt x="6198235" y="913859"/>
                  </a:lnTo>
                  <a:lnTo>
                    <a:pt x="6198235" y="1462284"/>
                  </a:lnTo>
                  <a:lnTo>
                    <a:pt x="0" y="1462284"/>
                  </a:ln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5991" tIns="47995" rIns="95991" bIns="47995" numCol="1" spcCol="0" rtlCol="0" fromWordArt="0" anchor="ctr" anchorCtr="0" forceAA="0" compatLnSpc="1">
              <a:prstTxWarp prst="textNoShape">
                <a:avLst/>
              </a:prstTxWarp>
              <a:noAutofit/>
            </a:bodyPr>
            <a:lstStyle/>
            <a:p>
              <a:pPr algn="ctr"/>
              <a:endParaRPr kumimoji="1" lang="ja-JP" altLang="en-US" sz="2041"/>
            </a:p>
          </p:txBody>
        </p:sp>
        <p:cxnSp>
          <p:nvCxnSpPr>
            <p:cNvPr id="50" name="直線コネクタ 49"/>
            <p:cNvCxnSpPr/>
            <p:nvPr/>
          </p:nvCxnSpPr>
          <p:spPr>
            <a:xfrm>
              <a:off x="2819400" y="2395538"/>
              <a:ext cx="0" cy="1460183"/>
            </a:xfrm>
            <a:prstGeom prst="line">
              <a:avLst/>
            </a:prstGeom>
            <a:ln w="28575">
              <a:solidFill>
                <a:srgbClr val="FF0000"/>
              </a:solidFill>
              <a:prstDash val="soli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12476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下矢印 32"/>
          <p:cNvSpPr/>
          <p:nvPr/>
        </p:nvSpPr>
        <p:spPr>
          <a:xfrm>
            <a:off x="7150608" y="2384426"/>
            <a:ext cx="1395984" cy="3985259"/>
          </a:xfrm>
          <a:prstGeom prst="downArrow">
            <a:avLst/>
          </a:prstGeom>
          <a:gradFill flip="none" rotWithShape="1">
            <a:gsLst>
              <a:gs pos="0">
                <a:schemeClr val="accent5">
                  <a:lumMod val="5000"/>
                  <a:lumOff val="95000"/>
                </a:schemeClr>
              </a:gs>
              <a:gs pos="100000">
                <a:schemeClr val="accent5">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サブタイトル 2"/>
          <p:cNvSpPr txBox="1">
            <a:spLocks/>
          </p:cNvSpPr>
          <p:nvPr/>
        </p:nvSpPr>
        <p:spPr>
          <a:xfrm>
            <a:off x="0" y="0"/>
            <a:ext cx="9144000" cy="432707"/>
          </a:xfrm>
          <a:prstGeom prst="rect">
            <a:avLst/>
          </a:prstGeom>
          <a:solidFill>
            <a:srgbClr val="000099"/>
          </a:solidFill>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2000" b="1" dirty="0">
                <a:solidFill>
                  <a:schemeClr val="bg1"/>
                </a:solidFill>
                <a:latin typeface="メイリオ" panose="020B0604030504040204" pitchFamily="50" charset="-128"/>
                <a:ea typeface="メイリオ" panose="020B0604030504040204" pitchFamily="50" charset="-128"/>
              </a:rPr>
              <a:t>Ⅱ</a:t>
            </a:r>
            <a:r>
              <a:rPr lang="ja-JP" altLang="en-US" sz="2000" b="1" dirty="0">
                <a:solidFill>
                  <a:schemeClr val="bg1"/>
                </a:solidFill>
                <a:latin typeface="メイリオ" panose="020B0604030504040204" pitchFamily="50" charset="-128"/>
                <a:ea typeface="メイリオ" panose="020B0604030504040204" pitchFamily="50" charset="-128"/>
              </a:rPr>
              <a:t> 第２期計画に向けた課題の整理と取組の方向性</a:t>
            </a:r>
          </a:p>
        </p:txBody>
      </p:sp>
      <p:sp>
        <p:nvSpPr>
          <p:cNvPr id="4" name="テキスト ボックス 3"/>
          <p:cNvSpPr txBox="1"/>
          <p:nvPr/>
        </p:nvSpPr>
        <p:spPr>
          <a:xfrm>
            <a:off x="107951" y="4802731"/>
            <a:ext cx="5295283" cy="288147"/>
          </a:xfrm>
          <a:prstGeom prst="rect">
            <a:avLst/>
          </a:prstGeom>
          <a:solidFill>
            <a:srgbClr val="000099"/>
          </a:solid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14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基本方針４　切れ目のない回復支援体制の強化</a:t>
            </a:r>
            <a:endParaRPr lang="en-US" altLang="ja-JP" sz="1400"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5" name="テキスト ボックス 4"/>
          <p:cNvSpPr txBox="1"/>
          <p:nvPr/>
        </p:nvSpPr>
        <p:spPr>
          <a:xfrm>
            <a:off x="107951" y="5961422"/>
            <a:ext cx="5295283" cy="288147"/>
          </a:xfrm>
          <a:prstGeom prst="rect">
            <a:avLst/>
          </a:prstGeom>
          <a:solidFill>
            <a:srgbClr val="000099"/>
          </a:solid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14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基本方針５　大阪独自の支援体制の構築</a:t>
            </a:r>
            <a:endParaRPr lang="en-US" altLang="ja-JP" sz="1400"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6" name="テキスト ボックス 5"/>
          <p:cNvSpPr txBox="1"/>
          <p:nvPr/>
        </p:nvSpPr>
        <p:spPr>
          <a:xfrm>
            <a:off x="107951" y="2096279"/>
            <a:ext cx="5295283" cy="288147"/>
          </a:xfrm>
          <a:prstGeom prst="rect">
            <a:avLst/>
          </a:prstGeom>
          <a:solidFill>
            <a:srgbClr val="000099"/>
          </a:solid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14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基本方針１　普及啓発の強化</a:t>
            </a:r>
            <a:endParaRPr lang="en-US" altLang="ja-JP" sz="1400"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7" name="テキスト ボックス 6"/>
          <p:cNvSpPr txBox="1"/>
          <p:nvPr/>
        </p:nvSpPr>
        <p:spPr>
          <a:xfrm>
            <a:off x="107951" y="3270209"/>
            <a:ext cx="5295283" cy="288147"/>
          </a:xfrm>
          <a:prstGeom prst="rect">
            <a:avLst/>
          </a:prstGeom>
          <a:solidFill>
            <a:srgbClr val="000099"/>
          </a:solid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14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基本方針２　相談支援体制の強化</a:t>
            </a:r>
            <a:endParaRPr lang="en-US" altLang="ja-JP" sz="1400"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8" name="テキスト ボックス 7"/>
          <p:cNvSpPr txBox="1"/>
          <p:nvPr/>
        </p:nvSpPr>
        <p:spPr>
          <a:xfrm>
            <a:off x="107951" y="4040967"/>
            <a:ext cx="5295283" cy="288147"/>
          </a:xfrm>
          <a:prstGeom prst="rect">
            <a:avLst/>
          </a:prstGeom>
          <a:solidFill>
            <a:srgbClr val="000099"/>
          </a:solid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14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基本方針３　治療体制の強化</a:t>
            </a:r>
            <a:endParaRPr lang="en-US" altLang="ja-JP" sz="1400"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9" name="テキスト ボックス 8"/>
          <p:cNvSpPr txBox="1"/>
          <p:nvPr/>
        </p:nvSpPr>
        <p:spPr>
          <a:xfrm>
            <a:off x="107951" y="2384426"/>
            <a:ext cx="5068887" cy="392415"/>
          </a:xfrm>
          <a:prstGeom prst="rect">
            <a:avLst/>
          </a:prstGeom>
          <a:noFill/>
          <a:ln w="12700">
            <a:noFill/>
          </a:ln>
        </p:spPr>
        <p:txBody>
          <a:bodyPr wrap="square" bIns="0" rtlCol="0">
            <a:spAutoFit/>
          </a:bodyPr>
          <a:lstStyle/>
          <a:p>
            <a:pPr>
              <a:spcAft>
                <a:spcPts val="300"/>
              </a:spcAft>
            </a:pPr>
            <a:r>
              <a:rPr lang="ja-JP" altLang="en-US"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重点施策①</a:t>
            </a:r>
            <a:r>
              <a:rPr lang="en-US" altLang="ja-JP"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若年層を中心とした予防啓発の充実</a:t>
            </a:r>
            <a:endParaRPr lang="en-US" altLang="ja-JP" sz="1000" b="1"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spcAft>
                <a:spcPts val="300"/>
              </a:spcAft>
            </a:pPr>
            <a:r>
              <a:rPr lang="ja-JP" altLang="en-US" sz="1000" dirty="0">
                <a:solidFill>
                  <a:prstClr val="black"/>
                </a:solidFill>
                <a:latin typeface="Meiryo UI" panose="020B0604030504040204" pitchFamily="50" charset="-128"/>
                <a:ea typeface="Meiryo UI" panose="020B0604030504040204" pitchFamily="50" charset="-128"/>
              </a:rPr>
              <a:t>　</a:t>
            </a:r>
            <a:r>
              <a:rPr lang="ja-JP" altLang="en-US" sz="1000">
                <a:solidFill>
                  <a:prstClr val="black"/>
                </a:solidFill>
                <a:latin typeface="Meiryo UI" panose="020B0604030504040204" pitchFamily="50" charset="-128"/>
                <a:ea typeface="Meiryo UI" panose="020B0604030504040204" pitchFamily="50" charset="-128"/>
              </a:rPr>
              <a:t>　○</a:t>
            </a:r>
            <a:r>
              <a:rPr lang="ja-JP" altLang="en-US" sz="1000" u="sng">
                <a:latin typeface="Meiryo UI" panose="020B0604030504040204" pitchFamily="50" charset="-128"/>
                <a:ea typeface="Meiryo UI" panose="020B0604030504040204" pitchFamily="50" charset="-128"/>
              </a:rPr>
              <a:t>若年層</a:t>
            </a:r>
            <a:r>
              <a:rPr lang="ja-JP" altLang="en-US" sz="1000" u="sng" dirty="0">
                <a:latin typeface="Meiryo UI" panose="020B0604030504040204" pitchFamily="50" charset="-128"/>
                <a:ea typeface="Meiryo UI" panose="020B0604030504040204" pitchFamily="50" charset="-128"/>
              </a:rPr>
              <a:t>に対する正しい知識や予防に関する啓発等</a:t>
            </a:r>
            <a:endParaRPr lang="en-US" altLang="ja-JP" sz="9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63500" y="2804019"/>
            <a:ext cx="4601210" cy="392415"/>
          </a:xfrm>
          <a:prstGeom prst="rect">
            <a:avLst/>
          </a:prstGeom>
          <a:noFill/>
          <a:ln w="12700">
            <a:noFill/>
          </a:ln>
        </p:spPr>
        <p:txBody>
          <a:bodyPr wrap="square" bIns="0" rtlCol="0">
            <a:spAutoFit/>
          </a:bodyPr>
          <a:lstStyle/>
          <a:p>
            <a:pPr>
              <a:spcAft>
                <a:spcPts val="300"/>
              </a:spcAft>
            </a:pPr>
            <a:r>
              <a:rPr lang="ja-JP" altLang="en-US" sz="1000"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重点施策②</a:t>
            </a:r>
            <a:r>
              <a:rPr lang="en-US" altLang="ja-JP"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正しい知識の普及と理解の促進</a:t>
            </a:r>
            <a:endParaRPr lang="ja-JP" altLang="en-US" sz="8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spcAft>
                <a:spcPts val="300"/>
              </a:spcAft>
            </a:pPr>
            <a:r>
              <a:rPr lang="ja-JP" altLang="en-US" sz="1000" dirty="0">
                <a:solidFill>
                  <a:prstClr val="black"/>
                </a:solidFill>
                <a:latin typeface="Meiryo UI" panose="020B0604030504040204" pitchFamily="50" charset="-128"/>
                <a:ea typeface="Meiryo UI" panose="020B0604030504040204" pitchFamily="50" charset="-128"/>
              </a:rPr>
              <a:t>　　 ○</a:t>
            </a:r>
            <a:r>
              <a:rPr lang="ja-JP" altLang="en-US" sz="1000" u="sng" dirty="0">
                <a:latin typeface="Meiryo UI" panose="020B0604030504040204" pitchFamily="50" charset="-128"/>
                <a:ea typeface="Meiryo UI" panose="020B0604030504040204" pitchFamily="50" charset="-128"/>
              </a:rPr>
              <a:t>正しい知識の普及と理解の促進、相談窓口の周知等</a:t>
            </a:r>
            <a:endParaRPr lang="en-US" altLang="ja-JP" sz="9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61779" y="3567004"/>
            <a:ext cx="5966412" cy="392415"/>
          </a:xfrm>
          <a:prstGeom prst="rect">
            <a:avLst/>
          </a:prstGeom>
          <a:noFill/>
          <a:ln w="12700">
            <a:noFill/>
          </a:ln>
        </p:spPr>
        <p:txBody>
          <a:bodyPr wrap="square" bIns="0" rtlCol="0">
            <a:spAutoFit/>
          </a:bodyPr>
          <a:lstStyle/>
          <a:p>
            <a:pPr>
              <a:spcAft>
                <a:spcPts val="300"/>
              </a:spcAft>
            </a:pPr>
            <a:r>
              <a:rPr lang="ja-JP" altLang="en-US" sz="1000"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 </a:t>
            </a:r>
            <a:r>
              <a:rPr lang="en-US" altLang="ja-JP"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重点施策③</a:t>
            </a:r>
            <a:r>
              <a:rPr lang="en-US" altLang="ja-JP"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依存症の本人及び家族等への相談支援の強化</a:t>
            </a:r>
            <a:endParaRPr lang="ja-JP" altLang="en-US" sz="8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spcAft>
                <a:spcPts val="300"/>
              </a:spcAft>
            </a:pPr>
            <a:r>
              <a:rPr lang="ja-JP" altLang="en-US" sz="1000" dirty="0">
                <a:solidFill>
                  <a:prstClr val="black"/>
                </a:solidFill>
                <a:latin typeface="Meiryo UI" panose="020B0604030504040204" pitchFamily="50" charset="-128"/>
                <a:ea typeface="Meiryo UI" panose="020B0604030504040204" pitchFamily="50" charset="-128"/>
              </a:rPr>
              <a:t>　　</a:t>
            </a:r>
            <a:r>
              <a:rPr lang="ja-JP" altLang="en-US" sz="1000">
                <a:solidFill>
                  <a:prstClr val="black"/>
                </a:solidFill>
                <a:latin typeface="Meiryo UI" panose="020B0604030504040204" pitchFamily="50" charset="-128"/>
                <a:ea typeface="Meiryo UI" panose="020B0604030504040204" pitchFamily="50" charset="-128"/>
              </a:rPr>
              <a:t> ○</a:t>
            </a:r>
            <a:r>
              <a:rPr lang="ja-JP" altLang="en-US" sz="1000" u="sng">
                <a:solidFill>
                  <a:prstClr val="black"/>
                </a:solidFill>
                <a:latin typeface="Meiryo UI" panose="020B0604030504040204" pitchFamily="50" charset="-128"/>
                <a:ea typeface="Meiryo UI" panose="020B0604030504040204" pitchFamily="50" charset="-128"/>
              </a:rPr>
              <a:t>相談</a:t>
            </a:r>
            <a:r>
              <a:rPr lang="ja-JP" altLang="en-US" sz="1000" u="sng" dirty="0">
                <a:solidFill>
                  <a:prstClr val="black"/>
                </a:solidFill>
                <a:latin typeface="Meiryo UI" panose="020B0604030504040204" pitchFamily="50" charset="-128"/>
                <a:ea typeface="Meiryo UI" panose="020B0604030504040204" pitchFamily="50" charset="-128"/>
              </a:rPr>
              <a:t>窓口職員の理解促進</a:t>
            </a:r>
            <a:r>
              <a:rPr lang="ja-JP" altLang="en-US" sz="1000" u="sng" dirty="0">
                <a:latin typeface="Meiryo UI" panose="020B0604030504040204" pitchFamily="50" charset="-128"/>
                <a:ea typeface="Meiryo UI" panose="020B0604030504040204" pitchFamily="50" charset="-128"/>
              </a:rPr>
              <a:t>、適切な窓口につなぐ機関連携等</a:t>
            </a:r>
            <a:endParaRPr lang="en-US" altLang="ja-JP" sz="9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47297" y="5089478"/>
            <a:ext cx="5151428" cy="392415"/>
          </a:xfrm>
          <a:prstGeom prst="rect">
            <a:avLst/>
          </a:prstGeom>
          <a:noFill/>
          <a:ln w="12700">
            <a:noFill/>
          </a:ln>
        </p:spPr>
        <p:txBody>
          <a:bodyPr wrap="square" bIns="0" rtlCol="0">
            <a:spAutoFit/>
          </a:bodyPr>
          <a:lstStyle/>
          <a:p>
            <a:pPr>
              <a:spcAft>
                <a:spcPts val="300"/>
              </a:spcAft>
            </a:pPr>
            <a:r>
              <a:rPr lang="ja-JP" altLang="en-US" sz="1000"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 </a:t>
            </a:r>
            <a:r>
              <a:rPr lang="en-US" altLang="ja-JP"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重点施策⑤</a:t>
            </a:r>
            <a:r>
              <a:rPr lang="en-US" altLang="ja-JP"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自助グループ・民間団体の活動への支援の充実</a:t>
            </a:r>
            <a:endParaRPr lang="ja-JP" altLang="en-US" sz="8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spcAft>
                <a:spcPts val="300"/>
              </a:spcAft>
            </a:pPr>
            <a:r>
              <a:rPr lang="ja-JP" altLang="en-US" sz="1000" dirty="0">
                <a:solidFill>
                  <a:prstClr val="black"/>
                </a:solidFill>
                <a:latin typeface="Meiryo UI" panose="020B0604030504040204" pitchFamily="50" charset="-128"/>
                <a:ea typeface="Meiryo UI" panose="020B0604030504040204" pitchFamily="50" charset="-128"/>
              </a:rPr>
              <a:t>　　</a:t>
            </a:r>
            <a:r>
              <a:rPr lang="ja-JP" altLang="en-US" sz="1000">
                <a:solidFill>
                  <a:prstClr val="black"/>
                </a:solidFill>
                <a:latin typeface="Meiryo UI" panose="020B0604030504040204" pitchFamily="50" charset="-128"/>
                <a:ea typeface="Meiryo UI" panose="020B0604030504040204" pitchFamily="50" charset="-128"/>
              </a:rPr>
              <a:t> ○</a:t>
            </a:r>
            <a:r>
              <a:rPr lang="ja-JP" altLang="en-US" sz="1000" u="sng">
                <a:latin typeface="Meiryo UI" panose="020B0604030504040204" pitchFamily="50" charset="-128"/>
                <a:ea typeface="Meiryo UI" panose="020B0604030504040204" pitchFamily="50" charset="-128"/>
              </a:rPr>
              <a:t>府</a:t>
            </a:r>
            <a:r>
              <a:rPr lang="ja-JP" altLang="en-US" sz="1000" u="sng" dirty="0">
                <a:latin typeface="Meiryo UI" panose="020B0604030504040204" pitchFamily="50" charset="-128"/>
                <a:ea typeface="Meiryo UI" panose="020B0604030504040204" pitchFamily="50" charset="-128"/>
              </a:rPr>
              <a:t>民の理解促進による、切れ目ない回復支援の実施等</a:t>
            </a:r>
            <a:endParaRPr lang="en-US" altLang="ja-JP" sz="9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49080" y="4329114"/>
            <a:ext cx="5966412" cy="392415"/>
          </a:xfrm>
          <a:prstGeom prst="rect">
            <a:avLst/>
          </a:prstGeom>
          <a:noFill/>
          <a:ln w="12700">
            <a:noFill/>
          </a:ln>
        </p:spPr>
        <p:txBody>
          <a:bodyPr wrap="square" bIns="0" rtlCol="0">
            <a:spAutoFit/>
          </a:bodyPr>
          <a:lstStyle/>
          <a:p>
            <a:pPr>
              <a:spcAft>
                <a:spcPts val="300"/>
              </a:spcAft>
            </a:pPr>
            <a:r>
              <a:rPr lang="ja-JP" altLang="en-US" sz="1000"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 </a:t>
            </a:r>
            <a:r>
              <a:rPr lang="en-US" altLang="ja-JP"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重点施策④</a:t>
            </a:r>
            <a:r>
              <a:rPr lang="en-US" altLang="ja-JP"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依存症の治療が可能な医療機関の充実</a:t>
            </a:r>
            <a:endParaRPr lang="ja-JP" altLang="en-US" sz="8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spcAft>
                <a:spcPts val="300"/>
              </a:spcAft>
            </a:pPr>
            <a:r>
              <a:rPr lang="ja-JP" altLang="en-US" sz="1000" dirty="0">
                <a:solidFill>
                  <a:prstClr val="black"/>
                </a:solidFill>
                <a:latin typeface="Meiryo UI" panose="020B0604030504040204" pitchFamily="50" charset="-128"/>
                <a:ea typeface="Meiryo UI" panose="020B0604030504040204" pitchFamily="50" charset="-128"/>
              </a:rPr>
              <a:t>　　</a:t>
            </a:r>
            <a:r>
              <a:rPr lang="ja-JP" altLang="en-US" sz="1000">
                <a:solidFill>
                  <a:prstClr val="black"/>
                </a:solidFill>
                <a:latin typeface="Meiryo UI" panose="020B0604030504040204" pitchFamily="50" charset="-128"/>
                <a:ea typeface="Meiryo UI" panose="020B0604030504040204" pitchFamily="50" charset="-128"/>
              </a:rPr>
              <a:t> ○</a:t>
            </a:r>
            <a:r>
              <a:rPr lang="ja-JP" altLang="en-US" sz="1000" u="sng">
                <a:latin typeface="Meiryo UI" panose="020B0604030504040204" pitchFamily="50" charset="-128"/>
                <a:ea typeface="Meiryo UI" panose="020B0604030504040204" pitchFamily="50" charset="-128"/>
              </a:rPr>
              <a:t>治療</a:t>
            </a:r>
            <a:r>
              <a:rPr lang="ja-JP" altLang="en-US" sz="1000" u="sng" dirty="0">
                <a:latin typeface="Meiryo UI" panose="020B0604030504040204" pitchFamily="50" charset="-128"/>
                <a:ea typeface="Meiryo UI" panose="020B0604030504040204" pitchFamily="50" charset="-128"/>
              </a:rPr>
              <a:t>が可能な医療機関の拡充、地域の医療機関と専門医療機関との連携等</a:t>
            </a:r>
            <a:endParaRPr lang="en-US" altLang="ja-JP" sz="9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07951" y="5505466"/>
            <a:ext cx="5966412" cy="392415"/>
          </a:xfrm>
          <a:prstGeom prst="rect">
            <a:avLst/>
          </a:prstGeom>
          <a:noFill/>
          <a:ln w="12700">
            <a:noFill/>
          </a:ln>
        </p:spPr>
        <p:txBody>
          <a:bodyPr wrap="square" bIns="0" rtlCol="0">
            <a:spAutoFit/>
          </a:bodyPr>
          <a:lstStyle/>
          <a:p>
            <a:pPr>
              <a:spcAft>
                <a:spcPts val="300"/>
              </a:spcAft>
            </a:pPr>
            <a:r>
              <a:rPr lang="ja-JP" altLang="en-US" sz="1000"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重点施策⑥</a:t>
            </a:r>
            <a:r>
              <a:rPr lang="en-US" altLang="ja-JP"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さまざまな機関と連携した支援ネットワークの強化</a:t>
            </a:r>
            <a:endParaRPr lang="ja-JP" altLang="en-US" sz="8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spcAft>
                <a:spcPts val="300"/>
              </a:spcAft>
            </a:pPr>
            <a:r>
              <a:rPr lang="ja-JP" altLang="en-US" sz="1000" dirty="0">
                <a:solidFill>
                  <a:prstClr val="black"/>
                </a:solidFill>
                <a:latin typeface="Meiryo UI" panose="020B0604030504040204" pitchFamily="50" charset="-128"/>
                <a:ea typeface="Meiryo UI" panose="020B0604030504040204" pitchFamily="50" charset="-128"/>
              </a:rPr>
              <a:t>　</a:t>
            </a:r>
            <a:r>
              <a:rPr lang="ja-JP" altLang="en-US" sz="1000">
                <a:solidFill>
                  <a:prstClr val="black"/>
                </a:solidFill>
                <a:latin typeface="Meiryo UI" panose="020B0604030504040204" pitchFamily="50" charset="-128"/>
                <a:ea typeface="Meiryo UI" panose="020B0604030504040204" pitchFamily="50" charset="-128"/>
              </a:rPr>
              <a:t>　○</a:t>
            </a:r>
            <a:r>
              <a:rPr lang="ja-JP" altLang="en-US" sz="1000" u="sng">
                <a:latin typeface="Meiryo UI" panose="020B0604030504040204" pitchFamily="50" charset="-128"/>
                <a:ea typeface="Meiryo UI" panose="020B0604030504040204" pitchFamily="50" charset="-128"/>
              </a:rPr>
              <a:t>相談</a:t>
            </a:r>
            <a:r>
              <a:rPr lang="ja-JP" altLang="en-US" sz="1000" u="sng" dirty="0">
                <a:latin typeface="Meiryo UI" panose="020B0604030504040204" pitchFamily="50" charset="-128"/>
                <a:ea typeface="Meiryo UI" panose="020B0604030504040204" pitchFamily="50" charset="-128"/>
              </a:rPr>
              <a:t>機関や医療機関、自助グループ・民間団体が、必要な支援を行える連携体制構築等</a:t>
            </a:r>
            <a:endParaRPr lang="en-US" altLang="ja-JP" sz="9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54610" y="6232188"/>
            <a:ext cx="6609280" cy="546303"/>
          </a:xfrm>
          <a:prstGeom prst="rect">
            <a:avLst/>
          </a:prstGeom>
          <a:noFill/>
          <a:ln w="12700">
            <a:noFill/>
          </a:ln>
        </p:spPr>
        <p:txBody>
          <a:bodyPr wrap="square" bIns="0" spcCol="0" rtlCol="0">
            <a:spAutoFit/>
          </a:bodyPr>
          <a:lstStyle/>
          <a:p>
            <a:pPr>
              <a:spcAft>
                <a:spcPts val="300"/>
              </a:spcAft>
            </a:pPr>
            <a:r>
              <a:rPr lang="ja-JP" altLang="en-US" sz="1000"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重点施策⑦</a:t>
            </a:r>
            <a:r>
              <a:rPr lang="en-US" altLang="ja-JP"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予防から相談、治療及び回復支援体制の構築</a:t>
            </a:r>
            <a:endParaRPr lang="en-US" altLang="ja-JP" sz="10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spcAft>
                <a:spcPts val="300"/>
              </a:spcAft>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相談・支援</a:t>
            </a:r>
            <a:r>
              <a:rPr lang="ja-JP" altLang="en-US" sz="1000" u="sng" kern="100" dirty="0">
                <a:latin typeface="Meiryo UI" panose="020B0604030504040204" pitchFamily="50" charset="-128"/>
                <a:ea typeface="Meiryo UI" panose="020B0604030504040204" pitchFamily="50" charset="-128"/>
                <a:cs typeface="Meiryo UI" panose="020B0604030504040204" pitchFamily="50" charset="-128"/>
              </a:rPr>
              <a:t>の拠点（</a:t>
            </a:r>
            <a:r>
              <a:rPr lang="ja-JP" altLang="en-US" sz="1000" u="sng" dirty="0">
                <a:latin typeface="メイリオ" panose="020B0604030504040204" pitchFamily="50" charset="-128"/>
                <a:ea typeface="メイリオ" panose="020B0604030504040204" pitchFamily="50" charset="-128"/>
              </a:rPr>
              <a:t>依存症総合支援センター</a:t>
            </a:r>
            <a:r>
              <a:rPr lang="ja-JP" altLang="en-US" sz="1000" u="sng" kern="100" dirty="0">
                <a:latin typeface="Meiryo UI" panose="020B0604030504040204" pitchFamily="50" charset="-128"/>
                <a:ea typeface="Meiryo UI" panose="020B0604030504040204" pitchFamily="50" charset="-128"/>
                <a:cs typeface="Meiryo UI" panose="020B0604030504040204" pitchFamily="50" charset="-128"/>
              </a:rPr>
              <a:t>）と治療・研究の拠点（</a:t>
            </a:r>
            <a:r>
              <a:rPr lang="ja-JP" altLang="en-US" sz="1000" u="sng" dirty="0">
                <a:latin typeface="メイリオ" panose="020B0604030504040204" pitchFamily="50" charset="-128"/>
                <a:ea typeface="メイリオ" panose="020B0604030504040204" pitchFamily="50" charset="-128"/>
              </a:rPr>
              <a:t>依存症治療・研究センター</a:t>
            </a:r>
            <a:r>
              <a:rPr lang="ja-JP" altLang="en-US" sz="1000" u="sng" kern="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u="sng" kern="1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000" u="sng" kern="1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u="sng" kern="100" dirty="0" smtClean="0">
                <a:latin typeface="Meiryo UI" panose="020B0604030504040204" pitchFamily="50" charset="-128"/>
                <a:ea typeface="Meiryo UI" panose="020B0604030504040204" pitchFamily="50" charset="-128"/>
                <a:cs typeface="Meiryo UI" panose="020B0604030504040204" pitchFamily="50" charset="-128"/>
              </a:rPr>
              <a:t>が相互</a:t>
            </a:r>
            <a:r>
              <a:rPr lang="ja-JP" altLang="en-US" sz="1000" u="sng" kern="100" dirty="0">
                <a:latin typeface="Meiryo UI" panose="020B0604030504040204" pitchFamily="50" charset="-128"/>
                <a:ea typeface="Meiryo UI" panose="020B0604030504040204" pitchFamily="50" charset="-128"/>
                <a:cs typeface="Meiryo UI" panose="020B0604030504040204" pitchFamily="50" charset="-128"/>
              </a:rPr>
              <a:t>に有機</a:t>
            </a:r>
            <a:r>
              <a:rPr lang="ja-JP" altLang="en-US" sz="10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的な連携を進めることにより、依存症対策の総合拠点 </a:t>
            </a:r>
            <a:r>
              <a:rPr lang="ja-JP" altLang="en-US" sz="1000" u="sng"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u="sng" kern="100" dirty="0">
                <a:latin typeface="Meiryo UI" panose="020B0604030504040204" pitchFamily="50" charset="-128"/>
                <a:ea typeface="Meiryo UI" panose="020B0604030504040204" pitchFamily="50" charset="-128"/>
                <a:cs typeface="Meiryo UI" panose="020B0604030504040204" pitchFamily="50" charset="-128"/>
              </a:rPr>
              <a:t>OATIS</a:t>
            </a:r>
            <a:r>
              <a:rPr lang="ja-JP" altLang="en-US" sz="1000" u="sng"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を形成</a:t>
            </a:r>
          </a:p>
        </p:txBody>
      </p:sp>
      <p:sp>
        <p:nvSpPr>
          <p:cNvPr id="16" name="正方形/長方形 15"/>
          <p:cNvSpPr/>
          <p:nvPr/>
        </p:nvSpPr>
        <p:spPr>
          <a:xfrm>
            <a:off x="83801" y="1745000"/>
            <a:ext cx="6744376" cy="237462"/>
          </a:xfrm>
          <a:prstGeom prst="rect">
            <a:avLst/>
          </a:prstGeom>
          <a:noFill/>
          <a:ln w="3175">
            <a:noFill/>
            <a:prstDash val="solid"/>
          </a:ln>
        </p:spPr>
        <p:txBody>
          <a:bodyPr wrap="square" lIns="36000" tIns="36000" rIns="36000" bIns="36000" rtlCol="0" anchor="ctr" anchorCtr="0">
            <a:noAutofit/>
          </a:bodyPr>
          <a:lstStyle/>
          <a:p>
            <a:r>
              <a:rPr lang="ja-JP" altLang="en-US" sz="1400" b="1" dirty="0">
                <a:solidFill>
                  <a:prstClr val="black"/>
                </a:solidFill>
                <a:latin typeface="Meiryo UI" panose="020B0604030504040204" pitchFamily="50" charset="-128"/>
                <a:ea typeface="Meiryo UI" panose="020B0604030504040204" pitchFamily="50" charset="-128"/>
              </a:rPr>
              <a:t>「５つの基本方針」と７つの重点施策（第１期計画）</a:t>
            </a:r>
            <a:endParaRPr lang="en-US" altLang="ja-JP" sz="1400" b="1" dirty="0">
              <a:solidFill>
                <a:prstClr val="black"/>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8390" y="836713"/>
            <a:ext cx="9135611" cy="870168"/>
          </a:xfrm>
          <a:prstGeom prst="rect">
            <a:avLst/>
          </a:prstGeom>
          <a:solidFill>
            <a:schemeClr val="accent4">
              <a:lumMod val="60000"/>
              <a:lumOff val="40000"/>
            </a:schemeClr>
          </a:solidFill>
          <a:ln w="3175">
            <a:solidFill>
              <a:schemeClr val="tx1"/>
            </a:solidFill>
            <a:prstDash val="solid"/>
          </a:ln>
        </p:spPr>
        <p:txBody>
          <a:bodyPr wrap="square" lIns="36000" tIns="36000" rIns="36000" bIns="36000" rtlCol="0" anchor="ctr" anchorCtr="0">
            <a:noAutofit/>
          </a:bodyPr>
          <a:lstStyle/>
          <a:p>
            <a:pPr>
              <a:lnSpc>
                <a:spcPts val="1600"/>
              </a:lnSpc>
            </a:pPr>
            <a:r>
              <a:rPr lang="ja-JP" altLang="en-US" sz="1100" b="1" dirty="0">
                <a:solidFill>
                  <a:prstClr val="black"/>
                </a:solidFill>
                <a:latin typeface="メイリオ" panose="020B0604030504040204" pitchFamily="50" charset="-128"/>
                <a:ea typeface="メイリオ" panose="020B0604030504040204" pitchFamily="50" charset="-128"/>
              </a:rPr>
              <a:t>●第２期計画では、基本的には１期計画の「５つの基本方針」と７つの重点施策（下記）を基軸としつつも、「</a:t>
            </a:r>
            <a:r>
              <a:rPr lang="en-US" altLang="ja-JP" sz="1100" b="1" dirty="0">
                <a:solidFill>
                  <a:prstClr val="black"/>
                </a:solidFill>
                <a:latin typeface="メイリオ" panose="020B0604030504040204" pitchFamily="50" charset="-128"/>
                <a:ea typeface="メイリオ" panose="020B0604030504040204" pitchFamily="50" charset="-128"/>
              </a:rPr>
              <a:t>ⅲ </a:t>
            </a:r>
            <a:r>
              <a:rPr lang="ja-JP" altLang="en-US" sz="1100" b="1" dirty="0">
                <a:solidFill>
                  <a:prstClr val="black"/>
                </a:solidFill>
                <a:latin typeface="メイリオ" panose="020B0604030504040204" pitchFamily="50" charset="-128"/>
                <a:ea typeface="メイリオ" panose="020B0604030504040204" pitchFamily="50" charset="-128"/>
              </a:rPr>
              <a:t>課題」への対応方針等を</a:t>
            </a:r>
            <a:r>
              <a:rPr lang="en-US" altLang="ja-JP" sz="1100" b="1" dirty="0">
                <a:solidFill>
                  <a:prstClr val="black"/>
                </a:solidFill>
                <a:latin typeface="メイリオ" panose="020B0604030504040204" pitchFamily="50" charset="-128"/>
                <a:ea typeface="メイリオ" panose="020B0604030504040204" pitchFamily="50" charset="-128"/>
              </a:rPr>
              <a:t/>
            </a:r>
            <a:br>
              <a:rPr lang="en-US" altLang="ja-JP" sz="1100" b="1" dirty="0">
                <a:solidFill>
                  <a:prstClr val="black"/>
                </a:solidFill>
                <a:latin typeface="メイリオ" panose="020B0604030504040204" pitchFamily="50" charset="-128"/>
                <a:ea typeface="メイリオ" panose="020B0604030504040204" pitchFamily="50" charset="-128"/>
              </a:rPr>
            </a:br>
            <a:r>
              <a:rPr lang="ja-JP" altLang="en-US" sz="1100" b="1" dirty="0">
                <a:solidFill>
                  <a:prstClr val="black"/>
                </a:solidFill>
                <a:latin typeface="メイリオ" panose="020B0604030504040204" pitchFamily="50" charset="-128"/>
                <a:ea typeface="メイリオ" panose="020B0604030504040204" pitchFamily="50" charset="-128"/>
              </a:rPr>
              <a:t>　踏まえながら、必要に応じて基本方針を追加する等、それぞれの対策について強化・拡充等を図っていく。</a:t>
            </a:r>
            <a:endParaRPr lang="en-US" altLang="ja-JP" sz="1100" b="1" dirty="0">
              <a:solidFill>
                <a:prstClr val="black"/>
              </a:solidFill>
              <a:latin typeface="メイリオ" panose="020B0604030504040204" pitchFamily="50" charset="-128"/>
              <a:ea typeface="メイリオ" panose="020B0604030504040204" pitchFamily="50" charset="-128"/>
            </a:endParaRPr>
          </a:p>
          <a:p>
            <a:pPr>
              <a:lnSpc>
                <a:spcPts val="1600"/>
              </a:lnSpc>
            </a:pPr>
            <a:r>
              <a:rPr lang="ja-JP" altLang="en-US" sz="1100" b="1" dirty="0">
                <a:solidFill>
                  <a:prstClr val="black"/>
                </a:solidFill>
                <a:latin typeface="メイリオ" panose="020B0604030504040204" pitchFamily="50" charset="-128"/>
                <a:ea typeface="メイリオ" panose="020B0604030504040204" pitchFamily="50" charset="-128"/>
              </a:rPr>
              <a:t>●「</a:t>
            </a:r>
            <a:r>
              <a:rPr lang="en-US" altLang="ja-JP" sz="1100" b="1" dirty="0">
                <a:solidFill>
                  <a:prstClr val="black"/>
                </a:solidFill>
                <a:latin typeface="メイリオ" panose="020B0604030504040204" pitchFamily="50" charset="-128"/>
                <a:ea typeface="メイリオ" panose="020B0604030504040204" pitchFamily="50" charset="-128"/>
              </a:rPr>
              <a:t>ⅲ </a:t>
            </a:r>
            <a:r>
              <a:rPr lang="ja-JP" altLang="en-US" sz="1100" b="1" dirty="0">
                <a:solidFill>
                  <a:prstClr val="black"/>
                </a:solidFill>
                <a:latin typeface="メイリオ" panose="020B0604030504040204" pitchFamily="50" charset="-128"/>
                <a:ea typeface="メイリオ" panose="020B0604030504040204" pitchFamily="50" charset="-128"/>
              </a:rPr>
              <a:t>課題」については、「</a:t>
            </a:r>
            <a:r>
              <a:rPr lang="en-US" altLang="ja-JP" sz="1100" b="1" dirty="0">
                <a:solidFill>
                  <a:prstClr val="black"/>
                </a:solidFill>
                <a:latin typeface="メイリオ" panose="020B0604030504040204" pitchFamily="50" charset="-128"/>
                <a:ea typeface="メイリオ" panose="020B0604030504040204" pitchFamily="50" charset="-128"/>
              </a:rPr>
              <a:t>ⅰ </a:t>
            </a:r>
            <a:r>
              <a:rPr lang="ja-JP" altLang="en-US" sz="1100" b="1" dirty="0">
                <a:solidFill>
                  <a:prstClr val="black"/>
                </a:solidFill>
                <a:latin typeface="メイリオ" panose="020B0604030504040204" pitchFamily="50" charset="-128"/>
                <a:ea typeface="メイリオ" panose="020B0604030504040204" pitchFamily="50" charset="-128"/>
              </a:rPr>
              <a:t>第</a:t>
            </a:r>
            <a:r>
              <a:rPr lang="en-US" altLang="ja-JP" sz="1100" b="1" dirty="0">
                <a:solidFill>
                  <a:prstClr val="black"/>
                </a:solidFill>
                <a:latin typeface="メイリオ" panose="020B0604030504040204" pitchFamily="50" charset="-128"/>
                <a:ea typeface="メイリオ" panose="020B0604030504040204" pitchFamily="50" charset="-128"/>
              </a:rPr>
              <a:t>1</a:t>
            </a:r>
            <a:r>
              <a:rPr lang="ja-JP" altLang="en-US" sz="1100" b="1" dirty="0">
                <a:solidFill>
                  <a:prstClr val="black"/>
                </a:solidFill>
                <a:latin typeface="メイリオ" panose="020B0604030504040204" pitchFamily="50" charset="-128"/>
                <a:ea typeface="メイリオ" panose="020B0604030504040204" pitchFamily="50" charset="-128"/>
              </a:rPr>
              <a:t>期計画の検証（実績評価）」並びに「</a:t>
            </a:r>
            <a:r>
              <a:rPr lang="en-US" altLang="ja-JP" sz="1100" b="1" dirty="0">
                <a:solidFill>
                  <a:prstClr val="black"/>
                </a:solidFill>
                <a:latin typeface="メイリオ" panose="020B0604030504040204" pitchFamily="50" charset="-128"/>
                <a:ea typeface="メイリオ" panose="020B0604030504040204" pitchFamily="50" charset="-128"/>
              </a:rPr>
              <a:t>ⅱ</a:t>
            </a:r>
            <a:r>
              <a:rPr lang="ja-JP" altLang="en-US" sz="1100" b="1" dirty="0">
                <a:solidFill>
                  <a:prstClr val="black"/>
                </a:solidFill>
                <a:latin typeface="メイリオ" panose="020B0604030504040204" pitchFamily="50" charset="-128"/>
                <a:ea typeface="メイリオ" panose="020B0604030504040204" pitchFamily="50" charset="-128"/>
              </a:rPr>
              <a:t> １期計画以降の府及び国の実態調査等による現状分析」等をもとに</a:t>
            </a:r>
            <a:r>
              <a:rPr lang="en-US" altLang="ja-JP" sz="1100" b="1" dirty="0">
                <a:solidFill>
                  <a:prstClr val="black"/>
                </a:solidFill>
                <a:latin typeface="メイリオ" panose="020B0604030504040204" pitchFamily="50" charset="-128"/>
                <a:ea typeface="メイリオ" panose="020B0604030504040204" pitchFamily="50" charset="-128"/>
              </a:rPr>
              <a:t/>
            </a:r>
            <a:br>
              <a:rPr lang="en-US" altLang="ja-JP" sz="1100" b="1" dirty="0">
                <a:solidFill>
                  <a:prstClr val="black"/>
                </a:solidFill>
                <a:latin typeface="メイリオ" panose="020B0604030504040204" pitchFamily="50" charset="-128"/>
                <a:ea typeface="メイリオ" panose="020B0604030504040204" pitchFamily="50" charset="-128"/>
              </a:rPr>
            </a:br>
            <a:r>
              <a:rPr lang="ja-JP" altLang="en-US" sz="1100" b="1" dirty="0">
                <a:solidFill>
                  <a:prstClr val="black"/>
                </a:solidFill>
                <a:latin typeface="メイリオ" panose="020B0604030504040204" pitchFamily="50" charset="-128"/>
                <a:ea typeface="メイリオ" panose="020B0604030504040204" pitchFamily="50" charset="-128"/>
              </a:rPr>
              <a:t>　考察し、２期計画における「</a:t>
            </a:r>
            <a:r>
              <a:rPr lang="en-US" altLang="ja-JP" sz="1100" b="1" dirty="0">
                <a:solidFill>
                  <a:prstClr val="black"/>
                </a:solidFill>
                <a:latin typeface="メイリオ" panose="020B0604030504040204" pitchFamily="50" charset="-128"/>
                <a:ea typeface="メイリオ" panose="020B0604030504040204" pitchFamily="50" charset="-128"/>
              </a:rPr>
              <a:t>ⅳ </a:t>
            </a:r>
            <a:r>
              <a:rPr lang="ja-JP" altLang="en-US" sz="1100" b="1" dirty="0">
                <a:solidFill>
                  <a:prstClr val="black"/>
                </a:solidFill>
                <a:latin typeface="メイリオ" panose="020B0604030504040204" pitchFamily="50" charset="-128"/>
                <a:ea typeface="メイリオ" panose="020B0604030504040204" pitchFamily="50" charset="-128"/>
              </a:rPr>
              <a:t>取組の方向性」に反映。</a:t>
            </a:r>
            <a:endParaRPr lang="en-US" altLang="ja-JP" sz="1100" b="1" dirty="0">
              <a:solidFill>
                <a:prstClr val="black"/>
              </a:solidFill>
              <a:latin typeface="メイリオ" panose="020B0604030504040204" pitchFamily="50" charset="-128"/>
              <a:ea typeface="メイリオ" panose="020B0604030504040204" pitchFamily="50" charset="-128"/>
            </a:endParaRPr>
          </a:p>
        </p:txBody>
      </p:sp>
      <p:sp>
        <p:nvSpPr>
          <p:cNvPr id="18" name="正方形/長方形 17"/>
          <p:cNvSpPr/>
          <p:nvPr/>
        </p:nvSpPr>
        <p:spPr>
          <a:xfrm>
            <a:off x="0" y="485061"/>
            <a:ext cx="4775200" cy="369332"/>
          </a:xfrm>
          <a:prstGeom prst="rect">
            <a:avLst/>
          </a:prstGeom>
        </p:spPr>
        <p:txBody>
          <a:bodyPr wrap="square">
            <a:spAutoFit/>
          </a:bodyPr>
          <a:lstStyle/>
          <a:p>
            <a:r>
              <a:rPr lang="ja-JP" altLang="en-US" b="1" dirty="0">
                <a:latin typeface="メイリオ" panose="020B0604030504040204" pitchFamily="50" charset="-128"/>
                <a:ea typeface="メイリオ" panose="020B0604030504040204" pitchFamily="50" charset="-128"/>
              </a:rPr>
              <a:t>■基本的な考え方</a:t>
            </a:r>
          </a:p>
        </p:txBody>
      </p:sp>
      <p:cxnSp>
        <p:nvCxnSpPr>
          <p:cNvPr id="19" name="直線コネクタ 18"/>
          <p:cNvCxnSpPr/>
          <p:nvPr/>
        </p:nvCxnSpPr>
        <p:spPr>
          <a:xfrm flipH="1">
            <a:off x="50801" y="1988185"/>
            <a:ext cx="3994149" cy="19080"/>
          </a:xfrm>
          <a:prstGeom prst="line">
            <a:avLst/>
          </a:prstGeom>
          <a:ln w="38100">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V="1">
            <a:off x="-180528" y="764704"/>
            <a:ext cx="9347276" cy="19473"/>
          </a:xfrm>
          <a:prstGeom prst="line">
            <a:avLst/>
          </a:prstGeom>
          <a:ln w="28575" cmpd="dbl">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V="1">
            <a:off x="-203276" y="476993"/>
            <a:ext cx="9347276" cy="19473"/>
          </a:xfrm>
          <a:prstGeom prst="line">
            <a:avLst/>
          </a:prstGeom>
          <a:ln w="28575" cmpd="dbl">
            <a:solidFill>
              <a:srgbClr val="000099"/>
            </a:solidFill>
          </a:ln>
        </p:spPr>
        <p:style>
          <a:lnRef idx="1">
            <a:schemeClr val="accent1"/>
          </a:lnRef>
          <a:fillRef idx="0">
            <a:schemeClr val="accent1"/>
          </a:fillRef>
          <a:effectRef idx="0">
            <a:schemeClr val="accent1"/>
          </a:effectRef>
          <a:fontRef idx="minor">
            <a:schemeClr val="tx1"/>
          </a:fontRef>
        </p:style>
      </p:cxnSp>
      <p:sp>
        <p:nvSpPr>
          <p:cNvPr id="26" name="右中かっこ 25"/>
          <p:cNvSpPr/>
          <p:nvPr/>
        </p:nvSpPr>
        <p:spPr>
          <a:xfrm>
            <a:off x="6276499" y="2217420"/>
            <a:ext cx="407352" cy="4518660"/>
          </a:xfrm>
          <a:prstGeom prst="rightBrace">
            <a:avLst/>
          </a:prstGeom>
          <a:ln w="28575">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7" name="正方形/長方形 26"/>
          <p:cNvSpPr/>
          <p:nvPr/>
        </p:nvSpPr>
        <p:spPr>
          <a:xfrm>
            <a:off x="7893225" y="2928621"/>
            <a:ext cx="1135380" cy="51054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HGP創英角ｺﾞｼｯｸUB" panose="020B0900000000000000" pitchFamily="50" charset="-128"/>
                <a:ea typeface="HGP創英角ｺﾞｼｯｸUB" panose="020B0900000000000000" pitchFamily="50" charset="-128"/>
              </a:rPr>
              <a:t>ⅱ</a:t>
            </a:r>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現状分析</a:t>
            </a:r>
          </a:p>
        </p:txBody>
      </p:sp>
      <p:sp>
        <p:nvSpPr>
          <p:cNvPr id="28" name="正方形/長方形 27"/>
          <p:cNvSpPr/>
          <p:nvPr/>
        </p:nvSpPr>
        <p:spPr>
          <a:xfrm>
            <a:off x="6667500" y="2928621"/>
            <a:ext cx="1135380" cy="51054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HGP創英角ｺﾞｼｯｸUB" panose="020B0900000000000000" pitchFamily="50" charset="-128"/>
                <a:ea typeface="HGP創英角ｺﾞｼｯｸUB" panose="020B0900000000000000" pitchFamily="50" charset="-128"/>
              </a:rPr>
              <a:t>ⅰ</a:t>
            </a:r>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実績評価</a:t>
            </a:r>
          </a:p>
        </p:txBody>
      </p:sp>
      <p:sp>
        <p:nvSpPr>
          <p:cNvPr id="31" name="正方形/長方形 30"/>
          <p:cNvSpPr/>
          <p:nvPr/>
        </p:nvSpPr>
        <p:spPr>
          <a:xfrm>
            <a:off x="6985000" y="3963036"/>
            <a:ext cx="1727201" cy="510540"/>
          </a:xfrm>
          <a:prstGeom prst="rect">
            <a:avLst/>
          </a:prstGeom>
          <a:solidFill>
            <a:schemeClr val="accent5">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latin typeface="HGP創英角ｺﾞｼｯｸUB" panose="020B0900000000000000" pitchFamily="50" charset="-128"/>
                <a:ea typeface="HGP創英角ｺﾞｼｯｸUB" panose="020B0900000000000000" pitchFamily="50" charset="-128"/>
              </a:rPr>
              <a:t>ⅲ </a:t>
            </a:r>
            <a:r>
              <a:rPr kumimoji="1" lang="ja-JP" altLang="en-US" sz="1400" dirty="0">
                <a:latin typeface="HGP創英角ｺﾞｼｯｸUB" panose="020B0900000000000000" pitchFamily="50" charset="-128"/>
                <a:ea typeface="HGP創英角ｺﾞｼｯｸUB" panose="020B0900000000000000" pitchFamily="50" charset="-128"/>
              </a:rPr>
              <a:t>課　題</a:t>
            </a:r>
          </a:p>
        </p:txBody>
      </p:sp>
      <p:cxnSp>
        <p:nvCxnSpPr>
          <p:cNvPr id="35" name="カギ線コネクタ 34"/>
          <p:cNvCxnSpPr>
            <a:stCxn id="28" idx="2"/>
            <a:endCxn id="31" idx="0"/>
          </p:cNvCxnSpPr>
          <p:nvPr/>
        </p:nvCxnSpPr>
        <p:spPr>
          <a:xfrm rot="16200000" flipH="1">
            <a:off x="7279959" y="3394392"/>
            <a:ext cx="523875" cy="613410"/>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カギ線コネクタ 38"/>
          <p:cNvCxnSpPr>
            <a:stCxn id="27" idx="2"/>
            <a:endCxn id="31" idx="0"/>
          </p:cNvCxnSpPr>
          <p:nvPr/>
        </p:nvCxnSpPr>
        <p:spPr>
          <a:xfrm rot="5400000">
            <a:off x="7892821" y="3394940"/>
            <a:ext cx="523875" cy="612314"/>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a:stCxn id="31" idx="2"/>
          </p:cNvCxnSpPr>
          <p:nvPr/>
        </p:nvCxnSpPr>
        <p:spPr>
          <a:xfrm>
            <a:off x="7848601" y="4473575"/>
            <a:ext cx="6351" cy="8270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6985000" y="4790124"/>
            <a:ext cx="1727201" cy="510540"/>
          </a:xfrm>
          <a:prstGeom prst="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latin typeface="HGP創英角ｺﾞｼｯｸUB" panose="020B0900000000000000" pitchFamily="50" charset="-128"/>
                <a:ea typeface="HGP創英角ｺﾞｼｯｸUB" panose="020B0900000000000000" pitchFamily="50" charset="-128"/>
              </a:rPr>
              <a:t>ⅳ </a:t>
            </a:r>
            <a:r>
              <a:rPr kumimoji="1" lang="ja-JP" altLang="en-US" sz="1400" dirty="0">
                <a:latin typeface="HGP創英角ｺﾞｼｯｸUB" panose="020B0900000000000000" pitchFamily="50" charset="-128"/>
                <a:ea typeface="HGP創英角ｺﾞｼｯｸUB" panose="020B0900000000000000" pitchFamily="50" charset="-128"/>
              </a:rPr>
              <a:t>取組の方向性</a:t>
            </a:r>
          </a:p>
        </p:txBody>
      </p:sp>
      <p:sp>
        <p:nvSpPr>
          <p:cNvPr id="66" name="サブタイトル 2"/>
          <p:cNvSpPr txBox="1">
            <a:spLocks/>
          </p:cNvSpPr>
          <p:nvPr/>
        </p:nvSpPr>
        <p:spPr>
          <a:xfrm>
            <a:off x="6824663" y="2253796"/>
            <a:ext cx="2047874" cy="261257"/>
          </a:xfrm>
          <a:prstGeom prst="rect">
            <a:avLst/>
          </a:prstGeom>
          <a:noFill/>
          <a:ln>
            <a:noFill/>
          </a:ln>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1600" b="1" u="sng" spc="3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600" b="1" u="sng" spc="3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考察の流れ</a:t>
            </a:r>
            <a:r>
              <a:rPr lang="en-US" altLang="ja-JP" sz="1600" b="1" u="sng" spc="3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endParaRPr lang="ja-JP" altLang="en-US" sz="1600" b="1" u="sng" spc="3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a:xfrm>
            <a:off x="7086600" y="6492876"/>
            <a:ext cx="2057400" cy="365125"/>
          </a:xfrm>
        </p:spPr>
        <p:txBody>
          <a:bodyPr vert="horz" lIns="91440" tIns="45720" rIns="91440" bIns="45720" rtlCol="0" anchor="ct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pPr/>
              <a:t>5</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3499638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650876" y="1268640"/>
            <a:ext cx="7797346" cy="715281"/>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68326" y="4406344"/>
            <a:ext cx="8143875"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rPr>
              <a:t>基本方針④　切れ目のない回復支援体制の強化</a:t>
            </a:r>
            <a:endParaRPr lang="en-US" altLang="ja-JP" sz="2800"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4" name="テキスト ボックス 3"/>
          <p:cNvSpPr txBox="1"/>
          <p:nvPr/>
        </p:nvSpPr>
        <p:spPr>
          <a:xfrm>
            <a:off x="568326" y="5405149"/>
            <a:ext cx="7373629"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rPr>
              <a:t>基本方針⑤　大阪独自の支援体制の構築</a:t>
            </a:r>
            <a:endParaRPr lang="en-US" altLang="ja-JP" sz="2800"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5" name="テキスト ボックス 4"/>
          <p:cNvSpPr txBox="1"/>
          <p:nvPr/>
        </p:nvSpPr>
        <p:spPr>
          <a:xfrm>
            <a:off x="568326" y="1409929"/>
            <a:ext cx="6906904"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基本方針①　普及啓発の強化</a:t>
            </a:r>
            <a:endParaRPr lang="en-US" altLang="ja-JP" sz="2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6" name="テキスト ボックス 5"/>
          <p:cNvSpPr txBox="1"/>
          <p:nvPr/>
        </p:nvSpPr>
        <p:spPr>
          <a:xfrm>
            <a:off x="568325" y="2408734"/>
            <a:ext cx="7522854"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rPr>
              <a:t>基本方針②　相談支援体制の強化</a:t>
            </a:r>
            <a:endParaRPr lang="en-US" altLang="ja-JP" sz="2800"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7" name="テキスト ボックス 6"/>
          <p:cNvSpPr txBox="1"/>
          <p:nvPr/>
        </p:nvSpPr>
        <p:spPr>
          <a:xfrm>
            <a:off x="568325" y="3407539"/>
            <a:ext cx="7827962"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rPr>
              <a:t>基本方針③　治療体制の強化</a:t>
            </a:r>
            <a:endParaRPr lang="en-US" altLang="ja-JP" sz="2800" dirty="0">
              <a:solidFill>
                <a:schemeClr val="bg1">
                  <a:lumMod val="8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grpSp>
        <p:nvGrpSpPr>
          <p:cNvPr id="14" name="グループ化 13"/>
          <p:cNvGrpSpPr/>
          <p:nvPr/>
        </p:nvGrpSpPr>
        <p:grpSpPr>
          <a:xfrm>
            <a:off x="244476" y="577725"/>
            <a:ext cx="6982465" cy="503590"/>
            <a:chOff x="34925" y="577724"/>
            <a:chExt cx="6982465" cy="503590"/>
          </a:xfrm>
        </p:grpSpPr>
        <p:sp>
          <p:nvSpPr>
            <p:cNvPr id="11" name="テキスト ボックス 10"/>
            <p:cNvSpPr txBox="1"/>
            <p:nvPr/>
          </p:nvSpPr>
          <p:spPr>
            <a:xfrm>
              <a:off x="34925" y="577724"/>
              <a:ext cx="6982465" cy="503590"/>
            </a:xfrm>
            <a:prstGeom prst="rect">
              <a:avLst/>
            </a:prstGeom>
            <a:noFill/>
            <a:ln w="6350">
              <a:no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ja-JP" altLang="en-US" sz="28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５つの基本方針</a:t>
              </a:r>
              <a:endParaRPr lang="en-US" altLang="ja-JP" sz="28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2" name="直線コネクタ 11"/>
            <p:cNvCxnSpPr/>
            <p:nvPr/>
          </p:nvCxnSpPr>
          <p:spPr>
            <a:xfrm flipH="1">
              <a:off x="107951" y="1016000"/>
              <a:ext cx="3231242" cy="0"/>
            </a:xfrm>
            <a:prstGeom prst="line">
              <a:avLst/>
            </a:prstGeom>
            <a:ln w="38100">
              <a:solidFill>
                <a:srgbClr val="000099"/>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92076" y="1323976"/>
            <a:ext cx="596638" cy="584775"/>
          </a:xfrm>
          <a:prstGeom prst="rect">
            <a:avLst/>
          </a:prstGeom>
          <a:noFill/>
        </p:spPr>
        <p:txBody>
          <a:bodyPr wrap="none" rtlCol="0">
            <a:spAutoFit/>
          </a:bodyPr>
          <a:lstStyle/>
          <a:p>
            <a:r>
              <a:rPr kumimoji="1" lang="ja-JP" altLang="en-US" sz="3200" b="1" dirty="0">
                <a:latin typeface="HGS創英角ｺﾞｼｯｸUB" panose="020B0900000000000000" pitchFamily="50" charset="-128"/>
                <a:ea typeface="HGS創英角ｺﾞｼｯｸUB" panose="020B0900000000000000" pitchFamily="50" charset="-128"/>
              </a:rPr>
              <a:t>☞</a:t>
            </a:r>
          </a:p>
        </p:txBody>
      </p:sp>
      <p:sp>
        <p:nvSpPr>
          <p:cNvPr id="8" name="スライド番号プレースホルダー 7"/>
          <p:cNvSpPr>
            <a:spLocks noGrp="1"/>
          </p:cNvSpPr>
          <p:nvPr>
            <p:ph type="sldNum" sz="quarter" idx="12"/>
          </p:nvPr>
        </p:nvSpPr>
        <p:spPr>
          <a:xfrm>
            <a:off x="7086600" y="6492876"/>
            <a:ext cx="2057400" cy="365125"/>
          </a:xfrm>
        </p:spPr>
        <p:txBody>
          <a:bodyPr vert="horz" lIns="91440" tIns="45720" rIns="91440" bIns="45720" rtlCol="0" anchor="ct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pPr/>
              <a:t>6</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1245241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p:cNvSpPr/>
          <p:nvPr/>
        </p:nvSpPr>
        <p:spPr>
          <a:xfrm>
            <a:off x="34925" y="1129521"/>
            <a:ext cx="9073578" cy="56838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51" name="正方形/長方形 50"/>
          <p:cNvSpPr/>
          <p:nvPr/>
        </p:nvSpPr>
        <p:spPr>
          <a:xfrm>
            <a:off x="1" y="5355772"/>
            <a:ext cx="10414715" cy="1502229"/>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endParaRPr lang="en-US" altLang="ja-JP" sz="105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grpSp>
        <p:nvGrpSpPr>
          <p:cNvPr id="9" name="グループ化 8"/>
          <p:cNvGrpSpPr/>
          <p:nvPr/>
        </p:nvGrpSpPr>
        <p:grpSpPr>
          <a:xfrm>
            <a:off x="-65315" y="0"/>
            <a:ext cx="9209315" cy="1025524"/>
            <a:chOff x="-65315" y="0"/>
            <a:chExt cx="9209315" cy="1025524"/>
          </a:xfrm>
        </p:grpSpPr>
        <p:sp>
          <p:nvSpPr>
            <p:cNvPr id="3" name="サブタイトル 2"/>
            <p:cNvSpPr txBox="1">
              <a:spLocks/>
            </p:cNvSpPr>
            <p:nvPr/>
          </p:nvSpPr>
          <p:spPr>
            <a:xfrm>
              <a:off x="0" y="0"/>
              <a:ext cx="9144000" cy="432707"/>
            </a:xfrm>
            <a:prstGeom prst="rect">
              <a:avLst/>
            </a:prstGeom>
            <a:solidFill>
              <a:srgbClr val="000099"/>
            </a:solidFill>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2000" b="1" dirty="0">
                  <a:solidFill>
                    <a:schemeClr val="bg1"/>
                  </a:solidFill>
                  <a:latin typeface="メイリオ" panose="020B0604030504040204" pitchFamily="50" charset="-128"/>
                  <a:ea typeface="メイリオ" panose="020B0604030504040204" pitchFamily="50" charset="-128"/>
                </a:rPr>
                <a:t>Ⅱ</a:t>
              </a:r>
              <a:r>
                <a:rPr lang="ja-JP" altLang="en-US" sz="2000" b="1" dirty="0">
                  <a:solidFill>
                    <a:schemeClr val="bg1"/>
                  </a:solidFill>
                  <a:latin typeface="メイリオ" panose="020B0604030504040204" pitchFamily="50" charset="-128"/>
                  <a:ea typeface="メイリオ" panose="020B0604030504040204" pitchFamily="50" charset="-128"/>
                </a:rPr>
                <a:t> 第２期計画に向けた課題の整理と取組の方向性</a:t>
              </a:r>
            </a:p>
          </p:txBody>
        </p:sp>
        <p:sp>
          <p:nvSpPr>
            <p:cNvPr id="55" name="正方形/長方形 54"/>
            <p:cNvSpPr/>
            <p:nvPr/>
          </p:nvSpPr>
          <p:spPr>
            <a:xfrm>
              <a:off x="-65315" y="476250"/>
              <a:ext cx="6760029" cy="369332"/>
            </a:xfrm>
            <a:prstGeom prst="rect">
              <a:avLst/>
            </a:prstGeom>
          </p:spPr>
          <p:txBody>
            <a:bodyPr wrap="square">
              <a:spAutoFit/>
            </a:bodyPr>
            <a:lstStyle/>
            <a:p>
              <a:r>
                <a:rPr lang="ja-JP" altLang="en-US" b="1" dirty="0">
                  <a:latin typeface="メイリオ" panose="020B0604030504040204" pitchFamily="50" charset="-128"/>
                  <a:ea typeface="メイリオ" panose="020B0604030504040204" pitchFamily="50" charset="-128"/>
                </a:rPr>
                <a:t>■５つの基本方針ごとの考察　～</a:t>
              </a:r>
              <a:r>
                <a:rPr lang="en-US" altLang="ja-JP" b="1" dirty="0">
                  <a:latin typeface="メイリオ" panose="020B0604030504040204" pitchFamily="50" charset="-128"/>
                  <a:ea typeface="メイリオ" panose="020B0604030504040204" pitchFamily="50" charset="-128"/>
                </a:rPr>
                <a:t>1 </a:t>
              </a:r>
              <a:r>
                <a:rPr lang="ja-JP" altLang="en-US" b="1" dirty="0">
                  <a:latin typeface="メイリオ" panose="020B0604030504040204" pitchFamily="50" charset="-128"/>
                  <a:ea typeface="メイリオ" panose="020B0604030504040204" pitchFamily="50" charset="-128"/>
                </a:rPr>
                <a:t>普及啓発の強化～</a:t>
              </a:r>
              <a:endParaRPr lang="en-US" altLang="ja-JP" b="1" dirty="0">
                <a:latin typeface="メイリオ" panose="020B0604030504040204" pitchFamily="50" charset="-128"/>
                <a:ea typeface="メイリオ" panose="020B0604030504040204" pitchFamily="50" charset="-128"/>
              </a:endParaRPr>
            </a:p>
          </p:txBody>
        </p:sp>
        <p:cxnSp>
          <p:nvCxnSpPr>
            <p:cNvPr id="56" name="直線コネクタ 55"/>
            <p:cNvCxnSpPr/>
            <p:nvPr/>
          </p:nvCxnSpPr>
          <p:spPr>
            <a:xfrm>
              <a:off x="0" y="791936"/>
              <a:ext cx="6271353" cy="1"/>
            </a:xfrm>
            <a:prstGeom prst="line">
              <a:avLst/>
            </a:prstGeom>
            <a:ln w="28575" cmpd="dbl">
              <a:solidFill>
                <a:srgbClr val="000099"/>
              </a:solidFill>
            </a:ln>
          </p:spPr>
          <p:style>
            <a:lnRef idx="1">
              <a:schemeClr val="accent1"/>
            </a:lnRef>
            <a:fillRef idx="0">
              <a:schemeClr val="accent1"/>
            </a:fillRef>
            <a:effectRef idx="0">
              <a:schemeClr val="accent1"/>
            </a:effectRef>
            <a:fontRef idx="minor">
              <a:schemeClr val="tx1"/>
            </a:fontRef>
          </p:style>
        </p:cxnSp>
        <p:grpSp>
          <p:nvGrpSpPr>
            <p:cNvPr id="64" name="グループ化 63"/>
            <p:cNvGrpSpPr/>
            <p:nvPr/>
          </p:nvGrpSpPr>
          <p:grpSpPr>
            <a:xfrm>
              <a:off x="6454775" y="476249"/>
              <a:ext cx="2660990" cy="549275"/>
              <a:chOff x="6426540" y="469899"/>
              <a:chExt cx="2660990" cy="549275"/>
            </a:xfrm>
          </p:grpSpPr>
          <p:sp>
            <p:nvSpPr>
              <p:cNvPr id="65" name="正方形/長方形 64"/>
              <p:cNvSpPr/>
              <p:nvPr/>
            </p:nvSpPr>
            <p:spPr>
              <a:xfrm>
                <a:off x="6600825" y="476250"/>
                <a:ext cx="2486705" cy="533400"/>
              </a:xfrm>
              <a:prstGeom prst="rect">
                <a:avLst/>
              </a:prstGeom>
              <a:solidFill>
                <a:schemeClr val="bg1">
                  <a:lumMod val="8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p:cNvSpPr/>
              <p:nvPr/>
            </p:nvSpPr>
            <p:spPr>
              <a:xfrm>
                <a:off x="6426540" y="469899"/>
                <a:ext cx="196170" cy="5492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b="1" dirty="0">
                    <a:latin typeface="メイリオ" panose="020B0604030504040204" pitchFamily="50" charset="-128"/>
                    <a:ea typeface="メイリオ" panose="020B0604030504040204" pitchFamily="50" charset="-128"/>
                  </a:rPr>
                  <a:t>フロー</a:t>
                </a:r>
              </a:p>
            </p:txBody>
          </p:sp>
          <p:sp>
            <p:nvSpPr>
              <p:cNvPr id="67" name="ホームベース 66"/>
              <p:cNvSpPr/>
              <p:nvPr/>
            </p:nvSpPr>
            <p:spPr>
              <a:xfrm>
                <a:off x="6727928" y="750888"/>
                <a:ext cx="683624" cy="222943"/>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ⅱ</a:t>
                </a:r>
                <a:r>
                  <a:rPr kumimoji="1" lang="ja-JP" altLang="en-US" sz="800" b="1" dirty="0">
                    <a:solidFill>
                      <a:schemeClr val="tx1"/>
                    </a:solidFill>
                    <a:latin typeface="メイリオ" panose="020B0604030504040204" pitchFamily="50" charset="-128"/>
                    <a:ea typeface="メイリオ" panose="020B0604030504040204" pitchFamily="50" charset="-128"/>
                  </a:rPr>
                  <a:t>現状分析</a:t>
                </a:r>
              </a:p>
            </p:txBody>
          </p:sp>
          <p:sp>
            <p:nvSpPr>
              <p:cNvPr id="68" name="ホームベース 67"/>
              <p:cNvSpPr/>
              <p:nvPr/>
            </p:nvSpPr>
            <p:spPr>
              <a:xfrm>
                <a:off x="6724650" y="499370"/>
                <a:ext cx="709379" cy="222943"/>
              </a:xfrm>
              <a:prstGeom prst="homePlate">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bg1"/>
                    </a:solidFill>
                    <a:latin typeface="メイリオ" panose="020B0604030504040204" pitchFamily="50" charset="-128"/>
                    <a:ea typeface="メイリオ" panose="020B0604030504040204" pitchFamily="50" charset="-128"/>
                  </a:rPr>
                  <a:t>ⅰ</a:t>
                </a:r>
                <a:r>
                  <a:rPr kumimoji="1" lang="ja-JP" altLang="en-US" sz="800" b="1" dirty="0">
                    <a:solidFill>
                      <a:schemeClr val="bg1"/>
                    </a:solidFill>
                    <a:latin typeface="メイリオ" panose="020B0604030504040204" pitchFamily="50" charset="-128"/>
                    <a:ea typeface="メイリオ" panose="020B0604030504040204" pitchFamily="50" charset="-128"/>
                  </a:rPr>
                  <a:t>実績評価</a:t>
                </a:r>
              </a:p>
            </p:txBody>
          </p:sp>
          <p:sp>
            <p:nvSpPr>
              <p:cNvPr id="69" name="ホームベース 68"/>
              <p:cNvSpPr/>
              <p:nvPr/>
            </p:nvSpPr>
            <p:spPr>
              <a:xfrm>
                <a:off x="7487319" y="605419"/>
                <a:ext cx="758058" cy="275454"/>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ⅲ </a:t>
                </a:r>
                <a:r>
                  <a:rPr kumimoji="1" lang="ja-JP" altLang="en-US" sz="800" b="1" dirty="0">
                    <a:solidFill>
                      <a:schemeClr val="tx1"/>
                    </a:solidFill>
                    <a:latin typeface="メイリオ" panose="020B0604030504040204" pitchFamily="50" charset="-128"/>
                    <a:ea typeface="メイリオ" panose="020B0604030504040204" pitchFamily="50" charset="-128"/>
                  </a:rPr>
                  <a:t>課題</a:t>
                </a:r>
              </a:p>
            </p:txBody>
          </p:sp>
          <p:sp>
            <p:nvSpPr>
              <p:cNvPr id="70" name="ホームベース 69"/>
              <p:cNvSpPr/>
              <p:nvPr/>
            </p:nvSpPr>
            <p:spPr>
              <a:xfrm>
                <a:off x="8295583" y="597255"/>
                <a:ext cx="758058" cy="275454"/>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ⅳ </a:t>
                </a:r>
                <a:r>
                  <a:rPr kumimoji="1" lang="ja-JP" altLang="en-US" sz="800" b="1" dirty="0">
                    <a:solidFill>
                      <a:schemeClr val="tx1"/>
                    </a:solidFill>
                    <a:latin typeface="メイリオ" panose="020B0604030504040204" pitchFamily="50" charset="-128"/>
                    <a:ea typeface="メイリオ" panose="020B0604030504040204" pitchFamily="50" charset="-128"/>
                  </a:rPr>
                  <a:t>方向性</a:t>
                </a:r>
              </a:p>
            </p:txBody>
          </p:sp>
        </p:grpSp>
      </p:grpSp>
      <p:sp>
        <p:nvSpPr>
          <p:cNvPr id="71" name="正方形/長方形 70"/>
          <p:cNvSpPr/>
          <p:nvPr/>
        </p:nvSpPr>
        <p:spPr>
          <a:xfrm>
            <a:off x="107951" y="1543174"/>
            <a:ext cx="5745843" cy="661720"/>
          </a:xfrm>
          <a:prstGeom prst="rect">
            <a:avLst/>
          </a:prstGeom>
          <a:solidFill>
            <a:schemeClr val="accent1">
              <a:lumMod val="40000"/>
              <a:lumOff val="60000"/>
            </a:schemeClr>
          </a:solidFill>
          <a:ln w="19050">
            <a:solidFill>
              <a:schemeClr val="tx1"/>
            </a:solidFill>
            <a:prstDash val="sysDash"/>
          </a:ln>
        </p:spPr>
        <p:txBody>
          <a:bodyPr wrap="square">
            <a:spAutoFit/>
          </a:bodyPr>
          <a:lstStyle/>
          <a:p>
            <a:r>
              <a:rPr lang="ja-JP" altLang="en-US" sz="1000" b="1" dirty="0">
                <a:latin typeface="メイリオ" panose="020B0604030504040204" pitchFamily="50" charset="-128"/>
                <a:ea typeface="メイリオ" panose="020B0604030504040204" pitchFamily="50" charset="-128"/>
              </a:rPr>
              <a:t>基本方針</a:t>
            </a:r>
            <a:r>
              <a:rPr lang="en-US" altLang="ja-JP" sz="1000" b="1" dirty="0">
                <a:latin typeface="メイリオ" panose="020B0604030504040204" pitchFamily="50" charset="-128"/>
                <a:ea typeface="メイリオ" panose="020B0604030504040204" pitchFamily="50" charset="-128"/>
              </a:rPr>
              <a:t>Ⅰ</a:t>
            </a:r>
            <a:r>
              <a:rPr lang="ja-JP" altLang="en-US" sz="1000" b="1" dirty="0">
                <a:latin typeface="メイリオ" panose="020B0604030504040204" pitchFamily="50" charset="-128"/>
                <a:ea typeface="メイリオ" panose="020B0604030504040204" pitchFamily="50" charset="-128"/>
              </a:rPr>
              <a:t>　普及啓発の強化</a:t>
            </a:r>
          </a:p>
          <a:p>
            <a:r>
              <a:rPr lang="ja-JP" altLang="en-US" sz="900" dirty="0">
                <a:latin typeface="メイリオ" panose="020B0604030504040204" pitchFamily="50" charset="-128"/>
                <a:ea typeface="メイリオ" panose="020B0604030504040204" pitchFamily="50" charset="-128"/>
              </a:rPr>
              <a:t>ギャンブル等依存症への理解を深めるため、正しい知識の普及啓発を行う。</a:t>
            </a:r>
          </a:p>
          <a:p>
            <a:r>
              <a:rPr lang="en-US" altLang="ja-JP" sz="900" b="1" dirty="0">
                <a:latin typeface="メイリオ" panose="020B0604030504040204" pitchFamily="50" charset="-128"/>
                <a:ea typeface="メイリオ" panose="020B0604030504040204" pitchFamily="50" charset="-128"/>
              </a:rPr>
              <a:t>【</a:t>
            </a:r>
            <a:r>
              <a:rPr lang="ja-JP" altLang="en-US" sz="900" b="1" dirty="0">
                <a:latin typeface="メイリオ" panose="020B0604030504040204" pitchFamily="50" charset="-128"/>
                <a:ea typeface="メイリオ" panose="020B0604030504040204" pitchFamily="50" charset="-128"/>
              </a:rPr>
              <a:t>重点施策①</a:t>
            </a:r>
            <a:r>
              <a:rPr lang="en-US" altLang="ja-JP" sz="900" b="1" dirty="0">
                <a:latin typeface="メイリオ" panose="020B0604030504040204" pitchFamily="50" charset="-128"/>
                <a:ea typeface="メイリオ" panose="020B0604030504040204" pitchFamily="50" charset="-128"/>
              </a:rPr>
              <a:t>】</a:t>
            </a:r>
            <a:r>
              <a:rPr lang="ja-JP" altLang="en-US" sz="900" b="1" dirty="0">
                <a:latin typeface="メイリオ" panose="020B0604030504040204" pitchFamily="50" charset="-128"/>
                <a:ea typeface="メイリオ" panose="020B0604030504040204" pitchFamily="50" charset="-128"/>
              </a:rPr>
              <a:t>若年層を中心とした予防啓発の充実</a:t>
            </a:r>
          </a:p>
          <a:p>
            <a:r>
              <a:rPr lang="en-US" altLang="ja-JP" sz="900" b="1" dirty="0">
                <a:latin typeface="メイリオ" panose="020B0604030504040204" pitchFamily="50" charset="-128"/>
                <a:ea typeface="メイリオ" panose="020B0604030504040204" pitchFamily="50" charset="-128"/>
              </a:rPr>
              <a:t>【</a:t>
            </a:r>
            <a:r>
              <a:rPr lang="ja-JP" altLang="en-US" sz="900" b="1" dirty="0">
                <a:latin typeface="メイリオ" panose="020B0604030504040204" pitchFamily="50" charset="-128"/>
                <a:ea typeface="メイリオ" panose="020B0604030504040204" pitchFamily="50" charset="-128"/>
              </a:rPr>
              <a:t>重点施策②</a:t>
            </a:r>
            <a:r>
              <a:rPr lang="en-US" altLang="ja-JP" sz="900" b="1" dirty="0">
                <a:latin typeface="メイリオ" panose="020B0604030504040204" pitchFamily="50" charset="-128"/>
                <a:ea typeface="メイリオ" panose="020B0604030504040204" pitchFamily="50" charset="-128"/>
              </a:rPr>
              <a:t>】</a:t>
            </a:r>
            <a:r>
              <a:rPr lang="ja-JP" altLang="en-US" sz="900" b="1" dirty="0">
                <a:latin typeface="メイリオ" panose="020B0604030504040204" pitchFamily="50" charset="-128"/>
                <a:ea typeface="メイリオ" panose="020B0604030504040204" pitchFamily="50" charset="-128"/>
              </a:rPr>
              <a:t>正しい知識の普及と理解の促進</a:t>
            </a:r>
          </a:p>
        </p:txBody>
      </p:sp>
      <p:graphicFrame>
        <p:nvGraphicFramePr>
          <p:cNvPr id="7" name="表 6"/>
          <p:cNvGraphicFramePr>
            <a:graphicFrameLocks noGrp="1"/>
          </p:cNvGraphicFramePr>
          <p:nvPr>
            <p:extLst>
              <p:ext uri="{D42A27DB-BD31-4B8C-83A1-F6EECF244321}">
                <p14:modId xmlns:p14="http://schemas.microsoft.com/office/powerpoint/2010/main" val="3994756143"/>
              </p:ext>
            </p:extLst>
          </p:nvPr>
        </p:nvGraphicFramePr>
        <p:xfrm>
          <a:off x="59985" y="2284290"/>
          <a:ext cx="9007815" cy="4502529"/>
        </p:xfrm>
        <a:graphic>
          <a:graphicData uri="http://schemas.openxmlformats.org/drawingml/2006/table">
            <a:tbl>
              <a:tblPr firstRow="1" bandRow="1">
                <a:tableStyleId>{5C22544A-7EE6-4342-B048-85BDC9FD1C3A}</a:tableStyleId>
              </a:tblPr>
              <a:tblGrid>
                <a:gridCol w="2917901">
                  <a:extLst>
                    <a:ext uri="{9D8B030D-6E8A-4147-A177-3AD203B41FA5}">
                      <a16:colId xmlns:a16="http://schemas.microsoft.com/office/drawing/2014/main" val="948958345"/>
                    </a:ext>
                  </a:extLst>
                </a:gridCol>
                <a:gridCol w="3539414">
                  <a:extLst>
                    <a:ext uri="{9D8B030D-6E8A-4147-A177-3AD203B41FA5}">
                      <a16:colId xmlns:a16="http://schemas.microsoft.com/office/drawing/2014/main" val="175585660"/>
                    </a:ext>
                  </a:extLst>
                </a:gridCol>
                <a:gridCol w="2550500">
                  <a:extLst>
                    <a:ext uri="{9D8B030D-6E8A-4147-A177-3AD203B41FA5}">
                      <a16:colId xmlns:a16="http://schemas.microsoft.com/office/drawing/2014/main" val="145762023"/>
                    </a:ext>
                  </a:extLst>
                </a:gridCol>
              </a:tblGrid>
              <a:tr h="246185">
                <a:tc>
                  <a:txBody>
                    <a:bodyPr/>
                    <a:lstStyle/>
                    <a:p>
                      <a:pPr algn="ctr"/>
                      <a:r>
                        <a:rPr kumimoji="1" lang="ja-JP" altLang="en-US" sz="1000" dirty="0" smtClean="0">
                          <a:latin typeface="メイリオ" panose="020B0604030504040204" pitchFamily="50" charset="-128"/>
                          <a:ea typeface="メイリオ" panose="020B0604030504040204" pitchFamily="50" charset="-128"/>
                        </a:rPr>
                        <a:t>具体的取組内容</a:t>
                      </a:r>
                      <a:endParaRPr kumimoji="1" lang="ja-JP" altLang="en-US" sz="1000" dirty="0">
                        <a:latin typeface="メイリオ" panose="020B0604030504040204" pitchFamily="50" charset="-128"/>
                        <a:ea typeface="メイリオ" panose="020B0604030504040204" pitchFamily="50" charset="-128"/>
                      </a:endParaRPr>
                    </a:p>
                  </a:txBody>
                  <a:tcPr anchor="ctr">
                    <a:solidFill>
                      <a:schemeClr val="accent5">
                        <a:lumMod val="50000"/>
                      </a:schemeClr>
                    </a:solidFill>
                  </a:tcPr>
                </a:tc>
                <a:tc>
                  <a:txBody>
                    <a:bodyPr/>
                    <a:lstStyle/>
                    <a:p>
                      <a:pPr algn="ctr"/>
                      <a:r>
                        <a:rPr kumimoji="1" lang="ja-JP" altLang="en-US" sz="1000" dirty="0" smtClean="0">
                          <a:latin typeface="メイリオ" panose="020B0604030504040204" pitchFamily="50" charset="-128"/>
                          <a:ea typeface="メイリオ" panose="020B0604030504040204" pitchFamily="50" charset="-128"/>
                        </a:rPr>
                        <a:t>実　績（</a:t>
                      </a:r>
                      <a:r>
                        <a:rPr kumimoji="1" lang="en-US" altLang="ja-JP" sz="1000" dirty="0" smtClean="0">
                          <a:latin typeface="メイリオ" panose="020B0604030504040204" pitchFamily="50" charset="-128"/>
                          <a:ea typeface="メイリオ" panose="020B0604030504040204" pitchFamily="50" charset="-128"/>
                        </a:rPr>
                        <a:t>R2-3</a:t>
                      </a:r>
                      <a:r>
                        <a:rPr kumimoji="1" lang="ja-JP" altLang="en-US" sz="1000" dirty="0" smtClean="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a:txBody>
                  <a:tcPr anchor="ctr">
                    <a:solidFill>
                      <a:schemeClr val="accent5">
                        <a:lumMod val="50000"/>
                      </a:schemeClr>
                    </a:solidFill>
                  </a:tcPr>
                </a:tc>
                <a:tc>
                  <a:txBody>
                    <a:bodyPr/>
                    <a:lstStyle/>
                    <a:p>
                      <a:pPr algn="ctr"/>
                      <a:r>
                        <a:rPr kumimoji="1" lang="ja-JP" altLang="en-US" sz="1000" dirty="0" smtClean="0">
                          <a:latin typeface="メイリオ" panose="020B0604030504040204" pitchFamily="50" charset="-128"/>
                          <a:ea typeface="メイリオ" panose="020B0604030504040204" pitchFamily="50" charset="-128"/>
                        </a:rPr>
                        <a:t>評　価</a:t>
                      </a:r>
                      <a:r>
                        <a:rPr kumimoji="1" lang="ja-JP" altLang="en-US" sz="800" dirty="0" smtClean="0">
                          <a:latin typeface="メイリオ" panose="020B0604030504040204" pitchFamily="50" charset="-128"/>
                          <a:ea typeface="メイリオ" panose="020B0604030504040204" pitchFamily="50" charset="-128"/>
                        </a:rPr>
                        <a:t>＜○＝成果、●＝課題＞</a:t>
                      </a:r>
                      <a:endParaRPr kumimoji="1" lang="ja-JP" altLang="en-US" sz="800" dirty="0">
                        <a:latin typeface="メイリオ" panose="020B0604030504040204" pitchFamily="50" charset="-128"/>
                        <a:ea typeface="メイリオ" panose="020B0604030504040204" pitchFamily="50" charset="-128"/>
                      </a:endParaRPr>
                    </a:p>
                  </a:txBody>
                  <a:tcPr anchor="ctr">
                    <a:solidFill>
                      <a:schemeClr val="accent5">
                        <a:lumMod val="50000"/>
                      </a:schemeClr>
                    </a:solidFill>
                  </a:tcPr>
                </a:tc>
                <a:extLst>
                  <a:ext uri="{0D108BD9-81ED-4DB2-BD59-A6C34878D82A}">
                    <a16:rowId xmlns:a16="http://schemas.microsoft.com/office/drawing/2014/main" val="2701434132"/>
                  </a:ext>
                </a:extLst>
              </a:tr>
              <a:tr h="4256344">
                <a:tc>
                  <a:txBody>
                    <a:bodyPr/>
                    <a:lstStyle/>
                    <a:p>
                      <a:pPr marL="171450" indent="-171450">
                        <a:lnSpc>
                          <a:spcPts val="2000"/>
                        </a:lnSpc>
                        <a:buFont typeface="Wingdings" panose="05000000000000000000" pitchFamily="2" charset="2"/>
                        <a:buChar char="p"/>
                      </a:pPr>
                      <a:endParaRPr kumimoji="1" lang="en-US" altLang="ja-JP" sz="900" b="1" dirty="0" smtClean="0">
                        <a:latin typeface="メイリオ" panose="020B0604030504040204" pitchFamily="50" charset="-128"/>
                        <a:ea typeface="メイリオ" panose="020B0604030504040204" pitchFamily="50" charset="-128"/>
                      </a:endParaRPr>
                    </a:p>
                    <a:p>
                      <a:pPr marL="171450" indent="-171450">
                        <a:lnSpc>
                          <a:spcPts val="2000"/>
                        </a:lnSpc>
                        <a:buFont typeface="Wingdings" panose="05000000000000000000" pitchFamily="2" charset="2"/>
                        <a:buChar char="p"/>
                      </a:pPr>
                      <a:endParaRPr kumimoji="1" lang="en-US" altLang="ja-JP" sz="900" b="1" dirty="0" smtClean="0">
                        <a:latin typeface="メイリオ" panose="020B0604030504040204" pitchFamily="50" charset="-128"/>
                        <a:ea typeface="メイリオ" panose="020B0604030504040204" pitchFamily="50" charset="-128"/>
                      </a:endParaRPr>
                    </a:p>
                    <a:p>
                      <a:pPr marL="171450" indent="-171450">
                        <a:lnSpc>
                          <a:spcPts val="2000"/>
                        </a:lnSpc>
                        <a:buFont typeface="Wingdings" panose="05000000000000000000" pitchFamily="2" charset="2"/>
                        <a:buChar char="p"/>
                      </a:pPr>
                      <a:endParaRPr kumimoji="1" lang="en-US" altLang="ja-JP" sz="900" b="1" dirty="0" smtClean="0">
                        <a:latin typeface="メイリオ" panose="020B0604030504040204" pitchFamily="50" charset="-128"/>
                        <a:ea typeface="メイリオ" panose="020B0604030504040204" pitchFamily="50" charset="-128"/>
                      </a:endParaRPr>
                    </a:p>
                    <a:p>
                      <a:pPr marL="0" indent="0">
                        <a:lnSpc>
                          <a:spcPts val="2000"/>
                        </a:lnSpc>
                        <a:buFont typeface="Wingdings" panose="05000000000000000000" pitchFamily="2" charset="2"/>
                        <a:buNone/>
                      </a:pPr>
                      <a:endParaRPr kumimoji="1" lang="en-US" altLang="ja-JP" sz="900" b="1" dirty="0" smtClean="0">
                        <a:latin typeface="メイリオ" panose="020B0604030504040204" pitchFamily="50" charset="-128"/>
                        <a:ea typeface="メイリオ" panose="020B0604030504040204" pitchFamily="50" charset="-128"/>
                      </a:endParaRPr>
                    </a:p>
                    <a:p>
                      <a:pPr marL="228600" indent="-228600">
                        <a:lnSpc>
                          <a:spcPts val="2000"/>
                        </a:lnSpc>
                        <a:buFont typeface="+mj-lt"/>
                        <a:buAutoNum type="arabicPeriod"/>
                      </a:pPr>
                      <a:r>
                        <a:rPr kumimoji="1" lang="ja-JP" altLang="en-US" sz="900" b="1" dirty="0" smtClean="0">
                          <a:latin typeface="メイリオ" panose="020B0604030504040204" pitchFamily="50" charset="-128"/>
                          <a:ea typeface="メイリオ" panose="020B0604030504040204" pitchFamily="50" charset="-128"/>
                        </a:rPr>
                        <a:t>児童・生徒への普及啓発</a:t>
                      </a:r>
                      <a:endParaRPr kumimoji="1" lang="en-US" altLang="ja-JP" sz="900" b="1" dirty="0" smtClean="0">
                        <a:latin typeface="メイリオ" panose="020B0604030504040204" pitchFamily="50" charset="-128"/>
                        <a:ea typeface="メイリオ" panose="020B0604030504040204" pitchFamily="50" charset="-128"/>
                      </a:endParaRPr>
                    </a:p>
                    <a:p>
                      <a:pPr marL="228600" indent="-228600">
                        <a:lnSpc>
                          <a:spcPts val="2000"/>
                        </a:lnSpc>
                        <a:buFont typeface="+mj-lt"/>
                        <a:buAutoNum type="arabicPeriod"/>
                      </a:pPr>
                      <a:r>
                        <a:rPr kumimoji="1" lang="ja-JP" altLang="en-US" sz="900" b="1" dirty="0" smtClean="0">
                          <a:latin typeface="メイリオ" panose="020B0604030504040204" pitchFamily="50" charset="-128"/>
                          <a:ea typeface="メイリオ" panose="020B0604030504040204" pitchFamily="50" charset="-128"/>
                        </a:rPr>
                        <a:t>大学・専門学校等への普及啓発</a:t>
                      </a:r>
                      <a:endParaRPr kumimoji="1" lang="en-US" altLang="ja-JP" sz="900" b="1" dirty="0" smtClean="0">
                        <a:latin typeface="メイリオ" panose="020B0604030504040204" pitchFamily="50" charset="-128"/>
                        <a:ea typeface="メイリオ" panose="020B0604030504040204" pitchFamily="50" charset="-128"/>
                      </a:endParaRPr>
                    </a:p>
                    <a:p>
                      <a:pPr marL="228600" indent="-228600">
                        <a:lnSpc>
                          <a:spcPts val="2000"/>
                        </a:lnSpc>
                        <a:buFont typeface="+mj-lt"/>
                        <a:buAutoNum type="arabicPeriod"/>
                      </a:pPr>
                      <a:r>
                        <a:rPr kumimoji="1" lang="ja-JP" altLang="en-US" sz="900" b="1" dirty="0" smtClean="0">
                          <a:latin typeface="メイリオ" panose="020B0604030504040204" pitchFamily="50" charset="-128"/>
                          <a:ea typeface="メイリオ" panose="020B0604030504040204" pitchFamily="50" charset="-128"/>
                        </a:rPr>
                        <a:t>若年層にかかわる機会がある人への普及啓発</a:t>
                      </a:r>
                      <a:endParaRPr kumimoji="1" lang="en-US" altLang="ja-JP" sz="900" b="1" dirty="0" smtClean="0">
                        <a:latin typeface="メイリオ" panose="020B0604030504040204" pitchFamily="50" charset="-128"/>
                        <a:ea typeface="メイリオ" panose="020B0604030504040204" pitchFamily="50" charset="-128"/>
                      </a:endParaRPr>
                    </a:p>
                    <a:p>
                      <a:pPr marL="228600" indent="-228600">
                        <a:lnSpc>
                          <a:spcPts val="2000"/>
                        </a:lnSpc>
                        <a:buFont typeface="+mj-lt"/>
                        <a:buAutoNum type="arabicPeriod"/>
                      </a:pPr>
                      <a:r>
                        <a:rPr kumimoji="1" lang="ja-JP" altLang="en-US" sz="900" b="1" dirty="0" smtClean="0">
                          <a:latin typeface="メイリオ" panose="020B0604030504040204" pitchFamily="50" charset="-128"/>
                          <a:ea typeface="メイリオ" panose="020B0604030504040204" pitchFamily="50" charset="-128"/>
                        </a:rPr>
                        <a:t>府民への普及啓発</a:t>
                      </a:r>
                      <a:endParaRPr kumimoji="1" lang="en-US" altLang="ja-JP" sz="900" b="1" dirty="0" smtClean="0">
                        <a:latin typeface="メイリオ" panose="020B0604030504040204" pitchFamily="50" charset="-128"/>
                        <a:ea typeface="メイリオ" panose="020B0604030504040204" pitchFamily="50" charset="-128"/>
                      </a:endParaRPr>
                    </a:p>
                    <a:p>
                      <a:pPr marL="228600" indent="-228600">
                        <a:lnSpc>
                          <a:spcPts val="2000"/>
                        </a:lnSpc>
                        <a:buFont typeface="+mj-lt"/>
                        <a:buAutoNum type="arabicPeriod"/>
                      </a:pPr>
                      <a:r>
                        <a:rPr kumimoji="1" lang="ja-JP" altLang="en-US" sz="900" b="1" dirty="0" smtClean="0">
                          <a:latin typeface="メイリオ" panose="020B0604030504040204" pitchFamily="50" charset="-128"/>
                          <a:ea typeface="メイリオ" panose="020B0604030504040204" pitchFamily="50" charset="-128"/>
                        </a:rPr>
                        <a:t>地域の支援者向け普及啓発</a:t>
                      </a:r>
                      <a:endParaRPr kumimoji="1" lang="en-US" altLang="ja-JP" sz="900" b="1" dirty="0" smtClean="0">
                        <a:latin typeface="メイリオ" panose="020B0604030504040204" pitchFamily="50" charset="-128"/>
                        <a:ea typeface="メイリオ" panose="020B0604030504040204" pitchFamily="50" charset="-128"/>
                      </a:endParaRPr>
                    </a:p>
                    <a:p>
                      <a:pPr marL="228600" indent="-228600">
                        <a:lnSpc>
                          <a:spcPts val="2000"/>
                        </a:lnSpc>
                        <a:buFont typeface="+mj-lt"/>
                        <a:buAutoNum type="arabicPeriod"/>
                      </a:pPr>
                      <a:r>
                        <a:rPr kumimoji="1" lang="ja-JP" altLang="en-US" sz="900" b="1" dirty="0" smtClean="0">
                          <a:latin typeface="メイリオ" panose="020B0604030504040204" pitchFamily="50" charset="-128"/>
                          <a:ea typeface="メイリオ" panose="020B0604030504040204" pitchFamily="50" charset="-128"/>
                        </a:rPr>
                        <a:t>消費者向け普及啓発</a:t>
                      </a:r>
                      <a:endParaRPr kumimoji="1" lang="en-US" altLang="ja-JP" sz="900" b="1" dirty="0" smtClean="0">
                        <a:latin typeface="メイリオ" panose="020B0604030504040204" pitchFamily="50" charset="-128"/>
                        <a:ea typeface="メイリオ" panose="020B0604030504040204" pitchFamily="50" charset="-128"/>
                      </a:endParaRPr>
                    </a:p>
                    <a:p>
                      <a:pPr marL="228600" indent="-228600">
                        <a:lnSpc>
                          <a:spcPts val="2000"/>
                        </a:lnSpc>
                        <a:buFont typeface="+mj-lt"/>
                        <a:buAutoNum type="arabicPeriod"/>
                      </a:pPr>
                      <a:r>
                        <a:rPr kumimoji="1" lang="ja-JP" altLang="en-US" sz="900" b="1" dirty="0" smtClean="0">
                          <a:latin typeface="メイリオ" panose="020B0604030504040204" pitchFamily="50" charset="-128"/>
                          <a:ea typeface="メイリオ" panose="020B0604030504040204" pitchFamily="50" charset="-128"/>
                        </a:rPr>
                        <a:t>働く人向けの普及啓発</a:t>
                      </a:r>
                      <a:endParaRPr kumimoji="1" lang="en-US" altLang="ja-JP" sz="900" b="1" dirty="0" smtClean="0">
                        <a:latin typeface="メイリオ" panose="020B0604030504040204" pitchFamily="50" charset="-128"/>
                        <a:ea typeface="メイリオ" panose="020B0604030504040204" pitchFamily="50" charset="-128"/>
                      </a:endParaRPr>
                    </a:p>
                    <a:p>
                      <a:pPr marL="228600" indent="-228600">
                        <a:lnSpc>
                          <a:spcPts val="2000"/>
                        </a:lnSpc>
                        <a:buFont typeface="+mj-lt"/>
                        <a:buAutoNum type="arabicPeriod"/>
                      </a:pPr>
                      <a:r>
                        <a:rPr kumimoji="1" lang="ja-JP" altLang="en-US" sz="900" b="1" dirty="0" smtClean="0">
                          <a:latin typeface="メイリオ" panose="020B0604030504040204" pitchFamily="50" charset="-128"/>
                          <a:ea typeface="メイリオ" panose="020B0604030504040204" pitchFamily="50" charset="-128"/>
                        </a:rPr>
                        <a:t>多様な関係機関と連携したギャンブル等依存症</a:t>
                      </a:r>
                      <a:r>
                        <a:rPr kumimoji="1" lang="en-US" altLang="ja-JP" sz="900" b="1" dirty="0" smtClean="0">
                          <a:latin typeface="メイリオ" panose="020B0604030504040204" pitchFamily="50" charset="-128"/>
                          <a:ea typeface="メイリオ" panose="020B0604030504040204" pitchFamily="50" charset="-128"/>
                        </a:rPr>
                        <a:t/>
                      </a:r>
                      <a:br>
                        <a:rPr kumimoji="1" lang="en-US" altLang="ja-JP" sz="900" b="1" dirty="0" smtClean="0">
                          <a:latin typeface="メイリオ" panose="020B0604030504040204" pitchFamily="50" charset="-128"/>
                          <a:ea typeface="メイリオ" panose="020B0604030504040204" pitchFamily="50" charset="-128"/>
                        </a:rPr>
                      </a:br>
                      <a:r>
                        <a:rPr kumimoji="1" lang="ja-JP" altLang="en-US" sz="900" b="1" dirty="0" smtClean="0">
                          <a:latin typeface="メイリオ" panose="020B0604030504040204" pitchFamily="50" charset="-128"/>
                          <a:ea typeface="メイリオ" panose="020B0604030504040204" pitchFamily="50" charset="-128"/>
                        </a:rPr>
                        <a:t>問題啓発週間における普及啓発</a:t>
                      </a:r>
                      <a:endParaRPr kumimoji="1" lang="en-US" altLang="ja-JP" sz="900" b="1" dirty="0" smtClean="0">
                        <a:latin typeface="メイリオ" panose="020B0604030504040204" pitchFamily="50" charset="-128"/>
                        <a:ea typeface="メイリオ" panose="020B0604030504040204" pitchFamily="50" charset="-128"/>
                      </a:endParaRPr>
                    </a:p>
                  </a:txBody>
                  <a:tcPr/>
                </a:tc>
                <a:tc>
                  <a:txBody>
                    <a:bodyPr/>
                    <a:lstStyle/>
                    <a:p>
                      <a:pPr>
                        <a:lnSpc>
                          <a:spcPts val="1200"/>
                        </a:lnSpc>
                      </a:pPr>
                      <a:r>
                        <a:rPr kumimoji="1" lang="en-US" altLang="ja-JP" sz="700" b="1" dirty="0" smtClean="0">
                          <a:latin typeface="メイリオ" panose="020B0604030504040204" pitchFamily="50" charset="-128"/>
                          <a:ea typeface="メイリオ" panose="020B0604030504040204" pitchFamily="50" charset="-128"/>
                        </a:rPr>
                        <a:t>1-1</a:t>
                      </a:r>
                      <a:r>
                        <a:rPr kumimoji="1" lang="ja-JP" altLang="en-US" sz="700" b="1" dirty="0" err="1" smtClean="0">
                          <a:latin typeface="メイリオ" panose="020B0604030504040204" pitchFamily="50" charset="-128"/>
                          <a:ea typeface="メイリオ" panose="020B0604030504040204" pitchFamily="50" charset="-128"/>
                        </a:rPr>
                        <a:t>．</a:t>
                      </a:r>
                      <a:r>
                        <a:rPr kumimoji="1" lang="ja-JP" altLang="en-US" sz="700" b="1" dirty="0" smtClean="0">
                          <a:latin typeface="メイリオ" panose="020B0604030504040204" pitchFamily="50" charset="-128"/>
                          <a:ea typeface="メイリオ" panose="020B0604030504040204" pitchFamily="50" charset="-128"/>
                        </a:rPr>
                        <a:t>高校生に対して正しい知識と理解を促進するため高等学校での</a:t>
                      </a:r>
                      <a:r>
                        <a:rPr kumimoji="1" lang="en-US" altLang="ja-JP" sz="700" b="1" dirty="0" smtClean="0">
                          <a:latin typeface="メイリオ" panose="020B0604030504040204" pitchFamily="50" charset="-128"/>
                          <a:ea typeface="メイリオ" panose="020B0604030504040204" pitchFamily="50" charset="-128"/>
                        </a:rPr>
                        <a:t/>
                      </a:r>
                      <a:br>
                        <a:rPr kumimoji="1" lang="en-US" altLang="ja-JP" sz="700" b="1" dirty="0" smtClean="0">
                          <a:latin typeface="メイリオ" panose="020B0604030504040204" pitchFamily="50" charset="-128"/>
                          <a:ea typeface="メイリオ" panose="020B0604030504040204" pitchFamily="50" charset="-128"/>
                        </a:rPr>
                      </a:br>
                      <a:r>
                        <a:rPr kumimoji="1" lang="en-US" altLang="ja-JP" sz="700" b="1" dirty="0" smtClean="0">
                          <a:latin typeface="メイリオ" panose="020B0604030504040204" pitchFamily="50" charset="-128"/>
                          <a:ea typeface="メイリオ" panose="020B0604030504040204" pitchFamily="50" charset="-128"/>
                        </a:rPr>
                        <a:t>     </a:t>
                      </a:r>
                      <a:r>
                        <a:rPr kumimoji="1" lang="ja-JP" altLang="en-US" sz="700" b="1" dirty="0" smtClean="0">
                          <a:latin typeface="メイリオ" panose="020B0604030504040204" pitchFamily="50" charset="-128"/>
                          <a:ea typeface="メイリオ" panose="020B0604030504040204" pitchFamily="50" charset="-128"/>
                        </a:rPr>
                        <a:t>　出前授業を実施</a:t>
                      </a:r>
                      <a:endParaRPr kumimoji="1" lang="en-US" altLang="ja-JP" sz="700" b="1" dirty="0" smtClean="0">
                        <a:latin typeface="メイリオ" panose="020B0604030504040204" pitchFamily="50" charset="-128"/>
                        <a:ea typeface="メイリオ" panose="020B0604030504040204" pitchFamily="50" charset="-128"/>
                      </a:endParaRPr>
                    </a:p>
                    <a:p>
                      <a:pPr>
                        <a:lnSpc>
                          <a:spcPts val="1200"/>
                        </a:lnSpc>
                        <a:tabLst>
                          <a:tab pos="269875" algn="l"/>
                        </a:tabLst>
                      </a:pPr>
                      <a:r>
                        <a:rPr kumimoji="1" lang="ja-JP" altLang="en-US" sz="700" b="1" dirty="0" smtClean="0">
                          <a:latin typeface="ＭＳ Ｐゴシック" panose="020B0600070205080204" pitchFamily="50" charset="-128"/>
                          <a:ea typeface="ＭＳ Ｐゴシック" panose="020B0600070205080204" pitchFamily="50" charset="-128"/>
                        </a:rPr>
                        <a:t>　　　▶</a:t>
                      </a:r>
                      <a:r>
                        <a:rPr kumimoji="1" lang="en-US" altLang="ja-JP" sz="700" b="1" u="sng" dirty="0" smtClean="0">
                          <a:latin typeface="ＭＳ Ｐゴシック" panose="020B0600070205080204" pitchFamily="50" charset="-128"/>
                          <a:ea typeface="ＭＳ Ｐゴシック" panose="020B0600070205080204" pitchFamily="50" charset="-128"/>
                        </a:rPr>
                        <a:t>R2</a:t>
                      </a:r>
                      <a:r>
                        <a:rPr kumimoji="1" lang="ja-JP" altLang="en-US" sz="700" b="1" u="sng" dirty="0" smtClean="0">
                          <a:latin typeface="ＭＳ Ｐゴシック" panose="020B0600070205080204" pitchFamily="50" charset="-128"/>
                          <a:ea typeface="ＭＳ Ｐゴシック" panose="020B0600070205080204" pitchFamily="50" charset="-128"/>
                        </a:rPr>
                        <a:t>年度　</a:t>
                      </a:r>
                      <a:r>
                        <a:rPr kumimoji="1" lang="en-US" altLang="ja-JP" sz="700" b="1" u="sng" dirty="0" smtClean="0">
                          <a:latin typeface="ＭＳ Ｐゴシック" panose="020B0600070205080204" pitchFamily="50" charset="-128"/>
                          <a:ea typeface="ＭＳ Ｐゴシック" panose="020B0600070205080204" pitchFamily="50" charset="-128"/>
                        </a:rPr>
                        <a:t>4</a:t>
                      </a:r>
                      <a:r>
                        <a:rPr kumimoji="1" lang="ja-JP" altLang="en-US" sz="700" b="1" u="sng" dirty="0" smtClean="0">
                          <a:latin typeface="ＭＳ Ｐゴシック" panose="020B0600070205080204" pitchFamily="50" charset="-128"/>
                          <a:ea typeface="ＭＳ Ｐゴシック" panose="020B0600070205080204" pitchFamily="50" charset="-128"/>
                        </a:rPr>
                        <a:t>校　計</a:t>
                      </a:r>
                      <a:r>
                        <a:rPr kumimoji="1" lang="en-US" altLang="ja-JP" sz="700" b="1" u="sng" dirty="0" smtClean="0">
                          <a:latin typeface="ＭＳ Ｐゴシック" panose="020B0600070205080204" pitchFamily="50" charset="-128"/>
                          <a:ea typeface="ＭＳ Ｐゴシック" panose="020B0600070205080204" pitchFamily="50" charset="-128"/>
                        </a:rPr>
                        <a:t>7</a:t>
                      </a:r>
                      <a:r>
                        <a:rPr kumimoji="1" lang="ja-JP" altLang="en-US" sz="700" b="1" u="sng" dirty="0" smtClean="0">
                          <a:latin typeface="ＭＳ Ｐゴシック" panose="020B0600070205080204" pitchFamily="50" charset="-128"/>
                          <a:ea typeface="ＭＳ Ｐゴシック" panose="020B0600070205080204" pitchFamily="50" charset="-128"/>
                        </a:rPr>
                        <a:t>回　</a:t>
                      </a:r>
                      <a:r>
                        <a:rPr kumimoji="1" lang="en-US" altLang="ja-JP" sz="700" b="1" u="sng" dirty="0" smtClean="0">
                          <a:latin typeface="ＭＳ Ｐゴシック" panose="020B0600070205080204" pitchFamily="50" charset="-128"/>
                          <a:ea typeface="ＭＳ Ｐゴシック" panose="020B0600070205080204" pitchFamily="50" charset="-128"/>
                        </a:rPr>
                        <a:t>R3</a:t>
                      </a:r>
                      <a:r>
                        <a:rPr kumimoji="1" lang="ja-JP" altLang="en-US" sz="700" b="1" u="sng" dirty="0" smtClean="0">
                          <a:latin typeface="ＭＳ Ｐゴシック" panose="020B0600070205080204" pitchFamily="50" charset="-128"/>
                          <a:ea typeface="ＭＳ Ｐゴシック" panose="020B0600070205080204" pitchFamily="50" charset="-128"/>
                        </a:rPr>
                        <a:t>年度　</a:t>
                      </a:r>
                      <a:r>
                        <a:rPr kumimoji="1" lang="en-US" altLang="ja-JP" sz="700" b="1" u="sng" dirty="0" smtClean="0">
                          <a:latin typeface="ＭＳ Ｐゴシック" panose="020B0600070205080204" pitchFamily="50" charset="-128"/>
                          <a:ea typeface="ＭＳ Ｐゴシック" panose="020B0600070205080204" pitchFamily="50" charset="-128"/>
                        </a:rPr>
                        <a:t>5</a:t>
                      </a:r>
                      <a:r>
                        <a:rPr kumimoji="1" lang="ja-JP" altLang="en-US" sz="700" b="1" u="sng" dirty="0" smtClean="0">
                          <a:latin typeface="ＭＳ Ｐゴシック" panose="020B0600070205080204" pitchFamily="50" charset="-128"/>
                          <a:ea typeface="ＭＳ Ｐゴシック" panose="020B0600070205080204" pitchFamily="50" charset="-128"/>
                        </a:rPr>
                        <a:t>校　計</a:t>
                      </a:r>
                      <a:r>
                        <a:rPr kumimoji="1" lang="en-US" altLang="ja-JP" sz="700" b="1" u="sng" dirty="0" smtClean="0">
                          <a:latin typeface="ＭＳ Ｐゴシック" panose="020B0600070205080204" pitchFamily="50" charset="-128"/>
                          <a:ea typeface="ＭＳ Ｐゴシック" panose="020B0600070205080204" pitchFamily="50" charset="-128"/>
                        </a:rPr>
                        <a:t>8</a:t>
                      </a:r>
                      <a:r>
                        <a:rPr kumimoji="1" lang="ja-JP" altLang="en-US" sz="700" b="1" u="sng" dirty="0" smtClean="0">
                          <a:latin typeface="ＭＳ Ｐゴシック" panose="020B0600070205080204" pitchFamily="50" charset="-128"/>
                          <a:ea typeface="ＭＳ Ｐゴシック" panose="020B0600070205080204" pitchFamily="50" charset="-128"/>
                        </a:rPr>
                        <a:t>回</a:t>
                      </a:r>
                      <a:endParaRPr kumimoji="1" lang="en-US" altLang="ja-JP" sz="700" b="1" u="sng" dirty="0" smtClean="0">
                        <a:latin typeface="ＭＳ Ｐゴシック" panose="020B0600070205080204" pitchFamily="50" charset="-128"/>
                        <a:ea typeface="ＭＳ Ｐゴシック" panose="020B0600070205080204" pitchFamily="50" charset="-128"/>
                      </a:endParaRPr>
                    </a:p>
                    <a:p>
                      <a:pPr>
                        <a:lnSpc>
                          <a:spcPts val="1200"/>
                        </a:lnSpc>
                      </a:pPr>
                      <a:r>
                        <a:rPr kumimoji="1" lang="en-US" altLang="ja-JP" sz="700" b="1" dirty="0" smtClean="0">
                          <a:latin typeface="メイリオ" panose="020B0604030504040204" pitchFamily="50" charset="-128"/>
                          <a:ea typeface="メイリオ" panose="020B0604030504040204" pitchFamily="50" charset="-128"/>
                        </a:rPr>
                        <a:t>1-2</a:t>
                      </a:r>
                      <a:r>
                        <a:rPr kumimoji="1" lang="ja-JP" altLang="en-US" sz="700" b="1" dirty="0" err="1" smtClean="0">
                          <a:latin typeface="メイリオ" panose="020B0604030504040204" pitchFamily="50" charset="-128"/>
                          <a:ea typeface="メイリオ" panose="020B0604030504040204" pitchFamily="50" charset="-128"/>
                        </a:rPr>
                        <a:t>．</a:t>
                      </a:r>
                      <a:r>
                        <a:rPr kumimoji="1" lang="ja-JP" altLang="en-US" sz="700" b="1" dirty="0" smtClean="0">
                          <a:latin typeface="メイリオ" panose="020B0604030504040204" pitchFamily="50" charset="-128"/>
                          <a:ea typeface="メイリオ" panose="020B0604030504040204" pitchFamily="50" charset="-128"/>
                        </a:rPr>
                        <a:t>教員に対してギャンブル等依存症についての正しい知識と理解を促進</a:t>
                      </a:r>
                      <a:r>
                        <a:rPr kumimoji="1" lang="en-US" altLang="ja-JP" sz="700" b="1" dirty="0" smtClean="0">
                          <a:latin typeface="メイリオ" panose="020B0604030504040204" pitchFamily="50" charset="-128"/>
                          <a:ea typeface="メイリオ" panose="020B0604030504040204" pitchFamily="50" charset="-128"/>
                        </a:rPr>
                        <a:t/>
                      </a:r>
                      <a:br>
                        <a:rPr kumimoji="1" lang="en-US" altLang="ja-JP" sz="700" b="1" dirty="0" smtClean="0">
                          <a:latin typeface="メイリオ" panose="020B0604030504040204" pitchFamily="50" charset="-128"/>
                          <a:ea typeface="メイリオ" panose="020B0604030504040204" pitchFamily="50" charset="-128"/>
                        </a:rPr>
                      </a:br>
                      <a:r>
                        <a:rPr kumimoji="1" lang="en-US" altLang="ja-JP" sz="700" b="1" dirty="0" smtClean="0">
                          <a:latin typeface="メイリオ" panose="020B0604030504040204" pitchFamily="50" charset="-128"/>
                          <a:ea typeface="メイリオ" panose="020B0604030504040204" pitchFamily="50" charset="-128"/>
                        </a:rPr>
                        <a:t>       </a:t>
                      </a:r>
                      <a:r>
                        <a:rPr kumimoji="1" lang="ja-JP" altLang="en-US" sz="700" b="1" dirty="0" smtClean="0">
                          <a:latin typeface="メイリオ" panose="020B0604030504040204" pitchFamily="50" charset="-128"/>
                          <a:ea typeface="メイリオ" panose="020B0604030504040204" pitchFamily="50" charset="-128"/>
                        </a:rPr>
                        <a:t>するための研修会を実施</a:t>
                      </a:r>
                      <a:endParaRPr kumimoji="1" lang="en-US" altLang="ja-JP" sz="700" b="1" dirty="0" smtClean="0">
                        <a:latin typeface="メイリオ" panose="020B0604030504040204" pitchFamily="50" charset="-128"/>
                        <a:ea typeface="メイリオ" panose="020B0604030504040204" pitchFamily="50" charset="-128"/>
                      </a:endParaRPr>
                    </a:p>
                    <a:p>
                      <a:pPr>
                        <a:lnSpc>
                          <a:spcPts val="1200"/>
                        </a:lnSpc>
                      </a:pPr>
                      <a:r>
                        <a:rPr kumimoji="1" lang="ja-JP" altLang="en-US" sz="700" b="1" dirty="0" smtClean="0">
                          <a:latin typeface="メイリオ" panose="020B0604030504040204" pitchFamily="50" charset="-128"/>
                          <a:ea typeface="メイリオ" panose="020B0604030504040204" pitchFamily="50" charset="-128"/>
                        </a:rPr>
                        <a:t>　　</a:t>
                      </a:r>
                      <a:r>
                        <a:rPr kumimoji="1" lang="ja-JP" altLang="en-US" sz="700" b="1" dirty="0" smtClean="0">
                          <a:latin typeface="ＭＳ Ｐゴシック" panose="020B0600070205080204" pitchFamily="50" charset="-128"/>
                          <a:ea typeface="ＭＳ Ｐゴシック" panose="020B0600070205080204" pitchFamily="50" charset="-128"/>
                        </a:rPr>
                        <a:t>▶</a:t>
                      </a:r>
                      <a:r>
                        <a:rPr kumimoji="1" lang="en-US" altLang="ja-JP" sz="700" b="1" u="sng" dirty="0" smtClean="0">
                          <a:latin typeface="ＭＳ Ｐゴシック" panose="020B0600070205080204" pitchFamily="50" charset="-128"/>
                          <a:ea typeface="ＭＳ Ｐゴシック" panose="020B0600070205080204" pitchFamily="50" charset="-128"/>
                        </a:rPr>
                        <a:t>R2</a:t>
                      </a:r>
                      <a:r>
                        <a:rPr kumimoji="1" lang="ja-JP" altLang="en-US" sz="700" b="1" u="sng" dirty="0" smtClean="0">
                          <a:latin typeface="ＭＳ Ｐゴシック" panose="020B0600070205080204" pitchFamily="50" charset="-128"/>
                          <a:ea typeface="ＭＳ Ｐゴシック" panose="020B0600070205080204" pitchFamily="50" charset="-128"/>
                        </a:rPr>
                        <a:t>年度　</a:t>
                      </a:r>
                      <a:r>
                        <a:rPr kumimoji="1" lang="en-US" altLang="ja-JP" sz="700" b="1" u="sng" dirty="0" smtClean="0">
                          <a:latin typeface="ＭＳ Ｐゴシック" panose="020B0600070205080204" pitchFamily="50" charset="-128"/>
                          <a:ea typeface="ＭＳ Ｐゴシック" panose="020B0600070205080204" pitchFamily="50" charset="-128"/>
                        </a:rPr>
                        <a:t>1</a:t>
                      </a:r>
                      <a:r>
                        <a:rPr kumimoji="1" lang="ja-JP" altLang="en-US" sz="700" b="1" u="sng" dirty="0" smtClean="0">
                          <a:latin typeface="ＭＳ Ｐゴシック" panose="020B0600070205080204" pitchFamily="50" charset="-128"/>
                          <a:ea typeface="ＭＳ Ｐゴシック" panose="020B0600070205080204" pitchFamily="50" charset="-128"/>
                        </a:rPr>
                        <a:t>回　参加者計</a:t>
                      </a:r>
                      <a:r>
                        <a:rPr kumimoji="1" lang="en-US" altLang="ja-JP" sz="700" b="1" u="sng" dirty="0" smtClean="0">
                          <a:latin typeface="ＭＳ Ｐゴシック" panose="020B0600070205080204" pitchFamily="50" charset="-128"/>
                          <a:ea typeface="ＭＳ Ｐゴシック" panose="020B0600070205080204" pitchFamily="50" charset="-128"/>
                        </a:rPr>
                        <a:t>20</a:t>
                      </a:r>
                      <a:r>
                        <a:rPr kumimoji="1" lang="ja-JP" altLang="en-US" sz="700" b="1" u="sng" dirty="0" smtClean="0">
                          <a:latin typeface="ＭＳ Ｐゴシック" panose="020B0600070205080204" pitchFamily="50" charset="-128"/>
                          <a:ea typeface="ＭＳ Ｐゴシック" panose="020B0600070205080204" pitchFamily="50" charset="-128"/>
                        </a:rPr>
                        <a:t>名　</a:t>
                      </a:r>
                      <a:r>
                        <a:rPr kumimoji="1" lang="en-US" altLang="ja-JP" sz="700" b="1" u="sng" dirty="0" smtClean="0">
                          <a:latin typeface="ＭＳ Ｐゴシック" panose="020B0600070205080204" pitchFamily="50" charset="-128"/>
                          <a:ea typeface="ＭＳ Ｐゴシック" panose="020B0600070205080204" pitchFamily="50" charset="-128"/>
                        </a:rPr>
                        <a:t>R3</a:t>
                      </a:r>
                      <a:r>
                        <a:rPr kumimoji="1" lang="ja-JP" altLang="en-US" sz="700" b="1" u="sng" dirty="0" smtClean="0">
                          <a:latin typeface="ＭＳ Ｐゴシック" panose="020B0600070205080204" pitchFamily="50" charset="-128"/>
                          <a:ea typeface="ＭＳ Ｐゴシック" panose="020B0600070205080204" pitchFamily="50" charset="-128"/>
                        </a:rPr>
                        <a:t>年度　</a:t>
                      </a:r>
                      <a:r>
                        <a:rPr kumimoji="1" lang="en-US" altLang="ja-JP" sz="700" b="1" u="sng" dirty="0" smtClean="0">
                          <a:latin typeface="ＭＳ Ｐゴシック" panose="020B0600070205080204" pitchFamily="50" charset="-128"/>
                          <a:ea typeface="ＭＳ Ｐゴシック" panose="020B0600070205080204" pitchFamily="50" charset="-128"/>
                        </a:rPr>
                        <a:t>2</a:t>
                      </a:r>
                      <a:r>
                        <a:rPr kumimoji="1" lang="ja-JP" altLang="en-US" sz="700" b="1" u="sng" dirty="0" smtClean="0">
                          <a:latin typeface="ＭＳ Ｐゴシック" panose="020B0600070205080204" pitchFamily="50" charset="-128"/>
                          <a:ea typeface="ＭＳ Ｐゴシック" panose="020B0600070205080204" pitchFamily="50" charset="-128"/>
                        </a:rPr>
                        <a:t>回　参加者計</a:t>
                      </a:r>
                      <a:r>
                        <a:rPr kumimoji="1" lang="en-US" altLang="ja-JP" sz="700" b="1" u="sng" dirty="0" smtClean="0">
                          <a:latin typeface="ＭＳ Ｐゴシック" panose="020B0600070205080204" pitchFamily="50" charset="-128"/>
                          <a:ea typeface="ＭＳ Ｐゴシック" panose="020B0600070205080204" pitchFamily="50" charset="-128"/>
                        </a:rPr>
                        <a:t>133</a:t>
                      </a:r>
                      <a:r>
                        <a:rPr kumimoji="1" lang="ja-JP" altLang="en-US" sz="700" b="1" u="sng" dirty="0" smtClean="0">
                          <a:latin typeface="ＭＳ Ｐゴシック" panose="020B0600070205080204" pitchFamily="50" charset="-128"/>
                          <a:ea typeface="ＭＳ Ｐゴシック" panose="020B0600070205080204" pitchFamily="50" charset="-128"/>
                        </a:rPr>
                        <a:t>名</a:t>
                      </a:r>
                      <a:endParaRPr kumimoji="1" lang="en-US" altLang="ja-JP" sz="700" b="1" u="sng" dirty="0" smtClean="0">
                        <a:latin typeface="ＭＳ Ｐゴシック" panose="020B0600070205080204" pitchFamily="50" charset="-128"/>
                        <a:ea typeface="ＭＳ Ｐゴシック" panose="020B0600070205080204" pitchFamily="50" charset="-128"/>
                      </a:endParaRPr>
                    </a:p>
                    <a:p>
                      <a:pPr>
                        <a:lnSpc>
                          <a:spcPts val="1200"/>
                        </a:lnSpc>
                      </a:pPr>
                      <a:r>
                        <a:rPr kumimoji="1" lang="en-US" altLang="ja-JP" sz="700" b="1" dirty="0" smtClean="0">
                          <a:latin typeface="メイリオ" panose="020B0604030504040204" pitchFamily="50" charset="-128"/>
                          <a:ea typeface="メイリオ" panose="020B0604030504040204" pitchFamily="50" charset="-128"/>
                        </a:rPr>
                        <a:t>1-3</a:t>
                      </a:r>
                      <a:r>
                        <a:rPr kumimoji="1" lang="ja-JP" altLang="en-US" sz="700" b="1" dirty="0" err="1" smtClean="0">
                          <a:latin typeface="メイリオ" panose="020B0604030504040204" pitchFamily="50" charset="-128"/>
                          <a:ea typeface="メイリオ" panose="020B0604030504040204" pitchFamily="50" charset="-128"/>
                        </a:rPr>
                        <a:t>．</a:t>
                      </a:r>
                      <a:r>
                        <a:rPr kumimoji="1" lang="ja-JP" altLang="en-US" sz="700" b="1" dirty="0" smtClean="0">
                          <a:latin typeface="メイリオ" panose="020B0604030504040204" pitchFamily="50" charset="-128"/>
                          <a:ea typeface="メイリオ" panose="020B0604030504040204" pitchFamily="50" charset="-128"/>
                        </a:rPr>
                        <a:t>ギャンブル等依存症に関する理解を促進するリーフレットを</a:t>
                      </a:r>
                      <a:r>
                        <a:rPr kumimoji="1" lang="en-US" altLang="ja-JP" sz="700" b="1" dirty="0" smtClean="0">
                          <a:latin typeface="メイリオ" panose="020B0604030504040204" pitchFamily="50" charset="-128"/>
                          <a:ea typeface="メイリオ" panose="020B0604030504040204" pitchFamily="50" charset="-128"/>
                        </a:rPr>
                        <a:t/>
                      </a:r>
                      <a:br>
                        <a:rPr kumimoji="1" lang="en-US" altLang="ja-JP" sz="700" b="1" dirty="0" smtClean="0">
                          <a:latin typeface="メイリオ" panose="020B0604030504040204" pitchFamily="50" charset="-128"/>
                          <a:ea typeface="メイリオ" panose="020B0604030504040204" pitchFamily="50" charset="-128"/>
                        </a:rPr>
                      </a:br>
                      <a:r>
                        <a:rPr kumimoji="1" lang="en-US" altLang="ja-JP" sz="700" b="1" baseline="0" dirty="0" smtClean="0">
                          <a:latin typeface="メイリオ" panose="020B0604030504040204" pitchFamily="50" charset="-128"/>
                          <a:ea typeface="メイリオ" panose="020B0604030504040204" pitchFamily="50" charset="-128"/>
                        </a:rPr>
                        <a:t>       </a:t>
                      </a:r>
                      <a:r>
                        <a:rPr kumimoji="1" lang="ja-JP" altLang="en-US" sz="700" b="1" dirty="0" smtClean="0">
                          <a:latin typeface="メイリオ" panose="020B0604030504040204" pitchFamily="50" charset="-128"/>
                          <a:ea typeface="メイリオ" panose="020B0604030504040204" pitchFamily="50" charset="-128"/>
                        </a:rPr>
                        <a:t>高校</a:t>
                      </a:r>
                      <a:r>
                        <a:rPr kumimoji="1" lang="en-US" altLang="ja-JP" sz="700" b="1" dirty="0" smtClean="0">
                          <a:latin typeface="メイリオ" panose="020B0604030504040204" pitchFamily="50" charset="-128"/>
                          <a:ea typeface="メイリオ" panose="020B0604030504040204" pitchFamily="50" charset="-128"/>
                        </a:rPr>
                        <a:t>3</a:t>
                      </a:r>
                      <a:r>
                        <a:rPr kumimoji="1" lang="ja-JP" altLang="en-US" sz="700" b="1" dirty="0" smtClean="0">
                          <a:latin typeface="メイリオ" panose="020B0604030504040204" pitchFamily="50" charset="-128"/>
                          <a:ea typeface="メイリオ" panose="020B0604030504040204" pitchFamily="50" charset="-128"/>
                        </a:rPr>
                        <a:t>年生に配布</a:t>
                      </a:r>
                      <a:endParaRPr kumimoji="1" lang="en-US" altLang="ja-JP" sz="700" b="1" dirty="0" smtClean="0">
                        <a:latin typeface="メイリオ" panose="020B0604030504040204" pitchFamily="50" charset="-128"/>
                        <a:ea typeface="メイリオ" panose="020B0604030504040204" pitchFamily="50" charset="-128"/>
                      </a:endParaRPr>
                    </a:p>
                    <a:p>
                      <a:pPr>
                        <a:lnSpc>
                          <a:spcPts val="1200"/>
                        </a:lnSpc>
                      </a:pPr>
                      <a:r>
                        <a:rPr kumimoji="1" lang="ja-JP" altLang="en-US" sz="700" b="1" dirty="0" smtClean="0">
                          <a:latin typeface="メイリオ" panose="020B0604030504040204" pitchFamily="50" charset="-128"/>
                          <a:ea typeface="メイリオ" panose="020B0604030504040204" pitchFamily="50" charset="-128"/>
                        </a:rPr>
                        <a:t>　　</a:t>
                      </a:r>
                      <a:r>
                        <a:rPr kumimoji="1" lang="ja-JP" altLang="en-US" sz="700" b="1" dirty="0" smtClean="0">
                          <a:latin typeface="ＭＳ Ｐゴシック" panose="020B0600070205080204" pitchFamily="50" charset="-128"/>
                          <a:ea typeface="ＭＳ Ｐゴシック" panose="020B0600070205080204" pitchFamily="50" charset="-128"/>
                        </a:rPr>
                        <a:t>▶</a:t>
                      </a:r>
                      <a:r>
                        <a:rPr kumimoji="1" lang="en-US" altLang="ja-JP" sz="700" b="1" u="sng" dirty="0" smtClean="0">
                          <a:latin typeface="ＭＳ Ｐゴシック" panose="020B0600070205080204" pitchFamily="50" charset="-128"/>
                          <a:ea typeface="ＭＳ Ｐゴシック" panose="020B0600070205080204" pitchFamily="50" charset="-128"/>
                        </a:rPr>
                        <a:t>R2</a:t>
                      </a:r>
                      <a:r>
                        <a:rPr kumimoji="1" lang="ja-JP" altLang="en-US" sz="700" b="1" u="sng" dirty="0" smtClean="0">
                          <a:latin typeface="ＭＳ Ｐゴシック" panose="020B0600070205080204" pitchFamily="50" charset="-128"/>
                          <a:ea typeface="ＭＳ Ｐゴシック" panose="020B0600070205080204" pitchFamily="50" charset="-128"/>
                        </a:rPr>
                        <a:t>年度　約</a:t>
                      </a:r>
                      <a:r>
                        <a:rPr kumimoji="1" lang="en-US" altLang="ja-JP" sz="700" b="1" u="sng" dirty="0" smtClean="0">
                          <a:latin typeface="ＭＳ Ｐゴシック" panose="020B0600070205080204" pitchFamily="50" charset="-128"/>
                          <a:ea typeface="ＭＳ Ｐゴシック" panose="020B0600070205080204" pitchFamily="50" charset="-128"/>
                        </a:rPr>
                        <a:t>10</a:t>
                      </a:r>
                      <a:r>
                        <a:rPr kumimoji="1" lang="ja-JP" altLang="en-US" sz="700" b="1" u="sng" dirty="0" smtClean="0">
                          <a:latin typeface="ＭＳ Ｐゴシック" panose="020B0600070205080204" pitchFamily="50" charset="-128"/>
                          <a:ea typeface="ＭＳ Ｐゴシック" panose="020B0600070205080204" pitchFamily="50" charset="-128"/>
                        </a:rPr>
                        <a:t>万部　</a:t>
                      </a:r>
                      <a:r>
                        <a:rPr kumimoji="1" lang="en-US" altLang="ja-JP" sz="700" b="1" u="sng" dirty="0" smtClean="0">
                          <a:latin typeface="ＭＳ Ｐゴシック" panose="020B0600070205080204" pitchFamily="50" charset="-128"/>
                          <a:ea typeface="ＭＳ Ｐゴシック" panose="020B0600070205080204" pitchFamily="50" charset="-128"/>
                        </a:rPr>
                        <a:t>R3</a:t>
                      </a:r>
                      <a:r>
                        <a:rPr kumimoji="1" lang="ja-JP" altLang="en-US" sz="700" b="1" u="sng" dirty="0" smtClean="0">
                          <a:latin typeface="ＭＳ Ｐゴシック" panose="020B0600070205080204" pitchFamily="50" charset="-128"/>
                          <a:ea typeface="ＭＳ Ｐゴシック" panose="020B0600070205080204" pitchFamily="50" charset="-128"/>
                        </a:rPr>
                        <a:t>年度　約</a:t>
                      </a:r>
                      <a:r>
                        <a:rPr kumimoji="1" lang="en-US" altLang="ja-JP" sz="700" b="1" u="sng" dirty="0" smtClean="0">
                          <a:latin typeface="ＭＳ Ｐゴシック" panose="020B0600070205080204" pitchFamily="50" charset="-128"/>
                          <a:ea typeface="ＭＳ Ｐゴシック" panose="020B0600070205080204" pitchFamily="50" charset="-128"/>
                        </a:rPr>
                        <a:t>10</a:t>
                      </a:r>
                      <a:r>
                        <a:rPr kumimoji="1" lang="ja-JP" altLang="en-US" sz="700" b="1" u="sng" dirty="0" smtClean="0">
                          <a:latin typeface="ＭＳ Ｐゴシック" panose="020B0600070205080204" pitchFamily="50" charset="-128"/>
                          <a:ea typeface="ＭＳ Ｐゴシック" panose="020B0600070205080204" pitchFamily="50" charset="-128"/>
                        </a:rPr>
                        <a:t>万部</a:t>
                      </a:r>
                      <a:endParaRPr kumimoji="1" lang="en-US" altLang="ja-JP" sz="700" b="1" u="sng" dirty="0" smtClean="0">
                        <a:latin typeface="ＭＳ Ｐゴシック" panose="020B0600070205080204" pitchFamily="50" charset="-128"/>
                        <a:ea typeface="ＭＳ Ｐゴシック" panose="020B0600070205080204" pitchFamily="50" charset="-128"/>
                      </a:endParaRPr>
                    </a:p>
                    <a:p>
                      <a:pPr>
                        <a:lnSpc>
                          <a:spcPts val="1200"/>
                        </a:lnSpc>
                      </a:pPr>
                      <a:r>
                        <a:rPr kumimoji="1" lang="ja-JP" altLang="en-US" sz="700" b="1" dirty="0" smtClean="0">
                          <a:latin typeface="メイリオ" panose="020B0604030504040204" pitchFamily="50" charset="-128"/>
                          <a:ea typeface="メイリオ" panose="020B0604030504040204" pitchFamily="50" charset="-128"/>
                        </a:rPr>
                        <a:t>２．大学生に対して、依存症の予防啓発の講義を実施</a:t>
                      </a:r>
                      <a:endParaRPr kumimoji="1" lang="en-US" altLang="ja-JP" sz="700" b="1" dirty="0" smtClean="0">
                        <a:latin typeface="メイリオ" panose="020B0604030504040204" pitchFamily="50" charset="-128"/>
                        <a:ea typeface="メイリオ" panose="020B0604030504040204" pitchFamily="50" charset="-128"/>
                      </a:endParaRPr>
                    </a:p>
                    <a:p>
                      <a:pPr>
                        <a:lnSpc>
                          <a:spcPts val="1200"/>
                        </a:lnSpc>
                      </a:pPr>
                      <a:r>
                        <a:rPr kumimoji="1" lang="ja-JP" altLang="en-US" sz="700" b="1" dirty="0" smtClean="0">
                          <a:latin typeface="メイリオ" panose="020B0604030504040204" pitchFamily="50" charset="-128"/>
                          <a:ea typeface="メイリオ" panose="020B0604030504040204" pitchFamily="50" charset="-128"/>
                        </a:rPr>
                        <a:t>　　</a:t>
                      </a:r>
                      <a:r>
                        <a:rPr kumimoji="1" lang="ja-JP" altLang="en-US" sz="700" b="1" dirty="0" smtClean="0">
                          <a:latin typeface="ＭＳ Ｐゴシック" panose="020B0600070205080204" pitchFamily="50" charset="-128"/>
                          <a:ea typeface="ＭＳ Ｐゴシック" panose="020B0600070205080204" pitchFamily="50" charset="-128"/>
                        </a:rPr>
                        <a:t>▶</a:t>
                      </a:r>
                      <a:r>
                        <a:rPr kumimoji="1" lang="en-US" altLang="ja-JP" sz="700" b="1" u="sng" dirty="0" smtClean="0">
                          <a:latin typeface="ＭＳ Ｐゴシック" panose="020B0600070205080204" pitchFamily="50" charset="-128"/>
                          <a:ea typeface="ＭＳ Ｐゴシック" panose="020B0600070205080204" pitchFamily="50" charset="-128"/>
                        </a:rPr>
                        <a:t>R2</a:t>
                      </a:r>
                      <a:r>
                        <a:rPr kumimoji="1" lang="ja-JP" altLang="en-US" sz="700" b="1" u="sng" dirty="0" smtClean="0">
                          <a:latin typeface="ＭＳ Ｐゴシック" panose="020B0600070205080204" pitchFamily="50" charset="-128"/>
                          <a:ea typeface="ＭＳ Ｐゴシック" panose="020B0600070205080204" pitchFamily="50" charset="-128"/>
                        </a:rPr>
                        <a:t>年度　１回　</a:t>
                      </a:r>
                      <a:r>
                        <a:rPr kumimoji="1" lang="en-US" altLang="ja-JP" sz="700" b="1" u="sng" dirty="0" smtClean="0">
                          <a:latin typeface="ＭＳ Ｐゴシック" panose="020B0600070205080204" pitchFamily="50" charset="-128"/>
                          <a:ea typeface="ＭＳ Ｐゴシック" panose="020B0600070205080204" pitchFamily="50" charset="-128"/>
                        </a:rPr>
                        <a:t>R3</a:t>
                      </a:r>
                      <a:r>
                        <a:rPr kumimoji="1" lang="ja-JP" altLang="en-US" sz="700" b="1" u="sng" dirty="0" smtClean="0">
                          <a:latin typeface="ＭＳ Ｐゴシック" panose="020B0600070205080204" pitchFamily="50" charset="-128"/>
                          <a:ea typeface="ＭＳ Ｐゴシック" panose="020B0600070205080204" pitchFamily="50" charset="-128"/>
                        </a:rPr>
                        <a:t>年度　１回</a:t>
                      </a:r>
                      <a:endParaRPr kumimoji="1" lang="en-US" altLang="ja-JP" sz="700" b="1" u="sng" dirty="0" smtClean="0">
                        <a:latin typeface="ＭＳ Ｐゴシック" panose="020B0600070205080204" pitchFamily="50" charset="-128"/>
                        <a:ea typeface="ＭＳ Ｐゴシック" panose="020B0600070205080204" pitchFamily="50" charset="-128"/>
                      </a:endParaRPr>
                    </a:p>
                    <a:p>
                      <a:pPr>
                        <a:lnSpc>
                          <a:spcPts val="1200"/>
                        </a:lnSpc>
                      </a:pPr>
                      <a:r>
                        <a:rPr kumimoji="1" lang="ja-JP" altLang="en-US" sz="700" b="1" dirty="0" smtClean="0">
                          <a:latin typeface="メイリオ" panose="020B0604030504040204" pitchFamily="50" charset="-128"/>
                          <a:ea typeface="メイリオ" panose="020B0604030504040204" pitchFamily="50" charset="-128"/>
                        </a:rPr>
                        <a:t>３．青少年指導員に正しい知識の普及と理解の促進のための研修を実施</a:t>
                      </a:r>
                      <a:r>
                        <a:rPr kumimoji="1" lang="en-US" altLang="ja-JP" sz="700" b="1" dirty="0" smtClean="0">
                          <a:latin typeface="メイリオ" panose="020B0604030504040204" pitchFamily="50" charset="-128"/>
                          <a:ea typeface="メイリオ" panose="020B0604030504040204" pitchFamily="50" charset="-128"/>
                        </a:rPr>
                        <a:t/>
                      </a:r>
                      <a:br>
                        <a:rPr kumimoji="1" lang="en-US" altLang="ja-JP" sz="700" b="1" dirty="0" smtClean="0">
                          <a:latin typeface="メイリオ" panose="020B0604030504040204" pitchFamily="50" charset="-128"/>
                          <a:ea typeface="メイリオ" panose="020B0604030504040204" pitchFamily="50" charset="-128"/>
                        </a:rPr>
                      </a:br>
                      <a:r>
                        <a:rPr kumimoji="1" lang="ja-JP" altLang="en-US" sz="700" b="1" dirty="0" smtClean="0">
                          <a:latin typeface="メイリオ" panose="020B0604030504040204" pitchFamily="50" charset="-128"/>
                          <a:ea typeface="メイリオ" panose="020B0604030504040204" pitchFamily="50" charset="-128"/>
                        </a:rPr>
                        <a:t>　　</a:t>
                      </a:r>
                      <a:r>
                        <a:rPr kumimoji="1" lang="ja-JP" altLang="en-US" sz="700" b="1" dirty="0" smtClean="0">
                          <a:latin typeface="ＭＳ Ｐゴシック" panose="020B0600070205080204" pitchFamily="50" charset="-128"/>
                          <a:ea typeface="ＭＳ Ｐゴシック" panose="020B0600070205080204" pitchFamily="50" charset="-128"/>
                        </a:rPr>
                        <a:t>▶</a:t>
                      </a:r>
                      <a:r>
                        <a:rPr kumimoji="1" lang="en-US" altLang="ja-JP" sz="700" b="1" u="sng" dirty="0" smtClean="0">
                          <a:latin typeface="ＭＳ Ｐゴシック" panose="020B0600070205080204" pitchFamily="50" charset="-128"/>
                          <a:ea typeface="ＭＳ Ｐゴシック" panose="020B0600070205080204" pitchFamily="50" charset="-128"/>
                        </a:rPr>
                        <a:t>R2</a:t>
                      </a:r>
                      <a:r>
                        <a:rPr kumimoji="1" lang="ja-JP" altLang="en-US" sz="700" b="1" u="sng" dirty="0" smtClean="0">
                          <a:latin typeface="ＭＳ Ｐゴシック" panose="020B0600070205080204" pitchFamily="50" charset="-128"/>
                          <a:ea typeface="ＭＳ Ｐゴシック" panose="020B0600070205080204" pitchFamily="50" charset="-128"/>
                        </a:rPr>
                        <a:t>年度</a:t>
                      </a:r>
                      <a:r>
                        <a:rPr kumimoji="1" lang="ja-JP" altLang="en-US" sz="700" b="1" u="sng" baseline="0" dirty="0" smtClean="0">
                          <a:latin typeface="ＭＳ Ｐゴシック" panose="020B0600070205080204" pitchFamily="50" charset="-128"/>
                          <a:ea typeface="ＭＳ Ｐゴシック" panose="020B0600070205080204" pitchFamily="50" charset="-128"/>
                        </a:rPr>
                        <a:t> </a:t>
                      </a:r>
                      <a:r>
                        <a:rPr kumimoji="1" lang="ja-JP" altLang="en-US" sz="700" b="1" u="sng" dirty="0" smtClean="0">
                          <a:latin typeface="ＭＳ Ｐゴシック" panose="020B0600070205080204" pitchFamily="50" charset="-128"/>
                          <a:ea typeface="ＭＳ Ｐゴシック" panose="020B0600070205080204" pitchFamily="50" charset="-128"/>
                        </a:rPr>
                        <a:t>１回　参加者計</a:t>
                      </a:r>
                      <a:r>
                        <a:rPr kumimoji="1" lang="en-US" altLang="ja-JP" sz="700" b="1" u="sng" dirty="0" smtClean="0">
                          <a:latin typeface="ＭＳ Ｐゴシック" panose="020B0600070205080204" pitchFamily="50" charset="-128"/>
                          <a:ea typeface="ＭＳ Ｐゴシック" panose="020B0600070205080204" pitchFamily="50" charset="-128"/>
                        </a:rPr>
                        <a:t>620</a:t>
                      </a:r>
                      <a:r>
                        <a:rPr kumimoji="1" lang="ja-JP" altLang="en-US" sz="700" b="1" u="sng" dirty="0" smtClean="0">
                          <a:latin typeface="ＭＳ Ｐゴシック" panose="020B0600070205080204" pitchFamily="50" charset="-128"/>
                          <a:ea typeface="ＭＳ Ｐゴシック" panose="020B0600070205080204" pitchFamily="50" charset="-128"/>
                        </a:rPr>
                        <a:t>名 　</a:t>
                      </a:r>
                      <a:r>
                        <a:rPr kumimoji="1" lang="en-US" altLang="ja-JP" sz="700" b="1" u="sng" dirty="0" smtClean="0">
                          <a:latin typeface="ＭＳ Ｐゴシック" panose="020B0600070205080204" pitchFamily="50" charset="-128"/>
                          <a:ea typeface="ＭＳ Ｐゴシック" panose="020B0600070205080204" pitchFamily="50" charset="-128"/>
                        </a:rPr>
                        <a:t>R3</a:t>
                      </a:r>
                      <a:r>
                        <a:rPr kumimoji="1" lang="ja-JP" altLang="en-US" sz="700" b="1" u="sng" dirty="0" smtClean="0">
                          <a:latin typeface="ＭＳ Ｐゴシック" panose="020B0600070205080204" pitchFamily="50" charset="-128"/>
                          <a:ea typeface="ＭＳ Ｐゴシック" panose="020B0600070205080204" pitchFamily="50" charset="-128"/>
                        </a:rPr>
                        <a:t>年度１回　参加者計</a:t>
                      </a:r>
                      <a:r>
                        <a:rPr kumimoji="1" lang="en-US" altLang="ja-JP" sz="700" b="1" u="sng" dirty="0" smtClean="0">
                          <a:latin typeface="ＭＳ Ｐゴシック" panose="020B0600070205080204" pitchFamily="50" charset="-128"/>
                          <a:ea typeface="ＭＳ Ｐゴシック" panose="020B0600070205080204" pitchFamily="50" charset="-128"/>
                        </a:rPr>
                        <a:t>583</a:t>
                      </a:r>
                      <a:r>
                        <a:rPr kumimoji="1" lang="ja-JP" altLang="en-US" sz="700" b="1" u="sng" dirty="0" smtClean="0">
                          <a:latin typeface="ＭＳ Ｐゴシック" panose="020B0600070205080204" pitchFamily="50" charset="-128"/>
                          <a:ea typeface="ＭＳ Ｐゴシック" panose="020B0600070205080204" pitchFamily="50" charset="-128"/>
                        </a:rPr>
                        <a:t>名</a:t>
                      </a:r>
                      <a:endParaRPr kumimoji="1" lang="en-US" altLang="ja-JP" sz="700" b="1" u="sng" dirty="0" smtClean="0">
                        <a:latin typeface="ＭＳ Ｐゴシック" panose="020B0600070205080204" pitchFamily="50" charset="-128"/>
                        <a:ea typeface="ＭＳ Ｐゴシック" panose="020B0600070205080204" pitchFamily="50" charset="-128"/>
                      </a:endParaRPr>
                    </a:p>
                    <a:p>
                      <a:pPr>
                        <a:lnSpc>
                          <a:spcPts val="1200"/>
                        </a:lnSpc>
                      </a:pPr>
                      <a:r>
                        <a:rPr kumimoji="1" lang="en-US" altLang="ja-JP" sz="700" b="1" dirty="0" smtClean="0">
                          <a:latin typeface="メイリオ" panose="020B0604030504040204" pitchFamily="50" charset="-128"/>
                          <a:ea typeface="メイリオ" panose="020B0604030504040204" pitchFamily="50" charset="-128"/>
                        </a:rPr>
                        <a:t>4-1</a:t>
                      </a:r>
                      <a:r>
                        <a:rPr kumimoji="1" lang="ja-JP" altLang="en-US" sz="700" b="1" dirty="0" err="1" smtClean="0">
                          <a:latin typeface="メイリオ" panose="020B0604030504040204" pitchFamily="50" charset="-128"/>
                          <a:ea typeface="メイリオ" panose="020B0604030504040204" pitchFamily="50" charset="-128"/>
                        </a:rPr>
                        <a:t>．</a:t>
                      </a:r>
                      <a:r>
                        <a:rPr kumimoji="1" lang="ja-JP" altLang="en-US" sz="700" b="1" dirty="0" smtClean="0">
                          <a:latin typeface="メイリオ" panose="020B0604030504040204" pitchFamily="50" charset="-128"/>
                          <a:ea typeface="メイリオ" panose="020B0604030504040204" pitchFamily="50" charset="-128"/>
                        </a:rPr>
                        <a:t>新成人に対して、正しい知識の普及と理解促進のための啓発チラシ</a:t>
                      </a:r>
                      <a:r>
                        <a:rPr kumimoji="1" lang="en-US" altLang="ja-JP" sz="700" b="1" dirty="0" smtClean="0">
                          <a:latin typeface="メイリオ" panose="020B0604030504040204" pitchFamily="50" charset="-128"/>
                          <a:ea typeface="メイリオ" panose="020B0604030504040204" pitchFamily="50" charset="-128"/>
                        </a:rPr>
                        <a:t/>
                      </a:r>
                      <a:br>
                        <a:rPr kumimoji="1" lang="en-US" altLang="ja-JP" sz="700" b="1" dirty="0" smtClean="0">
                          <a:latin typeface="メイリオ" panose="020B0604030504040204" pitchFamily="50" charset="-128"/>
                          <a:ea typeface="メイリオ" panose="020B0604030504040204" pitchFamily="50" charset="-128"/>
                        </a:rPr>
                      </a:br>
                      <a:r>
                        <a:rPr kumimoji="1" lang="en-US" altLang="ja-JP" sz="700" b="1" baseline="0" dirty="0" smtClean="0">
                          <a:latin typeface="メイリオ" panose="020B0604030504040204" pitchFamily="50" charset="-128"/>
                          <a:ea typeface="メイリオ" panose="020B0604030504040204" pitchFamily="50" charset="-128"/>
                        </a:rPr>
                        <a:t>       </a:t>
                      </a:r>
                      <a:r>
                        <a:rPr kumimoji="1" lang="ja-JP" altLang="en-US" sz="700" b="1" dirty="0" smtClean="0">
                          <a:latin typeface="メイリオ" panose="020B0604030504040204" pitchFamily="50" charset="-128"/>
                          <a:ea typeface="メイリオ" panose="020B0604030504040204" pitchFamily="50" charset="-128"/>
                        </a:rPr>
                        <a:t>を作成し、府内各市町村の成人式で配布</a:t>
                      </a:r>
                      <a:endParaRPr kumimoji="1" lang="en-US" altLang="ja-JP" sz="700" b="1" dirty="0" smtClean="0">
                        <a:latin typeface="メイリオ" panose="020B0604030504040204" pitchFamily="50" charset="-128"/>
                        <a:ea typeface="メイリオ" panose="020B0604030504040204" pitchFamily="50" charset="-128"/>
                      </a:endParaRPr>
                    </a:p>
                    <a:p>
                      <a:pPr>
                        <a:lnSpc>
                          <a:spcPts val="1200"/>
                        </a:lnSpc>
                      </a:pPr>
                      <a:r>
                        <a:rPr kumimoji="1" lang="ja-JP" altLang="en-US" sz="700" b="1" dirty="0" smtClean="0">
                          <a:latin typeface="ＭＳ Ｐゴシック" panose="020B0600070205080204" pitchFamily="50" charset="-128"/>
                          <a:ea typeface="ＭＳ Ｐゴシック" panose="020B0600070205080204" pitchFamily="50" charset="-128"/>
                        </a:rPr>
                        <a:t>　　　▶</a:t>
                      </a:r>
                      <a:r>
                        <a:rPr kumimoji="1" lang="en-US" altLang="ja-JP" sz="700" b="1" u="sng" dirty="0" smtClean="0">
                          <a:latin typeface="ＭＳ Ｐゴシック" panose="020B0600070205080204" pitchFamily="50" charset="-128"/>
                          <a:ea typeface="ＭＳ Ｐゴシック" panose="020B0600070205080204" pitchFamily="50" charset="-128"/>
                        </a:rPr>
                        <a:t>R2</a:t>
                      </a:r>
                      <a:r>
                        <a:rPr kumimoji="1" lang="ja-JP" altLang="en-US" sz="700" b="1" u="sng" dirty="0" smtClean="0">
                          <a:latin typeface="ＭＳ Ｐゴシック" panose="020B0600070205080204" pitchFamily="50" charset="-128"/>
                          <a:ea typeface="ＭＳ Ｐゴシック" panose="020B0600070205080204" pitchFamily="50" charset="-128"/>
                        </a:rPr>
                        <a:t>年度　約</a:t>
                      </a:r>
                      <a:r>
                        <a:rPr kumimoji="1" lang="en-US" altLang="ja-JP" sz="700" b="1" u="sng" dirty="0" smtClean="0">
                          <a:latin typeface="ＭＳ Ｐゴシック" panose="020B0600070205080204" pitchFamily="50" charset="-128"/>
                          <a:ea typeface="ＭＳ Ｐゴシック" panose="020B0600070205080204" pitchFamily="50" charset="-128"/>
                        </a:rPr>
                        <a:t>2</a:t>
                      </a:r>
                      <a:r>
                        <a:rPr kumimoji="1" lang="ja-JP" altLang="en-US" sz="700" b="1" u="sng" dirty="0" smtClean="0">
                          <a:latin typeface="ＭＳ Ｐゴシック" panose="020B0600070205080204" pitchFamily="50" charset="-128"/>
                          <a:ea typeface="ＭＳ Ｐゴシック" panose="020B0600070205080204" pitchFamily="50" charset="-128"/>
                        </a:rPr>
                        <a:t>万</a:t>
                      </a:r>
                      <a:r>
                        <a:rPr kumimoji="1" lang="en-US" altLang="ja-JP" sz="700" b="1" u="sng" dirty="0" smtClean="0">
                          <a:latin typeface="ＭＳ Ｐゴシック" panose="020B0600070205080204" pitchFamily="50" charset="-128"/>
                          <a:ea typeface="ＭＳ Ｐゴシック" panose="020B0600070205080204" pitchFamily="50" charset="-128"/>
                        </a:rPr>
                        <a:t>6</a:t>
                      </a:r>
                      <a:r>
                        <a:rPr kumimoji="1" lang="ja-JP" altLang="en-US" sz="700" b="1" u="sng" dirty="0" smtClean="0">
                          <a:latin typeface="ＭＳ Ｐゴシック" panose="020B0600070205080204" pitchFamily="50" charset="-128"/>
                          <a:ea typeface="ＭＳ Ｐゴシック" panose="020B0600070205080204" pitchFamily="50" charset="-128"/>
                        </a:rPr>
                        <a:t>千部　</a:t>
                      </a:r>
                      <a:r>
                        <a:rPr kumimoji="1" lang="en-US" altLang="ja-JP" sz="700" b="1" u="sng" dirty="0" smtClean="0">
                          <a:latin typeface="ＭＳ Ｐゴシック" panose="020B0600070205080204" pitchFamily="50" charset="-128"/>
                          <a:ea typeface="ＭＳ Ｐゴシック" panose="020B0600070205080204" pitchFamily="50" charset="-128"/>
                        </a:rPr>
                        <a:t>R3</a:t>
                      </a:r>
                      <a:r>
                        <a:rPr kumimoji="1" lang="ja-JP" altLang="en-US" sz="700" b="1" u="sng" dirty="0" smtClean="0">
                          <a:latin typeface="ＭＳ Ｐゴシック" panose="020B0600070205080204" pitchFamily="50" charset="-128"/>
                          <a:ea typeface="ＭＳ Ｐゴシック" panose="020B0600070205080204" pitchFamily="50" charset="-128"/>
                        </a:rPr>
                        <a:t>年度　約</a:t>
                      </a:r>
                      <a:r>
                        <a:rPr kumimoji="1" lang="en-US" altLang="ja-JP" sz="700" b="1" u="sng" dirty="0" smtClean="0">
                          <a:latin typeface="ＭＳ Ｐゴシック" panose="020B0600070205080204" pitchFamily="50" charset="-128"/>
                          <a:ea typeface="ＭＳ Ｐゴシック" panose="020B0600070205080204" pitchFamily="50" charset="-128"/>
                        </a:rPr>
                        <a:t>2</a:t>
                      </a:r>
                      <a:r>
                        <a:rPr kumimoji="1" lang="ja-JP" altLang="en-US" sz="700" b="1" u="sng" dirty="0" smtClean="0">
                          <a:latin typeface="ＭＳ Ｐゴシック" panose="020B0600070205080204" pitchFamily="50" charset="-128"/>
                          <a:ea typeface="ＭＳ Ｐゴシック" panose="020B0600070205080204" pitchFamily="50" charset="-128"/>
                        </a:rPr>
                        <a:t>万部</a:t>
                      </a:r>
                      <a:endParaRPr kumimoji="1" lang="en-US" altLang="ja-JP" sz="700" b="1" u="sng" dirty="0" smtClean="0">
                        <a:latin typeface="ＭＳ Ｐゴシック" panose="020B0600070205080204" pitchFamily="50" charset="-128"/>
                        <a:ea typeface="ＭＳ Ｐゴシック" panose="020B060007020508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700" b="1" dirty="0" smtClean="0">
                          <a:latin typeface="メイリオ" panose="020B0604030504040204" pitchFamily="50" charset="-128"/>
                          <a:ea typeface="メイリオ" panose="020B0604030504040204" pitchFamily="50" charset="-128"/>
                        </a:rPr>
                        <a:t>4-2</a:t>
                      </a:r>
                      <a:r>
                        <a:rPr kumimoji="1" lang="ja-JP" altLang="en-US" sz="700" b="1" dirty="0" err="1" smtClean="0">
                          <a:latin typeface="メイリオ" panose="020B0604030504040204" pitchFamily="50" charset="-128"/>
                          <a:ea typeface="メイリオ" panose="020B0604030504040204" pitchFamily="50" charset="-128"/>
                        </a:rPr>
                        <a:t>．</a:t>
                      </a:r>
                      <a:r>
                        <a:rPr kumimoji="1" lang="ja-JP" altLang="en-US" sz="700" b="1" dirty="0" smtClean="0">
                          <a:latin typeface="メイリオ" panose="020B0604030504040204" pitchFamily="50" charset="-128"/>
                          <a:ea typeface="メイリオ" panose="020B0604030504040204" pitchFamily="50" charset="-128"/>
                        </a:rPr>
                        <a:t>依存症に関する基本的知識等について正しく理解を深めるための</a:t>
                      </a:r>
                      <a:r>
                        <a:rPr kumimoji="1" lang="en-US" altLang="ja-JP" sz="700" b="1" dirty="0" smtClean="0">
                          <a:latin typeface="メイリオ" panose="020B0604030504040204" pitchFamily="50" charset="-128"/>
                          <a:ea typeface="メイリオ" panose="020B0604030504040204" pitchFamily="50" charset="-128"/>
                        </a:rPr>
                        <a:t/>
                      </a:r>
                      <a:br>
                        <a:rPr kumimoji="1" lang="en-US" altLang="ja-JP" sz="700" b="1" dirty="0" smtClean="0">
                          <a:latin typeface="メイリオ" panose="020B0604030504040204" pitchFamily="50" charset="-128"/>
                          <a:ea typeface="メイリオ" panose="020B0604030504040204" pitchFamily="50" charset="-128"/>
                        </a:rPr>
                      </a:br>
                      <a:r>
                        <a:rPr kumimoji="1" lang="en-US" altLang="ja-JP" sz="700" b="1" baseline="0" dirty="0" smtClean="0">
                          <a:latin typeface="メイリオ" panose="020B0604030504040204" pitchFamily="50" charset="-128"/>
                          <a:ea typeface="メイリオ" panose="020B0604030504040204" pitchFamily="50" charset="-128"/>
                        </a:rPr>
                        <a:t>       </a:t>
                      </a:r>
                      <a:r>
                        <a:rPr kumimoji="1" lang="ja-JP" altLang="en-US" sz="700" b="1" dirty="0" smtClean="0">
                          <a:latin typeface="メイリオ" panose="020B0604030504040204" pitchFamily="50" charset="-128"/>
                          <a:ea typeface="メイリオ" panose="020B0604030504040204" pitchFamily="50" charset="-128"/>
                        </a:rPr>
                        <a:t>広く府民を対象としたセミナーを実施</a:t>
                      </a:r>
                      <a:endParaRPr kumimoji="1" lang="en-US" altLang="ja-JP" sz="700" b="1"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700" b="1" dirty="0" smtClean="0">
                          <a:latin typeface="メイリオ" panose="020B0604030504040204" pitchFamily="50" charset="-128"/>
                          <a:ea typeface="メイリオ" panose="020B0604030504040204" pitchFamily="50" charset="-128"/>
                        </a:rPr>
                        <a:t>　　</a:t>
                      </a:r>
                      <a:r>
                        <a:rPr kumimoji="1" lang="ja-JP" altLang="en-US" sz="700" b="1" dirty="0" smtClean="0">
                          <a:latin typeface="ＭＳ Ｐゴシック" panose="020B0600070205080204" pitchFamily="50" charset="-128"/>
                          <a:ea typeface="ＭＳ Ｐゴシック" panose="020B0600070205080204" pitchFamily="50" charset="-128"/>
                        </a:rPr>
                        <a:t>▶</a:t>
                      </a:r>
                      <a:r>
                        <a:rPr kumimoji="1" lang="en-US" altLang="ja-JP" sz="700" b="1" u="sng" dirty="0" smtClean="0">
                          <a:latin typeface="ＭＳ Ｐゴシック" panose="020B0600070205080204" pitchFamily="50" charset="-128"/>
                          <a:ea typeface="ＭＳ Ｐゴシック" panose="020B0600070205080204" pitchFamily="50" charset="-128"/>
                        </a:rPr>
                        <a:t>R2</a:t>
                      </a:r>
                      <a:r>
                        <a:rPr kumimoji="1" lang="ja-JP" altLang="en-US" sz="700" b="1" u="sng" dirty="0" smtClean="0">
                          <a:latin typeface="ＭＳ Ｐゴシック" panose="020B0600070205080204" pitchFamily="50" charset="-128"/>
                          <a:ea typeface="ＭＳ Ｐゴシック" panose="020B0600070205080204" pitchFamily="50" charset="-128"/>
                        </a:rPr>
                        <a:t>年度　１回</a:t>
                      </a:r>
                      <a:r>
                        <a:rPr kumimoji="1" lang="en-US" altLang="ja-JP" sz="700" b="1" u="sng" dirty="0" smtClean="0">
                          <a:latin typeface="ＭＳ Ｐゴシック" panose="020B0600070205080204" pitchFamily="50" charset="-128"/>
                          <a:ea typeface="ＭＳ Ｐゴシック" panose="020B0600070205080204" pitchFamily="50" charset="-128"/>
                        </a:rPr>
                        <a:t>WEB</a:t>
                      </a:r>
                      <a:r>
                        <a:rPr kumimoji="1" lang="ja-JP" altLang="en-US" sz="700" b="1" u="sng" dirty="0" smtClean="0">
                          <a:latin typeface="ＭＳ Ｐゴシック" panose="020B0600070205080204" pitchFamily="50" charset="-128"/>
                          <a:ea typeface="ＭＳ Ｐゴシック" panose="020B0600070205080204" pitchFamily="50" charset="-128"/>
                        </a:rPr>
                        <a:t>配信　申込者</a:t>
                      </a:r>
                      <a:r>
                        <a:rPr kumimoji="1" lang="en-US" altLang="ja-JP" sz="700" b="1" u="sng" dirty="0" smtClean="0">
                          <a:latin typeface="ＭＳ Ｐゴシック" panose="020B0600070205080204" pitchFamily="50" charset="-128"/>
                          <a:ea typeface="ＭＳ Ｐゴシック" panose="020B0600070205080204" pitchFamily="50" charset="-128"/>
                        </a:rPr>
                        <a:t>235</a:t>
                      </a:r>
                      <a:r>
                        <a:rPr kumimoji="1" lang="ja-JP" altLang="en-US" sz="700" b="1" u="sng" dirty="0" smtClean="0">
                          <a:latin typeface="ＭＳ Ｐゴシック" panose="020B0600070205080204" pitchFamily="50" charset="-128"/>
                          <a:ea typeface="ＭＳ Ｐゴシック" panose="020B0600070205080204" pitchFamily="50" charset="-128"/>
                        </a:rPr>
                        <a:t>名　</a:t>
                      </a:r>
                      <a:r>
                        <a:rPr kumimoji="1" lang="en-US" altLang="ja-JP" sz="700" b="1" u="sng" dirty="0" smtClean="0">
                          <a:latin typeface="ＭＳ Ｐゴシック" panose="020B0600070205080204" pitchFamily="50" charset="-128"/>
                          <a:ea typeface="ＭＳ Ｐゴシック" panose="020B0600070205080204" pitchFamily="50" charset="-128"/>
                        </a:rPr>
                        <a:t>R3</a:t>
                      </a:r>
                      <a:r>
                        <a:rPr kumimoji="1" lang="ja-JP" altLang="en-US" sz="700" b="1" u="sng" dirty="0" smtClean="0">
                          <a:latin typeface="ＭＳ Ｐゴシック" panose="020B0600070205080204" pitchFamily="50" charset="-128"/>
                          <a:ea typeface="ＭＳ Ｐゴシック" panose="020B0600070205080204" pitchFamily="50" charset="-128"/>
                        </a:rPr>
                        <a:t>年度　</a:t>
                      </a:r>
                      <a:r>
                        <a:rPr kumimoji="1" lang="en-US" altLang="ja-JP" sz="700" b="1" u="sng" dirty="0" smtClean="0">
                          <a:latin typeface="ＭＳ Ｐゴシック" panose="020B0600070205080204" pitchFamily="50" charset="-128"/>
                          <a:ea typeface="ＭＳ Ｐゴシック" panose="020B0600070205080204" pitchFamily="50" charset="-128"/>
                        </a:rPr>
                        <a:t>2</a:t>
                      </a:r>
                      <a:r>
                        <a:rPr kumimoji="1" lang="ja-JP" altLang="en-US" sz="700" b="1" u="sng" dirty="0" smtClean="0">
                          <a:latin typeface="ＭＳ Ｐゴシック" panose="020B0600070205080204" pitchFamily="50" charset="-128"/>
                          <a:ea typeface="ＭＳ Ｐゴシック" panose="020B0600070205080204" pitchFamily="50" charset="-128"/>
                        </a:rPr>
                        <a:t>回</a:t>
                      </a:r>
                      <a:r>
                        <a:rPr kumimoji="1" lang="en-US" altLang="ja-JP" sz="700" b="1" u="sng" dirty="0" smtClean="0">
                          <a:latin typeface="ＭＳ Ｐゴシック" panose="020B0600070205080204" pitchFamily="50" charset="-128"/>
                          <a:ea typeface="ＭＳ Ｐゴシック" panose="020B0600070205080204" pitchFamily="50" charset="-128"/>
                        </a:rPr>
                        <a:t>WEB</a:t>
                      </a:r>
                      <a:r>
                        <a:rPr kumimoji="1" lang="ja-JP" altLang="en-US" sz="700" b="1" u="sng" dirty="0" smtClean="0">
                          <a:latin typeface="ＭＳ Ｐゴシック" panose="020B0600070205080204" pitchFamily="50" charset="-128"/>
                          <a:ea typeface="ＭＳ Ｐゴシック" panose="020B0600070205080204" pitchFamily="50" charset="-128"/>
                        </a:rPr>
                        <a:t>配信　申込者計</a:t>
                      </a:r>
                      <a:r>
                        <a:rPr kumimoji="1" lang="en-US" altLang="ja-JP" sz="700" b="1" u="sng" dirty="0" smtClean="0">
                          <a:latin typeface="ＭＳ Ｐゴシック" panose="020B0600070205080204" pitchFamily="50" charset="-128"/>
                          <a:ea typeface="ＭＳ Ｐゴシック" panose="020B0600070205080204" pitchFamily="50" charset="-128"/>
                        </a:rPr>
                        <a:t>473</a:t>
                      </a:r>
                      <a:r>
                        <a:rPr kumimoji="1" lang="ja-JP" altLang="en-US" sz="700" b="1" u="sng" dirty="0" smtClean="0">
                          <a:latin typeface="ＭＳ Ｐゴシック" panose="020B0600070205080204" pitchFamily="50" charset="-128"/>
                          <a:ea typeface="ＭＳ Ｐゴシック" panose="020B0600070205080204" pitchFamily="50" charset="-128"/>
                        </a:rPr>
                        <a:t>名</a:t>
                      </a:r>
                      <a:endParaRPr kumimoji="1" lang="en-US" altLang="ja-JP" sz="700" b="1" dirty="0" smtClean="0">
                        <a:latin typeface="メイリオ" panose="020B0604030504040204" pitchFamily="50" charset="-128"/>
                        <a:ea typeface="メイリオ" panose="020B0604030504040204" pitchFamily="50" charset="-128"/>
                      </a:endParaRPr>
                    </a:p>
                    <a:p>
                      <a:pPr>
                        <a:lnSpc>
                          <a:spcPts val="1200"/>
                        </a:lnSpc>
                      </a:pPr>
                      <a:r>
                        <a:rPr kumimoji="1" lang="ja-JP" altLang="en-US" sz="700" b="1" dirty="0" smtClean="0">
                          <a:latin typeface="メイリオ" panose="020B0604030504040204" pitchFamily="50" charset="-128"/>
                          <a:ea typeface="メイリオ" panose="020B0604030504040204" pitchFamily="50" charset="-128"/>
                        </a:rPr>
                        <a:t>５．民生委員・児童委員が参加する研修会等において、正しい知識の普及や</a:t>
                      </a:r>
                      <a:r>
                        <a:rPr kumimoji="1" lang="en-US" altLang="ja-JP" sz="700" b="1" dirty="0" smtClean="0">
                          <a:latin typeface="メイリオ" panose="020B0604030504040204" pitchFamily="50" charset="-128"/>
                          <a:ea typeface="メイリオ" panose="020B0604030504040204" pitchFamily="50" charset="-128"/>
                        </a:rPr>
                        <a:t/>
                      </a:r>
                      <a:br>
                        <a:rPr kumimoji="1" lang="en-US" altLang="ja-JP" sz="700" b="1" dirty="0" smtClean="0">
                          <a:latin typeface="メイリオ" panose="020B0604030504040204" pitchFamily="50" charset="-128"/>
                          <a:ea typeface="メイリオ" panose="020B0604030504040204" pitchFamily="50" charset="-128"/>
                        </a:rPr>
                      </a:br>
                      <a:r>
                        <a:rPr kumimoji="1" lang="en-US" altLang="ja-JP" sz="700" b="1" baseline="0" dirty="0" smtClean="0">
                          <a:latin typeface="メイリオ" panose="020B0604030504040204" pitchFamily="50" charset="-128"/>
                          <a:ea typeface="メイリオ" panose="020B0604030504040204" pitchFamily="50" charset="-128"/>
                        </a:rPr>
                        <a:t>       </a:t>
                      </a:r>
                      <a:r>
                        <a:rPr kumimoji="1" lang="ja-JP" altLang="en-US" sz="700" b="1" dirty="0" smtClean="0">
                          <a:latin typeface="メイリオ" panose="020B0604030504040204" pitchFamily="50" charset="-128"/>
                          <a:ea typeface="メイリオ" panose="020B0604030504040204" pitchFamily="50" charset="-128"/>
                        </a:rPr>
                        <a:t>相談窓口等に関する情報を周知</a:t>
                      </a:r>
                      <a:endParaRPr kumimoji="1" lang="en-US" altLang="ja-JP" sz="700" b="1" dirty="0" smtClean="0">
                        <a:latin typeface="メイリオ" panose="020B0604030504040204" pitchFamily="50" charset="-128"/>
                        <a:ea typeface="メイリオ" panose="020B0604030504040204" pitchFamily="50" charset="-128"/>
                      </a:endParaRPr>
                    </a:p>
                    <a:p>
                      <a:pPr>
                        <a:lnSpc>
                          <a:spcPts val="1200"/>
                        </a:lnSpc>
                      </a:pPr>
                      <a:r>
                        <a:rPr kumimoji="1" lang="ja-JP" altLang="en-US" sz="700" b="1" dirty="0" smtClean="0">
                          <a:latin typeface="メイリオ" panose="020B0604030504040204" pitchFamily="50" charset="-128"/>
                          <a:ea typeface="メイリオ" panose="020B0604030504040204" pitchFamily="50" charset="-128"/>
                        </a:rPr>
                        <a:t>６．消費生活センターにおいてリーフレットを配架</a:t>
                      </a:r>
                      <a:endParaRPr kumimoji="1" lang="en-US" altLang="ja-JP" sz="700" b="1" kern="1200" dirty="0" smtClean="0">
                        <a:solidFill>
                          <a:schemeClr val="dk1"/>
                        </a:solidFill>
                        <a:latin typeface="メイリオ" panose="020B0604030504040204" pitchFamily="50" charset="-128"/>
                        <a:ea typeface="メイリオ" panose="020B0604030504040204" pitchFamily="50" charset="-128"/>
                        <a:cs typeface="+mn-cs"/>
                      </a:endParaRPr>
                    </a:p>
                    <a:p>
                      <a:pPr>
                        <a:lnSpc>
                          <a:spcPts val="1200"/>
                        </a:lnSpc>
                      </a:pPr>
                      <a:r>
                        <a:rPr kumimoji="1" lang="ja-JP" altLang="en-US" sz="700" b="1" kern="1200" dirty="0" smtClean="0">
                          <a:solidFill>
                            <a:schemeClr val="dk1"/>
                          </a:solidFill>
                          <a:latin typeface="メイリオ" panose="020B0604030504040204" pitchFamily="50" charset="-128"/>
                          <a:ea typeface="メイリオ" panose="020B0604030504040204" pitchFamily="50" charset="-128"/>
                          <a:cs typeface="+mn-cs"/>
                        </a:rPr>
                        <a:t>７．職場の産業保健担当者へ正しい知識の普及や相談窓口の周知のための</a:t>
                      </a:r>
                      <a:r>
                        <a:rPr kumimoji="1" lang="en-US" altLang="ja-JP" sz="700" b="1" kern="1200" dirty="0" smtClean="0">
                          <a:solidFill>
                            <a:schemeClr val="dk1"/>
                          </a:solidFill>
                          <a:latin typeface="メイリオ" panose="020B0604030504040204" pitchFamily="50" charset="-128"/>
                          <a:ea typeface="メイリオ" panose="020B0604030504040204" pitchFamily="50" charset="-128"/>
                          <a:cs typeface="+mn-cs"/>
                        </a:rPr>
                        <a:t/>
                      </a:r>
                      <a:br>
                        <a:rPr kumimoji="1" lang="en-US" altLang="ja-JP" sz="700" b="1" kern="1200" dirty="0" smtClean="0">
                          <a:solidFill>
                            <a:schemeClr val="dk1"/>
                          </a:solidFill>
                          <a:latin typeface="メイリオ" panose="020B0604030504040204" pitchFamily="50" charset="-128"/>
                          <a:ea typeface="メイリオ" panose="020B0604030504040204" pitchFamily="50" charset="-128"/>
                          <a:cs typeface="+mn-cs"/>
                        </a:rPr>
                      </a:br>
                      <a:r>
                        <a:rPr kumimoji="1" lang="en-US" altLang="ja-JP" sz="700" b="1" kern="1200" baseline="0" dirty="0" smtClean="0">
                          <a:solidFill>
                            <a:schemeClr val="dk1"/>
                          </a:solidFill>
                          <a:latin typeface="メイリオ" panose="020B0604030504040204" pitchFamily="50" charset="-128"/>
                          <a:ea typeface="メイリオ" panose="020B0604030504040204" pitchFamily="50" charset="-128"/>
                          <a:cs typeface="+mn-cs"/>
                        </a:rPr>
                        <a:t>       </a:t>
                      </a:r>
                      <a:r>
                        <a:rPr kumimoji="1" lang="ja-JP" altLang="en-US" sz="700" b="1" kern="1200" dirty="0" smtClean="0">
                          <a:solidFill>
                            <a:schemeClr val="dk1"/>
                          </a:solidFill>
                          <a:latin typeface="メイリオ" panose="020B0604030504040204" pitchFamily="50" charset="-128"/>
                          <a:ea typeface="メイリオ" panose="020B0604030504040204" pitchFamily="50" charset="-128"/>
                          <a:cs typeface="+mn-cs"/>
                        </a:rPr>
                        <a:t>研修を実施</a:t>
                      </a:r>
                      <a:r>
                        <a:rPr kumimoji="1" lang="en-US" altLang="ja-JP" sz="700" b="1" kern="1200" dirty="0" smtClean="0">
                          <a:solidFill>
                            <a:schemeClr val="dk1"/>
                          </a:solidFill>
                          <a:latin typeface="メイリオ" panose="020B0604030504040204" pitchFamily="50" charset="-128"/>
                          <a:ea typeface="メイリオ" panose="020B0604030504040204" pitchFamily="50" charset="-128"/>
                          <a:cs typeface="+mn-cs"/>
                        </a:rPr>
                        <a:t/>
                      </a:r>
                      <a:br>
                        <a:rPr kumimoji="1" lang="en-US" altLang="ja-JP" sz="700" b="1" kern="1200" dirty="0" smtClean="0">
                          <a:solidFill>
                            <a:schemeClr val="dk1"/>
                          </a:solidFill>
                          <a:latin typeface="メイリオ" panose="020B0604030504040204" pitchFamily="50" charset="-128"/>
                          <a:ea typeface="メイリオ" panose="020B0604030504040204" pitchFamily="50" charset="-128"/>
                          <a:cs typeface="+mn-cs"/>
                        </a:rPr>
                      </a:br>
                      <a:r>
                        <a:rPr kumimoji="1" lang="ja-JP" altLang="en-US" sz="700" b="1" dirty="0" smtClean="0">
                          <a:latin typeface="メイリオ" panose="020B0604030504040204" pitchFamily="50" charset="-128"/>
                          <a:ea typeface="メイリオ" panose="020B0604030504040204" pitchFamily="50" charset="-128"/>
                        </a:rPr>
                        <a:t>　　</a:t>
                      </a:r>
                      <a:r>
                        <a:rPr kumimoji="1" lang="ja-JP" altLang="en-US" sz="700" b="1" dirty="0" smtClean="0">
                          <a:latin typeface="ＭＳ Ｐゴシック" panose="020B0600070205080204" pitchFamily="50" charset="-128"/>
                          <a:ea typeface="ＭＳ Ｐゴシック" panose="020B0600070205080204" pitchFamily="50" charset="-128"/>
                        </a:rPr>
                        <a:t>▶</a:t>
                      </a:r>
                      <a:r>
                        <a:rPr kumimoji="1" lang="en-US" altLang="ja-JP" sz="700" b="1" u="sng" dirty="0" smtClean="0">
                          <a:latin typeface="ＭＳ Ｐゴシック" panose="020B0600070205080204" pitchFamily="50" charset="-128"/>
                          <a:ea typeface="ＭＳ Ｐゴシック" panose="020B0600070205080204" pitchFamily="50" charset="-128"/>
                        </a:rPr>
                        <a:t>R2</a:t>
                      </a:r>
                      <a:r>
                        <a:rPr kumimoji="1" lang="ja-JP" altLang="en-US" sz="700" b="1" u="sng" dirty="0" smtClean="0">
                          <a:latin typeface="ＭＳ Ｐゴシック" panose="020B0600070205080204" pitchFamily="50" charset="-128"/>
                          <a:ea typeface="ＭＳ Ｐゴシック" panose="020B0600070205080204" pitchFamily="50" charset="-128"/>
                        </a:rPr>
                        <a:t>年度　１回　参加者計</a:t>
                      </a:r>
                      <a:r>
                        <a:rPr kumimoji="1" lang="en-US" altLang="ja-JP" sz="700" b="1" u="sng" dirty="0" smtClean="0">
                          <a:latin typeface="ＭＳ Ｐゴシック" panose="020B0600070205080204" pitchFamily="50" charset="-128"/>
                          <a:ea typeface="ＭＳ Ｐゴシック" panose="020B0600070205080204" pitchFamily="50" charset="-128"/>
                        </a:rPr>
                        <a:t>11</a:t>
                      </a:r>
                      <a:r>
                        <a:rPr kumimoji="1" lang="ja-JP" altLang="en-US" sz="700" b="1" u="sng" dirty="0" smtClean="0">
                          <a:latin typeface="ＭＳ Ｐゴシック" panose="020B0600070205080204" pitchFamily="50" charset="-128"/>
                          <a:ea typeface="ＭＳ Ｐゴシック" panose="020B0600070205080204" pitchFamily="50" charset="-128"/>
                        </a:rPr>
                        <a:t>名</a:t>
                      </a:r>
                      <a:r>
                        <a:rPr kumimoji="1" lang="en-US" altLang="ja-JP" sz="700" b="1" dirty="0" smtClean="0">
                          <a:latin typeface="メイリオ" panose="020B0604030504040204" pitchFamily="50" charset="-128"/>
                          <a:ea typeface="メイリオ" panose="020B0604030504040204" pitchFamily="50" charset="-128"/>
                        </a:rPr>
                        <a:t/>
                      </a:r>
                      <a:br>
                        <a:rPr kumimoji="1" lang="en-US" altLang="ja-JP" sz="700" b="1" dirty="0" smtClean="0">
                          <a:latin typeface="メイリオ" panose="020B0604030504040204" pitchFamily="50" charset="-128"/>
                          <a:ea typeface="メイリオ" panose="020B0604030504040204" pitchFamily="50" charset="-128"/>
                        </a:rPr>
                      </a:br>
                      <a:r>
                        <a:rPr kumimoji="1" lang="ja-JP" altLang="en-US" sz="700" b="1" dirty="0" smtClean="0">
                          <a:latin typeface="メイリオ" panose="020B0604030504040204" pitchFamily="50" charset="-128"/>
                          <a:ea typeface="メイリオ" panose="020B0604030504040204" pitchFamily="50" charset="-128"/>
                        </a:rPr>
                        <a:t>８．ギャンブル等依存症問題週間におけるポスターや動画を作成し、</a:t>
                      </a:r>
                      <a:r>
                        <a:rPr kumimoji="1" lang="en-US" altLang="ja-JP" sz="700" b="1" dirty="0" smtClean="0">
                          <a:latin typeface="メイリオ" panose="020B0604030504040204" pitchFamily="50" charset="-128"/>
                          <a:ea typeface="メイリオ" panose="020B0604030504040204" pitchFamily="50" charset="-128"/>
                        </a:rPr>
                        <a:t/>
                      </a:r>
                      <a:br>
                        <a:rPr kumimoji="1" lang="en-US" altLang="ja-JP" sz="700" b="1" dirty="0" smtClean="0">
                          <a:latin typeface="メイリオ" panose="020B0604030504040204" pitchFamily="50" charset="-128"/>
                          <a:ea typeface="メイリオ" panose="020B0604030504040204" pitchFamily="50" charset="-128"/>
                        </a:rPr>
                      </a:br>
                      <a:r>
                        <a:rPr kumimoji="1" lang="en-US" altLang="ja-JP" sz="700" b="1" baseline="0" dirty="0" smtClean="0">
                          <a:latin typeface="メイリオ" panose="020B0604030504040204" pitchFamily="50" charset="-128"/>
                          <a:ea typeface="メイリオ" panose="020B0604030504040204" pitchFamily="50" charset="-128"/>
                        </a:rPr>
                        <a:t>       </a:t>
                      </a:r>
                      <a:r>
                        <a:rPr kumimoji="1" lang="ja-JP" altLang="en-US" sz="700" b="1" dirty="0" smtClean="0">
                          <a:latin typeface="メイリオ" panose="020B0604030504040204" pitchFamily="50" charset="-128"/>
                          <a:ea typeface="メイリオ" panose="020B0604030504040204" pitchFamily="50" charset="-128"/>
                        </a:rPr>
                        <a:t>関係機関・関係事業者と協力し啓発を実施</a:t>
                      </a:r>
                      <a:endParaRPr kumimoji="1" lang="en-US" altLang="ja-JP" sz="800" b="1" dirty="0" smtClean="0">
                        <a:latin typeface="メイリオ" panose="020B0604030504040204" pitchFamily="50" charset="-128"/>
                        <a:ea typeface="メイリオ" panose="020B0604030504040204" pitchFamily="50" charset="-128"/>
                      </a:endParaRPr>
                    </a:p>
                  </a:txBody>
                  <a:tcPr/>
                </a:tc>
                <a:tc>
                  <a:txBody>
                    <a:bodyPr/>
                    <a:lstStyle/>
                    <a:p>
                      <a:pPr marL="92075" indent="-92075">
                        <a:lnSpc>
                          <a:spcPts val="1200"/>
                        </a:lnSpc>
                      </a:pPr>
                      <a:r>
                        <a:rPr kumimoji="1" lang="ja-JP" altLang="en-US" sz="900" b="1" dirty="0" smtClean="0">
                          <a:latin typeface="メイリオ" panose="020B0604030504040204" pitchFamily="50" charset="-128"/>
                          <a:ea typeface="メイリオ" panose="020B0604030504040204" pitchFamily="50" charset="-128"/>
                        </a:rPr>
                        <a:t>○若年層を中心とした普及啓発・予防教育については、出前授業やリーフレットの配布等を通じ、重点的に対応。</a:t>
                      </a:r>
                      <a:endParaRPr kumimoji="1" lang="en-US" altLang="ja-JP" sz="900" b="1" dirty="0" smtClean="0">
                        <a:latin typeface="メイリオ" panose="020B0604030504040204" pitchFamily="50" charset="-128"/>
                        <a:ea typeface="メイリオ" panose="020B0604030504040204" pitchFamily="50" charset="-128"/>
                      </a:endParaRPr>
                    </a:p>
                    <a:p>
                      <a:pPr marL="92075" indent="-92075">
                        <a:lnSpc>
                          <a:spcPts val="1200"/>
                        </a:lnSpc>
                      </a:pPr>
                      <a:endParaRPr kumimoji="1" lang="en-US" altLang="ja-JP" sz="900" b="1" dirty="0" smtClean="0">
                        <a:latin typeface="メイリオ" panose="020B0604030504040204" pitchFamily="50" charset="-128"/>
                        <a:ea typeface="メイリオ" panose="020B0604030504040204" pitchFamily="50" charset="-128"/>
                      </a:endParaRPr>
                    </a:p>
                    <a:p>
                      <a:pPr marL="92075" indent="-92075">
                        <a:lnSpc>
                          <a:spcPts val="1200"/>
                        </a:lnSpc>
                      </a:pPr>
                      <a:r>
                        <a:rPr kumimoji="1" lang="ja-JP" altLang="en-US" sz="900" b="1" dirty="0" smtClean="0">
                          <a:latin typeface="メイリオ" panose="020B0604030504040204" pitchFamily="50" charset="-128"/>
                          <a:ea typeface="メイリオ" panose="020B0604030504040204" pitchFamily="50" charset="-128"/>
                        </a:rPr>
                        <a:t>○府民向けセミナーについては、ＷＥＢ配信により、一般府民（自治体等関係機関に属していない方々）の参加率が向上。</a:t>
                      </a:r>
                      <a:endParaRPr kumimoji="1" lang="en-US" altLang="ja-JP" sz="900" b="1" dirty="0" smtClean="0">
                        <a:latin typeface="メイリオ" panose="020B0604030504040204" pitchFamily="50" charset="-128"/>
                        <a:ea typeface="メイリオ" panose="020B0604030504040204" pitchFamily="50" charset="-128"/>
                      </a:endParaRPr>
                    </a:p>
                    <a:p>
                      <a:pPr marL="92075" indent="-92075">
                        <a:lnSpc>
                          <a:spcPts val="1200"/>
                        </a:lnSpc>
                      </a:pPr>
                      <a:endParaRPr kumimoji="1" lang="en-US" altLang="ja-JP" sz="900" b="1" dirty="0" smtClean="0">
                        <a:latin typeface="メイリオ" panose="020B0604030504040204" pitchFamily="50" charset="-128"/>
                        <a:ea typeface="メイリオ" panose="020B0604030504040204" pitchFamily="50" charset="-128"/>
                      </a:endParaRPr>
                    </a:p>
                    <a:p>
                      <a:pPr marL="92075" indent="-92075">
                        <a:lnSpc>
                          <a:spcPts val="1200"/>
                        </a:lnSpc>
                      </a:pPr>
                      <a:r>
                        <a:rPr kumimoji="1" lang="ja-JP" altLang="en-US" sz="900" b="1" dirty="0" smtClean="0">
                          <a:latin typeface="メイリオ" panose="020B0604030504040204" pitchFamily="50" charset="-128"/>
                          <a:ea typeface="メイリオ" panose="020B0604030504040204" pitchFamily="50" charset="-128"/>
                        </a:rPr>
                        <a:t>○関係機関の窓口等でのリーフレット配布やホームページへの掲載を通じて、相談窓口等に関する情報を発信。</a:t>
                      </a:r>
                      <a:endParaRPr kumimoji="1" lang="en-US" altLang="ja-JP" sz="900" b="1" dirty="0" smtClean="0">
                        <a:latin typeface="メイリオ" panose="020B0604030504040204" pitchFamily="50" charset="-128"/>
                        <a:ea typeface="メイリオ" panose="020B0604030504040204" pitchFamily="50" charset="-128"/>
                      </a:endParaRPr>
                    </a:p>
                    <a:p>
                      <a:pPr marL="92075" indent="-92075">
                        <a:lnSpc>
                          <a:spcPts val="1200"/>
                        </a:lnSpc>
                      </a:pPr>
                      <a:endParaRPr kumimoji="1" lang="en-US" altLang="ja-JP" sz="900" b="1" dirty="0" smtClean="0">
                        <a:latin typeface="メイリオ" panose="020B0604030504040204" pitchFamily="50" charset="-128"/>
                        <a:ea typeface="メイリオ" panose="020B0604030504040204" pitchFamily="50" charset="-128"/>
                      </a:endParaRPr>
                    </a:p>
                    <a:p>
                      <a:pPr marL="92075" indent="-92075">
                        <a:lnSpc>
                          <a:spcPts val="1200"/>
                        </a:lnSpc>
                      </a:pPr>
                      <a:r>
                        <a:rPr kumimoji="1" lang="ja-JP" altLang="en-US" sz="900" b="1" dirty="0" smtClean="0">
                          <a:latin typeface="メイリオ" panose="020B0604030504040204" pitchFamily="50" charset="-128"/>
                          <a:ea typeface="メイリオ" panose="020B0604030504040204" pitchFamily="50" charset="-128"/>
                        </a:rPr>
                        <a:t>●</a:t>
                      </a:r>
                      <a:r>
                        <a:rPr kumimoji="1" lang="ja-JP" altLang="en-US" sz="9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予防啓発や理解促進のための啓発等について、「若年層」向けの啓発機会が十分でない。</a:t>
                      </a:r>
                      <a:endParaRPr kumimoji="1" lang="en-US" altLang="ja-JP" sz="9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92075" indent="-92075">
                        <a:lnSpc>
                          <a:spcPts val="1200"/>
                        </a:lnSpc>
                      </a:pPr>
                      <a:endParaRPr kumimoji="1" lang="en-US" altLang="ja-JP" sz="900" b="1" dirty="0" smtClean="0">
                        <a:latin typeface="メイリオ" panose="020B0604030504040204" pitchFamily="50" charset="-128"/>
                        <a:ea typeface="メイリオ" panose="020B0604030504040204" pitchFamily="50" charset="-128"/>
                      </a:endParaRPr>
                    </a:p>
                    <a:p>
                      <a:pPr marL="92075" indent="-92075">
                        <a:lnSpc>
                          <a:spcPts val="1200"/>
                        </a:lnSpc>
                      </a:pPr>
                      <a:r>
                        <a:rPr kumimoji="1" lang="ja-JP" altLang="en-US" sz="900" b="1" dirty="0" smtClean="0">
                          <a:latin typeface="メイリオ" panose="020B0604030504040204" pitchFamily="50" charset="-128"/>
                          <a:ea typeface="メイリオ" panose="020B0604030504040204" pitchFamily="50" charset="-128"/>
                        </a:rPr>
                        <a:t>●</a:t>
                      </a:r>
                      <a:r>
                        <a:rPr kumimoji="1" lang="ja-JP" altLang="en-US" sz="9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ホームページ上の依存症に関する各種情報が集約されておらず、必要な情報へのアクセスが容易でない。</a:t>
                      </a:r>
                      <a:endParaRPr kumimoji="1" lang="en-US" altLang="ja-JP" sz="900" b="1" u="sng"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335590772"/>
                  </a:ext>
                </a:extLst>
              </a:tr>
            </a:tbl>
          </a:graphicData>
        </a:graphic>
      </p:graphicFrame>
      <p:grpSp>
        <p:nvGrpSpPr>
          <p:cNvPr id="5" name="グループ化 4"/>
          <p:cNvGrpSpPr/>
          <p:nvPr/>
        </p:nvGrpSpPr>
        <p:grpSpPr>
          <a:xfrm>
            <a:off x="107950" y="1252399"/>
            <a:ext cx="4572000" cy="261610"/>
            <a:chOff x="107950" y="1327382"/>
            <a:chExt cx="4572000" cy="261610"/>
          </a:xfrm>
        </p:grpSpPr>
        <p:sp>
          <p:nvSpPr>
            <p:cNvPr id="2" name="正方形/長方形 1"/>
            <p:cNvSpPr/>
            <p:nvPr/>
          </p:nvSpPr>
          <p:spPr>
            <a:xfrm>
              <a:off x="107950" y="1327382"/>
              <a:ext cx="4572000" cy="261610"/>
            </a:xfrm>
            <a:prstGeom prst="rect">
              <a:avLst/>
            </a:prstGeom>
          </p:spPr>
          <p:txBody>
            <a:bodyPr>
              <a:spAutoFit/>
            </a:bodyPr>
            <a:lstStyle/>
            <a:p>
              <a:r>
                <a:rPr lang="ja-JP" altLang="en-US" sz="1100" dirty="0">
                  <a:latin typeface="メイリオ" panose="020B0604030504040204" pitchFamily="50" charset="-128"/>
                  <a:ea typeface="メイリオ" panose="020B0604030504040204" pitchFamily="50" charset="-128"/>
                </a:rPr>
                <a:t>第１期計画（令和</a:t>
              </a:r>
              <a:r>
                <a:rPr lang="en-US" altLang="ja-JP" sz="1100" dirty="0">
                  <a:latin typeface="メイリオ" panose="020B0604030504040204" pitchFamily="50" charset="-128"/>
                  <a:ea typeface="メイリオ" panose="020B0604030504040204" pitchFamily="50" charset="-128"/>
                </a:rPr>
                <a:t>2</a:t>
              </a:r>
              <a:r>
                <a:rPr lang="ja-JP" altLang="en-US" sz="1100" dirty="0">
                  <a:latin typeface="メイリオ" panose="020B0604030504040204" pitchFamily="50" charset="-128"/>
                  <a:ea typeface="メイリオ" panose="020B0604030504040204" pitchFamily="50" charset="-128"/>
                </a:rPr>
                <a:t>年度～令和</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年度の</a:t>
              </a:r>
              <a:r>
                <a:rPr lang="en-US" altLang="ja-JP" sz="1100" dirty="0">
                  <a:latin typeface="メイリオ" panose="020B0604030504040204" pitchFamily="50" charset="-128"/>
                  <a:ea typeface="メイリオ" panose="020B0604030504040204" pitchFamily="50" charset="-128"/>
                </a:rPr>
                <a:t>3</a:t>
              </a:r>
              <a:r>
                <a:rPr lang="ja-JP" altLang="en-US" sz="1100" dirty="0">
                  <a:latin typeface="メイリオ" panose="020B0604030504040204" pitchFamily="50" charset="-128"/>
                  <a:ea typeface="メイリオ" panose="020B0604030504040204" pitchFamily="50" charset="-128"/>
                </a:rPr>
                <a:t>年間）の検証</a:t>
              </a:r>
            </a:p>
          </p:txBody>
        </p:sp>
        <p:cxnSp>
          <p:nvCxnSpPr>
            <p:cNvPr id="72" name="直線コネクタ 71"/>
            <p:cNvCxnSpPr/>
            <p:nvPr/>
          </p:nvCxnSpPr>
          <p:spPr>
            <a:xfrm flipH="1">
              <a:off x="107950" y="1543049"/>
              <a:ext cx="3541485" cy="8377"/>
            </a:xfrm>
            <a:prstGeom prst="line">
              <a:avLst/>
            </a:prstGeom>
            <a:ln w="19050">
              <a:solidFill>
                <a:srgbClr val="000099"/>
              </a:solidFill>
            </a:ln>
          </p:spPr>
          <p:style>
            <a:lnRef idx="1">
              <a:schemeClr val="accent1"/>
            </a:lnRef>
            <a:fillRef idx="0">
              <a:schemeClr val="accent1"/>
            </a:fillRef>
            <a:effectRef idx="0">
              <a:schemeClr val="accent1"/>
            </a:effectRef>
            <a:fontRef idx="minor">
              <a:schemeClr val="tx1"/>
            </a:fontRef>
          </p:style>
        </p:cxnSp>
      </p:grpSp>
      <p:sp>
        <p:nvSpPr>
          <p:cNvPr id="11" name="テキスト ボックス 10"/>
          <p:cNvSpPr txBox="1"/>
          <p:nvPr/>
        </p:nvSpPr>
        <p:spPr>
          <a:xfrm>
            <a:off x="31750" y="992362"/>
            <a:ext cx="1857524" cy="261610"/>
          </a:xfrm>
          <a:prstGeom prst="rect">
            <a:avLst/>
          </a:prstGeom>
          <a:solidFill>
            <a:schemeClr val="tx1"/>
          </a:solidFill>
          <a:ln>
            <a:noFill/>
          </a:ln>
        </p:spPr>
        <p:txBody>
          <a:bodyPr wrap="square" rtlCol="0">
            <a:spAutoFit/>
          </a:bodyPr>
          <a:lstStyle/>
          <a:p>
            <a:pPr algn="ctr"/>
            <a:r>
              <a:rPr lang="en-US" altLang="ja-JP" sz="1100" b="1" spc="350" dirty="0">
                <a:solidFill>
                  <a:schemeClr val="bg1"/>
                </a:solidFill>
                <a:latin typeface="メイリオ" panose="020B0604030504040204" pitchFamily="50" charset="-128"/>
                <a:ea typeface="メイリオ" panose="020B0604030504040204" pitchFamily="50" charset="-128"/>
              </a:rPr>
              <a:t>ⅰ</a:t>
            </a:r>
            <a:r>
              <a:rPr lang="ja-JP" altLang="en-US" sz="1100" b="1" spc="350" dirty="0">
                <a:solidFill>
                  <a:schemeClr val="bg1"/>
                </a:solidFill>
                <a:latin typeface="メイリオ" panose="020B0604030504040204" pitchFamily="50" charset="-128"/>
                <a:ea typeface="メイリオ" panose="020B0604030504040204" pitchFamily="50" charset="-128"/>
              </a:rPr>
              <a:t>実績評価</a:t>
            </a:r>
            <a:endParaRPr lang="en-US" altLang="ja-JP" sz="1100" b="1" spc="350" dirty="0">
              <a:solidFill>
                <a:schemeClr val="bg1"/>
              </a:solidFill>
              <a:latin typeface="メイリオ" panose="020B0604030504040204" pitchFamily="50" charset="-128"/>
              <a:ea typeface="メイリオ" panose="020B0604030504040204" pitchFamily="50" charset="-128"/>
            </a:endParaRPr>
          </a:p>
        </p:txBody>
      </p:sp>
      <p:grpSp>
        <p:nvGrpSpPr>
          <p:cNvPr id="4" name="グループ化 3"/>
          <p:cNvGrpSpPr/>
          <p:nvPr/>
        </p:nvGrpSpPr>
        <p:grpSpPr>
          <a:xfrm>
            <a:off x="80964" y="2728595"/>
            <a:ext cx="2799397" cy="873443"/>
            <a:chOff x="80963" y="2842895"/>
            <a:chExt cx="2799397" cy="873443"/>
          </a:xfrm>
        </p:grpSpPr>
        <p:sp>
          <p:nvSpPr>
            <p:cNvPr id="8" name="正方形/長方形 7"/>
            <p:cNvSpPr/>
            <p:nvPr/>
          </p:nvSpPr>
          <p:spPr>
            <a:xfrm>
              <a:off x="92075" y="2935922"/>
              <a:ext cx="2788285" cy="780416"/>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dirty="0">
                  <a:solidFill>
                    <a:schemeClr val="tx1"/>
                  </a:solidFill>
                  <a:latin typeface="ＭＳ Ｐゴシック" panose="020B0600070205080204" pitchFamily="50" charset="-128"/>
                  <a:ea typeface="ＭＳ Ｐゴシック" panose="020B0600070205080204" pitchFamily="50" charset="-128"/>
                </a:rPr>
                <a:t>若年層から正しい知識を持ち、理解することができるよう予防啓発に取組むとともに、ギャンブル等依存症についての誤解や偏見をなくし、悩みを抱える方を適切な相談窓口につなげる</a:t>
              </a:r>
            </a:p>
          </p:txBody>
        </p:sp>
        <p:sp>
          <p:nvSpPr>
            <p:cNvPr id="25" name="正方形/長方形 24"/>
            <p:cNvSpPr/>
            <p:nvPr/>
          </p:nvSpPr>
          <p:spPr>
            <a:xfrm>
              <a:off x="80963" y="2842895"/>
              <a:ext cx="570230" cy="17526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目　的</a:t>
              </a:r>
            </a:p>
          </p:txBody>
        </p:sp>
      </p:grpSp>
      <p:sp>
        <p:nvSpPr>
          <p:cNvPr id="6" name="スライド番号プレースホルダー 5"/>
          <p:cNvSpPr>
            <a:spLocks noGrp="1"/>
          </p:cNvSpPr>
          <p:nvPr>
            <p:ph type="sldNum" sz="quarter" idx="12"/>
          </p:nvPr>
        </p:nvSpPr>
        <p:spPr>
          <a:xfrm>
            <a:off x="7086600" y="6446521"/>
            <a:ext cx="2057400" cy="365125"/>
          </a:xfrm>
        </p:spPr>
        <p:txBody>
          <a:bodyPr vert="horz" lIns="91440" tIns="45720" rIns="91440" bIns="45720" rtlCol="0" anchor="ct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pPr/>
              <a:t>7</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427221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txBox="1">
            <a:spLocks/>
          </p:cNvSpPr>
          <p:nvPr/>
        </p:nvSpPr>
        <p:spPr>
          <a:xfrm>
            <a:off x="0" y="0"/>
            <a:ext cx="9144000" cy="432707"/>
          </a:xfrm>
          <a:prstGeom prst="rect">
            <a:avLst/>
          </a:prstGeom>
          <a:solidFill>
            <a:srgbClr val="000099"/>
          </a:solidFill>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2000" b="1" dirty="0">
                <a:solidFill>
                  <a:schemeClr val="bg1"/>
                </a:solidFill>
                <a:latin typeface="メイリオ" panose="020B0604030504040204" pitchFamily="50" charset="-128"/>
                <a:ea typeface="メイリオ" panose="020B0604030504040204" pitchFamily="50" charset="-128"/>
              </a:rPr>
              <a:t>Ⅱ</a:t>
            </a:r>
            <a:r>
              <a:rPr lang="ja-JP" altLang="en-US" sz="2000" b="1" dirty="0">
                <a:solidFill>
                  <a:schemeClr val="bg1"/>
                </a:solidFill>
                <a:latin typeface="メイリオ" panose="020B0604030504040204" pitchFamily="50" charset="-128"/>
                <a:ea typeface="メイリオ" panose="020B0604030504040204" pitchFamily="50" charset="-128"/>
              </a:rPr>
              <a:t> 第２期計画に向けた課題の整理と取組の方向性</a:t>
            </a:r>
          </a:p>
        </p:txBody>
      </p:sp>
      <p:sp>
        <p:nvSpPr>
          <p:cNvPr id="34" name="正方形/長方形 33"/>
          <p:cNvSpPr/>
          <p:nvPr/>
        </p:nvSpPr>
        <p:spPr>
          <a:xfrm>
            <a:off x="34925" y="1322614"/>
            <a:ext cx="9073579" cy="549076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28575" y="1172071"/>
            <a:ext cx="1863874" cy="261610"/>
          </a:xfrm>
          <a:prstGeom prst="rect">
            <a:avLst/>
          </a:prstGeom>
          <a:solidFill>
            <a:schemeClr val="tx1"/>
          </a:solidFill>
          <a:ln>
            <a:noFill/>
          </a:ln>
        </p:spPr>
        <p:txBody>
          <a:bodyPr wrap="square" rtlCol="0">
            <a:spAutoFit/>
          </a:bodyPr>
          <a:lstStyle/>
          <a:p>
            <a:pPr algn="ctr"/>
            <a:r>
              <a:rPr lang="en-US" altLang="ja-JP" sz="1100" b="1" spc="350" dirty="0">
                <a:solidFill>
                  <a:schemeClr val="bg1"/>
                </a:solidFill>
                <a:latin typeface="メイリオ" panose="020B0604030504040204" pitchFamily="50" charset="-128"/>
                <a:ea typeface="メイリオ" panose="020B0604030504040204" pitchFamily="50" charset="-128"/>
              </a:rPr>
              <a:t>ⅱ</a:t>
            </a:r>
            <a:r>
              <a:rPr lang="ja-JP" altLang="en-US" sz="1100" b="1" spc="350" dirty="0">
                <a:solidFill>
                  <a:schemeClr val="bg1"/>
                </a:solidFill>
                <a:latin typeface="メイリオ" panose="020B0604030504040204" pitchFamily="50" charset="-128"/>
                <a:ea typeface="メイリオ" panose="020B0604030504040204" pitchFamily="50" charset="-128"/>
              </a:rPr>
              <a:t>現状分析</a:t>
            </a:r>
            <a:endParaRPr lang="en-US" altLang="ja-JP" sz="1100" b="1" spc="350" dirty="0">
              <a:solidFill>
                <a:schemeClr val="bg1"/>
              </a:solidFill>
              <a:latin typeface="メイリオ" panose="020B0604030504040204" pitchFamily="50" charset="-128"/>
              <a:ea typeface="メイリオ" panose="020B0604030504040204" pitchFamily="50" charset="-128"/>
            </a:endParaRPr>
          </a:p>
        </p:txBody>
      </p:sp>
      <p:grpSp>
        <p:nvGrpSpPr>
          <p:cNvPr id="41" name="グループ化 40"/>
          <p:cNvGrpSpPr/>
          <p:nvPr/>
        </p:nvGrpSpPr>
        <p:grpSpPr>
          <a:xfrm>
            <a:off x="-65315" y="0"/>
            <a:ext cx="9209315" cy="1025524"/>
            <a:chOff x="-65315" y="0"/>
            <a:chExt cx="9209315" cy="1025524"/>
          </a:xfrm>
        </p:grpSpPr>
        <p:sp>
          <p:nvSpPr>
            <p:cNvPr id="42" name="サブタイトル 2"/>
            <p:cNvSpPr txBox="1">
              <a:spLocks/>
            </p:cNvSpPr>
            <p:nvPr/>
          </p:nvSpPr>
          <p:spPr>
            <a:xfrm>
              <a:off x="0" y="0"/>
              <a:ext cx="9144000" cy="432707"/>
            </a:xfrm>
            <a:prstGeom prst="rect">
              <a:avLst/>
            </a:prstGeom>
            <a:solidFill>
              <a:srgbClr val="000099"/>
            </a:solidFill>
          </p:spPr>
          <p:txBody>
            <a:bodyPr vert="horz" lIns="86402" tIns="43201" rIns="86402" bIns="4320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en-US" altLang="ja-JP" sz="2000" b="1" dirty="0">
                  <a:solidFill>
                    <a:schemeClr val="bg1"/>
                  </a:solidFill>
                  <a:latin typeface="メイリオ" panose="020B0604030504040204" pitchFamily="50" charset="-128"/>
                  <a:ea typeface="メイリオ" panose="020B0604030504040204" pitchFamily="50" charset="-128"/>
                </a:rPr>
                <a:t>Ⅱ</a:t>
              </a:r>
              <a:r>
                <a:rPr lang="ja-JP" altLang="en-US" sz="2000" b="1" dirty="0">
                  <a:solidFill>
                    <a:schemeClr val="bg1"/>
                  </a:solidFill>
                  <a:latin typeface="メイリオ" panose="020B0604030504040204" pitchFamily="50" charset="-128"/>
                  <a:ea typeface="メイリオ" panose="020B0604030504040204" pitchFamily="50" charset="-128"/>
                </a:rPr>
                <a:t> 第２期計画に向けた課題の整理と取組の方向性</a:t>
              </a:r>
            </a:p>
          </p:txBody>
        </p:sp>
        <p:sp>
          <p:nvSpPr>
            <p:cNvPr id="43" name="正方形/長方形 42"/>
            <p:cNvSpPr/>
            <p:nvPr/>
          </p:nvSpPr>
          <p:spPr>
            <a:xfrm>
              <a:off x="-65315" y="476250"/>
              <a:ext cx="6760029" cy="369332"/>
            </a:xfrm>
            <a:prstGeom prst="rect">
              <a:avLst/>
            </a:prstGeom>
          </p:spPr>
          <p:txBody>
            <a:bodyPr wrap="square">
              <a:spAutoFit/>
            </a:bodyPr>
            <a:lstStyle/>
            <a:p>
              <a:r>
                <a:rPr lang="ja-JP" altLang="en-US" b="1" dirty="0">
                  <a:latin typeface="メイリオ" panose="020B0604030504040204" pitchFamily="50" charset="-128"/>
                  <a:ea typeface="メイリオ" panose="020B0604030504040204" pitchFamily="50" charset="-128"/>
                </a:rPr>
                <a:t>■５つの基本方針ごとの考察　～</a:t>
              </a:r>
              <a:r>
                <a:rPr lang="en-US" altLang="ja-JP" b="1" dirty="0">
                  <a:latin typeface="メイリオ" panose="020B0604030504040204" pitchFamily="50" charset="-128"/>
                  <a:ea typeface="メイリオ" panose="020B0604030504040204" pitchFamily="50" charset="-128"/>
                </a:rPr>
                <a:t>1 </a:t>
              </a:r>
              <a:r>
                <a:rPr lang="ja-JP" altLang="en-US" b="1" dirty="0">
                  <a:latin typeface="メイリオ" panose="020B0604030504040204" pitchFamily="50" charset="-128"/>
                  <a:ea typeface="メイリオ" panose="020B0604030504040204" pitchFamily="50" charset="-128"/>
                </a:rPr>
                <a:t>普及啓発の強化～</a:t>
              </a:r>
              <a:endParaRPr lang="en-US" altLang="ja-JP" b="1" dirty="0">
                <a:latin typeface="メイリオ" panose="020B0604030504040204" pitchFamily="50" charset="-128"/>
                <a:ea typeface="メイリオ" panose="020B0604030504040204" pitchFamily="50" charset="-128"/>
              </a:endParaRPr>
            </a:p>
          </p:txBody>
        </p:sp>
        <p:cxnSp>
          <p:nvCxnSpPr>
            <p:cNvPr id="44" name="直線コネクタ 43"/>
            <p:cNvCxnSpPr/>
            <p:nvPr/>
          </p:nvCxnSpPr>
          <p:spPr>
            <a:xfrm>
              <a:off x="0" y="791936"/>
              <a:ext cx="6271353" cy="1"/>
            </a:xfrm>
            <a:prstGeom prst="line">
              <a:avLst/>
            </a:prstGeom>
            <a:ln w="28575" cmpd="dbl">
              <a:solidFill>
                <a:srgbClr val="000099"/>
              </a:solidFill>
            </a:ln>
          </p:spPr>
          <p:style>
            <a:lnRef idx="1">
              <a:schemeClr val="accent1"/>
            </a:lnRef>
            <a:fillRef idx="0">
              <a:schemeClr val="accent1"/>
            </a:fillRef>
            <a:effectRef idx="0">
              <a:schemeClr val="accent1"/>
            </a:effectRef>
            <a:fontRef idx="minor">
              <a:schemeClr val="tx1"/>
            </a:fontRef>
          </p:style>
        </p:cxnSp>
        <p:grpSp>
          <p:nvGrpSpPr>
            <p:cNvPr id="45" name="グループ化 44"/>
            <p:cNvGrpSpPr/>
            <p:nvPr/>
          </p:nvGrpSpPr>
          <p:grpSpPr>
            <a:xfrm>
              <a:off x="6454775" y="476249"/>
              <a:ext cx="2660990" cy="549275"/>
              <a:chOff x="6426540" y="469899"/>
              <a:chExt cx="2660990" cy="549275"/>
            </a:xfrm>
          </p:grpSpPr>
          <p:sp>
            <p:nvSpPr>
              <p:cNvPr id="46" name="正方形/長方形 45"/>
              <p:cNvSpPr/>
              <p:nvPr/>
            </p:nvSpPr>
            <p:spPr>
              <a:xfrm>
                <a:off x="6600825" y="476250"/>
                <a:ext cx="2486705" cy="533400"/>
              </a:xfrm>
              <a:prstGeom prst="rect">
                <a:avLst/>
              </a:prstGeom>
              <a:solidFill>
                <a:schemeClr val="bg1">
                  <a:lumMod val="85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6426540" y="469899"/>
                <a:ext cx="196170" cy="5492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b="1" dirty="0">
                    <a:latin typeface="メイリオ" panose="020B0604030504040204" pitchFamily="50" charset="-128"/>
                    <a:ea typeface="メイリオ" panose="020B0604030504040204" pitchFamily="50" charset="-128"/>
                  </a:rPr>
                  <a:t>フロー</a:t>
                </a:r>
              </a:p>
            </p:txBody>
          </p:sp>
          <p:sp>
            <p:nvSpPr>
              <p:cNvPr id="48" name="ホームベース 47"/>
              <p:cNvSpPr/>
              <p:nvPr/>
            </p:nvSpPr>
            <p:spPr>
              <a:xfrm>
                <a:off x="6727928" y="750888"/>
                <a:ext cx="683624" cy="222943"/>
              </a:xfrm>
              <a:prstGeom prst="homePlate">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bg1"/>
                    </a:solidFill>
                    <a:latin typeface="メイリオ" panose="020B0604030504040204" pitchFamily="50" charset="-128"/>
                    <a:ea typeface="メイリオ" panose="020B0604030504040204" pitchFamily="50" charset="-128"/>
                  </a:rPr>
                  <a:t>ⅱ</a:t>
                </a:r>
                <a:r>
                  <a:rPr kumimoji="1" lang="ja-JP" altLang="en-US" sz="800" b="1" dirty="0">
                    <a:solidFill>
                      <a:schemeClr val="bg1"/>
                    </a:solidFill>
                    <a:latin typeface="メイリオ" panose="020B0604030504040204" pitchFamily="50" charset="-128"/>
                    <a:ea typeface="メイリオ" panose="020B0604030504040204" pitchFamily="50" charset="-128"/>
                  </a:rPr>
                  <a:t>現状分析</a:t>
                </a:r>
              </a:p>
            </p:txBody>
          </p:sp>
          <p:sp>
            <p:nvSpPr>
              <p:cNvPr id="49" name="ホームベース 48"/>
              <p:cNvSpPr/>
              <p:nvPr/>
            </p:nvSpPr>
            <p:spPr>
              <a:xfrm>
                <a:off x="6724650" y="499370"/>
                <a:ext cx="709379" cy="222943"/>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ⅰ</a:t>
                </a:r>
                <a:r>
                  <a:rPr kumimoji="1" lang="ja-JP" altLang="en-US" sz="800" b="1" dirty="0">
                    <a:solidFill>
                      <a:schemeClr val="tx1"/>
                    </a:solidFill>
                    <a:latin typeface="メイリオ" panose="020B0604030504040204" pitchFamily="50" charset="-128"/>
                    <a:ea typeface="メイリオ" panose="020B0604030504040204" pitchFamily="50" charset="-128"/>
                  </a:rPr>
                  <a:t>実績評価</a:t>
                </a:r>
              </a:p>
            </p:txBody>
          </p:sp>
          <p:sp>
            <p:nvSpPr>
              <p:cNvPr id="51" name="ホームベース 50"/>
              <p:cNvSpPr/>
              <p:nvPr/>
            </p:nvSpPr>
            <p:spPr>
              <a:xfrm>
                <a:off x="7487319" y="605419"/>
                <a:ext cx="758058" cy="275454"/>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ⅲ </a:t>
                </a:r>
                <a:r>
                  <a:rPr kumimoji="1" lang="ja-JP" altLang="en-US" sz="800" b="1" dirty="0">
                    <a:solidFill>
                      <a:schemeClr val="tx1"/>
                    </a:solidFill>
                    <a:latin typeface="メイリオ" panose="020B0604030504040204" pitchFamily="50" charset="-128"/>
                    <a:ea typeface="メイリオ" panose="020B0604030504040204" pitchFamily="50" charset="-128"/>
                  </a:rPr>
                  <a:t>課題</a:t>
                </a:r>
              </a:p>
            </p:txBody>
          </p:sp>
          <p:sp>
            <p:nvSpPr>
              <p:cNvPr id="52" name="ホームベース 51"/>
              <p:cNvSpPr/>
              <p:nvPr/>
            </p:nvSpPr>
            <p:spPr>
              <a:xfrm>
                <a:off x="8295583" y="597255"/>
                <a:ext cx="758058" cy="275454"/>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r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ⅳ </a:t>
                </a:r>
                <a:r>
                  <a:rPr kumimoji="1" lang="ja-JP" altLang="en-US" sz="800" b="1" dirty="0">
                    <a:solidFill>
                      <a:schemeClr val="tx1"/>
                    </a:solidFill>
                    <a:latin typeface="メイリオ" panose="020B0604030504040204" pitchFamily="50" charset="-128"/>
                    <a:ea typeface="メイリオ" panose="020B0604030504040204" pitchFamily="50" charset="-128"/>
                  </a:rPr>
                  <a:t>方向性</a:t>
                </a:r>
              </a:p>
            </p:txBody>
          </p:sp>
        </p:grpSp>
      </p:grpSp>
      <p:sp>
        <p:nvSpPr>
          <p:cNvPr id="53" name="正方形/長方形 52"/>
          <p:cNvSpPr/>
          <p:nvPr/>
        </p:nvSpPr>
        <p:spPr>
          <a:xfrm>
            <a:off x="6394450" y="6362699"/>
            <a:ext cx="2682240" cy="37866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3284219" y="3465512"/>
            <a:ext cx="2918461" cy="395287"/>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a:off x="3292475" y="6362699"/>
            <a:ext cx="2921830" cy="379413"/>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68264" y="3475156"/>
            <a:ext cx="3098800" cy="38564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3329305" y="6376472"/>
            <a:ext cx="2917190"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☞ギャンブル等依存症の治療を要する患者のうち、　</a:t>
            </a:r>
            <a:endParaRPr lang="en-US" altLang="ja-JP" sz="900" b="1" dirty="0">
              <a:solidFill>
                <a:srgbClr val="000099"/>
              </a:solidFill>
              <a:latin typeface="メイリオ" panose="020B0604030504040204" pitchFamily="50" charset="-128"/>
              <a:ea typeface="メイリオ" panose="020B0604030504040204" pitchFamily="50" charset="-128"/>
            </a:endParaRPr>
          </a:p>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　約２割が「</a:t>
            </a:r>
            <a:r>
              <a:rPr lang="en-US" altLang="ja-JP" sz="900" b="1" dirty="0">
                <a:solidFill>
                  <a:srgbClr val="000099"/>
                </a:solidFill>
                <a:latin typeface="メイリオ" panose="020B0604030504040204" pitchFamily="50" charset="-128"/>
                <a:ea typeface="メイリオ" panose="020B0604030504040204" pitchFamily="50" charset="-128"/>
              </a:rPr>
              <a:t>10~20</a:t>
            </a:r>
            <a:r>
              <a:rPr lang="ja-JP" altLang="en-US" sz="900" b="1" dirty="0">
                <a:solidFill>
                  <a:srgbClr val="000099"/>
                </a:solidFill>
                <a:latin typeface="メイリオ" panose="020B0604030504040204" pitchFamily="50" charset="-128"/>
                <a:ea typeface="メイリオ" panose="020B0604030504040204" pitchFamily="50" charset="-128"/>
              </a:rPr>
              <a:t>代」の若者。</a:t>
            </a:r>
            <a:endParaRPr lang="en-US" altLang="ja-JP" sz="900" b="1" dirty="0">
              <a:solidFill>
                <a:srgbClr val="000099"/>
              </a:solidFill>
              <a:latin typeface="メイリオ" panose="020B0604030504040204" pitchFamily="50" charset="-128"/>
              <a:ea typeface="メイリオ" panose="020B0604030504040204" pitchFamily="50" charset="-128"/>
            </a:endParaRPr>
          </a:p>
        </p:txBody>
      </p:sp>
      <p:sp>
        <p:nvSpPr>
          <p:cNvPr id="63"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6263640" y="4020345"/>
            <a:ext cx="2880360" cy="246221"/>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b="1"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府が実施する高校生向け「出前授業」の実績</a:t>
            </a:r>
            <a:endParaRPr lang="en-US" altLang="ja-JP" sz="1000" b="1" u="sng" dirty="0">
              <a:latin typeface="メイリオ" panose="020B0604030504040204" pitchFamily="50" charset="-128"/>
              <a:ea typeface="メイリオ" panose="020B0604030504040204" pitchFamily="50" charset="-128"/>
            </a:endParaRPr>
          </a:p>
        </p:txBody>
      </p:sp>
      <p:sp>
        <p:nvSpPr>
          <p:cNvPr id="81"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68263" y="3491468"/>
            <a:ext cx="3068003"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☞求める支援として、家族の</a:t>
            </a:r>
            <a:r>
              <a:rPr lang="en-US" altLang="ja-JP" sz="900" b="1" dirty="0">
                <a:solidFill>
                  <a:srgbClr val="000099"/>
                </a:solidFill>
                <a:latin typeface="メイリオ" panose="020B0604030504040204" pitchFamily="50" charset="-128"/>
                <a:ea typeface="メイリオ" panose="020B0604030504040204" pitchFamily="50" charset="-128"/>
              </a:rPr>
              <a:t>76</a:t>
            </a:r>
            <a:r>
              <a:rPr lang="ja-JP" altLang="en-US" sz="900" b="1" dirty="0">
                <a:solidFill>
                  <a:srgbClr val="000099"/>
                </a:solidFill>
                <a:latin typeface="メイリオ" panose="020B0604030504040204" pitchFamily="50" charset="-128"/>
                <a:ea typeface="メイリオ" panose="020B0604030504040204" pitchFamily="50" charset="-128"/>
              </a:rPr>
              <a:t>％、当事者の</a:t>
            </a:r>
            <a:r>
              <a:rPr lang="en-US" altLang="ja-JP" sz="900" b="1" dirty="0">
                <a:solidFill>
                  <a:srgbClr val="000099"/>
                </a:solidFill>
                <a:latin typeface="メイリオ" panose="020B0604030504040204" pitchFamily="50" charset="-128"/>
                <a:ea typeface="メイリオ" panose="020B0604030504040204" pitchFamily="50" charset="-128"/>
              </a:rPr>
              <a:t>46</a:t>
            </a:r>
            <a:r>
              <a:rPr lang="ja-JP" altLang="en-US" sz="900" b="1" dirty="0">
                <a:solidFill>
                  <a:srgbClr val="000099"/>
                </a:solidFill>
                <a:latin typeface="メイリオ" panose="020B0604030504040204" pitchFamily="50" charset="-128"/>
                <a:ea typeface="メイリオ" panose="020B0604030504040204" pitchFamily="50" charset="-128"/>
              </a:rPr>
              <a:t>％が</a:t>
            </a:r>
            <a:endParaRPr lang="en-US" altLang="ja-JP" sz="900" b="1" dirty="0">
              <a:solidFill>
                <a:srgbClr val="000099"/>
              </a:solidFill>
              <a:latin typeface="メイリオ" panose="020B0604030504040204" pitchFamily="50" charset="-128"/>
              <a:ea typeface="メイリオ" panose="020B0604030504040204" pitchFamily="50" charset="-128"/>
            </a:endParaRPr>
          </a:p>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「依存症に関する正しい知識や理解の普及啓発」と回答。</a:t>
            </a:r>
            <a:endParaRPr lang="en-US" altLang="ja-JP" sz="900" b="1" dirty="0">
              <a:solidFill>
                <a:srgbClr val="000099"/>
              </a:solidFill>
              <a:latin typeface="メイリオ" panose="020B0604030504040204" pitchFamily="50" charset="-128"/>
              <a:ea typeface="メイリオ" panose="020B0604030504040204" pitchFamily="50" charset="-128"/>
            </a:endParaRPr>
          </a:p>
        </p:txBody>
      </p:sp>
      <p:sp>
        <p:nvSpPr>
          <p:cNvPr id="82"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3167063" y="4038600"/>
            <a:ext cx="2913937" cy="246221"/>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b="1"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ギャンブル等依存症の外来患者の内訳</a:t>
            </a:r>
            <a:endParaRPr lang="en-US" altLang="ja-JP" sz="1000" b="1" u="sng" dirty="0">
              <a:latin typeface="メイリオ" panose="020B0604030504040204" pitchFamily="50" charset="-128"/>
              <a:ea typeface="メイリオ" panose="020B0604030504040204" pitchFamily="50" charset="-128"/>
            </a:endParaRPr>
          </a:p>
        </p:txBody>
      </p:sp>
      <p:sp>
        <p:nvSpPr>
          <p:cNvPr id="88"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3288983" y="3491468"/>
            <a:ext cx="3104514"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☞ギャンブル等依存症について「本人の責任である」</a:t>
            </a:r>
            <a:endParaRPr lang="en-US" altLang="ja-JP" sz="900" b="1" dirty="0">
              <a:solidFill>
                <a:srgbClr val="000099"/>
              </a:solidFill>
              <a:latin typeface="メイリオ" panose="020B0604030504040204" pitchFamily="50" charset="-128"/>
              <a:ea typeface="メイリオ" panose="020B0604030504040204" pitchFamily="50" charset="-128"/>
            </a:endParaRPr>
          </a:p>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　と思う人が</a:t>
            </a:r>
            <a:r>
              <a:rPr lang="en-US" altLang="ja-JP" sz="900" b="1" dirty="0">
                <a:solidFill>
                  <a:srgbClr val="000099"/>
                </a:solidFill>
                <a:latin typeface="メイリオ" panose="020B0604030504040204" pitchFamily="50" charset="-128"/>
                <a:ea typeface="メイリオ" panose="020B0604030504040204" pitchFamily="50" charset="-128"/>
              </a:rPr>
              <a:t>75%</a:t>
            </a:r>
            <a:r>
              <a:rPr lang="ja-JP" altLang="en-US" sz="900" b="1" dirty="0">
                <a:solidFill>
                  <a:srgbClr val="000099"/>
                </a:solidFill>
                <a:latin typeface="メイリオ" panose="020B0604030504040204" pitchFamily="50" charset="-128"/>
                <a:ea typeface="メイリオ" panose="020B0604030504040204" pitchFamily="50" charset="-128"/>
              </a:rPr>
              <a:t>と、他の精神疾患等より高い。</a:t>
            </a:r>
          </a:p>
        </p:txBody>
      </p:sp>
      <p:sp>
        <p:nvSpPr>
          <p:cNvPr id="90"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6386979" y="6376472"/>
            <a:ext cx="2848461"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☞府が５年間で実施した「出前授業」の訪問率は、</a:t>
            </a:r>
            <a:endParaRPr lang="en-US" altLang="ja-JP" sz="900" b="1" dirty="0">
              <a:solidFill>
                <a:srgbClr val="000099"/>
              </a:solidFill>
              <a:latin typeface="メイリオ" panose="020B0604030504040204" pitchFamily="50" charset="-128"/>
              <a:ea typeface="メイリオ" panose="020B0604030504040204" pitchFamily="50" charset="-128"/>
            </a:endParaRPr>
          </a:p>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　府内の高校数</a:t>
            </a:r>
            <a:r>
              <a:rPr lang="ja-JP" altLang="en-US" sz="900" b="1" dirty="0" smtClean="0">
                <a:solidFill>
                  <a:srgbClr val="000099"/>
                </a:solidFill>
                <a:latin typeface="メイリオ" panose="020B0604030504040204" pitchFamily="50" charset="-128"/>
                <a:ea typeface="メイリオ" panose="020B0604030504040204" pitchFamily="50" charset="-128"/>
              </a:rPr>
              <a:t>の</a:t>
            </a:r>
            <a:r>
              <a:rPr lang="en-US" altLang="ja-JP" sz="900" b="1" dirty="0" smtClean="0">
                <a:solidFill>
                  <a:srgbClr val="000099"/>
                </a:solidFill>
                <a:latin typeface="メイリオ" panose="020B0604030504040204" pitchFamily="50" charset="-128"/>
                <a:ea typeface="メイリオ" panose="020B0604030504040204" pitchFamily="50" charset="-128"/>
              </a:rPr>
              <a:t>8.9</a:t>
            </a:r>
            <a:r>
              <a:rPr lang="en-US" altLang="ja-JP" sz="900" b="1" dirty="0">
                <a:solidFill>
                  <a:srgbClr val="000099"/>
                </a:solidFill>
                <a:latin typeface="メイリオ" panose="020B0604030504040204" pitchFamily="50" charset="-128"/>
                <a:ea typeface="メイリオ" panose="020B0604030504040204" pitchFamily="50" charset="-128"/>
              </a:rPr>
              <a:t>%</a:t>
            </a:r>
            <a:r>
              <a:rPr lang="ja-JP" altLang="en-US" sz="900" b="1" dirty="0" err="1">
                <a:solidFill>
                  <a:srgbClr val="000099"/>
                </a:solidFill>
                <a:latin typeface="メイリオ" panose="020B0604030504040204" pitchFamily="50" charset="-128"/>
                <a:ea typeface="メイリオ" panose="020B0604030504040204" pitchFamily="50" charset="-128"/>
              </a:rPr>
              <a:t>。</a:t>
            </a:r>
            <a:endParaRPr lang="en-US" altLang="ja-JP" sz="900" b="1" dirty="0">
              <a:solidFill>
                <a:srgbClr val="000099"/>
              </a:solidFill>
              <a:latin typeface="メイリオ" panose="020B0604030504040204" pitchFamily="50" charset="-128"/>
              <a:ea typeface="メイリオ" panose="020B0604030504040204" pitchFamily="50" charset="-128"/>
            </a:endParaRPr>
          </a:p>
        </p:txBody>
      </p:sp>
      <p:sp>
        <p:nvSpPr>
          <p:cNvPr id="91"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0" y="1431925"/>
            <a:ext cx="2848623" cy="246221"/>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b="1"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当事者等</a:t>
            </a:r>
            <a:r>
              <a:rPr lang="en-US" altLang="ja-JP" sz="1000" b="1" u="sng" baseline="30000"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が行政に求める支援</a:t>
            </a:r>
            <a:endParaRPr lang="en-US" altLang="ja-JP" sz="1000" b="1" u="sng" dirty="0">
              <a:latin typeface="メイリオ" panose="020B0604030504040204" pitchFamily="50" charset="-128"/>
              <a:ea typeface="メイリオ" panose="020B0604030504040204" pitchFamily="50" charset="-128"/>
            </a:endParaRPr>
          </a:p>
        </p:txBody>
      </p:sp>
      <p:sp>
        <p:nvSpPr>
          <p:cNvPr id="93"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3167063" y="1431925"/>
            <a:ext cx="3104437" cy="246221"/>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b="1"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依存症等の疾患に対する考え方</a:t>
            </a:r>
            <a:endParaRPr lang="en-US" altLang="ja-JP" sz="1000" b="1" u="sng" dirty="0">
              <a:latin typeface="メイリオ" panose="020B0604030504040204" pitchFamily="50" charset="-128"/>
              <a:ea typeface="メイリオ" panose="020B0604030504040204" pitchFamily="50" charset="-128"/>
            </a:endParaRPr>
          </a:p>
        </p:txBody>
      </p:sp>
      <p:pic>
        <p:nvPicPr>
          <p:cNvPr id="94" name="図 93"/>
          <p:cNvPicPr>
            <a:picLocks noChangeAspect="1"/>
          </p:cNvPicPr>
          <p:nvPr/>
        </p:nvPicPr>
        <p:blipFill>
          <a:blip r:embed="rId2"/>
          <a:stretch>
            <a:fillRect/>
          </a:stretch>
        </p:blipFill>
        <p:spPr>
          <a:xfrm>
            <a:off x="117462" y="1628775"/>
            <a:ext cx="3090899" cy="1836738"/>
          </a:xfrm>
          <a:prstGeom prst="rect">
            <a:avLst/>
          </a:prstGeom>
        </p:spPr>
      </p:pic>
      <p:sp>
        <p:nvSpPr>
          <p:cNvPr id="60" name="正方形/長方形 59"/>
          <p:cNvSpPr/>
          <p:nvPr/>
        </p:nvSpPr>
        <p:spPr>
          <a:xfrm>
            <a:off x="6408420" y="3475156"/>
            <a:ext cx="2608580" cy="38564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6301740" y="1431925"/>
            <a:ext cx="3109000" cy="246221"/>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b="1"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初めてギャンブル等をした年齢</a:t>
            </a:r>
            <a:endParaRPr lang="en-US" altLang="ja-JP" sz="1000" b="1" u="sng" dirty="0">
              <a:latin typeface="メイリオ" panose="020B0604030504040204" pitchFamily="50" charset="-128"/>
              <a:ea typeface="メイリオ" panose="020B0604030504040204" pitchFamily="50" charset="-128"/>
            </a:endParaRPr>
          </a:p>
        </p:txBody>
      </p:sp>
      <p:sp>
        <p:nvSpPr>
          <p:cNvPr id="67"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6392864" y="3491468"/>
            <a:ext cx="2484438"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☞ギャンブル等を初めて経験する年齢は、</a:t>
            </a:r>
            <a:endParaRPr lang="en-US" altLang="ja-JP" sz="900" b="1" dirty="0">
              <a:solidFill>
                <a:srgbClr val="000099"/>
              </a:solidFill>
              <a:latin typeface="メイリオ" panose="020B0604030504040204" pitchFamily="50" charset="-128"/>
              <a:ea typeface="メイリオ" panose="020B0604030504040204" pitchFamily="50" charset="-128"/>
            </a:endParaRPr>
          </a:p>
          <a:p>
            <a:pPr>
              <a:spcBef>
                <a:spcPct val="0"/>
              </a:spcBef>
              <a:buFontTx/>
              <a:buNone/>
            </a:pPr>
            <a:r>
              <a:rPr lang="ja-JP" altLang="en-US" sz="900" b="1" dirty="0">
                <a:solidFill>
                  <a:srgbClr val="000099"/>
                </a:solidFill>
                <a:latin typeface="メイリオ" panose="020B0604030504040204" pitchFamily="50" charset="-128"/>
                <a:ea typeface="メイリオ" panose="020B0604030504040204" pitchFamily="50" charset="-128"/>
              </a:rPr>
              <a:t>　</a:t>
            </a:r>
            <a:r>
              <a:rPr lang="en-US" altLang="ja-JP" sz="900" b="1" dirty="0">
                <a:solidFill>
                  <a:srgbClr val="000099"/>
                </a:solidFill>
                <a:latin typeface="メイリオ" panose="020B0604030504040204" pitchFamily="50" charset="-128"/>
                <a:ea typeface="メイリオ" panose="020B0604030504040204" pitchFamily="50" charset="-128"/>
              </a:rPr>
              <a:t>20</a:t>
            </a:r>
            <a:r>
              <a:rPr lang="ja-JP" altLang="en-US" sz="900" b="1" dirty="0">
                <a:solidFill>
                  <a:srgbClr val="000099"/>
                </a:solidFill>
                <a:latin typeface="メイリオ" panose="020B0604030504040204" pitchFamily="50" charset="-128"/>
                <a:ea typeface="メイリオ" panose="020B0604030504040204" pitchFamily="50" charset="-128"/>
              </a:rPr>
              <a:t>代までが約９割を占める。</a:t>
            </a:r>
            <a:endParaRPr lang="en-US" altLang="ja-JP" sz="900" b="1" dirty="0">
              <a:solidFill>
                <a:srgbClr val="000099"/>
              </a:solidFill>
              <a:latin typeface="メイリオ" panose="020B0604030504040204" pitchFamily="50" charset="-128"/>
              <a:ea typeface="メイリオ" panose="020B0604030504040204" pitchFamily="50" charset="-128"/>
            </a:endParaRPr>
          </a:p>
        </p:txBody>
      </p:sp>
      <p:pic>
        <p:nvPicPr>
          <p:cNvPr id="95" name="図 94"/>
          <p:cNvPicPr>
            <a:picLocks noChangeAspect="1"/>
          </p:cNvPicPr>
          <p:nvPr/>
        </p:nvPicPr>
        <p:blipFill>
          <a:blip r:embed="rId3"/>
          <a:stretch>
            <a:fillRect/>
          </a:stretch>
        </p:blipFill>
        <p:spPr>
          <a:xfrm>
            <a:off x="6443483" y="1657242"/>
            <a:ext cx="2570977" cy="1808271"/>
          </a:xfrm>
          <a:prstGeom prst="rect">
            <a:avLst/>
          </a:prstGeom>
        </p:spPr>
      </p:pic>
      <p:sp>
        <p:nvSpPr>
          <p:cNvPr id="59" name="正方形/長方形 58"/>
          <p:cNvSpPr/>
          <p:nvPr/>
        </p:nvSpPr>
        <p:spPr>
          <a:xfrm>
            <a:off x="68263" y="6356469"/>
            <a:ext cx="3027362" cy="38564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0" y="4038600"/>
            <a:ext cx="2993933" cy="246221"/>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b="1"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ギャンブル等が習慣化（月１回以上）した年齢</a:t>
            </a:r>
            <a:endParaRPr lang="en-US" altLang="ja-JP" sz="1000" b="1" u="sng" dirty="0">
              <a:latin typeface="メイリオ" panose="020B0604030504040204" pitchFamily="50" charset="-128"/>
              <a:ea typeface="メイリオ" panose="020B0604030504040204" pitchFamily="50" charset="-128"/>
            </a:endParaRPr>
          </a:p>
        </p:txBody>
      </p:sp>
      <p:sp>
        <p:nvSpPr>
          <p:cNvPr id="92" name="テキスト ボックス 1">
            <a:extLst>
              <a:ext uri="{FF2B5EF4-FFF2-40B4-BE49-F238E27FC236}">
                <a16:creationId xmlns:a16="http://schemas.microsoft.com/office/drawing/2014/main" id="{964A761C-02D4-40B8-9832-3A703D97EC06}"/>
              </a:ext>
            </a:extLst>
          </p:cNvPr>
          <p:cNvSpPr txBox="1">
            <a:spLocks noChangeArrowheads="1"/>
          </p:cNvSpPr>
          <p:nvPr/>
        </p:nvSpPr>
        <p:spPr bwMode="auto">
          <a:xfrm>
            <a:off x="68263" y="6376472"/>
            <a:ext cx="3025047" cy="369332"/>
          </a:xfrm>
          <a:prstGeom prst="rect">
            <a:avLst/>
          </a:prstGeom>
          <a:noFill/>
          <a:ln>
            <a:noFill/>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pPr>
            <a:r>
              <a:rPr lang="ja-JP" altLang="en-US" sz="900" b="1" dirty="0" smtClean="0">
                <a:solidFill>
                  <a:srgbClr val="000099"/>
                </a:solidFill>
                <a:latin typeface="メイリオ" panose="020B0604030504040204" pitchFamily="50" charset="-128"/>
                <a:ea typeface="メイリオ" panose="020B0604030504040204" pitchFamily="50" charset="-128"/>
              </a:rPr>
              <a:t>☞習慣的にギャンブル等をするようになった者の</a:t>
            </a:r>
            <a:r>
              <a:rPr lang="en-US" altLang="ja-JP" sz="900" b="1" dirty="0" smtClean="0">
                <a:solidFill>
                  <a:srgbClr val="000099"/>
                </a:solidFill>
                <a:latin typeface="メイリオ" panose="020B0604030504040204" pitchFamily="50" charset="-128"/>
                <a:ea typeface="メイリオ" panose="020B0604030504040204" pitchFamily="50" charset="-128"/>
              </a:rPr>
              <a:t/>
            </a:r>
            <a:br>
              <a:rPr lang="en-US" altLang="ja-JP" sz="900" b="1" dirty="0" smtClean="0">
                <a:solidFill>
                  <a:srgbClr val="000099"/>
                </a:solidFill>
                <a:latin typeface="メイリオ" panose="020B0604030504040204" pitchFamily="50" charset="-128"/>
                <a:ea typeface="メイリオ" panose="020B0604030504040204" pitchFamily="50" charset="-128"/>
              </a:rPr>
            </a:br>
            <a:r>
              <a:rPr lang="ja-JP" altLang="en-US" sz="900" b="1" dirty="0" smtClean="0">
                <a:solidFill>
                  <a:srgbClr val="000099"/>
                </a:solidFill>
                <a:latin typeface="メイリオ" panose="020B0604030504040204" pitchFamily="50" charset="-128"/>
                <a:ea typeface="メイリオ" panose="020B0604030504040204" pitchFamily="50" charset="-128"/>
              </a:rPr>
              <a:t>　約８割は</a:t>
            </a:r>
            <a:r>
              <a:rPr lang="en-US" altLang="ja-JP" sz="900" b="1" dirty="0" smtClean="0">
                <a:solidFill>
                  <a:srgbClr val="000099"/>
                </a:solidFill>
                <a:latin typeface="メイリオ" panose="020B0604030504040204" pitchFamily="50" charset="-128"/>
                <a:ea typeface="メイリオ" panose="020B0604030504040204" pitchFamily="50" charset="-128"/>
              </a:rPr>
              <a:t>20</a:t>
            </a:r>
            <a:r>
              <a:rPr lang="ja-JP" altLang="en-US" sz="900" b="1" dirty="0">
                <a:solidFill>
                  <a:srgbClr val="000099"/>
                </a:solidFill>
                <a:latin typeface="メイリオ" panose="020B0604030504040204" pitchFamily="50" charset="-128"/>
                <a:ea typeface="メイリオ" panose="020B0604030504040204" pitchFamily="50" charset="-128"/>
              </a:rPr>
              <a:t>代までに習慣化</a:t>
            </a:r>
            <a:r>
              <a:rPr lang="ja-JP" altLang="en-US" sz="900" b="1" dirty="0" smtClean="0">
                <a:solidFill>
                  <a:srgbClr val="000099"/>
                </a:solidFill>
                <a:latin typeface="メイリオ" panose="020B0604030504040204" pitchFamily="50" charset="-128"/>
                <a:ea typeface="メイリオ" panose="020B0604030504040204" pitchFamily="50" charset="-128"/>
              </a:rPr>
              <a:t>。</a:t>
            </a:r>
            <a:endParaRPr lang="en-US" altLang="ja-JP" sz="900" b="1" dirty="0">
              <a:solidFill>
                <a:srgbClr val="000099"/>
              </a:solidFill>
              <a:latin typeface="メイリオ" panose="020B0604030504040204" pitchFamily="50" charset="-128"/>
              <a:ea typeface="メイリオ" panose="020B0604030504040204" pitchFamily="50" charset="-128"/>
            </a:endParaRPr>
          </a:p>
        </p:txBody>
      </p:sp>
      <p:pic>
        <p:nvPicPr>
          <p:cNvPr id="96" name="図 95"/>
          <p:cNvPicPr>
            <a:picLocks noChangeAspect="1"/>
          </p:cNvPicPr>
          <p:nvPr/>
        </p:nvPicPr>
        <p:blipFill>
          <a:blip r:embed="rId4"/>
          <a:stretch>
            <a:fillRect/>
          </a:stretch>
        </p:blipFill>
        <p:spPr>
          <a:xfrm>
            <a:off x="68263" y="4259263"/>
            <a:ext cx="2941637" cy="2068971"/>
          </a:xfrm>
          <a:prstGeom prst="rect">
            <a:avLst/>
          </a:prstGeom>
        </p:spPr>
      </p:pic>
      <p:pic>
        <p:nvPicPr>
          <p:cNvPr id="97" name="図 96"/>
          <p:cNvPicPr>
            <a:picLocks noChangeAspect="1"/>
          </p:cNvPicPr>
          <p:nvPr/>
        </p:nvPicPr>
        <p:blipFill>
          <a:blip r:embed="rId5"/>
          <a:stretch>
            <a:fillRect/>
          </a:stretch>
        </p:blipFill>
        <p:spPr>
          <a:xfrm>
            <a:off x="3275011" y="4259263"/>
            <a:ext cx="2925349" cy="2049462"/>
          </a:xfrm>
          <a:prstGeom prst="rect">
            <a:avLst/>
          </a:prstGeom>
        </p:spPr>
      </p:pic>
      <p:pic>
        <p:nvPicPr>
          <p:cNvPr id="98" name="図 97"/>
          <p:cNvPicPr>
            <a:picLocks noChangeAspect="1"/>
          </p:cNvPicPr>
          <p:nvPr/>
        </p:nvPicPr>
        <p:blipFill>
          <a:blip r:embed="rId6"/>
          <a:stretch>
            <a:fillRect/>
          </a:stretch>
        </p:blipFill>
        <p:spPr>
          <a:xfrm>
            <a:off x="3261538" y="1540792"/>
            <a:ext cx="3052723" cy="1851696"/>
          </a:xfrm>
          <a:prstGeom prst="rect">
            <a:avLst/>
          </a:prstGeom>
        </p:spPr>
      </p:pic>
      <p:pic>
        <p:nvPicPr>
          <p:cNvPr id="99" name="図 98"/>
          <p:cNvPicPr>
            <a:picLocks noChangeAspect="1"/>
          </p:cNvPicPr>
          <p:nvPr/>
        </p:nvPicPr>
        <p:blipFill>
          <a:blip r:embed="rId7"/>
          <a:stretch>
            <a:fillRect/>
          </a:stretch>
        </p:blipFill>
        <p:spPr>
          <a:xfrm>
            <a:off x="6443669" y="4259263"/>
            <a:ext cx="2867971" cy="1912937"/>
          </a:xfrm>
          <a:prstGeom prst="rect">
            <a:avLst/>
          </a:prstGeom>
        </p:spPr>
      </p:pic>
      <p:sp>
        <p:nvSpPr>
          <p:cNvPr id="2" name="テキスト ボックス 1"/>
          <p:cNvSpPr txBox="1"/>
          <p:nvPr/>
        </p:nvSpPr>
        <p:spPr>
          <a:xfrm>
            <a:off x="458960" y="1577975"/>
            <a:ext cx="2003112" cy="169277"/>
          </a:xfrm>
          <a:prstGeom prst="rect">
            <a:avLst/>
          </a:prstGeom>
          <a:noFill/>
        </p:spPr>
        <p:txBody>
          <a:bodyPr wrap="none" rtlCol="0">
            <a:spAutoFit/>
          </a:bodyPr>
          <a:lstStyle/>
          <a:p>
            <a:r>
              <a:rPr kumimoji="1" lang="en-US" altLang="ja-JP" sz="500" spc="-110" dirty="0">
                <a:latin typeface="ＭＳ ゴシック" panose="020B0609070205080204" pitchFamily="49" charset="-128"/>
                <a:ea typeface="ＭＳ ゴシック" panose="020B0609070205080204" pitchFamily="49" charset="-128"/>
              </a:rPr>
              <a:t>※</a:t>
            </a:r>
            <a:r>
              <a:rPr kumimoji="1" lang="ja-JP" altLang="en-US" sz="500" spc="-110" dirty="0">
                <a:latin typeface="ＭＳ ゴシック" panose="020B0609070205080204" pitchFamily="49" charset="-128"/>
                <a:ea typeface="ＭＳ ゴシック" panose="020B0609070205080204" pitchFamily="49" charset="-128"/>
              </a:rPr>
              <a:t>「ギャンブル問題を含む依存の問題のために、相談機関や自助</a:t>
            </a:r>
            <a:r>
              <a:rPr kumimoji="1" lang="en-US" altLang="ja-JP" sz="500" spc="-110" dirty="0">
                <a:latin typeface="ＭＳ ゴシック" panose="020B0609070205080204" pitchFamily="49" charset="-128"/>
                <a:ea typeface="ＭＳ ゴシック" panose="020B0609070205080204" pitchFamily="49" charset="-128"/>
              </a:rPr>
              <a:t>G</a:t>
            </a:r>
            <a:r>
              <a:rPr kumimoji="1" lang="ja-JP" altLang="en-US" sz="500" spc="-110" dirty="0">
                <a:latin typeface="ＭＳ ゴシック" panose="020B0609070205080204" pitchFamily="49" charset="-128"/>
                <a:ea typeface="ＭＳ ゴシック" panose="020B0609070205080204" pitchFamily="49" charset="-128"/>
              </a:rPr>
              <a:t>を利用する者」</a:t>
            </a:r>
          </a:p>
        </p:txBody>
      </p:sp>
      <p:sp>
        <p:nvSpPr>
          <p:cNvPr id="4" name="スライド番号プレースホルダー 3"/>
          <p:cNvSpPr>
            <a:spLocks noGrp="1"/>
          </p:cNvSpPr>
          <p:nvPr>
            <p:ph type="sldNum" sz="quarter" idx="12"/>
          </p:nvPr>
        </p:nvSpPr>
        <p:spPr>
          <a:xfrm>
            <a:off x="7086600" y="6492876"/>
            <a:ext cx="2057400" cy="365125"/>
          </a:xfrm>
        </p:spPr>
        <p:txBody>
          <a:bodyPr vert="horz" lIns="91440" tIns="45720" rIns="91440" bIns="45720" rtlCol="0" anchor="ctr"/>
          <a:lstStyle/>
          <a:p>
            <a:fld id="{8A3614FB-228F-4616-8791-6411FD67CA58}" type="slidenum">
              <a:rPr kumimoji="1" lang="ja-JP" altLang="en-US" sz="1600" b="1">
                <a:solidFill>
                  <a:schemeClr val="tx1"/>
                </a:solidFill>
                <a:latin typeface="HGP創英角ｺﾞｼｯｸUB" panose="020B0900000000000000" pitchFamily="50" charset="-128"/>
                <a:ea typeface="HGP創英角ｺﾞｼｯｸUB" panose="020B0900000000000000" pitchFamily="50" charset="-128"/>
              </a:rPr>
              <a:pPr/>
              <a:t>8</a:t>
            </a:fld>
            <a:endParaRPr kumimoji="1" lang="ja-JP" altLang="en-US" sz="1600" b="1"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1888399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21742</TotalTime>
  <Words>8413</Words>
  <Application>Microsoft Office PowerPoint</Application>
  <PresentationFormat>画面に合わせる (4:3)</PresentationFormat>
  <Paragraphs>692</Paragraphs>
  <Slides>25</Slides>
  <Notes>0</Notes>
  <HiddenSlides>0</HiddenSlides>
  <MMClips>0</MMClips>
  <ScaleCrop>false</ScaleCrop>
  <HeadingPairs>
    <vt:vector size="6" baseType="variant">
      <vt:variant>
        <vt:lpstr>使用されているフォント</vt:lpstr>
      </vt:variant>
      <vt:variant>
        <vt:i4>16</vt:i4>
      </vt:variant>
      <vt:variant>
        <vt:lpstr>テーマ</vt:lpstr>
      </vt:variant>
      <vt:variant>
        <vt:i4>1</vt:i4>
      </vt:variant>
      <vt:variant>
        <vt:lpstr>スライド タイトル</vt:lpstr>
      </vt:variant>
      <vt:variant>
        <vt:i4>25</vt:i4>
      </vt:variant>
    </vt:vector>
  </HeadingPairs>
  <TitlesOfParts>
    <vt:vector size="42" baseType="lpstr">
      <vt:lpstr>HGP創英角ｺﾞｼｯｸUB</vt:lpstr>
      <vt:lpstr>HGS創英角ｺﾞｼｯｸUB</vt:lpstr>
      <vt:lpstr>Meiryo UI</vt:lpstr>
      <vt:lpstr>ＭＳ Ｐゴシック</vt:lpstr>
      <vt:lpstr>ＭＳ ゴシック</vt:lpstr>
      <vt:lpstr>UD デジタル 教科書体 N-B</vt:lpstr>
      <vt:lpstr>UD デジタル 教科書体 NK-B</vt:lpstr>
      <vt:lpstr>UD デジタル 教科書体 NP-B</vt:lpstr>
      <vt:lpstr>メイリオ</vt:lpstr>
      <vt:lpstr>游ゴシック</vt:lpstr>
      <vt:lpstr>游ゴシック Light</vt:lpstr>
      <vt:lpstr>Arial</vt:lpstr>
      <vt:lpstr>Calibri</vt:lpstr>
      <vt:lpstr>Calibri Light</vt:lpstr>
      <vt:lpstr>Segoe UI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坂井　亮太</dc:creator>
  <cp:lastModifiedBy>安吉　裕紀</cp:lastModifiedBy>
  <cp:revision>1248</cp:revision>
  <cp:lastPrinted>2022-08-04T08:25:34Z</cp:lastPrinted>
  <dcterms:created xsi:type="dcterms:W3CDTF">2019-12-17T13:17:09Z</dcterms:created>
  <dcterms:modified xsi:type="dcterms:W3CDTF">2022-08-08T09:29:08Z</dcterms:modified>
</cp:coreProperties>
</file>