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handoutMasterIdLst>
    <p:handoutMasterId r:id="rId5"/>
  </p:handoutMasterIdLst>
  <p:sldIdLst>
    <p:sldId id="366" r:id="rId2"/>
    <p:sldId id="367" r:id="rId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CCFFCC"/>
    <a:srgbClr val="0000CC"/>
    <a:srgbClr val="33CC33"/>
    <a:srgbClr val="CCFFFF"/>
    <a:srgbClr val="FF66FF"/>
    <a:srgbClr val="FFCCFF"/>
    <a:srgbClr val="0099CC"/>
    <a:srgbClr val="00CC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18" autoAdjust="0"/>
    <p:restoredTop sz="94434" autoAdjust="0"/>
  </p:normalViewPr>
  <p:slideViewPr>
    <p:cSldViewPr>
      <p:cViewPr varScale="1">
        <p:scale>
          <a:sx n="74" d="100"/>
          <a:sy n="74" d="100"/>
        </p:scale>
        <p:origin x="1434" y="60"/>
      </p:cViewPr>
      <p:guideLst>
        <p:guide orient="horz" pos="2205"/>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4"/>
            <a:ext cx="2949575" cy="496888"/>
          </a:xfrm>
          <a:prstGeom prst="rect">
            <a:avLst/>
          </a:prstGeom>
        </p:spPr>
        <p:txBody>
          <a:bodyPr vert="horz" lIns="93543" tIns="46771" rIns="93543" bIns="4677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1" y="4"/>
            <a:ext cx="2949575" cy="496888"/>
          </a:xfrm>
          <a:prstGeom prst="rect">
            <a:avLst/>
          </a:prstGeom>
        </p:spPr>
        <p:txBody>
          <a:bodyPr vert="horz" lIns="93543" tIns="46771" rIns="93543" bIns="46771" rtlCol="0"/>
          <a:lstStyle>
            <a:lvl1pPr algn="r">
              <a:defRPr sz="1200"/>
            </a:lvl1pPr>
          </a:lstStyle>
          <a:p>
            <a:fld id="{9FA496A7-27B8-4C6F-B0B5-7C71AB237E51}" type="datetimeFigureOut">
              <a:rPr kumimoji="1" lang="ja-JP" altLang="en-US" smtClean="0"/>
              <a:t>2023/9/26</a:t>
            </a:fld>
            <a:endParaRPr kumimoji="1" lang="ja-JP" altLang="en-US"/>
          </a:p>
        </p:txBody>
      </p:sp>
      <p:sp>
        <p:nvSpPr>
          <p:cNvPr id="4" name="フッター プレースホルダー 3"/>
          <p:cNvSpPr>
            <a:spLocks noGrp="1"/>
          </p:cNvSpPr>
          <p:nvPr>
            <p:ph type="ftr" sz="quarter" idx="2"/>
          </p:nvPr>
        </p:nvSpPr>
        <p:spPr>
          <a:xfrm>
            <a:off x="3" y="9440864"/>
            <a:ext cx="2949575" cy="496887"/>
          </a:xfrm>
          <a:prstGeom prst="rect">
            <a:avLst/>
          </a:prstGeom>
        </p:spPr>
        <p:txBody>
          <a:bodyPr vert="horz" lIns="93543" tIns="46771" rIns="93543" bIns="4677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1" y="9440864"/>
            <a:ext cx="2949575" cy="496887"/>
          </a:xfrm>
          <a:prstGeom prst="rect">
            <a:avLst/>
          </a:prstGeom>
        </p:spPr>
        <p:txBody>
          <a:bodyPr vert="horz" lIns="93543" tIns="46771" rIns="93543" bIns="46771" rtlCol="0" anchor="b"/>
          <a:lstStyle>
            <a:lvl1pPr algn="r">
              <a:defRPr sz="1200"/>
            </a:lvl1pPr>
          </a:lstStyle>
          <a:p>
            <a:fld id="{7A5F2C5A-F397-449E-B900-C5E465658960}" type="slidenum">
              <a:rPr kumimoji="1" lang="ja-JP" altLang="en-US" smtClean="0"/>
              <a:t>‹#›</a:t>
            </a:fld>
            <a:endParaRPr kumimoji="1" lang="ja-JP" altLang="en-US"/>
          </a:p>
        </p:txBody>
      </p:sp>
    </p:spTree>
    <p:extLst>
      <p:ext uri="{BB962C8B-B14F-4D97-AF65-F5344CB8AC3E}">
        <p14:creationId xmlns:p14="http://schemas.microsoft.com/office/powerpoint/2010/main" val="6552268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4"/>
            <a:ext cx="2949788" cy="496967"/>
          </a:xfrm>
          <a:prstGeom prst="rect">
            <a:avLst/>
          </a:prstGeom>
        </p:spPr>
        <p:txBody>
          <a:bodyPr vert="horz" lIns="93543" tIns="46771" rIns="93543" bIns="4677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4"/>
            <a:ext cx="2949788" cy="496967"/>
          </a:xfrm>
          <a:prstGeom prst="rect">
            <a:avLst/>
          </a:prstGeom>
        </p:spPr>
        <p:txBody>
          <a:bodyPr vert="horz" lIns="93543" tIns="46771" rIns="93543" bIns="46771" rtlCol="0"/>
          <a:lstStyle>
            <a:lvl1pPr algn="r">
              <a:defRPr sz="1200"/>
            </a:lvl1pPr>
          </a:lstStyle>
          <a:p>
            <a:fld id="{7768C0E3-EBC3-4C3B-A23C-F7B9DC5C3443}" type="datetimeFigureOut">
              <a:rPr kumimoji="1" lang="ja-JP" altLang="en-US" smtClean="0"/>
              <a:t>2023/9/26</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3543" tIns="46771" rIns="93543" bIns="46771" rtlCol="0" anchor="ctr"/>
          <a:lstStyle/>
          <a:p>
            <a:endParaRPr lang="ja-JP" altLang="en-US"/>
          </a:p>
        </p:txBody>
      </p:sp>
      <p:sp>
        <p:nvSpPr>
          <p:cNvPr id="5" name="ノート プレースホルダー 4"/>
          <p:cNvSpPr>
            <a:spLocks noGrp="1"/>
          </p:cNvSpPr>
          <p:nvPr>
            <p:ph type="body" sz="quarter" idx="3"/>
          </p:nvPr>
        </p:nvSpPr>
        <p:spPr>
          <a:xfrm>
            <a:off x="680721" y="4721186"/>
            <a:ext cx="5445760" cy="4472702"/>
          </a:xfrm>
          <a:prstGeom prst="rect">
            <a:avLst/>
          </a:prstGeom>
        </p:spPr>
        <p:txBody>
          <a:bodyPr vert="horz" lIns="93543" tIns="46771" rIns="93543" bIns="4677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50"/>
            <a:ext cx="2949788" cy="496967"/>
          </a:xfrm>
          <a:prstGeom prst="rect">
            <a:avLst/>
          </a:prstGeom>
        </p:spPr>
        <p:txBody>
          <a:bodyPr vert="horz" lIns="93543" tIns="46771" rIns="93543" bIns="4677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50"/>
            <a:ext cx="2949788" cy="496967"/>
          </a:xfrm>
          <a:prstGeom prst="rect">
            <a:avLst/>
          </a:prstGeom>
        </p:spPr>
        <p:txBody>
          <a:bodyPr vert="horz" lIns="93543" tIns="46771" rIns="93543" bIns="46771" rtlCol="0" anchor="b"/>
          <a:lstStyle>
            <a:lvl1pPr algn="r">
              <a:defRPr sz="1200"/>
            </a:lvl1pPr>
          </a:lstStyle>
          <a:p>
            <a:fld id="{53230577-AAEE-4C0E-B466-7FB126CD89FC}" type="slidenum">
              <a:rPr kumimoji="1" lang="ja-JP" altLang="en-US" smtClean="0"/>
              <a:t>‹#›</a:t>
            </a:fld>
            <a:endParaRPr kumimoji="1" lang="ja-JP" altLang="en-US"/>
          </a:p>
        </p:txBody>
      </p:sp>
    </p:spTree>
    <p:extLst>
      <p:ext uri="{BB962C8B-B14F-4D97-AF65-F5344CB8AC3E}">
        <p14:creationId xmlns:p14="http://schemas.microsoft.com/office/powerpoint/2010/main" val="20382264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9"/>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371475" indent="0" algn="ctr">
              <a:buNone/>
              <a:defRPr>
                <a:solidFill>
                  <a:schemeClr val="tx1">
                    <a:tint val="75000"/>
                  </a:schemeClr>
                </a:solidFill>
              </a:defRPr>
            </a:lvl2pPr>
            <a:lvl3pPr marL="742950" indent="0" algn="ctr">
              <a:buNone/>
              <a:defRPr>
                <a:solidFill>
                  <a:schemeClr val="tx1">
                    <a:tint val="75000"/>
                  </a:schemeClr>
                </a:solidFill>
              </a:defRPr>
            </a:lvl3pPr>
            <a:lvl4pPr marL="1114425" indent="0" algn="ctr">
              <a:buNone/>
              <a:defRPr>
                <a:solidFill>
                  <a:schemeClr val="tx1">
                    <a:tint val="75000"/>
                  </a:schemeClr>
                </a:solidFill>
              </a:defRPr>
            </a:lvl4pPr>
            <a:lvl5pPr marL="1485900" indent="0" algn="ctr">
              <a:buNone/>
              <a:defRPr>
                <a:solidFill>
                  <a:schemeClr val="tx1">
                    <a:tint val="75000"/>
                  </a:schemeClr>
                </a:solidFill>
              </a:defRPr>
            </a:lvl5pPr>
            <a:lvl6pPr marL="1857375" indent="0" algn="ctr">
              <a:buNone/>
              <a:defRPr>
                <a:solidFill>
                  <a:schemeClr val="tx1">
                    <a:tint val="75000"/>
                  </a:schemeClr>
                </a:solidFill>
              </a:defRPr>
            </a:lvl6pPr>
            <a:lvl7pPr marL="2228850" indent="0" algn="ctr">
              <a:buNone/>
              <a:defRPr>
                <a:solidFill>
                  <a:schemeClr val="tx1">
                    <a:tint val="75000"/>
                  </a:schemeClr>
                </a:solidFill>
              </a:defRPr>
            </a:lvl7pPr>
            <a:lvl8pPr marL="2600325" indent="0" algn="ctr">
              <a:buNone/>
              <a:defRPr>
                <a:solidFill>
                  <a:schemeClr val="tx1">
                    <a:tint val="75000"/>
                  </a:schemeClr>
                </a:solidFill>
              </a:defRPr>
            </a:lvl8pPr>
            <a:lvl9pPr marL="29718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D2BD051-D52E-4E12-A6B6-0D6A016380CB}" type="datetimeFigureOut">
              <a:rPr kumimoji="1" lang="ja-JP" altLang="en-US" smtClean="0"/>
              <a:t>2023/9/26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278553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D2BD051-D52E-4E12-A6B6-0D6A016380CB}" type="datetimeFigureOut">
              <a:rPr kumimoji="1" lang="ja-JP" altLang="en-US" smtClean="0"/>
              <a:t>2023/9/26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2486470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2"/>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2"/>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D2BD051-D52E-4E12-A6B6-0D6A016380CB}" type="datetimeFigureOut">
              <a:rPr kumimoji="1" lang="ja-JP" altLang="en-US" smtClean="0"/>
              <a:t>2023/9/26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1503812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D2BD051-D52E-4E12-A6B6-0D6A016380CB}" type="datetimeFigureOut">
              <a:rPr kumimoji="1" lang="ja-JP" altLang="en-US" smtClean="0"/>
              <a:t>2023/9/26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2268953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4"/>
            <a:ext cx="8420100" cy="1362075"/>
          </a:xfrm>
        </p:spPr>
        <p:txBody>
          <a:bodyPr anchor="t"/>
          <a:lstStyle>
            <a:lvl1pPr algn="l">
              <a:defRPr sz="325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1625">
                <a:solidFill>
                  <a:schemeClr val="tx1">
                    <a:tint val="75000"/>
                  </a:schemeClr>
                </a:solidFill>
              </a:defRPr>
            </a:lvl1pPr>
            <a:lvl2pPr marL="371475" indent="0">
              <a:buNone/>
              <a:defRPr sz="1463">
                <a:solidFill>
                  <a:schemeClr val="tx1">
                    <a:tint val="75000"/>
                  </a:schemeClr>
                </a:solidFill>
              </a:defRPr>
            </a:lvl2pPr>
            <a:lvl3pPr marL="742950" indent="0">
              <a:buNone/>
              <a:defRPr sz="1300">
                <a:solidFill>
                  <a:schemeClr val="tx1">
                    <a:tint val="75000"/>
                  </a:schemeClr>
                </a:solidFill>
              </a:defRPr>
            </a:lvl3pPr>
            <a:lvl4pPr marL="1114425" indent="0">
              <a:buNone/>
              <a:defRPr sz="1138">
                <a:solidFill>
                  <a:schemeClr val="tx1">
                    <a:tint val="75000"/>
                  </a:schemeClr>
                </a:solidFill>
              </a:defRPr>
            </a:lvl4pPr>
            <a:lvl5pPr marL="1485900" indent="0">
              <a:buNone/>
              <a:defRPr sz="1138">
                <a:solidFill>
                  <a:schemeClr val="tx1">
                    <a:tint val="75000"/>
                  </a:schemeClr>
                </a:solidFill>
              </a:defRPr>
            </a:lvl5pPr>
            <a:lvl6pPr marL="1857375" indent="0">
              <a:buNone/>
              <a:defRPr sz="1138">
                <a:solidFill>
                  <a:schemeClr val="tx1">
                    <a:tint val="75000"/>
                  </a:schemeClr>
                </a:solidFill>
              </a:defRPr>
            </a:lvl6pPr>
            <a:lvl7pPr marL="2228850" indent="0">
              <a:buNone/>
              <a:defRPr sz="1138">
                <a:solidFill>
                  <a:schemeClr val="tx1">
                    <a:tint val="75000"/>
                  </a:schemeClr>
                </a:solidFill>
              </a:defRPr>
            </a:lvl7pPr>
            <a:lvl8pPr marL="2600325" indent="0">
              <a:buNone/>
              <a:defRPr sz="1138">
                <a:solidFill>
                  <a:schemeClr val="tx1">
                    <a:tint val="75000"/>
                  </a:schemeClr>
                </a:solidFill>
              </a:defRPr>
            </a:lvl8pPr>
            <a:lvl9pPr marL="2971800" indent="0">
              <a:buNone/>
              <a:defRPr sz="1138">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D2BD051-D52E-4E12-A6B6-0D6A016380CB}" type="datetimeFigureOut">
              <a:rPr kumimoji="1" lang="ja-JP" altLang="en-US" smtClean="0"/>
              <a:t>2023/9/26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779234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4"/>
            <a:ext cx="4375150" cy="4525963"/>
          </a:xfrm>
        </p:spPr>
        <p:txBody>
          <a:bodyPr/>
          <a:lstStyle>
            <a:lvl1pPr>
              <a:defRPr sz="2275"/>
            </a:lvl1pPr>
            <a:lvl2pPr>
              <a:defRPr sz="1950"/>
            </a:lvl2pPr>
            <a:lvl3pPr>
              <a:defRPr sz="1625"/>
            </a:lvl3pPr>
            <a:lvl4pPr>
              <a:defRPr sz="1463"/>
            </a:lvl4pPr>
            <a:lvl5pPr>
              <a:defRPr sz="1463"/>
            </a:lvl5pPr>
            <a:lvl6pPr>
              <a:defRPr sz="1463"/>
            </a:lvl6pPr>
            <a:lvl7pPr>
              <a:defRPr sz="1463"/>
            </a:lvl7pPr>
            <a:lvl8pPr>
              <a:defRPr sz="1463"/>
            </a:lvl8pPr>
            <a:lvl9pPr>
              <a:defRPr sz="146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4"/>
            <a:ext cx="4375150" cy="4525963"/>
          </a:xfrm>
        </p:spPr>
        <p:txBody>
          <a:bodyPr/>
          <a:lstStyle>
            <a:lvl1pPr>
              <a:defRPr sz="2275"/>
            </a:lvl1pPr>
            <a:lvl2pPr>
              <a:defRPr sz="1950"/>
            </a:lvl2pPr>
            <a:lvl3pPr>
              <a:defRPr sz="1625"/>
            </a:lvl3pPr>
            <a:lvl4pPr>
              <a:defRPr sz="1463"/>
            </a:lvl4pPr>
            <a:lvl5pPr>
              <a:defRPr sz="1463"/>
            </a:lvl5pPr>
            <a:lvl6pPr>
              <a:defRPr sz="1463"/>
            </a:lvl6pPr>
            <a:lvl7pPr>
              <a:defRPr sz="1463"/>
            </a:lvl7pPr>
            <a:lvl8pPr>
              <a:defRPr sz="1463"/>
            </a:lvl8pPr>
            <a:lvl9pPr>
              <a:defRPr sz="146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D2BD051-D52E-4E12-A6B6-0D6A016380CB}" type="datetimeFigureOut">
              <a:rPr kumimoji="1" lang="ja-JP" altLang="en-US" smtClean="0"/>
              <a:t>2023/9/26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272738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1950"/>
            </a:lvl1pPr>
            <a:lvl2pPr>
              <a:defRPr sz="1625"/>
            </a:lvl2pPr>
            <a:lvl3pPr>
              <a:defRPr sz="1463"/>
            </a:lvl3pPr>
            <a:lvl4pPr>
              <a:defRPr sz="1300"/>
            </a:lvl4pPr>
            <a:lvl5pPr>
              <a:defRPr sz="1300"/>
            </a:lvl5pPr>
            <a:lvl6pPr>
              <a:defRPr sz="1300"/>
            </a:lvl6pPr>
            <a:lvl7pPr>
              <a:defRPr sz="1300"/>
            </a:lvl7pPr>
            <a:lvl8pPr>
              <a:defRPr sz="1300"/>
            </a:lvl8pPr>
            <a:lvl9pPr>
              <a:defRPr sz="1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3" y="1535113"/>
            <a:ext cx="4378589" cy="63976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3" y="2174875"/>
            <a:ext cx="4378589" cy="3951288"/>
          </a:xfrm>
        </p:spPr>
        <p:txBody>
          <a:bodyPr/>
          <a:lstStyle>
            <a:lvl1pPr>
              <a:defRPr sz="1950"/>
            </a:lvl1pPr>
            <a:lvl2pPr>
              <a:defRPr sz="1625"/>
            </a:lvl2pPr>
            <a:lvl3pPr>
              <a:defRPr sz="1463"/>
            </a:lvl3pPr>
            <a:lvl4pPr>
              <a:defRPr sz="1300"/>
            </a:lvl4pPr>
            <a:lvl5pPr>
              <a:defRPr sz="1300"/>
            </a:lvl5pPr>
            <a:lvl6pPr>
              <a:defRPr sz="1300"/>
            </a:lvl6pPr>
            <a:lvl7pPr>
              <a:defRPr sz="1300"/>
            </a:lvl7pPr>
            <a:lvl8pPr>
              <a:defRPr sz="1300"/>
            </a:lvl8pPr>
            <a:lvl9pPr>
              <a:defRPr sz="1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D2BD051-D52E-4E12-A6B6-0D6A016380CB}" type="datetimeFigureOut">
              <a:rPr kumimoji="1" lang="ja-JP" altLang="en-US" smtClean="0"/>
              <a:t>2023/9/26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1470912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D2BD051-D52E-4E12-A6B6-0D6A016380CB}" type="datetimeFigureOut">
              <a:rPr kumimoji="1" lang="ja-JP" altLang="en-US" smtClean="0"/>
              <a:t>2023/9/26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195506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D2BD051-D52E-4E12-A6B6-0D6A016380CB}" type="datetimeFigureOut">
              <a:rPr kumimoji="1" lang="ja-JP" altLang="en-US" smtClean="0"/>
              <a:t>2023/9/26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701220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1625"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3" y="273054"/>
            <a:ext cx="5537729" cy="5853113"/>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3"/>
            <a:ext cx="3259006" cy="4691063"/>
          </a:xfrm>
        </p:spPr>
        <p:txBody>
          <a:bodyPr/>
          <a:lstStyle>
            <a:lvl1pPr marL="0" indent="0">
              <a:buNone/>
              <a:defRPr sz="1138"/>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2BD051-D52E-4E12-A6B6-0D6A016380CB}" type="datetimeFigureOut">
              <a:rPr kumimoji="1" lang="ja-JP" altLang="en-US" smtClean="0"/>
              <a:t>2023/9/26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3822125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1625"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138"/>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2BD051-D52E-4E12-A6B6-0D6A016380CB}" type="datetimeFigureOut">
              <a:rPr kumimoji="1" lang="ja-JP" altLang="en-US" smtClean="0"/>
              <a:t>2023/9/26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162355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4"/>
            <a:ext cx="231140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8D2BD051-D52E-4E12-A6B6-0D6A016380CB}" type="datetimeFigureOut">
              <a:rPr kumimoji="1" lang="ja-JP" altLang="en-US" smtClean="0"/>
              <a:t>2023/9/26</a:t>
            </a:fld>
            <a:endParaRPr kumimoji="1" lang="ja-JP" altLang="en-US"/>
          </a:p>
        </p:txBody>
      </p:sp>
      <p:sp>
        <p:nvSpPr>
          <p:cNvPr id="5" name="フッター プレースホルダー 4"/>
          <p:cNvSpPr>
            <a:spLocks noGrp="1"/>
          </p:cNvSpPr>
          <p:nvPr>
            <p:ph type="ftr" sz="quarter" idx="3"/>
          </p:nvPr>
        </p:nvSpPr>
        <p:spPr>
          <a:xfrm>
            <a:off x="3384550" y="6356354"/>
            <a:ext cx="3136900"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4"/>
            <a:ext cx="231140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5EDF4409-4616-4EEF-9D89-72590C843344}" type="slidenum">
              <a:rPr kumimoji="1" lang="ja-JP" altLang="en-US" smtClean="0"/>
              <a:t>‹#›</a:t>
            </a:fld>
            <a:endParaRPr kumimoji="1" lang="ja-JP" altLang="en-US"/>
          </a:p>
        </p:txBody>
      </p:sp>
    </p:spTree>
    <p:extLst>
      <p:ext uri="{BB962C8B-B14F-4D97-AF65-F5344CB8AC3E}">
        <p14:creationId xmlns:p14="http://schemas.microsoft.com/office/powerpoint/2010/main" val="2216112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42950" rtl="0" eaLnBrk="1" latinLnBrk="0" hangingPunct="1">
        <a:spcBef>
          <a:spcPct val="0"/>
        </a:spcBef>
        <a:buNone/>
        <a:defRPr kumimoji="1" sz="3575" kern="1200">
          <a:solidFill>
            <a:schemeClr val="tx1"/>
          </a:solidFill>
          <a:latin typeface="+mj-lt"/>
          <a:ea typeface="+mj-ea"/>
          <a:cs typeface="+mj-cs"/>
        </a:defRPr>
      </a:lvl1pPr>
    </p:titleStyle>
    <p:bodyStyle>
      <a:lvl1pPr marL="278606" indent="-278606" algn="l" defTabSz="742950" rtl="0" eaLnBrk="1" latinLnBrk="0" hangingPunct="1">
        <a:spcBef>
          <a:spcPct val="20000"/>
        </a:spcBef>
        <a:buFont typeface="Arial" pitchFamily="34" charset="0"/>
        <a:buChar char="•"/>
        <a:defRPr kumimoji="1" sz="2600" kern="1200">
          <a:solidFill>
            <a:schemeClr val="tx1"/>
          </a:solidFill>
          <a:latin typeface="+mn-lt"/>
          <a:ea typeface="+mn-ea"/>
          <a:cs typeface="+mn-cs"/>
        </a:defRPr>
      </a:lvl1pPr>
      <a:lvl2pPr marL="603647" indent="-232172" algn="l" defTabSz="742950" rtl="0" eaLnBrk="1" latinLnBrk="0" hangingPunct="1">
        <a:spcBef>
          <a:spcPct val="20000"/>
        </a:spcBef>
        <a:buFont typeface="Arial" pitchFamily="34" charset="0"/>
        <a:buChar char="–"/>
        <a:defRPr kumimoji="1" sz="2275" kern="1200">
          <a:solidFill>
            <a:schemeClr val="tx1"/>
          </a:solidFill>
          <a:latin typeface="+mn-lt"/>
          <a:ea typeface="+mn-ea"/>
          <a:cs typeface="+mn-cs"/>
        </a:defRPr>
      </a:lvl2pPr>
      <a:lvl3pPr marL="928688" indent="-185738" algn="l" defTabSz="742950" rtl="0" eaLnBrk="1" latinLnBrk="0" hangingPunct="1">
        <a:spcBef>
          <a:spcPct val="20000"/>
        </a:spcBef>
        <a:buFont typeface="Arial" pitchFamily="34" charset="0"/>
        <a:buChar char="•"/>
        <a:defRPr kumimoji="1" sz="1950" kern="1200">
          <a:solidFill>
            <a:schemeClr val="tx1"/>
          </a:solidFill>
          <a:latin typeface="+mn-lt"/>
          <a:ea typeface="+mn-ea"/>
          <a:cs typeface="+mn-cs"/>
        </a:defRPr>
      </a:lvl3pPr>
      <a:lvl4pPr marL="1300163" indent="-185738" algn="l" defTabSz="742950" rtl="0" eaLnBrk="1" latinLnBrk="0" hangingPunct="1">
        <a:spcBef>
          <a:spcPct val="20000"/>
        </a:spcBef>
        <a:buFont typeface="Arial" pitchFamily="34" charset="0"/>
        <a:buChar char="–"/>
        <a:defRPr kumimoji="1" sz="1625" kern="1200">
          <a:solidFill>
            <a:schemeClr val="tx1"/>
          </a:solidFill>
          <a:latin typeface="+mn-lt"/>
          <a:ea typeface="+mn-ea"/>
          <a:cs typeface="+mn-cs"/>
        </a:defRPr>
      </a:lvl4pPr>
      <a:lvl5pPr marL="1671638" indent="-185738" algn="l" defTabSz="742950" rtl="0" eaLnBrk="1" latinLnBrk="0" hangingPunct="1">
        <a:spcBef>
          <a:spcPct val="20000"/>
        </a:spcBef>
        <a:buFont typeface="Arial" pitchFamily="34" charset="0"/>
        <a:buChar char="»"/>
        <a:defRPr kumimoji="1" sz="1625" kern="1200">
          <a:solidFill>
            <a:schemeClr val="tx1"/>
          </a:solidFill>
          <a:latin typeface="+mn-lt"/>
          <a:ea typeface="+mn-ea"/>
          <a:cs typeface="+mn-cs"/>
        </a:defRPr>
      </a:lvl5pPr>
      <a:lvl6pPr marL="2043113" indent="-185738" algn="l" defTabSz="742950" rtl="0" eaLnBrk="1" latinLnBrk="0" hangingPunct="1">
        <a:spcBef>
          <a:spcPct val="20000"/>
        </a:spcBef>
        <a:buFont typeface="Arial" pitchFamily="34" charset="0"/>
        <a:buChar char="•"/>
        <a:defRPr kumimoji="1" sz="1625" kern="1200">
          <a:solidFill>
            <a:schemeClr val="tx1"/>
          </a:solidFill>
          <a:latin typeface="+mn-lt"/>
          <a:ea typeface="+mn-ea"/>
          <a:cs typeface="+mn-cs"/>
        </a:defRPr>
      </a:lvl6pPr>
      <a:lvl7pPr marL="2414588" indent="-185738" algn="l" defTabSz="742950" rtl="0" eaLnBrk="1" latinLnBrk="0" hangingPunct="1">
        <a:spcBef>
          <a:spcPct val="20000"/>
        </a:spcBef>
        <a:buFont typeface="Arial" pitchFamily="34" charset="0"/>
        <a:buChar char="•"/>
        <a:defRPr kumimoji="1" sz="1625" kern="1200">
          <a:solidFill>
            <a:schemeClr val="tx1"/>
          </a:solidFill>
          <a:latin typeface="+mn-lt"/>
          <a:ea typeface="+mn-ea"/>
          <a:cs typeface="+mn-cs"/>
        </a:defRPr>
      </a:lvl7pPr>
      <a:lvl8pPr marL="2786063" indent="-185738" algn="l" defTabSz="742950" rtl="0" eaLnBrk="1" latinLnBrk="0" hangingPunct="1">
        <a:spcBef>
          <a:spcPct val="20000"/>
        </a:spcBef>
        <a:buFont typeface="Arial" pitchFamily="34" charset="0"/>
        <a:buChar char="•"/>
        <a:defRPr kumimoji="1" sz="1625" kern="1200">
          <a:solidFill>
            <a:schemeClr val="tx1"/>
          </a:solidFill>
          <a:latin typeface="+mn-lt"/>
          <a:ea typeface="+mn-ea"/>
          <a:cs typeface="+mn-cs"/>
        </a:defRPr>
      </a:lvl8pPr>
      <a:lvl9pPr marL="3157538" indent="-185738" algn="l" defTabSz="742950" rtl="0" eaLnBrk="1" latinLnBrk="0" hangingPunct="1">
        <a:spcBef>
          <a:spcPct val="20000"/>
        </a:spcBef>
        <a:buFont typeface="Arial" pitchFamily="34" charset="0"/>
        <a:buChar char="•"/>
        <a:defRPr kumimoji="1" sz="1625"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B1AF96C3-7EA4-6CD9-00DF-56A06B787117}"/>
              </a:ext>
            </a:extLst>
          </p:cNvPr>
          <p:cNvSpPr/>
          <p:nvPr/>
        </p:nvSpPr>
        <p:spPr>
          <a:xfrm>
            <a:off x="0" y="0"/>
            <a:ext cx="9906000" cy="288000"/>
          </a:xfrm>
          <a:prstGeom prst="rect">
            <a:avLst/>
          </a:prstGeom>
          <a:solidFill>
            <a:srgbClr val="002060"/>
          </a:solidFill>
          <a:ln w="3175">
            <a:noFill/>
            <a:prstDash val="solid"/>
          </a:ln>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rmAutofit/>
          </a:bodyPr>
          <a:lstStyle/>
          <a:p>
            <a:r>
              <a:rPr kumimoji="1" lang="ja-JP" altLang="en-US" sz="1200" b="1" dirty="0">
                <a:solidFill>
                  <a:schemeClr val="bg1"/>
                </a:solidFill>
                <a:latin typeface="ＭＳ Ｐゴシック" panose="020B0600070205080204" pitchFamily="50" charset="-128"/>
                <a:ea typeface="ＭＳ Ｐゴシック" panose="020B0600070205080204" pitchFamily="50" charset="-128"/>
              </a:rPr>
              <a:t>　　</a:t>
            </a:r>
            <a:r>
              <a:rPr kumimoji="1" lang="ja-JP" altLang="en-US" sz="1050" b="1" dirty="0" smtClean="0">
                <a:solidFill>
                  <a:schemeClr val="bg1"/>
                </a:solidFill>
                <a:latin typeface="Meiryo UI" panose="020B0604030504040204" pitchFamily="50" charset="-128"/>
                <a:ea typeface="Meiryo UI" panose="020B0604030504040204" pitchFamily="50" charset="-128"/>
              </a:rPr>
              <a:t>第</a:t>
            </a:r>
            <a:r>
              <a:rPr lang="ja-JP" altLang="en-US" sz="1050" b="1" dirty="0">
                <a:solidFill>
                  <a:schemeClr val="bg1"/>
                </a:solidFill>
                <a:latin typeface="Meiryo UI" panose="020B0604030504040204" pitchFamily="50" charset="-128"/>
                <a:ea typeface="Meiryo UI" panose="020B0604030504040204" pitchFamily="50" charset="-128"/>
              </a:rPr>
              <a:t>３</a:t>
            </a:r>
            <a:r>
              <a:rPr kumimoji="1" lang="ja-JP" altLang="en-US" sz="1050" b="1" dirty="0" smtClean="0">
                <a:solidFill>
                  <a:schemeClr val="bg1"/>
                </a:solidFill>
                <a:latin typeface="Meiryo UI" panose="020B0604030504040204" pitchFamily="50" charset="-128"/>
                <a:ea typeface="Meiryo UI" panose="020B0604030504040204" pitchFamily="50" charset="-128"/>
              </a:rPr>
              <a:t>次大阪府歯科口腔保健計画</a:t>
            </a:r>
            <a:r>
              <a:rPr kumimoji="1" lang="ja-JP" altLang="en-US" sz="1050" b="1" dirty="0">
                <a:solidFill>
                  <a:schemeClr val="bg1"/>
                </a:solidFill>
                <a:latin typeface="Meiryo UI" panose="020B0604030504040204" pitchFamily="50" charset="-128"/>
                <a:ea typeface="Meiryo UI" panose="020B0604030504040204" pitchFamily="50" charset="-128"/>
              </a:rPr>
              <a:t>の概要　（</a:t>
            </a:r>
            <a:r>
              <a:rPr kumimoji="1" lang="ja-JP" altLang="en-US" sz="1050" b="1" dirty="0" smtClean="0">
                <a:solidFill>
                  <a:schemeClr val="bg1"/>
                </a:solidFill>
                <a:latin typeface="Meiryo UI" panose="020B0604030504040204" pitchFamily="50" charset="-128"/>
                <a:ea typeface="Meiryo UI" panose="020B0604030504040204" pitchFamily="50" charset="-128"/>
              </a:rPr>
              <a:t>骨子案）</a:t>
            </a:r>
            <a:endParaRPr kumimoji="1" lang="ja-JP" altLang="en-US" sz="1200" b="1" dirty="0">
              <a:solidFill>
                <a:schemeClr val="bg1"/>
              </a:solidFill>
              <a:latin typeface="Meiryo UI" panose="020B0604030504040204" pitchFamily="50" charset="-128"/>
              <a:ea typeface="Meiryo UI" panose="020B0604030504040204" pitchFamily="50" charset="-128"/>
            </a:endParaRPr>
          </a:p>
        </p:txBody>
      </p:sp>
      <p:grpSp>
        <p:nvGrpSpPr>
          <p:cNvPr id="20" name="グループ化 19">
            <a:extLst>
              <a:ext uri="{FF2B5EF4-FFF2-40B4-BE49-F238E27FC236}">
                <a16:creationId xmlns:a16="http://schemas.microsoft.com/office/drawing/2014/main" id="{1E448664-8D42-7DFC-1B6C-98762866CD44}"/>
              </a:ext>
            </a:extLst>
          </p:cNvPr>
          <p:cNvGrpSpPr/>
          <p:nvPr/>
        </p:nvGrpSpPr>
        <p:grpSpPr>
          <a:xfrm>
            <a:off x="105035" y="692696"/>
            <a:ext cx="9661002" cy="2180684"/>
            <a:chOff x="52264" y="513456"/>
            <a:chExt cx="9661002" cy="2180684"/>
          </a:xfrm>
        </p:grpSpPr>
        <p:grpSp>
          <p:nvGrpSpPr>
            <p:cNvPr id="10" name="グループ化 9">
              <a:extLst>
                <a:ext uri="{FF2B5EF4-FFF2-40B4-BE49-F238E27FC236}">
                  <a16:creationId xmlns:a16="http://schemas.microsoft.com/office/drawing/2014/main" id="{6B04D910-50B8-8D89-9BDC-95158A230462}"/>
                </a:ext>
              </a:extLst>
            </p:cNvPr>
            <p:cNvGrpSpPr/>
            <p:nvPr/>
          </p:nvGrpSpPr>
          <p:grpSpPr>
            <a:xfrm>
              <a:off x="52264" y="513456"/>
              <a:ext cx="3063228" cy="2180683"/>
              <a:chOff x="272480" y="610579"/>
              <a:chExt cx="3063228" cy="1950481"/>
            </a:xfrm>
          </p:grpSpPr>
          <p:sp>
            <p:nvSpPr>
              <p:cNvPr id="6" name="正方形/長方形 5">
                <a:extLst>
                  <a:ext uri="{FF2B5EF4-FFF2-40B4-BE49-F238E27FC236}">
                    <a16:creationId xmlns:a16="http://schemas.microsoft.com/office/drawing/2014/main" id="{91297F9F-3427-C362-11BF-3064CF896DFE}"/>
                  </a:ext>
                </a:extLst>
              </p:cNvPr>
              <p:cNvSpPr/>
              <p:nvPr/>
            </p:nvSpPr>
            <p:spPr>
              <a:xfrm>
                <a:off x="272480" y="610579"/>
                <a:ext cx="2160000" cy="160999"/>
              </a:xfrm>
              <a:prstGeom prst="rect">
                <a:avLst/>
              </a:prstGeom>
              <a:solidFill>
                <a:schemeClr val="accent1">
                  <a:lumMod val="60000"/>
                  <a:lumOff val="40000"/>
                </a:schemeClr>
              </a:solidFill>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rmAutofit/>
              </a:bodyPr>
              <a:lstStyle/>
              <a:p>
                <a:r>
                  <a:rPr lang="en-US" altLang="ja-JP" sz="1000" b="1" dirty="0">
                    <a:solidFill>
                      <a:schemeClr val="bg1"/>
                    </a:solidFill>
                    <a:latin typeface="Meiryo UI" panose="020B0604030504040204" pitchFamily="50" charset="-128"/>
                    <a:ea typeface="Meiryo UI" panose="020B0604030504040204" pitchFamily="50" charset="-128"/>
                  </a:rPr>
                  <a:t> </a:t>
                </a:r>
                <a:r>
                  <a:rPr lang="ja-JP" altLang="en-US" sz="1000" b="1" dirty="0">
                    <a:solidFill>
                      <a:schemeClr val="bg1"/>
                    </a:solidFill>
                    <a:latin typeface="Meiryo UI" panose="020B0604030504040204" pitchFamily="50" charset="-128"/>
                    <a:ea typeface="Meiryo UI" panose="020B0604030504040204" pitchFamily="50" charset="-128"/>
                  </a:rPr>
                  <a:t> </a:t>
                </a:r>
                <a:r>
                  <a:rPr lang="ja-JP" altLang="en-US" sz="900" b="1" dirty="0">
                    <a:solidFill>
                      <a:schemeClr val="tx1"/>
                    </a:solidFill>
                    <a:latin typeface="Meiryo UI" panose="020B0604030504040204" pitchFamily="50" charset="-128"/>
                    <a:ea typeface="Meiryo UI" panose="020B0604030504040204" pitchFamily="50" charset="-128"/>
                  </a:rPr>
                  <a:t>第</a:t>
                </a:r>
                <a:r>
                  <a:rPr lang="en-US" altLang="ja-JP" sz="900" b="1" dirty="0">
                    <a:solidFill>
                      <a:schemeClr val="tx1"/>
                    </a:solidFill>
                    <a:latin typeface="Meiryo UI" panose="020B0604030504040204" pitchFamily="50" charset="-128"/>
                    <a:ea typeface="Meiryo UI" panose="020B0604030504040204" pitchFamily="50" charset="-128"/>
                  </a:rPr>
                  <a:t>1</a:t>
                </a:r>
                <a:r>
                  <a:rPr lang="ja-JP" altLang="en-US" sz="900" b="1" dirty="0">
                    <a:solidFill>
                      <a:schemeClr val="tx1"/>
                    </a:solidFill>
                    <a:latin typeface="Meiryo UI" panose="020B0604030504040204" pitchFamily="50" charset="-128"/>
                    <a:ea typeface="Meiryo UI" panose="020B0604030504040204" pitchFamily="50" charset="-128"/>
                  </a:rPr>
                  <a:t>章　</a:t>
                </a:r>
                <a:r>
                  <a:rPr lang="ja-JP" altLang="en-US" sz="900" dirty="0" smtClean="0">
                    <a:solidFill>
                      <a:schemeClr val="tx1"/>
                    </a:solidFill>
                    <a:latin typeface="Meiryo UI" panose="020B0604030504040204" pitchFamily="50" charset="-128"/>
                    <a:ea typeface="Meiryo UI" panose="020B0604030504040204" pitchFamily="50" charset="-128"/>
                  </a:rPr>
                  <a:t>第</a:t>
                </a:r>
                <a:r>
                  <a:rPr lang="en-US" altLang="ja-JP" sz="900" dirty="0">
                    <a:solidFill>
                      <a:schemeClr val="tx1"/>
                    </a:solidFill>
                    <a:latin typeface="Meiryo UI" panose="020B0604030504040204" pitchFamily="50" charset="-128"/>
                    <a:ea typeface="Meiryo UI" panose="020B0604030504040204" pitchFamily="50" charset="-128"/>
                  </a:rPr>
                  <a:t>3</a:t>
                </a:r>
                <a:r>
                  <a:rPr lang="ja-JP" altLang="en-US" sz="900" dirty="0" smtClean="0">
                    <a:solidFill>
                      <a:schemeClr val="tx1"/>
                    </a:solidFill>
                    <a:latin typeface="Meiryo UI" panose="020B0604030504040204" pitchFamily="50" charset="-128"/>
                    <a:ea typeface="Meiryo UI" panose="020B0604030504040204" pitchFamily="50" charset="-128"/>
                  </a:rPr>
                  <a:t>次</a:t>
                </a:r>
                <a:r>
                  <a:rPr lang="ja-JP" altLang="en-US" sz="900" dirty="0">
                    <a:solidFill>
                      <a:schemeClr val="tx1"/>
                    </a:solidFill>
                    <a:latin typeface="Meiryo UI" panose="020B0604030504040204" pitchFamily="50" charset="-128"/>
                    <a:ea typeface="Meiryo UI" panose="020B0604030504040204" pitchFamily="50" charset="-128"/>
                  </a:rPr>
                  <a:t>計画の基本的事項</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13D4C8D4-4B83-1059-4C06-43ED30443023}"/>
                  </a:ext>
                </a:extLst>
              </p:cNvPr>
              <p:cNvSpPr/>
              <p:nvPr/>
            </p:nvSpPr>
            <p:spPr>
              <a:xfrm>
                <a:off x="272480" y="777403"/>
                <a:ext cx="3063228" cy="1783657"/>
              </a:xfrm>
              <a:prstGeom prst="rect">
                <a:avLst/>
              </a:prstGeom>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72000" tIns="36000" rIns="72000" bIns="36000" rtlCol="0" anchor="t" anchorCtr="0">
                <a:noAutofit/>
              </a:bodyPr>
              <a:lstStyle/>
              <a:p>
                <a:r>
                  <a:rPr lang="en-US" altLang="ja-JP" sz="800" b="1" dirty="0">
                    <a:solidFill>
                      <a:prstClr val="black"/>
                    </a:solidFill>
                    <a:latin typeface="Meiryo UI" panose="020B0604030504040204" pitchFamily="50" charset="-128"/>
                    <a:ea typeface="Meiryo UI" panose="020B0604030504040204" pitchFamily="50" charset="-128"/>
                  </a:rPr>
                  <a:t>1</a:t>
                </a:r>
                <a:r>
                  <a:rPr lang="ja-JP" altLang="en-US" sz="800" b="1" dirty="0">
                    <a:solidFill>
                      <a:prstClr val="black"/>
                    </a:solidFill>
                    <a:latin typeface="Meiryo UI" panose="020B0604030504040204" pitchFamily="50" charset="-128"/>
                    <a:ea typeface="Meiryo UI" panose="020B0604030504040204" pitchFamily="50" charset="-128"/>
                  </a:rPr>
                  <a:t> 計画策定</a:t>
                </a:r>
                <a:r>
                  <a:rPr lang="ja-JP" altLang="en-US" sz="800" b="1" dirty="0" smtClean="0">
                    <a:solidFill>
                      <a:prstClr val="black"/>
                    </a:solidFill>
                    <a:latin typeface="Meiryo UI" panose="020B0604030504040204" pitchFamily="50" charset="-128"/>
                    <a:ea typeface="Meiryo UI" panose="020B0604030504040204" pitchFamily="50" charset="-128"/>
                  </a:rPr>
                  <a:t>の</a:t>
                </a:r>
                <a:r>
                  <a:rPr lang="ja-JP" altLang="en-US" sz="800" b="1" dirty="0">
                    <a:solidFill>
                      <a:prstClr val="black"/>
                    </a:solidFill>
                    <a:latin typeface="Meiryo UI" panose="020B0604030504040204" pitchFamily="50" charset="-128"/>
                    <a:ea typeface="Meiryo UI" panose="020B0604030504040204" pitchFamily="50" charset="-128"/>
                  </a:rPr>
                  <a:t>経緯</a:t>
                </a:r>
                <a:endParaRPr lang="en-US" altLang="ja-JP" sz="800" b="1" dirty="0">
                  <a:solidFill>
                    <a:prstClr val="black"/>
                  </a:solidFill>
                  <a:latin typeface="Meiryo UI" panose="020B0604030504040204" pitchFamily="50" charset="-128"/>
                  <a:ea typeface="Meiryo UI" panose="020B0604030504040204" pitchFamily="50" charset="-128"/>
                </a:endParaRPr>
              </a:p>
              <a:p>
                <a:r>
                  <a:rPr lang="ja-JP" altLang="en-US" sz="800" dirty="0">
                    <a:solidFill>
                      <a:prstClr val="black"/>
                    </a:solidFill>
                    <a:latin typeface="Meiryo UI" panose="020B0604030504040204" pitchFamily="50" charset="-128"/>
                    <a:ea typeface="Meiryo UI" panose="020B0604030504040204" pitchFamily="50" charset="-128"/>
                  </a:rPr>
                  <a:t>　</a:t>
                </a:r>
                <a:r>
                  <a:rPr lang="ja-JP" altLang="ja-JP" sz="800" dirty="0">
                    <a:latin typeface="Meiryo UI" panose="020B0604030504040204" pitchFamily="50" charset="-128"/>
                    <a:ea typeface="Meiryo UI" panose="020B0604030504040204" pitchFamily="50" charset="-128"/>
                  </a:rPr>
                  <a:t>歯と口の健康は、全身の健康を保持する上で基本的かつ重要な</a:t>
                </a:r>
                <a:r>
                  <a:rPr lang="ja-JP" altLang="ja-JP" sz="800" dirty="0" smtClean="0">
                    <a:latin typeface="Meiryo UI" panose="020B0604030504040204" pitchFamily="50" charset="-128"/>
                    <a:ea typeface="Meiryo UI" panose="020B0604030504040204" pitchFamily="50" charset="-128"/>
                  </a:rPr>
                  <a:t>役割</a:t>
                </a:r>
                <a:r>
                  <a:rPr lang="ja-JP" altLang="en-US" sz="800" dirty="0" smtClean="0">
                    <a:latin typeface="Meiryo UI" panose="020B0604030504040204" pitchFamily="50" charset="-128"/>
                    <a:ea typeface="Meiryo UI" panose="020B0604030504040204" pitchFamily="50" charset="-128"/>
                  </a:rPr>
                  <a:t>　</a:t>
                </a:r>
                <a:endParaRPr lang="en-US" altLang="ja-JP" sz="800" dirty="0" smtClean="0">
                  <a:latin typeface="Meiryo UI" panose="020B0604030504040204" pitchFamily="50" charset="-128"/>
                  <a:ea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rPr>
                  <a:t>を</a:t>
                </a:r>
                <a:r>
                  <a:rPr lang="ja-JP" altLang="ja-JP" sz="800" dirty="0">
                    <a:latin typeface="Meiryo UI" panose="020B0604030504040204" pitchFamily="50" charset="-128"/>
                    <a:ea typeface="Meiryo UI" panose="020B0604030504040204" pitchFamily="50" charset="-128"/>
                  </a:rPr>
                  <a:t>担っており、府民が生涯を通じて豊かな生活を送るために、歯と口</a:t>
                </a:r>
                <a:r>
                  <a:rPr lang="ja-JP" altLang="ja-JP" sz="800" dirty="0" smtClean="0">
                    <a:latin typeface="Meiryo UI" panose="020B0604030504040204" pitchFamily="50" charset="-128"/>
                    <a:ea typeface="Meiryo UI" panose="020B0604030504040204" pitchFamily="50" charset="-128"/>
                  </a:rPr>
                  <a:t>の</a:t>
                </a:r>
                <a:endParaRPr lang="en-US" altLang="ja-JP" sz="800" dirty="0" smtClean="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rPr>
                  <a:t>健康</a:t>
                </a:r>
                <a:r>
                  <a:rPr lang="ja-JP" altLang="ja-JP" sz="800" dirty="0">
                    <a:latin typeface="Meiryo UI" panose="020B0604030504040204" pitchFamily="50" charset="-128"/>
                    <a:ea typeface="Meiryo UI" panose="020B0604030504040204" pitchFamily="50" charset="-128"/>
                  </a:rPr>
                  <a:t>を保持することがとても重要な役割を担って</a:t>
                </a:r>
                <a:r>
                  <a:rPr lang="ja-JP" altLang="ja-JP" sz="800" dirty="0" smtClean="0">
                    <a:latin typeface="Meiryo UI" panose="020B0604030504040204" pitchFamily="50" charset="-128"/>
                    <a:ea typeface="Meiryo UI" panose="020B0604030504040204" pitchFamily="50" charset="-128"/>
                  </a:rPr>
                  <a:t>い</a:t>
                </a:r>
                <a:r>
                  <a:rPr lang="ja-JP" altLang="en-US" sz="800" dirty="0" smtClean="0">
                    <a:latin typeface="Meiryo UI" panose="020B0604030504040204" pitchFamily="50" charset="-128"/>
                    <a:ea typeface="Meiryo UI" panose="020B0604030504040204" pitchFamily="50" charset="-128"/>
                  </a:rPr>
                  <a:t>る</a:t>
                </a:r>
                <a:r>
                  <a:rPr lang="ja-JP" altLang="ja-JP" sz="800" dirty="0" smtClean="0">
                    <a:latin typeface="Meiryo UI" panose="020B0604030504040204" pitchFamily="50" charset="-128"/>
                    <a:ea typeface="Meiryo UI" panose="020B0604030504040204" pitchFamily="50" charset="-128"/>
                  </a:rPr>
                  <a:t>。</a:t>
                </a:r>
                <a:endParaRPr lang="ja-JP" altLang="ja-JP" sz="800" dirty="0">
                  <a:latin typeface="Meiryo UI" panose="020B0604030504040204" pitchFamily="50" charset="-128"/>
                  <a:ea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rPr>
                  <a:t>　そのため、</a:t>
                </a:r>
                <a:r>
                  <a:rPr lang="ja-JP" altLang="ja-JP" sz="800" dirty="0" smtClean="0">
                    <a:latin typeface="Meiryo UI" panose="020B0604030504040204" pitchFamily="50" charset="-128"/>
                    <a:ea typeface="Meiryo UI" panose="020B0604030504040204" pitchFamily="50" charset="-128"/>
                  </a:rPr>
                  <a:t>歯科</a:t>
                </a:r>
                <a:r>
                  <a:rPr lang="ja-JP" altLang="ja-JP" sz="800" dirty="0">
                    <a:latin typeface="Meiryo UI" panose="020B0604030504040204" pitchFamily="50" charset="-128"/>
                    <a:ea typeface="Meiryo UI" panose="020B0604030504040204" pitchFamily="50" charset="-128"/>
                  </a:rPr>
                  <a:t>口腔保健の推進に関する目標を達成するための必要</a:t>
                </a:r>
                <a:r>
                  <a:rPr lang="ja-JP" altLang="ja-JP" sz="800" dirty="0" smtClean="0">
                    <a:latin typeface="Meiryo UI" panose="020B0604030504040204" pitchFamily="50" charset="-128"/>
                    <a:ea typeface="Meiryo UI" panose="020B0604030504040204" pitchFamily="50" charset="-128"/>
                  </a:rPr>
                  <a:t>な</a:t>
                </a:r>
                <a:r>
                  <a:rPr lang="ja-JP" altLang="en-US" sz="800" dirty="0" smtClean="0">
                    <a:latin typeface="Meiryo UI" panose="020B0604030504040204" pitchFamily="50" charset="-128"/>
                    <a:ea typeface="Meiryo UI" panose="020B0604030504040204" pitchFamily="50" charset="-128"/>
                  </a:rPr>
                  <a:t>　</a:t>
                </a:r>
                <a:endParaRPr lang="en-US" altLang="ja-JP" sz="800" dirty="0" smtClean="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rPr>
                  <a:t>施策</a:t>
                </a:r>
                <a:r>
                  <a:rPr lang="ja-JP" altLang="ja-JP" sz="800" dirty="0">
                    <a:latin typeface="Meiryo UI" panose="020B0604030504040204" pitchFamily="50" charset="-128"/>
                    <a:ea typeface="Meiryo UI" panose="020B0604030504040204" pitchFamily="50" charset="-128"/>
                  </a:rPr>
                  <a:t>の</a:t>
                </a:r>
                <a:r>
                  <a:rPr lang="ja-JP" altLang="ja-JP" sz="800" dirty="0" smtClean="0">
                    <a:latin typeface="Meiryo UI" panose="020B0604030504040204" pitchFamily="50" charset="-128"/>
                    <a:ea typeface="Meiryo UI" panose="020B0604030504040204" pitchFamily="50" charset="-128"/>
                  </a:rPr>
                  <a:t>方向</a:t>
                </a:r>
                <a:r>
                  <a:rPr lang="ja-JP" altLang="ja-JP" sz="800" dirty="0">
                    <a:latin typeface="Meiryo UI" panose="020B0604030504040204" pitchFamily="50" charset="-128"/>
                    <a:ea typeface="Meiryo UI" panose="020B0604030504040204" pitchFamily="50" charset="-128"/>
                  </a:rPr>
                  <a:t>を</a:t>
                </a:r>
                <a:r>
                  <a:rPr lang="ja-JP" altLang="ja-JP" sz="800" dirty="0" smtClean="0">
                    <a:latin typeface="Meiryo UI" panose="020B0604030504040204" pitchFamily="50" charset="-128"/>
                    <a:ea typeface="Meiryo UI" panose="020B0604030504040204" pitchFamily="50" charset="-128"/>
                  </a:rPr>
                  <a:t>示</a:t>
                </a:r>
                <a:r>
                  <a:rPr lang="ja-JP" altLang="en-US" sz="800" dirty="0" smtClean="0">
                    <a:solidFill>
                      <a:prstClr val="black"/>
                    </a:solidFill>
                    <a:latin typeface="Meiryo UI" panose="020B0604030504040204" pitchFamily="50" charset="-128"/>
                    <a:ea typeface="Meiryo UI" panose="020B0604030504040204" pitchFamily="50" charset="-128"/>
                  </a:rPr>
                  <a:t>し</a:t>
                </a:r>
                <a:r>
                  <a:rPr lang="ja-JP" altLang="en-US" sz="800" dirty="0">
                    <a:solidFill>
                      <a:prstClr val="black"/>
                    </a:solidFill>
                    <a:latin typeface="Meiryo UI" panose="020B0604030504040204" pitchFamily="50" charset="-128"/>
                    <a:ea typeface="Meiryo UI" panose="020B0604030504040204" pitchFamily="50" charset="-128"/>
                  </a:rPr>
                  <a:t>、その解決を図るための取組みを総合的かつ</a:t>
                </a:r>
                <a:r>
                  <a:rPr lang="ja-JP" altLang="en-US" sz="800" dirty="0" smtClean="0">
                    <a:solidFill>
                      <a:prstClr val="black"/>
                    </a:solidFill>
                    <a:latin typeface="Meiryo UI" panose="020B0604030504040204" pitchFamily="50" charset="-128"/>
                    <a:ea typeface="Meiryo UI" panose="020B0604030504040204" pitchFamily="50" charset="-128"/>
                  </a:rPr>
                  <a:t>計画的</a:t>
                </a:r>
                <a:endParaRPr lang="en-US" altLang="ja-JP" sz="800" dirty="0" smtClean="0">
                  <a:solidFill>
                    <a:prstClr val="black"/>
                  </a:solidFill>
                  <a:latin typeface="Meiryo UI" panose="020B0604030504040204" pitchFamily="50" charset="-128"/>
                  <a:ea typeface="Meiryo UI" panose="020B0604030504040204" pitchFamily="50" charset="-128"/>
                </a:endParaRPr>
              </a:p>
              <a:p>
                <a:r>
                  <a:rPr lang="ja-JP" altLang="en-US" sz="800" dirty="0">
                    <a:solidFill>
                      <a:prstClr val="black"/>
                    </a:solidFill>
                    <a:latin typeface="Meiryo UI" panose="020B0604030504040204" pitchFamily="50" charset="-128"/>
                    <a:ea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rPr>
                  <a:t>に推進する。</a:t>
                </a:r>
                <a:endParaRPr lang="en-US" altLang="ja-JP" sz="800" dirty="0">
                  <a:solidFill>
                    <a:prstClr val="black"/>
                  </a:solidFill>
                  <a:latin typeface="Meiryo UI" panose="020B0604030504040204" pitchFamily="50" charset="-128"/>
                  <a:ea typeface="Meiryo UI" panose="020B0604030504040204" pitchFamily="50" charset="-128"/>
                </a:endParaRPr>
              </a:p>
              <a:p>
                <a:r>
                  <a:rPr lang="en-US" altLang="ja-JP" sz="800" b="1" dirty="0">
                    <a:solidFill>
                      <a:prstClr val="black"/>
                    </a:solidFill>
                    <a:latin typeface="Meiryo UI" panose="020B0604030504040204" pitchFamily="50" charset="-128"/>
                    <a:ea typeface="Meiryo UI" panose="020B0604030504040204" pitchFamily="50" charset="-128"/>
                  </a:rPr>
                  <a:t>2</a:t>
                </a:r>
                <a:r>
                  <a:rPr lang="ja-JP" altLang="en-US" sz="800" b="1" dirty="0">
                    <a:solidFill>
                      <a:prstClr val="black"/>
                    </a:solidFill>
                    <a:latin typeface="Meiryo UI" panose="020B0604030504040204" pitchFamily="50" charset="-128"/>
                    <a:ea typeface="Meiryo UI" panose="020B0604030504040204" pitchFamily="50" charset="-128"/>
                  </a:rPr>
                  <a:t>　計画の位置づけ</a:t>
                </a:r>
                <a:endParaRPr lang="en-US" altLang="ja-JP" sz="800" b="1" dirty="0">
                  <a:solidFill>
                    <a:prstClr val="black"/>
                  </a:solidFill>
                  <a:latin typeface="Meiryo UI" panose="020B0604030504040204" pitchFamily="50" charset="-128"/>
                  <a:ea typeface="Meiryo UI" panose="020B0604030504040204" pitchFamily="50" charset="-128"/>
                </a:endParaRPr>
              </a:p>
              <a:p>
                <a:r>
                  <a:rPr lang="ja-JP" altLang="en-US" sz="800" dirty="0">
                    <a:solidFill>
                      <a:prstClr val="black"/>
                    </a:solidFill>
                    <a:latin typeface="Meiryo UI" panose="020B0604030504040204" pitchFamily="50" charset="-128"/>
                    <a:ea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rPr>
                  <a:t>・</a:t>
                </a:r>
                <a:r>
                  <a:rPr lang="ja-JP" altLang="ja-JP" sz="800" dirty="0">
                    <a:latin typeface="Meiryo UI" panose="020B0604030504040204" pitchFamily="50" charset="-128"/>
                    <a:ea typeface="Meiryo UI" panose="020B0604030504040204" pitchFamily="50" charset="-128"/>
                  </a:rPr>
                  <a:t>歯科口腔保健の推進に関する法律第</a:t>
                </a:r>
                <a:r>
                  <a:rPr lang="en-US" altLang="ja-JP" sz="800" dirty="0">
                    <a:latin typeface="Meiryo UI" panose="020B0604030504040204" pitchFamily="50" charset="-128"/>
                    <a:ea typeface="Meiryo UI" panose="020B0604030504040204" pitchFamily="50" charset="-128"/>
                  </a:rPr>
                  <a:t>13</a:t>
                </a:r>
                <a:r>
                  <a:rPr lang="ja-JP" altLang="ja-JP" sz="800" dirty="0">
                    <a:latin typeface="Meiryo UI" panose="020B0604030504040204" pitchFamily="50" charset="-128"/>
                    <a:ea typeface="Meiryo UI" panose="020B0604030504040204" pitchFamily="50" charset="-128"/>
                  </a:rPr>
                  <a:t>条第</a:t>
                </a:r>
                <a:r>
                  <a:rPr lang="en-US" altLang="ja-JP" sz="800" dirty="0">
                    <a:latin typeface="Meiryo UI" panose="020B0604030504040204" pitchFamily="50" charset="-128"/>
                    <a:ea typeface="Meiryo UI" panose="020B0604030504040204" pitchFamily="50" charset="-128"/>
                  </a:rPr>
                  <a:t>1</a:t>
                </a:r>
                <a:r>
                  <a:rPr lang="ja-JP" altLang="ja-JP" sz="800" dirty="0">
                    <a:latin typeface="Meiryo UI" panose="020B0604030504040204" pitchFamily="50" charset="-128"/>
                    <a:ea typeface="Meiryo UI" panose="020B0604030504040204" pitchFamily="50" charset="-128"/>
                  </a:rPr>
                  <a:t>項に基づく</a:t>
                </a:r>
                <a:r>
                  <a:rPr lang="ja-JP" altLang="ja-JP" sz="800" dirty="0" smtClean="0">
                    <a:latin typeface="Meiryo UI" panose="020B0604030504040204" pitchFamily="50" charset="-128"/>
                    <a:ea typeface="Meiryo UI" panose="020B0604030504040204" pitchFamily="50" charset="-128"/>
                  </a:rPr>
                  <a:t>都道府県</a:t>
                </a:r>
                <a:r>
                  <a:rPr lang="ja-JP" altLang="en-US" sz="800" dirty="0" smtClean="0">
                    <a:latin typeface="Meiryo UI" panose="020B0604030504040204" pitchFamily="50" charset="-128"/>
                    <a:ea typeface="Meiryo UI" panose="020B0604030504040204" pitchFamily="50" charset="-128"/>
                  </a:rPr>
                  <a:t>　</a:t>
                </a:r>
                <a:endParaRPr lang="en-US" altLang="ja-JP" sz="800" dirty="0" smtClean="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rPr>
                  <a:t>計画</a:t>
                </a:r>
                <a:endParaRPr lang="ja-JP" altLang="en-US" sz="800" dirty="0">
                  <a:solidFill>
                    <a:prstClr val="black"/>
                  </a:solidFill>
                  <a:latin typeface="Meiryo UI" panose="020B0604030504040204" pitchFamily="50" charset="-128"/>
                  <a:ea typeface="Meiryo UI" panose="020B0604030504040204" pitchFamily="50" charset="-128"/>
                </a:endParaRPr>
              </a:p>
              <a:p>
                <a:r>
                  <a:rPr lang="ja-JP" altLang="en-US" sz="800" dirty="0">
                    <a:solidFill>
                      <a:prstClr val="black"/>
                    </a:solidFill>
                    <a:latin typeface="Meiryo UI" panose="020B0604030504040204" pitchFamily="50" charset="-128"/>
                    <a:ea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rPr>
                  <a:t>・</a:t>
                </a:r>
                <a:r>
                  <a:rPr lang="ja-JP" altLang="ja-JP" sz="800" dirty="0">
                    <a:latin typeface="Meiryo UI" panose="020B0604030504040204" pitchFamily="50" charset="-128"/>
                    <a:ea typeface="Meiryo UI" panose="020B0604030504040204" pitchFamily="50" charset="-128"/>
                  </a:rPr>
                  <a:t>大阪府健康増進計画、大阪府食育推進計画、大阪府医療計画、</a:t>
                </a:r>
              </a:p>
              <a:p>
                <a:r>
                  <a:rPr lang="ja-JP" altLang="en-US" sz="800" dirty="0" smtClean="0">
                    <a:latin typeface="Meiryo UI" panose="020B0604030504040204" pitchFamily="50" charset="-128"/>
                    <a:ea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rPr>
                  <a:t>大阪府</a:t>
                </a:r>
                <a:r>
                  <a:rPr lang="ja-JP" altLang="ja-JP" sz="800" dirty="0">
                    <a:latin typeface="Meiryo UI" panose="020B0604030504040204" pitchFamily="50" charset="-128"/>
                    <a:ea typeface="Meiryo UI" panose="020B0604030504040204" pitchFamily="50" charset="-128"/>
                  </a:rPr>
                  <a:t>医療費適正化計画、大阪府高齢者計画など他計画との</a:t>
                </a:r>
              </a:p>
              <a:p>
                <a:r>
                  <a:rPr lang="ja-JP" altLang="en-US" sz="800" dirty="0" smtClean="0">
                    <a:latin typeface="Meiryo UI" panose="020B0604030504040204" pitchFamily="50" charset="-128"/>
                    <a:ea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rPr>
                  <a:t>整合</a:t>
                </a:r>
                <a:r>
                  <a:rPr lang="ja-JP" altLang="ja-JP" sz="800" dirty="0">
                    <a:latin typeface="Meiryo UI" panose="020B0604030504040204" pitchFamily="50" charset="-128"/>
                    <a:ea typeface="Meiryo UI" panose="020B0604030504040204" pitchFamily="50" charset="-128"/>
                  </a:rPr>
                  <a:t>を図る</a:t>
                </a:r>
                <a:endParaRPr lang="en-US" altLang="ja-JP" sz="800" dirty="0" smtClean="0">
                  <a:solidFill>
                    <a:prstClr val="black"/>
                  </a:solidFill>
                  <a:latin typeface="Meiryo UI" panose="020B0604030504040204" pitchFamily="50" charset="-128"/>
                  <a:ea typeface="Meiryo UI" panose="020B0604030504040204" pitchFamily="50" charset="-128"/>
                </a:endParaRPr>
              </a:p>
              <a:p>
                <a:r>
                  <a:rPr lang="en-US" altLang="ja-JP" sz="800" b="1" dirty="0" smtClean="0">
                    <a:solidFill>
                      <a:prstClr val="black"/>
                    </a:solidFill>
                    <a:latin typeface="Meiryo UI" panose="020B0604030504040204" pitchFamily="50" charset="-128"/>
                    <a:ea typeface="Meiryo UI" panose="020B0604030504040204" pitchFamily="50" charset="-128"/>
                  </a:rPr>
                  <a:t>3</a:t>
                </a:r>
                <a:r>
                  <a:rPr lang="ja-JP" altLang="en-US" sz="800" b="1" dirty="0">
                    <a:solidFill>
                      <a:prstClr val="black"/>
                    </a:solidFill>
                    <a:latin typeface="Meiryo UI" panose="020B0604030504040204" pitchFamily="50" charset="-128"/>
                    <a:ea typeface="Meiryo UI" panose="020B0604030504040204" pitchFamily="50" charset="-128"/>
                  </a:rPr>
                  <a:t>　計画の期間</a:t>
                </a:r>
                <a:endParaRPr lang="en-US" altLang="ja-JP" sz="800" b="1" dirty="0">
                  <a:solidFill>
                    <a:prstClr val="black"/>
                  </a:solidFill>
                  <a:latin typeface="Meiryo UI" panose="020B0604030504040204" pitchFamily="50" charset="-128"/>
                  <a:ea typeface="Meiryo UI" panose="020B0604030504040204" pitchFamily="50" charset="-128"/>
                </a:endParaRPr>
              </a:p>
              <a:p>
                <a:r>
                  <a:rPr lang="ja-JP" altLang="en-US" sz="800" dirty="0">
                    <a:solidFill>
                      <a:prstClr val="black"/>
                    </a:solidFill>
                    <a:latin typeface="Meiryo UI" panose="020B0604030504040204" pitchFamily="50" charset="-128"/>
                    <a:ea typeface="Meiryo UI" panose="020B0604030504040204" pitchFamily="50" charset="-128"/>
                  </a:rPr>
                  <a:t>　令和</a:t>
                </a:r>
                <a:r>
                  <a:rPr lang="en-US" altLang="ja-JP" sz="800" dirty="0">
                    <a:solidFill>
                      <a:prstClr val="black"/>
                    </a:solidFill>
                    <a:latin typeface="Meiryo UI" panose="020B0604030504040204" pitchFamily="50" charset="-128"/>
                    <a:ea typeface="Meiryo UI" panose="020B0604030504040204" pitchFamily="50" charset="-128"/>
                  </a:rPr>
                  <a:t>6</a:t>
                </a:r>
                <a:r>
                  <a:rPr lang="ja-JP" altLang="en-US" sz="800" dirty="0">
                    <a:solidFill>
                      <a:prstClr val="black"/>
                    </a:solidFill>
                    <a:latin typeface="Meiryo UI" panose="020B0604030504040204" pitchFamily="50" charset="-128"/>
                    <a:ea typeface="Meiryo UI" panose="020B0604030504040204" pitchFamily="50" charset="-128"/>
                  </a:rPr>
                  <a:t>（</a:t>
                </a:r>
                <a:r>
                  <a:rPr lang="en-US" altLang="ja-JP" sz="800" dirty="0">
                    <a:solidFill>
                      <a:prstClr val="black"/>
                    </a:solidFill>
                    <a:latin typeface="Meiryo UI" panose="020B0604030504040204" pitchFamily="50" charset="-128"/>
                    <a:ea typeface="Meiryo UI" panose="020B0604030504040204" pitchFamily="50" charset="-128"/>
                  </a:rPr>
                  <a:t>2024</a:t>
                </a:r>
                <a:r>
                  <a:rPr lang="ja-JP" altLang="en-US" sz="800" dirty="0">
                    <a:solidFill>
                      <a:prstClr val="black"/>
                    </a:solidFill>
                    <a:latin typeface="Meiryo UI" panose="020B0604030504040204" pitchFamily="50" charset="-128"/>
                    <a:ea typeface="Meiryo UI" panose="020B0604030504040204" pitchFamily="50" charset="-128"/>
                  </a:rPr>
                  <a:t>）年度から令和</a:t>
                </a:r>
                <a:r>
                  <a:rPr lang="en-US" altLang="ja-JP" sz="800" dirty="0">
                    <a:solidFill>
                      <a:prstClr val="black"/>
                    </a:solidFill>
                    <a:latin typeface="Meiryo UI" panose="020B0604030504040204" pitchFamily="50" charset="-128"/>
                    <a:ea typeface="Meiryo UI" panose="020B0604030504040204" pitchFamily="50" charset="-128"/>
                  </a:rPr>
                  <a:t>17</a:t>
                </a:r>
                <a:r>
                  <a:rPr lang="ja-JP" altLang="en-US" sz="800" dirty="0">
                    <a:solidFill>
                      <a:prstClr val="black"/>
                    </a:solidFill>
                    <a:latin typeface="Meiryo UI" panose="020B0604030504040204" pitchFamily="50" charset="-128"/>
                    <a:ea typeface="Meiryo UI" panose="020B0604030504040204" pitchFamily="50" charset="-128"/>
                  </a:rPr>
                  <a:t>（</a:t>
                </a:r>
                <a:r>
                  <a:rPr lang="en-US" altLang="ja-JP" sz="800" dirty="0">
                    <a:solidFill>
                      <a:prstClr val="black"/>
                    </a:solidFill>
                    <a:latin typeface="Meiryo UI" panose="020B0604030504040204" pitchFamily="50" charset="-128"/>
                    <a:ea typeface="Meiryo UI" panose="020B0604030504040204" pitchFamily="50" charset="-128"/>
                  </a:rPr>
                  <a:t>2035</a:t>
                </a:r>
                <a:r>
                  <a:rPr lang="ja-JP" altLang="en-US" sz="800" dirty="0">
                    <a:solidFill>
                      <a:prstClr val="black"/>
                    </a:solidFill>
                    <a:latin typeface="Meiryo UI" panose="020B0604030504040204" pitchFamily="50" charset="-128"/>
                    <a:ea typeface="Meiryo UI" panose="020B0604030504040204" pitchFamily="50" charset="-128"/>
                  </a:rPr>
                  <a:t>）年度までの</a:t>
                </a:r>
                <a:r>
                  <a:rPr lang="en-US" altLang="ja-JP" sz="800" u="sng" dirty="0">
                    <a:solidFill>
                      <a:prstClr val="black"/>
                    </a:solidFill>
                    <a:latin typeface="Meiryo UI" panose="020B0604030504040204" pitchFamily="50" charset="-128"/>
                    <a:ea typeface="Meiryo UI" panose="020B0604030504040204" pitchFamily="50" charset="-128"/>
                  </a:rPr>
                  <a:t>12</a:t>
                </a:r>
                <a:r>
                  <a:rPr lang="ja-JP" altLang="en-US" sz="800" u="sng" dirty="0">
                    <a:solidFill>
                      <a:prstClr val="black"/>
                    </a:solidFill>
                    <a:latin typeface="Meiryo UI" panose="020B0604030504040204" pitchFamily="50" charset="-128"/>
                    <a:ea typeface="Meiryo UI" panose="020B0604030504040204" pitchFamily="50" charset="-128"/>
                  </a:rPr>
                  <a:t>年間</a:t>
                </a:r>
                <a:endParaRPr kumimoji="1" lang="ja-JP" altLang="en-US" sz="1050" u="sng" dirty="0">
                  <a:solidFill>
                    <a:prstClr val="black"/>
                  </a:solidFill>
                  <a:latin typeface="ＭＳ Ｐゴシック" panose="020B0600070205080204" pitchFamily="50" charset="-128"/>
                  <a:ea typeface="ＭＳ Ｐゴシック" panose="020B0600070205080204" pitchFamily="50" charset="-128"/>
                </a:endParaRPr>
              </a:p>
            </p:txBody>
          </p:sp>
        </p:grpSp>
        <p:grpSp>
          <p:nvGrpSpPr>
            <p:cNvPr id="14" name="グループ化 13">
              <a:extLst>
                <a:ext uri="{FF2B5EF4-FFF2-40B4-BE49-F238E27FC236}">
                  <a16:creationId xmlns:a16="http://schemas.microsoft.com/office/drawing/2014/main" id="{9AEE4CF2-2856-1435-BCF0-1BBD26A3ED0D}"/>
                </a:ext>
              </a:extLst>
            </p:cNvPr>
            <p:cNvGrpSpPr/>
            <p:nvPr/>
          </p:nvGrpSpPr>
          <p:grpSpPr>
            <a:xfrm>
              <a:off x="3226581" y="518993"/>
              <a:ext cx="3456384" cy="2175146"/>
              <a:chOff x="-253622" y="2849726"/>
              <a:chExt cx="3456384" cy="2175146"/>
            </a:xfrm>
          </p:grpSpPr>
          <p:sp>
            <p:nvSpPr>
              <p:cNvPr id="12" name="正方形/長方形 11">
                <a:extLst>
                  <a:ext uri="{FF2B5EF4-FFF2-40B4-BE49-F238E27FC236}">
                    <a16:creationId xmlns:a16="http://schemas.microsoft.com/office/drawing/2014/main" id="{A7A282EB-A014-130E-9777-D73BCC2337CA}"/>
                  </a:ext>
                </a:extLst>
              </p:cNvPr>
              <p:cNvSpPr/>
              <p:nvPr/>
            </p:nvSpPr>
            <p:spPr>
              <a:xfrm>
                <a:off x="-253622" y="2849726"/>
                <a:ext cx="2160000" cy="180000"/>
              </a:xfrm>
              <a:prstGeom prst="rect">
                <a:avLst/>
              </a:prstGeom>
              <a:solidFill>
                <a:schemeClr val="accent1">
                  <a:lumMod val="60000"/>
                  <a:lumOff val="40000"/>
                </a:schemeClr>
              </a:solidFill>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rmAutofit/>
              </a:bodyPr>
              <a:lstStyle/>
              <a:p>
                <a:r>
                  <a:rPr lang="en-US" altLang="ja-JP" sz="900" dirty="0">
                    <a:solidFill>
                      <a:schemeClr val="bg1"/>
                    </a:solidFill>
                    <a:latin typeface="ＭＳ Ｐゴシック" panose="020B0600070205080204" pitchFamily="50" charset="-128"/>
                    <a:ea typeface="ＭＳ Ｐゴシック" panose="020B0600070205080204" pitchFamily="50" charset="-128"/>
                  </a:rPr>
                  <a:t> </a:t>
                </a:r>
                <a:r>
                  <a:rPr lang="ja-JP" altLang="en-US" sz="900" dirty="0">
                    <a:solidFill>
                      <a:schemeClr val="bg1"/>
                    </a:solidFill>
                    <a:latin typeface="ＭＳ Ｐゴシック" panose="020B0600070205080204" pitchFamily="50" charset="-128"/>
                    <a:ea typeface="ＭＳ Ｐゴシック" panose="020B0600070205080204" pitchFamily="50" charset="-128"/>
                  </a:rPr>
                  <a:t> </a:t>
                </a:r>
                <a:r>
                  <a:rPr lang="ja-JP" altLang="en-US" sz="900" b="1" dirty="0">
                    <a:solidFill>
                      <a:schemeClr val="tx1"/>
                    </a:solidFill>
                    <a:latin typeface="Meiryo UI" panose="020B0604030504040204" pitchFamily="50" charset="-128"/>
                    <a:ea typeface="Meiryo UI" panose="020B0604030504040204" pitchFamily="50" charset="-128"/>
                  </a:rPr>
                  <a:t>第</a:t>
                </a:r>
                <a:r>
                  <a:rPr lang="en-US" altLang="ja-JP" sz="900" b="1" dirty="0">
                    <a:solidFill>
                      <a:schemeClr val="tx1"/>
                    </a:solidFill>
                    <a:latin typeface="Meiryo UI" panose="020B0604030504040204" pitchFamily="50" charset="-128"/>
                    <a:ea typeface="Meiryo UI" panose="020B0604030504040204" pitchFamily="50" charset="-128"/>
                  </a:rPr>
                  <a:t>2</a:t>
                </a:r>
                <a:r>
                  <a:rPr lang="ja-JP" altLang="en-US" sz="900" b="1" dirty="0">
                    <a:solidFill>
                      <a:schemeClr val="tx1"/>
                    </a:solidFill>
                    <a:latin typeface="Meiryo UI" panose="020B0604030504040204" pitchFamily="50" charset="-128"/>
                    <a:ea typeface="Meiryo UI" panose="020B0604030504040204" pitchFamily="50" charset="-128"/>
                  </a:rPr>
                  <a:t>章　</a:t>
                </a:r>
                <a:r>
                  <a:rPr lang="ja-JP" altLang="en-US" sz="900" dirty="0" smtClean="0">
                    <a:solidFill>
                      <a:schemeClr val="tx1"/>
                    </a:solidFill>
                    <a:latin typeface="Meiryo UI" panose="020B0604030504040204" pitchFamily="50" charset="-128"/>
                    <a:ea typeface="Meiryo UI" panose="020B0604030504040204" pitchFamily="50" charset="-128"/>
                  </a:rPr>
                  <a:t>第</a:t>
                </a:r>
                <a:r>
                  <a:rPr lang="en-US" altLang="ja-JP" sz="900" dirty="0">
                    <a:solidFill>
                      <a:schemeClr val="tx1"/>
                    </a:solidFill>
                    <a:latin typeface="Meiryo UI" panose="020B0604030504040204" pitchFamily="50" charset="-128"/>
                    <a:ea typeface="Meiryo UI" panose="020B0604030504040204" pitchFamily="50" charset="-128"/>
                  </a:rPr>
                  <a:t>2</a:t>
                </a:r>
                <a:r>
                  <a:rPr lang="ja-JP" altLang="en-US" sz="900" dirty="0" smtClean="0">
                    <a:solidFill>
                      <a:schemeClr val="tx1"/>
                    </a:solidFill>
                    <a:latin typeface="Meiryo UI" panose="020B0604030504040204" pitchFamily="50" charset="-128"/>
                    <a:ea typeface="Meiryo UI" panose="020B0604030504040204" pitchFamily="50" charset="-128"/>
                  </a:rPr>
                  <a:t>次</a:t>
                </a:r>
                <a:r>
                  <a:rPr lang="ja-JP" altLang="en-US" sz="900" dirty="0">
                    <a:solidFill>
                      <a:schemeClr val="tx1"/>
                    </a:solidFill>
                    <a:latin typeface="Meiryo UI" panose="020B0604030504040204" pitchFamily="50" charset="-128"/>
                    <a:ea typeface="Meiryo UI" panose="020B0604030504040204" pitchFamily="50" charset="-128"/>
                  </a:rPr>
                  <a:t>計画の評価</a:t>
                </a:r>
                <a:endParaRPr kumimoji="1" lang="ja-JP" altLang="en-US" sz="800" dirty="0">
                  <a:solidFill>
                    <a:schemeClr val="tx1"/>
                  </a:solidFill>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D01B3E4B-F470-8771-2D89-4B974BE87E39}"/>
                  </a:ext>
                </a:extLst>
              </p:cNvPr>
              <p:cNvSpPr/>
              <p:nvPr/>
            </p:nvSpPr>
            <p:spPr>
              <a:xfrm>
                <a:off x="-253622" y="3030701"/>
                <a:ext cx="3456384" cy="1994171"/>
              </a:xfrm>
              <a:prstGeom prst="rect">
                <a:avLst/>
              </a:prstGeom>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72000" tIns="36000" rIns="72000" bIns="36000" rtlCol="0" anchor="t" anchorCtr="0">
                <a:noAutofit/>
              </a:bodyPr>
              <a:lstStyle/>
              <a:p>
                <a:r>
                  <a:rPr kumimoji="1" lang="ja-JP" altLang="en-US" sz="800" b="1" dirty="0">
                    <a:solidFill>
                      <a:prstClr val="black"/>
                    </a:solidFill>
                    <a:latin typeface="Meiryo UI" panose="020B0604030504040204" pitchFamily="50" charset="-128"/>
                    <a:ea typeface="Meiryo UI" panose="020B0604030504040204" pitchFamily="50" charset="-128"/>
                  </a:rPr>
                  <a:t>評価概要　</a:t>
                </a:r>
                <a:r>
                  <a:rPr kumimoji="1" lang="ja-JP" altLang="en-US" sz="800" dirty="0">
                    <a:solidFill>
                      <a:prstClr val="black"/>
                    </a:solidFill>
                    <a:latin typeface="Meiryo UI" panose="020B0604030504040204" pitchFamily="50" charset="-128"/>
                    <a:ea typeface="Meiryo UI" panose="020B0604030504040204" pitchFamily="50" charset="-128"/>
                  </a:rPr>
                  <a:t>数値目標として設定している</a:t>
                </a:r>
                <a:r>
                  <a:rPr kumimoji="1" lang="ja-JP" altLang="en-US" sz="800" dirty="0" smtClean="0">
                    <a:solidFill>
                      <a:prstClr val="black"/>
                    </a:solidFill>
                    <a:latin typeface="Meiryo UI" panose="020B0604030504040204" pitchFamily="50" charset="-128"/>
                    <a:ea typeface="Meiryo UI" panose="020B0604030504040204" pitchFamily="50" charset="-128"/>
                  </a:rPr>
                  <a:t>全</a:t>
                </a:r>
                <a:r>
                  <a:rPr lang="en-US" altLang="ja-JP" sz="800" dirty="0" smtClean="0">
                    <a:solidFill>
                      <a:prstClr val="black"/>
                    </a:solidFill>
                    <a:latin typeface="Meiryo UI" panose="020B0604030504040204" pitchFamily="50" charset="-128"/>
                    <a:ea typeface="Meiryo UI" panose="020B0604030504040204" pitchFamily="50" charset="-128"/>
                  </a:rPr>
                  <a:t>1</a:t>
                </a:r>
                <a:r>
                  <a:rPr lang="ja-JP" altLang="en-US" sz="800" dirty="0" smtClean="0">
                    <a:solidFill>
                      <a:prstClr val="black"/>
                    </a:solidFill>
                    <a:latin typeface="Meiryo UI" panose="020B0604030504040204" pitchFamily="50" charset="-128"/>
                    <a:ea typeface="Meiryo UI" panose="020B0604030504040204" pitchFamily="50" charset="-128"/>
                  </a:rPr>
                  <a:t>３</a:t>
                </a:r>
                <a:r>
                  <a:rPr kumimoji="1" lang="ja-JP" altLang="en-US" sz="800" dirty="0" smtClean="0">
                    <a:solidFill>
                      <a:prstClr val="black"/>
                    </a:solidFill>
                    <a:latin typeface="Meiryo UI" panose="020B0604030504040204" pitchFamily="50" charset="-128"/>
                    <a:ea typeface="Meiryo UI" panose="020B0604030504040204" pitchFamily="50" charset="-128"/>
                  </a:rPr>
                  <a:t>項目</a:t>
                </a:r>
                <a:endParaRPr kumimoji="1" lang="en-US" altLang="ja-JP" sz="800" dirty="0">
                  <a:solidFill>
                    <a:prstClr val="black"/>
                  </a:solidFill>
                  <a:latin typeface="Meiryo UI" panose="020B0604030504040204" pitchFamily="50" charset="-128"/>
                  <a:ea typeface="Meiryo UI" panose="020B0604030504040204" pitchFamily="50" charset="-128"/>
                </a:endParaRPr>
              </a:p>
              <a:p>
                <a:endParaRPr lang="en-US" altLang="ja-JP" sz="700" dirty="0">
                  <a:solidFill>
                    <a:prstClr val="black"/>
                  </a:solidFill>
                  <a:latin typeface="Meiryo UI" panose="020B0604030504040204" pitchFamily="50" charset="-128"/>
                  <a:ea typeface="Meiryo UI" panose="020B0604030504040204" pitchFamily="50" charset="-128"/>
                </a:endParaRPr>
              </a:p>
              <a:p>
                <a:endParaRPr kumimoji="1" lang="en-US" altLang="ja-JP" sz="700" dirty="0">
                  <a:solidFill>
                    <a:prstClr val="black"/>
                  </a:solidFill>
                  <a:latin typeface="Meiryo UI" panose="020B0604030504040204" pitchFamily="50" charset="-128"/>
                  <a:ea typeface="Meiryo UI" panose="020B0604030504040204" pitchFamily="50" charset="-128"/>
                </a:endParaRPr>
              </a:p>
              <a:p>
                <a:endParaRPr lang="en-US" altLang="ja-JP" sz="700" dirty="0">
                  <a:solidFill>
                    <a:prstClr val="black"/>
                  </a:solidFill>
                  <a:latin typeface="Meiryo UI" panose="020B0604030504040204" pitchFamily="50" charset="-128"/>
                  <a:ea typeface="Meiryo UI" panose="020B0604030504040204" pitchFamily="50" charset="-128"/>
                </a:endParaRPr>
              </a:p>
              <a:p>
                <a:endParaRPr kumimoji="1" lang="en-US" altLang="ja-JP" sz="700" dirty="0">
                  <a:solidFill>
                    <a:prstClr val="black"/>
                  </a:solidFill>
                  <a:latin typeface="Meiryo UI" panose="020B0604030504040204" pitchFamily="50" charset="-128"/>
                  <a:ea typeface="Meiryo UI" panose="020B0604030504040204" pitchFamily="50" charset="-128"/>
                </a:endParaRPr>
              </a:p>
              <a:p>
                <a:endParaRPr lang="en-US" altLang="ja-JP" sz="700" dirty="0">
                  <a:solidFill>
                    <a:prstClr val="black"/>
                  </a:solidFill>
                  <a:latin typeface="Meiryo UI" panose="020B0604030504040204" pitchFamily="50" charset="-128"/>
                  <a:ea typeface="Meiryo UI" panose="020B0604030504040204" pitchFamily="50" charset="-128"/>
                </a:endParaRPr>
              </a:p>
              <a:p>
                <a:endParaRPr kumimoji="1" lang="en-US" altLang="ja-JP" sz="700" dirty="0" smtClean="0">
                  <a:solidFill>
                    <a:prstClr val="black"/>
                  </a:solidFill>
                  <a:latin typeface="Meiryo UI" panose="020B0604030504040204" pitchFamily="50" charset="-128"/>
                  <a:ea typeface="Meiryo UI" panose="020B0604030504040204" pitchFamily="50" charset="-128"/>
                </a:endParaRPr>
              </a:p>
              <a:p>
                <a:endParaRPr lang="en-US" altLang="ja-JP" sz="700" dirty="0">
                  <a:solidFill>
                    <a:prstClr val="black"/>
                  </a:solidFill>
                  <a:latin typeface="Meiryo UI" panose="020B0604030504040204" pitchFamily="50" charset="-128"/>
                  <a:ea typeface="Meiryo UI" panose="020B0604030504040204" pitchFamily="50" charset="-128"/>
                </a:endParaRPr>
              </a:p>
              <a:p>
                <a:endParaRPr lang="en-US" altLang="ja-JP" sz="700" dirty="0">
                  <a:solidFill>
                    <a:prstClr val="black"/>
                  </a:solidFill>
                  <a:latin typeface="Meiryo UI" panose="020B0604030504040204" pitchFamily="50" charset="-128"/>
                  <a:ea typeface="Meiryo UI" panose="020B0604030504040204" pitchFamily="50" charset="-128"/>
                </a:endParaRPr>
              </a:p>
              <a:p>
                <a:endParaRPr kumimoji="1" lang="en-US" altLang="ja-JP" sz="700" dirty="0">
                  <a:solidFill>
                    <a:prstClr val="black"/>
                  </a:solidFill>
                  <a:latin typeface="Meiryo UI" panose="020B0604030504040204" pitchFamily="50" charset="-128"/>
                  <a:ea typeface="Meiryo UI" panose="020B0604030504040204" pitchFamily="50" charset="-128"/>
                </a:endParaRPr>
              </a:p>
              <a:p>
                <a:endParaRPr kumimoji="1" lang="en-US" altLang="ja-JP" sz="700" dirty="0" smtClean="0">
                  <a:solidFill>
                    <a:prstClr val="black"/>
                  </a:solidFill>
                  <a:latin typeface="Meiryo UI" panose="020B0604030504040204" pitchFamily="50" charset="-128"/>
                  <a:ea typeface="Meiryo UI" panose="020B0604030504040204" pitchFamily="50" charset="-128"/>
                </a:endParaRPr>
              </a:p>
              <a:p>
                <a:endParaRPr kumimoji="1" lang="en-US" altLang="ja-JP" sz="700" dirty="0" smtClean="0">
                  <a:solidFill>
                    <a:prstClr val="black"/>
                  </a:solidFill>
                  <a:latin typeface="Meiryo UI" panose="020B0604030504040204" pitchFamily="50" charset="-128"/>
                  <a:ea typeface="Meiryo UI" panose="020B0604030504040204" pitchFamily="50" charset="-128"/>
                </a:endParaRPr>
              </a:p>
              <a:p>
                <a:endParaRPr kumimoji="1" lang="en-US" altLang="ja-JP" sz="700" dirty="0" smtClean="0">
                  <a:solidFill>
                    <a:prstClr val="black"/>
                  </a:solidFill>
                  <a:latin typeface="Meiryo UI" panose="020B0604030504040204" pitchFamily="50" charset="-128"/>
                  <a:ea typeface="Meiryo UI" panose="020B0604030504040204" pitchFamily="50" charset="-128"/>
                </a:endParaRPr>
              </a:p>
              <a:p>
                <a:endParaRPr kumimoji="1" lang="en-US" altLang="ja-JP" sz="800" dirty="0" smtClean="0">
                  <a:solidFill>
                    <a:prstClr val="black"/>
                  </a:solidFill>
                  <a:latin typeface="Meiryo UI" panose="020B0604030504040204" pitchFamily="50" charset="-128"/>
                  <a:ea typeface="Meiryo UI" panose="020B0604030504040204" pitchFamily="50" charset="-128"/>
                </a:endParaRPr>
              </a:p>
              <a:p>
                <a:r>
                  <a:rPr kumimoji="1" lang="en-US" altLang="ja-JP" sz="800" dirty="0" smtClean="0">
                    <a:solidFill>
                      <a:prstClr val="black"/>
                    </a:solidFill>
                    <a:latin typeface="Meiryo UI" panose="020B0604030504040204" pitchFamily="50" charset="-128"/>
                    <a:ea typeface="Meiryo UI" panose="020B0604030504040204" pitchFamily="50" charset="-128"/>
                  </a:rPr>
                  <a:t>【</a:t>
                </a:r>
                <a:r>
                  <a:rPr kumimoji="1" lang="ja-JP" altLang="en-US" sz="800" dirty="0">
                    <a:solidFill>
                      <a:prstClr val="black"/>
                    </a:solidFill>
                    <a:latin typeface="Meiryo UI" panose="020B0604030504040204" pitchFamily="50" charset="-128"/>
                    <a:ea typeface="Meiryo UI" panose="020B0604030504040204" pitchFamily="50" charset="-128"/>
                  </a:rPr>
                  <a:t>成果</a:t>
                </a:r>
                <a:r>
                  <a:rPr kumimoji="1" lang="en-US" altLang="ja-JP" sz="800" dirty="0" smtClean="0">
                    <a:solidFill>
                      <a:prstClr val="black"/>
                    </a:solidFill>
                    <a:latin typeface="Meiryo UI" panose="020B0604030504040204" pitchFamily="50" charset="-128"/>
                    <a:ea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rPr>
                  <a:t>・</a:t>
                </a:r>
                <a:r>
                  <a:rPr kumimoji="1" lang="ja-JP" altLang="en-US" sz="800" dirty="0" smtClean="0">
                    <a:solidFill>
                      <a:prstClr val="black"/>
                    </a:solidFill>
                    <a:latin typeface="Meiryo UI" panose="020B0604030504040204" pitchFamily="50" charset="-128"/>
                    <a:ea typeface="Meiryo UI" panose="020B0604030504040204" pitchFamily="50" charset="-128"/>
                  </a:rPr>
                  <a:t>むし歯の指標をはじめ、ほぼ目標は達成されている。</a:t>
                </a:r>
                <a:endParaRPr kumimoji="1" lang="en-US" altLang="ja-JP" sz="800" dirty="0" smtClean="0">
                  <a:solidFill>
                    <a:prstClr val="black"/>
                  </a:solidFill>
                  <a:latin typeface="Meiryo UI" panose="020B0604030504040204" pitchFamily="50" charset="-128"/>
                  <a:ea typeface="Meiryo UI" panose="020B0604030504040204" pitchFamily="50" charset="-128"/>
                </a:endParaRPr>
              </a:p>
              <a:p>
                <a:r>
                  <a:rPr kumimoji="1" lang="en-US" altLang="ja-JP" sz="800" dirty="0" smtClean="0">
                    <a:solidFill>
                      <a:prstClr val="black"/>
                    </a:solidFill>
                    <a:latin typeface="Meiryo UI" panose="020B0604030504040204" pitchFamily="50" charset="-128"/>
                    <a:ea typeface="Meiryo UI" panose="020B0604030504040204" pitchFamily="50" charset="-128"/>
                  </a:rPr>
                  <a:t>【</a:t>
                </a:r>
                <a:r>
                  <a:rPr kumimoji="1" lang="ja-JP" altLang="en-US" sz="800" dirty="0">
                    <a:solidFill>
                      <a:prstClr val="black"/>
                    </a:solidFill>
                    <a:latin typeface="Meiryo UI" panose="020B0604030504040204" pitchFamily="50" charset="-128"/>
                    <a:ea typeface="Meiryo UI" panose="020B0604030504040204" pitchFamily="50" charset="-128"/>
                  </a:rPr>
                  <a:t>課題</a:t>
                </a:r>
                <a:r>
                  <a:rPr kumimoji="1" lang="en-US" altLang="ja-JP" sz="800" dirty="0" smtClean="0">
                    <a:solidFill>
                      <a:prstClr val="black"/>
                    </a:solidFill>
                    <a:latin typeface="Meiryo UI" panose="020B0604030504040204" pitchFamily="50" charset="-128"/>
                    <a:ea typeface="Meiryo UI" panose="020B0604030504040204" pitchFamily="50" charset="-128"/>
                  </a:rPr>
                  <a:t>】</a:t>
                </a:r>
                <a:r>
                  <a:rPr kumimoji="1" lang="ja-JP" altLang="en-US" sz="800" dirty="0" smtClean="0">
                    <a:solidFill>
                      <a:prstClr val="black"/>
                    </a:solidFill>
                    <a:latin typeface="Meiryo UI" panose="020B0604030504040204" pitchFamily="50" charset="-128"/>
                    <a:ea typeface="Meiryo UI" panose="020B0604030504040204" pitchFamily="50" charset="-128"/>
                  </a:rPr>
                  <a:t>・歯周病の指標は悪化したため、定期的な歯科健診の受診強化が必要</a:t>
                </a:r>
                <a:endParaRPr kumimoji="1" lang="en-US" altLang="ja-JP" sz="800" dirty="0" smtClean="0">
                  <a:solidFill>
                    <a:prstClr val="black"/>
                  </a:solidFill>
                  <a:latin typeface="Meiryo UI" panose="020B0604030504040204" pitchFamily="50" charset="-128"/>
                  <a:ea typeface="Meiryo UI" panose="020B0604030504040204" pitchFamily="50" charset="-128"/>
                </a:endParaRPr>
              </a:p>
              <a:p>
                <a:r>
                  <a:rPr lang="ja-JP" altLang="en-US" sz="800" dirty="0">
                    <a:solidFill>
                      <a:prstClr val="black"/>
                    </a:solidFill>
                    <a:latin typeface="Meiryo UI" panose="020B0604030504040204" pitchFamily="50" charset="-128"/>
                    <a:ea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rPr>
                  <a:t>　　　 ・歯の本数指標が国調査の影響を受ける。府独自調査とするか検討必要</a:t>
                </a:r>
                <a:endParaRPr kumimoji="1" lang="en-US" altLang="ja-JP" sz="800" dirty="0" smtClean="0">
                  <a:solidFill>
                    <a:prstClr val="black"/>
                  </a:solidFill>
                  <a:latin typeface="Meiryo UI" panose="020B0604030504040204" pitchFamily="50" charset="-128"/>
                  <a:ea typeface="Meiryo UI" panose="020B0604030504040204" pitchFamily="50" charset="-128"/>
                </a:endParaRPr>
              </a:p>
              <a:p>
                <a:endParaRPr kumimoji="1" lang="en-US" altLang="ja-JP" sz="800" dirty="0">
                  <a:solidFill>
                    <a:prstClr val="black"/>
                  </a:solidFill>
                  <a:latin typeface="Meiryo UI" panose="020B0604030504040204" pitchFamily="50" charset="-128"/>
                  <a:ea typeface="Meiryo UI" panose="020B0604030504040204" pitchFamily="50" charset="-128"/>
                </a:endParaRPr>
              </a:p>
              <a:p>
                <a:endParaRPr kumimoji="1" lang="ja-JP" altLang="en-US" sz="900" dirty="0">
                  <a:solidFill>
                    <a:prstClr val="black"/>
                  </a:solidFill>
                  <a:latin typeface="Meiryo UI" panose="020B0604030504040204" pitchFamily="50" charset="-128"/>
                  <a:ea typeface="Meiryo UI" panose="020B0604030504040204" pitchFamily="50" charset="-128"/>
                </a:endParaRPr>
              </a:p>
            </p:txBody>
          </p:sp>
        </p:grpSp>
        <p:sp>
          <p:nvSpPr>
            <p:cNvPr id="23" name="正方形/長方形 22">
              <a:extLst>
                <a:ext uri="{FF2B5EF4-FFF2-40B4-BE49-F238E27FC236}">
                  <a16:creationId xmlns:a16="http://schemas.microsoft.com/office/drawing/2014/main" id="{E1E77280-9451-7E19-732F-C8BDD0487B8D}"/>
                </a:ext>
              </a:extLst>
            </p:cNvPr>
            <p:cNvSpPr/>
            <p:nvPr/>
          </p:nvSpPr>
          <p:spPr>
            <a:xfrm>
              <a:off x="6775862" y="699968"/>
              <a:ext cx="2937404" cy="1994172"/>
            </a:xfrm>
            <a:prstGeom prst="rect">
              <a:avLst/>
            </a:prstGeom>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72000" tIns="36000" rIns="72000" bIns="36000" rtlCol="0" anchor="t" anchorCtr="0">
              <a:noAutofit/>
            </a:bodyPr>
            <a:lstStyle/>
            <a:p>
              <a:r>
                <a:rPr lang="ja-JP" altLang="ja-JP" sz="800" b="1" dirty="0" smtClean="0">
                  <a:latin typeface="Meiryo UI" panose="020B0604030504040204" pitchFamily="50" charset="-128"/>
                  <a:ea typeface="Meiryo UI" panose="020B0604030504040204" pitchFamily="50" charset="-128"/>
                </a:rPr>
                <a:t>１</a:t>
              </a:r>
              <a:r>
                <a:rPr lang="ja-JP" altLang="en-US" sz="800" b="1" dirty="0" smtClean="0">
                  <a:latin typeface="Meiryo UI" panose="020B0604030504040204" pitchFamily="50" charset="-128"/>
                  <a:ea typeface="Meiryo UI" panose="020B0604030504040204" pitchFamily="50" charset="-128"/>
                </a:rPr>
                <a:t>　</a:t>
              </a:r>
              <a:r>
                <a:rPr lang="ja-JP" altLang="ja-JP" sz="800" b="1" dirty="0" smtClean="0">
                  <a:latin typeface="Meiryo UI" panose="020B0604030504040204" pitchFamily="50" charset="-128"/>
                  <a:ea typeface="Meiryo UI" panose="020B0604030504040204" pitchFamily="50" charset="-128"/>
                </a:rPr>
                <a:t>乳幼児期</a:t>
              </a:r>
              <a:endParaRPr lang="ja-JP" altLang="ja-JP" sz="800" dirty="0">
                <a:latin typeface="Meiryo UI" panose="020B0604030504040204" pitchFamily="50" charset="-128"/>
                <a:ea typeface="Meiryo UI" panose="020B0604030504040204" pitchFamily="50" charset="-128"/>
              </a:endParaRPr>
            </a:p>
            <a:p>
              <a:r>
                <a:rPr lang="ja-JP" altLang="en-US" sz="800" b="1" dirty="0" smtClean="0">
                  <a:solidFill>
                    <a:prstClr val="black"/>
                  </a:solidFill>
                  <a:latin typeface="Meiryo UI" panose="020B0604030504040204" pitchFamily="50" charset="-128"/>
                  <a:ea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rPr>
                <a:t>むし歯は減少傾向も、３歳児は全国と比べて低い状況。</a:t>
              </a:r>
              <a:endParaRPr lang="en-US" altLang="ja-JP" sz="800" dirty="0" smtClean="0">
                <a:solidFill>
                  <a:prstClr val="black"/>
                </a:solidFill>
                <a:latin typeface="Meiryo UI" panose="020B0604030504040204" pitchFamily="50" charset="-128"/>
                <a:ea typeface="Meiryo UI" panose="020B0604030504040204" pitchFamily="50" charset="-128"/>
              </a:endParaRPr>
            </a:p>
            <a:p>
              <a:r>
                <a:rPr lang="ja-JP" altLang="en-US" sz="800" b="1" dirty="0" smtClean="0">
                  <a:solidFill>
                    <a:prstClr val="black"/>
                  </a:solidFill>
                  <a:latin typeface="Meiryo UI" panose="020B0604030504040204" pitchFamily="50" charset="-128"/>
                  <a:ea typeface="Meiryo UI" panose="020B0604030504040204" pitchFamily="50" charset="-128"/>
                </a:rPr>
                <a:t>２</a:t>
              </a:r>
              <a:r>
                <a:rPr lang="ja-JP" altLang="en-US" sz="800" b="1" dirty="0">
                  <a:solidFill>
                    <a:prstClr val="black"/>
                  </a:solidFill>
                  <a:latin typeface="Meiryo UI" panose="020B0604030504040204" pitchFamily="50" charset="-128"/>
                  <a:ea typeface="Meiryo UI" panose="020B0604030504040204" pitchFamily="50" charset="-128"/>
                </a:rPr>
                <a:t>　少年期</a:t>
              </a:r>
              <a:endParaRPr lang="en-US" altLang="ja-JP" sz="800" b="1" dirty="0">
                <a:solidFill>
                  <a:prstClr val="black"/>
                </a:solidFill>
                <a:latin typeface="Meiryo UI" panose="020B0604030504040204" pitchFamily="50" charset="-128"/>
                <a:ea typeface="Meiryo UI" panose="020B0604030504040204" pitchFamily="50" charset="-128"/>
              </a:endParaRPr>
            </a:p>
            <a:p>
              <a:r>
                <a:rPr lang="ja-JP" altLang="en-US" sz="800" dirty="0" smtClean="0">
                  <a:solidFill>
                    <a:prstClr val="black"/>
                  </a:solidFill>
                  <a:latin typeface="Meiryo UI" panose="020B0604030504040204" pitchFamily="50" charset="-128"/>
                  <a:ea typeface="Meiryo UI" panose="020B0604030504040204" pitchFamily="50" charset="-128"/>
                </a:rPr>
                <a:t>　むし歯は減少傾向で、全国と同程度。</a:t>
              </a:r>
              <a:r>
                <a:rPr lang="ja-JP" altLang="en-US" sz="800" dirty="0">
                  <a:solidFill>
                    <a:prstClr val="black"/>
                  </a:solidFill>
                  <a:latin typeface="Meiryo UI" panose="020B0604030504040204" pitchFamily="50" charset="-128"/>
                  <a:ea typeface="Meiryo UI" panose="020B0604030504040204" pitchFamily="50" charset="-128"/>
                </a:rPr>
                <a:t>　</a:t>
              </a:r>
              <a:endParaRPr lang="en-US" altLang="ja-JP" sz="800" dirty="0" smtClean="0">
                <a:solidFill>
                  <a:prstClr val="black"/>
                </a:solidFill>
                <a:latin typeface="Meiryo UI" panose="020B0604030504040204" pitchFamily="50" charset="-128"/>
                <a:ea typeface="Meiryo UI" panose="020B0604030504040204" pitchFamily="50" charset="-128"/>
              </a:endParaRPr>
            </a:p>
            <a:p>
              <a:r>
                <a:rPr lang="ja-JP" altLang="en-US" sz="800" b="1" dirty="0" smtClean="0">
                  <a:solidFill>
                    <a:prstClr val="black"/>
                  </a:solidFill>
                  <a:latin typeface="Meiryo UI" panose="020B0604030504040204" pitchFamily="50" charset="-128"/>
                  <a:ea typeface="Meiryo UI" panose="020B0604030504040204" pitchFamily="50" charset="-128"/>
                </a:rPr>
                <a:t>３</a:t>
              </a:r>
              <a:r>
                <a:rPr kumimoji="1" lang="ja-JP" altLang="en-US" sz="800" b="1" dirty="0">
                  <a:solidFill>
                    <a:prstClr val="black"/>
                  </a:solidFill>
                  <a:latin typeface="Meiryo UI" panose="020B0604030504040204" pitchFamily="50" charset="-128"/>
                  <a:ea typeface="Meiryo UI" panose="020B0604030504040204" pitchFamily="50" charset="-128"/>
                </a:rPr>
                <a:t>　</a:t>
              </a:r>
              <a:r>
                <a:rPr lang="ja-JP" altLang="en-US" sz="800" b="1" dirty="0">
                  <a:solidFill>
                    <a:prstClr val="black"/>
                  </a:solidFill>
                  <a:latin typeface="Meiryo UI" panose="020B0604030504040204" pitchFamily="50" charset="-128"/>
                  <a:ea typeface="Meiryo UI" panose="020B0604030504040204" pitchFamily="50" charset="-128"/>
                </a:rPr>
                <a:t>青壮年期</a:t>
              </a:r>
              <a:endParaRPr kumimoji="1" lang="en-US" altLang="ja-JP" sz="800" b="1" dirty="0">
                <a:solidFill>
                  <a:prstClr val="black"/>
                </a:solidFill>
                <a:latin typeface="Meiryo UI" panose="020B0604030504040204" pitchFamily="50" charset="-128"/>
                <a:ea typeface="Meiryo UI" panose="020B0604030504040204" pitchFamily="50" charset="-128"/>
              </a:endParaRPr>
            </a:p>
            <a:p>
              <a:r>
                <a:rPr kumimoji="1" lang="ja-JP" altLang="en-US" sz="800" b="1" dirty="0">
                  <a:solidFill>
                    <a:prstClr val="black"/>
                  </a:solidFill>
                  <a:latin typeface="Meiryo UI" panose="020B0604030504040204" pitchFamily="50" charset="-128"/>
                  <a:ea typeface="Meiryo UI" panose="020B0604030504040204" pitchFamily="50" charset="-128"/>
                </a:rPr>
                <a:t>　</a:t>
              </a:r>
              <a:r>
                <a:rPr kumimoji="1" lang="ja-JP" altLang="en-US" sz="800" dirty="0" smtClean="0">
                  <a:solidFill>
                    <a:prstClr val="black"/>
                  </a:solidFill>
                  <a:latin typeface="Meiryo UI" panose="020B0604030504040204" pitchFamily="50" charset="-128"/>
                  <a:ea typeface="Meiryo UI" panose="020B0604030504040204" pitchFamily="50" charset="-128"/>
                </a:rPr>
                <a:t>むし歯は減少傾向も、歯周病治療が必要な府民は増加。</a:t>
              </a:r>
              <a:endParaRPr kumimoji="1" lang="en-US" altLang="ja-JP" sz="800" dirty="0" smtClean="0">
                <a:solidFill>
                  <a:prstClr val="black"/>
                </a:solidFill>
                <a:latin typeface="Meiryo UI" panose="020B0604030504040204" pitchFamily="50" charset="-128"/>
                <a:ea typeface="Meiryo UI" panose="020B0604030504040204" pitchFamily="50" charset="-128"/>
              </a:endParaRPr>
            </a:p>
            <a:p>
              <a:r>
                <a:rPr lang="ja-JP" altLang="en-US" sz="800" dirty="0" smtClean="0">
                  <a:solidFill>
                    <a:prstClr val="black"/>
                  </a:solidFill>
                  <a:latin typeface="Meiryo UI" panose="020B0604030504040204" pitchFamily="50" charset="-128"/>
                  <a:ea typeface="Meiryo UI" panose="020B0604030504040204" pitchFamily="50" charset="-128"/>
                </a:rPr>
                <a:t>　若年層ほど</a:t>
              </a:r>
              <a:r>
                <a:rPr lang="ja-JP" altLang="ja-JP" sz="800" dirty="0">
                  <a:latin typeface="Meiryo UI" panose="020B0604030504040204" pitchFamily="50" charset="-128"/>
                  <a:ea typeface="Meiryo UI" panose="020B0604030504040204" pitchFamily="50" charset="-128"/>
                </a:rPr>
                <a:t>定期的な歯科健診を受診する割合は</a:t>
              </a:r>
              <a:r>
                <a:rPr lang="ja-JP" altLang="ja-JP" sz="800" dirty="0" smtClean="0">
                  <a:latin typeface="Meiryo UI" panose="020B0604030504040204" pitchFamily="50" charset="-128"/>
                  <a:ea typeface="Meiryo UI" panose="020B0604030504040204" pitchFamily="50" charset="-128"/>
                </a:rPr>
                <a:t>低い</a:t>
              </a:r>
              <a:r>
                <a:rPr lang="ja-JP" altLang="en-US" sz="800" dirty="0" smtClean="0">
                  <a:latin typeface="Meiryo UI" panose="020B0604030504040204" pitchFamily="50" charset="-128"/>
                  <a:ea typeface="Meiryo UI" panose="020B0604030504040204" pitchFamily="50" charset="-128"/>
                </a:rPr>
                <a:t>。</a:t>
              </a:r>
              <a:r>
                <a:rPr lang="ja-JP" altLang="en-US" sz="800" dirty="0">
                  <a:solidFill>
                    <a:prstClr val="black"/>
                  </a:solidFill>
                  <a:latin typeface="Meiryo UI" panose="020B0604030504040204" pitchFamily="50" charset="-128"/>
                  <a:ea typeface="Meiryo UI" panose="020B0604030504040204" pitchFamily="50" charset="-128"/>
                </a:rPr>
                <a:t>　</a:t>
              </a:r>
              <a:endParaRPr lang="en-US" altLang="ja-JP" sz="800" dirty="0" smtClean="0">
                <a:solidFill>
                  <a:prstClr val="black"/>
                </a:solidFill>
                <a:latin typeface="Meiryo UI" panose="020B0604030504040204" pitchFamily="50" charset="-128"/>
                <a:ea typeface="Meiryo UI" panose="020B0604030504040204" pitchFamily="50" charset="-128"/>
              </a:endParaRPr>
            </a:p>
            <a:p>
              <a:r>
                <a:rPr lang="ja-JP" altLang="en-US" sz="800" b="1" dirty="0" smtClean="0">
                  <a:solidFill>
                    <a:prstClr val="black"/>
                  </a:solidFill>
                  <a:latin typeface="Meiryo UI" panose="020B0604030504040204" pitchFamily="50" charset="-128"/>
                  <a:ea typeface="Meiryo UI" panose="020B0604030504040204" pitchFamily="50" charset="-128"/>
                </a:rPr>
                <a:t>４</a:t>
              </a:r>
              <a:r>
                <a:rPr lang="ja-JP" altLang="en-US" sz="800" b="1" dirty="0">
                  <a:solidFill>
                    <a:prstClr val="black"/>
                  </a:solidFill>
                  <a:latin typeface="Meiryo UI" panose="020B0604030504040204" pitchFamily="50" charset="-128"/>
                  <a:ea typeface="Meiryo UI" panose="020B0604030504040204" pitchFamily="50" charset="-128"/>
                </a:rPr>
                <a:t>　</a:t>
              </a:r>
              <a:r>
                <a:rPr lang="ja-JP" altLang="en-US" sz="800" b="1" dirty="0" smtClean="0">
                  <a:solidFill>
                    <a:prstClr val="black"/>
                  </a:solidFill>
                  <a:latin typeface="Meiryo UI" panose="020B0604030504040204" pitchFamily="50" charset="-128"/>
                  <a:ea typeface="Meiryo UI" panose="020B0604030504040204" pitchFamily="50" charset="-128"/>
                </a:rPr>
                <a:t>中年期・高齢期</a:t>
              </a:r>
              <a:endParaRPr lang="en-US" altLang="ja-JP" sz="800" b="1" dirty="0">
                <a:solidFill>
                  <a:prstClr val="black"/>
                </a:solidFill>
                <a:latin typeface="Meiryo UI" panose="020B0604030504040204" pitchFamily="50" charset="-128"/>
                <a:ea typeface="Meiryo UI" panose="020B0604030504040204" pitchFamily="50" charset="-128"/>
              </a:endParaRPr>
            </a:p>
            <a:p>
              <a:r>
                <a:rPr lang="ja-JP" altLang="en-US" sz="800" dirty="0" smtClean="0">
                  <a:solidFill>
                    <a:prstClr val="black"/>
                  </a:solidFill>
                  <a:latin typeface="Meiryo UI" panose="020B0604030504040204" pitchFamily="50" charset="-128"/>
                  <a:ea typeface="Meiryo UI" panose="020B0604030504040204" pitchFamily="50" charset="-128"/>
                </a:rPr>
                <a:t>　</a:t>
              </a:r>
              <a:r>
                <a:rPr lang="ja-JP" altLang="en-US" sz="800" dirty="0">
                  <a:solidFill>
                    <a:prstClr val="black"/>
                  </a:solidFill>
                  <a:latin typeface="Meiryo UI" panose="020B0604030504040204" pitchFamily="50" charset="-128"/>
                  <a:ea typeface="Meiryo UI" panose="020B0604030504040204" pitchFamily="50" charset="-128"/>
                </a:rPr>
                <a:t>むし歯は減少</a:t>
              </a:r>
              <a:r>
                <a:rPr lang="ja-JP" altLang="en-US" sz="800" dirty="0" smtClean="0">
                  <a:solidFill>
                    <a:prstClr val="black"/>
                  </a:solidFill>
                  <a:latin typeface="Meiryo UI" panose="020B0604030504040204" pitchFamily="50" charset="-128"/>
                  <a:ea typeface="Meiryo UI" panose="020B0604030504040204" pitchFamily="50" charset="-128"/>
                </a:rPr>
                <a:t>傾向。</a:t>
              </a:r>
              <a:endParaRPr lang="en-US" altLang="ja-JP" sz="800" dirty="0" smtClean="0">
                <a:solidFill>
                  <a:prstClr val="black"/>
                </a:solidFill>
                <a:latin typeface="Meiryo UI" panose="020B0604030504040204" pitchFamily="50" charset="-128"/>
                <a:ea typeface="Meiryo UI" panose="020B0604030504040204" pitchFamily="50" charset="-128"/>
              </a:endParaRPr>
            </a:p>
            <a:p>
              <a:r>
                <a:rPr lang="ja-JP" altLang="en-US" sz="800" dirty="0" smtClean="0">
                  <a:solidFill>
                    <a:prstClr val="black"/>
                  </a:solidFill>
                  <a:latin typeface="Meiryo UI" panose="020B0604030504040204" pitchFamily="50" charset="-128"/>
                  <a:ea typeface="Meiryo UI" panose="020B0604030504040204" pitchFamily="50" charset="-128"/>
                </a:rPr>
                <a:t>　</a:t>
              </a:r>
              <a:r>
                <a:rPr lang="en-US" altLang="ja-JP" sz="800" dirty="0" smtClean="0">
                  <a:solidFill>
                    <a:prstClr val="black"/>
                  </a:solidFill>
                  <a:latin typeface="Meiryo UI" panose="020B0604030504040204" pitchFamily="50" charset="-128"/>
                  <a:ea typeface="Meiryo UI" panose="020B0604030504040204" pitchFamily="50" charset="-128"/>
                </a:rPr>
                <a:t>6024</a:t>
              </a:r>
              <a:r>
                <a:rPr lang="ja-JP" altLang="en-US" sz="800" dirty="0" smtClean="0">
                  <a:solidFill>
                    <a:prstClr val="black"/>
                  </a:solidFill>
                  <a:latin typeface="Meiryo UI" panose="020B0604030504040204" pitchFamily="50" charset="-128"/>
                  <a:ea typeface="Meiryo UI" panose="020B0604030504040204" pitchFamily="50" charset="-128"/>
                </a:rPr>
                <a:t>・</a:t>
              </a:r>
              <a:r>
                <a:rPr lang="en-US" altLang="ja-JP" sz="800" dirty="0" smtClean="0">
                  <a:solidFill>
                    <a:prstClr val="black"/>
                  </a:solidFill>
                  <a:latin typeface="Meiryo UI" panose="020B0604030504040204" pitchFamily="50" charset="-128"/>
                  <a:ea typeface="Meiryo UI" panose="020B0604030504040204" pitchFamily="50" charset="-128"/>
                </a:rPr>
                <a:t>8020</a:t>
              </a:r>
              <a:r>
                <a:rPr lang="ja-JP" altLang="en-US" sz="800" dirty="0" smtClean="0">
                  <a:solidFill>
                    <a:prstClr val="black"/>
                  </a:solidFill>
                  <a:latin typeface="Meiryo UI" panose="020B0604030504040204" pitchFamily="50" charset="-128"/>
                  <a:ea typeface="Meiryo UI" panose="020B0604030504040204" pitchFamily="50" charset="-128"/>
                </a:rPr>
                <a:t>達成者は横ばい、歯周病治療必要者は増加、</a:t>
              </a:r>
              <a:endParaRPr lang="en-US" altLang="ja-JP" sz="800" dirty="0" smtClean="0">
                <a:solidFill>
                  <a:prstClr val="black"/>
                </a:solidFill>
                <a:latin typeface="Meiryo UI" panose="020B0604030504040204" pitchFamily="50" charset="-128"/>
                <a:ea typeface="Meiryo UI" panose="020B0604030504040204" pitchFamily="50" charset="-128"/>
              </a:endParaRPr>
            </a:p>
            <a:p>
              <a:r>
                <a:rPr lang="ja-JP" altLang="en-US" sz="800" dirty="0">
                  <a:solidFill>
                    <a:prstClr val="black"/>
                  </a:solidFill>
                  <a:latin typeface="Meiryo UI" panose="020B0604030504040204" pitchFamily="50" charset="-128"/>
                  <a:ea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rPr>
                <a:t>咀嚼良好者の割合は増加。</a:t>
              </a:r>
              <a:endParaRPr lang="en-US" altLang="ja-JP" sz="800" dirty="0" smtClean="0">
                <a:solidFill>
                  <a:prstClr val="black"/>
                </a:solidFill>
                <a:latin typeface="Meiryo UI" panose="020B0604030504040204" pitchFamily="50" charset="-128"/>
                <a:ea typeface="Meiryo UI" panose="020B0604030504040204" pitchFamily="50" charset="-128"/>
              </a:endParaRPr>
            </a:p>
            <a:p>
              <a:r>
                <a:rPr lang="ja-JP" altLang="en-US" sz="800" b="1" dirty="0" smtClean="0">
                  <a:solidFill>
                    <a:prstClr val="black"/>
                  </a:solidFill>
                  <a:latin typeface="Meiryo UI" panose="020B0604030504040204" pitchFamily="50" charset="-128"/>
                  <a:ea typeface="Meiryo UI" panose="020B0604030504040204" pitchFamily="50" charset="-128"/>
                </a:rPr>
                <a:t>５　</a:t>
              </a:r>
              <a:r>
                <a:rPr lang="ja-JP" altLang="ja-JP" sz="800" b="1" dirty="0"/>
                <a:t>歯科受診をすることへ配慮が必要な人</a:t>
              </a:r>
              <a:r>
                <a:rPr lang="ja-JP" altLang="en-US" sz="800" b="1" dirty="0">
                  <a:solidFill>
                    <a:prstClr val="black"/>
                  </a:solidFill>
                  <a:latin typeface="Meiryo UI" panose="020B0604030504040204" pitchFamily="50" charset="-128"/>
                  <a:ea typeface="Meiryo UI" panose="020B0604030504040204" pitchFamily="50" charset="-128"/>
                </a:rPr>
                <a:t>　　</a:t>
              </a:r>
              <a:endParaRPr lang="en-US" altLang="ja-JP" sz="800" b="1" dirty="0" smtClean="0">
                <a:solidFill>
                  <a:prstClr val="black"/>
                </a:solidFill>
                <a:latin typeface="Meiryo UI" panose="020B0604030504040204" pitchFamily="50" charset="-128"/>
                <a:ea typeface="Meiryo UI" panose="020B0604030504040204" pitchFamily="50" charset="-128"/>
              </a:endParaRPr>
            </a:p>
            <a:p>
              <a:r>
                <a:rPr lang="ja-JP" altLang="en-US" sz="800" b="1" dirty="0">
                  <a:solidFill>
                    <a:prstClr val="black"/>
                  </a:solidFill>
                  <a:latin typeface="Meiryo UI" panose="020B0604030504040204" pitchFamily="50" charset="-128"/>
                  <a:ea typeface="Meiryo UI" panose="020B0604030504040204" pitchFamily="50" charset="-128"/>
                </a:rPr>
                <a:t>　</a:t>
              </a:r>
              <a:r>
                <a:rPr lang="ja-JP" altLang="ja-JP" sz="800" dirty="0">
                  <a:latin typeface="Meiryo UI" panose="020B0604030504040204" pitchFamily="50" charset="-128"/>
                  <a:ea typeface="Meiryo UI" panose="020B0604030504040204" pitchFamily="50" charset="-128"/>
                </a:rPr>
                <a:t>定期的な歯科健診を実施する</a:t>
              </a:r>
              <a:r>
                <a:rPr lang="ja-JP" altLang="ja-JP" sz="800" dirty="0" smtClean="0">
                  <a:latin typeface="Meiryo UI" panose="020B0604030504040204" pitchFamily="50" charset="-128"/>
                  <a:ea typeface="Meiryo UI" panose="020B0604030504040204" pitchFamily="50" charset="-128"/>
                </a:rPr>
                <a:t>介護</a:t>
              </a:r>
              <a:r>
                <a:rPr lang="ja-JP" altLang="en-US" sz="800" dirty="0" smtClean="0">
                  <a:latin typeface="Meiryo UI" panose="020B0604030504040204" pitchFamily="50" charset="-128"/>
                  <a:ea typeface="Meiryo UI" panose="020B0604030504040204" pitchFamily="50" charset="-128"/>
                </a:rPr>
                <a:t>保険</a:t>
              </a:r>
              <a:r>
                <a:rPr lang="ja-JP" altLang="ja-JP" sz="800" dirty="0" smtClean="0">
                  <a:latin typeface="Meiryo UI" panose="020B0604030504040204" pitchFamily="50" charset="-128"/>
                  <a:ea typeface="Meiryo UI" panose="020B0604030504040204" pitchFamily="50" charset="-128"/>
                </a:rPr>
                <a:t>施設</a:t>
              </a:r>
              <a:r>
                <a:rPr lang="ja-JP" altLang="en-US" sz="800" dirty="0" smtClean="0">
                  <a:latin typeface="Meiryo UI" panose="020B0604030504040204" pitchFamily="50" charset="-128"/>
                  <a:ea typeface="Meiryo UI" panose="020B0604030504040204" pitchFamily="50" charset="-128"/>
                </a:rPr>
                <a:t>等</a:t>
              </a:r>
              <a:r>
                <a:rPr lang="ja-JP" altLang="ja-JP" sz="800" dirty="0" smtClean="0">
                  <a:latin typeface="Meiryo UI" panose="020B0604030504040204" pitchFamily="50" charset="-128"/>
                  <a:ea typeface="Meiryo UI" panose="020B0604030504040204" pitchFamily="50" charset="-128"/>
                </a:rPr>
                <a:t>は約</a:t>
              </a:r>
              <a:r>
                <a:rPr lang="ja-JP" altLang="en-US" sz="800" dirty="0">
                  <a:latin typeface="Meiryo UI" panose="020B0604030504040204" pitchFamily="50" charset="-128"/>
                  <a:ea typeface="Meiryo UI" panose="020B0604030504040204" pitchFamily="50" charset="-128"/>
                </a:rPr>
                <a:t>５</a:t>
              </a:r>
              <a:r>
                <a:rPr lang="ja-JP" altLang="ja-JP" sz="800" dirty="0" smtClean="0">
                  <a:latin typeface="Meiryo UI" panose="020B0604030504040204" pitchFamily="50" charset="-128"/>
                  <a:ea typeface="Meiryo UI" panose="020B0604030504040204" pitchFamily="50" charset="-128"/>
                </a:rPr>
                <a:t>割、</a:t>
              </a:r>
              <a:r>
                <a:rPr lang="ja-JP" altLang="en-US" sz="800" dirty="0" smtClean="0">
                  <a:latin typeface="Meiryo UI" panose="020B0604030504040204" pitchFamily="50" charset="-128"/>
                  <a:ea typeface="Meiryo UI" panose="020B0604030504040204" pitchFamily="50" charset="-128"/>
                </a:rPr>
                <a:t>　</a:t>
              </a:r>
              <a:endParaRPr lang="en-US" altLang="ja-JP" sz="800" dirty="0" smtClean="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ja-JP" sz="800" dirty="0" err="1" smtClean="0">
                  <a:latin typeface="Meiryo UI" panose="020B0604030504040204" pitchFamily="50" charset="-128"/>
                  <a:ea typeface="Meiryo UI" panose="020B0604030504040204" pitchFamily="50" charset="-128"/>
                </a:rPr>
                <a:t>障</a:t>
              </a:r>
              <a:r>
                <a:rPr lang="ja-JP" altLang="ja-JP" sz="800" dirty="0" err="1">
                  <a:latin typeface="Meiryo UI" panose="020B0604030504040204" pitchFamily="50" charset="-128"/>
                  <a:ea typeface="Meiryo UI" panose="020B0604030504040204" pitchFamily="50" charset="-128"/>
                </a:rPr>
                <a:t>がい</a:t>
              </a:r>
              <a:r>
                <a:rPr lang="ja-JP" altLang="ja-JP" sz="800" dirty="0">
                  <a:latin typeface="Meiryo UI" panose="020B0604030504040204" pitchFamily="50" charset="-128"/>
                  <a:ea typeface="Meiryo UI" panose="020B0604030504040204" pitchFamily="50" charset="-128"/>
                </a:rPr>
                <a:t>児者入所施設は</a:t>
              </a:r>
              <a:r>
                <a:rPr lang="ja-JP" altLang="ja-JP" sz="800" dirty="0" smtClean="0">
                  <a:latin typeface="Meiryo UI" panose="020B0604030504040204" pitchFamily="50" charset="-128"/>
                  <a:ea typeface="Meiryo UI" panose="020B0604030504040204" pitchFamily="50" charset="-128"/>
                </a:rPr>
                <a:t>約</a:t>
              </a:r>
              <a:r>
                <a:rPr lang="ja-JP" altLang="en-US" sz="800" dirty="0" smtClean="0">
                  <a:latin typeface="Meiryo UI" panose="020B0604030504040204" pitchFamily="50" charset="-128"/>
                  <a:ea typeface="Meiryo UI" panose="020B0604030504040204" pitchFamily="50" charset="-128"/>
                </a:rPr>
                <a:t>７</a:t>
              </a:r>
              <a:r>
                <a:rPr lang="ja-JP" altLang="ja-JP" sz="800" dirty="0" smtClean="0">
                  <a:latin typeface="Meiryo UI" panose="020B0604030504040204" pitchFamily="50" charset="-128"/>
                  <a:ea typeface="Meiryo UI" panose="020B0604030504040204" pitchFamily="50" charset="-128"/>
                </a:rPr>
                <a:t>割</a:t>
              </a:r>
              <a:r>
                <a:rPr lang="ja-JP" altLang="en-US" sz="800" dirty="0" smtClean="0">
                  <a:latin typeface="Meiryo UI" panose="020B0604030504040204" pitchFamily="50" charset="-128"/>
                  <a:ea typeface="Meiryo UI" panose="020B0604030504040204" pitchFamily="50" charset="-128"/>
                </a:rPr>
                <a:t>と改善を認める。</a:t>
              </a:r>
              <a:endParaRPr lang="en-US" altLang="ja-JP" sz="800" b="1" dirty="0" smtClean="0">
                <a:solidFill>
                  <a:prstClr val="black"/>
                </a:solidFill>
                <a:latin typeface="Meiryo UI" panose="020B0604030504040204" pitchFamily="50" charset="-128"/>
                <a:ea typeface="Meiryo UI" panose="020B0604030504040204" pitchFamily="50" charset="-128"/>
              </a:endParaRPr>
            </a:p>
          </p:txBody>
        </p:sp>
      </p:grpSp>
      <p:graphicFrame>
        <p:nvGraphicFramePr>
          <p:cNvPr id="17" name="表 17">
            <a:extLst>
              <a:ext uri="{FF2B5EF4-FFF2-40B4-BE49-F238E27FC236}">
                <a16:creationId xmlns:a16="http://schemas.microsoft.com/office/drawing/2014/main" id="{FF6C8088-CC83-33EA-EBAB-43F556ADAABD}"/>
              </a:ext>
            </a:extLst>
          </p:cNvPr>
          <p:cNvGraphicFramePr>
            <a:graphicFrameLocks noGrp="1"/>
          </p:cNvGraphicFramePr>
          <p:nvPr>
            <p:extLst>
              <p:ext uri="{D42A27DB-BD31-4B8C-83A1-F6EECF244321}">
                <p14:modId xmlns:p14="http://schemas.microsoft.com/office/powerpoint/2010/main" val="3260967725"/>
              </p:ext>
            </p:extLst>
          </p:nvPr>
        </p:nvGraphicFramePr>
        <p:xfrm>
          <a:off x="3531536" y="1045279"/>
          <a:ext cx="2808000" cy="1361440"/>
        </p:xfrm>
        <a:graphic>
          <a:graphicData uri="http://schemas.openxmlformats.org/drawingml/2006/table">
            <a:tbl>
              <a:tblPr firstRow="1" bandRow="1">
                <a:tableStyleId>{5940675A-B579-460E-94D1-54222C63F5DA}</a:tableStyleId>
              </a:tblPr>
              <a:tblGrid>
                <a:gridCol w="324000">
                  <a:extLst>
                    <a:ext uri="{9D8B030D-6E8A-4147-A177-3AD203B41FA5}">
                      <a16:colId xmlns:a16="http://schemas.microsoft.com/office/drawing/2014/main" val="2895959166"/>
                    </a:ext>
                  </a:extLst>
                </a:gridCol>
                <a:gridCol w="2052000">
                  <a:extLst>
                    <a:ext uri="{9D8B030D-6E8A-4147-A177-3AD203B41FA5}">
                      <a16:colId xmlns:a16="http://schemas.microsoft.com/office/drawing/2014/main" val="1672891153"/>
                    </a:ext>
                  </a:extLst>
                </a:gridCol>
                <a:gridCol w="432000">
                  <a:extLst>
                    <a:ext uri="{9D8B030D-6E8A-4147-A177-3AD203B41FA5}">
                      <a16:colId xmlns:a16="http://schemas.microsoft.com/office/drawing/2014/main" val="1415389539"/>
                    </a:ext>
                  </a:extLst>
                </a:gridCol>
              </a:tblGrid>
              <a:tr h="170586">
                <a:tc>
                  <a:txBody>
                    <a:bodyPr/>
                    <a:lstStyle/>
                    <a:p>
                      <a:pPr algn="ctr">
                        <a:lnSpc>
                          <a:spcPts val="800"/>
                        </a:lnSpc>
                      </a:pPr>
                      <a:r>
                        <a:rPr kumimoji="1" lang="ja-JP" altLang="en-US" sz="800" dirty="0">
                          <a:latin typeface="Meiryo UI" panose="020B0604030504040204" pitchFamily="50" charset="-128"/>
                          <a:ea typeface="Meiryo UI" panose="020B0604030504040204" pitchFamily="50" charset="-128"/>
                        </a:rPr>
                        <a:t>区分</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ts val="800"/>
                        </a:lnSpc>
                      </a:pPr>
                      <a:r>
                        <a:rPr kumimoji="1" lang="ja-JP" altLang="en-US" sz="800" dirty="0">
                          <a:latin typeface="Meiryo UI" panose="020B0604030504040204" pitchFamily="50" charset="-128"/>
                          <a:ea typeface="Meiryo UI" panose="020B0604030504040204" pitchFamily="50" charset="-128"/>
                        </a:rPr>
                        <a:t>評価</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lnSpc>
                          <a:spcPts val="800"/>
                        </a:lnSpc>
                      </a:pPr>
                      <a:r>
                        <a:rPr kumimoji="1" lang="ja-JP" altLang="en-US" sz="800" dirty="0">
                          <a:latin typeface="Meiryo UI" panose="020B0604030504040204" pitchFamily="50" charset="-128"/>
                          <a:ea typeface="Meiryo UI" panose="020B0604030504040204" pitchFamily="50" charset="-128"/>
                        </a:rPr>
                        <a:t>項目数</a:t>
                      </a: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35962264"/>
                  </a:ext>
                </a:extLst>
              </a:tr>
              <a:tr h="170586">
                <a:tc>
                  <a:txBody>
                    <a:bodyPr/>
                    <a:lstStyle/>
                    <a:p>
                      <a:pPr algn="ctr">
                        <a:lnSpc>
                          <a:spcPts val="800"/>
                        </a:lnSpc>
                        <a:spcAft>
                          <a:spcPts val="0"/>
                        </a:spcAft>
                      </a:pPr>
                      <a:r>
                        <a:rPr lang="ja-JP" sz="800" kern="100" dirty="0">
                          <a:effectLst/>
                          <a:latin typeface="Meiryo UI" panose="020B0604030504040204" pitchFamily="50" charset="-128"/>
                          <a:ea typeface="Meiryo UI" panose="020B0604030504040204" pitchFamily="50" charset="-128"/>
                        </a:rPr>
                        <a:t>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ts val="800"/>
                        </a:lnSpc>
                        <a:spcAft>
                          <a:spcPts val="0"/>
                        </a:spcAft>
                      </a:pPr>
                      <a:r>
                        <a:rPr kumimoji="1" lang="ja-JP" altLang="ja-JP" sz="800" kern="1200" dirty="0" smtClean="0">
                          <a:solidFill>
                            <a:schemeClr val="tx1"/>
                          </a:solidFill>
                          <a:effectLst/>
                          <a:latin typeface="Meiryo UI" panose="020B0604030504040204" pitchFamily="50" charset="-128"/>
                          <a:ea typeface="Meiryo UI" panose="020B0604030504040204" pitchFamily="50" charset="-128"/>
                          <a:cs typeface="+mn-cs"/>
                        </a:rPr>
                        <a:t>目標値に達した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ts val="800"/>
                        </a:lnSpc>
                      </a:pPr>
                      <a:r>
                        <a:rPr kumimoji="1" lang="en-US" altLang="ja-JP" sz="800" dirty="0" smtClean="0">
                          <a:latin typeface="Meiryo UI" panose="020B0604030504040204" pitchFamily="50" charset="-128"/>
                          <a:ea typeface="Meiryo UI" panose="020B0604030504040204" pitchFamily="50" charset="-128"/>
                        </a:rPr>
                        <a:t>    7</a:t>
                      </a:r>
                      <a:endParaRPr kumimoji="1" lang="ja-JP" altLang="en-US" sz="8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47727736"/>
                  </a:ext>
                </a:extLst>
              </a:tr>
              <a:tr h="214367">
                <a:tc>
                  <a:txBody>
                    <a:bodyPr/>
                    <a:lstStyle/>
                    <a:p>
                      <a:pPr algn="ctr">
                        <a:lnSpc>
                          <a:spcPts val="800"/>
                        </a:lnSpc>
                        <a:spcAft>
                          <a:spcPts val="0"/>
                        </a:spcAft>
                      </a:pPr>
                      <a:r>
                        <a:rPr lang="ja-JP" sz="800" kern="100" dirty="0">
                          <a:effectLst/>
                          <a:latin typeface="Meiryo UI" panose="020B0604030504040204" pitchFamily="50" charset="-128"/>
                          <a:ea typeface="Meiryo UI" panose="020B0604030504040204" pitchFamily="50" charset="-128"/>
                        </a:rPr>
                        <a:t>Ｂ</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ts val="800"/>
                        </a:lnSpc>
                        <a:spcAft>
                          <a:spcPts val="0"/>
                        </a:spcAft>
                      </a:pPr>
                      <a:r>
                        <a:rPr kumimoji="1" lang="ja-JP" altLang="ja-JP" sz="800" kern="1200" dirty="0" smtClean="0">
                          <a:solidFill>
                            <a:schemeClr val="tx1"/>
                          </a:solidFill>
                          <a:effectLst/>
                          <a:latin typeface="Meiryo UI" panose="020B0604030504040204" pitchFamily="50" charset="-128"/>
                          <a:ea typeface="Meiryo UI" panose="020B0604030504040204" pitchFamily="50" charset="-128"/>
                          <a:cs typeface="+mn-cs"/>
                        </a:rPr>
                        <a:t>目標値に達していないものの、ベースライン値と比較して改善傾向にある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lnSpc>
                          <a:spcPct val="150000"/>
                        </a:lnSpc>
                      </a:pPr>
                      <a:r>
                        <a:rPr kumimoji="1" lang="ja-JP" altLang="en-US" sz="800" dirty="0" smtClean="0">
                          <a:latin typeface="Meiryo UI" panose="020B0604030504040204" pitchFamily="50" charset="-128"/>
                          <a:ea typeface="Meiryo UI" panose="020B0604030504040204" pitchFamily="50" charset="-128"/>
                        </a:rPr>
                        <a:t>２</a:t>
                      </a:r>
                      <a:endParaRPr kumimoji="1" lang="ja-JP" altLang="en-US" sz="8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3774261"/>
                  </a:ext>
                </a:extLst>
              </a:tr>
              <a:tr h="260368">
                <a:tc>
                  <a:txBody>
                    <a:bodyPr/>
                    <a:lstStyle/>
                    <a:p>
                      <a:pPr algn="ctr">
                        <a:lnSpc>
                          <a:spcPts val="800"/>
                        </a:lnSpc>
                        <a:spcAft>
                          <a:spcPts val="0"/>
                        </a:spcAft>
                      </a:pPr>
                      <a:r>
                        <a:rPr lang="ja-JP" sz="800" kern="100" dirty="0">
                          <a:effectLst/>
                          <a:latin typeface="Meiryo UI" panose="020B0604030504040204" pitchFamily="50" charset="-128"/>
                          <a:ea typeface="Meiryo UI" panose="020B0604030504040204" pitchFamily="50" charset="-128"/>
                        </a:rPr>
                        <a:t>Ｃ</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ts val="800"/>
                        </a:lnSpc>
                        <a:spcAft>
                          <a:spcPts val="0"/>
                        </a:spcAft>
                      </a:pPr>
                      <a:r>
                        <a:rPr kumimoji="1" lang="ja-JP" altLang="ja-JP" sz="800" kern="1200" dirty="0" smtClean="0">
                          <a:solidFill>
                            <a:schemeClr val="tx1"/>
                          </a:solidFill>
                          <a:effectLst/>
                          <a:latin typeface="Meiryo UI" panose="020B0604030504040204" pitchFamily="50" charset="-128"/>
                          <a:ea typeface="Meiryo UI" panose="020B0604030504040204" pitchFamily="50" charset="-128"/>
                          <a:cs typeface="+mn-cs"/>
                        </a:rPr>
                        <a:t>ベースライン値と同程度で、明確な改善傾向も悪化傾向もみられない</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lnSpc>
                          <a:spcPct val="150000"/>
                        </a:lnSpc>
                      </a:pPr>
                      <a:r>
                        <a:rPr kumimoji="1" lang="ja-JP" altLang="en-US" sz="800" dirty="0" smtClean="0">
                          <a:latin typeface="Meiryo UI" panose="020B0604030504040204" pitchFamily="50" charset="-128"/>
                          <a:ea typeface="Meiryo UI" panose="020B0604030504040204" pitchFamily="50" charset="-128"/>
                        </a:rPr>
                        <a:t>０</a:t>
                      </a:r>
                      <a:endParaRPr kumimoji="1" lang="ja-JP" altLang="en-US" sz="8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536827"/>
                  </a:ext>
                </a:extLst>
              </a:tr>
              <a:tr h="0">
                <a:tc>
                  <a:txBody>
                    <a:bodyPr/>
                    <a:lstStyle/>
                    <a:p>
                      <a:pPr algn="ctr">
                        <a:lnSpc>
                          <a:spcPts val="800"/>
                        </a:lnSpc>
                        <a:spcAft>
                          <a:spcPts val="0"/>
                        </a:spcAft>
                      </a:pPr>
                      <a:r>
                        <a:rPr lang="ja-JP" sz="800" kern="100" dirty="0">
                          <a:effectLst/>
                          <a:latin typeface="Meiryo UI" panose="020B0604030504040204" pitchFamily="50" charset="-128"/>
                          <a:ea typeface="Meiryo UI" panose="020B0604030504040204" pitchFamily="50" charset="-128"/>
                        </a:rPr>
                        <a:t>Ｄ</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ts val="800"/>
                        </a:lnSpc>
                        <a:spcAft>
                          <a:spcPts val="0"/>
                        </a:spcAft>
                      </a:pPr>
                      <a:r>
                        <a:rPr lang="ja-JP" sz="800" kern="100" dirty="0">
                          <a:effectLst/>
                          <a:latin typeface="Meiryo UI" panose="020B0604030504040204" pitchFamily="50" charset="-128"/>
                          <a:ea typeface="Meiryo UI" panose="020B0604030504040204" pitchFamily="50" charset="-128"/>
                        </a:rPr>
                        <a:t>ベースライン値よりも悪化している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ts val="800"/>
                        </a:lnSpc>
                      </a:pPr>
                      <a:r>
                        <a:rPr kumimoji="1" lang="en-US" altLang="ja-JP" sz="800" dirty="0" smtClean="0">
                          <a:latin typeface="Meiryo UI" panose="020B0604030504040204" pitchFamily="50" charset="-128"/>
                          <a:ea typeface="Meiryo UI" panose="020B0604030504040204" pitchFamily="50" charset="-128"/>
                        </a:rPr>
                        <a:t>    2</a:t>
                      </a:r>
                      <a:endParaRPr kumimoji="1" lang="ja-JP" altLang="en-US" sz="8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5153182"/>
                  </a:ext>
                </a:extLst>
              </a:tr>
              <a:tr h="0">
                <a:tc>
                  <a:txBody>
                    <a:bodyPr/>
                    <a:lstStyle/>
                    <a:p>
                      <a:pPr algn="ctr">
                        <a:lnSpc>
                          <a:spcPts val="800"/>
                        </a:lnSpc>
                        <a:spcAft>
                          <a:spcPts val="0"/>
                        </a:spcAft>
                      </a:pPr>
                      <a:r>
                        <a:rPr lang="ja-JP" altLang="en-US" sz="800" kern="100" dirty="0" err="1" smtClean="0">
                          <a:effectLst/>
                          <a:latin typeface="Meiryo UI" panose="020B0604030504040204" pitchFamily="50" charset="-128"/>
                          <a:ea typeface="Meiryo UI" panose="020B0604030504040204" pitchFamily="50" charset="-128"/>
                          <a:cs typeface="Times New Roman" panose="02020603050405020304" pitchFamily="18" charset="0"/>
                        </a:rPr>
                        <a:t>ー</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ts val="800"/>
                        </a:lnSpc>
                        <a:spcAft>
                          <a:spcPts val="0"/>
                        </a:spcAft>
                      </a:pPr>
                      <a:r>
                        <a:rPr lang="ja-JP" altLang="en-US" sz="800" kern="100" dirty="0" smtClean="0">
                          <a:effectLst/>
                          <a:latin typeface="Meiryo UI" panose="020B0604030504040204" pitchFamily="50" charset="-128"/>
                          <a:ea typeface="Meiryo UI" panose="020B0604030504040204" pitchFamily="50" charset="-128"/>
                          <a:cs typeface="Times New Roman" panose="02020603050405020304" pitchFamily="18" charset="0"/>
                        </a:rPr>
                        <a:t>ベースラインの変更等により評価ができない</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l">
                        <a:lnSpc>
                          <a:spcPts val="800"/>
                        </a:lnSpc>
                      </a:pPr>
                      <a:r>
                        <a:rPr kumimoji="1" lang="ja-JP" altLang="en-US" sz="800" dirty="0" smtClean="0">
                          <a:latin typeface="Meiryo UI" panose="020B0604030504040204" pitchFamily="50" charset="-128"/>
                          <a:ea typeface="Meiryo UI" panose="020B0604030504040204" pitchFamily="50" charset="-128"/>
                        </a:rPr>
                        <a:t>　　</a:t>
                      </a:r>
                      <a:r>
                        <a:rPr kumimoji="1" lang="en-US" altLang="ja-JP" sz="800" dirty="0" smtClean="0">
                          <a:latin typeface="Meiryo UI" panose="020B0604030504040204" pitchFamily="50" charset="-128"/>
                          <a:ea typeface="Meiryo UI" panose="020B0604030504040204" pitchFamily="50" charset="-128"/>
                        </a:rPr>
                        <a:t>2</a:t>
                      </a:r>
                      <a:endParaRPr kumimoji="1" lang="ja-JP" altLang="en-US" sz="80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79736595"/>
                  </a:ext>
                </a:extLst>
              </a:tr>
            </a:tbl>
          </a:graphicData>
        </a:graphic>
      </p:graphicFrame>
      <p:sp>
        <p:nvSpPr>
          <p:cNvPr id="21" name="正方形/長方形 20">
            <a:extLst>
              <a:ext uri="{FF2B5EF4-FFF2-40B4-BE49-F238E27FC236}">
                <a16:creationId xmlns:a16="http://schemas.microsoft.com/office/drawing/2014/main" id="{99BE03A0-CAD6-0258-F880-B232D4B7C1BF}"/>
              </a:ext>
            </a:extLst>
          </p:cNvPr>
          <p:cNvSpPr/>
          <p:nvPr/>
        </p:nvSpPr>
        <p:spPr>
          <a:xfrm>
            <a:off x="6828633" y="702021"/>
            <a:ext cx="2643968" cy="177187"/>
          </a:xfrm>
          <a:prstGeom prst="rect">
            <a:avLst/>
          </a:prstGeom>
          <a:solidFill>
            <a:schemeClr val="accent1">
              <a:lumMod val="60000"/>
              <a:lumOff val="40000"/>
            </a:schemeClr>
          </a:solidFill>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rmAutofit/>
          </a:bodyPr>
          <a:lstStyle/>
          <a:p>
            <a:r>
              <a:rPr lang="en-US" altLang="ja-JP" sz="900" dirty="0">
                <a:solidFill>
                  <a:schemeClr val="bg1"/>
                </a:solidFill>
                <a:latin typeface="ＭＳ Ｐゴシック" panose="020B0600070205080204" pitchFamily="50" charset="-128"/>
                <a:ea typeface="ＭＳ Ｐゴシック" panose="020B0600070205080204" pitchFamily="50" charset="-128"/>
              </a:rPr>
              <a:t> </a:t>
            </a:r>
            <a:r>
              <a:rPr lang="ja-JP" altLang="en-US" sz="900" dirty="0">
                <a:solidFill>
                  <a:schemeClr val="bg1"/>
                </a:solidFill>
                <a:latin typeface="ＭＳ Ｐゴシック" panose="020B0600070205080204" pitchFamily="50" charset="-128"/>
                <a:ea typeface="ＭＳ Ｐゴシック" panose="020B0600070205080204" pitchFamily="50" charset="-128"/>
              </a:rPr>
              <a:t> </a:t>
            </a:r>
            <a:r>
              <a:rPr lang="ja-JP" altLang="en-US" sz="900" b="1" dirty="0">
                <a:solidFill>
                  <a:schemeClr val="tx1"/>
                </a:solidFill>
                <a:latin typeface="Meiryo UI" panose="020B0604030504040204" pitchFamily="50" charset="-128"/>
                <a:ea typeface="Meiryo UI" panose="020B0604030504040204" pitchFamily="50" charset="-128"/>
              </a:rPr>
              <a:t>第</a:t>
            </a:r>
            <a:r>
              <a:rPr lang="en-US" altLang="ja-JP" sz="900" b="1" dirty="0">
                <a:solidFill>
                  <a:schemeClr val="tx1"/>
                </a:solidFill>
                <a:latin typeface="Meiryo UI" panose="020B0604030504040204" pitchFamily="50" charset="-128"/>
                <a:ea typeface="Meiryo UI" panose="020B0604030504040204" pitchFamily="50" charset="-128"/>
              </a:rPr>
              <a:t>3</a:t>
            </a:r>
            <a:r>
              <a:rPr lang="ja-JP" altLang="en-US" sz="900" b="1" dirty="0">
                <a:solidFill>
                  <a:schemeClr val="tx1"/>
                </a:solidFill>
                <a:latin typeface="Meiryo UI" panose="020B0604030504040204" pitchFamily="50" charset="-128"/>
                <a:ea typeface="Meiryo UI" panose="020B0604030504040204" pitchFamily="50" charset="-128"/>
              </a:rPr>
              <a:t>章　</a:t>
            </a:r>
            <a:r>
              <a:rPr lang="ja-JP" altLang="en-US" sz="900" dirty="0">
                <a:solidFill>
                  <a:schemeClr val="tx1"/>
                </a:solidFill>
                <a:latin typeface="Meiryo UI" panose="020B0604030504040204" pitchFamily="50" charset="-128"/>
                <a:ea typeface="Meiryo UI" panose="020B0604030504040204" pitchFamily="50" charset="-128"/>
              </a:rPr>
              <a:t>府民</a:t>
            </a:r>
            <a:r>
              <a:rPr lang="ja-JP" altLang="en-US" sz="900" dirty="0" smtClean="0">
                <a:solidFill>
                  <a:schemeClr val="tx1"/>
                </a:solidFill>
                <a:latin typeface="Meiryo UI" panose="020B0604030504040204" pitchFamily="50" charset="-128"/>
                <a:ea typeface="Meiryo UI" panose="020B0604030504040204" pitchFamily="50" charset="-128"/>
              </a:rPr>
              <a:t>の</a:t>
            </a:r>
            <a:r>
              <a:rPr lang="ja-JP" altLang="en-US" sz="900" dirty="0">
                <a:solidFill>
                  <a:schemeClr val="tx1"/>
                </a:solidFill>
                <a:latin typeface="Meiryo UI" panose="020B0604030504040204" pitchFamily="50" charset="-128"/>
                <a:ea typeface="Meiryo UI" panose="020B0604030504040204" pitchFamily="50" charset="-128"/>
              </a:rPr>
              <a:t>歯</a:t>
            </a:r>
            <a:r>
              <a:rPr lang="ja-JP" altLang="en-US" sz="900" dirty="0" smtClean="0">
                <a:solidFill>
                  <a:schemeClr val="tx1"/>
                </a:solidFill>
                <a:latin typeface="Meiryo UI" panose="020B0604030504040204" pitchFamily="50" charset="-128"/>
                <a:ea typeface="Meiryo UI" panose="020B0604030504040204" pitchFamily="50" charset="-128"/>
              </a:rPr>
              <a:t>と口の健康をめぐる</a:t>
            </a:r>
            <a:r>
              <a:rPr lang="ja-JP" altLang="en-US" sz="900" dirty="0">
                <a:solidFill>
                  <a:schemeClr val="tx1"/>
                </a:solidFill>
                <a:latin typeface="Meiryo UI" panose="020B0604030504040204" pitchFamily="50" charset="-128"/>
                <a:ea typeface="Meiryo UI" panose="020B0604030504040204" pitchFamily="50" charset="-128"/>
              </a:rPr>
              <a:t>現状と課題</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pSp>
        <p:nvGrpSpPr>
          <p:cNvPr id="8" name="グループ化 7"/>
          <p:cNvGrpSpPr/>
          <p:nvPr/>
        </p:nvGrpSpPr>
        <p:grpSpPr>
          <a:xfrm>
            <a:off x="118678" y="2929548"/>
            <a:ext cx="9684000" cy="478101"/>
            <a:chOff x="118678" y="2771672"/>
            <a:chExt cx="9684000" cy="631629"/>
          </a:xfrm>
        </p:grpSpPr>
        <p:sp>
          <p:nvSpPr>
            <p:cNvPr id="3" name="正方形/長方形 2">
              <a:extLst>
                <a:ext uri="{FF2B5EF4-FFF2-40B4-BE49-F238E27FC236}">
                  <a16:creationId xmlns:a16="http://schemas.microsoft.com/office/drawing/2014/main" id="{318CCF78-586E-E940-576A-E68CFD2854FC}"/>
                </a:ext>
              </a:extLst>
            </p:cNvPr>
            <p:cNvSpPr/>
            <p:nvPr/>
          </p:nvSpPr>
          <p:spPr>
            <a:xfrm>
              <a:off x="122499" y="2771677"/>
              <a:ext cx="2160000" cy="269046"/>
            </a:xfrm>
            <a:prstGeom prst="rect">
              <a:avLst/>
            </a:prstGeom>
            <a:solidFill>
              <a:schemeClr val="accent1">
                <a:lumMod val="60000"/>
                <a:lumOff val="40000"/>
              </a:schemeClr>
            </a:solidFill>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rmAutofit/>
            </a:bodyPr>
            <a:lstStyle/>
            <a:p>
              <a:r>
                <a:rPr lang="ja-JP" altLang="en-US" sz="900" b="1" dirty="0">
                  <a:solidFill>
                    <a:schemeClr val="bg1"/>
                  </a:solidFill>
                  <a:latin typeface="Meiryo UI" panose="020B0604030504040204" pitchFamily="50" charset="-128"/>
                  <a:ea typeface="Meiryo UI" panose="020B0604030504040204" pitchFamily="50" charset="-128"/>
                </a:rPr>
                <a:t>　</a:t>
              </a:r>
              <a:r>
                <a:rPr lang="ja-JP" altLang="en-US" sz="900" b="1" dirty="0">
                  <a:solidFill>
                    <a:sysClr val="windowText" lastClr="000000"/>
                  </a:solidFill>
                  <a:latin typeface="Meiryo UI" panose="020B0604030504040204" pitchFamily="50" charset="-128"/>
                  <a:ea typeface="Meiryo UI" panose="020B0604030504040204" pitchFamily="50" charset="-128"/>
                </a:rPr>
                <a:t>第</a:t>
              </a:r>
              <a:r>
                <a:rPr lang="en-US" altLang="ja-JP" sz="900" b="1" dirty="0">
                  <a:solidFill>
                    <a:sysClr val="windowText" lastClr="000000"/>
                  </a:solidFill>
                  <a:latin typeface="Meiryo UI" panose="020B0604030504040204" pitchFamily="50" charset="-128"/>
                  <a:ea typeface="Meiryo UI" panose="020B0604030504040204" pitchFamily="50" charset="-128"/>
                </a:rPr>
                <a:t>4</a:t>
              </a:r>
              <a:r>
                <a:rPr lang="ja-JP" altLang="en-US" sz="900" b="1" dirty="0">
                  <a:solidFill>
                    <a:sysClr val="windowText" lastClr="000000"/>
                  </a:solidFill>
                  <a:latin typeface="Meiryo UI" panose="020B0604030504040204" pitchFamily="50" charset="-128"/>
                  <a:ea typeface="Meiryo UI" panose="020B0604030504040204" pitchFamily="50" charset="-128"/>
                </a:rPr>
                <a:t>章　</a:t>
              </a:r>
              <a:r>
                <a:rPr lang="ja-JP" altLang="en-US" sz="900" dirty="0">
                  <a:solidFill>
                    <a:sysClr val="windowText" lastClr="000000"/>
                  </a:solidFill>
                  <a:latin typeface="Meiryo UI" panose="020B0604030504040204" pitchFamily="50" charset="-128"/>
                  <a:ea typeface="Meiryo UI" panose="020B0604030504040204" pitchFamily="50" charset="-128"/>
                </a:rPr>
                <a:t>基本的な考え方</a:t>
              </a:r>
              <a:endParaRPr kumimoji="1"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3F15753C-65CF-DC4F-39AC-F048A77729C2}"/>
                </a:ext>
              </a:extLst>
            </p:cNvPr>
            <p:cNvSpPr/>
            <p:nvPr/>
          </p:nvSpPr>
          <p:spPr>
            <a:xfrm>
              <a:off x="118678" y="3043300"/>
              <a:ext cx="9684000" cy="360001"/>
            </a:xfrm>
            <a:prstGeom prst="rect">
              <a:avLst/>
            </a:prstGeom>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72000" tIns="72000" rIns="72000" bIns="72000" rtlCol="0" anchor="ctr" anchorCtr="0">
              <a:noAutofit/>
            </a:bodyPr>
            <a:lstStyle/>
            <a:p>
              <a:r>
                <a:rPr kumimoji="1" lang="en-US" altLang="ja-JP" sz="800" b="1" dirty="0" smtClean="0">
                  <a:solidFill>
                    <a:prstClr val="black"/>
                  </a:solidFill>
                  <a:latin typeface="Meiryo UI" panose="020B0604030504040204" pitchFamily="50" charset="-128"/>
                  <a:ea typeface="Meiryo UI" panose="020B0604030504040204" pitchFamily="50" charset="-128"/>
                </a:rPr>
                <a:t>【</a:t>
              </a:r>
              <a:r>
                <a:rPr kumimoji="1" lang="ja-JP" altLang="en-US" sz="800" b="1" dirty="0" smtClean="0">
                  <a:solidFill>
                    <a:prstClr val="black"/>
                  </a:solidFill>
                  <a:latin typeface="Meiryo UI" panose="020B0604030504040204" pitchFamily="50" charset="-128"/>
                  <a:ea typeface="Meiryo UI" panose="020B0604030504040204" pitchFamily="50" charset="-128"/>
                </a:rPr>
                <a:t>基本理念</a:t>
              </a:r>
              <a:r>
                <a:rPr kumimoji="1" lang="en-US" altLang="ja-JP" sz="800" b="1" dirty="0" smtClean="0">
                  <a:solidFill>
                    <a:prstClr val="black"/>
                  </a:solidFill>
                  <a:latin typeface="Meiryo UI" panose="020B0604030504040204" pitchFamily="50" charset="-128"/>
                  <a:ea typeface="Meiryo UI" panose="020B0604030504040204" pitchFamily="50" charset="-128"/>
                </a:rPr>
                <a:t>】</a:t>
              </a:r>
              <a:r>
                <a:rPr kumimoji="1" lang="ja-JP" altLang="en-US" sz="800" b="1" dirty="0" smtClean="0">
                  <a:solidFill>
                    <a:prstClr val="black"/>
                  </a:solidFill>
                  <a:latin typeface="Meiryo UI" panose="020B0604030504040204" pitchFamily="50" charset="-128"/>
                  <a:ea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rPr>
                <a:t>全ての府民が健やかで心豊かに生活できる活力ある社会　（</a:t>
              </a:r>
              <a:r>
                <a:rPr lang="en-US" altLang="ja-JP" sz="800" dirty="0" smtClean="0">
                  <a:solidFill>
                    <a:prstClr val="black"/>
                  </a:solidFill>
                  <a:latin typeface="Meiryo UI" panose="020B0604030504040204" pitchFamily="50" charset="-128"/>
                  <a:ea typeface="Meiryo UI" panose="020B0604030504040204" pitchFamily="50" charset="-128"/>
                </a:rPr>
                <a:t>※</a:t>
              </a:r>
              <a:r>
                <a:rPr lang="ja-JP" altLang="en-US" sz="800" dirty="0" smtClean="0">
                  <a:solidFill>
                    <a:prstClr val="black"/>
                  </a:solidFill>
                  <a:latin typeface="Meiryo UI" panose="020B0604030504040204" pitchFamily="50" charset="-128"/>
                  <a:ea typeface="Meiryo UI" panose="020B0604030504040204" pitchFamily="50" charset="-128"/>
                </a:rPr>
                <a:t>健康づくり関連計画と協調）</a:t>
              </a:r>
              <a:endParaRPr lang="en-US" altLang="ja-JP" sz="800" dirty="0" smtClean="0">
                <a:solidFill>
                  <a:prstClr val="black"/>
                </a:solidFill>
                <a:latin typeface="Meiryo UI" panose="020B0604030504040204" pitchFamily="50" charset="-128"/>
                <a:ea typeface="Meiryo UI" panose="020B0604030504040204" pitchFamily="50" charset="-128"/>
              </a:endParaRPr>
            </a:p>
            <a:p>
              <a:r>
                <a:rPr lang="en-US" altLang="ja-JP" sz="800" b="1" dirty="0" smtClean="0">
                  <a:solidFill>
                    <a:prstClr val="black"/>
                  </a:solidFill>
                  <a:latin typeface="Meiryo UI" panose="020B0604030504040204" pitchFamily="50" charset="-128"/>
                  <a:ea typeface="Meiryo UI" panose="020B0604030504040204" pitchFamily="50" charset="-128"/>
                </a:rPr>
                <a:t>【</a:t>
              </a:r>
              <a:r>
                <a:rPr lang="ja-JP" altLang="en-US" sz="800" b="1" dirty="0" smtClean="0">
                  <a:solidFill>
                    <a:prstClr val="black"/>
                  </a:solidFill>
                  <a:latin typeface="Meiryo UI" panose="020B0604030504040204" pitchFamily="50" charset="-128"/>
                  <a:ea typeface="Meiryo UI" panose="020B0604030504040204" pitchFamily="50" charset="-128"/>
                </a:rPr>
                <a:t>基本目標</a:t>
              </a:r>
              <a:r>
                <a:rPr lang="en-US" altLang="ja-JP" sz="800" b="1" dirty="0" smtClean="0">
                  <a:solidFill>
                    <a:prstClr val="black"/>
                  </a:solidFill>
                  <a:latin typeface="Meiryo UI" panose="020B0604030504040204" pitchFamily="50" charset="-128"/>
                  <a:ea typeface="Meiryo UI" panose="020B0604030504040204" pitchFamily="50" charset="-128"/>
                </a:rPr>
                <a:t>】</a:t>
              </a:r>
              <a:r>
                <a:rPr lang="ja-JP" altLang="en-US" sz="800" b="1" dirty="0">
                  <a:solidFill>
                    <a:prstClr val="black"/>
                  </a:solidFill>
                  <a:latin typeface="Meiryo UI" panose="020B0604030504040204" pitchFamily="50" charset="-128"/>
                  <a:ea typeface="Meiryo UI" panose="020B0604030504040204" pitchFamily="50" charset="-128"/>
                </a:rPr>
                <a:t> </a:t>
              </a:r>
              <a:r>
                <a:rPr lang="ja-JP" altLang="ja-JP" sz="800" dirty="0" smtClean="0">
                  <a:latin typeface="Meiryo UI" panose="020B0604030504040204" pitchFamily="50" charset="-128"/>
                  <a:ea typeface="Meiryo UI" panose="020B0604030504040204" pitchFamily="50" charset="-128"/>
                </a:rPr>
                <a:t>歯</a:t>
              </a:r>
              <a:r>
                <a:rPr lang="ja-JP" altLang="ja-JP" sz="800" dirty="0">
                  <a:latin typeface="Meiryo UI" panose="020B0604030504040204" pitchFamily="50" charset="-128"/>
                  <a:ea typeface="Meiryo UI" panose="020B0604030504040204" pitchFamily="50" charset="-128"/>
                </a:rPr>
                <a:t>と口の健康づくりによる健康寿命の延伸・健康格差の</a:t>
              </a:r>
              <a:r>
                <a:rPr lang="ja-JP" altLang="ja-JP" sz="800" dirty="0" smtClean="0">
                  <a:latin typeface="Meiryo UI" panose="020B0604030504040204" pitchFamily="50" charset="-128"/>
                  <a:ea typeface="Meiryo UI" panose="020B0604030504040204" pitchFamily="50" charset="-128"/>
                </a:rPr>
                <a:t>縮小</a:t>
              </a:r>
              <a:r>
                <a:rPr lang="ja-JP" altLang="en-US" sz="800" dirty="0" smtClean="0">
                  <a:latin typeface="Meiryo UI" panose="020B0604030504040204" pitchFamily="50" charset="-128"/>
                  <a:ea typeface="Meiryo UI" panose="020B0604030504040204" pitchFamily="50" charset="-128"/>
                </a:rPr>
                <a:t>，歯科口腔保健の推進のための社会環境の整備</a:t>
              </a:r>
              <a:endParaRPr kumimoji="1" lang="en-US" altLang="ja-JP" sz="800" dirty="0">
                <a:solidFill>
                  <a:prstClr val="black"/>
                </a:solidFill>
                <a:latin typeface="Meiryo UI" panose="020B0604030504040204" pitchFamily="50" charset="-128"/>
                <a:ea typeface="Meiryo UI" panose="020B0604030504040204" pitchFamily="50" charset="-128"/>
              </a:endParaRPr>
            </a:p>
          </p:txBody>
        </p:sp>
        <p:sp>
          <p:nvSpPr>
            <p:cNvPr id="26" name="正方形/長方形 25">
              <a:extLst>
                <a:ext uri="{FF2B5EF4-FFF2-40B4-BE49-F238E27FC236}">
                  <a16:creationId xmlns:a16="http://schemas.microsoft.com/office/drawing/2014/main" id="{8AF2D25A-2275-1E75-12C0-4D0A5125CBAB}"/>
                </a:ext>
              </a:extLst>
            </p:cNvPr>
            <p:cNvSpPr/>
            <p:nvPr/>
          </p:nvSpPr>
          <p:spPr bwMode="hidden">
            <a:xfrm>
              <a:off x="5169024" y="3064797"/>
              <a:ext cx="4101294" cy="325897"/>
            </a:xfrm>
            <a:prstGeom prst="rect">
              <a:avLst/>
            </a:prstGeom>
            <a:ln w="3175">
              <a:noFill/>
              <a:prstDash val="solid"/>
            </a:ln>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Autofit/>
            </a:bodyPr>
            <a:lstStyle/>
            <a:p>
              <a:r>
                <a:rPr kumimoji="1" lang="ja-JP" altLang="en-US" sz="800" b="1" dirty="0" smtClean="0">
                  <a:solidFill>
                    <a:prstClr val="black"/>
                  </a:solidFill>
                  <a:latin typeface="Meiryo UI" panose="020B0604030504040204" pitchFamily="50" charset="-128"/>
                  <a:ea typeface="Meiryo UI" panose="020B0604030504040204" pitchFamily="50" charset="-128"/>
                </a:rPr>
                <a:t>　　　</a:t>
              </a:r>
              <a:r>
                <a:rPr kumimoji="1" lang="en-US" altLang="ja-JP" sz="800" b="1" dirty="0" smtClean="0">
                  <a:solidFill>
                    <a:prstClr val="black"/>
                  </a:solidFill>
                  <a:latin typeface="Meiryo UI" panose="020B0604030504040204" pitchFamily="50" charset="-128"/>
                  <a:ea typeface="Meiryo UI" panose="020B0604030504040204" pitchFamily="50" charset="-128"/>
                </a:rPr>
                <a:t>【</a:t>
              </a:r>
              <a:r>
                <a:rPr kumimoji="1" lang="ja-JP" altLang="en-US" sz="800" b="1" dirty="0" smtClean="0">
                  <a:solidFill>
                    <a:prstClr val="black"/>
                  </a:solidFill>
                  <a:latin typeface="Meiryo UI" panose="020B0604030504040204" pitchFamily="50" charset="-128"/>
                  <a:ea typeface="Meiryo UI" panose="020B0604030504040204" pitchFamily="50" charset="-128"/>
                </a:rPr>
                <a:t>基本方針</a:t>
              </a:r>
              <a:r>
                <a:rPr kumimoji="1" lang="en-US" altLang="ja-JP" sz="800" b="1" dirty="0" smtClean="0">
                  <a:solidFill>
                    <a:prstClr val="black"/>
                  </a:solidFill>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(1) </a:t>
              </a:r>
              <a:r>
                <a:rPr lang="ja-JP" altLang="ja-JP" sz="800" dirty="0">
                  <a:latin typeface="Meiryo UI" panose="020B0604030504040204" pitchFamily="50" charset="-128"/>
                  <a:ea typeface="Meiryo UI" panose="020B0604030504040204" pitchFamily="50" charset="-128"/>
                </a:rPr>
                <a:t>歯科疾患の予防・早期発見、口の機能の維持</a:t>
              </a:r>
              <a:r>
                <a:rPr lang="ja-JP" altLang="ja-JP" sz="800" dirty="0" smtClean="0">
                  <a:latin typeface="Meiryo UI" panose="020B0604030504040204" pitchFamily="50" charset="-128"/>
                  <a:ea typeface="Meiryo UI" panose="020B0604030504040204" pitchFamily="50" charset="-128"/>
                </a:rPr>
                <a:t>向上</a:t>
              </a:r>
              <a:endParaRPr lang="en-US" altLang="ja-JP" sz="800" dirty="0">
                <a:latin typeface="Meiryo UI" panose="020B0604030504040204" pitchFamily="50" charset="-128"/>
                <a:ea typeface="Meiryo UI" panose="020B0604030504040204" pitchFamily="50" charset="-128"/>
              </a:endParaRPr>
            </a:p>
            <a:p>
              <a:r>
                <a:rPr lang="ja-JP" altLang="en-US" sz="800" dirty="0" smtClean="0">
                  <a:latin typeface="Meiryo UI" panose="020B0604030504040204" pitchFamily="50" charset="-128"/>
                  <a:ea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rPr>
                <a:t>(2)</a:t>
              </a:r>
              <a:r>
                <a:rPr lang="ja-JP" altLang="en-US" sz="800" dirty="0" smtClean="0">
                  <a:latin typeface="Meiryo UI" panose="020B0604030504040204" pitchFamily="50" charset="-128"/>
                  <a:ea typeface="Meiryo UI" panose="020B0604030504040204" pitchFamily="50" charset="-128"/>
                </a:rPr>
                <a:t>ライフコースに沿った歯と口の健康づくりを支える社会環境整備</a:t>
              </a:r>
              <a:endParaRPr lang="ja-JP" altLang="ja-JP" sz="800" dirty="0">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00641FFD-7389-ED97-1CA2-43EDE89977CE}"/>
                </a:ext>
              </a:extLst>
            </p:cNvPr>
            <p:cNvSpPr/>
            <p:nvPr/>
          </p:nvSpPr>
          <p:spPr>
            <a:xfrm>
              <a:off x="2278162" y="2771672"/>
              <a:ext cx="2160000" cy="269052"/>
            </a:xfrm>
            <a:prstGeom prst="rect">
              <a:avLst/>
            </a:prstGeom>
            <a:solidFill>
              <a:schemeClr val="accent1">
                <a:lumMod val="60000"/>
                <a:lumOff val="40000"/>
              </a:schemeClr>
            </a:solidFill>
            <a:ln w="3175">
              <a:solidFill>
                <a:schemeClr val="tx1"/>
              </a:solidFill>
              <a:prstDash val="solid"/>
            </a:ln>
          </p:spPr>
          <p:style>
            <a:lnRef idx="2">
              <a:schemeClr val="accent6"/>
            </a:lnRef>
            <a:fillRef idx="1">
              <a:schemeClr val="lt1"/>
            </a:fillRef>
            <a:effectRef idx="0">
              <a:schemeClr val="accent6"/>
            </a:effectRef>
            <a:fontRef idx="minor">
              <a:schemeClr val="dk1"/>
            </a:fontRef>
          </p:style>
          <p:txBody>
            <a:bodyPr wrap="square" lIns="0" tIns="0" rIns="0" bIns="0" rtlCol="0" anchor="ctr" anchorCtr="0">
              <a:normAutofit/>
            </a:bodyPr>
            <a:lstStyle/>
            <a:p>
              <a:r>
                <a:rPr lang="ja-JP" altLang="en-US" sz="900" b="1" dirty="0">
                  <a:solidFill>
                    <a:schemeClr val="bg1"/>
                  </a:solidFill>
                  <a:latin typeface="Meiryo UI" panose="020B0604030504040204" pitchFamily="50" charset="-128"/>
                  <a:ea typeface="Meiryo UI" panose="020B0604030504040204" pitchFamily="50" charset="-128"/>
                </a:rPr>
                <a:t>　</a:t>
              </a:r>
              <a:r>
                <a:rPr lang="ja-JP" altLang="en-US" sz="900" b="1" dirty="0">
                  <a:solidFill>
                    <a:sysClr val="windowText" lastClr="000000"/>
                  </a:solidFill>
                  <a:latin typeface="Meiryo UI" panose="020B0604030504040204" pitchFamily="50" charset="-128"/>
                  <a:ea typeface="Meiryo UI" panose="020B0604030504040204" pitchFamily="50" charset="-128"/>
                </a:rPr>
                <a:t>第</a:t>
              </a:r>
              <a:r>
                <a:rPr lang="en-US" altLang="ja-JP" sz="900" b="1" dirty="0">
                  <a:solidFill>
                    <a:sysClr val="windowText" lastClr="000000"/>
                  </a:solidFill>
                  <a:latin typeface="Meiryo UI" panose="020B0604030504040204" pitchFamily="50" charset="-128"/>
                  <a:ea typeface="Meiryo UI" panose="020B0604030504040204" pitchFamily="50" charset="-128"/>
                </a:rPr>
                <a:t>5</a:t>
              </a:r>
              <a:r>
                <a:rPr lang="ja-JP" altLang="en-US" sz="900" b="1" dirty="0">
                  <a:solidFill>
                    <a:sysClr val="windowText" lastClr="000000"/>
                  </a:solidFill>
                  <a:latin typeface="Meiryo UI" panose="020B0604030504040204" pitchFamily="50" charset="-128"/>
                  <a:ea typeface="Meiryo UI" panose="020B0604030504040204" pitchFamily="50" charset="-128"/>
                </a:rPr>
                <a:t>章　</a:t>
              </a:r>
              <a:r>
                <a:rPr lang="ja-JP" altLang="en-US" sz="900" dirty="0">
                  <a:solidFill>
                    <a:sysClr val="windowText" lastClr="000000"/>
                  </a:solidFill>
                  <a:latin typeface="Meiryo UI" panose="020B0604030504040204" pitchFamily="50" charset="-128"/>
                  <a:ea typeface="Meiryo UI" panose="020B0604030504040204" pitchFamily="50" charset="-128"/>
                </a:rPr>
                <a:t>取組みと目標</a:t>
              </a:r>
              <a:endParaRPr kumimoji="1" lang="ja-JP" altLang="en-US" sz="900" dirty="0">
                <a:solidFill>
                  <a:sysClr val="windowText" lastClr="000000"/>
                </a:solidFill>
                <a:latin typeface="Meiryo UI" panose="020B0604030504040204" pitchFamily="50" charset="-128"/>
                <a:ea typeface="Meiryo UI" panose="020B0604030504040204" pitchFamily="50" charset="-128"/>
              </a:endParaRPr>
            </a:p>
          </p:txBody>
        </p:sp>
      </p:grpSp>
      <p:sp>
        <p:nvSpPr>
          <p:cNvPr id="9" name="正方形/長方形 8"/>
          <p:cNvSpPr/>
          <p:nvPr/>
        </p:nvSpPr>
        <p:spPr>
          <a:xfrm>
            <a:off x="7678" y="6644977"/>
            <a:ext cx="9795000" cy="251159"/>
          </a:xfrm>
          <a:prstGeom prst="rect">
            <a:avLst/>
          </a:prstGeom>
        </p:spPr>
        <p:txBody>
          <a:bodyPr wrap="square">
            <a:spAutoFit/>
          </a:bodyPr>
          <a:lstStyle/>
          <a:p>
            <a:pPr>
              <a:lnSpc>
                <a:spcPct val="150000"/>
              </a:lnSpc>
            </a:pPr>
            <a:r>
              <a:rPr lang="ja-JP" altLang="ja-JP" sz="800" b="1" dirty="0">
                <a:latin typeface="Meiryo UI" panose="020B0604030504040204" pitchFamily="50" charset="-128"/>
                <a:ea typeface="Meiryo UI" panose="020B0604030504040204" pitchFamily="50" charset="-128"/>
              </a:rPr>
              <a:t>｟推進体制｠</a:t>
            </a:r>
            <a:r>
              <a:rPr lang="ja-JP" altLang="ja-JP" sz="800" dirty="0">
                <a:latin typeface="Meiryo UI" panose="020B0604030504040204" pitchFamily="50" charset="-128"/>
                <a:ea typeface="Meiryo UI" panose="020B0604030504040204" pitchFamily="50" charset="-128"/>
              </a:rPr>
              <a:t>　府民の歯と口の健康づくり関係団体等で構成する「大阪府生涯歯科保健推進審議会」を活用し、関係機関が連携・協働して、オール大阪の体制により効果的な歯と口の健康づくり施策を推進</a:t>
            </a:r>
          </a:p>
        </p:txBody>
      </p:sp>
      <p:graphicFrame>
        <p:nvGraphicFramePr>
          <p:cNvPr id="25" name="表 24"/>
          <p:cNvGraphicFramePr>
            <a:graphicFrameLocks noGrp="1"/>
          </p:cNvGraphicFramePr>
          <p:nvPr>
            <p:extLst>
              <p:ext uri="{D42A27DB-BD31-4B8C-83A1-F6EECF244321}">
                <p14:modId xmlns:p14="http://schemas.microsoft.com/office/powerpoint/2010/main" val="2340462765"/>
              </p:ext>
            </p:extLst>
          </p:nvPr>
        </p:nvGraphicFramePr>
        <p:xfrm>
          <a:off x="93536" y="3463818"/>
          <a:ext cx="9684000" cy="3168000"/>
        </p:xfrm>
        <a:graphic>
          <a:graphicData uri="http://schemas.openxmlformats.org/drawingml/2006/table">
            <a:tbl>
              <a:tblPr/>
              <a:tblGrid>
                <a:gridCol w="1017897">
                  <a:extLst>
                    <a:ext uri="{9D8B030D-6E8A-4147-A177-3AD203B41FA5}">
                      <a16:colId xmlns:a16="http://schemas.microsoft.com/office/drawing/2014/main" val="938955973"/>
                    </a:ext>
                  </a:extLst>
                </a:gridCol>
                <a:gridCol w="4849679">
                  <a:extLst>
                    <a:ext uri="{9D8B030D-6E8A-4147-A177-3AD203B41FA5}">
                      <a16:colId xmlns:a16="http://schemas.microsoft.com/office/drawing/2014/main" val="3810885100"/>
                    </a:ext>
                  </a:extLst>
                </a:gridCol>
                <a:gridCol w="2232248">
                  <a:extLst>
                    <a:ext uri="{9D8B030D-6E8A-4147-A177-3AD203B41FA5}">
                      <a16:colId xmlns:a16="http://schemas.microsoft.com/office/drawing/2014/main" val="2699602464"/>
                    </a:ext>
                  </a:extLst>
                </a:gridCol>
                <a:gridCol w="1584176">
                  <a:extLst>
                    <a:ext uri="{9D8B030D-6E8A-4147-A177-3AD203B41FA5}">
                      <a16:colId xmlns:a16="http://schemas.microsoft.com/office/drawing/2014/main" val="4271602590"/>
                    </a:ext>
                  </a:extLst>
                </a:gridCol>
              </a:tblGrid>
              <a:tr h="122821">
                <a:tc gridSpan="2">
                  <a:txBody>
                    <a:bodyPr/>
                    <a:lstStyle/>
                    <a:p>
                      <a:pPr algn="ctr">
                        <a:lnSpc>
                          <a:spcPct val="100000"/>
                        </a:lnSpc>
                        <a:spcAft>
                          <a:spcPts val="0"/>
                        </a:spcAft>
                      </a:pPr>
                      <a:r>
                        <a:rPr lang="ja-JP" sz="800" b="1" dirty="0">
                          <a:solidFill>
                            <a:srgbClr val="FFFFFF"/>
                          </a:solidFill>
                          <a:effectLst/>
                          <a:latin typeface="Meiryo UI" panose="020B0604030504040204" pitchFamily="50" charset="-128"/>
                          <a:ea typeface="Meiryo UI" panose="020B0604030504040204" pitchFamily="50" charset="-128"/>
                          <a:cs typeface="メイリオ" panose="020B0604030504040204" pitchFamily="50" charset="-128"/>
                        </a:rPr>
                        <a:t>具　体　的　取　組　み</a:t>
                      </a:r>
                      <a:endParaRPr lang="ja-JP" sz="80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33478" marR="33478"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70C0"/>
                    </a:solidFill>
                  </a:tcPr>
                </a:tc>
                <a:tc hMerge="1">
                  <a:txBody>
                    <a:bodyPr/>
                    <a:lstStyle/>
                    <a:p>
                      <a:endParaRPr kumimoji="1" lang="ja-JP" altLang="en-US"/>
                    </a:p>
                  </a:txBody>
                  <a:tcPr/>
                </a:tc>
                <a:tc>
                  <a:txBody>
                    <a:bodyPr/>
                    <a:lstStyle/>
                    <a:p>
                      <a:pPr algn="ctr">
                        <a:lnSpc>
                          <a:spcPct val="100000"/>
                        </a:lnSpc>
                        <a:spcAft>
                          <a:spcPts val="0"/>
                        </a:spcAft>
                      </a:pPr>
                      <a:r>
                        <a:rPr lang="ja-JP" sz="800" b="1" dirty="0">
                          <a:solidFill>
                            <a:srgbClr val="FFFFFF"/>
                          </a:solidFill>
                          <a:effectLst/>
                          <a:latin typeface="Meiryo UI" panose="020B0604030504040204" pitchFamily="50" charset="-128"/>
                          <a:ea typeface="Meiryo UI" panose="020B0604030504040204" pitchFamily="50" charset="-128"/>
                          <a:cs typeface="メイリオ" panose="020B0604030504040204" pitchFamily="50" charset="-128"/>
                        </a:rPr>
                        <a:t>府民の行動目標</a:t>
                      </a:r>
                      <a:endParaRPr lang="ja-JP" sz="80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33478" marR="334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70C0"/>
                    </a:solidFill>
                  </a:tcPr>
                </a:tc>
                <a:tc>
                  <a:txBody>
                    <a:bodyPr/>
                    <a:lstStyle/>
                    <a:p>
                      <a:pPr algn="ctr">
                        <a:lnSpc>
                          <a:spcPct val="100000"/>
                        </a:lnSpc>
                        <a:spcAft>
                          <a:spcPts val="0"/>
                        </a:spcAft>
                      </a:pPr>
                      <a:r>
                        <a:rPr lang="ja-JP" altLang="en-US" sz="800" dirty="0" smtClean="0">
                          <a:solidFill>
                            <a:schemeClr val="bg1"/>
                          </a:solidFill>
                          <a:effectLst/>
                          <a:latin typeface="Meiryo UI" panose="020B0604030504040204" pitchFamily="50" charset="-128"/>
                          <a:ea typeface="Meiryo UI" panose="020B0604030504040204" pitchFamily="50" charset="-128"/>
                          <a:cs typeface="ＭＳ Ｐゴシック" panose="020B0600070205080204" pitchFamily="50" charset="-128"/>
                        </a:rPr>
                        <a:t>主な数値目標</a:t>
                      </a:r>
                      <a:endParaRPr lang="ja-JP" sz="800" dirty="0">
                        <a:solidFill>
                          <a:schemeClr val="bg1"/>
                        </a:solidFill>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33478" marR="33478"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3765561954"/>
                  </a:ext>
                </a:extLst>
              </a:tr>
              <a:tr h="342683">
                <a:tc rowSpan="5">
                  <a:txBody>
                    <a:bodyPr/>
                    <a:lstStyle/>
                    <a:p>
                      <a:pPr marL="209550" indent="-209550">
                        <a:lnSpc>
                          <a:spcPts val="1400"/>
                        </a:lnSpc>
                        <a:spcBef>
                          <a:spcPts val="600"/>
                        </a:spcBef>
                        <a:spcAft>
                          <a:spcPts val="0"/>
                        </a:spcAft>
                      </a:pPr>
                      <a:r>
                        <a:rPr lang="en-US" sz="800" b="1"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1.</a:t>
                      </a:r>
                      <a:r>
                        <a:rPr lang="ja-JP" sz="800" b="1"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　歯科疾患の予防</a:t>
                      </a:r>
                      <a:r>
                        <a:rPr lang="ja-JP" sz="800" b="1"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・早期</a:t>
                      </a:r>
                      <a:r>
                        <a:rPr lang="ja-JP" sz="800" b="1"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発見、口の機能の維持向上</a:t>
                      </a:r>
                      <a:endParaRPr lang="ja-JP" sz="80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33478" marR="33478" marT="0" marB="0">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gn="just">
                        <a:lnSpc>
                          <a:spcPct val="150000"/>
                        </a:lnSpc>
                        <a:spcAft>
                          <a:spcPts val="0"/>
                        </a:spcAft>
                      </a:pPr>
                      <a:r>
                        <a:rPr kumimoji="1" lang="en-US" sz="800" b="1" u="sng"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 </a:t>
                      </a:r>
                      <a:r>
                        <a:rPr lang="ja-JP" sz="800" b="1" u="sng"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乳幼児期　</a:t>
                      </a:r>
                      <a:endParaRPr lang="ja-JP" sz="8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marL="194945" indent="-127000" algn="just">
                        <a:lnSpc>
                          <a:spcPct val="150000"/>
                        </a:lnSpc>
                        <a:spcAft>
                          <a:spcPts val="0"/>
                        </a:spcAft>
                      </a:pPr>
                      <a:r>
                        <a:rPr lang="ja-JP" sz="8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▼関係機関と連携した、子どもや保護者に対する、歯と口の健康づくり良好者の表彰を通じた普及啓発　等</a:t>
                      </a:r>
                      <a:endParaRPr lang="ja-JP" sz="80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33478" marR="3347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0" indent="-127000" algn="just">
                        <a:lnSpc>
                          <a:spcPct val="100000"/>
                        </a:lnSpc>
                        <a:spcAft>
                          <a:spcPts val="0"/>
                        </a:spcAft>
                      </a:pPr>
                      <a:r>
                        <a:rPr lang="ja-JP" sz="800" kern="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・乳歯がむし歯にならないよう、家庭</a:t>
                      </a:r>
                      <a:r>
                        <a:rPr lang="ja-JP" sz="80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や幼稚園</a:t>
                      </a:r>
                      <a:r>
                        <a:rPr lang="ja-JP" sz="800" kern="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など</a:t>
                      </a:r>
                      <a:r>
                        <a:rPr lang="ja-JP" sz="80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を通</a:t>
                      </a:r>
                      <a:endParaRPr lang="en-US" altLang="ja-JP" sz="80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127000" indent="-127000" algn="just">
                        <a:lnSpc>
                          <a:spcPct val="100000"/>
                        </a:lnSpc>
                        <a:spcAft>
                          <a:spcPts val="0"/>
                        </a:spcAft>
                      </a:pPr>
                      <a:r>
                        <a:rPr lang="ja-JP" altLang="en-US" sz="80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80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じて、</a:t>
                      </a:r>
                      <a:r>
                        <a:rPr lang="ja-JP" altLang="en-US" sz="800" kern="0" baseline="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80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歯みがき</a:t>
                      </a:r>
                      <a:r>
                        <a:rPr lang="ja-JP" sz="800" kern="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習慣</a:t>
                      </a:r>
                      <a:r>
                        <a:rPr lang="ja-JP" sz="800" kern="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を身</a:t>
                      </a:r>
                      <a:r>
                        <a:rPr lang="ja-JP" sz="800" kern="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につけます 等</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78" marR="334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63500" algn="l">
                        <a:lnSpc>
                          <a:spcPct val="100000"/>
                        </a:lnSpc>
                        <a:spcAft>
                          <a:spcPts val="0"/>
                        </a:spcAft>
                      </a:pPr>
                      <a:r>
                        <a:rPr lang="ja-JP" altLang="en-US" sz="800" kern="100" dirty="0" smtClean="0">
                          <a:effectLst/>
                          <a:latin typeface="Meiryo UI" panose="020B0604030504040204" pitchFamily="50" charset="-128"/>
                          <a:ea typeface="Meiryo UI" panose="020B0604030504040204" pitchFamily="50" charset="-128"/>
                          <a:cs typeface="Times New Roman" panose="02020603050405020304" pitchFamily="18" charset="0"/>
                        </a:rPr>
                        <a:t>●むし歯のない者の割合　　</a:t>
                      </a:r>
                      <a:endParaRPr lang="en-US" altLang="ja-JP" sz="8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indent="63500" algn="l">
                        <a:lnSpc>
                          <a:spcPct val="100000"/>
                        </a:lnSpc>
                        <a:spcAft>
                          <a:spcPts val="0"/>
                        </a:spcAft>
                      </a:pPr>
                      <a:r>
                        <a:rPr lang="ja-JP" altLang="en-US" sz="800" kern="100" dirty="0" smtClean="0">
                          <a:effectLst/>
                          <a:latin typeface="Meiryo UI" panose="020B0604030504040204" pitchFamily="50" charset="-128"/>
                          <a:ea typeface="Meiryo UI" panose="020B0604030504040204" pitchFamily="50" charset="-128"/>
                          <a:cs typeface="Times New Roman" panose="02020603050405020304" pitchFamily="18" charset="0"/>
                        </a:rPr>
                        <a:t>（３歳児）</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78" marR="33478"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2496353"/>
                  </a:ext>
                </a:extLst>
              </a:tr>
              <a:tr h="460485">
                <a:tc vMerge="1">
                  <a:txBody>
                    <a:bodyPr/>
                    <a:lstStyle/>
                    <a:p>
                      <a:endParaRPr kumimoji="1" lang="ja-JP" altLang="en-US"/>
                    </a:p>
                  </a:txBody>
                  <a:tcPr/>
                </a:tc>
                <a:tc>
                  <a:txBody>
                    <a:bodyPr/>
                    <a:lstStyle/>
                    <a:p>
                      <a:pPr algn="just">
                        <a:lnSpc>
                          <a:spcPct val="150000"/>
                        </a:lnSpc>
                        <a:spcAft>
                          <a:spcPts val="0"/>
                        </a:spcAft>
                      </a:pPr>
                      <a:r>
                        <a:rPr kumimoji="1" lang="en-US" sz="800" b="1" u="sng"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 </a:t>
                      </a:r>
                      <a:r>
                        <a:rPr kumimoji="1" lang="ja-JP" altLang="en-US" sz="800" b="1" u="sng"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少年期</a:t>
                      </a:r>
                      <a:r>
                        <a:rPr lang="ja-JP" sz="800" b="1" u="sng"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8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indent="63500" algn="just">
                        <a:lnSpc>
                          <a:spcPct val="100000"/>
                        </a:lnSpc>
                        <a:spcAft>
                          <a:spcPts val="0"/>
                        </a:spcAft>
                      </a:pPr>
                      <a:r>
                        <a:rPr lang="ja-JP" sz="8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▼好ましい歯科保健行動や習慣を児童・生徒が身につけることができるよう、歯科保健指導</a:t>
                      </a:r>
                      <a:r>
                        <a:rPr lang="ja-JP" sz="8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を担う</a:t>
                      </a:r>
                      <a:r>
                        <a:rPr lang="ja-JP" sz="8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学校</a:t>
                      </a:r>
                      <a:r>
                        <a:rPr lang="ja-JP" sz="8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保健専門職</a:t>
                      </a:r>
                      <a:endParaRPr lang="en-US" altLang="ja-JP" sz="8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indent="63500" algn="just">
                        <a:lnSpc>
                          <a:spcPct val="100000"/>
                        </a:lnSpc>
                        <a:spcAft>
                          <a:spcPts val="0"/>
                        </a:spcAft>
                      </a:pPr>
                      <a:r>
                        <a:rPr lang="ja-JP" sz="8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8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学校</a:t>
                      </a:r>
                      <a:r>
                        <a:rPr lang="ja-JP" sz="8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歯</a:t>
                      </a:r>
                      <a:r>
                        <a:rPr lang="en-US" altLang="ja-JP" sz="8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8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科医</a:t>
                      </a:r>
                      <a:r>
                        <a:rPr lang="ja-JP" sz="8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等）と連携した、児童・生徒への働きかけ　等</a:t>
                      </a:r>
                      <a:endParaRPr lang="ja-JP" sz="80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33478" marR="3347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0" indent="-63500" algn="just">
                        <a:lnSpc>
                          <a:spcPct val="100000"/>
                        </a:lnSpc>
                      </a:pPr>
                      <a:r>
                        <a:rPr lang="ja-JP" sz="8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・乳歯や永久歯がむし歯にならないよう、家庭</a:t>
                      </a:r>
                      <a:r>
                        <a:rPr lang="ja-JP" sz="8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や学校</a:t>
                      </a:r>
                      <a:r>
                        <a:rPr lang="ja-JP" sz="8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などを通じて、歯みがき習慣を身につけます 等</a:t>
                      </a:r>
                      <a:endParaRPr lang="ja-JP" sz="80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33478" marR="334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63500" indent="-63500" algn="just">
                        <a:lnSpc>
                          <a:spcPct val="100000"/>
                        </a:lnSpc>
                      </a:pPr>
                      <a:r>
                        <a:rPr lang="ja-JP" altLang="en-US" sz="800" dirty="0" smtClean="0">
                          <a:effectLst/>
                          <a:latin typeface="Meiryo UI" panose="020B0604030504040204" pitchFamily="50" charset="-128"/>
                          <a:ea typeface="Meiryo UI" panose="020B0604030504040204" pitchFamily="50" charset="-128"/>
                          <a:cs typeface="ＭＳ Ｐゴシック" panose="020B0600070205080204" pitchFamily="50" charset="-128"/>
                        </a:rPr>
                        <a:t>●むし歯のある者の割合</a:t>
                      </a:r>
                      <a:endParaRPr lang="en-US" altLang="ja-JP" sz="800" dirty="0" smtClean="0">
                        <a:effectLst/>
                        <a:latin typeface="Meiryo UI" panose="020B0604030504040204" pitchFamily="50" charset="-128"/>
                        <a:ea typeface="Meiryo UI" panose="020B0604030504040204" pitchFamily="50" charset="-128"/>
                        <a:cs typeface="ＭＳ Ｐゴシック" panose="020B0600070205080204" pitchFamily="50" charset="-128"/>
                      </a:endParaRPr>
                    </a:p>
                    <a:p>
                      <a:pPr marL="63500" indent="-63500" algn="just">
                        <a:lnSpc>
                          <a:spcPct val="100000"/>
                        </a:lnSpc>
                      </a:pPr>
                      <a:r>
                        <a:rPr lang="ja-JP" altLang="en-US" sz="800" dirty="0" smtClean="0">
                          <a:effectLst/>
                          <a:latin typeface="Meiryo UI" panose="020B0604030504040204" pitchFamily="50" charset="-128"/>
                          <a:ea typeface="Meiryo UI" panose="020B0604030504040204" pitchFamily="50" charset="-128"/>
                          <a:cs typeface="ＭＳ Ｐゴシック" panose="020B0600070205080204" pitchFamily="50" charset="-128"/>
                        </a:rPr>
                        <a:t>　（</a:t>
                      </a:r>
                      <a:r>
                        <a:rPr lang="en-US" altLang="ja-JP" sz="800" dirty="0" smtClean="0">
                          <a:effectLst/>
                          <a:latin typeface="Meiryo UI" panose="020B0604030504040204" pitchFamily="50" charset="-128"/>
                          <a:ea typeface="Meiryo UI" panose="020B0604030504040204" pitchFamily="50" charset="-128"/>
                          <a:cs typeface="ＭＳ Ｐゴシック" panose="020B0600070205080204" pitchFamily="50" charset="-128"/>
                        </a:rPr>
                        <a:t>12</a:t>
                      </a:r>
                      <a:r>
                        <a:rPr lang="ja-JP" altLang="en-US" sz="800" dirty="0" smtClean="0">
                          <a:effectLst/>
                          <a:latin typeface="Meiryo UI" panose="020B0604030504040204" pitchFamily="50" charset="-128"/>
                          <a:ea typeface="Meiryo UI" panose="020B0604030504040204" pitchFamily="50" charset="-128"/>
                          <a:cs typeface="ＭＳ Ｐゴシック" panose="020B0600070205080204" pitchFamily="50" charset="-128"/>
                        </a:rPr>
                        <a:t>歳）</a:t>
                      </a:r>
                      <a:endParaRPr lang="ja-JP" sz="80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33478" marR="33478"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57725232"/>
                  </a:ext>
                </a:extLst>
              </a:tr>
              <a:tr h="491283">
                <a:tc vMerge="1">
                  <a:txBody>
                    <a:bodyPr/>
                    <a:lstStyle/>
                    <a:p>
                      <a:endParaRPr kumimoji="1" lang="ja-JP" altLang="en-US"/>
                    </a:p>
                  </a:txBody>
                  <a:tcPr/>
                </a:tc>
                <a:tc>
                  <a:txBody>
                    <a:bodyPr/>
                    <a:lstStyle/>
                    <a:p>
                      <a:pPr algn="just">
                        <a:lnSpc>
                          <a:spcPct val="150000"/>
                        </a:lnSpc>
                        <a:spcAft>
                          <a:spcPts val="0"/>
                        </a:spcAft>
                      </a:pPr>
                      <a:r>
                        <a:rPr kumimoji="1" lang="en-US" sz="800" b="1" u="sng"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 </a:t>
                      </a:r>
                      <a:r>
                        <a:rPr kumimoji="1" lang="ja-JP" altLang="en-US" sz="800" b="1" u="sng"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青壮年期</a:t>
                      </a:r>
                      <a:r>
                        <a:rPr lang="ja-JP" sz="800" b="1" u="sng"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8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indent="63500" algn="just">
                        <a:lnSpc>
                          <a:spcPct val="100000"/>
                        </a:lnSpc>
                        <a:spcAft>
                          <a:spcPts val="0"/>
                        </a:spcAft>
                      </a:pPr>
                      <a:r>
                        <a:rPr lang="ja-JP" sz="8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▼成人歯科健診（歯周病検診）受診の必要性や実施状況について、啓発資材を作成。</a:t>
                      </a:r>
                      <a:r>
                        <a:rPr lang="ja-JP" sz="8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また</a:t>
                      </a:r>
                      <a:r>
                        <a:rPr lang="ja-JP" sz="8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、地域</a:t>
                      </a:r>
                      <a:r>
                        <a:rPr lang="ja-JP" sz="8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の商工会議</a:t>
                      </a:r>
                      <a:endParaRPr lang="en-US" altLang="ja-JP" sz="8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indent="63500" algn="just">
                        <a:lnSpc>
                          <a:spcPct val="100000"/>
                        </a:lnSpc>
                        <a:spcAft>
                          <a:spcPts val="0"/>
                        </a:spcAft>
                      </a:pPr>
                      <a:r>
                        <a:rPr lang="ja-JP" altLang="en-US" sz="8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800" baseline="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8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所、協会けんぽなどの医療保険者などと連携した啓発の充実　等</a:t>
                      </a:r>
                      <a:endParaRPr lang="ja-JP" sz="80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33478" marR="3347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0" indent="-63500" algn="just">
                        <a:lnSpc>
                          <a:spcPct val="100000"/>
                        </a:lnSpc>
                        <a:spcAft>
                          <a:spcPts val="0"/>
                        </a:spcAft>
                      </a:pPr>
                      <a:r>
                        <a:rPr lang="ja-JP" sz="8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・市町村で実施している成人歯科健診（歯周病検診）などを活用し、定期的に歯科健診を受診します　等</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78" marR="334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0" indent="-63500" algn="just">
                        <a:lnSpc>
                          <a:spcPct val="100000"/>
                        </a:lnSpc>
                      </a:pPr>
                      <a:r>
                        <a:rPr lang="ja-JP" altLang="en-US" sz="800" dirty="0" smtClean="0">
                          <a:effectLst/>
                          <a:latin typeface="Meiryo UI" panose="020B0604030504040204" pitchFamily="50" charset="-128"/>
                          <a:ea typeface="Meiryo UI" panose="020B0604030504040204" pitchFamily="50" charset="-128"/>
                          <a:cs typeface="ＭＳ Ｐゴシック" panose="020B0600070205080204" pitchFamily="50" charset="-128"/>
                        </a:rPr>
                        <a:t>●むし歯のある者の割合</a:t>
                      </a:r>
                      <a:endParaRPr lang="en-US" altLang="ja-JP" sz="800" dirty="0" smtClean="0">
                        <a:effectLst/>
                        <a:latin typeface="Meiryo UI" panose="020B0604030504040204" pitchFamily="50" charset="-128"/>
                        <a:ea typeface="Meiryo UI" panose="020B0604030504040204" pitchFamily="50" charset="-128"/>
                        <a:cs typeface="ＭＳ Ｐゴシック" panose="020B0600070205080204" pitchFamily="50" charset="-128"/>
                      </a:endParaRPr>
                    </a:p>
                    <a:p>
                      <a:pPr marL="63500" indent="-63500" algn="just">
                        <a:lnSpc>
                          <a:spcPct val="100000"/>
                        </a:lnSpc>
                      </a:pPr>
                      <a:r>
                        <a:rPr lang="ja-JP" altLang="en-US" sz="800" dirty="0" smtClean="0">
                          <a:effectLst/>
                          <a:latin typeface="Meiryo UI" panose="020B0604030504040204" pitchFamily="50" charset="-128"/>
                          <a:ea typeface="Meiryo UI" panose="020B0604030504040204" pitchFamily="50" charset="-128"/>
                          <a:cs typeface="ＭＳ Ｐゴシック" panose="020B0600070205080204" pitchFamily="50" charset="-128"/>
                        </a:rPr>
                        <a:t>　（１</a:t>
                      </a:r>
                      <a:r>
                        <a:rPr lang="en-US" altLang="ja-JP" sz="800" dirty="0" smtClean="0">
                          <a:effectLst/>
                          <a:latin typeface="Meiryo UI" panose="020B0604030504040204" pitchFamily="50" charset="-128"/>
                          <a:ea typeface="Meiryo UI" panose="020B0604030504040204" pitchFamily="50" charset="-128"/>
                          <a:cs typeface="ＭＳ Ｐゴシック" panose="020B0600070205080204" pitchFamily="50" charset="-128"/>
                        </a:rPr>
                        <a:t>6</a:t>
                      </a:r>
                      <a:r>
                        <a:rPr lang="ja-JP" altLang="en-US" sz="800" dirty="0" smtClean="0">
                          <a:effectLst/>
                          <a:latin typeface="Meiryo UI" panose="020B0604030504040204" pitchFamily="50" charset="-128"/>
                          <a:ea typeface="Meiryo UI" panose="020B0604030504040204" pitchFamily="50" charset="-128"/>
                          <a:cs typeface="ＭＳ Ｐゴシック" panose="020B0600070205080204" pitchFamily="50" charset="-128"/>
                        </a:rPr>
                        <a:t>歳）</a:t>
                      </a:r>
                      <a:endParaRPr lang="en-US" altLang="ja-JP" sz="800" dirty="0" smtClean="0">
                        <a:effectLst/>
                        <a:latin typeface="Meiryo UI" panose="020B0604030504040204" pitchFamily="50" charset="-128"/>
                        <a:ea typeface="Meiryo UI" panose="020B0604030504040204" pitchFamily="50" charset="-128"/>
                        <a:cs typeface="ＭＳ Ｐゴシック" panose="020B0600070205080204" pitchFamily="50" charset="-128"/>
                      </a:endParaRPr>
                    </a:p>
                    <a:p>
                      <a:pPr marL="63500" indent="-63500" algn="just">
                        <a:lnSpc>
                          <a:spcPct val="100000"/>
                        </a:lnSpc>
                      </a:pPr>
                      <a:r>
                        <a:rPr lang="ja-JP" altLang="en-US" sz="800" dirty="0" smtClean="0">
                          <a:effectLst/>
                          <a:latin typeface="Meiryo UI" panose="020B0604030504040204" pitchFamily="50" charset="-128"/>
                          <a:ea typeface="Meiryo UI" panose="020B0604030504040204" pitchFamily="50" charset="-128"/>
                          <a:cs typeface="ＭＳ Ｐゴシック" panose="020B0600070205080204" pitchFamily="50" charset="-128"/>
                        </a:rPr>
                        <a:t>●過去１年に歯科健診を</a:t>
                      </a:r>
                      <a:endParaRPr lang="en-US" altLang="ja-JP" sz="800" dirty="0" smtClean="0">
                        <a:effectLst/>
                        <a:latin typeface="Meiryo UI" panose="020B0604030504040204" pitchFamily="50" charset="-128"/>
                        <a:ea typeface="Meiryo UI" panose="020B0604030504040204" pitchFamily="50" charset="-128"/>
                        <a:cs typeface="ＭＳ Ｐゴシック" panose="020B0600070205080204" pitchFamily="50" charset="-128"/>
                      </a:endParaRPr>
                    </a:p>
                    <a:p>
                      <a:pPr marL="63500" indent="-63500" algn="just">
                        <a:lnSpc>
                          <a:spcPct val="100000"/>
                        </a:lnSpc>
                      </a:pPr>
                      <a:r>
                        <a:rPr lang="ja-JP" altLang="en-US" sz="800" dirty="0" smtClean="0">
                          <a:effectLst/>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800" baseline="0" dirty="0" smtClean="0">
                          <a:effectLst/>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800" dirty="0" smtClean="0">
                          <a:effectLst/>
                          <a:latin typeface="Meiryo UI" panose="020B0604030504040204" pitchFamily="50" charset="-128"/>
                          <a:ea typeface="Meiryo UI" panose="020B0604030504040204" pitchFamily="50" charset="-128"/>
                          <a:cs typeface="ＭＳ Ｐゴシック" panose="020B0600070205080204" pitchFamily="50" charset="-128"/>
                        </a:rPr>
                        <a:t>受診した者の割合</a:t>
                      </a:r>
                      <a:endParaRPr lang="en-US" altLang="ja-JP" sz="800" dirty="0" smtClean="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33478" marR="33478"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9591242"/>
                  </a:ext>
                </a:extLst>
              </a:tr>
              <a:tr h="460485">
                <a:tc vMerge="1">
                  <a:txBody>
                    <a:bodyPr/>
                    <a:lstStyle/>
                    <a:p>
                      <a:endParaRPr kumimoji="1" lang="ja-JP" altLang="en-US"/>
                    </a:p>
                  </a:txBody>
                  <a:tcPr/>
                </a:tc>
                <a:tc>
                  <a:txBody>
                    <a:bodyPr/>
                    <a:lstStyle/>
                    <a:p>
                      <a:pPr algn="just">
                        <a:lnSpc>
                          <a:spcPct val="150000"/>
                        </a:lnSpc>
                        <a:spcAft>
                          <a:spcPts val="0"/>
                        </a:spcAft>
                      </a:pPr>
                      <a:r>
                        <a:rPr kumimoji="1" lang="en-US" sz="800" b="1" u="sng"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en-US" sz="800" b="1" u="sng"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a:t>
                      </a:r>
                      <a:r>
                        <a:rPr lang="ja-JP" sz="800" b="1" u="sng"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800" b="1" u="sng"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中年期・</a:t>
                      </a:r>
                      <a:r>
                        <a:rPr lang="ja-JP" sz="800" b="1" u="sng"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高齢期</a:t>
                      </a:r>
                      <a:endParaRPr lang="ja-JP" sz="8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marL="193675" indent="-127000" algn="just">
                        <a:lnSpc>
                          <a:spcPct val="100000"/>
                        </a:lnSpc>
                        <a:spcAft>
                          <a:spcPts val="0"/>
                        </a:spcAft>
                      </a:pPr>
                      <a:r>
                        <a:rPr lang="ja-JP" sz="8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en-US" sz="800" dirty="0" err="1">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咀嚼</a:t>
                      </a:r>
                      <a:r>
                        <a:rPr lang="en-US" sz="8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そしゃく</a:t>
                      </a:r>
                      <a:r>
                        <a:rPr lang="en-US" sz="8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8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や</a:t>
                      </a:r>
                      <a:r>
                        <a:rPr lang="en-US" sz="800" dirty="0" err="1">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嚥下</a:t>
                      </a:r>
                      <a:r>
                        <a:rPr lang="en-US" sz="8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えん</a:t>
                      </a:r>
                      <a:r>
                        <a:rPr lang="ja-JP" altLang="en-US" sz="800" dirty="0" err="1">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げ</a:t>
                      </a:r>
                      <a:r>
                        <a:rPr lang="en-US" sz="8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8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に</a:t>
                      </a:r>
                      <a:r>
                        <a:rPr lang="ja-JP" sz="8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着目した口の機能の維持・</a:t>
                      </a:r>
                      <a:r>
                        <a:rPr lang="ja-JP" sz="8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向上</a:t>
                      </a:r>
                      <a:r>
                        <a:rPr lang="ja-JP" altLang="en-US" sz="8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のために必要な意識について多職種との連携を通して普及啓発を行い、オーラルフレイル対策に取組む　等</a:t>
                      </a:r>
                      <a:endParaRPr lang="ja-JP" sz="80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33478" marR="3347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0" indent="-63500" algn="just">
                        <a:lnSpc>
                          <a:spcPct val="100000"/>
                        </a:lnSpc>
                        <a:spcAft>
                          <a:spcPts val="0"/>
                        </a:spcAft>
                      </a:pPr>
                      <a:r>
                        <a:rPr lang="ja-JP" sz="8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・口の機能（食物を口に取り込み、かんで飲み込む</a:t>
                      </a:r>
                      <a:r>
                        <a:rPr lang="ja-JP" sz="8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こと</a:t>
                      </a:r>
                      <a:r>
                        <a:rPr lang="ja-JP" altLang="en-US" sz="8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、しっかり話せること</a:t>
                      </a:r>
                      <a:r>
                        <a:rPr lang="ja-JP" sz="8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など</a:t>
                      </a:r>
                      <a:r>
                        <a:rPr lang="ja-JP" sz="8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）の向上のために必要な知識を身につけます　等</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78" marR="334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0" indent="-63500" algn="just">
                        <a:lnSpc>
                          <a:spcPct val="100000"/>
                        </a:lnSpc>
                        <a:spcAft>
                          <a:spcPts val="0"/>
                        </a:spcAft>
                      </a:pPr>
                      <a:r>
                        <a:rPr lang="ja-JP" altLang="en-US" sz="800" kern="100" dirty="0" smtClean="0">
                          <a:effectLst/>
                          <a:latin typeface="Meiryo UI" panose="020B0604030504040204" pitchFamily="50" charset="-128"/>
                          <a:ea typeface="Meiryo UI" panose="020B0604030504040204" pitchFamily="50" charset="-128"/>
                          <a:cs typeface="Times New Roman" panose="02020603050405020304" pitchFamily="18" charset="0"/>
                        </a:rPr>
                        <a:t>●咀嚼良好者の割合</a:t>
                      </a:r>
                      <a:endParaRPr lang="en-US" altLang="ja-JP" sz="8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marL="63500" indent="-63500" algn="just">
                        <a:lnSpc>
                          <a:spcPct val="100000"/>
                        </a:lnSpc>
                        <a:spcAft>
                          <a:spcPts val="0"/>
                        </a:spcAft>
                      </a:pPr>
                      <a:r>
                        <a:rPr lang="ja-JP" altLang="en-US" sz="8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800" kern="100" dirty="0" smtClean="0">
                          <a:effectLst/>
                          <a:latin typeface="Meiryo UI" panose="020B0604030504040204" pitchFamily="50" charset="-128"/>
                          <a:ea typeface="Meiryo UI" panose="020B0604030504040204" pitchFamily="50" charset="-128"/>
                          <a:cs typeface="Times New Roman" panose="02020603050405020304" pitchFamily="18" charset="0"/>
                        </a:rPr>
                        <a:t>20</a:t>
                      </a:r>
                      <a:r>
                        <a:rPr lang="ja-JP" altLang="en-US" sz="800" kern="100" dirty="0" smtClean="0">
                          <a:effectLst/>
                          <a:latin typeface="Meiryo UI" panose="020B0604030504040204" pitchFamily="50" charset="-128"/>
                          <a:ea typeface="Meiryo UI" panose="020B0604030504040204" pitchFamily="50" charset="-128"/>
                          <a:cs typeface="Times New Roman" panose="02020603050405020304" pitchFamily="18" charset="0"/>
                        </a:rPr>
                        <a:t>本以上の歯を有する者 </a:t>
                      </a:r>
                      <a:endParaRPr lang="en-US" altLang="ja-JP" sz="8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marL="63500" indent="-63500" algn="just">
                        <a:lnSpc>
                          <a:spcPct val="100000"/>
                        </a:lnSpc>
                        <a:spcAft>
                          <a:spcPts val="0"/>
                        </a:spcAft>
                      </a:pPr>
                      <a:r>
                        <a:rPr lang="en-US" altLang="ja-JP" sz="800"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800" kern="100" dirty="0" smtClean="0">
                          <a:effectLst/>
                          <a:latin typeface="Meiryo UI" panose="020B0604030504040204" pitchFamily="50" charset="-128"/>
                          <a:ea typeface="Meiryo UI" panose="020B0604030504040204" pitchFamily="50" charset="-128"/>
                          <a:cs typeface="Times New Roman" panose="02020603050405020304" pitchFamily="18" charset="0"/>
                        </a:rPr>
                        <a:t>の割合（</a:t>
                      </a:r>
                      <a:r>
                        <a:rPr lang="en-US" altLang="ja-JP" sz="800" kern="100" dirty="0" smtClean="0">
                          <a:effectLst/>
                          <a:latin typeface="Meiryo UI" panose="020B0604030504040204" pitchFamily="50" charset="-128"/>
                          <a:ea typeface="Meiryo UI" panose="020B0604030504040204" pitchFamily="50" charset="-128"/>
                          <a:cs typeface="Times New Roman" panose="02020603050405020304" pitchFamily="18" charset="0"/>
                        </a:rPr>
                        <a:t>80</a:t>
                      </a:r>
                      <a:r>
                        <a:rPr lang="ja-JP" altLang="en-US" sz="800" kern="100" dirty="0" smtClean="0">
                          <a:effectLst/>
                          <a:latin typeface="Meiryo UI" panose="020B0604030504040204" pitchFamily="50" charset="-128"/>
                          <a:ea typeface="Meiryo UI" panose="020B0604030504040204" pitchFamily="50" charset="-128"/>
                          <a:cs typeface="Times New Roman" panose="02020603050405020304" pitchFamily="18" charset="0"/>
                        </a:rPr>
                        <a:t>歳以上）</a:t>
                      </a:r>
                      <a:endParaRPr lang="en-US" altLang="ja-JP" sz="8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33478" marR="33478"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2872864"/>
                  </a:ext>
                </a:extLst>
              </a:tr>
              <a:tr h="491908">
                <a:tc vMerge="1">
                  <a:txBody>
                    <a:bodyPr/>
                    <a:lstStyle/>
                    <a:p>
                      <a:endParaRPr kumimoji="1" lang="ja-JP" altLang="en-US"/>
                    </a:p>
                  </a:txBody>
                  <a:tcPr/>
                </a:tc>
                <a:tc>
                  <a:txBody>
                    <a:bodyPr/>
                    <a:lstStyle/>
                    <a:p>
                      <a:pPr algn="just">
                        <a:lnSpc>
                          <a:spcPct val="150000"/>
                        </a:lnSpc>
                        <a:spcAft>
                          <a:spcPts val="0"/>
                        </a:spcAft>
                      </a:pPr>
                      <a:r>
                        <a:rPr kumimoji="1" lang="en-US" sz="800" b="1" u="sng"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en-US" sz="800" b="1" u="sng"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a:t>
                      </a:r>
                      <a:r>
                        <a:rPr lang="ja-JP" sz="800" b="1" u="sng"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800" b="1" u="sng"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歯科受診</a:t>
                      </a:r>
                      <a:r>
                        <a:rPr lang="ja-JP" sz="800" b="1" u="sng"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する</a:t>
                      </a:r>
                      <a:r>
                        <a:rPr lang="ja-JP" sz="800" b="1" u="sng"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こと</a:t>
                      </a:r>
                      <a:r>
                        <a:rPr lang="ja-JP" altLang="en-US" sz="800" b="1" u="sng"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へ</a:t>
                      </a:r>
                      <a:r>
                        <a:rPr lang="ja-JP" sz="800" b="1" u="sng"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配慮</a:t>
                      </a:r>
                      <a:r>
                        <a:rPr lang="ja-JP" sz="800" b="1" u="sng"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の必要な人（要介護者、障がい児者）</a:t>
                      </a:r>
                      <a:endParaRPr lang="ja-JP" sz="8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marL="206375" indent="-139700" algn="just">
                        <a:lnSpc>
                          <a:spcPct val="100000"/>
                        </a:lnSpc>
                        <a:spcAft>
                          <a:spcPts val="0"/>
                        </a:spcAft>
                      </a:pPr>
                      <a:r>
                        <a:rPr lang="ja-JP" sz="800" b="1"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8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要介護者、</a:t>
                      </a:r>
                      <a:r>
                        <a:rPr lang="ja-JP" sz="800" dirty="0" err="1">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障がい</a:t>
                      </a:r>
                      <a:r>
                        <a:rPr lang="ja-JP" sz="8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児者や家族、介護にあたる施設職員に対し、歯と口の清掃及び定期的な歯科健診</a:t>
                      </a:r>
                      <a:r>
                        <a:rPr lang="ja-JP" sz="800" dirty="0">
                          <a:effectLst/>
                          <a:latin typeface="Meiryo UI" panose="020B0604030504040204" pitchFamily="50" charset="-128"/>
                          <a:ea typeface="Meiryo UI" panose="020B0604030504040204" pitchFamily="50" charset="-128"/>
                          <a:cs typeface="Meiryo UI" panose="020B0604030504040204" pitchFamily="50" charset="-128"/>
                        </a:rPr>
                        <a:t>等</a:t>
                      </a:r>
                      <a:r>
                        <a:rPr lang="ja-JP" sz="8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について、施設への出前講座や実地研修の機会などを活用し、情報</a:t>
                      </a:r>
                      <a:r>
                        <a:rPr lang="ja-JP" sz="8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提供</a:t>
                      </a:r>
                      <a:r>
                        <a:rPr lang="ja-JP" altLang="en-US" sz="8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等</a:t>
                      </a:r>
                      <a:endParaRPr lang="ja-JP" sz="80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33478" marR="3347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8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・家庭や施設などにおいて、</a:t>
                      </a:r>
                      <a:r>
                        <a:rPr lang="ja-JP" sz="8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歯間部清掃用器具（デンタルフロス、歯間ブラシ等）を使ったセルフケア（歯と口の清掃）を行います　等</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78" marR="334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0" indent="-127000" algn="just">
                        <a:lnSpc>
                          <a:spcPct val="100000"/>
                        </a:lnSpc>
                        <a:spcAft>
                          <a:spcPts val="0"/>
                        </a:spcAft>
                      </a:pPr>
                      <a:r>
                        <a:rPr lang="ja-JP" altLang="en-US" sz="800" kern="100" dirty="0" smtClean="0">
                          <a:effectLst/>
                          <a:latin typeface="Meiryo UI" panose="020B0604030504040204" pitchFamily="50" charset="-128"/>
                          <a:ea typeface="Meiryo UI" panose="020B0604030504040204" pitchFamily="50" charset="-128"/>
                          <a:cs typeface="Times New Roman" panose="02020603050405020304" pitchFamily="18" charset="0"/>
                        </a:rPr>
                        <a:t>●要介護高齢者施設での定期的な歯科健診の実施</a:t>
                      </a:r>
                      <a:endParaRPr lang="en-US" altLang="ja-JP" sz="8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marL="127000" indent="-127000" algn="just">
                        <a:lnSpc>
                          <a:spcPct val="100000"/>
                        </a:lnSpc>
                        <a:spcAft>
                          <a:spcPts val="0"/>
                        </a:spcAft>
                      </a:pPr>
                      <a:r>
                        <a:rPr lang="ja-JP" altLang="en-US" sz="80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800" kern="100" dirty="0" err="1" smtClean="0">
                          <a:effectLst/>
                          <a:latin typeface="Meiryo UI" panose="020B0604030504040204" pitchFamily="50" charset="-128"/>
                          <a:ea typeface="Meiryo UI" panose="020B0604030504040204" pitchFamily="50" charset="-128"/>
                          <a:cs typeface="Times New Roman" panose="02020603050405020304" pitchFamily="18" charset="0"/>
                        </a:rPr>
                        <a:t>障がい</a:t>
                      </a:r>
                      <a:r>
                        <a:rPr lang="ja-JP" altLang="en-US" sz="800" kern="100" dirty="0" smtClean="0">
                          <a:effectLst/>
                          <a:latin typeface="Meiryo UI" panose="020B0604030504040204" pitchFamily="50" charset="-128"/>
                          <a:ea typeface="Meiryo UI" panose="020B0604030504040204" pitchFamily="50" charset="-128"/>
                          <a:cs typeface="Times New Roman" panose="02020603050405020304" pitchFamily="18" charset="0"/>
                        </a:rPr>
                        <a:t>者及び障がい児入所施設での定期的な歯科健診の実施</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78" marR="33478"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2510780"/>
                  </a:ext>
                </a:extLst>
              </a:tr>
              <a:tr h="798335">
                <a:tc>
                  <a:txBody>
                    <a:bodyPr/>
                    <a:lstStyle/>
                    <a:p>
                      <a:pPr marL="209550" marR="0" lvl="0" indent="-209550" algn="l" defTabSz="914436" rtl="0" eaLnBrk="1" fontAlgn="auto" latinLnBrk="0" hangingPunct="1">
                        <a:lnSpc>
                          <a:spcPts val="1600"/>
                        </a:lnSpc>
                        <a:spcBef>
                          <a:spcPts val="0"/>
                        </a:spcBef>
                        <a:spcAft>
                          <a:spcPts val="0"/>
                        </a:spcAft>
                        <a:buClrTx/>
                        <a:buSzTx/>
                        <a:buFontTx/>
                        <a:buNone/>
                        <a:tabLst/>
                        <a:defRPr/>
                      </a:pPr>
                      <a:r>
                        <a:rPr lang="ja-JP" sz="800" b="1" i="0" dirty="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２</a:t>
                      </a:r>
                      <a:r>
                        <a:rPr lang="en-US" sz="800" b="1" i="0" dirty="0" smtClean="0">
                          <a:solidFill>
                            <a:srgbClr val="FFFFFF"/>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800" b="1" i="0" dirty="0" smtClean="0">
                          <a:solidFill>
                            <a:schemeClr val="bg1"/>
                          </a:solidFill>
                          <a:latin typeface="Meiryo UI" panose="020B0604030504040204" pitchFamily="50" charset="-128"/>
                          <a:ea typeface="Meiryo UI" panose="020B0604030504040204" pitchFamily="50" charset="-128"/>
                        </a:rPr>
                        <a:t>ライフコースに沿った歯と口の健康づくりを支える社会環境整備</a:t>
                      </a:r>
                      <a:endParaRPr lang="ja-JP" altLang="ja-JP" sz="800" b="1" i="0" dirty="0" smtClean="0">
                        <a:solidFill>
                          <a:schemeClr val="bg1"/>
                        </a:solidFill>
                        <a:latin typeface="Meiryo UI" panose="020B0604030504040204" pitchFamily="50" charset="-128"/>
                        <a:ea typeface="Meiryo UI" panose="020B0604030504040204" pitchFamily="50" charset="-128"/>
                      </a:endParaRPr>
                    </a:p>
                  </a:txBody>
                  <a:tcPr marL="33478" marR="33478" marT="0" marB="0">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70C0"/>
                    </a:solidFill>
                  </a:tcPr>
                </a:tc>
                <a:tc>
                  <a:txBody>
                    <a:bodyPr/>
                    <a:lstStyle/>
                    <a:p>
                      <a:pPr algn="just">
                        <a:lnSpc>
                          <a:spcPct val="100000"/>
                        </a:lnSpc>
                        <a:spcAft>
                          <a:spcPts val="0"/>
                        </a:spcAft>
                      </a:pPr>
                      <a:r>
                        <a:rPr lang="ja-JP" sz="800" b="1" u="sng" dirty="0">
                          <a:effectLst/>
                          <a:latin typeface="Meiryo UI" panose="020B0604030504040204" pitchFamily="50" charset="-128"/>
                          <a:ea typeface="Meiryo UI" panose="020B0604030504040204" pitchFamily="50" charset="-128"/>
                          <a:cs typeface="メイリオ" panose="020B0604030504040204" pitchFamily="50" charset="-128"/>
                        </a:rPr>
                        <a:t>（多様な主体との連携・協働）</a:t>
                      </a:r>
                      <a:endParaRPr lang="ja-JP" sz="8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marL="194945" indent="-127000" algn="just">
                        <a:lnSpc>
                          <a:spcPct val="100000"/>
                        </a:lnSpc>
                        <a:spcAft>
                          <a:spcPts val="0"/>
                        </a:spcAft>
                      </a:pPr>
                      <a:r>
                        <a:rPr lang="ja-JP" sz="800" dirty="0">
                          <a:effectLst/>
                          <a:latin typeface="Meiryo UI" panose="020B0604030504040204" pitchFamily="50" charset="-128"/>
                          <a:ea typeface="Meiryo UI" panose="020B0604030504040204" pitchFamily="50" charset="-128"/>
                          <a:cs typeface="Meiryo UI" panose="020B0604030504040204" pitchFamily="50" charset="-128"/>
                        </a:rPr>
                        <a:t>▼若い世代が歯と口の健康にかかる意識づけや実践を行えるよう、歯と口の健康づくりをテーマに含めてセミナーを実施する大学に対して、就職セミナーなどの場を活用し、啓発資材の提供や講師の</a:t>
                      </a:r>
                      <a:r>
                        <a:rPr lang="ja-JP" sz="800" dirty="0" smtClean="0">
                          <a:effectLst/>
                          <a:latin typeface="Meiryo UI" panose="020B0604030504040204" pitchFamily="50" charset="-128"/>
                          <a:ea typeface="Meiryo UI" panose="020B0604030504040204" pitchFamily="50" charset="-128"/>
                          <a:cs typeface="Meiryo UI" panose="020B0604030504040204" pitchFamily="50" charset="-128"/>
                        </a:rPr>
                        <a:t>派遣</a:t>
                      </a:r>
                      <a:endParaRPr lang="ja-JP" sz="8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indent="63500" algn="just">
                        <a:lnSpc>
                          <a:spcPct val="150000"/>
                        </a:lnSpc>
                        <a:spcAft>
                          <a:spcPts val="0"/>
                        </a:spcAft>
                      </a:pPr>
                      <a:r>
                        <a:rPr lang="ja-JP" sz="800" dirty="0">
                          <a:effectLst/>
                          <a:latin typeface="Meiryo UI" panose="020B0604030504040204" pitchFamily="50" charset="-128"/>
                          <a:ea typeface="Meiryo UI" panose="020B0604030504040204" pitchFamily="50" charset="-128"/>
                          <a:cs typeface="Meiryo UI" panose="020B0604030504040204" pitchFamily="50" charset="-128"/>
                        </a:rPr>
                        <a:t>▼「健康経営」に取り組む事業者に対し、歯と口の健康づくりの視点も含めるよう</a:t>
                      </a:r>
                      <a:r>
                        <a:rPr lang="ja-JP" sz="800" dirty="0" smtClean="0">
                          <a:effectLst/>
                          <a:latin typeface="Meiryo UI" panose="020B0604030504040204" pitchFamily="50" charset="-128"/>
                          <a:ea typeface="Meiryo UI" panose="020B0604030504040204" pitchFamily="50" charset="-128"/>
                          <a:cs typeface="Meiryo UI" panose="020B0604030504040204" pitchFamily="50" charset="-128"/>
                        </a:rPr>
                        <a:t>働きかけ</a:t>
                      </a:r>
                      <a:r>
                        <a:rPr lang="ja-JP" altLang="en-US" sz="800" dirty="0" smtClean="0">
                          <a:effectLst/>
                          <a:latin typeface="Meiryo UI" panose="020B0604030504040204" pitchFamily="50" charset="-128"/>
                          <a:ea typeface="Meiryo UI" panose="020B0604030504040204" pitchFamily="50" charset="-128"/>
                          <a:cs typeface="Meiryo UI" panose="020B0604030504040204" pitchFamily="50" charset="-128"/>
                        </a:rPr>
                        <a:t>る</a:t>
                      </a:r>
                      <a:endParaRPr lang="ja-JP" sz="8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marL="194945" indent="-127000" algn="just">
                        <a:lnSpc>
                          <a:spcPct val="100000"/>
                        </a:lnSpc>
                        <a:spcAft>
                          <a:spcPts val="0"/>
                        </a:spcAft>
                      </a:pPr>
                      <a:r>
                        <a:rPr lang="ja-JP" sz="800" dirty="0">
                          <a:effectLst/>
                          <a:latin typeface="Meiryo UI" panose="020B0604030504040204" pitchFamily="50" charset="-128"/>
                          <a:ea typeface="Meiryo UI" panose="020B0604030504040204" pitchFamily="50" charset="-128"/>
                          <a:cs typeface="Meiryo UI" panose="020B0604030504040204" pitchFamily="50" charset="-128"/>
                        </a:rPr>
                        <a:t>▼公民連携の枠組みを活用し、府民の健康づくりに取り組む民間企業と連携し、府民や事業者に対する情報発信、健康イベントの開催などを通じて、歯と口の健康づくりにかかる普及啓発を</a:t>
                      </a:r>
                      <a:r>
                        <a:rPr lang="ja-JP" sz="800" dirty="0" smtClean="0">
                          <a:effectLst/>
                          <a:latin typeface="Meiryo UI" panose="020B0604030504040204" pitchFamily="50" charset="-128"/>
                          <a:ea typeface="Meiryo UI" panose="020B0604030504040204" pitchFamily="50" charset="-128"/>
                          <a:cs typeface="Meiryo UI" panose="020B0604030504040204" pitchFamily="50" charset="-128"/>
                        </a:rPr>
                        <a:t>推進</a:t>
                      </a:r>
                      <a:r>
                        <a:rPr lang="ja-JP" altLang="en-US" sz="800" dirty="0" smtClean="0">
                          <a:effectLst/>
                          <a:latin typeface="Meiryo UI" panose="020B0604030504040204" pitchFamily="50" charset="-128"/>
                          <a:ea typeface="Meiryo UI" panose="020B0604030504040204" pitchFamily="50" charset="-128"/>
                          <a:cs typeface="Meiryo UI" panose="020B0604030504040204" pitchFamily="50" charset="-128"/>
                        </a:rPr>
                        <a:t>　　　等</a:t>
                      </a:r>
                      <a:endParaRPr lang="ja-JP" sz="800"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marL="33478" marR="33478"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63500" indent="-63500" algn="just">
                        <a:lnSpc>
                          <a:spcPct val="100000"/>
                        </a:lnSpc>
                        <a:spcAft>
                          <a:spcPts val="0"/>
                        </a:spcAft>
                      </a:pPr>
                      <a:r>
                        <a:rPr lang="ja-JP" sz="800" kern="0" dirty="0">
                          <a:effectLst/>
                          <a:latin typeface="Meiryo UI" panose="020B0604030504040204" pitchFamily="50" charset="-128"/>
                          <a:ea typeface="Meiryo UI" panose="020B0604030504040204" pitchFamily="50" charset="-128"/>
                          <a:cs typeface="Meiryo UI" panose="020B0604030504040204" pitchFamily="50" charset="-128"/>
                        </a:rPr>
                        <a:t>・若い世代や働く世代など</a:t>
                      </a:r>
                      <a:r>
                        <a:rPr lang="ja-JP" sz="800" kern="0" dirty="0" smtClean="0">
                          <a:effectLst/>
                          <a:latin typeface="Meiryo UI" panose="020B0604030504040204" pitchFamily="50" charset="-128"/>
                          <a:ea typeface="Meiryo UI" panose="020B0604030504040204" pitchFamily="50" charset="-128"/>
                          <a:cs typeface="Meiryo UI" panose="020B0604030504040204" pitchFamily="50" charset="-128"/>
                        </a:rPr>
                        <a:t>が</a:t>
                      </a:r>
                      <a:r>
                        <a:rPr lang="ja-JP" altLang="en-US" sz="800" kern="0" dirty="0" smtClean="0">
                          <a:effectLst/>
                          <a:latin typeface="Meiryo UI" panose="020B0604030504040204" pitchFamily="50" charset="-128"/>
                          <a:ea typeface="Meiryo UI" panose="020B0604030504040204" pitchFamily="50" charset="-128"/>
                          <a:cs typeface="Meiryo UI" panose="020B0604030504040204" pitchFamily="50" charset="-128"/>
                        </a:rPr>
                        <a:t>かかりつけ歯科医をもち、</a:t>
                      </a:r>
                      <a:r>
                        <a:rPr lang="ja-JP" sz="800" kern="0" dirty="0" smtClean="0">
                          <a:effectLst/>
                          <a:latin typeface="Meiryo UI" panose="020B0604030504040204" pitchFamily="50" charset="-128"/>
                          <a:ea typeface="Meiryo UI" panose="020B0604030504040204" pitchFamily="50" charset="-128"/>
                          <a:cs typeface="Meiryo UI" panose="020B0604030504040204" pitchFamily="50" charset="-128"/>
                        </a:rPr>
                        <a:t>歯科</a:t>
                      </a:r>
                      <a:r>
                        <a:rPr lang="ja-JP" sz="800" kern="0" dirty="0">
                          <a:effectLst/>
                          <a:latin typeface="Meiryo UI" panose="020B0604030504040204" pitchFamily="50" charset="-128"/>
                          <a:ea typeface="Meiryo UI" panose="020B0604030504040204" pitchFamily="50" charset="-128"/>
                          <a:cs typeface="Meiryo UI" panose="020B0604030504040204" pitchFamily="50" charset="-128"/>
                        </a:rPr>
                        <a:t>疾患の予防、早期発見等に取組めるよう</a:t>
                      </a:r>
                      <a:r>
                        <a:rPr lang="ja-JP" sz="800" kern="0" dirty="0" smtClean="0">
                          <a:effectLst/>
                          <a:latin typeface="Meiryo UI" panose="020B0604030504040204" pitchFamily="50" charset="-128"/>
                          <a:ea typeface="Meiryo UI" panose="020B0604030504040204" pitchFamily="50" charset="-128"/>
                          <a:cs typeface="Meiryo UI" panose="020B0604030504040204" pitchFamily="50" charset="-128"/>
                        </a:rPr>
                        <a:t>、事</a:t>
                      </a:r>
                      <a:r>
                        <a:rPr lang="ja-JP" sz="800" kern="0" dirty="0">
                          <a:effectLst/>
                          <a:latin typeface="Meiryo UI" panose="020B0604030504040204" pitchFamily="50" charset="-128"/>
                          <a:ea typeface="Meiryo UI" panose="020B0604030504040204" pitchFamily="50" charset="-128"/>
                          <a:cs typeface="Meiryo UI" panose="020B0604030504040204" pitchFamily="50" charset="-128"/>
                        </a:rPr>
                        <a:t>業者や医療保険者、関係団体、市町村など多様な主体の連携・協働した取組みを行います　</a:t>
                      </a:r>
                      <a:r>
                        <a:rPr lang="ja-JP" sz="800" kern="0" dirty="0" smtClean="0">
                          <a:effectLst/>
                          <a:latin typeface="Meiryo UI" panose="020B0604030504040204" pitchFamily="50" charset="-128"/>
                          <a:ea typeface="Meiryo UI" panose="020B0604030504040204" pitchFamily="50" charset="-128"/>
                          <a:cs typeface="Meiryo UI" panose="020B0604030504040204" pitchFamily="50" charset="-128"/>
                        </a:rPr>
                        <a:t>等</a:t>
                      </a:r>
                      <a:endParaRPr lang="en-US" altLang="ja-JP" sz="8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800" kern="100" baseline="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・ライフステージ毎</a:t>
                      </a:r>
                      <a:r>
                        <a:rPr lang="ja-JP" sz="8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8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目標に</a:t>
                      </a:r>
                      <a:r>
                        <a:rPr lang="ja-JP" sz="8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準拠</a:t>
                      </a:r>
                      <a:r>
                        <a:rPr lang="ja-JP" altLang="en-US" sz="8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等</a:t>
                      </a:r>
                      <a:endParaRPr lang="ja-JP" sz="8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3478" marR="334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ja-JP" altLang="en-US" sz="800" kern="100" dirty="0" smtClean="0">
                          <a:effectLst/>
                          <a:latin typeface="Meiryo UI" panose="020B0604030504040204" pitchFamily="50" charset="-128"/>
                          <a:ea typeface="Meiryo UI" panose="020B0604030504040204" pitchFamily="50" charset="-128"/>
                          <a:cs typeface="Times New Roman" panose="02020603050405020304" pitchFamily="18" charset="0"/>
                        </a:rPr>
                        <a:t>ライフステージ及び要介護者・</a:t>
                      </a:r>
                      <a:r>
                        <a:rPr lang="ja-JP" altLang="en-US" sz="800" kern="100" dirty="0" err="1" smtClean="0">
                          <a:effectLst/>
                          <a:latin typeface="Meiryo UI" panose="020B0604030504040204" pitchFamily="50" charset="-128"/>
                          <a:ea typeface="Meiryo UI" panose="020B0604030504040204" pitchFamily="50" charset="-128"/>
                          <a:cs typeface="Times New Roman" panose="02020603050405020304" pitchFamily="18" charset="0"/>
                        </a:rPr>
                        <a:t>障がい</a:t>
                      </a:r>
                      <a:r>
                        <a:rPr lang="ja-JP" altLang="en-US" sz="800" kern="100" dirty="0" smtClean="0">
                          <a:effectLst/>
                          <a:latin typeface="Meiryo UI" panose="020B0604030504040204" pitchFamily="50" charset="-128"/>
                          <a:ea typeface="Meiryo UI" panose="020B0604030504040204" pitchFamily="50" charset="-128"/>
                          <a:cs typeface="Times New Roman" panose="02020603050405020304" pitchFamily="18" charset="0"/>
                        </a:rPr>
                        <a:t>児者の目標を準拠しつつ、ライフコースに基づいた指標を取り入れる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78" marR="33478"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7530518"/>
                  </a:ext>
                </a:extLst>
              </a:tr>
            </a:tbl>
          </a:graphicData>
        </a:graphic>
      </p:graphicFrame>
      <p:sp>
        <p:nvSpPr>
          <p:cNvPr id="11" name="テキスト ボックス 10"/>
          <p:cNvSpPr txBox="1"/>
          <p:nvPr/>
        </p:nvSpPr>
        <p:spPr>
          <a:xfrm>
            <a:off x="105036" y="303180"/>
            <a:ext cx="9661001" cy="338554"/>
          </a:xfrm>
          <a:prstGeom prst="rect">
            <a:avLst/>
          </a:prstGeom>
          <a:noFill/>
          <a:ln>
            <a:solidFill>
              <a:schemeClr val="tx1"/>
            </a:solidFill>
          </a:ln>
        </p:spPr>
        <p:txBody>
          <a:bodyPr wrap="square" rtlCol="0">
            <a:spAutoFit/>
          </a:bodyPr>
          <a:lstStyle/>
          <a:p>
            <a:r>
              <a:rPr lang="en-US" altLang="ja-JP" sz="800" b="1" dirty="0" smtClean="0"/>
              <a:t>【</a:t>
            </a:r>
            <a:r>
              <a:rPr lang="ja-JP" altLang="en-US" sz="800" b="1" dirty="0" smtClean="0"/>
              <a:t>第３次計画の考え方</a:t>
            </a:r>
            <a:r>
              <a:rPr lang="en-US" altLang="ja-JP" sz="800" b="1" dirty="0" smtClean="0"/>
              <a:t>】</a:t>
            </a:r>
            <a:r>
              <a:rPr lang="ja-JP" altLang="en-US" sz="800" b="1" dirty="0" smtClean="0"/>
              <a:t>　・章立ての構成については基本的に第２次計画を踏襲しつつ、具体的な取組みについてはライフステージ別での記載に加え、ライフコースの取組みも意識し、新たな指標を設置する</a:t>
            </a:r>
            <a:endParaRPr lang="en-US" altLang="ja-JP" sz="800" b="1" dirty="0" smtClean="0"/>
          </a:p>
          <a:p>
            <a:r>
              <a:rPr kumimoji="1" lang="ja-JP" altLang="en-US" sz="800" b="1" dirty="0"/>
              <a:t>　</a:t>
            </a:r>
            <a:r>
              <a:rPr kumimoji="1" lang="ja-JP" altLang="en-US" sz="800" b="1" dirty="0" smtClean="0"/>
              <a:t>　　　　　　　　　　　　　 </a:t>
            </a:r>
            <a:r>
              <a:rPr kumimoji="1" lang="ja-JP" altLang="en-US" sz="800" b="1" smtClean="0"/>
              <a:t>　・第２次計画</a:t>
            </a:r>
            <a:r>
              <a:rPr kumimoji="1" lang="ja-JP" altLang="en-US" sz="800" b="1" dirty="0" smtClean="0"/>
              <a:t>で課題となった歯周病対策を重点とし、各ライフステージでの取組みを通じて、歯科健診への受診をはじめとする生涯を通じた切れ目のない歯科口腔保健の推進に取組む。</a:t>
            </a:r>
            <a:endParaRPr kumimoji="1" lang="ja-JP" altLang="en-US" sz="800" b="1" dirty="0"/>
          </a:p>
        </p:txBody>
      </p:sp>
      <p:sp>
        <p:nvSpPr>
          <p:cNvPr id="22" name="テキスト ボックス 21"/>
          <p:cNvSpPr txBox="1"/>
          <p:nvPr/>
        </p:nvSpPr>
        <p:spPr>
          <a:xfrm>
            <a:off x="8998450" y="30902"/>
            <a:ext cx="635070" cy="241980"/>
          </a:xfrm>
          <a:prstGeom prst="rect">
            <a:avLst/>
          </a:prstGeom>
          <a:solidFill>
            <a:schemeClr val="bg1"/>
          </a:solidFill>
          <a:ln w="12700">
            <a:solidFill>
              <a:schemeClr val="tx1"/>
            </a:solidFill>
          </a:ln>
        </p:spPr>
        <p:txBody>
          <a:bodyPr wrap="square" lIns="36000" tIns="36000" rIns="36000" bIns="36000" rtlCol="0">
            <a:spAutoFit/>
          </a:bodyPr>
          <a:lstStyle/>
          <a:p>
            <a:pPr algn="ctr"/>
            <a:r>
              <a:rPr kumimoji="1" lang="ja-JP" altLang="en-US" sz="1100" dirty="0" smtClean="0">
                <a:latin typeface="游ゴシック" panose="020B0400000000000000" pitchFamily="50" charset="-128"/>
                <a:ea typeface="游ゴシック" panose="020B0400000000000000" pitchFamily="50" charset="-128"/>
              </a:rPr>
              <a:t>資料</a:t>
            </a:r>
            <a:r>
              <a:rPr lang="ja-JP" altLang="en-US" sz="1100" dirty="0">
                <a:latin typeface="游ゴシック" panose="020B0400000000000000" pitchFamily="50" charset="-128"/>
                <a:ea typeface="游ゴシック" panose="020B0400000000000000" pitchFamily="50" charset="-128"/>
              </a:rPr>
              <a:t>３</a:t>
            </a:r>
            <a:endParaRPr kumimoji="1" lang="ja-JP" altLang="en-US" sz="1100"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27643468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34082"/>
          </a:xfrm>
        </p:spPr>
        <p:style>
          <a:lnRef idx="2">
            <a:schemeClr val="accent1">
              <a:shade val="50000"/>
            </a:schemeClr>
          </a:lnRef>
          <a:fillRef idx="1">
            <a:schemeClr val="accent1"/>
          </a:fillRef>
          <a:effectRef idx="0">
            <a:schemeClr val="accent1"/>
          </a:effectRef>
          <a:fontRef idx="minor">
            <a:schemeClr val="lt1"/>
          </a:fontRef>
        </p:style>
        <p:txBody>
          <a:bodyPr>
            <a:noAutofit/>
          </a:bodyPr>
          <a:lstStyle/>
          <a:p>
            <a:r>
              <a:rPr lang="ja-JP" altLang="en-US" sz="3200" dirty="0"/>
              <a:t>ライフコースアプローチとは</a:t>
            </a:r>
          </a:p>
        </p:txBody>
      </p:sp>
      <p:pic>
        <p:nvPicPr>
          <p:cNvPr id="9" name="コンテンツ プレースホルダー 8"/>
          <p:cNvPicPr>
            <a:picLocks noGrp="1" noChangeAspect="1"/>
          </p:cNvPicPr>
          <p:nvPr>
            <p:ph idx="1"/>
          </p:nvPr>
        </p:nvPicPr>
        <p:blipFill>
          <a:blip r:embed="rId2"/>
          <a:stretch>
            <a:fillRect/>
          </a:stretch>
        </p:blipFill>
        <p:spPr>
          <a:xfrm>
            <a:off x="0" y="3284985"/>
            <a:ext cx="9906000" cy="3296631"/>
          </a:xfrm>
          <a:prstGeom prst="rect">
            <a:avLst/>
          </a:prstGeom>
        </p:spPr>
      </p:pic>
      <p:sp>
        <p:nvSpPr>
          <p:cNvPr id="10" name="テキスト ボックス 9"/>
          <p:cNvSpPr txBox="1"/>
          <p:nvPr/>
        </p:nvSpPr>
        <p:spPr>
          <a:xfrm>
            <a:off x="1784648" y="6581616"/>
            <a:ext cx="8468985" cy="261610"/>
          </a:xfrm>
          <a:prstGeom prst="rect">
            <a:avLst/>
          </a:prstGeom>
          <a:noFill/>
        </p:spPr>
        <p:txBody>
          <a:bodyPr wrap="none" rtlCol="0">
            <a:spAutoFit/>
          </a:bodyPr>
          <a:lstStyle/>
          <a:p>
            <a:r>
              <a:rPr lang="ja-JP" altLang="en-US" sz="1100" dirty="0"/>
              <a:t>中西明美 ・深井穫博　口腔保健分野と栄養・食生活分野の協働による ライフコースアプローチ　日健教誌第 </a:t>
            </a:r>
            <a:r>
              <a:rPr lang="en-US" altLang="ja-JP" sz="1100" dirty="0"/>
              <a:t>28 </a:t>
            </a:r>
            <a:r>
              <a:rPr lang="ja-JP" altLang="en-US" sz="1100" dirty="0"/>
              <a:t>巻第 </a:t>
            </a:r>
            <a:r>
              <a:rPr lang="en-US" altLang="ja-JP" sz="1100" dirty="0"/>
              <a:t>2 </a:t>
            </a:r>
            <a:r>
              <a:rPr lang="ja-JP" altLang="en-US" sz="1100" dirty="0"/>
              <a:t>号</a:t>
            </a:r>
            <a:r>
              <a:rPr lang="en-US" altLang="ja-JP" sz="1100" dirty="0"/>
              <a:t>2020 </a:t>
            </a:r>
            <a:r>
              <a:rPr lang="ja-JP" altLang="en-US" sz="1100" dirty="0"/>
              <a:t>年より改変</a:t>
            </a:r>
          </a:p>
        </p:txBody>
      </p:sp>
      <p:sp>
        <p:nvSpPr>
          <p:cNvPr id="11" name="テキスト ボックス 10"/>
          <p:cNvSpPr txBox="1"/>
          <p:nvPr/>
        </p:nvSpPr>
        <p:spPr>
          <a:xfrm>
            <a:off x="0" y="821963"/>
            <a:ext cx="9906000" cy="2308324"/>
          </a:xfrm>
          <a:prstGeom prst="rect">
            <a:avLst/>
          </a:prstGeom>
          <a:solidFill>
            <a:srgbClr val="FFFF66"/>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600" dirty="0"/>
              <a:t>・成人における疾病の原因を胎児期、乳幼児期、およびその後の人生をどのような環境で過ごし、</a:t>
            </a:r>
            <a:r>
              <a:rPr lang="ja-JP" altLang="en-US" sz="1600" dirty="0" smtClean="0"/>
              <a:t>どのような</a:t>
            </a:r>
            <a:r>
              <a:rPr lang="ja-JP" altLang="en-US" sz="1600" dirty="0"/>
              <a:t>軌跡</a:t>
            </a:r>
            <a:r>
              <a:rPr lang="ja-JP" altLang="en-US" sz="1600" dirty="0" smtClean="0"/>
              <a:t>を　</a:t>
            </a:r>
            <a:endParaRPr lang="en-US" altLang="ja-JP" sz="1600" dirty="0" smtClean="0"/>
          </a:p>
          <a:p>
            <a:r>
              <a:rPr lang="ja-JP" altLang="en-US" sz="1600" dirty="0" smtClean="0"/>
              <a:t>  たどって</a:t>
            </a:r>
            <a:r>
              <a:rPr lang="ja-JP" altLang="en-US" sz="1600" dirty="0"/>
              <a:t>きたのかという要因で説明しようと</a:t>
            </a:r>
            <a:r>
              <a:rPr lang="ja-JP" altLang="en-US" sz="1600" dirty="0" smtClean="0"/>
              <a:t>する</a:t>
            </a:r>
            <a:r>
              <a:rPr lang="ja-JP" altLang="en-US" sz="1600" dirty="0">
                <a:solidFill>
                  <a:schemeClr val="tx1"/>
                </a:solidFill>
              </a:rPr>
              <a:t>概念</a:t>
            </a:r>
            <a:endParaRPr lang="en-US" altLang="ja-JP" sz="1600" dirty="0" smtClean="0">
              <a:solidFill>
                <a:schemeClr val="tx1"/>
              </a:solidFill>
            </a:endParaRPr>
          </a:p>
          <a:p>
            <a:endParaRPr lang="en-US" altLang="ja-JP" sz="1600" dirty="0" smtClean="0"/>
          </a:p>
          <a:p>
            <a:r>
              <a:rPr lang="ja-JP" altLang="en-US" sz="1600" dirty="0" smtClean="0"/>
              <a:t>・</a:t>
            </a:r>
            <a:r>
              <a:rPr lang="ja-JP" altLang="en-US" sz="1600" dirty="0"/>
              <a:t>歯科疾患は蓄積性の疾患とこれまで捉えられており、小児期からのう蝕予防をはじめとする対策が</a:t>
            </a:r>
            <a:r>
              <a:rPr lang="ja-JP" altLang="en-US" sz="1600" dirty="0" smtClean="0"/>
              <a:t>、歯</a:t>
            </a:r>
            <a:r>
              <a:rPr lang="ja-JP" altLang="en-US" sz="1600" dirty="0"/>
              <a:t>の喪失</a:t>
            </a:r>
            <a:r>
              <a:rPr lang="ja-JP" altLang="en-US" sz="1600" dirty="0" smtClean="0"/>
              <a:t>防 </a:t>
            </a:r>
            <a:endParaRPr lang="en-US" altLang="ja-JP" sz="1600" dirty="0" smtClean="0"/>
          </a:p>
          <a:p>
            <a:r>
              <a:rPr lang="en-US" altLang="ja-JP" sz="1600" dirty="0" smtClean="0"/>
              <a:t>  </a:t>
            </a:r>
            <a:r>
              <a:rPr lang="ja-JP" altLang="en-US" sz="1600" dirty="0" smtClean="0"/>
              <a:t>止</a:t>
            </a:r>
            <a:r>
              <a:rPr lang="ja-JP" altLang="en-US" sz="1600" dirty="0"/>
              <a:t>および口腔機能の保持にかかわる生涯保健に</a:t>
            </a:r>
            <a:r>
              <a:rPr lang="ja-JP" altLang="en-US" sz="1600" dirty="0" smtClean="0"/>
              <a:t>有効と考えられる</a:t>
            </a:r>
            <a:endParaRPr lang="en-US" altLang="ja-JP" sz="1600" dirty="0"/>
          </a:p>
          <a:p>
            <a:endParaRPr lang="en-US" altLang="ja-JP" sz="1600" dirty="0"/>
          </a:p>
          <a:p>
            <a:r>
              <a:rPr lang="ja-JP" altLang="en-US" sz="1600" dirty="0"/>
              <a:t>・歯科口腔保健はライフステージ毎の特性が明確であり、その課題や目標を設定しやすい分野で</a:t>
            </a:r>
            <a:r>
              <a:rPr lang="ja-JP" altLang="en-US" sz="1600" dirty="0" smtClean="0"/>
              <a:t>ある一方</a:t>
            </a:r>
            <a:r>
              <a:rPr lang="ja-JP" altLang="en-US" sz="1600" dirty="0"/>
              <a:t>で、各</a:t>
            </a:r>
            <a:r>
              <a:rPr lang="ja-JP" altLang="en-US" sz="1600" dirty="0" smtClean="0"/>
              <a:t>ス  </a:t>
            </a:r>
            <a:endParaRPr lang="en-US" altLang="ja-JP" sz="1600" dirty="0" smtClean="0"/>
          </a:p>
          <a:p>
            <a:r>
              <a:rPr lang="en-US" altLang="ja-JP" sz="1600" dirty="0"/>
              <a:t> </a:t>
            </a:r>
            <a:r>
              <a:rPr lang="en-US" altLang="ja-JP" sz="1600" dirty="0" smtClean="0"/>
              <a:t> </a:t>
            </a:r>
            <a:r>
              <a:rPr lang="ja-JP" altLang="en-US" sz="1600" dirty="0" smtClean="0"/>
              <a:t>テージ</a:t>
            </a:r>
            <a:r>
              <a:rPr lang="ja-JP" altLang="en-US" sz="1600" dirty="0"/>
              <a:t>を断片的に捉える意味合いが強い印象となる。生涯保健として連続して捉える</a:t>
            </a:r>
            <a:r>
              <a:rPr lang="ja-JP" altLang="en-US" sz="1600" dirty="0" smtClean="0"/>
              <a:t>ためには</a:t>
            </a:r>
            <a:r>
              <a:rPr lang="ja-JP" altLang="en-US" sz="1600" dirty="0"/>
              <a:t>、ライフコースと</a:t>
            </a:r>
            <a:r>
              <a:rPr lang="ja-JP" altLang="en-US" sz="1600" dirty="0" smtClean="0"/>
              <a:t>いう</a:t>
            </a:r>
            <a:endParaRPr lang="en-US" altLang="ja-JP" sz="1600" dirty="0" smtClean="0"/>
          </a:p>
          <a:p>
            <a:r>
              <a:rPr lang="en-US" altLang="ja-JP" sz="1600" dirty="0"/>
              <a:t> </a:t>
            </a:r>
            <a:r>
              <a:rPr lang="en-US" altLang="ja-JP" sz="1600" dirty="0" smtClean="0"/>
              <a:t> </a:t>
            </a:r>
            <a:r>
              <a:rPr lang="ja-JP" altLang="en-US" sz="1600" dirty="0" smtClean="0"/>
              <a:t>概念</a:t>
            </a:r>
            <a:r>
              <a:rPr lang="ja-JP" altLang="en-US" sz="1600" dirty="0"/>
              <a:t>が優れている</a:t>
            </a:r>
            <a:endParaRPr lang="en-US" altLang="ja-JP" sz="1600" dirty="0"/>
          </a:p>
        </p:txBody>
      </p:sp>
    </p:spTree>
    <p:extLst>
      <p:ext uri="{BB962C8B-B14F-4D97-AF65-F5344CB8AC3E}">
        <p14:creationId xmlns:p14="http://schemas.microsoft.com/office/powerpoint/2010/main" val="269642979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lumMod val="85000"/>
            <a:lumOff val="15000"/>
          </a:schemeClr>
        </a:solidFill>
      </a:spPr>
      <a:bodyPr vert="eaVert" rtlCol="0" anchor="ctr"/>
      <a:lstStyle>
        <a:defPPr>
          <a:lnSpc>
            <a:spcPts val="2800"/>
          </a:lnSpc>
          <a:defRPr sz="1400" dirty="0" smtClean="0">
            <a:latin typeface="HGPｺﾞｼｯｸE" pitchFamily="50" charset="-128"/>
            <a:ea typeface="HGPｺﾞｼｯｸE"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1787</Words>
  <Application>Microsoft Office PowerPoint</Application>
  <PresentationFormat>A4 210 x 297 mm</PresentationFormat>
  <Paragraphs>132</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ＭＳ Ｐゴシック</vt:lpstr>
      <vt:lpstr>メイリオ</vt:lpstr>
      <vt:lpstr>游ゴシック</vt:lpstr>
      <vt:lpstr>Arial</vt:lpstr>
      <vt:lpstr>Calibri</vt:lpstr>
      <vt:lpstr>Times New Roman</vt:lpstr>
      <vt:lpstr>Office ​​テーマ</vt:lpstr>
      <vt:lpstr>PowerPoint プレゼンテーション</vt:lpstr>
      <vt:lpstr>ライフコースアプローチとは</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created xsi:type="dcterms:W3CDTF">2023-09-26T05:09:27Z</dcterms:created>
  <dcterms:modified xsi:type="dcterms:W3CDTF">2023-09-26T05:09:34Z</dcterms:modified>
</cp:coreProperties>
</file>