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7"/>
  </p:notesMasterIdLst>
  <p:handoutMasterIdLst>
    <p:handoutMasterId r:id="rId8"/>
  </p:handoutMasterIdLst>
  <p:sldIdLst>
    <p:sldId id="302" r:id="rId2"/>
    <p:sldId id="269" r:id="rId3"/>
    <p:sldId id="363" r:id="rId4"/>
    <p:sldId id="364" r:id="rId5"/>
    <p:sldId id="365" r:id="rId6"/>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5"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CCFFCC"/>
    <a:srgbClr val="0000CC"/>
    <a:srgbClr val="33CC33"/>
    <a:srgbClr val="CCFFFF"/>
    <a:srgbClr val="FF66FF"/>
    <a:srgbClr val="FFCCFF"/>
    <a:srgbClr val="0099CC"/>
    <a:srgbClr val="00CC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18" autoAdjust="0"/>
    <p:restoredTop sz="94434" autoAdjust="0"/>
  </p:normalViewPr>
  <p:slideViewPr>
    <p:cSldViewPr>
      <p:cViewPr varScale="1">
        <p:scale>
          <a:sx n="74" d="100"/>
          <a:sy n="74" d="100"/>
        </p:scale>
        <p:origin x="1434" y="72"/>
      </p:cViewPr>
      <p:guideLst>
        <p:guide orient="horz" pos="2205"/>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4"/>
            <a:ext cx="2949575" cy="496888"/>
          </a:xfrm>
          <a:prstGeom prst="rect">
            <a:avLst/>
          </a:prstGeom>
        </p:spPr>
        <p:txBody>
          <a:bodyPr vert="horz" lIns="93543" tIns="46771" rIns="93543" bIns="4677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1" y="4"/>
            <a:ext cx="2949575" cy="496888"/>
          </a:xfrm>
          <a:prstGeom prst="rect">
            <a:avLst/>
          </a:prstGeom>
        </p:spPr>
        <p:txBody>
          <a:bodyPr vert="horz" lIns="93543" tIns="46771" rIns="93543" bIns="46771" rtlCol="0"/>
          <a:lstStyle>
            <a:lvl1pPr algn="r">
              <a:defRPr sz="1200"/>
            </a:lvl1pPr>
          </a:lstStyle>
          <a:p>
            <a:fld id="{9FA496A7-27B8-4C6F-B0B5-7C71AB237E51}" type="datetimeFigureOut">
              <a:rPr kumimoji="1" lang="ja-JP" altLang="en-US" smtClean="0"/>
              <a:t>2023/9/26</a:t>
            </a:fld>
            <a:endParaRPr kumimoji="1" lang="ja-JP" altLang="en-US"/>
          </a:p>
        </p:txBody>
      </p:sp>
      <p:sp>
        <p:nvSpPr>
          <p:cNvPr id="4" name="フッター プレースホルダー 3"/>
          <p:cNvSpPr>
            <a:spLocks noGrp="1"/>
          </p:cNvSpPr>
          <p:nvPr>
            <p:ph type="ftr" sz="quarter" idx="2"/>
          </p:nvPr>
        </p:nvSpPr>
        <p:spPr>
          <a:xfrm>
            <a:off x="3" y="9440864"/>
            <a:ext cx="2949575" cy="496887"/>
          </a:xfrm>
          <a:prstGeom prst="rect">
            <a:avLst/>
          </a:prstGeom>
        </p:spPr>
        <p:txBody>
          <a:bodyPr vert="horz" lIns="93543" tIns="46771" rIns="93543" bIns="4677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1" y="9440864"/>
            <a:ext cx="2949575" cy="496887"/>
          </a:xfrm>
          <a:prstGeom prst="rect">
            <a:avLst/>
          </a:prstGeom>
        </p:spPr>
        <p:txBody>
          <a:bodyPr vert="horz" lIns="93543" tIns="46771" rIns="93543" bIns="46771" rtlCol="0" anchor="b"/>
          <a:lstStyle>
            <a:lvl1pPr algn="r">
              <a:defRPr sz="1200"/>
            </a:lvl1pPr>
          </a:lstStyle>
          <a:p>
            <a:fld id="{7A5F2C5A-F397-449E-B900-C5E465658960}" type="slidenum">
              <a:rPr kumimoji="1" lang="ja-JP" altLang="en-US" smtClean="0"/>
              <a:t>‹#›</a:t>
            </a:fld>
            <a:endParaRPr kumimoji="1" lang="ja-JP" altLang="en-US"/>
          </a:p>
        </p:txBody>
      </p:sp>
    </p:spTree>
    <p:extLst>
      <p:ext uri="{BB962C8B-B14F-4D97-AF65-F5344CB8AC3E}">
        <p14:creationId xmlns:p14="http://schemas.microsoft.com/office/powerpoint/2010/main" val="6552268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4"/>
            <a:ext cx="2949788" cy="496967"/>
          </a:xfrm>
          <a:prstGeom prst="rect">
            <a:avLst/>
          </a:prstGeom>
        </p:spPr>
        <p:txBody>
          <a:bodyPr vert="horz" lIns="93543" tIns="46771" rIns="93543" bIns="4677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4"/>
            <a:ext cx="2949788" cy="496967"/>
          </a:xfrm>
          <a:prstGeom prst="rect">
            <a:avLst/>
          </a:prstGeom>
        </p:spPr>
        <p:txBody>
          <a:bodyPr vert="horz" lIns="93543" tIns="46771" rIns="93543" bIns="46771" rtlCol="0"/>
          <a:lstStyle>
            <a:lvl1pPr algn="r">
              <a:defRPr sz="1200"/>
            </a:lvl1pPr>
          </a:lstStyle>
          <a:p>
            <a:fld id="{7768C0E3-EBC3-4C3B-A23C-F7B9DC5C3443}" type="datetimeFigureOut">
              <a:rPr kumimoji="1" lang="ja-JP" altLang="en-US" smtClean="0"/>
              <a:t>2023/9/26</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3543" tIns="46771" rIns="93543" bIns="46771" rtlCol="0" anchor="ctr"/>
          <a:lstStyle/>
          <a:p>
            <a:endParaRPr lang="ja-JP" altLang="en-US"/>
          </a:p>
        </p:txBody>
      </p:sp>
      <p:sp>
        <p:nvSpPr>
          <p:cNvPr id="5" name="ノート プレースホルダー 4"/>
          <p:cNvSpPr>
            <a:spLocks noGrp="1"/>
          </p:cNvSpPr>
          <p:nvPr>
            <p:ph type="body" sz="quarter" idx="3"/>
          </p:nvPr>
        </p:nvSpPr>
        <p:spPr>
          <a:xfrm>
            <a:off x="680721" y="4721186"/>
            <a:ext cx="5445760" cy="4472702"/>
          </a:xfrm>
          <a:prstGeom prst="rect">
            <a:avLst/>
          </a:prstGeom>
        </p:spPr>
        <p:txBody>
          <a:bodyPr vert="horz" lIns="93543" tIns="46771" rIns="93543" bIns="4677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50"/>
            <a:ext cx="2949788" cy="496967"/>
          </a:xfrm>
          <a:prstGeom prst="rect">
            <a:avLst/>
          </a:prstGeom>
        </p:spPr>
        <p:txBody>
          <a:bodyPr vert="horz" lIns="93543" tIns="46771" rIns="93543" bIns="4677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50"/>
            <a:ext cx="2949788" cy="496967"/>
          </a:xfrm>
          <a:prstGeom prst="rect">
            <a:avLst/>
          </a:prstGeom>
        </p:spPr>
        <p:txBody>
          <a:bodyPr vert="horz" lIns="93543" tIns="46771" rIns="93543" bIns="46771" rtlCol="0" anchor="b"/>
          <a:lstStyle>
            <a:lvl1pPr algn="r">
              <a:defRPr sz="1200"/>
            </a:lvl1pPr>
          </a:lstStyle>
          <a:p>
            <a:fld id="{53230577-AAEE-4C0E-B466-7FB126CD89FC}" type="slidenum">
              <a:rPr kumimoji="1" lang="ja-JP" altLang="en-US" smtClean="0"/>
              <a:t>‹#›</a:t>
            </a:fld>
            <a:endParaRPr kumimoji="1" lang="ja-JP" altLang="en-US"/>
          </a:p>
        </p:txBody>
      </p:sp>
    </p:spTree>
    <p:extLst>
      <p:ext uri="{BB962C8B-B14F-4D97-AF65-F5344CB8AC3E}">
        <p14:creationId xmlns:p14="http://schemas.microsoft.com/office/powerpoint/2010/main" val="203822646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9"/>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371475" indent="0" algn="ctr">
              <a:buNone/>
              <a:defRPr>
                <a:solidFill>
                  <a:schemeClr val="tx1">
                    <a:tint val="75000"/>
                  </a:schemeClr>
                </a:solidFill>
              </a:defRPr>
            </a:lvl2pPr>
            <a:lvl3pPr marL="742950" indent="0" algn="ctr">
              <a:buNone/>
              <a:defRPr>
                <a:solidFill>
                  <a:schemeClr val="tx1">
                    <a:tint val="75000"/>
                  </a:schemeClr>
                </a:solidFill>
              </a:defRPr>
            </a:lvl3pPr>
            <a:lvl4pPr marL="1114425" indent="0" algn="ctr">
              <a:buNone/>
              <a:defRPr>
                <a:solidFill>
                  <a:schemeClr val="tx1">
                    <a:tint val="75000"/>
                  </a:schemeClr>
                </a:solidFill>
              </a:defRPr>
            </a:lvl4pPr>
            <a:lvl5pPr marL="1485900" indent="0" algn="ctr">
              <a:buNone/>
              <a:defRPr>
                <a:solidFill>
                  <a:schemeClr val="tx1">
                    <a:tint val="75000"/>
                  </a:schemeClr>
                </a:solidFill>
              </a:defRPr>
            </a:lvl5pPr>
            <a:lvl6pPr marL="1857375" indent="0" algn="ctr">
              <a:buNone/>
              <a:defRPr>
                <a:solidFill>
                  <a:schemeClr val="tx1">
                    <a:tint val="75000"/>
                  </a:schemeClr>
                </a:solidFill>
              </a:defRPr>
            </a:lvl6pPr>
            <a:lvl7pPr marL="2228850" indent="0" algn="ctr">
              <a:buNone/>
              <a:defRPr>
                <a:solidFill>
                  <a:schemeClr val="tx1">
                    <a:tint val="75000"/>
                  </a:schemeClr>
                </a:solidFill>
              </a:defRPr>
            </a:lvl7pPr>
            <a:lvl8pPr marL="2600325" indent="0" algn="ctr">
              <a:buNone/>
              <a:defRPr>
                <a:solidFill>
                  <a:schemeClr val="tx1">
                    <a:tint val="75000"/>
                  </a:schemeClr>
                </a:solidFill>
              </a:defRPr>
            </a:lvl8pPr>
            <a:lvl9pPr marL="29718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D2BD051-D52E-4E12-A6B6-0D6A016380CB}" type="datetimeFigureOut">
              <a:rPr kumimoji="1" lang="ja-JP" altLang="en-US" smtClean="0"/>
              <a:t>2023/9/26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278553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D2BD051-D52E-4E12-A6B6-0D6A016380CB}" type="datetimeFigureOut">
              <a:rPr kumimoji="1" lang="ja-JP" altLang="en-US" smtClean="0"/>
              <a:t>2023/9/26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2486470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2"/>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42"/>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D2BD051-D52E-4E12-A6B6-0D6A016380CB}" type="datetimeFigureOut">
              <a:rPr kumimoji="1" lang="ja-JP" altLang="en-US" smtClean="0"/>
              <a:t>2023/9/26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1503812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D2BD051-D52E-4E12-A6B6-0D6A016380CB}" type="datetimeFigureOut">
              <a:rPr kumimoji="1" lang="ja-JP" altLang="en-US" smtClean="0"/>
              <a:t>2023/9/26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2268953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4"/>
            <a:ext cx="8420100" cy="1362075"/>
          </a:xfrm>
        </p:spPr>
        <p:txBody>
          <a:bodyPr anchor="t"/>
          <a:lstStyle>
            <a:lvl1pPr algn="l">
              <a:defRPr sz="325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1625">
                <a:solidFill>
                  <a:schemeClr val="tx1">
                    <a:tint val="75000"/>
                  </a:schemeClr>
                </a:solidFill>
              </a:defRPr>
            </a:lvl1pPr>
            <a:lvl2pPr marL="371475" indent="0">
              <a:buNone/>
              <a:defRPr sz="1463">
                <a:solidFill>
                  <a:schemeClr val="tx1">
                    <a:tint val="75000"/>
                  </a:schemeClr>
                </a:solidFill>
              </a:defRPr>
            </a:lvl2pPr>
            <a:lvl3pPr marL="742950" indent="0">
              <a:buNone/>
              <a:defRPr sz="1300">
                <a:solidFill>
                  <a:schemeClr val="tx1">
                    <a:tint val="75000"/>
                  </a:schemeClr>
                </a:solidFill>
              </a:defRPr>
            </a:lvl3pPr>
            <a:lvl4pPr marL="1114425" indent="0">
              <a:buNone/>
              <a:defRPr sz="1138">
                <a:solidFill>
                  <a:schemeClr val="tx1">
                    <a:tint val="75000"/>
                  </a:schemeClr>
                </a:solidFill>
              </a:defRPr>
            </a:lvl4pPr>
            <a:lvl5pPr marL="1485900" indent="0">
              <a:buNone/>
              <a:defRPr sz="1138">
                <a:solidFill>
                  <a:schemeClr val="tx1">
                    <a:tint val="75000"/>
                  </a:schemeClr>
                </a:solidFill>
              </a:defRPr>
            </a:lvl5pPr>
            <a:lvl6pPr marL="1857375" indent="0">
              <a:buNone/>
              <a:defRPr sz="1138">
                <a:solidFill>
                  <a:schemeClr val="tx1">
                    <a:tint val="75000"/>
                  </a:schemeClr>
                </a:solidFill>
              </a:defRPr>
            </a:lvl6pPr>
            <a:lvl7pPr marL="2228850" indent="0">
              <a:buNone/>
              <a:defRPr sz="1138">
                <a:solidFill>
                  <a:schemeClr val="tx1">
                    <a:tint val="75000"/>
                  </a:schemeClr>
                </a:solidFill>
              </a:defRPr>
            </a:lvl7pPr>
            <a:lvl8pPr marL="2600325" indent="0">
              <a:buNone/>
              <a:defRPr sz="1138">
                <a:solidFill>
                  <a:schemeClr val="tx1">
                    <a:tint val="75000"/>
                  </a:schemeClr>
                </a:solidFill>
              </a:defRPr>
            </a:lvl8pPr>
            <a:lvl9pPr marL="2971800" indent="0">
              <a:buNone/>
              <a:defRPr sz="1138">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D2BD051-D52E-4E12-A6B6-0D6A016380CB}" type="datetimeFigureOut">
              <a:rPr kumimoji="1" lang="ja-JP" altLang="en-US" smtClean="0"/>
              <a:t>2023/9/26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779234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4"/>
            <a:ext cx="4375150" cy="4525963"/>
          </a:xfrm>
        </p:spPr>
        <p:txBody>
          <a:bodyPr/>
          <a:lstStyle>
            <a:lvl1pPr>
              <a:defRPr sz="2275"/>
            </a:lvl1pPr>
            <a:lvl2pPr>
              <a:defRPr sz="1950"/>
            </a:lvl2pPr>
            <a:lvl3pPr>
              <a:defRPr sz="1625"/>
            </a:lvl3pPr>
            <a:lvl4pPr>
              <a:defRPr sz="1463"/>
            </a:lvl4pPr>
            <a:lvl5pPr>
              <a:defRPr sz="1463"/>
            </a:lvl5pPr>
            <a:lvl6pPr>
              <a:defRPr sz="1463"/>
            </a:lvl6pPr>
            <a:lvl7pPr>
              <a:defRPr sz="1463"/>
            </a:lvl7pPr>
            <a:lvl8pPr>
              <a:defRPr sz="1463"/>
            </a:lvl8pPr>
            <a:lvl9pPr>
              <a:defRPr sz="146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4"/>
            <a:ext cx="4375150" cy="4525963"/>
          </a:xfrm>
        </p:spPr>
        <p:txBody>
          <a:bodyPr/>
          <a:lstStyle>
            <a:lvl1pPr>
              <a:defRPr sz="2275"/>
            </a:lvl1pPr>
            <a:lvl2pPr>
              <a:defRPr sz="1950"/>
            </a:lvl2pPr>
            <a:lvl3pPr>
              <a:defRPr sz="1625"/>
            </a:lvl3pPr>
            <a:lvl4pPr>
              <a:defRPr sz="1463"/>
            </a:lvl4pPr>
            <a:lvl5pPr>
              <a:defRPr sz="1463"/>
            </a:lvl5pPr>
            <a:lvl6pPr>
              <a:defRPr sz="1463"/>
            </a:lvl6pPr>
            <a:lvl7pPr>
              <a:defRPr sz="1463"/>
            </a:lvl7pPr>
            <a:lvl8pPr>
              <a:defRPr sz="1463"/>
            </a:lvl8pPr>
            <a:lvl9pPr>
              <a:defRPr sz="146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D2BD051-D52E-4E12-A6B6-0D6A016380CB}" type="datetimeFigureOut">
              <a:rPr kumimoji="1" lang="ja-JP" altLang="en-US" smtClean="0"/>
              <a:t>2023/9/26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2727387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1950"/>
            </a:lvl1pPr>
            <a:lvl2pPr>
              <a:defRPr sz="1625"/>
            </a:lvl2pPr>
            <a:lvl3pPr>
              <a:defRPr sz="1463"/>
            </a:lvl3pPr>
            <a:lvl4pPr>
              <a:defRPr sz="1300"/>
            </a:lvl4pPr>
            <a:lvl5pPr>
              <a:defRPr sz="1300"/>
            </a:lvl5pPr>
            <a:lvl6pPr>
              <a:defRPr sz="1300"/>
            </a:lvl6pPr>
            <a:lvl7pPr>
              <a:defRPr sz="1300"/>
            </a:lvl7pPr>
            <a:lvl8pPr>
              <a:defRPr sz="1300"/>
            </a:lvl8pPr>
            <a:lvl9pPr>
              <a:defRPr sz="1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3" y="1535113"/>
            <a:ext cx="4378589" cy="63976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3" y="2174875"/>
            <a:ext cx="4378589" cy="3951288"/>
          </a:xfrm>
        </p:spPr>
        <p:txBody>
          <a:bodyPr/>
          <a:lstStyle>
            <a:lvl1pPr>
              <a:defRPr sz="1950"/>
            </a:lvl1pPr>
            <a:lvl2pPr>
              <a:defRPr sz="1625"/>
            </a:lvl2pPr>
            <a:lvl3pPr>
              <a:defRPr sz="1463"/>
            </a:lvl3pPr>
            <a:lvl4pPr>
              <a:defRPr sz="1300"/>
            </a:lvl4pPr>
            <a:lvl5pPr>
              <a:defRPr sz="1300"/>
            </a:lvl5pPr>
            <a:lvl6pPr>
              <a:defRPr sz="1300"/>
            </a:lvl6pPr>
            <a:lvl7pPr>
              <a:defRPr sz="1300"/>
            </a:lvl7pPr>
            <a:lvl8pPr>
              <a:defRPr sz="1300"/>
            </a:lvl8pPr>
            <a:lvl9pPr>
              <a:defRPr sz="1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D2BD051-D52E-4E12-A6B6-0D6A016380CB}" type="datetimeFigureOut">
              <a:rPr kumimoji="1" lang="ja-JP" altLang="en-US" smtClean="0"/>
              <a:t>2023/9/26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1470912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D2BD051-D52E-4E12-A6B6-0D6A016380CB}" type="datetimeFigureOut">
              <a:rPr kumimoji="1" lang="ja-JP" altLang="en-US" smtClean="0"/>
              <a:t>2023/9/26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195506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D2BD051-D52E-4E12-A6B6-0D6A016380CB}" type="datetimeFigureOut">
              <a:rPr kumimoji="1" lang="ja-JP" altLang="en-US" smtClean="0"/>
              <a:t>2023/9/26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701220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1625"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3" y="273054"/>
            <a:ext cx="5537729" cy="5853113"/>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1" y="1435103"/>
            <a:ext cx="3259006" cy="4691063"/>
          </a:xfrm>
        </p:spPr>
        <p:txBody>
          <a:bodyPr/>
          <a:lstStyle>
            <a:lvl1pPr marL="0" indent="0">
              <a:buNone/>
              <a:defRPr sz="1138"/>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2BD051-D52E-4E12-A6B6-0D6A016380CB}" type="datetimeFigureOut">
              <a:rPr kumimoji="1" lang="ja-JP" altLang="en-US" smtClean="0"/>
              <a:t>2023/9/26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3822125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1625"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138"/>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2BD051-D52E-4E12-A6B6-0D6A016380CB}" type="datetimeFigureOut">
              <a:rPr kumimoji="1" lang="ja-JP" altLang="en-US" smtClean="0"/>
              <a:t>2023/9/26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162355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4"/>
            <a:ext cx="231140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8D2BD051-D52E-4E12-A6B6-0D6A016380CB}" type="datetimeFigureOut">
              <a:rPr kumimoji="1" lang="ja-JP" altLang="en-US" smtClean="0"/>
              <a:t>2023/9/26</a:t>
            </a:fld>
            <a:endParaRPr kumimoji="1" lang="ja-JP" altLang="en-US"/>
          </a:p>
        </p:txBody>
      </p:sp>
      <p:sp>
        <p:nvSpPr>
          <p:cNvPr id="5" name="フッター プレースホルダー 4"/>
          <p:cNvSpPr>
            <a:spLocks noGrp="1"/>
          </p:cNvSpPr>
          <p:nvPr>
            <p:ph type="ftr" sz="quarter" idx="3"/>
          </p:nvPr>
        </p:nvSpPr>
        <p:spPr>
          <a:xfrm>
            <a:off x="3384550" y="6356354"/>
            <a:ext cx="3136900"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4"/>
            <a:ext cx="231140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22161129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742950" rtl="0" eaLnBrk="1" latinLnBrk="0" hangingPunct="1">
        <a:spcBef>
          <a:spcPct val="0"/>
        </a:spcBef>
        <a:buNone/>
        <a:defRPr kumimoji="1" sz="3575" kern="1200">
          <a:solidFill>
            <a:schemeClr val="tx1"/>
          </a:solidFill>
          <a:latin typeface="+mj-lt"/>
          <a:ea typeface="+mj-ea"/>
          <a:cs typeface="+mj-cs"/>
        </a:defRPr>
      </a:lvl1pPr>
    </p:titleStyle>
    <p:bodyStyle>
      <a:lvl1pPr marL="278606" indent="-278606" algn="l" defTabSz="742950" rtl="0" eaLnBrk="1" latinLnBrk="0" hangingPunct="1">
        <a:spcBef>
          <a:spcPct val="20000"/>
        </a:spcBef>
        <a:buFont typeface="Arial" pitchFamily="34" charset="0"/>
        <a:buChar char="•"/>
        <a:defRPr kumimoji="1" sz="2600" kern="1200">
          <a:solidFill>
            <a:schemeClr val="tx1"/>
          </a:solidFill>
          <a:latin typeface="+mn-lt"/>
          <a:ea typeface="+mn-ea"/>
          <a:cs typeface="+mn-cs"/>
        </a:defRPr>
      </a:lvl1pPr>
      <a:lvl2pPr marL="603647" indent="-232172" algn="l" defTabSz="742950" rtl="0" eaLnBrk="1" latinLnBrk="0" hangingPunct="1">
        <a:spcBef>
          <a:spcPct val="20000"/>
        </a:spcBef>
        <a:buFont typeface="Arial" pitchFamily="34" charset="0"/>
        <a:buChar char="–"/>
        <a:defRPr kumimoji="1" sz="2275" kern="1200">
          <a:solidFill>
            <a:schemeClr val="tx1"/>
          </a:solidFill>
          <a:latin typeface="+mn-lt"/>
          <a:ea typeface="+mn-ea"/>
          <a:cs typeface="+mn-cs"/>
        </a:defRPr>
      </a:lvl2pPr>
      <a:lvl3pPr marL="928688" indent="-185738" algn="l" defTabSz="742950" rtl="0" eaLnBrk="1" latinLnBrk="0" hangingPunct="1">
        <a:spcBef>
          <a:spcPct val="20000"/>
        </a:spcBef>
        <a:buFont typeface="Arial" pitchFamily="34" charset="0"/>
        <a:buChar char="•"/>
        <a:defRPr kumimoji="1" sz="1950" kern="1200">
          <a:solidFill>
            <a:schemeClr val="tx1"/>
          </a:solidFill>
          <a:latin typeface="+mn-lt"/>
          <a:ea typeface="+mn-ea"/>
          <a:cs typeface="+mn-cs"/>
        </a:defRPr>
      </a:lvl3pPr>
      <a:lvl4pPr marL="1300163" indent="-185738" algn="l" defTabSz="742950" rtl="0" eaLnBrk="1" latinLnBrk="0" hangingPunct="1">
        <a:spcBef>
          <a:spcPct val="20000"/>
        </a:spcBef>
        <a:buFont typeface="Arial" pitchFamily="34" charset="0"/>
        <a:buChar char="–"/>
        <a:defRPr kumimoji="1" sz="1625" kern="1200">
          <a:solidFill>
            <a:schemeClr val="tx1"/>
          </a:solidFill>
          <a:latin typeface="+mn-lt"/>
          <a:ea typeface="+mn-ea"/>
          <a:cs typeface="+mn-cs"/>
        </a:defRPr>
      </a:lvl4pPr>
      <a:lvl5pPr marL="1671638" indent="-185738" algn="l" defTabSz="742950" rtl="0" eaLnBrk="1" latinLnBrk="0" hangingPunct="1">
        <a:spcBef>
          <a:spcPct val="20000"/>
        </a:spcBef>
        <a:buFont typeface="Arial" pitchFamily="34" charset="0"/>
        <a:buChar char="»"/>
        <a:defRPr kumimoji="1" sz="1625" kern="1200">
          <a:solidFill>
            <a:schemeClr val="tx1"/>
          </a:solidFill>
          <a:latin typeface="+mn-lt"/>
          <a:ea typeface="+mn-ea"/>
          <a:cs typeface="+mn-cs"/>
        </a:defRPr>
      </a:lvl5pPr>
      <a:lvl6pPr marL="2043113" indent="-185738" algn="l" defTabSz="742950" rtl="0" eaLnBrk="1" latinLnBrk="0" hangingPunct="1">
        <a:spcBef>
          <a:spcPct val="20000"/>
        </a:spcBef>
        <a:buFont typeface="Arial" pitchFamily="34" charset="0"/>
        <a:buChar char="•"/>
        <a:defRPr kumimoji="1" sz="1625" kern="1200">
          <a:solidFill>
            <a:schemeClr val="tx1"/>
          </a:solidFill>
          <a:latin typeface="+mn-lt"/>
          <a:ea typeface="+mn-ea"/>
          <a:cs typeface="+mn-cs"/>
        </a:defRPr>
      </a:lvl6pPr>
      <a:lvl7pPr marL="2414588" indent="-185738" algn="l" defTabSz="742950" rtl="0" eaLnBrk="1" latinLnBrk="0" hangingPunct="1">
        <a:spcBef>
          <a:spcPct val="20000"/>
        </a:spcBef>
        <a:buFont typeface="Arial" pitchFamily="34" charset="0"/>
        <a:buChar char="•"/>
        <a:defRPr kumimoji="1" sz="1625" kern="1200">
          <a:solidFill>
            <a:schemeClr val="tx1"/>
          </a:solidFill>
          <a:latin typeface="+mn-lt"/>
          <a:ea typeface="+mn-ea"/>
          <a:cs typeface="+mn-cs"/>
        </a:defRPr>
      </a:lvl7pPr>
      <a:lvl8pPr marL="2786063" indent="-185738" algn="l" defTabSz="742950" rtl="0" eaLnBrk="1" latinLnBrk="0" hangingPunct="1">
        <a:spcBef>
          <a:spcPct val="20000"/>
        </a:spcBef>
        <a:buFont typeface="Arial" pitchFamily="34" charset="0"/>
        <a:buChar char="•"/>
        <a:defRPr kumimoji="1" sz="1625" kern="1200">
          <a:solidFill>
            <a:schemeClr val="tx1"/>
          </a:solidFill>
          <a:latin typeface="+mn-lt"/>
          <a:ea typeface="+mn-ea"/>
          <a:cs typeface="+mn-cs"/>
        </a:defRPr>
      </a:lvl8pPr>
      <a:lvl9pPr marL="3157538" indent="-185738" algn="l" defTabSz="742950" rtl="0" eaLnBrk="1" latinLnBrk="0" hangingPunct="1">
        <a:spcBef>
          <a:spcPct val="20000"/>
        </a:spcBef>
        <a:buFont typeface="Arial" pitchFamily="34" charset="0"/>
        <a:buChar char="•"/>
        <a:defRPr kumimoji="1" sz="1625"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表 22"/>
          <p:cNvGraphicFramePr>
            <a:graphicFrameLocks noGrp="1"/>
          </p:cNvGraphicFramePr>
          <p:nvPr>
            <p:extLst>
              <p:ext uri="{D42A27DB-BD31-4B8C-83A1-F6EECF244321}">
                <p14:modId xmlns:p14="http://schemas.microsoft.com/office/powerpoint/2010/main" val="3492898049"/>
              </p:ext>
            </p:extLst>
          </p:nvPr>
        </p:nvGraphicFramePr>
        <p:xfrm>
          <a:off x="200472" y="1124744"/>
          <a:ext cx="2520280" cy="5257181"/>
        </p:xfrm>
        <a:graphic>
          <a:graphicData uri="http://schemas.openxmlformats.org/drawingml/2006/table">
            <a:tbl>
              <a:tblPr firstRow="1" bandRow="1">
                <a:tableStyleId>{073A0DAA-6AF3-43AB-8588-CEC1D06C72B9}</a:tableStyleId>
              </a:tblPr>
              <a:tblGrid>
                <a:gridCol w="553199">
                  <a:extLst>
                    <a:ext uri="{9D8B030D-6E8A-4147-A177-3AD203B41FA5}">
                      <a16:colId xmlns:a16="http://schemas.microsoft.com/office/drawing/2014/main" val="2449949987"/>
                    </a:ext>
                  </a:extLst>
                </a:gridCol>
                <a:gridCol w="553199">
                  <a:extLst>
                    <a:ext uri="{9D8B030D-6E8A-4147-A177-3AD203B41FA5}">
                      <a16:colId xmlns:a16="http://schemas.microsoft.com/office/drawing/2014/main" val="1844161280"/>
                    </a:ext>
                  </a:extLst>
                </a:gridCol>
                <a:gridCol w="553199">
                  <a:extLst>
                    <a:ext uri="{9D8B030D-6E8A-4147-A177-3AD203B41FA5}">
                      <a16:colId xmlns:a16="http://schemas.microsoft.com/office/drawing/2014/main" val="3162566489"/>
                    </a:ext>
                  </a:extLst>
                </a:gridCol>
                <a:gridCol w="860683">
                  <a:extLst>
                    <a:ext uri="{9D8B030D-6E8A-4147-A177-3AD203B41FA5}">
                      <a16:colId xmlns:a16="http://schemas.microsoft.com/office/drawing/2014/main" val="2034313100"/>
                    </a:ext>
                  </a:extLst>
                </a:gridCol>
              </a:tblGrid>
              <a:tr h="334243">
                <a:tc gridSpan="4">
                  <a:txBody>
                    <a:bodyPr/>
                    <a:lstStyle/>
                    <a:p>
                      <a:pPr algn="ctr"/>
                      <a:r>
                        <a:rPr lang="ja-JP" altLang="en-US" sz="1400" dirty="0">
                          <a:solidFill>
                            <a:schemeClr val="tx1"/>
                          </a:solidFill>
                          <a:latin typeface="ＭＳ ゴシック" panose="020B0609070205080204" pitchFamily="49" charset="-128"/>
                          <a:ea typeface="ＭＳ ゴシック" panose="020B0609070205080204" pitchFamily="49" charset="-128"/>
                        </a:rPr>
                        <a:t>令和４年度</a:t>
                      </a:r>
                    </a:p>
                  </a:txBody>
                  <a:tcPr marL="74295" marR="74295" marT="37148" marB="37148">
                    <a:solidFill>
                      <a:schemeClr val="tx2">
                        <a:lumMod val="40000"/>
                        <a:lumOff val="60000"/>
                      </a:schemeClr>
                    </a:solidFill>
                  </a:tcPr>
                </a:tc>
                <a:tc hMerge="1">
                  <a:txBody>
                    <a:bodyPr/>
                    <a:lstStyle/>
                    <a:p>
                      <a:pPr algn="ctr"/>
                      <a:endParaRPr kumimoji="1" lang="ja-JP" altLang="en-US" dirty="0"/>
                    </a:p>
                  </a:txBody>
                  <a:tcPr/>
                </a:tc>
                <a:tc hMerge="1">
                  <a:txBody>
                    <a:bodyPr/>
                    <a:lstStyle/>
                    <a:p>
                      <a:pPr algn="ctr"/>
                      <a:endParaRPr kumimoji="1" lang="ja-JP" altLang="en-US" dirty="0"/>
                    </a:p>
                  </a:txBody>
                  <a:tcPr/>
                </a:tc>
                <a:tc hMerge="1">
                  <a:txBody>
                    <a:bodyPr/>
                    <a:lstStyle/>
                    <a:p>
                      <a:pPr algn="ctr"/>
                      <a:endParaRPr kumimoji="1" lang="ja-JP" altLang="en-US" dirty="0"/>
                    </a:p>
                  </a:txBody>
                  <a:tcPr/>
                </a:tc>
                <a:extLst>
                  <a:ext uri="{0D108BD9-81ED-4DB2-BD59-A6C34878D82A}">
                    <a16:rowId xmlns:a16="http://schemas.microsoft.com/office/drawing/2014/main" val="2935258964"/>
                  </a:ext>
                </a:extLst>
              </a:tr>
              <a:tr h="494938">
                <a:tc>
                  <a:txBody>
                    <a:bodyPr/>
                    <a:lstStyle/>
                    <a:p>
                      <a:pPr algn="ctr"/>
                      <a:r>
                        <a:rPr kumimoji="1" lang="en-US" altLang="ja-JP" sz="1200" dirty="0">
                          <a:solidFill>
                            <a:schemeClr val="tx1"/>
                          </a:solidFill>
                          <a:latin typeface="ＭＳ ゴシック" panose="020B0609070205080204" pitchFamily="49" charset="-128"/>
                          <a:ea typeface="ＭＳ ゴシック" panose="020B0609070205080204" pitchFamily="49" charset="-128"/>
                        </a:rPr>
                        <a:t>12</a:t>
                      </a:r>
                      <a:r>
                        <a:rPr kumimoji="1" lang="ja-JP" altLang="en-US" sz="1200" dirty="0">
                          <a:solidFill>
                            <a:schemeClr val="tx1"/>
                          </a:solidFill>
                          <a:latin typeface="ＭＳ ゴシック" panose="020B0609070205080204" pitchFamily="49" charset="-128"/>
                          <a:ea typeface="ＭＳ ゴシック" panose="020B0609070205080204" pitchFamily="49" charset="-128"/>
                        </a:rPr>
                        <a:t>月</a:t>
                      </a:r>
                    </a:p>
                  </a:txBody>
                  <a:tcPr marL="74295" marR="74295" marT="37148" marB="37148">
                    <a:solidFill>
                      <a:schemeClr val="tx2">
                        <a:lumMod val="20000"/>
                        <a:lumOff val="80000"/>
                      </a:schemeClr>
                    </a:solidFill>
                  </a:tcPr>
                </a:tc>
                <a:tc>
                  <a:txBody>
                    <a:bodyPr/>
                    <a:lstStyle/>
                    <a:p>
                      <a:pPr algn="ctr"/>
                      <a:r>
                        <a:rPr kumimoji="1" lang="en-US" altLang="ja-JP" sz="1200" dirty="0">
                          <a:solidFill>
                            <a:schemeClr val="tx1"/>
                          </a:solidFill>
                          <a:latin typeface="ＭＳ ゴシック" panose="020B0609070205080204" pitchFamily="49" charset="-128"/>
                          <a:ea typeface="ＭＳ ゴシック" panose="020B0609070205080204" pitchFamily="49" charset="-128"/>
                        </a:rPr>
                        <a:t>1</a:t>
                      </a:r>
                      <a:r>
                        <a:rPr kumimoji="1" lang="ja-JP" altLang="en-US" sz="1200" dirty="0">
                          <a:solidFill>
                            <a:schemeClr val="tx1"/>
                          </a:solidFill>
                          <a:latin typeface="ＭＳ ゴシック" panose="020B0609070205080204" pitchFamily="49" charset="-128"/>
                          <a:ea typeface="ＭＳ ゴシック" panose="020B0609070205080204" pitchFamily="49" charset="-128"/>
                        </a:rPr>
                        <a:t>月</a:t>
                      </a:r>
                    </a:p>
                  </a:txBody>
                  <a:tcPr marL="74295" marR="74295" marT="37148" marB="37148">
                    <a:solidFill>
                      <a:schemeClr val="tx2">
                        <a:lumMod val="20000"/>
                        <a:lumOff val="80000"/>
                      </a:schemeClr>
                    </a:solidFill>
                  </a:tcPr>
                </a:tc>
                <a:tc>
                  <a:txBody>
                    <a:bodyPr/>
                    <a:lstStyle/>
                    <a:p>
                      <a:pPr algn="ctr"/>
                      <a:r>
                        <a:rPr kumimoji="1" lang="en-US" altLang="ja-JP" sz="1200" dirty="0">
                          <a:solidFill>
                            <a:schemeClr val="tx1"/>
                          </a:solidFill>
                          <a:latin typeface="ＭＳ ゴシック" panose="020B0609070205080204" pitchFamily="49" charset="-128"/>
                          <a:ea typeface="ＭＳ ゴシック" panose="020B0609070205080204" pitchFamily="49" charset="-128"/>
                        </a:rPr>
                        <a:t>2</a:t>
                      </a:r>
                      <a:r>
                        <a:rPr kumimoji="1" lang="ja-JP" altLang="en-US" sz="1200" dirty="0">
                          <a:solidFill>
                            <a:schemeClr val="tx1"/>
                          </a:solidFill>
                          <a:latin typeface="ＭＳ ゴシック" panose="020B0609070205080204" pitchFamily="49" charset="-128"/>
                          <a:ea typeface="ＭＳ ゴシック" panose="020B0609070205080204" pitchFamily="49" charset="-128"/>
                        </a:rPr>
                        <a:t>月</a:t>
                      </a:r>
                    </a:p>
                  </a:txBody>
                  <a:tcPr marL="74295" marR="74295" marT="37148" marB="37148">
                    <a:solidFill>
                      <a:schemeClr val="tx2">
                        <a:lumMod val="20000"/>
                        <a:lumOff val="80000"/>
                      </a:schemeClr>
                    </a:solidFill>
                  </a:tcPr>
                </a:tc>
                <a:tc>
                  <a:txBody>
                    <a:bodyPr/>
                    <a:lstStyle/>
                    <a:p>
                      <a:pPr algn="ctr"/>
                      <a:r>
                        <a:rPr kumimoji="1" lang="en-US" altLang="ja-JP" sz="1200" dirty="0">
                          <a:solidFill>
                            <a:schemeClr val="tx1"/>
                          </a:solidFill>
                          <a:latin typeface="ＭＳ ゴシック" panose="020B0609070205080204" pitchFamily="49" charset="-128"/>
                          <a:ea typeface="ＭＳ ゴシック" panose="020B0609070205080204" pitchFamily="49" charset="-128"/>
                        </a:rPr>
                        <a:t>3</a:t>
                      </a:r>
                      <a:r>
                        <a:rPr kumimoji="1" lang="ja-JP" altLang="en-US" sz="1200" dirty="0">
                          <a:solidFill>
                            <a:schemeClr val="tx1"/>
                          </a:solidFill>
                          <a:latin typeface="ＭＳ ゴシック" panose="020B0609070205080204" pitchFamily="49" charset="-128"/>
                          <a:ea typeface="ＭＳ ゴシック" panose="020B0609070205080204" pitchFamily="49" charset="-128"/>
                        </a:rPr>
                        <a:t>月</a:t>
                      </a:r>
                    </a:p>
                  </a:txBody>
                  <a:tcPr marL="74295" marR="74295" marT="37148" marB="37148">
                    <a:solidFill>
                      <a:schemeClr val="tx2">
                        <a:lumMod val="20000"/>
                        <a:lumOff val="80000"/>
                      </a:schemeClr>
                    </a:solidFill>
                  </a:tcPr>
                </a:tc>
                <a:extLst>
                  <a:ext uri="{0D108BD9-81ED-4DB2-BD59-A6C34878D82A}">
                    <a16:rowId xmlns:a16="http://schemas.microsoft.com/office/drawing/2014/main" val="3045058425"/>
                  </a:ext>
                </a:extLst>
              </a:tr>
              <a:tr h="2880000">
                <a:tc>
                  <a:txBody>
                    <a:bodyPr/>
                    <a:lstStyle/>
                    <a:p>
                      <a:endParaRPr kumimoji="1" lang="ja-JP" altLang="en-US" sz="1500" dirty="0">
                        <a:solidFill>
                          <a:schemeClr val="tx1"/>
                        </a:solidFill>
                      </a:endParaRPr>
                    </a:p>
                  </a:txBody>
                  <a:tcPr marL="74295" marR="74295" marT="37148" marB="37148">
                    <a:solidFill>
                      <a:schemeClr val="bg2"/>
                    </a:solidFill>
                  </a:tcPr>
                </a:tc>
                <a:tc>
                  <a:txBody>
                    <a:bodyPr/>
                    <a:lstStyle/>
                    <a:p>
                      <a:endParaRPr kumimoji="1" lang="ja-JP" altLang="en-US" sz="1500" dirty="0">
                        <a:solidFill>
                          <a:schemeClr val="tx1"/>
                        </a:solidFill>
                      </a:endParaRPr>
                    </a:p>
                  </a:txBody>
                  <a:tcPr marL="74295" marR="74295" marT="37148" marB="37148">
                    <a:solidFill>
                      <a:schemeClr val="bg2"/>
                    </a:solidFill>
                  </a:tcPr>
                </a:tc>
                <a:tc>
                  <a:txBody>
                    <a:bodyPr/>
                    <a:lstStyle/>
                    <a:p>
                      <a:endParaRPr kumimoji="1" lang="ja-JP" altLang="en-US" sz="1500" dirty="0">
                        <a:solidFill>
                          <a:schemeClr val="tx1"/>
                        </a:solidFill>
                      </a:endParaRPr>
                    </a:p>
                  </a:txBody>
                  <a:tcPr marL="74295" marR="74295" marT="37148" marB="37148">
                    <a:solidFill>
                      <a:schemeClr val="bg2"/>
                    </a:solidFill>
                  </a:tcPr>
                </a:tc>
                <a:tc>
                  <a:txBody>
                    <a:bodyPr/>
                    <a:lstStyle/>
                    <a:p>
                      <a:endParaRPr kumimoji="1" lang="ja-JP" altLang="en-US" sz="1500" dirty="0">
                        <a:solidFill>
                          <a:schemeClr val="tx1"/>
                        </a:solidFill>
                      </a:endParaRPr>
                    </a:p>
                  </a:txBody>
                  <a:tcPr marL="74295" marR="74295" marT="37148" marB="37148">
                    <a:solidFill>
                      <a:schemeClr val="bg2"/>
                    </a:solidFill>
                  </a:tcPr>
                </a:tc>
                <a:extLst>
                  <a:ext uri="{0D108BD9-81ED-4DB2-BD59-A6C34878D82A}">
                    <a16:rowId xmlns:a16="http://schemas.microsoft.com/office/drawing/2014/main" val="3677368046"/>
                  </a:ext>
                </a:extLst>
              </a:tr>
              <a:tr h="1548000">
                <a:tc>
                  <a:txBody>
                    <a:bodyPr/>
                    <a:lstStyle/>
                    <a:p>
                      <a:endParaRPr kumimoji="1" lang="ja-JP" altLang="en-US" sz="1500" dirty="0">
                        <a:solidFill>
                          <a:schemeClr val="tx1"/>
                        </a:solidFill>
                      </a:endParaRPr>
                    </a:p>
                  </a:txBody>
                  <a:tcPr marL="74295" marR="74295" marT="37148" marB="37148">
                    <a:solidFill>
                      <a:schemeClr val="bg2">
                        <a:lumMod val="75000"/>
                      </a:schemeClr>
                    </a:solidFill>
                  </a:tcPr>
                </a:tc>
                <a:tc>
                  <a:txBody>
                    <a:bodyPr/>
                    <a:lstStyle/>
                    <a:p>
                      <a:endParaRPr kumimoji="1" lang="ja-JP" altLang="en-US" sz="1500" dirty="0">
                        <a:solidFill>
                          <a:schemeClr val="tx1"/>
                        </a:solidFill>
                      </a:endParaRPr>
                    </a:p>
                  </a:txBody>
                  <a:tcPr marL="74295" marR="74295" marT="37148" marB="37148">
                    <a:solidFill>
                      <a:schemeClr val="bg2">
                        <a:lumMod val="75000"/>
                      </a:schemeClr>
                    </a:solidFill>
                  </a:tcPr>
                </a:tc>
                <a:tc>
                  <a:txBody>
                    <a:bodyPr/>
                    <a:lstStyle/>
                    <a:p>
                      <a:endParaRPr kumimoji="1" lang="ja-JP" altLang="en-US" sz="1500" dirty="0">
                        <a:solidFill>
                          <a:schemeClr val="tx1"/>
                        </a:solidFill>
                      </a:endParaRPr>
                    </a:p>
                  </a:txBody>
                  <a:tcPr marL="74295" marR="74295" marT="37148" marB="37148">
                    <a:solidFill>
                      <a:schemeClr val="bg2">
                        <a:lumMod val="75000"/>
                      </a:schemeClr>
                    </a:solidFill>
                  </a:tcPr>
                </a:tc>
                <a:tc>
                  <a:txBody>
                    <a:bodyPr/>
                    <a:lstStyle/>
                    <a:p>
                      <a:endParaRPr kumimoji="1" lang="ja-JP" altLang="en-US" sz="1500" dirty="0">
                        <a:solidFill>
                          <a:schemeClr val="tx1"/>
                        </a:solidFill>
                      </a:endParaRPr>
                    </a:p>
                  </a:txBody>
                  <a:tcPr marL="74295" marR="74295" marT="37148" marB="37148">
                    <a:solidFill>
                      <a:schemeClr val="bg2">
                        <a:lumMod val="75000"/>
                      </a:schemeClr>
                    </a:solidFill>
                  </a:tcPr>
                </a:tc>
                <a:extLst>
                  <a:ext uri="{0D108BD9-81ED-4DB2-BD59-A6C34878D82A}">
                    <a16:rowId xmlns:a16="http://schemas.microsoft.com/office/drawing/2014/main" val="1075776593"/>
                  </a:ext>
                </a:extLst>
              </a:tr>
            </a:tbl>
          </a:graphicData>
        </a:graphic>
      </p:graphicFrame>
      <p:graphicFrame>
        <p:nvGraphicFramePr>
          <p:cNvPr id="28" name="表 27"/>
          <p:cNvGraphicFramePr>
            <a:graphicFrameLocks noGrp="1"/>
          </p:cNvGraphicFramePr>
          <p:nvPr>
            <p:extLst>
              <p:ext uri="{D42A27DB-BD31-4B8C-83A1-F6EECF244321}">
                <p14:modId xmlns:p14="http://schemas.microsoft.com/office/powerpoint/2010/main" val="2688856329"/>
              </p:ext>
            </p:extLst>
          </p:nvPr>
        </p:nvGraphicFramePr>
        <p:xfrm>
          <a:off x="2759656" y="1124744"/>
          <a:ext cx="6638388" cy="5257181"/>
        </p:xfrm>
        <a:graphic>
          <a:graphicData uri="http://schemas.openxmlformats.org/drawingml/2006/table">
            <a:tbl>
              <a:tblPr firstRow="1" bandRow="1">
                <a:tableStyleId>{073A0DAA-6AF3-43AB-8588-CEC1D06C72B9}</a:tableStyleId>
              </a:tblPr>
              <a:tblGrid>
                <a:gridCol w="553199">
                  <a:extLst>
                    <a:ext uri="{9D8B030D-6E8A-4147-A177-3AD203B41FA5}">
                      <a16:colId xmlns:a16="http://schemas.microsoft.com/office/drawing/2014/main" val="3177097308"/>
                    </a:ext>
                  </a:extLst>
                </a:gridCol>
                <a:gridCol w="553199">
                  <a:extLst>
                    <a:ext uri="{9D8B030D-6E8A-4147-A177-3AD203B41FA5}">
                      <a16:colId xmlns:a16="http://schemas.microsoft.com/office/drawing/2014/main" val="4138488681"/>
                    </a:ext>
                  </a:extLst>
                </a:gridCol>
                <a:gridCol w="553199">
                  <a:extLst>
                    <a:ext uri="{9D8B030D-6E8A-4147-A177-3AD203B41FA5}">
                      <a16:colId xmlns:a16="http://schemas.microsoft.com/office/drawing/2014/main" val="1143463452"/>
                    </a:ext>
                  </a:extLst>
                </a:gridCol>
                <a:gridCol w="553199">
                  <a:extLst>
                    <a:ext uri="{9D8B030D-6E8A-4147-A177-3AD203B41FA5}">
                      <a16:colId xmlns:a16="http://schemas.microsoft.com/office/drawing/2014/main" val="1369010496"/>
                    </a:ext>
                  </a:extLst>
                </a:gridCol>
                <a:gridCol w="553199">
                  <a:extLst>
                    <a:ext uri="{9D8B030D-6E8A-4147-A177-3AD203B41FA5}">
                      <a16:colId xmlns:a16="http://schemas.microsoft.com/office/drawing/2014/main" val="706876695"/>
                    </a:ext>
                  </a:extLst>
                </a:gridCol>
                <a:gridCol w="553199">
                  <a:extLst>
                    <a:ext uri="{9D8B030D-6E8A-4147-A177-3AD203B41FA5}">
                      <a16:colId xmlns:a16="http://schemas.microsoft.com/office/drawing/2014/main" val="1567323924"/>
                    </a:ext>
                  </a:extLst>
                </a:gridCol>
                <a:gridCol w="553199">
                  <a:extLst>
                    <a:ext uri="{9D8B030D-6E8A-4147-A177-3AD203B41FA5}">
                      <a16:colId xmlns:a16="http://schemas.microsoft.com/office/drawing/2014/main" val="1515309079"/>
                    </a:ext>
                  </a:extLst>
                </a:gridCol>
                <a:gridCol w="553199">
                  <a:extLst>
                    <a:ext uri="{9D8B030D-6E8A-4147-A177-3AD203B41FA5}">
                      <a16:colId xmlns:a16="http://schemas.microsoft.com/office/drawing/2014/main" val="873687055"/>
                    </a:ext>
                  </a:extLst>
                </a:gridCol>
                <a:gridCol w="553199">
                  <a:extLst>
                    <a:ext uri="{9D8B030D-6E8A-4147-A177-3AD203B41FA5}">
                      <a16:colId xmlns:a16="http://schemas.microsoft.com/office/drawing/2014/main" val="2449949987"/>
                    </a:ext>
                  </a:extLst>
                </a:gridCol>
                <a:gridCol w="553199">
                  <a:extLst>
                    <a:ext uri="{9D8B030D-6E8A-4147-A177-3AD203B41FA5}">
                      <a16:colId xmlns:a16="http://schemas.microsoft.com/office/drawing/2014/main" val="1844161280"/>
                    </a:ext>
                  </a:extLst>
                </a:gridCol>
                <a:gridCol w="553199">
                  <a:extLst>
                    <a:ext uri="{9D8B030D-6E8A-4147-A177-3AD203B41FA5}">
                      <a16:colId xmlns:a16="http://schemas.microsoft.com/office/drawing/2014/main" val="3162566489"/>
                    </a:ext>
                  </a:extLst>
                </a:gridCol>
                <a:gridCol w="553199">
                  <a:extLst>
                    <a:ext uri="{9D8B030D-6E8A-4147-A177-3AD203B41FA5}">
                      <a16:colId xmlns:a16="http://schemas.microsoft.com/office/drawing/2014/main" val="2034313100"/>
                    </a:ext>
                  </a:extLst>
                </a:gridCol>
              </a:tblGrid>
              <a:tr h="334243">
                <a:tc gridSpan="12">
                  <a:txBody>
                    <a:bodyPr/>
                    <a:lstStyle/>
                    <a:p>
                      <a:pPr algn="ctr"/>
                      <a:r>
                        <a:rPr lang="ja-JP" altLang="en-US" sz="1400" dirty="0">
                          <a:solidFill>
                            <a:schemeClr val="tx1"/>
                          </a:solidFill>
                          <a:latin typeface="ＭＳ ゴシック" panose="020B0609070205080204" pitchFamily="49" charset="-128"/>
                          <a:ea typeface="ＭＳ ゴシック" panose="020B0609070205080204" pitchFamily="49" charset="-128"/>
                        </a:rPr>
                        <a:t>令和５年度</a:t>
                      </a:r>
                    </a:p>
                  </a:txBody>
                  <a:tcPr marL="74295" marR="74295" marT="37148" marB="37148">
                    <a:solidFill>
                      <a:schemeClr val="tx2">
                        <a:lumMod val="40000"/>
                        <a:lumOff val="60000"/>
                      </a:schemeClr>
                    </a:solidFill>
                  </a:tcPr>
                </a:tc>
                <a:tc hMerge="1">
                  <a:txBody>
                    <a:bodyPr/>
                    <a:lstStyle/>
                    <a:p>
                      <a:endParaRPr lang="ja-JP" altLang="en-US" dirty="0"/>
                    </a:p>
                  </a:txBody>
                  <a:tcPr/>
                </a:tc>
                <a:tc hMerge="1">
                  <a:txBody>
                    <a:bodyPr/>
                    <a:lstStyle/>
                    <a:p>
                      <a:endParaRPr lang="ja-JP" altLang="en-US" dirty="0"/>
                    </a:p>
                  </a:txBody>
                  <a:tcPr/>
                </a:tc>
                <a:tc hMerge="1">
                  <a:txBody>
                    <a:bodyPr/>
                    <a:lstStyle/>
                    <a:p>
                      <a:endParaRPr lang="ja-JP" altLang="en-US" dirty="0"/>
                    </a:p>
                  </a:txBody>
                  <a:tcPr/>
                </a:tc>
                <a:tc hMerge="1">
                  <a:txBody>
                    <a:bodyPr/>
                    <a:lstStyle/>
                    <a:p>
                      <a:endParaRPr lang="ja-JP" altLang="en-US" dirty="0"/>
                    </a:p>
                  </a:txBody>
                  <a:tcPr/>
                </a:tc>
                <a:tc hMerge="1">
                  <a:txBody>
                    <a:bodyPr/>
                    <a:lstStyle/>
                    <a:p>
                      <a:endParaRPr lang="ja-JP" altLang="en-US" dirty="0"/>
                    </a:p>
                  </a:txBody>
                  <a:tcPr/>
                </a:tc>
                <a:tc hMerge="1">
                  <a:txBody>
                    <a:bodyPr/>
                    <a:lstStyle/>
                    <a:p>
                      <a:pPr algn="ctr"/>
                      <a:endParaRPr kumimoji="1" lang="ja-JP" altLang="en-US" dirty="0"/>
                    </a:p>
                  </a:txBody>
                  <a:tcPr/>
                </a:tc>
                <a:tc hMerge="1">
                  <a:txBody>
                    <a:bodyPr/>
                    <a:lstStyle/>
                    <a:p>
                      <a:pPr algn="ctr"/>
                      <a:endParaRPr kumimoji="1" lang="ja-JP" altLang="en-US" dirty="0"/>
                    </a:p>
                  </a:txBody>
                  <a:tcPr/>
                </a:tc>
                <a:tc hMerge="1">
                  <a:txBody>
                    <a:bodyPr/>
                    <a:lstStyle/>
                    <a:p>
                      <a:pPr algn="ctr"/>
                      <a:endParaRPr kumimoji="1" lang="ja-JP" altLang="en-US" dirty="0"/>
                    </a:p>
                  </a:txBody>
                  <a:tcPr/>
                </a:tc>
                <a:tc hMerge="1">
                  <a:txBody>
                    <a:bodyPr/>
                    <a:lstStyle/>
                    <a:p>
                      <a:pPr algn="ctr"/>
                      <a:endParaRPr kumimoji="1" lang="ja-JP" altLang="en-US" dirty="0"/>
                    </a:p>
                  </a:txBody>
                  <a:tcPr/>
                </a:tc>
                <a:tc hMerge="1">
                  <a:txBody>
                    <a:bodyPr/>
                    <a:lstStyle/>
                    <a:p>
                      <a:pPr algn="ctr"/>
                      <a:endParaRPr kumimoji="1" lang="ja-JP" altLang="en-US" dirty="0"/>
                    </a:p>
                  </a:txBody>
                  <a:tcPr/>
                </a:tc>
                <a:tc hMerge="1">
                  <a:txBody>
                    <a:bodyPr/>
                    <a:lstStyle/>
                    <a:p>
                      <a:pPr algn="ctr"/>
                      <a:endParaRPr kumimoji="1" lang="ja-JP" altLang="en-US" dirty="0"/>
                    </a:p>
                  </a:txBody>
                  <a:tcPr/>
                </a:tc>
                <a:extLst>
                  <a:ext uri="{0D108BD9-81ED-4DB2-BD59-A6C34878D82A}">
                    <a16:rowId xmlns:a16="http://schemas.microsoft.com/office/drawing/2014/main" val="2935258964"/>
                  </a:ext>
                </a:extLst>
              </a:tr>
              <a:tr h="49493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ＭＳ ゴシック" panose="020B0609070205080204" pitchFamily="49" charset="-128"/>
                          <a:ea typeface="ＭＳ ゴシック" panose="020B0609070205080204" pitchFamily="49" charset="-128"/>
                        </a:rPr>
                        <a:t>4</a:t>
                      </a:r>
                      <a:r>
                        <a:rPr kumimoji="1" lang="ja-JP" altLang="en-US" sz="1200" dirty="0">
                          <a:solidFill>
                            <a:schemeClr val="tx1"/>
                          </a:solidFill>
                          <a:latin typeface="ＭＳ ゴシック" panose="020B0609070205080204" pitchFamily="49" charset="-128"/>
                          <a:ea typeface="ＭＳ ゴシック" panose="020B0609070205080204" pitchFamily="49" charset="-128"/>
                        </a:rPr>
                        <a:t>月</a:t>
                      </a:r>
                    </a:p>
                    <a:p>
                      <a:pPr algn="ct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txBody>
                  <a:tcPr marL="74295" marR="74295" marT="37148" marB="37148">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ＭＳ ゴシック" panose="020B0609070205080204" pitchFamily="49" charset="-128"/>
                          <a:ea typeface="ＭＳ ゴシック" panose="020B0609070205080204" pitchFamily="49" charset="-128"/>
                        </a:rPr>
                        <a:t>5</a:t>
                      </a:r>
                      <a:r>
                        <a:rPr kumimoji="1" lang="ja-JP" altLang="en-US" sz="1200" dirty="0">
                          <a:solidFill>
                            <a:schemeClr val="tx1"/>
                          </a:solidFill>
                          <a:latin typeface="ＭＳ ゴシック" panose="020B0609070205080204" pitchFamily="49" charset="-128"/>
                          <a:ea typeface="ＭＳ ゴシック" panose="020B0609070205080204" pitchFamily="49" charset="-128"/>
                        </a:rPr>
                        <a:t>月</a:t>
                      </a:r>
                    </a:p>
                    <a:p>
                      <a:pPr algn="ct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txBody>
                  <a:tcPr marL="74295" marR="74295" marT="37148" marB="37148">
                    <a:solidFill>
                      <a:schemeClr val="tx2">
                        <a:lumMod val="20000"/>
                        <a:lumOff val="80000"/>
                      </a:schemeClr>
                    </a:solidFill>
                  </a:tcPr>
                </a:tc>
                <a:tc>
                  <a:txBody>
                    <a:bodyPr/>
                    <a:lstStyle/>
                    <a:p>
                      <a:pPr algn="ctr"/>
                      <a:r>
                        <a:rPr kumimoji="1" lang="en-US" altLang="ja-JP" sz="1200" dirty="0">
                          <a:solidFill>
                            <a:schemeClr val="tx1"/>
                          </a:solidFill>
                          <a:latin typeface="ＭＳ ゴシック" panose="020B0609070205080204" pitchFamily="49" charset="-128"/>
                          <a:ea typeface="ＭＳ ゴシック" panose="020B0609070205080204" pitchFamily="49" charset="-128"/>
                        </a:rPr>
                        <a:t>6</a:t>
                      </a:r>
                      <a:r>
                        <a:rPr kumimoji="1" lang="ja-JP" altLang="en-US" sz="1200" dirty="0">
                          <a:solidFill>
                            <a:schemeClr val="tx1"/>
                          </a:solidFill>
                          <a:latin typeface="ＭＳ ゴシック" panose="020B0609070205080204" pitchFamily="49" charset="-128"/>
                          <a:ea typeface="ＭＳ ゴシック" panose="020B0609070205080204" pitchFamily="49" charset="-128"/>
                        </a:rPr>
                        <a:t>月</a:t>
                      </a:r>
                    </a:p>
                  </a:txBody>
                  <a:tcPr marL="74295" marR="74295" marT="37148" marB="37148">
                    <a:solidFill>
                      <a:schemeClr val="tx2">
                        <a:lumMod val="20000"/>
                        <a:lumOff val="80000"/>
                      </a:schemeClr>
                    </a:solidFill>
                  </a:tcPr>
                </a:tc>
                <a:tc>
                  <a:txBody>
                    <a:bodyPr/>
                    <a:lstStyle/>
                    <a:p>
                      <a:pPr algn="ctr"/>
                      <a:r>
                        <a:rPr kumimoji="1" lang="en-US" altLang="ja-JP" sz="1200" dirty="0">
                          <a:solidFill>
                            <a:schemeClr val="tx1"/>
                          </a:solidFill>
                          <a:latin typeface="ＭＳ ゴシック" panose="020B0609070205080204" pitchFamily="49" charset="-128"/>
                          <a:ea typeface="ＭＳ ゴシック" panose="020B0609070205080204" pitchFamily="49" charset="-128"/>
                        </a:rPr>
                        <a:t>7</a:t>
                      </a:r>
                      <a:r>
                        <a:rPr kumimoji="1" lang="ja-JP" altLang="en-US" sz="1200" dirty="0">
                          <a:solidFill>
                            <a:schemeClr val="tx1"/>
                          </a:solidFill>
                          <a:latin typeface="ＭＳ ゴシック" panose="020B0609070205080204" pitchFamily="49" charset="-128"/>
                          <a:ea typeface="ＭＳ ゴシック" panose="020B0609070205080204" pitchFamily="49" charset="-128"/>
                        </a:rPr>
                        <a:t>月</a:t>
                      </a:r>
                    </a:p>
                  </a:txBody>
                  <a:tcPr marL="74295" marR="74295" marT="37148" marB="37148">
                    <a:solidFill>
                      <a:schemeClr val="tx2">
                        <a:lumMod val="20000"/>
                        <a:lumOff val="80000"/>
                      </a:schemeClr>
                    </a:solidFill>
                  </a:tcPr>
                </a:tc>
                <a:tc>
                  <a:txBody>
                    <a:bodyPr/>
                    <a:lstStyle/>
                    <a:p>
                      <a:pPr algn="ctr"/>
                      <a:r>
                        <a:rPr kumimoji="1" lang="en-US" altLang="ja-JP" sz="1200" dirty="0">
                          <a:solidFill>
                            <a:schemeClr val="tx1"/>
                          </a:solidFill>
                          <a:latin typeface="ＭＳ ゴシック" panose="020B0609070205080204" pitchFamily="49" charset="-128"/>
                          <a:ea typeface="ＭＳ ゴシック" panose="020B0609070205080204" pitchFamily="49" charset="-128"/>
                        </a:rPr>
                        <a:t>8</a:t>
                      </a:r>
                      <a:r>
                        <a:rPr kumimoji="1" lang="ja-JP" altLang="en-US" sz="1200" dirty="0">
                          <a:solidFill>
                            <a:schemeClr val="tx1"/>
                          </a:solidFill>
                          <a:latin typeface="ＭＳ ゴシック" panose="020B0609070205080204" pitchFamily="49" charset="-128"/>
                          <a:ea typeface="ＭＳ ゴシック" panose="020B0609070205080204" pitchFamily="49" charset="-128"/>
                        </a:rPr>
                        <a:t>月</a:t>
                      </a:r>
                    </a:p>
                  </a:txBody>
                  <a:tcPr marL="74295" marR="74295" marT="37148" marB="37148">
                    <a:solidFill>
                      <a:schemeClr val="tx2">
                        <a:lumMod val="20000"/>
                        <a:lumOff val="80000"/>
                      </a:schemeClr>
                    </a:solidFill>
                  </a:tcPr>
                </a:tc>
                <a:tc>
                  <a:txBody>
                    <a:bodyPr/>
                    <a:lstStyle/>
                    <a:p>
                      <a:pPr algn="ctr"/>
                      <a:r>
                        <a:rPr kumimoji="1" lang="en-US" altLang="ja-JP" sz="1200" dirty="0">
                          <a:solidFill>
                            <a:schemeClr val="tx1"/>
                          </a:solidFill>
                          <a:latin typeface="ＭＳ ゴシック" panose="020B0609070205080204" pitchFamily="49" charset="-128"/>
                          <a:ea typeface="ＭＳ ゴシック" panose="020B0609070205080204" pitchFamily="49" charset="-128"/>
                        </a:rPr>
                        <a:t>9</a:t>
                      </a:r>
                      <a:r>
                        <a:rPr kumimoji="1" lang="ja-JP" altLang="en-US" sz="1200" dirty="0">
                          <a:solidFill>
                            <a:schemeClr val="tx1"/>
                          </a:solidFill>
                          <a:latin typeface="ＭＳ ゴシック" panose="020B0609070205080204" pitchFamily="49" charset="-128"/>
                          <a:ea typeface="ＭＳ ゴシック" panose="020B0609070205080204" pitchFamily="49" charset="-128"/>
                        </a:rPr>
                        <a:t>月</a:t>
                      </a:r>
                    </a:p>
                  </a:txBody>
                  <a:tcPr marL="74295" marR="74295" marT="37148" marB="37148">
                    <a:solidFill>
                      <a:schemeClr val="tx2">
                        <a:lumMod val="20000"/>
                        <a:lumOff val="80000"/>
                      </a:schemeClr>
                    </a:solidFill>
                  </a:tcPr>
                </a:tc>
                <a:tc>
                  <a:txBody>
                    <a:bodyPr/>
                    <a:lstStyle/>
                    <a:p>
                      <a:pPr algn="ctr"/>
                      <a:r>
                        <a:rPr kumimoji="1" lang="en-US" altLang="ja-JP" sz="1200" dirty="0">
                          <a:solidFill>
                            <a:schemeClr val="tx1"/>
                          </a:solidFill>
                          <a:latin typeface="ＭＳ ゴシック" panose="020B0609070205080204" pitchFamily="49" charset="-128"/>
                          <a:ea typeface="ＭＳ ゴシック" panose="020B0609070205080204" pitchFamily="49" charset="-128"/>
                        </a:rPr>
                        <a:t>10</a:t>
                      </a:r>
                      <a:r>
                        <a:rPr kumimoji="1" lang="ja-JP" altLang="en-US" sz="1200" dirty="0">
                          <a:solidFill>
                            <a:schemeClr val="tx1"/>
                          </a:solidFill>
                          <a:latin typeface="ＭＳ ゴシック" panose="020B0609070205080204" pitchFamily="49" charset="-128"/>
                          <a:ea typeface="ＭＳ ゴシック" panose="020B0609070205080204" pitchFamily="49" charset="-128"/>
                        </a:rPr>
                        <a:t>月</a:t>
                      </a:r>
                    </a:p>
                  </a:txBody>
                  <a:tcPr marL="74295" marR="74295" marT="37148" marB="37148">
                    <a:solidFill>
                      <a:schemeClr val="tx2">
                        <a:lumMod val="20000"/>
                        <a:lumOff val="80000"/>
                      </a:schemeClr>
                    </a:solidFill>
                  </a:tcPr>
                </a:tc>
                <a:tc>
                  <a:txBody>
                    <a:bodyPr/>
                    <a:lstStyle/>
                    <a:p>
                      <a:pPr algn="ctr"/>
                      <a:r>
                        <a:rPr kumimoji="1" lang="en-US" altLang="ja-JP" sz="1200" dirty="0">
                          <a:solidFill>
                            <a:schemeClr val="tx1"/>
                          </a:solidFill>
                          <a:latin typeface="ＭＳ ゴシック" panose="020B0609070205080204" pitchFamily="49" charset="-128"/>
                          <a:ea typeface="ＭＳ ゴシック" panose="020B0609070205080204" pitchFamily="49" charset="-128"/>
                        </a:rPr>
                        <a:t>11</a:t>
                      </a:r>
                      <a:r>
                        <a:rPr kumimoji="1" lang="ja-JP" altLang="en-US" sz="1200" dirty="0">
                          <a:solidFill>
                            <a:schemeClr val="tx1"/>
                          </a:solidFill>
                          <a:latin typeface="ＭＳ ゴシック" panose="020B0609070205080204" pitchFamily="49" charset="-128"/>
                          <a:ea typeface="ＭＳ ゴシック" panose="020B0609070205080204" pitchFamily="49" charset="-128"/>
                        </a:rPr>
                        <a:t>月</a:t>
                      </a:r>
                    </a:p>
                  </a:txBody>
                  <a:tcPr marL="74295" marR="74295" marT="37148" marB="37148">
                    <a:solidFill>
                      <a:schemeClr val="tx2">
                        <a:lumMod val="20000"/>
                        <a:lumOff val="80000"/>
                      </a:schemeClr>
                    </a:solidFill>
                  </a:tcPr>
                </a:tc>
                <a:tc>
                  <a:txBody>
                    <a:bodyPr/>
                    <a:lstStyle/>
                    <a:p>
                      <a:pPr algn="ctr"/>
                      <a:r>
                        <a:rPr kumimoji="1" lang="en-US" altLang="ja-JP" sz="1200" dirty="0">
                          <a:solidFill>
                            <a:schemeClr val="tx1"/>
                          </a:solidFill>
                          <a:latin typeface="ＭＳ ゴシック" panose="020B0609070205080204" pitchFamily="49" charset="-128"/>
                          <a:ea typeface="ＭＳ ゴシック" panose="020B0609070205080204" pitchFamily="49" charset="-128"/>
                        </a:rPr>
                        <a:t>12</a:t>
                      </a:r>
                      <a:r>
                        <a:rPr kumimoji="1" lang="ja-JP" altLang="en-US" sz="1200" dirty="0">
                          <a:solidFill>
                            <a:schemeClr val="tx1"/>
                          </a:solidFill>
                          <a:latin typeface="ＭＳ ゴシック" panose="020B0609070205080204" pitchFamily="49" charset="-128"/>
                          <a:ea typeface="ＭＳ ゴシック" panose="020B0609070205080204" pitchFamily="49" charset="-128"/>
                        </a:rPr>
                        <a:t>月</a:t>
                      </a:r>
                    </a:p>
                  </a:txBody>
                  <a:tcPr marL="74295" marR="74295" marT="37148" marB="37148">
                    <a:solidFill>
                      <a:schemeClr val="tx2">
                        <a:lumMod val="20000"/>
                        <a:lumOff val="80000"/>
                      </a:schemeClr>
                    </a:solidFill>
                  </a:tcPr>
                </a:tc>
                <a:tc>
                  <a:txBody>
                    <a:bodyPr/>
                    <a:lstStyle/>
                    <a:p>
                      <a:pPr algn="ctr"/>
                      <a:r>
                        <a:rPr kumimoji="1" lang="en-US" altLang="ja-JP" sz="1200" dirty="0">
                          <a:solidFill>
                            <a:schemeClr val="tx1"/>
                          </a:solidFill>
                          <a:latin typeface="ＭＳ ゴシック" panose="020B0609070205080204" pitchFamily="49" charset="-128"/>
                          <a:ea typeface="ＭＳ ゴシック" panose="020B0609070205080204" pitchFamily="49" charset="-128"/>
                        </a:rPr>
                        <a:t>1</a:t>
                      </a:r>
                      <a:r>
                        <a:rPr kumimoji="1" lang="ja-JP" altLang="en-US" sz="1200" dirty="0">
                          <a:solidFill>
                            <a:schemeClr val="tx1"/>
                          </a:solidFill>
                          <a:latin typeface="ＭＳ ゴシック" panose="020B0609070205080204" pitchFamily="49" charset="-128"/>
                          <a:ea typeface="ＭＳ ゴシック" panose="020B0609070205080204" pitchFamily="49" charset="-128"/>
                        </a:rPr>
                        <a:t>月</a:t>
                      </a:r>
                    </a:p>
                  </a:txBody>
                  <a:tcPr marL="74295" marR="74295" marT="37148" marB="37148">
                    <a:solidFill>
                      <a:schemeClr val="tx2">
                        <a:lumMod val="20000"/>
                        <a:lumOff val="80000"/>
                      </a:schemeClr>
                    </a:solidFill>
                  </a:tcPr>
                </a:tc>
                <a:tc>
                  <a:txBody>
                    <a:bodyPr/>
                    <a:lstStyle/>
                    <a:p>
                      <a:pPr algn="ctr"/>
                      <a:r>
                        <a:rPr kumimoji="1" lang="en-US" altLang="ja-JP" sz="1200" dirty="0">
                          <a:solidFill>
                            <a:schemeClr val="tx1"/>
                          </a:solidFill>
                          <a:latin typeface="ＭＳ ゴシック" panose="020B0609070205080204" pitchFamily="49" charset="-128"/>
                          <a:ea typeface="ＭＳ ゴシック" panose="020B0609070205080204" pitchFamily="49" charset="-128"/>
                        </a:rPr>
                        <a:t>2</a:t>
                      </a:r>
                      <a:r>
                        <a:rPr kumimoji="1" lang="ja-JP" altLang="en-US" sz="1200" dirty="0">
                          <a:solidFill>
                            <a:schemeClr val="tx1"/>
                          </a:solidFill>
                          <a:latin typeface="ＭＳ ゴシック" panose="020B0609070205080204" pitchFamily="49" charset="-128"/>
                          <a:ea typeface="ＭＳ ゴシック" panose="020B0609070205080204" pitchFamily="49" charset="-128"/>
                        </a:rPr>
                        <a:t>月</a:t>
                      </a:r>
                    </a:p>
                  </a:txBody>
                  <a:tcPr marL="74295" marR="74295" marT="37148" marB="37148">
                    <a:solidFill>
                      <a:schemeClr val="tx2">
                        <a:lumMod val="20000"/>
                        <a:lumOff val="80000"/>
                      </a:schemeClr>
                    </a:solidFill>
                  </a:tcPr>
                </a:tc>
                <a:tc>
                  <a:txBody>
                    <a:bodyPr/>
                    <a:lstStyle/>
                    <a:p>
                      <a:pPr algn="ctr"/>
                      <a:r>
                        <a:rPr kumimoji="1" lang="en-US" altLang="ja-JP" sz="1200" dirty="0">
                          <a:solidFill>
                            <a:schemeClr val="tx1"/>
                          </a:solidFill>
                          <a:latin typeface="ＭＳ ゴシック" panose="020B0609070205080204" pitchFamily="49" charset="-128"/>
                          <a:ea typeface="ＭＳ ゴシック" panose="020B0609070205080204" pitchFamily="49" charset="-128"/>
                        </a:rPr>
                        <a:t>3</a:t>
                      </a:r>
                      <a:r>
                        <a:rPr kumimoji="1" lang="ja-JP" altLang="en-US" sz="1200" dirty="0">
                          <a:solidFill>
                            <a:schemeClr val="tx1"/>
                          </a:solidFill>
                          <a:latin typeface="ＭＳ ゴシック" panose="020B0609070205080204" pitchFamily="49" charset="-128"/>
                          <a:ea typeface="ＭＳ ゴシック" panose="020B0609070205080204" pitchFamily="49" charset="-128"/>
                        </a:rPr>
                        <a:t>月</a:t>
                      </a:r>
                    </a:p>
                  </a:txBody>
                  <a:tcPr marL="74295" marR="74295" marT="37148" marB="37148">
                    <a:solidFill>
                      <a:schemeClr val="tx2">
                        <a:lumMod val="20000"/>
                        <a:lumOff val="80000"/>
                      </a:schemeClr>
                    </a:solidFill>
                  </a:tcPr>
                </a:tc>
                <a:extLst>
                  <a:ext uri="{0D108BD9-81ED-4DB2-BD59-A6C34878D82A}">
                    <a16:rowId xmlns:a16="http://schemas.microsoft.com/office/drawing/2014/main" val="3045058425"/>
                  </a:ext>
                </a:extLst>
              </a:tr>
              <a:tr h="2880000">
                <a:tc>
                  <a:txBody>
                    <a:bodyPr/>
                    <a:lstStyle/>
                    <a:p>
                      <a:pPr algn="ctr"/>
                      <a:endParaRPr kumimoji="1" lang="ja-JP" altLang="en-US" sz="1500" dirty="0">
                        <a:solidFill>
                          <a:schemeClr val="tx1"/>
                        </a:solidFill>
                      </a:endParaRPr>
                    </a:p>
                  </a:txBody>
                  <a:tcPr marL="74295" marR="74295" marT="37148" marB="37148">
                    <a:solidFill>
                      <a:schemeClr val="bg2"/>
                    </a:solidFill>
                  </a:tcPr>
                </a:tc>
                <a:tc>
                  <a:txBody>
                    <a:bodyPr/>
                    <a:lstStyle/>
                    <a:p>
                      <a:pPr algn="ctr"/>
                      <a:endParaRPr kumimoji="1" lang="ja-JP" altLang="en-US" sz="1500" dirty="0">
                        <a:solidFill>
                          <a:schemeClr val="tx1"/>
                        </a:solidFill>
                      </a:endParaRPr>
                    </a:p>
                  </a:txBody>
                  <a:tcPr marL="74295" marR="74295" marT="37148" marB="37148">
                    <a:solidFill>
                      <a:schemeClr val="bg2"/>
                    </a:solidFill>
                  </a:tcPr>
                </a:tc>
                <a:tc>
                  <a:txBody>
                    <a:bodyPr/>
                    <a:lstStyle/>
                    <a:p>
                      <a:pPr algn="ctr"/>
                      <a:endParaRPr kumimoji="1" lang="ja-JP" altLang="en-US" sz="1500" dirty="0">
                        <a:solidFill>
                          <a:schemeClr val="tx1"/>
                        </a:solidFill>
                      </a:endParaRPr>
                    </a:p>
                  </a:txBody>
                  <a:tcPr marL="74295" marR="74295" marT="37148" marB="37148">
                    <a:solidFill>
                      <a:schemeClr val="bg2"/>
                    </a:solidFill>
                  </a:tcPr>
                </a:tc>
                <a:tc>
                  <a:txBody>
                    <a:bodyPr/>
                    <a:lstStyle/>
                    <a:p>
                      <a:pPr algn="ctr"/>
                      <a:endParaRPr kumimoji="1" lang="ja-JP" altLang="en-US" sz="1500" dirty="0">
                        <a:solidFill>
                          <a:schemeClr val="tx1"/>
                        </a:solidFill>
                      </a:endParaRPr>
                    </a:p>
                  </a:txBody>
                  <a:tcPr marL="74295" marR="74295" marT="37148" marB="37148">
                    <a:solidFill>
                      <a:schemeClr val="bg2"/>
                    </a:solidFill>
                  </a:tcPr>
                </a:tc>
                <a:tc>
                  <a:txBody>
                    <a:bodyPr/>
                    <a:lstStyle/>
                    <a:p>
                      <a:pPr algn="ctr"/>
                      <a:endParaRPr kumimoji="1" lang="ja-JP" altLang="en-US" sz="1500" dirty="0">
                        <a:solidFill>
                          <a:schemeClr val="tx1"/>
                        </a:solidFill>
                      </a:endParaRPr>
                    </a:p>
                  </a:txBody>
                  <a:tcPr marL="74295" marR="74295" marT="37148" marB="37148">
                    <a:solidFill>
                      <a:schemeClr val="bg2"/>
                    </a:solidFill>
                  </a:tcPr>
                </a:tc>
                <a:tc>
                  <a:txBody>
                    <a:bodyPr/>
                    <a:lstStyle/>
                    <a:p>
                      <a:pPr algn="ctr"/>
                      <a:endParaRPr kumimoji="1" lang="ja-JP" altLang="en-US" sz="1500" dirty="0">
                        <a:solidFill>
                          <a:schemeClr val="tx1"/>
                        </a:solidFill>
                      </a:endParaRPr>
                    </a:p>
                  </a:txBody>
                  <a:tcPr marL="74295" marR="74295" marT="37148" marB="37148">
                    <a:solidFill>
                      <a:schemeClr val="bg2"/>
                    </a:solidFill>
                  </a:tcPr>
                </a:tc>
                <a:tc>
                  <a:txBody>
                    <a:bodyPr/>
                    <a:lstStyle/>
                    <a:p>
                      <a:endParaRPr kumimoji="1" lang="ja-JP" altLang="en-US" sz="1500" dirty="0">
                        <a:solidFill>
                          <a:schemeClr val="tx1"/>
                        </a:solidFill>
                      </a:endParaRPr>
                    </a:p>
                  </a:txBody>
                  <a:tcPr marL="74295" marR="74295" marT="37148" marB="37148">
                    <a:solidFill>
                      <a:schemeClr val="bg2"/>
                    </a:solidFill>
                  </a:tcPr>
                </a:tc>
                <a:tc>
                  <a:txBody>
                    <a:bodyPr/>
                    <a:lstStyle/>
                    <a:p>
                      <a:endParaRPr kumimoji="1" lang="ja-JP" altLang="en-US" sz="1500" dirty="0">
                        <a:solidFill>
                          <a:schemeClr val="tx1"/>
                        </a:solidFill>
                      </a:endParaRPr>
                    </a:p>
                  </a:txBody>
                  <a:tcPr marL="74295" marR="74295" marT="37148" marB="37148">
                    <a:solidFill>
                      <a:schemeClr val="bg2"/>
                    </a:solidFill>
                  </a:tcPr>
                </a:tc>
                <a:tc>
                  <a:txBody>
                    <a:bodyPr/>
                    <a:lstStyle/>
                    <a:p>
                      <a:endParaRPr kumimoji="1" lang="ja-JP" altLang="en-US" sz="1500" dirty="0">
                        <a:solidFill>
                          <a:schemeClr val="tx1"/>
                        </a:solidFill>
                      </a:endParaRPr>
                    </a:p>
                  </a:txBody>
                  <a:tcPr marL="74295" marR="74295" marT="37148" marB="37148">
                    <a:solidFill>
                      <a:schemeClr val="bg2"/>
                    </a:solidFill>
                  </a:tcPr>
                </a:tc>
                <a:tc>
                  <a:txBody>
                    <a:bodyPr/>
                    <a:lstStyle/>
                    <a:p>
                      <a:endParaRPr kumimoji="1" lang="ja-JP" altLang="en-US" sz="1500" dirty="0">
                        <a:solidFill>
                          <a:schemeClr val="tx1"/>
                        </a:solidFill>
                      </a:endParaRPr>
                    </a:p>
                  </a:txBody>
                  <a:tcPr marL="74295" marR="74295" marT="37148" marB="37148">
                    <a:solidFill>
                      <a:schemeClr val="bg2"/>
                    </a:solidFill>
                  </a:tcPr>
                </a:tc>
                <a:tc>
                  <a:txBody>
                    <a:bodyPr/>
                    <a:lstStyle/>
                    <a:p>
                      <a:endParaRPr kumimoji="1" lang="ja-JP" altLang="en-US" sz="1500" dirty="0">
                        <a:solidFill>
                          <a:schemeClr val="tx1"/>
                        </a:solidFill>
                      </a:endParaRPr>
                    </a:p>
                  </a:txBody>
                  <a:tcPr marL="74295" marR="74295" marT="37148" marB="37148">
                    <a:solidFill>
                      <a:schemeClr val="bg2"/>
                    </a:solidFill>
                  </a:tcPr>
                </a:tc>
                <a:tc>
                  <a:txBody>
                    <a:bodyPr/>
                    <a:lstStyle/>
                    <a:p>
                      <a:endParaRPr kumimoji="1" lang="ja-JP" altLang="en-US" sz="1500" dirty="0">
                        <a:solidFill>
                          <a:schemeClr val="tx1"/>
                        </a:solidFill>
                      </a:endParaRPr>
                    </a:p>
                  </a:txBody>
                  <a:tcPr marL="74295" marR="74295" marT="37148" marB="37148">
                    <a:solidFill>
                      <a:schemeClr val="bg2"/>
                    </a:solidFill>
                  </a:tcPr>
                </a:tc>
                <a:extLst>
                  <a:ext uri="{0D108BD9-81ED-4DB2-BD59-A6C34878D82A}">
                    <a16:rowId xmlns:a16="http://schemas.microsoft.com/office/drawing/2014/main" val="1269284744"/>
                  </a:ext>
                </a:extLst>
              </a:tr>
              <a:tr h="1548000">
                <a:tc>
                  <a:txBody>
                    <a:bodyPr/>
                    <a:lstStyle/>
                    <a:p>
                      <a:pPr algn="ctr"/>
                      <a:endParaRPr kumimoji="1" lang="ja-JP" altLang="en-US" sz="1500" dirty="0">
                        <a:solidFill>
                          <a:schemeClr val="tx1"/>
                        </a:solidFill>
                      </a:endParaRPr>
                    </a:p>
                  </a:txBody>
                  <a:tcPr marL="74295" marR="74295" marT="37148" marB="37148">
                    <a:solidFill>
                      <a:schemeClr val="bg2">
                        <a:lumMod val="75000"/>
                      </a:schemeClr>
                    </a:solidFill>
                  </a:tcPr>
                </a:tc>
                <a:tc>
                  <a:txBody>
                    <a:bodyPr/>
                    <a:lstStyle/>
                    <a:p>
                      <a:pPr algn="ctr"/>
                      <a:endParaRPr kumimoji="1" lang="ja-JP" altLang="en-US" sz="1500" dirty="0">
                        <a:solidFill>
                          <a:schemeClr val="tx1"/>
                        </a:solidFill>
                      </a:endParaRPr>
                    </a:p>
                  </a:txBody>
                  <a:tcPr marL="74295" marR="74295" marT="37148" marB="37148">
                    <a:solidFill>
                      <a:schemeClr val="bg2">
                        <a:lumMod val="75000"/>
                      </a:schemeClr>
                    </a:solidFill>
                  </a:tcPr>
                </a:tc>
                <a:tc>
                  <a:txBody>
                    <a:bodyPr/>
                    <a:lstStyle/>
                    <a:p>
                      <a:pPr algn="ctr"/>
                      <a:endParaRPr kumimoji="1" lang="ja-JP" altLang="en-US" sz="1500" dirty="0">
                        <a:solidFill>
                          <a:schemeClr val="tx1"/>
                        </a:solidFill>
                      </a:endParaRPr>
                    </a:p>
                  </a:txBody>
                  <a:tcPr marL="74295" marR="74295" marT="37148" marB="37148">
                    <a:solidFill>
                      <a:schemeClr val="bg2">
                        <a:lumMod val="75000"/>
                      </a:schemeClr>
                    </a:solidFill>
                  </a:tcPr>
                </a:tc>
                <a:tc>
                  <a:txBody>
                    <a:bodyPr/>
                    <a:lstStyle/>
                    <a:p>
                      <a:pPr algn="ctr"/>
                      <a:endParaRPr kumimoji="1" lang="ja-JP" altLang="en-US" sz="1500" dirty="0">
                        <a:solidFill>
                          <a:schemeClr val="tx1"/>
                        </a:solidFill>
                      </a:endParaRPr>
                    </a:p>
                  </a:txBody>
                  <a:tcPr marL="74295" marR="74295" marT="37148" marB="37148">
                    <a:solidFill>
                      <a:schemeClr val="bg2">
                        <a:lumMod val="75000"/>
                      </a:schemeClr>
                    </a:solidFill>
                  </a:tcPr>
                </a:tc>
                <a:tc>
                  <a:txBody>
                    <a:bodyPr/>
                    <a:lstStyle/>
                    <a:p>
                      <a:pPr algn="ctr"/>
                      <a:endParaRPr kumimoji="1" lang="ja-JP" altLang="en-US" sz="1500" dirty="0">
                        <a:solidFill>
                          <a:schemeClr val="tx1"/>
                        </a:solidFill>
                      </a:endParaRPr>
                    </a:p>
                  </a:txBody>
                  <a:tcPr marL="74295" marR="74295" marT="37148" marB="37148">
                    <a:solidFill>
                      <a:schemeClr val="bg2">
                        <a:lumMod val="75000"/>
                      </a:schemeClr>
                    </a:solidFill>
                  </a:tcPr>
                </a:tc>
                <a:tc>
                  <a:txBody>
                    <a:bodyPr/>
                    <a:lstStyle/>
                    <a:p>
                      <a:pPr algn="ctr"/>
                      <a:endParaRPr kumimoji="1" lang="ja-JP" altLang="en-US" sz="1500" dirty="0">
                        <a:solidFill>
                          <a:schemeClr val="tx1"/>
                        </a:solidFill>
                      </a:endParaRPr>
                    </a:p>
                  </a:txBody>
                  <a:tcPr marL="74295" marR="74295" marT="37148" marB="37148">
                    <a:solidFill>
                      <a:schemeClr val="bg2">
                        <a:lumMod val="75000"/>
                      </a:schemeClr>
                    </a:solidFill>
                  </a:tcPr>
                </a:tc>
                <a:tc>
                  <a:txBody>
                    <a:bodyPr/>
                    <a:lstStyle/>
                    <a:p>
                      <a:endParaRPr kumimoji="1" lang="ja-JP" altLang="en-US" sz="1500" dirty="0">
                        <a:solidFill>
                          <a:schemeClr val="tx1"/>
                        </a:solidFill>
                      </a:endParaRPr>
                    </a:p>
                  </a:txBody>
                  <a:tcPr marL="74295" marR="74295" marT="37148" marB="37148">
                    <a:solidFill>
                      <a:schemeClr val="bg2">
                        <a:lumMod val="75000"/>
                      </a:schemeClr>
                    </a:solidFill>
                  </a:tcPr>
                </a:tc>
                <a:tc>
                  <a:txBody>
                    <a:bodyPr/>
                    <a:lstStyle/>
                    <a:p>
                      <a:endParaRPr kumimoji="1" lang="ja-JP" altLang="en-US" sz="1500" dirty="0">
                        <a:solidFill>
                          <a:schemeClr val="tx1"/>
                        </a:solidFill>
                      </a:endParaRPr>
                    </a:p>
                  </a:txBody>
                  <a:tcPr marL="74295" marR="74295" marT="37148" marB="37148">
                    <a:solidFill>
                      <a:schemeClr val="bg2">
                        <a:lumMod val="75000"/>
                      </a:schemeClr>
                    </a:solidFill>
                  </a:tcPr>
                </a:tc>
                <a:tc>
                  <a:txBody>
                    <a:bodyPr/>
                    <a:lstStyle/>
                    <a:p>
                      <a:endParaRPr kumimoji="1" lang="ja-JP" altLang="en-US" sz="1500" dirty="0">
                        <a:solidFill>
                          <a:schemeClr val="tx1"/>
                        </a:solidFill>
                      </a:endParaRPr>
                    </a:p>
                  </a:txBody>
                  <a:tcPr marL="74295" marR="74295" marT="37148" marB="37148">
                    <a:solidFill>
                      <a:schemeClr val="bg2">
                        <a:lumMod val="75000"/>
                      </a:schemeClr>
                    </a:solidFill>
                  </a:tcPr>
                </a:tc>
                <a:tc>
                  <a:txBody>
                    <a:bodyPr/>
                    <a:lstStyle/>
                    <a:p>
                      <a:endParaRPr kumimoji="1" lang="ja-JP" altLang="en-US" sz="1500" dirty="0">
                        <a:solidFill>
                          <a:schemeClr val="tx1"/>
                        </a:solidFill>
                      </a:endParaRPr>
                    </a:p>
                  </a:txBody>
                  <a:tcPr marL="74295" marR="74295" marT="37148" marB="37148">
                    <a:solidFill>
                      <a:schemeClr val="bg2">
                        <a:lumMod val="75000"/>
                      </a:schemeClr>
                    </a:solidFill>
                  </a:tcPr>
                </a:tc>
                <a:tc>
                  <a:txBody>
                    <a:bodyPr/>
                    <a:lstStyle/>
                    <a:p>
                      <a:endParaRPr kumimoji="1" lang="ja-JP" altLang="en-US" sz="1500" dirty="0">
                        <a:solidFill>
                          <a:schemeClr val="tx1"/>
                        </a:solidFill>
                      </a:endParaRPr>
                    </a:p>
                  </a:txBody>
                  <a:tcPr marL="74295" marR="74295" marT="37148" marB="37148">
                    <a:solidFill>
                      <a:schemeClr val="bg2">
                        <a:lumMod val="75000"/>
                      </a:schemeClr>
                    </a:solidFill>
                  </a:tcPr>
                </a:tc>
                <a:tc>
                  <a:txBody>
                    <a:bodyPr/>
                    <a:lstStyle/>
                    <a:p>
                      <a:endParaRPr kumimoji="1" lang="ja-JP" altLang="en-US" sz="1500" dirty="0">
                        <a:solidFill>
                          <a:schemeClr val="tx1"/>
                        </a:solidFill>
                      </a:endParaRPr>
                    </a:p>
                  </a:txBody>
                  <a:tcPr marL="74295" marR="74295" marT="37148" marB="37148">
                    <a:solidFill>
                      <a:schemeClr val="bg2">
                        <a:lumMod val="75000"/>
                      </a:schemeClr>
                    </a:solidFill>
                  </a:tcPr>
                </a:tc>
                <a:extLst>
                  <a:ext uri="{0D108BD9-81ED-4DB2-BD59-A6C34878D82A}">
                    <a16:rowId xmlns:a16="http://schemas.microsoft.com/office/drawing/2014/main" val="2144940177"/>
                  </a:ext>
                </a:extLst>
              </a:tr>
            </a:tbl>
          </a:graphicData>
        </a:graphic>
      </p:graphicFrame>
      <p:sp>
        <p:nvSpPr>
          <p:cNvPr id="14" name="角丸四角形 13"/>
          <p:cNvSpPr/>
          <p:nvPr/>
        </p:nvSpPr>
        <p:spPr>
          <a:xfrm>
            <a:off x="4726879" y="2006576"/>
            <a:ext cx="654456" cy="2469943"/>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nSpc>
                <a:spcPts val="2275"/>
              </a:lnSpc>
            </a:pPr>
            <a:r>
              <a:rPr lang="ja-JP" altLang="en-US" sz="1200" dirty="0">
                <a:solidFill>
                  <a:schemeClr val="tx1"/>
                </a:solidFill>
                <a:latin typeface="ＭＳ ゴシック" panose="020B0609070205080204" pitchFamily="49" charset="-128"/>
                <a:ea typeface="ＭＳ ゴシック" panose="020B0609070205080204" pitchFamily="49" charset="-128"/>
              </a:rPr>
              <a:t>審議会 ①　</a:t>
            </a:r>
          </a:p>
        </p:txBody>
      </p:sp>
      <p:sp>
        <p:nvSpPr>
          <p:cNvPr id="15" name="正方形/長方形 14"/>
          <p:cNvSpPr/>
          <p:nvPr/>
        </p:nvSpPr>
        <p:spPr>
          <a:xfrm>
            <a:off x="5088216" y="2780928"/>
            <a:ext cx="234000" cy="1638000"/>
          </a:xfrm>
          <a:prstGeom prst="rect">
            <a:avLst/>
          </a:prstGeom>
          <a:solidFill>
            <a:schemeClr val="accent1">
              <a:lumMod val="20000"/>
              <a:lumOff val="80000"/>
            </a:schemeClr>
          </a:solid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1200" dirty="0">
                <a:solidFill>
                  <a:schemeClr val="tx1"/>
                </a:solidFill>
                <a:latin typeface="ＭＳ ゴシック" panose="020B0609070205080204" pitchFamily="49" charset="-128"/>
                <a:ea typeface="ＭＳ ゴシック" panose="020B0609070205080204" pitchFamily="49" charset="-128"/>
              </a:rPr>
              <a:t>次期計画素案の提示</a:t>
            </a:r>
          </a:p>
        </p:txBody>
      </p:sp>
      <p:sp>
        <p:nvSpPr>
          <p:cNvPr id="16" name="正方形/長方形 15"/>
          <p:cNvSpPr/>
          <p:nvPr/>
        </p:nvSpPr>
        <p:spPr>
          <a:xfrm>
            <a:off x="4800039" y="2780928"/>
            <a:ext cx="234000" cy="1638000"/>
          </a:xfrm>
          <a:prstGeom prst="rect">
            <a:avLst/>
          </a:prstGeom>
          <a:solidFill>
            <a:schemeClr val="accent1">
              <a:lumMod val="20000"/>
              <a:lumOff val="80000"/>
            </a:schemeClr>
          </a:solid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200" dirty="0">
                <a:solidFill>
                  <a:schemeClr val="tx1"/>
                </a:solidFill>
                <a:latin typeface="ＭＳ ゴシック" panose="020B0609070205080204" pitchFamily="49" charset="-128"/>
                <a:ea typeface="ＭＳ ゴシック" panose="020B0609070205080204" pitchFamily="49" charset="-128"/>
              </a:rPr>
              <a:t>現計画最終評価の審議</a:t>
            </a:r>
          </a:p>
        </p:txBody>
      </p:sp>
      <p:sp>
        <p:nvSpPr>
          <p:cNvPr id="20" name="正方形/長方形 19"/>
          <p:cNvSpPr/>
          <p:nvPr/>
        </p:nvSpPr>
        <p:spPr>
          <a:xfrm>
            <a:off x="7093788" y="2807234"/>
            <a:ext cx="691309" cy="1669285"/>
          </a:xfrm>
          <a:prstGeom prst="rect">
            <a:avLst/>
          </a:prstGeom>
          <a:solidFill>
            <a:schemeClr val="accent1">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200" dirty="0">
                <a:solidFill>
                  <a:schemeClr val="tx1"/>
                </a:solidFill>
                <a:latin typeface="ＭＳ ゴシック" panose="020B0609070205080204" pitchFamily="49" charset="-128"/>
                <a:ea typeface="ＭＳ ゴシック" panose="020B0609070205080204" pitchFamily="49" charset="-128"/>
              </a:rPr>
              <a:t>次期計画案の提示</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pPr algn="ctr"/>
            <a:r>
              <a:rPr lang="ja-JP" altLang="en-US" sz="1000" dirty="0">
                <a:solidFill>
                  <a:schemeClr val="tx1"/>
                </a:solidFill>
                <a:latin typeface="ＭＳ ゴシック" panose="020B0609070205080204" pitchFamily="49" charset="-128"/>
                <a:ea typeface="ＭＳ ゴシック" panose="020B0609070205080204" pitchFamily="49" charset="-128"/>
              </a:rPr>
              <a:t>（委員への意見照会）</a:t>
            </a:r>
          </a:p>
        </p:txBody>
      </p:sp>
      <p:sp>
        <p:nvSpPr>
          <p:cNvPr id="31" name="角丸四角形 30"/>
          <p:cNvSpPr/>
          <p:nvPr/>
        </p:nvSpPr>
        <p:spPr>
          <a:xfrm>
            <a:off x="8642065" y="2006574"/>
            <a:ext cx="571187" cy="2737487"/>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just">
              <a:lnSpc>
                <a:spcPts val="2275"/>
              </a:lnSpc>
            </a:pPr>
            <a:r>
              <a:rPr lang="ja-JP" altLang="en-US" sz="1200" dirty="0">
                <a:solidFill>
                  <a:schemeClr val="tx1"/>
                </a:solidFill>
                <a:latin typeface="ＭＳ ゴシック" panose="020B0609070205080204" pitchFamily="49" charset="-128"/>
                <a:ea typeface="ＭＳ ゴシック" panose="020B0609070205080204" pitchFamily="49" charset="-128"/>
              </a:rPr>
              <a:t>審議会 ②</a:t>
            </a:r>
          </a:p>
        </p:txBody>
      </p:sp>
      <p:sp>
        <p:nvSpPr>
          <p:cNvPr id="22" name="角丸四角形 21"/>
          <p:cNvSpPr>
            <a:spLocks/>
          </p:cNvSpPr>
          <p:nvPr/>
        </p:nvSpPr>
        <p:spPr>
          <a:xfrm flipH="1">
            <a:off x="9232122" y="2006575"/>
            <a:ext cx="387251" cy="1201908"/>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b"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lnSpc>
                <a:spcPts val="2356"/>
              </a:lnSpc>
            </a:pPr>
            <a:r>
              <a:rPr lang="ja-JP" altLang="en-US" sz="1200" b="1" dirty="0">
                <a:solidFill>
                  <a:schemeClr val="tx1"/>
                </a:solidFill>
                <a:latin typeface="ＭＳ ゴシック" panose="020B0609070205080204" pitchFamily="49" charset="-128"/>
                <a:ea typeface="ＭＳ ゴシック" panose="020B0609070205080204" pitchFamily="49" charset="-128"/>
              </a:rPr>
              <a:t>次期計画策定</a:t>
            </a:r>
          </a:p>
        </p:txBody>
      </p:sp>
      <p:sp>
        <p:nvSpPr>
          <p:cNvPr id="21" name="テキスト ボックス 2"/>
          <p:cNvSpPr txBox="1">
            <a:spLocks noChangeArrowheads="1"/>
          </p:cNvSpPr>
          <p:nvPr/>
        </p:nvSpPr>
        <p:spPr bwMode="auto">
          <a:xfrm>
            <a:off x="1187872" y="476672"/>
            <a:ext cx="753025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b="1">
                <a:solidFill>
                  <a:schemeClr val="tx1"/>
                </a:solidFill>
                <a:latin typeface="Arial" charset="0"/>
                <a:ea typeface="ＭＳ Ｐゴシック" charset="-128"/>
              </a:defRPr>
            </a:lvl1pPr>
            <a:lvl2pPr marL="742950" indent="-285750" eaLnBrk="0" hangingPunct="0">
              <a:defRPr kumimoji="1" b="1">
                <a:solidFill>
                  <a:schemeClr val="tx1"/>
                </a:solidFill>
                <a:latin typeface="Arial" charset="0"/>
                <a:ea typeface="ＭＳ Ｐゴシック" charset="-128"/>
              </a:defRPr>
            </a:lvl2pPr>
            <a:lvl3pPr marL="1143000" indent="-228600" eaLnBrk="0" hangingPunct="0">
              <a:defRPr kumimoji="1" b="1">
                <a:solidFill>
                  <a:schemeClr val="tx1"/>
                </a:solidFill>
                <a:latin typeface="Arial" charset="0"/>
                <a:ea typeface="ＭＳ Ｐゴシック" charset="-128"/>
              </a:defRPr>
            </a:lvl3pPr>
            <a:lvl4pPr marL="1600200" indent="-228600" eaLnBrk="0" hangingPunct="0">
              <a:defRPr kumimoji="1" b="1">
                <a:solidFill>
                  <a:schemeClr val="tx1"/>
                </a:solidFill>
                <a:latin typeface="Arial" charset="0"/>
                <a:ea typeface="ＭＳ Ｐゴシック" charset="-128"/>
              </a:defRPr>
            </a:lvl4pPr>
            <a:lvl5pPr marL="2057400" indent="-228600" eaLnBrk="0" hangingPunct="0">
              <a:defRPr kumimoji="1" b="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b="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b="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b="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b="1">
                <a:solidFill>
                  <a:schemeClr val="tx1"/>
                </a:solidFill>
                <a:latin typeface="Arial" charset="0"/>
                <a:ea typeface="ＭＳ Ｐゴシック" charset="-128"/>
              </a:defRPr>
            </a:lvl9pPr>
          </a:lstStyle>
          <a:p>
            <a:pPr algn="ctr" eaLnBrk="1" hangingPunct="1"/>
            <a:r>
              <a:rPr lang="ja-JP" altLang="en-US" b="0" dirty="0">
                <a:latin typeface="HGSｺﾞｼｯｸE" panose="020B0900000000000000" pitchFamily="50" charset="-128"/>
                <a:ea typeface="HGSｺﾞｼｯｸE" panose="020B0900000000000000" pitchFamily="50" charset="-128"/>
              </a:rPr>
              <a:t>大阪府歯科口腔保健計画の改定に向けたスケジュール案（主な動き）</a:t>
            </a:r>
          </a:p>
        </p:txBody>
      </p:sp>
      <p:sp>
        <p:nvSpPr>
          <p:cNvPr id="24" name="角丸四角形 23"/>
          <p:cNvSpPr/>
          <p:nvPr/>
        </p:nvSpPr>
        <p:spPr>
          <a:xfrm>
            <a:off x="1855884" y="1983621"/>
            <a:ext cx="827440" cy="249289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just">
              <a:lnSpc>
                <a:spcPts val="2275"/>
              </a:lnSpc>
            </a:pPr>
            <a:r>
              <a:rPr lang="ja-JP" altLang="en-US" sz="1200" dirty="0" smtClean="0">
                <a:solidFill>
                  <a:schemeClr val="tx1"/>
                </a:solidFill>
                <a:latin typeface="ＭＳ ゴシック" panose="020B0609070205080204" pitchFamily="49" charset="-128"/>
                <a:ea typeface="ＭＳ ゴシック" panose="020B0609070205080204" pitchFamily="49" charset="-128"/>
              </a:rPr>
              <a:t>審</a:t>
            </a:r>
            <a:r>
              <a:rPr lang="ja-JP" altLang="en-US" sz="1200" dirty="0">
                <a:solidFill>
                  <a:schemeClr val="tx1"/>
                </a:solidFill>
                <a:latin typeface="ＭＳ ゴシック" panose="020B0609070205080204" pitchFamily="49" charset="-128"/>
                <a:ea typeface="ＭＳ ゴシック" panose="020B0609070205080204" pitchFamily="49" charset="-128"/>
              </a:rPr>
              <a:t>議会</a:t>
            </a:r>
          </a:p>
        </p:txBody>
      </p:sp>
      <p:sp>
        <p:nvSpPr>
          <p:cNvPr id="30" name="ホームベース 29"/>
          <p:cNvSpPr/>
          <p:nvPr/>
        </p:nvSpPr>
        <p:spPr>
          <a:xfrm>
            <a:off x="2755332" y="3479561"/>
            <a:ext cx="1928968" cy="263250"/>
          </a:xfrm>
          <a:prstGeom prst="homePlate">
            <a:avLst>
              <a:gd name="adj" fmla="val 17769"/>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1200" dirty="0">
                <a:latin typeface="ＭＳ ゴシック" panose="020B0609070205080204" pitchFamily="49" charset="-128"/>
                <a:ea typeface="ＭＳ ゴシック" panose="020B0609070205080204" pitchFamily="49" charset="-128"/>
              </a:rPr>
              <a:t>次期計画素案調整・作成</a:t>
            </a:r>
            <a:endParaRPr lang="en-US" altLang="ja-JP" sz="1200" dirty="0">
              <a:latin typeface="ＭＳ ゴシック" panose="020B0609070205080204" pitchFamily="49" charset="-128"/>
              <a:ea typeface="ＭＳ ゴシック" panose="020B0609070205080204" pitchFamily="49" charset="-128"/>
            </a:endParaRPr>
          </a:p>
        </p:txBody>
      </p:sp>
      <p:sp>
        <p:nvSpPr>
          <p:cNvPr id="32" name="ホームベース 31"/>
          <p:cNvSpPr/>
          <p:nvPr/>
        </p:nvSpPr>
        <p:spPr>
          <a:xfrm>
            <a:off x="2755332" y="3119159"/>
            <a:ext cx="1928967" cy="263250"/>
          </a:xfrm>
          <a:prstGeom prst="homePlate">
            <a:avLst>
              <a:gd name="adj" fmla="val 17769"/>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1200" dirty="0">
                <a:latin typeface="ＭＳ ゴシック" panose="020B0609070205080204" pitchFamily="49" charset="-128"/>
                <a:ea typeface="ＭＳ ゴシック" panose="020B0609070205080204" pitchFamily="49" charset="-128"/>
              </a:rPr>
              <a:t>現計画最終評価案の作成</a:t>
            </a:r>
            <a:endParaRPr lang="en-US" altLang="ja-JP" sz="1200" dirty="0">
              <a:latin typeface="ＭＳ ゴシック" panose="020B0609070205080204" pitchFamily="49" charset="-128"/>
              <a:ea typeface="ＭＳ ゴシック" panose="020B0609070205080204" pitchFamily="49" charset="-128"/>
            </a:endParaRPr>
          </a:p>
        </p:txBody>
      </p:sp>
      <p:sp>
        <p:nvSpPr>
          <p:cNvPr id="33" name="ホームベース 32"/>
          <p:cNvSpPr/>
          <p:nvPr/>
        </p:nvSpPr>
        <p:spPr>
          <a:xfrm>
            <a:off x="5359208" y="3477173"/>
            <a:ext cx="1754032" cy="263250"/>
          </a:xfrm>
          <a:prstGeom prst="homePlate">
            <a:avLst>
              <a:gd name="adj" fmla="val 17769"/>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1200" dirty="0">
                <a:latin typeface="ＭＳ ゴシック" panose="020B0609070205080204" pitchFamily="49" charset="-128"/>
                <a:ea typeface="ＭＳ ゴシック" panose="020B0609070205080204" pitchFamily="49" charset="-128"/>
              </a:rPr>
              <a:t>次期計画案検討・作成</a:t>
            </a:r>
            <a:endParaRPr lang="en-US" altLang="ja-JP" sz="1200" dirty="0">
              <a:latin typeface="ＭＳ ゴシック" panose="020B0609070205080204" pitchFamily="49" charset="-128"/>
              <a:ea typeface="ＭＳ ゴシック" panose="020B0609070205080204" pitchFamily="49" charset="-128"/>
            </a:endParaRPr>
          </a:p>
        </p:txBody>
      </p:sp>
      <p:sp>
        <p:nvSpPr>
          <p:cNvPr id="34" name="正方形/長方形 33"/>
          <p:cNvSpPr/>
          <p:nvPr/>
        </p:nvSpPr>
        <p:spPr>
          <a:xfrm>
            <a:off x="8769424" y="2780928"/>
            <a:ext cx="239421" cy="1872208"/>
          </a:xfrm>
          <a:prstGeom prst="rect">
            <a:avLst/>
          </a:prstGeom>
          <a:solidFill>
            <a:schemeClr val="accent1">
              <a:lumMod val="20000"/>
              <a:lumOff val="80000"/>
            </a:schemeClr>
          </a:solid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1200" dirty="0">
                <a:solidFill>
                  <a:schemeClr val="tx1"/>
                </a:solidFill>
                <a:latin typeface="ＭＳ ゴシック" panose="020B0609070205080204" pitchFamily="49" charset="-128"/>
                <a:ea typeface="ＭＳ ゴシック" panose="020B0609070205080204" pitchFamily="49" charset="-128"/>
              </a:rPr>
              <a:t>次期計画案の</a:t>
            </a:r>
            <a:r>
              <a:rPr lang="ja-JP" altLang="en-US" sz="1200" dirty="0" smtClean="0">
                <a:solidFill>
                  <a:schemeClr val="tx1"/>
                </a:solidFill>
                <a:latin typeface="ＭＳ ゴシック" panose="020B0609070205080204" pitchFamily="49" charset="-128"/>
                <a:ea typeface="ＭＳ ゴシック" panose="020B0609070205080204" pitchFamily="49" charset="-128"/>
              </a:rPr>
              <a:t>審議・答申　</a:t>
            </a:r>
            <a:endParaRPr lang="ja-JP" altLang="en-US" sz="1200" dirty="0">
              <a:solidFill>
                <a:schemeClr val="tx1"/>
              </a:solidFill>
              <a:latin typeface="ＭＳ ゴシック" panose="020B0609070205080204" pitchFamily="49" charset="-128"/>
              <a:ea typeface="ＭＳ ゴシック" panose="020B0609070205080204" pitchFamily="49" charset="-128"/>
            </a:endParaRPr>
          </a:p>
        </p:txBody>
      </p:sp>
      <p:sp>
        <p:nvSpPr>
          <p:cNvPr id="35" name="正方形/長方形 34"/>
          <p:cNvSpPr/>
          <p:nvPr/>
        </p:nvSpPr>
        <p:spPr>
          <a:xfrm>
            <a:off x="1856656" y="2708920"/>
            <a:ext cx="225503" cy="1031503"/>
          </a:xfrm>
          <a:prstGeom prst="rect">
            <a:avLst/>
          </a:prstGeom>
          <a:solidFill>
            <a:schemeClr val="accent1">
              <a:lumMod val="20000"/>
              <a:lumOff val="80000"/>
            </a:schemeClr>
          </a:solid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1200" dirty="0">
                <a:solidFill>
                  <a:schemeClr val="tx1"/>
                </a:solidFill>
                <a:latin typeface="ＭＳ ゴシック" panose="020B0609070205080204" pitchFamily="49" charset="-128"/>
                <a:ea typeface="ＭＳ ゴシック" panose="020B0609070205080204" pitchFamily="49" charset="-128"/>
              </a:rPr>
              <a:t>年次進捗報告</a:t>
            </a:r>
          </a:p>
        </p:txBody>
      </p:sp>
      <p:sp>
        <p:nvSpPr>
          <p:cNvPr id="36" name="正方形/長方形 35"/>
          <p:cNvSpPr/>
          <p:nvPr/>
        </p:nvSpPr>
        <p:spPr>
          <a:xfrm>
            <a:off x="2144688" y="2708920"/>
            <a:ext cx="234000" cy="1638000"/>
          </a:xfrm>
          <a:prstGeom prst="rect">
            <a:avLst/>
          </a:prstGeom>
          <a:solidFill>
            <a:schemeClr val="accent1">
              <a:lumMod val="20000"/>
              <a:lumOff val="80000"/>
            </a:schemeClr>
          </a:solid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200" dirty="0">
                <a:solidFill>
                  <a:schemeClr val="tx1"/>
                </a:solidFill>
                <a:latin typeface="ＭＳ ゴシック" panose="020B0609070205080204" pitchFamily="49" charset="-128"/>
                <a:ea typeface="ＭＳ ゴシック" panose="020B0609070205080204" pitchFamily="49" charset="-128"/>
              </a:rPr>
              <a:t>最終評価等の方針提示</a:t>
            </a:r>
          </a:p>
        </p:txBody>
      </p:sp>
      <p:sp>
        <p:nvSpPr>
          <p:cNvPr id="37" name="ホームベース 36"/>
          <p:cNvSpPr/>
          <p:nvPr/>
        </p:nvSpPr>
        <p:spPr>
          <a:xfrm>
            <a:off x="225968" y="2184664"/>
            <a:ext cx="1591012" cy="262530"/>
          </a:xfrm>
          <a:prstGeom prst="homePlate">
            <a:avLst>
              <a:gd name="adj" fmla="val 17769"/>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1200" dirty="0">
                <a:latin typeface="ＭＳ ゴシック" panose="020B0609070205080204" pitchFamily="49" charset="-128"/>
                <a:ea typeface="ＭＳ ゴシック" panose="020B0609070205080204" pitchFamily="49" charset="-128"/>
              </a:rPr>
              <a:t>調査等</a:t>
            </a:r>
            <a:endParaRPr lang="en-US" altLang="ja-JP" sz="1200" dirty="0">
              <a:latin typeface="ＭＳ ゴシック" panose="020B0609070205080204" pitchFamily="49" charset="-128"/>
              <a:ea typeface="ＭＳ ゴシック" panose="020B0609070205080204" pitchFamily="49" charset="-128"/>
            </a:endParaRPr>
          </a:p>
        </p:txBody>
      </p:sp>
      <p:sp>
        <p:nvSpPr>
          <p:cNvPr id="38" name="ホームベース 37"/>
          <p:cNvSpPr/>
          <p:nvPr/>
        </p:nvSpPr>
        <p:spPr>
          <a:xfrm>
            <a:off x="225968" y="2519202"/>
            <a:ext cx="1591012" cy="262530"/>
          </a:xfrm>
          <a:prstGeom prst="homePlate">
            <a:avLst>
              <a:gd name="adj" fmla="val 17769"/>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1200" dirty="0">
                <a:latin typeface="ＭＳ ゴシック" panose="020B0609070205080204" pitchFamily="49" charset="-128"/>
                <a:ea typeface="ＭＳ ゴシック" panose="020B0609070205080204" pitchFamily="49" charset="-128"/>
              </a:rPr>
              <a:t>年次進捗管理</a:t>
            </a:r>
            <a:endParaRPr lang="en-US" altLang="ja-JP" sz="1200" dirty="0">
              <a:latin typeface="ＭＳ ゴシック" panose="020B0609070205080204" pitchFamily="49" charset="-128"/>
              <a:ea typeface="ＭＳ ゴシック" panose="020B0609070205080204" pitchFamily="49" charset="-128"/>
            </a:endParaRPr>
          </a:p>
        </p:txBody>
      </p:sp>
      <p:sp>
        <p:nvSpPr>
          <p:cNvPr id="39" name="角丸四角形 38"/>
          <p:cNvSpPr/>
          <p:nvPr/>
        </p:nvSpPr>
        <p:spPr>
          <a:xfrm>
            <a:off x="7891049" y="1995451"/>
            <a:ext cx="714907" cy="1588836"/>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lnSpc>
                <a:spcPts val="1788"/>
              </a:lnSpc>
            </a:pPr>
            <a:r>
              <a:rPr lang="ja-JP" altLang="en-US" sz="1200" dirty="0">
                <a:solidFill>
                  <a:sysClr val="windowText" lastClr="000000"/>
                </a:solidFill>
                <a:latin typeface="ＭＳ ゴシック" panose="020B0609070205080204" pitchFamily="49" charset="-128"/>
                <a:ea typeface="ＭＳ ゴシック" panose="020B0609070205080204" pitchFamily="49" charset="-128"/>
              </a:rPr>
              <a:t>パブリックコメント</a:t>
            </a:r>
          </a:p>
        </p:txBody>
      </p:sp>
      <p:sp>
        <p:nvSpPr>
          <p:cNvPr id="25" name="正方形/長方形 24"/>
          <p:cNvSpPr/>
          <p:nvPr/>
        </p:nvSpPr>
        <p:spPr>
          <a:xfrm>
            <a:off x="225968" y="4744062"/>
            <a:ext cx="1704948" cy="281400"/>
          </a:xfrm>
          <a:prstGeom prst="rect">
            <a:avLst/>
          </a:prstGeom>
          <a:ln w="3175">
            <a:solidFill>
              <a:sysClr val="windowText" lastClr="000000"/>
            </a:solidFill>
            <a:prstDash val="solid"/>
          </a:ln>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200" dirty="0">
                <a:latin typeface="ＭＳ ゴシック" panose="020B0609070205080204" pitchFamily="49" charset="-128"/>
                <a:ea typeface="ＭＳ ゴシック" panose="020B0609070205080204" pitchFamily="49" charset="-128"/>
              </a:rPr>
              <a:t>（参考）国の動き</a:t>
            </a:r>
          </a:p>
        </p:txBody>
      </p:sp>
      <p:sp>
        <p:nvSpPr>
          <p:cNvPr id="26" name="正方形/長方形 25"/>
          <p:cNvSpPr/>
          <p:nvPr/>
        </p:nvSpPr>
        <p:spPr>
          <a:xfrm>
            <a:off x="344488" y="5029232"/>
            <a:ext cx="216024" cy="1500930"/>
          </a:xfrm>
          <a:prstGeom prst="rect">
            <a:avLst/>
          </a:prstGeom>
          <a:solidFill>
            <a:schemeClr val="accent1">
              <a:lumMod val="20000"/>
              <a:lumOff val="80000"/>
            </a:schemeClr>
          </a:solid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000" dirty="0">
                <a:solidFill>
                  <a:schemeClr val="tx1"/>
                </a:solidFill>
                <a:latin typeface="ＭＳ ゴシック" panose="020B0609070205080204" pitchFamily="49" charset="-128"/>
                <a:ea typeface="ＭＳ ゴシック" panose="020B0609070205080204" pitchFamily="49" charset="-128"/>
              </a:rPr>
              <a:t>次期基本的事項素案</a:t>
            </a:r>
          </a:p>
        </p:txBody>
      </p:sp>
      <p:sp>
        <p:nvSpPr>
          <p:cNvPr id="29" name="正方形/長方形 28"/>
          <p:cNvSpPr/>
          <p:nvPr/>
        </p:nvSpPr>
        <p:spPr>
          <a:xfrm>
            <a:off x="930375" y="5029232"/>
            <a:ext cx="216024" cy="1500930"/>
          </a:xfrm>
          <a:prstGeom prst="rect">
            <a:avLst/>
          </a:prstGeom>
          <a:solidFill>
            <a:schemeClr val="accent1">
              <a:lumMod val="20000"/>
              <a:lumOff val="80000"/>
            </a:schemeClr>
          </a:solid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000" dirty="0">
                <a:solidFill>
                  <a:schemeClr val="tx1"/>
                </a:solidFill>
                <a:latin typeface="ＭＳ ゴシック" panose="020B0609070205080204" pitchFamily="49" charset="-128"/>
                <a:ea typeface="ＭＳ ゴシック" panose="020B0609070205080204" pitchFamily="49" charset="-128"/>
              </a:rPr>
              <a:t>次期基本的事項最終案</a:t>
            </a:r>
          </a:p>
        </p:txBody>
      </p:sp>
      <p:sp>
        <p:nvSpPr>
          <p:cNvPr id="42" name="正方形/長方形 41"/>
          <p:cNvSpPr/>
          <p:nvPr/>
        </p:nvSpPr>
        <p:spPr>
          <a:xfrm>
            <a:off x="2132255" y="5029232"/>
            <a:ext cx="372473" cy="1500930"/>
          </a:xfrm>
          <a:prstGeom prst="rect">
            <a:avLst/>
          </a:prstGeom>
          <a:solidFill>
            <a:schemeClr val="accent1">
              <a:lumMod val="20000"/>
              <a:lumOff val="80000"/>
            </a:schemeClr>
          </a:solid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000" dirty="0">
                <a:solidFill>
                  <a:schemeClr val="tx1"/>
                </a:solidFill>
                <a:latin typeface="ＭＳ ゴシック" panose="020B0609070205080204" pitchFamily="49" charset="-128"/>
                <a:ea typeface="ＭＳ ゴシック" panose="020B0609070205080204" pitchFamily="49" charset="-128"/>
              </a:rPr>
              <a:t>次期基本的事項案の</a:t>
            </a:r>
            <a:endParaRPr lang="en-US" altLang="ja-JP" sz="1000" dirty="0">
              <a:solidFill>
                <a:schemeClr val="tx1"/>
              </a:solidFill>
              <a:latin typeface="ＭＳ ゴシック" panose="020B0609070205080204" pitchFamily="49" charset="-128"/>
              <a:ea typeface="ＭＳ ゴシック" panose="020B0609070205080204" pitchFamily="49" charset="-128"/>
            </a:endParaRPr>
          </a:p>
          <a:p>
            <a:pPr algn="ctr"/>
            <a:r>
              <a:rPr lang="ja-JP" altLang="en-US" sz="1000" dirty="0">
                <a:solidFill>
                  <a:schemeClr val="tx1"/>
                </a:solidFill>
                <a:latin typeface="ＭＳ ゴシック" panose="020B0609070205080204" pitchFamily="49" charset="-128"/>
                <a:ea typeface="ＭＳ ゴシック" panose="020B0609070205080204" pitchFamily="49" charset="-128"/>
              </a:rPr>
              <a:t>最終審議</a:t>
            </a:r>
          </a:p>
        </p:txBody>
      </p:sp>
      <p:sp>
        <p:nvSpPr>
          <p:cNvPr id="43" name="角丸四角形 42"/>
          <p:cNvSpPr>
            <a:spLocks/>
          </p:cNvSpPr>
          <p:nvPr/>
        </p:nvSpPr>
        <p:spPr>
          <a:xfrm flipH="1">
            <a:off x="9248970" y="4827902"/>
            <a:ext cx="387251" cy="140941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b"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lnSpc>
                <a:spcPts val="2356"/>
              </a:lnSpc>
            </a:pPr>
            <a:r>
              <a:rPr lang="ja-JP" altLang="en-US" sz="1000" b="1" dirty="0">
                <a:solidFill>
                  <a:schemeClr val="tx1"/>
                </a:solidFill>
                <a:latin typeface="ＭＳ ゴシック" panose="020B0609070205080204" pitchFamily="49" charset="-128"/>
                <a:ea typeface="ＭＳ ゴシック" panose="020B0609070205080204" pitchFamily="49" charset="-128"/>
              </a:rPr>
              <a:t>次期基本的事項開始</a:t>
            </a:r>
          </a:p>
        </p:txBody>
      </p:sp>
      <p:sp>
        <p:nvSpPr>
          <p:cNvPr id="40" name="正方形/長方形 39"/>
          <p:cNvSpPr/>
          <p:nvPr/>
        </p:nvSpPr>
        <p:spPr>
          <a:xfrm>
            <a:off x="2408410" y="2708920"/>
            <a:ext cx="251186" cy="1296144"/>
          </a:xfrm>
          <a:prstGeom prst="rect">
            <a:avLst/>
          </a:prstGeom>
          <a:solidFill>
            <a:schemeClr val="accent1">
              <a:lumMod val="20000"/>
              <a:lumOff val="80000"/>
            </a:schemeClr>
          </a:solid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1200" dirty="0">
                <a:solidFill>
                  <a:schemeClr val="tx1"/>
                </a:solidFill>
                <a:latin typeface="ＭＳ ゴシック" panose="020B0609070205080204" pitchFamily="49" charset="-128"/>
                <a:ea typeface="ＭＳ ゴシック" panose="020B0609070205080204" pitchFamily="49" charset="-128"/>
              </a:rPr>
              <a:t>次期</a:t>
            </a:r>
            <a:r>
              <a:rPr lang="ja-JP" altLang="en-US" sz="1200" dirty="0" smtClean="0">
                <a:solidFill>
                  <a:schemeClr val="tx1"/>
                </a:solidFill>
                <a:latin typeface="ＭＳ ゴシック" panose="020B0609070205080204" pitchFamily="49" charset="-128"/>
                <a:ea typeface="ＭＳ ゴシック" panose="020B0609070205080204" pitchFamily="49" charset="-128"/>
              </a:rPr>
              <a:t>計画</a:t>
            </a:r>
            <a:r>
              <a:rPr lang="ja-JP" altLang="en-US" sz="1200" dirty="0">
                <a:solidFill>
                  <a:schemeClr val="tx1"/>
                </a:solidFill>
                <a:latin typeface="ＭＳ ゴシック" panose="020B0609070205080204" pitchFamily="49" charset="-128"/>
                <a:ea typeface="ＭＳ ゴシック" panose="020B0609070205080204" pitchFamily="49" charset="-128"/>
              </a:rPr>
              <a:t>の</a:t>
            </a:r>
            <a:r>
              <a:rPr lang="ja-JP" altLang="en-US" sz="1200" dirty="0" smtClean="0">
                <a:solidFill>
                  <a:schemeClr val="tx1"/>
                </a:solidFill>
                <a:latin typeface="ＭＳ ゴシック" panose="020B0609070205080204" pitchFamily="49" charset="-128"/>
                <a:ea typeface="ＭＳ ゴシック" panose="020B0609070205080204" pitchFamily="49" charset="-128"/>
              </a:rPr>
              <a:t>諮問</a:t>
            </a:r>
            <a:endParaRPr lang="ja-JP" altLang="en-US" sz="1200" dirty="0">
              <a:solidFill>
                <a:schemeClr val="tx1"/>
              </a:solidFill>
              <a:latin typeface="ＭＳ ゴシック" panose="020B0609070205080204" pitchFamily="49" charset="-128"/>
              <a:ea typeface="ＭＳ ゴシック" panose="020B0609070205080204" pitchFamily="49" charset="-128"/>
            </a:endParaRPr>
          </a:p>
        </p:txBody>
      </p:sp>
      <p:sp>
        <p:nvSpPr>
          <p:cNvPr id="44" name="正方形/長方形 43"/>
          <p:cNvSpPr/>
          <p:nvPr/>
        </p:nvSpPr>
        <p:spPr>
          <a:xfrm>
            <a:off x="5054107" y="5029232"/>
            <a:ext cx="372473" cy="1500930"/>
          </a:xfrm>
          <a:prstGeom prst="rect">
            <a:avLst/>
          </a:prstGeom>
          <a:solidFill>
            <a:schemeClr val="accent1">
              <a:lumMod val="20000"/>
              <a:lumOff val="80000"/>
            </a:schemeClr>
          </a:solid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000" dirty="0">
                <a:solidFill>
                  <a:schemeClr val="tx1"/>
                </a:solidFill>
                <a:latin typeface="ＭＳ ゴシック" panose="020B0609070205080204" pitchFamily="49" charset="-128"/>
                <a:ea typeface="ＭＳ ゴシック" panose="020B0609070205080204" pitchFamily="49" charset="-128"/>
              </a:rPr>
              <a:t>次期基本的事項の</a:t>
            </a:r>
            <a:endParaRPr lang="en-US" altLang="ja-JP" sz="1000" dirty="0">
              <a:solidFill>
                <a:schemeClr val="tx1"/>
              </a:solidFill>
              <a:latin typeface="ＭＳ ゴシック" panose="020B0609070205080204" pitchFamily="49" charset="-128"/>
              <a:ea typeface="ＭＳ ゴシック" panose="020B0609070205080204" pitchFamily="49" charset="-128"/>
            </a:endParaRPr>
          </a:p>
          <a:p>
            <a:pPr algn="ctr"/>
            <a:r>
              <a:rPr lang="ja-JP" altLang="en-US" sz="1000" dirty="0" smtClean="0">
                <a:solidFill>
                  <a:schemeClr val="tx1"/>
                </a:solidFill>
                <a:latin typeface="ＭＳ ゴシック" panose="020B0609070205080204" pitchFamily="49" charset="-128"/>
                <a:ea typeface="ＭＳ ゴシック" panose="020B0609070205080204" pitchFamily="49" charset="-128"/>
              </a:rPr>
              <a:t>公表</a:t>
            </a:r>
            <a:r>
              <a:rPr lang="en-US" altLang="ja-JP" sz="1000" dirty="0" smtClean="0">
                <a:solidFill>
                  <a:schemeClr val="tx1"/>
                </a:solidFill>
                <a:latin typeface="ＭＳ ゴシック" panose="020B0609070205080204" pitchFamily="49" charset="-128"/>
                <a:ea typeface="ＭＳ ゴシック" panose="020B0609070205080204" pitchFamily="49" charset="-128"/>
              </a:rPr>
              <a:t>(</a:t>
            </a:r>
            <a:r>
              <a:rPr lang="ja-JP" altLang="en-US" sz="1000" dirty="0" smtClean="0">
                <a:solidFill>
                  <a:schemeClr val="tx1"/>
                </a:solidFill>
                <a:latin typeface="ＭＳ ゴシック" panose="020B0609070205080204" pitchFamily="49" charset="-128"/>
                <a:ea typeface="ＭＳ ゴシック" panose="020B0609070205080204" pitchFamily="49" charset="-128"/>
              </a:rPr>
              <a:t>予定</a:t>
            </a:r>
            <a:r>
              <a:rPr lang="en-US" altLang="ja-JP" sz="1000" dirty="0" smtClean="0">
                <a:solidFill>
                  <a:schemeClr val="tx1"/>
                </a:solidFill>
                <a:latin typeface="ＭＳ ゴシック" panose="020B0609070205080204" pitchFamily="49" charset="-128"/>
                <a:ea typeface="ＭＳ ゴシック" panose="020B0609070205080204" pitchFamily="49" charset="-128"/>
              </a:rPr>
              <a:t>)</a:t>
            </a:r>
            <a:endParaRPr lang="ja-JP" altLang="en-US" sz="1000" dirty="0">
              <a:solidFill>
                <a:schemeClr val="tx1"/>
              </a:solidFill>
              <a:latin typeface="ＭＳ ゴシック" panose="020B0609070205080204" pitchFamily="49" charset="-128"/>
              <a:ea typeface="ＭＳ ゴシック" panose="020B0609070205080204" pitchFamily="49" charset="-128"/>
            </a:endParaRPr>
          </a:p>
        </p:txBody>
      </p:sp>
      <p:sp>
        <p:nvSpPr>
          <p:cNvPr id="2" name="テキスト ボックス 1"/>
          <p:cNvSpPr txBox="1"/>
          <p:nvPr/>
        </p:nvSpPr>
        <p:spPr>
          <a:xfrm>
            <a:off x="8769424" y="259181"/>
            <a:ext cx="731859" cy="318924"/>
          </a:xfrm>
          <a:prstGeom prst="rect">
            <a:avLst/>
          </a:prstGeom>
          <a:noFill/>
          <a:ln w="12700">
            <a:solidFill>
              <a:schemeClr val="tx1"/>
            </a:solidFill>
          </a:ln>
        </p:spPr>
        <p:txBody>
          <a:bodyPr wrap="square" lIns="36000" tIns="36000" rIns="36000" bIns="36000" rtlCol="0">
            <a:spAutoFit/>
          </a:bodyPr>
          <a:lstStyle/>
          <a:p>
            <a:pPr algn="ctr"/>
            <a:r>
              <a:rPr kumimoji="1" lang="ja-JP" altLang="en-US" sz="1600" dirty="0" smtClean="0"/>
              <a:t> </a:t>
            </a:r>
            <a:r>
              <a:rPr kumimoji="1" lang="ja-JP" altLang="en-US" sz="1600" dirty="0" smtClean="0">
                <a:latin typeface="游ゴシック" panose="020B0400000000000000" pitchFamily="50" charset="-128"/>
                <a:ea typeface="游ゴシック" panose="020B0400000000000000" pitchFamily="50" charset="-128"/>
              </a:rPr>
              <a:t>資料</a:t>
            </a:r>
            <a:r>
              <a:rPr lang="ja-JP" altLang="en-US" sz="1600" dirty="0">
                <a:latin typeface="游ゴシック" panose="020B0400000000000000" pitchFamily="50" charset="-128"/>
                <a:ea typeface="游ゴシック" panose="020B0400000000000000" pitchFamily="50" charset="-128"/>
              </a:rPr>
              <a:t>２</a:t>
            </a:r>
            <a:endParaRPr kumimoji="1" lang="ja-JP" altLang="en-US" sz="1600"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9141344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81000" y="219272"/>
            <a:ext cx="9144000" cy="369332"/>
          </a:xfrm>
          <a:prstGeom prst="rect">
            <a:avLst/>
          </a:prstGeom>
          <a:solidFill>
            <a:srgbClr val="92D050"/>
          </a:solidFill>
          <a:ln>
            <a:solidFill>
              <a:srgbClr val="92D050"/>
            </a:solid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第２次大阪府歯科口腔保健計画（</a:t>
            </a:r>
            <a:r>
              <a:rPr lang="ja-JP" altLang="en-US" dirty="0">
                <a:latin typeface="BIZ UDPゴシック" panose="020B0400000000000000" pitchFamily="50" charset="-128"/>
                <a:ea typeface="BIZ UDPゴシック" panose="020B0400000000000000" pitchFamily="50" charset="-128"/>
              </a:rPr>
              <a:t>現行計画</a:t>
            </a:r>
            <a:r>
              <a:rPr kumimoji="1" lang="ja-JP" altLang="en-US" dirty="0">
                <a:latin typeface="BIZ UDPゴシック" panose="020B0400000000000000" pitchFamily="50" charset="-128"/>
                <a:ea typeface="BIZ UDPゴシック" panose="020B0400000000000000" pitchFamily="50" charset="-128"/>
              </a:rPr>
              <a:t>）の最終</a:t>
            </a:r>
            <a:r>
              <a:rPr kumimoji="1" lang="ja-JP" altLang="en-US" dirty="0" smtClean="0">
                <a:latin typeface="BIZ UDPゴシック" panose="020B0400000000000000" pitchFamily="50" charset="-128"/>
                <a:ea typeface="BIZ UDPゴシック" panose="020B0400000000000000" pitchFamily="50" charset="-128"/>
              </a:rPr>
              <a:t>評価の方法について</a:t>
            </a:r>
            <a:endParaRPr kumimoji="1" lang="ja-JP" altLang="en-US" dirty="0">
              <a:latin typeface="BIZ UDPゴシック" panose="020B0400000000000000" pitchFamily="50" charset="-128"/>
              <a:ea typeface="BIZ UDPゴシック" panose="020B0400000000000000" pitchFamily="50" charset="-128"/>
            </a:endParaRPr>
          </a:p>
        </p:txBody>
      </p:sp>
      <p:sp>
        <p:nvSpPr>
          <p:cNvPr id="4" name="テキスト ボックス 3"/>
          <p:cNvSpPr txBox="1"/>
          <p:nvPr/>
        </p:nvSpPr>
        <p:spPr>
          <a:xfrm>
            <a:off x="503831" y="692696"/>
            <a:ext cx="8871045" cy="3536681"/>
          </a:xfrm>
          <a:prstGeom prst="rect">
            <a:avLst/>
          </a:prstGeom>
        </p:spPr>
        <p:style>
          <a:lnRef idx="2">
            <a:schemeClr val="dk1"/>
          </a:lnRef>
          <a:fillRef idx="1">
            <a:schemeClr val="lt1"/>
          </a:fillRef>
          <a:effectRef idx="0">
            <a:schemeClr val="dk1"/>
          </a:effectRef>
          <a:fontRef idx="minor">
            <a:schemeClr val="dk1"/>
          </a:fontRef>
        </p:style>
        <p:txBody>
          <a:bodyPr wrap="square" rtlCol="0">
            <a:noAutofit/>
          </a:bodyPr>
          <a:lstStyle/>
          <a:p>
            <a:r>
              <a:rPr kumimoji="1" lang="ja-JP" altLang="en-US" sz="1600" dirty="0">
                <a:latin typeface="Meiryo UI" panose="020B0604030504040204" pitchFamily="50" charset="-128"/>
                <a:ea typeface="Meiryo UI" panose="020B0604030504040204" pitchFamily="50" charset="-128"/>
              </a:rPr>
              <a:t>〇</a:t>
            </a:r>
            <a:r>
              <a:rPr kumimoji="1" lang="ja-JP" altLang="en-US" sz="1600" b="1" u="sng" dirty="0">
                <a:latin typeface="Meiryo UI" panose="020B0604030504040204" pitchFamily="50" charset="-128"/>
                <a:ea typeface="Meiryo UI" panose="020B0604030504040204" pitchFamily="50" charset="-128"/>
              </a:rPr>
              <a:t>現行計画の最終評価に当たっては、次のとおり取り扱うこととしてはどうか。</a:t>
            </a:r>
            <a:endParaRPr kumimoji="1" lang="en-US" altLang="ja-JP" sz="1600" b="1" u="sng"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en-US" altLang="ja-JP" sz="1600" dirty="0">
                <a:latin typeface="Meiryo UI" panose="020B0604030504040204" pitchFamily="50" charset="-128"/>
                <a:ea typeface="Meiryo UI" panose="020B0604030504040204" pitchFamily="50" charset="-128"/>
              </a:rPr>
              <a:t>(1)</a:t>
            </a:r>
            <a:r>
              <a:rPr kumimoji="1" lang="ja-JP" altLang="en-US" sz="1600" dirty="0">
                <a:latin typeface="Meiryo UI" panose="020B0604030504040204" pitchFamily="50" charset="-128"/>
                <a:ea typeface="Meiryo UI" panose="020B0604030504040204" pitchFamily="50" charset="-128"/>
              </a:rPr>
              <a:t> 令和５年６月時点で把握できる数値をもって最終評価を</a:t>
            </a:r>
            <a:r>
              <a:rPr kumimoji="1" lang="ja-JP" altLang="en-US" sz="1600" dirty="0" smtClean="0">
                <a:latin typeface="Meiryo UI" panose="020B0604030504040204" pitchFamily="50" charset="-128"/>
                <a:ea typeface="Meiryo UI" panose="020B0604030504040204" pitchFamily="50" charset="-128"/>
              </a:rPr>
              <a:t>行う</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en-US" altLang="ja-JP" sz="1600" dirty="0">
                <a:latin typeface="Meiryo UI" panose="020B0604030504040204" pitchFamily="50" charset="-128"/>
                <a:ea typeface="Meiryo UI" panose="020B0604030504040204" pitchFamily="50" charset="-128"/>
              </a:rPr>
              <a:t>(2) </a:t>
            </a:r>
            <a:r>
              <a:rPr kumimoji="1" lang="ja-JP" altLang="en-US" sz="1600" dirty="0">
                <a:latin typeface="Meiryo UI" panose="020B0604030504040204" pitchFamily="50" charset="-128"/>
                <a:ea typeface="Meiryo UI" panose="020B0604030504040204" pitchFamily="50" charset="-128"/>
              </a:rPr>
              <a:t>ベースライン値／現状値／目標値の比較やベースライン値から現状値までの推移等を分析（可能な</a:t>
            </a:r>
            <a:endParaRPr kumimoji="1"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範囲で統計学的検定を実施）し、それらの結果を総合的に勘案して評価を</a:t>
            </a:r>
            <a:r>
              <a:rPr kumimoji="1" lang="ja-JP" altLang="en-US" sz="1600" dirty="0" smtClean="0">
                <a:latin typeface="Meiryo UI" panose="020B0604030504040204" pitchFamily="50" charset="-128"/>
                <a:ea typeface="Meiryo UI" panose="020B0604030504040204" pitchFamily="50" charset="-128"/>
              </a:rPr>
              <a:t>行</a:t>
            </a:r>
            <a:r>
              <a:rPr lang="ja-JP" altLang="en-US" sz="1600" dirty="0" smtClean="0">
                <a:latin typeface="Meiryo UI" panose="020B0604030504040204" pitchFamily="50" charset="-128"/>
                <a:ea typeface="Meiryo UI" panose="020B0604030504040204" pitchFamily="50" charset="-128"/>
              </a:rPr>
              <a:t>う ⇒ 中間点検と同様</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en-US" altLang="ja-JP" sz="1600" dirty="0">
                <a:latin typeface="Meiryo UI" panose="020B0604030504040204" pitchFamily="50" charset="-128"/>
                <a:ea typeface="Meiryo UI" panose="020B0604030504040204" pitchFamily="50" charset="-128"/>
              </a:rPr>
              <a:t>(3)</a:t>
            </a:r>
            <a:r>
              <a:rPr kumimoji="1" lang="ja-JP" altLang="en-US" sz="1600" dirty="0">
                <a:latin typeface="Meiryo UI" panose="020B0604030504040204" pitchFamily="50" charset="-128"/>
                <a:ea typeface="Meiryo UI" panose="020B0604030504040204" pitchFamily="50" charset="-128"/>
              </a:rPr>
              <a:t> 原則、策定時と同じデータソースを</a:t>
            </a:r>
            <a:r>
              <a:rPr kumimoji="1" lang="ja-JP" altLang="en-US" sz="1600" dirty="0" smtClean="0">
                <a:latin typeface="Meiryo UI" panose="020B0604030504040204" pitchFamily="50" charset="-128"/>
                <a:ea typeface="Meiryo UI" panose="020B0604030504040204" pitchFamily="50" charset="-128"/>
              </a:rPr>
              <a:t>用いる</a:t>
            </a:r>
            <a:endParaRPr kumimoji="1" lang="ja-JP" altLang="en-US"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en-US" altLang="ja-JP" sz="1600" dirty="0">
                <a:latin typeface="Meiryo UI" panose="020B0604030504040204" pitchFamily="50" charset="-128"/>
                <a:ea typeface="Meiryo UI" panose="020B0604030504040204" pitchFamily="50" charset="-128"/>
              </a:rPr>
              <a:t>(4)</a:t>
            </a:r>
            <a:r>
              <a:rPr kumimoji="1" lang="ja-JP" altLang="en-US"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府独自の</a:t>
            </a:r>
            <a:r>
              <a:rPr kumimoji="1" lang="ja-JP" altLang="en-US" sz="1600" dirty="0">
                <a:latin typeface="Meiryo UI" panose="020B0604030504040204" pitchFamily="50" charset="-128"/>
                <a:ea typeface="Meiryo UI" panose="020B0604030504040204" pitchFamily="50" charset="-128"/>
              </a:rPr>
              <a:t>アンケート調査を出典にベース値を設定した指標で、同じ対象・方法での調査を実施すること</a:t>
            </a:r>
            <a:endParaRPr kumimoji="1"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が困難であるものは、令和５年１月に実施</a:t>
            </a:r>
            <a:r>
              <a:rPr lang="ja-JP" altLang="en-US" sz="1600" dirty="0">
                <a:latin typeface="Meiryo UI" panose="020B0604030504040204" pitchFamily="50" charset="-128"/>
                <a:ea typeface="Meiryo UI" panose="020B0604030504040204" pitchFamily="50" charset="-128"/>
              </a:rPr>
              <a:t>した</a:t>
            </a:r>
            <a:r>
              <a:rPr kumimoji="1" lang="ja-JP" altLang="en-US" sz="1600" dirty="0">
                <a:latin typeface="Meiryo UI" panose="020B0604030504040204" pitchFamily="50" charset="-128"/>
                <a:ea typeface="Meiryo UI" panose="020B0604030504040204" pitchFamily="50" charset="-128"/>
              </a:rPr>
              <a:t>府健康づくり実態</a:t>
            </a:r>
            <a:r>
              <a:rPr kumimoji="1" lang="ja-JP" altLang="en-US" sz="1600" dirty="0" smtClean="0">
                <a:latin typeface="Meiryo UI" panose="020B0604030504040204" pitchFamily="50" charset="-128"/>
                <a:ea typeface="Meiryo UI" panose="020B0604030504040204" pitchFamily="50" charset="-128"/>
              </a:rPr>
              <a:t>調査</a:t>
            </a:r>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に</a:t>
            </a:r>
            <a:r>
              <a:rPr kumimoji="1" lang="ja-JP" altLang="en-US" sz="1600" dirty="0">
                <a:latin typeface="Meiryo UI" panose="020B0604030504040204" pitchFamily="50" charset="-128"/>
                <a:ea typeface="Meiryo UI" panose="020B0604030504040204" pitchFamily="50" charset="-128"/>
              </a:rPr>
              <a:t>より評価を</a:t>
            </a:r>
            <a:r>
              <a:rPr kumimoji="1" lang="ja-JP" altLang="en-US" sz="1600" dirty="0" smtClean="0">
                <a:latin typeface="Meiryo UI" panose="020B0604030504040204" pitchFamily="50" charset="-128"/>
                <a:ea typeface="Meiryo UI" panose="020B0604030504040204" pitchFamily="50" charset="-128"/>
              </a:rPr>
              <a:t>行う</a:t>
            </a:r>
            <a:endParaRPr kumimoji="1" lang="en-US" altLang="ja-JP" sz="1600" dirty="0">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151126224"/>
              </p:ext>
            </p:extLst>
          </p:nvPr>
        </p:nvGraphicFramePr>
        <p:xfrm>
          <a:off x="488504" y="4623057"/>
          <a:ext cx="8871045" cy="1046480"/>
        </p:xfrm>
        <a:graphic>
          <a:graphicData uri="http://schemas.openxmlformats.org/drawingml/2006/table">
            <a:tbl>
              <a:tblPr firstRow="1" bandRow="1">
                <a:tableStyleId>{5940675A-B579-460E-94D1-54222C63F5DA}</a:tableStyleId>
              </a:tblPr>
              <a:tblGrid>
                <a:gridCol w="3528392">
                  <a:extLst>
                    <a:ext uri="{9D8B030D-6E8A-4147-A177-3AD203B41FA5}">
                      <a16:colId xmlns:a16="http://schemas.microsoft.com/office/drawing/2014/main" val="3055986624"/>
                    </a:ext>
                  </a:extLst>
                </a:gridCol>
                <a:gridCol w="948074">
                  <a:extLst>
                    <a:ext uri="{9D8B030D-6E8A-4147-A177-3AD203B41FA5}">
                      <a16:colId xmlns:a16="http://schemas.microsoft.com/office/drawing/2014/main" val="605323769"/>
                    </a:ext>
                  </a:extLst>
                </a:gridCol>
                <a:gridCol w="4394579">
                  <a:extLst>
                    <a:ext uri="{9D8B030D-6E8A-4147-A177-3AD203B41FA5}">
                      <a16:colId xmlns:a16="http://schemas.microsoft.com/office/drawing/2014/main" val="3757322035"/>
                    </a:ext>
                  </a:extLst>
                </a:gridCol>
              </a:tblGrid>
              <a:tr h="0">
                <a:tc>
                  <a:txBody>
                    <a:bodyPr/>
                    <a:lstStyle/>
                    <a:p>
                      <a:pPr algn="ctr"/>
                      <a:r>
                        <a:rPr kumimoji="1" lang="ja-JP" altLang="en-US" sz="1400" dirty="0">
                          <a:latin typeface="Meiryo UI" panose="020B0604030504040204" pitchFamily="50" charset="-128"/>
                          <a:ea typeface="Meiryo UI" panose="020B0604030504040204" pitchFamily="50" charset="-128"/>
                        </a:rPr>
                        <a:t>指標</a:t>
                      </a:r>
                    </a:p>
                  </a:txBody>
                  <a:tcPr>
                    <a:solidFill>
                      <a:srgbClr val="FFFF00"/>
                    </a:solidFill>
                  </a:tcPr>
                </a:tc>
                <a:tc>
                  <a:txBody>
                    <a:bodyPr/>
                    <a:lstStyle/>
                    <a:p>
                      <a:pPr algn="ctr"/>
                      <a:r>
                        <a:rPr kumimoji="1" lang="ja-JP" altLang="en-US" sz="1400" dirty="0">
                          <a:latin typeface="Meiryo UI" panose="020B0604030504040204" pitchFamily="50" charset="-128"/>
                          <a:ea typeface="Meiryo UI" panose="020B0604030504040204" pitchFamily="50" charset="-128"/>
                        </a:rPr>
                        <a:t>区分</a:t>
                      </a:r>
                    </a:p>
                  </a:txBody>
                  <a:tcPr>
                    <a:solidFill>
                      <a:srgbClr val="FFFF00"/>
                    </a:solidFill>
                  </a:tcPr>
                </a:tc>
                <a:tc>
                  <a:txBody>
                    <a:bodyPr/>
                    <a:lstStyle/>
                    <a:p>
                      <a:pPr algn="ctr"/>
                      <a:r>
                        <a:rPr kumimoji="1" lang="ja-JP" altLang="en-US" sz="1400" dirty="0">
                          <a:latin typeface="Meiryo UI" panose="020B0604030504040204" pitchFamily="50" charset="-128"/>
                          <a:ea typeface="Meiryo UI" panose="020B0604030504040204" pitchFamily="50" charset="-128"/>
                        </a:rPr>
                        <a:t>府現行計画のベース値の出典</a:t>
                      </a:r>
                    </a:p>
                  </a:txBody>
                  <a:tcPr>
                    <a:solidFill>
                      <a:srgbClr val="FFFF00"/>
                    </a:solidFill>
                  </a:tcPr>
                </a:tc>
                <a:extLst>
                  <a:ext uri="{0D108BD9-81ED-4DB2-BD59-A6C34878D82A}">
                    <a16:rowId xmlns:a16="http://schemas.microsoft.com/office/drawing/2014/main" val="3929070040"/>
                  </a:ext>
                </a:extLst>
              </a:tr>
              <a:tr h="370840">
                <a:tc>
                  <a:txBody>
                    <a:bodyPr/>
                    <a:lstStyle/>
                    <a:p>
                      <a:r>
                        <a:rPr kumimoji="1" lang="ja-JP" altLang="en-US" sz="1400" dirty="0">
                          <a:latin typeface="Meiryo UI" panose="020B0604030504040204" pitchFamily="50" charset="-128"/>
                          <a:ea typeface="Meiryo UI" panose="020B0604030504040204" pitchFamily="50" charset="-128"/>
                        </a:rPr>
                        <a:t>過去１年間に歯科健診を受診した者の割合</a:t>
                      </a:r>
                    </a:p>
                  </a:txBody>
                  <a:tcPr anchor="ctr"/>
                </a:tc>
                <a:tc>
                  <a:txBody>
                    <a:bodyPr/>
                    <a:lstStyle/>
                    <a:p>
                      <a:r>
                        <a:rPr kumimoji="1" lang="ja-JP" altLang="en-US" sz="1400" dirty="0">
                          <a:latin typeface="Meiryo UI" panose="020B0604030504040204" pitchFamily="50" charset="-128"/>
                          <a:ea typeface="Meiryo UI" panose="020B0604030504040204" pitchFamily="50" charset="-128"/>
                        </a:rPr>
                        <a:t>成人期</a:t>
                      </a:r>
                    </a:p>
                  </a:txBody>
                  <a:tcPr anchor="ctr"/>
                </a:tc>
                <a:tc>
                  <a:txBody>
                    <a:bodyPr/>
                    <a:lstStyle/>
                    <a:p>
                      <a:r>
                        <a:rPr kumimoji="1" lang="en-US" altLang="ja-JP" sz="1400" dirty="0">
                          <a:latin typeface="Meiryo UI" panose="020B0604030504040204" pitchFamily="50" charset="-128"/>
                          <a:ea typeface="Meiryo UI" panose="020B0604030504040204" pitchFamily="50" charset="-128"/>
                        </a:rPr>
                        <a:t>H28 </a:t>
                      </a:r>
                      <a:r>
                        <a:rPr kumimoji="1" lang="ja-JP" altLang="en-US" sz="1400" dirty="0">
                          <a:latin typeface="Meiryo UI" panose="020B0604030504040204" pitchFamily="50" charset="-128"/>
                          <a:ea typeface="Meiryo UI" panose="020B0604030504040204" pitchFamily="50" charset="-128"/>
                        </a:rPr>
                        <a:t>大阪府健康意識調査</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n=4557</a:t>
                      </a:r>
                      <a:r>
                        <a:rPr kumimoji="1" lang="ja-JP" altLang="en-US" sz="1200" dirty="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29534607"/>
                  </a:ext>
                </a:extLst>
              </a:tr>
              <a:tr h="370840">
                <a:tc>
                  <a:txBody>
                    <a:bodyPr/>
                    <a:lstStyle/>
                    <a:p>
                      <a:r>
                        <a:rPr kumimoji="1" lang="ja-JP" altLang="en-US" sz="1400" dirty="0">
                          <a:latin typeface="Meiryo UI" panose="020B0604030504040204" pitchFamily="50" charset="-128"/>
                          <a:ea typeface="Meiryo UI" panose="020B0604030504040204" pitchFamily="50" charset="-128"/>
                        </a:rPr>
                        <a:t>咀嚼良好者の割合</a:t>
                      </a:r>
                    </a:p>
                  </a:txBody>
                  <a:tcPr anchor="ctr"/>
                </a:tc>
                <a:tc>
                  <a:txBody>
                    <a:bodyPr/>
                    <a:lstStyle/>
                    <a:p>
                      <a:r>
                        <a:rPr kumimoji="1" lang="ja-JP" altLang="en-US" sz="1400" dirty="0">
                          <a:latin typeface="Meiryo UI" panose="020B0604030504040204" pitchFamily="50" charset="-128"/>
                          <a:ea typeface="Meiryo UI" panose="020B0604030504040204" pitchFamily="50" charset="-128"/>
                        </a:rPr>
                        <a:t>高齢期</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eiryo UI" panose="020B0604030504040204" pitchFamily="50" charset="-128"/>
                          <a:ea typeface="Meiryo UI" panose="020B0604030504040204" pitchFamily="50" charset="-128"/>
                        </a:rPr>
                        <a:t>H28 </a:t>
                      </a:r>
                      <a:r>
                        <a:rPr kumimoji="1" lang="ja-JP" altLang="en-US" sz="1400" dirty="0">
                          <a:latin typeface="Meiryo UI" panose="020B0604030504040204" pitchFamily="50" charset="-128"/>
                          <a:ea typeface="Meiryo UI" panose="020B0604030504040204" pitchFamily="50" charset="-128"/>
                        </a:rPr>
                        <a:t>「お口の健康」と「食育」に関するアンケート</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n=379</a:t>
                      </a:r>
                      <a:r>
                        <a:rPr kumimoji="1" lang="ja-JP" altLang="en-US" sz="1200"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3871024656"/>
                  </a:ext>
                </a:extLst>
              </a:tr>
            </a:tbl>
          </a:graphicData>
        </a:graphic>
      </p:graphicFrame>
      <p:sp>
        <p:nvSpPr>
          <p:cNvPr id="6" name="テキスト ボックス 5"/>
          <p:cNvSpPr txBox="1"/>
          <p:nvPr/>
        </p:nvSpPr>
        <p:spPr>
          <a:xfrm>
            <a:off x="381001" y="4293096"/>
            <a:ext cx="3971499"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(4)</a:t>
            </a:r>
            <a:r>
              <a:rPr kumimoji="1" lang="ja-JP" altLang="en-US" sz="1400" dirty="0">
                <a:latin typeface="Meiryo UI" panose="020B0604030504040204" pitchFamily="50" charset="-128"/>
                <a:ea typeface="Meiryo UI" panose="020B0604030504040204" pitchFamily="50" charset="-128"/>
              </a:rPr>
              <a:t>により最終評価を行う指標＞</a:t>
            </a:r>
          </a:p>
        </p:txBody>
      </p:sp>
      <p:sp>
        <p:nvSpPr>
          <p:cNvPr id="7" name="テキスト ボックス 6"/>
          <p:cNvSpPr txBox="1"/>
          <p:nvPr/>
        </p:nvSpPr>
        <p:spPr>
          <a:xfrm>
            <a:off x="381001" y="5733256"/>
            <a:ext cx="8639033" cy="307777"/>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以下</a:t>
            </a:r>
            <a:r>
              <a:rPr kumimoji="1" lang="ja-JP" altLang="en-US" sz="1400" dirty="0">
                <a:latin typeface="Meiryo UI" panose="020B0604030504040204" pitchFamily="50" charset="-128"/>
                <a:ea typeface="Meiryo UI" panose="020B0604030504040204" pitchFamily="50" charset="-128"/>
              </a:rPr>
              <a:t>の項目は策定時と同じ</a:t>
            </a:r>
            <a:r>
              <a:rPr kumimoji="1" lang="ja-JP" altLang="en-US" sz="1400" dirty="0" smtClean="0">
                <a:latin typeface="Meiryo UI" panose="020B0604030504040204" pitchFamily="50" charset="-128"/>
                <a:ea typeface="Meiryo UI" panose="020B0604030504040204" pitchFamily="50" charset="-128"/>
              </a:rPr>
              <a:t>データソースを用いるが</a:t>
            </a:r>
            <a:r>
              <a:rPr kumimoji="1" lang="ja-JP" altLang="en-US"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4</a:t>
            </a:r>
            <a:r>
              <a:rPr lang="ja-JP" altLang="en-US" sz="1400" dirty="0">
                <a:latin typeface="Meiryo UI" panose="020B0604030504040204" pitchFamily="50" charset="-128"/>
                <a:ea typeface="Meiryo UI" panose="020B0604030504040204" pitchFamily="50" charset="-128"/>
              </a:rPr>
              <a:t>）による数値</a:t>
            </a:r>
            <a:r>
              <a:rPr kumimoji="1" lang="ja-JP" altLang="en-US" sz="1400" dirty="0">
                <a:latin typeface="Meiryo UI" panose="020B0604030504040204" pitchFamily="50" charset="-128"/>
                <a:ea typeface="Meiryo UI" panose="020B0604030504040204" pitchFamily="50" charset="-128"/>
              </a:rPr>
              <a:t>も</a:t>
            </a:r>
            <a:r>
              <a:rPr kumimoji="1" lang="ja-JP" altLang="en-US" sz="1400" dirty="0" smtClean="0">
                <a:latin typeface="Meiryo UI" panose="020B0604030504040204" pitchFamily="50" charset="-128"/>
                <a:ea typeface="Meiryo UI" panose="020B0604030504040204" pitchFamily="50" charset="-128"/>
              </a:rPr>
              <a:t>参考値として併記して評価する＞</a:t>
            </a:r>
            <a:endParaRPr kumimoji="1" lang="en-US" altLang="ja-JP" sz="1400" dirty="0">
              <a:latin typeface="Meiryo UI" panose="020B0604030504040204" pitchFamily="50" charset="-128"/>
              <a:ea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124381315"/>
              </p:ext>
            </p:extLst>
          </p:nvPr>
        </p:nvGraphicFramePr>
        <p:xfrm>
          <a:off x="503829" y="6059760"/>
          <a:ext cx="8871045" cy="609600"/>
        </p:xfrm>
        <a:graphic>
          <a:graphicData uri="http://schemas.openxmlformats.org/drawingml/2006/table">
            <a:tbl>
              <a:tblPr firstRow="1" bandRow="1">
                <a:tableStyleId>{5940675A-B579-460E-94D1-54222C63F5DA}</a:tableStyleId>
              </a:tblPr>
              <a:tblGrid>
                <a:gridCol w="3945115">
                  <a:extLst>
                    <a:ext uri="{9D8B030D-6E8A-4147-A177-3AD203B41FA5}">
                      <a16:colId xmlns:a16="http://schemas.microsoft.com/office/drawing/2014/main" val="2532867936"/>
                    </a:ext>
                  </a:extLst>
                </a:gridCol>
                <a:gridCol w="1080120">
                  <a:extLst>
                    <a:ext uri="{9D8B030D-6E8A-4147-A177-3AD203B41FA5}">
                      <a16:colId xmlns:a16="http://schemas.microsoft.com/office/drawing/2014/main" val="3284995392"/>
                    </a:ext>
                  </a:extLst>
                </a:gridCol>
                <a:gridCol w="3845810">
                  <a:extLst>
                    <a:ext uri="{9D8B030D-6E8A-4147-A177-3AD203B41FA5}">
                      <a16:colId xmlns:a16="http://schemas.microsoft.com/office/drawing/2014/main" val="3606435708"/>
                    </a:ext>
                  </a:extLst>
                </a:gridCol>
              </a:tblGrid>
              <a:tr h="276116">
                <a:tc>
                  <a:txBody>
                    <a:bodyPr/>
                    <a:lstStyle/>
                    <a:p>
                      <a:pPr algn="ctr"/>
                      <a:r>
                        <a:rPr kumimoji="1" lang="ja-JP" altLang="en-US" sz="1400" dirty="0">
                          <a:latin typeface="Meiryo UI" panose="020B0604030504040204" pitchFamily="50" charset="-128"/>
                          <a:ea typeface="Meiryo UI" panose="020B0604030504040204" pitchFamily="50" charset="-128"/>
                        </a:rPr>
                        <a:t>出典</a:t>
                      </a:r>
                    </a:p>
                  </a:txBody>
                  <a:tcPr>
                    <a:solidFill>
                      <a:srgbClr val="FFFF00"/>
                    </a:solidFill>
                  </a:tcPr>
                </a:tc>
                <a:tc>
                  <a:txBody>
                    <a:bodyPr/>
                    <a:lstStyle/>
                    <a:p>
                      <a:pPr algn="ctr"/>
                      <a:r>
                        <a:rPr kumimoji="1" lang="ja-JP" altLang="en-US" sz="1400" dirty="0">
                          <a:latin typeface="Meiryo UI" panose="020B0604030504040204" pitchFamily="50" charset="-128"/>
                          <a:ea typeface="Meiryo UI" panose="020B0604030504040204" pitchFamily="50" charset="-128"/>
                        </a:rPr>
                        <a:t>区分</a:t>
                      </a:r>
                    </a:p>
                  </a:txBody>
                  <a:tcPr>
                    <a:solidFill>
                      <a:srgbClr val="FFFF00"/>
                    </a:solidFill>
                  </a:tcPr>
                </a:tc>
                <a:tc>
                  <a:txBody>
                    <a:bodyPr/>
                    <a:lstStyle/>
                    <a:p>
                      <a:pPr algn="ctr"/>
                      <a:r>
                        <a:rPr kumimoji="1" lang="ja-JP" altLang="en-US" sz="1400" dirty="0">
                          <a:latin typeface="Meiryo UI" panose="020B0604030504040204" pitchFamily="50" charset="-128"/>
                          <a:ea typeface="Meiryo UI" panose="020B0604030504040204" pitchFamily="50" charset="-128"/>
                        </a:rPr>
                        <a:t>最終評価への活用</a:t>
                      </a:r>
                    </a:p>
                  </a:txBody>
                  <a:tcPr>
                    <a:solidFill>
                      <a:srgbClr val="FFFF00"/>
                    </a:solidFill>
                  </a:tcPr>
                </a:tc>
                <a:extLst>
                  <a:ext uri="{0D108BD9-81ED-4DB2-BD59-A6C34878D82A}">
                    <a16:rowId xmlns:a16="http://schemas.microsoft.com/office/drawing/2014/main" val="2806904574"/>
                  </a:ext>
                </a:extLst>
              </a:tr>
              <a:tr h="0">
                <a:tc>
                  <a:txBody>
                    <a:bodyPr/>
                    <a:lstStyle/>
                    <a:p>
                      <a:r>
                        <a:rPr kumimoji="1" lang="ja-JP" altLang="en-US" sz="1400" dirty="0">
                          <a:latin typeface="Meiryo UI" panose="020B0604030504040204" pitchFamily="50" charset="-128"/>
                          <a:ea typeface="Meiryo UI" panose="020B0604030504040204" pitchFamily="50" charset="-128"/>
                        </a:rPr>
                        <a:t>国民健康・栄養調査（毎年</a:t>
                      </a:r>
                      <a:r>
                        <a:rPr kumimoji="1" lang="ja-JP" altLang="en-US" sz="1400" dirty="0" smtClean="0">
                          <a:latin typeface="Meiryo UI" panose="020B0604030504040204" pitchFamily="50" charset="-128"/>
                          <a:ea typeface="Meiryo UI" panose="020B0604030504040204" pitchFamily="50" charset="-128"/>
                        </a:rPr>
                        <a:t>調査、</a:t>
                      </a:r>
                      <a:r>
                        <a:rPr kumimoji="1" lang="en-US" altLang="ja-JP" sz="1400" dirty="0" smtClean="0">
                          <a:latin typeface="Meiryo UI" panose="020B0604030504040204" pitchFamily="50" charset="-128"/>
                          <a:ea typeface="Meiryo UI" panose="020B0604030504040204" pitchFamily="50" charset="-128"/>
                        </a:rPr>
                        <a:t>R2</a:t>
                      </a:r>
                      <a:r>
                        <a:rPr kumimoji="1" lang="ja-JP" altLang="en-US" sz="1400" dirty="0" smtClean="0">
                          <a:latin typeface="Meiryo UI" panose="020B0604030504040204" pitchFamily="50" charset="-128"/>
                          <a:ea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rPr>
                        <a:t>R3</a:t>
                      </a:r>
                      <a:r>
                        <a:rPr kumimoji="1" lang="ja-JP" altLang="en-US" sz="1400" dirty="0" smtClean="0">
                          <a:latin typeface="Meiryo UI" panose="020B0604030504040204" pitchFamily="50" charset="-128"/>
                          <a:ea typeface="Meiryo UI" panose="020B0604030504040204" pitchFamily="50" charset="-128"/>
                        </a:rPr>
                        <a:t>は中止）</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r>
                        <a:rPr kumimoji="1" lang="ja-JP" altLang="en-US" sz="1400" dirty="0">
                          <a:latin typeface="Meiryo UI" panose="020B0604030504040204" pitchFamily="50" charset="-128"/>
                          <a:ea typeface="Meiryo UI" panose="020B0604030504040204" pitchFamily="50" charset="-128"/>
                        </a:rPr>
                        <a:t>歯の本数</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eiryo UI" panose="020B0604030504040204" pitchFamily="50" charset="-128"/>
                          <a:ea typeface="Meiryo UI" panose="020B0604030504040204" pitchFamily="50" charset="-128"/>
                        </a:rPr>
                        <a:t>H30</a:t>
                      </a:r>
                      <a:r>
                        <a:rPr kumimoji="1" lang="ja-JP" altLang="en-US" sz="1400" dirty="0">
                          <a:latin typeface="Meiryo UI" panose="020B0604030504040204" pitchFamily="50" charset="-128"/>
                          <a:ea typeface="Meiryo UI" panose="020B0604030504040204" pitchFamily="50" charset="-128"/>
                        </a:rPr>
                        <a:t>時点（</a:t>
                      </a:r>
                      <a:r>
                        <a:rPr kumimoji="1" lang="en-US" altLang="ja-JP" sz="1400" dirty="0">
                          <a:latin typeface="Meiryo UI" panose="020B0604030504040204" pitchFamily="50" charset="-128"/>
                          <a:ea typeface="Meiryo UI" panose="020B0604030504040204" pitchFamily="50" charset="-128"/>
                        </a:rPr>
                        <a:t>H29</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R1</a:t>
                      </a:r>
                      <a:r>
                        <a:rPr kumimoji="1" lang="ja-JP" altLang="en-US" sz="1400" dirty="0" smtClean="0">
                          <a:latin typeface="Meiryo UI" panose="020B0604030504040204" pitchFamily="50" charset="-128"/>
                          <a:ea typeface="Meiryo UI" panose="020B0604030504040204" pitchFamily="50" charset="-128"/>
                        </a:rPr>
                        <a:t>の</a:t>
                      </a:r>
                      <a:r>
                        <a:rPr kumimoji="1" lang="en-US" altLang="ja-JP" sz="1400" dirty="0" smtClean="0">
                          <a:latin typeface="Meiryo UI" panose="020B0604030504040204" pitchFamily="50" charset="-128"/>
                          <a:ea typeface="Meiryo UI" panose="020B0604030504040204" pitchFamily="50" charset="-128"/>
                        </a:rPr>
                        <a:t>3</a:t>
                      </a:r>
                      <a:r>
                        <a:rPr kumimoji="1" lang="ja-JP" altLang="en-US" sz="1400" dirty="0" smtClean="0">
                          <a:latin typeface="Meiryo UI" panose="020B0604030504040204" pitchFamily="50" charset="-128"/>
                          <a:ea typeface="Meiryo UI" panose="020B0604030504040204" pitchFamily="50" charset="-128"/>
                        </a:rPr>
                        <a:t>年移動平均</a:t>
                      </a:r>
                      <a:r>
                        <a:rPr kumimoji="1" lang="ja-JP" altLang="en-US" sz="1400" dirty="0">
                          <a:latin typeface="Meiryo UI" panose="020B0604030504040204" pitchFamily="50" charset="-128"/>
                          <a:ea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985057927"/>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2603003169"/>
              </p:ext>
            </p:extLst>
          </p:nvPr>
        </p:nvGraphicFramePr>
        <p:xfrm>
          <a:off x="2222639" y="2636912"/>
          <a:ext cx="7050841" cy="1512000"/>
        </p:xfrm>
        <a:graphic>
          <a:graphicData uri="http://schemas.openxmlformats.org/drawingml/2006/table">
            <a:tbl>
              <a:tblPr firstRow="1" firstCol="1" bandRow="1">
                <a:tableStyleId>{5940675A-B579-460E-94D1-54222C63F5DA}</a:tableStyleId>
              </a:tblPr>
              <a:tblGrid>
                <a:gridCol w="585634">
                  <a:extLst>
                    <a:ext uri="{9D8B030D-6E8A-4147-A177-3AD203B41FA5}">
                      <a16:colId xmlns:a16="http://schemas.microsoft.com/office/drawing/2014/main" val="3122377957"/>
                    </a:ext>
                  </a:extLst>
                </a:gridCol>
                <a:gridCol w="6465207">
                  <a:extLst>
                    <a:ext uri="{9D8B030D-6E8A-4147-A177-3AD203B41FA5}">
                      <a16:colId xmlns:a16="http://schemas.microsoft.com/office/drawing/2014/main" val="583420415"/>
                    </a:ext>
                  </a:extLst>
                </a:gridCol>
              </a:tblGrid>
              <a:tr h="252000">
                <a:tc>
                  <a:txBody>
                    <a:bodyPr/>
                    <a:lstStyle/>
                    <a:p>
                      <a:pPr algn="ctr">
                        <a:lnSpc>
                          <a:spcPts val="1500"/>
                        </a:lnSpc>
                        <a:spcAft>
                          <a:spcPts val="0"/>
                        </a:spcAft>
                      </a:pPr>
                      <a:r>
                        <a:rPr lang="ja-JP" sz="1200" kern="100" dirty="0">
                          <a:effectLst/>
                        </a:rPr>
                        <a:t>区分</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solidFill>
                      <a:schemeClr val="bg1">
                        <a:lumMod val="95000"/>
                      </a:schemeClr>
                    </a:solidFill>
                  </a:tcPr>
                </a:tc>
                <a:tc>
                  <a:txBody>
                    <a:bodyPr/>
                    <a:lstStyle/>
                    <a:p>
                      <a:pPr algn="ctr">
                        <a:lnSpc>
                          <a:spcPts val="1500"/>
                        </a:lnSpc>
                        <a:spcAft>
                          <a:spcPts val="0"/>
                        </a:spcAft>
                      </a:pPr>
                      <a:r>
                        <a:rPr lang="ja-JP" sz="1200" kern="100" dirty="0">
                          <a:effectLst/>
                        </a:rPr>
                        <a:t>基準</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solidFill>
                      <a:schemeClr val="bg1">
                        <a:lumMod val="95000"/>
                      </a:schemeClr>
                    </a:solidFill>
                  </a:tcPr>
                </a:tc>
                <a:extLst>
                  <a:ext uri="{0D108BD9-81ED-4DB2-BD59-A6C34878D82A}">
                    <a16:rowId xmlns:a16="http://schemas.microsoft.com/office/drawing/2014/main" val="2787644707"/>
                  </a:ext>
                </a:extLst>
              </a:tr>
              <a:tr h="252000">
                <a:tc>
                  <a:txBody>
                    <a:bodyPr/>
                    <a:lstStyle/>
                    <a:p>
                      <a:pPr algn="ctr">
                        <a:lnSpc>
                          <a:spcPts val="1500"/>
                        </a:lnSpc>
                        <a:spcAft>
                          <a:spcPts val="0"/>
                        </a:spcAft>
                      </a:pPr>
                      <a:r>
                        <a:rPr lang="ja-JP" sz="1200" kern="100" dirty="0">
                          <a:effectLst/>
                        </a:rPr>
                        <a:t>Ａ</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solidFill>
                      <a:schemeClr val="bg1">
                        <a:lumMod val="95000"/>
                      </a:schemeClr>
                    </a:solidFill>
                  </a:tcPr>
                </a:tc>
                <a:tc>
                  <a:txBody>
                    <a:bodyPr/>
                    <a:lstStyle/>
                    <a:p>
                      <a:pPr algn="just">
                        <a:lnSpc>
                          <a:spcPts val="1500"/>
                        </a:lnSpc>
                        <a:spcAft>
                          <a:spcPts val="0"/>
                        </a:spcAft>
                      </a:pPr>
                      <a:r>
                        <a:rPr lang="ja-JP" sz="1200" kern="100" dirty="0">
                          <a:effectLst/>
                        </a:rPr>
                        <a:t>すでに目標値に達した、または計画終了時点で目標値に達すると見込まれる</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solidFill>
                      <a:schemeClr val="bg1"/>
                    </a:solidFill>
                  </a:tcPr>
                </a:tc>
                <a:extLst>
                  <a:ext uri="{0D108BD9-81ED-4DB2-BD59-A6C34878D82A}">
                    <a16:rowId xmlns:a16="http://schemas.microsoft.com/office/drawing/2014/main" val="3878247158"/>
                  </a:ext>
                </a:extLst>
              </a:tr>
              <a:tr h="252000">
                <a:tc>
                  <a:txBody>
                    <a:bodyPr/>
                    <a:lstStyle/>
                    <a:p>
                      <a:pPr algn="ctr">
                        <a:lnSpc>
                          <a:spcPts val="1500"/>
                        </a:lnSpc>
                        <a:spcAft>
                          <a:spcPts val="0"/>
                        </a:spcAft>
                      </a:pPr>
                      <a:r>
                        <a:rPr lang="ja-JP" sz="1200" kern="100" dirty="0">
                          <a:effectLst/>
                        </a:rPr>
                        <a:t>Ｂ</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solidFill>
                      <a:schemeClr val="bg1">
                        <a:lumMod val="95000"/>
                      </a:schemeClr>
                    </a:solidFill>
                  </a:tcPr>
                </a:tc>
                <a:tc>
                  <a:txBody>
                    <a:bodyPr/>
                    <a:lstStyle/>
                    <a:p>
                      <a:pPr algn="just">
                        <a:lnSpc>
                          <a:spcPts val="1500"/>
                        </a:lnSpc>
                        <a:spcAft>
                          <a:spcPts val="0"/>
                        </a:spcAft>
                      </a:pPr>
                      <a:r>
                        <a:rPr lang="ja-JP" sz="1200" kern="100" dirty="0">
                          <a:effectLst/>
                        </a:rPr>
                        <a:t>計画終了時点で目標値に達する見込みはないものの、ベースライン値と比較して改善傾向にある</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solidFill>
                      <a:schemeClr val="bg1"/>
                    </a:solidFill>
                  </a:tcPr>
                </a:tc>
                <a:extLst>
                  <a:ext uri="{0D108BD9-81ED-4DB2-BD59-A6C34878D82A}">
                    <a16:rowId xmlns:a16="http://schemas.microsoft.com/office/drawing/2014/main" val="1789323016"/>
                  </a:ext>
                </a:extLst>
              </a:tr>
              <a:tr h="252000">
                <a:tc>
                  <a:txBody>
                    <a:bodyPr/>
                    <a:lstStyle/>
                    <a:p>
                      <a:pPr algn="ctr">
                        <a:lnSpc>
                          <a:spcPts val="1500"/>
                        </a:lnSpc>
                        <a:spcAft>
                          <a:spcPts val="0"/>
                        </a:spcAft>
                      </a:pPr>
                      <a:r>
                        <a:rPr lang="ja-JP" sz="1200" kern="100" dirty="0">
                          <a:effectLst/>
                        </a:rPr>
                        <a:t>Ｃ</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solidFill>
                      <a:schemeClr val="bg1">
                        <a:lumMod val="95000"/>
                      </a:schemeClr>
                    </a:solidFill>
                  </a:tcPr>
                </a:tc>
                <a:tc>
                  <a:txBody>
                    <a:bodyPr/>
                    <a:lstStyle/>
                    <a:p>
                      <a:pPr algn="just">
                        <a:lnSpc>
                          <a:spcPts val="1500"/>
                        </a:lnSpc>
                        <a:spcAft>
                          <a:spcPts val="0"/>
                        </a:spcAft>
                      </a:pPr>
                      <a:r>
                        <a:rPr lang="ja-JP" sz="1200" kern="100" dirty="0">
                          <a:effectLst/>
                        </a:rPr>
                        <a:t>ベースライン値と同程度で、明確な改善傾向も悪化傾向もみられない</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solidFill>
                      <a:schemeClr val="bg1"/>
                    </a:solidFill>
                  </a:tcPr>
                </a:tc>
                <a:extLst>
                  <a:ext uri="{0D108BD9-81ED-4DB2-BD59-A6C34878D82A}">
                    <a16:rowId xmlns:a16="http://schemas.microsoft.com/office/drawing/2014/main" val="3814136274"/>
                  </a:ext>
                </a:extLst>
              </a:tr>
              <a:tr h="252000">
                <a:tc>
                  <a:txBody>
                    <a:bodyPr/>
                    <a:lstStyle/>
                    <a:p>
                      <a:pPr algn="ctr">
                        <a:lnSpc>
                          <a:spcPts val="1500"/>
                        </a:lnSpc>
                        <a:spcAft>
                          <a:spcPts val="0"/>
                        </a:spcAft>
                      </a:pPr>
                      <a:r>
                        <a:rPr lang="ja-JP" sz="1200" kern="100" dirty="0">
                          <a:effectLst/>
                        </a:rPr>
                        <a:t>Ｄ</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solidFill>
                      <a:schemeClr val="bg1">
                        <a:lumMod val="95000"/>
                      </a:schemeClr>
                    </a:solidFill>
                  </a:tcPr>
                </a:tc>
                <a:tc>
                  <a:txBody>
                    <a:bodyPr/>
                    <a:lstStyle/>
                    <a:p>
                      <a:pPr algn="just">
                        <a:lnSpc>
                          <a:spcPts val="1500"/>
                        </a:lnSpc>
                        <a:spcAft>
                          <a:spcPts val="0"/>
                        </a:spcAft>
                      </a:pPr>
                      <a:r>
                        <a:rPr lang="ja-JP" sz="1200" kern="100" dirty="0">
                          <a:effectLst/>
                        </a:rPr>
                        <a:t>ベースライン値よりも悪化している</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solidFill>
                      <a:schemeClr val="bg1"/>
                    </a:solidFill>
                  </a:tcPr>
                </a:tc>
                <a:extLst>
                  <a:ext uri="{0D108BD9-81ED-4DB2-BD59-A6C34878D82A}">
                    <a16:rowId xmlns:a16="http://schemas.microsoft.com/office/drawing/2014/main" val="3277657310"/>
                  </a:ext>
                </a:extLst>
              </a:tr>
              <a:tr h="252000">
                <a:tc>
                  <a:txBody>
                    <a:bodyPr/>
                    <a:lstStyle/>
                    <a:p>
                      <a:pPr algn="ctr">
                        <a:lnSpc>
                          <a:spcPts val="1500"/>
                        </a:lnSpc>
                        <a:spcAft>
                          <a:spcPts val="0"/>
                        </a:spcAft>
                      </a:pPr>
                      <a:r>
                        <a:rPr lang="ja-JP" sz="1200" kern="100" dirty="0">
                          <a:effectLst/>
                        </a:rPr>
                        <a:t>－</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solidFill>
                      <a:schemeClr val="bg1">
                        <a:lumMod val="95000"/>
                      </a:schemeClr>
                    </a:solidFill>
                  </a:tcPr>
                </a:tc>
                <a:tc>
                  <a:txBody>
                    <a:bodyPr/>
                    <a:lstStyle/>
                    <a:p>
                      <a:pPr algn="just">
                        <a:lnSpc>
                          <a:spcPts val="1500"/>
                        </a:lnSpc>
                        <a:spcAft>
                          <a:spcPts val="0"/>
                        </a:spcAft>
                      </a:pPr>
                      <a:r>
                        <a:rPr lang="ja-JP" sz="1200" kern="100" dirty="0">
                          <a:effectLst/>
                        </a:rPr>
                        <a:t>ベースライン値以降数値が更新されていない等の理由により評価ができない</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975" marR="53975" marT="0" marB="0" anchor="ctr">
                    <a:solidFill>
                      <a:schemeClr val="bg1"/>
                    </a:solidFill>
                  </a:tcPr>
                </a:tc>
                <a:extLst>
                  <a:ext uri="{0D108BD9-81ED-4DB2-BD59-A6C34878D82A}">
                    <a16:rowId xmlns:a16="http://schemas.microsoft.com/office/drawing/2014/main" val="764011899"/>
                  </a:ext>
                </a:extLst>
              </a:tr>
            </a:tbl>
          </a:graphicData>
        </a:graphic>
      </p:graphicFrame>
      <p:sp>
        <p:nvSpPr>
          <p:cNvPr id="10" name="テキスト ボックス 9"/>
          <p:cNvSpPr txBox="1"/>
          <p:nvPr/>
        </p:nvSpPr>
        <p:spPr>
          <a:xfrm>
            <a:off x="606382" y="2564904"/>
            <a:ext cx="1754330" cy="307777"/>
          </a:xfrm>
          <a:prstGeom prst="rect">
            <a:avLst/>
          </a:prstGeom>
          <a:noFill/>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rPr>
              <a:t>＜評価区分</a:t>
            </a:r>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案</a:t>
            </a:r>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219278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652AB1A-F12B-4684-A086-4047F8170E64}" type="slidenum">
              <a:rPr kumimoji="1" lang="ja-JP" altLang="en-US" smtClean="0"/>
              <a:t>3</a:t>
            </a:fld>
            <a:endParaRPr kumimoji="1" lang="ja-JP" altLang="en-US" dirty="0"/>
          </a:p>
        </p:txBody>
      </p:sp>
      <p:sp>
        <p:nvSpPr>
          <p:cNvPr id="4" name="正方形/長方形 3"/>
          <p:cNvSpPr/>
          <p:nvPr/>
        </p:nvSpPr>
        <p:spPr>
          <a:xfrm>
            <a:off x="619836" y="692696"/>
            <a:ext cx="8666328" cy="5909310"/>
          </a:xfrm>
          <a:prstGeom prst="rect">
            <a:avLst/>
          </a:prstGeom>
        </p:spPr>
        <p:txBody>
          <a:bodyPr wrap="square">
            <a:spAutoFit/>
          </a:bodyPr>
          <a:lstStyle/>
          <a:p>
            <a:r>
              <a:rPr lang="en-US" altLang="ja-JP" sz="1400" dirty="0">
                <a:latin typeface="メイリオ" panose="020B0604030504040204" pitchFamily="50" charset="-128"/>
                <a:ea typeface="メイリオ" panose="020B0604030504040204" pitchFamily="50" charset="-128"/>
              </a:rPr>
              <a:t>1</a:t>
            </a:r>
            <a:r>
              <a:rPr lang="ja-JP" altLang="en-US" sz="1400" dirty="0">
                <a:latin typeface="メイリオ" panose="020B0604030504040204" pitchFamily="50" charset="-128"/>
                <a:ea typeface="メイリオ" panose="020B0604030504040204" pitchFamily="50" charset="-128"/>
              </a:rPr>
              <a:t>　調査目的</a:t>
            </a:r>
          </a:p>
          <a:p>
            <a:r>
              <a:rPr lang="ja-JP" altLang="en-US" sz="1400" dirty="0">
                <a:latin typeface="メイリオ" panose="020B0604030504040204" pitchFamily="50" charset="-128"/>
                <a:ea typeface="メイリオ" panose="020B0604030504040204" pitchFamily="50" charset="-128"/>
              </a:rPr>
              <a:t>府民の生活習慣病の予防及び健康の増進に関する実態を把握し、第</a:t>
            </a:r>
            <a:r>
              <a:rPr lang="en-US" altLang="ja-JP" sz="1400" dirty="0">
                <a:latin typeface="メイリオ" panose="020B0604030504040204" pitchFamily="50" charset="-128"/>
                <a:ea typeface="メイリオ" panose="020B0604030504040204" pitchFamily="50" charset="-128"/>
              </a:rPr>
              <a:t>4</a:t>
            </a:r>
            <a:r>
              <a:rPr lang="ja-JP" altLang="en-US" sz="1400" dirty="0">
                <a:latin typeface="メイリオ" panose="020B0604030504040204" pitchFamily="50" charset="-128"/>
                <a:ea typeface="メイリオ" panose="020B0604030504040204" pitchFamily="50" charset="-128"/>
              </a:rPr>
              <a:t>次大阪府健康増進計画の策定のための基礎資料を得るため</a:t>
            </a:r>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２　調査対象　府内に居住する</a:t>
            </a:r>
            <a:r>
              <a:rPr lang="en-US" altLang="ja-JP" sz="1400" dirty="0">
                <a:latin typeface="メイリオ" panose="020B0604030504040204" pitchFamily="50" charset="-128"/>
                <a:ea typeface="メイリオ" panose="020B0604030504040204" pitchFamily="50" charset="-128"/>
              </a:rPr>
              <a:t>20</a:t>
            </a:r>
            <a:r>
              <a:rPr lang="ja-JP" altLang="en-US" sz="1400" dirty="0">
                <a:latin typeface="メイリオ" panose="020B0604030504040204" pitchFamily="50" charset="-128"/>
                <a:ea typeface="メイリオ" panose="020B0604030504040204" pitchFamily="50" charset="-128"/>
              </a:rPr>
              <a:t>歳以上の男女、</a:t>
            </a:r>
            <a:r>
              <a:rPr lang="en-US" altLang="ja-JP" sz="1400" dirty="0">
                <a:latin typeface="メイリオ" panose="020B0604030504040204" pitchFamily="50" charset="-128"/>
                <a:ea typeface="メイリオ" panose="020B0604030504040204" pitchFamily="50" charset="-128"/>
              </a:rPr>
              <a:t>13,200</a:t>
            </a:r>
            <a:r>
              <a:rPr lang="ja-JP" altLang="en-US" sz="1400" dirty="0">
                <a:latin typeface="メイリオ" panose="020B0604030504040204" pitchFamily="50" charset="-128"/>
                <a:ea typeface="メイリオ" panose="020B0604030504040204" pitchFamily="50" charset="-128"/>
              </a:rPr>
              <a:t>人</a:t>
            </a:r>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３　調査項目</a:t>
            </a:r>
          </a:p>
          <a:p>
            <a:r>
              <a:rPr lang="en-US" altLang="ja-JP" sz="1400" dirty="0">
                <a:latin typeface="メイリオ" panose="020B0604030504040204" pitchFamily="50" charset="-128"/>
                <a:ea typeface="メイリオ" panose="020B0604030504040204" pitchFamily="50" charset="-128"/>
              </a:rPr>
              <a:t>(1) </a:t>
            </a:r>
            <a:r>
              <a:rPr lang="ja-JP" altLang="en-US" sz="1400" dirty="0">
                <a:latin typeface="メイリオ" panose="020B0604030504040204" pitchFamily="50" charset="-128"/>
                <a:ea typeface="メイリオ" panose="020B0604030504040204" pitchFamily="50" charset="-128"/>
              </a:rPr>
              <a:t>性別、年齢、住所地及び職業</a:t>
            </a:r>
          </a:p>
          <a:p>
            <a:r>
              <a:rPr lang="en-US" altLang="ja-JP" sz="1400" dirty="0">
                <a:latin typeface="メイリオ" panose="020B0604030504040204" pitchFamily="50" charset="-128"/>
                <a:ea typeface="メイリオ" panose="020B0604030504040204" pitchFamily="50" charset="-128"/>
              </a:rPr>
              <a:t>(2) </a:t>
            </a:r>
            <a:r>
              <a:rPr lang="ja-JP" altLang="en-US" sz="1400" dirty="0">
                <a:latin typeface="メイリオ" panose="020B0604030504040204" pitchFamily="50" charset="-128"/>
                <a:ea typeface="メイリオ" panose="020B0604030504040204" pitchFamily="50" charset="-128"/>
              </a:rPr>
              <a:t>運動に関する事項</a:t>
            </a:r>
          </a:p>
          <a:p>
            <a:r>
              <a:rPr lang="en-US" altLang="ja-JP" sz="1400" dirty="0">
                <a:latin typeface="メイリオ" panose="020B0604030504040204" pitchFamily="50" charset="-128"/>
                <a:ea typeface="メイリオ" panose="020B0604030504040204" pitchFamily="50" charset="-128"/>
              </a:rPr>
              <a:t>(3) </a:t>
            </a:r>
            <a:r>
              <a:rPr lang="ja-JP" altLang="en-US" sz="1400" dirty="0">
                <a:latin typeface="メイリオ" panose="020B0604030504040204" pitchFamily="50" charset="-128"/>
                <a:ea typeface="メイリオ" panose="020B0604030504040204" pitchFamily="50" charset="-128"/>
              </a:rPr>
              <a:t>食及び栄養に関する事項</a:t>
            </a:r>
          </a:p>
          <a:p>
            <a:r>
              <a:rPr lang="en-US" altLang="ja-JP" sz="1400" dirty="0">
                <a:latin typeface="メイリオ" panose="020B0604030504040204" pitchFamily="50" charset="-128"/>
                <a:ea typeface="メイリオ" panose="020B0604030504040204" pitchFamily="50" charset="-128"/>
              </a:rPr>
              <a:t>(4) </a:t>
            </a:r>
            <a:r>
              <a:rPr lang="ja-JP" altLang="en-US" sz="1400" dirty="0">
                <a:latin typeface="メイリオ" panose="020B0604030504040204" pitchFamily="50" charset="-128"/>
                <a:ea typeface="メイリオ" panose="020B0604030504040204" pitchFamily="50" charset="-128"/>
              </a:rPr>
              <a:t>睡眠に関する事項</a:t>
            </a:r>
          </a:p>
          <a:p>
            <a:r>
              <a:rPr lang="en-US" altLang="ja-JP" sz="1400" dirty="0">
                <a:latin typeface="メイリオ" panose="020B0604030504040204" pitchFamily="50" charset="-128"/>
                <a:ea typeface="メイリオ" panose="020B0604030504040204" pitchFamily="50" charset="-128"/>
              </a:rPr>
              <a:t>(5) </a:t>
            </a:r>
            <a:r>
              <a:rPr lang="ja-JP" altLang="en-US" sz="1400" dirty="0">
                <a:latin typeface="メイリオ" panose="020B0604030504040204" pitchFamily="50" charset="-128"/>
                <a:ea typeface="メイリオ" panose="020B0604030504040204" pitchFamily="50" charset="-128"/>
              </a:rPr>
              <a:t>飲酒及び喫煙に関する事項</a:t>
            </a:r>
          </a:p>
          <a:p>
            <a:r>
              <a:rPr lang="en-US" altLang="ja-JP" sz="1400" dirty="0">
                <a:latin typeface="メイリオ" panose="020B0604030504040204" pitchFamily="50" charset="-128"/>
                <a:ea typeface="メイリオ" panose="020B0604030504040204" pitchFamily="50" charset="-128"/>
              </a:rPr>
              <a:t>(6) </a:t>
            </a:r>
            <a:r>
              <a:rPr lang="ja-JP" altLang="en-US" sz="1400" dirty="0">
                <a:latin typeface="メイリオ" panose="020B0604030504040204" pitchFamily="50" charset="-128"/>
                <a:ea typeface="メイリオ" panose="020B0604030504040204" pitchFamily="50" charset="-128"/>
              </a:rPr>
              <a:t>歯及び口腔に関する事項</a:t>
            </a:r>
          </a:p>
          <a:p>
            <a:r>
              <a:rPr lang="en-US" altLang="ja-JP" sz="1400" dirty="0">
                <a:latin typeface="メイリオ" panose="020B0604030504040204" pitchFamily="50" charset="-128"/>
                <a:ea typeface="メイリオ" panose="020B0604030504040204" pitchFamily="50" charset="-128"/>
              </a:rPr>
              <a:t>(7) </a:t>
            </a:r>
            <a:r>
              <a:rPr lang="ja-JP" altLang="en-US" sz="1400" dirty="0">
                <a:latin typeface="メイリオ" panose="020B0604030504040204" pitchFamily="50" charset="-128"/>
                <a:ea typeface="メイリオ" panose="020B0604030504040204" pitchFamily="50" charset="-128"/>
              </a:rPr>
              <a:t>健康診断に関する事項</a:t>
            </a:r>
          </a:p>
          <a:p>
            <a:r>
              <a:rPr lang="en-US" altLang="ja-JP" sz="1400" dirty="0">
                <a:latin typeface="メイリオ" panose="020B0604030504040204" pitchFamily="50" charset="-128"/>
                <a:ea typeface="メイリオ" panose="020B0604030504040204" pitchFamily="50" charset="-128"/>
              </a:rPr>
              <a:t>(8) </a:t>
            </a:r>
            <a:r>
              <a:rPr lang="ja-JP" altLang="en-US" sz="1400" dirty="0">
                <a:latin typeface="メイリオ" panose="020B0604030504040204" pitchFamily="50" charset="-128"/>
                <a:ea typeface="メイリオ" panose="020B0604030504040204" pitchFamily="50" charset="-128"/>
              </a:rPr>
              <a:t>コミュニティとのつながりに関する事項</a:t>
            </a:r>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４　標本の抽出</a:t>
            </a:r>
          </a:p>
          <a:p>
            <a:r>
              <a:rPr lang="en-US" altLang="ja-JP" sz="1400" dirty="0">
                <a:latin typeface="メイリオ" panose="020B0604030504040204" pitchFamily="50" charset="-128"/>
                <a:ea typeface="メイリオ" panose="020B0604030504040204" pitchFamily="50" charset="-128"/>
              </a:rPr>
              <a:t>(1)</a:t>
            </a:r>
            <a:r>
              <a:rPr lang="ja-JP" altLang="en-US" sz="1400" dirty="0">
                <a:latin typeface="メイリオ" panose="020B0604030504040204" pitchFamily="50" charset="-128"/>
                <a:ea typeface="メイリオ" panose="020B0604030504040204" pitchFamily="50" charset="-128"/>
              </a:rPr>
              <a:t>地域別の指標として運用するため、各二次医療圏から</a:t>
            </a:r>
            <a:r>
              <a:rPr lang="en-US" altLang="ja-JP" sz="1400" dirty="0">
                <a:latin typeface="メイリオ" panose="020B0604030504040204" pitchFamily="50" charset="-128"/>
                <a:ea typeface="メイリオ" panose="020B0604030504040204" pitchFamily="50" charset="-128"/>
              </a:rPr>
              <a:t>1,200</a:t>
            </a:r>
            <a:r>
              <a:rPr lang="ja-JP" altLang="en-US" sz="1400" dirty="0">
                <a:latin typeface="メイリオ" panose="020B0604030504040204" pitchFamily="50" charset="-128"/>
                <a:ea typeface="メイリオ" panose="020B0604030504040204" pitchFamily="50" charset="-128"/>
              </a:rPr>
              <a:t>人</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（大阪市二次医療圏は４つの基本保健医療圏からそれぞれ</a:t>
            </a:r>
            <a:r>
              <a:rPr lang="en-US" altLang="ja-JP" sz="1400" dirty="0">
                <a:latin typeface="メイリオ" panose="020B0604030504040204" pitchFamily="50" charset="-128"/>
                <a:ea typeface="メイリオ" panose="020B0604030504040204" pitchFamily="50" charset="-128"/>
              </a:rPr>
              <a:t>1,200</a:t>
            </a:r>
            <a:r>
              <a:rPr lang="ja-JP" altLang="en-US" sz="1400" dirty="0">
                <a:latin typeface="メイリオ" panose="020B0604030504040204" pitchFamily="50" charset="-128"/>
                <a:ea typeface="メイリオ" panose="020B0604030504040204" pitchFamily="50" charset="-128"/>
              </a:rPr>
              <a:t>人）</a:t>
            </a:r>
            <a:r>
              <a:rPr lang="ja-JP" altLang="en-US" sz="1400" dirty="0" err="1">
                <a:latin typeface="メイリオ" panose="020B0604030504040204" pitchFamily="50" charset="-128"/>
                <a:ea typeface="メイリオ" panose="020B0604030504040204" pitchFamily="50" charset="-128"/>
              </a:rPr>
              <a:t>ずつ抽</a:t>
            </a:r>
            <a:r>
              <a:rPr lang="ja-JP" altLang="en-US" sz="1400" dirty="0">
                <a:latin typeface="メイリオ" panose="020B0604030504040204" pitchFamily="50" charset="-128"/>
                <a:ea typeface="メイリオ" panose="020B0604030504040204" pitchFamily="50" charset="-128"/>
              </a:rPr>
              <a:t>出</a:t>
            </a:r>
          </a:p>
          <a:p>
            <a:r>
              <a:rPr lang="en-US" altLang="ja-JP" sz="1400" dirty="0">
                <a:latin typeface="メイリオ" panose="020B0604030504040204" pitchFamily="50" charset="-128"/>
                <a:ea typeface="メイリオ" panose="020B0604030504040204" pitchFamily="50" charset="-128"/>
              </a:rPr>
              <a:t>(2)</a:t>
            </a:r>
            <a:r>
              <a:rPr lang="ja-JP" altLang="en-US" sz="1400" dirty="0">
                <a:latin typeface="メイリオ" panose="020B0604030504040204" pitchFamily="50" charset="-128"/>
                <a:ea typeface="メイリオ" panose="020B0604030504040204" pitchFamily="50" charset="-128"/>
              </a:rPr>
              <a:t>各市区町村の人口構成比に応じて地域を構成する市区町村に標本数を配分</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20</a:t>
            </a:r>
            <a:r>
              <a:rPr lang="ja-JP" altLang="en-US" sz="1400" dirty="0">
                <a:latin typeface="メイリオ" panose="020B0604030504040204" pitchFamily="50" charset="-128"/>
                <a:ea typeface="メイリオ" panose="020B0604030504040204" pitchFamily="50" charset="-128"/>
              </a:rPr>
              <a:t>歳以上の年齢階級別、男女別）</a:t>
            </a:r>
          </a:p>
          <a:p>
            <a:r>
              <a:rPr lang="en-US" altLang="ja-JP" sz="1400" dirty="0">
                <a:latin typeface="メイリオ" panose="020B0604030504040204" pitchFamily="50" charset="-128"/>
                <a:ea typeface="メイリオ" panose="020B0604030504040204" pitchFamily="50" charset="-128"/>
              </a:rPr>
              <a:t>(3)</a:t>
            </a:r>
            <a:r>
              <a:rPr lang="ja-JP" altLang="en-US" sz="1400" dirty="0">
                <a:latin typeface="メイリオ" panose="020B0604030504040204" pitchFamily="50" charset="-128"/>
                <a:ea typeface="メイリオ" panose="020B0604030504040204" pitchFamily="50" charset="-128"/>
              </a:rPr>
              <a:t>対象者は、抽出時点において各市区町村の住民基本台帳から無作為に抽出</a:t>
            </a:r>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r>
              <a:rPr lang="en-US" altLang="ja-JP" sz="1400" dirty="0">
                <a:latin typeface="メイリオ" panose="020B0604030504040204" pitchFamily="50" charset="-128"/>
                <a:ea typeface="メイリオ" panose="020B0604030504040204" pitchFamily="50" charset="-128"/>
              </a:rPr>
              <a:t>5 </a:t>
            </a:r>
            <a:r>
              <a:rPr lang="ja-JP" altLang="en-US" sz="1400" dirty="0">
                <a:latin typeface="メイリオ" panose="020B0604030504040204" pitchFamily="50" charset="-128"/>
                <a:ea typeface="メイリオ" panose="020B0604030504040204" pitchFamily="50" charset="-128"/>
              </a:rPr>
              <a:t>調査方法　郵送調査法（オンライン回答可能）</a:t>
            </a:r>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r>
              <a:rPr lang="en-US" altLang="ja-JP" sz="1400" dirty="0">
                <a:latin typeface="メイリオ" panose="020B0604030504040204" pitchFamily="50" charset="-128"/>
                <a:ea typeface="メイリオ" panose="020B0604030504040204" pitchFamily="50" charset="-128"/>
              </a:rPr>
              <a:t>6 </a:t>
            </a:r>
            <a:r>
              <a:rPr lang="ja-JP" altLang="en-US" sz="1400" dirty="0">
                <a:latin typeface="メイリオ" panose="020B0604030504040204" pitchFamily="50" charset="-128"/>
                <a:ea typeface="メイリオ" panose="020B0604030504040204" pitchFamily="50" charset="-128"/>
              </a:rPr>
              <a:t>調査時期　令和</a:t>
            </a:r>
            <a:r>
              <a:rPr lang="en-US" altLang="ja-JP" sz="1400" dirty="0">
                <a:latin typeface="メイリオ" panose="020B0604030504040204" pitchFamily="50" charset="-128"/>
                <a:ea typeface="メイリオ" panose="020B0604030504040204" pitchFamily="50" charset="-128"/>
              </a:rPr>
              <a:t>5</a:t>
            </a:r>
            <a:r>
              <a:rPr lang="ja-JP" altLang="en-US" sz="1400" dirty="0">
                <a:latin typeface="メイリオ" panose="020B0604030504040204" pitchFamily="50" charset="-128"/>
                <a:ea typeface="メイリオ" panose="020B0604030504040204" pitchFamily="50" charset="-128"/>
              </a:rPr>
              <a:t>年</a:t>
            </a:r>
            <a:r>
              <a:rPr lang="en-US" altLang="ja-JP" sz="1400" dirty="0">
                <a:latin typeface="メイリオ" panose="020B0604030504040204" pitchFamily="50" charset="-128"/>
                <a:ea typeface="メイリオ" panose="020B0604030504040204" pitchFamily="50" charset="-128"/>
              </a:rPr>
              <a:t>1</a:t>
            </a:r>
            <a:r>
              <a:rPr lang="ja-JP" altLang="en-US" sz="1400" dirty="0">
                <a:latin typeface="メイリオ" panose="020B0604030504040204" pitchFamily="50" charset="-128"/>
                <a:ea typeface="メイリオ" panose="020B0604030504040204" pitchFamily="50" charset="-128"/>
              </a:rPr>
              <a:t>月</a:t>
            </a:r>
            <a:r>
              <a:rPr lang="en-US" altLang="ja-JP" sz="1400" dirty="0">
                <a:latin typeface="メイリオ" panose="020B0604030504040204" pitchFamily="50" charset="-128"/>
                <a:ea typeface="メイリオ" panose="020B0604030504040204" pitchFamily="50" charset="-128"/>
              </a:rPr>
              <a:t>31</a:t>
            </a:r>
            <a:r>
              <a:rPr lang="ja-JP" altLang="en-US" sz="1400" dirty="0">
                <a:latin typeface="メイリオ" panose="020B0604030504040204" pitchFamily="50" charset="-128"/>
                <a:ea typeface="メイリオ" panose="020B0604030504040204" pitchFamily="50" charset="-128"/>
              </a:rPr>
              <a:t>日～令和</a:t>
            </a:r>
            <a:r>
              <a:rPr lang="en-US" altLang="ja-JP" sz="1400" dirty="0">
                <a:latin typeface="メイリオ" panose="020B0604030504040204" pitchFamily="50" charset="-128"/>
                <a:ea typeface="メイリオ" panose="020B0604030504040204" pitchFamily="50" charset="-128"/>
              </a:rPr>
              <a:t>5</a:t>
            </a:r>
            <a:r>
              <a:rPr lang="ja-JP" altLang="en-US" sz="1400" dirty="0">
                <a:latin typeface="メイリオ" panose="020B0604030504040204" pitchFamily="50" charset="-128"/>
                <a:ea typeface="メイリオ" panose="020B0604030504040204" pitchFamily="50" charset="-128"/>
              </a:rPr>
              <a:t>年</a:t>
            </a:r>
            <a:r>
              <a:rPr lang="en-US" altLang="ja-JP" sz="1400" dirty="0">
                <a:latin typeface="メイリオ" panose="020B0604030504040204" pitchFamily="50" charset="-128"/>
                <a:ea typeface="メイリオ" panose="020B0604030504040204" pitchFamily="50" charset="-128"/>
              </a:rPr>
              <a:t>2</a:t>
            </a:r>
            <a:r>
              <a:rPr lang="ja-JP" altLang="en-US" sz="1400" dirty="0">
                <a:latin typeface="メイリオ" panose="020B0604030504040204" pitchFamily="50" charset="-128"/>
                <a:ea typeface="メイリオ" panose="020B0604030504040204" pitchFamily="50" charset="-128"/>
              </a:rPr>
              <a:t>月</a:t>
            </a:r>
            <a:r>
              <a:rPr lang="en-US" altLang="ja-JP" sz="1400" dirty="0">
                <a:latin typeface="メイリオ" panose="020B0604030504040204" pitchFamily="50" charset="-128"/>
                <a:ea typeface="メイリオ" panose="020B0604030504040204" pitchFamily="50" charset="-128"/>
              </a:rPr>
              <a:t>28</a:t>
            </a:r>
            <a:r>
              <a:rPr lang="ja-JP" altLang="en-US" sz="1400" dirty="0">
                <a:latin typeface="メイリオ" panose="020B0604030504040204" pitchFamily="50" charset="-128"/>
                <a:ea typeface="メイリオ" panose="020B0604030504040204" pitchFamily="50" charset="-128"/>
              </a:rPr>
              <a:t>日</a:t>
            </a:r>
            <a:endParaRPr lang="en-US" altLang="ja-JP" sz="1400" dirty="0">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B6729A85-F696-4CE9-817F-9F68106F4476}"/>
              </a:ext>
            </a:extLst>
          </p:cNvPr>
          <p:cNvSpPr txBox="1"/>
          <p:nvPr/>
        </p:nvSpPr>
        <p:spPr>
          <a:xfrm>
            <a:off x="381000" y="219272"/>
            <a:ext cx="9144000" cy="369332"/>
          </a:xfrm>
          <a:prstGeom prst="rect">
            <a:avLst/>
          </a:prstGeom>
          <a:solidFill>
            <a:srgbClr val="92D050"/>
          </a:solidFill>
          <a:ln>
            <a:solidFill>
              <a:srgbClr val="92D050"/>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dirty="0" smtClean="0">
                <a:latin typeface="BIZ UDPゴシック" panose="020B0400000000000000" pitchFamily="50" charset="-128"/>
                <a:ea typeface="BIZ UDPゴシック" panose="020B0400000000000000" pitchFamily="50" charset="-128"/>
              </a:rPr>
              <a:t>（</a:t>
            </a:r>
            <a:r>
              <a:rPr lang="en-US" altLang="ja-JP" dirty="0" smtClean="0">
                <a:latin typeface="BIZ UDPゴシック" panose="020B0400000000000000" pitchFamily="50" charset="-128"/>
                <a:ea typeface="BIZ UDPゴシック" panose="020B0400000000000000" pitchFamily="50" charset="-128"/>
              </a:rPr>
              <a:t>※</a:t>
            </a:r>
            <a:r>
              <a:rPr lang="ja-JP" altLang="en-US" dirty="0" smtClean="0">
                <a:latin typeface="BIZ UDPゴシック" panose="020B0400000000000000" pitchFamily="50" charset="-128"/>
                <a:ea typeface="BIZ UDPゴシック" panose="020B0400000000000000" pitchFamily="50" charset="-128"/>
              </a:rPr>
              <a:t>参考</a:t>
            </a:r>
            <a:r>
              <a:rPr lang="ja-JP" altLang="en-US" dirty="0">
                <a:latin typeface="BIZ UDPゴシック" panose="020B0400000000000000" pitchFamily="50" charset="-128"/>
                <a:ea typeface="BIZ UDPゴシック" panose="020B0400000000000000" pitchFamily="50" charset="-128"/>
              </a:rPr>
              <a:t>）</a:t>
            </a:r>
            <a:r>
              <a:rPr kumimoji="1" lang="ja-JP" altLang="en-US" dirty="0" smtClean="0">
                <a:latin typeface="BIZ UDPゴシック" panose="020B0400000000000000" pitchFamily="50" charset="-128"/>
                <a:ea typeface="BIZ UDPゴシック" panose="020B0400000000000000" pitchFamily="50" charset="-128"/>
              </a:rPr>
              <a:t>大阪府</a:t>
            </a:r>
            <a:r>
              <a:rPr kumimoji="1" lang="ja-JP" altLang="en-US" dirty="0">
                <a:latin typeface="BIZ UDPゴシック" panose="020B0400000000000000" pitchFamily="50" charset="-128"/>
                <a:ea typeface="BIZ UDPゴシック" panose="020B0400000000000000" pitchFamily="50" charset="-128"/>
              </a:rPr>
              <a:t>健康づくり実態調査の概要</a:t>
            </a:r>
          </a:p>
        </p:txBody>
      </p:sp>
    </p:spTree>
    <p:extLst>
      <p:ext uri="{BB962C8B-B14F-4D97-AF65-F5344CB8AC3E}">
        <p14:creationId xmlns:p14="http://schemas.microsoft.com/office/powerpoint/2010/main" val="41475201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613015" y="665980"/>
            <a:ext cx="2755810" cy="3385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1600" dirty="0" smtClean="0">
                <a:latin typeface="Meiryo UI" panose="020B0604030504040204" pitchFamily="50" charset="-128"/>
                <a:ea typeface="Meiryo UI" panose="020B0604030504040204" pitchFamily="50" charset="-128"/>
              </a:rPr>
              <a:t>次期計画の期間</a:t>
            </a:r>
            <a:r>
              <a:rPr lang="ja-JP" altLang="en-US" sz="1600" dirty="0" smtClean="0">
                <a:latin typeface="Meiryo UI" panose="020B0604030504040204" pitchFamily="50" charset="-128"/>
                <a:ea typeface="Meiryo UI" panose="020B0604030504040204" pitchFamily="50" charset="-128"/>
              </a:rPr>
              <a:t>について</a:t>
            </a:r>
            <a:endParaRPr kumimoji="1" lang="ja-JP" altLang="en-US" sz="1600"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613013" y="1004535"/>
            <a:ext cx="8639032" cy="1627010"/>
          </a:xfrm>
          <a:prstGeom prst="rect">
            <a:avLst/>
          </a:prstGeom>
        </p:spPr>
        <p:style>
          <a:lnRef idx="2">
            <a:schemeClr val="dk1"/>
          </a:lnRef>
          <a:fillRef idx="1">
            <a:schemeClr val="lt1"/>
          </a:fillRef>
          <a:effectRef idx="0">
            <a:schemeClr val="dk1"/>
          </a:effectRef>
          <a:fontRef idx="minor">
            <a:schemeClr val="dk1"/>
          </a:fontRef>
        </p:style>
        <p:txBody>
          <a:bodyPr wrap="square" rtlCol="0">
            <a:noAutofit/>
          </a:bodyPr>
          <a:lstStyle/>
          <a:p>
            <a:r>
              <a:rPr kumimoji="1" lang="ja-JP" altLang="en-US" sz="1600" dirty="0" smtClean="0">
                <a:latin typeface="Meiryo UI" panose="020B0604030504040204" pitchFamily="50" charset="-128"/>
                <a:ea typeface="Meiryo UI" panose="020B0604030504040204" pitchFamily="50" charset="-128"/>
              </a:rPr>
              <a:t>〇 </a:t>
            </a:r>
            <a:r>
              <a:rPr lang="ja-JP" altLang="en-US" sz="1600" dirty="0" smtClean="0">
                <a:latin typeface="Meiryo UI" panose="020B0604030504040204" pitchFamily="50" charset="-128"/>
                <a:ea typeface="Meiryo UI" panose="020B0604030504040204" pitchFamily="50" charset="-128"/>
              </a:rPr>
              <a:t>次期</a:t>
            </a:r>
            <a:r>
              <a:rPr lang="ja-JP" altLang="en-US" sz="1600" dirty="0">
                <a:latin typeface="Meiryo UI" panose="020B0604030504040204" pitchFamily="50" charset="-128"/>
                <a:ea typeface="Meiryo UI" panose="020B0604030504040204" pitchFamily="50" charset="-128"/>
              </a:rPr>
              <a:t>の</a:t>
            </a:r>
            <a:r>
              <a:rPr lang="ja-JP" altLang="en-US" sz="1600" dirty="0" smtClean="0">
                <a:latin typeface="Meiryo UI" panose="020B0604030504040204" pitchFamily="50" charset="-128"/>
                <a:ea typeface="Meiryo UI" panose="020B0604030504040204" pitchFamily="50" charset="-128"/>
              </a:rPr>
              <a:t>府歯科口腔保健計画</a:t>
            </a:r>
            <a:r>
              <a:rPr lang="ja-JP" altLang="en-US" sz="1600" dirty="0">
                <a:latin typeface="Meiryo UI" panose="020B0604030504040204" pitchFamily="50" charset="-128"/>
                <a:ea typeface="Meiryo UI" panose="020B0604030504040204" pitchFamily="50" charset="-128"/>
              </a:rPr>
              <a:t>の期間は、</a:t>
            </a:r>
            <a:r>
              <a:rPr lang="ja-JP" altLang="en-US" sz="1600" b="1" u="sng" dirty="0">
                <a:latin typeface="Meiryo UI" panose="020B0604030504040204" pitchFamily="50" charset="-128"/>
                <a:ea typeface="Meiryo UI" panose="020B0604030504040204" pitchFamily="50" charset="-128"/>
              </a:rPr>
              <a:t>国</a:t>
            </a:r>
            <a:r>
              <a:rPr lang="ja-JP" altLang="en-US" sz="1600" b="1" u="sng" dirty="0" smtClean="0">
                <a:latin typeface="Meiryo UI" panose="020B0604030504040204" pitchFamily="50" charset="-128"/>
                <a:ea typeface="Meiryo UI" panose="020B0604030504040204" pitchFamily="50" charset="-128"/>
              </a:rPr>
              <a:t>の次期基本的事項の</a:t>
            </a:r>
            <a:r>
              <a:rPr lang="ja-JP" altLang="en-US" sz="1600" b="1" u="sng" dirty="0">
                <a:latin typeface="Meiryo UI" panose="020B0604030504040204" pitchFamily="50" charset="-128"/>
                <a:ea typeface="Meiryo UI" panose="020B0604030504040204" pitchFamily="50" charset="-128"/>
              </a:rPr>
              <a:t>期間と</a:t>
            </a:r>
            <a:r>
              <a:rPr lang="ja-JP" altLang="en-US" sz="1600" b="1" u="sng" dirty="0" smtClean="0">
                <a:latin typeface="Meiryo UI" panose="020B0604030504040204" pitchFamily="50" charset="-128"/>
                <a:ea typeface="Meiryo UI" panose="020B0604030504040204" pitchFamily="50" charset="-128"/>
              </a:rPr>
              <a:t>合わせて、</a:t>
            </a:r>
            <a:r>
              <a:rPr lang="en-US" altLang="ja-JP" sz="1600" b="1" u="sng" dirty="0" smtClean="0">
                <a:latin typeface="Meiryo UI" panose="020B0604030504040204" pitchFamily="50" charset="-128"/>
                <a:ea typeface="Meiryo UI" panose="020B0604030504040204" pitchFamily="50" charset="-128"/>
              </a:rPr>
              <a:t>2024</a:t>
            </a:r>
            <a:r>
              <a:rPr lang="ja-JP" altLang="en-US" sz="1600" b="1" u="sng" dirty="0">
                <a:latin typeface="Meiryo UI" panose="020B0604030504040204" pitchFamily="50" charset="-128"/>
                <a:ea typeface="Meiryo UI" panose="020B0604030504040204" pitchFamily="50" charset="-128"/>
              </a:rPr>
              <a:t>年度</a:t>
            </a:r>
            <a:endParaRPr lang="en-US" altLang="ja-JP" sz="1600" b="1" u="sng" dirty="0">
              <a:latin typeface="Meiryo UI" panose="020B0604030504040204" pitchFamily="50" charset="-128"/>
              <a:ea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rPr>
              <a:t>   </a:t>
            </a:r>
            <a:r>
              <a:rPr lang="ja-JP" altLang="en-US" sz="1600" b="1" u="sng" dirty="0">
                <a:latin typeface="Meiryo UI" panose="020B0604030504040204" pitchFamily="50" charset="-128"/>
                <a:ea typeface="Meiryo UI" panose="020B0604030504040204" pitchFamily="50" charset="-128"/>
              </a:rPr>
              <a:t>から</a:t>
            </a:r>
            <a:r>
              <a:rPr lang="en-US" altLang="ja-JP" sz="1600" b="1" u="sng" dirty="0">
                <a:latin typeface="Meiryo UI" panose="020B0604030504040204" pitchFamily="50" charset="-128"/>
                <a:ea typeface="Meiryo UI" panose="020B0604030504040204" pitchFamily="50" charset="-128"/>
              </a:rPr>
              <a:t>2035</a:t>
            </a:r>
            <a:r>
              <a:rPr lang="ja-JP" altLang="en-US" sz="1600" b="1" u="sng" dirty="0">
                <a:latin typeface="Meiryo UI" panose="020B0604030504040204" pitchFamily="50" charset="-128"/>
                <a:ea typeface="Meiryo UI" panose="020B0604030504040204" pitchFamily="50" charset="-128"/>
              </a:rPr>
              <a:t>年度までの</a:t>
            </a:r>
            <a:r>
              <a:rPr lang="en-US" altLang="ja-JP" sz="1600" b="1" u="sng" dirty="0">
                <a:latin typeface="Meiryo UI" panose="020B0604030504040204" pitchFamily="50" charset="-128"/>
                <a:ea typeface="Meiryo UI" panose="020B0604030504040204" pitchFamily="50" charset="-128"/>
              </a:rPr>
              <a:t>12</a:t>
            </a:r>
            <a:r>
              <a:rPr lang="ja-JP" altLang="en-US" sz="1600" b="1" u="sng" dirty="0">
                <a:latin typeface="Meiryo UI" panose="020B0604030504040204" pitchFamily="50" charset="-128"/>
                <a:ea typeface="Meiryo UI" panose="020B0604030504040204" pitchFamily="50" charset="-128"/>
              </a:rPr>
              <a:t>年</a:t>
            </a:r>
            <a:r>
              <a:rPr lang="ja-JP" altLang="en-US" sz="1600" dirty="0">
                <a:latin typeface="Meiryo UI" panose="020B0604030504040204" pitchFamily="50" charset="-128"/>
                <a:ea typeface="Meiryo UI" panose="020B0604030504040204" pitchFamily="50" charset="-128"/>
              </a:rPr>
              <a:t>と</a:t>
            </a:r>
            <a:r>
              <a:rPr lang="ja-JP" altLang="en-US" sz="1600" dirty="0" smtClean="0">
                <a:latin typeface="Meiryo UI" panose="020B0604030504040204" pitchFamily="50" charset="-128"/>
                <a:ea typeface="Meiryo UI" panose="020B0604030504040204" pitchFamily="50" charset="-128"/>
              </a:rPr>
              <a:t>しては</a:t>
            </a:r>
            <a:r>
              <a:rPr lang="ja-JP" altLang="en-US" sz="1600" dirty="0">
                <a:latin typeface="Meiryo UI" panose="020B0604030504040204" pitchFamily="50" charset="-128"/>
                <a:ea typeface="Meiryo UI" panose="020B0604030504040204" pitchFamily="50" charset="-128"/>
              </a:rPr>
              <a:t>どうか。</a:t>
            </a:r>
            <a:endParaRPr lang="en-US" altLang="ja-JP" sz="1600" dirty="0">
              <a:latin typeface="Meiryo UI" panose="020B0604030504040204" pitchFamily="50" charset="-128"/>
              <a:ea typeface="Meiryo UI" panose="020B0604030504040204" pitchFamily="50" charset="-128"/>
            </a:endParaRPr>
          </a:p>
          <a:p>
            <a:endParaRPr lang="en-US" altLang="ja-JP" sz="800" dirty="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〇 次期</a:t>
            </a:r>
            <a:r>
              <a:rPr lang="ja-JP" altLang="en-US" sz="1600" dirty="0">
                <a:latin typeface="Meiryo UI" panose="020B0604030504040204" pitchFamily="50" charset="-128"/>
                <a:ea typeface="Meiryo UI" panose="020B0604030504040204" pitchFamily="50" charset="-128"/>
              </a:rPr>
              <a:t>プラン期間中は</a:t>
            </a:r>
            <a:r>
              <a:rPr lang="ja-JP" altLang="en-US" sz="1600" dirty="0" smtClean="0">
                <a:latin typeface="Meiryo UI" panose="020B0604030504040204" pitchFamily="50" charset="-128"/>
                <a:ea typeface="Meiryo UI" panose="020B0604030504040204" pitchFamily="50" charset="-128"/>
              </a:rPr>
              <a:t>、指標の経年的な評価等の</a:t>
            </a:r>
            <a:r>
              <a:rPr lang="ja-JP" altLang="en-US" sz="1600" b="1" u="sng" dirty="0" smtClean="0">
                <a:latin typeface="Meiryo UI" panose="020B0604030504040204" pitchFamily="50" charset="-128"/>
                <a:ea typeface="Meiryo UI" panose="020B0604030504040204" pitchFamily="50" charset="-128"/>
              </a:rPr>
              <a:t>進捗管理を生涯歯科保健推進審議会</a:t>
            </a:r>
            <a:r>
              <a:rPr lang="ja-JP" altLang="en-US" sz="1600" b="1" u="sng" dirty="0">
                <a:latin typeface="Meiryo UI" panose="020B0604030504040204" pitchFamily="50" charset="-128"/>
                <a:ea typeface="Meiryo UI" panose="020B0604030504040204" pitchFamily="50" charset="-128"/>
              </a:rPr>
              <a:t>で実施</a:t>
            </a:r>
            <a:r>
              <a:rPr lang="ja-JP" altLang="en-US" sz="1600" dirty="0">
                <a:latin typeface="Meiryo UI" panose="020B0604030504040204" pitchFamily="50" charset="-128"/>
                <a:ea typeface="Meiryo UI" panose="020B0604030504040204" pitchFamily="50" charset="-128"/>
              </a:rPr>
              <a:t>し、</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b="1" u="sng" dirty="0" smtClean="0">
                <a:latin typeface="Meiryo UI" panose="020B0604030504040204" pitchFamily="50" charset="-128"/>
                <a:ea typeface="Meiryo UI" panose="020B0604030504040204" pitchFamily="50" charset="-128"/>
              </a:rPr>
              <a:t>令和</a:t>
            </a:r>
            <a:r>
              <a:rPr lang="en-US" altLang="ja-JP" sz="1600" b="1" u="sng" dirty="0" smtClean="0">
                <a:latin typeface="Meiryo UI" panose="020B0604030504040204" pitchFamily="50" charset="-128"/>
                <a:ea typeface="Meiryo UI" panose="020B0604030504040204" pitchFamily="50" charset="-128"/>
              </a:rPr>
              <a:t>11</a:t>
            </a:r>
            <a:r>
              <a:rPr lang="ja-JP" altLang="en-US" sz="1600" b="1" u="sng" dirty="0" smtClean="0">
                <a:latin typeface="Meiryo UI" panose="020B0604030504040204" pitchFamily="50" charset="-128"/>
                <a:ea typeface="Meiryo UI" panose="020B0604030504040204" pitchFamily="50" charset="-128"/>
              </a:rPr>
              <a:t>年度を目途に中間評価を行う</a:t>
            </a:r>
            <a:r>
              <a:rPr lang="ja-JP" altLang="en-US" sz="1600" dirty="0" smtClean="0">
                <a:latin typeface="Meiryo UI" panose="020B0604030504040204" pitchFamily="50" charset="-128"/>
                <a:ea typeface="Meiryo UI" panose="020B0604030504040204" pitchFamily="50" charset="-128"/>
              </a:rPr>
              <a:t>こと</a:t>
            </a:r>
            <a:r>
              <a:rPr lang="ja-JP" altLang="en-US" sz="1600" dirty="0">
                <a:latin typeface="Meiryo UI" panose="020B0604030504040204" pitchFamily="50" charset="-128"/>
                <a:ea typeface="Meiryo UI" panose="020B0604030504040204" pitchFamily="50" charset="-128"/>
              </a:rPr>
              <a:t>としてはどうか</a:t>
            </a:r>
            <a:r>
              <a:rPr lang="ja-JP" altLang="en-US"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endParaRPr lang="en-US" altLang="ja-JP" sz="8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〇 </a:t>
            </a:r>
            <a:r>
              <a:rPr lang="ja-JP" altLang="en-US" sz="1600" b="1" u="sng" dirty="0" smtClean="0">
                <a:latin typeface="Meiryo UI" panose="020B0604030504040204" pitchFamily="50" charset="-128"/>
                <a:ea typeface="Meiryo UI" panose="020B0604030504040204" pitchFamily="50" charset="-128"/>
              </a:rPr>
              <a:t>中間</a:t>
            </a:r>
            <a:r>
              <a:rPr lang="ja-JP" altLang="en-US" sz="1600" b="1" u="sng" dirty="0">
                <a:latin typeface="Meiryo UI" panose="020B0604030504040204" pitchFamily="50" charset="-128"/>
                <a:ea typeface="Meiryo UI" panose="020B0604030504040204" pitchFamily="50" charset="-128"/>
              </a:rPr>
              <a:t>評価では、必要に応じて指標の見直しも含めて検討</a:t>
            </a:r>
            <a:r>
              <a:rPr lang="ja-JP" altLang="en-US" sz="1600" dirty="0">
                <a:latin typeface="Meiryo UI" panose="020B0604030504040204" pitchFamily="50" charset="-128"/>
                <a:ea typeface="Meiryo UI" panose="020B0604030504040204" pitchFamily="50" charset="-128"/>
              </a:rPr>
              <a:t>することとしてはどうか</a:t>
            </a:r>
            <a:r>
              <a:rPr lang="ja-JP" altLang="en-US" sz="1600" dirty="0" smtClean="0">
                <a:latin typeface="Meiryo UI" panose="020B0604030504040204" pitchFamily="50" charset="-128"/>
                <a:ea typeface="Meiryo UI" panose="020B0604030504040204" pitchFamily="50" charset="-128"/>
              </a:rPr>
              <a:t>。</a:t>
            </a:r>
            <a:endParaRPr kumimoji="1" lang="ja-JP" altLang="en-US" sz="1600" dirty="0">
              <a:latin typeface="Meiryo UI" panose="020B0604030504040204" pitchFamily="50" charset="-128"/>
              <a:ea typeface="Meiryo UI" panose="020B0604030504040204" pitchFamily="50" charset="-128"/>
            </a:endParaRPr>
          </a:p>
        </p:txBody>
      </p:sp>
      <p:sp>
        <p:nvSpPr>
          <p:cNvPr id="6" name="正方形/長方形 5"/>
          <p:cNvSpPr/>
          <p:nvPr/>
        </p:nvSpPr>
        <p:spPr>
          <a:xfrm>
            <a:off x="619836" y="3047475"/>
            <a:ext cx="8639032" cy="3549877"/>
          </a:xfrm>
          <a:prstGeom prst="rect">
            <a:avLst/>
          </a:prstGeom>
        </p:spPr>
        <p:style>
          <a:lnRef idx="2">
            <a:schemeClr val="dk1"/>
          </a:lnRef>
          <a:fillRef idx="1">
            <a:schemeClr val="lt1"/>
          </a:fillRef>
          <a:effectRef idx="0">
            <a:schemeClr val="dk1"/>
          </a:effectRef>
          <a:fontRef idx="minor">
            <a:schemeClr val="dk1"/>
          </a:fontRef>
        </p:style>
        <p:txBody>
          <a:bodyPr wrap="square">
            <a:noAutofit/>
          </a:bodyPr>
          <a:lstStyle/>
          <a:p>
            <a:r>
              <a:rPr lang="ja-JP" altLang="en-US" sz="1400" dirty="0" smtClean="0">
                <a:latin typeface="Meiryo UI" panose="020B0604030504040204" pitchFamily="50" charset="-128"/>
                <a:ea typeface="Meiryo UI" panose="020B0604030504040204" pitchFamily="50" charset="-128"/>
              </a:rPr>
              <a:t>〇 国の次期</a:t>
            </a:r>
            <a:r>
              <a:rPr lang="ja-JP" altLang="en-US" sz="1400" dirty="0">
                <a:latin typeface="Meiryo UI" panose="020B0604030504040204" pitchFamily="50" charset="-128"/>
                <a:ea typeface="Meiryo UI" panose="020B0604030504040204" pitchFamily="50" charset="-128"/>
              </a:rPr>
              <a:t>国民健康づくり運動</a:t>
            </a:r>
            <a:r>
              <a:rPr lang="ja-JP" altLang="en-US" sz="1400" dirty="0" smtClean="0">
                <a:latin typeface="Meiryo UI" panose="020B0604030504040204" pitchFamily="50" charset="-128"/>
                <a:ea typeface="Meiryo UI" panose="020B0604030504040204" pitchFamily="50" charset="-128"/>
              </a:rPr>
              <a:t>プラン（健康</a:t>
            </a:r>
            <a:r>
              <a:rPr kumimoji="1" lang="ja-JP" altLang="en-US" sz="1400" dirty="0">
                <a:latin typeface="Meiryo UI" panose="020B0604030504040204" pitchFamily="50" charset="-128"/>
                <a:ea typeface="Meiryo UI" panose="020B0604030504040204" pitchFamily="50" charset="-128"/>
              </a:rPr>
              <a:t>日本</a:t>
            </a:r>
            <a:r>
              <a:rPr kumimoji="1" lang="en-US" altLang="ja-JP" sz="1400" dirty="0">
                <a:latin typeface="Meiryo UI" panose="020B0604030504040204" pitchFamily="50" charset="-128"/>
                <a:ea typeface="Meiryo UI" panose="020B0604030504040204" pitchFamily="50" charset="-128"/>
              </a:rPr>
              <a:t>21</a:t>
            </a:r>
            <a:r>
              <a:rPr kumimoji="1" lang="ja-JP" altLang="en-US" sz="1400" dirty="0">
                <a:latin typeface="Meiryo UI" panose="020B0604030504040204" pitchFamily="50" charset="-128"/>
                <a:ea typeface="Meiryo UI" panose="020B0604030504040204" pitchFamily="50" charset="-128"/>
              </a:rPr>
              <a:t>（第三次</a:t>
            </a:r>
            <a:r>
              <a:rPr lang="ja-JP" altLang="en-US" sz="1400" dirty="0" smtClean="0">
                <a:latin typeface="Meiryo UI" panose="020B0604030504040204" pitchFamily="50" charset="-128"/>
                <a:ea typeface="Meiryo UI" panose="020B0604030504040204" pitchFamily="50" charset="-128"/>
              </a:rPr>
              <a:t>））、次期</a:t>
            </a:r>
            <a:r>
              <a:rPr lang="ja-JP" altLang="en-US" sz="1400" dirty="0">
                <a:latin typeface="Meiryo UI" panose="020B0604030504040204" pitchFamily="50" charset="-128"/>
                <a:ea typeface="Meiryo UI" panose="020B0604030504040204" pitchFamily="50" charset="-128"/>
              </a:rPr>
              <a:t>歯科口腔保健の推進に関する基本的</a:t>
            </a:r>
            <a:r>
              <a:rPr lang="ja-JP" altLang="en-US" sz="1400" dirty="0" smtClean="0">
                <a:latin typeface="Meiryo UI" panose="020B0604030504040204" pitchFamily="50" charset="-128"/>
                <a:ea typeface="Meiryo UI" panose="020B0604030504040204" pitchFamily="50" charset="-128"/>
              </a:rPr>
              <a:t>事項</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　は</a:t>
            </a:r>
            <a:r>
              <a:rPr lang="ja-JP" altLang="en-US" sz="1400" b="1" u="sng" dirty="0" smtClean="0">
                <a:latin typeface="Meiryo UI" panose="020B0604030504040204" pitchFamily="50" charset="-128"/>
                <a:ea typeface="Meiryo UI" panose="020B0604030504040204" pitchFamily="50" charset="-128"/>
              </a:rPr>
              <a:t>期間を</a:t>
            </a:r>
            <a:r>
              <a:rPr lang="en-US" altLang="ja-JP" sz="1400" b="1" u="sng" dirty="0" smtClean="0">
                <a:latin typeface="Meiryo UI" panose="020B0604030504040204" pitchFamily="50" charset="-128"/>
                <a:ea typeface="Meiryo UI" panose="020B0604030504040204" pitchFamily="50" charset="-128"/>
              </a:rPr>
              <a:t>12</a:t>
            </a:r>
            <a:r>
              <a:rPr lang="ja-JP" altLang="en-US" sz="1400" b="1" u="sng" dirty="0" smtClean="0">
                <a:latin typeface="Meiryo UI" panose="020B0604030504040204" pitchFamily="50" charset="-128"/>
                <a:ea typeface="Meiryo UI" panose="020B0604030504040204" pitchFamily="50" charset="-128"/>
              </a:rPr>
              <a:t>年（令和</a:t>
            </a:r>
            <a:r>
              <a:rPr lang="en-US" altLang="ja-JP" sz="1400" b="1" u="sng" dirty="0" smtClean="0">
                <a:latin typeface="Meiryo UI" panose="020B0604030504040204" pitchFamily="50" charset="-128"/>
                <a:ea typeface="Meiryo UI" panose="020B0604030504040204" pitchFamily="50" charset="-128"/>
              </a:rPr>
              <a:t>6</a:t>
            </a:r>
            <a:r>
              <a:rPr lang="ja-JP" altLang="en-US" sz="1400" b="1" u="sng" dirty="0" smtClean="0">
                <a:latin typeface="Meiryo UI" panose="020B0604030504040204" pitchFamily="50" charset="-128"/>
                <a:ea typeface="Meiryo UI" panose="020B0604030504040204" pitchFamily="50" charset="-128"/>
              </a:rPr>
              <a:t>年度～</a:t>
            </a:r>
            <a:r>
              <a:rPr lang="en-US" altLang="ja-JP" sz="1400" b="1" u="sng" dirty="0" smtClean="0">
                <a:latin typeface="Meiryo UI" panose="020B0604030504040204" pitchFamily="50" charset="-128"/>
                <a:ea typeface="Meiryo UI" panose="020B0604030504040204" pitchFamily="50" charset="-128"/>
              </a:rPr>
              <a:t>17</a:t>
            </a:r>
            <a:r>
              <a:rPr lang="ja-JP" altLang="en-US" sz="1400" b="1" u="sng" dirty="0" smtClean="0">
                <a:latin typeface="Meiryo UI" panose="020B0604030504040204" pitchFamily="50" charset="-128"/>
                <a:ea typeface="Meiryo UI" panose="020B0604030504040204" pitchFamily="50" charset="-128"/>
              </a:rPr>
              <a:t>年度）</a:t>
            </a:r>
            <a:r>
              <a:rPr lang="ja-JP" altLang="en-US" sz="1400" dirty="0" smtClean="0">
                <a:latin typeface="Meiryo UI" panose="020B0604030504040204" pitchFamily="50" charset="-128"/>
                <a:ea typeface="Meiryo UI" panose="020B0604030504040204" pitchFamily="50" charset="-128"/>
              </a:rPr>
              <a:t>とし、次期プランのビジョンや方向性は長期的な視点をもって検討する</a:t>
            </a:r>
            <a:endParaRPr lang="en-US" altLang="ja-JP" sz="1400" dirty="0" smtClean="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 国民健康づくり運動プランによる健康増進への効果を短期間で測ることは難しい</a:t>
            </a:r>
            <a:r>
              <a:rPr lang="ja-JP" altLang="en-US" sz="1400" b="1" dirty="0">
                <a:latin typeface="Meiryo UI" panose="020B0604030504040204" pitchFamily="50" charset="-128"/>
                <a:ea typeface="Meiryo UI" panose="020B0604030504040204" pitchFamily="50" charset="-128"/>
              </a:rPr>
              <a:t>。</a:t>
            </a:r>
            <a:endParaRPr lang="ja-JP" altLang="en-US"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 主たるデータソースとして参照する</a:t>
            </a:r>
            <a:r>
              <a:rPr lang="ja-JP" altLang="en-US" sz="1400" b="1" u="sng" dirty="0">
                <a:latin typeface="Meiryo UI" panose="020B0604030504040204" pitchFamily="50" charset="-128"/>
                <a:ea typeface="Meiryo UI" panose="020B0604030504040204" pitchFamily="50" charset="-128"/>
              </a:rPr>
              <a:t>国民健康・栄養調査の大規模調査（</a:t>
            </a:r>
            <a:r>
              <a:rPr lang="en-US" altLang="ja-JP" sz="1400" b="1" u="sng" dirty="0">
                <a:latin typeface="Meiryo UI" panose="020B0604030504040204" pitchFamily="50" charset="-128"/>
                <a:ea typeface="Meiryo UI" panose="020B0604030504040204" pitchFamily="50" charset="-128"/>
              </a:rPr>
              <a:t>※</a:t>
            </a:r>
            <a:r>
              <a:rPr lang="ja-JP" altLang="en-US" sz="1400" b="1" u="sng" dirty="0">
                <a:latin typeface="Meiryo UI" panose="020B0604030504040204" pitchFamily="50" charset="-128"/>
                <a:ea typeface="Meiryo UI" panose="020B0604030504040204" pitchFamily="50" charset="-128"/>
              </a:rPr>
              <a:t>）の実施が４年に１度</a:t>
            </a:r>
            <a:r>
              <a:rPr lang="ja-JP" altLang="en-US" sz="1400" dirty="0">
                <a:latin typeface="Meiryo UI" panose="020B0604030504040204" pitchFamily="50" charset="-128"/>
                <a:ea typeface="Meiryo UI" panose="020B0604030504040204" pitchFamily="50" charset="-128"/>
              </a:rPr>
              <a:t>である。</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（歯科疾患実態調査も４年ごとに実施する案が示されている）</a:t>
            </a:r>
            <a:endParaRPr lang="en-US" altLang="ja-JP" sz="1400" dirty="0">
              <a:latin typeface="Meiryo UI" panose="020B0604030504040204" pitchFamily="50" charset="-128"/>
              <a:ea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 </a:t>
            </a:r>
            <a:r>
              <a:rPr lang="ja-JP" altLang="en-US" sz="1400" b="1" u="sng" dirty="0" smtClean="0">
                <a:latin typeface="Meiryo UI" panose="020B0604030504040204" pitchFamily="50" charset="-128"/>
                <a:ea typeface="Meiryo UI" panose="020B0604030504040204" pitchFamily="50" charset="-128"/>
              </a:rPr>
              <a:t>中間評価を計画開始後６年（令和</a:t>
            </a:r>
            <a:r>
              <a:rPr lang="en-US" altLang="ja-JP" sz="1400" b="1" u="sng" dirty="0" smtClean="0">
                <a:latin typeface="Meiryo UI" panose="020B0604030504040204" pitchFamily="50" charset="-128"/>
                <a:ea typeface="Meiryo UI" panose="020B0604030504040204" pitchFamily="50" charset="-128"/>
              </a:rPr>
              <a:t>11</a:t>
            </a:r>
            <a:r>
              <a:rPr lang="ja-JP" altLang="en-US" sz="1400" b="1" u="sng" dirty="0" smtClean="0">
                <a:latin typeface="Meiryo UI" panose="020B0604030504040204" pitchFamily="50" charset="-128"/>
                <a:ea typeface="Meiryo UI" panose="020B0604030504040204" pitchFamily="50" charset="-128"/>
              </a:rPr>
              <a:t>年）、最終評価を同</a:t>
            </a:r>
            <a:r>
              <a:rPr lang="en-US" altLang="ja-JP" sz="1400" b="1" u="sng" dirty="0" smtClean="0">
                <a:latin typeface="Meiryo UI" panose="020B0604030504040204" pitchFamily="50" charset="-128"/>
                <a:ea typeface="Meiryo UI" panose="020B0604030504040204" pitchFamily="50" charset="-128"/>
              </a:rPr>
              <a:t>10</a:t>
            </a:r>
            <a:r>
              <a:rPr lang="ja-JP" altLang="en-US" sz="1400" b="1" u="sng" dirty="0" smtClean="0">
                <a:latin typeface="Meiryo UI" panose="020B0604030504040204" pitchFamily="50" charset="-128"/>
                <a:ea typeface="Meiryo UI" panose="020B0604030504040204" pitchFamily="50" charset="-128"/>
              </a:rPr>
              <a:t>年（令和</a:t>
            </a:r>
            <a:r>
              <a:rPr lang="en-US" altLang="ja-JP" sz="1400" b="1" u="sng" dirty="0" smtClean="0">
                <a:latin typeface="Meiryo UI" panose="020B0604030504040204" pitchFamily="50" charset="-128"/>
                <a:ea typeface="Meiryo UI" panose="020B0604030504040204" pitchFamily="50" charset="-128"/>
              </a:rPr>
              <a:t>15</a:t>
            </a:r>
            <a:r>
              <a:rPr lang="ja-JP" altLang="en-US" sz="1400" b="1" u="sng" dirty="0" smtClean="0">
                <a:latin typeface="Meiryo UI" panose="020B0604030504040204" pitchFamily="50" charset="-128"/>
                <a:ea typeface="Meiryo UI" panose="020B0604030504040204" pitchFamily="50" charset="-128"/>
              </a:rPr>
              <a:t>年）</a:t>
            </a:r>
            <a:r>
              <a:rPr lang="ja-JP" altLang="en-US" sz="1400" u="sng" dirty="0" smtClean="0">
                <a:latin typeface="Meiryo UI" panose="020B0604030504040204" pitchFamily="50" charset="-128"/>
                <a:ea typeface="Meiryo UI" panose="020B0604030504040204" pitchFamily="50" charset="-128"/>
              </a:rPr>
              <a:t>を目処に行う</a:t>
            </a:r>
            <a:endParaRPr kumimoji="1" lang="en-US" altLang="ja-JP" sz="1400" dirty="0" smtClean="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p:txBody>
      </p:sp>
      <p:pic>
        <p:nvPicPr>
          <p:cNvPr id="7" name="図 6"/>
          <p:cNvPicPr>
            <a:picLocks noChangeAspect="1"/>
          </p:cNvPicPr>
          <p:nvPr/>
        </p:nvPicPr>
        <p:blipFill>
          <a:blip r:embed="rId2"/>
          <a:stretch>
            <a:fillRect/>
          </a:stretch>
        </p:blipFill>
        <p:spPr>
          <a:xfrm>
            <a:off x="884313" y="4797152"/>
            <a:ext cx="8137375" cy="1599080"/>
          </a:xfrm>
          <a:prstGeom prst="rect">
            <a:avLst/>
          </a:prstGeom>
          <a:ln>
            <a:solidFill>
              <a:schemeClr val="tx1"/>
            </a:solidFill>
          </a:ln>
        </p:spPr>
      </p:pic>
      <p:sp>
        <p:nvSpPr>
          <p:cNvPr id="8" name="正方形/長方形 7"/>
          <p:cNvSpPr/>
          <p:nvPr/>
        </p:nvSpPr>
        <p:spPr>
          <a:xfrm>
            <a:off x="619836" y="2730406"/>
            <a:ext cx="2748988" cy="33855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kumimoji="1" lang="ja-JP" altLang="en-US" sz="1600" dirty="0" smtClean="0">
                <a:latin typeface="Meiryo UI" panose="020B0604030504040204" pitchFamily="50" charset="-128"/>
                <a:ea typeface="Meiryo UI" panose="020B0604030504040204" pitchFamily="50" charset="-128"/>
              </a:rPr>
              <a:t>国</a:t>
            </a:r>
            <a:r>
              <a:rPr lang="ja-JP" altLang="en-US" sz="1600" dirty="0">
                <a:latin typeface="Meiryo UI" panose="020B0604030504040204" pitchFamily="50" charset="-128"/>
                <a:ea typeface="Meiryo UI" panose="020B0604030504040204" pitchFamily="50" charset="-128"/>
              </a:rPr>
              <a:t>における</a:t>
            </a:r>
            <a:r>
              <a:rPr kumimoji="1" lang="ja-JP" altLang="en-US" sz="1600" dirty="0" smtClean="0">
                <a:latin typeface="Meiryo UI" panose="020B0604030504040204" pitchFamily="50" charset="-128"/>
                <a:ea typeface="Meiryo UI" panose="020B0604030504040204" pitchFamily="50" charset="-128"/>
              </a:rPr>
              <a:t>考え方</a:t>
            </a:r>
            <a:endParaRPr kumimoji="1" lang="en-US" altLang="ja-JP" sz="16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381000" y="219272"/>
            <a:ext cx="9144000" cy="369332"/>
          </a:xfrm>
          <a:prstGeom prst="rect">
            <a:avLst/>
          </a:prstGeom>
          <a:solidFill>
            <a:srgbClr val="92D050"/>
          </a:solidFill>
          <a:ln>
            <a:solidFill>
              <a:srgbClr val="92D050"/>
            </a:solid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dirty="0" smtClean="0">
                <a:latin typeface="BIZ UDPゴシック" panose="020B0400000000000000" pitchFamily="50" charset="-128"/>
                <a:ea typeface="BIZ UDPゴシック" panose="020B0400000000000000" pitchFamily="50" charset="-128"/>
              </a:rPr>
              <a:t>第３次大阪府歯科口腔保健計画（</a:t>
            </a:r>
            <a:r>
              <a:rPr lang="ja-JP" altLang="en-US" dirty="0" smtClean="0">
                <a:latin typeface="BIZ UDPゴシック" panose="020B0400000000000000" pitchFamily="50" charset="-128"/>
                <a:ea typeface="BIZ UDPゴシック" panose="020B0400000000000000" pitchFamily="50" charset="-128"/>
              </a:rPr>
              <a:t>次期計画</a:t>
            </a:r>
            <a:r>
              <a:rPr kumimoji="1" lang="ja-JP" altLang="en-US" dirty="0" smtClean="0">
                <a:latin typeface="BIZ UDPゴシック" panose="020B0400000000000000" pitchFamily="50" charset="-128"/>
                <a:ea typeface="BIZ UDPゴシック" panose="020B0400000000000000" pitchFamily="50" charset="-128"/>
              </a:rPr>
              <a:t>）に向けた論点整理①</a:t>
            </a:r>
            <a:endParaRPr kumimoji="1" lang="ja-JP" altLang="en-US" dirty="0">
              <a:latin typeface="BIZ UDPゴシック" panose="020B0400000000000000" pitchFamily="50" charset="-128"/>
              <a:ea typeface="BIZ UDPゴシック" panose="020B0400000000000000" pitchFamily="50" charset="-128"/>
            </a:endParaRPr>
          </a:p>
        </p:txBody>
      </p:sp>
      <p:sp>
        <p:nvSpPr>
          <p:cNvPr id="9" name="テキスト ボックス 8"/>
          <p:cNvSpPr txBox="1"/>
          <p:nvPr/>
        </p:nvSpPr>
        <p:spPr>
          <a:xfrm>
            <a:off x="3368824" y="2768878"/>
            <a:ext cx="6048672" cy="261610"/>
          </a:xfrm>
          <a:prstGeom prst="rect">
            <a:avLst/>
          </a:prstGeom>
          <a:noFill/>
        </p:spPr>
        <p:txBody>
          <a:bodyPr wrap="square" rtlCol="0">
            <a:spAutoFit/>
          </a:bodyPr>
          <a:lstStyle/>
          <a:p>
            <a:r>
              <a:rPr lang="en-US" altLang="ja-JP" sz="1050" dirty="0" smtClean="0">
                <a:latin typeface="Meiryo UI" panose="020B0604030504040204" pitchFamily="50" charset="-128"/>
                <a:ea typeface="Meiryo UI" panose="020B0604030504040204" pitchFamily="50" charset="-128"/>
              </a:rPr>
              <a:t>※</a:t>
            </a:r>
            <a:r>
              <a:rPr lang="zh-TW" altLang="en-US" sz="1050" dirty="0" smtClean="0">
                <a:latin typeface="Meiryo UI" panose="020B0604030504040204" pitchFamily="50" charset="-128"/>
                <a:ea typeface="Meiryo UI" panose="020B0604030504040204" pitchFamily="50" charset="-128"/>
              </a:rPr>
              <a:t>第</a:t>
            </a:r>
            <a:r>
              <a:rPr lang="en-US" altLang="zh-TW" sz="1050" dirty="0" smtClean="0">
                <a:latin typeface="Meiryo UI" panose="020B0604030504040204" pitchFamily="50" charset="-128"/>
                <a:ea typeface="Meiryo UI" panose="020B0604030504040204" pitchFamily="50" charset="-128"/>
              </a:rPr>
              <a:t>51</a:t>
            </a:r>
            <a:r>
              <a:rPr lang="zh-TW" altLang="en-US" sz="1050" dirty="0" smtClean="0">
                <a:latin typeface="Meiryo UI" panose="020B0604030504040204" pitchFamily="50" charset="-128"/>
                <a:ea typeface="Meiryo UI" panose="020B0604030504040204" pitchFamily="50" charset="-128"/>
              </a:rPr>
              <a:t>回 厚生</a:t>
            </a:r>
            <a:r>
              <a:rPr lang="zh-TW" altLang="en-US" sz="1050" dirty="0">
                <a:latin typeface="Meiryo UI" panose="020B0604030504040204" pitchFamily="50" charset="-128"/>
                <a:ea typeface="Meiryo UI" panose="020B0604030504040204" pitchFamily="50" charset="-128"/>
              </a:rPr>
              <a:t>科学審議会 </a:t>
            </a:r>
            <a:r>
              <a:rPr lang="zh-TW" altLang="en-US" sz="1050" dirty="0" smtClean="0">
                <a:latin typeface="Meiryo UI" panose="020B0604030504040204" pitchFamily="50" charset="-128"/>
                <a:ea typeface="Meiryo UI" panose="020B0604030504040204" pitchFamily="50" charset="-128"/>
              </a:rPr>
              <a:t>地域</a:t>
            </a:r>
            <a:r>
              <a:rPr lang="ja-JP" altLang="en-US" sz="1050" dirty="0" smtClean="0">
                <a:latin typeface="Meiryo UI" panose="020B0604030504040204" pitchFamily="50" charset="-128"/>
                <a:ea typeface="Meiryo UI" panose="020B0604030504040204" pitchFamily="50" charset="-128"/>
              </a:rPr>
              <a:t>保健</a:t>
            </a:r>
            <a:r>
              <a:rPr lang="zh-TW" altLang="en-US" sz="1050" dirty="0" smtClean="0">
                <a:latin typeface="Meiryo UI" panose="020B0604030504040204" pitchFamily="50" charset="-128"/>
                <a:ea typeface="Meiryo UI" panose="020B0604030504040204" pitchFamily="50" charset="-128"/>
              </a:rPr>
              <a:t>健康</a:t>
            </a:r>
            <a:r>
              <a:rPr lang="zh-TW" altLang="en-US" sz="1050" dirty="0">
                <a:latin typeface="Meiryo UI" panose="020B0604030504040204" pitchFamily="50" charset="-128"/>
                <a:ea typeface="Meiryo UI" panose="020B0604030504040204" pitchFamily="50" charset="-128"/>
              </a:rPr>
              <a:t>増進栄養部会</a:t>
            </a:r>
            <a:r>
              <a:rPr lang="ja-JP" altLang="en-US" sz="1050" dirty="0" smtClean="0">
                <a:latin typeface="Meiryo UI" panose="020B0604030504040204" pitchFamily="50" charset="-128"/>
                <a:ea typeface="Meiryo UI" panose="020B0604030504040204" pitchFamily="50" charset="-128"/>
              </a:rPr>
              <a:t>（令和</a:t>
            </a:r>
            <a:r>
              <a:rPr lang="en-US" altLang="ja-JP" sz="1050" dirty="0" smtClean="0">
                <a:latin typeface="Meiryo UI" panose="020B0604030504040204" pitchFamily="50" charset="-128"/>
                <a:ea typeface="Meiryo UI" panose="020B0604030504040204" pitchFamily="50" charset="-128"/>
              </a:rPr>
              <a:t>5</a:t>
            </a:r>
            <a:r>
              <a:rPr lang="ja-JP" altLang="en-US" sz="1050" dirty="0" smtClean="0">
                <a:latin typeface="Meiryo UI" panose="020B0604030504040204" pitchFamily="50" charset="-128"/>
                <a:ea typeface="Meiryo UI" panose="020B0604030504040204" pitchFamily="50" charset="-128"/>
              </a:rPr>
              <a:t>年</a:t>
            </a:r>
            <a:r>
              <a:rPr lang="en-US" altLang="ja-JP" sz="1050" dirty="0">
                <a:latin typeface="Meiryo UI" panose="020B0604030504040204" pitchFamily="50" charset="-128"/>
                <a:ea typeface="Meiryo UI" panose="020B0604030504040204" pitchFamily="50" charset="-128"/>
              </a:rPr>
              <a:t>3</a:t>
            </a:r>
            <a:r>
              <a:rPr lang="ja-JP" altLang="en-US" sz="1050" dirty="0" smtClean="0">
                <a:latin typeface="Meiryo UI" panose="020B0604030504040204" pitchFamily="50" charset="-128"/>
                <a:ea typeface="Meiryo UI" panose="020B0604030504040204" pitchFamily="50" charset="-128"/>
              </a:rPr>
              <a:t>月</a:t>
            </a:r>
            <a:r>
              <a:rPr lang="en-US" altLang="ja-JP" sz="1050" dirty="0" smtClean="0">
                <a:latin typeface="Meiryo UI" panose="020B0604030504040204" pitchFamily="50" charset="-128"/>
                <a:ea typeface="Meiryo UI" panose="020B0604030504040204" pitchFamily="50" charset="-128"/>
              </a:rPr>
              <a:t>13</a:t>
            </a:r>
            <a:r>
              <a:rPr lang="ja-JP" altLang="en-US" sz="1050" dirty="0" smtClean="0">
                <a:latin typeface="Meiryo UI" panose="020B0604030504040204" pitchFamily="50" charset="-128"/>
                <a:ea typeface="Meiryo UI" panose="020B0604030504040204" pitchFamily="50" charset="-128"/>
              </a:rPr>
              <a:t>日）資料より引用</a:t>
            </a:r>
            <a:endParaRPr kumimoji="1" lang="ja-JP" altLang="en-US" sz="105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483283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613015" y="665980"/>
            <a:ext cx="2755810" cy="3385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1600" dirty="0" smtClean="0">
                <a:latin typeface="Meiryo UI" panose="020B0604030504040204" pitchFamily="50" charset="-128"/>
                <a:ea typeface="Meiryo UI" panose="020B0604030504040204" pitchFamily="50" charset="-128"/>
              </a:rPr>
              <a:t>基本理念・基本目標</a:t>
            </a:r>
            <a:r>
              <a:rPr lang="ja-JP" altLang="en-US" sz="1600" dirty="0" smtClean="0">
                <a:latin typeface="Meiryo UI" panose="020B0604030504040204" pitchFamily="50" charset="-128"/>
                <a:ea typeface="Meiryo UI" panose="020B0604030504040204" pitchFamily="50" charset="-128"/>
              </a:rPr>
              <a:t>について</a:t>
            </a:r>
            <a:endParaRPr kumimoji="1" lang="ja-JP" altLang="en-US" sz="1600"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613013" y="1004535"/>
            <a:ext cx="8639032" cy="70788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600" dirty="0" smtClean="0">
                <a:latin typeface="Meiryo UI" panose="020B0604030504040204" pitchFamily="50" charset="-128"/>
                <a:ea typeface="Meiryo UI" panose="020B0604030504040204" pitchFamily="50" charset="-128"/>
              </a:rPr>
              <a:t>〇 国</a:t>
            </a:r>
            <a:r>
              <a:rPr lang="ja-JP" altLang="en-US" sz="1600" dirty="0">
                <a:latin typeface="Meiryo UI" panose="020B0604030504040204" pitchFamily="50" charset="-128"/>
                <a:ea typeface="Meiryo UI" panose="020B0604030504040204" pitchFamily="50" charset="-128"/>
              </a:rPr>
              <a:t>の次期プランを踏まえたうえで、引き続き「大阪府健康増進計画」等の健康づくり関連計画</a:t>
            </a:r>
            <a:r>
              <a:rPr lang="ja-JP" altLang="en-US" sz="1600" dirty="0" smtClean="0">
                <a:latin typeface="Meiryo UI" panose="020B0604030504040204" pitchFamily="50" charset="-128"/>
                <a:ea typeface="Meiryo UI" panose="020B0604030504040204" pitchFamily="50" charset="-128"/>
              </a:rPr>
              <a:t>と</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協調</a:t>
            </a:r>
            <a:r>
              <a:rPr lang="ja-JP" altLang="en-US" sz="1600" dirty="0">
                <a:latin typeface="Meiryo UI" panose="020B0604030504040204" pitchFamily="50" charset="-128"/>
                <a:ea typeface="Meiryo UI" panose="020B0604030504040204" pitchFamily="50" charset="-128"/>
              </a:rPr>
              <a:t>を図るものとしては</a:t>
            </a:r>
            <a:r>
              <a:rPr lang="ja-JP" altLang="en-US" sz="1600" dirty="0" smtClean="0">
                <a:latin typeface="Meiryo UI" panose="020B0604030504040204" pitchFamily="50" charset="-128"/>
                <a:ea typeface="Meiryo UI" panose="020B0604030504040204" pitchFamily="50" charset="-128"/>
              </a:rPr>
              <a:t>どうか。</a:t>
            </a:r>
            <a:endParaRPr lang="en-US" altLang="ja-JP" sz="1600" dirty="0">
              <a:latin typeface="Meiryo UI" panose="020B0604030504040204" pitchFamily="50" charset="-128"/>
              <a:ea typeface="Meiryo UI" panose="020B0604030504040204" pitchFamily="50" charset="-128"/>
            </a:endParaRPr>
          </a:p>
          <a:p>
            <a:endParaRPr lang="en-US" altLang="ja-JP" sz="800" dirty="0">
              <a:latin typeface="Meiryo UI" panose="020B0604030504040204" pitchFamily="50" charset="-128"/>
              <a:ea typeface="Meiryo UI" panose="020B0604030504040204" pitchFamily="50" charset="-128"/>
            </a:endParaRPr>
          </a:p>
        </p:txBody>
      </p:sp>
      <p:sp>
        <p:nvSpPr>
          <p:cNvPr id="6" name="正方形/長方形 5"/>
          <p:cNvSpPr/>
          <p:nvPr/>
        </p:nvSpPr>
        <p:spPr>
          <a:xfrm>
            <a:off x="619836" y="2261190"/>
            <a:ext cx="8639032" cy="1815882"/>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ja-JP" altLang="en-US" sz="1400" dirty="0" smtClean="0">
                <a:latin typeface="Meiryo UI" panose="020B0604030504040204" pitchFamily="50" charset="-128"/>
                <a:ea typeface="Meiryo UI" panose="020B0604030504040204" pitchFamily="50" charset="-128"/>
              </a:rPr>
              <a:t>〇現基本的事項の「目的」：</a:t>
            </a:r>
            <a:endParaRPr lang="en-US" altLang="ja-JP" sz="1400" dirty="0" smtClean="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乳幼児期</a:t>
            </a:r>
            <a:r>
              <a:rPr lang="ja-JP" altLang="en-US" sz="1400" dirty="0">
                <a:latin typeface="Meiryo UI" panose="020B0604030504040204" pitchFamily="50" charset="-128"/>
                <a:ea typeface="Meiryo UI" panose="020B0604030504040204" pitchFamily="50" charset="-128"/>
              </a:rPr>
              <a:t>からの生涯を通じた歯科疾患の予防、口腔機能の獲得・保持等により、全ての国民が心身ともに健やかで心豊かな生活ができる社会を実現する</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〇次期基本的事項</a:t>
            </a:r>
            <a:r>
              <a:rPr lang="ja-JP" altLang="en-US" sz="1400" dirty="0">
                <a:latin typeface="Meiryo UI" panose="020B0604030504040204" pitchFamily="50" charset="-128"/>
                <a:ea typeface="Meiryo UI" panose="020B0604030504040204" pitchFamily="50" charset="-128"/>
              </a:rPr>
              <a:t>の</a:t>
            </a:r>
            <a:r>
              <a:rPr lang="ja-JP" altLang="en-US" sz="1400" dirty="0" smtClean="0">
                <a:latin typeface="Meiryo UI" panose="020B0604030504040204" pitchFamily="50" charset="-128"/>
                <a:ea typeface="Meiryo UI" panose="020B0604030504040204" pitchFamily="50" charset="-128"/>
              </a:rPr>
              <a:t>「歯科</a:t>
            </a:r>
            <a:r>
              <a:rPr lang="ja-JP" altLang="en-US" sz="1400" dirty="0">
                <a:latin typeface="Meiryo UI" panose="020B0604030504040204" pitchFamily="50" charset="-128"/>
                <a:ea typeface="Meiryo UI" panose="020B0604030504040204" pitchFamily="50" charset="-128"/>
              </a:rPr>
              <a:t>口腔保健</a:t>
            </a:r>
            <a:r>
              <a:rPr lang="ja-JP" altLang="en-US" sz="1400" dirty="0" smtClean="0">
                <a:latin typeface="Meiryo UI" panose="020B0604030504040204" pitchFamily="50" charset="-128"/>
                <a:ea typeface="Meiryo UI" panose="020B0604030504040204" pitchFamily="50" charset="-128"/>
              </a:rPr>
              <a:t>パーパス」：</a:t>
            </a:r>
            <a:endParaRPr lang="en-US" altLang="ja-JP" sz="1400" dirty="0" smtClean="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全ての国民にとって健康で質の高い生活を営む基盤となる歯科口腔保健の</a:t>
            </a:r>
            <a:r>
              <a:rPr lang="ja-JP" altLang="en-US" sz="1400" dirty="0" smtClean="0">
                <a:latin typeface="Meiryo UI" panose="020B0604030504040204" pitchFamily="50" charset="-128"/>
                <a:ea typeface="Meiryo UI" panose="020B0604030504040204" pitchFamily="50" charset="-128"/>
              </a:rPr>
              <a:t>実現</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　　①</a:t>
            </a:r>
            <a:r>
              <a:rPr lang="ja-JP" altLang="en-US" sz="1400" dirty="0">
                <a:latin typeface="Meiryo UI" panose="020B0604030504040204" pitchFamily="50" charset="-128"/>
                <a:ea typeface="Meiryo UI" panose="020B0604030504040204" pitchFamily="50" charset="-128"/>
              </a:rPr>
              <a:t>個人のライフコースに沿った歯・口腔の健康づくりを展開できる社会環境の整備</a:t>
            </a:r>
          </a:p>
          <a:p>
            <a:r>
              <a:rPr lang="ja-JP" altLang="en-US" sz="1400" dirty="0" smtClean="0">
                <a:latin typeface="Meiryo UI" panose="020B0604030504040204" pitchFamily="50" charset="-128"/>
                <a:ea typeface="Meiryo UI" panose="020B0604030504040204" pitchFamily="50" charset="-128"/>
              </a:rPr>
              <a:t>　　②</a:t>
            </a:r>
            <a:r>
              <a:rPr lang="ja-JP" altLang="en-US" sz="1400" dirty="0">
                <a:latin typeface="Meiryo UI" panose="020B0604030504040204" pitchFamily="50" charset="-128"/>
                <a:ea typeface="Meiryo UI" panose="020B0604030504040204" pitchFamily="50" charset="-128"/>
              </a:rPr>
              <a:t>より実効性をもつ取組を推進するために適切な</a:t>
            </a:r>
            <a:r>
              <a:rPr lang="en-US" altLang="ja-JP" sz="1400" dirty="0">
                <a:latin typeface="Meiryo UI" panose="020B0604030504040204" pitchFamily="50" charset="-128"/>
                <a:ea typeface="Meiryo UI" panose="020B0604030504040204" pitchFamily="50" charset="-128"/>
              </a:rPr>
              <a:t>PDCA</a:t>
            </a:r>
            <a:r>
              <a:rPr lang="ja-JP" altLang="en-US" sz="1400" dirty="0">
                <a:latin typeface="Meiryo UI" panose="020B0604030504040204" pitchFamily="50" charset="-128"/>
                <a:ea typeface="Meiryo UI" panose="020B0604030504040204" pitchFamily="50" charset="-128"/>
              </a:rPr>
              <a:t>サイクルの</a:t>
            </a:r>
            <a:r>
              <a:rPr lang="ja-JP" altLang="en-US" sz="1400" dirty="0" smtClean="0">
                <a:latin typeface="Meiryo UI" panose="020B0604030504040204" pitchFamily="50" charset="-128"/>
                <a:ea typeface="Meiryo UI" panose="020B0604030504040204" pitchFamily="50" charset="-128"/>
              </a:rPr>
              <a:t>実施</a:t>
            </a:r>
            <a:endParaRPr kumimoji="1" lang="en-US" altLang="ja-JP" sz="1400" dirty="0">
              <a:latin typeface="Meiryo UI" panose="020B0604030504040204" pitchFamily="50" charset="-128"/>
              <a:ea typeface="Meiryo UI" panose="020B0604030504040204" pitchFamily="50" charset="-128"/>
            </a:endParaRPr>
          </a:p>
        </p:txBody>
      </p:sp>
      <p:sp>
        <p:nvSpPr>
          <p:cNvPr id="8" name="正方形/長方形 7"/>
          <p:cNvSpPr/>
          <p:nvPr/>
        </p:nvSpPr>
        <p:spPr>
          <a:xfrm>
            <a:off x="619836" y="1922635"/>
            <a:ext cx="2748988" cy="33855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kumimoji="1" lang="ja-JP" altLang="en-US" sz="1600" dirty="0" smtClean="0">
                <a:latin typeface="Meiryo UI" panose="020B0604030504040204" pitchFamily="50" charset="-128"/>
                <a:ea typeface="Meiryo UI" panose="020B0604030504040204" pitchFamily="50" charset="-128"/>
              </a:rPr>
              <a:t>国</a:t>
            </a:r>
            <a:r>
              <a:rPr lang="ja-JP" altLang="en-US" sz="1600" dirty="0" smtClean="0">
                <a:latin typeface="Meiryo UI" panose="020B0604030504040204" pitchFamily="50" charset="-128"/>
                <a:ea typeface="Meiryo UI" panose="020B0604030504040204" pitchFamily="50" charset="-128"/>
              </a:rPr>
              <a:t>における</a:t>
            </a:r>
            <a:r>
              <a:rPr kumimoji="1" lang="ja-JP" altLang="en-US" sz="1600" dirty="0" smtClean="0">
                <a:latin typeface="Meiryo UI" panose="020B0604030504040204" pitchFamily="50" charset="-128"/>
                <a:ea typeface="Meiryo UI" panose="020B0604030504040204" pitchFamily="50" charset="-128"/>
              </a:rPr>
              <a:t>考え方</a:t>
            </a:r>
            <a:endParaRPr kumimoji="1" lang="en-US" altLang="ja-JP" sz="16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381000" y="219272"/>
            <a:ext cx="9144000" cy="369332"/>
          </a:xfrm>
          <a:prstGeom prst="rect">
            <a:avLst/>
          </a:prstGeom>
          <a:solidFill>
            <a:srgbClr val="92D050"/>
          </a:solidFill>
          <a:ln>
            <a:solidFill>
              <a:srgbClr val="92D050"/>
            </a:solid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dirty="0" smtClean="0">
                <a:latin typeface="BIZ UDPゴシック" panose="020B0400000000000000" pitchFamily="50" charset="-128"/>
                <a:ea typeface="BIZ UDPゴシック" panose="020B0400000000000000" pitchFamily="50" charset="-128"/>
              </a:rPr>
              <a:t>第３次</a:t>
            </a:r>
            <a:r>
              <a:rPr kumimoji="1" lang="ja-JP" altLang="en-US" dirty="0">
                <a:latin typeface="BIZ UDPゴシック" panose="020B0400000000000000" pitchFamily="50" charset="-128"/>
                <a:ea typeface="BIZ UDPゴシック" panose="020B0400000000000000" pitchFamily="50" charset="-128"/>
              </a:rPr>
              <a:t>大阪府歯科口腔保健計画</a:t>
            </a:r>
            <a:r>
              <a:rPr kumimoji="1" lang="ja-JP" altLang="en-US" dirty="0" smtClean="0">
                <a:latin typeface="BIZ UDPゴシック" panose="020B0400000000000000" pitchFamily="50" charset="-128"/>
                <a:ea typeface="BIZ UDPゴシック" panose="020B0400000000000000" pitchFamily="50" charset="-128"/>
              </a:rPr>
              <a:t>（</a:t>
            </a:r>
            <a:r>
              <a:rPr lang="ja-JP" altLang="en-US" dirty="0">
                <a:latin typeface="BIZ UDPゴシック" panose="020B0400000000000000" pitchFamily="50" charset="-128"/>
                <a:ea typeface="BIZ UDPゴシック" panose="020B0400000000000000" pitchFamily="50" charset="-128"/>
              </a:rPr>
              <a:t>次期</a:t>
            </a:r>
            <a:r>
              <a:rPr lang="ja-JP" altLang="en-US" dirty="0" smtClean="0">
                <a:latin typeface="BIZ UDPゴシック" panose="020B0400000000000000" pitchFamily="50" charset="-128"/>
                <a:ea typeface="BIZ UDPゴシック" panose="020B0400000000000000" pitchFamily="50" charset="-128"/>
              </a:rPr>
              <a:t>計画</a:t>
            </a:r>
            <a:r>
              <a:rPr kumimoji="1" lang="ja-JP" altLang="en-US" dirty="0" smtClean="0">
                <a:latin typeface="BIZ UDPゴシック" panose="020B0400000000000000" pitchFamily="50" charset="-128"/>
                <a:ea typeface="BIZ UDPゴシック" panose="020B0400000000000000" pitchFamily="50" charset="-128"/>
              </a:rPr>
              <a:t>）に向けた論点整理②</a:t>
            </a:r>
            <a:endParaRPr kumimoji="1" lang="ja-JP" altLang="en-US" dirty="0">
              <a:latin typeface="BIZ UDPゴシック" panose="020B0400000000000000" pitchFamily="50" charset="-128"/>
              <a:ea typeface="BIZ UDPゴシック" panose="020B0400000000000000" pitchFamily="50" charset="-128"/>
            </a:endParaRPr>
          </a:p>
        </p:txBody>
      </p:sp>
      <p:sp>
        <p:nvSpPr>
          <p:cNvPr id="2" name="下矢印 1"/>
          <p:cNvSpPr/>
          <p:nvPr/>
        </p:nvSpPr>
        <p:spPr>
          <a:xfrm>
            <a:off x="4772980" y="2786731"/>
            <a:ext cx="360040" cy="324678"/>
          </a:xfrm>
          <a:prstGeom prst="downArrow">
            <a:avLst/>
          </a:prstGeom>
          <a:solidFill>
            <a:schemeClr val="tx1">
              <a:lumMod val="85000"/>
              <a:lumOff val="15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ts val="2800"/>
              </a:lnSpc>
            </a:pPr>
            <a:endParaRPr kumimoji="1" lang="ja-JP" altLang="en-US" sz="1400" dirty="0" smtClean="0">
              <a:latin typeface="HGPｺﾞｼｯｸE" pitchFamily="50" charset="-128"/>
              <a:ea typeface="HGPｺﾞｼｯｸE" pitchFamily="50" charset="-128"/>
            </a:endParaRPr>
          </a:p>
        </p:txBody>
      </p:sp>
      <p:sp>
        <p:nvSpPr>
          <p:cNvPr id="11" name="正方形/長方形 10"/>
          <p:cNvSpPr/>
          <p:nvPr/>
        </p:nvSpPr>
        <p:spPr>
          <a:xfrm>
            <a:off x="634448" y="4566027"/>
            <a:ext cx="8639032" cy="203132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ja-JP" altLang="en-US" sz="1400" dirty="0" smtClean="0">
                <a:latin typeface="Meiryo UI" panose="020B0604030504040204" pitchFamily="50" charset="-128"/>
                <a:ea typeface="Meiryo UI" panose="020B0604030504040204" pitchFamily="50" charset="-128"/>
              </a:rPr>
              <a:t>〇府現行計画の基本</a:t>
            </a:r>
            <a:r>
              <a:rPr lang="ja-JP" altLang="en-US" sz="1400" dirty="0">
                <a:latin typeface="Meiryo UI" panose="020B0604030504040204" pitchFamily="50" charset="-128"/>
                <a:ea typeface="Meiryo UI" panose="020B0604030504040204" pitchFamily="50" charset="-128"/>
              </a:rPr>
              <a:t>理念：全ての府民が健やかで心豊かに生活できる活力ある社会の実現</a:t>
            </a:r>
            <a:endParaRPr lang="en-US" altLang="ja-JP" sz="1400" dirty="0" smtClean="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 </a:t>
            </a:r>
            <a:r>
              <a:rPr lang="ja-JP" altLang="en-US" sz="1400" u="sng" dirty="0" smtClean="0">
                <a:latin typeface="Meiryo UI" panose="020B0604030504040204" pitchFamily="50" charset="-128"/>
                <a:ea typeface="Meiryo UI" panose="020B0604030504040204" pitchFamily="50" charset="-128"/>
              </a:rPr>
              <a:t>大阪府健康増進計画、大阪府食育推進計画、大阪府歯科口腔保健計画で</a:t>
            </a:r>
            <a:r>
              <a:rPr lang="ja-JP" altLang="en-US" sz="1400" b="1" u="sng" dirty="0" smtClean="0">
                <a:latin typeface="Meiryo UI" panose="020B0604030504040204" pitchFamily="50" charset="-128"/>
                <a:ea typeface="Meiryo UI" panose="020B0604030504040204" pitchFamily="50" charset="-128"/>
              </a:rPr>
              <a:t>共通の理念</a:t>
            </a:r>
            <a:r>
              <a:rPr lang="ja-JP" altLang="en-US" sz="1400" dirty="0" smtClean="0">
                <a:latin typeface="Meiryo UI" panose="020B0604030504040204" pitchFamily="50" charset="-128"/>
                <a:ea typeface="Meiryo UI" panose="020B0604030504040204" pitchFamily="50" charset="-128"/>
              </a:rPr>
              <a:t>を掲げている</a:t>
            </a:r>
            <a:endParaRPr lang="en-US" altLang="ja-JP" sz="1400" dirty="0" smtClean="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〇大阪府健康づくり推進</a:t>
            </a:r>
            <a:r>
              <a:rPr lang="ja-JP" altLang="en-US" sz="1400" dirty="0" smtClean="0">
                <a:latin typeface="Meiryo UI" panose="020B0604030504040204" pitchFamily="50" charset="-128"/>
                <a:ea typeface="Meiryo UI" panose="020B0604030504040204" pitchFamily="50" charset="-128"/>
              </a:rPr>
              <a:t>条例の基本理念：</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　・府民</a:t>
            </a:r>
            <a:r>
              <a:rPr lang="ja-JP" altLang="en-US" sz="1400" dirty="0">
                <a:latin typeface="Meiryo UI" panose="020B0604030504040204" pitchFamily="50" charset="-128"/>
                <a:ea typeface="Meiryo UI" panose="020B0604030504040204" pitchFamily="50" charset="-128"/>
              </a:rPr>
              <a:t>一人ひとりが健康づくりへの関心と理解を深め、自らの心身の状態に応じた健康づくり</a:t>
            </a:r>
            <a:r>
              <a:rPr lang="ja-JP" altLang="en-US" sz="1400" dirty="0" smtClean="0">
                <a:latin typeface="Meiryo UI" panose="020B0604030504040204" pitchFamily="50" charset="-128"/>
                <a:ea typeface="Meiryo UI" panose="020B0604030504040204" pitchFamily="50" charset="-128"/>
              </a:rPr>
              <a:t>に生涯</a:t>
            </a:r>
            <a:r>
              <a:rPr lang="ja-JP" altLang="en-US" sz="1400" dirty="0">
                <a:latin typeface="Meiryo UI" panose="020B0604030504040204" pitchFamily="50" charset="-128"/>
                <a:ea typeface="Meiryo UI" panose="020B0604030504040204" pitchFamily="50" charset="-128"/>
              </a:rPr>
              <a:t>に</a:t>
            </a:r>
            <a:r>
              <a:rPr lang="ja-JP" altLang="en-US" sz="1400" dirty="0" smtClean="0">
                <a:latin typeface="Meiryo UI" panose="020B0604030504040204" pitchFamily="50" charset="-128"/>
                <a:ea typeface="Meiryo UI" panose="020B0604030504040204" pitchFamily="50" charset="-128"/>
              </a:rPr>
              <a:t>わたって</a:t>
            </a:r>
            <a:endParaRPr lang="en-US" altLang="ja-JP" sz="1400" dirty="0" smtClean="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主体的</a:t>
            </a:r>
            <a:r>
              <a:rPr lang="ja-JP" altLang="en-US" sz="1400" dirty="0">
                <a:latin typeface="Meiryo UI" panose="020B0604030504040204" pitchFamily="50" charset="-128"/>
                <a:ea typeface="Meiryo UI" panose="020B0604030504040204" pitchFamily="50" charset="-128"/>
              </a:rPr>
              <a:t>に</a:t>
            </a:r>
            <a:r>
              <a:rPr lang="ja-JP" altLang="en-US" sz="1400" dirty="0" smtClean="0">
                <a:latin typeface="Meiryo UI" panose="020B0604030504040204" pitchFamily="50" charset="-128"/>
                <a:ea typeface="Meiryo UI" panose="020B0604030504040204" pitchFamily="50" charset="-128"/>
              </a:rPr>
              <a:t>取り組む</a:t>
            </a:r>
            <a:endParaRPr lang="ja-JP" altLang="en-US"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・健康づくり</a:t>
            </a:r>
            <a:r>
              <a:rPr lang="ja-JP" altLang="en-US" sz="1400" dirty="0">
                <a:latin typeface="Meiryo UI" panose="020B0604030504040204" pitchFamily="50" charset="-128"/>
                <a:ea typeface="Meiryo UI" panose="020B0604030504040204" pitchFamily="50" charset="-128"/>
              </a:rPr>
              <a:t>は、府、市町村、事業者、保健医療関係者、医療保険者及び健康づくり関係機関等が連携し</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及び</a:t>
            </a:r>
            <a:r>
              <a:rPr lang="ja-JP" altLang="en-US" sz="1400" dirty="0">
                <a:latin typeface="Meiryo UI" panose="020B0604030504040204" pitchFamily="50" charset="-128"/>
                <a:ea typeface="Meiryo UI" panose="020B0604030504040204" pitchFamily="50" charset="-128"/>
              </a:rPr>
              <a:t>協働することにより、健康づくりを推進するための必要な支援及び社会環境の整備に</a:t>
            </a:r>
            <a:r>
              <a:rPr lang="ja-JP" altLang="en-US" sz="1400" dirty="0" smtClean="0">
                <a:latin typeface="Meiryo UI" panose="020B0604030504040204" pitchFamily="50" charset="-128"/>
                <a:ea typeface="Meiryo UI" panose="020B0604030504040204" pitchFamily="50" charset="-128"/>
              </a:rPr>
              <a:t>取り組む</a:t>
            </a:r>
            <a:endParaRPr lang="en-US" altLang="ja-JP" sz="1400" dirty="0" smtClean="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 </a:t>
            </a:r>
            <a:r>
              <a:rPr lang="ja-JP" altLang="en-US" sz="1400" b="1" u="sng" dirty="0" smtClean="0">
                <a:latin typeface="Meiryo UI" panose="020B0604030504040204" pitchFamily="50" charset="-128"/>
                <a:ea typeface="Meiryo UI" panose="020B0604030504040204" pitchFamily="50" charset="-128"/>
              </a:rPr>
              <a:t>健康づくり</a:t>
            </a:r>
            <a:r>
              <a:rPr lang="ja-JP" altLang="en-US" sz="1400" b="1" u="sng" dirty="0">
                <a:latin typeface="Meiryo UI" panose="020B0604030504040204" pitchFamily="50" charset="-128"/>
                <a:ea typeface="Meiryo UI" panose="020B0604030504040204" pitchFamily="50" charset="-128"/>
              </a:rPr>
              <a:t>関連</a:t>
            </a:r>
            <a:r>
              <a:rPr lang="en-US" altLang="ja-JP" sz="1400" b="1" u="sng" dirty="0">
                <a:latin typeface="Meiryo UI" panose="020B0604030504040204" pitchFamily="50" charset="-128"/>
                <a:ea typeface="Meiryo UI" panose="020B0604030504040204" pitchFamily="50" charset="-128"/>
              </a:rPr>
              <a:t>3</a:t>
            </a:r>
            <a:r>
              <a:rPr lang="ja-JP" altLang="en-US" sz="1400" b="1" u="sng" dirty="0" smtClean="0">
                <a:latin typeface="Meiryo UI" panose="020B0604030504040204" pitchFamily="50" charset="-128"/>
                <a:ea typeface="Meiryo UI" panose="020B0604030504040204" pitchFamily="50" charset="-128"/>
              </a:rPr>
              <a:t>計画を総合的</a:t>
            </a:r>
            <a:r>
              <a:rPr lang="ja-JP" altLang="en-US" sz="1400" b="1" u="sng" dirty="0">
                <a:latin typeface="Meiryo UI" panose="020B0604030504040204" pitchFamily="50" charset="-128"/>
                <a:ea typeface="Meiryo UI" panose="020B0604030504040204" pitchFamily="50" charset="-128"/>
              </a:rPr>
              <a:t>・</a:t>
            </a:r>
            <a:r>
              <a:rPr lang="ja-JP" altLang="en-US" sz="1400" b="1" u="sng" dirty="0" smtClean="0">
                <a:latin typeface="Meiryo UI" panose="020B0604030504040204" pitchFamily="50" charset="-128"/>
                <a:ea typeface="Meiryo UI" panose="020B0604030504040204" pitchFamily="50" charset="-128"/>
              </a:rPr>
              <a:t>一体的に推進</a:t>
            </a:r>
            <a:r>
              <a:rPr lang="ja-JP" altLang="en-US" sz="1400" dirty="0" smtClean="0">
                <a:latin typeface="Meiryo UI" panose="020B0604030504040204" pitchFamily="50" charset="-128"/>
                <a:ea typeface="Meiryo UI" panose="020B0604030504040204" pitchFamily="50" charset="-128"/>
              </a:rPr>
              <a:t>する</a:t>
            </a:r>
            <a:endParaRPr lang="ja-JP" altLang="en-US" sz="1400" dirty="0">
              <a:latin typeface="Meiryo UI" panose="020B0604030504040204" pitchFamily="50" charset="-128"/>
              <a:ea typeface="Meiryo UI" panose="020B0604030504040204" pitchFamily="50" charset="-128"/>
            </a:endParaRPr>
          </a:p>
        </p:txBody>
      </p:sp>
      <p:sp>
        <p:nvSpPr>
          <p:cNvPr id="13" name="正方形/長方形 12"/>
          <p:cNvSpPr/>
          <p:nvPr/>
        </p:nvSpPr>
        <p:spPr>
          <a:xfrm>
            <a:off x="634448" y="4227472"/>
            <a:ext cx="2748988" cy="33855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ja-JP" altLang="en-US" sz="1600" dirty="0" smtClean="0">
                <a:latin typeface="Meiryo UI" panose="020B0604030504040204" pitchFamily="50" charset="-128"/>
                <a:ea typeface="Meiryo UI" panose="020B0604030504040204" pitchFamily="50" charset="-128"/>
              </a:rPr>
              <a:t>府現行計画</a:t>
            </a:r>
            <a:r>
              <a:rPr lang="ja-JP" altLang="en-US" sz="1600" dirty="0">
                <a:latin typeface="Meiryo UI" panose="020B0604030504040204" pitchFamily="50" charset="-128"/>
                <a:ea typeface="Meiryo UI" panose="020B0604030504040204" pitchFamily="50" charset="-128"/>
              </a:rPr>
              <a:t>で</a:t>
            </a:r>
            <a:r>
              <a:rPr lang="ja-JP" altLang="en-US" sz="1600" dirty="0" smtClean="0">
                <a:latin typeface="Meiryo UI" panose="020B0604030504040204" pitchFamily="50" charset="-128"/>
                <a:ea typeface="Meiryo UI" panose="020B0604030504040204" pitchFamily="50" charset="-128"/>
              </a:rPr>
              <a:t>の考え方</a:t>
            </a:r>
            <a:endParaRPr kumimoji="1" lang="en-US" altLang="ja-JP"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048132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lumMod val="85000"/>
            <a:lumOff val="15000"/>
          </a:schemeClr>
        </a:solidFill>
      </a:spPr>
      <a:bodyPr vert="eaVert" rtlCol="0" anchor="ctr"/>
      <a:lstStyle>
        <a:defPPr>
          <a:lnSpc>
            <a:spcPts val="2800"/>
          </a:lnSpc>
          <a:defRPr sz="1400" dirty="0" smtClean="0">
            <a:latin typeface="HGPｺﾞｼｯｸE" pitchFamily="50" charset="-128"/>
            <a:ea typeface="HGPｺﾞｼｯｸE"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1477</Words>
  <Application>Microsoft Office PowerPoint</Application>
  <PresentationFormat>A4 210 x 297 mm</PresentationFormat>
  <Paragraphs>157</Paragraphs>
  <Slides>5</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5</vt:i4>
      </vt:variant>
    </vt:vector>
  </HeadingPairs>
  <TitlesOfParts>
    <vt:vector size="17" baseType="lpstr">
      <vt:lpstr>BIZ UDPゴシック</vt:lpstr>
      <vt:lpstr>HGPｺﾞｼｯｸE</vt:lpstr>
      <vt:lpstr>HGSｺﾞｼｯｸE</vt:lpstr>
      <vt:lpstr>Meiryo UI</vt:lpstr>
      <vt:lpstr>ＭＳ Ｐゴシック</vt:lpstr>
      <vt:lpstr>ＭＳ ゴシック</vt:lpstr>
      <vt:lpstr>メイリオ</vt:lpstr>
      <vt:lpstr>游ゴシック</vt:lpstr>
      <vt:lpstr>Arial</vt:lpstr>
      <vt:lpstr>Calibri</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created xsi:type="dcterms:W3CDTF">2023-09-26T05:08:41Z</dcterms:created>
  <dcterms:modified xsi:type="dcterms:W3CDTF">2023-09-26T05:08:48Z</dcterms:modified>
</cp:coreProperties>
</file>